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7" r:id="rId10"/>
    <p:sldId id="262" r:id="rId11"/>
    <p:sldId id="263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 snapToGrid="0">
      <p:cViewPr>
        <p:scale>
          <a:sx n="72" d="100"/>
          <a:sy n="72" d="100"/>
        </p:scale>
        <p:origin x="-392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73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85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90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1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840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793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727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48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11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21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91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4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16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0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33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11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8A8A-8640-42D6-90BF-032295D5889D}" type="datetimeFigureOut">
              <a:rPr lang="zh-TW" altLang="en-US" smtClean="0"/>
              <a:t>2017/5/27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46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Fibonacci series</a:t>
            </a:r>
            <a:r>
              <a:rPr lang="zh-TW" altLang="zh-TW" dirty="0"/>
              <a:t>對質數</a:t>
            </a:r>
            <a:r>
              <a:rPr lang="en-US" altLang="zh-TW" dirty="0"/>
              <a:t>K</a:t>
            </a:r>
            <a:r>
              <a:rPr lang="zh-TW" altLang="zh-TW" dirty="0"/>
              <a:t>次方</a:t>
            </a:r>
            <a:r>
              <a:rPr lang="zh-HK" altLang="zh-TW" dirty="0"/>
              <a:t>模運算之</a:t>
            </a:r>
            <a:r>
              <a:rPr lang="zh-TW" altLang="zh-TW" dirty="0"/>
              <a:t>循環關係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by googleak28282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8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zh-TW" sz="4800" dirty="0" smtClean="0"/>
              <a:t>演算法設計說明</a:t>
            </a:r>
            <a:r>
              <a:rPr lang="en-US" altLang="zh-HK" sz="4800" dirty="0"/>
              <a:t>3</a:t>
            </a:r>
            <a:r>
              <a:rPr lang="en-US" altLang="zh-HK" sz="4800" dirty="0" smtClean="0"/>
              <a:t>-</a:t>
            </a:r>
            <a:r>
              <a:rPr lang="zh-TW" altLang="en-US" sz="4800" dirty="0" smtClean="0"/>
              <a:t>快速</a:t>
            </a:r>
            <a:r>
              <a:rPr lang="zh-TW" altLang="en-US" sz="4800" dirty="0"/>
              <a:t>冪算法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765604" cy="388077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/>
                              <a:ea typeface="Cambria Math"/>
                            </a:rPr>
                            <m:t>16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altLang="zh-TW" sz="3200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:r>
                  <a:rPr lang="zh-TW" altLang="en-US" sz="3200" b="1" dirty="0">
                    <a:latin typeface="+mj-ea"/>
                    <a:ea typeface="+mj-ea"/>
                  </a:rPr>
                  <a:t>運用快速</a:t>
                </a:r>
                <a:r>
                  <a:rPr lang="zh-TW" altLang="en-US" sz="3200" b="1" dirty="0" smtClean="0">
                    <a:latin typeface="+mj-ea"/>
                    <a:ea typeface="+mj-ea"/>
                  </a:rPr>
                  <a:t>冪</a:t>
                </a:r>
                <a:r>
                  <a:rPr lang="en-US" altLang="zh-TW" sz="3200" dirty="0" smtClean="0">
                    <a:ea typeface="Cambria Math"/>
                    <a:sym typeface="Wingdings" pitchFamily="2" charset="2"/>
                  </a:rPr>
                  <a:t>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/>
                              <a:ea typeface="Cambria Math"/>
                            </a:rPr>
                            <m:t>16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TW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TW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sz="32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altLang="zh-TW" sz="3200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765604" cy="388077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1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zh-TW" dirty="0"/>
              <a:t>研究</a:t>
            </a:r>
            <a:r>
              <a:rPr lang="zh-TW" altLang="zh-TW" dirty="0" smtClean="0"/>
              <a:t>結果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t="34744" r="38365" b="21410"/>
          <a:stretch/>
        </p:blipFill>
        <p:spPr bwMode="auto">
          <a:xfrm>
            <a:off x="677007" y="1283119"/>
            <a:ext cx="8616462" cy="47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91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研究</a:t>
            </a:r>
            <a:r>
              <a:rPr lang="zh-TW" altLang="zh-TW" dirty="0" smtClean="0"/>
              <a:t>結果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7" t="28333" r="39784" b="13846"/>
          <a:stretch/>
        </p:blipFill>
        <p:spPr bwMode="auto">
          <a:xfrm>
            <a:off x="738554" y="1226474"/>
            <a:ext cx="8836269" cy="468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3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40789"/>
            <a:ext cx="8596668" cy="388077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zh-TW" altLang="zh-TW" sz="3200" b="1" dirty="0"/>
              <a:t>質數間的關係</a:t>
            </a:r>
          </a:p>
          <a:p>
            <a:pPr marL="0" indent="0">
              <a:buNone/>
            </a:pPr>
            <a:r>
              <a:rPr lang="zh-TW" altLang="zh-TW" sz="3200" dirty="0"/>
              <a:t>在質數間的關係，同樣尾數的質數之間通常會遵守一定的關係式，而且尾數相加等於</a:t>
            </a:r>
            <a:r>
              <a:rPr lang="en-US" altLang="zh-TW" sz="3200" dirty="0"/>
              <a:t>10</a:t>
            </a:r>
            <a:r>
              <a:rPr lang="zh-TW" altLang="zh-TW" sz="3200" dirty="0"/>
              <a:t>之質數通常也會遵守一樣的規律。</a:t>
            </a:r>
          </a:p>
          <a:p>
            <a:pPr marL="457200" lvl="1" indent="0">
              <a:buNone/>
            </a:pPr>
            <a:r>
              <a:rPr lang="zh-TW" altLang="zh-TW" sz="3200" b="1" dirty="0"/>
              <a:t>單一質數各次方間之關係</a:t>
            </a:r>
          </a:p>
          <a:p>
            <a:pPr marL="0" indent="0">
              <a:buNone/>
            </a:pPr>
            <a:r>
              <a:rPr lang="zh-TW" altLang="zh-TW" sz="3200" dirty="0"/>
              <a:t>在質數各次方間之關係，其循環個數成等比數列，且公比為質數本身。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777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聯絡方式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7200" dirty="0"/>
              <a:t>上各</a:t>
            </a:r>
            <a:r>
              <a:rPr lang="zh-TW" altLang="en-US" sz="7200" dirty="0" smtClean="0"/>
              <a:t>大平台找</a:t>
            </a:r>
            <a:r>
              <a:rPr lang="en-US" altLang="zh-TW" sz="7200" dirty="0" smtClean="0"/>
              <a:t>:googleak28282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6813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200" b="1" dirty="0" smtClean="0"/>
              <a:t>指導老師 高英耀老師</a:t>
            </a:r>
            <a:endParaRPr lang="en-US" altLang="zh-TW" sz="3200" b="1" dirty="0" smtClean="0"/>
          </a:p>
          <a:p>
            <a:pPr marL="0" indent="0" algn="ctr">
              <a:buNone/>
            </a:pPr>
            <a:r>
              <a:rPr lang="zh-TW" altLang="en-US" sz="3200" b="1" dirty="0" smtClean="0"/>
              <a:t>導師 林倉億老師</a:t>
            </a:r>
            <a:endParaRPr lang="en-US" altLang="zh-TW" sz="3200" b="1" dirty="0" smtClean="0"/>
          </a:p>
          <a:p>
            <a:pPr marL="0" indent="0" algn="ctr">
              <a:buNone/>
            </a:pPr>
            <a:r>
              <a:rPr lang="zh-TW" altLang="en-US" sz="3200" b="1" dirty="0"/>
              <a:t>我</a:t>
            </a:r>
            <a:r>
              <a:rPr lang="en-US" altLang="zh-TW" sz="3200" b="1" dirty="0"/>
              <a:t>ISSC</a:t>
            </a:r>
            <a:r>
              <a:rPr lang="zh-TW" altLang="en-US" sz="3200" b="1" dirty="0"/>
              <a:t>的隊友</a:t>
            </a:r>
            <a:r>
              <a:rPr lang="zh-TW" altLang="en-US" sz="3200" b="1" dirty="0" smtClean="0"/>
              <a:t>們</a:t>
            </a:r>
            <a:endParaRPr lang="en-US" altLang="zh-TW" sz="3200" b="1" dirty="0"/>
          </a:p>
          <a:p>
            <a:pPr marL="0" indent="0" algn="ctr">
              <a:buNone/>
            </a:pPr>
            <a:r>
              <a:rPr lang="zh-TW" altLang="en-US" sz="3200" b="1" dirty="0" smtClean="0"/>
              <a:t>之前教我很多演算法的</a:t>
            </a:r>
            <a:r>
              <a:rPr lang="zh-TW" altLang="en-US" sz="3200" b="1" dirty="0"/>
              <a:t>學長</a:t>
            </a:r>
            <a:endParaRPr lang="en-US" altLang="zh-TW" sz="3200" b="1" dirty="0" smtClean="0"/>
          </a:p>
          <a:p>
            <a:pPr marL="0" indent="0" algn="ctr">
              <a:buNone/>
            </a:pPr>
            <a:r>
              <a:rPr lang="zh-TW" altLang="en-US" sz="3200" b="1" dirty="0"/>
              <a:t>我的</a:t>
            </a:r>
            <a:r>
              <a:rPr lang="zh-TW" altLang="en-US" sz="3200" b="1" dirty="0" smtClean="0"/>
              <a:t>電腦</a:t>
            </a:r>
            <a:endParaRPr lang="en-US" altLang="zh-TW" sz="3200" b="1" dirty="0" smtClean="0"/>
          </a:p>
          <a:p>
            <a:pPr marL="0" indent="0" algn="ctr">
              <a:buNone/>
            </a:pPr>
            <a:r>
              <a:rPr lang="zh-TW" altLang="en-US" sz="3200" b="1" dirty="0"/>
              <a:t>我的肝</a:t>
            </a:r>
          </a:p>
        </p:txBody>
      </p:sp>
    </p:spTree>
    <p:extLst>
      <p:ext uri="{BB962C8B-B14F-4D97-AF65-F5344CB8AC3E}">
        <p14:creationId xmlns:p14="http://schemas.microsoft.com/office/powerpoint/2010/main" val="310107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自我介紹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本名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古珉和</a:t>
            </a:r>
            <a:endParaRPr lang="en-US" altLang="zh-TW" sz="3200" dirty="0" smtClean="0"/>
          </a:p>
          <a:p>
            <a:r>
              <a:rPr lang="zh-TW" altLang="en-US" sz="3200" dirty="0"/>
              <a:t>網名</a:t>
            </a:r>
            <a:r>
              <a:rPr lang="en-US" altLang="zh-TW" sz="3200" dirty="0"/>
              <a:t>:googleak28282</a:t>
            </a:r>
            <a:endParaRPr lang="en-US" altLang="zh-TW" sz="3200" dirty="0" smtClean="0"/>
          </a:p>
          <a:p>
            <a:r>
              <a:rPr lang="zh-TW" altLang="en-US" sz="3200" dirty="0" smtClean="0"/>
              <a:t>臺南一中</a:t>
            </a:r>
            <a:r>
              <a:rPr lang="en-US" altLang="zh-TW" sz="3200" dirty="0" smtClean="0"/>
              <a:t>107</a:t>
            </a:r>
            <a:r>
              <a:rPr lang="zh-TW" altLang="en-US" sz="3200" dirty="0" smtClean="0"/>
              <a:t>級數理資優班</a:t>
            </a:r>
            <a:endParaRPr lang="en-US" altLang="zh-TW" sz="3200" dirty="0" smtClean="0"/>
          </a:p>
          <a:p>
            <a:r>
              <a:rPr lang="zh-TW" altLang="en-US" sz="3200" dirty="0"/>
              <a:t>蒼翼的奇術師資訊組</a:t>
            </a:r>
            <a:r>
              <a:rPr lang="zh-TW" altLang="en-US" sz="3200" dirty="0" smtClean="0"/>
              <a:t>成員</a:t>
            </a:r>
            <a:endParaRPr lang="en-US" altLang="zh-TW" sz="3200" dirty="0" smtClean="0"/>
          </a:p>
          <a:p>
            <a:r>
              <a:rPr lang="en-US" altLang="zh-TW" sz="3200" dirty="0" smtClean="0"/>
              <a:t>2017</a:t>
            </a:r>
            <a:r>
              <a:rPr lang="zh-TW" altLang="en-US" sz="3200" dirty="0" smtClean="0"/>
              <a:t>高中資訊學術聯展紀錄組</a:t>
            </a:r>
            <a:endParaRPr lang="en-US" altLang="zh-TW" sz="3200" dirty="0" smtClean="0"/>
          </a:p>
          <a:p>
            <a:r>
              <a:rPr lang="en-US" altLang="zh-TW" sz="3200" dirty="0" smtClean="0"/>
              <a:t>2016,2017 </a:t>
            </a:r>
            <a:r>
              <a:rPr lang="zh-TW" altLang="en-US" sz="3200" dirty="0" smtClean="0"/>
              <a:t>學生計算機年會</a:t>
            </a:r>
            <a:r>
              <a:rPr lang="en-US" altLang="zh-TW" sz="3200" dirty="0" smtClean="0"/>
              <a:t>(SITCON)</a:t>
            </a:r>
            <a:r>
              <a:rPr lang="zh-TW" altLang="en-US" sz="3200" dirty="0" smtClean="0"/>
              <a:t>會眾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3819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/>
              <a:t>本篇的研究動機為，在參加青年程式設計競賽時，有一題目其要求為求解 </a:t>
            </a:r>
            <a:r>
              <a:rPr lang="en-US" altLang="zh-TW" sz="2800" dirty="0"/>
              <a:t>Fibonacci series </a:t>
            </a:r>
            <a:r>
              <a:rPr lang="zh-TW" altLang="en-US" sz="2800" dirty="0"/>
              <a:t>第 </a:t>
            </a:r>
            <a:r>
              <a:rPr lang="en-US" altLang="zh-TW" sz="2800" dirty="0"/>
              <a:t>N </a:t>
            </a:r>
            <a:r>
              <a:rPr lang="zh-TW" altLang="en-US" sz="2800" dirty="0"/>
              <a:t>項對 </a:t>
            </a:r>
            <a:r>
              <a:rPr lang="en-US" altLang="zh-TW" sz="2800" dirty="0"/>
              <a:t>2 </a:t>
            </a:r>
            <a:r>
              <a:rPr lang="zh-TW" altLang="en-US" sz="2800" dirty="0"/>
              <a:t>的 </a:t>
            </a:r>
            <a:r>
              <a:rPr lang="en-US" altLang="zh-TW" sz="2800" dirty="0"/>
              <a:t>k </a:t>
            </a:r>
            <a:r>
              <a:rPr lang="zh-TW" altLang="en-US" sz="2800" dirty="0"/>
              <a:t>次方取餘數之值，而此要 求之解法必須假定費波納契數列對 </a:t>
            </a:r>
            <a:r>
              <a:rPr lang="en-US" altLang="zh-TW" sz="2800" dirty="0"/>
              <a:t>2 </a:t>
            </a:r>
            <a:r>
              <a:rPr lang="zh-TW" altLang="en-US" sz="2800" dirty="0"/>
              <a:t>的 </a:t>
            </a:r>
            <a:r>
              <a:rPr lang="en-US" altLang="zh-TW" sz="2800" dirty="0"/>
              <a:t>k </a:t>
            </a:r>
            <a:r>
              <a:rPr lang="zh-TW" altLang="en-US" sz="2800" dirty="0"/>
              <a:t>次方取餘數之值會循環，而筆者突然萌生了一個想法，既然最小質數之循環規律存在，且已經被證 明為正且質數之間時常有類似的性質，那其他質數有無類似的循環規律，即成為了一個值得研究之議題，於是就開始此議題之研究</a:t>
            </a:r>
            <a:r>
              <a:rPr lang="zh-TW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05010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rot="1471891">
            <a:off x="2462110" y="2530158"/>
            <a:ext cx="742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/>
              <a:t>想到</a:t>
            </a:r>
            <a:r>
              <a:rPr lang="en-US" altLang="zh-TW" sz="7200" dirty="0" smtClean="0"/>
              <a:t>!!!!!!!!!!!!!!!!!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2738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先備知識</a:t>
            </a:r>
            <a:r>
              <a:rPr lang="en-US" altLang="zh-TW" sz="4800" dirty="0" smtClean="0"/>
              <a:t>1-</a:t>
            </a:r>
            <a:r>
              <a:rPr lang="en-US" altLang="zh-TW" sz="4800" dirty="0"/>
              <a:t>Fibonacci series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=</a:t>
            </a:r>
            <a:r>
              <a:rPr lang="zh-TW" altLang="en-US" sz="3200" dirty="0" smtClean="0"/>
              <a:t>費氏數列</a:t>
            </a:r>
            <a:endParaRPr lang="en-US" altLang="zh-TW" sz="3200" dirty="0" smtClean="0"/>
          </a:p>
          <a:p>
            <a:r>
              <a:rPr lang="en-US" altLang="zh-TW" sz="3200" dirty="0" smtClean="0"/>
              <a:t>=</a:t>
            </a:r>
            <a:r>
              <a:rPr lang="zh-TW" altLang="en-US" sz="3200" dirty="0" smtClean="0"/>
              <a:t>費波納契數列</a:t>
            </a:r>
            <a:endParaRPr lang="en-US" altLang="zh-TW" sz="3200" dirty="0" smtClean="0"/>
          </a:p>
          <a:p>
            <a:r>
              <a:rPr lang="en-US" altLang="zh-TW" sz="3200" dirty="0"/>
              <a:t>=0, 1, 1, 2, 3, 5, 8, 13, 21, 34, 55, 89, 144, 233, 377, </a:t>
            </a:r>
            <a:r>
              <a:rPr lang="en-US" altLang="zh-TW" sz="3200" dirty="0" smtClean="0"/>
              <a:t>610…</a:t>
            </a:r>
            <a:endParaRPr lang="en-US" altLang="zh-TW" sz="3200" dirty="0"/>
          </a:p>
          <a:p>
            <a:r>
              <a:rPr lang="en-US" altLang="zh-TW" sz="3200" dirty="0" smtClean="0"/>
              <a:t>S</a:t>
            </a:r>
            <a:r>
              <a:rPr lang="en-US" altLang="zh-TW" sz="3200" dirty="0" smtClean="0"/>
              <a:t>={a</a:t>
            </a:r>
            <a:r>
              <a:rPr lang="en-US" altLang="zh-TW" dirty="0" smtClean="0"/>
              <a:t>n</a:t>
            </a:r>
            <a:r>
              <a:rPr lang="en-US" altLang="zh-TW" sz="3200" dirty="0" smtClean="0"/>
              <a:t>| a</a:t>
            </a:r>
            <a:r>
              <a:rPr lang="en-US" altLang="zh-TW" dirty="0" smtClean="0"/>
              <a:t>n</a:t>
            </a:r>
            <a:r>
              <a:rPr lang="en-US" altLang="zh-TW" sz="3200" dirty="0" smtClean="0"/>
              <a:t>=a</a:t>
            </a:r>
            <a:r>
              <a:rPr lang="en-US" altLang="zh-TW" dirty="0" smtClean="0"/>
              <a:t>n-1</a:t>
            </a:r>
            <a:r>
              <a:rPr lang="en-US" altLang="zh-TW" sz="3200" dirty="0" smtClean="0"/>
              <a:t>+a</a:t>
            </a:r>
            <a:r>
              <a:rPr lang="en-US" altLang="zh-TW" dirty="0" smtClean="0"/>
              <a:t>n-2</a:t>
            </a:r>
            <a:r>
              <a:rPr lang="en-US" altLang="zh-TW" sz="3200" dirty="0" smtClean="0"/>
              <a:t>, n&gt;=3}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406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先備</a:t>
            </a:r>
            <a:r>
              <a:rPr lang="zh-TW" altLang="en-US" sz="4800" dirty="0" smtClean="0"/>
              <a:t>知識</a:t>
            </a:r>
            <a:r>
              <a:rPr lang="en-US" altLang="zh-TW" sz="4800" dirty="0" smtClean="0"/>
              <a:t>2-</a:t>
            </a:r>
            <a:r>
              <a:rPr lang="zh-TW" altLang="zh-TW" sz="4800" dirty="0"/>
              <a:t>模運算</a:t>
            </a:r>
            <a:endParaRPr lang="zh-TW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3200" dirty="0" smtClean="0"/>
                  <a:t>就是取餘數</a:t>
                </a:r>
                <a:endParaRPr lang="en-US" altLang="zh-TW" sz="32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a</m:t>
                    </m:r>
                    <m:r>
                      <a:rPr lang="en-US" altLang="zh-TW" sz="32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b</m:t>
                    </m:r>
                    <m:r>
                      <a:rPr lang="en-US" altLang="zh-TW" sz="3200">
                        <a:latin typeface="Cambria Math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c</m:t>
                    </m:r>
                    <m:r>
                      <a:rPr lang="en-US" altLang="zh-TW" sz="32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en-US" altLang="zh-TW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/>
                          </a:rPr>
                          <m:t>mod</m:t>
                        </m:r>
                        <m:r>
                          <a:rPr lang="en-US" altLang="zh-TW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/>
                          </a:rPr>
                          <m:t>m</m:t>
                        </m:r>
                      </m:e>
                    </m:d>
                  </m:oMath>
                </a14:m>
                <a:endParaRPr lang="en-US" altLang="zh-TW" sz="32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a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b</m:t>
                    </m:r>
                    <m:r>
                      <a:rPr lang="en-US" altLang="zh-TW" sz="3200">
                        <a:latin typeface="Cambria Math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c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zh-TW" altLang="zh-TW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/>
                          </a:rPr>
                          <m:t>mod</m:t>
                        </m:r>
                        <m:r>
                          <a:rPr lang="en-US" altLang="zh-TW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/>
                          </a:rPr>
                          <m:t>m</m:t>
                        </m:r>
                      </m:e>
                    </m:d>
                  </m:oMath>
                </a14:m>
                <a:endParaRPr lang="zh-TW" altLang="zh-TW" sz="32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a</m:t>
                    </m:r>
                    <m:r>
                      <a:rPr lang="en-US" altLang="zh-TW" sz="320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b</m:t>
                    </m:r>
                    <m:r>
                      <a:rPr lang="en-US" altLang="zh-TW" sz="3200">
                        <a:latin typeface="Cambria Math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c</m:t>
                    </m:r>
                    <m:r>
                      <a:rPr lang="en-US" altLang="zh-TW" sz="320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d</m:t>
                    </m:r>
                    <m:r>
                      <a:rPr lang="en-US" altLang="zh-TW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mod</m:t>
                    </m:r>
                    <m:r>
                      <a:rPr lang="en-US" altLang="zh-TW" sz="3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m</m:t>
                    </m:r>
                    <m:r>
                      <a:rPr lang="en-US" altLang="zh-TW" sz="3200">
                        <a:latin typeface="Cambria Math"/>
                      </a:rPr>
                      <m:t>)</m:t>
                    </m:r>
                  </m:oMath>
                </a14:m>
                <a:endParaRPr lang="zh-TW" altLang="zh-TW" sz="3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64" t="-2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5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65604" cy="1320800"/>
          </a:xfrm>
        </p:spPr>
        <p:txBody>
          <a:bodyPr>
            <a:noAutofit/>
          </a:bodyPr>
          <a:lstStyle/>
          <a:p>
            <a:r>
              <a:rPr lang="zh-HK" altLang="zh-TW" sz="4800" dirty="0"/>
              <a:t>演算法設計</a:t>
            </a:r>
            <a:r>
              <a:rPr lang="zh-HK" altLang="zh-TW" sz="4800" dirty="0" smtClean="0"/>
              <a:t>說明</a:t>
            </a:r>
            <a:r>
              <a:rPr lang="en-US" altLang="zh-HK" sz="4800" dirty="0" smtClean="0"/>
              <a:t>1-</a:t>
            </a:r>
            <a:r>
              <a:rPr lang="zh-HK" altLang="zh-TW" sz="4800" dirty="0"/>
              <a:t>演算法</a:t>
            </a:r>
            <a:r>
              <a:rPr lang="zh-HK" altLang="zh-TW" sz="4800" dirty="0" smtClean="0"/>
              <a:t>流程圖</a:t>
            </a:r>
            <a:endParaRPr lang="zh-TW" altLang="zh-TW" sz="4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32870" y="2497014"/>
            <a:ext cx="923330" cy="270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4800" dirty="0"/>
              <a:t>質數建表</a:t>
            </a:r>
          </a:p>
        </p:txBody>
      </p:sp>
      <p:sp>
        <p:nvSpPr>
          <p:cNvPr id="6" name="向右箭號 5"/>
          <p:cNvSpPr/>
          <p:nvPr/>
        </p:nvSpPr>
        <p:spPr>
          <a:xfrm>
            <a:off x="2839915" y="3385038"/>
            <a:ext cx="888023" cy="747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91459" y="2497014"/>
            <a:ext cx="1661993" cy="270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4800" dirty="0" smtClean="0"/>
              <a:t>快速冪次方模運算</a:t>
            </a:r>
            <a:endParaRPr lang="zh-TW" altLang="en-US" sz="4800" dirty="0"/>
          </a:p>
        </p:txBody>
      </p:sp>
      <p:sp>
        <p:nvSpPr>
          <p:cNvPr id="8" name="向右箭號 7"/>
          <p:cNvSpPr/>
          <p:nvPr/>
        </p:nvSpPr>
        <p:spPr>
          <a:xfrm>
            <a:off x="6031523" y="3420207"/>
            <a:ext cx="958362" cy="677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495237" y="3077305"/>
            <a:ext cx="923330" cy="1362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4800" dirty="0" smtClean="0"/>
              <a:t>輸出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518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zh-TW" sz="4800" dirty="0" smtClean="0"/>
              <a:t>演算法設計說明</a:t>
            </a:r>
            <a:r>
              <a:rPr lang="en-US" altLang="zh-HK" sz="4800" dirty="0" smtClean="0"/>
              <a:t>2-</a:t>
            </a:r>
            <a:r>
              <a:rPr lang="zh-TW" altLang="en-US" sz="4800" dirty="0" smtClean="0"/>
              <a:t>取</a:t>
            </a:r>
            <a:r>
              <a:rPr lang="zh-TW" altLang="en-US" sz="4800" dirty="0"/>
              <a:t>質數方法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 smtClean="0"/>
              <a:t>sieve of Eratosthenes</a:t>
            </a:r>
            <a:r>
              <a:rPr lang="en-US" altLang="zh-TW" sz="3200" dirty="0" smtClean="0"/>
              <a:t> =</a:t>
            </a:r>
            <a:r>
              <a:rPr lang="zh-HK" altLang="zh-TW" sz="3200" dirty="0" smtClean="0"/>
              <a:t>埃拉托斯特尼篩法</a:t>
            </a:r>
            <a:endParaRPr lang="en-US" altLang="zh-HK" sz="3200" dirty="0" smtClean="0"/>
          </a:p>
          <a:p>
            <a:r>
              <a:rPr lang="zh-TW" altLang="zh-TW" sz="3200" dirty="0" smtClean="0"/>
              <a:t>目前取質數較快</a:t>
            </a:r>
            <a:r>
              <a:rPr lang="zh-TW" altLang="en-US" sz="3200" dirty="0" smtClean="0"/>
              <a:t>的</a:t>
            </a:r>
            <a:r>
              <a:rPr lang="zh-TW" altLang="zh-TW" sz="3200" dirty="0" smtClean="0"/>
              <a:t>演算法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7357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53" y="877471"/>
            <a:ext cx="6356838" cy="5271176"/>
          </a:xfrm>
        </p:spPr>
      </p:pic>
    </p:spTree>
    <p:extLst>
      <p:ext uri="{BB962C8B-B14F-4D97-AF65-F5344CB8AC3E}">
        <p14:creationId xmlns:p14="http://schemas.microsoft.com/office/powerpoint/2010/main" val="14319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1328</TotalTime>
  <Words>482</Words>
  <Application>Microsoft Office PowerPoint</Application>
  <PresentationFormat>自訂</PresentationFormat>
  <Paragraphs>49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多面向</vt:lpstr>
      <vt:lpstr>Fibonacci series對質數K次方模運算之循環關係</vt:lpstr>
      <vt:lpstr>自我介紹</vt:lpstr>
      <vt:lpstr>研究動機</vt:lpstr>
      <vt:lpstr>PowerPoint 簡報</vt:lpstr>
      <vt:lpstr>先備知識1-Fibonacci series</vt:lpstr>
      <vt:lpstr>先備知識2-模運算</vt:lpstr>
      <vt:lpstr>演算法設計說明1-演算法流程圖</vt:lpstr>
      <vt:lpstr>演算法設計說明2-取質數方法</vt:lpstr>
      <vt:lpstr>PowerPoint 簡報</vt:lpstr>
      <vt:lpstr>演算法設計說明3-快速冪算法</vt:lpstr>
      <vt:lpstr>研究結果1</vt:lpstr>
      <vt:lpstr>研究結果2</vt:lpstr>
      <vt:lpstr>結論</vt:lpstr>
      <vt:lpstr>聯絡方式</vt:lpstr>
      <vt:lpstr>感謝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二維線段樹</dc:title>
  <dc:creator>SunMoon</dc:creator>
  <cp:lastModifiedBy>User</cp:lastModifiedBy>
  <cp:revision>88</cp:revision>
  <cp:lastPrinted>2017-05-20T08:22:49Z</cp:lastPrinted>
  <dcterms:created xsi:type="dcterms:W3CDTF">2017-01-23T04:52:50Z</dcterms:created>
  <dcterms:modified xsi:type="dcterms:W3CDTF">2017-05-27T08:07:08Z</dcterms:modified>
</cp:coreProperties>
</file>