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7" r:id="rId10"/>
    <p:sldId id="271" r:id="rId11"/>
    <p:sldId id="262" r:id="rId12"/>
    <p:sldId id="263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8" autoAdjust="0"/>
    <p:restoredTop sz="93896" autoAdjust="0"/>
  </p:normalViewPr>
  <p:slideViewPr>
    <p:cSldViewPr snapToGrid="0">
      <p:cViewPr>
        <p:scale>
          <a:sx n="72" d="100"/>
          <a:sy n="72" d="100"/>
        </p:scale>
        <p:origin x="-420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3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85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90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1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84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9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72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8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11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2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91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16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1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46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image" Target="../media/image3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Fibonacci series</a:t>
            </a:r>
            <a:r>
              <a:rPr lang="zh-TW" altLang="zh-TW" dirty="0"/>
              <a:t>對質數</a:t>
            </a:r>
            <a:r>
              <a:rPr lang="en-US" altLang="zh-TW" dirty="0"/>
              <a:t>K</a:t>
            </a:r>
            <a:r>
              <a:rPr lang="zh-TW" altLang="zh-TW" dirty="0"/>
              <a:t>次方</a:t>
            </a:r>
            <a:r>
              <a:rPr lang="zh-HK" altLang="zh-TW" dirty="0"/>
              <a:t>模運算之</a:t>
            </a:r>
            <a:r>
              <a:rPr lang="zh-TW" altLang="zh-TW" dirty="0"/>
              <a:t>循環關係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by googleak28282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8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/>
              <a:t>	</a:t>
            </a:r>
            <a:r>
              <a:rPr lang="zh-HK" altLang="zh-TW" dirty="0"/>
              <a:t>演算法設計說明</a:t>
            </a:r>
            <a:r>
              <a:rPr lang="en-US" altLang="zh-HK" dirty="0"/>
              <a:t>3-</a:t>
            </a:r>
            <a:r>
              <a:rPr lang="zh-TW" altLang="en-US" dirty="0"/>
              <a:t>快速冪算法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流程圖: 接點 3"/>
              <p:cNvSpPr/>
              <p:nvPr/>
            </p:nvSpPr>
            <p:spPr>
              <a:xfrm>
                <a:off x="5398477" y="1749669"/>
                <a:ext cx="536331" cy="50995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流程圖: 接點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77" y="1749669"/>
                <a:ext cx="536331" cy="509954"/>
              </a:xfrm>
              <a:prstGeom prst="flowChartConnector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流程圖: 接點 5"/>
              <p:cNvSpPr/>
              <p:nvPr/>
            </p:nvSpPr>
            <p:spPr>
              <a:xfrm>
                <a:off x="3789484" y="3223846"/>
                <a:ext cx="536331" cy="50995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流程圖: 接點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84" y="3223846"/>
                <a:ext cx="536331" cy="509954"/>
              </a:xfrm>
              <a:prstGeom prst="flowChartConnector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流程圖: 接點 6"/>
              <p:cNvSpPr/>
              <p:nvPr/>
            </p:nvSpPr>
            <p:spPr>
              <a:xfrm>
                <a:off x="4862146" y="3223846"/>
                <a:ext cx="536331" cy="50995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流程圖: 接點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46" y="3223846"/>
                <a:ext cx="536331" cy="509954"/>
              </a:xfrm>
              <a:prstGeom prst="flowChartConnector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流程圖: 接點 7"/>
              <p:cNvSpPr/>
              <p:nvPr/>
            </p:nvSpPr>
            <p:spPr>
              <a:xfrm>
                <a:off x="5934808" y="3223846"/>
                <a:ext cx="536331" cy="50995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流程圖: 接點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08" y="3223846"/>
                <a:ext cx="536331" cy="509954"/>
              </a:xfrm>
              <a:prstGeom prst="flowChartConnector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流程圖: 接點 8"/>
              <p:cNvSpPr/>
              <p:nvPr/>
            </p:nvSpPr>
            <p:spPr>
              <a:xfrm>
                <a:off x="8080132" y="3223846"/>
                <a:ext cx="536331" cy="50995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流程圖: 接點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132" y="3223846"/>
                <a:ext cx="536331" cy="509954"/>
              </a:xfrm>
              <a:prstGeom prst="flowChartConnector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流程圖: 接點 9"/>
              <p:cNvSpPr/>
              <p:nvPr/>
            </p:nvSpPr>
            <p:spPr>
              <a:xfrm>
                <a:off x="7007470" y="3223846"/>
                <a:ext cx="536331" cy="50995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流程圖: 接點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470" y="3223846"/>
                <a:ext cx="536331" cy="509954"/>
              </a:xfrm>
              <a:prstGeom prst="flowChartConnector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流程圖: 接點 10"/>
              <p:cNvSpPr/>
              <p:nvPr/>
            </p:nvSpPr>
            <p:spPr>
              <a:xfrm>
                <a:off x="9152794" y="3223846"/>
                <a:ext cx="536331" cy="50995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流程圖: 接點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794" y="3223846"/>
                <a:ext cx="536331" cy="509954"/>
              </a:xfrm>
              <a:prstGeom prst="flowChartConnector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流程圖: 接點 11"/>
              <p:cNvSpPr/>
              <p:nvPr/>
            </p:nvSpPr>
            <p:spPr>
              <a:xfrm>
                <a:off x="2716822" y="3223846"/>
                <a:ext cx="536331" cy="50995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流程圖: 接點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22" y="3223846"/>
                <a:ext cx="536331" cy="509954"/>
              </a:xfrm>
              <a:prstGeom prst="flowChartConnector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流程圖: 接點 12"/>
              <p:cNvSpPr/>
              <p:nvPr/>
            </p:nvSpPr>
            <p:spPr>
              <a:xfrm>
                <a:off x="1670540" y="3223846"/>
                <a:ext cx="536331" cy="50995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流程圖: 接點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40" y="3223846"/>
                <a:ext cx="536331" cy="509954"/>
              </a:xfrm>
              <a:prstGeom prst="flowChartConnector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>
            <a:stCxn id="13" idx="6"/>
            <a:endCxn id="12" idx="2"/>
          </p:cNvCxnSpPr>
          <p:nvPr/>
        </p:nvCxnSpPr>
        <p:spPr>
          <a:xfrm>
            <a:off x="2206871" y="3478823"/>
            <a:ext cx="509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2" idx="6"/>
            <a:endCxn id="6" idx="2"/>
          </p:cNvCxnSpPr>
          <p:nvPr/>
        </p:nvCxnSpPr>
        <p:spPr>
          <a:xfrm>
            <a:off x="3253153" y="3478823"/>
            <a:ext cx="536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3" idx="0"/>
            <a:endCxn id="4" idx="4"/>
          </p:cNvCxnSpPr>
          <p:nvPr/>
        </p:nvCxnSpPr>
        <p:spPr>
          <a:xfrm flipV="1">
            <a:off x="1938706" y="2259623"/>
            <a:ext cx="3727937" cy="96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1" idx="2"/>
            <a:endCxn id="9" idx="6"/>
          </p:cNvCxnSpPr>
          <p:nvPr/>
        </p:nvCxnSpPr>
        <p:spPr>
          <a:xfrm flipH="1">
            <a:off x="8616463" y="3478823"/>
            <a:ext cx="536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2"/>
            <a:endCxn id="10" idx="6"/>
          </p:cNvCxnSpPr>
          <p:nvPr/>
        </p:nvCxnSpPr>
        <p:spPr>
          <a:xfrm flipH="1">
            <a:off x="7543801" y="3478823"/>
            <a:ext cx="536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8" idx="6"/>
            <a:endCxn id="10" idx="2"/>
          </p:cNvCxnSpPr>
          <p:nvPr/>
        </p:nvCxnSpPr>
        <p:spPr>
          <a:xfrm>
            <a:off x="6471139" y="3478823"/>
            <a:ext cx="536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6"/>
            <a:endCxn id="8" idx="2"/>
          </p:cNvCxnSpPr>
          <p:nvPr/>
        </p:nvCxnSpPr>
        <p:spPr>
          <a:xfrm>
            <a:off x="5398477" y="3478823"/>
            <a:ext cx="536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6"/>
            <a:endCxn id="7" idx="2"/>
          </p:cNvCxnSpPr>
          <p:nvPr/>
        </p:nvCxnSpPr>
        <p:spPr>
          <a:xfrm>
            <a:off x="4325815" y="3478823"/>
            <a:ext cx="536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6" idx="0"/>
            <a:endCxn id="4" idx="4"/>
          </p:cNvCxnSpPr>
          <p:nvPr/>
        </p:nvCxnSpPr>
        <p:spPr>
          <a:xfrm flipV="1">
            <a:off x="4057650" y="2259623"/>
            <a:ext cx="1608993" cy="96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4" idx="4"/>
            <a:endCxn id="7" idx="0"/>
          </p:cNvCxnSpPr>
          <p:nvPr/>
        </p:nvCxnSpPr>
        <p:spPr>
          <a:xfrm flipH="1">
            <a:off x="5130312" y="2259623"/>
            <a:ext cx="536331" cy="96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8" idx="0"/>
            <a:endCxn id="4" idx="4"/>
          </p:cNvCxnSpPr>
          <p:nvPr/>
        </p:nvCxnSpPr>
        <p:spPr>
          <a:xfrm flipH="1" flipV="1">
            <a:off x="5666643" y="2259623"/>
            <a:ext cx="536331" cy="96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4" idx="4"/>
            <a:endCxn id="10" idx="0"/>
          </p:cNvCxnSpPr>
          <p:nvPr/>
        </p:nvCxnSpPr>
        <p:spPr>
          <a:xfrm>
            <a:off x="5666643" y="2259623"/>
            <a:ext cx="1608993" cy="96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2" idx="0"/>
            <a:endCxn id="4" idx="4"/>
          </p:cNvCxnSpPr>
          <p:nvPr/>
        </p:nvCxnSpPr>
        <p:spPr>
          <a:xfrm flipV="1">
            <a:off x="2984988" y="2259623"/>
            <a:ext cx="2681655" cy="96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4" idx="4"/>
            <a:endCxn id="11" idx="0"/>
          </p:cNvCxnSpPr>
          <p:nvPr/>
        </p:nvCxnSpPr>
        <p:spPr>
          <a:xfrm>
            <a:off x="5666643" y="2259623"/>
            <a:ext cx="3754317" cy="96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9" idx="0"/>
            <a:endCxn id="4" idx="4"/>
          </p:cNvCxnSpPr>
          <p:nvPr/>
        </p:nvCxnSpPr>
        <p:spPr>
          <a:xfrm flipH="1" flipV="1">
            <a:off x="5666643" y="2259623"/>
            <a:ext cx="2681655" cy="96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9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K" sz="4800" dirty="0" smtClean="0"/>
              <a:t>	</a:t>
            </a:r>
            <a:r>
              <a:rPr lang="zh-HK" altLang="zh-TW" sz="4800" dirty="0" smtClean="0"/>
              <a:t>演算法設計說明</a:t>
            </a:r>
            <a:r>
              <a:rPr lang="en-US" altLang="zh-HK" sz="4800" dirty="0"/>
              <a:t>3</a:t>
            </a:r>
            <a:r>
              <a:rPr lang="en-US" altLang="zh-HK" sz="4800" dirty="0" smtClean="0"/>
              <a:t>-</a:t>
            </a:r>
            <a:r>
              <a:rPr lang="zh-TW" altLang="en-US" sz="4800" dirty="0" smtClean="0"/>
              <a:t>快速</a:t>
            </a:r>
            <a:r>
              <a:rPr lang="zh-TW" altLang="en-US" sz="4800" dirty="0"/>
              <a:t>冪算法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流程圖: 接點 8"/>
              <p:cNvSpPr/>
              <p:nvPr/>
            </p:nvSpPr>
            <p:spPr>
              <a:xfrm>
                <a:off x="4914517" y="1402039"/>
                <a:ext cx="589086" cy="571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9" name="流程圖: 接點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517" y="1402039"/>
                <a:ext cx="589086" cy="571500"/>
              </a:xfrm>
              <a:prstGeom prst="flowChartConnector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流程圖: 接點 11"/>
              <p:cNvSpPr/>
              <p:nvPr/>
            </p:nvSpPr>
            <p:spPr>
              <a:xfrm>
                <a:off x="3459954" y="2448489"/>
                <a:ext cx="597877" cy="58908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流程圖: 接點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54" y="2448489"/>
                <a:ext cx="597877" cy="589085"/>
              </a:xfrm>
              <a:prstGeom prst="flowChartConnector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>
            <a:stCxn id="9" idx="3"/>
            <a:endCxn id="12" idx="0"/>
          </p:cNvCxnSpPr>
          <p:nvPr/>
        </p:nvCxnSpPr>
        <p:spPr>
          <a:xfrm flipH="1">
            <a:off x="3758893" y="1889845"/>
            <a:ext cx="1241894" cy="55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圖: 接點 16"/>
              <p:cNvSpPr/>
              <p:nvPr/>
            </p:nvSpPr>
            <p:spPr>
              <a:xfrm>
                <a:off x="6655385" y="2448490"/>
                <a:ext cx="597877" cy="58908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流程圖: 接點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385" y="2448490"/>
                <a:ext cx="597877" cy="589085"/>
              </a:xfrm>
              <a:prstGeom prst="flowChartConnector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>
            <a:stCxn id="9" idx="5"/>
            <a:endCxn id="17" idx="0"/>
          </p:cNvCxnSpPr>
          <p:nvPr/>
        </p:nvCxnSpPr>
        <p:spPr>
          <a:xfrm>
            <a:off x="5417333" y="1889845"/>
            <a:ext cx="1536991" cy="55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圖: 接點 19"/>
              <p:cNvSpPr/>
              <p:nvPr/>
            </p:nvSpPr>
            <p:spPr>
              <a:xfrm>
                <a:off x="2523020" y="3651778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流程圖: 接點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20" y="3651778"/>
                <a:ext cx="589086" cy="589086"/>
              </a:xfrm>
              <a:prstGeom prst="flowChartConnector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>
            <a:stCxn id="20" idx="0"/>
            <a:endCxn id="12" idx="3"/>
          </p:cNvCxnSpPr>
          <p:nvPr/>
        </p:nvCxnSpPr>
        <p:spPr>
          <a:xfrm flipV="1">
            <a:off x="2817563" y="2951304"/>
            <a:ext cx="729948" cy="70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流程圖: 接點 22"/>
              <p:cNvSpPr/>
              <p:nvPr/>
            </p:nvSpPr>
            <p:spPr>
              <a:xfrm>
                <a:off x="4307463" y="3651778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流程圖: 接點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463" y="3651778"/>
                <a:ext cx="589086" cy="589086"/>
              </a:xfrm>
              <a:prstGeom prst="flowChartConnector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>
            <a:stCxn id="23" idx="0"/>
            <a:endCxn id="12" idx="5"/>
          </p:cNvCxnSpPr>
          <p:nvPr/>
        </p:nvCxnSpPr>
        <p:spPr>
          <a:xfrm flipH="1" flipV="1">
            <a:off x="3970274" y="2951304"/>
            <a:ext cx="631732" cy="70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流程圖: 接點 27"/>
              <p:cNvSpPr/>
              <p:nvPr/>
            </p:nvSpPr>
            <p:spPr>
              <a:xfrm>
                <a:off x="5785141" y="3651778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流程圖: 接點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41" y="3651778"/>
                <a:ext cx="589086" cy="589086"/>
              </a:xfrm>
              <a:prstGeom prst="flowChartConnector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>
            <a:stCxn id="28" idx="0"/>
            <a:endCxn id="17" idx="3"/>
          </p:cNvCxnSpPr>
          <p:nvPr/>
        </p:nvCxnSpPr>
        <p:spPr>
          <a:xfrm flipV="1">
            <a:off x="6079684" y="2951305"/>
            <a:ext cx="663258" cy="70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流程圖: 接點 29"/>
              <p:cNvSpPr/>
              <p:nvPr/>
            </p:nvSpPr>
            <p:spPr>
              <a:xfrm>
                <a:off x="7602300" y="3651778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流程圖: 接點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00" y="3651778"/>
                <a:ext cx="589086" cy="589086"/>
              </a:xfrm>
              <a:prstGeom prst="flowChartConnector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>
            <a:stCxn id="30" idx="0"/>
            <a:endCxn id="17" idx="5"/>
          </p:cNvCxnSpPr>
          <p:nvPr/>
        </p:nvCxnSpPr>
        <p:spPr>
          <a:xfrm flipH="1" flipV="1">
            <a:off x="7165705" y="2951305"/>
            <a:ext cx="731138" cy="70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流程圖: 接點 38"/>
              <p:cNvSpPr/>
              <p:nvPr/>
            </p:nvSpPr>
            <p:spPr>
              <a:xfrm>
                <a:off x="3837059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流程圖: 接點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59" y="4976112"/>
                <a:ext cx="589086" cy="589086"/>
              </a:xfrm>
              <a:prstGeom prst="flowChartConnector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流程圖: 接點 39"/>
              <p:cNvSpPr/>
              <p:nvPr/>
            </p:nvSpPr>
            <p:spPr>
              <a:xfrm>
                <a:off x="1933934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流程圖: 接點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934" y="4976112"/>
                <a:ext cx="589086" cy="589086"/>
              </a:xfrm>
              <a:prstGeom prst="flowChartConnector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流程圖: 接點 40"/>
              <p:cNvSpPr/>
              <p:nvPr/>
            </p:nvSpPr>
            <p:spPr>
              <a:xfrm>
                <a:off x="2958425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流程圖: 接點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425" y="4976112"/>
                <a:ext cx="589086" cy="589086"/>
              </a:xfrm>
              <a:prstGeom prst="flowChartConnector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流程圖: 接點 41"/>
              <p:cNvSpPr/>
              <p:nvPr/>
            </p:nvSpPr>
            <p:spPr>
              <a:xfrm>
                <a:off x="4828247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流程圖: 接點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7" y="4976112"/>
                <a:ext cx="589086" cy="589086"/>
              </a:xfrm>
              <a:prstGeom prst="flowChartConnector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流程圖: 接點 42"/>
              <p:cNvSpPr/>
              <p:nvPr/>
            </p:nvSpPr>
            <p:spPr>
              <a:xfrm>
                <a:off x="7165705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流程圖: 接點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05" y="4976112"/>
                <a:ext cx="589086" cy="589086"/>
              </a:xfrm>
              <a:prstGeom prst="flowChartConnector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流程圖: 接點 43"/>
              <p:cNvSpPr/>
              <p:nvPr/>
            </p:nvSpPr>
            <p:spPr>
              <a:xfrm>
                <a:off x="5485635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流程圖: 接點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635" y="4976112"/>
                <a:ext cx="589086" cy="589086"/>
              </a:xfrm>
              <a:prstGeom prst="flowChartConnector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流程圖: 接點 44"/>
              <p:cNvSpPr/>
              <p:nvPr/>
            </p:nvSpPr>
            <p:spPr>
              <a:xfrm>
                <a:off x="6374227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流程圖: 接點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227" y="4976112"/>
                <a:ext cx="589086" cy="589086"/>
              </a:xfrm>
              <a:prstGeom prst="flowChartConnector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流程圖: 接點 45"/>
              <p:cNvSpPr/>
              <p:nvPr/>
            </p:nvSpPr>
            <p:spPr>
              <a:xfrm>
                <a:off x="8247168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流程圖: 接點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68" y="4976112"/>
                <a:ext cx="589086" cy="589086"/>
              </a:xfrm>
              <a:prstGeom prst="flowChartConnector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接點 64"/>
          <p:cNvCxnSpPr>
            <a:stCxn id="30" idx="5"/>
            <a:endCxn id="46" idx="0"/>
          </p:cNvCxnSpPr>
          <p:nvPr/>
        </p:nvCxnSpPr>
        <p:spPr>
          <a:xfrm>
            <a:off x="8105116" y="4154594"/>
            <a:ext cx="436595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0" idx="3"/>
            <a:endCxn id="43" idx="0"/>
          </p:cNvCxnSpPr>
          <p:nvPr/>
        </p:nvCxnSpPr>
        <p:spPr>
          <a:xfrm flipH="1">
            <a:off x="7460248" y="4154594"/>
            <a:ext cx="228322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28" idx="3"/>
            <a:endCxn id="44" idx="0"/>
          </p:cNvCxnSpPr>
          <p:nvPr/>
        </p:nvCxnSpPr>
        <p:spPr>
          <a:xfrm flipH="1">
            <a:off x="5780178" y="4154594"/>
            <a:ext cx="91233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28" idx="5"/>
            <a:endCxn id="45" idx="0"/>
          </p:cNvCxnSpPr>
          <p:nvPr/>
        </p:nvCxnSpPr>
        <p:spPr>
          <a:xfrm>
            <a:off x="6287957" y="4154594"/>
            <a:ext cx="380813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20" idx="3"/>
            <a:endCxn id="40" idx="0"/>
          </p:cNvCxnSpPr>
          <p:nvPr/>
        </p:nvCxnSpPr>
        <p:spPr>
          <a:xfrm flipH="1">
            <a:off x="2228477" y="4154594"/>
            <a:ext cx="380813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20" idx="5"/>
            <a:endCxn id="41" idx="0"/>
          </p:cNvCxnSpPr>
          <p:nvPr/>
        </p:nvCxnSpPr>
        <p:spPr>
          <a:xfrm>
            <a:off x="3025836" y="4154594"/>
            <a:ext cx="227132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23" idx="3"/>
            <a:endCxn id="39" idx="0"/>
          </p:cNvCxnSpPr>
          <p:nvPr/>
        </p:nvCxnSpPr>
        <p:spPr>
          <a:xfrm flipH="1">
            <a:off x="4131602" y="4154594"/>
            <a:ext cx="262131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23" idx="5"/>
            <a:endCxn id="42" idx="0"/>
          </p:cNvCxnSpPr>
          <p:nvPr/>
        </p:nvCxnSpPr>
        <p:spPr>
          <a:xfrm>
            <a:off x="4810279" y="4154594"/>
            <a:ext cx="312511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TW" dirty="0" smtClean="0"/>
              <a:t>	</a:t>
            </a:r>
            <a:r>
              <a:rPr lang="zh-TW" altLang="zh-TW" dirty="0" smtClean="0"/>
              <a:t>研究結果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t="34744" r="38365" b="21410"/>
          <a:stretch/>
        </p:blipFill>
        <p:spPr bwMode="auto">
          <a:xfrm>
            <a:off x="967154" y="1283117"/>
            <a:ext cx="8616462" cy="47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9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	</a:t>
            </a:r>
            <a:r>
              <a:rPr lang="zh-TW" altLang="zh-TW" dirty="0" smtClean="0"/>
              <a:t>研究結果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7" t="28333" r="39784" b="13846"/>
          <a:stretch/>
        </p:blipFill>
        <p:spPr bwMode="auto">
          <a:xfrm>
            <a:off x="1002323" y="1226472"/>
            <a:ext cx="8836269" cy="468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3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40789"/>
            <a:ext cx="8596668" cy="3880773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US" altLang="zh-TW" sz="3200" b="1" dirty="0" smtClean="0"/>
              <a:t>	</a:t>
            </a:r>
            <a:r>
              <a:rPr lang="zh-TW" altLang="zh-TW" sz="3200" b="1" dirty="0" smtClean="0"/>
              <a:t>質數</a:t>
            </a:r>
            <a:r>
              <a:rPr lang="zh-TW" altLang="zh-TW" sz="3200" b="1" dirty="0"/>
              <a:t>間的關係</a:t>
            </a:r>
          </a:p>
          <a:p>
            <a:pPr marL="0" indent="0" algn="ctr">
              <a:buNone/>
            </a:pPr>
            <a:r>
              <a:rPr lang="en-US" altLang="zh-TW" sz="3200" dirty="0" smtClean="0"/>
              <a:t>	</a:t>
            </a:r>
            <a:r>
              <a:rPr lang="zh-TW" altLang="zh-TW" sz="3200" dirty="0" smtClean="0"/>
              <a:t>在</a:t>
            </a:r>
            <a:r>
              <a:rPr lang="zh-TW" altLang="zh-TW" sz="3200" dirty="0"/>
              <a:t>質數間的關係，同樣尾數的質數之間</a:t>
            </a:r>
            <a:r>
              <a:rPr lang="zh-TW" altLang="zh-TW" sz="3200" dirty="0" smtClean="0"/>
              <a:t>通常</a:t>
            </a:r>
            <a:r>
              <a:rPr lang="en-US" altLang="zh-TW" sz="3200" dirty="0" smtClean="0"/>
              <a:t>	</a:t>
            </a:r>
            <a:r>
              <a:rPr lang="zh-TW" altLang="zh-TW" sz="3200" dirty="0" smtClean="0"/>
              <a:t>會</a:t>
            </a:r>
            <a:r>
              <a:rPr lang="zh-TW" altLang="zh-TW" sz="3200" dirty="0"/>
              <a:t>遵守一定的關係式，而且尾數相加等於</a:t>
            </a:r>
            <a:r>
              <a:rPr lang="en-US" altLang="zh-TW" sz="3200" dirty="0" smtClean="0"/>
              <a:t>10	</a:t>
            </a:r>
            <a:r>
              <a:rPr lang="zh-TW" altLang="zh-TW" sz="3200" dirty="0" smtClean="0"/>
              <a:t>之</a:t>
            </a:r>
            <a:r>
              <a:rPr lang="zh-TW" altLang="zh-TW" sz="3200" dirty="0"/>
              <a:t>質數通常也會遵守一樣的規律。</a:t>
            </a:r>
          </a:p>
          <a:p>
            <a:pPr marL="457200" lvl="1" indent="0" algn="ctr">
              <a:buNone/>
            </a:pPr>
            <a:r>
              <a:rPr lang="en-US" altLang="zh-TW" sz="3200" b="1" dirty="0" smtClean="0"/>
              <a:t>	</a:t>
            </a:r>
            <a:r>
              <a:rPr lang="zh-TW" altLang="zh-TW" sz="3200" b="1" dirty="0" smtClean="0"/>
              <a:t>單一</a:t>
            </a:r>
            <a:r>
              <a:rPr lang="zh-TW" altLang="zh-TW" sz="3200" b="1" dirty="0"/>
              <a:t>質數各次方間之關係</a:t>
            </a:r>
          </a:p>
          <a:p>
            <a:pPr marL="0" indent="0" algn="ctr">
              <a:buNone/>
            </a:pPr>
            <a:r>
              <a:rPr lang="en-US" altLang="zh-TW" sz="3200" dirty="0" smtClean="0"/>
              <a:t>	</a:t>
            </a:r>
            <a:r>
              <a:rPr lang="zh-TW" altLang="zh-TW" sz="3200" dirty="0" smtClean="0"/>
              <a:t>在</a:t>
            </a:r>
            <a:r>
              <a:rPr lang="zh-TW" altLang="zh-TW" sz="3200" dirty="0"/>
              <a:t>質數各次方間之關係，其循環個數成</a:t>
            </a:r>
            <a:r>
              <a:rPr lang="zh-TW" altLang="zh-TW" sz="3200" dirty="0" smtClean="0"/>
              <a:t>等比</a:t>
            </a:r>
            <a:r>
              <a:rPr lang="en-US" altLang="zh-TW" sz="3200" dirty="0" smtClean="0"/>
              <a:t>	</a:t>
            </a:r>
            <a:r>
              <a:rPr lang="zh-TW" altLang="zh-TW" sz="3200" dirty="0" smtClean="0"/>
              <a:t>數列</a:t>
            </a:r>
            <a:r>
              <a:rPr lang="zh-TW" altLang="zh-TW" sz="3200" dirty="0"/>
              <a:t>，且公比為質數本身。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77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聯絡方式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/>
              <a:t>	</a:t>
            </a:r>
            <a:r>
              <a:rPr lang="zh-TW" altLang="en-US" sz="7200" dirty="0" smtClean="0"/>
              <a:t>上</a:t>
            </a:r>
            <a:r>
              <a:rPr lang="zh-TW" altLang="en-US" sz="7200" dirty="0"/>
              <a:t>各</a:t>
            </a:r>
            <a:r>
              <a:rPr lang="zh-TW" altLang="en-US" sz="7200" dirty="0" smtClean="0"/>
              <a:t>大平台</a:t>
            </a:r>
            <a:r>
              <a:rPr lang="en-US" altLang="zh-TW" sz="7200" dirty="0" smtClean="0"/>
              <a:t>	</a:t>
            </a:r>
            <a:r>
              <a:rPr lang="zh-TW" altLang="en-US" sz="7200" dirty="0" smtClean="0"/>
              <a:t>找</a:t>
            </a:r>
            <a:r>
              <a:rPr lang="en-US" altLang="zh-TW" sz="7200" dirty="0" smtClean="0"/>
              <a:t>:googleak28282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6813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感謝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200" b="1" dirty="0" smtClean="0"/>
              <a:t>指導老師 高英耀老師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 smtClean="0"/>
              <a:t>導師 林倉億老師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/>
              <a:t>我</a:t>
            </a:r>
            <a:r>
              <a:rPr lang="en-US" altLang="zh-TW" sz="3200" b="1" dirty="0"/>
              <a:t>ISSC</a:t>
            </a:r>
            <a:r>
              <a:rPr lang="zh-TW" altLang="en-US" sz="3200" b="1" dirty="0"/>
              <a:t>的隊友</a:t>
            </a:r>
            <a:r>
              <a:rPr lang="zh-TW" altLang="en-US" sz="3200" b="1" dirty="0" smtClean="0"/>
              <a:t>們</a:t>
            </a:r>
            <a:endParaRPr lang="en-US" altLang="zh-TW" sz="3200" b="1" dirty="0"/>
          </a:p>
          <a:p>
            <a:pPr marL="0" indent="0" algn="ctr">
              <a:buNone/>
            </a:pPr>
            <a:r>
              <a:rPr lang="zh-TW" altLang="en-US" sz="3200" b="1" dirty="0" smtClean="0"/>
              <a:t>之前教我很多演算法的</a:t>
            </a:r>
            <a:r>
              <a:rPr lang="zh-TW" altLang="en-US" sz="3200" b="1" dirty="0"/>
              <a:t>學長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/>
              <a:t>我的</a:t>
            </a:r>
            <a:r>
              <a:rPr lang="zh-TW" altLang="en-US" sz="3200" b="1" dirty="0" smtClean="0"/>
              <a:t>電腦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/>
              <a:t>我的肝</a:t>
            </a:r>
          </a:p>
        </p:txBody>
      </p:sp>
    </p:spTree>
    <p:extLst>
      <p:ext uri="{BB962C8B-B14F-4D97-AF65-F5344CB8AC3E}">
        <p14:creationId xmlns:p14="http://schemas.microsoft.com/office/powerpoint/2010/main" val="31010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	</a:t>
            </a:r>
            <a:r>
              <a:rPr lang="zh-TW" altLang="en-US" sz="4800" dirty="0" smtClean="0"/>
              <a:t>自我介紹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/>
            <a:r>
              <a:rPr lang="zh-TW" altLang="en-US" sz="3000" dirty="0" smtClean="0"/>
              <a:t>本名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古珉和</a:t>
            </a:r>
            <a:endParaRPr lang="en-US" altLang="zh-TW" sz="3000" dirty="0" smtClean="0"/>
          </a:p>
          <a:p>
            <a:pPr lvl="1" algn="ctr"/>
            <a:r>
              <a:rPr lang="zh-TW" altLang="en-US" sz="3000" dirty="0"/>
              <a:t>網名</a:t>
            </a:r>
            <a:r>
              <a:rPr lang="en-US" altLang="zh-TW" sz="3000" dirty="0"/>
              <a:t>:googleak28282</a:t>
            </a:r>
            <a:endParaRPr lang="en-US" altLang="zh-TW" sz="3000" dirty="0" smtClean="0"/>
          </a:p>
          <a:p>
            <a:pPr lvl="1" algn="ctr"/>
            <a:r>
              <a:rPr lang="zh-TW" altLang="en-US" sz="3000" dirty="0" smtClean="0"/>
              <a:t>臺南一中</a:t>
            </a:r>
            <a:r>
              <a:rPr lang="en-US" altLang="zh-TW" sz="3000" dirty="0" smtClean="0"/>
              <a:t>107</a:t>
            </a:r>
            <a:r>
              <a:rPr lang="zh-TW" altLang="en-US" sz="3000" dirty="0" smtClean="0"/>
              <a:t>級數理資優班</a:t>
            </a:r>
            <a:endParaRPr lang="en-US" altLang="zh-TW" sz="3000" dirty="0" smtClean="0"/>
          </a:p>
          <a:p>
            <a:pPr lvl="1" algn="ctr"/>
            <a:r>
              <a:rPr lang="zh-TW" altLang="en-US" sz="3000" dirty="0"/>
              <a:t>蒼翼的奇術師資訊組</a:t>
            </a:r>
            <a:r>
              <a:rPr lang="zh-TW" altLang="en-US" sz="3000" dirty="0" smtClean="0"/>
              <a:t>成員</a:t>
            </a:r>
            <a:endParaRPr lang="en-US" altLang="zh-TW" sz="3000" dirty="0" smtClean="0"/>
          </a:p>
          <a:p>
            <a:pPr lvl="1" algn="ctr"/>
            <a:r>
              <a:rPr lang="en-US" altLang="zh-TW" sz="3000" dirty="0" smtClean="0"/>
              <a:t>2017</a:t>
            </a:r>
            <a:r>
              <a:rPr lang="zh-TW" altLang="en-US" sz="3000" dirty="0" smtClean="0"/>
              <a:t>高中資訊學術聯展紀錄組</a:t>
            </a:r>
            <a:endParaRPr lang="en-US" altLang="zh-TW" sz="3000" dirty="0" smtClean="0"/>
          </a:p>
          <a:p>
            <a:pPr lvl="1" algn="ctr"/>
            <a:r>
              <a:rPr lang="en-US" altLang="zh-TW" sz="3000" dirty="0" smtClean="0"/>
              <a:t>2016,2017 </a:t>
            </a:r>
            <a:r>
              <a:rPr lang="zh-TW" altLang="en-US" sz="3000" dirty="0" smtClean="0"/>
              <a:t>學生計算機年會</a:t>
            </a:r>
            <a:r>
              <a:rPr lang="en-US" altLang="zh-TW" sz="3000" dirty="0" smtClean="0"/>
              <a:t>(SITCON)</a:t>
            </a:r>
            <a:r>
              <a:rPr lang="zh-TW" altLang="en-US" sz="3000" dirty="0" smtClean="0"/>
              <a:t>會眾</a:t>
            </a:r>
            <a:endParaRPr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13819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本</a:t>
            </a:r>
            <a:r>
              <a:rPr lang="zh-TW" altLang="en-US" sz="2800" dirty="0"/>
              <a:t>篇的研究動機為，在參加青年程式設計競賽時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有</a:t>
            </a:r>
            <a:r>
              <a:rPr lang="zh-TW" altLang="en-US" sz="2800" dirty="0"/>
              <a:t>一題目其要求為求解 </a:t>
            </a:r>
            <a:r>
              <a:rPr lang="en-US" altLang="zh-TW" sz="2800" dirty="0"/>
              <a:t>Fibonacci series </a:t>
            </a:r>
            <a:r>
              <a:rPr lang="zh-TW" altLang="en-US" sz="2800" dirty="0"/>
              <a:t>第 </a:t>
            </a:r>
            <a:r>
              <a:rPr lang="en-US" altLang="zh-TW" sz="2800" dirty="0"/>
              <a:t>N </a:t>
            </a:r>
            <a:r>
              <a:rPr lang="zh-TW" altLang="en-US" sz="2800" dirty="0"/>
              <a:t>項對 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的 </a:t>
            </a:r>
            <a:r>
              <a:rPr lang="en-US" altLang="zh-TW" sz="2800" dirty="0"/>
              <a:t>k </a:t>
            </a:r>
            <a:r>
              <a:rPr lang="zh-TW" altLang="en-US" sz="2800" dirty="0"/>
              <a:t>次方取餘數之值，而此要 求之解法必須</a:t>
            </a:r>
            <a:r>
              <a:rPr lang="zh-TW" altLang="en-US" sz="2800" dirty="0" smtClean="0"/>
              <a:t>假定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費</a:t>
            </a:r>
            <a:r>
              <a:rPr lang="zh-TW" altLang="en-US" sz="2800" dirty="0"/>
              <a:t>波納契數列對 </a:t>
            </a:r>
            <a:r>
              <a:rPr lang="en-US" altLang="zh-TW" sz="2800" dirty="0"/>
              <a:t>2 </a:t>
            </a:r>
            <a:r>
              <a:rPr lang="zh-TW" altLang="en-US" sz="2800" dirty="0"/>
              <a:t>的 </a:t>
            </a:r>
            <a:r>
              <a:rPr lang="en-US" altLang="zh-TW" sz="2800" dirty="0"/>
              <a:t>k </a:t>
            </a:r>
            <a:r>
              <a:rPr lang="zh-TW" altLang="en-US" sz="2800" dirty="0"/>
              <a:t>次方取餘數之值會循環，</a:t>
            </a:r>
            <a:r>
              <a:rPr lang="zh-TW" altLang="en-US" sz="2800" dirty="0" smtClean="0"/>
              <a:t>而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筆者</a:t>
            </a:r>
            <a:r>
              <a:rPr lang="zh-TW" altLang="en-US" sz="2800" dirty="0"/>
              <a:t>突然萌生了一個想法，既然最小質數之循環</a:t>
            </a:r>
            <a:r>
              <a:rPr lang="zh-TW" altLang="en-US" sz="2800" dirty="0" smtClean="0"/>
              <a:t>規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律</a:t>
            </a:r>
            <a:r>
              <a:rPr lang="zh-TW" altLang="en-US" sz="2800" dirty="0"/>
              <a:t>存在，且已經被證 明為正且質數之間時常有</a:t>
            </a:r>
            <a:r>
              <a:rPr lang="zh-TW" altLang="en-US" sz="2800" dirty="0" smtClean="0"/>
              <a:t>類似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的</a:t>
            </a:r>
            <a:r>
              <a:rPr lang="zh-TW" altLang="en-US" sz="2800" dirty="0"/>
              <a:t>性質，那其他質數有無類似的循環規律，即</a:t>
            </a:r>
            <a:r>
              <a:rPr lang="zh-TW" altLang="en-US" sz="2800" dirty="0" smtClean="0"/>
              <a:t>成為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了</a:t>
            </a:r>
            <a:r>
              <a:rPr lang="zh-TW" altLang="en-US" sz="2800" dirty="0"/>
              <a:t>一個值得研究之議題，於是就開始此議題之研究</a:t>
            </a:r>
            <a:r>
              <a:rPr lang="zh-TW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05010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rot="1471891">
            <a:off x="2462110" y="2530158"/>
            <a:ext cx="742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/>
              <a:t>想到</a:t>
            </a:r>
            <a:r>
              <a:rPr lang="en-US" altLang="zh-TW" sz="7200" dirty="0" smtClean="0"/>
              <a:t>!!!!!!!!!!!!!!!!!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2738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先備知識</a:t>
            </a:r>
            <a:r>
              <a:rPr lang="en-US" altLang="zh-TW" sz="4800" dirty="0" smtClean="0"/>
              <a:t>1-</a:t>
            </a:r>
            <a:r>
              <a:rPr lang="en-US" altLang="zh-TW" sz="4800" dirty="0"/>
              <a:t>Fibonacci series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TW" sz="3000" dirty="0" smtClean="0"/>
              <a:t>=</a:t>
            </a:r>
            <a:r>
              <a:rPr lang="zh-TW" altLang="en-US" sz="3000" dirty="0" smtClean="0"/>
              <a:t>費氏數列</a:t>
            </a:r>
            <a:endParaRPr lang="en-US" altLang="zh-TW" sz="3000" dirty="0" smtClean="0"/>
          </a:p>
          <a:p>
            <a:pPr lvl="1" algn="ctr"/>
            <a:r>
              <a:rPr lang="en-US" altLang="zh-TW" sz="3000" dirty="0" smtClean="0"/>
              <a:t>=</a:t>
            </a:r>
            <a:r>
              <a:rPr lang="zh-TW" altLang="en-US" sz="3000" dirty="0" smtClean="0"/>
              <a:t>費波納契數列</a:t>
            </a:r>
            <a:endParaRPr lang="en-US" altLang="zh-TW" sz="3000" dirty="0" smtClean="0"/>
          </a:p>
          <a:p>
            <a:pPr lvl="1" algn="ctr"/>
            <a:r>
              <a:rPr lang="en-US" altLang="zh-TW" sz="3000" dirty="0"/>
              <a:t>=0, 1, 1, 2, 3, 5, 8, 13, 21, 34, 55, 89, 144, 233, 377, </a:t>
            </a:r>
            <a:r>
              <a:rPr lang="en-US" altLang="zh-TW" sz="3000" dirty="0" smtClean="0"/>
              <a:t>610…</a:t>
            </a:r>
            <a:endParaRPr lang="en-US" altLang="zh-TW" sz="3000" dirty="0"/>
          </a:p>
          <a:p>
            <a:pPr lvl="1" algn="ctr"/>
            <a:r>
              <a:rPr lang="en-US" altLang="zh-TW" sz="3000" dirty="0" smtClean="0"/>
              <a:t>S={a</a:t>
            </a:r>
            <a:r>
              <a:rPr lang="en-US" altLang="zh-TW" dirty="0" smtClean="0"/>
              <a:t>n</a:t>
            </a:r>
            <a:r>
              <a:rPr lang="en-US" altLang="zh-TW" sz="3000" dirty="0" smtClean="0"/>
              <a:t>| a</a:t>
            </a:r>
            <a:r>
              <a:rPr lang="en-US" altLang="zh-TW" dirty="0" smtClean="0"/>
              <a:t>n</a:t>
            </a:r>
            <a:r>
              <a:rPr lang="en-US" altLang="zh-TW" sz="3000" dirty="0" smtClean="0"/>
              <a:t>=a</a:t>
            </a:r>
            <a:r>
              <a:rPr lang="en-US" altLang="zh-TW" dirty="0" smtClean="0"/>
              <a:t>n-1</a:t>
            </a:r>
            <a:r>
              <a:rPr lang="en-US" altLang="zh-TW" sz="3000" dirty="0" smtClean="0"/>
              <a:t>+a</a:t>
            </a:r>
            <a:r>
              <a:rPr lang="en-US" altLang="zh-TW" dirty="0" smtClean="0"/>
              <a:t>n-2</a:t>
            </a:r>
            <a:r>
              <a:rPr lang="en-US" altLang="zh-TW" sz="3000" dirty="0" smtClean="0"/>
              <a:t>, n&gt;=3}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06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先備</a:t>
            </a:r>
            <a:r>
              <a:rPr lang="zh-TW" altLang="en-US" sz="4800" dirty="0" smtClean="0"/>
              <a:t>知識</a:t>
            </a:r>
            <a:r>
              <a:rPr lang="en-US" altLang="zh-TW" sz="4800" dirty="0" smtClean="0"/>
              <a:t>2-</a:t>
            </a:r>
            <a:r>
              <a:rPr lang="zh-TW" altLang="zh-TW" sz="4800" dirty="0"/>
              <a:t>模運算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algn="ctr"/>
                <a:r>
                  <a:rPr lang="zh-TW" altLang="en-US" sz="3000" dirty="0" smtClean="0"/>
                  <a:t>就是取餘數</a:t>
                </a:r>
                <a:endParaRPr lang="en-US" altLang="zh-TW" sz="3000" dirty="0" smtClean="0"/>
              </a:p>
              <a:p>
                <a:pPr lvl="1"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000">
                        <a:latin typeface="Cambria Math"/>
                      </a:rPr>
                      <m:t>a</m:t>
                    </m:r>
                    <m:r>
                      <a:rPr lang="en-US" altLang="zh-TW" sz="30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3000">
                        <a:latin typeface="Cambria Math"/>
                      </a:rPr>
                      <m:t>b</m:t>
                    </m:r>
                    <m:r>
                      <a:rPr lang="en-US" altLang="zh-TW" sz="3000">
                        <a:latin typeface="Cambria Math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sz="3000">
                        <a:latin typeface="Cambria Math"/>
                      </a:rPr>
                      <m:t>c</m:t>
                    </m:r>
                    <m:r>
                      <a:rPr lang="en-US" altLang="zh-TW" sz="30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300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altLang="zh-TW" sz="3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000">
                            <a:latin typeface="Cambria Math"/>
                          </a:rPr>
                          <m:t>mod</m:t>
                        </m:r>
                        <m:r>
                          <a:rPr lang="en-US" altLang="zh-TW" sz="3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000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endParaRPr lang="en-US" altLang="zh-TW" sz="3000" dirty="0" smtClean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a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b</m:t>
                    </m:r>
                    <m:r>
                      <a:rPr lang="en-US" altLang="zh-TW" sz="3200">
                        <a:latin typeface="Cambria Math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c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zh-TW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/>
                          </a:rPr>
                          <m:t>mod</m:t>
                        </m:r>
                        <m:r>
                          <a:rPr lang="en-US" altLang="zh-TW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endParaRPr lang="zh-TW" altLang="zh-TW" sz="32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a</m:t>
                    </m:r>
                    <m:r>
                      <a:rPr lang="en-US" altLang="zh-TW" sz="32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b</m:t>
                    </m:r>
                    <m:r>
                      <a:rPr lang="en-US" altLang="zh-TW" sz="3200">
                        <a:latin typeface="Cambria Math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c</m:t>
                    </m:r>
                    <m:r>
                      <a:rPr lang="en-US" altLang="zh-TW" sz="32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d</m:t>
                    </m:r>
                    <m:r>
                      <a:rPr lang="en-US" altLang="zh-TW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mod</m:t>
                    </m:r>
                    <m:r>
                      <a:rPr lang="en-US" altLang="zh-TW" sz="3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m</m:t>
                    </m:r>
                    <m:r>
                      <a:rPr lang="en-US" altLang="zh-TW" sz="3200">
                        <a:latin typeface="Cambria Math"/>
                      </a:rPr>
                      <m:t>)</m:t>
                    </m:r>
                  </m:oMath>
                </a14:m>
                <a:endParaRPr lang="zh-TW" altLang="zh-TW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5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65604" cy="1320800"/>
          </a:xfrm>
        </p:spPr>
        <p:txBody>
          <a:bodyPr>
            <a:noAutofit/>
          </a:bodyPr>
          <a:lstStyle/>
          <a:p>
            <a:pPr algn="ctr"/>
            <a:r>
              <a:rPr lang="zh-HK" altLang="zh-TW" sz="4800" dirty="0"/>
              <a:t>演算法設計</a:t>
            </a:r>
            <a:r>
              <a:rPr lang="zh-HK" altLang="zh-TW" sz="4800" dirty="0" smtClean="0"/>
              <a:t>說明</a:t>
            </a:r>
            <a:r>
              <a:rPr lang="en-US" altLang="zh-HK" sz="4800" dirty="0" smtClean="0"/>
              <a:t>1-</a:t>
            </a:r>
            <a:r>
              <a:rPr lang="zh-HK" altLang="zh-TW" sz="4800" dirty="0"/>
              <a:t>演算法</a:t>
            </a:r>
            <a:r>
              <a:rPr lang="zh-HK" altLang="zh-TW" sz="4800" dirty="0" smtClean="0"/>
              <a:t>流程圖</a:t>
            </a:r>
            <a:endParaRPr lang="zh-TW" altLang="zh-TW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32870" y="2497014"/>
            <a:ext cx="923330" cy="270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4800" dirty="0"/>
              <a:t>質數建表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2839915" y="3385038"/>
            <a:ext cx="888023" cy="747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031523" y="3420207"/>
            <a:ext cx="958362" cy="67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495237" y="3077305"/>
            <a:ext cx="923330" cy="1362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4800" dirty="0" smtClean="0"/>
              <a:t>輸出</a:t>
            </a:r>
            <a:endParaRPr lang="zh-TW" altLang="en-US" sz="4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6200" y="2497014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12577" y="2497014"/>
            <a:ext cx="923330" cy="270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4800" dirty="0" smtClean="0"/>
              <a:t>快速冪次</a:t>
            </a:r>
            <a:endParaRPr lang="zh-TW" altLang="en-US" sz="4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35907" y="2497014"/>
            <a:ext cx="923330" cy="270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>
            <a:defPPr>
              <a:defRPr lang="zh-TW"/>
            </a:defPPr>
            <a:lvl1pPr>
              <a:defRPr sz="4800"/>
            </a:lvl1pPr>
          </a:lstStyle>
          <a:p>
            <a:r>
              <a:rPr lang="zh-TW" altLang="en-US" dirty="0"/>
              <a:t>方模運算</a:t>
            </a:r>
          </a:p>
        </p:txBody>
      </p:sp>
    </p:spTree>
    <p:extLst>
      <p:ext uri="{BB962C8B-B14F-4D97-AF65-F5344CB8AC3E}">
        <p14:creationId xmlns:p14="http://schemas.microsoft.com/office/powerpoint/2010/main" val="30518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sz="4800" dirty="0" smtClean="0"/>
              <a:t>演算法設計說明</a:t>
            </a:r>
            <a:r>
              <a:rPr lang="en-US" altLang="zh-HK" sz="4800" dirty="0" smtClean="0"/>
              <a:t>2-</a:t>
            </a:r>
            <a:r>
              <a:rPr lang="zh-TW" altLang="en-US" sz="4800" dirty="0" smtClean="0"/>
              <a:t>取</a:t>
            </a:r>
            <a:r>
              <a:rPr lang="zh-TW" altLang="en-US" sz="4800" dirty="0"/>
              <a:t>質數方法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 smtClean="0"/>
              <a:t>sieve of Eratosthenes</a:t>
            </a:r>
            <a:r>
              <a:rPr lang="en-US" altLang="zh-TW" sz="3200" dirty="0" smtClean="0"/>
              <a:t> =</a:t>
            </a:r>
            <a:r>
              <a:rPr lang="zh-HK" altLang="zh-TW" sz="3200" dirty="0" smtClean="0"/>
              <a:t>埃拉托斯特尼篩法</a:t>
            </a:r>
            <a:endParaRPr lang="en-US" altLang="zh-HK" sz="3200" dirty="0" smtClean="0"/>
          </a:p>
          <a:p>
            <a:r>
              <a:rPr lang="zh-TW" altLang="zh-TW" sz="3200" dirty="0" smtClean="0"/>
              <a:t>目前取質數較快</a:t>
            </a:r>
            <a:r>
              <a:rPr lang="zh-TW" altLang="en-US" sz="3200" dirty="0" smtClean="0"/>
              <a:t>的</a:t>
            </a:r>
            <a:r>
              <a:rPr lang="zh-TW" altLang="zh-TW" sz="3200" dirty="0" smtClean="0"/>
              <a:t>演算法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7357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84" y="859887"/>
            <a:ext cx="6356838" cy="5271176"/>
          </a:xfrm>
        </p:spPr>
      </p:pic>
    </p:spTree>
    <p:extLst>
      <p:ext uri="{BB962C8B-B14F-4D97-AF65-F5344CB8AC3E}">
        <p14:creationId xmlns:p14="http://schemas.microsoft.com/office/powerpoint/2010/main" val="14319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1411</TotalTime>
  <Words>265</Words>
  <Application>Microsoft Office PowerPoint</Application>
  <PresentationFormat>自訂</PresentationFormat>
  <Paragraphs>72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多面向</vt:lpstr>
      <vt:lpstr>Fibonacci series對質數K次方模運算之循環關係</vt:lpstr>
      <vt:lpstr> 自我介紹</vt:lpstr>
      <vt:lpstr> 研究動機</vt:lpstr>
      <vt:lpstr>PowerPoint 簡報</vt:lpstr>
      <vt:lpstr>先備知識1-Fibonacci series</vt:lpstr>
      <vt:lpstr>先備知識2-模運算</vt:lpstr>
      <vt:lpstr>演算法設計說明1-演算法流程圖</vt:lpstr>
      <vt:lpstr>演算法設計說明2-取質數方法</vt:lpstr>
      <vt:lpstr>PowerPoint 簡報</vt:lpstr>
      <vt:lpstr> 演算法設計說明3-快速冪算法</vt:lpstr>
      <vt:lpstr> 演算法設計說明3-快速冪算法</vt:lpstr>
      <vt:lpstr> 研究結果1</vt:lpstr>
      <vt:lpstr> 研究結果2</vt:lpstr>
      <vt:lpstr>結論</vt:lpstr>
      <vt:lpstr>聯絡方式</vt:lpstr>
      <vt:lpstr>感謝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二維線段樹</dc:title>
  <dc:creator>SunMoon</dc:creator>
  <cp:lastModifiedBy>User</cp:lastModifiedBy>
  <cp:revision>97</cp:revision>
  <cp:lastPrinted>2017-05-20T08:22:49Z</cp:lastPrinted>
  <dcterms:created xsi:type="dcterms:W3CDTF">2017-01-23T04:52:50Z</dcterms:created>
  <dcterms:modified xsi:type="dcterms:W3CDTF">2017-06-01T12:48:45Z</dcterms:modified>
</cp:coreProperties>
</file>