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7" r:id="rId4"/>
    <p:sldId id="261" r:id="rId5"/>
    <p:sldId id="262" r:id="rId6"/>
    <p:sldId id="258" r:id="rId7"/>
    <p:sldId id="259" r:id="rId8"/>
    <p:sldId id="260" r:id="rId9"/>
    <p:sldId id="265" r:id="rId10"/>
    <p:sldId id="264" r:id="rId11"/>
    <p:sldId id="263" r:id="rId12"/>
    <p:sldId id="266" r:id="rId13"/>
    <p:sldId id="267" r:id="rId14"/>
    <p:sldId id="269"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118C36-0280-4969-A150-2F0BF1ECC8EC}">
          <p14:sldIdLst>
            <p14:sldId id="256"/>
            <p14:sldId id="268"/>
            <p14:sldId id="257"/>
            <p14:sldId id="261"/>
          </p14:sldIdLst>
        </p14:section>
        <p14:section name="Mencari Produk" id="{0B6FFC9C-1290-4D1C-8057-FFFB59D74EA2}">
          <p14:sldIdLst>
            <p14:sldId id="262"/>
            <p14:sldId id="258"/>
            <p14:sldId id="259"/>
            <p14:sldId id="260"/>
            <p14:sldId id="265"/>
          </p14:sldIdLst>
        </p14:section>
        <p14:section name="Add to Cart" id="{2E014D23-738D-4DA3-B046-7B814985978A}">
          <p14:sldIdLst>
            <p14:sldId id="264"/>
            <p14:sldId id="263"/>
            <p14:sldId id="266"/>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C36A573-BC74-4B43-B694-6E7F01974A2A}" type="datetimeFigureOut">
              <a:rPr lang="id-ID" smtClean="0"/>
              <a:t>07/01/2013</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071A37F-ED99-44FE-8C5B-6FBD1F4EBBA4}" type="slidenum">
              <a:rPr lang="id-ID" smtClean="0"/>
              <a:t>‹#›</a:t>
            </a:fld>
            <a:endParaRPr lang="id-ID"/>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36A573-BC74-4B43-B694-6E7F01974A2A}" type="datetimeFigureOut">
              <a:rPr lang="id-ID" smtClean="0"/>
              <a:t>07/01/2013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071A37F-ED99-44FE-8C5B-6FBD1F4EBBA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36A573-BC74-4B43-B694-6E7F01974A2A}" type="datetimeFigureOut">
              <a:rPr lang="id-ID" smtClean="0"/>
              <a:t>07/01/2013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071A37F-ED99-44FE-8C5B-6FBD1F4EBBA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C36A573-BC74-4B43-B694-6E7F01974A2A}" type="datetimeFigureOut">
              <a:rPr lang="id-ID" smtClean="0"/>
              <a:t>07/01/2013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071A37F-ED99-44FE-8C5B-6FBD1F4EBBA4}" type="slidenum">
              <a:rPr lang="id-ID" smtClean="0"/>
              <a:t>‹#›</a:t>
            </a:fld>
            <a:endParaRPr lang="id-ID"/>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36A573-BC74-4B43-B694-6E7F01974A2A}" type="datetimeFigureOut">
              <a:rPr lang="id-ID" smtClean="0"/>
              <a:t>07/01/2013</a:t>
            </a:fld>
            <a:endParaRPr lang="id-ID"/>
          </a:p>
        </p:txBody>
      </p:sp>
      <p:sp>
        <p:nvSpPr>
          <p:cNvPr id="5" name="Footer Placeholder 4"/>
          <p:cNvSpPr>
            <a:spLocks noGrp="1"/>
          </p:cNvSpPr>
          <p:nvPr>
            <p:ph type="ftr" sz="quarter" idx="11"/>
          </p:nvPr>
        </p:nvSpPr>
        <p:spPr>
          <a:xfrm>
            <a:off x="800100" y="6172200"/>
            <a:ext cx="4000500" cy="457200"/>
          </a:xfrm>
        </p:spPr>
        <p:txBody>
          <a:bodyPr/>
          <a:lstStyle/>
          <a:p>
            <a:endParaRPr lang="id-ID"/>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071A37F-ED99-44FE-8C5B-6FBD1F4EBBA4}"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C36A573-BC74-4B43-B694-6E7F01974A2A}" type="datetimeFigureOut">
              <a:rPr lang="id-ID" smtClean="0"/>
              <a:t>07/01/2013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071A37F-ED99-44FE-8C5B-6FBD1F4EBBA4}" type="slidenum">
              <a:rPr lang="id-ID" smtClean="0"/>
              <a:t>‹#›</a:t>
            </a:fld>
            <a:endParaRPr lang="id-ID"/>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C36A573-BC74-4B43-B694-6E7F01974A2A}" type="datetimeFigureOut">
              <a:rPr lang="id-ID" smtClean="0"/>
              <a:t>07/01/2013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071A37F-ED99-44FE-8C5B-6FBD1F4EBBA4}" type="slidenum">
              <a:rPr lang="id-ID" smtClean="0"/>
              <a:t>‹#›</a:t>
            </a:fld>
            <a:endParaRPr lang="id-ID"/>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36A573-BC74-4B43-B694-6E7F01974A2A}" type="datetimeFigureOut">
              <a:rPr lang="id-ID" smtClean="0"/>
              <a:t>07/01/2013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071A37F-ED99-44FE-8C5B-6FBD1F4EBBA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6A573-BC74-4B43-B694-6E7F01974A2A}" type="datetimeFigureOut">
              <a:rPr lang="id-ID" smtClean="0"/>
              <a:t>07/01/2013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071A37F-ED99-44FE-8C5B-6FBD1F4EBBA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36A573-BC74-4B43-B694-6E7F01974A2A}" type="datetimeFigureOut">
              <a:rPr lang="id-ID" smtClean="0"/>
              <a:t>07/01/2013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071A37F-ED99-44FE-8C5B-6FBD1F4EBBA4}" type="slidenum">
              <a:rPr lang="id-ID" smtClean="0"/>
              <a:t>‹#›</a:t>
            </a:fld>
            <a:endParaRPr lang="id-ID"/>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36A573-BC74-4B43-B694-6E7F01974A2A}" type="datetimeFigureOut">
              <a:rPr lang="id-ID" smtClean="0"/>
              <a:t>07/01/2013</a:t>
            </a:fld>
            <a:endParaRPr lang="id-ID"/>
          </a:p>
        </p:txBody>
      </p:sp>
      <p:sp>
        <p:nvSpPr>
          <p:cNvPr id="6" name="Footer Placeholder 5"/>
          <p:cNvSpPr>
            <a:spLocks noGrp="1"/>
          </p:cNvSpPr>
          <p:nvPr>
            <p:ph type="ftr" sz="quarter" idx="11"/>
          </p:nvPr>
        </p:nvSpPr>
        <p:spPr>
          <a:xfrm>
            <a:off x="914400" y="6172200"/>
            <a:ext cx="3886200" cy="457200"/>
          </a:xfrm>
        </p:spPr>
        <p:txBody>
          <a:bodyPr/>
          <a:lstStyle/>
          <a:p>
            <a:endParaRPr lang="id-ID"/>
          </a:p>
        </p:txBody>
      </p:sp>
      <p:sp>
        <p:nvSpPr>
          <p:cNvPr id="7" name="Slide Number Placeholder 6"/>
          <p:cNvSpPr>
            <a:spLocks noGrp="1"/>
          </p:cNvSpPr>
          <p:nvPr>
            <p:ph type="sldNum" sz="quarter" idx="12"/>
          </p:nvPr>
        </p:nvSpPr>
        <p:spPr>
          <a:xfrm>
            <a:off x="146304" y="6208776"/>
            <a:ext cx="457200" cy="457200"/>
          </a:xfrm>
        </p:spPr>
        <p:txBody>
          <a:bodyPr/>
          <a:lstStyle/>
          <a:p>
            <a:fld id="{4071A37F-ED99-44FE-8C5B-6FBD1F4EBBA4}" type="slidenum">
              <a:rPr lang="id-ID" smtClean="0"/>
              <a:t>‹#›</a:t>
            </a:fld>
            <a:endParaRPr lang="id-ID"/>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C36A573-BC74-4B43-B694-6E7F01974A2A}" type="datetimeFigureOut">
              <a:rPr lang="id-ID" smtClean="0"/>
              <a:t>07/01/2013</a:t>
            </a:fld>
            <a:endParaRPr lang="id-ID"/>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71A37F-ED99-44FE-8C5B-6FBD1F4EBBA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3200400"/>
            <a:ext cx="6400800" cy="1600200"/>
          </a:xfrm>
        </p:spPr>
        <p:txBody>
          <a:bodyPr/>
          <a:lstStyle/>
          <a:p>
            <a:r>
              <a:rPr lang="id-ID" b="1" dirty="0"/>
              <a:t>Prima </a:t>
            </a:r>
            <a:r>
              <a:rPr lang="id-ID" b="1" dirty="0" smtClean="0"/>
              <a:t>Arifandi		5210100049</a:t>
            </a:r>
          </a:p>
          <a:p>
            <a:r>
              <a:rPr lang="id-ID" b="1" dirty="0"/>
              <a:t>M. Yordanis </a:t>
            </a:r>
            <a:r>
              <a:rPr lang="id-ID" b="1" dirty="0" smtClean="0"/>
              <a:t>Salam		5210100104</a:t>
            </a:r>
          </a:p>
          <a:p>
            <a:r>
              <a:rPr lang="id-ID" b="1" dirty="0"/>
              <a:t>Putri Cahyaning </a:t>
            </a:r>
            <a:r>
              <a:rPr lang="id-ID" b="1" dirty="0" smtClean="0"/>
              <a:t>B.		5210100142</a:t>
            </a:r>
            <a:endParaRPr lang="id-ID" dirty="0"/>
          </a:p>
        </p:txBody>
      </p:sp>
      <p:sp>
        <p:nvSpPr>
          <p:cNvPr id="2" name="Title 1"/>
          <p:cNvSpPr>
            <a:spLocks noGrp="1"/>
          </p:cNvSpPr>
          <p:nvPr>
            <p:ph type="ctrTitle"/>
          </p:nvPr>
        </p:nvSpPr>
        <p:spPr/>
        <p:txBody>
          <a:bodyPr>
            <a:noAutofit/>
          </a:bodyPr>
          <a:lstStyle/>
          <a:p>
            <a:r>
              <a:rPr lang="id-ID" b="1" dirty="0" smtClean="0">
                <a:latin typeface="Baskerville Old Face" pitchFamily="18" charset="0"/>
              </a:rPr>
              <a:t>E-UMKMS</a:t>
            </a:r>
            <a:r>
              <a:rPr lang="id-ID" sz="3200" dirty="0" smtClean="0"/>
              <a:t/>
            </a:r>
            <a:br>
              <a:rPr lang="id-ID" sz="3200" dirty="0" smtClean="0"/>
            </a:br>
            <a:r>
              <a:rPr lang="id-ID" sz="2800" dirty="0" smtClean="0">
                <a:latin typeface="Book Antiqua" pitchFamily="18" charset="0"/>
              </a:rPr>
              <a:t>E-Commerce – Usaha Mikro, </a:t>
            </a:r>
            <a:br>
              <a:rPr lang="id-ID" sz="2800" dirty="0" smtClean="0">
                <a:latin typeface="Book Antiqua" pitchFamily="18" charset="0"/>
              </a:rPr>
            </a:br>
            <a:r>
              <a:rPr lang="id-ID" sz="2800" dirty="0" smtClean="0">
                <a:latin typeface="Book Antiqua" pitchFamily="18" charset="0"/>
              </a:rPr>
              <a:t>Kecil dan Menengah di Surabaya</a:t>
            </a:r>
            <a:endParaRPr lang="id-ID" sz="2800" dirty="0">
              <a:latin typeface="Book Antiqua" pitchFamily="18" charset="0"/>
            </a:endParaRPr>
          </a:p>
        </p:txBody>
      </p:sp>
    </p:spTree>
    <p:extLst>
      <p:ext uri="{BB962C8B-B14F-4D97-AF65-F5344CB8AC3E}">
        <p14:creationId xmlns:p14="http://schemas.microsoft.com/office/powerpoint/2010/main" val="2773145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Modul terbaik</a:t>
            </a:r>
            <a:endParaRPr lang="id-ID" dirty="0"/>
          </a:p>
        </p:txBody>
      </p:sp>
      <p:sp>
        <p:nvSpPr>
          <p:cNvPr id="4" name="Text Placeholder 3"/>
          <p:cNvSpPr>
            <a:spLocks noGrp="1"/>
          </p:cNvSpPr>
          <p:nvPr>
            <p:ph type="body" idx="1"/>
          </p:nvPr>
        </p:nvSpPr>
        <p:spPr/>
        <p:txBody>
          <a:bodyPr/>
          <a:lstStyle/>
          <a:p>
            <a:r>
              <a:rPr lang="id-ID" dirty="0" smtClean="0"/>
              <a:t>Use Case Add to Cart</a:t>
            </a:r>
            <a:endParaRPr lang="id-ID" dirty="0"/>
          </a:p>
        </p:txBody>
      </p:sp>
    </p:spTree>
    <p:extLst>
      <p:ext uri="{BB962C8B-B14F-4D97-AF65-F5344CB8AC3E}">
        <p14:creationId xmlns:p14="http://schemas.microsoft.com/office/powerpoint/2010/main" val="360119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7772400" cy="1143000"/>
          </a:xfrm>
        </p:spPr>
        <p:txBody>
          <a:bodyPr/>
          <a:lstStyle/>
          <a:p>
            <a:r>
              <a:rPr lang="id-ID" dirty="0" smtClean="0"/>
              <a:t>Use Case Narrative</a:t>
            </a:r>
            <a:endParaRPr lang="id-ID" dirty="0"/>
          </a:p>
        </p:txBody>
      </p:sp>
      <p:graphicFrame>
        <p:nvGraphicFramePr>
          <p:cNvPr id="3" name="Table 2"/>
          <p:cNvGraphicFramePr>
            <a:graphicFrameLocks noGrp="1"/>
          </p:cNvGraphicFramePr>
          <p:nvPr>
            <p:extLst>
              <p:ext uri="{D42A27DB-BD31-4B8C-83A1-F6EECF244321}">
                <p14:modId xmlns:p14="http://schemas.microsoft.com/office/powerpoint/2010/main" val="2251362446"/>
              </p:ext>
            </p:extLst>
          </p:nvPr>
        </p:nvGraphicFramePr>
        <p:xfrm>
          <a:off x="467544" y="1556793"/>
          <a:ext cx="8280920" cy="4318615"/>
        </p:xfrm>
        <a:graphic>
          <a:graphicData uri="http://schemas.openxmlformats.org/drawingml/2006/table">
            <a:tbl>
              <a:tblPr>
                <a:tableStyleId>{5C22544A-7EE6-4342-B048-85BDC9FD1C3A}</a:tableStyleId>
              </a:tblPr>
              <a:tblGrid>
                <a:gridCol w="8280920"/>
              </a:tblGrid>
              <a:tr h="1638478">
                <a:tc>
                  <a:txBody>
                    <a:bodyPr/>
                    <a:lstStyle/>
                    <a:p>
                      <a:pPr>
                        <a:lnSpc>
                          <a:spcPct val="115000"/>
                        </a:lnSpc>
                        <a:spcAft>
                          <a:spcPts val="0"/>
                        </a:spcAft>
                      </a:pPr>
                      <a:r>
                        <a:rPr lang="id-ID" sz="1800" b="1" dirty="0">
                          <a:effectLst/>
                        </a:rPr>
                        <a:t>Normal Flow of Events (Basic Course) : </a:t>
                      </a:r>
                      <a:endParaRPr lang="id-ID" sz="1600" b="1" dirty="0">
                        <a:effectLst/>
                      </a:endParaRPr>
                    </a:p>
                    <a:p>
                      <a:pPr algn="just">
                        <a:lnSpc>
                          <a:spcPct val="115000"/>
                        </a:lnSpc>
                        <a:spcAft>
                          <a:spcPts val="0"/>
                        </a:spcAft>
                      </a:pPr>
                      <a:r>
                        <a:rPr kumimoji="0" lang="id-ID" sz="1800" kern="1200" dirty="0" smtClean="0">
                          <a:solidFill>
                            <a:schemeClr val="dk1"/>
                          </a:solidFill>
                          <a:effectLst/>
                          <a:latin typeface="+mn-lt"/>
                          <a:ea typeface="+mn-ea"/>
                          <a:cs typeface="+mn-cs"/>
                        </a:rPr>
                        <a:t>Pembeli memilih produk yang berada di halaman produk jual dengan cara mengklik nama produk. Sistem menampilkan halaman Add to Cart. Pembeli menentukan jumlah produk yang akan dibeli. Pembeli mengklik tombol Update Cart. Sistem menampilkan halaman info billing. Pembeli mengisi field pada halaman info billing. Setelah selesai, pembeli mengklik konfirmasi order.</a:t>
                      </a:r>
                    </a:p>
                    <a:p>
                      <a:pPr algn="just">
                        <a:lnSpc>
                          <a:spcPct val="115000"/>
                        </a:lnSpc>
                        <a:spcAft>
                          <a:spcPts val="0"/>
                        </a:spcAft>
                      </a:pPr>
                      <a:endParaRPr lang="id-ID" sz="1600" dirty="0">
                        <a:effectLst/>
                        <a:latin typeface="Calibri"/>
                        <a:ea typeface="Calibri"/>
                        <a:cs typeface="Arial"/>
                      </a:endParaRPr>
                    </a:p>
                  </a:txBody>
                  <a:tcPr marL="68580" marR="68580" marT="0" marB="0"/>
                </a:tc>
              </a:tr>
              <a:tr h="393235">
                <a:tc>
                  <a:txBody>
                    <a:bodyPr/>
                    <a:lstStyle/>
                    <a:p>
                      <a:pPr>
                        <a:lnSpc>
                          <a:spcPct val="115000"/>
                        </a:lnSpc>
                        <a:spcAft>
                          <a:spcPts val="0"/>
                        </a:spcAft>
                      </a:pPr>
                      <a:r>
                        <a:rPr lang="id-ID" sz="1800" b="1" dirty="0">
                          <a:effectLst/>
                        </a:rPr>
                        <a:t>Post-Conditions :</a:t>
                      </a:r>
                      <a:r>
                        <a:rPr lang="id-ID" sz="1800" dirty="0">
                          <a:effectLst/>
                        </a:rPr>
                        <a:t> </a:t>
                      </a:r>
                      <a:r>
                        <a:rPr kumimoji="0" lang="id-ID" sz="1800" kern="1200" dirty="0" smtClean="0">
                          <a:solidFill>
                            <a:schemeClr val="dk1"/>
                          </a:solidFill>
                          <a:effectLst/>
                          <a:latin typeface="+mn-lt"/>
                          <a:ea typeface="+mn-ea"/>
                          <a:cs typeface="+mn-cs"/>
                        </a:rPr>
                        <a:t>Sistem menampilkan halaman pemberitahuan Order Berhasil.</a:t>
                      </a:r>
                    </a:p>
                    <a:p>
                      <a:pPr>
                        <a:lnSpc>
                          <a:spcPct val="115000"/>
                        </a:lnSpc>
                        <a:spcAft>
                          <a:spcPts val="0"/>
                        </a:spcAft>
                      </a:pPr>
                      <a:endParaRPr kumimoji="0" lang="id-ID" sz="1800" kern="1200" dirty="0" smtClean="0">
                        <a:solidFill>
                          <a:schemeClr val="dk1"/>
                        </a:solidFill>
                        <a:effectLst/>
                        <a:latin typeface="+mn-lt"/>
                        <a:ea typeface="+mn-ea"/>
                        <a:cs typeface="+mn-cs"/>
                      </a:endParaRPr>
                    </a:p>
                  </a:txBody>
                  <a:tcPr marL="68580" marR="68580" marT="0" marB="0"/>
                </a:tc>
              </a:tr>
              <a:tr h="1856720">
                <a:tc>
                  <a:txBody>
                    <a:bodyPr/>
                    <a:lstStyle/>
                    <a:p>
                      <a:pPr>
                        <a:lnSpc>
                          <a:spcPct val="115000"/>
                        </a:lnSpc>
                        <a:spcAft>
                          <a:spcPts val="0"/>
                        </a:spcAft>
                      </a:pPr>
                      <a:r>
                        <a:rPr lang="id-ID" sz="1800" b="1" dirty="0">
                          <a:effectLst/>
                        </a:rPr>
                        <a:t>Alternate Flow (Alternate Course) :</a:t>
                      </a:r>
                      <a:r>
                        <a:rPr lang="id-ID" sz="1800" dirty="0">
                          <a:effectLst/>
                        </a:rPr>
                        <a:t> </a:t>
                      </a:r>
                      <a:endParaRPr lang="id-ID" sz="1600" dirty="0">
                        <a:effectLst/>
                      </a:endParaRPr>
                    </a:p>
                    <a:p>
                      <a:r>
                        <a:rPr kumimoji="0" lang="id-ID" sz="1800" kern="1200" dirty="0" smtClean="0">
                          <a:solidFill>
                            <a:schemeClr val="dk1"/>
                          </a:solidFill>
                          <a:effectLst/>
                          <a:latin typeface="+mn-lt"/>
                          <a:ea typeface="+mn-ea"/>
                          <a:cs typeface="+mn-cs"/>
                        </a:rPr>
                        <a:t>Jika pembeli tidak mengisi field jumlah produk maka pembeli tidak bisa melakukan update cart dan muncul pemberitahuan Update Cart Gagal.</a:t>
                      </a:r>
                    </a:p>
                    <a:p>
                      <a:r>
                        <a:rPr kumimoji="0" lang="id-ID" sz="1800" kern="1200" dirty="0" smtClean="0">
                          <a:solidFill>
                            <a:schemeClr val="dk1"/>
                          </a:solidFill>
                          <a:effectLst/>
                          <a:latin typeface="+mn-lt"/>
                          <a:ea typeface="+mn-ea"/>
                          <a:cs typeface="+mn-cs"/>
                        </a:rPr>
                        <a:t>Jika pembeli tidak mengisi info billing dengan lengkap, pembeli tidak bisa melakukan konfirmasi order dan akan muncul pemberitahuan order tidak tercatat.</a:t>
                      </a:r>
                      <a:endParaRPr lang="id-ID" sz="16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4046316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779" y="2276872"/>
            <a:ext cx="7772400" cy="1143000"/>
          </a:xfrm>
        </p:spPr>
        <p:txBody>
          <a:bodyPr/>
          <a:lstStyle/>
          <a:p>
            <a:r>
              <a:rPr lang="id-ID" dirty="0" smtClean="0"/>
              <a:t>Robustness</a:t>
            </a:r>
            <a:endParaRPr lang="id-ID" dirty="0"/>
          </a:p>
        </p:txBody>
      </p:sp>
      <p:pic>
        <p:nvPicPr>
          <p:cNvPr id="3" name="Picture 2"/>
          <p:cNvPicPr/>
          <p:nvPr/>
        </p:nvPicPr>
        <p:blipFill>
          <a:blip r:embed="rId2"/>
          <a:stretch>
            <a:fillRect/>
          </a:stretch>
        </p:blipFill>
        <p:spPr>
          <a:xfrm>
            <a:off x="3707904" y="692696"/>
            <a:ext cx="4867275" cy="5172075"/>
          </a:xfrm>
          <a:prstGeom prst="rect">
            <a:avLst/>
          </a:prstGeom>
        </p:spPr>
      </p:pic>
    </p:spTree>
    <p:extLst>
      <p:ext uri="{BB962C8B-B14F-4D97-AF65-F5344CB8AC3E}">
        <p14:creationId xmlns:p14="http://schemas.microsoft.com/office/powerpoint/2010/main" val="1445145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5760"/>
            <a:ext cx="7772400" cy="1143000"/>
          </a:xfrm>
        </p:spPr>
        <p:txBody>
          <a:bodyPr/>
          <a:lstStyle/>
          <a:p>
            <a:r>
              <a:rPr lang="id-ID" dirty="0" smtClean="0"/>
              <a:t>Sequence</a:t>
            </a:r>
            <a:endParaRPr lang="id-ID" dirty="0"/>
          </a:p>
        </p:txBody>
      </p:sp>
      <p:pic>
        <p:nvPicPr>
          <p:cNvPr id="4098" name="Picture 2" descr="C:\Users\putrinesia\Documents\Pembelian.png"/>
          <p:cNvPicPr>
            <a:picLocks noChangeAspect="1" noChangeArrowheads="1"/>
          </p:cNvPicPr>
          <p:nvPr/>
        </p:nvPicPr>
        <p:blipFill rotWithShape="1">
          <a:blip r:embed="rId2">
            <a:extLst>
              <a:ext uri="{28A0092B-C50C-407E-A947-70E740481C1C}">
                <a14:useLocalDpi xmlns:a14="http://schemas.microsoft.com/office/drawing/2010/main" val="0"/>
              </a:ext>
            </a:extLst>
          </a:blip>
          <a:srcRect r="14060"/>
          <a:stretch/>
        </p:blipFill>
        <p:spPr bwMode="auto">
          <a:xfrm>
            <a:off x="109218" y="1268760"/>
            <a:ext cx="8897462" cy="518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893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Source Code</a:t>
            </a:r>
            <a:endParaRPr lang="id-ID" dirty="0"/>
          </a:p>
        </p:txBody>
      </p:sp>
    </p:spTree>
    <p:extLst>
      <p:ext uri="{BB962C8B-B14F-4D97-AF65-F5344CB8AC3E}">
        <p14:creationId xmlns:p14="http://schemas.microsoft.com/office/powerpoint/2010/main" val="69120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 y="428"/>
            <a:ext cx="9142858" cy="6857143"/>
          </a:xfrm>
          <a:prstGeom prst="rect">
            <a:avLst/>
          </a:prstGeom>
        </p:spPr>
      </p:pic>
    </p:spTree>
    <p:extLst>
      <p:ext uri="{BB962C8B-B14F-4D97-AF65-F5344CB8AC3E}">
        <p14:creationId xmlns:p14="http://schemas.microsoft.com/office/powerpoint/2010/main" val="3811464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76786055"/>
              </p:ext>
            </p:extLst>
          </p:nvPr>
        </p:nvGraphicFramePr>
        <p:xfrm>
          <a:off x="467544" y="764705"/>
          <a:ext cx="8208913" cy="5880735"/>
        </p:xfrm>
        <a:graphic>
          <a:graphicData uri="http://schemas.openxmlformats.org/drawingml/2006/table">
            <a:tbl>
              <a:tblPr>
                <a:tableStyleId>{5C22544A-7EE6-4342-B048-85BDC9FD1C3A}</a:tableStyleId>
              </a:tblPr>
              <a:tblGrid>
                <a:gridCol w="326046"/>
                <a:gridCol w="1143174"/>
                <a:gridCol w="2447359"/>
                <a:gridCol w="1060429"/>
                <a:gridCol w="973165"/>
                <a:gridCol w="922838"/>
                <a:gridCol w="474001"/>
                <a:gridCol w="861901"/>
              </a:tblGrid>
              <a:tr h="493139">
                <a:tc>
                  <a:txBody>
                    <a:bodyPr/>
                    <a:lstStyle/>
                    <a:p>
                      <a:pPr algn="l" fontAlgn="ctr"/>
                      <a:r>
                        <a:rPr lang="id-ID" sz="1800" u="none" strike="noStrike" dirty="0">
                          <a:effectLst/>
                        </a:rPr>
                        <a:t>No</a:t>
                      </a:r>
                      <a:endParaRPr lang="id-ID" sz="1800" b="1" i="0" u="none" strike="noStrike" dirty="0">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Use Case ID</a:t>
                      </a:r>
                      <a:endParaRPr lang="id-ID" sz="1800" b="1"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Use Case Name</a:t>
                      </a:r>
                      <a:endParaRPr lang="id-ID" sz="1800" b="1" i="0" u="none" strike="noStrike">
                        <a:solidFill>
                          <a:srgbClr val="000000"/>
                        </a:solidFill>
                        <a:effectLst/>
                        <a:latin typeface="Times New Roman"/>
                      </a:endParaRPr>
                    </a:p>
                  </a:txBody>
                  <a:tcPr marL="9525" marR="9525" marT="9525" marB="0" anchor="ctr"/>
                </a:tc>
                <a:tc>
                  <a:txBody>
                    <a:bodyPr/>
                    <a:lstStyle/>
                    <a:p>
                      <a:pPr algn="ctr" fontAlgn="b"/>
                      <a:r>
                        <a:rPr lang="id-ID" sz="1600" u="none" strike="noStrike" dirty="0">
                          <a:effectLst/>
                        </a:rPr>
                        <a:t>Use Case Narrative</a:t>
                      </a:r>
                      <a:endParaRPr lang="id-ID" sz="1600" b="1" i="0" u="none" strike="noStrike" dirty="0">
                        <a:solidFill>
                          <a:srgbClr val="000000"/>
                        </a:solidFill>
                        <a:effectLst/>
                        <a:latin typeface="Calibri"/>
                      </a:endParaRPr>
                    </a:p>
                  </a:txBody>
                  <a:tcPr marL="9525" marR="9525" marT="9525" marB="0" anchor="b"/>
                </a:tc>
                <a:tc>
                  <a:txBody>
                    <a:bodyPr/>
                    <a:lstStyle/>
                    <a:p>
                      <a:pPr algn="ctr" fontAlgn="b"/>
                      <a:r>
                        <a:rPr lang="id-ID" sz="1600" u="none" strike="noStrike">
                          <a:effectLst/>
                        </a:rPr>
                        <a:t>Robustness</a:t>
                      </a:r>
                      <a:endParaRPr lang="id-ID" sz="1600" b="1"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effectLst/>
                        </a:rPr>
                        <a:t>Sequence</a:t>
                      </a:r>
                      <a:endParaRPr lang="id-ID" sz="1600" b="1" i="0" u="none" strike="noStrike" dirty="0">
                        <a:solidFill>
                          <a:srgbClr val="000000"/>
                        </a:solidFill>
                        <a:effectLst/>
                        <a:latin typeface="Calibri"/>
                      </a:endParaRPr>
                    </a:p>
                  </a:txBody>
                  <a:tcPr marL="9525" marR="9525" marT="9525" marB="0" anchor="b"/>
                </a:tc>
                <a:tc>
                  <a:txBody>
                    <a:bodyPr/>
                    <a:lstStyle/>
                    <a:p>
                      <a:pPr algn="ctr" fontAlgn="b"/>
                      <a:r>
                        <a:rPr lang="id-ID" sz="1600" u="none" strike="noStrike">
                          <a:effectLst/>
                        </a:rPr>
                        <a:t>GUI</a:t>
                      </a:r>
                      <a:endParaRPr lang="id-ID" sz="1600" b="1"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effectLst/>
                        </a:rPr>
                        <a:t>Source Code</a:t>
                      </a:r>
                      <a:endParaRPr lang="id-ID" sz="1600" b="1" i="0" u="none" strike="noStrike" dirty="0">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1</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UC001</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Login</a:t>
                      </a:r>
                      <a:endParaRPr lang="id-ID" sz="1800" b="0" i="0" u="none" strike="noStrike" dirty="0">
                        <a:solidFill>
                          <a:srgbClr val="000000"/>
                        </a:solidFill>
                        <a:effectLst/>
                        <a:latin typeface="Times New Roman"/>
                      </a:endParaRPr>
                    </a:p>
                  </a:txBody>
                  <a:tcPr marL="9525" marR="9525" marT="9525" marB="0" anchor="ctr">
                    <a:solidFill>
                      <a:schemeClr val="accent1">
                        <a:lumMod val="40000"/>
                        <a:lumOff val="60000"/>
                      </a:schemeClr>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2</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UC002</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Logout</a:t>
                      </a:r>
                      <a:endParaRPr lang="id-ID" sz="1800" b="0" i="0" u="none" strike="noStrike" dirty="0">
                        <a:solidFill>
                          <a:srgbClr val="000000"/>
                        </a:solidFill>
                        <a:effectLst/>
                        <a:latin typeface="Times New Roman"/>
                      </a:endParaRPr>
                    </a:p>
                  </a:txBody>
                  <a:tcPr marL="9525" marR="9525" marT="9525" marB="0" anchor="ctr">
                    <a:solidFill>
                      <a:schemeClr val="accent1">
                        <a:lumMod val="40000"/>
                        <a:lumOff val="60000"/>
                      </a:schemeClr>
                    </a:solidFill>
                  </a:tcPr>
                </a:tc>
                <a:tc>
                  <a:txBody>
                    <a:bodyPr/>
                    <a:lstStyle/>
                    <a:p>
                      <a:pPr algn="ctr" fontAlgn="b"/>
                      <a:r>
                        <a:rPr lang="id-ID" sz="1600" u="none" strike="noStrike" dirty="0">
                          <a:effectLst/>
                        </a:rPr>
                        <a:t>v</a:t>
                      </a:r>
                      <a:endParaRPr lang="id-ID" sz="1600" b="0" i="0" u="none" strike="noStrike" dirty="0">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3</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UC003</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Daftar</a:t>
                      </a:r>
                      <a:endParaRPr lang="id-ID" sz="1800" b="0" i="0" u="none" strike="noStrike" dirty="0">
                        <a:solidFill>
                          <a:srgbClr val="000000"/>
                        </a:solidFill>
                        <a:effectLst/>
                        <a:latin typeface="Times New Roman"/>
                      </a:endParaRPr>
                    </a:p>
                  </a:txBody>
                  <a:tcPr marL="9525" marR="9525" marT="9525" marB="0" anchor="ctr">
                    <a:solidFill>
                      <a:schemeClr val="accent1">
                        <a:lumMod val="40000"/>
                        <a:lumOff val="60000"/>
                      </a:schemeClr>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effectLst/>
                        </a:rPr>
                        <a:t>100%</a:t>
                      </a:r>
                      <a:endParaRPr lang="id-ID" sz="1600" b="0" i="0" u="none" strike="noStrike" dirty="0">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4</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UC004</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Lupa Password</a:t>
                      </a:r>
                      <a:endParaRPr lang="id-ID" sz="1800" b="0" i="0" u="none" strike="noStrike" dirty="0">
                        <a:solidFill>
                          <a:srgbClr val="000000"/>
                        </a:solidFill>
                        <a:effectLst/>
                        <a:latin typeface="Times New Roman"/>
                      </a:endParaRPr>
                    </a:p>
                  </a:txBody>
                  <a:tcPr marL="9525" marR="9525" marT="9525" marB="0" anchor="ctr">
                    <a:solidFill>
                      <a:schemeClr val="accent1">
                        <a:lumMod val="40000"/>
                        <a:lumOff val="60000"/>
                      </a:schemeClr>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solidFill>
                            <a:srgbClr val="FF0000"/>
                          </a:solidFill>
                          <a:effectLst/>
                        </a:rPr>
                        <a:t>10%</a:t>
                      </a:r>
                      <a:endParaRPr lang="id-ID" sz="1600" b="0" i="0" u="none" strike="noStrike" dirty="0">
                        <a:solidFill>
                          <a:srgbClr val="FF0000"/>
                        </a:solidFill>
                        <a:effectLst/>
                        <a:latin typeface="Calibri"/>
                      </a:endParaRPr>
                    </a:p>
                  </a:txBody>
                  <a:tcPr marL="9525" marR="9525" marT="9525" marB="0" anchor="b"/>
                </a:tc>
              </a:tr>
              <a:tr h="281524">
                <a:tc>
                  <a:txBody>
                    <a:bodyPr/>
                    <a:lstStyle/>
                    <a:p>
                      <a:pPr algn="ctr" fontAlgn="ctr"/>
                      <a:r>
                        <a:rPr lang="id-ID" sz="1800" u="none" strike="noStrike">
                          <a:effectLst/>
                        </a:rPr>
                        <a:t>5</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UC005</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Update User Profile</a:t>
                      </a:r>
                      <a:endParaRPr lang="id-ID" sz="1800" b="0" i="0" u="none" strike="noStrike" dirty="0">
                        <a:solidFill>
                          <a:srgbClr val="000000"/>
                        </a:solidFill>
                        <a:effectLst/>
                        <a:latin typeface="Times New Roman"/>
                      </a:endParaRPr>
                    </a:p>
                  </a:txBody>
                  <a:tcPr marL="9525" marR="9525" marT="9525" marB="0" anchor="ctr">
                    <a:solidFill>
                      <a:schemeClr val="accent1">
                        <a:lumMod val="40000"/>
                        <a:lumOff val="60000"/>
                      </a:schemeClr>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solidFill>
                            <a:srgbClr val="0070C0"/>
                          </a:solidFill>
                          <a:effectLst/>
                        </a:rPr>
                        <a:t>50%</a:t>
                      </a:r>
                      <a:endParaRPr lang="id-ID" sz="1600" b="0" i="0" u="none" strike="noStrike" dirty="0">
                        <a:solidFill>
                          <a:srgbClr val="0070C0"/>
                        </a:solidFill>
                        <a:effectLst/>
                        <a:latin typeface="Calibri"/>
                      </a:endParaRPr>
                    </a:p>
                  </a:txBody>
                  <a:tcPr marL="9525" marR="9525" marT="9525" marB="0" anchor="b"/>
                </a:tc>
              </a:tr>
              <a:tr h="281524">
                <a:tc>
                  <a:txBody>
                    <a:bodyPr/>
                    <a:lstStyle/>
                    <a:p>
                      <a:pPr algn="ctr" fontAlgn="ctr"/>
                      <a:r>
                        <a:rPr lang="id-ID" sz="1800" u="none" strike="noStrike">
                          <a:effectLst/>
                        </a:rPr>
                        <a:t>6</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UC006</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Lihat Profil UMKM</a:t>
                      </a:r>
                      <a:endParaRPr lang="id-ID" sz="1800" b="0" i="0" u="none" strike="noStrike" dirty="0">
                        <a:solidFill>
                          <a:srgbClr val="000000"/>
                        </a:solidFill>
                        <a:effectLst/>
                        <a:latin typeface="Times New Roman"/>
                      </a:endParaRPr>
                    </a:p>
                  </a:txBody>
                  <a:tcPr marL="9525" marR="9525" marT="9525" marB="0" anchor="ctr">
                    <a:solidFill>
                      <a:schemeClr val="accent1">
                        <a:lumMod val="40000"/>
                        <a:lumOff val="60000"/>
                      </a:schemeClr>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7</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UC007</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About Us</a:t>
                      </a:r>
                      <a:endParaRPr lang="id-ID" sz="1800" b="0" i="0" u="none" strike="noStrike" dirty="0">
                        <a:solidFill>
                          <a:srgbClr val="000000"/>
                        </a:solidFill>
                        <a:effectLst/>
                        <a:latin typeface="Times New Roman"/>
                      </a:endParaRPr>
                    </a:p>
                  </a:txBody>
                  <a:tcPr marL="9525" marR="9525" marT="9525" marB="0" anchor="ctr">
                    <a:solidFill>
                      <a:schemeClr val="accent1">
                        <a:lumMod val="40000"/>
                        <a:lumOff val="60000"/>
                      </a:schemeClr>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8</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UC008</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Contact Us</a:t>
                      </a:r>
                      <a:endParaRPr lang="id-ID" sz="1800" b="0" i="0" u="none" strike="noStrike" dirty="0">
                        <a:solidFill>
                          <a:srgbClr val="000000"/>
                        </a:solidFill>
                        <a:effectLst/>
                        <a:latin typeface="Times New Roman"/>
                      </a:endParaRPr>
                    </a:p>
                  </a:txBody>
                  <a:tcPr marL="9525" marR="9525" marT="9525" marB="0" anchor="ctr">
                    <a:solidFill>
                      <a:schemeClr val="accent1">
                        <a:lumMod val="40000"/>
                        <a:lumOff val="60000"/>
                      </a:schemeClr>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9</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UC009</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Mencari Produk</a:t>
                      </a:r>
                      <a:endParaRPr lang="id-ID" sz="1800" b="0" i="0" u="none" strike="noStrike" dirty="0">
                        <a:solidFill>
                          <a:srgbClr val="000000"/>
                        </a:solidFill>
                        <a:effectLst/>
                        <a:latin typeface="Times New Roman"/>
                      </a:endParaRPr>
                    </a:p>
                  </a:txBody>
                  <a:tcPr marL="9525" marR="9525" marT="9525" marB="0" anchor="ctr">
                    <a:solidFill>
                      <a:srgbClr val="92D050"/>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10</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UC010</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Menambah Produk</a:t>
                      </a:r>
                      <a:endParaRPr lang="id-ID" sz="1800" b="0" i="0" u="none" strike="noStrike" dirty="0">
                        <a:solidFill>
                          <a:srgbClr val="000000"/>
                        </a:solidFill>
                        <a:effectLst/>
                        <a:latin typeface="Times New Roman"/>
                      </a:endParaRPr>
                    </a:p>
                  </a:txBody>
                  <a:tcPr marL="9525" marR="9525" marT="9525" marB="0" anchor="ctr">
                    <a:solidFill>
                      <a:srgbClr val="92D050"/>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11</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UC011</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Menghapus Produk</a:t>
                      </a:r>
                      <a:endParaRPr lang="id-ID" sz="1800" b="0" i="0" u="none" strike="noStrike" dirty="0">
                        <a:solidFill>
                          <a:srgbClr val="000000"/>
                        </a:solidFill>
                        <a:effectLst/>
                        <a:latin typeface="Times New Roman"/>
                      </a:endParaRPr>
                    </a:p>
                  </a:txBody>
                  <a:tcPr marL="9525" marR="9525" marT="9525" marB="0" anchor="ctr">
                    <a:solidFill>
                      <a:srgbClr val="92D050"/>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solidFill>
                            <a:srgbClr val="FF0000"/>
                          </a:solidFill>
                          <a:effectLst/>
                        </a:rPr>
                        <a:t>10%</a:t>
                      </a:r>
                      <a:endParaRPr lang="id-ID" sz="1600" b="0" i="0" u="none" strike="noStrike" dirty="0">
                        <a:solidFill>
                          <a:srgbClr val="FF0000"/>
                        </a:solidFill>
                        <a:effectLst/>
                        <a:latin typeface="Calibri"/>
                      </a:endParaRPr>
                    </a:p>
                  </a:txBody>
                  <a:tcPr marL="9525" marR="9525" marT="9525" marB="0" anchor="b"/>
                </a:tc>
              </a:tr>
              <a:tr h="553601">
                <a:tc>
                  <a:txBody>
                    <a:bodyPr/>
                    <a:lstStyle/>
                    <a:p>
                      <a:pPr algn="ctr" fontAlgn="ctr"/>
                      <a:r>
                        <a:rPr lang="id-ID" sz="1800" u="none" strike="noStrike">
                          <a:effectLst/>
                        </a:rPr>
                        <a:t>12</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UC012</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Memperbarui Informasi Produk</a:t>
                      </a:r>
                      <a:endParaRPr lang="id-ID" sz="1800" b="0" i="0" u="none" strike="noStrike" dirty="0">
                        <a:solidFill>
                          <a:srgbClr val="000000"/>
                        </a:solidFill>
                        <a:effectLst/>
                        <a:latin typeface="Times New Roman"/>
                      </a:endParaRPr>
                    </a:p>
                  </a:txBody>
                  <a:tcPr marL="9525" marR="9525" marT="9525" marB="0" anchor="ctr">
                    <a:solidFill>
                      <a:srgbClr val="92D050"/>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13</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UC013</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Add to Cart</a:t>
                      </a:r>
                      <a:endParaRPr lang="id-ID"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14</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UC014</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Update Cart</a:t>
                      </a:r>
                      <a:endParaRPr lang="id-ID"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effectLst/>
                        </a:rPr>
                        <a:t>100%</a:t>
                      </a:r>
                      <a:endParaRPr lang="id-ID" sz="1600" b="0" i="0" u="none" strike="noStrike" dirty="0">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15</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UC015</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Cancel Order</a:t>
                      </a:r>
                      <a:endParaRPr lang="id-ID"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id-ID" sz="1600" u="none" strike="noStrike">
                          <a:effectLst/>
                        </a:rPr>
                        <a:t>v</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16</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UC016</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Pencatatan Order</a:t>
                      </a:r>
                      <a:endParaRPr lang="id-ID"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100%</a:t>
                      </a:r>
                      <a:endParaRPr lang="id-ID" sz="1600" b="0" i="0" u="none" strike="noStrike">
                        <a:solidFill>
                          <a:srgbClr val="000000"/>
                        </a:solidFill>
                        <a:effectLst/>
                        <a:latin typeface="Calibri"/>
                      </a:endParaRPr>
                    </a:p>
                  </a:txBody>
                  <a:tcPr marL="9525" marR="9525" marT="9525" marB="0" anchor="b"/>
                </a:tc>
              </a:tr>
              <a:tr h="281524">
                <a:tc>
                  <a:txBody>
                    <a:bodyPr/>
                    <a:lstStyle/>
                    <a:p>
                      <a:pPr algn="ctr" fontAlgn="ctr"/>
                      <a:r>
                        <a:rPr lang="id-ID" sz="1800" u="none" strike="noStrike">
                          <a:effectLst/>
                        </a:rPr>
                        <a:t>17</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UC017</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Validasi Akun User</a:t>
                      </a:r>
                      <a:endParaRPr lang="id-ID" sz="1800" b="0" i="0" u="none" strike="noStrike" dirty="0">
                        <a:solidFill>
                          <a:srgbClr val="000000"/>
                        </a:solidFill>
                        <a:effectLst/>
                        <a:latin typeface="Times New Roman"/>
                      </a:endParaRPr>
                    </a:p>
                  </a:txBody>
                  <a:tcPr marL="9525" marR="9525" marT="9525" marB="0" anchor="ctr">
                    <a:solidFill>
                      <a:srgbClr val="00B0F0"/>
                    </a:solidFill>
                  </a:tcPr>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solidFill>
                            <a:srgbClr val="FF0000"/>
                          </a:solidFill>
                          <a:effectLst/>
                        </a:rPr>
                        <a:t>10%</a:t>
                      </a:r>
                      <a:endParaRPr lang="id-ID" sz="1600" b="0" i="0" u="none" strike="noStrike" dirty="0">
                        <a:solidFill>
                          <a:srgbClr val="FF0000"/>
                        </a:solidFill>
                        <a:effectLst/>
                        <a:latin typeface="Calibri"/>
                      </a:endParaRPr>
                    </a:p>
                  </a:txBody>
                  <a:tcPr marL="9525" marR="9525" marT="9525" marB="0" anchor="b"/>
                </a:tc>
              </a:tr>
              <a:tr h="281524">
                <a:tc>
                  <a:txBody>
                    <a:bodyPr/>
                    <a:lstStyle/>
                    <a:p>
                      <a:pPr algn="ctr" fontAlgn="ctr"/>
                      <a:r>
                        <a:rPr lang="id-ID" sz="1800" u="none" strike="noStrike">
                          <a:effectLst/>
                        </a:rPr>
                        <a:t>18</a:t>
                      </a:r>
                      <a:endParaRPr lang="id-ID" sz="1800" b="0" i="0" u="none" strike="noStrike">
                        <a:solidFill>
                          <a:srgbClr val="000000"/>
                        </a:solidFill>
                        <a:effectLst/>
                        <a:latin typeface="Times New Roman"/>
                      </a:endParaRPr>
                    </a:p>
                  </a:txBody>
                  <a:tcPr marL="9525" marR="9525" marT="9525" marB="0" anchor="ctr"/>
                </a:tc>
                <a:tc>
                  <a:txBody>
                    <a:bodyPr/>
                    <a:lstStyle/>
                    <a:p>
                      <a:pPr algn="ctr" fontAlgn="ctr"/>
                      <a:r>
                        <a:rPr lang="id-ID" sz="1800" u="none" strike="noStrike">
                          <a:effectLst/>
                        </a:rPr>
                        <a:t>UC018</a:t>
                      </a:r>
                      <a:endParaRPr lang="id-ID" sz="1800" b="0" i="0" u="none" strike="noStrike">
                        <a:solidFill>
                          <a:srgbClr val="000000"/>
                        </a:solidFill>
                        <a:effectLst/>
                        <a:latin typeface="Times New Roman"/>
                      </a:endParaRPr>
                    </a:p>
                  </a:txBody>
                  <a:tcPr marL="9525" marR="9525" marT="9525" marB="0" anchor="ctr"/>
                </a:tc>
                <a:tc>
                  <a:txBody>
                    <a:bodyPr/>
                    <a:lstStyle/>
                    <a:p>
                      <a:pPr algn="l" fontAlgn="ctr"/>
                      <a:r>
                        <a:rPr lang="id-ID" sz="1800" u="none" strike="noStrike" dirty="0">
                          <a:effectLst/>
                        </a:rPr>
                        <a:t>Status Admin</a:t>
                      </a:r>
                      <a:endParaRPr lang="id-ID" sz="1800" b="0" i="0" u="none" strike="noStrike" dirty="0">
                        <a:solidFill>
                          <a:srgbClr val="000000"/>
                        </a:solidFill>
                        <a:effectLst/>
                        <a:latin typeface="Times New Roman"/>
                      </a:endParaRPr>
                    </a:p>
                  </a:txBody>
                  <a:tcPr marL="9525" marR="9525" marT="9525" marB="0" anchor="ctr">
                    <a:solidFill>
                      <a:srgbClr val="00B0F0"/>
                    </a:solidFill>
                  </a:tcPr>
                </a:tc>
                <a:tc>
                  <a:txBody>
                    <a:bodyPr/>
                    <a:lstStyle/>
                    <a:p>
                      <a:pPr algn="ctr" fontAlgn="b"/>
                      <a:r>
                        <a:rPr lang="id-ID" sz="1600" u="none" strike="noStrike" dirty="0">
                          <a:effectLst/>
                        </a:rPr>
                        <a:t>x</a:t>
                      </a:r>
                      <a:endParaRPr lang="id-ID" sz="1600" b="0" i="0" u="none" strike="noStrike" dirty="0">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a:effectLst/>
                        </a:rPr>
                        <a:t>x</a:t>
                      </a:r>
                      <a:endParaRPr lang="id-ID" sz="1600" b="0" i="0" u="none" strike="noStrike">
                        <a:solidFill>
                          <a:srgbClr val="000000"/>
                        </a:solidFill>
                        <a:effectLst/>
                        <a:latin typeface="Calibri"/>
                      </a:endParaRPr>
                    </a:p>
                  </a:txBody>
                  <a:tcPr marL="9525" marR="9525" marT="9525" marB="0" anchor="b"/>
                </a:tc>
                <a:tc>
                  <a:txBody>
                    <a:bodyPr/>
                    <a:lstStyle/>
                    <a:p>
                      <a:pPr algn="ctr" fontAlgn="b"/>
                      <a:r>
                        <a:rPr lang="id-ID" sz="1600" u="none" strike="noStrike" dirty="0">
                          <a:effectLst/>
                        </a:rPr>
                        <a:t>100%</a:t>
                      </a:r>
                      <a:endParaRPr lang="id-ID" sz="1600" b="0" i="0" u="none" strike="noStrike" dirty="0">
                        <a:solidFill>
                          <a:srgbClr val="000000"/>
                        </a:solidFill>
                        <a:effectLst/>
                        <a:latin typeface="Calibri"/>
                      </a:endParaRPr>
                    </a:p>
                  </a:txBody>
                  <a:tcPr marL="9525" marR="9525" marT="9525" marB="0" anchor="b"/>
                </a:tc>
              </a:tr>
            </a:tbl>
          </a:graphicData>
        </a:graphic>
      </p:graphicFrame>
      <p:sp>
        <p:nvSpPr>
          <p:cNvPr id="5" name="Title 4"/>
          <p:cNvSpPr>
            <a:spLocks noGrp="1"/>
          </p:cNvSpPr>
          <p:nvPr>
            <p:ph type="title"/>
          </p:nvPr>
        </p:nvSpPr>
        <p:spPr>
          <a:xfrm>
            <a:off x="395536" y="44624"/>
            <a:ext cx="7772400" cy="724942"/>
          </a:xfrm>
        </p:spPr>
        <p:txBody>
          <a:bodyPr>
            <a:normAutofit fontScale="90000"/>
          </a:bodyPr>
          <a:lstStyle/>
          <a:p>
            <a:r>
              <a:rPr lang="id-ID" dirty="0" smtClean="0"/>
              <a:t>Summary and Status Project</a:t>
            </a:r>
            <a:endParaRPr lang="id-ID" dirty="0"/>
          </a:p>
        </p:txBody>
      </p:sp>
    </p:spTree>
    <p:extLst>
      <p:ext uri="{BB962C8B-B14F-4D97-AF65-F5344CB8AC3E}">
        <p14:creationId xmlns:p14="http://schemas.microsoft.com/office/powerpoint/2010/main" val="3898384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016" y="274638"/>
            <a:ext cx="7772400" cy="1143000"/>
          </a:xfrm>
        </p:spPr>
        <p:txBody>
          <a:bodyPr/>
          <a:lstStyle/>
          <a:p>
            <a:r>
              <a:rPr lang="id-ID" dirty="0" smtClean="0"/>
              <a:t>Domain Model</a:t>
            </a: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268760"/>
            <a:ext cx="7920880" cy="5237813"/>
          </a:xfrm>
          <a:prstGeom prst="rect">
            <a:avLst/>
          </a:prstGeom>
        </p:spPr>
      </p:pic>
    </p:spTree>
    <p:extLst>
      <p:ext uri="{BB962C8B-B14F-4D97-AF65-F5344CB8AC3E}">
        <p14:creationId xmlns:p14="http://schemas.microsoft.com/office/powerpoint/2010/main" val="2533924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Modul terbaik</a:t>
            </a:r>
            <a:endParaRPr lang="id-ID" dirty="0"/>
          </a:p>
        </p:txBody>
      </p:sp>
      <p:sp>
        <p:nvSpPr>
          <p:cNvPr id="4" name="Text Placeholder 3"/>
          <p:cNvSpPr>
            <a:spLocks noGrp="1"/>
          </p:cNvSpPr>
          <p:nvPr>
            <p:ph type="body" idx="1"/>
          </p:nvPr>
        </p:nvSpPr>
        <p:spPr/>
        <p:txBody>
          <a:bodyPr/>
          <a:lstStyle/>
          <a:p>
            <a:r>
              <a:rPr lang="id-ID" dirty="0" smtClean="0"/>
              <a:t>Use Case Mencari Produk</a:t>
            </a:r>
            <a:endParaRPr lang="id-ID" dirty="0"/>
          </a:p>
        </p:txBody>
      </p:sp>
    </p:spTree>
    <p:extLst>
      <p:ext uri="{BB962C8B-B14F-4D97-AF65-F5344CB8AC3E}">
        <p14:creationId xmlns:p14="http://schemas.microsoft.com/office/powerpoint/2010/main" val="280366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7772400" cy="1143000"/>
          </a:xfrm>
        </p:spPr>
        <p:txBody>
          <a:bodyPr/>
          <a:lstStyle/>
          <a:p>
            <a:r>
              <a:rPr lang="id-ID" dirty="0" smtClean="0"/>
              <a:t>Use Case Narrative</a:t>
            </a:r>
            <a:endParaRPr lang="id-ID" dirty="0"/>
          </a:p>
        </p:txBody>
      </p:sp>
      <p:graphicFrame>
        <p:nvGraphicFramePr>
          <p:cNvPr id="3" name="Table 2"/>
          <p:cNvGraphicFramePr>
            <a:graphicFrameLocks noGrp="1"/>
          </p:cNvGraphicFramePr>
          <p:nvPr>
            <p:extLst>
              <p:ext uri="{D42A27DB-BD31-4B8C-83A1-F6EECF244321}">
                <p14:modId xmlns:p14="http://schemas.microsoft.com/office/powerpoint/2010/main" val="3029462641"/>
              </p:ext>
            </p:extLst>
          </p:nvPr>
        </p:nvGraphicFramePr>
        <p:xfrm>
          <a:off x="467544" y="1556792"/>
          <a:ext cx="8280920" cy="4752529"/>
        </p:xfrm>
        <a:graphic>
          <a:graphicData uri="http://schemas.openxmlformats.org/drawingml/2006/table">
            <a:tbl>
              <a:tblPr>
                <a:tableStyleId>{5C22544A-7EE6-4342-B048-85BDC9FD1C3A}</a:tableStyleId>
              </a:tblPr>
              <a:tblGrid>
                <a:gridCol w="8280920"/>
              </a:tblGrid>
              <a:tr h="2381838">
                <a:tc>
                  <a:txBody>
                    <a:bodyPr/>
                    <a:lstStyle/>
                    <a:p>
                      <a:pPr>
                        <a:lnSpc>
                          <a:spcPct val="115000"/>
                        </a:lnSpc>
                        <a:spcAft>
                          <a:spcPts val="0"/>
                        </a:spcAft>
                      </a:pPr>
                      <a:r>
                        <a:rPr lang="id-ID" sz="1800" b="1" dirty="0">
                          <a:effectLst/>
                        </a:rPr>
                        <a:t>Normal Flow of Events (Basic Course) : </a:t>
                      </a:r>
                      <a:endParaRPr lang="id-ID" sz="1600" b="1" dirty="0">
                        <a:effectLst/>
                      </a:endParaRPr>
                    </a:p>
                    <a:p>
                      <a:pPr algn="just">
                        <a:lnSpc>
                          <a:spcPct val="115000"/>
                        </a:lnSpc>
                        <a:spcAft>
                          <a:spcPts val="0"/>
                        </a:spcAft>
                      </a:pPr>
                      <a:r>
                        <a:rPr lang="id-ID" sz="1800" dirty="0">
                          <a:effectLst/>
                        </a:rPr>
                        <a:t>Pelanggan mengetikkan nama produk pada kolom “search” pada homepage lalu menekan tombol “Ok”. Lalu sistem memastikan bahwa pelanggan telah mengetik frase pencarian dan kemudian mencari katalog produk di database produk dan mengambil produk yang terkait dengan yang pelanggan ketikkan. Selanjutnya sistem akan menampilkan daftar produk yang sesuai dengan apa yang diketikkan oleh pembeli pada kolom “search”. Setiap entri memiliki thumbnail dari foto produk, nama produk, harga dan keterangan produk.</a:t>
                      </a:r>
                      <a:endParaRPr lang="id-ID" sz="1600" dirty="0">
                        <a:effectLst/>
                        <a:latin typeface="Calibri"/>
                        <a:ea typeface="Calibri"/>
                        <a:cs typeface="Arial"/>
                      </a:endParaRPr>
                    </a:p>
                  </a:txBody>
                  <a:tcPr marL="68580" marR="68580" marT="0" marB="0"/>
                </a:tc>
              </a:tr>
              <a:tr h="330708">
                <a:tc>
                  <a:txBody>
                    <a:bodyPr/>
                    <a:lstStyle/>
                    <a:p>
                      <a:pPr>
                        <a:lnSpc>
                          <a:spcPct val="115000"/>
                        </a:lnSpc>
                        <a:spcAft>
                          <a:spcPts val="0"/>
                        </a:spcAft>
                      </a:pPr>
                      <a:r>
                        <a:rPr lang="id-ID" sz="1800" b="1" dirty="0">
                          <a:effectLst/>
                        </a:rPr>
                        <a:t>Post-Conditions :</a:t>
                      </a:r>
                      <a:r>
                        <a:rPr lang="id-ID" sz="1800" dirty="0">
                          <a:effectLst/>
                        </a:rPr>
                        <a:t> Menampilkan informasi produk yang sesuai</a:t>
                      </a:r>
                      <a:endParaRPr lang="id-ID" sz="1600" dirty="0">
                        <a:effectLst/>
                        <a:latin typeface="Calibri"/>
                        <a:ea typeface="Calibri"/>
                        <a:cs typeface="Arial"/>
                      </a:endParaRPr>
                    </a:p>
                  </a:txBody>
                  <a:tcPr marL="68580" marR="68580" marT="0" marB="0"/>
                </a:tc>
              </a:tr>
              <a:tr h="2039983">
                <a:tc>
                  <a:txBody>
                    <a:bodyPr/>
                    <a:lstStyle/>
                    <a:p>
                      <a:pPr>
                        <a:lnSpc>
                          <a:spcPct val="115000"/>
                        </a:lnSpc>
                        <a:spcAft>
                          <a:spcPts val="0"/>
                        </a:spcAft>
                      </a:pPr>
                      <a:r>
                        <a:rPr lang="id-ID" sz="1800" b="1" dirty="0">
                          <a:effectLst/>
                        </a:rPr>
                        <a:t>Alternate Flow (Alternate Course) :</a:t>
                      </a:r>
                      <a:r>
                        <a:rPr lang="id-ID" sz="1800" dirty="0">
                          <a:effectLst/>
                        </a:rPr>
                        <a:t> </a:t>
                      </a:r>
                      <a:endParaRPr lang="id-ID" sz="1600" dirty="0">
                        <a:effectLst/>
                      </a:endParaRPr>
                    </a:p>
                    <a:p>
                      <a:pPr algn="just">
                        <a:lnSpc>
                          <a:spcPct val="115000"/>
                        </a:lnSpc>
                        <a:spcAft>
                          <a:spcPts val="0"/>
                        </a:spcAft>
                      </a:pPr>
                      <a:r>
                        <a:rPr lang="id-ID" sz="1800" dirty="0">
                          <a:effectLst/>
                        </a:rPr>
                        <a:t>Jika pelanggan tidak mengetik frase pencarian sebelum menekan tombol “OK”, sistem akan menampilkan pesan kesalahan untuk efek itu dan meminta pelanggan untuk mengetik frase pencarian.</a:t>
                      </a:r>
                      <a:endParaRPr lang="id-ID" sz="1600" dirty="0">
                        <a:effectLst/>
                      </a:endParaRPr>
                    </a:p>
                    <a:p>
                      <a:pPr algn="just">
                        <a:lnSpc>
                          <a:spcPct val="115000"/>
                        </a:lnSpc>
                        <a:spcAft>
                          <a:spcPts val="0"/>
                        </a:spcAft>
                      </a:pPr>
                      <a:r>
                        <a:rPr lang="id-ID" sz="1800" dirty="0">
                          <a:effectLst/>
                        </a:rPr>
                        <a:t>Jika sistem tidak dapat menemukan produk terkait, maka sistem akan menampilkan pesan untuk efek itu dan meminta pelanggan untuk melakukan pencarian yang berbeda.</a:t>
                      </a:r>
                      <a:endParaRPr lang="id-ID" sz="16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271296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7772400" cy="1143000"/>
          </a:xfrm>
        </p:spPr>
        <p:txBody>
          <a:bodyPr/>
          <a:lstStyle/>
          <a:p>
            <a:r>
              <a:rPr lang="id-ID" dirty="0" smtClean="0"/>
              <a:t>Robustness</a:t>
            </a:r>
            <a:endParaRPr lang="id-ID"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488832" cy="4248472"/>
          </a:xfrm>
          <a:prstGeom prst="rect">
            <a:avLst/>
          </a:prstGeom>
          <a:noFill/>
          <a:ln>
            <a:noFill/>
          </a:ln>
        </p:spPr>
      </p:pic>
    </p:spTree>
    <p:extLst>
      <p:ext uri="{BB962C8B-B14F-4D97-AF65-F5344CB8AC3E}">
        <p14:creationId xmlns:p14="http://schemas.microsoft.com/office/powerpoint/2010/main" val="303960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Sequence</a:t>
            </a:r>
            <a:endParaRPr lang="id-ID"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632848" cy="4176464"/>
          </a:xfrm>
          <a:prstGeom prst="rect">
            <a:avLst/>
          </a:prstGeom>
          <a:noFill/>
          <a:ln>
            <a:noFill/>
          </a:ln>
        </p:spPr>
      </p:pic>
    </p:spTree>
    <p:extLst>
      <p:ext uri="{BB962C8B-B14F-4D97-AF65-F5344CB8AC3E}">
        <p14:creationId xmlns:p14="http://schemas.microsoft.com/office/powerpoint/2010/main" val="232869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Source Code</a:t>
            </a:r>
            <a:endParaRPr lang="id-ID" dirty="0"/>
          </a:p>
        </p:txBody>
      </p:sp>
    </p:spTree>
    <p:extLst>
      <p:ext uri="{BB962C8B-B14F-4D97-AF65-F5344CB8AC3E}">
        <p14:creationId xmlns:p14="http://schemas.microsoft.com/office/powerpoint/2010/main" val="100190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TotalTime>
  <Words>515</Words>
  <Application>Microsoft Office PowerPoint</Application>
  <PresentationFormat>On-screen Show (4:3)</PresentationFormat>
  <Paragraphs>182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E-UMKMS E-Commerce – Usaha Mikro,  Kecil dan Menengah di Surabaya</vt:lpstr>
      <vt:lpstr>PowerPoint Presentation</vt:lpstr>
      <vt:lpstr>Summary and Status Project</vt:lpstr>
      <vt:lpstr>Domain Model</vt:lpstr>
      <vt:lpstr>Modul terbaik</vt:lpstr>
      <vt:lpstr>Use Case Narrative</vt:lpstr>
      <vt:lpstr>Robustness</vt:lpstr>
      <vt:lpstr>Sequence</vt:lpstr>
      <vt:lpstr>Source Code</vt:lpstr>
      <vt:lpstr>Modul terbaik</vt:lpstr>
      <vt:lpstr>Use Case Narrative</vt:lpstr>
      <vt:lpstr>Robustness</vt:lpstr>
      <vt:lpstr>Sequence</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E-UMKMS E-Commerce – Usaha Mikro,  Kecil dan Menengah di Surabaya</dc:title>
  <dc:creator>putrinesia</dc:creator>
  <cp:lastModifiedBy>putrinesia</cp:lastModifiedBy>
  <cp:revision>5</cp:revision>
  <dcterms:created xsi:type="dcterms:W3CDTF">2013-01-07T09:28:50Z</dcterms:created>
  <dcterms:modified xsi:type="dcterms:W3CDTF">2013-01-07T10:12:33Z</dcterms:modified>
</cp:coreProperties>
</file>