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8" r:id="rId2"/>
    <p:sldId id="262" r:id="rId3"/>
    <p:sldId id="263" r:id="rId4"/>
    <p:sldId id="264" r:id="rId5"/>
    <p:sldId id="265" r:id="rId6"/>
    <p:sldId id="269" r:id="rId7"/>
    <p:sldId id="270" r:id="rId8"/>
    <p:sldId id="271" r:id="rId9"/>
    <p:sldId id="274" r:id="rId10"/>
    <p:sldId id="276" r:id="rId11"/>
    <p:sldId id="275" r:id="rId12"/>
    <p:sldId id="267" r:id="rId13"/>
    <p:sldId id="278" r:id="rId14"/>
    <p:sldId id="280" r:id="rId15"/>
    <p:sldId id="281" r:id="rId16"/>
    <p:sldId id="283" r:id="rId17"/>
    <p:sldId id="282" r:id="rId18"/>
    <p:sldId id="284" r:id="rId19"/>
    <p:sldId id="279" r:id="rId20"/>
    <p:sldId id="277" r:id="rId21"/>
    <p:sldId id="268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r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16" name="Espace réservé de la date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7" name="Espace réservé du conten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9" name="Espace réservé de la date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8" name="Espace réservé du conten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24" name="Espace réservé du pied de page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29" name="Espace réservé du pied de page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itr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7E776F3-D1A9-4326-92FB-E3DA03CAF959}" type="datetimeFigureOut">
              <a:rPr lang="fr-FR" smtClean="0"/>
              <a:pPr/>
              <a:t>09/03/2011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72C3B2D-BBBB-479B-AFDA-7FCED602AFA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itre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Acquisition d’information sur internet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600" dirty="0" smtClean="0"/>
              <a:t>Scrapping java - base de données Oracle - XML - PUI PHP</a:t>
            </a:r>
            <a:endParaRPr lang="fr-FR" sz="1600" dirty="0"/>
          </a:p>
        </p:txBody>
      </p:sp>
      <p:pic>
        <p:nvPicPr>
          <p:cNvPr id="1027" name="Picture 3" descr="Z:\Projet tut\projettuteurexml\vr_tn_IUT_Rodez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548680"/>
            <a:ext cx="2552264" cy="1596206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7" name="ZoneTexte 6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none" dirty="0" smtClean="0">
                <a:effectLst/>
              </a:rPr>
              <a:t>STOCKAGES</a:t>
            </a:r>
            <a:r>
              <a:rPr lang="fr-FR" sz="2000" cap="none" dirty="0" smtClean="0">
                <a:effectLst/>
              </a:rPr>
              <a:t>(suite)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15816" y="1700808"/>
            <a:ext cx="5616624" cy="489654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XML et Oracle : </a:t>
            </a:r>
            <a:r>
              <a:rPr lang="fr-FR" sz="2800" b="1" dirty="0" err="1" smtClean="0">
                <a:solidFill>
                  <a:schemeClr val="accent5">
                    <a:lumMod val="75000"/>
                  </a:schemeClr>
                </a:solidFill>
              </a:rPr>
              <a:t>XMLType</a:t>
            </a: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sz="1700" i="1" dirty="0" smtClean="0"/>
              <a:t>SELECT  </a:t>
            </a:r>
            <a:r>
              <a:rPr lang="fr-FR" sz="1700" i="1" dirty="0" err="1" smtClean="0"/>
              <a:t>f.commentaire</a:t>
            </a:r>
            <a:r>
              <a:rPr lang="fr-FR" sz="1700" i="1" dirty="0" smtClean="0"/>
              <a:t>.</a:t>
            </a:r>
            <a:r>
              <a:rPr lang="fr-FR" sz="1700" i="1" dirty="0" err="1" smtClean="0"/>
              <a:t>extract</a:t>
            </a:r>
            <a:r>
              <a:rPr lang="fr-FR" sz="1700" i="1" dirty="0" smtClean="0"/>
              <a:t>('/film/commentaire/</a:t>
            </a:r>
            <a:r>
              <a:rPr lang="fr-FR" sz="1700" i="1" dirty="0" err="1" smtClean="0"/>
              <a:t>com</a:t>
            </a:r>
            <a:r>
              <a:rPr lang="fr-FR" sz="1700" i="1" dirty="0" smtClean="0"/>
              <a:t>/</a:t>
            </a:r>
            <a:r>
              <a:rPr lang="fr-FR" sz="1700" i="1" dirty="0" err="1" smtClean="0"/>
              <a:t>text</a:t>
            </a:r>
            <a:r>
              <a:rPr lang="fr-FR" sz="1700" i="1" dirty="0" smtClean="0"/>
              <a:t>()')</a:t>
            </a:r>
          </a:p>
          <a:p>
            <a:pPr>
              <a:buNone/>
            </a:pPr>
            <a:r>
              <a:rPr lang="fr-FR" sz="1700" i="1" dirty="0" smtClean="0"/>
              <a:t>FROM film f;</a:t>
            </a:r>
          </a:p>
          <a:p>
            <a:pPr algn="ctr"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000" u="sng" dirty="0" smtClean="0">
                <a:solidFill>
                  <a:schemeClr val="accent2">
                    <a:lumMod val="50000"/>
                  </a:schemeClr>
                </a:solidFill>
              </a:rPr>
              <a:t>Utilisation de </a:t>
            </a:r>
            <a:r>
              <a:rPr lang="fr-FR" sz="2000" u="sng" dirty="0" err="1" smtClean="0">
                <a:solidFill>
                  <a:schemeClr val="accent2">
                    <a:lumMod val="50000"/>
                  </a:schemeClr>
                </a:solidFill>
              </a:rPr>
              <a:t>Xpath</a:t>
            </a:r>
            <a:r>
              <a:rPr lang="fr-FR" sz="2000" u="sng" dirty="0" smtClean="0">
                <a:solidFill>
                  <a:schemeClr val="accent2">
                    <a:lumMod val="50000"/>
                  </a:schemeClr>
                </a:solidFill>
              </a:rPr>
              <a:t> pour l’extraction du XML.</a:t>
            </a:r>
          </a:p>
          <a:p>
            <a:pPr algn="ctr">
              <a:buNone/>
            </a:pPr>
            <a:r>
              <a:rPr lang="fr-FR" sz="1600" i="1" dirty="0" smtClean="0">
                <a:solidFill>
                  <a:schemeClr val="tx2">
                    <a:lumMod val="50000"/>
                  </a:schemeClr>
                </a:solidFill>
              </a:rPr>
              <a:t>(ici extraction des commentaires)</a:t>
            </a:r>
            <a:endParaRPr lang="fr-FR" sz="1600" i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15816" y="2564904"/>
            <a:ext cx="561662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none" dirty="0" smtClean="0">
                <a:effectLst/>
              </a:rPr>
              <a:t>STOCKAGES</a:t>
            </a:r>
            <a:r>
              <a:rPr lang="fr-FR" sz="2000" cap="none" dirty="0" smtClean="0">
                <a:effectLst/>
              </a:rPr>
              <a:t>(suite)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55776" y="1700808"/>
            <a:ext cx="6120680" cy="4248472"/>
          </a:xfrm>
        </p:spPr>
        <p:txBody>
          <a:bodyPr>
            <a:normAutofit fontScale="55000" lnSpcReduction="20000"/>
          </a:bodyPr>
          <a:lstStyle/>
          <a:p>
            <a:pPr algn="ctr">
              <a:buNone/>
            </a:pPr>
            <a:r>
              <a:rPr lang="fr-FR" sz="4400" b="1" dirty="0" smtClean="0">
                <a:solidFill>
                  <a:schemeClr val="accent5">
                    <a:lumMod val="75000"/>
                  </a:schemeClr>
                </a:solidFill>
              </a:rPr>
              <a:t>Trigger et </a:t>
            </a:r>
            <a:r>
              <a:rPr lang="fr-FR" sz="4400" b="1" dirty="0" smtClean="0">
                <a:solidFill>
                  <a:schemeClr val="accent5">
                    <a:lumMod val="75000"/>
                  </a:schemeClr>
                </a:solidFill>
              </a:rPr>
              <a:t>vues</a:t>
            </a:r>
          </a:p>
          <a:p>
            <a:pPr algn="ctr">
              <a:buNone/>
            </a:pPr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3600" dirty="0" smtClean="0">
                <a:solidFill>
                  <a:schemeClr val="accent2">
                    <a:lumMod val="50000"/>
                  </a:schemeClr>
                </a:solidFill>
              </a:rPr>
              <a:t>Projet d’utiliser une vue afin de rendre transparent l’utilisation de XML dans le code PHP.</a:t>
            </a:r>
          </a:p>
          <a:p>
            <a:r>
              <a:rPr lang="fr-FR" sz="3600" dirty="0" smtClean="0">
                <a:solidFill>
                  <a:schemeClr val="accent2">
                    <a:lumMod val="50000"/>
                  </a:schemeClr>
                </a:solidFill>
              </a:rPr>
              <a:t>Création d’un Trigger pour mettre à jour la moyenne des notes des utilisateurs.</a:t>
            </a:r>
          </a:p>
          <a:p>
            <a:pPr>
              <a:buNone/>
            </a:pPr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endParaRPr lang="fr-FR" sz="2200" i="1" dirty="0" smtClean="0"/>
          </a:p>
          <a:p>
            <a:pPr>
              <a:buNone/>
            </a:pPr>
            <a:r>
              <a:rPr lang="fr-FR" sz="2200" i="1" dirty="0" smtClean="0"/>
              <a:t>CREATE </a:t>
            </a:r>
            <a:r>
              <a:rPr lang="fr-FR" sz="2200" i="1" dirty="0" smtClean="0"/>
              <a:t>OR REPLACE TRIGGER moyenne</a:t>
            </a:r>
          </a:p>
          <a:p>
            <a:pPr>
              <a:buNone/>
            </a:pPr>
            <a:r>
              <a:rPr lang="fr-FR" sz="2200" i="1" dirty="0" smtClean="0"/>
              <a:t>AFTER INSERT OR UPDATE ON film</a:t>
            </a:r>
          </a:p>
          <a:p>
            <a:pPr>
              <a:buNone/>
            </a:pPr>
            <a:r>
              <a:rPr lang="fr-FR" sz="2200" i="1" dirty="0" smtClean="0"/>
              <a:t>FOR EACH ROW</a:t>
            </a:r>
          </a:p>
          <a:p>
            <a:pPr>
              <a:buNone/>
            </a:pPr>
            <a:r>
              <a:rPr lang="fr-FR" sz="2200" i="1" dirty="0" smtClean="0"/>
              <a:t>	BEGIN</a:t>
            </a:r>
          </a:p>
          <a:p>
            <a:pPr>
              <a:buNone/>
            </a:pPr>
            <a:r>
              <a:rPr lang="fr-FR" sz="2200" i="1" dirty="0" smtClean="0"/>
              <a:t>                   NEW.</a:t>
            </a:r>
            <a:r>
              <a:rPr lang="fr-FR" sz="2200" i="1" dirty="0" err="1" smtClean="0"/>
              <a:t>notes_util</a:t>
            </a:r>
            <a:r>
              <a:rPr lang="fr-FR" sz="2200" i="1" dirty="0" smtClean="0"/>
              <a:t> := (SELECT AVG(</a:t>
            </a:r>
            <a:r>
              <a:rPr lang="fr-FR" sz="2200" i="1" dirty="0" err="1" smtClean="0"/>
              <a:t>extract</a:t>
            </a:r>
            <a:r>
              <a:rPr lang="fr-FR" sz="2200" i="1" dirty="0" smtClean="0"/>
              <a:t>(value(note),'note/</a:t>
            </a:r>
            <a:r>
              <a:rPr lang="fr-FR" sz="2200" i="1" dirty="0" err="1" smtClean="0"/>
              <a:t>text</a:t>
            </a:r>
            <a:r>
              <a:rPr lang="fr-FR" sz="2200" i="1" dirty="0" smtClean="0"/>
              <a:t>()').</a:t>
            </a:r>
            <a:r>
              <a:rPr lang="fr-FR" sz="2200" i="1" dirty="0" err="1" smtClean="0"/>
              <a:t>getNumberVal</a:t>
            </a:r>
            <a:r>
              <a:rPr lang="fr-FR" sz="2200" i="1" dirty="0" smtClean="0"/>
              <a:t>())</a:t>
            </a:r>
          </a:p>
          <a:p>
            <a:pPr>
              <a:buNone/>
            </a:pPr>
            <a:r>
              <a:rPr lang="fr-FR" sz="2200" i="1" dirty="0" smtClean="0"/>
              <a:t>FROM film f, table(</a:t>
            </a:r>
            <a:r>
              <a:rPr lang="fr-FR" sz="2200" i="1" dirty="0" err="1" smtClean="0"/>
              <a:t>xmlsequence</a:t>
            </a:r>
            <a:r>
              <a:rPr lang="fr-FR" sz="2200" i="1" dirty="0" smtClean="0"/>
              <a:t>(</a:t>
            </a:r>
            <a:r>
              <a:rPr lang="fr-FR" sz="2200" i="1" dirty="0" err="1" smtClean="0"/>
              <a:t>extract</a:t>
            </a:r>
            <a:r>
              <a:rPr lang="fr-FR" sz="2200" i="1" dirty="0" smtClean="0"/>
              <a:t>(</a:t>
            </a:r>
            <a:r>
              <a:rPr lang="fr-FR" sz="2200" i="1" dirty="0" err="1" smtClean="0"/>
              <a:t>f.commentaire</a:t>
            </a:r>
            <a:r>
              <a:rPr lang="fr-FR" sz="2200" i="1" dirty="0" smtClean="0"/>
              <a:t>,'/film/commentaire/note')))  note</a:t>
            </a:r>
          </a:p>
          <a:p>
            <a:pPr>
              <a:buNone/>
            </a:pPr>
            <a:r>
              <a:rPr lang="fr-FR" sz="2200" i="1" dirty="0" smtClean="0"/>
              <a:t>				WHERE </a:t>
            </a:r>
            <a:r>
              <a:rPr lang="fr-FR" sz="2200" i="1" dirty="0" err="1" smtClean="0"/>
              <a:t>id_film</a:t>
            </a:r>
            <a:r>
              <a:rPr lang="fr-FR" sz="2200" i="1" dirty="0" smtClean="0"/>
              <a:t> = NEW.id_film)</a:t>
            </a:r>
          </a:p>
          <a:p>
            <a:pPr>
              <a:buNone/>
            </a:pPr>
            <a:r>
              <a:rPr lang="fr-FR" sz="2200" i="1" dirty="0" smtClean="0"/>
              <a:t>	END;</a:t>
            </a:r>
          </a:p>
          <a:p>
            <a:pPr>
              <a:buNone/>
            </a:pPr>
            <a:r>
              <a:rPr lang="fr-FR" sz="2200" i="1" dirty="0" smtClean="0"/>
              <a:t>END moyenne;</a:t>
            </a:r>
          </a:p>
          <a:p>
            <a:pPr>
              <a:buNone/>
            </a:pPr>
            <a:r>
              <a:rPr lang="fr-FR" sz="2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fr-FR" sz="2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endParaRPr lang="fr-FR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555776" y="3356992"/>
            <a:ext cx="6120680" cy="21602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Restitution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50405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Aspect graphique</a:t>
            </a:r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Restitution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 descr="Z:\Projet tut\projettuteurexml\screenshots\film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348880"/>
            <a:ext cx="5734050" cy="3987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Restitution</a:t>
            </a:r>
            <a:r>
              <a:rPr lang="fr-FR" sz="1800" dirty="0" smtClean="0"/>
              <a:t>(suite)</a:t>
            </a:r>
            <a:endParaRPr lang="fr-FR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6085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Aspect Technique</a:t>
            </a:r>
          </a:p>
          <a:p>
            <a:pPr algn="ctr"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000" dirty="0" smtClean="0">
                <a:solidFill>
                  <a:schemeClr val="accent5">
                    <a:lumMod val="75000"/>
                  </a:schemeClr>
                </a:solidFill>
              </a:rPr>
              <a:t>Fichier conf.ini</a:t>
            </a:r>
          </a:p>
          <a:p>
            <a:pPr lvl="1"/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Contient les paramètre par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défaults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 utiles (identifiants de Base de Données, Nombre de films par page…).</a:t>
            </a:r>
          </a:p>
          <a:p>
            <a:pPr lvl="1"/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000" dirty="0" smtClean="0">
                <a:solidFill>
                  <a:schemeClr val="accent5">
                    <a:lumMod val="75000"/>
                  </a:schemeClr>
                </a:solidFill>
              </a:rPr>
              <a:t>Recherche par genre</a:t>
            </a:r>
          </a:p>
          <a:p>
            <a:pPr algn="ctr">
              <a:buNone/>
            </a:pPr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Restitution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 descr="Z:\Projet tut\projettuteurexml\screenshots\page genre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4653136"/>
            <a:ext cx="57531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Restitution</a:t>
            </a:r>
            <a:r>
              <a:rPr lang="fr-FR" sz="1800" dirty="0" smtClean="0"/>
              <a:t>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55776" y="1700808"/>
            <a:ext cx="6408712" cy="475252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Aspect Technique</a:t>
            </a:r>
          </a:p>
          <a:p>
            <a:r>
              <a:rPr lang="fr-FR" sz="2000" dirty="0" smtClean="0">
                <a:solidFill>
                  <a:schemeClr val="accent5">
                    <a:lumMod val="75000"/>
                  </a:schemeClr>
                </a:solidFill>
              </a:rPr>
              <a:t>Recherche Alphabétique</a:t>
            </a:r>
          </a:p>
          <a:p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sz="2300" dirty="0"/>
          </a:p>
          <a:p>
            <a:pPr>
              <a:buNone/>
            </a:pPr>
            <a:r>
              <a:rPr lang="fr-FR" sz="1400" dirty="0" smtClean="0"/>
              <a:t>&lt;?</a:t>
            </a:r>
            <a:r>
              <a:rPr lang="fr-FR" sz="1400" dirty="0" err="1" smtClean="0"/>
              <a:t>php</a:t>
            </a:r>
            <a:endParaRPr lang="fr-FR" sz="1400" dirty="0" smtClean="0"/>
          </a:p>
          <a:p>
            <a:pPr>
              <a:buNone/>
            </a:pPr>
            <a:r>
              <a:rPr lang="fr-FR" sz="1400" dirty="0" smtClean="0"/>
              <a:t> </a:t>
            </a:r>
          </a:p>
          <a:p>
            <a:pPr>
              <a:buNone/>
            </a:pPr>
            <a:r>
              <a:rPr lang="fr-FR" sz="1400" dirty="0" err="1" smtClean="0"/>
              <a:t>echo</a:t>
            </a:r>
            <a:r>
              <a:rPr lang="fr-FR" sz="1400" dirty="0" smtClean="0"/>
              <a:t> </a:t>
            </a:r>
            <a:r>
              <a:rPr lang="fr-FR" sz="1400" dirty="0" smtClean="0"/>
              <a:t>"&lt;</a:t>
            </a:r>
            <a:r>
              <a:rPr lang="fr-FR" sz="1400" dirty="0" err="1" smtClean="0"/>
              <a:t>fieldset</a:t>
            </a:r>
            <a:r>
              <a:rPr lang="fr-FR" sz="1400" dirty="0" smtClean="0"/>
              <a:t>&gt;&lt;center&gt;&lt;a </a:t>
            </a:r>
            <a:r>
              <a:rPr lang="fr-FR" sz="1400" dirty="0" err="1" smtClean="0"/>
              <a:t>href</a:t>
            </a:r>
            <a:r>
              <a:rPr lang="fr-FR" sz="1400" dirty="0" smtClean="0"/>
              <a:t>='index.php?page=films&amp;initiale=09'&gt;0-9 &lt;/a&gt;";</a:t>
            </a:r>
          </a:p>
          <a:p>
            <a:pPr>
              <a:buNone/>
            </a:pPr>
            <a:r>
              <a:rPr lang="fr-FR" sz="1400" dirty="0" smtClean="0"/>
              <a:t>for ($i=ord("A");$i&lt;ord("Z")+1;$i++) {  //boucle pour affichage des lettres</a:t>
            </a:r>
          </a:p>
          <a:p>
            <a:pPr>
              <a:buNone/>
            </a:pPr>
            <a:r>
              <a:rPr lang="fr-FR" sz="1400" dirty="0" smtClean="0"/>
              <a:t>        </a:t>
            </a:r>
            <a:r>
              <a:rPr lang="fr-FR" sz="1400" dirty="0" err="1" smtClean="0"/>
              <a:t>echo</a:t>
            </a:r>
            <a:r>
              <a:rPr lang="fr-FR" sz="1400" dirty="0" smtClean="0"/>
              <a:t> "&lt;a </a:t>
            </a:r>
            <a:r>
              <a:rPr lang="fr-FR" sz="1400" dirty="0" err="1" smtClean="0"/>
              <a:t>href</a:t>
            </a:r>
            <a:r>
              <a:rPr lang="fr-FR" sz="1400" dirty="0" smtClean="0"/>
              <a:t>='index.php?page=films&amp;initiale=".chr($i)."'&gt;".</a:t>
            </a:r>
            <a:r>
              <a:rPr lang="fr-FR" sz="1400" dirty="0" err="1" smtClean="0"/>
              <a:t>chr</a:t>
            </a:r>
            <a:r>
              <a:rPr lang="fr-FR" sz="1400" dirty="0" smtClean="0"/>
              <a:t>($i)."&lt;/a&gt;";</a:t>
            </a:r>
          </a:p>
          <a:p>
            <a:pPr>
              <a:buNone/>
            </a:pPr>
            <a:r>
              <a:rPr lang="fr-FR" sz="1400" dirty="0" smtClean="0"/>
              <a:t> }</a:t>
            </a:r>
          </a:p>
          <a:p>
            <a:pPr>
              <a:buNone/>
            </a:pPr>
            <a:r>
              <a:rPr lang="fr-FR" sz="1400" dirty="0" err="1" smtClean="0"/>
              <a:t>echo</a:t>
            </a:r>
            <a:r>
              <a:rPr lang="fr-FR" sz="1400" dirty="0" smtClean="0"/>
              <a:t> "&lt;/center&gt;&lt;/</a:t>
            </a:r>
            <a:r>
              <a:rPr lang="fr-FR" sz="1400" dirty="0" err="1" smtClean="0"/>
              <a:t>fieldset</a:t>
            </a:r>
            <a:r>
              <a:rPr lang="fr-FR" sz="1400" dirty="0" smtClean="0"/>
              <a:t>&gt;";</a:t>
            </a:r>
          </a:p>
          <a:p>
            <a:pPr>
              <a:buNone/>
            </a:pPr>
            <a:endParaRPr lang="fr-FR" sz="1400" dirty="0" smtClean="0"/>
          </a:p>
          <a:p>
            <a:pPr>
              <a:buNone/>
            </a:pPr>
            <a:r>
              <a:rPr lang="fr-FR" sz="1400" dirty="0" smtClean="0"/>
              <a:t>?&gt;</a:t>
            </a:r>
          </a:p>
          <a:p>
            <a:pPr algn="ctr">
              <a:buNone/>
            </a:pPr>
            <a:endParaRPr lang="fr-FR" sz="2400" dirty="0" smtClean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Restitution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Z:\Projet tut\projettuteurexml\screenshots\page films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2564904"/>
            <a:ext cx="6336704" cy="849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2483768" y="3717032"/>
            <a:ext cx="6336704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Restitution</a:t>
            </a:r>
            <a:r>
              <a:rPr lang="fr-FR" sz="1800" dirty="0" smtClean="0"/>
              <a:t>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6085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Aspect Technique</a:t>
            </a:r>
          </a:p>
          <a:p>
            <a:r>
              <a:rPr lang="fr-FR" sz="2000" dirty="0" smtClean="0">
                <a:solidFill>
                  <a:schemeClr val="accent5">
                    <a:lumMod val="75000"/>
                  </a:schemeClr>
                </a:solidFill>
              </a:rPr>
              <a:t>Recherche simple.</a:t>
            </a:r>
          </a:p>
          <a:p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fr-FR" sz="2000" dirty="0" smtClean="0">
                <a:solidFill>
                  <a:schemeClr val="accent5">
                    <a:lumMod val="75000"/>
                  </a:schemeClr>
                </a:solidFill>
              </a:rPr>
              <a:t>Utilisation d’une fonction Ajax</a:t>
            </a:r>
          </a:p>
          <a:p>
            <a:pPr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Restitution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Z:\Projet tut\projettuteurexml\screenshots\liste film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780928"/>
            <a:ext cx="57531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4716016" y="5373216"/>
            <a:ext cx="1724025" cy="895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Script AJAX</a:t>
            </a: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(S’exécute à chaque nouvelle entrée)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804248" y="5445224"/>
            <a:ext cx="1724025" cy="7715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Page PHP</a:t>
            </a: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-inclus modèle</a:t>
            </a: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-inclus vue</a:t>
            </a: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706" name="AutoShape 10"/>
          <p:cNvSpPr>
            <a:spLocks noChangeArrowheads="1"/>
          </p:cNvSpPr>
          <p:nvPr/>
        </p:nvSpPr>
        <p:spPr bwMode="auto">
          <a:xfrm rot="16200000">
            <a:off x="6458496" y="5646960"/>
            <a:ext cx="333375" cy="361950"/>
          </a:xfrm>
          <a:prstGeom prst="downArrow">
            <a:avLst>
              <a:gd name="adj1" fmla="val 50000"/>
              <a:gd name="adj2" fmla="val 2714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 rot="16200000">
            <a:off x="4376613" y="5640611"/>
            <a:ext cx="333375" cy="374650"/>
          </a:xfrm>
          <a:prstGeom prst="downArrow">
            <a:avLst>
              <a:gd name="adj1" fmla="val 50000"/>
              <a:gd name="adj2" fmla="val 28095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2699792" y="5517232"/>
            <a:ext cx="1724025" cy="657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Champ de recherche simple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Restitution</a:t>
            </a:r>
            <a:r>
              <a:rPr lang="fr-FR" sz="1800" dirty="0" smtClean="0"/>
              <a:t>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99792" y="1700808"/>
            <a:ext cx="5976664" cy="46085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Aspect Technique</a:t>
            </a:r>
          </a:p>
          <a:p>
            <a:pPr algn="ctr"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r>
              <a:rPr lang="fr-FR" sz="1500" dirty="0" smtClean="0"/>
              <a:t>	</a:t>
            </a:r>
            <a:r>
              <a:rPr lang="fr-FR" sz="1500" i="1" dirty="0" smtClean="0"/>
              <a:t>$</a:t>
            </a:r>
            <a:r>
              <a:rPr lang="fr-FR" sz="1500" i="1" dirty="0" err="1" smtClean="0"/>
              <a:t>elements_totaux</a:t>
            </a:r>
            <a:r>
              <a:rPr lang="fr-FR" sz="1500" i="1" dirty="0" smtClean="0"/>
              <a:t> = 9 ;</a:t>
            </a:r>
          </a:p>
          <a:p>
            <a:pPr>
              <a:buNone/>
            </a:pPr>
            <a:r>
              <a:rPr lang="fr-FR" sz="1500" i="1" dirty="0" smtClean="0"/>
              <a:t>	$</a:t>
            </a:r>
            <a:r>
              <a:rPr lang="fr-FR" sz="1500" i="1" dirty="0" err="1" smtClean="0"/>
              <a:t>nombre_par_page</a:t>
            </a:r>
            <a:r>
              <a:rPr lang="fr-FR" sz="1500" i="1" dirty="0" smtClean="0"/>
              <a:t> = 2 ;</a:t>
            </a:r>
          </a:p>
          <a:p>
            <a:pPr>
              <a:buNone/>
            </a:pPr>
            <a:r>
              <a:rPr lang="fr-FR" sz="1500" i="1" dirty="0" smtClean="0"/>
              <a:t> </a:t>
            </a:r>
          </a:p>
          <a:p>
            <a:pPr>
              <a:buNone/>
            </a:pPr>
            <a:r>
              <a:rPr lang="fr-FR" sz="1500" i="1" dirty="0" smtClean="0"/>
              <a:t>	//</a:t>
            </a:r>
            <a:r>
              <a:rPr lang="fr-FR" sz="1500" i="1" dirty="0" err="1" smtClean="0"/>
              <a:t>ceil</a:t>
            </a:r>
            <a:r>
              <a:rPr lang="fr-FR" sz="1500" i="1" dirty="0" smtClean="0"/>
              <a:t>() permet d’arrondir à l’unité supérieur ;</a:t>
            </a:r>
          </a:p>
          <a:p>
            <a:pPr>
              <a:buNone/>
            </a:pPr>
            <a:r>
              <a:rPr lang="fr-FR" sz="1500" i="1" dirty="0" smtClean="0"/>
              <a:t>	//ne pas utiliser round() ;</a:t>
            </a:r>
          </a:p>
          <a:p>
            <a:pPr>
              <a:buNone/>
            </a:pPr>
            <a:r>
              <a:rPr lang="fr-FR" sz="1500" i="1" dirty="0" smtClean="0"/>
              <a:t>$</a:t>
            </a:r>
            <a:r>
              <a:rPr lang="fr-FR" sz="1500" i="1" dirty="0" err="1" smtClean="0"/>
              <a:t>nb_pages</a:t>
            </a:r>
            <a:r>
              <a:rPr lang="fr-FR" sz="1500" i="1" dirty="0" smtClean="0"/>
              <a:t> = </a:t>
            </a:r>
            <a:r>
              <a:rPr lang="fr-FR" sz="1500" i="1" dirty="0" err="1" smtClean="0"/>
              <a:t>ceil</a:t>
            </a:r>
            <a:r>
              <a:rPr lang="fr-FR" sz="1500" i="1" dirty="0" smtClean="0"/>
              <a:t>($</a:t>
            </a:r>
            <a:r>
              <a:rPr lang="fr-FR" sz="1500" i="1" dirty="0" err="1" smtClean="0"/>
              <a:t>elements_totaux</a:t>
            </a:r>
            <a:r>
              <a:rPr lang="fr-FR" sz="1500" i="1" dirty="0" smtClean="0"/>
              <a:t>/$</a:t>
            </a:r>
            <a:r>
              <a:rPr lang="fr-FR" sz="1500" i="1" dirty="0" err="1" smtClean="0"/>
              <a:t>nombre_par_page</a:t>
            </a:r>
            <a:r>
              <a:rPr lang="fr-FR" sz="1500" i="1" dirty="0" smtClean="0"/>
              <a:t>) ;</a:t>
            </a:r>
          </a:p>
          <a:p>
            <a:pPr>
              <a:buNone/>
            </a:pPr>
            <a:r>
              <a:rPr lang="fr-FR" sz="1500" i="1" dirty="0" smtClean="0"/>
              <a:t> </a:t>
            </a:r>
          </a:p>
          <a:p>
            <a:pPr>
              <a:buNone/>
            </a:pPr>
            <a:r>
              <a:rPr lang="fr-FR" sz="1500" i="1" dirty="0" smtClean="0"/>
              <a:t>//affichage des pages</a:t>
            </a:r>
          </a:p>
          <a:p>
            <a:pPr>
              <a:buNone/>
            </a:pPr>
            <a:r>
              <a:rPr lang="fr-FR" sz="1500" i="1" dirty="0" smtClean="0"/>
              <a:t>if ($</a:t>
            </a:r>
            <a:r>
              <a:rPr lang="fr-FR" sz="1500" i="1" dirty="0" err="1" smtClean="0"/>
              <a:t>nbpages</a:t>
            </a:r>
            <a:r>
              <a:rPr lang="fr-FR" sz="1500" i="1" dirty="0" smtClean="0"/>
              <a:t> &gt; 1 ){</a:t>
            </a:r>
          </a:p>
          <a:p>
            <a:pPr>
              <a:buNone/>
            </a:pPr>
            <a:r>
              <a:rPr lang="fr-FR" sz="1500" i="1" dirty="0" smtClean="0"/>
              <a:t>		for ($i=1; $i&lt;=$</a:t>
            </a:r>
            <a:r>
              <a:rPr lang="fr-FR" sz="1500" i="1" dirty="0" err="1" smtClean="0"/>
              <a:t>nb_pages</a:t>
            </a:r>
            <a:r>
              <a:rPr lang="fr-FR" sz="1500" i="1" dirty="0" smtClean="0"/>
              <a:t>; $i++){</a:t>
            </a:r>
          </a:p>
          <a:p>
            <a:pPr>
              <a:buNone/>
            </a:pPr>
            <a:r>
              <a:rPr lang="fr-FR" sz="1500" i="1" dirty="0" smtClean="0"/>
              <a:t>			</a:t>
            </a:r>
            <a:r>
              <a:rPr lang="fr-FR" sz="1500" i="1" dirty="0" err="1" smtClean="0"/>
              <a:t>echo</a:t>
            </a:r>
            <a:r>
              <a:rPr lang="fr-FR" sz="1500" i="1" dirty="0" smtClean="0"/>
              <a:t> $i ;</a:t>
            </a:r>
          </a:p>
          <a:p>
            <a:pPr>
              <a:buNone/>
            </a:pPr>
            <a:r>
              <a:rPr lang="fr-FR" sz="1500" i="1" dirty="0" smtClean="0"/>
              <a:t>	}</a:t>
            </a:r>
          </a:p>
          <a:p>
            <a:pPr>
              <a:buNone/>
            </a:pPr>
            <a:r>
              <a:rPr lang="fr-FR" sz="1500" i="1" dirty="0" smtClean="0"/>
              <a:t>}</a:t>
            </a:r>
          </a:p>
          <a:p>
            <a:pPr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Restitution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99792" y="2420888"/>
            <a:ext cx="5976664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Restitution</a:t>
            </a:r>
            <a:r>
              <a:rPr lang="fr-FR" sz="1800" dirty="0" smtClean="0"/>
              <a:t>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6085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Aspect Technique</a:t>
            </a:r>
          </a:p>
          <a:p>
            <a:r>
              <a:rPr lang="fr-FR" sz="2000" dirty="0" smtClean="0">
                <a:solidFill>
                  <a:schemeClr val="accent5">
                    <a:lumMod val="75000"/>
                  </a:schemeClr>
                </a:solidFill>
              </a:rPr>
              <a:t>Pagination</a:t>
            </a:r>
          </a:p>
          <a:p>
            <a:pPr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Restitution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Z:\Projet tut\projettuteurexml\screenshots\pagination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2780928"/>
            <a:ext cx="57531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Restitution</a:t>
            </a:r>
            <a:r>
              <a:rPr lang="fr-FR" sz="1800" dirty="0" smtClean="0"/>
              <a:t>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6085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Aspect Technique</a:t>
            </a:r>
          </a:p>
          <a:p>
            <a:r>
              <a:rPr lang="fr-FR" sz="2000" dirty="0" smtClean="0">
                <a:solidFill>
                  <a:schemeClr val="accent5">
                    <a:lumMod val="75000"/>
                  </a:schemeClr>
                </a:solidFill>
              </a:rPr>
              <a:t>Notation par étoiles</a:t>
            </a:r>
            <a:endParaRPr lang="fr-FR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Restitution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Z:\Projet tut\projettuteurexml\screenshots\notation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780928"/>
            <a:ext cx="57626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Image 12" descr="Z:\Projet tut\projettuteurexml\screenshots\detail film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3789040"/>
            <a:ext cx="57531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Restitution</a:t>
            </a:r>
            <a:r>
              <a:rPr lang="fr-FR" sz="1800" dirty="0" smtClean="0"/>
              <a:t>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6085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Aspect Technique</a:t>
            </a:r>
          </a:p>
          <a:p>
            <a:pPr algn="ctr"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Recherche et ajout d’un film</a:t>
            </a:r>
            <a:endParaRPr lang="fr-FR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sz="2400" dirty="0" smtClean="0"/>
          </a:p>
          <a:p>
            <a:pPr algn="ctr">
              <a:buNone/>
            </a:pPr>
            <a:endParaRPr lang="fr-FR" sz="2400" dirty="0" smtClean="0"/>
          </a:p>
          <a:p>
            <a:pPr algn="ctr">
              <a:buNone/>
            </a:pPr>
            <a:endParaRPr lang="fr-FR" sz="2400" dirty="0" smtClean="0"/>
          </a:p>
          <a:p>
            <a:pPr algn="ctr">
              <a:buNone/>
            </a:pPr>
            <a:endParaRPr lang="fr-FR" sz="2400" dirty="0" smtClean="0"/>
          </a:p>
          <a:p>
            <a:pPr algn="ctr">
              <a:buNone/>
            </a:pPr>
            <a:r>
              <a:rPr lang="fr-FR" sz="1400" i="1" dirty="0" smtClean="0"/>
              <a:t>Utilisation de la fonction « </a:t>
            </a:r>
            <a:r>
              <a:rPr lang="fr-FR" sz="1400" i="1" dirty="0" err="1" smtClean="0"/>
              <a:t>exec</a:t>
            </a:r>
            <a:r>
              <a:rPr lang="fr-FR" sz="1400" i="1" dirty="0" smtClean="0"/>
              <a:t> » qui permet d’exécuter une application Java.</a:t>
            </a:r>
            <a:endParaRPr lang="fr-FR" sz="1400" i="1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Restitution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 descr="Z:\Projet tut\projettuteurexml\screenshots\ajout film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284984"/>
            <a:ext cx="631347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5365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Objectifs</a:t>
            </a:r>
          </a:p>
          <a:p>
            <a:r>
              <a:rPr lang="fr-FR" sz="2400" u="sng" dirty="0" smtClean="0"/>
              <a:t>Exploiter</a:t>
            </a:r>
            <a:r>
              <a:rPr lang="fr-FR" sz="2400" dirty="0" smtClean="0"/>
              <a:t> du contenu de pages HTML.</a:t>
            </a:r>
          </a:p>
          <a:p>
            <a:r>
              <a:rPr lang="fr-FR" sz="2400" u="sng" dirty="0" smtClean="0"/>
              <a:t>Stocker</a:t>
            </a:r>
            <a:r>
              <a:rPr lang="fr-FR" sz="2400" dirty="0" smtClean="0"/>
              <a:t> au format XML dans une base de données. </a:t>
            </a:r>
          </a:p>
          <a:p>
            <a:r>
              <a:rPr lang="fr-FR" sz="2400" u="sng" dirty="0" smtClean="0"/>
              <a:t>Restituer</a:t>
            </a:r>
            <a:r>
              <a:rPr lang="fr-FR" sz="2400" dirty="0" smtClean="0"/>
              <a:t> ces données dans une interface graphique.</a:t>
            </a:r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Restitution</a:t>
            </a:r>
            <a:r>
              <a:rPr lang="fr-FR" sz="1800" dirty="0" smtClean="0"/>
              <a:t>(suite)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50405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Structure de l’interface</a:t>
            </a:r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Restitution</a:t>
            </a:r>
            <a:endParaRPr kumimoji="0" lang="fr-F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4427984" y="2780928"/>
            <a:ext cx="1990725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Menu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2799209" y="3501008"/>
            <a:ext cx="1495425" cy="1190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Page films (propose un tri par alphabet)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4427984" y="3501008"/>
            <a:ext cx="1362075" cy="1190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Page genres (affichage des genres disponibles dans la base de données Oracle)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5894834" y="3501008"/>
            <a:ext cx="1295400" cy="1190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Page recherche simple (fonction Ajax qui fait une recherche approximative d’un film par nom)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7298184" y="3501008"/>
            <a:ext cx="1358900" cy="1190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Ajouter un film (permet la recherche d’un film grâce à un formulaire via l’application java)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60" name="AutoShape 12"/>
          <p:cNvSpPr>
            <a:spLocks noChangeShapeType="1"/>
          </p:cNvSpPr>
          <p:nvPr/>
        </p:nvSpPr>
        <p:spPr bwMode="auto">
          <a:xfrm flipH="1">
            <a:off x="3542159" y="2970783"/>
            <a:ext cx="885825" cy="542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9" name="AutoShape 11"/>
          <p:cNvSpPr>
            <a:spLocks noChangeShapeType="1"/>
          </p:cNvSpPr>
          <p:nvPr/>
        </p:nvSpPr>
        <p:spPr bwMode="auto">
          <a:xfrm flipH="1">
            <a:off x="5085207" y="3068960"/>
            <a:ext cx="134864" cy="44474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8" name="AutoShape 10"/>
          <p:cNvSpPr>
            <a:spLocks noChangeShapeType="1"/>
          </p:cNvSpPr>
          <p:nvPr/>
        </p:nvSpPr>
        <p:spPr bwMode="auto">
          <a:xfrm>
            <a:off x="5724128" y="2996952"/>
            <a:ext cx="780306" cy="51675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7" name="AutoShape 9"/>
          <p:cNvSpPr>
            <a:spLocks noChangeShapeType="1"/>
          </p:cNvSpPr>
          <p:nvPr/>
        </p:nvSpPr>
        <p:spPr bwMode="auto">
          <a:xfrm>
            <a:off x="6418709" y="2970783"/>
            <a:ext cx="1562100" cy="542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3993009" y="5123433"/>
            <a:ext cx="1990725" cy="7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Page liste film (liste les films disponibles selon les options sélectionnées. C’est un affichage simple)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5" name="AutoShape 7"/>
          <p:cNvSpPr>
            <a:spLocks noChangeShapeType="1"/>
          </p:cNvSpPr>
          <p:nvPr/>
        </p:nvSpPr>
        <p:spPr bwMode="auto">
          <a:xfrm>
            <a:off x="3542159" y="4664645"/>
            <a:ext cx="1323975" cy="466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4" name="AutoShape 6"/>
          <p:cNvSpPr>
            <a:spLocks noChangeShapeType="1"/>
          </p:cNvSpPr>
          <p:nvPr/>
        </p:nvSpPr>
        <p:spPr bwMode="auto">
          <a:xfrm flipH="1">
            <a:off x="5085209" y="4664645"/>
            <a:ext cx="47625" cy="466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3" name="AutoShape 5"/>
          <p:cNvSpPr>
            <a:spLocks noChangeShapeType="1"/>
          </p:cNvSpPr>
          <p:nvPr/>
        </p:nvSpPr>
        <p:spPr bwMode="auto">
          <a:xfrm flipH="1">
            <a:off x="5409059" y="4664645"/>
            <a:ext cx="1171575" cy="466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993009" y="6029895"/>
            <a:ext cx="1990725" cy="23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Affichage détaillé d’un film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6666359" y="5123433"/>
            <a:ext cx="1990725" cy="657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Affichage des films disponibles sur les sites. Permet de choisir le bon résultat.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0" name="AutoShape 2"/>
          <p:cNvSpPr>
            <a:spLocks noChangeShapeType="1"/>
          </p:cNvSpPr>
          <p:nvPr/>
        </p:nvSpPr>
        <p:spPr bwMode="auto">
          <a:xfrm>
            <a:off x="4999484" y="5871145"/>
            <a:ext cx="0" cy="161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49" name="AutoShape 1"/>
          <p:cNvSpPr>
            <a:spLocks noChangeShapeType="1"/>
          </p:cNvSpPr>
          <p:nvPr/>
        </p:nvSpPr>
        <p:spPr bwMode="auto">
          <a:xfrm>
            <a:off x="7980809" y="4664645"/>
            <a:ext cx="0" cy="4667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75" name="Rectangle 27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04" name="Text Box 56"/>
          <p:cNvSpPr txBox="1">
            <a:spLocks noChangeArrowheads="1"/>
          </p:cNvSpPr>
          <p:nvPr/>
        </p:nvSpPr>
        <p:spPr bwMode="auto">
          <a:xfrm>
            <a:off x="4427984" y="2276872"/>
            <a:ext cx="1990725" cy="4667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Page principale (affiche tous les films par défaut).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8352928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9600" b="1" dirty="0" smtClean="0">
                <a:solidFill>
                  <a:schemeClr val="tx2"/>
                </a:solidFill>
              </a:rPr>
              <a:t>Conclusion</a:t>
            </a:r>
            <a:endParaRPr kumimoji="0" lang="fr-FR" sz="9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 </a:t>
            </a:r>
            <a:r>
              <a:rPr lang="fr-FR" sz="2000" dirty="0" smtClean="0"/>
              <a:t>(suite)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5365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Présentation</a:t>
            </a:r>
          </a:p>
          <a:p>
            <a:r>
              <a:rPr lang="fr-FR" sz="2400" u="sng" dirty="0" smtClean="0"/>
              <a:t>Choix du thème :</a:t>
            </a:r>
            <a:r>
              <a:rPr lang="fr-FR" sz="2400" dirty="0" smtClean="0"/>
              <a:t> le cinéma.</a:t>
            </a:r>
          </a:p>
          <a:p>
            <a:r>
              <a:rPr lang="fr-FR" sz="2400" u="sng" dirty="0" smtClean="0"/>
              <a:t>Sites sélectionnés :</a:t>
            </a:r>
            <a:r>
              <a:rPr lang="fr-FR" sz="2400" dirty="0" smtClean="0"/>
              <a:t> </a:t>
            </a:r>
            <a:r>
              <a:rPr lang="fr-FR" sz="2400" dirty="0" err="1" smtClean="0"/>
              <a:t>Allociné</a:t>
            </a:r>
            <a:r>
              <a:rPr lang="fr-FR" sz="2400" dirty="0" smtClean="0"/>
              <a:t>, IMDB. </a:t>
            </a:r>
          </a:p>
          <a:p>
            <a:r>
              <a:rPr lang="fr-FR" sz="2400" u="sng" dirty="0" smtClean="0"/>
              <a:t>Données extraites </a:t>
            </a:r>
            <a:r>
              <a:rPr lang="fr-FR" sz="2400" dirty="0" smtClean="0"/>
              <a:t>: Commentaires, notes et caractéristiques du film.</a:t>
            </a:r>
          </a:p>
          <a:p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Introduction </a:t>
            </a:r>
            <a:r>
              <a:rPr lang="fr-FR" sz="2000" dirty="0" smtClean="0"/>
              <a:t>(suite)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5365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Applications et langages utilisés</a:t>
            </a:r>
          </a:p>
          <a:p>
            <a:pPr algn="ctr"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fr-FR" sz="2400" dirty="0" smtClean="0"/>
              <a:t>Base de données imposée (Oracle).</a:t>
            </a:r>
          </a:p>
          <a:p>
            <a:pPr>
              <a:spcAft>
                <a:spcPts val="1200"/>
              </a:spcAft>
            </a:pPr>
            <a:r>
              <a:rPr lang="fr-FR" sz="2400" dirty="0" smtClean="0"/>
              <a:t>Applications : Eclipse, Notepad++, </a:t>
            </a:r>
            <a:r>
              <a:rPr lang="fr-FR" sz="2400" dirty="0" err="1" smtClean="0"/>
              <a:t>Tidy</a:t>
            </a:r>
            <a:r>
              <a:rPr lang="fr-FR" sz="2400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fr-FR" sz="2400" dirty="0" smtClean="0"/>
              <a:t>Langages : JAVA, PHP, XML, SQL, HTML, CSS.</a:t>
            </a:r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Extraction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53650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Objectifs</a:t>
            </a:r>
          </a:p>
          <a:p>
            <a:r>
              <a:rPr lang="fr-FR" sz="2400" u="sng" dirty="0" smtClean="0"/>
              <a:t>Exploiter</a:t>
            </a:r>
            <a:r>
              <a:rPr lang="fr-FR" sz="2400" dirty="0" smtClean="0"/>
              <a:t> du contenu de pages HTML.</a:t>
            </a:r>
          </a:p>
          <a:p>
            <a:r>
              <a:rPr lang="fr-FR" sz="2400" u="sng" dirty="0" smtClean="0"/>
              <a:t>Stocker</a:t>
            </a:r>
            <a:r>
              <a:rPr lang="fr-FR" sz="2400" dirty="0" smtClean="0"/>
              <a:t> au format XML dans une base de données. </a:t>
            </a:r>
          </a:p>
          <a:p>
            <a:r>
              <a:rPr lang="fr-FR" sz="2400" u="sng" dirty="0" smtClean="0"/>
              <a:t>Restituer</a:t>
            </a:r>
            <a:r>
              <a:rPr lang="fr-FR" sz="2400" dirty="0" smtClean="0"/>
              <a:t> ces données dans une interface graphique.</a:t>
            </a:r>
            <a:endParaRPr lang="fr-FR" sz="2400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b="1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none" dirty="0" smtClean="0">
                <a:effectLst/>
              </a:rPr>
              <a:t>STOCKAGES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57606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Modèle Conceptuel De données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276872"/>
            <a:ext cx="5040560" cy="39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none" dirty="0" smtClean="0">
                <a:effectLst/>
              </a:rPr>
              <a:t>STOCKAGES</a:t>
            </a:r>
            <a:r>
              <a:rPr lang="fr-FR" sz="2000" cap="none" dirty="0" smtClean="0">
                <a:effectLst/>
              </a:rPr>
              <a:t>(suite)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86409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Schéma XSD</a:t>
            </a:r>
          </a:p>
          <a:p>
            <a:pPr algn="ctr">
              <a:buNone/>
            </a:pP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(XML Schéma Définition)</a:t>
            </a: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852936"/>
            <a:ext cx="5904656" cy="195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none" dirty="0" smtClean="0">
                <a:effectLst/>
              </a:rPr>
              <a:t>STOCKAGES</a:t>
            </a:r>
            <a:r>
              <a:rPr lang="fr-FR" sz="2000" cap="none" dirty="0" smtClean="0">
                <a:effectLst/>
              </a:rPr>
              <a:t>(suite)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411760" y="1700808"/>
            <a:ext cx="6552728" cy="4248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fr-FR" sz="2800" b="1" dirty="0" smtClean="0">
                <a:solidFill>
                  <a:schemeClr val="accent5">
                    <a:lumMod val="75000"/>
                  </a:schemeClr>
                </a:solidFill>
              </a:rPr>
              <a:t>XML et Oracle : XML DB</a:t>
            </a:r>
          </a:p>
          <a:p>
            <a:pPr lvl="1"/>
            <a:r>
              <a:rPr lang="fr-FR" dirty="0" smtClean="0"/>
              <a:t>Un type de données XML utilisé pour stocker et gérer du contenu XML.</a:t>
            </a:r>
          </a:p>
          <a:p>
            <a:pPr lvl="1"/>
            <a:r>
              <a:rPr lang="fr-FR" dirty="0" smtClean="0"/>
              <a:t>Une collection de méthodes et opérateurs SQL permettant d'agir sur du XML.</a:t>
            </a:r>
          </a:p>
          <a:p>
            <a:pPr lvl="1"/>
            <a:r>
              <a:rPr lang="fr-FR" dirty="0" smtClean="0"/>
              <a:t>Enregistrer un schéma conforme au W3C dans la base de données Oracle.</a:t>
            </a:r>
          </a:p>
          <a:p>
            <a:pPr lvl="1"/>
            <a:endParaRPr lang="fr-FR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cap="none" dirty="0" smtClean="0">
                <a:effectLst/>
              </a:rPr>
              <a:t>STOCKAGES</a:t>
            </a:r>
            <a:r>
              <a:rPr lang="fr-FR" sz="2000" cap="none" dirty="0" smtClean="0">
                <a:effectLst/>
              </a:rPr>
              <a:t>(suite)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15816" y="1700808"/>
            <a:ext cx="5616624" cy="4896544"/>
          </a:xfrm>
        </p:spPr>
        <p:txBody>
          <a:bodyPr>
            <a:normAutofit fontScale="47500" lnSpcReduction="20000"/>
          </a:bodyPr>
          <a:lstStyle/>
          <a:p>
            <a:pPr algn="ctr">
              <a:buNone/>
            </a:pPr>
            <a:r>
              <a:rPr lang="fr-FR" sz="5900" b="1" dirty="0" smtClean="0">
                <a:solidFill>
                  <a:schemeClr val="accent5">
                    <a:lumMod val="75000"/>
                  </a:schemeClr>
                </a:solidFill>
              </a:rPr>
              <a:t>XML et Oracle : </a:t>
            </a:r>
            <a:r>
              <a:rPr lang="fr-FR" sz="5900" b="1" dirty="0" err="1" smtClean="0">
                <a:solidFill>
                  <a:schemeClr val="accent5">
                    <a:lumMod val="75000"/>
                  </a:schemeClr>
                </a:solidFill>
              </a:rPr>
              <a:t>XMLType</a:t>
            </a:r>
            <a:endParaRPr lang="fr-FR" sz="59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endParaRPr lang="fr-FR" sz="2800" i="1" dirty="0" smtClean="0"/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INSERT INTO film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VALUES ( 6, '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gran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torino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', 138, 2010, 9 ,9.5 ,'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clint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 a la retraite...',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XMLType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('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&lt;film&gt; 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    &lt;commentaire&gt;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	&lt;pseudo&gt;ford_48&lt;/pseudo&gt;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	&lt;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com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&gt;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trés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 bon film avec M. 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Eastwood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&lt;/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com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	&lt;note&gt;10&lt;/note&gt;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	&lt;source&gt;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Allocine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&lt;/source&gt;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    &lt;/commentaire&gt;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    &lt;commentaire&gt;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	&lt;pseudo&gt;jojodu12&lt;/pseudo&gt;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	&lt;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com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&gt;Clint encore une fois énorme !!&lt;/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com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	&lt;note&gt;8&lt;/note&gt;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	&lt;source&gt;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Allocine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&lt;/source&gt;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    &lt;/commentaire&gt;</a:t>
            </a:r>
            <a:endParaRPr lang="fr-FR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&lt;/film&gt;'),'' )</a:t>
            </a:r>
          </a:p>
          <a:p>
            <a:pPr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/</a:t>
            </a:r>
          </a:p>
          <a:p>
            <a:pPr>
              <a:buNone/>
            </a:pPr>
            <a:endParaRPr lang="fr-FR" sz="2800" i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Exemple d’insertion de XML dans la base de données grâce au </a:t>
            </a:r>
            <a:r>
              <a:rPr lang="fr-FR" sz="2800" i="1" dirty="0" err="1" smtClean="0">
                <a:solidFill>
                  <a:schemeClr val="tx2">
                    <a:lumMod val="50000"/>
                  </a:schemeClr>
                </a:solidFill>
              </a:rPr>
              <a:t>XMLType</a:t>
            </a:r>
            <a:r>
              <a:rPr lang="fr-FR" sz="2800" i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fr-FR" sz="2800" i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79512" y="1700808"/>
            <a:ext cx="2088232" cy="45365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Extraction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fr-F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Stockage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Restitution</a:t>
            </a:r>
            <a:endParaRPr kumimoji="0" lang="fr-F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lang="fr-FR" sz="2400" dirty="0" smtClean="0">
                <a:solidFill>
                  <a:schemeClr val="tx2"/>
                </a:solidFill>
              </a:rPr>
              <a:t>Conclusion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6581001"/>
            <a:ext cx="2708919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Soutenance projet LPD2I 2010/2011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5508104" y="6581001"/>
            <a:ext cx="3635896" cy="276999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  <a:flatTx/>
          </a:bodyPr>
          <a:lstStyle/>
          <a:p>
            <a:r>
              <a:rPr lang="fr-FR" sz="1200" dirty="0" smtClean="0"/>
              <a:t>Leonhard Hermle – Julien Cellier – Xavier Mourgues</a:t>
            </a:r>
            <a:endParaRPr lang="fr-FR" sz="1200" dirty="0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107504" y="4077072"/>
            <a:ext cx="4464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15816" y="2420888"/>
            <a:ext cx="561662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menade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romenad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txDef>
      <a:spPr>
        <a:noFill/>
        <a:scene3d>
          <a:camera prst="orthographicFront">
            <a:rot lat="0" lon="0" rev="5400000"/>
          </a:camera>
          <a:lightRig rig="threePt" dir="t"/>
        </a:scene3d>
      </a:spPr>
      <a:bodyPr wrap="square" rtlCol="0">
        <a:spAutoFit/>
        <a:scene3d>
          <a:camera prst="orthographicFront">
            <a:rot lat="0" lon="0" rev="0"/>
          </a:camera>
          <a:lightRig rig="threePt" dir="t"/>
        </a:scene3d>
        <a:flatTx/>
      </a:bodyPr>
      <a:lstStyle>
        <a:defPPr>
          <a:defRPr sz="12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880</Words>
  <Application>Microsoft Office PowerPoint</Application>
  <PresentationFormat>Affichage à l'écran (4:3)</PresentationFormat>
  <Paragraphs>307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Promenade</vt:lpstr>
      <vt:lpstr>Acquisition d’information sur internet</vt:lpstr>
      <vt:lpstr>Introduction</vt:lpstr>
      <vt:lpstr>Introduction (suite)</vt:lpstr>
      <vt:lpstr>Introduction (suite)</vt:lpstr>
      <vt:lpstr>Extraction</vt:lpstr>
      <vt:lpstr>STOCKAGES</vt:lpstr>
      <vt:lpstr>STOCKAGES(suite)</vt:lpstr>
      <vt:lpstr>STOCKAGES(suite)</vt:lpstr>
      <vt:lpstr>STOCKAGES(suite)</vt:lpstr>
      <vt:lpstr>STOCKAGES(suite)</vt:lpstr>
      <vt:lpstr>STOCKAGES(suite)</vt:lpstr>
      <vt:lpstr>Restitution</vt:lpstr>
      <vt:lpstr>Restitution(suite)</vt:lpstr>
      <vt:lpstr>Restitution(suite)</vt:lpstr>
      <vt:lpstr>Restitution(suite)</vt:lpstr>
      <vt:lpstr>Restitution(suite)</vt:lpstr>
      <vt:lpstr>Restitution(suite)</vt:lpstr>
      <vt:lpstr>Restitution(suite)</vt:lpstr>
      <vt:lpstr>Restitution(suite)</vt:lpstr>
      <vt:lpstr>Restitution(suite)</vt:lpstr>
      <vt:lpstr>Conclusion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leonhard.hermle</dc:creator>
  <cp:lastModifiedBy>leonhard.hermle</cp:lastModifiedBy>
  <cp:revision>58</cp:revision>
  <dcterms:created xsi:type="dcterms:W3CDTF">2011-03-09T07:56:02Z</dcterms:created>
  <dcterms:modified xsi:type="dcterms:W3CDTF">2011-03-09T14:02:53Z</dcterms:modified>
</cp:coreProperties>
</file>