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70" r:id="rId4"/>
    <p:sldId id="272" r:id="rId5"/>
    <p:sldId id="264" r:id="rId6"/>
    <p:sldId id="268" r:id="rId7"/>
    <p:sldId id="269" r:id="rId8"/>
    <p:sldId id="259" r:id="rId9"/>
    <p:sldId id="261" r:id="rId10"/>
    <p:sldId id="273" r:id="rId11"/>
    <p:sldId id="275" r:id="rId12"/>
    <p:sldId id="280" r:id="rId13"/>
    <p:sldId id="274" r:id="rId14"/>
    <p:sldId id="277" r:id="rId15"/>
    <p:sldId id="278" r:id="rId16"/>
    <p:sldId id="279" r:id="rId17"/>
    <p:sldId id="282" r:id="rId18"/>
    <p:sldId id="276" r:id="rId19"/>
    <p:sldId id="283" r:id="rId20"/>
    <p:sldId id="281" r:id="rId21"/>
    <p:sldId id="284" r:id="rId22"/>
    <p:sldId id="285" r:id="rId23"/>
    <p:sldId id="286" r:id="rId24"/>
    <p:sldId id="287" r:id="rId25"/>
    <p:sldId id="288" r:id="rId26"/>
    <p:sldId id="289" r:id="rId27"/>
    <p:sldId id="291" r:id="rId28"/>
    <p:sldId id="292" r:id="rId29"/>
    <p:sldId id="290" r:id="rId30"/>
    <p:sldId id="266" r:id="rId31"/>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020" autoAdjust="0"/>
    <p:restoredTop sz="89446" autoAdjust="0"/>
  </p:normalViewPr>
  <p:slideViewPr>
    <p:cSldViewPr>
      <p:cViewPr varScale="1">
        <p:scale>
          <a:sx n="72" d="100"/>
          <a:sy n="72" d="100"/>
        </p:scale>
        <p:origin x="-1398"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27ECF44-52F0-47F4-B6A8-DBC4CF92CDB6}" type="datetimeFigureOut">
              <a:rPr lang="es-AR" smtClean="0"/>
              <a:pPr/>
              <a:t>12/09/2011</a:t>
            </a:fld>
            <a:endParaRPr lang="es-A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s-A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9EABC16-4959-4870-A3D0-CD33998831F7}" type="slidenum">
              <a:rPr lang="es-AR" smtClean="0"/>
              <a:pPr/>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27ECF44-52F0-47F4-B6A8-DBC4CF92CDB6}" type="datetimeFigureOut">
              <a:rPr lang="es-AR" smtClean="0"/>
              <a:pPr/>
              <a:t>12/09/2011</a:t>
            </a:fld>
            <a:endParaRPr lang="es-AR"/>
          </a:p>
        </p:txBody>
      </p:sp>
      <p:sp>
        <p:nvSpPr>
          <p:cNvPr id="5" name="Footer Placeholder 4"/>
          <p:cNvSpPr>
            <a:spLocks noGrp="1"/>
          </p:cNvSpPr>
          <p:nvPr>
            <p:ph type="ftr" sz="quarter" idx="11"/>
          </p:nvPr>
        </p:nvSpPr>
        <p:spPr/>
        <p:txBody>
          <a:bodyPr/>
          <a:lstStyle>
            <a:extLst/>
          </a:lstStyle>
          <a:p>
            <a:endParaRPr lang="es-AR"/>
          </a:p>
        </p:txBody>
      </p:sp>
      <p:sp>
        <p:nvSpPr>
          <p:cNvPr id="6" name="Slide Number Placeholder 5"/>
          <p:cNvSpPr>
            <a:spLocks noGrp="1"/>
          </p:cNvSpPr>
          <p:nvPr>
            <p:ph type="sldNum" sz="quarter" idx="12"/>
          </p:nvPr>
        </p:nvSpPr>
        <p:spPr/>
        <p:txBody>
          <a:bodyPr/>
          <a:lstStyle>
            <a:extLst/>
          </a:lstStyle>
          <a:p>
            <a:fld id="{C9EABC16-4959-4870-A3D0-CD33998831F7}"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27ECF44-52F0-47F4-B6A8-DBC4CF92CDB6}" type="datetimeFigureOut">
              <a:rPr lang="es-AR" smtClean="0"/>
              <a:pPr/>
              <a:t>12/09/2011</a:t>
            </a:fld>
            <a:endParaRPr lang="es-AR"/>
          </a:p>
        </p:txBody>
      </p:sp>
      <p:sp>
        <p:nvSpPr>
          <p:cNvPr id="5" name="Footer Placeholder 4"/>
          <p:cNvSpPr>
            <a:spLocks noGrp="1"/>
          </p:cNvSpPr>
          <p:nvPr>
            <p:ph type="ftr" sz="quarter" idx="11"/>
          </p:nvPr>
        </p:nvSpPr>
        <p:spPr/>
        <p:txBody>
          <a:bodyPr/>
          <a:lstStyle>
            <a:extLst/>
          </a:lstStyle>
          <a:p>
            <a:endParaRPr lang="es-AR"/>
          </a:p>
        </p:txBody>
      </p:sp>
      <p:sp>
        <p:nvSpPr>
          <p:cNvPr id="6" name="Slide Number Placeholder 5"/>
          <p:cNvSpPr>
            <a:spLocks noGrp="1"/>
          </p:cNvSpPr>
          <p:nvPr>
            <p:ph type="sldNum" sz="quarter" idx="12"/>
          </p:nvPr>
        </p:nvSpPr>
        <p:spPr/>
        <p:txBody>
          <a:bodyPr/>
          <a:lstStyle>
            <a:extLst/>
          </a:lstStyle>
          <a:p>
            <a:fld id="{C9EABC16-4959-4870-A3D0-CD33998831F7}"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27ECF44-52F0-47F4-B6A8-DBC4CF92CDB6}" type="datetimeFigureOut">
              <a:rPr lang="es-AR" smtClean="0"/>
              <a:pPr/>
              <a:t>12/09/2011</a:t>
            </a:fld>
            <a:endParaRPr lang="es-AR"/>
          </a:p>
        </p:txBody>
      </p:sp>
      <p:sp>
        <p:nvSpPr>
          <p:cNvPr id="5" name="Footer Placeholder 4"/>
          <p:cNvSpPr>
            <a:spLocks noGrp="1"/>
          </p:cNvSpPr>
          <p:nvPr>
            <p:ph type="ftr" sz="quarter" idx="11"/>
          </p:nvPr>
        </p:nvSpPr>
        <p:spPr/>
        <p:txBody>
          <a:bodyPr/>
          <a:lstStyle>
            <a:extLst/>
          </a:lstStyle>
          <a:p>
            <a:endParaRPr lang="es-AR"/>
          </a:p>
        </p:txBody>
      </p:sp>
      <p:sp>
        <p:nvSpPr>
          <p:cNvPr id="6" name="Slide Number Placeholder 5"/>
          <p:cNvSpPr>
            <a:spLocks noGrp="1"/>
          </p:cNvSpPr>
          <p:nvPr>
            <p:ph type="sldNum" sz="quarter" idx="12"/>
          </p:nvPr>
        </p:nvSpPr>
        <p:spPr/>
        <p:txBody>
          <a:bodyPr/>
          <a:lstStyle>
            <a:extLst/>
          </a:lstStyle>
          <a:p>
            <a:fld id="{C9EABC16-4959-4870-A3D0-CD33998831F7}" type="slidenum">
              <a:rPr lang="es-AR" smtClean="0"/>
              <a:pPr/>
              <a:t>‹Nº›</a:t>
            </a:fld>
            <a:endParaRPr lang="es-A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27ECF44-52F0-47F4-B6A8-DBC4CF92CDB6}" type="datetimeFigureOut">
              <a:rPr lang="es-AR" smtClean="0"/>
              <a:pPr/>
              <a:t>12/09/2011</a:t>
            </a:fld>
            <a:endParaRPr lang="es-AR"/>
          </a:p>
        </p:txBody>
      </p:sp>
      <p:sp>
        <p:nvSpPr>
          <p:cNvPr id="5" name="Footer Placeholder 4"/>
          <p:cNvSpPr>
            <a:spLocks noGrp="1"/>
          </p:cNvSpPr>
          <p:nvPr>
            <p:ph type="ftr" sz="quarter" idx="11"/>
          </p:nvPr>
        </p:nvSpPr>
        <p:spPr/>
        <p:txBody>
          <a:bodyPr/>
          <a:lstStyle>
            <a:extLst/>
          </a:lstStyle>
          <a:p>
            <a:endParaRPr lang="es-AR"/>
          </a:p>
        </p:txBody>
      </p:sp>
      <p:sp>
        <p:nvSpPr>
          <p:cNvPr id="6" name="Slide Number Placeholder 5"/>
          <p:cNvSpPr>
            <a:spLocks noGrp="1"/>
          </p:cNvSpPr>
          <p:nvPr>
            <p:ph type="sldNum" sz="quarter" idx="12"/>
          </p:nvPr>
        </p:nvSpPr>
        <p:spPr/>
        <p:txBody>
          <a:bodyPr/>
          <a:lstStyle>
            <a:extLst/>
          </a:lstStyle>
          <a:p>
            <a:fld id="{C9EABC16-4959-4870-A3D0-CD33998831F7}" type="slidenum">
              <a:rPr lang="es-AR" smtClean="0"/>
              <a:pPr/>
              <a:t>‹Nº›</a:t>
            </a:fld>
            <a:endParaRPr lang="es-A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27ECF44-52F0-47F4-B6A8-DBC4CF92CDB6}" type="datetimeFigureOut">
              <a:rPr lang="es-AR" smtClean="0"/>
              <a:pPr/>
              <a:t>12/09/2011</a:t>
            </a:fld>
            <a:endParaRPr lang="es-AR"/>
          </a:p>
        </p:txBody>
      </p:sp>
      <p:sp>
        <p:nvSpPr>
          <p:cNvPr id="6" name="Footer Placeholder 5"/>
          <p:cNvSpPr>
            <a:spLocks noGrp="1"/>
          </p:cNvSpPr>
          <p:nvPr>
            <p:ph type="ftr" sz="quarter" idx="11"/>
          </p:nvPr>
        </p:nvSpPr>
        <p:spPr/>
        <p:txBody>
          <a:bodyPr/>
          <a:lstStyle>
            <a:extLst/>
          </a:lstStyle>
          <a:p>
            <a:endParaRPr lang="es-AR"/>
          </a:p>
        </p:txBody>
      </p:sp>
      <p:sp>
        <p:nvSpPr>
          <p:cNvPr id="7" name="Slide Number Placeholder 6"/>
          <p:cNvSpPr>
            <a:spLocks noGrp="1"/>
          </p:cNvSpPr>
          <p:nvPr>
            <p:ph type="sldNum" sz="quarter" idx="12"/>
          </p:nvPr>
        </p:nvSpPr>
        <p:spPr/>
        <p:txBody>
          <a:bodyPr/>
          <a:lstStyle>
            <a:extLst/>
          </a:lstStyle>
          <a:p>
            <a:fld id="{C9EABC16-4959-4870-A3D0-CD33998831F7}" type="slidenum">
              <a:rPr lang="es-AR" smtClean="0"/>
              <a:pPr/>
              <a:t>‹Nº›</a:t>
            </a:fld>
            <a:endParaRPr lang="es-A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27ECF44-52F0-47F4-B6A8-DBC4CF92CDB6}" type="datetimeFigureOut">
              <a:rPr lang="es-AR" smtClean="0"/>
              <a:pPr/>
              <a:t>12/09/2011</a:t>
            </a:fld>
            <a:endParaRPr lang="es-AR"/>
          </a:p>
        </p:txBody>
      </p:sp>
      <p:sp>
        <p:nvSpPr>
          <p:cNvPr id="8" name="Footer Placeholder 7"/>
          <p:cNvSpPr>
            <a:spLocks noGrp="1"/>
          </p:cNvSpPr>
          <p:nvPr>
            <p:ph type="ftr" sz="quarter" idx="11"/>
          </p:nvPr>
        </p:nvSpPr>
        <p:spPr/>
        <p:txBody>
          <a:bodyPr/>
          <a:lstStyle>
            <a:extLst/>
          </a:lstStyle>
          <a:p>
            <a:endParaRPr lang="es-AR"/>
          </a:p>
        </p:txBody>
      </p:sp>
      <p:sp>
        <p:nvSpPr>
          <p:cNvPr id="9" name="Slide Number Placeholder 8"/>
          <p:cNvSpPr>
            <a:spLocks noGrp="1"/>
          </p:cNvSpPr>
          <p:nvPr>
            <p:ph type="sldNum" sz="quarter" idx="12"/>
          </p:nvPr>
        </p:nvSpPr>
        <p:spPr/>
        <p:txBody>
          <a:bodyPr/>
          <a:lstStyle>
            <a:extLst/>
          </a:lstStyle>
          <a:p>
            <a:fld id="{C9EABC16-4959-4870-A3D0-CD33998831F7}" type="slidenum">
              <a:rPr lang="es-AR" smtClean="0"/>
              <a:pPr/>
              <a:t>‹Nº›</a:t>
            </a:fld>
            <a:endParaRPr lang="es-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27ECF44-52F0-47F4-B6A8-DBC4CF92CDB6}" type="datetimeFigureOut">
              <a:rPr lang="es-AR" smtClean="0"/>
              <a:pPr/>
              <a:t>12/09/2011</a:t>
            </a:fld>
            <a:endParaRPr lang="es-AR"/>
          </a:p>
        </p:txBody>
      </p:sp>
      <p:sp>
        <p:nvSpPr>
          <p:cNvPr id="4" name="Footer Placeholder 3"/>
          <p:cNvSpPr>
            <a:spLocks noGrp="1"/>
          </p:cNvSpPr>
          <p:nvPr>
            <p:ph type="ftr" sz="quarter" idx="11"/>
          </p:nvPr>
        </p:nvSpPr>
        <p:spPr/>
        <p:txBody>
          <a:bodyPr/>
          <a:lstStyle>
            <a:extLst/>
          </a:lstStyle>
          <a:p>
            <a:endParaRPr lang="es-AR"/>
          </a:p>
        </p:txBody>
      </p:sp>
      <p:sp>
        <p:nvSpPr>
          <p:cNvPr id="5" name="Slide Number Placeholder 4"/>
          <p:cNvSpPr>
            <a:spLocks noGrp="1"/>
          </p:cNvSpPr>
          <p:nvPr>
            <p:ph type="sldNum" sz="quarter" idx="12"/>
          </p:nvPr>
        </p:nvSpPr>
        <p:spPr/>
        <p:txBody>
          <a:bodyPr/>
          <a:lstStyle>
            <a:extLst/>
          </a:lstStyle>
          <a:p>
            <a:fld id="{C9EABC16-4959-4870-A3D0-CD33998831F7}" type="slidenum">
              <a:rPr lang="es-AR" smtClean="0"/>
              <a:pPr/>
              <a:t>‹Nº›</a:t>
            </a:fld>
            <a:endParaRPr lang="es-A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27ECF44-52F0-47F4-B6A8-DBC4CF92CDB6}" type="datetimeFigureOut">
              <a:rPr lang="es-AR" smtClean="0"/>
              <a:pPr/>
              <a:t>12/09/2011</a:t>
            </a:fld>
            <a:endParaRPr lang="es-AR"/>
          </a:p>
        </p:txBody>
      </p:sp>
      <p:sp>
        <p:nvSpPr>
          <p:cNvPr id="3" name="Footer Placeholder 2"/>
          <p:cNvSpPr>
            <a:spLocks noGrp="1"/>
          </p:cNvSpPr>
          <p:nvPr>
            <p:ph type="ftr" sz="quarter" idx="11"/>
          </p:nvPr>
        </p:nvSpPr>
        <p:spPr/>
        <p:txBody>
          <a:bodyPr/>
          <a:lstStyle>
            <a:extLst/>
          </a:lstStyle>
          <a:p>
            <a:endParaRPr lang="es-AR"/>
          </a:p>
        </p:txBody>
      </p:sp>
      <p:sp>
        <p:nvSpPr>
          <p:cNvPr id="4" name="Slide Number Placeholder 3"/>
          <p:cNvSpPr>
            <a:spLocks noGrp="1"/>
          </p:cNvSpPr>
          <p:nvPr>
            <p:ph type="sldNum" sz="quarter" idx="12"/>
          </p:nvPr>
        </p:nvSpPr>
        <p:spPr/>
        <p:txBody>
          <a:bodyPr/>
          <a:lstStyle>
            <a:extLst/>
          </a:lstStyle>
          <a:p>
            <a:fld id="{C9EABC16-4959-4870-A3D0-CD33998831F7}"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27ECF44-52F0-47F4-B6A8-DBC4CF92CDB6}" type="datetimeFigureOut">
              <a:rPr lang="es-AR" smtClean="0"/>
              <a:pPr/>
              <a:t>12/09/2011</a:t>
            </a:fld>
            <a:endParaRPr lang="es-AR"/>
          </a:p>
        </p:txBody>
      </p:sp>
      <p:sp>
        <p:nvSpPr>
          <p:cNvPr id="6" name="Footer Placeholder 5"/>
          <p:cNvSpPr>
            <a:spLocks noGrp="1"/>
          </p:cNvSpPr>
          <p:nvPr>
            <p:ph type="ftr" sz="quarter" idx="11"/>
          </p:nvPr>
        </p:nvSpPr>
        <p:spPr/>
        <p:txBody>
          <a:bodyPr/>
          <a:lstStyle>
            <a:extLst/>
          </a:lstStyle>
          <a:p>
            <a:endParaRPr lang="es-AR"/>
          </a:p>
        </p:txBody>
      </p:sp>
      <p:sp>
        <p:nvSpPr>
          <p:cNvPr id="7" name="Slide Number Placeholder 6"/>
          <p:cNvSpPr>
            <a:spLocks noGrp="1"/>
          </p:cNvSpPr>
          <p:nvPr>
            <p:ph type="sldNum" sz="quarter" idx="12"/>
          </p:nvPr>
        </p:nvSpPr>
        <p:spPr/>
        <p:txBody>
          <a:bodyPr/>
          <a:lstStyle>
            <a:extLst/>
          </a:lstStyle>
          <a:p>
            <a:fld id="{C9EABC16-4959-4870-A3D0-CD33998831F7}" type="slidenum">
              <a:rPr lang="es-AR" smtClean="0"/>
              <a:pPr/>
              <a:t>‹Nº›</a:t>
            </a:fld>
            <a:endParaRPr lang="es-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27ECF44-52F0-47F4-B6A8-DBC4CF92CDB6}" type="datetimeFigureOut">
              <a:rPr lang="es-AR" smtClean="0"/>
              <a:pPr/>
              <a:t>12/09/2011</a:t>
            </a:fld>
            <a:endParaRPr lang="es-A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A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9EABC16-4959-4870-A3D0-CD33998831F7}" type="slidenum">
              <a:rPr lang="es-AR" smtClean="0"/>
              <a:pPr/>
              <a:t>‹Nº›</a:t>
            </a:fld>
            <a:endParaRPr lang="es-A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27ECF44-52F0-47F4-B6A8-DBC4CF92CDB6}" type="datetimeFigureOut">
              <a:rPr lang="es-AR" smtClean="0"/>
              <a:pPr/>
              <a:t>12/09/2011</a:t>
            </a:fld>
            <a:endParaRPr lang="es-A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A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9EABC16-4959-4870-A3D0-CD33998831F7}" type="slidenum">
              <a:rPr lang="es-AR" smtClean="0"/>
              <a:pPr/>
              <a:t>‹Nº›</a:t>
            </a:fld>
            <a:endParaRPr lang="es-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AR" dirty="0" err="1" smtClean="0"/>
              <a:t>Qnet</a:t>
            </a:r>
            <a:r>
              <a:rPr lang="es-AR" dirty="0" smtClean="0"/>
              <a:t> Project</a:t>
            </a:r>
            <a:endParaRPr lang="es-AR" dirty="0"/>
          </a:p>
        </p:txBody>
      </p:sp>
      <p:sp>
        <p:nvSpPr>
          <p:cNvPr id="3" name="Subtitle 2"/>
          <p:cNvSpPr>
            <a:spLocks noGrp="1"/>
          </p:cNvSpPr>
          <p:nvPr>
            <p:ph type="subTitle" idx="1"/>
          </p:nvPr>
        </p:nvSpPr>
        <p:spPr/>
        <p:txBody>
          <a:bodyPr/>
          <a:lstStyle/>
          <a:p>
            <a:r>
              <a:rPr lang="es-AR" dirty="0" err="1" smtClean="0"/>
              <a:t>Executive</a:t>
            </a:r>
            <a:r>
              <a:rPr lang="es-AR" dirty="0" smtClean="0"/>
              <a:t> </a:t>
            </a:r>
            <a:r>
              <a:rPr lang="es-AR" dirty="0" err="1" smtClean="0"/>
              <a:t>Managment</a:t>
            </a:r>
            <a:r>
              <a:rPr lang="es-AR" dirty="0" smtClean="0"/>
              <a:t> </a:t>
            </a:r>
            <a:r>
              <a:rPr lang="es-AR" dirty="0" err="1" smtClean="0"/>
              <a:t>Summary</a:t>
            </a:r>
            <a:endParaRPr lang="es-AR" dirty="0" smtClean="0"/>
          </a:p>
          <a:p>
            <a:r>
              <a:rPr lang="es-AR" dirty="0" smtClean="0"/>
              <a:t>12/09</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785926"/>
            <a:ext cx="8229600" cy="4581405"/>
          </a:xfrm>
        </p:spPr>
        <p:txBody>
          <a:bodyPr>
            <a:normAutofit/>
          </a:bodyPr>
          <a:lstStyle/>
          <a:p>
            <a:r>
              <a:rPr lang="es-AR" dirty="0" smtClean="0"/>
              <a:t> Permite comparar plan vs. realización y estimar la continuación del proyecto para tres dimensiones	:</a:t>
            </a:r>
          </a:p>
          <a:p>
            <a:pPr lvl="1"/>
            <a:r>
              <a:rPr lang="es-AR" b="1" dirty="0" smtClean="0"/>
              <a:t>Costos</a:t>
            </a:r>
          </a:p>
          <a:p>
            <a:pPr lvl="1"/>
            <a:r>
              <a:rPr lang="es-AR" b="1" dirty="0" smtClean="0"/>
              <a:t>Trabajo</a:t>
            </a:r>
          </a:p>
          <a:p>
            <a:pPr lvl="1"/>
            <a:r>
              <a:rPr lang="es-AR" b="1" dirty="0" smtClean="0"/>
              <a:t>Duración</a:t>
            </a:r>
          </a:p>
          <a:p>
            <a:endParaRPr lang="es-AR" dirty="0" smtClean="0"/>
          </a:p>
          <a:p>
            <a:r>
              <a:rPr lang="es-AR" dirty="0" smtClean="0"/>
              <a:t>Se puede aplicar sobre todo el proyecto o sobre una parte del mismo</a:t>
            </a:r>
          </a:p>
          <a:p>
            <a:pPr lvl="1"/>
            <a:endParaRPr lang="es-AR" sz="1600" dirty="0" smtClean="0"/>
          </a:p>
        </p:txBody>
      </p:sp>
      <p:sp>
        <p:nvSpPr>
          <p:cNvPr id="3" name="Title 2"/>
          <p:cNvSpPr>
            <a:spLocks noGrp="1"/>
          </p:cNvSpPr>
          <p:nvPr>
            <p:ph type="title"/>
          </p:nvPr>
        </p:nvSpPr>
        <p:spPr/>
        <p:txBody>
          <a:bodyPr/>
          <a:lstStyle/>
          <a:p>
            <a:pPr algn="ctr"/>
            <a:r>
              <a:rPr lang="es-AR" dirty="0" smtClean="0"/>
              <a:t>Valor Ganado (EVT)</a:t>
            </a:r>
            <a:endParaRPr lang="es-A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785926"/>
            <a:ext cx="8229600" cy="4581405"/>
          </a:xfrm>
        </p:spPr>
        <p:txBody>
          <a:bodyPr>
            <a:normAutofit/>
          </a:bodyPr>
          <a:lstStyle/>
          <a:p>
            <a:r>
              <a:rPr lang="es-AR" dirty="0" smtClean="0"/>
              <a:t>Compara el valor acumulativo del coste presupuestado del trabajo realizado (ganado) en la cantidad original del presupuesto asignada tanto con el coste presupuestado del trabajo planificado (programado) como con el coste real del trabajo realizado (real). </a:t>
            </a:r>
            <a:br>
              <a:rPr lang="es-AR" dirty="0" smtClean="0"/>
            </a:br>
            <a:endParaRPr lang="es-AR" dirty="0" smtClean="0"/>
          </a:p>
          <a:p>
            <a:r>
              <a:rPr lang="es-AR" dirty="0" smtClean="0"/>
              <a:t>Esta técnica es especialmente útil para el control de costes, la gestión de recursos y la producción. </a:t>
            </a:r>
          </a:p>
          <a:p>
            <a:pPr>
              <a:buNone/>
            </a:pPr>
            <a:endParaRPr lang="es-AR" dirty="0" smtClean="0"/>
          </a:p>
          <a:p>
            <a:pPr lvl="1"/>
            <a:endParaRPr lang="es-AR" sz="1600" dirty="0" smtClean="0"/>
          </a:p>
        </p:txBody>
      </p:sp>
      <p:sp>
        <p:nvSpPr>
          <p:cNvPr id="3" name="Title 2"/>
          <p:cNvSpPr>
            <a:spLocks noGrp="1"/>
          </p:cNvSpPr>
          <p:nvPr>
            <p:ph type="title"/>
          </p:nvPr>
        </p:nvSpPr>
        <p:spPr/>
        <p:txBody>
          <a:bodyPr/>
          <a:lstStyle/>
          <a:p>
            <a:pPr algn="ctr"/>
            <a:r>
              <a:rPr lang="es-AR" dirty="0" smtClean="0"/>
              <a:t>Valor Ganado (cont.)</a:t>
            </a:r>
            <a:endParaRPr lang="es-A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785926"/>
            <a:ext cx="8229600" cy="4581405"/>
          </a:xfrm>
        </p:spPr>
        <p:txBody>
          <a:bodyPr>
            <a:normAutofit/>
          </a:bodyPr>
          <a:lstStyle/>
          <a:p>
            <a:r>
              <a:rPr lang="es-AR" dirty="0" smtClean="0"/>
              <a:t> Mide el rendimiento del proyecto a medida que avanza desde la iniciación del proyecto hasta el cierre del proyecto.</a:t>
            </a:r>
            <a:br>
              <a:rPr lang="es-AR" dirty="0" smtClean="0"/>
            </a:br>
            <a:r>
              <a:rPr lang="es-AR" dirty="0" smtClean="0"/>
              <a:t> </a:t>
            </a:r>
          </a:p>
          <a:p>
            <a:r>
              <a:rPr lang="es-AR" dirty="0" smtClean="0"/>
              <a:t>También proporciona un medio para hacer una proyección del rendimiento futuro sobre la base del rendimiento pasado. </a:t>
            </a:r>
            <a:endParaRPr lang="es-AR" b="1" dirty="0" smtClean="0"/>
          </a:p>
          <a:p>
            <a:pPr lvl="1"/>
            <a:endParaRPr lang="es-AR" sz="1600" dirty="0" smtClean="0"/>
          </a:p>
        </p:txBody>
      </p:sp>
      <p:sp>
        <p:nvSpPr>
          <p:cNvPr id="3" name="Title 2"/>
          <p:cNvSpPr>
            <a:spLocks noGrp="1"/>
          </p:cNvSpPr>
          <p:nvPr>
            <p:ph type="title"/>
          </p:nvPr>
        </p:nvSpPr>
        <p:spPr/>
        <p:txBody>
          <a:bodyPr/>
          <a:lstStyle/>
          <a:p>
            <a:pPr algn="ctr"/>
            <a:r>
              <a:rPr lang="es-AR" dirty="0" smtClean="0"/>
              <a:t>Valor Ganado (cont.)</a:t>
            </a:r>
            <a:endParaRPr lang="es-A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785926"/>
            <a:ext cx="8229600" cy="4581405"/>
          </a:xfrm>
        </p:spPr>
        <p:txBody>
          <a:bodyPr>
            <a:normAutofit/>
          </a:bodyPr>
          <a:lstStyle/>
          <a:p>
            <a:r>
              <a:rPr lang="es-AR" dirty="0" smtClean="0"/>
              <a:t> Una parte importante del control de costes es determinar la causa de una variación, la magnitud de la variación, y decidir si la variación requiere una acción correctiva. </a:t>
            </a:r>
          </a:p>
          <a:p>
            <a:r>
              <a:rPr lang="es-AR" dirty="0" smtClean="0"/>
              <a:t>Se parte de los siguientes datos:</a:t>
            </a:r>
          </a:p>
          <a:p>
            <a:pPr marL="886968" lvl="3" indent="-256032">
              <a:spcBef>
                <a:spcPts val="400"/>
              </a:spcBef>
              <a:buSzPct val="68000"/>
              <a:buFont typeface="Wingdings 3"/>
              <a:buChar char=""/>
            </a:pPr>
            <a:r>
              <a:rPr lang="es-AR" sz="2300" dirty="0" err="1" smtClean="0"/>
              <a:t>Budget</a:t>
            </a:r>
            <a:r>
              <a:rPr lang="es-AR" sz="2300" dirty="0" smtClean="0"/>
              <a:t> at </a:t>
            </a:r>
            <a:r>
              <a:rPr lang="es-AR" sz="2300" dirty="0" err="1" smtClean="0"/>
              <a:t>Completion</a:t>
            </a:r>
            <a:r>
              <a:rPr lang="es-AR" sz="2300" dirty="0" smtClean="0"/>
              <a:t> (BAC) [$]: </a:t>
            </a:r>
          </a:p>
          <a:p>
            <a:pPr marL="1335024" lvl="6" indent="-256032">
              <a:spcBef>
                <a:spcPts val="400"/>
              </a:spcBef>
              <a:buClr>
                <a:schemeClr val="accent1"/>
              </a:buClr>
              <a:buSzPct val="68000"/>
              <a:buFont typeface="Wingdings 3"/>
              <a:buChar char=""/>
            </a:pPr>
            <a:r>
              <a:rPr lang="es-AR" sz="2200" dirty="0" smtClean="0"/>
              <a:t>Costo total programado</a:t>
            </a:r>
          </a:p>
          <a:p>
            <a:pPr marL="886968" lvl="3" indent="-256032">
              <a:spcBef>
                <a:spcPts val="400"/>
              </a:spcBef>
              <a:buSzPct val="68000"/>
              <a:buFont typeface="Wingdings 3"/>
              <a:buChar char=""/>
            </a:pPr>
            <a:r>
              <a:rPr lang="en-US" sz="2300" dirty="0" smtClean="0"/>
              <a:t>Schedule at Completion (SAC) [UT]</a:t>
            </a:r>
            <a:endParaRPr lang="es-AR" sz="2300" dirty="0" smtClean="0"/>
          </a:p>
          <a:p>
            <a:pPr marL="1335024" lvl="6" indent="-256032">
              <a:spcBef>
                <a:spcPts val="400"/>
              </a:spcBef>
              <a:buClr>
                <a:schemeClr val="accent1"/>
              </a:buClr>
              <a:buSzPct val="68000"/>
              <a:buFont typeface="Wingdings 3"/>
              <a:buChar char=""/>
            </a:pPr>
            <a:r>
              <a:rPr lang="es-AR" sz="2200" dirty="0" smtClean="0"/>
              <a:t> Trabajo total programado</a:t>
            </a:r>
          </a:p>
          <a:p>
            <a:pPr marL="1335024" lvl="6" indent="-256032">
              <a:spcBef>
                <a:spcPts val="400"/>
              </a:spcBef>
              <a:buClr>
                <a:schemeClr val="accent1"/>
              </a:buClr>
              <a:buSzPct val="68000"/>
              <a:buFont typeface="Wingdings 3"/>
              <a:buChar char=""/>
            </a:pPr>
            <a:r>
              <a:rPr lang="es-AR" sz="2200" dirty="0" smtClean="0"/>
              <a:t>UT unidad de trabajo</a:t>
            </a:r>
          </a:p>
          <a:p>
            <a:pPr lvl="1"/>
            <a:endParaRPr lang="es-AR" sz="1600" dirty="0" smtClean="0"/>
          </a:p>
        </p:txBody>
      </p:sp>
      <p:sp>
        <p:nvSpPr>
          <p:cNvPr id="3" name="Title 2"/>
          <p:cNvSpPr>
            <a:spLocks noGrp="1"/>
          </p:cNvSpPr>
          <p:nvPr>
            <p:ph type="title"/>
          </p:nvPr>
        </p:nvSpPr>
        <p:spPr/>
        <p:txBody>
          <a:bodyPr/>
          <a:lstStyle/>
          <a:p>
            <a:pPr algn="ctr"/>
            <a:r>
              <a:rPr lang="es-AR" dirty="0" smtClean="0"/>
              <a:t>Valor Ganado (Cont.)</a:t>
            </a:r>
            <a:endParaRPr lang="es-A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785926"/>
            <a:ext cx="8229600" cy="4581405"/>
          </a:xfrm>
        </p:spPr>
        <p:txBody>
          <a:bodyPr>
            <a:normAutofit/>
          </a:bodyPr>
          <a:lstStyle/>
          <a:p>
            <a:r>
              <a:rPr lang="es-AR" dirty="0" smtClean="0"/>
              <a:t>Implica desarrollar los siguientes valores claves:</a:t>
            </a:r>
          </a:p>
          <a:p>
            <a:pPr lvl="1"/>
            <a:r>
              <a:rPr lang="es-AR" dirty="0" smtClean="0"/>
              <a:t>Valor Planificado (PV)</a:t>
            </a:r>
          </a:p>
          <a:p>
            <a:pPr lvl="1"/>
            <a:r>
              <a:rPr lang="es-AR" dirty="0" smtClean="0"/>
              <a:t>Valor Ganado (EV)</a:t>
            </a:r>
          </a:p>
          <a:p>
            <a:pPr lvl="1"/>
            <a:r>
              <a:rPr lang="es-AR" dirty="0" smtClean="0"/>
              <a:t>Coste Real (AC)</a:t>
            </a:r>
          </a:p>
          <a:p>
            <a:pPr lvl="1"/>
            <a:r>
              <a:rPr lang="es-AR" dirty="0" smtClean="0"/>
              <a:t>Estimación hasta la conclusión (ETC)</a:t>
            </a:r>
          </a:p>
          <a:p>
            <a:pPr lvl="1"/>
            <a:r>
              <a:rPr lang="es-AR" dirty="0" smtClean="0"/>
              <a:t>Estimación a la conclusión(EAC)</a:t>
            </a:r>
          </a:p>
          <a:p>
            <a:pPr lvl="1"/>
            <a:r>
              <a:rPr lang="es-AR" dirty="0" smtClean="0"/>
              <a:t>Variación de Coste (CV)</a:t>
            </a:r>
          </a:p>
          <a:p>
            <a:pPr lvl="1"/>
            <a:r>
              <a:rPr lang="es-AR" dirty="0" smtClean="0"/>
              <a:t>Variación de Cronograma(SV)</a:t>
            </a:r>
          </a:p>
          <a:p>
            <a:pPr lvl="1"/>
            <a:r>
              <a:rPr lang="es-AR" dirty="0" err="1" smtClean="0"/>
              <a:t>Ïndice</a:t>
            </a:r>
            <a:r>
              <a:rPr lang="es-AR" dirty="0" smtClean="0"/>
              <a:t> de Rendimiento del Coste (CPI)</a:t>
            </a:r>
          </a:p>
          <a:p>
            <a:pPr lvl="1"/>
            <a:r>
              <a:rPr lang="es-AR" dirty="0" err="1" smtClean="0"/>
              <a:t>Indice</a:t>
            </a:r>
            <a:r>
              <a:rPr lang="es-AR" dirty="0" smtClean="0"/>
              <a:t> de Rendimiento del Cronograma(SPI)</a:t>
            </a:r>
          </a:p>
          <a:p>
            <a:pPr lvl="1"/>
            <a:endParaRPr lang="es-AR" dirty="0" smtClean="0"/>
          </a:p>
          <a:p>
            <a:pPr lvl="1"/>
            <a:endParaRPr lang="es-AR" dirty="0" smtClean="0"/>
          </a:p>
          <a:p>
            <a:pPr lvl="1"/>
            <a:endParaRPr lang="es-AR" sz="1600" dirty="0" smtClean="0"/>
          </a:p>
        </p:txBody>
      </p:sp>
      <p:sp>
        <p:nvSpPr>
          <p:cNvPr id="3" name="Title 2"/>
          <p:cNvSpPr>
            <a:spLocks noGrp="1"/>
          </p:cNvSpPr>
          <p:nvPr>
            <p:ph type="title"/>
          </p:nvPr>
        </p:nvSpPr>
        <p:spPr/>
        <p:txBody>
          <a:bodyPr/>
          <a:lstStyle/>
          <a:p>
            <a:pPr algn="ctr"/>
            <a:r>
              <a:rPr lang="es-AR" dirty="0" smtClean="0"/>
              <a:t>Valor Ganado (Cont.)</a:t>
            </a:r>
            <a:endParaRPr lang="es-A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785926"/>
            <a:ext cx="8229600" cy="4581405"/>
          </a:xfrm>
        </p:spPr>
        <p:txBody>
          <a:bodyPr>
            <a:normAutofit/>
          </a:bodyPr>
          <a:lstStyle/>
          <a:p>
            <a:r>
              <a:rPr lang="es-AR" dirty="0" smtClean="0"/>
              <a:t> Es el coste presupuestado del trabajo programado hasta un momento determinado:</a:t>
            </a:r>
            <a:br>
              <a:rPr lang="es-AR" dirty="0" smtClean="0"/>
            </a:br>
            <a:endParaRPr lang="es-AR" dirty="0" smtClean="0"/>
          </a:p>
          <a:p>
            <a:pPr lvl="1"/>
            <a:r>
              <a:rPr lang="en-US" sz="2700" dirty="0" smtClean="0"/>
              <a:t>Budgeted Cost of Work Scheduled (BCWS):</a:t>
            </a:r>
          </a:p>
          <a:p>
            <a:pPr lvl="2"/>
            <a:r>
              <a:rPr lang="es-AR" sz="2700" dirty="0" smtClean="0"/>
              <a:t>BCWS = Precio unitario presupuestado * Cantidad de trabajo programado = [$/unidad de trabajo] * [unidad de trabajo]</a:t>
            </a:r>
          </a:p>
          <a:p>
            <a:pPr lvl="3"/>
            <a:endParaRPr lang="es-AR" dirty="0" smtClean="0"/>
          </a:p>
          <a:p>
            <a:pPr lvl="1"/>
            <a:endParaRPr lang="es-AR" sz="1600" dirty="0" smtClean="0"/>
          </a:p>
        </p:txBody>
      </p:sp>
      <p:sp>
        <p:nvSpPr>
          <p:cNvPr id="3" name="Title 2"/>
          <p:cNvSpPr>
            <a:spLocks noGrp="1"/>
          </p:cNvSpPr>
          <p:nvPr>
            <p:ph type="title"/>
          </p:nvPr>
        </p:nvSpPr>
        <p:spPr/>
        <p:txBody>
          <a:bodyPr/>
          <a:lstStyle/>
          <a:p>
            <a:pPr algn="ctr"/>
            <a:r>
              <a:rPr lang="es-AR" dirty="0" smtClean="0"/>
              <a:t>Valor Planificado (PV)</a:t>
            </a:r>
            <a:endParaRPr lang="es-A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785926"/>
            <a:ext cx="8229600" cy="4581405"/>
          </a:xfrm>
        </p:spPr>
        <p:txBody>
          <a:bodyPr>
            <a:normAutofit/>
          </a:bodyPr>
          <a:lstStyle/>
          <a:p>
            <a:r>
              <a:rPr lang="es-AR" dirty="0" smtClean="0"/>
              <a:t> Es la cantidad presupuestada para el trabajo realmente completado durante un periodo de tiempo determinado:</a:t>
            </a:r>
          </a:p>
          <a:p>
            <a:pPr lvl="1"/>
            <a:r>
              <a:rPr lang="en-US" sz="2700" dirty="0" smtClean="0"/>
              <a:t>Budgeted </a:t>
            </a:r>
            <a:r>
              <a:rPr lang="en-US" sz="2700" dirty="0" err="1" smtClean="0"/>
              <a:t>Costo</a:t>
            </a:r>
            <a:r>
              <a:rPr lang="en-US" sz="2700" dirty="0" smtClean="0"/>
              <a:t> of Work Performed (BCWP):</a:t>
            </a:r>
          </a:p>
          <a:p>
            <a:pPr lvl="2"/>
            <a:r>
              <a:rPr lang="es-AR" sz="2700" dirty="0" smtClean="0"/>
              <a:t>BCWP = Precio unitario presupuestado * Cantidad de trabajo realizado=[$/unidad de trabajo] *[unidad de trabajo]</a:t>
            </a:r>
          </a:p>
          <a:p>
            <a:pPr lvl="1"/>
            <a:endParaRPr lang="es-AR" sz="1600" dirty="0" smtClean="0"/>
          </a:p>
        </p:txBody>
      </p:sp>
      <p:sp>
        <p:nvSpPr>
          <p:cNvPr id="3" name="Title 2"/>
          <p:cNvSpPr>
            <a:spLocks noGrp="1"/>
          </p:cNvSpPr>
          <p:nvPr>
            <p:ph type="title"/>
          </p:nvPr>
        </p:nvSpPr>
        <p:spPr/>
        <p:txBody>
          <a:bodyPr/>
          <a:lstStyle/>
          <a:p>
            <a:pPr algn="ctr"/>
            <a:r>
              <a:rPr lang="es-AR" dirty="0" smtClean="0"/>
              <a:t>Valor Ganado (EV)</a:t>
            </a:r>
            <a:endParaRPr lang="es-A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785926"/>
            <a:ext cx="8229600" cy="4581405"/>
          </a:xfrm>
        </p:spPr>
        <p:txBody>
          <a:bodyPr>
            <a:normAutofit/>
          </a:bodyPr>
          <a:lstStyle/>
          <a:p>
            <a:r>
              <a:rPr lang="es-AR" dirty="0" smtClean="0"/>
              <a:t> Es el coste total incurrido en la realización del trabajo:</a:t>
            </a:r>
          </a:p>
          <a:p>
            <a:pPr lvl="1"/>
            <a:r>
              <a:rPr lang="en-US" sz="2700" dirty="0" smtClean="0"/>
              <a:t>Actual Cost of Work Performed (ACWP):</a:t>
            </a:r>
          </a:p>
          <a:p>
            <a:pPr lvl="2"/>
            <a:r>
              <a:rPr lang="es-AR" sz="2700" dirty="0" smtClean="0"/>
              <a:t>ACWP = Precio unitario real * Cantidad de trabajo realizado = [$/unidad de trabajo] * [unidad de trabajo]</a:t>
            </a:r>
          </a:p>
          <a:p>
            <a:pPr lvl="1"/>
            <a:endParaRPr lang="es-AR" sz="2700" dirty="0" smtClean="0"/>
          </a:p>
          <a:p>
            <a:pPr lvl="1"/>
            <a:endParaRPr lang="es-AR" dirty="0" smtClean="0"/>
          </a:p>
          <a:p>
            <a:pPr lvl="1"/>
            <a:endParaRPr lang="es-AR" sz="1600" dirty="0" smtClean="0"/>
          </a:p>
        </p:txBody>
      </p:sp>
      <p:sp>
        <p:nvSpPr>
          <p:cNvPr id="3" name="Title 2"/>
          <p:cNvSpPr>
            <a:spLocks noGrp="1"/>
          </p:cNvSpPr>
          <p:nvPr>
            <p:ph type="title"/>
          </p:nvPr>
        </p:nvSpPr>
        <p:spPr/>
        <p:txBody>
          <a:bodyPr/>
          <a:lstStyle/>
          <a:p>
            <a:pPr algn="ctr"/>
            <a:r>
              <a:rPr lang="es-AR" dirty="0" smtClean="0"/>
              <a:t>Coste Real (AC)</a:t>
            </a:r>
            <a:endParaRPr lang="es-A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785926"/>
            <a:ext cx="8229600" cy="4581405"/>
          </a:xfrm>
        </p:spPr>
        <p:txBody>
          <a:bodyPr>
            <a:normAutofit/>
          </a:bodyPr>
          <a:lstStyle/>
          <a:p>
            <a:r>
              <a:rPr lang="es-AR" dirty="0" smtClean="0"/>
              <a:t> Los valores PV, EV y AC se usan en combinaciones para proporcionar medidas de si el trabajo se esta llevando a cabo  o no de acuerdo a lo planificado. Medidas mas comunes:</a:t>
            </a:r>
          </a:p>
          <a:p>
            <a:pPr lvl="1"/>
            <a:r>
              <a:rPr lang="es-AR" dirty="0" smtClean="0"/>
              <a:t>Variación de Coste (CV)</a:t>
            </a:r>
          </a:p>
          <a:p>
            <a:pPr lvl="1"/>
            <a:r>
              <a:rPr lang="es-AR" dirty="0" smtClean="0"/>
              <a:t>Variación de Cronograma (SV)</a:t>
            </a:r>
          </a:p>
          <a:p>
            <a:pPr>
              <a:buNone/>
            </a:pPr>
            <a:endParaRPr lang="es-AR" dirty="0" smtClean="0"/>
          </a:p>
          <a:p>
            <a:pPr lvl="1"/>
            <a:endParaRPr lang="es-AR" dirty="0" smtClean="0"/>
          </a:p>
          <a:p>
            <a:pPr lvl="1"/>
            <a:endParaRPr lang="es-AR" dirty="0" smtClean="0"/>
          </a:p>
          <a:p>
            <a:pPr lvl="1"/>
            <a:endParaRPr lang="es-AR" sz="1600" dirty="0" smtClean="0"/>
          </a:p>
        </p:txBody>
      </p:sp>
      <p:sp>
        <p:nvSpPr>
          <p:cNvPr id="3" name="Title 2"/>
          <p:cNvSpPr>
            <a:spLocks noGrp="1"/>
          </p:cNvSpPr>
          <p:nvPr>
            <p:ph type="title"/>
          </p:nvPr>
        </p:nvSpPr>
        <p:spPr/>
        <p:txBody>
          <a:bodyPr>
            <a:normAutofit fontScale="90000"/>
          </a:bodyPr>
          <a:lstStyle/>
          <a:p>
            <a:pPr algn="ctr"/>
            <a:r>
              <a:rPr lang="es-AR" dirty="0" smtClean="0"/>
              <a:t>Estimación hasta la Conclusión (ETC)</a:t>
            </a:r>
            <a:endParaRPr lang="es-A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785926"/>
            <a:ext cx="8229600" cy="4581405"/>
          </a:xfrm>
        </p:spPr>
        <p:txBody>
          <a:bodyPr>
            <a:normAutofit/>
          </a:bodyPr>
          <a:lstStyle/>
          <a:p>
            <a:r>
              <a:rPr lang="es-AR" dirty="0" smtClean="0"/>
              <a:t>La cantidad de variación de los valores de CV y SV tiende a disminuir a medida que el proyecto se acerca a su conclusión, debido al efecto compensatorio que tiene la realización de mayor cantidad de trabajo.</a:t>
            </a:r>
          </a:p>
          <a:p>
            <a:endParaRPr lang="es-AR" dirty="0" smtClean="0"/>
          </a:p>
          <a:p>
            <a:pPr lvl="1"/>
            <a:endParaRPr lang="es-AR" dirty="0" smtClean="0"/>
          </a:p>
          <a:p>
            <a:pPr lvl="1"/>
            <a:endParaRPr lang="es-AR" dirty="0" smtClean="0"/>
          </a:p>
          <a:p>
            <a:pPr lvl="1"/>
            <a:endParaRPr lang="es-AR" sz="1600" dirty="0" smtClean="0"/>
          </a:p>
        </p:txBody>
      </p:sp>
      <p:sp>
        <p:nvSpPr>
          <p:cNvPr id="3" name="Title 2"/>
          <p:cNvSpPr>
            <a:spLocks noGrp="1"/>
          </p:cNvSpPr>
          <p:nvPr>
            <p:ph type="title"/>
          </p:nvPr>
        </p:nvSpPr>
        <p:spPr/>
        <p:txBody>
          <a:bodyPr>
            <a:normAutofit fontScale="90000"/>
          </a:bodyPr>
          <a:lstStyle/>
          <a:p>
            <a:pPr algn="ctr"/>
            <a:r>
              <a:rPr lang="es-AR" dirty="0" smtClean="0"/>
              <a:t>Estimación hasta la Conclusión (ETC) (Cont.)</a:t>
            </a:r>
            <a:endParaRPr lang="es-A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s-AR" sz="2400" dirty="0" smtClean="0"/>
              <a:t>Arreglar la planilla de riegos</a:t>
            </a:r>
          </a:p>
          <a:p>
            <a:r>
              <a:rPr lang="es-AR" sz="2400" dirty="0" smtClean="0"/>
              <a:t>Ajustar los criterios de Done</a:t>
            </a:r>
          </a:p>
          <a:p>
            <a:r>
              <a:rPr lang="es-AR" sz="2400" dirty="0" smtClean="0"/>
              <a:t>Ajustar el documento de uso de la herramienta de seguimientos de bugs para que contemple la identificación de versiones.</a:t>
            </a:r>
          </a:p>
          <a:p>
            <a:endParaRPr lang="es-AR" sz="2400" dirty="0" smtClean="0"/>
          </a:p>
          <a:p>
            <a:r>
              <a:rPr lang="es-AR" sz="3600" dirty="0" smtClean="0"/>
              <a:t>Reporte de Horas</a:t>
            </a:r>
          </a:p>
          <a:p>
            <a:r>
              <a:rPr lang="es-AR" sz="3600" dirty="0" smtClean="0"/>
              <a:t>Avance de las Tareas</a:t>
            </a:r>
          </a:p>
          <a:p>
            <a:r>
              <a:rPr lang="es-AR" sz="3600" dirty="0" smtClean="0"/>
              <a:t>Minuta de Capacitación</a:t>
            </a:r>
          </a:p>
          <a:p>
            <a:r>
              <a:rPr lang="es-AR" sz="3600" dirty="0" smtClean="0"/>
              <a:t>Detección de Riesgos</a:t>
            </a:r>
          </a:p>
          <a:p>
            <a:r>
              <a:rPr lang="es-AR" sz="3600" dirty="0" smtClean="0"/>
              <a:t>Valor ganado</a:t>
            </a:r>
          </a:p>
          <a:p>
            <a:endParaRPr lang="es-AR" sz="3600" dirty="0" smtClean="0"/>
          </a:p>
          <a:p>
            <a:endParaRPr lang="es-AR" dirty="0" smtClean="0"/>
          </a:p>
        </p:txBody>
      </p:sp>
      <p:sp>
        <p:nvSpPr>
          <p:cNvPr id="3" name="Title 2"/>
          <p:cNvSpPr>
            <a:spLocks noGrp="1"/>
          </p:cNvSpPr>
          <p:nvPr>
            <p:ph type="title"/>
          </p:nvPr>
        </p:nvSpPr>
        <p:spPr/>
        <p:txBody>
          <a:bodyPr>
            <a:normAutofit/>
          </a:bodyPr>
          <a:lstStyle/>
          <a:p>
            <a:r>
              <a:rPr lang="es-AR" dirty="0" smtClean="0"/>
              <a:t>Índice</a:t>
            </a:r>
            <a:endParaRPr lang="es-A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785926"/>
            <a:ext cx="8229600" cy="4581405"/>
          </a:xfrm>
        </p:spPr>
        <p:txBody>
          <a:bodyPr>
            <a:normAutofit/>
          </a:bodyPr>
          <a:lstStyle/>
          <a:p>
            <a:r>
              <a:rPr lang="es-AR" dirty="0" smtClean="0"/>
              <a:t> Es igual al valor ganado (EV) menos el coste real(AC). Es decir es la diferencia entre el presupuesto hasta la conclusión (BCWP) y la cantidad realmente gastada(ACWP).</a:t>
            </a:r>
          </a:p>
          <a:p>
            <a:r>
              <a:rPr lang="es-AR" dirty="0" smtClean="0"/>
              <a:t>Simplificando:</a:t>
            </a:r>
          </a:p>
          <a:p>
            <a:pPr lvl="1"/>
            <a:r>
              <a:rPr lang="es-AR" dirty="0" smtClean="0"/>
              <a:t> (Precio unitario presupuestado – Precio unitario real) * Cantidad de trabajo realizado</a:t>
            </a:r>
          </a:p>
          <a:p>
            <a:pPr lvl="1"/>
            <a:endParaRPr lang="es-AR" dirty="0" smtClean="0"/>
          </a:p>
          <a:p>
            <a:endParaRPr lang="es-AR" dirty="0" smtClean="0"/>
          </a:p>
          <a:p>
            <a:pPr lvl="1"/>
            <a:endParaRPr lang="es-AR" dirty="0" smtClean="0"/>
          </a:p>
          <a:p>
            <a:pPr lvl="1"/>
            <a:endParaRPr lang="es-AR" dirty="0" smtClean="0"/>
          </a:p>
          <a:p>
            <a:pPr lvl="1"/>
            <a:endParaRPr lang="es-AR" sz="1600" dirty="0" smtClean="0"/>
          </a:p>
        </p:txBody>
      </p:sp>
      <p:sp>
        <p:nvSpPr>
          <p:cNvPr id="3" name="Title 2"/>
          <p:cNvSpPr>
            <a:spLocks noGrp="1"/>
          </p:cNvSpPr>
          <p:nvPr>
            <p:ph type="title"/>
          </p:nvPr>
        </p:nvSpPr>
        <p:spPr/>
        <p:txBody>
          <a:bodyPr/>
          <a:lstStyle/>
          <a:p>
            <a:pPr algn="ctr"/>
            <a:r>
              <a:rPr lang="es-AR" dirty="0" smtClean="0"/>
              <a:t>Variación de Coste (CV)</a:t>
            </a:r>
            <a:endParaRPr lang="es-A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785926"/>
            <a:ext cx="8229600" cy="4581405"/>
          </a:xfrm>
        </p:spPr>
        <p:txBody>
          <a:bodyPr>
            <a:normAutofit/>
          </a:bodyPr>
          <a:lstStyle/>
          <a:p>
            <a:r>
              <a:rPr lang="es-AR" dirty="0" smtClean="0"/>
              <a:t> Es igual al valor ganado (EV) menos el valor planificado(PV) . </a:t>
            </a:r>
          </a:p>
          <a:p>
            <a:r>
              <a:rPr lang="es-AR" dirty="0" smtClean="0"/>
              <a:t>Simplificando:</a:t>
            </a:r>
          </a:p>
          <a:p>
            <a:pPr lvl="1"/>
            <a:r>
              <a:rPr lang="es-AR" sz="2700" dirty="0" smtClean="0"/>
              <a:t>Precio unitario presupuestado * (Cantidad de trabajo realizado - Cantidad de trabajo programado)</a:t>
            </a:r>
          </a:p>
          <a:p>
            <a:r>
              <a:rPr lang="es-AR" dirty="0" smtClean="0"/>
              <a:t>Será igual a cero cuando se complete el proyecto, porque ya se habrá ganado todos los valores planificados.</a:t>
            </a:r>
          </a:p>
          <a:p>
            <a:pPr lvl="1"/>
            <a:endParaRPr lang="es-AR" dirty="0" smtClean="0"/>
          </a:p>
          <a:p>
            <a:pPr lvl="1"/>
            <a:endParaRPr lang="es-AR" dirty="0" smtClean="0"/>
          </a:p>
          <a:p>
            <a:pPr lvl="1"/>
            <a:endParaRPr lang="es-AR" sz="1600" dirty="0" smtClean="0"/>
          </a:p>
        </p:txBody>
      </p:sp>
      <p:sp>
        <p:nvSpPr>
          <p:cNvPr id="3" name="Title 2"/>
          <p:cNvSpPr>
            <a:spLocks noGrp="1"/>
          </p:cNvSpPr>
          <p:nvPr>
            <p:ph type="title"/>
          </p:nvPr>
        </p:nvSpPr>
        <p:spPr/>
        <p:txBody>
          <a:bodyPr>
            <a:normAutofit/>
          </a:bodyPr>
          <a:lstStyle/>
          <a:p>
            <a:pPr algn="ctr"/>
            <a:r>
              <a:rPr lang="es-AR" dirty="0" smtClean="0"/>
              <a:t>Variación del Cronograma (SV)</a:t>
            </a:r>
            <a:endParaRPr lang="es-A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785926"/>
            <a:ext cx="8229600" cy="4581405"/>
          </a:xfrm>
        </p:spPr>
        <p:txBody>
          <a:bodyPr>
            <a:normAutofit/>
          </a:bodyPr>
          <a:lstStyle/>
          <a:p>
            <a:r>
              <a:rPr lang="es-AR" dirty="0" smtClean="0"/>
              <a:t> Es igual a la razón entre EV y AC.</a:t>
            </a:r>
          </a:p>
          <a:p>
            <a:r>
              <a:rPr lang="es-AR" dirty="0" smtClean="0"/>
              <a:t>Un valor inferior a 1.0 indica un sobrecoste con respecto a las estimaciones.</a:t>
            </a:r>
          </a:p>
          <a:p>
            <a:r>
              <a:rPr lang="es-AR" dirty="0" smtClean="0"/>
              <a:t>Un valor superior a 1.0 indica un coste inferior con respecto a las estimaciones.</a:t>
            </a:r>
          </a:p>
          <a:p>
            <a:r>
              <a:rPr lang="es-AR" dirty="0" smtClean="0"/>
              <a:t>Simplificado:</a:t>
            </a:r>
          </a:p>
          <a:p>
            <a:pPr lvl="1"/>
            <a:r>
              <a:rPr lang="es-AR" dirty="0" smtClean="0"/>
              <a:t>(</a:t>
            </a:r>
            <a:r>
              <a:rPr lang="es-AR" sz="2700" dirty="0" smtClean="0"/>
              <a:t>Precio unitario presupuestado / Precio unitario real)</a:t>
            </a:r>
          </a:p>
          <a:p>
            <a:pPr lvl="1">
              <a:buNone/>
            </a:pPr>
            <a:endParaRPr lang="es-AR" sz="2700" dirty="0" smtClean="0"/>
          </a:p>
          <a:p>
            <a:pPr lvl="1"/>
            <a:endParaRPr lang="es-AR" dirty="0" smtClean="0"/>
          </a:p>
          <a:p>
            <a:pPr lvl="1"/>
            <a:endParaRPr lang="es-AR" sz="1600" dirty="0" smtClean="0"/>
          </a:p>
        </p:txBody>
      </p:sp>
      <p:sp>
        <p:nvSpPr>
          <p:cNvPr id="3" name="Title 2"/>
          <p:cNvSpPr>
            <a:spLocks noGrp="1"/>
          </p:cNvSpPr>
          <p:nvPr>
            <p:ph type="title"/>
          </p:nvPr>
        </p:nvSpPr>
        <p:spPr/>
        <p:txBody>
          <a:bodyPr>
            <a:normAutofit fontScale="90000"/>
          </a:bodyPr>
          <a:lstStyle/>
          <a:p>
            <a:pPr algn="ctr"/>
            <a:r>
              <a:rPr lang="es-AR" dirty="0" smtClean="0"/>
              <a:t>Índice de Rendimiento de Coste(CPI)</a:t>
            </a:r>
            <a:endParaRPr lang="es-A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785926"/>
            <a:ext cx="8229600" cy="4581405"/>
          </a:xfrm>
        </p:spPr>
        <p:txBody>
          <a:bodyPr>
            <a:normAutofit/>
          </a:bodyPr>
          <a:lstStyle/>
          <a:p>
            <a:r>
              <a:rPr lang="es-AR" dirty="0" smtClean="0"/>
              <a:t> Es igual a la razón entre EV y PV.</a:t>
            </a:r>
          </a:p>
          <a:p>
            <a:r>
              <a:rPr lang="es-AR" dirty="0" smtClean="0"/>
              <a:t>Simplificado:</a:t>
            </a:r>
          </a:p>
          <a:p>
            <a:pPr lvl="1"/>
            <a:r>
              <a:rPr lang="es-AR" dirty="0" smtClean="0"/>
              <a:t> </a:t>
            </a:r>
            <a:r>
              <a:rPr lang="es-AR" sz="2700" dirty="0" smtClean="0"/>
              <a:t>Cantidad de trabajo realizado / Cantidad de trabajo programado</a:t>
            </a:r>
          </a:p>
          <a:p>
            <a:pPr lvl="1"/>
            <a:endParaRPr lang="es-AR" dirty="0" smtClean="0"/>
          </a:p>
          <a:p>
            <a:pPr lvl="1"/>
            <a:endParaRPr lang="es-AR" sz="1600" dirty="0" smtClean="0"/>
          </a:p>
        </p:txBody>
      </p:sp>
      <p:sp>
        <p:nvSpPr>
          <p:cNvPr id="3" name="Title 2"/>
          <p:cNvSpPr>
            <a:spLocks noGrp="1"/>
          </p:cNvSpPr>
          <p:nvPr>
            <p:ph type="title"/>
          </p:nvPr>
        </p:nvSpPr>
        <p:spPr/>
        <p:txBody>
          <a:bodyPr>
            <a:normAutofit fontScale="90000"/>
          </a:bodyPr>
          <a:lstStyle/>
          <a:p>
            <a:pPr algn="ctr"/>
            <a:r>
              <a:rPr lang="es-AR" dirty="0" smtClean="0"/>
              <a:t>Índice de Rendimiento del Cronograma(SPI)</a:t>
            </a:r>
            <a:endParaRPr lang="es-A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s-AR" dirty="0" smtClean="0"/>
              <a:t>Gráfico Ilustrativo del Rendimiento</a:t>
            </a:r>
            <a:endParaRPr lang="es-AR" dirty="0"/>
          </a:p>
        </p:txBody>
      </p:sp>
      <p:pic>
        <p:nvPicPr>
          <p:cNvPr id="1026" name="Picture 2"/>
          <p:cNvPicPr>
            <a:picLocks noChangeAspect="1" noChangeArrowheads="1"/>
          </p:cNvPicPr>
          <p:nvPr/>
        </p:nvPicPr>
        <p:blipFill>
          <a:blip r:embed="rId2"/>
          <a:srcRect/>
          <a:stretch>
            <a:fillRect/>
          </a:stretch>
        </p:blipFill>
        <p:spPr bwMode="auto">
          <a:xfrm>
            <a:off x="1295400" y="1866900"/>
            <a:ext cx="6553200" cy="3124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s-AR" dirty="0" smtClean="0"/>
              <a:t>Gráfico Ilustrativo del Rendimiento</a:t>
            </a:r>
            <a:endParaRPr lang="es-AR" dirty="0"/>
          </a:p>
        </p:txBody>
      </p:sp>
      <p:sp>
        <p:nvSpPr>
          <p:cNvPr id="4" name="Content Placeholder 1"/>
          <p:cNvSpPr>
            <a:spLocks noGrp="1"/>
          </p:cNvSpPr>
          <p:nvPr>
            <p:ph idx="1"/>
          </p:nvPr>
        </p:nvSpPr>
        <p:spPr>
          <a:xfrm>
            <a:off x="467544" y="1785926"/>
            <a:ext cx="8229600" cy="4581405"/>
          </a:xfrm>
        </p:spPr>
        <p:txBody>
          <a:bodyPr>
            <a:normAutofit/>
          </a:bodyPr>
          <a:lstStyle/>
          <a:p>
            <a:r>
              <a:rPr lang="es-AR" dirty="0" smtClean="0"/>
              <a:t>Excede el presupuesto.</a:t>
            </a:r>
          </a:p>
          <a:p>
            <a:r>
              <a:rPr lang="es-AR" dirty="0" smtClean="0"/>
              <a:t>Esta atrasado con respecto al plan de trabajo.</a:t>
            </a:r>
          </a:p>
          <a:p>
            <a:pPr lvl="1"/>
            <a:r>
              <a:rPr lang="es-AR" dirty="0" smtClean="0"/>
              <a:t>Se puede decir que en el ejemplo se gasto mas y se hicieron menos tareas.</a:t>
            </a:r>
          </a:p>
          <a:p>
            <a:pPr lvl="1"/>
            <a:endParaRPr lang="es-AR" dirty="0" smtClean="0"/>
          </a:p>
          <a:p>
            <a:pPr lvl="1">
              <a:buNone/>
            </a:pPr>
            <a:endParaRPr lang="es-AR" dirty="0" smtClean="0"/>
          </a:p>
          <a:p>
            <a:r>
              <a:rPr lang="es-AR" dirty="0" smtClean="0"/>
              <a:t>De AC se </a:t>
            </a:r>
            <a:r>
              <a:rPr lang="es-AR" dirty="0" err="1" smtClean="0"/>
              <a:t>dedude</a:t>
            </a:r>
            <a:r>
              <a:rPr lang="es-AR" dirty="0" smtClean="0"/>
              <a:t>:</a:t>
            </a:r>
          </a:p>
          <a:p>
            <a:pPr lvl="1"/>
            <a:r>
              <a:rPr lang="es-AR" dirty="0" smtClean="0"/>
              <a:t>Gaste mas que lo presupuestado.</a:t>
            </a:r>
          </a:p>
          <a:p>
            <a:r>
              <a:rPr lang="es-AR" dirty="0" smtClean="0"/>
              <a:t>De EV se deduce:</a:t>
            </a:r>
          </a:p>
          <a:p>
            <a:pPr lvl="1"/>
            <a:r>
              <a:rPr lang="es-AR" dirty="0" smtClean="0"/>
              <a:t>Se trabaja menos al precio presupuestado, debería haber gastado menos.</a:t>
            </a:r>
          </a:p>
          <a:p>
            <a:pPr lvl="1">
              <a:buNone/>
            </a:pPr>
            <a:endParaRPr lang="es-AR" dirty="0" smtClean="0"/>
          </a:p>
          <a:p>
            <a:endParaRPr lang="es-AR" sz="2700" dirty="0" smtClean="0"/>
          </a:p>
          <a:p>
            <a:pPr lvl="1"/>
            <a:endParaRPr lang="es-AR" dirty="0" smtClean="0"/>
          </a:p>
          <a:p>
            <a:pPr lvl="1"/>
            <a:endParaRPr lang="es-AR" sz="16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s-AR" dirty="0" smtClean="0"/>
              <a:t>Proyecciones</a:t>
            </a:r>
            <a:endParaRPr lang="es-AR" dirty="0"/>
          </a:p>
        </p:txBody>
      </p:sp>
      <p:sp>
        <p:nvSpPr>
          <p:cNvPr id="4" name="Content Placeholder 1"/>
          <p:cNvSpPr>
            <a:spLocks noGrp="1"/>
          </p:cNvSpPr>
          <p:nvPr>
            <p:ph idx="1"/>
          </p:nvPr>
        </p:nvSpPr>
        <p:spPr>
          <a:xfrm>
            <a:off x="467544" y="1785926"/>
            <a:ext cx="8229600" cy="4581405"/>
          </a:xfrm>
        </p:spPr>
        <p:txBody>
          <a:bodyPr>
            <a:normAutofit/>
          </a:bodyPr>
          <a:lstStyle/>
          <a:p>
            <a:r>
              <a:rPr lang="es-AR" dirty="0" smtClean="0"/>
              <a:t>Consisten en realizar estimaciones o predicciones de las condiciones en el futuro del proyecto basándose en la información y los conocimientos disponibles en el momento de la proyección. </a:t>
            </a:r>
          </a:p>
          <a:p>
            <a:r>
              <a:rPr lang="es-AR" dirty="0" smtClean="0"/>
              <a:t>Los parámetros de la técnica del valor ganado del BAC, el coste real (ACC) hasta la fecha y el indicador de eficiencia CPIC acumulativo se usan para calcular la ETC y la EAC .</a:t>
            </a:r>
          </a:p>
          <a:p>
            <a:pPr lvl="8"/>
            <a:r>
              <a:rPr lang="es-AR" sz="2700" dirty="0" smtClean="0"/>
              <a:t>BAC = PV </a:t>
            </a:r>
          </a:p>
          <a:p>
            <a:endParaRPr lang="es-AR" dirty="0" smtClean="0"/>
          </a:p>
          <a:p>
            <a:endParaRPr lang="es-AR" sz="2700" dirty="0" smtClean="0"/>
          </a:p>
          <a:p>
            <a:pPr lvl="1"/>
            <a:endParaRPr lang="es-AR" dirty="0" smtClean="0"/>
          </a:p>
          <a:p>
            <a:pPr lvl="1"/>
            <a:endParaRPr lang="es-AR" sz="16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AR" dirty="0" smtClean="0"/>
              <a:t>Es una estimación para concluir el costo restante .</a:t>
            </a:r>
          </a:p>
          <a:p>
            <a:pPr lvl="1"/>
            <a:r>
              <a:rPr lang="es-AR" dirty="0" smtClean="0"/>
              <a:t>Variaciones Atípicas:</a:t>
            </a:r>
          </a:p>
          <a:p>
            <a:pPr lvl="2"/>
            <a:r>
              <a:rPr lang="es-AR" dirty="0" smtClean="0"/>
              <a:t>Existen expectativas de que no se producirán variaciones similares en el futuro:</a:t>
            </a:r>
          </a:p>
          <a:p>
            <a:pPr lvl="3"/>
            <a:r>
              <a:rPr lang="es-AR" dirty="0" smtClean="0"/>
              <a:t>ETC ($) = BAC – EV</a:t>
            </a:r>
          </a:p>
          <a:p>
            <a:pPr lvl="1"/>
            <a:r>
              <a:rPr lang="es-AR" dirty="0" smtClean="0"/>
              <a:t>Variaciones Típicas:</a:t>
            </a:r>
          </a:p>
          <a:p>
            <a:pPr lvl="2"/>
            <a:r>
              <a:rPr lang="es-AR" dirty="0" smtClean="0"/>
              <a:t>Las variaciones actuales se consideran como típicas de las variaciones futuras:</a:t>
            </a:r>
          </a:p>
          <a:p>
            <a:pPr lvl="3"/>
            <a:r>
              <a:rPr lang="es-AR" dirty="0" smtClean="0"/>
              <a:t>ETC [$] = (BAC – EV) / CPI</a:t>
            </a:r>
          </a:p>
          <a:p>
            <a:pPr lvl="3"/>
            <a:endParaRPr lang="es-AR" dirty="0" smtClean="0"/>
          </a:p>
          <a:p>
            <a:pPr lvl="3">
              <a:buNone/>
            </a:pPr>
            <a:endParaRPr lang="es-AR" dirty="0"/>
          </a:p>
        </p:txBody>
      </p:sp>
      <p:sp>
        <p:nvSpPr>
          <p:cNvPr id="3" name="2 Título"/>
          <p:cNvSpPr>
            <a:spLocks noGrp="1"/>
          </p:cNvSpPr>
          <p:nvPr>
            <p:ph type="title"/>
          </p:nvPr>
        </p:nvSpPr>
        <p:spPr/>
        <p:txBody>
          <a:bodyPr>
            <a:normAutofit fontScale="90000"/>
          </a:bodyPr>
          <a:lstStyle/>
          <a:p>
            <a:r>
              <a:rPr lang="es-AR" dirty="0" err="1" smtClean="0"/>
              <a:t>Estimate</a:t>
            </a:r>
            <a:r>
              <a:rPr lang="es-AR" dirty="0" smtClean="0"/>
              <a:t> </a:t>
            </a:r>
            <a:r>
              <a:rPr lang="es-AR" dirty="0" err="1" smtClean="0"/>
              <a:t>to</a:t>
            </a:r>
            <a:r>
              <a:rPr lang="es-AR" dirty="0" smtClean="0"/>
              <a:t> Complete (ETC) Costo</a:t>
            </a:r>
            <a:endParaRPr lang="es-A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AR" dirty="0" smtClean="0"/>
              <a:t>Es una estimación para concluir el trabajo restante .</a:t>
            </a:r>
          </a:p>
          <a:p>
            <a:pPr lvl="1"/>
            <a:r>
              <a:rPr lang="es-AR" dirty="0" smtClean="0"/>
              <a:t>Variaciones Atípicas:</a:t>
            </a:r>
          </a:p>
          <a:p>
            <a:pPr lvl="2"/>
            <a:r>
              <a:rPr lang="es-AR" dirty="0" smtClean="0"/>
              <a:t>Existen expectativas de que no se producirán variaciones similares en el futuro:</a:t>
            </a:r>
          </a:p>
          <a:p>
            <a:pPr lvl="3"/>
            <a:r>
              <a:rPr lang="es-AR" dirty="0" smtClean="0"/>
              <a:t>ETC (UT) = SAC – Cantidad de trabajo realizado</a:t>
            </a:r>
          </a:p>
          <a:p>
            <a:pPr lvl="1"/>
            <a:r>
              <a:rPr lang="es-AR" dirty="0" smtClean="0"/>
              <a:t>Variaciones Típicas:</a:t>
            </a:r>
          </a:p>
          <a:p>
            <a:pPr lvl="2"/>
            <a:r>
              <a:rPr lang="es-AR" dirty="0" smtClean="0"/>
              <a:t>Las variaciones actuales se consideran como típicas de las variaciones futuras:</a:t>
            </a:r>
          </a:p>
          <a:p>
            <a:pPr lvl="3"/>
            <a:r>
              <a:rPr lang="es-AR" dirty="0" smtClean="0"/>
              <a:t>ETC [UT] = (SAC – Cantidad de trabajo realizado) / SPI</a:t>
            </a:r>
          </a:p>
          <a:p>
            <a:pPr lvl="3">
              <a:buNone/>
            </a:pPr>
            <a:endParaRPr lang="es-AR" dirty="0"/>
          </a:p>
        </p:txBody>
      </p:sp>
      <p:sp>
        <p:nvSpPr>
          <p:cNvPr id="3" name="2 Título"/>
          <p:cNvSpPr>
            <a:spLocks noGrp="1"/>
          </p:cNvSpPr>
          <p:nvPr>
            <p:ph type="title"/>
          </p:nvPr>
        </p:nvSpPr>
        <p:spPr/>
        <p:txBody>
          <a:bodyPr>
            <a:normAutofit fontScale="90000"/>
          </a:bodyPr>
          <a:lstStyle/>
          <a:p>
            <a:r>
              <a:rPr lang="es-AR" dirty="0" err="1" smtClean="0"/>
              <a:t>Estimate</a:t>
            </a:r>
            <a:r>
              <a:rPr lang="es-AR" dirty="0" smtClean="0"/>
              <a:t> </a:t>
            </a:r>
            <a:r>
              <a:rPr lang="es-AR" dirty="0" err="1" smtClean="0"/>
              <a:t>to</a:t>
            </a:r>
            <a:r>
              <a:rPr lang="es-AR" dirty="0" smtClean="0"/>
              <a:t> Complete (ETC) Trabajo</a:t>
            </a:r>
            <a:endParaRPr lang="es-A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AR" dirty="0" smtClean="0"/>
              <a:t>Ayudan a evaluar el coste o la cantidad de trabajo necesario para completar las actividades del cronograma </a:t>
            </a:r>
          </a:p>
          <a:p>
            <a:pPr lvl="1"/>
            <a:r>
              <a:rPr lang="nb-NO" dirty="0" smtClean="0"/>
              <a:t>EAC [$] = AC[$] + ETC[$]  :</a:t>
            </a:r>
          </a:p>
          <a:p>
            <a:pPr lvl="2"/>
            <a:r>
              <a:rPr lang="nb-NO" dirty="0" smtClean="0"/>
              <a:t>Costos reales hasta la fecha  mas el ETC calculado</a:t>
            </a:r>
          </a:p>
          <a:p>
            <a:pPr lvl="1"/>
            <a:r>
              <a:rPr lang="nb-NO" dirty="0" smtClean="0"/>
              <a:t> EAC [UT] = WP [UT] + ETC [UT]</a:t>
            </a:r>
            <a:endParaRPr lang="es-AR" dirty="0"/>
          </a:p>
        </p:txBody>
      </p:sp>
      <p:sp>
        <p:nvSpPr>
          <p:cNvPr id="3" name="2 Título"/>
          <p:cNvSpPr>
            <a:spLocks noGrp="1"/>
          </p:cNvSpPr>
          <p:nvPr>
            <p:ph type="title"/>
          </p:nvPr>
        </p:nvSpPr>
        <p:spPr/>
        <p:txBody>
          <a:bodyPr/>
          <a:lstStyle/>
          <a:p>
            <a:r>
              <a:rPr lang="es-AR" dirty="0" err="1" smtClean="0"/>
              <a:t>Estimate</a:t>
            </a:r>
            <a:r>
              <a:rPr lang="es-AR" dirty="0" smtClean="0"/>
              <a:t> at </a:t>
            </a:r>
            <a:r>
              <a:rPr lang="es-AR" dirty="0" err="1" smtClean="0"/>
              <a:t>Completion</a:t>
            </a:r>
            <a:r>
              <a:rPr lang="es-AR" dirty="0" smtClean="0"/>
              <a:t> (EAC)</a:t>
            </a:r>
            <a:endParaRPr lang="es-A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48068"/>
          </a:xfrm>
        </p:spPr>
        <p:txBody>
          <a:bodyPr>
            <a:normAutofit fontScale="77500" lnSpcReduction="20000"/>
          </a:bodyPr>
          <a:lstStyle/>
          <a:p>
            <a:r>
              <a:rPr lang="es-AR" dirty="0" smtClean="0"/>
              <a:t>El impacto se mide en los siguientes categorías:</a:t>
            </a:r>
            <a:br>
              <a:rPr lang="es-AR" dirty="0" smtClean="0"/>
            </a:br>
            <a:endParaRPr lang="es-AR" dirty="0" smtClean="0"/>
          </a:p>
          <a:p>
            <a:pPr lvl="1"/>
            <a:r>
              <a:rPr lang="es-AR" dirty="0" smtClean="0"/>
              <a:t>Muy Bajo: &lt;0,1 </a:t>
            </a:r>
          </a:p>
          <a:p>
            <a:pPr lvl="1"/>
            <a:r>
              <a:rPr lang="es-AR" dirty="0" smtClean="0"/>
              <a:t>Bajo: &lt;0,3</a:t>
            </a:r>
          </a:p>
          <a:p>
            <a:pPr lvl="1"/>
            <a:r>
              <a:rPr lang="es-AR" dirty="0" smtClean="0"/>
              <a:t>Moderado: &lt;0,5</a:t>
            </a:r>
          </a:p>
          <a:p>
            <a:pPr lvl="1"/>
            <a:r>
              <a:rPr lang="es-AR" dirty="0" smtClean="0"/>
              <a:t>Alto:&lt;0,7</a:t>
            </a:r>
          </a:p>
          <a:p>
            <a:pPr lvl="1"/>
            <a:r>
              <a:rPr lang="es-AR" dirty="0" smtClean="0"/>
              <a:t>Muy Alto: &lt;0,9</a:t>
            </a:r>
            <a:br>
              <a:rPr lang="es-AR" dirty="0" smtClean="0"/>
            </a:br>
            <a:endParaRPr lang="es-AR" dirty="0" smtClean="0"/>
          </a:p>
          <a:p>
            <a:r>
              <a:rPr lang="es-AR" dirty="0" smtClean="0"/>
              <a:t>Entonces, por cada riesgo identificado, se valora de acuerdo a cada componente de riesgo:</a:t>
            </a:r>
          </a:p>
          <a:p>
            <a:pPr lvl="4"/>
            <a:r>
              <a:rPr lang="es-AR" dirty="0" smtClean="0"/>
              <a:t>Perdida de Funcionalidad</a:t>
            </a:r>
          </a:p>
          <a:p>
            <a:pPr lvl="4"/>
            <a:r>
              <a:rPr lang="es-AR" dirty="0" smtClean="0"/>
              <a:t>Retraso en el cronograma</a:t>
            </a:r>
          </a:p>
          <a:p>
            <a:pPr lvl="4"/>
            <a:r>
              <a:rPr lang="es-AR" dirty="0" smtClean="0"/>
              <a:t/>
            </a:r>
            <a:br>
              <a:rPr lang="es-AR" dirty="0" smtClean="0"/>
            </a:br>
            <a:endParaRPr lang="es-AR" dirty="0" smtClean="0"/>
          </a:p>
          <a:p>
            <a:pPr lvl="1">
              <a:buNone/>
            </a:pPr>
            <a:r>
              <a:rPr lang="es-AR" sz="2700" dirty="0" smtClean="0"/>
              <a:t>Y se determina una categoría de impacto</a:t>
            </a:r>
            <a:r>
              <a:rPr lang="es-AR" dirty="0" smtClean="0"/>
              <a:t>.</a:t>
            </a:r>
            <a:br>
              <a:rPr lang="es-AR" dirty="0" smtClean="0"/>
            </a:br>
            <a:endParaRPr lang="es-AR" dirty="0" smtClean="0"/>
          </a:p>
          <a:p>
            <a:pPr>
              <a:buNone/>
            </a:pPr>
            <a:r>
              <a:rPr lang="es-AR" dirty="0" smtClean="0"/>
              <a:t/>
            </a:r>
            <a:br>
              <a:rPr lang="es-AR" dirty="0" smtClean="0"/>
            </a:br>
            <a:endParaRPr lang="es-AR" dirty="0" smtClean="0"/>
          </a:p>
          <a:p>
            <a:pPr algn="ctr"/>
            <a:endParaRPr lang="es-AR" dirty="0" smtClean="0"/>
          </a:p>
          <a:p>
            <a:pPr>
              <a:buNone/>
            </a:pPr>
            <a:endParaRPr lang="es-AR" dirty="0" smtClean="0"/>
          </a:p>
          <a:p>
            <a:pPr lvl="1"/>
            <a:endParaRPr lang="es-AR" dirty="0" smtClean="0"/>
          </a:p>
        </p:txBody>
      </p:sp>
      <p:sp>
        <p:nvSpPr>
          <p:cNvPr id="3" name="Title 2"/>
          <p:cNvSpPr>
            <a:spLocks noGrp="1"/>
          </p:cNvSpPr>
          <p:nvPr>
            <p:ph type="title"/>
          </p:nvPr>
        </p:nvSpPr>
        <p:spPr/>
        <p:txBody>
          <a:bodyPr/>
          <a:lstStyle/>
          <a:p>
            <a:pPr algn="ctr"/>
            <a:r>
              <a:rPr lang="es-AR" dirty="0" smtClean="0"/>
              <a:t>Planilla de Riesgos</a:t>
            </a:r>
            <a:endParaRPr lang="es-A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AR" dirty="0" smtClean="0"/>
              <a:t>Más Información…</a:t>
            </a:r>
            <a:endParaRPr lang="es-AR"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635896" y="2564904"/>
            <a:ext cx="2095959" cy="1549781"/>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2376300"/>
          </a:xfrm>
        </p:spPr>
        <p:txBody>
          <a:bodyPr>
            <a:normAutofit/>
          </a:bodyPr>
          <a:lstStyle/>
          <a:p>
            <a:r>
              <a:rPr lang="es-AR" dirty="0" smtClean="0"/>
              <a:t>No se identificaron nuevos riegos.</a:t>
            </a:r>
            <a:br>
              <a:rPr lang="es-AR" dirty="0" smtClean="0"/>
            </a:br>
            <a:r>
              <a:rPr lang="es-AR" dirty="0" smtClean="0"/>
              <a:t/>
            </a:r>
            <a:br>
              <a:rPr lang="es-AR" dirty="0" smtClean="0"/>
            </a:br>
            <a:endParaRPr lang="es-AR" dirty="0" smtClean="0"/>
          </a:p>
          <a:p>
            <a:r>
              <a:rPr lang="es-AR" dirty="0" smtClean="0"/>
              <a:t>Planilla actualizada:</a:t>
            </a:r>
            <a:br>
              <a:rPr lang="es-AR" dirty="0" smtClean="0"/>
            </a:br>
            <a:endParaRPr lang="es-AR" dirty="0" smtClean="0"/>
          </a:p>
          <a:p>
            <a:pPr algn="ctr"/>
            <a:endParaRPr lang="es-AR" dirty="0" smtClean="0"/>
          </a:p>
          <a:p>
            <a:pPr>
              <a:buNone/>
            </a:pPr>
            <a:endParaRPr lang="es-AR" dirty="0" smtClean="0"/>
          </a:p>
          <a:p>
            <a:pPr lvl="1"/>
            <a:endParaRPr lang="es-AR" dirty="0" smtClean="0"/>
          </a:p>
        </p:txBody>
      </p:sp>
      <p:sp>
        <p:nvSpPr>
          <p:cNvPr id="3" name="Title 2"/>
          <p:cNvSpPr>
            <a:spLocks noGrp="1"/>
          </p:cNvSpPr>
          <p:nvPr>
            <p:ph type="title"/>
          </p:nvPr>
        </p:nvSpPr>
        <p:spPr/>
        <p:txBody>
          <a:bodyPr>
            <a:normAutofit fontScale="90000"/>
          </a:bodyPr>
          <a:lstStyle/>
          <a:p>
            <a:pPr algn="ctr"/>
            <a:r>
              <a:rPr lang="es-AR" dirty="0" smtClean="0"/>
              <a:t>Actualización de la planilla de riesgos</a:t>
            </a:r>
            <a:endParaRPr lang="es-AR" dirty="0"/>
          </a:p>
        </p:txBody>
      </p:sp>
      <p:pic>
        <p:nvPicPr>
          <p:cNvPr id="7" name="Picture 2"/>
          <p:cNvPicPr>
            <a:picLocks noChangeAspect="1" noChangeArrowheads="1"/>
          </p:cNvPicPr>
          <p:nvPr/>
        </p:nvPicPr>
        <p:blipFill>
          <a:blip r:embed="rId2"/>
          <a:srcRect/>
          <a:stretch>
            <a:fillRect/>
          </a:stretch>
        </p:blipFill>
        <p:spPr bwMode="auto">
          <a:xfrm>
            <a:off x="1214414" y="3929066"/>
            <a:ext cx="6500858" cy="15828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11968"/>
          </a:xfrm>
        </p:spPr>
        <p:txBody>
          <a:bodyPr>
            <a:normAutofit fontScale="77500" lnSpcReduction="20000"/>
          </a:bodyPr>
          <a:lstStyle/>
          <a:p>
            <a:r>
              <a:rPr lang="es-AR" dirty="0" smtClean="0"/>
              <a:t>Un </a:t>
            </a:r>
            <a:r>
              <a:rPr lang="es-AR" dirty="0" err="1" smtClean="0"/>
              <a:t>story</a:t>
            </a:r>
            <a:r>
              <a:rPr lang="es-AR" dirty="0" smtClean="0"/>
              <a:t> en estado ‘</a:t>
            </a:r>
            <a:r>
              <a:rPr lang="es-AR" dirty="0" err="1" smtClean="0"/>
              <a:t>Verify</a:t>
            </a:r>
            <a:r>
              <a:rPr lang="es-AR" dirty="0" smtClean="0"/>
              <a:t>’ podrá ser pasada a ‘Done’ dadas las siguientes condiciones:</a:t>
            </a:r>
            <a:br>
              <a:rPr lang="es-AR" dirty="0" smtClean="0"/>
            </a:br>
            <a:endParaRPr lang="es-AR" dirty="0" smtClean="0"/>
          </a:p>
          <a:p>
            <a:pPr lvl="1"/>
            <a:r>
              <a:rPr lang="es-AR" dirty="0" smtClean="0"/>
              <a:t>Código Completado:</a:t>
            </a:r>
          </a:p>
          <a:p>
            <a:pPr lvl="2"/>
            <a:r>
              <a:rPr lang="es-AR" dirty="0" smtClean="0"/>
              <a:t> Se entiende por código completado, aquel código que, una vez ejecutado, lleva a cabo el requerimiento en cuestión.</a:t>
            </a:r>
          </a:p>
          <a:p>
            <a:pPr lvl="1"/>
            <a:endParaRPr lang="es-AR" dirty="0" smtClean="0"/>
          </a:p>
          <a:p>
            <a:pPr lvl="1"/>
            <a:r>
              <a:rPr lang="es-AR" dirty="0" smtClean="0"/>
              <a:t>Test Completado:</a:t>
            </a:r>
          </a:p>
          <a:p>
            <a:pPr lvl="2"/>
            <a:r>
              <a:rPr lang="es-AR" dirty="0" smtClean="0"/>
              <a:t>El código pasa satisfactoriamente los test unitarios, como los casos de prueba.</a:t>
            </a:r>
          </a:p>
          <a:p>
            <a:pPr lvl="1"/>
            <a:endParaRPr lang="es-AR" dirty="0" smtClean="0"/>
          </a:p>
          <a:p>
            <a:pPr lvl="1"/>
            <a:r>
              <a:rPr lang="es-AR" dirty="0" smtClean="0"/>
              <a:t>Aprobación satisfactoria del </a:t>
            </a:r>
            <a:r>
              <a:rPr lang="es-AR" dirty="0" err="1" smtClean="0"/>
              <a:t>Scrum</a:t>
            </a:r>
            <a:r>
              <a:rPr lang="es-AR" dirty="0" smtClean="0"/>
              <a:t> </a:t>
            </a:r>
            <a:r>
              <a:rPr lang="es-AR" dirty="0" err="1" smtClean="0"/>
              <a:t>Master</a:t>
            </a:r>
            <a:r>
              <a:rPr lang="es-AR" dirty="0" smtClean="0"/>
              <a:t> o persona delegada por este.</a:t>
            </a:r>
          </a:p>
          <a:p>
            <a:pPr lvl="1"/>
            <a:endParaRPr lang="es-AR" dirty="0" smtClean="0"/>
          </a:p>
          <a:p>
            <a:pPr lvl="1"/>
            <a:endParaRPr lang="es-AR" dirty="0" smtClean="0"/>
          </a:p>
          <a:p>
            <a:r>
              <a:rPr lang="es-AR" dirty="0" smtClean="0"/>
              <a:t>Esta definición se comunicará verbalmente a los programadores.</a:t>
            </a:r>
          </a:p>
        </p:txBody>
      </p:sp>
      <p:sp>
        <p:nvSpPr>
          <p:cNvPr id="3" name="Title 2"/>
          <p:cNvSpPr>
            <a:spLocks noGrp="1"/>
          </p:cNvSpPr>
          <p:nvPr>
            <p:ph type="title"/>
          </p:nvPr>
        </p:nvSpPr>
        <p:spPr/>
        <p:txBody>
          <a:bodyPr/>
          <a:lstStyle/>
          <a:p>
            <a:r>
              <a:rPr lang="es-AR" dirty="0" smtClean="0"/>
              <a:t>Definición de ‘Done’</a:t>
            </a:r>
            <a:endParaRPr lang="es-A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018978"/>
          </a:xfrm>
        </p:spPr>
        <p:txBody>
          <a:bodyPr/>
          <a:lstStyle/>
          <a:p>
            <a:pPr algn="ctr"/>
            <a:r>
              <a:rPr lang="es-AR" dirty="0" smtClean="0"/>
              <a:t>Se llevará a cabo utilizando la siguiente planilla:</a:t>
            </a:r>
          </a:p>
          <a:p>
            <a:pPr>
              <a:buNone/>
            </a:pPr>
            <a:endParaRPr lang="es-AR" dirty="0" smtClean="0"/>
          </a:p>
          <a:p>
            <a:pPr lvl="1"/>
            <a:endParaRPr lang="es-AR" dirty="0" smtClean="0"/>
          </a:p>
        </p:txBody>
      </p:sp>
      <p:sp>
        <p:nvSpPr>
          <p:cNvPr id="3" name="Title 2"/>
          <p:cNvSpPr>
            <a:spLocks noGrp="1"/>
          </p:cNvSpPr>
          <p:nvPr>
            <p:ph type="title"/>
          </p:nvPr>
        </p:nvSpPr>
        <p:spPr/>
        <p:txBody>
          <a:bodyPr/>
          <a:lstStyle/>
          <a:p>
            <a:pPr algn="ctr"/>
            <a:r>
              <a:rPr lang="es-AR" dirty="0" smtClean="0"/>
              <a:t>Reporte de Horas</a:t>
            </a:r>
            <a:endParaRPr lang="es-AR" dirty="0"/>
          </a:p>
        </p:txBody>
      </p:sp>
      <p:pic>
        <p:nvPicPr>
          <p:cNvPr id="1027" name="Picture 3"/>
          <p:cNvPicPr>
            <a:picLocks noChangeAspect="1" noChangeArrowheads="1"/>
          </p:cNvPicPr>
          <p:nvPr/>
        </p:nvPicPr>
        <p:blipFill>
          <a:blip r:embed="rId2"/>
          <a:srcRect/>
          <a:stretch>
            <a:fillRect/>
          </a:stretch>
        </p:blipFill>
        <p:spPr bwMode="auto">
          <a:xfrm>
            <a:off x="571472" y="3000372"/>
            <a:ext cx="8124825" cy="2343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s-AR" dirty="0" smtClean="0"/>
              <a:t>Reporte de Horas (cont.)</a:t>
            </a:r>
            <a:endParaRPr lang="es-AR" dirty="0"/>
          </a:p>
        </p:txBody>
      </p:sp>
      <p:pic>
        <p:nvPicPr>
          <p:cNvPr id="1028" name="Picture 4"/>
          <p:cNvPicPr>
            <a:picLocks noChangeAspect="1" noChangeArrowheads="1"/>
          </p:cNvPicPr>
          <p:nvPr/>
        </p:nvPicPr>
        <p:blipFill>
          <a:blip r:embed="rId2"/>
          <a:srcRect/>
          <a:stretch>
            <a:fillRect/>
          </a:stretch>
        </p:blipFill>
        <p:spPr bwMode="auto">
          <a:xfrm>
            <a:off x="2185988" y="1200150"/>
            <a:ext cx="4772025" cy="4457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s-AR" dirty="0" smtClean="0"/>
              <a:t>Actualización del Project</a:t>
            </a:r>
            <a:endParaRPr lang="es-AR" dirty="0"/>
          </a:p>
        </p:txBody>
      </p:sp>
      <p:pic>
        <p:nvPicPr>
          <p:cNvPr id="2050" name="Picture 2"/>
          <p:cNvPicPr>
            <a:picLocks noChangeAspect="1" noChangeArrowheads="1"/>
          </p:cNvPicPr>
          <p:nvPr/>
        </p:nvPicPr>
        <p:blipFill>
          <a:blip r:embed="rId2"/>
          <a:srcRect/>
          <a:stretch>
            <a:fillRect/>
          </a:stretch>
        </p:blipFill>
        <p:spPr bwMode="auto">
          <a:xfrm>
            <a:off x="428596" y="1285860"/>
            <a:ext cx="8495918" cy="460058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196752"/>
            <a:ext cx="8229600" cy="5661248"/>
          </a:xfrm>
        </p:spPr>
        <p:txBody>
          <a:bodyPr>
            <a:normAutofit lnSpcReduction="10000"/>
          </a:bodyPr>
          <a:lstStyle/>
          <a:p>
            <a:r>
              <a:rPr lang="es-AR" dirty="0" smtClean="0"/>
              <a:t>Tareas de Programación:</a:t>
            </a:r>
          </a:p>
          <a:p>
            <a:endParaRPr lang="es-AR" dirty="0" smtClean="0"/>
          </a:p>
          <a:p>
            <a:endParaRPr lang="es-AR" dirty="0" smtClean="0"/>
          </a:p>
          <a:p>
            <a:endParaRPr lang="es-AR" dirty="0" smtClean="0"/>
          </a:p>
          <a:p>
            <a:endParaRPr lang="es-AR" dirty="0" smtClean="0"/>
          </a:p>
          <a:p>
            <a:endParaRPr lang="es-AR" dirty="0" smtClean="0"/>
          </a:p>
          <a:p>
            <a:r>
              <a:rPr lang="es-AR" dirty="0" smtClean="0"/>
              <a:t/>
            </a:r>
            <a:br>
              <a:rPr lang="es-AR" dirty="0" smtClean="0"/>
            </a:br>
            <a:r>
              <a:rPr lang="es-AR" dirty="0" smtClean="0"/>
              <a:t>Tareas </a:t>
            </a:r>
            <a:r>
              <a:rPr lang="es-AR" dirty="0" smtClean="0"/>
              <a:t>de </a:t>
            </a:r>
            <a:r>
              <a:rPr lang="es-AR" dirty="0" err="1" smtClean="0"/>
              <a:t>Managment</a:t>
            </a:r>
            <a:r>
              <a:rPr lang="es-AR" dirty="0" smtClean="0"/>
              <a:t>:</a:t>
            </a:r>
          </a:p>
          <a:p>
            <a:pPr lvl="1"/>
            <a:r>
              <a:rPr lang="es-AR" dirty="0" smtClean="0"/>
              <a:t>IT </a:t>
            </a:r>
            <a:r>
              <a:rPr lang="es-AR" dirty="0" err="1" smtClean="0"/>
              <a:t>Support</a:t>
            </a:r>
            <a:r>
              <a:rPr lang="es-AR" dirty="0" smtClean="0"/>
              <a:t>				</a:t>
            </a:r>
            <a:r>
              <a:rPr lang="es-AR" dirty="0" smtClean="0"/>
              <a:t>88%   </a:t>
            </a:r>
            <a:endParaRPr lang="es-AR" dirty="0" smtClean="0"/>
          </a:p>
          <a:p>
            <a:pPr lvl="1"/>
            <a:r>
              <a:rPr lang="es-AR" dirty="0" smtClean="0"/>
              <a:t>Project Status Tracking		</a:t>
            </a:r>
            <a:r>
              <a:rPr lang="es-AR" dirty="0" smtClean="0"/>
              <a:t>45</a:t>
            </a:r>
            <a:r>
              <a:rPr lang="es-AR" dirty="0" smtClean="0"/>
              <a:t>%   </a:t>
            </a:r>
          </a:p>
          <a:p>
            <a:pPr lvl="1"/>
            <a:r>
              <a:rPr lang="es-AR" dirty="0" smtClean="0"/>
              <a:t>Project </a:t>
            </a:r>
            <a:r>
              <a:rPr lang="es-AR" dirty="0" err="1" smtClean="0"/>
              <a:t>Managment</a:t>
            </a:r>
            <a:r>
              <a:rPr lang="es-AR" dirty="0" smtClean="0"/>
              <a:t>			30% </a:t>
            </a:r>
          </a:p>
          <a:p>
            <a:pPr lvl="1"/>
            <a:r>
              <a:rPr lang="es-AR" dirty="0" smtClean="0"/>
              <a:t>Reserva Manager			</a:t>
            </a:r>
            <a:r>
              <a:rPr lang="es-AR" dirty="0" smtClean="0"/>
              <a:t>11</a:t>
            </a:r>
            <a:r>
              <a:rPr lang="es-AR" dirty="0" smtClean="0"/>
              <a:t>%</a:t>
            </a:r>
          </a:p>
          <a:p>
            <a:pPr lvl="1"/>
            <a:r>
              <a:rPr lang="es-AR" dirty="0" err="1" smtClean="0"/>
              <a:t>Testing</a:t>
            </a:r>
            <a:r>
              <a:rPr lang="es-AR" dirty="0" smtClean="0"/>
              <a:t>					10%</a:t>
            </a:r>
          </a:p>
          <a:p>
            <a:pPr lvl="1"/>
            <a:r>
              <a:rPr lang="es-AR" dirty="0" err="1" smtClean="0"/>
              <a:t>Team</a:t>
            </a:r>
            <a:r>
              <a:rPr lang="es-AR" dirty="0" smtClean="0"/>
              <a:t> Meeting </a:t>
            </a:r>
            <a:r>
              <a:rPr lang="es-AR" dirty="0" err="1" smtClean="0"/>
              <a:t>Planning</a:t>
            </a:r>
            <a:r>
              <a:rPr lang="es-AR" dirty="0" smtClean="0"/>
              <a:t>		</a:t>
            </a:r>
            <a:r>
              <a:rPr lang="es-AR" dirty="0" smtClean="0"/>
              <a:t>33</a:t>
            </a:r>
            <a:r>
              <a:rPr lang="es-AR" dirty="0" smtClean="0"/>
              <a:t>%</a:t>
            </a:r>
          </a:p>
        </p:txBody>
      </p:sp>
      <p:sp>
        <p:nvSpPr>
          <p:cNvPr id="3" name="Title 2"/>
          <p:cNvSpPr>
            <a:spLocks noGrp="1"/>
          </p:cNvSpPr>
          <p:nvPr>
            <p:ph type="title"/>
          </p:nvPr>
        </p:nvSpPr>
        <p:spPr/>
        <p:txBody>
          <a:bodyPr/>
          <a:lstStyle/>
          <a:p>
            <a:r>
              <a:rPr lang="es-AR" dirty="0" smtClean="0"/>
              <a:t>Avance de Tareas</a:t>
            </a:r>
            <a:endParaRPr lang="es-AR" dirty="0"/>
          </a:p>
        </p:txBody>
      </p:sp>
      <p:pic>
        <p:nvPicPr>
          <p:cNvPr id="3075" name="Picture 3"/>
          <p:cNvPicPr>
            <a:picLocks noChangeAspect="1" noChangeArrowheads="1"/>
          </p:cNvPicPr>
          <p:nvPr/>
        </p:nvPicPr>
        <p:blipFill>
          <a:blip r:embed="rId2"/>
          <a:srcRect/>
          <a:stretch>
            <a:fillRect/>
          </a:stretch>
        </p:blipFill>
        <p:spPr bwMode="auto">
          <a:xfrm>
            <a:off x="785786" y="1643050"/>
            <a:ext cx="7358114" cy="1975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942</TotalTime>
  <Words>1106</Words>
  <Application>Microsoft Office PowerPoint</Application>
  <PresentationFormat>Presentación en pantalla (4:3)</PresentationFormat>
  <Paragraphs>182</Paragraphs>
  <Slides>30</Slides>
  <Notes>0</Notes>
  <HiddenSlides>0</HiddenSlides>
  <MMClips>0</MMClips>
  <ScaleCrop>false</ScaleCrop>
  <HeadingPairs>
    <vt:vector size="4" baseType="variant">
      <vt:variant>
        <vt:lpstr>Tema</vt:lpstr>
      </vt:variant>
      <vt:variant>
        <vt:i4>1</vt:i4>
      </vt:variant>
      <vt:variant>
        <vt:lpstr>Títulos de diapositiva</vt:lpstr>
      </vt:variant>
      <vt:variant>
        <vt:i4>30</vt:i4>
      </vt:variant>
    </vt:vector>
  </HeadingPairs>
  <TitlesOfParts>
    <vt:vector size="31" baseType="lpstr">
      <vt:lpstr>Concourse</vt:lpstr>
      <vt:lpstr>Qnet Project</vt:lpstr>
      <vt:lpstr>Índice</vt:lpstr>
      <vt:lpstr>Planilla de Riesgos</vt:lpstr>
      <vt:lpstr>Actualización de la planilla de riesgos</vt:lpstr>
      <vt:lpstr>Definición de ‘Done’</vt:lpstr>
      <vt:lpstr>Reporte de Horas</vt:lpstr>
      <vt:lpstr>Reporte de Horas (cont.)</vt:lpstr>
      <vt:lpstr>Actualización del Project</vt:lpstr>
      <vt:lpstr>Avance de Tareas</vt:lpstr>
      <vt:lpstr>Valor Ganado (EVT)</vt:lpstr>
      <vt:lpstr>Valor Ganado (cont.)</vt:lpstr>
      <vt:lpstr>Valor Ganado (cont.)</vt:lpstr>
      <vt:lpstr>Valor Ganado (Cont.)</vt:lpstr>
      <vt:lpstr>Valor Ganado (Cont.)</vt:lpstr>
      <vt:lpstr>Valor Planificado (PV)</vt:lpstr>
      <vt:lpstr>Valor Ganado (EV)</vt:lpstr>
      <vt:lpstr>Coste Real (AC)</vt:lpstr>
      <vt:lpstr>Estimación hasta la Conclusión (ETC)</vt:lpstr>
      <vt:lpstr>Estimación hasta la Conclusión (ETC) (Cont.)</vt:lpstr>
      <vt:lpstr>Variación de Coste (CV)</vt:lpstr>
      <vt:lpstr>Variación del Cronograma (SV)</vt:lpstr>
      <vt:lpstr>Índice de Rendimiento de Coste(CPI)</vt:lpstr>
      <vt:lpstr>Índice de Rendimiento del Cronograma(SPI)</vt:lpstr>
      <vt:lpstr>Gráfico Ilustrativo del Rendimiento</vt:lpstr>
      <vt:lpstr>Gráfico Ilustrativo del Rendimiento</vt:lpstr>
      <vt:lpstr>Proyecciones</vt:lpstr>
      <vt:lpstr>Estimate to Complete (ETC) Costo</vt:lpstr>
      <vt:lpstr>Estimate to Complete (ETC) Trabajo</vt:lpstr>
      <vt:lpstr>Estimate at Completion (EAC)</vt:lpstr>
      <vt:lpstr>Más Información…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QNet</dc:title>
  <dc:creator>Daniel</dc:creator>
  <cp:lastModifiedBy>Mariano</cp:lastModifiedBy>
  <cp:revision>149</cp:revision>
  <dcterms:created xsi:type="dcterms:W3CDTF">2011-08-28T20:07:26Z</dcterms:created>
  <dcterms:modified xsi:type="dcterms:W3CDTF">2011-09-12T20:55:14Z</dcterms:modified>
</cp:coreProperties>
</file>