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58" r:id="rId3"/>
    <p:sldId id="265" r:id="rId4"/>
    <p:sldId id="292" r:id="rId5"/>
    <p:sldId id="260" r:id="rId6"/>
    <p:sldId id="261" r:id="rId7"/>
    <p:sldId id="264" r:id="rId8"/>
    <p:sldId id="286" r:id="rId9"/>
    <p:sldId id="262" r:id="rId10"/>
    <p:sldId id="285" r:id="rId11"/>
    <p:sldId id="266" r:id="rId12"/>
    <p:sldId id="29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-124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willemk\Local%20Settings\Temporary%20Internet%20Files\Content.Outlook\GJHERDUR\Book1%20(7)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rnardtvdl\Desktop\Curro%20numbers%20for%20presenta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msfs01\c$\Users\Bernardt\Desktop\Curro%20Save%20Local\Alfresco\finance-department\Presentations\Presentations\Curro%20numbers%20for%20presentation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Bernardt\Documents\Alfresco\finance-department\Reporting\2013\January\Learner%20numbers\Learner%20number%20summary%20(2013.02.04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ZA"/>
              <a:t>SA: Population of Age 0-19 (m)</a:t>
            </a:r>
          </a:p>
        </c:rich>
      </c:tx>
      <c:layout/>
    </c:title>
    <c:view3D>
      <c:rotX val="70"/>
      <c:rotY val="40"/>
      <c:perspective val="30"/>
    </c:view3D>
    <c:plotArea>
      <c:layout>
        <c:manualLayout>
          <c:layoutTarget val="inner"/>
          <c:xMode val="edge"/>
          <c:yMode val="edge"/>
          <c:x val="0.24484213245142622"/>
          <c:y val="0.1840654176505844"/>
          <c:w val="0.52324573801420005"/>
          <c:h val="0.6620660358546957"/>
        </c:manualLayout>
      </c:layout>
      <c:pie3DChart>
        <c:varyColors val="1"/>
        <c:ser>
          <c:idx val="0"/>
          <c:order val="0"/>
          <c:tx>
            <c:strRef>
              <c:f>Sheet1!$D$10</c:f>
              <c:strCache>
                <c:ptCount val="1"/>
                <c:pt idx="0">
                  <c:v>Age 0-19 (m)</c:v>
                </c:pt>
              </c:strCache>
            </c:strRef>
          </c:tx>
          <c:explosion val="25"/>
          <c:dPt>
            <c:idx val="0"/>
            <c:spPr>
              <a:solidFill>
                <a:srgbClr val="002060"/>
              </a:solidFill>
            </c:spPr>
          </c:dPt>
          <c:dPt>
            <c:idx val="1"/>
            <c:spPr>
              <a:solidFill>
                <a:schemeClr val="bg1"/>
              </a:solidFill>
              <a:ln>
                <a:solidFill>
                  <a:srgbClr val="000000"/>
                </a:solidFill>
              </a:ln>
            </c:spPr>
          </c:dPt>
          <c:dPt>
            <c:idx val="2"/>
            <c:spPr>
              <a:solidFill>
                <a:srgbClr val="1F497D">
                  <a:lumMod val="40000"/>
                  <a:lumOff val="60000"/>
                </a:srgbClr>
              </a:solidFill>
            </c:spPr>
          </c:dPt>
          <c:dLbls>
            <c:spPr>
              <a:noFill/>
              <a:ln>
                <a:noFill/>
              </a:ln>
              <a:effectLst/>
            </c:spPr>
            <c:dLblPos val="outEnd"/>
            <c:showVal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Sheet1!$C$11:$C$13</c:f>
              <c:strCache>
                <c:ptCount val="3"/>
                <c:pt idx="0">
                  <c:v>LSM 9-10</c:v>
                </c:pt>
                <c:pt idx="1">
                  <c:v>LSM 7-8</c:v>
                </c:pt>
                <c:pt idx="2">
                  <c:v>Other</c:v>
                </c:pt>
              </c:strCache>
            </c:strRef>
          </c:cat>
          <c:val>
            <c:numRef>
              <c:f>Sheet1!$D$11:$D$13</c:f>
              <c:numCache>
                <c:formatCode>_ * #,##0.0_ ;_ * \-#,##0.0_ ;_ * "-"??_ ;_ @_ </c:formatCode>
                <c:ptCount val="3"/>
                <c:pt idx="0">
                  <c:v>2.7363772597526212</c:v>
                </c:pt>
                <c:pt idx="1">
                  <c:v>3.2151611560418649</c:v>
                </c:pt>
                <c:pt idx="2">
                  <c:v>15.048461584205498</c:v>
                </c:pt>
              </c:numCache>
            </c:numRef>
          </c:val>
        </c:ser>
        <c:dLbls>
          <c:showPercent val="1"/>
        </c:dLbls>
      </c:pie3DChart>
    </c:plotArea>
    <c:legend>
      <c:legendPos val="b"/>
      <c:layout>
        <c:manualLayout>
          <c:xMode val="edge"/>
          <c:yMode val="edge"/>
          <c:x val="0.11565434018447272"/>
          <c:y val="0.89588745714137541"/>
          <c:w val="0.76286235134994951"/>
          <c:h val="8.5972080256834713E-2"/>
        </c:manualLayout>
      </c:layout>
    </c:legend>
    <c:plotVisOnly val="1"/>
    <c:dispBlanksAs val="zero"/>
  </c:chart>
  <c:txPr>
    <a:bodyPr/>
    <a:lstStyle/>
    <a:p>
      <a:pPr>
        <a:defRPr sz="1400"/>
      </a:pPr>
      <a:endParaRPr lang="en-US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/>
            </a:pPr>
            <a:r>
              <a:rPr lang="en-ZA"/>
              <a:t>Private school learners</a:t>
            </a:r>
          </a:p>
          <a:p>
            <a:pPr>
              <a:defRPr/>
            </a:pPr>
            <a:r>
              <a:rPr lang="en-ZA"/>
              <a:t>(% Private school)</a:t>
            </a:r>
          </a:p>
        </c:rich>
      </c:tx>
      <c:layout>
        <c:manualLayout>
          <c:xMode val="edge"/>
          <c:yMode val="edge"/>
          <c:x val="0.54022209774615026"/>
          <c:y val="6.1190504976571414E-2"/>
        </c:manualLayout>
      </c:layout>
    </c:title>
    <c:plotArea>
      <c:layout>
        <c:manualLayout>
          <c:layoutTarget val="inner"/>
          <c:xMode val="edge"/>
          <c:yMode val="edge"/>
          <c:x val="0.23903018372703683"/>
          <c:y val="5.0810367454068833E-2"/>
          <c:w val="0.70640726159230049"/>
          <c:h val="0.65529673374161568"/>
        </c:manualLayout>
      </c:layout>
      <c:barChart>
        <c:barDir val="bar"/>
        <c:grouping val="clustered"/>
        <c:ser>
          <c:idx val="0"/>
          <c:order val="0"/>
          <c:dPt>
            <c:idx val="3"/>
            <c:spPr>
              <a:solidFill>
                <a:srgbClr val="FF0000"/>
              </a:solidFill>
            </c:spPr>
          </c:dPt>
          <c:dPt>
            <c:idx val="6"/>
            <c:spPr>
              <a:solidFill>
                <a:srgbClr val="00B050"/>
              </a:solidFill>
            </c:spPr>
          </c:dPt>
          <c:dLbls>
            <c:dLbl>
              <c:idx val="5"/>
              <c:spPr>
                <a:noFill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</c:dLbl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Netherlands</c:v>
                </c:pt>
                <c:pt idx="1">
                  <c:v>Australia</c:v>
                </c:pt>
                <c:pt idx="2">
                  <c:v>India</c:v>
                </c:pt>
                <c:pt idx="3">
                  <c:v>Global average</c:v>
                </c:pt>
                <c:pt idx="4">
                  <c:v>USA</c:v>
                </c:pt>
                <c:pt idx="5">
                  <c:v>United Kingdom</c:v>
                </c:pt>
                <c:pt idx="6">
                  <c:v>South Africa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0.71750000000000003</c:v>
                </c:pt>
                <c:pt idx="1">
                  <c:v>0.30400000000000038</c:v>
                </c:pt>
                <c:pt idx="2">
                  <c:v>0.16500000000000001</c:v>
                </c:pt>
                <c:pt idx="3">
                  <c:v>0.13100000000000001</c:v>
                </c:pt>
                <c:pt idx="4">
                  <c:v>0.10600000000000002</c:v>
                </c:pt>
                <c:pt idx="5">
                  <c:v>4.8000000000000001E-2</c:v>
                </c:pt>
                <c:pt idx="6">
                  <c:v>4.0000000000000022E-2</c:v>
                </c:pt>
              </c:numCache>
            </c:numRef>
          </c:val>
        </c:ser>
        <c:dLbls/>
        <c:axId val="78926592"/>
        <c:axId val="78928128"/>
      </c:barChart>
      <c:catAx>
        <c:axId val="78926592"/>
        <c:scaling>
          <c:orientation val="minMax"/>
        </c:scaling>
        <c:axPos val="l"/>
        <c:numFmt formatCode="General" sourceLinked="0"/>
        <c:tickLblPos val="nextTo"/>
        <c:crossAx val="78928128"/>
        <c:crosses val="autoZero"/>
        <c:auto val="1"/>
        <c:lblAlgn val="ctr"/>
        <c:lblOffset val="100"/>
      </c:catAx>
      <c:valAx>
        <c:axId val="78928128"/>
        <c:scaling>
          <c:orientation val="minMax"/>
        </c:scaling>
        <c:axPos val="b"/>
        <c:numFmt formatCode="0%" sourceLinked="1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78926592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4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sz="2800">
                <a:solidFill>
                  <a:schemeClr val="accent1">
                    <a:lumMod val="50000"/>
                  </a:schemeClr>
                </a:solidFill>
              </a:defRPr>
            </a:pPr>
            <a:r>
              <a:rPr lang="en-ZA" sz="2800" dirty="0" smtClean="0">
                <a:solidFill>
                  <a:schemeClr val="accent1">
                    <a:lumMod val="50000"/>
                  </a:schemeClr>
                </a:solidFill>
              </a:rPr>
              <a:t>NUMBER OF LEARNERS</a:t>
            </a:r>
            <a:endParaRPr lang="en-ZA" sz="2800" dirty="0">
              <a:solidFill>
                <a:schemeClr val="accent1">
                  <a:lumMod val="50000"/>
                </a:schemeClr>
              </a:solidFill>
            </a:endParaRPr>
          </a:p>
        </c:rich>
      </c:tx>
      <c:layout>
        <c:manualLayout>
          <c:xMode val="edge"/>
          <c:yMode val="edge"/>
          <c:x val="0.36507430494776488"/>
          <c:y val="8.7891319573897023E-2"/>
        </c:manualLayout>
      </c:layout>
    </c:title>
    <c:plotArea>
      <c:layout>
        <c:manualLayout>
          <c:layoutTarget val="inner"/>
          <c:xMode val="edge"/>
          <c:yMode val="edge"/>
          <c:x val="5.3720523703729282E-2"/>
          <c:y val="5.9642335376734072E-2"/>
          <c:w val="0.9172724900307152"/>
          <c:h val="0.83523761499243809"/>
        </c:manualLayout>
      </c:layout>
      <c:barChart>
        <c:barDir val="col"/>
        <c:grouping val="clustered"/>
        <c:ser>
          <c:idx val="0"/>
          <c:order val="0"/>
          <c:spPr>
            <a:solidFill>
              <a:schemeClr val="accent1"/>
            </a:solidFill>
          </c:spPr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'[Curro numbers for presentation.xlsx]Sheet3'!$B$4:$Q$4</c:f>
              <c:strCache>
                <c:ptCount val="16"/>
                <c:pt idx="0">
                  <c:v>'98</c:v>
                </c:pt>
                <c:pt idx="1">
                  <c:v>'99</c:v>
                </c:pt>
                <c:pt idx="2">
                  <c:v>'00</c:v>
                </c:pt>
                <c:pt idx="3">
                  <c:v>'01</c:v>
                </c:pt>
                <c:pt idx="4">
                  <c:v>'02</c:v>
                </c:pt>
                <c:pt idx="5">
                  <c:v>'03</c:v>
                </c:pt>
                <c:pt idx="6">
                  <c:v>'04</c:v>
                </c:pt>
                <c:pt idx="7">
                  <c:v>'05</c:v>
                </c:pt>
                <c:pt idx="8">
                  <c:v>'06</c:v>
                </c:pt>
                <c:pt idx="9">
                  <c:v>'07</c:v>
                </c:pt>
                <c:pt idx="10">
                  <c:v>'08</c:v>
                </c:pt>
                <c:pt idx="11">
                  <c:v>'09</c:v>
                </c:pt>
                <c:pt idx="12">
                  <c:v>'10</c:v>
                </c:pt>
                <c:pt idx="13">
                  <c:v>'11</c:v>
                </c:pt>
                <c:pt idx="14">
                  <c:v>'12</c:v>
                </c:pt>
                <c:pt idx="15">
                  <c:v>13</c:v>
                </c:pt>
              </c:strCache>
            </c:strRef>
          </c:cat>
          <c:val>
            <c:numRef>
              <c:f>'[Curro numbers for presentation.xlsx]Sheet3'!$B$5:$Q$5</c:f>
              <c:numCache>
                <c:formatCode>_ * #,##0_ ;_ * \-#,##0_ ;_ * "-"??_ ;_ @_ </c:formatCode>
                <c:ptCount val="16"/>
                <c:pt idx="0">
                  <c:v>28</c:v>
                </c:pt>
                <c:pt idx="1">
                  <c:v>145</c:v>
                </c:pt>
                <c:pt idx="2">
                  <c:v>310</c:v>
                </c:pt>
                <c:pt idx="3">
                  <c:v>400</c:v>
                </c:pt>
                <c:pt idx="4">
                  <c:v>450</c:v>
                </c:pt>
                <c:pt idx="5">
                  <c:v>575</c:v>
                </c:pt>
                <c:pt idx="6">
                  <c:v>751</c:v>
                </c:pt>
                <c:pt idx="7">
                  <c:v>775</c:v>
                </c:pt>
                <c:pt idx="8">
                  <c:v>910</c:v>
                </c:pt>
                <c:pt idx="9">
                  <c:v>1107</c:v>
                </c:pt>
                <c:pt idx="10">
                  <c:v>1642</c:v>
                </c:pt>
                <c:pt idx="11">
                  <c:v>2059</c:v>
                </c:pt>
                <c:pt idx="12">
                  <c:v>3083</c:v>
                </c:pt>
                <c:pt idx="13">
                  <c:v>5557</c:v>
                </c:pt>
                <c:pt idx="14">
                  <c:v>12473</c:v>
                </c:pt>
                <c:pt idx="15">
                  <c:v>20840</c:v>
                </c:pt>
              </c:numCache>
            </c:numRef>
          </c:val>
        </c:ser>
        <c:dLbls/>
        <c:axId val="75782400"/>
        <c:axId val="75788288"/>
      </c:barChart>
      <c:catAx>
        <c:axId val="75782400"/>
        <c:scaling>
          <c:orientation val="minMax"/>
        </c:scaling>
        <c:axPos val="b"/>
        <c:numFmt formatCode="General" sourceLinked="0"/>
        <c:tickLblPos val="nextTo"/>
        <c:crossAx val="75788288"/>
        <c:crosses val="autoZero"/>
        <c:auto val="1"/>
        <c:lblAlgn val="ctr"/>
        <c:lblOffset val="100"/>
      </c:catAx>
      <c:valAx>
        <c:axId val="75788288"/>
        <c:scaling>
          <c:orientation val="minMax"/>
        </c:scaling>
        <c:axPos val="l"/>
        <c:majorGridlines/>
        <c:numFmt formatCode="_ * #,##0_ ;_ * \-#,##0_ ;_ * &quot;-&quot;??_ ;_ @_ " sourceLinked="1"/>
        <c:tickLblPos val="nextTo"/>
        <c:crossAx val="7578240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14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'20130204'!$C$1:$C$2</c:f>
              <c:strCache>
                <c:ptCount val="2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'20130204'!$B$3:$B$19</c:f>
              <c:strCache>
                <c:ptCount val="17"/>
                <c:pt idx="0">
                  <c:v>SP2</c:v>
                </c:pt>
                <c:pt idx="1">
                  <c:v>SP3</c:v>
                </c:pt>
                <c:pt idx="2">
                  <c:v>SP4</c:v>
                </c:pt>
                <c:pt idx="3">
                  <c:v>RR</c:v>
                </c:pt>
                <c:pt idx="4">
                  <c:v>R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strCache>
            </c:strRef>
          </c:cat>
          <c:val>
            <c:numRef>
              <c:f>'20130204'!$C$3:$C$19</c:f>
              <c:numCache>
                <c:formatCode>General</c:formatCode>
                <c:ptCount val="17"/>
                <c:pt idx="0">
                  <c:v>149</c:v>
                </c:pt>
                <c:pt idx="1">
                  <c:v>316</c:v>
                </c:pt>
                <c:pt idx="2">
                  <c:v>688</c:v>
                </c:pt>
                <c:pt idx="3">
                  <c:v>1091</c:v>
                </c:pt>
                <c:pt idx="4">
                  <c:v>1684</c:v>
                </c:pt>
                <c:pt idx="5">
                  <c:v>1790</c:v>
                </c:pt>
                <c:pt idx="6">
                  <c:v>1397</c:v>
                </c:pt>
                <c:pt idx="7">
                  <c:v>1203</c:v>
                </c:pt>
                <c:pt idx="8">
                  <c:v>1141</c:v>
                </c:pt>
                <c:pt idx="9">
                  <c:v>997</c:v>
                </c:pt>
                <c:pt idx="10">
                  <c:v>926</c:v>
                </c:pt>
                <c:pt idx="11">
                  <c:v>842</c:v>
                </c:pt>
                <c:pt idx="12">
                  <c:v>1274</c:v>
                </c:pt>
                <c:pt idx="13">
                  <c:v>820</c:v>
                </c:pt>
                <c:pt idx="14">
                  <c:v>772</c:v>
                </c:pt>
                <c:pt idx="15">
                  <c:v>633</c:v>
                </c:pt>
                <c:pt idx="16">
                  <c:v>537</c:v>
                </c:pt>
              </c:numCache>
            </c:numRef>
          </c:val>
        </c:ser>
        <c:dLbls/>
        <c:shape val="box"/>
        <c:axId val="79041280"/>
        <c:axId val="79042816"/>
        <c:axId val="0"/>
      </c:bar3DChart>
      <c:catAx>
        <c:axId val="7904128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42816"/>
        <c:crosses val="autoZero"/>
        <c:auto val="1"/>
        <c:lblAlgn val="ctr"/>
        <c:lblOffset val="100"/>
      </c:catAx>
      <c:valAx>
        <c:axId val="790428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41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CE3B9-438F-4DD9-8A46-CBF76099EB3D}" type="datetimeFigureOut">
              <a:rPr lang="en-ZA" smtClean="0"/>
              <a:pPr/>
              <a:t>2013/02/26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3C305-D075-44BC-816A-8FEE25F6B37D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61596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ZA" dirty="0" smtClean="0">
              <a:ea typeface="ＭＳ Ｐゴシック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B51C0D-0340-4D5C-BE6D-F7EA03859A1D}" type="slidenum">
              <a:rPr lang="en-US" smtClean="0">
                <a:ea typeface="ＭＳ Ｐゴシック" pitchFamily="34" charset="-128"/>
              </a:rPr>
              <a:pPr/>
              <a:t>3</a:t>
            </a:fld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34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14A3BE-EA7F-4087-B77F-B6DCA156989F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56980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5C5A-1A09-4554-852E-A9FB8387DF53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7550" y="6356350"/>
            <a:ext cx="2133600" cy="415472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FBF943B6-41D7-4162-9806-64C92535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1709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DD-E853-4984-96C8-925E7A45217D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43B6-41D7-4162-9806-64C92535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483-03BA-4CFC-87AD-34CC0FF1A915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43B6-41D7-4162-9806-64C92535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17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B592-E199-4FB7-8D62-DC2A36CA3519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29829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BF943B6-41D7-4162-9806-64C92535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864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926F-18C7-4202-85FD-CDD283953D7B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43B6-41D7-4162-9806-64C92535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321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F9BC-1604-4DE2-98EE-4FDB076D478E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43B6-41D7-4162-9806-64C92535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193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6F1-EA50-45B4-924B-DA6E3C21703F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43B6-41D7-4162-9806-64C92535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423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F217-57A1-45FE-A07C-CE1DAFEA48C6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85379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BF943B6-41D7-4162-9806-64C92535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8004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011-C223-4721-A7EF-E0455D26AB6C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43B6-41D7-4162-9806-64C92535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026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A7BD-3318-4BBD-B7B3-3590CE688C5D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43B6-41D7-4162-9806-64C92535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205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68DD-8628-40DA-943C-1F950B71E24D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43B6-41D7-4162-9806-64C92535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0241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ZA" sz="3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HEADING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5850"/>
            <a:ext cx="8229600" cy="5040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351B-A89A-4D37-9A3D-DFD29CD09A73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43B6-41D7-4162-9806-64C92535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502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ZA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CURRO HOLDINGS LTD</a:t>
            </a:r>
            <a:endParaRPr lang="en-Z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2012 Results</a:t>
            </a:r>
          </a:p>
          <a:p>
            <a:r>
              <a:rPr lang="en-ZA" dirty="0" smtClean="0"/>
              <a:t>26 February 2013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43B6-41D7-4162-9806-64C925351C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380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 smtClean="0"/>
              <a:t>2012 ACADEMIC RESULTS AND QA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Select and </a:t>
            </a:r>
            <a:r>
              <a:rPr lang="en-ZA" dirty="0" err="1" smtClean="0"/>
              <a:t>Curro</a:t>
            </a:r>
            <a:r>
              <a:rPr lang="en-ZA" dirty="0" smtClean="0"/>
              <a:t> brands</a:t>
            </a:r>
          </a:p>
          <a:p>
            <a:pPr lvl="1"/>
            <a:r>
              <a:rPr lang="en-ZA" dirty="0" smtClean="0"/>
              <a:t>358 candidates</a:t>
            </a:r>
          </a:p>
          <a:p>
            <a:pPr lvl="1"/>
            <a:r>
              <a:rPr lang="en-ZA" dirty="0" smtClean="0"/>
              <a:t>99.4% pass rate</a:t>
            </a:r>
          </a:p>
          <a:p>
            <a:pPr lvl="1"/>
            <a:r>
              <a:rPr lang="en-ZA" dirty="0" smtClean="0"/>
              <a:t>81% university exemption</a:t>
            </a:r>
          </a:p>
          <a:p>
            <a:r>
              <a:rPr lang="en-ZA" dirty="0" smtClean="0"/>
              <a:t>Northern academy</a:t>
            </a:r>
          </a:p>
          <a:p>
            <a:pPr lvl="1"/>
            <a:r>
              <a:rPr lang="en-ZA" dirty="0" smtClean="0"/>
              <a:t>346 candidates</a:t>
            </a:r>
          </a:p>
          <a:p>
            <a:pPr lvl="1"/>
            <a:r>
              <a:rPr lang="en-ZA" dirty="0" smtClean="0"/>
              <a:t>99.4% pass rate</a:t>
            </a:r>
          </a:p>
          <a:p>
            <a:pPr lvl="1"/>
            <a:r>
              <a:rPr lang="en-ZA" dirty="0" smtClean="0"/>
              <a:t>73% university exemption</a:t>
            </a:r>
          </a:p>
          <a:p>
            <a:r>
              <a:rPr lang="en-ZA" dirty="0" smtClean="0"/>
              <a:t>Meridian</a:t>
            </a:r>
          </a:p>
          <a:p>
            <a:pPr lvl="1"/>
            <a:r>
              <a:rPr lang="en-ZA" dirty="0" smtClean="0"/>
              <a:t>180 candidates</a:t>
            </a:r>
          </a:p>
          <a:p>
            <a:pPr lvl="1"/>
            <a:r>
              <a:rPr lang="en-ZA" dirty="0" smtClean="0"/>
              <a:t>77% pass rate</a:t>
            </a:r>
          </a:p>
          <a:p>
            <a:pPr lvl="1"/>
            <a:r>
              <a:rPr lang="en-ZA" dirty="0" smtClean="0"/>
              <a:t>14% university exemption</a:t>
            </a:r>
          </a:p>
          <a:p>
            <a:r>
              <a:rPr lang="en-ZA" dirty="0" smtClean="0"/>
              <a:t>Government</a:t>
            </a:r>
          </a:p>
          <a:p>
            <a:pPr lvl="1"/>
            <a:r>
              <a:rPr lang="en-ZA" dirty="0" smtClean="0"/>
              <a:t>72% pass rate</a:t>
            </a:r>
          </a:p>
          <a:p>
            <a:pPr lvl="1"/>
            <a:r>
              <a:rPr lang="en-ZA" dirty="0" smtClean="0"/>
              <a:t>26% university exemption</a:t>
            </a:r>
          </a:p>
          <a:p>
            <a:pPr lvl="2"/>
            <a:endParaRPr lang="en-ZA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43B6-41D7-4162-9806-64C925351C4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7112" y="873579"/>
            <a:ext cx="3599688" cy="54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230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260648"/>
            <a:ext cx="8748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smtClean="0">
                <a:solidFill>
                  <a:schemeClr val="accent1">
                    <a:lumMod val="50000"/>
                  </a:schemeClr>
                </a:solidFill>
                <a:latin typeface="ZapfHumnst BT" pitchFamily="34" charset="0"/>
              </a:rPr>
              <a:t>DURBANVILLE (WESTERN CAPE)</a:t>
            </a:r>
            <a:endParaRPr lang="en-ZA" sz="3200" b="1" dirty="0" smtClean="0">
              <a:solidFill>
                <a:schemeClr val="accent1">
                  <a:lumMod val="50000"/>
                </a:schemeClr>
              </a:solidFill>
              <a:latin typeface="ZapfHumnst BT" pitchFamily="34" charset="0"/>
            </a:endParaRPr>
          </a:p>
          <a:p>
            <a:endParaRPr lang="en-ZA" sz="3200" b="1" dirty="0">
              <a:solidFill>
                <a:schemeClr val="accent1">
                  <a:lumMod val="50000"/>
                </a:schemeClr>
              </a:solidFill>
              <a:latin typeface="ZapfHumnst BT" pitchFamily="34" charset="0"/>
            </a:endParaRPr>
          </a:p>
        </p:txBody>
      </p:sp>
      <p:pic>
        <p:nvPicPr>
          <p:cNvPr id="8" name="Picture 7" descr="SCHOOL DURBANVILLE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1" y="908720"/>
            <a:ext cx="9144001" cy="60960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43B6-41D7-4162-9806-64C925351C4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6805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DURBANVILLE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43B6-41D7-4162-9806-64C925351C4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944" y="873579"/>
            <a:ext cx="85161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115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CURRO PRESENTS….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960"/>
            <a:ext cx="8229600" cy="2002406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ZA" sz="13800" dirty="0" smtClean="0"/>
              <a:t>80 @ 20</a:t>
            </a:r>
            <a:endParaRPr lang="en-ZA" sz="13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43B6-41D7-4162-9806-64C925351C4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993366"/>
            <a:ext cx="9144000" cy="24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434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251520" y="4149080"/>
          <a:ext cx="5688632" cy="1943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Arrow Connector 6"/>
          <p:cNvCxnSpPr>
            <a:stCxn id="10" idx="1"/>
          </p:cNvCxnSpPr>
          <p:nvPr/>
        </p:nvCxnSpPr>
        <p:spPr bwMode="auto">
          <a:xfrm rot="10800000" flipV="1">
            <a:off x="4211960" y="4626713"/>
            <a:ext cx="2304256" cy="17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516216" y="4365104"/>
            <a:ext cx="2026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b="1" dirty="0" smtClean="0">
                <a:solidFill>
                  <a:srgbClr val="002469"/>
                </a:solidFill>
                <a:latin typeface="ZapfHumnst BT" pitchFamily="34" charset="0"/>
                <a:cs typeface="Arial" pitchFamily="34" charset="0"/>
              </a:rPr>
              <a:t>Predominant private school market</a:t>
            </a:r>
            <a:endParaRPr lang="en-ZA" sz="1400" b="1" dirty="0">
              <a:solidFill>
                <a:srgbClr val="002469"/>
              </a:solidFill>
              <a:latin typeface="ZapfHumnst BT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373216"/>
            <a:ext cx="234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 smtClean="0">
                <a:solidFill>
                  <a:srgbClr val="002469"/>
                </a:solidFill>
                <a:latin typeface="ZapfHumnst BT" pitchFamily="34" charset="0"/>
                <a:cs typeface="Arial" pitchFamily="34" charset="0"/>
              </a:rPr>
              <a:t>Other potential private school market</a:t>
            </a:r>
            <a:endParaRPr lang="en-ZA" sz="1400" dirty="0">
              <a:solidFill>
                <a:srgbClr val="002469"/>
              </a:solidFill>
              <a:latin typeface="ZapfHumnst BT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 bwMode="auto">
          <a:xfrm rot="10800000">
            <a:off x="4283968" y="5445224"/>
            <a:ext cx="1512168" cy="1896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8" name="Chart 17"/>
          <p:cNvGraphicFramePr/>
          <p:nvPr/>
        </p:nvGraphicFramePr>
        <p:xfrm>
          <a:off x="0" y="1196752"/>
          <a:ext cx="6084168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MARKET POTENTIAL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43B6-41D7-4162-9806-64C925351C4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812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200" dirty="0" smtClean="0"/>
              <a:t>SOUTH AFRICAN SCHOOL STATISTICS</a:t>
            </a:r>
            <a:endParaRPr lang="en-Z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A35F-FB22-4ED8-AB29-D4D4EA48CCDD}" type="slidenum">
              <a:rPr lang="en-ZA" smtClean="0"/>
              <a:pPr/>
              <a:t>4</a:t>
            </a:fld>
            <a:endParaRPr lang="en-Z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95831082"/>
              </p:ext>
            </p:extLst>
          </p:nvPr>
        </p:nvGraphicFramePr>
        <p:xfrm>
          <a:off x="395537" y="1124744"/>
          <a:ext cx="8424936" cy="2777490"/>
        </p:xfrm>
        <a:graphic>
          <a:graphicData uri="http://schemas.openxmlformats.org/drawingml/2006/table">
            <a:tbl>
              <a:tblPr/>
              <a:tblGrid>
                <a:gridCol w="2373911"/>
                <a:gridCol w="1297085"/>
                <a:gridCol w="1174718"/>
                <a:gridCol w="1174718"/>
                <a:gridCol w="1229786"/>
                <a:gridCol w="1174718"/>
              </a:tblGrid>
              <a:tr h="235483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2012/13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CAGR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  <a:endParaRPr lang="en-ZA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CAGR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483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Nr of </a:t>
                      </a:r>
                      <a:r>
                        <a:rPr lang="en-ZA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learners (‘000)</a:t>
                      </a:r>
                      <a:endParaRPr lang="en-ZA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5483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Curro</a:t>
                      </a:r>
                      <a:endParaRPr lang="en-Z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910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ZA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r>
                        <a:rPr lang="en-ZA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ZA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840 </a:t>
                      </a:r>
                      <a:endParaRPr lang="en-Z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lang="en-ZA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80 000 </a:t>
                      </a:r>
                      <a:endParaRPr lang="en-Z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196"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0" i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% of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0" i="1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0.01%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0" i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0.17%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0" i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0" i="1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0.8%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0" i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5483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Public ('000)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</a:t>
                      </a:r>
                      <a:r>
                        <a:rPr lang="en-ZA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r>
                        <a:rPr lang="en-ZA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ZA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942 </a:t>
                      </a:r>
                      <a:endParaRPr lang="en-Z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ZA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r>
                        <a:rPr lang="en-ZA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ZA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924 </a:t>
                      </a:r>
                      <a:endParaRPr lang="en-Z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5483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Private ('000)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352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504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196"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0" i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% of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0" i="1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2.9%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0" i="1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4.1%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0" i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0" i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0" i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5483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5483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12,294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12,428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5483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9532" y="3970194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>
              <a:buFont typeface="Arial" pitchFamily="34" charset="0"/>
              <a:buChar char="•"/>
            </a:pPr>
            <a:r>
              <a:rPr lang="en-ZA" sz="2400" dirty="0" smtClean="0"/>
              <a:t>Significant increase in private schools confirms the market potential.</a:t>
            </a:r>
          </a:p>
          <a:p>
            <a:pPr marL="265113" indent="-265113">
              <a:buFont typeface="Arial" pitchFamily="34" charset="0"/>
              <a:buChar char="•"/>
            </a:pPr>
            <a:r>
              <a:rPr lang="en-ZA" sz="2400" dirty="0" smtClean="0"/>
              <a:t>+- 30 000 government schools of which +- 5 000 former Model C</a:t>
            </a:r>
          </a:p>
        </p:txBody>
      </p:sp>
    </p:spTree>
    <p:extLst>
      <p:ext uri="{BB962C8B-B14F-4D97-AF65-F5344CB8AC3E}">
        <p14:creationId xmlns:p14="http://schemas.microsoft.com/office/powerpoint/2010/main" xmlns="" val="3360675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87" y="129397"/>
            <a:ext cx="8738558" cy="2521574"/>
          </a:xfrm>
        </p:spPr>
        <p:txBody>
          <a:bodyPr anchor="ctr">
            <a:normAutofit fontScale="925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ZA" sz="4800" b="1" dirty="0" smtClean="0">
                <a:solidFill>
                  <a:schemeClr val="accent1">
                    <a:lumMod val="50000"/>
                  </a:schemeClr>
                </a:solidFill>
              </a:rPr>
              <a:t>CURRO</a:t>
            </a:r>
            <a:r>
              <a:rPr lang="en-ZA" sz="4800" dirty="0" smtClean="0"/>
              <a:t>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ZA" sz="4800" dirty="0" smtClean="0"/>
              <a:t>provides private school education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ZA" sz="2400" dirty="0" smtClean="0"/>
              <a:t>From 3 months to grade 12</a:t>
            </a:r>
            <a:r>
              <a:rPr lang="en-ZA" sz="5400" dirty="0" smtClean="0"/>
              <a:t> </a:t>
            </a:r>
            <a:endParaRPr lang="en-ZA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43B6-41D7-4162-9806-64C925351C4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4320" y="2493034"/>
            <a:ext cx="5960853" cy="421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3922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SUPPORT SERVICES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Aftercare</a:t>
            </a:r>
          </a:p>
          <a:p>
            <a:r>
              <a:rPr lang="en-ZA" dirty="0" smtClean="0"/>
              <a:t>Bus services</a:t>
            </a:r>
          </a:p>
          <a:p>
            <a:r>
              <a:rPr lang="en-ZA" dirty="0" smtClean="0"/>
              <a:t>Clothing and attire</a:t>
            </a:r>
          </a:p>
          <a:p>
            <a:r>
              <a:rPr lang="en-ZA" dirty="0" smtClean="0"/>
              <a:t>Teacher training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43B6-41D7-4162-9806-64C925351C4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8264" y="877020"/>
            <a:ext cx="4218317" cy="562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2591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xmlns="" val="3284517183"/>
              </p:ext>
            </p:extLst>
          </p:nvPr>
        </p:nvGraphicFramePr>
        <p:xfrm>
          <a:off x="155275" y="336431"/>
          <a:ext cx="8798943" cy="5348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43B6-41D7-4162-9806-64C925351C4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635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LEARNERS PER GRADE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9558524"/>
              </p:ext>
            </p:extLst>
          </p:nvPr>
        </p:nvGraphicFramePr>
        <p:xfrm>
          <a:off x="457200" y="1085851"/>
          <a:ext cx="8229600" cy="4366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7366" y="5658928"/>
            <a:ext cx="39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Excludes Northern Academy</a:t>
            </a:r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43B6-41D7-4162-9806-64C925351C4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523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453" y="274179"/>
            <a:ext cx="8229600" cy="598941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OUR BRANDS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79683830"/>
              </p:ext>
            </p:extLst>
          </p:nvPr>
        </p:nvGraphicFramePr>
        <p:xfrm>
          <a:off x="457200" y="873120"/>
          <a:ext cx="8376249" cy="550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80819"/>
                <a:gridCol w="1355415"/>
                <a:gridCol w="3140015"/>
              </a:tblGrid>
              <a:tr h="137545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R2500 – R4000 pm</a:t>
                      </a:r>
                      <a:endParaRPr lang="en-ZA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 25 learners</a:t>
                      </a:r>
                    </a:p>
                    <a:p>
                      <a:r>
                        <a:rPr lang="en-ZA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Academic,</a:t>
                      </a:r>
                      <a:r>
                        <a:rPr lang="en-ZA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sport , culture</a:t>
                      </a:r>
                    </a:p>
                    <a:p>
                      <a:r>
                        <a:rPr lang="en-ZA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Sufficient variety</a:t>
                      </a:r>
                      <a:endParaRPr lang="en-ZA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37545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R4500 – R6000 pm</a:t>
                      </a:r>
                    </a:p>
                    <a:p>
                      <a:endParaRPr lang="en-ZA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Established campus</a:t>
                      </a:r>
                    </a:p>
                    <a:p>
                      <a:r>
                        <a:rPr lang="en-ZA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Convenience</a:t>
                      </a:r>
                    </a:p>
                    <a:p>
                      <a:r>
                        <a:rPr lang="en-ZA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Location</a:t>
                      </a:r>
                    </a:p>
                    <a:p>
                      <a:r>
                        <a:rPr lang="en-ZA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Wide</a:t>
                      </a:r>
                      <a:r>
                        <a:rPr lang="en-ZA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variety</a:t>
                      </a:r>
                      <a:endParaRPr lang="en-ZA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37545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R900</a:t>
                      </a:r>
                      <a:r>
                        <a:rPr lang="en-ZA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– R1500 pm</a:t>
                      </a:r>
                      <a:endParaRPr lang="en-ZA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35</a:t>
                      </a:r>
                      <a:r>
                        <a:rPr lang="en-ZA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– 70 per class</a:t>
                      </a:r>
                    </a:p>
                    <a:p>
                      <a:r>
                        <a:rPr lang="en-ZA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Academic focus</a:t>
                      </a:r>
                    </a:p>
                    <a:p>
                      <a:r>
                        <a:rPr lang="en-ZA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Support</a:t>
                      </a:r>
                      <a:r>
                        <a:rPr lang="en-ZA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by class assistants</a:t>
                      </a:r>
                    </a:p>
                    <a:p>
                      <a:r>
                        <a:rPr lang="en-ZA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Some extra mural</a:t>
                      </a:r>
                      <a:endParaRPr lang="en-ZA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37545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R2000 – R2500 pm</a:t>
                      </a:r>
                      <a:endParaRPr lang="en-ZA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Full day</a:t>
                      </a:r>
                      <a:r>
                        <a:rPr lang="en-ZA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care</a:t>
                      </a:r>
                    </a:p>
                    <a:p>
                      <a:r>
                        <a:rPr lang="en-ZA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Convenience and safety</a:t>
                      </a:r>
                    </a:p>
                    <a:p>
                      <a:r>
                        <a:rPr lang="en-ZA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Cognitive development programs</a:t>
                      </a:r>
                      <a:endParaRPr lang="en-ZA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7751" y="1247543"/>
            <a:ext cx="2681072" cy="749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7970" y="4153199"/>
            <a:ext cx="2122097" cy="53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0670" y="3811568"/>
            <a:ext cx="990142" cy="12200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3921" y="2523957"/>
            <a:ext cx="729269" cy="10490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5608" y="2648309"/>
            <a:ext cx="2389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SCHOOLS</a:t>
            </a:r>
            <a:endParaRPr lang="en-ZA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9557" y="5293586"/>
            <a:ext cx="1718531" cy="8692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7970" y="5220412"/>
            <a:ext cx="2389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CURRO CASTLE</a:t>
            </a:r>
            <a:endParaRPr lang="en-ZA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43B6-41D7-4162-9806-64C925351C4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455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298</Words>
  <Application>Microsoft Office PowerPoint</Application>
  <PresentationFormat>On-screen Show (4:3)</PresentationFormat>
  <Paragraphs>139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CURRO HOLDINGS LTD</vt:lpstr>
      <vt:lpstr>CURRO PRESENTS….</vt:lpstr>
      <vt:lpstr>MARKET POTENTIAL</vt:lpstr>
      <vt:lpstr>SOUTH AFRICAN SCHOOL STATISTICS</vt:lpstr>
      <vt:lpstr>Slide 5</vt:lpstr>
      <vt:lpstr>SUPPORT SERVICES</vt:lpstr>
      <vt:lpstr>Slide 7</vt:lpstr>
      <vt:lpstr>LEARNERS PER GRADE</vt:lpstr>
      <vt:lpstr>OUR BRANDS</vt:lpstr>
      <vt:lpstr>2012 ACADEMIC RESULTS AND QA</vt:lpstr>
      <vt:lpstr>Slide 11</vt:lpstr>
      <vt:lpstr>DURBANVILLE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Herlina Burger</dc:creator>
  <cp:lastModifiedBy>Anthony</cp:lastModifiedBy>
  <cp:revision>35</cp:revision>
  <cp:lastPrinted>2013-02-24T16:41:18Z</cp:lastPrinted>
  <dcterms:created xsi:type="dcterms:W3CDTF">2013-02-17T10:59:47Z</dcterms:created>
  <dcterms:modified xsi:type="dcterms:W3CDTF">2013-02-26T18:11:58Z</dcterms:modified>
</cp:coreProperties>
</file>