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35" r:id="rId2"/>
    <p:sldId id="430" r:id="rId3"/>
    <p:sldId id="412" r:id="rId4"/>
    <p:sldId id="463" r:id="rId5"/>
    <p:sldId id="464" r:id="rId6"/>
    <p:sldId id="465" r:id="rId7"/>
    <p:sldId id="466" r:id="rId8"/>
    <p:sldId id="460" r:id="rId9"/>
    <p:sldId id="456" r:id="rId10"/>
  </p:sldIdLst>
  <p:sldSz cx="9144000" cy="5143500" type="screen16x9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DC45F9-D2FA-4F00-9A4F-63D4A2F78025}">
          <p14:sldIdLst>
            <p14:sldId id="335"/>
            <p14:sldId id="430"/>
            <p14:sldId id="412"/>
            <p14:sldId id="463"/>
            <p14:sldId id="464"/>
            <p14:sldId id="465"/>
            <p14:sldId id="466"/>
            <p14:sldId id="460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4">
          <p15:clr>
            <a:srgbClr val="A4A3A4"/>
          </p15:clr>
        </p15:guide>
        <p15:guide id="2" pos="29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4700" autoAdjust="0"/>
  </p:normalViewPr>
  <p:slideViewPr>
    <p:cSldViewPr>
      <p:cViewPr>
        <p:scale>
          <a:sx n="125" d="100"/>
          <a:sy n="125" d="100"/>
        </p:scale>
        <p:origin x="322" y="24"/>
      </p:cViewPr>
      <p:guideLst>
        <p:guide orient="horz" pos="1624"/>
        <p:guide pos="29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Yeseva One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Yeseva One" panose="00000500000000000000" charset="0"/>
              </a:defRPr>
            </a:lvl1pPr>
          </a:lstStyle>
          <a:p>
            <a:fld id="{8AADD754-F49E-4351-AAFE-19D83F43501C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Yeseva One" panose="0000050000000000000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Yeseva One" panose="00000500000000000000" charset="0"/>
              </a:defRPr>
            </a:lvl1pPr>
          </a:lstStyle>
          <a:p>
            <a:fld id="{B78F6036-E835-44CB-A25A-34C755DFD5D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Yeseva One" panose="0000050000000000000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Yeseva One" panose="0000050000000000000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Yeseva One" panose="0000050000000000000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Yeseva One" panose="0000050000000000000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Yeseva One" panose="0000050000000000000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608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99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11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617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097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>
            <a:normAutofit/>
          </a:bodyPr>
          <a:lstStyle/>
          <a:p>
            <a:r>
              <a:rPr lang="vi-VN" altLang="vi-VN" sz="4300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>
            <a:normAutofit/>
          </a:bodyPr>
          <a:lstStyle/>
          <a:p>
            <a:pPr lvl="0"/>
            <a:r>
              <a:rPr lang="vi-VN" altLang="vi-VN" sz="2500">
                <a:latin typeface="Noto Sans"/>
                <a:ea typeface="Noto Sans"/>
              </a:rPr>
              <a:t>Bấm vào đây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>
            <a:normAutofit/>
          </a:bodyPr>
          <a:lstStyle/>
          <a:p>
            <a:pPr lvl="0"/>
            <a:r>
              <a:rPr lang="vi-VN" altLang="vi-VN" sz="2500">
                <a:latin typeface="Noto Sans"/>
                <a:ea typeface="Noto Sans"/>
              </a:rPr>
              <a:t>Bấm vào đây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vi-VN" sz="4300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vi-VN" altLang="vi-VN" sz="1800">
                <a:latin typeface="Noto Sans"/>
                <a:ea typeface="Noto Sans"/>
              </a:rPr>
              <a:t>Bấm vào đây để chỉnh sửa kiểu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altLang="vi-VN" sz="3000">
                <a:latin typeface="Noto Sans"/>
                <a:ea typeface="Noto Sans"/>
              </a:rPr>
              <a:t>Bấm vào đây để chỉnh sửa kiểu văn bản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vi-VN" altLang="vi-VN" sz="1800">
                <a:latin typeface="Noto Sans"/>
                <a:ea typeface="Noto Sans"/>
              </a:rPr>
              <a:t>Bấm vào đây để chỉnh sửa kiểu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vi-VN" sz="4300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vi-VN" altLang="vi-VN" sz="2100">
                <a:latin typeface="Noto Sans"/>
                <a:ea typeface="Noto Sans"/>
              </a:rPr>
              <a:t>Bấm vào đây để chỉnh sửa kiểu văn bản chính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vert">
            <a:normAutofit/>
          </a:bodyPr>
          <a:lstStyle/>
          <a:p>
            <a:r>
              <a:rPr lang="vi-VN" altLang="vi-VN" sz="2900">
                <a:latin typeface="Noto Sans"/>
                <a:ea typeface="Noto Sans"/>
              </a:rPr>
              <a:t>Bấm vào đây để chỉnh sửa kiểu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vert"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 chỉnh sửa kiểu văn bản chính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vi-VN" sz="4300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010" y="285750"/>
            <a:ext cx="1339139" cy="307848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vi-VN" altLang="vi-VN" sz="1400">
                <a:latin typeface="Noto Sans"/>
                <a:ea typeface="Noto Sans"/>
              </a:rPr>
              <a:t>Phần kết luận</a:t>
            </a:r>
            <a:endParaRPr lang="zh-CN" altLang="en-US" sz="1800">
              <a:latin typeface="Yeseva One" panose="00000500000000000000" charset="0"/>
              <a:ea typeface="Yeseva One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010" y="285750"/>
            <a:ext cx="1430531" cy="27706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vi-VN" altLang="vi-VN" sz="1200">
                <a:latin typeface="Noto Sans"/>
                <a:ea typeface="Noto Sans"/>
              </a:rPr>
              <a:t>Đang nghiên cứu</a:t>
            </a:r>
            <a:endParaRPr lang="zh-CN" altLang="en-US" sz="1800">
              <a:latin typeface="Yeseva One" panose="00000500000000000000" charset="0"/>
              <a:ea typeface="Yeseva One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010" y="285750"/>
            <a:ext cx="1372810" cy="369418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vi-VN" altLang="vi-VN" sz="1800">
                <a:latin typeface="Noto Sans"/>
                <a:ea typeface="Noto Sans"/>
              </a:rPr>
              <a:t>Công nghệ</a:t>
            </a:r>
            <a:endParaRPr lang="zh-CN" altLang="en-US" sz="1800">
              <a:latin typeface="Yeseva One" panose="00000500000000000000" charset="0"/>
              <a:ea typeface="Yeseva One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010" y="285750"/>
            <a:ext cx="1382430" cy="32324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vi-VN" altLang="vi-VN" sz="1500">
                <a:latin typeface="Noto Sans"/>
                <a:ea typeface="Noto Sans"/>
              </a:rPr>
              <a:t>Nỗi khó khăn</a:t>
            </a:r>
            <a:endParaRPr lang="zh-CN" altLang="en-US" sz="1800">
              <a:latin typeface="Yeseva One" panose="00000500000000000000" charset="0"/>
              <a:ea typeface="Yeseva One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174010" y="285750"/>
            <a:ext cx="1497873" cy="32324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vi-VN" altLang="vi-VN" sz="1500">
                <a:latin typeface="Noto Sans"/>
                <a:ea typeface="Noto Sans"/>
              </a:rPr>
              <a:t>kế hoạch công</a:t>
            </a:r>
            <a:endParaRPr lang="zh-CN" altLang="en-US" sz="1800">
              <a:latin typeface="Yeseva One" panose="00000500000000000000" charset="0"/>
              <a:ea typeface="Yeseva One" panose="00000500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altLang="vi-VN" sz="4300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>
            <a:normAutofit/>
          </a:bodyPr>
          <a:lstStyle/>
          <a:p>
            <a:pPr lvl="0"/>
            <a:r>
              <a:rPr lang="vi-VN" altLang="vi-VN" sz="2500">
                <a:latin typeface="Noto Sans"/>
                <a:ea typeface="Noto Sans"/>
              </a:rPr>
              <a:t>Bấm vào đây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>
            <a:normAutofit/>
          </a:bodyPr>
          <a:lstStyle/>
          <a:p>
            <a:pPr lvl="0"/>
            <a:r>
              <a:rPr lang="vi-VN" altLang="vi-VN" sz="2500">
                <a:latin typeface="Noto Sans"/>
                <a:ea typeface="Noto Sans"/>
              </a:rPr>
              <a:t>Bấm vào đây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6A-AEF1-4ACD-BD61-958570690F55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altLang="vi-VN" sz="4300">
                <a:latin typeface="Noto Sans"/>
                <a:ea typeface="Noto Sans"/>
              </a:rPr>
              <a:t>Bấm vào đây để chỉnh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altLang="vi-VN">
                <a:latin typeface="Noto Sans"/>
                <a:ea typeface="Noto Sans"/>
              </a:rPr>
              <a:t>Bấm vào đây để</a:t>
            </a:r>
            <a:endParaRPr lang="zh-CN" altLang="en-US"/>
          </a:p>
          <a:p>
            <a:pPr lvl="1"/>
            <a:r>
              <a:rPr lang="vi-VN" altLang="vi-VN">
                <a:latin typeface="Noto Sans"/>
                <a:ea typeface="Noto Sans"/>
              </a:rPr>
              <a:t>Cấp độ thứ hai</a:t>
            </a:r>
            <a:endParaRPr lang="zh-CN" altLang="en-US"/>
          </a:p>
          <a:p>
            <a:pPr lvl="2"/>
            <a:r>
              <a:rPr lang="vi-VN" altLang="vi-VN">
                <a:latin typeface="Noto Sans"/>
                <a:ea typeface="Noto Sans"/>
              </a:rPr>
              <a:t>Cấp 3</a:t>
            </a:r>
            <a:endParaRPr lang="zh-CN" altLang="en-US"/>
          </a:p>
          <a:p>
            <a:pPr lvl="3"/>
            <a:r>
              <a:rPr lang="vi-VN" altLang="vi-VN">
                <a:latin typeface="Noto Sans"/>
                <a:ea typeface="Noto Sans"/>
              </a:rPr>
              <a:t>Cấp 4</a:t>
            </a:r>
            <a:endParaRPr lang="zh-CN" altLang="en-US"/>
          </a:p>
          <a:p>
            <a:pPr lvl="4"/>
            <a:r>
              <a:rPr lang="vi-VN" altLang="vi-VN">
                <a:latin typeface="Noto Sans"/>
                <a:ea typeface="Noto Sans"/>
              </a:rPr>
              <a:t>Cấp 5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Yeseva One" panose="00000500000000000000" charset="0"/>
                <a:ea typeface="Yeseva One" panose="00000500000000000000" charset="0"/>
              </a:defRPr>
            </a:lvl1pPr>
          </a:lstStyle>
          <a:p>
            <a:fld id="{0CEB1B6A-AEF1-4ACD-BD61-958570690F55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Yeseva One" panose="00000500000000000000" charset="0"/>
                <a:ea typeface="Yeseva One" panose="000005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Yeseva One" panose="00000500000000000000" charset="0"/>
                <a:ea typeface="Yeseva One" panose="00000500000000000000" charset="0"/>
              </a:defRPr>
            </a:lvl1pPr>
          </a:lstStyle>
          <a:p>
            <a:fld id="{BB6CB991-6BD3-42F2-8A94-1903E94254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Yeseva One" panose="00000500000000000000" charset="0"/>
          <a:ea typeface="Yeseva One" panose="00000500000000000000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Yeseva One" panose="00000500000000000000" charset="0"/>
          <a:ea typeface="Yeseva One" panose="00000500000000000000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Yeseva One" panose="00000500000000000000" charset="0"/>
          <a:ea typeface="Yeseva One" panose="00000500000000000000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Yeseva One" panose="00000500000000000000" charset="0"/>
          <a:ea typeface="Yeseva One" panose="00000500000000000000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Yeseva One" panose="00000500000000000000" charset="0"/>
          <a:ea typeface="Yeseva One" panose="00000500000000000000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Yeseva One" panose="00000500000000000000" charset="0"/>
          <a:ea typeface="Yeseva One" panose="00000500000000000000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直角三角形 35"/>
          <p:cNvSpPr/>
          <p:nvPr/>
        </p:nvSpPr>
        <p:spPr>
          <a:xfrm>
            <a:off x="0" y="4266795"/>
            <a:ext cx="7793041" cy="8767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Yeseva One" panose="00000500000000000000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048000" y="100564"/>
            <a:ext cx="3048000" cy="708050"/>
          </a:xfrm>
          <a:prstGeom prst="rect">
            <a:avLst/>
          </a:prstGeom>
          <a:noFill/>
        </p:spPr>
        <p:txBody>
          <a:bodyPr wrap="none" rtlCol="0" anchor="ctr" anchorCtr="0">
            <a:normAutofit/>
          </a:bodyPr>
          <a:lstStyle/>
          <a:p>
            <a:pPr algn="ctr"/>
            <a:r>
              <a:rPr lang="vi-V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Yeseva One" panose="00000500000000000000" charset="0"/>
                <a:cs typeface="Times New Roman" panose="02020603050405020304" pitchFamily="18" charset="0"/>
              </a:rPr>
              <a:t>TRƯỜNG ĐẠI HỌC CÔNG NGHỆ THÔNG TIN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Yeseva One" panose="00000500000000000000" charset="0"/>
              <a:cs typeface="Times New Roman" panose="02020603050405020304" pitchFamily="18" charset="0"/>
            </a:endParaRPr>
          </a:p>
        </p:txBody>
      </p:sp>
      <p:sp>
        <p:nvSpPr>
          <p:cNvPr id="30" name="直角三角形 29"/>
          <p:cNvSpPr/>
          <p:nvPr/>
        </p:nvSpPr>
        <p:spPr>
          <a:xfrm flipH="1">
            <a:off x="0" y="4318717"/>
            <a:ext cx="9144000" cy="82478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Yeseva One" panose="0000050000000000000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DF650-7E19-32DA-7753-9C2257A08B83}"/>
              </a:ext>
            </a:extLst>
          </p:cNvPr>
          <p:cNvSpPr txBox="1"/>
          <p:nvPr/>
        </p:nvSpPr>
        <p:spPr>
          <a:xfrm>
            <a:off x="6096000" y="3286727"/>
            <a:ext cx="3048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Nhóm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06:</a:t>
            </a:r>
            <a:endParaRPr lang="vi-V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Trần Văn Hiếu - 24410162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Châu Vương - 24410260</a:t>
            </a:r>
          </a:p>
          <a:p>
            <a:pPr marL="342900" indent="-342900">
              <a:buFont typeface="+mj-lt"/>
              <a:buAutoNum type="arabicPeriod"/>
            </a:pPr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Thái Hoàng - 24410168</a:t>
            </a:r>
          </a:p>
        </p:txBody>
      </p:sp>
      <p:sp>
        <p:nvSpPr>
          <p:cNvPr id="24" name="文本框 8">
            <a:extLst>
              <a:ext uri="{FF2B5EF4-FFF2-40B4-BE49-F238E27FC236}">
                <a16:creationId xmlns:a16="http://schemas.microsoft.com/office/drawing/2014/main" id="{0875D683-1315-42C4-8120-44486D9B362C}"/>
              </a:ext>
            </a:extLst>
          </p:cNvPr>
          <p:cNvSpPr txBox="1"/>
          <p:nvPr/>
        </p:nvSpPr>
        <p:spPr>
          <a:xfrm>
            <a:off x="1605988" y="1276350"/>
            <a:ext cx="5932024" cy="6754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vi-V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Quản</a:t>
            </a:r>
            <a:r>
              <a:rPr lang="en-US" altLang="vi-V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 </a:t>
            </a:r>
            <a:r>
              <a:rPr lang="en-US" altLang="vi-V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lý</a:t>
            </a:r>
            <a:r>
              <a:rPr lang="en-US" altLang="vi-V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 </a:t>
            </a:r>
            <a:r>
              <a:rPr lang="en-US" altLang="vi-V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bán</a:t>
            </a:r>
            <a:r>
              <a:rPr lang="en-US" altLang="vi-V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 </a:t>
            </a:r>
            <a:r>
              <a:rPr lang="en-US" altLang="vi-V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hàng</a:t>
            </a:r>
            <a:r>
              <a:rPr lang="en-US" altLang="vi-V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 </a:t>
            </a:r>
            <a:r>
              <a:rPr lang="en-US" altLang="vi-V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điện</a:t>
            </a:r>
            <a:r>
              <a:rPr lang="en-US" altLang="vi-V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 </a:t>
            </a:r>
            <a:r>
              <a:rPr lang="en-US" altLang="vi-V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thoại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Yeseva One" panose="00000500000000000000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D29741-A63A-F284-3CF8-605867355C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025" y="1885950"/>
            <a:ext cx="1885950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F816AC-6908-CEA4-6751-75EC7064F57F}"/>
              </a:ext>
            </a:extLst>
          </p:cNvPr>
          <p:cNvSpPr txBox="1"/>
          <p:nvPr/>
        </p:nvSpPr>
        <p:spPr>
          <a:xfrm>
            <a:off x="2819400" y="133350"/>
            <a:ext cx="3505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err="1"/>
              <a:t>Giới</a:t>
            </a:r>
            <a:r>
              <a:rPr lang="en-US" sz="3000" dirty="0"/>
              <a:t> </a:t>
            </a:r>
            <a:r>
              <a:rPr lang="en-US" sz="3000" dirty="0" err="1"/>
              <a:t>thiệu</a:t>
            </a:r>
            <a:r>
              <a:rPr lang="en-US" sz="3000" dirty="0"/>
              <a:t> </a:t>
            </a:r>
            <a:r>
              <a:rPr lang="en-US" sz="3000" dirty="0" err="1"/>
              <a:t>thành</a:t>
            </a:r>
            <a:r>
              <a:rPr lang="en-US" sz="3000" dirty="0"/>
              <a:t> </a:t>
            </a:r>
            <a:r>
              <a:rPr lang="en-US" sz="3000" dirty="0" err="1"/>
              <a:t>viên</a:t>
            </a:r>
            <a:endParaRPr 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4B58A8-3A42-3254-9C0F-153A76BD0AE8}"/>
              </a:ext>
            </a:extLst>
          </p:cNvPr>
          <p:cNvSpPr txBox="1"/>
          <p:nvPr/>
        </p:nvSpPr>
        <p:spPr>
          <a:xfrm>
            <a:off x="933450" y="1276349"/>
            <a:ext cx="194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Trần Văn Hiếu</a:t>
            </a:r>
          </a:p>
        </p:txBody>
      </p:sp>
      <p:pic>
        <p:nvPicPr>
          <p:cNvPr id="13" name="Picture 12" descr="A person taking a selfie&#10;&#10;AI-generated content may be incorrect.">
            <a:extLst>
              <a:ext uri="{FF2B5EF4-FFF2-40B4-BE49-F238E27FC236}">
                <a16:creationId xmlns:a16="http://schemas.microsoft.com/office/drawing/2014/main" id="{521471F2-A75F-873D-8E88-DDFB6686B7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85950"/>
            <a:ext cx="1981200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B81FB7-D2A0-C553-8C87-AEE8286CA78B}"/>
              </a:ext>
            </a:extLst>
          </p:cNvPr>
          <p:cNvSpPr txBox="1"/>
          <p:nvPr/>
        </p:nvSpPr>
        <p:spPr>
          <a:xfrm>
            <a:off x="3314700" y="1276350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Nguyễn Thái Hoàng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14D74F-4BB2-0EBE-526A-D190F6FB08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96050" y="1885950"/>
            <a:ext cx="1885950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00098E-CFF0-1DA2-B901-81311B4A0F2A}"/>
              </a:ext>
            </a:extLst>
          </p:cNvPr>
          <p:cNvSpPr txBox="1"/>
          <p:nvPr/>
        </p:nvSpPr>
        <p:spPr>
          <a:xfrm>
            <a:off x="6067425" y="1276350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Nguyễn Châu Vương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165775A4-F7D6-4555-8685-0CCE4D4DCC2B}"/>
              </a:ext>
            </a:extLst>
          </p:cNvPr>
          <p:cNvSpPr txBox="1"/>
          <p:nvPr/>
        </p:nvSpPr>
        <p:spPr>
          <a:xfrm>
            <a:off x="152400" y="13335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C931A5-038D-4A0D-B123-359F0256E02C}"/>
              </a:ext>
            </a:extLst>
          </p:cNvPr>
          <p:cNvSpPr txBox="1"/>
          <p:nvPr/>
        </p:nvSpPr>
        <p:spPr>
          <a:xfrm>
            <a:off x="152400" y="598165"/>
            <a:ext cx="6557592" cy="378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X</a:t>
            </a:r>
            <a:r>
              <a:rPr lang="vi-VN" dirty="0"/>
              <a:t>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Web</a:t>
            </a:r>
            <a:r>
              <a:rPr lang="vi-VN" dirty="0"/>
              <a:t> API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bán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thoại</a:t>
            </a:r>
            <a:r>
              <a:rPr lang="vi-VN" dirty="0"/>
              <a:t>,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,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,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, </a:t>
            </a:r>
            <a:r>
              <a:rPr lang="vi-VN" dirty="0" err="1"/>
              <a:t>tồn</a:t>
            </a:r>
            <a:r>
              <a:rPr lang="vi-VN" dirty="0"/>
              <a:t> kho </a:t>
            </a:r>
            <a:r>
              <a:rPr lang="vi-VN" dirty="0" err="1"/>
              <a:t>và</a:t>
            </a:r>
            <a:r>
              <a:rPr lang="vi-VN" dirty="0"/>
              <a:t> đơn </a:t>
            </a:r>
            <a:r>
              <a:rPr lang="vi-VN" dirty="0" err="1"/>
              <a:t>hàng</a:t>
            </a:r>
            <a:r>
              <a:rPr lang="vi-VN" dirty="0"/>
              <a:t>.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vi-VN" dirty="0"/>
              <a:t> </a:t>
            </a:r>
            <a:r>
              <a:rPr lang="vi-VN" dirty="0" err="1"/>
              <a:t>Python</a:t>
            </a:r>
            <a:r>
              <a:rPr lang="vi-VN" dirty="0"/>
              <a:t> </a:t>
            </a:r>
            <a:r>
              <a:rPr lang="vi-VN" dirty="0" err="1"/>
              <a:t>FastAPI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API, </a:t>
            </a:r>
            <a:r>
              <a:rPr lang="vi-VN" dirty="0" err="1"/>
              <a:t>PostgreSQL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lưu </a:t>
            </a:r>
            <a:r>
              <a:rPr lang="vi-VN" dirty="0" err="1"/>
              <a:t>trữ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, </a:t>
            </a:r>
            <a:r>
              <a:rPr lang="vi-VN" dirty="0" err="1"/>
              <a:t>SQLAlchemy</a:t>
            </a:r>
            <a:r>
              <a:rPr lang="vi-VN" dirty="0"/>
              <a:t>/</a:t>
            </a:r>
            <a:r>
              <a:rPr lang="vi-VN" dirty="0" err="1"/>
              <a:t>SQLModel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ánh</a:t>
            </a:r>
            <a:r>
              <a:rPr lang="vi-VN" dirty="0"/>
              <a:t> </a:t>
            </a:r>
            <a:r>
              <a:rPr lang="vi-VN" dirty="0" err="1"/>
              <a:t>xạ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Alembic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phiên </a:t>
            </a:r>
            <a:r>
              <a:rPr lang="vi-VN" dirty="0" err="1"/>
              <a:t>bản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.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áp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MVC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mở</a:t>
            </a:r>
            <a:r>
              <a:rPr lang="vi-VN" dirty="0"/>
              <a:t> </a:t>
            </a:r>
            <a:r>
              <a:rPr lang="vi-VN" dirty="0" err="1"/>
              <a:t>rộng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trì</a:t>
            </a:r>
            <a:r>
              <a:rPr lang="vi-VN" dirty="0"/>
              <a:t>.</a:t>
            </a: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h</a:t>
            </a:r>
            <a:r>
              <a:rPr lang="vi-VN" dirty="0"/>
              <a:t>ệ </a:t>
            </a:r>
            <a:r>
              <a:rPr lang="vi-VN" dirty="0" err="1"/>
              <a:t>thống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CRUD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,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kiếm</a:t>
            </a:r>
            <a:r>
              <a:rPr lang="vi-VN" dirty="0"/>
              <a:t>, </a:t>
            </a:r>
            <a:r>
              <a:rPr lang="vi-VN" dirty="0" err="1"/>
              <a:t>lọc</a:t>
            </a:r>
            <a:r>
              <a:rPr lang="vi-VN" dirty="0"/>
              <a:t>, </a:t>
            </a:r>
            <a:r>
              <a:rPr lang="vi-VN" dirty="0" err="1"/>
              <a:t>thống</a:t>
            </a:r>
            <a:r>
              <a:rPr lang="vi-VN" dirty="0"/>
              <a:t> kê </a:t>
            </a:r>
            <a:r>
              <a:rPr lang="vi-VN" dirty="0" err="1"/>
              <a:t>bán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đơn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,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đúng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ra.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B70E0-7DE3-4507-B3CE-64FEF2780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992" y="0"/>
            <a:ext cx="2449608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165775A4-F7D6-4555-8685-0CCE4D4DCC2B}"/>
              </a:ext>
            </a:extLst>
          </p:cNvPr>
          <p:cNvSpPr txBox="1"/>
          <p:nvPr/>
        </p:nvSpPr>
        <p:spPr>
          <a:xfrm>
            <a:off x="152400" y="13335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00B7B-8B3F-4AEF-8EAA-08A416EDF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400" y="595015"/>
            <a:ext cx="5029200" cy="41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1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165775A4-F7D6-4555-8685-0CCE4D4DCC2B}"/>
              </a:ext>
            </a:extLst>
          </p:cNvPr>
          <p:cNvSpPr txBox="1"/>
          <p:nvPr/>
        </p:nvSpPr>
        <p:spPr>
          <a:xfrm>
            <a:off x="152400" y="133351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C931A5-038D-4A0D-B123-359F0256E02C}"/>
              </a:ext>
            </a:extLst>
          </p:cNvPr>
          <p:cNvSpPr txBox="1"/>
          <p:nvPr/>
        </p:nvSpPr>
        <p:spPr>
          <a:xfrm>
            <a:off x="152400" y="586591"/>
            <a:ext cx="518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theo </a:t>
            </a:r>
            <a:r>
              <a:rPr lang="vi-VN" b="1" dirty="0" err="1"/>
              <a:t>kiến</a:t>
            </a:r>
            <a:r>
              <a:rPr lang="vi-VN" b="1" dirty="0"/>
              <a:t> </a:t>
            </a:r>
            <a:r>
              <a:rPr lang="vi-VN" b="1" dirty="0" err="1"/>
              <a:t>trúc</a:t>
            </a:r>
            <a:r>
              <a:rPr lang="vi-VN" b="1" dirty="0"/>
              <a:t> MVC (</a:t>
            </a:r>
            <a:r>
              <a:rPr lang="vi-VN" b="1" dirty="0" err="1"/>
              <a:t>Model</a:t>
            </a:r>
            <a:r>
              <a:rPr lang="vi-VN" b="1" dirty="0"/>
              <a:t> – </a:t>
            </a:r>
            <a:r>
              <a:rPr lang="vi-VN" b="1" dirty="0" err="1"/>
              <a:t>View</a:t>
            </a:r>
            <a:r>
              <a:rPr lang="vi-VN" b="1" dirty="0"/>
              <a:t> – </a:t>
            </a:r>
            <a:r>
              <a:rPr lang="vi-VN" b="1" dirty="0" err="1"/>
              <a:t>Controller</a:t>
            </a:r>
            <a:r>
              <a:rPr lang="vi-VN" b="1" dirty="0"/>
              <a:t>)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mở</a:t>
            </a:r>
            <a:r>
              <a:rPr lang="vi-VN" dirty="0"/>
              <a:t> </a:t>
            </a:r>
            <a:r>
              <a:rPr lang="vi-VN" dirty="0" err="1"/>
              <a:t>rộng</a:t>
            </a:r>
            <a:r>
              <a:rPr lang="vi-VN" dirty="0"/>
              <a:t>. Trong </a:t>
            </a:r>
            <a:r>
              <a:rPr lang="vi-VN" dirty="0" err="1"/>
              <a:t>đó</a:t>
            </a:r>
            <a:r>
              <a:rPr lang="vi-VN" dirty="0"/>
              <a:t>, </a:t>
            </a:r>
            <a:r>
              <a:rPr lang="vi-VN" b="1" dirty="0" err="1"/>
              <a:t>Model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SQLAlchemy</a:t>
            </a:r>
            <a:r>
              <a:rPr lang="vi-VN" dirty="0"/>
              <a:t>/</a:t>
            </a:r>
            <a:r>
              <a:rPr lang="vi-VN" dirty="0" err="1"/>
              <a:t>SQLModel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ánh</a:t>
            </a:r>
            <a:r>
              <a:rPr lang="vi-VN" dirty="0"/>
              <a:t> </a:t>
            </a:r>
            <a:r>
              <a:rPr lang="vi-VN" dirty="0" err="1"/>
              <a:t>xạ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Python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PostgreSQL</a:t>
            </a:r>
            <a:r>
              <a:rPr lang="vi-VN" dirty="0"/>
              <a:t>,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b="1" dirty="0" err="1"/>
              <a:t>Alembic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phiên </a:t>
            </a:r>
            <a:r>
              <a:rPr lang="vi-VN" dirty="0" err="1"/>
              <a:t>bản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. </a:t>
            </a:r>
            <a:r>
              <a:rPr lang="vi-VN" b="1" dirty="0" err="1"/>
              <a:t>Controller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FastAPI</a:t>
            </a:r>
            <a:r>
              <a:rPr lang="vi-VN" dirty="0"/>
              <a:t>, </a:t>
            </a:r>
            <a:r>
              <a:rPr lang="vi-VN" dirty="0" err="1"/>
              <a:t>xử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request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client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phối</a:t>
            </a:r>
            <a:r>
              <a:rPr lang="vi-VN" dirty="0"/>
              <a:t> </a:t>
            </a:r>
            <a:r>
              <a:rPr lang="vi-VN" dirty="0" err="1"/>
              <a:t>luồng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view</a:t>
            </a:r>
            <a:r>
              <a:rPr lang="vi-VN" dirty="0"/>
              <a:t>. </a:t>
            </a:r>
            <a:r>
              <a:rPr lang="vi-VN" b="1" dirty="0" err="1"/>
              <a:t>View</a:t>
            </a:r>
            <a:r>
              <a:rPr lang="vi-VN" dirty="0"/>
              <a:t> ở đây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lớp</a:t>
            </a:r>
            <a:r>
              <a:rPr lang="vi-VN" dirty="0"/>
              <a:t> API </a:t>
            </a:r>
            <a:r>
              <a:rPr lang="vi-VN" dirty="0" err="1"/>
              <a:t>response</a:t>
            </a:r>
            <a:r>
              <a:rPr lang="vi-VN" dirty="0"/>
              <a:t>, </a:t>
            </a:r>
            <a:r>
              <a:rPr lang="vi-VN" dirty="0" err="1"/>
              <a:t>trả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dưới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JSON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(</a:t>
            </a:r>
            <a:r>
              <a:rPr lang="vi-VN" dirty="0" err="1"/>
              <a:t>web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mobile</a:t>
            </a:r>
            <a:r>
              <a:rPr lang="vi-VN" dirty="0"/>
              <a:t>)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. </a:t>
            </a:r>
            <a:r>
              <a:rPr lang="vi-VN" dirty="0" err="1"/>
              <a:t>Ngoài</a:t>
            </a:r>
            <a:r>
              <a:rPr lang="vi-VN" dirty="0"/>
              <a:t> ra,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tách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tầng</a:t>
            </a:r>
            <a:r>
              <a:rPr lang="vi-VN" dirty="0"/>
              <a:t>,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độc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,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trì</a:t>
            </a:r>
            <a:r>
              <a:rPr lang="vi-VN" dirty="0"/>
              <a:t>, </a:t>
            </a:r>
            <a:r>
              <a:rPr lang="vi-VN" dirty="0" err="1"/>
              <a:t>đồng</a:t>
            </a:r>
            <a:r>
              <a:rPr lang="vi-VN" dirty="0"/>
              <a:t> </a:t>
            </a:r>
            <a:r>
              <a:rPr lang="vi-VN" dirty="0" err="1"/>
              <a:t>thời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mở</a:t>
            </a:r>
            <a:r>
              <a:rPr lang="vi-VN" dirty="0"/>
              <a:t> </a:t>
            </a:r>
            <a:r>
              <a:rPr lang="vi-VN" dirty="0" err="1"/>
              <a:t>rộng</a:t>
            </a:r>
            <a:r>
              <a:rPr lang="vi-VN" dirty="0"/>
              <a:t> thêm </a:t>
            </a:r>
            <a:r>
              <a:rPr lang="vi-VN" dirty="0" err="1"/>
              <a:t>tính</a:t>
            </a:r>
            <a:r>
              <a:rPr lang="vi-VN" dirty="0"/>
              <a:t> năng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mà</a:t>
            </a:r>
            <a:r>
              <a:rPr lang="vi-VN" dirty="0"/>
              <a:t> không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hưởng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1CAA0-2A03-4D61-9C58-09552F2A6F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123950"/>
            <a:ext cx="35052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0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165775A4-F7D6-4555-8685-0CCE4D4DCC2B}"/>
              </a:ext>
            </a:extLst>
          </p:cNvPr>
          <p:cNvSpPr txBox="1"/>
          <p:nvPr/>
        </p:nvSpPr>
        <p:spPr>
          <a:xfrm>
            <a:off x="0" y="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C931A5-038D-4A0D-B123-359F0256E02C}"/>
              </a:ext>
            </a:extLst>
          </p:cNvPr>
          <p:cNvSpPr txBox="1"/>
          <p:nvPr/>
        </p:nvSpPr>
        <p:spPr>
          <a:xfrm>
            <a:off x="33528" y="484418"/>
            <a:ext cx="91104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thêm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xem chi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thêm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xem chi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kho: Xem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kho, thêm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xem chi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tin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xem chi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tin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kê doanh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hức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đơn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Đây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trung tâm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đơn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trong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đơn.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năng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liên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chặt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chẽ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kho,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doanh thu,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kinh doanh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hơn.</a:t>
            </a:r>
          </a:p>
        </p:txBody>
      </p:sp>
    </p:spTree>
    <p:extLst>
      <p:ext uri="{BB962C8B-B14F-4D97-AF65-F5344CB8AC3E}">
        <p14:creationId xmlns:p14="http://schemas.microsoft.com/office/powerpoint/2010/main" val="283453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165775A4-F7D6-4555-8685-0CCE4D4DCC2B}"/>
              </a:ext>
            </a:extLst>
          </p:cNvPr>
          <p:cNvSpPr txBox="1"/>
          <p:nvPr/>
        </p:nvSpPr>
        <p:spPr>
          <a:xfrm>
            <a:off x="152400" y="13335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C931A5-038D-4A0D-B123-359F0256E02C}"/>
              </a:ext>
            </a:extLst>
          </p:cNvPr>
          <p:cNvSpPr txBox="1"/>
          <p:nvPr/>
        </p:nvSpPr>
        <p:spPr>
          <a:xfrm>
            <a:off x="152400" y="597301"/>
            <a:ext cx="8839200" cy="2956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dirty="0"/>
              <a:t>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công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b="1" dirty="0" err="1"/>
              <a:t>Web</a:t>
            </a:r>
            <a:r>
              <a:rPr lang="vi-VN" b="1" dirty="0"/>
              <a:t> API </a:t>
            </a:r>
            <a:r>
              <a:rPr lang="vi-VN" b="1" dirty="0" err="1"/>
              <a:t>quản</a:t>
            </a:r>
            <a:r>
              <a:rPr lang="vi-VN" b="1" dirty="0"/>
              <a:t> </a:t>
            </a:r>
            <a:r>
              <a:rPr lang="vi-VN" b="1" dirty="0" err="1"/>
              <a:t>lý</a:t>
            </a:r>
            <a:r>
              <a:rPr lang="vi-VN" b="1" dirty="0"/>
              <a:t> </a:t>
            </a:r>
            <a:r>
              <a:rPr lang="vi-VN" b="1" dirty="0" err="1"/>
              <a:t>bán</a:t>
            </a:r>
            <a:r>
              <a:rPr lang="vi-VN" b="1" dirty="0"/>
              <a:t> </a:t>
            </a:r>
            <a:r>
              <a:rPr lang="vi-VN" b="1" dirty="0" err="1"/>
              <a:t>hàng</a:t>
            </a:r>
            <a:r>
              <a:rPr lang="vi-VN" b="1" dirty="0"/>
              <a:t> </a:t>
            </a:r>
            <a:r>
              <a:rPr lang="vi-VN" b="1" dirty="0" err="1"/>
              <a:t>điện</a:t>
            </a:r>
            <a:r>
              <a:rPr lang="vi-VN" b="1" dirty="0"/>
              <a:t> </a:t>
            </a:r>
            <a:r>
              <a:rPr lang="vi-VN" b="1" dirty="0" err="1"/>
              <a:t>thoại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CRUD </a:t>
            </a:r>
            <a:r>
              <a:rPr lang="vi-VN" dirty="0" err="1"/>
              <a:t>đầy</a:t>
            </a:r>
            <a:r>
              <a:rPr lang="vi-VN" dirty="0"/>
              <a:t> </a:t>
            </a:r>
            <a:r>
              <a:rPr lang="vi-VN" dirty="0" err="1"/>
              <a:t>đủ</a:t>
            </a:r>
            <a:r>
              <a:rPr lang="vi-VN" dirty="0"/>
              <a:t> cho </a:t>
            </a:r>
            <a:r>
              <a:rPr lang="vi-VN" dirty="0" err="1"/>
              <a:t>sản</a:t>
            </a:r>
            <a:r>
              <a:rPr lang="vi-VN" dirty="0"/>
              <a:t> </a:t>
            </a:r>
            <a:r>
              <a:rPr lang="vi-VN" dirty="0" err="1"/>
              <a:t>phẩm</a:t>
            </a:r>
            <a:r>
              <a:rPr lang="vi-VN" dirty="0"/>
              <a:t>, </a:t>
            </a:r>
            <a:r>
              <a:rPr lang="vi-VN" dirty="0" err="1"/>
              <a:t>khách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,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, </a:t>
            </a:r>
            <a:r>
              <a:rPr lang="vi-VN" dirty="0" err="1"/>
              <a:t>tồn</a:t>
            </a:r>
            <a:r>
              <a:rPr lang="vi-VN" dirty="0"/>
              <a:t> kho </a:t>
            </a:r>
            <a:r>
              <a:rPr lang="vi-VN" dirty="0" err="1"/>
              <a:t>và</a:t>
            </a:r>
            <a:r>
              <a:rPr lang="vi-VN" dirty="0"/>
              <a:t> đơn </a:t>
            </a:r>
            <a:r>
              <a:rPr lang="vi-VN" dirty="0" err="1"/>
              <a:t>hàng</a:t>
            </a:r>
            <a:r>
              <a:rPr lang="vi-VN" dirty="0"/>
              <a:t>.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kiếm</a:t>
            </a:r>
            <a:r>
              <a:rPr lang="vi-VN" dirty="0"/>
              <a:t>, </a:t>
            </a:r>
            <a:r>
              <a:rPr lang="vi-VN" dirty="0" err="1"/>
              <a:t>lọc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kê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phục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bán</a:t>
            </a:r>
            <a:r>
              <a:rPr lang="vi-VN" dirty="0"/>
              <a:t> </a:t>
            </a:r>
            <a:r>
              <a:rPr lang="vi-VN" dirty="0" err="1"/>
              <a:t>hàng</a:t>
            </a:r>
            <a:r>
              <a:rPr lang="vi-VN" dirty="0"/>
              <a:t>.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PostgreSQL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quan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chính</a:t>
            </a:r>
            <a:r>
              <a:rPr lang="vi-VN" dirty="0"/>
              <a:t> –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ngoại</a:t>
            </a:r>
            <a:r>
              <a:rPr lang="vi-VN" dirty="0"/>
              <a:t>, </a:t>
            </a:r>
            <a:r>
              <a:rPr lang="vi-VN" dirty="0" err="1"/>
              <a:t>đảm</a:t>
            </a:r>
            <a:r>
              <a:rPr lang="vi-VN" dirty="0"/>
              <a:t> </a:t>
            </a:r>
            <a:r>
              <a:rPr lang="vi-VN" dirty="0" err="1"/>
              <a:t>bảo</a:t>
            </a:r>
            <a:r>
              <a:rPr lang="vi-VN" dirty="0"/>
              <a:t>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vẹn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.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SQLAlchemy</a:t>
            </a:r>
            <a:r>
              <a:rPr lang="vi-VN" dirty="0"/>
              <a:t>/</a:t>
            </a:r>
            <a:r>
              <a:rPr lang="vi-VN" dirty="0" err="1"/>
              <a:t>SQLModel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Alembic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thao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thuận</a:t>
            </a:r>
            <a:r>
              <a:rPr lang="vi-VN" dirty="0"/>
              <a:t> </a:t>
            </a:r>
            <a:r>
              <a:rPr lang="vi-VN" dirty="0" err="1"/>
              <a:t>tiện</a:t>
            </a:r>
            <a:r>
              <a:rPr lang="vi-VN" dirty="0"/>
              <a:t>,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mở</a:t>
            </a:r>
            <a:r>
              <a:rPr lang="vi-VN" dirty="0"/>
              <a:t> </a:t>
            </a:r>
            <a:r>
              <a:rPr lang="vi-VN" dirty="0" err="1"/>
              <a:t>rộng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phiên </a:t>
            </a:r>
            <a:r>
              <a:rPr lang="vi-VN" dirty="0" err="1"/>
              <a:t>bản</a:t>
            </a:r>
            <a:r>
              <a:rPr lang="vi-VN" dirty="0"/>
              <a:t>. </a:t>
            </a:r>
            <a:r>
              <a:rPr lang="vi-VN" dirty="0" err="1"/>
              <a:t>Nhìn</a:t>
            </a:r>
            <a:r>
              <a:rPr lang="vi-VN" dirty="0"/>
              <a:t> chung,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ban </a:t>
            </a:r>
            <a:r>
              <a:rPr lang="vi-VN" dirty="0" err="1"/>
              <a:t>đầu</a:t>
            </a:r>
            <a:r>
              <a:rPr lang="vi-VN" dirty="0"/>
              <a:t>, </a:t>
            </a:r>
            <a:r>
              <a:rPr lang="vi-VN" dirty="0" err="1"/>
              <a:t>đáp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yêu </a:t>
            </a:r>
            <a:r>
              <a:rPr lang="vi-VN" dirty="0" err="1"/>
              <a:t>cầu</a:t>
            </a:r>
            <a:r>
              <a:rPr lang="vi-VN" dirty="0"/>
              <a:t> </a:t>
            </a:r>
            <a:r>
              <a:rPr lang="vi-VN" dirty="0" err="1"/>
              <a:t>quản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tích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web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mobile</a:t>
            </a:r>
            <a:r>
              <a:rPr lang="vi-VN" dirty="0"/>
              <a:t>.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5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7"/>
          <p:cNvSpPr/>
          <p:nvPr/>
        </p:nvSpPr>
        <p:spPr>
          <a:xfrm>
            <a:off x="0" y="0"/>
            <a:ext cx="9154756" cy="5159144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  <a:gd name="connsiteX4" fmla="*/ 0 w 9144000"/>
              <a:gd name="connsiteY4" fmla="*/ 0 h 5143500"/>
              <a:gd name="connsiteX0-1" fmla="*/ 0 w 9144000"/>
              <a:gd name="connsiteY0-2" fmla="*/ 0 h 5143500"/>
              <a:gd name="connsiteX1-3" fmla="*/ 9144000 w 9144000"/>
              <a:gd name="connsiteY1-4" fmla="*/ 0 h 5143500"/>
              <a:gd name="connsiteX2-5" fmla="*/ 9144000 w 9144000"/>
              <a:gd name="connsiteY2-6" fmla="*/ 5143500 h 5143500"/>
              <a:gd name="connsiteX3-7" fmla="*/ 10758 w 9144000"/>
              <a:gd name="connsiteY3-8" fmla="*/ 3346973 h 5143500"/>
              <a:gd name="connsiteX4-9" fmla="*/ 0 w 9144000"/>
              <a:gd name="connsiteY4-10" fmla="*/ 0 h 5143500"/>
              <a:gd name="connsiteX0-11" fmla="*/ 21515 w 9165515"/>
              <a:gd name="connsiteY0-12" fmla="*/ 0 h 5143500"/>
              <a:gd name="connsiteX1-13" fmla="*/ 9165515 w 9165515"/>
              <a:gd name="connsiteY1-14" fmla="*/ 0 h 5143500"/>
              <a:gd name="connsiteX2-15" fmla="*/ 9165515 w 9165515"/>
              <a:gd name="connsiteY2-16" fmla="*/ 5143500 h 5143500"/>
              <a:gd name="connsiteX3-17" fmla="*/ 0 w 9165515"/>
              <a:gd name="connsiteY3-18" fmla="*/ 3346973 h 5143500"/>
              <a:gd name="connsiteX4-19" fmla="*/ 21515 w 9165515"/>
              <a:gd name="connsiteY4-20" fmla="*/ 0 h 5143500"/>
              <a:gd name="connsiteX0-21" fmla="*/ 10757 w 9154757"/>
              <a:gd name="connsiteY0-22" fmla="*/ 0 h 5143500"/>
              <a:gd name="connsiteX1-23" fmla="*/ 9154757 w 9154757"/>
              <a:gd name="connsiteY1-24" fmla="*/ 0 h 5143500"/>
              <a:gd name="connsiteX2-25" fmla="*/ 9154757 w 9154757"/>
              <a:gd name="connsiteY2-26" fmla="*/ 5143500 h 5143500"/>
              <a:gd name="connsiteX3-27" fmla="*/ 0 w 9154757"/>
              <a:gd name="connsiteY3-28" fmla="*/ 3346973 h 5143500"/>
              <a:gd name="connsiteX4-29" fmla="*/ 10757 w 9154757"/>
              <a:gd name="connsiteY4-30" fmla="*/ 0 h 5143500"/>
              <a:gd name="connsiteX0-31" fmla="*/ 477 w 9144477"/>
              <a:gd name="connsiteY0-32" fmla="*/ 0 h 5143500"/>
              <a:gd name="connsiteX1-33" fmla="*/ 9144477 w 9144477"/>
              <a:gd name="connsiteY1-34" fmla="*/ 0 h 5143500"/>
              <a:gd name="connsiteX2-35" fmla="*/ 9144477 w 9144477"/>
              <a:gd name="connsiteY2-36" fmla="*/ 5143500 h 5143500"/>
              <a:gd name="connsiteX3-37" fmla="*/ 11235 w 9144477"/>
              <a:gd name="connsiteY3-38" fmla="*/ 3949401 h 5143500"/>
              <a:gd name="connsiteX4-39" fmla="*/ 477 w 9144477"/>
              <a:gd name="connsiteY4-40" fmla="*/ 0 h 5143500"/>
              <a:gd name="connsiteX0-41" fmla="*/ 477 w 9144477"/>
              <a:gd name="connsiteY0-42" fmla="*/ 0 h 5143500"/>
              <a:gd name="connsiteX1-43" fmla="*/ 9144477 w 9144477"/>
              <a:gd name="connsiteY1-44" fmla="*/ 0 h 5143500"/>
              <a:gd name="connsiteX2-45" fmla="*/ 9144477 w 9144477"/>
              <a:gd name="connsiteY2-46" fmla="*/ 5143500 h 5143500"/>
              <a:gd name="connsiteX3-47" fmla="*/ 11235 w 9144477"/>
              <a:gd name="connsiteY3-48" fmla="*/ 3938644 h 5143500"/>
              <a:gd name="connsiteX4-49" fmla="*/ 477 w 9144477"/>
              <a:gd name="connsiteY4-50" fmla="*/ 0 h 5143500"/>
              <a:gd name="connsiteX0-51" fmla="*/ 1035 w 9145035"/>
              <a:gd name="connsiteY0-52" fmla="*/ 0 h 5143500"/>
              <a:gd name="connsiteX1-53" fmla="*/ 9145035 w 9145035"/>
              <a:gd name="connsiteY1-54" fmla="*/ 0 h 5143500"/>
              <a:gd name="connsiteX2-55" fmla="*/ 9145035 w 9145035"/>
              <a:gd name="connsiteY2-56" fmla="*/ 5143500 h 5143500"/>
              <a:gd name="connsiteX3-57" fmla="*/ 1036 w 9145035"/>
              <a:gd name="connsiteY3-58" fmla="*/ 3938644 h 5143500"/>
              <a:gd name="connsiteX4-59" fmla="*/ 1035 w 9145035"/>
              <a:gd name="connsiteY4-60" fmla="*/ 0 h 5143500"/>
              <a:gd name="connsiteX0-61" fmla="*/ 10756 w 9154756"/>
              <a:gd name="connsiteY0-62" fmla="*/ 0 h 5143500"/>
              <a:gd name="connsiteX1-63" fmla="*/ 9154756 w 9154756"/>
              <a:gd name="connsiteY1-64" fmla="*/ 0 h 5143500"/>
              <a:gd name="connsiteX2-65" fmla="*/ 9154756 w 9154756"/>
              <a:gd name="connsiteY2-66" fmla="*/ 5143500 h 5143500"/>
              <a:gd name="connsiteX3-67" fmla="*/ 0 w 9154756"/>
              <a:gd name="connsiteY3-68" fmla="*/ 4325919 h 5143500"/>
              <a:gd name="connsiteX4-69" fmla="*/ 10756 w 9154756"/>
              <a:gd name="connsiteY4-70" fmla="*/ 0 h 51435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54756" h="5143500">
                <a:moveTo>
                  <a:pt x="10756" y="0"/>
                </a:moveTo>
                <a:lnTo>
                  <a:pt x="9154756" y="0"/>
                </a:lnTo>
                <a:lnTo>
                  <a:pt x="9154756" y="5143500"/>
                </a:lnTo>
                <a:lnTo>
                  <a:pt x="0" y="4325919"/>
                </a:lnTo>
                <a:cubicBezTo>
                  <a:pt x="3586" y="3210261"/>
                  <a:pt x="7170" y="1115658"/>
                  <a:pt x="1075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Yeseva One" panose="00000500000000000000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62200" y="-28194"/>
            <a:ext cx="4569846" cy="45698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Yeseva One" panose="00000500000000000000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254927" y="1358691"/>
            <a:ext cx="1197764" cy="87716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endParaRPr lang="zh-CN" altLang="en-US" sz="5100" b="1" dirty="0">
              <a:solidFill>
                <a:schemeClr val="accent1"/>
              </a:solidFill>
              <a:latin typeface="Yeseva One" panose="00000500000000000000" charset="0"/>
              <a:ea typeface="Yeseva One" panose="00000500000000000000" charset="0"/>
            </a:endParaRPr>
          </a:p>
        </p:txBody>
      </p:sp>
      <p:sp>
        <p:nvSpPr>
          <p:cNvPr id="56" name="文本框 32"/>
          <p:cNvSpPr txBox="1"/>
          <p:nvPr/>
        </p:nvSpPr>
        <p:spPr>
          <a:xfrm>
            <a:off x="2819400" y="1740008"/>
            <a:ext cx="3924664" cy="7010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</a:defRPr>
            </a:lvl1pPr>
          </a:lstStyle>
          <a:p>
            <a:pPr algn="ctr" defTabSz="913765">
              <a:defRPr/>
            </a:pPr>
            <a:r>
              <a:rPr lang="en-US" altLang="vi-VN" sz="4000" kern="0" dirty="0">
                <a:solidFill>
                  <a:schemeClr val="accent2"/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Demo </a:t>
            </a:r>
            <a:r>
              <a:rPr lang="en-US" altLang="vi-VN" sz="4000" kern="0" dirty="0" err="1">
                <a:solidFill>
                  <a:schemeClr val="accent2"/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phần</a:t>
            </a:r>
            <a:r>
              <a:rPr lang="en-US" altLang="vi-VN" sz="4000" kern="0" dirty="0">
                <a:solidFill>
                  <a:schemeClr val="accent2"/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 </a:t>
            </a:r>
            <a:r>
              <a:rPr lang="en-US" altLang="vi-VN" sz="4000" kern="0" dirty="0" err="1">
                <a:solidFill>
                  <a:schemeClr val="accent2"/>
                </a:solidFill>
                <a:latin typeface="Times New Roman" panose="02020603050405020304" pitchFamily="18" charset="0"/>
                <a:ea typeface="Noto Sans"/>
                <a:cs typeface="Times New Roman" panose="02020603050405020304" pitchFamily="18" charset="0"/>
              </a:rPr>
              <a:t>mềm</a:t>
            </a:r>
            <a:endParaRPr lang="zh-CN" altLang="en-US" sz="4000" kern="0" dirty="0">
              <a:solidFill>
                <a:schemeClr val="accent2"/>
              </a:solidFill>
              <a:latin typeface="Times New Roman" panose="02020603050405020304" pitchFamily="18" charset="0"/>
              <a:ea typeface="Yeseva One" panose="00000500000000000000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5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直角三角形 35"/>
          <p:cNvSpPr/>
          <p:nvPr/>
        </p:nvSpPr>
        <p:spPr>
          <a:xfrm>
            <a:off x="0" y="4266795"/>
            <a:ext cx="7793041" cy="8767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Yeseva One" panose="00000500000000000000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70554" y="905863"/>
            <a:ext cx="3246444" cy="3246440"/>
            <a:chOff x="970554" y="905863"/>
            <a:chExt cx="3246444" cy="3246440"/>
          </a:xfrm>
        </p:grpSpPr>
        <p:sp>
          <p:nvSpPr>
            <p:cNvPr id="29" name="椭圆 28"/>
            <p:cNvSpPr/>
            <p:nvPr/>
          </p:nvSpPr>
          <p:spPr>
            <a:xfrm>
              <a:off x="970554" y="905863"/>
              <a:ext cx="3246444" cy="324644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258791" y="1194100"/>
              <a:ext cx="2669970" cy="2669966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</p:grpSp>
      <p:sp>
        <p:nvSpPr>
          <p:cNvPr id="30" name="直角三角形 29"/>
          <p:cNvSpPr/>
          <p:nvPr/>
        </p:nvSpPr>
        <p:spPr>
          <a:xfrm flipH="1">
            <a:off x="0" y="4318717"/>
            <a:ext cx="9144000" cy="824784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Yeseva One" panose="00000500000000000000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3400" y="0"/>
            <a:ext cx="3801810" cy="4400550"/>
            <a:chOff x="533400" y="0"/>
            <a:chExt cx="3801810" cy="4400550"/>
          </a:xfrm>
        </p:grpSpPr>
        <p:sp>
          <p:nvSpPr>
            <p:cNvPr id="18" name="椭圆 17"/>
            <p:cNvSpPr/>
            <p:nvPr/>
          </p:nvSpPr>
          <p:spPr>
            <a:xfrm>
              <a:off x="813663" y="1252638"/>
              <a:ext cx="299742" cy="29974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1213910" y="2980535"/>
              <a:ext cx="361568" cy="36156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73642" y="1918606"/>
              <a:ext cx="361568" cy="361568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772598" y="3292916"/>
              <a:ext cx="361568" cy="36156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2895600" y="3603542"/>
              <a:ext cx="797008" cy="797008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533400" y="2205918"/>
              <a:ext cx="760821" cy="760821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Yeseva One" panose="00000500000000000000" charset="0"/>
              </a:endParaRPr>
            </a:p>
          </p:txBody>
        </p:sp>
        <p:cxnSp>
          <p:nvCxnSpPr>
            <p:cNvPr id="4" name="直接连接符 3"/>
            <p:cNvCxnSpPr/>
            <p:nvPr/>
          </p:nvCxnSpPr>
          <p:spPr>
            <a:xfrm flipH="1" flipV="1">
              <a:off x="970554" y="0"/>
              <a:ext cx="0" cy="1402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 flipH="1" flipV="1">
              <a:off x="4134166" y="751274"/>
              <a:ext cx="0" cy="130246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H="1" flipV="1">
              <a:off x="3950277" y="2966739"/>
              <a:ext cx="0" cy="32617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9F19880-399F-08B1-F8B3-B7DD937ED35B}"/>
              </a:ext>
            </a:extLst>
          </p:cNvPr>
          <p:cNvSpPr txBox="1"/>
          <p:nvPr/>
        </p:nvSpPr>
        <p:spPr>
          <a:xfrm>
            <a:off x="4335210" y="1918606"/>
            <a:ext cx="47325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THẦY VÀ CÁC BẠN ĐÃ XEM BÀI THUYẾT TRÌNH CỦA NHÓM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EB3CE"/>
      </a:accent1>
      <a:accent2>
        <a:srgbClr val="214055"/>
      </a:accent2>
      <a:accent3>
        <a:srgbClr val="8EB3CE"/>
      </a:accent3>
      <a:accent4>
        <a:srgbClr val="214055"/>
      </a:accent4>
      <a:accent5>
        <a:srgbClr val="8EB3CE"/>
      </a:accent5>
      <a:accent6>
        <a:srgbClr val="214055"/>
      </a:accent6>
      <a:hlink>
        <a:srgbClr val="8EB3CE"/>
      </a:hlink>
      <a:folHlink>
        <a:srgbClr val="214055"/>
      </a:folHlink>
    </a:clrScheme>
    <a:fontScheme name="自定义 1">
      <a:majorFont>
        <a:latin typeface="Calibri"/>
        <a:ea typeface="字魂35号-经典雅黑"/>
        <a:cs typeface="Arial"/>
      </a:majorFont>
      <a:minorFont>
        <a:latin typeface="Calibri"/>
        <a:ea typeface="字魂35号-经典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734</Words>
  <Application>Microsoft Office PowerPoint</Application>
  <PresentationFormat>On-screen Show (16:9)</PresentationFormat>
  <Paragraphs>36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Noto Sans</vt:lpstr>
      <vt:lpstr>Times New Roman</vt:lpstr>
      <vt:lpstr>Yeseva One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 A15</dc:creator>
  <cp:lastModifiedBy>Trần Văn Hiếu</cp:lastModifiedBy>
  <cp:revision>39</cp:revision>
  <dcterms:created xsi:type="dcterms:W3CDTF">2021-05-11T14:38:14Z</dcterms:created>
  <dcterms:modified xsi:type="dcterms:W3CDTF">2025-09-19T15:45:56Z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2052-3.4.0.5283</vt:lpwstr>
  </property>
</Properties>
</file>