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35" r:id="rId2"/>
    <p:sldId id="430" r:id="rId3"/>
    <p:sldId id="452" r:id="rId4"/>
    <p:sldId id="412" r:id="rId5"/>
    <p:sldId id="461" r:id="rId6"/>
    <p:sldId id="462" r:id="rId7"/>
    <p:sldId id="454" r:id="rId8"/>
    <p:sldId id="415" r:id="rId9"/>
    <p:sldId id="460" r:id="rId10"/>
    <p:sldId id="456" r:id="rId11"/>
  </p:sldIdLst>
  <p:sldSz cx="9144000" cy="5143500" type="screen16x9"/>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DC45F9-D2FA-4F00-9A4F-63D4A2F78025}">
          <p14:sldIdLst>
            <p14:sldId id="335"/>
          </p14:sldIdLst>
        </p14:section>
        <p14:section name="Untitled Section" id="{1047A16C-0571-4623-ADE9-92A7C0A5603B}">
          <p14:sldIdLst>
            <p14:sldId id="430"/>
            <p14:sldId id="452"/>
            <p14:sldId id="412"/>
            <p14:sldId id="461"/>
            <p14:sldId id="462"/>
            <p14:sldId id="454"/>
            <p14:sldId id="415"/>
            <p14:sldId id="460"/>
            <p14:sldId id="456"/>
          </p14:sldIdLst>
        </p14:section>
      </p14:sectionLst>
    </p:ext>
    <p:ext uri="{EFAFB233-063F-42B5-8137-9DF3F51BA10A}">
      <p15:sldGuideLst xmlns:p15="http://schemas.microsoft.com/office/powerpoint/2012/main">
        <p15:guide id="1" orient="horz" pos="1624">
          <p15:clr>
            <a:srgbClr val="A4A3A4"/>
          </p15:clr>
        </p15:guide>
        <p15:guide id="2" pos="29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700" autoAdjust="0"/>
  </p:normalViewPr>
  <p:slideViewPr>
    <p:cSldViewPr>
      <p:cViewPr varScale="1">
        <p:scale>
          <a:sx n="140" d="100"/>
          <a:sy n="140" d="100"/>
        </p:scale>
        <p:origin x="894" y="102"/>
      </p:cViewPr>
      <p:guideLst>
        <p:guide orient="horz" pos="1624"/>
        <p:guide pos="2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Yeseva One" panose="0000050000000000000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Yeseva One" panose="00000500000000000000" charset="0"/>
              </a:defRPr>
            </a:lvl1pPr>
          </a:lstStyle>
          <a:p>
            <a:fld id="{8AADD754-F49E-4351-AAFE-19D83F43501C}" type="datetimeFigureOut">
              <a:rPr lang="en-US" smtClean="0"/>
              <a:t>9/18/2025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Yeseva One"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Yeseva One" panose="00000500000000000000" charset="0"/>
              </a:defRPr>
            </a:lvl1pPr>
          </a:lstStyle>
          <a:p>
            <a:fld id="{B78F6036-E835-44CB-A25A-34C755DFD5D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Yeseva One" panose="00000500000000000000" charset="0"/>
        <a:ea typeface="+mn-ea"/>
        <a:cs typeface="+mn-cs"/>
      </a:defRPr>
    </a:lvl1pPr>
    <a:lvl2pPr marL="457200" algn="l" defTabSz="914400" rtl="0" eaLnBrk="1" latinLnBrk="0" hangingPunct="1">
      <a:defRPr sz="1200" kern="1200">
        <a:solidFill>
          <a:schemeClr val="tx1"/>
        </a:solidFill>
        <a:latin typeface="Yeseva One" panose="00000500000000000000" charset="0"/>
        <a:ea typeface="+mn-ea"/>
        <a:cs typeface="+mn-cs"/>
      </a:defRPr>
    </a:lvl2pPr>
    <a:lvl3pPr marL="914400" algn="l" defTabSz="914400" rtl="0" eaLnBrk="1" latinLnBrk="0" hangingPunct="1">
      <a:defRPr sz="1200" kern="1200">
        <a:solidFill>
          <a:schemeClr val="tx1"/>
        </a:solidFill>
        <a:latin typeface="Yeseva One" panose="00000500000000000000" charset="0"/>
        <a:ea typeface="+mn-ea"/>
        <a:cs typeface="+mn-cs"/>
      </a:defRPr>
    </a:lvl3pPr>
    <a:lvl4pPr marL="1371600" algn="l" defTabSz="914400" rtl="0" eaLnBrk="1" latinLnBrk="0" hangingPunct="1">
      <a:defRPr sz="1200" kern="1200">
        <a:solidFill>
          <a:schemeClr val="tx1"/>
        </a:solidFill>
        <a:latin typeface="Yeseva One" panose="00000500000000000000" charset="0"/>
        <a:ea typeface="+mn-ea"/>
        <a:cs typeface="+mn-cs"/>
      </a:defRPr>
    </a:lvl4pPr>
    <a:lvl5pPr marL="1828800" algn="l" defTabSz="914400" rtl="0" eaLnBrk="1" latinLnBrk="0" hangingPunct="1">
      <a:defRPr sz="1200" kern="1200">
        <a:solidFill>
          <a:schemeClr val="tx1"/>
        </a:solidFill>
        <a:latin typeface="Yeseva One" panose="0000050000000000000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extLst>
      <p:ext uri="{BB962C8B-B14F-4D97-AF65-F5344CB8AC3E}">
        <p14:creationId xmlns:p14="http://schemas.microsoft.com/office/powerpoint/2010/main" val="325100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p:spPr>
      </p:sp>
      <p:sp>
        <p:nvSpPr>
          <p:cNvPr id="368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686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0" hangingPunct="0">
              <a:buFont typeface="Arial" panose="020B0604020202090204" pitchFamily="34" charset="0"/>
              <a:buNone/>
            </a:pPr>
            <a:fld id="{2AE280BC-3598-4B91-9A1B-4CE22018F8CC}" type="slidenum">
              <a:rPr lang="zh-CN" altLang="en-US" sz="1200">
                <a:latin typeface="字魂35号-经典雅黑" panose="02000000000000000000" pitchFamily="2" charset="-122"/>
              </a:rPr>
              <a:t>8</a:t>
            </a:fld>
            <a:endParaRPr lang="en-US" altLang="zh-CN" sz="1200">
              <a:latin typeface="字魂35号-经典雅黑" panose="02000000000000000000"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245409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normAutofit/>
          </a:bodyPr>
          <a:lstStyle/>
          <a:p>
            <a:r>
              <a:rPr lang="vi-VN" altLang="vi-VN" sz="4300">
                <a:latin typeface="Noto Sans"/>
                <a:ea typeface="Noto Sans"/>
              </a:rPr>
              <a:t>Bấm vào đây để chỉnh</a:t>
            </a:r>
            <a:endParaRPr lang="zh-CN" altLang="en-US"/>
          </a:p>
        </p:txBody>
      </p:sp>
      <p:sp>
        <p:nvSpPr>
          <p:cNvPr id="3" name="文本占位符 2"/>
          <p:cNvSpPr>
            <a:spLocks noGrp="1"/>
          </p:cNvSpPr>
          <p:nvPr>
            <p:ph type="body" idx="1"/>
          </p:nvPr>
        </p:nvSpPr>
        <p:spPr>
          <a:xfrm>
            <a:off x="630238" y="1260475"/>
            <a:ext cx="3868737"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a:latin typeface="Noto Sans"/>
                <a:ea typeface="Noto Sans"/>
              </a:rPr>
              <a:t>Bấm vào đây để chỉnh</a:t>
            </a:r>
            <a:endParaRPr lang="zh-CN" altLang="en-US"/>
          </a:p>
        </p:txBody>
      </p:sp>
      <p:sp>
        <p:nvSpPr>
          <p:cNvPr id="4" name="内容占位符 3"/>
          <p:cNvSpPr>
            <a:spLocks noGrp="1"/>
          </p:cNvSpPr>
          <p:nvPr>
            <p:ph sz="half" idx="2"/>
          </p:nvPr>
        </p:nvSpPr>
        <p:spPr>
          <a:xfrm>
            <a:off x="630238" y="1879600"/>
            <a:ext cx="3868737" cy="2762250"/>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5" name="文本占位符 4"/>
          <p:cNvSpPr>
            <a:spLocks noGrp="1"/>
          </p:cNvSpPr>
          <p:nvPr>
            <p:ph type="body" sz="quarter" idx="3"/>
          </p:nvPr>
        </p:nvSpPr>
        <p:spPr>
          <a:xfrm>
            <a:off x="4629150" y="1260475"/>
            <a:ext cx="3887788"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a:latin typeface="Noto Sans"/>
                <a:ea typeface="Noto Sans"/>
              </a:rPr>
              <a:t>Bấm vào đây để chỉnh</a:t>
            </a:r>
            <a:endParaRPr lang="zh-CN" altLang="en-US"/>
          </a:p>
        </p:txBody>
      </p:sp>
      <p:sp>
        <p:nvSpPr>
          <p:cNvPr id="6" name="内容占位符 5"/>
          <p:cNvSpPr>
            <a:spLocks noGrp="1"/>
          </p:cNvSpPr>
          <p:nvPr>
            <p:ph sz="quarter" idx="4"/>
          </p:nvPr>
        </p:nvSpPr>
        <p:spPr>
          <a:xfrm>
            <a:off x="4629150" y="1879600"/>
            <a:ext cx="3887788" cy="2762250"/>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7" name="日期占位符 6"/>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日期占位符 2"/>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a:latin typeface="Noto Sans"/>
                <a:ea typeface="Noto Sans"/>
              </a:rPr>
              <a:t>Bấm vào đây để chỉnh sửa kiểu</a:t>
            </a:r>
            <a:endParaRPr lang="zh-CN" altLang="en-US"/>
          </a:p>
        </p:txBody>
      </p:sp>
      <p:sp>
        <p:nvSpPr>
          <p:cNvPr id="3" name="内容占位符 2"/>
          <p:cNvSpPr>
            <a:spLocks noGrp="1"/>
          </p:cNvSpPr>
          <p:nvPr>
            <p:ph idx="1"/>
          </p:nvPr>
        </p:nvSpPr>
        <p:spPr>
          <a:xfrm>
            <a:off x="3887788" y="741363"/>
            <a:ext cx="4629150" cy="36544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sz="3000">
                <a:latin typeface="Noto Sans"/>
                <a:ea typeface="Noto Sans"/>
              </a:rPr>
              <a:t>Bấm vào đây để chỉnh sửa kiểu văn bản</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t">
            <a:normAutofit/>
          </a:bodyPr>
          <a:lstStyle>
            <a:lvl1pPr>
              <a:defRPr sz="3200"/>
            </a:lvl1pPr>
          </a:lstStyle>
          <a:p>
            <a:r>
              <a:rPr lang="vi-VN" altLang="vi-VN" sz="1800">
                <a:latin typeface="Noto Sans"/>
                <a:ea typeface="Noto Sans"/>
              </a:rPr>
              <a:t>Bấm vào đây để chỉnh sửa kiểu</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竖排文字占位符 2"/>
          <p:cNvSpPr>
            <a:spLocks noGrp="1"/>
          </p:cNvSpPr>
          <p:nvPr>
            <p:ph type="body" orient="vert" idx="1"/>
          </p:nvPr>
        </p:nvSpPr>
        <p:spPr/>
        <p:txBody>
          <a:bodyPr vert="vert">
            <a:normAutofit/>
          </a:bodyPr>
          <a:lstStyle/>
          <a:p>
            <a:pPr lvl="0"/>
            <a:r>
              <a:rPr lang="vi-VN" altLang="vi-VN" sz="2100">
                <a:latin typeface="Noto Sans"/>
                <a:ea typeface="Noto Sans"/>
              </a:rPr>
              <a:t>Bấm vào đây để chỉnh sửa kiểu văn bản chính</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vert">
            <a:normAutofit/>
          </a:bodyPr>
          <a:lstStyle/>
          <a:p>
            <a:r>
              <a:rPr lang="vi-VN" altLang="vi-VN" sz="2900">
                <a:latin typeface="Noto Sans"/>
                <a:ea typeface="Noto Sans"/>
              </a:rPr>
              <a:t>Bấm vào đây để chỉnh sửa kiểu</a:t>
            </a:r>
            <a:endParaRPr lang="zh-CN" altLang="en-US"/>
          </a:p>
        </p:txBody>
      </p:sp>
      <p:sp>
        <p:nvSpPr>
          <p:cNvPr id="3" name="竖排文字占位符 2"/>
          <p:cNvSpPr>
            <a:spLocks noGrp="1"/>
          </p:cNvSpPr>
          <p:nvPr>
            <p:ph type="body" orient="vert" idx="1"/>
          </p:nvPr>
        </p:nvSpPr>
        <p:spPr>
          <a:xfrm>
            <a:off x="628650" y="274638"/>
            <a:ext cx="5762625" cy="4357687"/>
          </a:xfrm>
        </p:spPr>
        <p:txBody>
          <a:bodyPr vert="vert">
            <a:normAutofit/>
          </a:bodyPr>
          <a:lstStyle/>
          <a:p>
            <a:pPr lvl="0"/>
            <a:r>
              <a:rPr lang="vi-VN" altLang="vi-VN">
                <a:latin typeface="Noto Sans"/>
                <a:ea typeface="Noto Sans"/>
              </a:rPr>
              <a:t>Bấm vào đây để chỉnh sửa kiểu văn bản chính</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内容占位符 2"/>
          <p:cNvSpPr>
            <a:spLocks noGrp="1"/>
          </p:cNvSpPr>
          <p:nvPr>
            <p:ph idx="1"/>
          </p:nvPr>
        </p:nvSpPr>
        <p:spPr/>
        <p:txBody>
          <a:bodyPr>
            <a:normAutofit/>
          </a:bodyPr>
          <a:lstStyle/>
          <a:p>
            <a:pPr lvl="0"/>
            <a:r>
              <a:rPr lang="vi-VN" altLang="vi-VN">
                <a:latin typeface="Noto Sans"/>
                <a:ea typeface="Noto Sans"/>
              </a:rPr>
              <a:t>Bấm vào đây để</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339139" cy="307848"/>
          </a:xfrm>
          <a:prstGeom prst="rect">
            <a:avLst/>
          </a:prstGeom>
          <a:noFill/>
        </p:spPr>
        <p:txBody>
          <a:bodyPr wrap="none" rtlCol="0">
            <a:normAutofit/>
          </a:bodyPr>
          <a:lstStyle/>
          <a:p>
            <a:r>
              <a:rPr lang="vi-VN" altLang="vi-VN" sz="1400">
                <a:latin typeface="Noto Sans"/>
                <a:ea typeface="Noto Sans"/>
              </a:rPr>
              <a:t>Phần kết luận</a:t>
            </a:r>
            <a:endParaRPr lang="zh-CN" altLang="en-US" sz="1800">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430531" cy="277063"/>
          </a:xfrm>
          <a:prstGeom prst="rect">
            <a:avLst/>
          </a:prstGeom>
          <a:noFill/>
        </p:spPr>
        <p:txBody>
          <a:bodyPr wrap="none" rtlCol="0">
            <a:normAutofit/>
          </a:bodyPr>
          <a:lstStyle/>
          <a:p>
            <a:r>
              <a:rPr lang="vi-VN" altLang="vi-VN" sz="1200">
                <a:latin typeface="Noto Sans"/>
                <a:ea typeface="Noto Sans"/>
              </a:rPr>
              <a:t>Đang nghiên cứu</a:t>
            </a:r>
            <a:endParaRPr lang="zh-CN" altLang="en-US" sz="1800">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372810" cy="369418"/>
          </a:xfrm>
          <a:prstGeom prst="rect">
            <a:avLst/>
          </a:prstGeom>
          <a:noFill/>
        </p:spPr>
        <p:txBody>
          <a:bodyPr wrap="none" rtlCol="0">
            <a:normAutofit/>
          </a:bodyPr>
          <a:lstStyle/>
          <a:p>
            <a:r>
              <a:rPr lang="vi-VN" altLang="vi-VN" sz="1800">
                <a:latin typeface="Noto Sans"/>
                <a:ea typeface="Noto Sans"/>
              </a:rPr>
              <a:t>Công nghệ</a:t>
            </a:r>
            <a:endParaRPr lang="zh-CN" altLang="en-US" sz="1800">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382430" cy="323240"/>
          </a:xfrm>
          <a:prstGeom prst="rect">
            <a:avLst/>
          </a:prstGeom>
          <a:noFill/>
        </p:spPr>
        <p:txBody>
          <a:bodyPr wrap="none" rtlCol="0">
            <a:normAutofit/>
          </a:bodyPr>
          <a:lstStyle/>
          <a:p>
            <a:r>
              <a:rPr lang="vi-VN" altLang="vi-VN" sz="1500">
                <a:latin typeface="Noto Sans"/>
                <a:ea typeface="Noto Sans"/>
              </a:rPr>
              <a:t>Nỗi khó khăn</a:t>
            </a:r>
            <a:endParaRPr lang="zh-CN" altLang="en-US" sz="1800">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1497873" cy="323240"/>
          </a:xfrm>
          <a:prstGeom prst="rect">
            <a:avLst/>
          </a:prstGeom>
          <a:noFill/>
        </p:spPr>
        <p:txBody>
          <a:bodyPr wrap="none" rtlCol="0">
            <a:normAutofit/>
          </a:bodyPr>
          <a:lstStyle/>
          <a:p>
            <a:r>
              <a:rPr lang="vi-VN" altLang="vi-VN" sz="1500">
                <a:latin typeface="Noto Sans"/>
                <a:ea typeface="Noto Sans"/>
              </a:rPr>
              <a:t>kế hoạch công</a:t>
            </a:r>
            <a:endParaRPr lang="zh-CN" altLang="en-US" sz="1800">
              <a:latin typeface="Yeseva One" panose="00000500000000000000" charset="0"/>
              <a:ea typeface="Yeseva One" panose="00000500000000000000"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sz="4300">
                <a:latin typeface="Noto Sans"/>
                <a:ea typeface="Noto Sans"/>
              </a:rPr>
              <a:t>Bấm vào đây để chỉnh</a:t>
            </a:r>
            <a:endParaRPr lang="zh-CN" altLang="en-US"/>
          </a:p>
        </p:txBody>
      </p:sp>
      <p:sp>
        <p:nvSpPr>
          <p:cNvPr id="3" name="内容占位符 2"/>
          <p:cNvSpPr>
            <a:spLocks noGrp="1"/>
          </p:cNvSpPr>
          <p:nvPr>
            <p:ph sz="half" idx="1"/>
          </p:nvPr>
        </p:nvSpPr>
        <p:spPr>
          <a:xfrm>
            <a:off x="628650" y="1370013"/>
            <a:ext cx="3867150" cy="3262312"/>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内容占位符 3"/>
          <p:cNvSpPr>
            <a:spLocks noGrp="1"/>
          </p:cNvSpPr>
          <p:nvPr>
            <p:ph sz="half" idx="2"/>
          </p:nvPr>
        </p:nvSpPr>
        <p:spPr>
          <a:xfrm>
            <a:off x="4648200" y="1370013"/>
            <a:ext cx="3867150" cy="3262312"/>
          </a:xfrm>
        </p:spPr>
        <p:txBody>
          <a:bodyPr>
            <a:normAutofit/>
          </a:bodyPr>
          <a:lstStyle/>
          <a:p>
            <a:pPr lvl="0"/>
            <a:r>
              <a:rPr lang="vi-VN" altLang="vi-VN" sz="2500">
                <a:latin typeface="Noto Sans"/>
                <a:ea typeface="Noto Sans"/>
              </a:rPr>
              <a:t>Bấm vào đây</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t>2025/9/18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t">
            <a:normAutofit/>
          </a:bodyPr>
          <a:lstStyle/>
          <a:p>
            <a:r>
              <a:rPr lang="vi-VN" altLang="vi-VN" sz="4300">
                <a:latin typeface="Noto Sans"/>
                <a:ea typeface="Noto Sans"/>
              </a:rPr>
              <a:t>Bấm vào đây để chỉnh</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vi-VN" altLang="vi-VN">
                <a:latin typeface="Noto Sans"/>
                <a:ea typeface="Noto Sans"/>
              </a:rPr>
              <a:t>Bấm vào đây để</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latin typeface="Yeseva One" panose="00000500000000000000" charset="0"/>
                <a:ea typeface="Yeseva One" panose="00000500000000000000" charset="0"/>
              </a:defRPr>
            </a:lvl1pPr>
          </a:lstStyle>
          <a:p>
            <a:fld id="{0CEB1B6A-AEF1-4ACD-BD61-958570690F55}" type="datetimeFigureOut">
              <a:rPr lang="zh-CN" altLang="en-US" smtClean="0"/>
              <a:t>2025/9/18</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latin typeface="Yeseva One" panose="00000500000000000000" charset="0"/>
                <a:ea typeface="Yeseva One" panose="00000500000000000000" charset="0"/>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latin typeface="Yeseva One" panose="00000500000000000000" charset="0"/>
                <a:ea typeface="Yeseva One" panose="00000500000000000000" charset="0"/>
              </a:defRPr>
            </a:lvl1pPr>
          </a:lstStyle>
          <a:p>
            <a:fld id="{BB6CB991-6BD3-42F2-8A94-1903E942543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Yeseva One" panose="00000500000000000000" charset="0"/>
          <a:ea typeface="Yeseva One" panose="00000500000000000000" charset="0"/>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Yeseva One" panose="00000500000000000000" charset="0"/>
          <a:ea typeface="Yeseva One" panose="00000500000000000000" charset="0"/>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Yeseva One" panose="00000500000000000000" charset="0"/>
          <a:ea typeface="Yeseva One" panose="00000500000000000000" charset="0"/>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Yeseva One" panose="00000500000000000000" charset="0"/>
          <a:ea typeface="Yeseva One" panose="00000500000000000000" charset="0"/>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Yeseva One" panose="00000500000000000000" charset="0"/>
          <a:ea typeface="Yeseva One" panose="00000500000000000000" charset="0"/>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Yeseva One" panose="00000500000000000000" charset="0"/>
          <a:ea typeface="Yeseva One" panose="00000500000000000000" charset="0"/>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2.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直角三角形 35"/>
          <p:cNvSpPr/>
          <p:nvPr/>
        </p:nvSpPr>
        <p:spPr>
          <a:xfrm>
            <a:off x="0" y="4266795"/>
            <a:ext cx="7793041" cy="876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9" name="文本框 8"/>
          <p:cNvSpPr txBox="1"/>
          <p:nvPr/>
        </p:nvSpPr>
        <p:spPr>
          <a:xfrm>
            <a:off x="3048000" y="100564"/>
            <a:ext cx="3048000" cy="708050"/>
          </a:xfrm>
          <a:prstGeom prst="rect">
            <a:avLst/>
          </a:prstGeom>
          <a:noFill/>
        </p:spPr>
        <p:txBody>
          <a:bodyPr wrap="none" rtlCol="0" anchor="ctr" anchorCtr="0">
            <a:normAutofit/>
          </a:bodyPr>
          <a:lstStyle/>
          <a:p>
            <a:pPr algn="ctr"/>
            <a:r>
              <a:rPr lang="vi-VN" altLang="zh-CN" sz="2400" dirty="0">
                <a:solidFill>
                  <a:schemeClr val="tx1">
                    <a:lumMod val="75000"/>
                    <a:lumOff val="25000"/>
                  </a:schemeClr>
                </a:solidFill>
                <a:latin typeface="Times New Roman" panose="02020603050405020304" pitchFamily="18" charset="0"/>
                <a:ea typeface="Yeseva One" panose="00000500000000000000" charset="0"/>
                <a:cs typeface="Times New Roman" panose="02020603050405020304" pitchFamily="18" charset="0"/>
              </a:rPr>
              <a:t>TRƯỜNG ĐẠI HỌC CÔNG NGHỆ THÔNG TIN</a:t>
            </a:r>
            <a:endParaRPr lang="zh-CN" altLang="en-US" sz="2400" dirty="0">
              <a:solidFill>
                <a:schemeClr val="tx1">
                  <a:lumMod val="75000"/>
                  <a:lumOff val="25000"/>
                </a:schemeClr>
              </a:solidFill>
              <a:latin typeface="Times New Roman" panose="02020603050405020304" pitchFamily="18" charset="0"/>
              <a:ea typeface="Yeseva One" panose="00000500000000000000" charset="0"/>
              <a:cs typeface="Times New Roman" panose="02020603050405020304" pitchFamily="18" charset="0"/>
            </a:endParaRPr>
          </a:p>
        </p:txBody>
      </p:sp>
      <p:sp>
        <p:nvSpPr>
          <p:cNvPr id="30" name="直角三角形 29"/>
          <p:cNvSpPr/>
          <p:nvPr/>
        </p:nvSpPr>
        <p:spPr>
          <a:xfrm flipH="1">
            <a:off x="0" y="4318717"/>
            <a:ext cx="9144000" cy="82478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7" name="TextBox 6">
            <a:extLst>
              <a:ext uri="{FF2B5EF4-FFF2-40B4-BE49-F238E27FC236}">
                <a16:creationId xmlns:a16="http://schemas.microsoft.com/office/drawing/2014/main" id="{BD4DF650-7E19-32DA-7753-9C2257A08B83}"/>
              </a:ext>
            </a:extLst>
          </p:cNvPr>
          <p:cNvSpPr txBox="1"/>
          <p:nvPr/>
        </p:nvSpPr>
        <p:spPr>
          <a:xfrm>
            <a:off x="6096000" y="3286727"/>
            <a:ext cx="3048000" cy="95410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Nhóm </a:t>
            </a:r>
            <a:r>
              <a:rPr lang="en-US" sz="1400" dirty="0">
                <a:latin typeface="Times New Roman" panose="02020603050405020304" pitchFamily="18" charset="0"/>
                <a:cs typeface="Times New Roman" panose="02020603050405020304" pitchFamily="18" charset="0"/>
              </a:rPr>
              <a:t>06:</a:t>
            </a:r>
            <a:endParaRPr lang="vi-VN"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1400" dirty="0">
                <a:latin typeface="Times New Roman" panose="02020603050405020304" pitchFamily="18" charset="0"/>
                <a:cs typeface="Times New Roman" panose="02020603050405020304" pitchFamily="18" charset="0"/>
              </a:rPr>
              <a:t>Trần Văn Hiếu - 24410162</a:t>
            </a:r>
          </a:p>
          <a:p>
            <a:pPr marL="342900" indent="-342900">
              <a:buFont typeface="+mj-lt"/>
              <a:buAutoNum type="arabicPeriod"/>
            </a:pPr>
            <a:r>
              <a:rPr lang="vi-VN" sz="1400" dirty="0">
                <a:latin typeface="Times New Roman" panose="02020603050405020304" pitchFamily="18" charset="0"/>
                <a:cs typeface="Times New Roman" panose="02020603050405020304" pitchFamily="18" charset="0"/>
              </a:rPr>
              <a:t>Nguyễn Châu Vương - 24410260</a:t>
            </a:r>
          </a:p>
          <a:p>
            <a:pPr marL="342900" indent="-342900">
              <a:buFont typeface="+mj-lt"/>
              <a:buAutoNum type="arabicPeriod"/>
            </a:pPr>
            <a:r>
              <a:rPr lang="vi-VN" sz="1400" dirty="0">
                <a:latin typeface="Times New Roman" panose="02020603050405020304" pitchFamily="18" charset="0"/>
                <a:cs typeface="Times New Roman" panose="02020603050405020304" pitchFamily="18" charset="0"/>
              </a:rPr>
              <a:t>Nguyễn Thái Hoàng - 24410168</a:t>
            </a:r>
          </a:p>
        </p:txBody>
      </p:sp>
      <p:sp>
        <p:nvSpPr>
          <p:cNvPr id="24" name="文本框 8">
            <a:extLst>
              <a:ext uri="{FF2B5EF4-FFF2-40B4-BE49-F238E27FC236}">
                <a16:creationId xmlns:a16="http://schemas.microsoft.com/office/drawing/2014/main" id="{0875D683-1315-42C4-8120-44486D9B362C}"/>
              </a:ext>
            </a:extLst>
          </p:cNvPr>
          <p:cNvSpPr txBox="1"/>
          <p:nvPr/>
        </p:nvSpPr>
        <p:spPr>
          <a:xfrm>
            <a:off x="1605988" y="1276350"/>
            <a:ext cx="5932024" cy="675496"/>
          </a:xfrm>
          <a:prstGeom prst="rect">
            <a:avLst/>
          </a:prstGeom>
          <a:noFill/>
        </p:spPr>
        <p:txBody>
          <a:bodyPr wrap="none" rtlCol="0">
            <a:noAutofit/>
          </a:bodyPr>
          <a:lstStyle/>
          <a:p>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Quản</a:t>
            </a:r>
            <a:r>
              <a:rPr lang="en-US" altLang="vi-VN" sz="4000" dirty="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lý</a:t>
            </a:r>
            <a:r>
              <a:rPr lang="en-US" altLang="vi-VN" sz="4000" dirty="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bán</a:t>
            </a:r>
            <a:r>
              <a:rPr lang="en-US" altLang="vi-VN" sz="4000" dirty="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hàng</a:t>
            </a:r>
            <a:r>
              <a:rPr lang="en-US" altLang="vi-VN" sz="4000" dirty="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điện</a:t>
            </a:r>
            <a:r>
              <a:rPr lang="en-US" altLang="vi-VN" sz="4000" dirty="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4000" dirty="0" err="1">
                <a:solidFill>
                  <a:schemeClr val="tx1">
                    <a:lumMod val="75000"/>
                    <a:lumOff val="25000"/>
                  </a:schemeClr>
                </a:solidFill>
                <a:latin typeface="Times New Roman" panose="02020603050405020304" pitchFamily="18" charset="0"/>
                <a:ea typeface="Noto Sans"/>
                <a:cs typeface="Times New Roman" panose="02020603050405020304" pitchFamily="18" charset="0"/>
              </a:rPr>
              <a:t>thoại</a:t>
            </a:r>
            <a:endParaRPr lang="zh-CN" altLang="en-US" sz="4000" dirty="0">
              <a:solidFill>
                <a:schemeClr val="tx1">
                  <a:lumMod val="75000"/>
                  <a:lumOff val="25000"/>
                </a:schemeClr>
              </a:solidFill>
              <a:latin typeface="Times New Roman" panose="02020603050405020304" pitchFamily="18" charset="0"/>
              <a:ea typeface="Yeseva One" panose="00000500000000000000"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直角三角形 35"/>
          <p:cNvSpPr/>
          <p:nvPr/>
        </p:nvSpPr>
        <p:spPr>
          <a:xfrm>
            <a:off x="0" y="4266795"/>
            <a:ext cx="7793041" cy="876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2" name="组合 1"/>
          <p:cNvGrpSpPr/>
          <p:nvPr/>
        </p:nvGrpSpPr>
        <p:grpSpPr>
          <a:xfrm>
            <a:off x="970554" y="905863"/>
            <a:ext cx="3246444" cy="3246440"/>
            <a:chOff x="970554" y="905863"/>
            <a:chExt cx="3246444" cy="3246440"/>
          </a:xfrm>
        </p:grpSpPr>
        <p:sp>
          <p:nvSpPr>
            <p:cNvPr id="29" name="椭圆 28"/>
            <p:cNvSpPr/>
            <p:nvPr/>
          </p:nvSpPr>
          <p:spPr>
            <a:xfrm>
              <a:off x="970554" y="905863"/>
              <a:ext cx="3246444" cy="324644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1258791" y="1194100"/>
              <a:ext cx="2669970" cy="2669966"/>
            </a:xfrm>
            <a:prstGeom prst="ellipse">
              <a:avLst/>
            </a:prstGeom>
            <a:blipFill>
              <a:blip r:embed="rId3"/>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sp>
        <p:nvSpPr>
          <p:cNvPr id="30" name="直角三角形 29"/>
          <p:cNvSpPr/>
          <p:nvPr/>
        </p:nvSpPr>
        <p:spPr>
          <a:xfrm flipH="1">
            <a:off x="0" y="4318717"/>
            <a:ext cx="9144000" cy="82478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grpSp>
        <p:nvGrpSpPr>
          <p:cNvPr id="12" name="组合 11"/>
          <p:cNvGrpSpPr/>
          <p:nvPr/>
        </p:nvGrpSpPr>
        <p:grpSpPr>
          <a:xfrm>
            <a:off x="533400" y="0"/>
            <a:ext cx="3801810" cy="4400550"/>
            <a:chOff x="533400" y="0"/>
            <a:chExt cx="3801810" cy="4400550"/>
          </a:xfrm>
        </p:grpSpPr>
        <p:sp>
          <p:nvSpPr>
            <p:cNvPr id="18" name="椭圆 17"/>
            <p:cNvSpPr/>
            <p:nvPr/>
          </p:nvSpPr>
          <p:spPr>
            <a:xfrm>
              <a:off x="813663" y="1252638"/>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9" name="椭圆 18"/>
            <p:cNvSpPr/>
            <p:nvPr/>
          </p:nvSpPr>
          <p:spPr>
            <a:xfrm>
              <a:off x="1213910" y="2980535"/>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0" name="椭圆 19"/>
            <p:cNvSpPr/>
            <p:nvPr/>
          </p:nvSpPr>
          <p:spPr>
            <a:xfrm>
              <a:off x="3973642" y="191860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1" name="椭圆 20"/>
            <p:cNvSpPr/>
            <p:nvPr/>
          </p:nvSpPr>
          <p:spPr>
            <a:xfrm>
              <a:off x="3772598" y="3292916"/>
              <a:ext cx="361568" cy="36156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2" name="椭圆 21"/>
            <p:cNvSpPr/>
            <p:nvPr/>
          </p:nvSpPr>
          <p:spPr>
            <a:xfrm>
              <a:off x="2895600" y="3603542"/>
              <a:ext cx="797008" cy="79700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23" name="椭圆 22"/>
            <p:cNvSpPr/>
            <p:nvPr/>
          </p:nvSpPr>
          <p:spPr>
            <a:xfrm>
              <a:off x="533400" y="2205918"/>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cxnSp>
          <p:nvCxnSpPr>
            <p:cNvPr id="4" name="直接连接符 3"/>
            <p:cNvCxnSpPr/>
            <p:nvPr/>
          </p:nvCxnSpPr>
          <p:spPr>
            <a:xfrm flipH="1" flipV="1">
              <a:off x="970554" y="0"/>
              <a:ext cx="0" cy="140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4134166" y="751274"/>
              <a:ext cx="0" cy="13024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3950277" y="2966739"/>
              <a:ext cx="0" cy="3261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9F19880-399F-08B1-F8B3-B7DD937ED35B}"/>
              </a:ext>
            </a:extLst>
          </p:cNvPr>
          <p:cNvSpPr txBox="1"/>
          <p:nvPr/>
        </p:nvSpPr>
        <p:spPr>
          <a:xfrm>
            <a:off x="4335210" y="1918606"/>
            <a:ext cx="4732590" cy="1384995"/>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CẢM ƠN THẦY VÀ CÁC BẠN ĐÃ XEM BÀI THUYẾT TRÌNH CỦA NHÓM</a:t>
            </a:r>
            <a:endParaRPr lang="vi-V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D29741-A63A-F284-3CF8-605867355C8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2025" y="1885950"/>
            <a:ext cx="1885950" cy="251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8F816AC-6908-CEA4-6751-75EC7064F57F}"/>
              </a:ext>
            </a:extLst>
          </p:cNvPr>
          <p:cNvSpPr txBox="1"/>
          <p:nvPr/>
        </p:nvSpPr>
        <p:spPr>
          <a:xfrm>
            <a:off x="2819400" y="133350"/>
            <a:ext cx="3505200" cy="553998"/>
          </a:xfrm>
          <a:prstGeom prst="rect">
            <a:avLst/>
          </a:prstGeom>
          <a:noFill/>
        </p:spPr>
        <p:txBody>
          <a:bodyPr wrap="square" rtlCol="0">
            <a:spAutoFit/>
          </a:bodyPr>
          <a:lstStyle/>
          <a:p>
            <a:pPr algn="ctr"/>
            <a:r>
              <a:rPr lang="en-US" sz="3000" dirty="0" err="1"/>
              <a:t>Giới</a:t>
            </a:r>
            <a:r>
              <a:rPr lang="en-US" sz="3000" dirty="0"/>
              <a:t> </a:t>
            </a:r>
            <a:r>
              <a:rPr lang="en-US" sz="3000" dirty="0" err="1"/>
              <a:t>thiệu</a:t>
            </a:r>
            <a:r>
              <a:rPr lang="en-US" sz="3000" dirty="0"/>
              <a:t> </a:t>
            </a:r>
            <a:r>
              <a:rPr lang="en-US" sz="3000" dirty="0" err="1"/>
              <a:t>thành</a:t>
            </a:r>
            <a:r>
              <a:rPr lang="en-US" sz="3000" dirty="0"/>
              <a:t> </a:t>
            </a:r>
            <a:r>
              <a:rPr lang="en-US" sz="3000" dirty="0" err="1"/>
              <a:t>viên</a:t>
            </a:r>
            <a:endParaRPr lang="en-US" sz="3000" dirty="0"/>
          </a:p>
        </p:txBody>
      </p:sp>
      <p:sp>
        <p:nvSpPr>
          <p:cNvPr id="12" name="TextBox 11">
            <a:extLst>
              <a:ext uri="{FF2B5EF4-FFF2-40B4-BE49-F238E27FC236}">
                <a16:creationId xmlns:a16="http://schemas.microsoft.com/office/drawing/2014/main" id="{B14B58A8-3A42-3254-9C0F-153A76BD0AE8}"/>
              </a:ext>
            </a:extLst>
          </p:cNvPr>
          <p:cNvSpPr txBox="1"/>
          <p:nvPr/>
        </p:nvSpPr>
        <p:spPr>
          <a:xfrm>
            <a:off x="933450" y="1276349"/>
            <a:ext cx="1943100" cy="461665"/>
          </a:xfrm>
          <a:prstGeom prst="rect">
            <a:avLst/>
          </a:prstGeom>
          <a:noFill/>
        </p:spPr>
        <p:txBody>
          <a:bodyPr wrap="square" rtlCol="0">
            <a:spAutoFit/>
          </a:bodyPr>
          <a:lstStyle/>
          <a:p>
            <a:pPr algn="ctr"/>
            <a:r>
              <a:rPr lang="en-US" sz="2400" dirty="0"/>
              <a:t>Trần Văn Hiếu</a:t>
            </a:r>
          </a:p>
        </p:txBody>
      </p:sp>
      <p:pic>
        <p:nvPicPr>
          <p:cNvPr id="13" name="Picture 12" descr="A person taking a selfie&#10;&#10;AI-generated content may be incorrect.">
            <a:extLst>
              <a:ext uri="{FF2B5EF4-FFF2-40B4-BE49-F238E27FC236}">
                <a16:creationId xmlns:a16="http://schemas.microsoft.com/office/drawing/2014/main" id="{521471F2-A75F-873D-8E88-DDFB6686B7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7600" y="1885950"/>
            <a:ext cx="1981200" cy="251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AAB81FB7-D2A0-C553-8C87-AEE8286CA78B}"/>
              </a:ext>
            </a:extLst>
          </p:cNvPr>
          <p:cNvSpPr txBox="1"/>
          <p:nvPr/>
        </p:nvSpPr>
        <p:spPr>
          <a:xfrm>
            <a:off x="3314700" y="1276350"/>
            <a:ext cx="2667000" cy="461665"/>
          </a:xfrm>
          <a:prstGeom prst="rect">
            <a:avLst/>
          </a:prstGeom>
          <a:noFill/>
        </p:spPr>
        <p:txBody>
          <a:bodyPr wrap="square" rtlCol="0">
            <a:spAutoFit/>
          </a:bodyPr>
          <a:lstStyle/>
          <a:p>
            <a:pPr algn="ctr"/>
            <a:r>
              <a:rPr lang="en-US" sz="2400" dirty="0"/>
              <a:t>Nguyễn Thái Hoàng</a:t>
            </a:r>
          </a:p>
        </p:txBody>
      </p:sp>
      <p:pic>
        <p:nvPicPr>
          <p:cNvPr id="21" name="Picture 20" descr="A person taking a selfie&#10;&#10;AI-generated content may be incorrect.">
            <a:extLst>
              <a:ext uri="{FF2B5EF4-FFF2-40B4-BE49-F238E27FC236}">
                <a16:creationId xmlns:a16="http://schemas.microsoft.com/office/drawing/2014/main" id="{5D14D74F-4BB2-0EBE-526A-D190F6FB08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8425" y="1885950"/>
            <a:ext cx="1981200" cy="251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Box 21">
            <a:extLst>
              <a:ext uri="{FF2B5EF4-FFF2-40B4-BE49-F238E27FC236}">
                <a16:creationId xmlns:a16="http://schemas.microsoft.com/office/drawing/2014/main" id="{B300098E-CFF0-1DA2-B901-81311B4A0F2A}"/>
              </a:ext>
            </a:extLst>
          </p:cNvPr>
          <p:cNvSpPr txBox="1"/>
          <p:nvPr/>
        </p:nvSpPr>
        <p:spPr>
          <a:xfrm>
            <a:off x="6067425" y="1276350"/>
            <a:ext cx="2743200" cy="461665"/>
          </a:xfrm>
          <a:prstGeom prst="rect">
            <a:avLst/>
          </a:prstGeom>
          <a:noFill/>
        </p:spPr>
        <p:txBody>
          <a:bodyPr wrap="square" rtlCol="0">
            <a:spAutoFit/>
          </a:bodyPr>
          <a:lstStyle/>
          <a:p>
            <a:pPr algn="ctr"/>
            <a:r>
              <a:rPr lang="en-US" sz="2400" dirty="0"/>
              <a:t>Nguyễn Châu Vương</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dirty="0">
                <a:solidFill>
                  <a:schemeClr val="accent1"/>
                </a:solidFill>
                <a:latin typeface="Noto Sans"/>
                <a:ea typeface="Noto Sans"/>
              </a:rPr>
              <a:t>0</a:t>
            </a:r>
            <a:r>
              <a:rPr lang="en-US" altLang="vi-VN" sz="5100" b="1" dirty="0">
                <a:solidFill>
                  <a:schemeClr val="accent1"/>
                </a:solidFill>
                <a:latin typeface="Noto Sans"/>
                <a:ea typeface="Noto Sans"/>
              </a:rPr>
              <a:t>1</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743200" y="2063501"/>
            <a:ext cx="3924664" cy="64008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Giới</a:t>
            </a:r>
            <a:r>
              <a:rPr lang="en-US" altLang="vi-VN" sz="36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thiệu</a:t>
            </a:r>
            <a:endParaRPr lang="zh-CN" altLang="en-US" sz="4000" kern="0" dirty="0">
              <a:solidFill>
                <a:schemeClr val="accent2"/>
              </a:solidFill>
              <a:latin typeface="Times New Roman" panose="02020603050405020304" pitchFamily="18" charset="0"/>
              <a:ea typeface="Yeseva One" panose="00000500000000000000"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PA_库_组合 35"/>
          <p:cNvGrpSpPr/>
          <p:nvPr>
            <p:custDataLst>
              <p:tags r:id="rId1"/>
            </p:custDataLst>
          </p:nvPr>
        </p:nvGrpSpPr>
        <p:grpSpPr>
          <a:xfrm>
            <a:off x="4511335" y="321626"/>
            <a:ext cx="3760763" cy="1369318"/>
            <a:chOff x="6015085" y="1840440"/>
            <a:chExt cx="5016164" cy="1826418"/>
          </a:xfrm>
        </p:grpSpPr>
        <p:grpSp>
          <p:nvGrpSpPr>
            <p:cNvPr id="6" name="组合 5"/>
            <p:cNvGrpSpPr/>
            <p:nvPr/>
          </p:nvGrpSpPr>
          <p:grpSpPr>
            <a:xfrm>
              <a:off x="6015085" y="1840440"/>
              <a:ext cx="1562100" cy="1826418"/>
              <a:chOff x="6610350" y="1809750"/>
              <a:chExt cx="1562100" cy="1826418"/>
            </a:xfrm>
          </p:grpSpPr>
          <p:sp>
            <p:nvSpPr>
              <p:cNvPr id="30" name="椭圆 29"/>
              <p:cNvSpPr/>
              <p:nvPr/>
            </p:nvSpPr>
            <p:spPr>
              <a:xfrm>
                <a:off x="6610350" y="1809750"/>
                <a:ext cx="1562100" cy="156210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sp>
            <p:nvSpPr>
              <p:cNvPr id="31" name="任意多边形: 形状 30"/>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grpSp>
        <p:cxnSp>
          <p:nvCxnSpPr>
            <p:cNvPr id="8" name="直接连接符 7"/>
            <p:cNvCxnSpPr/>
            <p:nvPr/>
          </p:nvCxnSpPr>
          <p:spPr>
            <a:xfrm>
              <a:off x="7399626" y="2861635"/>
              <a:ext cx="363162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2" name="PA_库_组合 1"/>
          <p:cNvGrpSpPr/>
          <p:nvPr>
            <p:custDataLst>
              <p:tags r:id="rId2"/>
            </p:custDataLst>
          </p:nvPr>
        </p:nvGrpSpPr>
        <p:grpSpPr>
          <a:xfrm>
            <a:off x="871902" y="192453"/>
            <a:ext cx="3598663" cy="1599764"/>
            <a:chOff x="1160751" y="1173594"/>
            <a:chExt cx="4799953" cy="2133791"/>
          </a:xfrm>
        </p:grpSpPr>
        <p:grpSp>
          <p:nvGrpSpPr>
            <p:cNvPr id="7" name="组合 6"/>
            <p:cNvGrpSpPr/>
            <p:nvPr/>
          </p:nvGrpSpPr>
          <p:grpSpPr>
            <a:xfrm flipH="1">
              <a:off x="4135714" y="1173594"/>
              <a:ext cx="1824990" cy="2133791"/>
              <a:chOff x="6610350" y="1809750"/>
              <a:chExt cx="1562100" cy="1826418"/>
            </a:xfrm>
            <a:solidFill>
              <a:schemeClr val="accent2"/>
            </a:solidFill>
          </p:grpSpPr>
          <p:sp>
            <p:nvSpPr>
              <p:cNvPr id="28" name="椭圆 27"/>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sp>
            <p:nvSpPr>
              <p:cNvPr id="29" name="任意多边形: 形状 28"/>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grpSp>
        <p:cxnSp>
          <p:nvCxnSpPr>
            <p:cNvPr id="10" name="直接连接符 9"/>
            <p:cNvCxnSpPr/>
            <p:nvPr/>
          </p:nvCxnSpPr>
          <p:spPr>
            <a:xfrm>
              <a:off x="1160751" y="2490160"/>
              <a:ext cx="3631623" cy="0"/>
            </a:xfrm>
            <a:prstGeom prst="line">
              <a:avLst/>
            </a:prstGeom>
            <a:ln w="1905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7" name="PA_库_组合 36"/>
          <p:cNvGrpSpPr/>
          <p:nvPr>
            <p:custDataLst>
              <p:tags r:id="rId3"/>
            </p:custDataLst>
          </p:nvPr>
        </p:nvGrpSpPr>
        <p:grpSpPr>
          <a:xfrm>
            <a:off x="4572974" y="2605026"/>
            <a:ext cx="3699125" cy="1572906"/>
            <a:chOff x="6097299" y="3586440"/>
            <a:chExt cx="4933950" cy="2097966"/>
          </a:xfrm>
        </p:grpSpPr>
        <p:grpSp>
          <p:nvGrpSpPr>
            <p:cNvPr id="4" name="组合 3"/>
            <p:cNvGrpSpPr/>
            <p:nvPr/>
          </p:nvGrpSpPr>
          <p:grpSpPr>
            <a:xfrm>
              <a:off x="6097299" y="3586440"/>
              <a:ext cx="1794349" cy="2097966"/>
              <a:chOff x="6610350" y="1809750"/>
              <a:chExt cx="1562100" cy="1826418"/>
            </a:xfrm>
            <a:solidFill>
              <a:schemeClr val="accent4"/>
            </a:solidFill>
          </p:grpSpPr>
          <p:sp>
            <p:nvSpPr>
              <p:cNvPr id="34" name="椭圆 33"/>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sp>
            <p:nvSpPr>
              <p:cNvPr id="35" name="任意多边形: 形状 34"/>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grpSp>
        <p:cxnSp>
          <p:nvCxnSpPr>
            <p:cNvPr id="9" name="直接连接符 8"/>
            <p:cNvCxnSpPr/>
            <p:nvPr/>
          </p:nvCxnSpPr>
          <p:spPr>
            <a:xfrm>
              <a:off x="7399626" y="4919035"/>
              <a:ext cx="3631623" cy="0"/>
            </a:xfrm>
            <a:prstGeom prst="line">
              <a:avLst/>
            </a:prstGeom>
            <a:ln w="1905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PA_库_组合 37"/>
          <p:cNvGrpSpPr/>
          <p:nvPr>
            <p:custDataLst>
              <p:tags r:id="rId4"/>
            </p:custDataLst>
          </p:nvPr>
        </p:nvGrpSpPr>
        <p:grpSpPr>
          <a:xfrm>
            <a:off x="871902" y="2605027"/>
            <a:ext cx="3594293" cy="1249680"/>
            <a:chOff x="1160751" y="3586440"/>
            <a:chExt cx="4794123" cy="1666843"/>
          </a:xfrm>
        </p:grpSpPr>
        <p:grpSp>
          <p:nvGrpSpPr>
            <p:cNvPr id="5" name="组合 4"/>
            <p:cNvGrpSpPr/>
            <p:nvPr/>
          </p:nvGrpSpPr>
          <p:grpSpPr>
            <a:xfrm flipH="1">
              <a:off x="4529255" y="3586440"/>
              <a:ext cx="1425619" cy="1666843"/>
              <a:chOff x="6610350" y="1809750"/>
              <a:chExt cx="1562100" cy="1826418"/>
            </a:xfrm>
            <a:solidFill>
              <a:schemeClr val="accent6"/>
            </a:solidFill>
          </p:grpSpPr>
          <p:sp>
            <p:nvSpPr>
              <p:cNvPr id="32" name="椭圆 31"/>
              <p:cNvSpPr/>
              <p:nvPr/>
            </p:nvSpPr>
            <p:spPr>
              <a:xfrm>
                <a:off x="6610350" y="1809750"/>
                <a:ext cx="1562100" cy="15621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latin typeface="Yeseva One" panose="00000500000000000000" charset="0"/>
                  <a:ea typeface="Yeseva One" panose="00000500000000000000" charset="0"/>
                </a:endParaRPr>
              </a:p>
            </p:txBody>
          </p:sp>
          <p:sp>
            <p:nvSpPr>
              <p:cNvPr id="33" name="任意多边形: 形状 32"/>
              <p:cNvSpPr/>
              <p:nvPr/>
            </p:nvSpPr>
            <p:spPr>
              <a:xfrm>
                <a:off x="6610438" y="2609849"/>
                <a:ext cx="488862" cy="1026319"/>
              </a:xfrm>
              <a:custGeom>
                <a:avLst/>
                <a:gdLst>
                  <a:gd name="connsiteX0" fmla="*/ 0 w 488862"/>
                  <a:gd name="connsiteY0" fmla="*/ 0 h 890586"/>
                  <a:gd name="connsiteX1" fmla="*/ 488862 w 488862"/>
                  <a:gd name="connsiteY1" fmla="*/ 0 h 890586"/>
                  <a:gd name="connsiteX2" fmla="*/ 488862 w 488862"/>
                  <a:gd name="connsiteY2" fmla="*/ 890586 h 890586"/>
                  <a:gd name="connsiteX3" fmla="*/ 414261 w 488862"/>
                  <a:gd name="connsiteY3" fmla="*/ 841557 h 890586"/>
                  <a:gd name="connsiteX4" fmla="*/ 7463 w 488862"/>
                  <a:gd name="connsiteY4" fmla="*/ 127989 h 890586"/>
                  <a:gd name="connsiteX5" fmla="*/ 0 w 488862"/>
                  <a:gd name="connsiteY5" fmla="*/ 0 h 8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862" h="890586">
                    <a:moveTo>
                      <a:pt x="0" y="0"/>
                    </a:moveTo>
                    <a:lnTo>
                      <a:pt x="488862" y="0"/>
                    </a:lnTo>
                    <a:lnTo>
                      <a:pt x="488862" y="890586"/>
                    </a:lnTo>
                    <a:lnTo>
                      <a:pt x="414261" y="841557"/>
                    </a:lnTo>
                    <a:cubicBezTo>
                      <a:pt x="195521" y="681689"/>
                      <a:pt x="42340" y="424812"/>
                      <a:pt x="7463" y="127989"/>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Yeseva One" panose="00000500000000000000" charset="0"/>
                  <a:ea typeface="Yeseva One" panose="00000500000000000000" charset="0"/>
                </a:endParaRPr>
              </a:p>
            </p:txBody>
          </p:sp>
        </p:grpSp>
        <p:cxnSp>
          <p:nvCxnSpPr>
            <p:cNvPr id="11" name="直接连接符 10"/>
            <p:cNvCxnSpPr/>
            <p:nvPr/>
          </p:nvCxnSpPr>
          <p:spPr>
            <a:xfrm>
              <a:off x="1160751" y="4739126"/>
              <a:ext cx="3631623" cy="0"/>
            </a:xfrm>
            <a:prstGeom prst="line">
              <a:avLst/>
            </a:prstGeom>
            <a:ln w="1905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809422" y="817634"/>
            <a:ext cx="2288574" cy="854264"/>
            <a:chOff x="11838" y="3744"/>
            <a:chExt cx="1685" cy="1794"/>
          </a:xfrm>
        </p:grpSpPr>
        <p:sp>
          <p:nvSpPr>
            <p:cNvPr id="40" name="文本框 39"/>
            <p:cNvSpPr txBox="1"/>
            <p:nvPr/>
          </p:nvSpPr>
          <p:spPr>
            <a:xfrm>
              <a:off x="11884" y="3744"/>
              <a:ext cx="1638" cy="768"/>
            </a:xfrm>
            <a:prstGeom prst="rect">
              <a:avLst/>
            </a:prstGeom>
            <a:noFill/>
          </p:spPr>
          <p:txBody>
            <a:bodyPr wrap="square" rtlCol="0">
              <a:normAutofit lnSpcReduction="10000"/>
            </a:bodyPr>
            <a:lstStyle/>
            <a:p>
              <a:pPr lvl="0"/>
              <a:endParaRPr lang="vi-VN" dirty="0"/>
            </a:p>
          </p:txBody>
        </p:sp>
        <p:sp>
          <p:nvSpPr>
            <p:cNvPr id="41" name="TextBox 76"/>
            <p:cNvSpPr txBox="1"/>
            <p:nvPr/>
          </p:nvSpPr>
          <p:spPr>
            <a:xfrm>
              <a:off x="11884" y="3811"/>
              <a:ext cx="1639" cy="624"/>
            </a:xfrm>
            <a:prstGeom prst="rect">
              <a:avLst/>
            </a:prstGeom>
            <a:noFill/>
          </p:spPr>
          <p:txBody>
            <a:bodyPr wrap="square" rtlCol="0">
              <a:noAutofit/>
            </a:bodyPr>
            <a:lstStyle/>
            <a:p>
              <a:r>
                <a:rPr lang="en-US" altLang="vi-VN" sz="1400" b="1" dirty="0">
                  <a:solidFill>
                    <a:schemeClr val="tx1">
                      <a:lumMod val="85000"/>
                      <a:lumOff val="15000"/>
                    </a:schemeClr>
                  </a:solidFill>
                  <a:latin typeface="Times New Roman" panose="02020603050405020304" pitchFamily="18" charset="0"/>
                  <a:ea typeface="Noto Sans"/>
                  <a:cs typeface="Times New Roman" panose="02020603050405020304" pitchFamily="18" charset="0"/>
                </a:rPr>
                <a:t>	</a:t>
              </a:r>
              <a:r>
                <a:rPr lang="en-US" altLang="vi-VN" sz="1400" b="1" dirty="0" err="1">
                  <a:solidFill>
                    <a:schemeClr val="tx1">
                      <a:lumMod val="85000"/>
                      <a:lumOff val="15000"/>
                    </a:schemeClr>
                  </a:solidFill>
                  <a:latin typeface="Times New Roman" panose="02020603050405020304" pitchFamily="18" charset="0"/>
                  <a:ea typeface="Noto Sans"/>
                  <a:cs typeface="Times New Roman" panose="02020603050405020304" pitchFamily="18" charset="0"/>
                </a:rPr>
                <a:t>Tầng</a:t>
              </a:r>
              <a:r>
                <a:rPr lang="en-US" altLang="vi-VN" sz="1400" b="1" dirty="0">
                  <a:solidFill>
                    <a:schemeClr val="tx1">
                      <a:lumMod val="85000"/>
                      <a:lumOff val="15000"/>
                    </a:schemeClr>
                  </a:solidFill>
                  <a:latin typeface="Times New Roman" panose="02020603050405020304" pitchFamily="18" charset="0"/>
                  <a:ea typeface="Noto Sans"/>
                  <a:cs typeface="Times New Roman" panose="02020603050405020304" pitchFamily="18" charset="0"/>
                </a:rPr>
                <a:t> model</a:t>
              </a:r>
              <a:endParaRPr lang="zh-CN" altLang="en-US" sz="1400" b="1" dirty="0">
                <a:solidFill>
                  <a:schemeClr val="tx1">
                    <a:lumMod val="85000"/>
                    <a:lumOff val="15000"/>
                  </a:schemeClr>
                </a:solidFill>
                <a:latin typeface="Times New Roman" panose="02020603050405020304" pitchFamily="18" charset="0"/>
                <a:ea typeface="Yeseva One" panose="00000500000000000000" charset="0"/>
                <a:cs typeface="Times New Roman" panose="02020603050405020304" pitchFamily="18" charset="0"/>
              </a:endParaRPr>
            </a:p>
          </p:txBody>
        </p:sp>
        <p:sp>
          <p:nvSpPr>
            <p:cNvPr id="17" name="文本框 39">
              <a:extLst>
                <a:ext uri="{FF2B5EF4-FFF2-40B4-BE49-F238E27FC236}">
                  <a16:creationId xmlns:a16="http://schemas.microsoft.com/office/drawing/2014/main" id="{396B2AA9-2432-79D8-D253-F1887D2CC9C0}"/>
                </a:ext>
              </a:extLst>
            </p:cNvPr>
            <p:cNvSpPr txBox="1"/>
            <p:nvPr/>
          </p:nvSpPr>
          <p:spPr>
            <a:xfrm>
              <a:off x="11838" y="4770"/>
              <a:ext cx="1638" cy="768"/>
            </a:xfrm>
            <a:prstGeom prst="rect">
              <a:avLst/>
            </a:prstGeom>
            <a:noFill/>
          </p:spPr>
          <p:txBody>
            <a:bodyPr wrap="square" rtlCol="0">
              <a:noAutofit/>
            </a:bodyPr>
            <a:lstStyle/>
            <a:p>
              <a:pPr lvl="0" algn="just"/>
              <a:r>
                <a:rPr lang="en-US" sz="1200" dirty="0" err="1">
                  <a:latin typeface="Times New Roman" panose="02020603050405020304" pitchFamily="18" charset="0"/>
                  <a:cs typeface="Times New Roman" panose="02020603050405020304" pitchFamily="18" charset="0"/>
                </a:rPr>
                <a:t>Đây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tầng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diễn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tầng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ánh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a:t>
              </a:r>
            </a:p>
            <a:p>
              <a:pPr algn="just"/>
              <a:r>
                <a:rPr lang="en-US" sz="1200" dirty="0">
                  <a:latin typeface="Times New Roman" panose="02020603050405020304" pitchFamily="18" charset="0"/>
                  <a:cs typeface="Times New Roman" panose="02020603050405020304" pitchFamily="18" charset="0"/>
                </a:rPr>
                <a:t>Các </a:t>
              </a:r>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thường</a:t>
              </a:r>
              <a:r>
                <a:rPr lang="en-US" sz="1200" dirty="0">
                  <a:latin typeface="Times New Roman" panose="02020603050405020304" pitchFamily="18" charset="0"/>
                  <a:cs typeface="Times New Roman" panose="02020603050405020304" pitchFamily="18" charset="0"/>
                </a:rPr>
                <a:t> bao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(field)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getter/setter.</a:t>
              </a:r>
              <a:endParaRPr lang="vi-VN" sz="1200" dirty="0">
                <a:latin typeface="Times New Roman" panose="02020603050405020304" pitchFamily="18" charset="0"/>
                <a:cs typeface="Times New Roman" panose="02020603050405020304" pitchFamily="18" charset="0"/>
              </a:endParaRPr>
            </a:p>
            <a:p>
              <a:pPr lvl="0" algn="just"/>
              <a:endParaRPr lang="vi-VN" sz="1200" dirty="0">
                <a:latin typeface="Times New Roman" panose="02020603050405020304" pitchFamily="18" charset="0"/>
                <a:cs typeface="Times New Roman" panose="02020603050405020304" pitchFamily="18" charset="0"/>
              </a:endParaRPr>
            </a:p>
          </p:txBody>
        </p:sp>
      </p:grpSp>
      <p:sp>
        <p:nvSpPr>
          <p:cNvPr id="44" name="TextBox 76"/>
          <p:cNvSpPr txBox="1"/>
          <p:nvPr/>
        </p:nvSpPr>
        <p:spPr>
          <a:xfrm>
            <a:off x="5682486" y="817634"/>
            <a:ext cx="1711875" cy="297135"/>
          </a:xfrm>
          <a:prstGeom prst="rect">
            <a:avLst/>
          </a:prstGeom>
          <a:noFill/>
        </p:spPr>
        <p:txBody>
          <a:bodyPr wrap="square" rtlCol="0">
            <a:normAutofit fontScale="85000" lnSpcReduction="20000"/>
          </a:bodyPr>
          <a:lstStyle/>
          <a:p>
            <a:r>
              <a:rPr lang="vi-VN" b="1" dirty="0">
                <a:latin typeface="Times New Roman" panose="02020603050405020304" pitchFamily="18" charset="0"/>
                <a:cs typeface="Times New Roman" panose="02020603050405020304" pitchFamily="18" charset="0"/>
              </a:rPr>
              <a:t>Tầng Repository </a:t>
            </a:r>
            <a:endParaRPr lang="zh-CN" altLang="en-US" sz="1350" b="1" dirty="0">
              <a:solidFill>
                <a:schemeClr val="tx1">
                  <a:lumMod val="85000"/>
                  <a:lumOff val="15000"/>
                </a:schemeClr>
              </a:solidFill>
              <a:latin typeface="Times New Roman" panose="02020603050405020304" pitchFamily="18" charset="0"/>
              <a:ea typeface="Yeseva One" panose="00000500000000000000" charset="0"/>
              <a:cs typeface="Times New Roman" panose="02020603050405020304" pitchFamily="18" charset="0"/>
            </a:endParaRPr>
          </a:p>
        </p:txBody>
      </p:sp>
      <p:sp>
        <p:nvSpPr>
          <p:cNvPr id="3" name="Rectangle 2">
            <a:extLst>
              <a:ext uri="{FF2B5EF4-FFF2-40B4-BE49-F238E27FC236}">
                <a16:creationId xmlns:a16="http://schemas.microsoft.com/office/drawing/2014/main" id="{B2F63377-DE30-75B9-F12B-AE3DBEDD7D23}"/>
              </a:ext>
            </a:extLst>
          </p:cNvPr>
          <p:cNvSpPr/>
          <p:nvPr/>
        </p:nvSpPr>
        <p:spPr>
          <a:xfrm>
            <a:off x="152400" y="209550"/>
            <a:ext cx="1447800" cy="3409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TextBox 17">
            <a:extLst>
              <a:ext uri="{FF2B5EF4-FFF2-40B4-BE49-F238E27FC236}">
                <a16:creationId xmlns:a16="http://schemas.microsoft.com/office/drawing/2014/main" id="{4D07DAEB-2005-8CEC-0DBC-16F4959E93B6}"/>
              </a:ext>
            </a:extLst>
          </p:cNvPr>
          <p:cNvSpPr txBox="1"/>
          <p:nvPr/>
        </p:nvSpPr>
        <p:spPr>
          <a:xfrm>
            <a:off x="5666444" y="1146673"/>
            <a:ext cx="3276600" cy="1200329"/>
          </a:xfrm>
          <a:prstGeom prst="rect">
            <a:avLst/>
          </a:prstGeom>
          <a:noFill/>
        </p:spPr>
        <p:txBody>
          <a:bodyPr wrap="square" rtlCol="0">
            <a:spAutoFit/>
          </a:bodyPr>
          <a:lstStyle/>
          <a:p>
            <a:pPr lvl="0" algn="just"/>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qua JDBC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ORM).</a:t>
            </a:r>
            <a:endParaRPr lang="vi-VN" sz="1200" dirty="0">
              <a:latin typeface="Times New Roman" panose="02020603050405020304" pitchFamily="18" charset="0"/>
              <a:cs typeface="Times New Roman" panose="02020603050405020304" pitchFamily="18" charset="0"/>
            </a:endParaRPr>
          </a:p>
          <a:p>
            <a:pPr lvl="0" algn="just"/>
            <a:r>
              <a:rPr lang="en-US" sz="1200" dirty="0" err="1">
                <a:latin typeface="Times New Roman" panose="02020603050405020304" pitchFamily="18" charset="0"/>
                <a:cs typeface="Times New Roman" panose="02020603050405020304" pitchFamily="18" charset="0"/>
              </a:rPr>
              <a:t>Tách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biệt</a:t>
            </a:r>
            <a:r>
              <a:rPr lang="en-US" sz="1200" dirty="0">
                <a:latin typeface="Times New Roman" panose="02020603050405020304" pitchFamily="18" charset="0"/>
                <a:cs typeface="Times New Roman" panose="02020603050405020304" pitchFamily="18" charset="0"/>
              </a:rPr>
              <a:t> logic </a:t>
            </a:r>
            <a:r>
              <a:rPr lang="en-US" sz="1200" dirty="0" err="1">
                <a:latin typeface="Times New Roman" panose="02020603050405020304" pitchFamily="18" charset="0"/>
                <a:cs typeface="Times New Roman" panose="02020603050405020304" pitchFamily="18" charset="0"/>
              </a:rPr>
              <a:t>nghiệp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khỏi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pPr algn="just"/>
            <a:r>
              <a:rPr lang="vi-VN" sz="1200" dirty="0">
                <a:latin typeface="Times New Roman" panose="02020603050405020304" pitchFamily="18" charset="0"/>
                <a:cs typeface="Times New Roman" panose="02020603050405020304" pitchFamily="18" charset="0"/>
              </a:rPr>
              <a:t>Các repository chịu trách nhiệm thực hiện các thao tác CRUD (Create, Read, Update, Delete)</a:t>
            </a:r>
          </a:p>
        </p:txBody>
      </p:sp>
      <p:sp>
        <p:nvSpPr>
          <p:cNvPr id="19" name="TextBox 76">
            <a:extLst>
              <a:ext uri="{FF2B5EF4-FFF2-40B4-BE49-F238E27FC236}">
                <a16:creationId xmlns:a16="http://schemas.microsoft.com/office/drawing/2014/main" id="{EFCDEB96-F482-E0B2-E0A0-3A66D12EB9C9}"/>
              </a:ext>
            </a:extLst>
          </p:cNvPr>
          <p:cNvSpPr txBox="1"/>
          <p:nvPr/>
        </p:nvSpPr>
        <p:spPr>
          <a:xfrm>
            <a:off x="6025028" y="3240167"/>
            <a:ext cx="1711875" cy="297135"/>
          </a:xfrm>
          <a:prstGeom prst="rect">
            <a:avLst/>
          </a:prstGeom>
          <a:noFill/>
        </p:spPr>
        <p:txBody>
          <a:bodyPr wrap="square" rtlCol="0">
            <a:noAutofit/>
          </a:bodyPr>
          <a:lstStyle/>
          <a:p>
            <a:r>
              <a:rPr lang="vi-VN" sz="1400" b="1" dirty="0">
                <a:latin typeface="Times New Roman" panose="02020603050405020304" pitchFamily="18" charset="0"/>
                <a:cs typeface="Times New Roman" panose="02020603050405020304" pitchFamily="18" charset="0"/>
              </a:rPr>
              <a:t>Tầng Component</a:t>
            </a:r>
            <a:endParaRPr lang="zh-CN" altLang="en-US" sz="1400" b="1" dirty="0">
              <a:solidFill>
                <a:schemeClr val="tx1">
                  <a:lumMod val="85000"/>
                  <a:lumOff val="15000"/>
                </a:schemeClr>
              </a:solidFill>
              <a:latin typeface="Times New Roman" panose="02020603050405020304" pitchFamily="18" charset="0"/>
              <a:ea typeface="Yeseva One" panose="00000500000000000000" charset="0"/>
              <a:cs typeface="Times New Roman" panose="02020603050405020304" pitchFamily="18" charset="0"/>
            </a:endParaRPr>
          </a:p>
        </p:txBody>
      </p:sp>
      <p:sp>
        <p:nvSpPr>
          <p:cNvPr id="20" name="TextBox 19">
            <a:extLst>
              <a:ext uri="{FF2B5EF4-FFF2-40B4-BE49-F238E27FC236}">
                <a16:creationId xmlns:a16="http://schemas.microsoft.com/office/drawing/2014/main" id="{C302B89D-5527-5C24-A934-FF75A396BA26}"/>
              </a:ext>
            </a:extLst>
          </p:cNvPr>
          <p:cNvSpPr txBox="1"/>
          <p:nvPr/>
        </p:nvSpPr>
        <p:spPr>
          <a:xfrm>
            <a:off x="5918249" y="3725701"/>
            <a:ext cx="3276600" cy="1200329"/>
          </a:xfrm>
          <a:prstGeom prst="rect">
            <a:avLst/>
          </a:prstGeom>
          <a:noFill/>
        </p:spPr>
        <p:txBody>
          <a:bodyPr wrap="square" rtlCol="0">
            <a:spAutoFit/>
          </a:bodyPr>
          <a:lstStyle/>
          <a:p>
            <a:pPr lvl="0" algn="just"/>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bằng</a:t>
            </a:r>
            <a:r>
              <a:rPr lang="en-US" sz="1200" dirty="0">
                <a:latin typeface="Times New Roman" panose="02020603050405020304" pitchFamily="18" charset="0"/>
                <a:cs typeface="Times New Roman" panose="02020603050405020304" pitchFamily="18" charset="0"/>
              </a:rPr>
              <a:t> Java Swing (</a:t>
            </a:r>
            <a:r>
              <a:rPr lang="en-US" sz="1200" dirty="0" err="1">
                <a:latin typeface="Times New Roman" panose="02020603050405020304" pitchFamily="18" charset="0"/>
                <a:cs typeface="Times New Roman" panose="02020603050405020304" pitchFamily="18" charset="0"/>
              </a:rPr>
              <a:t>JFrame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JPanel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JDialog</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pPr lvl="0" algn="just"/>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pPr lvl="0" algn="just"/>
            <a:r>
              <a:rPr lang="en-US" sz="1200" dirty="0">
                <a:latin typeface="Times New Roman" panose="02020603050405020304" pitchFamily="18" charset="0"/>
                <a:cs typeface="Times New Roman" panose="02020603050405020304" pitchFamily="18" charset="0"/>
              </a:rPr>
              <a:t>Các component </a:t>
            </a:r>
            <a:r>
              <a:rPr lang="en-US" sz="1200" dirty="0" err="1">
                <a:latin typeface="Times New Roman" panose="02020603050405020304" pitchFamily="18" charset="0"/>
                <a:cs typeface="Times New Roman" panose="02020603050405020304" pitchFamily="18" charset="0"/>
              </a:rPr>
              <a:t>sẽ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gọi</a:t>
            </a:r>
            <a:r>
              <a:rPr lang="en-US" sz="1200" dirty="0">
                <a:latin typeface="Times New Roman" panose="02020603050405020304" pitchFamily="18" charset="0"/>
                <a:cs typeface="Times New Roman" panose="02020603050405020304" pitchFamily="18" charset="0"/>
              </a:rPr>
              <a:t> Repository (</a:t>
            </a:r>
            <a:r>
              <a:rPr lang="en-US" sz="1200" dirty="0" err="1">
                <a:latin typeface="Times New Roman" panose="02020603050405020304" pitchFamily="18" charset="0"/>
                <a:cs typeface="Times New Roman" panose="02020603050405020304" pitchFamily="18" charset="0"/>
              </a:rPr>
              <a:t>trực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qua Service)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nghiệp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vụ</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p:txBody>
      </p:sp>
      <p:sp>
        <p:nvSpPr>
          <p:cNvPr id="21" name="TextBox 76">
            <a:extLst>
              <a:ext uri="{FF2B5EF4-FFF2-40B4-BE49-F238E27FC236}">
                <a16:creationId xmlns:a16="http://schemas.microsoft.com/office/drawing/2014/main" id="{356AC03B-1C61-DD3B-A6BF-2FFF5E96E982}"/>
              </a:ext>
            </a:extLst>
          </p:cNvPr>
          <p:cNvSpPr txBox="1"/>
          <p:nvPr/>
        </p:nvSpPr>
        <p:spPr>
          <a:xfrm>
            <a:off x="946554" y="3087777"/>
            <a:ext cx="2830383" cy="297135"/>
          </a:xfrm>
          <a:prstGeom prst="rect">
            <a:avLst/>
          </a:prstGeom>
          <a:noFill/>
        </p:spPr>
        <p:txBody>
          <a:bodyPr wrap="square" rtlCol="0">
            <a:noAutofit/>
          </a:bodyPr>
          <a:lstStyle/>
          <a:p>
            <a:pPr lvl="2"/>
            <a:r>
              <a:rPr lang="vi-VN" sz="1400" b="1" dirty="0">
                <a:latin typeface="Times New Roman" panose="02020603050405020304" pitchFamily="18" charset="0"/>
                <a:cs typeface="Times New Roman" panose="02020603050405020304" pitchFamily="18" charset="0"/>
              </a:rPr>
              <a:t> Luồng hoạt động</a:t>
            </a:r>
          </a:p>
        </p:txBody>
      </p:sp>
      <p:sp>
        <p:nvSpPr>
          <p:cNvPr id="22" name="TextBox 21">
            <a:extLst>
              <a:ext uri="{FF2B5EF4-FFF2-40B4-BE49-F238E27FC236}">
                <a16:creationId xmlns:a16="http://schemas.microsoft.com/office/drawing/2014/main" id="{4047A788-C5D7-1273-927F-F3EE7B4DC9AC}"/>
              </a:ext>
            </a:extLst>
          </p:cNvPr>
          <p:cNvSpPr txBox="1"/>
          <p:nvPr/>
        </p:nvSpPr>
        <p:spPr>
          <a:xfrm>
            <a:off x="871899" y="3573522"/>
            <a:ext cx="3276600" cy="1384995"/>
          </a:xfrm>
          <a:prstGeom prst="rect">
            <a:avLst/>
          </a:prstGeom>
          <a:noFill/>
        </p:spPr>
        <p:txBody>
          <a:bodyPr wrap="square" rtlCol="0">
            <a:spAutoFit/>
          </a:bodyPr>
          <a:lstStyle/>
          <a:p>
            <a:pPr lvl="0"/>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Component (UI).</a:t>
            </a:r>
            <a:endParaRPr lang="vi-V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Giao </a:t>
            </a:r>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gửi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xuống</a:t>
            </a:r>
            <a:r>
              <a:rPr lang="en-US" sz="1200" dirty="0">
                <a:latin typeface="Times New Roman" panose="02020603050405020304" pitchFamily="18" charset="0"/>
                <a:cs typeface="Times New Roman" panose="02020603050405020304" pitchFamily="18" charset="0"/>
              </a:rPr>
              <a:t> Repository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lấy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Repository </a:t>
            </a:r>
            <a:r>
              <a:rPr lang="en-US" sz="1200" dirty="0" err="1">
                <a:latin typeface="Times New Roman" panose="02020603050405020304" pitchFamily="18" charset="0"/>
                <a:cs typeface="Times New Roman" panose="02020603050405020304" pitchFamily="18" charset="0"/>
              </a:rPr>
              <a:t>giao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dưới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dạng</a:t>
            </a:r>
            <a:r>
              <a:rPr lang="en-US" sz="1200" dirty="0">
                <a:latin typeface="Times New Roman" panose="02020603050405020304" pitchFamily="18" charset="0"/>
                <a:cs typeface="Times New Roman" panose="02020603050405020304" pitchFamily="18" charset="0"/>
              </a:rPr>
              <a:t> Model.</a:t>
            </a:r>
            <a:endParaRPr lang="vi-VN" sz="1200" dirty="0">
              <a:latin typeface="Times New Roman" panose="02020603050405020304" pitchFamily="18" charset="0"/>
              <a:cs typeface="Times New Roman" panose="02020603050405020304" pitchFamily="18" charset="0"/>
            </a:endParaRPr>
          </a:p>
          <a:p>
            <a:pPr lvl="0"/>
            <a:r>
              <a:rPr lang="en-US" sz="1200" dirty="0">
                <a:latin typeface="Times New Roman" panose="02020603050405020304" pitchFamily="18" charset="0"/>
                <a:cs typeface="Times New Roman" panose="02020603050405020304" pitchFamily="18" charset="0"/>
              </a:rPr>
              <a:t>Component </a:t>
            </a:r>
            <a:r>
              <a:rPr lang="en-US" sz="1200" dirty="0" err="1">
                <a:latin typeface="Times New Roman" panose="02020603050405020304" pitchFamily="18" charset="0"/>
                <a:cs typeface="Times New Roman" panose="02020603050405020304" pitchFamily="18" charset="0"/>
              </a:rPr>
              <a:t>hiển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p:txBody>
      </p:sp>
      <p:pic>
        <p:nvPicPr>
          <p:cNvPr id="27" name="Picture 26" descr="A collection of icons on a black background&#10;&#10;AI-generated content may be incorrect.">
            <a:extLst>
              <a:ext uri="{FF2B5EF4-FFF2-40B4-BE49-F238E27FC236}">
                <a16:creationId xmlns:a16="http://schemas.microsoft.com/office/drawing/2014/main" id="{5AF42F36-8302-8272-A74E-BC0547AE144D}"/>
              </a:ext>
            </a:extLst>
          </p:cNvPr>
          <p:cNvPicPr>
            <a:picLocks noChangeAspect="1"/>
          </p:cNvPicPr>
          <p:nvPr/>
        </p:nvPicPr>
        <p:blipFill>
          <a:blip r:embed="rId7" cstate="print">
            <a:extLst>
              <a:ext uri="{28A0092B-C50C-407E-A947-70E740481C1C}">
                <a14:useLocalDpi xmlns:a14="http://schemas.microsoft.com/office/drawing/2010/main" val="0"/>
              </a:ext>
            </a:extLst>
          </a:blip>
          <a:srcRect l="1103" t="2179" r="75429" b="77778"/>
          <a:stretch>
            <a:fillRect/>
          </a:stretch>
        </p:blipFill>
        <p:spPr>
          <a:xfrm>
            <a:off x="3173399" y="352603"/>
            <a:ext cx="1207075" cy="1030925"/>
          </a:xfrm>
          <a:prstGeom prst="rect">
            <a:avLst/>
          </a:prstGeom>
        </p:spPr>
      </p:pic>
      <p:pic>
        <p:nvPicPr>
          <p:cNvPr id="43" name="Picture 42" descr="A collection of icons on a black background&#10;&#10;AI-generated content may be incorrect.">
            <a:extLst>
              <a:ext uri="{FF2B5EF4-FFF2-40B4-BE49-F238E27FC236}">
                <a16:creationId xmlns:a16="http://schemas.microsoft.com/office/drawing/2014/main" id="{3D00FC6F-96F0-C38E-37D2-6388659C9311}"/>
              </a:ext>
            </a:extLst>
          </p:cNvPr>
          <p:cNvPicPr>
            <a:picLocks noChangeAspect="1"/>
          </p:cNvPicPr>
          <p:nvPr/>
        </p:nvPicPr>
        <p:blipFill>
          <a:blip r:embed="rId7" cstate="print">
            <a:extLst>
              <a:ext uri="{28A0092B-C50C-407E-A947-70E740481C1C}">
                <a14:useLocalDpi xmlns:a14="http://schemas.microsoft.com/office/drawing/2010/main" val="0"/>
              </a:ext>
            </a:extLst>
          </a:blip>
          <a:srcRect l="74737" t="-469" r="3336" b="78258"/>
          <a:stretch>
            <a:fillRect/>
          </a:stretch>
        </p:blipFill>
        <p:spPr>
          <a:xfrm>
            <a:off x="4380147" y="212059"/>
            <a:ext cx="1127800" cy="1142426"/>
          </a:xfrm>
          <a:prstGeom prst="rect">
            <a:avLst/>
          </a:prstGeom>
        </p:spPr>
      </p:pic>
      <p:pic>
        <p:nvPicPr>
          <p:cNvPr id="46" name="Picture 45" descr="A collection of icons on a black background&#10;&#10;AI-generated content may be incorrect.">
            <a:extLst>
              <a:ext uri="{FF2B5EF4-FFF2-40B4-BE49-F238E27FC236}">
                <a16:creationId xmlns:a16="http://schemas.microsoft.com/office/drawing/2014/main" id="{928D78D3-1240-A752-96FA-5A5E798D5841}"/>
              </a:ext>
            </a:extLst>
          </p:cNvPr>
          <p:cNvPicPr>
            <a:picLocks noChangeAspect="1"/>
          </p:cNvPicPr>
          <p:nvPr/>
        </p:nvPicPr>
        <p:blipFill>
          <a:blip r:embed="rId7" cstate="print">
            <a:extLst>
              <a:ext uri="{28A0092B-C50C-407E-A947-70E740481C1C}">
                <a14:useLocalDpi xmlns:a14="http://schemas.microsoft.com/office/drawing/2010/main" val="0"/>
              </a:ext>
            </a:extLst>
          </a:blip>
          <a:srcRect l="52176" t="52231" r="27044" b="26795"/>
          <a:stretch>
            <a:fillRect/>
          </a:stretch>
        </p:blipFill>
        <p:spPr>
          <a:xfrm>
            <a:off x="3375976" y="2641384"/>
            <a:ext cx="1068828" cy="1078826"/>
          </a:xfrm>
          <a:prstGeom prst="rect">
            <a:avLst/>
          </a:prstGeom>
        </p:spPr>
      </p:pic>
      <p:pic>
        <p:nvPicPr>
          <p:cNvPr id="48" name="Picture 47" descr="A collection of icons on a black background&#10;&#10;AI-generated content may be incorrect.">
            <a:extLst>
              <a:ext uri="{FF2B5EF4-FFF2-40B4-BE49-F238E27FC236}">
                <a16:creationId xmlns:a16="http://schemas.microsoft.com/office/drawing/2014/main" id="{4791AFBE-56DE-335B-A5D3-8BA5F2D4E84D}"/>
              </a:ext>
            </a:extLst>
          </p:cNvPr>
          <p:cNvPicPr>
            <a:picLocks noChangeAspect="1"/>
          </p:cNvPicPr>
          <p:nvPr/>
        </p:nvPicPr>
        <p:blipFill>
          <a:blip r:embed="rId7" cstate="print">
            <a:extLst>
              <a:ext uri="{28A0092B-C50C-407E-A947-70E740481C1C}">
                <a14:useLocalDpi xmlns:a14="http://schemas.microsoft.com/office/drawing/2010/main" val="0"/>
              </a:ext>
            </a:extLst>
          </a:blip>
          <a:srcRect l="76093" t="27280" b="51762"/>
          <a:stretch>
            <a:fillRect/>
          </a:stretch>
        </p:blipFill>
        <p:spPr>
          <a:xfrm>
            <a:off x="4618114" y="2697369"/>
            <a:ext cx="1229641" cy="10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dirty="0">
                <a:solidFill>
                  <a:schemeClr val="accent1"/>
                </a:solidFill>
                <a:latin typeface="Noto Sans"/>
                <a:ea typeface="Noto Sans"/>
              </a:rPr>
              <a:t>0</a:t>
            </a:r>
            <a:r>
              <a:rPr lang="en-US" altLang="vi-VN" sz="5100" b="1" dirty="0">
                <a:solidFill>
                  <a:schemeClr val="accent1"/>
                </a:solidFill>
                <a:latin typeface="Noto Sans"/>
                <a:ea typeface="Noto Sans"/>
              </a:rPr>
              <a:t>2</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743200" y="2063501"/>
            <a:ext cx="3924664" cy="64008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Cơ</a:t>
            </a:r>
            <a:r>
              <a:rPr lang="en-US" altLang="vi-VN" sz="36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sở</a:t>
            </a:r>
            <a:r>
              <a:rPr lang="en-US" altLang="vi-VN" sz="36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dữ</a:t>
            </a:r>
            <a:r>
              <a:rPr lang="en-US" altLang="vi-VN" sz="36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3600" kern="0" dirty="0" err="1">
                <a:solidFill>
                  <a:schemeClr val="accent2"/>
                </a:solidFill>
                <a:latin typeface="Times New Roman" panose="02020603050405020304" pitchFamily="18" charset="0"/>
                <a:ea typeface="Noto Sans"/>
                <a:cs typeface="Times New Roman" panose="02020603050405020304" pitchFamily="18" charset="0"/>
              </a:rPr>
              <a:t>liệu</a:t>
            </a:r>
            <a:endParaRPr lang="zh-CN" altLang="en-US" sz="4000" kern="0" dirty="0">
              <a:solidFill>
                <a:schemeClr val="accent2"/>
              </a:solidFill>
              <a:latin typeface="Times New Roman" panose="02020603050405020304" pitchFamily="18" charset="0"/>
              <a:ea typeface="Yeseva One" panose="00000500000000000000" charset="0"/>
              <a:cs typeface="Times New Roman" panose="02020603050405020304" pitchFamily="18" charset="0"/>
            </a:endParaRPr>
          </a:p>
        </p:txBody>
      </p:sp>
    </p:spTree>
    <p:extLst>
      <p:ext uri="{BB962C8B-B14F-4D97-AF65-F5344CB8AC3E}">
        <p14:creationId xmlns:p14="http://schemas.microsoft.com/office/powerpoint/2010/main" val="71872748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176D4-2260-C961-CDED-F9497DFE07E0}"/>
              </a:ext>
            </a:extLst>
          </p:cNvPr>
          <p:cNvSpPr/>
          <p:nvPr/>
        </p:nvSpPr>
        <p:spPr>
          <a:xfrm>
            <a:off x="152400" y="209550"/>
            <a:ext cx="1447800"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25035B19-0211-1125-3D0E-B096F6D22442}"/>
              </a:ext>
            </a:extLst>
          </p:cNvPr>
          <p:cNvSpPr txBox="1"/>
          <p:nvPr/>
        </p:nvSpPr>
        <p:spPr>
          <a:xfrm>
            <a:off x="152400" y="133350"/>
            <a:ext cx="2895600" cy="830997"/>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sở</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41A803-516C-9901-CE0C-15B179F0DEC5}"/>
              </a:ext>
            </a:extLst>
          </p:cNvPr>
          <p:cNvPicPr>
            <a:picLocks noChangeAspect="1"/>
          </p:cNvPicPr>
          <p:nvPr/>
        </p:nvPicPr>
        <p:blipFill>
          <a:blip r:embed="rId2"/>
          <a:stretch>
            <a:fillRect/>
          </a:stretch>
        </p:blipFill>
        <p:spPr>
          <a:xfrm>
            <a:off x="1295400" y="701556"/>
            <a:ext cx="6477000" cy="3662708"/>
          </a:xfrm>
          <a:prstGeom prst="rect">
            <a:avLst/>
          </a:prstGeom>
        </p:spPr>
      </p:pic>
      <p:sp>
        <p:nvSpPr>
          <p:cNvPr id="5" name="TextBox 4">
            <a:extLst>
              <a:ext uri="{FF2B5EF4-FFF2-40B4-BE49-F238E27FC236}">
                <a16:creationId xmlns:a16="http://schemas.microsoft.com/office/drawing/2014/main" id="{6470D7D5-6AC1-19E4-9E67-E2BF261348A3}"/>
              </a:ext>
            </a:extLst>
          </p:cNvPr>
          <p:cNvSpPr txBox="1"/>
          <p:nvPr/>
        </p:nvSpPr>
        <p:spPr>
          <a:xfrm>
            <a:off x="304800" y="4410730"/>
            <a:ext cx="8343900" cy="523220"/>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Cơ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sở</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 </a:t>
            </a:r>
            <a:r>
              <a:rPr lang="en-US" sz="1400" dirty="0" err="1">
                <a:latin typeface="Times New Roman" panose="02020603050405020304" pitchFamily="18" charset="0"/>
                <a:cs typeface="Times New Roman" panose="02020603050405020304" pitchFamily="18" charset="0"/>
              </a:rPr>
              <a:t>liên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hàng</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45861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dirty="0">
                <a:solidFill>
                  <a:schemeClr val="accent1"/>
                </a:solidFill>
                <a:latin typeface="Noto Sans"/>
                <a:ea typeface="Noto Sans"/>
              </a:rPr>
              <a:t>0</a:t>
            </a:r>
            <a:r>
              <a:rPr lang="en-US" altLang="vi-VN" sz="5100" b="1" dirty="0">
                <a:solidFill>
                  <a:schemeClr val="accent1"/>
                </a:solidFill>
                <a:latin typeface="Noto Sans"/>
                <a:ea typeface="Noto Sans"/>
              </a:rPr>
              <a:t>3</a:t>
            </a:r>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743200" y="2063501"/>
            <a:ext cx="3924664" cy="701040"/>
          </a:xfrm>
          <a:prstGeom prst="rect">
            <a:avLst/>
          </a:prstGeom>
          <a:noFill/>
        </p:spPr>
        <p:txBody>
          <a:bodyPr wrap="square" rtlCol="0">
            <a:normAutofit fontScale="85000" lnSpcReduction="10000"/>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Các</a:t>
            </a:r>
            <a:r>
              <a:rPr lang="en-US" altLang="vi-VN" sz="40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chức</a:t>
            </a:r>
            <a:r>
              <a:rPr lang="en-US" altLang="vi-VN" sz="40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năng</a:t>
            </a:r>
            <a:r>
              <a:rPr lang="en-US" altLang="vi-VN" sz="40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chính</a:t>
            </a:r>
            <a:endParaRPr lang="zh-CN" altLang="en-US" sz="4000" kern="0" dirty="0">
              <a:solidFill>
                <a:schemeClr val="accent2"/>
              </a:solidFill>
              <a:latin typeface="Times New Roman" panose="02020603050405020304" pitchFamily="18" charset="0"/>
              <a:ea typeface="Yeseva One" panose="00000500000000000000"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7" name="圆角右箭头 23"/>
          <p:cNvSpPr/>
          <p:nvPr/>
        </p:nvSpPr>
        <p:spPr bwMode="auto">
          <a:xfrm>
            <a:off x="3405348" y="1193433"/>
            <a:ext cx="1079354" cy="1287066"/>
          </a:xfrm>
          <a:custGeom>
            <a:avLst/>
            <a:gdLst>
              <a:gd name="T0" fmla="*/ 10645071 w 1080248"/>
              <a:gd name="T1" fmla="*/ 0 h 1226498"/>
              <a:gd name="T2" fmla="*/ 10645071 w 1080248"/>
              <a:gd name="T3" fmla="*/ 11559270 h 1226498"/>
              <a:gd name="T4" fmla="*/ 1774176 w 1080248"/>
              <a:gd name="T5" fmla="*/ 26248419 h 1226498"/>
              <a:gd name="T6" fmla="*/ 14193435 w 1080248"/>
              <a:gd name="T7" fmla="*/ 5779639 h 1226498"/>
              <a:gd name="T8" fmla="*/ 17694720 60000 65536"/>
              <a:gd name="T9" fmla="*/ 5898240 60000 65536"/>
              <a:gd name="T10" fmla="*/ 5898240 60000 65536"/>
              <a:gd name="T11" fmla="*/ 0 60000 65536"/>
              <a:gd name="T12" fmla="*/ 0 w 1080248"/>
              <a:gd name="T13" fmla="*/ 0 h 1226498"/>
              <a:gd name="T14" fmla="*/ 1080248 w 1080248"/>
              <a:gd name="T15" fmla="*/ 1226498 h 1226498"/>
            </a:gdLst>
            <a:ahLst/>
            <a:cxnLst>
              <a:cxn ang="T8">
                <a:pos x="T0" y="T1"/>
              </a:cxn>
              <a:cxn ang="T9">
                <a:pos x="T2" y="T3"/>
              </a:cxn>
              <a:cxn ang="T10">
                <a:pos x="T4" y="T5"/>
              </a:cxn>
              <a:cxn ang="T11">
                <a:pos x="T6" y="T7"/>
              </a:cxn>
            </a:cxnLst>
            <a:rect l="T12" t="T13" r="T14" b="T15"/>
            <a:pathLst>
              <a:path w="1080248" h="1226498">
                <a:moveTo>
                  <a:pt x="0" y="1226498"/>
                </a:moveTo>
                <a:lnTo>
                  <a:pt x="0" y="607640"/>
                </a:lnTo>
                <a:cubicBezTo>
                  <a:pt x="0" y="346625"/>
                  <a:pt x="211594" y="135031"/>
                  <a:pt x="472609" y="135032"/>
                </a:cubicBezTo>
                <a:cubicBezTo>
                  <a:pt x="472609" y="135032"/>
                  <a:pt x="472609" y="135032"/>
                  <a:pt x="472609" y="135032"/>
                </a:cubicBezTo>
                <a:lnTo>
                  <a:pt x="810186" y="135031"/>
                </a:lnTo>
                <a:lnTo>
                  <a:pt x="810186" y="0"/>
                </a:lnTo>
                <a:lnTo>
                  <a:pt x="1080248" y="270062"/>
                </a:lnTo>
                <a:lnTo>
                  <a:pt x="810186" y="540124"/>
                </a:lnTo>
                <a:lnTo>
                  <a:pt x="810186" y="405093"/>
                </a:lnTo>
                <a:lnTo>
                  <a:pt x="472609" y="405093"/>
                </a:lnTo>
                <a:lnTo>
                  <a:pt x="472608" y="405093"/>
                </a:lnTo>
                <a:cubicBezTo>
                  <a:pt x="360745" y="405093"/>
                  <a:pt x="270062" y="495776"/>
                  <a:pt x="270062" y="607639"/>
                </a:cubicBezTo>
                <a:lnTo>
                  <a:pt x="270062" y="1226498"/>
                </a:lnTo>
                <a:close/>
              </a:path>
            </a:pathLst>
          </a:custGeom>
          <a:solidFill>
            <a:schemeClr val="accent1"/>
          </a:solidFill>
          <a:ln w="12700" cap="flat" cmpd="sng" algn="ctr">
            <a:noFill/>
            <a:prstDash val="solid"/>
            <a:round/>
          </a:ln>
        </p:spPr>
        <p:txBody>
          <a:bodyPr lIns="68559" tIns="34279" rIns="68559" bIns="34279" anchor="ctr"/>
          <a:lstStyle/>
          <a:p>
            <a:endParaRPr lang="zh-CN" altLang="en-US" sz="1800">
              <a:latin typeface="Yeseva One" panose="00000500000000000000" charset="0"/>
              <a:ea typeface="Yeseva One" panose="00000500000000000000" charset="0"/>
            </a:endParaRPr>
          </a:p>
        </p:txBody>
      </p:sp>
      <p:sp>
        <p:nvSpPr>
          <p:cNvPr id="78858" name="圆角右箭头 24"/>
          <p:cNvSpPr/>
          <p:nvPr/>
        </p:nvSpPr>
        <p:spPr bwMode="auto">
          <a:xfrm rot="5400000">
            <a:off x="4797495" y="1310765"/>
            <a:ext cx="1123603" cy="1234908"/>
          </a:xfrm>
          <a:custGeom>
            <a:avLst/>
            <a:gdLst>
              <a:gd name="T0" fmla="*/ 17023180 w 1073185"/>
              <a:gd name="T1" fmla="*/ 0 h 1234570"/>
              <a:gd name="T2" fmla="*/ 17023180 w 1073185"/>
              <a:gd name="T3" fmla="*/ 7155065 h 1234570"/>
              <a:gd name="T4" fmla="*/ 2837205 w 1073185"/>
              <a:gd name="T5" fmla="*/ 16462056 h 1234570"/>
              <a:gd name="T6" fmla="*/ 22697621 w 1073185"/>
              <a:gd name="T7" fmla="*/ 3577530 h 1234570"/>
              <a:gd name="T8" fmla="*/ 17694720 60000 65536"/>
              <a:gd name="T9" fmla="*/ 5898240 60000 65536"/>
              <a:gd name="T10" fmla="*/ 5898240 60000 65536"/>
              <a:gd name="T11" fmla="*/ 0 60000 65536"/>
              <a:gd name="T12" fmla="*/ 0 w 1073185"/>
              <a:gd name="T13" fmla="*/ 0 h 1234570"/>
              <a:gd name="T14" fmla="*/ 1073185 w 1073185"/>
              <a:gd name="T15" fmla="*/ 1234570 h 1234570"/>
            </a:gdLst>
            <a:ahLst/>
            <a:cxnLst>
              <a:cxn ang="T8">
                <a:pos x="T0" y="T1"/>
              </a:cxn>
              <a:cxn ang="T9">
                <a:pos x="T2" y="T3"/>
              </a:cxn>
              <a:cxn ang="T10">
                <a:pos x="T4" y="T5"/>
              </a:cxn>
              <a:cxn ang="T11">
                <a:pos x="T6" y="T7"/>
              </a:cxn>
            </a:cxnLst>
            <a:rect l="T12" t="T13" r="T14" b="T15"/>
            <a:pathLst>
              <a:path w="1073185" h="1234570">
                <a:moveTo>
                  <a:pt x="0" y="1234570"/>
                </a:moveTo>
                <a:lnTo>
                  <a:pt x="0" y="603667"/>
                </a:lnTo>
                <a:cubicBezTo>
                  <a:pt x="0" y="344359"/>
                  <a:pt x="210210" y="134149"/>
                  <a:pt x="469518" y="134150"/>
                </a:cubicBezTo>
                <a:cubicBezTo>
                  <a:pt x="469518" y="134150"/>
                  <a:pt x="469518" y="134150"/>
                  <a:pt x="469518" y="134150"/>
                </a:cubicBezTo>
                <a:lnTo>
                  <a:pt x="804889" y="134148"/>
                </a:lnTo>
                <a:lnTo>
                  <a:pt x="804889" y="0"/>
                </a:lnTo>
                <a:lnTo>
                  <a:pt x="1073185" y="268296"/>
                </a:lnTo>
                <a:lnTo>
                  <a:pt x="804889" y="536593"/>
                </a:lnTo>
                <a:lnTo>
                  <a:pt x="804889" y="402444"/>
                </a:lnTo>
                <a:lnTo>
                  <a:pt x="469518" y="402444"/>
                </a:lnTo>
                <a:lnTo>
                  <a:pt x="469517" y="402444"/>
                </a:lnTo>
                <a:cubicBezTo>
                  <a:pt x="358386" y="402444"/>
                  <a:pt x="268296" y="492534"/>
                  <a:pt x="268296" y="603665"/>
                </a:cubicBezTo>
                <a:lnTo>
                  <a:pt x="268296" y="1234570"/>
                </a:lnTo>
                <a:close/>
              </a:path>
            </a:pathLst>
          </a:custGeom>
          <a:solidFill>
            <a:schemeClr val="accent2"/>
          </a:solidFill>
          <a:ln w="12700" cap="flat" cmpd="sng" algn="ctr">
            <a:noFill/>
            <a:prstDash val="solid"/>
            <a:round/>
          </a:ln>
        </p:spPr>
        <p:txBody>
          <a:bodyPr lIns="68559" tIns="34279" rIns="68559" bIns="34279" anchor="ctr"/>
          <a:lstStyle/>
          <a:p>
            <a:endParaRPr lang="zh-CN" altLang="en-US" sz="1800">
              <a:latin typeface="Yeseva One" panose="00000500000000000000" charset="0"/>
              <a:ea typeface="Yeseva One" panose="00000500000000000000" charset="0"/>
            </a:endParaRPr>
          </a:p>
        </p:txBody>
      </p:sp>
      <p:sp>
        <p:nvSpPr>
          <p:cNvPr id="78859" name="圆角右箭头 25"/>
          <p:cNvSpPr/>
          <p:nvPr/>
        </p:nvSpPr>
        <p:spPr bwMode="auto">
          <a:xfrm rot="-5400000">
            <a:off x="3325286" y="2689082"/>
            <a:ext cx="1123603" cy="1233321"/>
          </a:xfrm>
          <a:custGeom>
            <a:avLst/>
            <a:gdLst>
              <a:gd name="T0" fmla="*/ 16249294 w 1073185"/>
              <a:gd name="T1" fmla="*/ 0 h 1234570"/>
              <a:gd name="T2" fmla="*/ 16249294 w 1073185"/>
              <a:gd name="T3" fmla="*/ 7090289 h 1234570"/>
              <a:gd name="T4" fmla="*/ 2708222 w 1073185"/>
              <a:gd name="T5" fmla="*/ 16313043 h 1234570"/>
              <a:gd name="T6" fmla="*/ 21665765 w 1073185"/>
              <a:gd name="T7" fmla="*/ 3545139 h 1234570"/>
              <a:gd name="T8" fmla="*/ 17694720 60000 65536"/>
              <a:gd name="T9" fmla="*/ 5898240 60000 65536"/>
              <a:gd name="T10" fmla="*/ 5898240 60000 65536"/>
              <a:gd name="T11" fmla="*/ 0 60000 65536"/>
              <a:gd name="T12" fmla="*/ 0 w 1073185"/>
              <a:gd name="T13" fmla="*/ 0 h 1234570"/>
              <a:gd name="T14" fmla="*/ 1073185 w 1073185"/>
              <a:gd name="T15" fmla="*/ 1234570 h 1234570"/>
            </a:gdLst>
            <a:ahLst/>
            <a:cxnLst>
              <a:cxn ang="T8">
                <a:pos x="T0" y="T1"/>
              </a:cxn>
              <a:cxn ang="T9">
                <a:pos x="T2" y="T3"/>
              </a:cxn>
              <a:cxn ang="T10">
                <a:pos x="T4" y="T5"/>
              </a:cxn>
              <a:cxn ang="T11">
                <a:pos x="T6" y="T7"/>
              </a:cxn>
            </a:cxnLst>
            <a:rect l="T12" t="T13" r="T14" b="T15"/>
            <a:pathLst>
              <a:path w="1073185" h="1234570">
                <a:moveTo>
                  <a:pt x="0" y="1234570"/>
                </a:moveTo>
                <a:lnTo>
                  <a:pt x="0" y="603667"/>
                </a:lnTo>
                <a:cubicBezTo>
                  <a:pt x="0" y="344359"/>
                  <a:pt x="210210" y="134149"/>
                  <a:pt x="469518" y="134150"/>
                </a:cubicBezTo>
                <a:cubicBezTo>
                  <a:pt x="469518" y="134150"/>
                  <a:pt x="469518" y="134150"/>
                  <a:pt x="469518" y="134150"/>
                </a:cubicBezTo>
                <a:lnTo>
                  <a:pt x="804889" y="134148"/>
                </a:lnTo>
                <a:lnTo>
                  <a:pt x="804889" y="0"/>
                </a:lnTo>
                <a:lnTo>
                  <a:pt x="1073185" y="268296"/>
                </a:lnTo>
                <a:lnTo>
                  <a:pt x="804889" y="536593"/>
                </a:lnTo>
                <a:lnTo>
                  <a:pt x="804889" y="402444"/>
                </a:lnTo>
                <a:lnTo>
                  <a:pt x="469518" y="402444"/>
                </a:lnTo>
                <a:lnTo>
                  <a:pt x="469517" y="402444"/>
                </a:lnTo>
                <a:cubicBezTo>
                  <a:pt x="358386" y="402444"/>
                  <a:pt x="268296" y="492534"/>
                  <a:pt x="268296" y="603665"/>
                </a:cubicBezTo>
                <a:lnTo>
                  <a:pt x="268296" y="1234570"/>
                </a:lnTo>
                <a:close/>
              </a:path>
            </a:pathLst>
          </a:custGeom>
          <a:solidFill>
            <a:schemeClr val="accent4"/>
          </a:solidFill>
          <a:ln w="12700" cap="flat" cmpd="sng" algn="ctr">
            <a:noFill/>
            <a:prstDash val="solid"/>
            <a:round/>
          </a:ln>
        </p:spPr>
        <p:txBody>
          <a:bodyPr lIns="68559" tIns="34279" rIns="68559" bIns="34279" anchor="ctr"/>
          <a:lstStyle/>
          <a:p>
            <a:pPr>
              <a:defRPr/>
            </a:pPr>
            <a:endParaRPr lang="zh-CN" altLang="en-US" sz="1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Yeseva One" panose="00000500000000000000" charset="0"/>
              <a:ea typeface="Yeseva One" panose="00000500000000000000" charset="0"/>
            </a:endParaRPr>
          </a:p>
        </p:txBody>
      </p:sp>
      <p:sp>
        <p:nvSpPr>
          <p:cNvPr id="78860" name="圆角右箭头 26"/>
          <p:cNvSpPr/>
          <p:nvPr/>
        </p:nvSpPr>
        <p:spPr bwMode="auto">
          <a:xfrm flipH="1" flipV="1">
            <a:off x="4767238" y="2736006"/>
            <a:ext cx="1080941" cy="1282304"/>
          </a:xfrm>
          <a:custGeom>
            <a:avLst/>
            <a:gdLst>
              <a:gd name="T0" fmla="*/ 10865971 w 1080248"/>
              <a:gd name="T1" fmla="*/ 0 h 1226498"/>
              <a:gd name="T2" fmla="*/ 10865971 w 1080248"/>
              <a:gd name="T3" fmla="*/ 10826406 h 1226498"/>
              <a:gd name="T4" fmla="*/ 1810995 w 1080248"/>
              <a:gd name="T5" fmla="*/ 24584206 h 1226498"/>
              <a:gd name="T6" fmla="*/ 14487974 w 1080248"/>
              <a:gd name="T7" fmla="*/ 5413200 h 1226498"/>
              <a:gd name="T8" fmla="*/ 17694720 60000 65536"/>
              <a:gd name="T9" fmla="*/ 5898240 60000 65536"/>
              <a:gd name="T10" fmla="*/ 5898240 60000 65536"/>
              <a:gd name="T11" fmla="*/ 0 60000 65536"/>
              <a:gd name="T12" fmla="*/ 0 w 1080248"/>
              <a:gd name="T13" fmla="*/ 0 h 1226498"/>
              <a:gd name="T14" fmla="*/ 1080248 w 1080248"/>
              <a:gd name="T15" fmla="*/ 1226498 h 1226498"/>
            </a:gdLst>
            <a:ahLst/>
            <a:cxnLst>
              <a:cxn ang="T8">
                <a:pos x="T0" y="T1"/>
              </a:cxn>
              <a:cxn ang="T9">
                <a:pos x="T2" y="T3"/>
              </a:cxn>
              <a:cxn ang="T10">
                <a:pos x="T4" y="T5"/>
              </a:cxn>
              <a:cxn ang="T11">
                <a:pos x="T6" y="T7"/>
              </a:cxn>
            </a:cxnLst>
            <a:rect l="T12" t="T13" r="T14" b="T15"/>
            <a:pathLst>
              <a:path w="1080248" h="1226498">
                <a:moveTo>
                  <a:pt x="0" y="1226498"/>
                </a:moveTo>
                <a:lnTo>
                  <a:pt x="0" y="607640"/>
                </a:lnTo>
                <a:cubicBezTo>
                  <a:pt x="0" y="346625"/>
                  <a:pt x="211594" y="135031"/>
                  <a:pt x="472609" y="135032"/>
                </a:cubicBezTo>
                <a:cubicBezTo>
                  <a:pt x="472609" y="135032"/>
                  <a:pt x="472609" y="135032"/>
                  <a:pt x="472609" y="135032"/>
                </a:cubicBezTo>
                <a:lnTo>
                  <a:pt x="810186" y="135031"/>
                </a:lnTo>
                <a:lnTo>
                  <a:pt x="810186" y="0"/>
                </a:lnTo>
                <a:lnTo>
                  <a:pt x="1080248" y="270062"/>
                </a:lnTo>
                <a:lnTo>
                  <a:pt x="810186" y="540124"/>
                </a:lnTo>
                <a:lnTo>
                  <a:pt x="810186" y="405093"/>
                </a:lnTo>
                <a:lnTo>
                  <a:pt x="472609" y="405093"/>
                </a:lnTo>
                <a:lnTo>
                  <a:pt x="472608" y="405093"/>
                </a:lnTo>
                <a:cubicBezTo>
                  <a:pt x="360745" y="405093"/>
                  <a:pt x="270062" y="495776"/>
                  <a:pt x="270062" y="607639"/>
                </a:cubicBezTo>
                <a:lnTo>
                  <a:pt x="270062" y="1226498"/>
                </a:lnTo>
                <a:close/>
              </a:path>
            </a:pathLst>
          </a:custGeom>
          <a:solidFill>
            <a:schemeClr val="accent3"/>
          </a:solidFill>
          <a:ln w="12700" cap="flat" cmpd="sng" algn="ctr">
            <a:noFill/>
            <a:prstDash val="solid"/>
            <a:round/>
          </a:ln>
        </p:spPr>
        <p:txBody>
          <a:bodyPr lIns="68559" tIns="34279" rIns="68559" bIns="34279" anchor="ctr"/>
          <a:lstStyle/>
          <a:p>
            <a:pPr>
              <a:defRPr/>
            </a:pPr>
            <a:endParaRPr lang="zh-CN" altLang="en-US" sz="1800">
              <a:latin typeface="Yeseva One" panose="00000500000000000000" charset="0"/>
              <a:ea typeface="Yeseva One" panose="00000500000000000000" charset="0"/>
            </a:endParaRPr>
          </a:p>
        </p:txBody>
      </p:sp>
      <p:sp>
        <p:nvSpPr>
          <p:cNvPr id="139343" name="TextBox 29"/>
          <p:cNvSpPr txBox="1">
            <a:spLocks noChangeArrowheads="1"/>
          </p:cNvSpPr>
          <p:nvPr/>
        </p:nvSpPr>
        <p:spPr bwMode="auto">
          <a:xfrm>
            <a:off x="3738675" y="2350363"/>
            <a:ext cx="1799982" cy="424368"/>
          </a:xfrm>
          <a:prstGeom prst="rect">
            <a:avLst/>
          </a:prstGeom>
          <a:noFill/>
          <a:ln w="9525">
            <a:noFill/>
            <a:miter lim="800000"/>
          </a:ln>
        </p:spPr>
        <p:txBody>
          <a:bodyPr lIns="92978" tIns="46489" rIns="92978" bIns="46489">
            <a:normAutofit/>
          </a:bodyPr>
          <a:lstStyle/>
          <a:p>
            <a:pPr algn="ctr" defTabSz="929640">
              <a:lnSpc>
                <a:spcPct val="104000"/>
              </a:lnSpc>
              <a:defRPr/>
            </a:pPr>
            <a:endParaRPr lang="en-US" altLang="zh-CN" sz="1050" dirty="0">
              <a:solidFill>
                <a:schemeClr val="tx1">
                  <a:lumMod val="65000"/>
                  <a:lumOff val="35000"/>
                </a:schemeClr>
              </a:solidFill>
              <a:latin typeface="Yeseva One" panose="00000500000000000000" charset="0"/>
              <a:ea typeface="Yeseva One" panose="00000500000000000000" charset="0"/>
            </a:endParaRPr>
          </a:p>
        </p:txBody>
      </p:sp>
      <p:sp>
        <p:nvSpPr>
          <p:cNvPr id="7" name="TextBox 6">
            <a:extLst>
              <a:ext uri="{FF2B5EF4-FFF2-40B4-BE49-F238E27FC236}">
                <a16:creationId xmlns:a16="http://schemas.microsoft.com/office/drawing/2014/main" id="{B3A19231-2CE2-C14C-6688-470963520EAC}"/>
              </a:ext>
            </a:extLst>
          </p:cNvPr>
          <p:cNvSpPr txBox="1"/>
          <p:nvPr/>
        </p:nvSpPr>
        <p:spPr>
          <a:xfrm>
            <a:off x="4038362" y="2028356"/>
            <a:ext cx="1233322" cy="923330"/>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vi-V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828029-0CFD-5E56-480F-D541FA2A9C0D}"/>
              </a:ext>
            </a:extLst>
          </p:cNvPr>
          <p:cNvSpPr txBox="1"/>
          <p:nvPr/>
        </p:nvSpPr>
        <p:spPr>
          <a:xfrm>
            <a:off x="84539" y="780703"/>
            <a:ext cx="2742029" cy="1569660"/>
          </a:xfrm>
          <a:prstGeom prst="rect">
            <a:avLst/>
          </a:prstGeom>
          <a:noFill/>
        </p:spPr>
        <p:txBody>
          <a:bodyPr wrap="square" rtlCol="0">
            <a:spAutoFit/>
          </a:bodyPr>
          <a:lstStyle/>
          <a:p>
            <a:pPr lvl="1" algn="just"/>
            <a:r>
              <a:rPr lang="en-US" sz="1200" b="1" dirty="0">
                <a:latin typeface="Times New Roman" panose="02020603050405020304" pitchFamily="18" charset="0"/>
                <a:cs typeface="Times New Roman" panose="02020603050405020304" pitchFamily="18" charset="0"/>
              </a:rPr>
              <a:t>Quản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đơn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hàng</a:t>
            </a:r>
            <a:r>
              <a:rPr lang="en-US" sz="1200" dirty="0">
                <a:latin typeface="Times New Roman" panose="02020603050405020304" pitchFamily="18" charset="0"/>
                <a:cs typeface="Times New Roman" panose="02020603050405020304" pitchFamily="18" charset="0"/>
              </a:rPr>
              <a:t>:</a:t>
            </a:r>
          </a:p>
          <a:p>
            <a:pPr lvl="1" algn="just"/>
            <a:r>
              <a:rPr lang="vi-VN" sz="1200" dirty="0">
                <a:latin typeface="Times New Roman" panose="02020603050405020304" pitchFamily="18" charset="0"/>
                <a:cs typeface="Times New Roman" panose="02020603050405020304" pitchFamily="18" charset="0"/>
              </a:rPr>
              <a:t>Kiểm tra lịch sử mua hàng và thông tin chi tiết đơn hàng.</a:t>
            </a:r>
            <a:endParaRPr lang="en-US" sz="1200" dirty="0">
              <a:latin typeface="Times New Roman" panose="02020603050405020304" pitchFamily="18" charset="0"/>
              <a:cs typeface="Times New Roman" panose="02020603050405020304" pitchFamily="18" charset="0"/>
            </a:endParaRPr>
          </a:p>
          <a:p>
            <a:pPr lvl="1" algn="just"/>
            <a:r>
              <a:rPr lang="vi-VN" sz="1200" dirty="0">
                <a:latin typeface="Times New Roman" panose="02020603050405020304" pitchFamily="18" charset="0"/>
                <a:cs typeface="Times New Roman" panose="02020603050405020304" pitchFamily="18" charset="0"/>
              </a:rPr>
              <a:t>Kết nối dữ liệu giữa khách hàng và sản phẩm để tối ưu hóa quy trình xử lý đơn hàng.</a:t>
            </a:r>
          </a:p>
          <a:p>
            <a:pPr lvl="1" algn="just"/>
            <a:endParaRPr lang="vi-VN" sz="1200" dirty="0">
              <a:latin typeface="Times New Roman" panose="02020603050405020304" pitchFamily="18" charset="0"/>
              <a:cs typeface="Times New Roman" panose="02020603050405020304" pitchFamily="18" charset="0"/>
            </a:endParaRPr>
          </a:p>
          <a:p>
            <a:pPr lvl="1" algn="just"/>
            <a:endParaRPr lang="vi-V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E6C269-4635-D33F-6A35-AFE25521897E}"/>
              </a:ext>
            </a:extLst>
          </p:cNvPr>
          <p:cNvSpPr txBox="1"/>
          <p:nvPr/>
        </p:nvSpPr>
        <p:spPr>
          <a:xfrm>
            <a:off x="32413" y="2021656"/>
            <a:ext cx="2979232" cy="1200329"/>
          </a:xfrm>
          <a:prstGeom prst="rect">
            <a:avLst/>
          </a:prstGeom>
          <a:noFill/>
        </p:spPr>
        <p:txBody>
          <a:bodyPr wrap="square" rtlCol="0">
            <a:spAutoFit/>
          </a:bodyPr>
          <a:lstStyle/>
          <a:p>
            <a:pPr lvl="1"/>
            <a:r>
              <a:rPr lang="en-US" sz="1200" b="1" dirty="0">
                <a:latin typeface="Times New Roman" panose="02020603050405020304" pitchFamily="18" charset="0"/>
                <a:cs typeface="Times New Roman" panose="02020603050405020304" pitchFamily="18" charset="0"/>
              </a:rPr>
              <a:t>Quản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đơn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hàng</a:t>
            </a:r>
            <a:r>
              <a:rPr lang="en-US" sz="1200" dirty="0">
                <a:latin typeface="Times New Roman" panose="02020603050405020304" pitchFamily="18" charset="0"/>
                <a:cs typeface="Times New Roman" panose="02020603050405020304" pitchFamily="18" charset="0"/>
              </a:rPr>
              <a:t>:</a:t>
            </a:r>
          </a:p>
          <a:p>
            <a:pPr lvl="1"/>
            <a:r>
              <a:rPr lang="vi-VN" sz="1200" dirty="0">
                <a:latin typeface="Times New Roman" panose="02020603050405020304" pitchFamily="18" charset="0"/>
                <a:cs typeface="Times New Roman" panose="02020603050405020304" pitchFamily="18" charset="0"/>
              </a:rPr>
              <a:t>Kiểm tra lịch sử mua hàng và thông tin chi tiết đơn hàng.</a:t>
            </a:r>
            <a:endParaRPr lang="en-US" sz="1200" dirty="0">
              <a:latin typeface="Times New Roman" panose="02020603050405020304" pitchFamily="18" charset="0"/>
              <a:cs typeface="Times New Roman" panose="02020603050405020304" pitchFamily="18" charset="0"/>
            </a:endParaRPr>
          </a:p>
          <a:p>
            <a:pPr lvl="1"/>
            <a:r>
              <a:rPr lang="vi-VN" sz="1200" dirty="0">
                <a:latin typeface="Times New Roman" panose="02020603050405020304" pitchFamily="18" charset="0"/>
                <a:cs typeface="Times New Roman" panose="02020603050405020304" pitchFamily="18" charset="0"/>
              </a:rPr>
              <a:t>Kết nối dữ liệu giữa khách hàng và sản phẩm để tối ưu hóa quy trình xử lý đơn hàng.</a:t>
            </a:r>
          </a:p>
        </p:txBody>
      </p:sp>
      <p:sp>
        <p:nvSpPr>
          <p:cNvPr id="11" name="TextBox 10">
            <a:extLst>
              <a:ext uri="{FF2B5EF4-FFF2-40B4-BE49-F238E27FC236}">
                <a16:creationId xmlns:a16="http://schemas.microsoft.com/office/drawing/2014/main" id="{6DE9EF1F-EEA0-D9CB-7179-7ED0953BF037}"/>
              </a:ext>
            </a:extLst>
          </p:cNvPr>
          <p:cNvSpPr txBox="1"/>
          <p:nvPr/>
        </p:nvSpPr>
        <p:spPr>
          <a:xfrm>
            <a:off x="32413" y="3229036"/>
            <a:ext cx="2979232" cy="1015663"/>
          </a:xfrm>
          <a:prstGeom prst="rect">
            <a:avLst/>
          </a:prstGeom>
          <a:noFill/>
        </p:spPr>
        <p:txBody>
          <a:bodyPr wrap="square" rtlCol="0">
            <a:spAutoFit/>
          </a:bodyPr>
          <a:lstStyle/>
          <a:p>
            <a:pPr lvl="1"/>
            <a:r>
              <a:rPr lang="en-US" sz="1200" b="1" dirty="0">
                <a:latin typeface="Times New Roman" panose="02020603050405020304" pitchFamily="18" charset="0"/>
                <a:cs typeface="Times New Roman" panose="02020603050405020304" pitchFamily="18" charset="0"/>
              </a:rPr>
              <a:t>Quản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khách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hàng</a:t>
            </a:r>
            <a:r>
              <a:rPr lang="en-US" sz="1200"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Lưu trữ thông tin khách hàng để phục vụ chăm sóc khách hàng tốt hơn.</a:t>
            </a:r>
            <a:endParaRPr lang="en-US" sz="1200" dirty="0">
              <a:latin typeface="Times New Roman" panose="02020603050405020304" pitchFamily="18" charset="0"/>
              <a:cs typeface="Times New Roman" panose="02020603050405020304" pitchFamily="18" charset="0"/>
            </a:endParaRPr>
          </a:p>
          <a:p>
            <a:pPr lvl="1"/>
            <a:r>
              <a:rPr lang="vi-VN" sz="1200" dirty="0">
                <a:latin typeface="Times New Roman" panose="02020603050405020304" pitchFamily="18" charset="0"/>
                <a:cs typeface="Times New Roman" panose="02020603050405020304" pitchFamily="18" charset="0"/>
              </a:rPr>
              <a:t>Dễ dàng truy xuất lịch sử mua hàng và cập nhật dữ liệu khách hàng</a:t>
            </a:r>
          </a:p>
        </p:txBody>
      </p:sp>
      <p:sp>
        <p:nvSpPr>
          <p:cNvPr id="12" name="TextBox 11">
            <a:extLst>
              <a:ext uri="{FF2B5EF4-FFF2-40B4-BE49-F238E27FC236}">
                <a16:creationId xmlns:a16="http://schemas.microsoft.com/office/drawing/2014/main" id="{FCA97FFE-D747-BB29-2F74-36AD17908CFC}"/>
              </a:ext>
            </a:extLst>
          </p:cNvPr>
          <p:cNvSpPr txBox="1"/>
          <p:nvPr/>
        </p:nvSpPr>
        <p:spPr>
          <a:xfrm>
            <a:off x="5517365" y="910839"/>
            <a:ext cx="2742029" cy="1384995"/>
          </a:xfrm>
          <a:prstGeom prst="rect">
            <a:avLst/>
          </a:prstGeom>
          <a:noFill/>
        </p:spPr>
        <p:txBody>
          <a:bodyPr wrap="square" rtlCol="0">
            <a:spAutoFit/>
          </a:bodyPr>
          <a:lstStyle/>
          <a:p>
            <a:pPr lvl="1" algn="just"/>
            <a:r>
              <a:rPr lang="en-US" sz="1200" b="1" dirty="0">
                <a:latin typeface="Times New Roman" panose="02020603050405020304" pitchFamily="18" charset="0"/>
                <a:cs typeface="Times New Roman" panose="02020603050405020304" pitchFamily="18" charset="0"/>
              </a:rPr>
              <a:t>Quản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người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Kiểm soát quyền truy cập và quản lý tài khoản người dùng một cách hiệu quả.</a:t>
            </a:r>
            <a:endParaRPr lang="en-US" sz="1200" dirty="0">
              <a:latin typeface="Times New Roman" panose="02020603050405020304" pitchFamily="18" charset="0"/>
              <a:cs typeface="Times New Roman" panose="02020603050405020304" pitchFamily="18" charset="0"/>
            </a:endParaRPr>
          </a:p>
          <a:p>
            <a:pPr lvl="1" algn="just"/>
            <a:r>
              <a:rPr lang="vi-VN" sz="1200" dirty="0">
                <a:latin typeface="Times New Roman" panose="02020603050405020304" pitchFamily="18" charset="0"/>
                <a:cs typeface="Times New Roman" panose="02020603050405020304" pitchFamily="18" charset="0"/>
              </a:rPr>
              <a:t>Đảm bảo bảo mật hệ thống và dữ liệu người dùng</a:t>
            </a:r>
          </a:p>
          <a:p>
            <a:pPr lvl="1" algn="just"/>
            <a:endParaRPr lang="vi-VN" sz="1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D02FC17-F9DA-EE98-6089-3EF40369D6E2}"/>
              </a:ext>
            </a:extLst>
          </p:cNvPr>
          <p:cNvSpPr txBox="1"/>
          <p:nvPr/>
        </p:nvSpPr>
        <p:spPr>
          <a:xfrm>
            <a:off x="5517365" y="2155169"/>
            <a:ext cx="3321835" cy="1384995"/>
          </a:xfrm>
          <a:prstGeom prst="rect">
            <a:avLst/>
          </a:prstGeom>
          <a:noFill/>
        </p:spPr>
        <p:txBody>
          <a:bodyPr wrap="square" rtlCol="0">
            <a:spAutoFit/>
          </a:bodyPr>
          <a:lstStyle/>
          <a:p>
            <a:pPr lvl="1" algn="just"/>
            <a:r>
              <a:rPr lang="en-US" sz="1200" b="1" dirty="0">
                <a:latin typeface="Times New Roman" panose="02020603050405020304" pitchFamily="18" charset="0"/>
                <a:cs typeface="Times New Roman" panose="02020603050405020304" pitchFamily="18" charset="0"/>
              </a:rPr>
              <a:t>Quản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sản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phẩm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bổ</a:t>
            </a:r>
            <a:r>
              <a:rPr lang="en-US" sz="1200" dirty="0">
                <a:latin typeface="Times New Roman" panose="02020603050405020304" pitchFamily="18" charset="0"/>
                <a:cs typeface="Times New Roman" panose="02020603050405020304" pitchFamily="18" charset="0"/>
              </a:rPr>
              <a:t> sung):</a:t>
            </a:r>
          </a:p>
          <a:p>
            <a:pPr lvl="1" algn="just"/>
            <a:r>
              <a:rPr lang="vi-VN" sz="1200" dirty="0">
                <a:latin typeface="Times New Roman" panose="02020603050405020304" pitchFamily="18" charset="0"/>
                <a:cs typeface="Times New Roman" panose="02020603050405020304" pitchFamily="18" charset="0"/>
              </a:rPr>
              <a:t>Cho phép thêm mới, chỉnh sửa, xem danh sách, và tìm kiếm sản phẩm.Tích hợp chặt chẽ với chức năng quản lý tồn kho để hỗ trợ hoạt động bán hàng và lưu trữ thông tin sản phẩm chính xác.</a:t>
            </a:r>
          </a:p>
          <a:p>
            <a:pPr lvl="1" algn="just"/>
            <a:endParaRPr lang="vi-VN"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FAA82DD-8D73-AD36-922B-1440C0E8C34E}"/>
              </a:ext>
            </a:extLst>
          </p:cNvPr>
          <p:cNvSpPr txBox="1"/>
          <p:nvPr/>
        </p:nvSpPr>
        <p:spPr>
          <a:xfrm>
            <a:off x="5848180" y="3285505"/>
            <a:ext cx="3236702" cy="2308324"/>
          </a:xfrm>
          <a:prstGeom prst="rect">
            <a:avLst/>
          </a:prstGeom>
          <a:noFill/>
        </p:spPr>
        <p:txBody>
          <a:bodyPr wrap="square" rtlCol="0">
            <a:spAutoFit/>
          </a:bodyPr>
          <a:lstStyle/>
          <a:p>
            <a:pPr lvl="0" algn="just"/>
            <a:r>
              <a:rPr lang="en-US" sz="1200" b="1" dirty="0">
                <a:latin typeface="Times New Roman" panose="02020603050405020304" pitchFamily="18" charset="0"/>
                <a:cs typeface="Times New Roman" panose="02020603050405020304" pitchFamily="18" charset="0"/>
              </a:rPr>
              <a:t>Ý </a:t>
            </a:r>
            <a:r>
              <a:rPr lang="en-US" sz="1200" b="1" dirty="0" err="1">
                <a:latin typeface="Times New Roman" panose="02020603050405020304" pitchFamily="18" charset="0"/>
                <a:cs typeface="Times New Roman" panose="02020603050405020304" pitchFamily="18" charset="0"/>
              </a:rPr>
              <a:t>nghĩa</a:t>
            </a:r>
            <a:endParaRPr lang="en-US" sz="1200" b="1" dirty="0">
              <a:latin typeface="Times New Roman" panose="02020603050405020304" pitchFamily="18" charset="0"/>
              <a:cs typeface="Times New Roman" panose="02020603050405020304" pitchFamily="18" charset="0"/>
            </a:endParaRPr>
          </a:p>
          <a:p>
            <a:pPr algn="just"/>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này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chỉ</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giúp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cửa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hàng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toàn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doanh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còn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sót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bổ</a:t>
            </a:r>
            <a:r>
              <a:rPr lang="en-US" sz="1200" dirty="0">
                <a:latin typeface="Times New Roman" panose="02020603050405020304" pitchFamily="18" charset="0"/>
                <a:cs typeface="Times New Roman" panose="02020603050405020304" pitchFamily="18" charset="0"/>
              </a:rPr>
              <a:t> sung </a:t>
            </a:r>
            <a:r>
              <a:rPr lang="en-US" sz="1200" dirty="0" err="1">
                <a:latin typeface="Times New Roman" panose="02020603050405020304" pitchFamily="18" charset="0"/>
                <a:cs typeface="Times New Roman" panose="02020603050405020304" pitchFamily="18" charset="0"/>
              </a:rPr>
              <a:t>chức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quản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sản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phẩm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hoàn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vững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chắc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hỗ</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khuyến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doanh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a:t>
            </a:r>
            <a:endParaRPr lang="vi-VN" sz="1200" dirty="0">
              <a:latin typeface="Times New Roman" panose="02020603050405020304" pitchFamily="18" charset="0"/>
              <a:cs typeface="Times New Roman" panose="02020603050405020304" pitchFamily="18" charset="0"/>
            </a:endParaRPr>
          </a:p>
          <a:p>
            <a:pPr lvl="0" algn="just"/>
            <a:endParaRPr lang="en-US" sz="1200" b="1" dirty="0">
              <a:latin typeface="Times New Roman" panose="02020603050405020304" pitchFamily="18" charset="0"/>
              <a:cs typeface="Times New Roman" panose="02020603050405020304" pitchFamily="18" charset="0"/>
            </a:endParaRPr>
          </a:p>
          <a:p>
            <a:pPr lvl="0" algn="just"/>
            <a:endParaRPr lang="vi-VN" sz="1200" dirty="0">
              <a:latin typeface="Times New Roman" panose="02020603050405020304" pitchFamily="18" charset="0"/>
              <a:cs typeface="Times New Roman" panose="02020603050405020304" pitchFamily="18" charset="0"/>
            </a:endParaRPr>
          </a:p>
          <a:p>
            <a:pPr lvl="1" algn="just"/>
            <a:endParaRPr lang="vi-VN"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Yeseva One" panose="00000500000000000000"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endParaRPr lang="zh-CN" altLang="en-US" sz="5100" b="1" dirty="0">
              <a:solidFill>
                <a:schemeClr val="accent1"/>
              </a:solidFill>
              <a:latin typeface="Yeseva One" panose="00000500000000000000" charset="0"/>
              <a:ea typeface="Yeseva One" panose="00000500000000000000" charset="0"/>
            </a:endParaRPr>
          </a:p>
        </p:txBody>
      </p:sp>
      <p:sp>
        <p:nvSpPr>
          <p:cNvPr id="56" name="文本框 32"/>
          <p:cNvSpPr txBox="1"/>
          <p:nvPr/>
        </p:nvSpPr>
        <p:spPr>
          <a:xfrm>
            <a:off x="2819400" y="1740008"/>
            <a:ext cx="3924664" cy="70104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3765">
              <a:defRPr/>
            </a:pPr>
            <a:r>
              <a:rPr lang="en-US" altLang="vi-VN" sz="4000" kern="0" dirty="0">
                <a:solidFill>
                  <a:schemeClr val="accent2"/>
                </a:solidFill>
                <a:latin typeface="Times New Roman" panose="02020603050405020304" pitchFamily="18" charset="0"/>
                <a:ea typeface="Noto Sans"/>
                <a:cs typeface="Times New Roman" panose="02020603050405020304" pitchFamily="18" charset="0"/>
              </a:rPr>
              <a:t>Demo </a:t>
            </a: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phần</a:t>
            </a:r>
            <a:r>
              <a:rPr lang="en-US" altLang="vi-VN" sz="4000" kern="0" dirty="0">
                <a:solidFill>
                  <a:schemeClr val="accent2"/>
                </a:solidFill>
                <a:latin typeface="Times New Roman" panose="02020603050405020304" pitchFamily="18" charset="0"/>
                <a:ea typeface="Noto Sans"/>
                <a:cs typeface="Times New Roman" panose="02020603050405020304" pitchFamily="18" charset="0"/>
              </a:rPr>
              <a:t> </a:t>
            </a:r>
            <a:r>
              <a:rPr lang="en-US" altLang="vi-VN" sz="4000" kern="0" dirty="0" err="1">
                <a:solidFill>
                  <a:schemeClr val="accent2"/>
                </a:solidFill>
                <a:latin typeface="Times New Roman" panose="02020603050405020304" pitchFamily="18" charset="0"/>
                <a:ea typeface="Noto Sans"/>
                <a:cs typeface="Times New Roman" panose="02020603050405020304" pitchFamily="18" charset="0"/>
              </a:rPr>
              <a:t>mềm</a:t>
            </a:r>
            <a:endParaRPr lang="zh-CN" altLang="en-US" sz="4000" kern="0" dirty="0">
              <a:solidFill>
                <a:schemeClr val="accent2"/>
              </a:solidFill>
              <a:latin typeface="Times New Roman" panose="02020603050405020304" pitchFamily="18" charset="0"/>
              <a:ea typeface="Yeseva One" panose="00000500000000000000" charset="0"/>
              <a:cs typeface="Times New Roman" panose="02020603050405020304" pitchFamily="18" charset="0"/>
            </a:endParaRPr>
          </a:p>
        </p:txBody>
      </p:sp>
    </p:spTree>
    <p:extLst>
      <p:ext uri="{BB962C8B-B14F-4D97-AF65-F5344CB8AC3E}">
        <p14:creationId xmlns:p14="http://schemas.microsoft.com/office/powerpoint/2010/main" val="227675157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2">
      <a:dk1>
        <a:srgbClr val="000000"/>
      </a:dk1>
      <a:lt1>
        <a:srgbClr val="FFFFFF"/>
      </a:lt1>
      <a:dk2>
        <a:srgbClr val="000000"/>
      </a:dk2>
      <a:lt2>
        <a:srgbClr val="FFFFFF"/>
      </a:lt2>
      <a:accent1>
        <a:srgbClr val="8EB3CE"/>
      </a:accent1>
      <a:accent2>
        <a:srgbClr val="214055"/>
      </a:accent2>
      <a:accent3>
        <a:srgbClr val="8EB3CE"/>
      </a:accent3>
      <a:accent4>
        <a:srgbClr val="214055"/>
      </a:accent4>
      <a:accent5>
        <a:srgbClr val="8EB3CE"/>
      </a:accent5>
      <a:accent6>
        <a:srgbClr val="214055"/>
      </a:accent6>
      <a:hlink>
        <a:srgbClr val="8EB3CE"/>
      </a:hlink>
      <a:folHlink>
        <a:srgbClr val="214055"/>
      </a:folHlink>
    </a:clrScheme>
    <a:fontScheme name="自定义 1">
      <a:majorFont>
        <a:latin typeface="Calibri"/>
        <a:ea typeface="字魂35号-经典雅黑"/>
        <a:cs typeface="Arial"/>
      </a:majorFont>
      <a:minorFont>
        <a:latin typeface="Calibri"/>
        <a:ea typeface="字魂35号-经典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626</Words>
  <Application>Microsoft Office PowerPoint</Application>
  <PresentationFormat>On-screen Show (16:9)</PresentationFormat>
  <Paragraphs>61</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Noto Sans</vt:lpstr>
      <vt:lpstr>Times New Roman</vt:lpstr>
      <vt:lpstr>Yeseva One</vt:lpstr>
      <vt:lpstr>字魂35号-经典雅黑</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A15</dc:creator>
  <cp:lastModifiedBy>Trần Văn Hiếu</cp:lastModifiedBy>
  <cp:revision>32</cp:revision>
  <dcterms:created xsi:type="dcterms:W3CDTF">2021-05-11T14:38:14Z</dcterms:created>
  <dcterms:modified xsi:type="dcterms:W3CDTF">2025-09-18T17:06:54Z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