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2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jpeg" ContentType="image/jpeg"/>
  <Override PartName="/ppt/media/image4.jpeg" ContentType="image/jpe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8.png" ContentType="image/png"/>
  <Override PartName="/ppt/media/image9.jpeg" ContentType="image/jpe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BF71A0ED-C22C-4E1D-BB8F-1AC068282F60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Титульный слайд — тёмная тема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Информация о команде: ФИО участников и их роли.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Можно добавить историю о том как приняли решение участвовать в чемпионате.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Пример слайда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Пример слайда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Пример слайда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Пример слайда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Пример слайда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Пример слайда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Образец заголовка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000" cy="82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Образец текста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000" cy="368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Второй уровень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Третий уровень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Четвертый уровень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Пятый уровень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560" cy="82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Образец текста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560" cy="368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Образец текста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Второй уровень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Третий уровень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Четвертый уровень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Пятый уровень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Образец заголовка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Образец заголовка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480" cy="487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Образец текста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Второй уровень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Третий уровень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Четвертый уровень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Пятый уровень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Образец текста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Образец заголовка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480" cy="487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Click icon to add picture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Образец текста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Образец заголовка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Образец заголовка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Образец текста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Второй уровень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Третий уровень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Четвертый уровень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Пятый уровень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360" cy="58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Образец заголовка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520" cy="58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Образец текста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Второй уровень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Третий уровень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Четвертый уровень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Образец заголовка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Образец текста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Второй уровень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Третий уровень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Четвертый уровень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Образец заголовка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rPr>
              <a:t>Образец текста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Образец заголовка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Образец текста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Второй уровень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Третий уровень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Четвертый уровень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Пятый уровень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Образец текста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Второй уровень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Третий уровень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Четвертый уровень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Пятый уровень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"/>
          <p:cNvSpPr/>
          <p:nvPr/>
        </p:nvSpPr>
        <p:spPr>
          <a:xfrm>
            <a:off x="3182760" y="4088160"/>
            <a:ext cx="2971440" cy="36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Verdana"/>
              </a:rPr>
              <a:t>GoogleSheets.ru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1775160" y="4737960"/>
            <a:ext cx="2971440" cy="36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Verdana"/>
              </a:rPr>
              <a:t>Дмитрий Громов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1"/>
          <p:cNvSpPr/>
          <p:nvPr/>
        </p:nvSpPr>
        <p:spPr>
          <a:xfrm>
            <a:off x="434520" y="1131840"/>
            <a:ext cx="7422840" cy="365760"/>
          </a:xfr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800" strike="noStrike" u="none" cap="all">
                <a:solidFill>
                  <a:schemeClr val="lt1"/>
                </a:solidFill>
                <a:effectLst/>
                <a:uFillTx/>
                <a:latin typeface="Verdana"/>
                <a:ea typeface="Verdana"/>
              </a:rPr>
              <a:t>НАЗВАНИЕ КОМАНДЫ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3678120" y="2128680"/>
            <a:ext cx="1828080" cy="1828080"/>
          </a:xfrm>
          <a:prstGeom prst="rect">
            <a:avLst/>
          </a:prstGeom>
          <a:noFill/>
          <a:ln w="38099">
            <a:solidFill>
              <a:srgbClr val="75cd3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6388560" y="2128680"/>
            <a:ext cx="1828080" cy="1828080"/>
          </a:xfrm>
          <a:prstGeom prst="rect">
            <a:avLst/>
          </a:prstGeom>
          <a:noFill/>
          <a:ln w="38099">
            <a:solidFill>
              <a:srgbClr val="75cd3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Verdana"/>
                <a:ea typeface="Verdana"/>
              </a:rPr>
              <a:t>Фото участника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0" name="Текст 9"/>
          <p:cNvSpPr/>
          <p:nvPr/>
        </p:nvSpPr>
        <p:spPr>
          <a:xfrm>
            <a:off x="3429000" y="4056480"/>
            <a:ext cx="2285640" cy="578880"/>
          </a:xfr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 anchorCtr="1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1600" strike="noStrike" u="none">
                <a:solidFill>
                  <a:schemeClr val="lt1"/>
                </a:solidFill>
                <a:effectLst/>
                <a:uFillTx/>
                <a:latin typeface="Verdana"/>
                <a:ea typeface="Verdana"/>
              </a:rPr>
              <a:t>Дмитрий Громов</a:t>
            </a:r>
            <a:r>
              <a:rPr b="0" lang="ru-RU" sz="1600" strike="noStrike" u="none">
                <a:solidFill>
                  <a:schemeClr val="lt1"/>
                </a:solidFill>
                <a:effectLst/>
                <a:uFillTx/>
                <a:latin typeface="Verdana"/>
                <a:ea typeface="Verdana"/>
              </a:rPr>
              <a:t>  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ru-RU" sz="1600" strike="noStrike" u="none">
                <a:solidFill>
                  <a:schemeClr val="lt1"/>
                </a:solidFill>
                <a:effectLst/>
                <a:uFillTx/>
                <a:latin typeface="Verdana"/>
                <a:ea typeface="Verdana"/>
              </a:rPr>
              <a:t>Капитан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1" name="Текст 9"/>
          <p:cNvSpPr/>
          <p:nvPr/>
        </p:nvSpPr>
        <p:spPr>
          <a:xfrm>
            <a:off x="6172200" y="4114800"/>
            <a:ext cx="2514240" cy="578880"/>
          </a:xfr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 anchorCtr="1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ru-RU" sz="1600" strike="noStrike" u="none">
                <a:solidFill>
                  <a:schemeClr val="lt1"/>
                </a:solidFill>
                <a:effectLst/>
                <a:uFillTx/>
                <a:latin typeface="Verdana"/>
                <a:ea typeface="Verdana"/>
              </a:rPr>
              <a:t>Александр Иванов</a:t>
            </a:r>
            <a:r>
              <a:rPr b="0" lang="ru-RU" sz="1600" strike="noStrike" u="none">
                <a:solidFill>
                  <a:schemeClr val="lt1"/>
                </a:solidFill>
                <a:effectLst/>
                <a:uFillTx/>
                <a:latin typeface="Verdana"/>
                <a:ea typeface="Verdana"/>
              </a:rPr>
              <a:t> 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ru-RU" sz="1600" strike="noStrike" u="none">
                <a:solidFill>
                  <a:schemeClr val="lt1"/>
                </a:solidFill>
                <a:effectLst/>
                <a:uFillTx/>
                <a:latin typeface="Verdana"/>
                <a:ea typeface="Verdana"/>
              </a:rPr>
              <a:t>Разработчик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2" name="Текст 9"/>
          <p:cNvSpPr/>
          <p:nvPr/>
        </p:nvSpPr>
        <p:spPr>
          <a:xfrm>
            <a:off x="914400" y="4800600"/>
            <a:ext cx="10306440" cy="2017440"/>
          </a:xfr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Verdana"/>
                <a:ea typeface="Verdana"/>
              </a:rPr>
              <a:t>Мы решили принять участие в чемпионате, чтобы попробовать себя в разработке макросов в Р7-Офис и освоить новые инструменты для анализа данных.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Verdana"/>
                <a:ea typeface="Verdana"/>
              </a:rPr>
              <a:t>Наша цель - предложить участникам публичных сообществ дополнительные удобные и эффективные инструменты для работы с данными.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Verdana"/>
                <a:ea typeface="Verdana"/>
              </a:rPr>
              <a:t>Р7 Офис стал одним из них.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6388560" y="2128680"/>
            <a:ext cx="1828080" cy="1828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3678120" y="2128680"/>
            <a:ext cx="1828080" cy="1828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222;p21"/>
          <p:cNvSpPr/>
          <p:nvPr/>
        </p:nvSpPr>
        <p:spPr>
          <a:xfrm>
            <a:off x="9110520" y="2107440"/>
            <a:ext cx="1176120" cy="60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s" sz="2400" strike="noStrike" u="none">
                <a:solidFill>
                  <a:srgbClr val="75cd3f"/>
                </a:solidFill>
                <a:effectLst/>
                <a:uFillTx/>
                <a:latin typeface="Verdana"/>
                <a:ea typeface="Verdana"/>
              </a:rPr>
              <a:t>01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6" name="Google Shape;224;p21"/>
          <p:cNvSpPr/>
          <p:nvPr/>
        </p:nvSpPr>
        <p:spPr>
          <a:xfrm>
            <a:off x="9093240" y="3258360"/>
            <a:ext cx="1176120" cy="60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s" sz="2400" strike="noStrike" u="none">
                <a:solidFill>
                  <a:srgbClr val="75cd3f"/>
                </a:solidFill>
                <a:effectLst/>
                <a:uFillTx/>
                <a:latin typeface="Verdana"/>
                <a:ea typeface="Verdana"/>
              </a:rPr>
              <a:t>02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7" name="Google Shape;226;p21"/>
          <p:cNvSpPr/>
          <p:nvPr/>
        </p:nvSpPr>
        <p:spPr>
          <a:xfrm>
            <a:off x="9110520" y="4461840"/>
            <a:ext cx="1176120" cy="60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s" sz="2400" strike="noStrike" u="none">
                <a:solidFill>
                  <a:srgbClr val="75cd3f"/>
                </a:solidFill>
                <a:effectLst/>
                <a:uFillTx/>
                <a:latin typeface="Verdana"/>
                <a:ea typeface="Verdana"/>
              </a:rPr>
              <a:t>03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8" name="Title 1"/>
          <p:cNvSpPr/>
          <p:nvPr/>
        </p:nvSpPr>
        <p:spPr>
          <a:xfrm>
            <a:off x="434520" y="1131840"/>
            <a:ext cx="7439040" cy="365760"/>
          </a:xfr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800" strike="noStrike" u="none" cap="all">
                <a:solidFill>
                  <a:schemeClr val="lt1"/>
                </a:solidFill>
                <a:effectLst/>
                <a:uFillTx/>
                <a:latin typeface="Verdana"/>
                <a:ea typeface="Verdana"/>
              </a:rPr>
              <a:t>От ИДЕИ к результату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79" name="Google Shape;234;p21"/>
          <p:cNvGrpSpPr/>
          <p:nvPr/>
        </p:nvGrpSpPr>
        <p:grpSpPr>
          <a:xfrm>
            <a:off x="9693720" y="2197800"/>
            <a:ext cx="428040" cy="425520"/>
            <a:chOff x="9693720" y="2197800"/>
            <a:chExt cx="428040" cy="425520"/>
          </a:xfrm>
        </p:grpSpPr>
        <p:sp>
          <p:nvSpPr>
            <p:cNvPr id="80" name="Google Shape;235;p21"/>
            <p:cNvSpPr/>
            <p:nvPr/>
          </p:nvSpPr>
          <p:spPr>
            <a:xfrm>
              <a:off x="9755280" y="2433240"/>
              <a:ext cx="41040" cy="54720"/>
            </a:xfrm>
            <a:custGeom>
              <a:avLst/>
              <a:gdLst>
                <a:gd name="textAreaLeft" fmla="*/ 0 w 41040"/>
                <a:gd name="textAreaRight" fmla="*/ 41760 w 41040"/>
                <a:gd name="textAreaTop" fmla="*/ 0 h 54720"/>
                <a:gd name="textAreaBottom" fmla="*/ 55440 h 54720"/>
              </a:gdLst>
              <a:ahLst/>
              <a:cxnLst/>
              <a:rect l="textAreaLeft" t="textAreaTop" r="textAreaRight" b="textAreaBottom"/>
              <a:pathLst>
                <a:path w="3492" h="4665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rgbClr val="75cd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7720" bIns="27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ru-RU" sz="1800" strike="noStrike" u="none">
                <a:solidFill>
                  <a:srgbClr val="75cd3f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81" name="Google Shape;236;p21"/>
            <p:cNvSpPr/>
            <p:nvPr/>
          </p:nvSpPr>
          <p:spPr>
            <a:xfrm>
              <a:off x="9830880" y="2522520"/>
              <a:ext cx="56520" cy="41040"/>
            </a:xfrm>
            <a:custGeom>
              <a:avLst/>
              <a:gdLst>
                <a:gd name="textAreaLeft" fmla="*/ 0 w 56520"/>
                <a:gd name="textAreaRight" fmla="*/ 57240 w 56520"/>
                <a:gd name="textAreaTop" fmla="*/ 0 h 41040"/>
                <a:gd name="textAreaBottom" fmla="*/ 41760 h 41040"/>
              </a:gdLst>
              <a:ahLst/>
              <a:cxnLst/>
              <a:rect l="textAreaLeft" t="textAreaTop" r="textAreaRight" b="textAreaBottom"/>
              <a:pathLst>
                <a:path w="4796" h="3502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75cd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880" bIns="208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ru-RU" sz="1800" strike="noStrike" u="none">
                <a:solidFill>
                  <a:srgbClr val="75cd3f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82" name="Google Shape;237;p21"/>
            <p:cNvSpPr/>
            <p:nvPr/>
          </p:nvSpPr>
          <p:spPr>
            <a:xfrm>
              <a:off x="9743400" y="2457000"/>
              <a:ext cx="122400" cy="116640"/>
            </a:xfrm>
            <a:custGeom>
              <a:avLst/>
              <a:gdLst>
                <a:gd name="textAreaLeft" fmla="*/ 0 w 122400"/>
                <a:gd name="textAreaRight" fmla="*/ 123120 w 122400"/>
                <a:gd name="textAreaTop" fmla="*/ 0 h 116640"/>
                <a:gd name="textAreaBottom" fmla="*/ 117360 h 116640"/>
              </a:gdLst>
              <a:ahLst/>
              <a:cxnLst/>
              <a:rect l="textAreaLeft" t="textAreaTop" r="textAreaRight" b="textAreaBottom"/>
              <a:pathLst>
                <a:path w="10341" h="9856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rgbClr val="75cd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8680" bIns="586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ru-RU" sz="1800" strike="noStrike" u="none">
                <a:solidFill>
                  <a:srgbClr val="75cd3f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83" name="Google Shape;238;p21"/>
            <p:cNvSpPr/>
            <p:nvPr/>
          </p:nvSpPr>
          <p:spPr>
            <a:xfrm>
              <a:off x="9693720" y="2334600"/>
              <a:ext cx="115200" cy="85680"/>
            </a:xfrm>
            <a:custGeom>
              <a:avLst/>
              <a:gdLst>
                <a:gd name="textAreaLeft" fmla="*/ 0 w 115200"/>
                <a:gd name="textAreaRight" fmla="*/ 115920 w 115200"/>
                <a:gd name="textAreaTop" fmla="*/ 0 h 85680"/>
                <a:gd name="textAreaBottom" fmla="*/ 86400 h 85680"/>
              </a:gdLst>
              <a:ahLst/>
              <a:cxnLst/>
              <a:rect l="textAreaLeft" t="textAreaTop" r="textAreaRight" b="textAreaBottom"/>
              <a:pathLst>
                <a:path w="9721" h="7263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rgbClr val="75cd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3200" bIns="432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ru-RU" sz="1800" strike="noStrike" u="none">
                <a:solidFill>
                  <a:srgbClr val="75cd3f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84" name="Google Shape;239;p21"/>
            <p:cNvSpPr/>
            <p:nvPr/>
          </p:nvSpPr>
          <p:spPr>
            <a:xfrm>
              <a:off x="9898920" y="2511000"/>
              <a:ext cx="88920" cy="112320"/>
            </a:xfrm>
            <a:custGeom>
              <a:avLst/>
              <a:gdLst>
                <a:gd name="textAreaLeft" fmla="*/ 0 w 88920"/>
                <a:gd name="textAreaRight" fmla="*/ 89640 w 88920"/>
                <a:gd name="textAreaTop" fmla="*/ 0 h 112320"/>
                <a:gd name="textAreaBottom" fmla="*/ 113040 h 112320"/>
              </a:gdLst>
              <a:ahLst/>
              <a:cxnLst/>
              <a:rect l="textAreaLeft" t="textAreaTop" r="textAreaRight" b="textAreaBottom"/>
              <a:pathLst>
                <a:path w="7536" h="9496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rgbClr val="75cd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6520" bIns="565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ru-RU" sz="1800" strike="noStrike" u="none">
                <a:solidFill>
                  <a:srgbClr val="75cd3f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85" name="Google Shape;240;p21"/>
            <p:cNvSpPr/>
            <p:nvPr/>
          </p:nvSpPr>
          <p:spPr>
            <a:xfrm>
              <a:off x="9928440" y="2312640"/>
              <a:ext cx="81360" cy="73800"/>
            </a:xfrm>
            <a:custGeom>
              <a:avLst/>
              <a:gdLst>
                <a:gd name="textAreaLeft" fmla="*/ 0 w 81360"/>
                <a:gd name="textAreaRight" fmla="*/ 82080 w 81360"/>
                <a:gd name="textAreaTop" fmla="*/ 0 h 73800"/>
                <a:gd name="textAreaBottom" fmla="*/ 74520 h 73800"/>
              </a:gdLst>
              <a:ahLst/>
              <a:cxnLst/>
              <a:rect l="textAreaLeft" t="textAreaTop" r="textAreaRight" b="textAreaBottom"/>
              <a:pathLst>
                <a:path w="6884" h="6272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rgbClr val="75cd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7080" bIns="37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ru-RU" sz="1800" strike="noStrike" u="none">
                <a:solidFill>
                  <a:srgbClr val="75cd3f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86" name="Google Shape;241;p21"/>
            <p:cNvSpPr/>
            <p:nvPr/>
          </p:nvSpPr>
          <p:spPr>
            <a:xfrm>
              <a:off x="10017720" y="2197800"/>
              <a:ext cx="104040" cy="102600"/>
            </a:xfrm>
            <a:custGeom>
              <a:avLst/>
              <a:gdLst>
                <a:gd name="textAreaLeft" fmla="*/ 0 w 104040"/>
                <a:gd name="textAreaRight" fmla="*/ 104760 w 104040"/>
                <a:gd name="textAreaTop" fmla="*/ 0 h 102600"/>
                <a:gd name="textAreaBottom" fmla="*/ 103320 h 102600"/>
              </a:gdLst>
              <a:ahLst/>
              <a:cxnLst/>
              <a:rect l="textAreaLeft" t="textAreaTop" r="textAreaRight" b="textAreaBottom"/>
              <a:pathLst>
                <a:path w="8809" h="8668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rgbClr val="75cd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1480" bIns="514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ru-RU" sz="1800" strike="noStrike" u="none">
                <a:solidFill>
                  <a:srgbClr val="75cd3f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87" name="Google Shape;242;p21"/>
            <p:cNvSpPr/>
            <p:nvPr/>
          </p:nvSpPr>
          <p:spPr>
            <a:xfrm>
              <a:off x="9790560" y="2217960"/>
              <a:ext cx="311760" cy="311040"/>
            </a:xfrm>
            <a:custGeom>
              <a:avLst/>
              <a:gdLst>
                <a:gd name="textAreaLeft" fmla="*/ 0 w 311760"/>
                <a:gd name="textAreaRight" fmla="*/ 312480 w 311760"/>
                <a:gd name="textAreaTop" fmla="*/ 0 h 311040"/>
                <a:gd name="textAreaBottom" fmla="*/ 311760 h 311040"/>
              </a:gdLst>
              <a:ahLst/>
              <a:cxnLst/>
              <a:rect l="textAreaLeft" t="textAreaTop" r="textAreaRight" b="textAreaBottom"/>
              <a:pathLst>
                <a:path w="26227" h="26162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rgbClr val="75cd3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ru-RU" sz="1800" strike="noStrike" u="none">
                <a:solidFill>
                  <a:srgbClr val="75cd3f"/>
                </a:solidFill>
                <a:effectLst/>
                <a:uFillTx/>
                <a:latin typeface="Arial"/>
                <a:ea typeface="Arial"/>
              </a:endParaRPr>
            </a:p>
          </p:txBody>
        </p:sp>
      </p:grpSp>
      <p:sp>
        <p:nvSpPr>
          <p:cNvPr id="88" name="Google Shape;243;p21"/>
          <p:cNvSpPr/>
          <p:nvPr/>
        </p:nvSpPr>
        <p:spPr>
          <a:xfrm>
            <a:off x="9755280" y="3347280"/>
            <a:ext cx="428040" cy="428040"/>
          </a:xfrm>
          <a:custGeom>
            <a:avLst/>
            <a:gdLst>
              <a:gd name="textAreaLeft" fmla="*/ 0 w 428040"/>
              <a:gd name="textAreaRight" fmla="*/ 428760 w 428040"/>
              <a:gd name="textAreaTop" fmla="*/ 0 h 428040"/>
              <a:gd name="textAreaBottom" fmla="*/ 428760 h 428040"/>
            </a:gdLst>
            <a:ahLst/>
            <a:cxnLst/>
            <a:rect l="textAreaLeft" t="textAreaTop" r="textAreaRight" b="textAreaBottom"/>
            <a:pathLst>
              <a:path w="40939" h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rgbClr val="75cd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trike="noStrike" u="none">
              <a:solidFill>
                <a:srgbClr val="75cd3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89" name="Google Shape;233;p21"/>
          <p:cNvSpPr/>
          <p:nvPr/>
        </p:nvSpPr>
        <p:spPr>
          <a:xfrm>
            <a:off x="9790560" y="4551120"/>
            <a:ext cx="428040" cy="427680"/>
          </a:xfrm>
          <a:custGeom>
            <a:avLst/>
            <a:gdLst>
              <a:gd name="textAreaLeft" fmla="*/ 0 w 428040"/>
              <a:gd name="textAreaRight" fmla="*/ 428760 w 428040"/>
              <a:gd name="textAreaTop" fmla="*/ 0 h 427680"/>
              <a:gd name="textAreaBottom" fmla="*/ 428400 h 427680"/>
            </a:gdLst>
            <a:ahLst/>
            <a:cxnLst/>
            <a:rect l="textAreaLeft" t="textAreaTop" r="textAreaRight" b="textAreaBottom"/>
            <a:pathLst>
              <a:path w="31480" h="31446">
                <a:moveTo>
                  <a:pt x="15267" y="12428"/>
                </a:moveTo>
                <a:cubicBezTo>
                  <a:pt x="15789" y="12428"/>
                  <a:pt x="16278" y="12559"/>
                  <a:pt x="16768" y="12722"/>
                </a:cubicBezTo>
                <a:lnTo>
                  <a:pt x="14647" y="14842"/>
                </a:lnTo>
                <a:cubicBezTo>
                  <a:pt x="14060" y="15364"/>
                  <a:pt x="14060" y="16277"/>
                  <a:pt x="14615" y="16832"/>
                </a:cubicBezTo>
                <a:cubicBezTo>
                  <a:pt x="14892" y="17126"/>
                  <a:pt x="15259" y="17272"/>
                  <a:pt x="15626" y="17272"/>
                </a:cubicBezTo>
                <a:cubicBezTo>
                  <a:pt x="15993" y="17272"/>
                  <a:pt x="16360" y="17126"/>
                  <a:pt x="16637" y="16832"/>
                </a:cubicBezTo>
                <a:lnTo>
                  <a:pt x="18757" y="14712"/>
                </a:lnTo>
                <a:cubicBezTo>
                  <a:pt x="18953" y="15168"/>
                  <a:pt x="19051" y="15690"/>
                  <a:pt x="19051" y="16245"/>
                </a:cubicBezTo>
                <a:cubicBezTo>
                  <a:pt x="19051" y="18365"/>
                  <a:pt x="17322" y="20029"/>
                  <a:pt x="15267" y="20029"/>
                </a:cubicBezTo>
                <a:cubicBezTo>
                  <a:pt x="13147" y="20029"/>
                  <a:pt x="11450" y="18300"/>
                  <a:pt x="11450" y="16245"/>
                </a:cubicBezTo>
                <a:cubicBezTo>
                  <a:pt x="11450" y="14157"/>
                  <a:pt x="13179" y="12428"/>
                  <a:pt x="15267" y="12428"/>
                </a:cubicBezTo>
                <a:close/>
                <a:moveTo>
                  <a:pt x="15267" y="4763"/>
                </a:moveTo>
                <a:cubicBezTo>
                  <a:pt x="17909" y="4763"/>
                  <a:pt x="20323" y="5676"/>
                  <a:pt x="22280" y="7177"/>
                </a:cubicBezTo>
                <a:lnTo>
                  <a:pt x="19540" y="9917"/>
                </a:lnTo>
                <a:cubicBezTo>
                  <a:pt x="18301" y="9101"/>
                  <a:pt x="16833" y="8612"/>
                  <a:pt x="15267" y="8612"/>
                </a:cubicBezTo>
                <a:cubicBezTo>
                  <a:pt x="11059" y="8612"/>
                  <a:pt x="7634" y="12037"/>
                  <a:pt x="7634" y="16245"/>
                </a:cubicBezTo>
                <a:cubicBezTo>
                  <a:pt x="7634" y="20420"/>
                  <a:pt x="11059" y="23845"/>
                  <a:pt x="15267" y="23845"/>
                </a:cubicBezTo>
                <a:cubicBezTo>
                  <a:pt x="19442" y="23845"/>
                  <a:pt x="22867" y="20420"/>
                  <a:pt x="22867" y="16245"/>
                </a:cubicBezTo>
                <a:cubicBezTo>
                  <a:pt x="22867" y="14646"/>
                  <a:pt x="22378" y="13179"/>
                  <a:pt x="21563" y="11939"/>
                </a:cubicBezTo>
                <a:lnTo>
                  <a:pt x="24303" y="9232"/>
                </a:lnTo>
                <a:cubicBezTo>
                  <a:pt x="25803" y="11124"/>
                  <a:pt x="26717" y="13570"/>
                  <a:pt x="26717" y="16245"/>
                </a:cubicBezTo>
                <a:cubicBezTo>
                  <a:pt x="26717" y="22508"/>
                  <a:pt x="21563" y="27597"/>
                  <a:pt x="15267" y="27597"/>
                </a:cubicBezTo>
                <a:cubicBezTo>
                  <a:pt x="8939" y="27597"/>
                  <a:pt x="3850" y="22475"/>
                  <a:pt x="3850" y="16180"/>
                </a:cubicBezTo>
                <a:cubicBezTo>
                  <a:pt x="3850" y="9917"/>
                  <a:pt x="8971" y="4763"/>
                  <a:pt x="15267" y="4763"/>
                </a:cubicBezTo>
                <a:close/>
                <a:moveTo>
                  <a:pt x="27434" y="0"/>
                </a:moveTo>
                <a:lnTo>
                  <a:pt x="23846" y="3588"/>
                </a:lnTo>
                <a:cubicBezTo>
                  <a:pt x="21400" y="1925"/>
                  <a:pt x="18464" y="946"/>
                  <a:pt x="15300" y="946"/>
                </a:cubicBezTo>
                <a:cubicBezTo>
                  <a:pt x="6851" y="946"/>
                  <a:pt x="1" y="7764"/>
                  <a:pt x="1" y="16180"/>
                </a:cubicBezTo>
                <a:cubicBezTo>
                  <a:pt x="1" y="24628"/>
                  <a:pt x="6818" y="31446"/>
                  <a:pt x="15267" y="31446"/>
                </a:cubicBezTo>
                <a:cubicBezTo>
                  <a:pt x="23650" y="31446"/>
                  <a:pt x="30500" y="24628"/>
                  <a:pt x="30500" y="16180"/>
                </a:cubicBezTo>
                <a:cubicBezTo>
                  <a:pt x="30500" y="13015"/>
                  <a:pt x="29522" y="10080"/>
                  <a:pt x="27858" y="7633"/>
                </a:cubicBezTo>
                <a:lnTo>
                  <a:pt x="31479" y="4045"/>
                </a:lnTo>
                <a:lnTo>
                  <a:pt x="31479" y="4045"/>
                </a:lnTo>
                <a:lnTo>
                  <a:pt x="26749" y="4730"/>
                </a:lnTo>
                <a:lnTo>
                  <a:pt x="26749" y="4730"/>
                </a:lnTo>
                <a:lnTo>
                  <a:pt x="27434" y="0"/>
                </a:lnTo>
                <a:close/>
              </a:path>
            </a:pathLst>
          </a:custGeom>
          <a:solidFill>
            <a:srgbClr val="75cd3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trike="noStrike" u="none">
              <a:solidFill>
                <a:srgbClr val="75cd3f"/>
              </a:solidFill>
              <a:effectLst/>
              <a:uFillTx/>
              <a:latin typeface="Arial"/>
              <a:ea typeface="Arial"/>
            </a:endParaRPr>
          </a:p>
        </p:txBody>
      </p:sp>
      <p:grpSp>
        <p:nvGrpSpPr>
          <p:cNvPr id="90" name=""/>
          <p:cNvGrpSpPr/>
          <p:nvPr/>
        </p:nvGrpSpPr>
        <p:grpSpPr>
          <a:xfrm>
            <a:off x="1143000" y="2286000"/>
            <a:ext cx="7743240" cy="933840"/>
            <a:chOff x="1143000" y="2286000"/>
            <a:chExt cx="7743240" cy="933840"/>
          </a:xfrm>
        </p:grpSpPr>
        <p:sp>
          <p:nvSpPr>
            <p:cNvPr id="91" name="Прямоугольник 3"/>
            <p:cNvSpPr/>
            <p:nvPr/>
          </p:nvSpPr>
          <p:spPr>
            <a:xfrm>
              <a:off x="1143000" y="2286000"/>
              <a:ext cx="7743240" cy="272880"/>
            </a:xfrm>
            <a:prstGeom prst="rect">
              <a:avLst/>
            </a:prstGeom>
            <a:noFill/>
            <a:ln w="19049">
              <a:solidFill>
                <a:srgbClr val="767171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</a:pPr>
              <a:r>
                <a:rPr b="1" lang="ru-RU" sz="1800" strike="noStrike" u="none">
                  <a:solidFill>
                    <a:srgbClr val="75cd3f"/>
                  </a:solidFill>
                  <a:effectLst/>
                  <a:uFillTx/>
                  <a:latin typeface="Verdana"/>
                  <a:ea typeface="Verdana"/>
                </a:rPr>
                <a:t>Идея</a:t>
              </a: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" name="Прямоугольник 3"/>
            <p:cNvSpPr/>
            <p:nvPr/>
          </p:nvSpPr>
          <p:spPr>
            <a:xfrm>
              <a:off x="1143000" y="2698920"/>
              <a:ext cx="7743240" cy="520920"/>
            </a:xfrm>
            <a:prstGeom prst="rect">
              <a:avLst/>
            </a:prstGeom>
            <a:noFill/>
            <a:ln w="19049">
              <a:solidFill>
                <a:srgbClr val="767171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</a:pPr>
              <a:r>
                <a:rPr b="0" lang="ru-RU" sz="1600" strike="noStrike" u="none">
                  <a:solidFill>
                    <a:srgbClr val="e4eae9"/>
                  </a:solidFill>
                  <a:effectLst/>
                  <a:uFillTx/>
                  <a:latin typeface="Verdana"/>
                  <a:ea typeface="Verdana"/>
                </a:rPr>
                <a:t>проверка возможности автоматизации офисной деятельности через макросы Р7-Офис в таблицах для разработчиков Google Apps Script</a:t>
              </a:r>
              <a:endParaRPr b="0" lang="en-US" sz="16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93" name=""/>
          <p:cNvGrpSpPr/>
          <p:nvPr/>
        </p:nvGrpSpPr>
        <p:grpSpPr>
          <a:xfrm>
            <a:off x="1143000" y="3470760"/>
            <a:ext cx="7743240" cy="933840"/>
            <a:chOff x="1143000" y="3470760"/>
            <a:chExt cx="7743240" cy="933840"/>
          </a:xfrm>
        </p:grpSpPr>
        <p:sp>
          <p:nvSpPr>
            <p:cNvPr id="94" name="Прямоугольник 3"/>
            <p:cNvSpPr/>
            <p:nvPr/>
          </p:nvSpPr>
          <p:spPr>
            <a:xfrm>
              <a:off x="1143000" y="3470760"/>
              <a:ext cx="7743240" cy="272880"/>
            </a:xfrm>
            <a:prstGeom prst="rect">
              <a:avLst/>
            </a:prstGeom>
            <a:noFill/>
            <a:ln w="19049">
              <a:solidFill>
                <a:srgbClr val="767171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</a:pPr>
              <a:r>
                <a:rPr b="1" lang="ru-RU" sz="1800" strike="noStrike" u="none">
                  <a:solidFill>
                    <a:srgbClr val="75cd3f"/>
                  </a:solidFill>
                  <a:effectLst/>
                  <a:uFillTx/>
                  <a:latin typeface="Verdana"/>
                  <a:ea typeface="Verdana"/>
                </a:rPr>
                <a:t>Цель</a:t>
              </a: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" name="Прямоугольник 3"/>
            <p:cNvSpPr/>
            <p:nvPr/>
          </p:nvSpPr>
          <p:spPr>
            <a:xfrm>
              <a:off x="1143000" y="3883680"/>
              <a:ext cx="7743240" cy="520920"/>
            </a:xfrm>
            <a:prstGeom prst="rect">
              <a:avLst/>
            </a:prstGeom>
            <a:noFill/>
            <a:ln w="19049">
              <a:solidFill>
                <a:srgbClr val="767171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</a:pPr>
              <a:r>
                <a:rPr b="0" lang="ru-RU" sz="1600" strike="noStrike" u="none">
                  <a:solidFill>
                    <a:srgbClr val="e4eae9"/>
                  </a:solidFill>
                  <a:effectLst/>
                  <a:uFillTx/>
                  <a:latin typeface="Verdana"/>
                  <a:ea typeface="Verdana"/>
                </a:rPr>
                <a:t>через участие в Чемпионате доказать, что макросы в Р7-Офис способны решать офисные задачи при работе с данными</a:t>
              </a:r>
              <a:endParaRPr b="0" lang="en-US" sz="16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96" name=""/>
          <p:cNvGrpSpPr/>
          <p:nvPr/>
        </p:nvGrpSpPr>
        <p:grpSpPr>
          <a:xfrm>
            <a:off x="1143000" y="4655520"/>
            <a:ext cx="7743240" cy="933840"/>
            <a:chOff x="1143000" y="4655520"/>
            <a:chExt cx="7743240" cy="933840"/>
          </a:xfrm>
        </p:grpSpPr>
        <p:sp>
          <p:nvSpPr>
            <p:cNvPr id="97" name="Прямоугольник 3"/>
            <p:cNvSpPr/>
            <p:nvPr/>
          </p:nvSpPr>
          <p:spPr>
            <a:xfrm>
              <a:off x="1143000" y="4655520"/>
              <a:ext cx="7743240" cy="272880"/>
            </a:xfrm>
            <a:prstGeom prst="rect">
              <a:avLst/>
            </a:prstGeom>
            <a:noFill/>
            <a:ln w="19049">
              <a:solidFill>
                <a:srgbClr val="767171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</a:pPr>
              <a:r>
                <a:rPr b="1" lang="ru-RU" sz="1600" strike="noStrike" u="none">
                  <a:solidFill>
                    <a:srgbClr val="75cd3f"/>
                  </a:solidFill>
                  <a:effectLst/>
                  <a:uFillTx/>
                  <a:latin typeface="Verdana"/>
                  <a:ea typeface="Verdana"/>
                </a:rPr>
                <a:t>Результат</a:t>
              </a:r>
              <a:endParaRPr b="0" lang="en-US" sz="16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" name="Прямоугольник 3"/>
            <p:cNvSpPr/>
            <p:nvPr/>
          </p:nvSpPr>
          <p:spPr>
            <a:xfrm>
              <a:off x="1143000" y="5068440"/>
              <a:ext cx="7743240" cy="520920"/>
            </a:xfrm>
            <a:prstGeom prst="rect">
              <a:avLst/>
            </a:prstGeom>
            <a:noFill/>
            <a:ln w="19049">
              <a:solidFill>
                <a:srgbClr val="767171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</a:pPr>
              <a:r>
                <a:rPr b="0" lang="ru-RU" sz="1600" strike="noStrike" u="none">
                  <a:solidFill>
                    <a:srgbClr val="e4eae9"/>
                  </a:solidFill>
                  <a:effectLst/>
                  <a:uFillTx/>
                  <a:latin typeface="Verdana"/>
                  <a:ea typeface="Verdana"/>
                </a:rPr>
                <a:t>через полученное решение мы показываем, что типовые задачи легко автоматизируются, а результаты анализа получаются быстро и наглядно</a:t>
              </a:r>
              <a:endParaRPr b="0" lang="en-US" sz="16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/>
          <p:nvPr/>
        </p:nvSpPr>
        <p:spPr>
          <a:xfrm>
            <a:off x="6290280" y="1573560"/>
            <a:ext cx="4213440" cy="365040"/>
          </a:xfrm>
          <a:prstGeom prst="rect">
            <a:avLst/>
          </a:prstGeom>
          <a:noFill/>
          <a:ln w="19049">
            <a:solidFill>
              <a:srgbClr val="75707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800" strike="noStrike" u="none" cap="all">
                <a:solidFill>
                  <a:schemeClr val="lt1"/>
                </a:solidFill>
                <a:effectLst/>
                <a:uFillTx/>
                <a:latin typeface="Verdana"/>
                <a:ea typeface="Verdana"/>
              </a:rPr>
              <a:t>Основной функционал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0" name="Прямоугольник 3"/>
          <p:cNvSpPr/>
          <p:nvPr/>
        </p:nvSpPr>
        <p:spPr>
          <a:xfrm>
            <a:off x="5029200" y="2529360"/>
            <a:ext cx="6857640" cy="3413880"/>
          </a:xfrm>
          <a:prstGeom prst="rect">
            <a:avLst/>
          </a:prstGeom>
          <a:noFill/>
          <a:ln w="38099">
            <a:solidFill>
              <a:srgbClr val="767171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rgbClr val="e4eae9"/>
                </a:solidFill>
                <a:effectLst/>
                <a:uFillTx/>
                <a:latin typeface="Verdana"/>
                <a:ea typeface="Verdana"/>
              </a:rPr>
              <a:t>- макрос читает данные из локального файла и строит агрегированные отчеты количества покупок и среднего чека по категориям и брендам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rgbClr val="e4eae9"/>
                </a:solidFill>
                <a:effectLst/>
                <a:uFillTx/>
                <a:latin typeface="Verdana"/>
                <a:ea typeface="Verdana"/>
              </a:rPr>
              <a:t>- программа позволяет вводить диапазон дат, ограничиться диапазоном слева/справа или построить отчет по всему массиву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rgbClr val="e4eae9"/>
                </a:solidFill>
                <a:effectLst/>
                <a:uFillTx/>
                <a:latin typeface="Verdana"/>
                <a:ea typeface="Verdana"/>
              </a:rPr>
              <a:t>- уведомляет пользователя о завершении работы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rgbClr val="e4eae9"/>
                </a:solidFill>
                <a:effectLst/>
                <a:uFillTx/>
                <a:latin typeface="Verdana"/>
                <a:ea typeface="Verdana"/>
              </a:rPr>
              <a:t>- В случае возникновения ошибок на любом этапе выводит сообщение пользователю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81720" y="941760"/>
            <a:ext cx="4947120" cy="5714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3"/>
          <p:cNvSpPr/>
          <p:nvPr/>
        </p:nvSpPr>
        <p:spPr>
          <a:xfrm>
            <a:off x="7902000" y="1600200"/>
            <a:ext cx="4213440" cy="365040"/>
          </a:xfrm>
          <a:prstGeom prst="rect">
            <a:avLst/>
          </a:prstGeom>
          <a:noFill/>
          <a:ln w="19049">
            <a:solidFill>
              <a:srgbClr val="75707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800" strike="noStrike" u="none" cap="all">
                <a:solidFill>
                  <a:schemeClr val="lt1"/>
                </a:solidFill>
                <a:effectLst/>
                <a:uFillTx/>
                <a:latin typeface="Verdana"/>
                <a:ea typeface="Verdana"/>
              </a:rPr>
              <a:t>Основные методы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3" name="Прямоугольник 2"/>
          <p:cNvSpPr/>
          <p:nvPr/>
        </p:nvSpPr>
        <p:spPr>
          <a:xfrm>
            <a:off x="5486400" y="2119320"/>
            <a:ext cx="6514560" cy="4281120"/>
          </a:xfrm>
          <a:prstGeom prst="rect">
            <a:avLst/>
          </a:prstGeom>
          <a:noFill/>
          <a:ln w="38099">
            <a:solidFill>
              <a:srgbClr val="767171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ru-RU" sz="1800" strike="noStrike" u="none">
                <a:solidFill>
                  <a:srgbClr val="e4eae9"/>
                </a:solidFill>
                <a:effectLst/>
                <a:uFillTx/>
                <a:latin typeface="Verdana"/>
                <a:ea typeface="Verdana"/>
              </a:rPr>
              <a:t>Анализ и сбор данных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rgbClr val="e4eae9"/>
                </a:solidFill>
                <a:effectLst/>
                <a:uFillTx/>
                <a:latin typeface="Verdana"/>
                <a:ea typeface="Verdana"/>
              </a:rPr>
              <a:t>- реализована индексная группировка средствами JavaScript «в один проход»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rgbClr val="e4eae9"/>
                </a:solidFill>
                <a:effectLst/>
                <a:uFillTx/>
                <a:latin typeface="Verdana"/>
                <a:ea typeface="Verdana"/>
              </a:rPr>
              <a:t>- построен универсальный объект группировок для поставки в построители отчетов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800" strike="noStrike" u="none">
                <a:solidFill>
                  <a:srgbClr val="e4eae9"/>
                </a:solidFill>
                <a:effectLst/>
                <a:uFillTx/>
                <a:latin typeface="Verdana"/>
                <a:ea typeface="Verdana"/>
              </a:rPr>
              <a:t>Построение отчетов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rgbClr val="e4eae9"/>
                </a:solidFill>
                <a:effectLst/>
                <a:uFillTx/>
                <a:latin typeface="Verdana"/>
                <a:ea typeface="Verdana"/>
              </a:rPr>
              <a:t>- создана универсальная функция вывода для отчетов столбчатых диаграмм для сравнения группы по числовому показателю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rgbClr val="e4eae9"/>
                </a:solidFill>
                <a:effectLst/>
                <a:uFillTx/>
                <a:latin typeface="Verdana"/>
                <a:ea typeface="Verdana"/>
              </a:rPr>
              <a:t>- программа демонстрирует возможности переиспользования результатов анализа в построителе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27000" y="811800"/>
            <a:ext cx="5257440" cy="6027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/>
          <p:nvPr/>
        </p:nvSpPr>
        <p:spPr>
          <a:xfrm>
            <a:off x="97920" y="884880"/>
            <a:ext cx="3908520" cy="365760"/>
          </a:xfr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800" strike="noStrike" u="none" cap="all">
                <a:solidFill>
                  <a:schemeClr val="lt1"/>
                </a:solidFill>
                <a:effectLst/>
                <a:uFillTx/>
                <a:latin typeface="Verdana"/>
                <a:ea typeface="Verdana"/>
              </a:rPr>
              <a:t>Достигнутый результат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914400" y="1600200"/>
            <a:ext cx="10515240" cy="5108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" name=""/>
          <p:cNvSpPr/>
          <p:nvPr/>
        </p:nvSpPr>
        <p:spPr>
          <a:xfrm>
            <a:off x="4572000" y="914400"/>
            <a:ext cx="4748040" cy="27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/>
              </a:rPr>
              <a:t>Позиционирование отчета в коде путем ввода координат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1107000" y="1747800"/>
            <a:ext cx="2285640" cy="30924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4800600" y="2695320"/>
            <a:ext cx="3108960" cy="27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/>
              </a:rPr>
              <a:t>Точное позиционирование графиков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6629400" y="2971800"/>
            <a:ext cx="2057400" cy="685800"/>
          </a:xfrm>
          <a:prstGeom prst="line">
            <a:avLst/>
          </a:prstGeom>
          <a:ln w="0">
            <a:solidFill>
              <a:srgbClr val="ff3838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11" name=""/>
          <p:cNvSpPr/>
          <p:nvPr/>
        </p:nvSpPr>
        <p:spPr>
          <a:xfrm flipH="1">
            <a:off x="4800600" y="2971800"/>
            <a:ext cx="1371600" cy="685800"/>
          </a:xfrm>
          <a:prstGeom prst="line">
            <a:avLst/>
          </a:prstGeom>
          <a:ln w="0">
            <a:solidFill>
              <a:srgbClr val="ff3838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3748680" y="2238120"/>
            <a:ext cx="3283560" cy="27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/>
              </a:rPr>
              <a:t>Заполнение форматированных данных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 flipH="1">
            <a:off x="3429000" y="1143000"/>
            <a:ext cx="1143000" cy="604800"/>
          </a:xfrm>
          <a:prstGeom prst="line">
            <a:avLst/>
          </a:prstGeom>
          <a:ln w="0">
            <a:solidFill>
              <a:srgbClr val="ff3838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14" name=""/>
          <p:cNvSpPr/>
          <p:nvPr/>
        </p:nvSpPr>
        <p:spPr>
          <a:xfrm flipH="1">
            <a:off x="3429000" y="2514600"/>
            <a:ext cx="457200" cy="457200"/>
          </a:xfrm>
          <a:prstGeom prst="line">
            <a:avLst/>
          </a:prstGeom>
          <a:ln w="0">
            <a:solidFill>
              <a:srgbClr val="ff3838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/>
          <p:nvPr/>
        </p:nvSpPr>
        <p:spPr>
          <a:xfrm>
            <a:off x="434520" y="1131840"/>
            <a:ext cx="7440120" cy="365760"/>
          </a:xfr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800" strike="noStrike" u="none" cap="all">
                <a:solidFill>
                  <a:schemeClr val="lt1"/>
                </a:solidFill>
                <a:effectLst/>
                <a:uFillTx/>
                <a:latin typeface="Verdana"/>
                <a:ea typeface="Verdana"/>
              </a:rPr>
              <a:t>Гипотезы и результаты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116" name=""/>
          <p:cNvGrpSpPr/>
          <p:nvPr/>
        </p:nvGrpSpPr>
        <p:grpSpPr>
          <a:xfrm>
            <a:off x="228600" y="3162240"/>
            <a:ext cx="3200040" cy="3238200"/>
            <a:chOff x="228600" y="3162240"/>
            <a:chExt cx="3200040" cy="3238200"/>
          </a:xfrm>
        </p:grpSpPr>
        <p:sp>
          <p:nvSpPr>
            <p:cNvPr id="117" name="Прямоугольник 3"/>
            <p:cNvSpPr/>
            <p:nvPr/>
          </p:nvSpPr>
          <p:spPr>
            <a:xfrm>
              <a:off x="228600" y="3162240"/>
              <a:ext cx="3200040" cy="947520"/>
            </a:xfrm>
            <a:prstGeom prst="rect">
              <a:avLst/>
            </a:prstGeom>
            <a:noFill/>
            <a:ln w="19049">
              <a:solidFill>
                <a:srgbClr val="767171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lIns="90000" rIns="90000" tIns="45000" bIns="45000" anchor="t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ru-RU" sz="1800" strike="noStrike" u="none">
                  <a:solidFill>
                    <a:srgbClr val="75cd3f"/>
                  </a:solidFill>
                  <a:effectLst/>
                  <a:uFillTx/>
                  <a:latin typeface="Verdana"/>
                  <a:ea typeface="Verdana"/>
                </a:rPr>
                <a:t>Использование IDE</a:t>
              </a: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" name="Прямоугольник 3"/>
            <p:cNvSpPr/>
            <p:nvPr/>
          </p:nvSpPr>
          <p:spPr>
            <a:xfrm>
              <a:off x="228600" y="4593960"/>
              <a:ext cx="3200040" cy="1806480"/>
            </a:xfrm>
            <a:prstGeom prst="rect">
              <a:avLst/>
            </a:prstGeom>
            <a:noFill/>
            <a:ln w="19049">
              <a:solidFill>
                <a:srgbClr val="767171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lIns="90000" rIns="90000" tIns="45000" bIns="45000" anchor="t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ru-RU" sz="1800" strike="noStrike" u="none">
                  <a:solidFill>
                    <a:srgbClr val="e4eae9"/>
                  </a:solidFill>
                  <a:effectLst/>
                  <a:uFillTx/>
                  <a:latin typeface="Verdana"/>
                  <a:ea typeface="Verdana"/>
                </a:rPr>
                <a:t>Возможно использование MS VS Code “из коробки”</a:t>
              </a: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b="0" lang="ru-RU" sz="1800" strike="noStrike" u="none">
                  <a:solidFill>
                    <a:srgbClr val="e4eae9"/>
                  </a:solidFill>
                  <a:effectLst/>
                  <a:uFillTx/>
                  <a:latin typeface="Verdana"/>
                  <a:ea typeface="Verdana"/>
                </a:rPr>
                <a:t>Не требует изменения среды разработки</a:t>
              </a: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19" name=""/>
          <p:cNvGrpSpPr/>
          <p:nvPr/>
        </p:nvGrpSpPr>
        <p:grpSpPr>
          <a:xfrm>
            <a:off x="3970800" y="3162240"/>
            <a:ext cx="3657240" cy="3238200"/>
            <a:chOff x="3970800" y="3162240"/>
            <a:chExt cx="3657240" cy="3238200"/>
          </a:xfrm>
        </p:grpSpPr>
        <p:sp>
          <p:nvSpPr>
            <p:cNvPr id="120" name="Прямоугольник 3"/>
            <p:cNvSpPr/>
            <p:nvPr/>
          </p:nvSpPr>
          <p:spPr>
            <a:xfrm>
              <a:off x="3970800" y="3162240"/>
              <a:ext cx="3657240" cy="947520"/>
            </a:xfrm>
            <a:prstGeom prst="rect">
              <a:avLst/>
            </a:prstGeom>
            <a:noFill/>
            <a:ln w="19049">
              <a:solidFill>
                <a:srgbClr val="767171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lIns="90000" rIns="90000" tIns="45000" bIns="45000" anchor="t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ru-RU" sz="1800" strike="noStrike" u="none">
                  <a:solidFill>
                    <a:srgbClr val="75cd3f"/>
                  </a:solidFill>
                  <a:effectLst/>
                  <a:uFillTx/>
                  <a:latin typeface="Verdana"/>
                  <a:ea typeface="Verdana"/>
                </a:rPr>
                <a:t>Большой размер данных</a:t>
              </a: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" name="Прямоугольник 3"/>
            <p:cNvSpPr/>
            <p:nvPr/>
          </p:nvSpPr>
          <p:spPr>
            <a:xfrm>
              <a:off x="3970800" y="4593960"/>
              <a:ext cx="3657240" cy="1806480"/>
            </a:xfrm>
            <a:prstGeom prst="rect">
              <a:avLst/>
            </a:prstGeom>
            <a:noFill/>
            <a:ln w="19049">
              <a:solidFill>
                <a:srgbClr val="767171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lIns="90000" rIns="90000" tIns="45000" bIns="45000" anchor="t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ru-RU" sz="1800" strike="noStrike" u="none">
                  <a:solidFill>
                    <a:srgbClr val="e4eae9"/>
                  </a:solidFill>
                  <a:effectLst/>
                  <a:uFillTx/>
                  <a:latin typeface="Verdana"/>
                  <a:ea typeface="Verdana"/>
                </a:rPr>
                <a:t>Предоставленный экземпляр данных невозможно обработать в среде Apps Script, но без проблем обработан в Р7</a:t>
              </a: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22" name=""/>
          <p:cNvGrpSpPr/>
          <p:nvPr/>
        </p:nvGrpSpPr>
        <p:grpSpPr>
          <a:xfrm>
            <a:off x="8001000" y="3162240"/>
            <a:ext cx="3897360" cy="3238200"/>
            <a:chOff x="8001000" y="3162240"/>
            <a:chExt cx="3897360" cy="3238200"/>
          </a:xfrm>
        </p:grpSpPr>
        <p:sp>
          <p:nvSpPr>
            <p:cNvPr id="123" name="Прямоугольник 3"/>
            <p:cNvSpPr/>
            <p:nvPr/>
          </p:nvSpPr>
          <p:spPr>
            <a:xfrm>
              <a:off x="8001000" y="3162240"/>
              <a:ext cx="3897360" cy="947520"/>
            </a:xfrm>
            <a:prstGeom prst="rect">
              <a:avLst/>
            </a:prstGeom>
            <a:noFill/>
            <a:ln w="19049">
              <a:solidFill>
                <a:srgbClr val="767171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lIns="90000" rIns="90000" tIns="45000" bIns="45000" anchor="t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ru-RU" sz="1800" strike="noStrike" u="none">
                  <a:solidFill>
                    <a:srgbClr val="75cd3f"/>
                  </a:solidFill>
                  <a:effectLst/>
                  <a:uFillTx/>
                  <a:latin typeface="Verdana"/>
                  <a:ea typeface="Verdana"/>
                </a:rPr>
                <a:t>Работа с графиками</a:t>
              </a: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" name="Прямоугольник 3"/>
            <p:cNvSpPr/>
            <p:nvPr/>
          </p:nvSpPr>
          <p:spPr>
            <a:xfrm>
              <a:off x="8001000" y="4593960"/>
              <a:ext cx="3897360" cy="1806480"/>
            </a:xfrm>
            <a:prstGeom prst="rect">
              <a:avLst/>
            </a:prstGeom>
            <a:noFill/>
            <a:ln w="19049">
              <a:solidFill>
                <a:srgbClr val="767171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lIns="90000" rIns="90000" tIns="45000" bIns="45000" anchor="t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ru-RU" sz="1800" strike="noStrike" u="none">
                  <a:solidFill>
                    <a:srgbClr val="e4eae9"/>
                  </a:solidFill>
                  <a:effectLst/>
                  <a:uFillTx/>
                  <a:latin typeface="Verdana"/>
                  <a:ea typeface="Verdana"/>
                </a:rPr>
                <a:t>Доступны функциональные инструменты для построения графиков</a:t>
              </a: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b="0" lang="ru-RU" sz="1800" strike="noStrike" u="none">
                  <a:solidFill>
                    <a:srgbClr val="e4eae9"/>
                  </a:solidFill>
                  <a:effectLst/>
                  <a:uFillTx/>
                  <a:latin typeface="Verdana"/>
                  <a:ea typeface="Verdana"/>
                </a:rPr>
                <a:t>Позиционирование графиков на листе таблицы точное </a:t>
              </a: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1371600" y="1882800"/>
            <a:ext cx="914040" cy="860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5029200" y="1600200"/>
            <a:ext cx="962280" cy="1197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7" name="" descr=""/>
          <p:cNvPicPr/>
          <p:nvPr/>
        </p:nvPicPr>
        <p:blipFill>
          <a:blip r:embed="rId4"/>
          <a:stretch/>
        </p:blipFill>
        <p:spPr>
          <a:xfrm>
            <a:off x="9412560" y="1371600"/>
            <a:ext cx="1102680" cy="1371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4"/>
          <p:cNvSpPr/>
          <p:nvPr/>
        </p:nvSpPr>
        <p:spPr>
          <a:xfrm>
            <a:off x="434520" y="1131840"/>
            <a:ext cx="7439040" cy="364680"/>
          </a:xfr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800" strike="noStrike" u="none" cap="all">
                <a:solidFill>
                  <a:schemeClr val="lt1"/>
                </a:solidFill>
                <a:effectLst/>
                <a:uFillTx/>
                <a:latin typeface="Verdana"/>
                <a:ea typeface="Verdana"/>
              </a:rPr>
              <a:t>Заключени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129" name=""/>
          <p:cNvGrpSpPr/>
          <p:nvPr/>
        </p:nvGrpSpPr>
        <p:grpSpPr>
          <a:xfrm>
            <a:off x="1143000" y="1494000"/>
            <a:ext cx="9829800" cy="1069200"/>
            <a:chOff x="1143000" y="1494000"/>
            <a:chExt cx="9829800" cy="1069200"/>
          </a:xfrm>
        </p:grpSpPr>
        <p:sp>
          <p:nvSpPr>
            <p:cNvPr id="130" name="Прямоугольник 3"/>
            <p:cNvSpPr/>
            <p:nvPr/>
          </p:nvSpPr>
          <p:spPr>
            <a:xfrm>
              <a:off x="1143000" y="1494000"/>
              <a:ext cx="9829800" cy="312480"/>
            </a:xfrm>
            <a:prstGeom prst="rect">
              <a:avLst/>
            </a:prstGeom>
            <a:noFill/>
            <a:ln w="19049">
              <a:solidFill>
                <a:srgbClr val="767171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</a:pPr>
              <a:r>
                <a:rPr b="1" lang="ru-RU" sz="1800" strike="noStrike" u="none">
                  <a:solidFill>
                    <a:srgbClr val="75cd3f"/>
                  </a:solidFill>
                  <a:effectLst/>
                  <a:uFillTx/>
                  <a:latin typeface="Verdana"/>
                  <a:ea typeface="Verdana"/>
                </a:rPr>
                <a:t>Разработчику</a:t>
              </a: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" name="Прямоугольник 3"/>
            <p:cNvSpPr/>
            <p:nvPr/>
          </p:nvSpPr>
          <p:spPr>
            <a:xfrm>
              <a:off x="1143000" y="1966680"/>
              <a:ext cx="9829800" cy="596520"/>
            </a:xfrm>
            <a:prstGeom prst="rect">
              <a:avLst/>
            </a:prstGeom>
            <a:noFill/>
            <a:ln w="19049">
              <a:solidFill>
                <a:srgbClr val="767171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</a:pPr>
              <a:r>
                <a:rPr b="0" lang="ru-RU" sz="1600" strike="noStrike" u="none">
                  <a:solidFill>
                    <a:srgbClr val="e4eae9"/>
                  </a:solidFill>
                  <a:effectLst/>
                  <a:uFillTx/>
                  <a:latin typeface="Verdana"/>
                  <a:ea typeface="Verdana"/>
                </a:rPr>
                <a:t>Работа показала высокую функциональность макросов в Р7-Офис и возможность использования внешних IDE, что делает разработку удобной и производительной.</a:t>
              </a:r>
              <a:endParaRPr b="0" lang="en-US" sz="16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32" name=""/>
          <p:cNvGrpSpPr/>
          <p:nvPr/>
        </p:nvGrpSpPr>
        <p:grpSpPr>
          <a:xfrm>
            <a:off x="1143000" y="2750760"/>
            <a:ext cx="9829800" cy="933840"/>
            <a:chOff x="1143000" y="2750760"/>
            <a:chExt cx="9829800" cy="933840"/>
          </a:xfrm>
        </p:grpSpPr>
        <p:sp>
          <p:nvSpPr>
            <p:cNvPr id="133" name="Прямоугольник 3"/>
            <p:cNvSpPr/>
            <p:nvPr/>
          </p:nvSpPr>
          <p:spPr>
            <a:xfrm>
              <a:off x="1143000" y="2750760"/>
              <a:ext cx="9829800" cy="272880"/>
            </a:xfrm>
            <a:prstGeom prst="rect">
              <a:avLst/>
            </a:prstGeom>
            <a:noFill/>
            <a:ln w="19049">
              <a:solidFill>
                <a:srgbClr val="767171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</a:pPr>
              <a:r>
                <a:rPr b="1" lang="ru-RU" sz="1800" strike="noStrike" u="none">
                  <a:solidFill>
                    <a:srgbClr val="75cd3f"/>
                  </a:solidFill>
                  <a:effectLst/>
                  <a:uFillTx/>
                  <a:latin typeface="Verdana"/>
                  <a:ea typeface="Verdana"/>
                </a:rPr>
                <a:t>Аналитику</a:t>
              </a: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" name="Прямоугольник 3"/>
            <p:cNvSpPr/>
            <p:nvPr/>
          </p:nvSpPr>
          <p:spPr>
            <a:xfrm>
              <a:off x="1143000" y="3163680"/>
              <a:ext cx="9829800" cy="520920"/>
            </a:xfrm>
            <a:prstGeom prst="rect">
              <a:avLst/>
            </a:prstGeom>
            <a:noFill/>
            <a:ln w="19049">
              <a:solidFill>
                <a:srgbClr val="767171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</a:pPr>
              <a:r>
                <a:rPr b="0" lang="ru-RU" sz="1600" strike="noStrike" u="none">
                  <a:solidFill>
                    <a:srgbClr val="e4eae9"/>
                  </a:solidFill>
                  <a:effectLst/>
                  <a:uFillTx/>
                  <a:latin typeface="Verdana"/>
                  <a:ea typeface="Verdana"/>
                </a:rPr>
                <a:t>Р7 обеспечивает обработку больших объемов данных и гибкость в построении агрегированных отчетов, что упрощает выявление ключевых тенденций и закономерностей.</a:t>
              </a:r>
              <a:endParaRPr b="0" lang="en-US" sz="16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35" name=""/>
          <p:cNvGrpSpPr/>
          <p:nvPr/>
        </p:nvGrpSpPr>
        <p:grpSpPr>
          <a:xfrm>
            <a:off x="1143000" y="4143960"/>
            <a:ext cx="9829800" cy="933840"/>
            <a:chOff x="1143000" y="4143960"/>
            <a:chExt cx="9829800" cy="933840"/>
          </a:xfrm>
        </p:grpSpPr>
        <p:sp>
          <p:nvSpPr>
            <p:cNvPr id="136" name="Прямоугольник 3"/>
            <p:cNvSpPr/>
            <p:nvPr/>
          </p:nvSpPr>
          <p:spPr>
            <a:xfrm>
              <a:off x="1143000" y="4143960"/>
              <a:ext cx="9829800" cy="272880"/>
            </a:xfrm>
            <a:prstGeom prst="rect">
              <a:avLst/>
            </a:prstGeom>
            <a:noFill/>
            <a:ln w="19049">
              <a:solidFill>
                <a:srgbClr val="767171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</a:pPr>
              <a:r>
                <a:rPr b="1" lang="ru-RU" sz="1600" strike="noStrike" u="none">
                  <a:solidFill>
                    <a:srgbClr val="75cd3f"/>
                  </a:solidFill>
                  <a:effectLst/>
                  <a:uFillTx/>
                  <a:latin typeface="Verdana"/>
                  <a:ea typeface="Verdana"/>
                </a:rPr>
                <a:t>Руководителю</a:t>
              </a:r>
              <a:endParaRPr b="0" lang="en-US" sz="16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" name="Прямоугольник 3"/>
            <p:cNvSpPr/>
            <p:nvPr/>
          </p:nvSpPr>
          <p:spPr>
            <a:xfrm>
              <a:off x="1143000" y="4556880"/>
              <a:ext cx="9829800" cy="520920"/>
            </a:xfrm>
            <a:prstGeom prst="rect">
              <a:avLst/>
            </a:prstGeom>
            <a:noFill/>
            <a:ln w="19049">
              <a:solidFill>
                <a:srgbClr val="767171"/>
              </a:solidFill>
              <a:prstDash val="sysDot"/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</a:pPr>
              <a:r>
                <a:rPr b="0" lang="ru-RU" sz="1600" strike="noStrike" u="none">
                  <a:solidFill>
                    <a:srgbClr val="e4eae9"/>
                  </a:solidFill>
                  <a:effectLst/>
                  <a:uFillTx/>
                  <a:latin typeface="Verdana"/>
                  <a:ea typeface="Verdana"/>
                </a:rPr>
                <a:t>Автоматизация анализа данных в привычном офисном пакете упрощает принятие решений и экономит время на подготовку отчетов, не требуя специализированного ПО</a:t>
              </a:r>
              <a:endParaRPr b="0" lang="en-US" sz="16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38" name=""/>
          <p:cNvSpPr txBox="1"/>
          <p:nvPr/>
        </p:nvSpPr>
        <p:spPr>
          <a:xfrm>
            <a:off x="1143000" y="5342400"/>
            <a:ext cx="9829800" cy="162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600" strike="noStrike" u="none">
                <a:solidFill>
                  <a:srgbClr val="ffffff"/>
                </a:solidFill>
                <a:effectLst/>
                <a:uFillTx/>
                <a:latin typeface="Verdana"/>
              </a:rPr>
              <a:t>Наше решение — это практическая проверка концепции , которая показывает, что Р7-Офис может быть равноценной заменой облачным решениям в части автоматизации аналитических задач.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n-US" sz="1600" strike="noStrike" u="none">
                <a:solidFill>
                  <a:srgbClr val="ffffff"/>
                </a:solidFill>
                <a:effectLst/>
                <a:uFillTx/>
                <a:latin typeface="Verdana"/>
              </a:rPr>
              <a:t>Спасибо за внимание! Мы будем рады ответить на ваши вопросы.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Application>LibreOffice/25.2.3.2$Linux_X86_64 LibreOffice_project/520$Build-2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lastPrinted>2025-05-23T10:01:59Z</cp:lastPrinted>
  <dcterms:modified xsi:type="dcterms:W3CDTF">2025-05-23T10:30:13Z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25</vt:i4>
  </property>
  <property fmtid="{D5CDD505-2E9C-101B-9397-08002B2CF9AE}" pid="4" name="PresentationFormat">
    <vt:lpwstr>Widescreen</vt:lpwstr>
  </property>
  <property fmtid="{D5CDD505-2E9C-101B-9397-08002B2CF9AE}" pid="5" name="Slides">
    <vt:i4>25</vt:i4>
  </property>
</Properties>
</file>