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52b2372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52b2372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2b2372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52b2372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52b2372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52b2372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52b2372c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52b2372c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52b2372c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52b2372c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52b2372c7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52b2372c7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52b2372c7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52b2372c7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74650" y="1100825"/>
            <a:ext cx="6194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400">
                <a:latin typeface="Batang"/>
                <a:ea typeface="Batang"/>
                <a:cs typeface="Batang"/>
                <a:sym typeface="Batang"/>
              </a:rPr>
              <a:t>30111</a:t>
            </a:r>
            <a:r>
              <a:rPr lang="ko" sz="6400"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ko" sz="6400">
                <a:latin typeface="Gungsuh"/>
                <a:ea typeface="Gungsuh"/>
                <a:cs typeface="Gungsuh"/>
                <a:sym typeface="Gungsuh"/>
              </a:rPr>
              <a:t>범현석</a:t>
            </a:r>
            <a:endParaRPr sz="64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002350" y="2205025"/>
            <a:ext cx="40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Gungsuh"/>
                <a:ea typeface="Gungsuh"/>
                <a:cs typeface="Gungsuh"/>
                <a:sym typeface="Gungsuh"/>
              </a:rPr>
              <a:t>알고리즘</a:t>
            </a:r>
            <a:endParaRPr sz="20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402800" y="4443800"/>
            <a:ext cx="14529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Gungsuh"/>
                <a:ea typeface="Gungsuh"/>
                <a:cs typeface="Gungsuh"/>
                <a:sym typeface="Gungsuh"/>
              </a:rPr>
              <a:t>넘어가시오</a:t>
            </a:r>
            <a:endParaRPr sz="1900"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593450" y="2823850"/>
            <a:ext cx="595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02124"/>
                </a:solidFill>
                <a:highlight>
                  <a:schemeClr val="lt1"/>
                </a:highlight>
                <a:latin typeface="Gungsuh"/>
                <a:ea typeface="Gungsuh"/>
                <a:cs typeface="Gungsuh"/>
                <a:sym typeface="Gungsuh"/>
              </a:rPr>
              <a:t>어떠한 문제를 해결하기 위해 정해진 일련의 절차</a:t>
            </a:r>
            <a:endParaRPr sz="2200">
              <a:solidFill>
                <a:srgbClr val="202124"/>
              </a:solidFill>
              <a:highlight>
                <a:schemeClr val="lt1"/>
              </a:highlight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-6044250" y="1666325"/>
            <a:ext cx="21078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latin typeface="Gungsuh"/>
                <a:ea typeface="Gungsuh"/>
                <a:cs typeface="Gungsuh"/>
                <a:sym typeface="Gungsuh"/>
              </a:rPr>
              <a:t>알고리즘</a:t>
            </a:r>
            <a:endParaRPr sz="50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402800" y="4443800"/>
            <a:ext cx="14529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Gungsuh"/>
                <a:ea typeface="Gungsuh"/>
                <a:cs typeface="Gungsuh"/>
                <a:sym typeface="Gungsuh"/>
              </a:rPr>
              <a:t>넘어가시오</a:t>
            </a:r>
            <a:endParaRPr sz="1900"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471675" y="1993825"/>
            <a:ext cx="41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225" y="2076738"/>
            <a:ext cx="23241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21275" y="693500"/>
            <a:ext cx="6790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Gungsuh"/>
                <a:ea typeface="Gungsuh"/>
                <a:cs typeface="Gungsuh"/>
                <a:sym typeface="Gungsuh"/>
              </a:rPr>
              <a:t>Na는 일상생활 중 알고리즘을 찾았다</a:t>
            </a:r>
            <a:endParaRPr sz="27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8700" y="2123400"/>
            <a:ext cx="671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9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그것은 “</a:t>
            </a:r>
            <a:r>
              <a:rPr b="1" lang="ko" sz="40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연필을 깎는 행동</a:t>
            </a:r>
            <a:r>
              <a:rPr lang="ko" sz="39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”</a:t>
            </a:r>
            <a:endParaRPr sz="2600"/>
          </a:p>
        </p:txBody>
      </p:sp>
      <p:sp>
        <p:nvSpPr>
          <p:cNvPr id="72" name="Google Shape;72;p15"/>
          <p:cNvSpPr/>
          <p:nvPr/>
        </p:nvSpPr>
        <p:spPr>
          <a:xfrm>
            <a:off x="7402800" y="4443800"/>
            <a:ext cx="14529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Gungsuh"/>
                <a:ea typeface="Gungsuh"/>
                <a:cs typeface="Gungsuh"/>
                <a:sym typeface="Gungsuh"/>
              </a:rPr>
              <a:t>넘어가시오</a:t>
            </a:r>
            <a:endParaRPr sz="1900"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9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63300" y="360525"/>
            <a:ext cx="841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연필을 깎는다. 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63300" y="1034417"/>
            <a:ext cx="841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그것은 바쁘고 빠르게 돌아가는 현대사회에서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63300" y="1708309"/>
            <a:ext cx="841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잠시 인내와 평화로 천천히 연필을 깎으며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63300" y="2382202"/>
            <a:ext cx="841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내 자신을 되돌아보고,  마음을 수양할 수 있는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63300" y="3056094"/>
            <a:ext cx="841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귀중한 시간.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919100" y="4325050"/>
            <a:ext cx="218700" cy="254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highlight>
                  <a:schemeClr val="lt1"/>
                </a:highlight>
              </a:rPr>
              <a:t>2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223900" y="4325050"/>
            <a:ext cx="218700" cy="254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highlight>
                  <a:schemeClr val="lt1"/>
                </a:highlight>
              </a:rPr>
              <a:t>3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528700" y="4325050"/>
            <a:ext cx="218700" cy="254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highlight>
                  <a:schemeClr val="lt1"/>
                </a:highlight>
              </a:rPr>
              <a:t>4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833500" y="4325050"/>
            <a:ext cx="218700" cy="254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highlight>
                  <a:schemeClr val="lt1"/>
                </a:highlight>
              </a:rPr>
              <a:t>5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614300" y="4325050"/>
            <a:ext cx="218700" cy="254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highlight>
                  <a:schemeClr val="lt1"/>
                </a:highlight>
              </a:rPr>
              <a:t>1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7402800" y="4443800"/>
            <a:ext cx="14529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Gungsuh"/>
                <a:ea typeface="Gungsuh"/>
                <a:cs typeface="Gungsuh"/>
                <a:sym typeface="Gungsuh"/>
              </a:rPr>
              <a:t>넘어가시오</a:t>
            </a:r>
            <a:endParaRPr sz="1900"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363300" y="368425"/>
            <a:ext cx="838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하지만,</a:t>
            </a:r>
            <a:r>
              <a:rPr lang="ko" sz="26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 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63300" y="1033998"/>
            <a:ext cx="838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나는 </a:t>
            </a:r>
            <a:r>
              <a:rPr b="1" lang="ko" sz="26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그</a:t>
            </a:r>
            <a:r>
              <a:rPr lang="ko" sz="26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 시간 이후에 연필을 깎고 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63300" y="1699572"/>
            <a:ext cx="838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나온 부산물, 쓰레기를 치우는데에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63300" y="2365145"/>
            <a:ext cx="838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너무나 많은 시간을 허비하고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63300" y="3030719"/>
            <a:ext cx="838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너무나 귀찮아 개선점을 찾았다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63300" y="3696292"/>
            <a:ext cx="838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일단 개선하기 전 나의 연필을 깎는 규칙을 보여주겠다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751450" y="4361875"/>
            <a:ext cx="261000" cy="268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149050" y="4361875"/>
            <a:ext cx="261000" cy="268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1546650" y="4361875"/>
            <a:ext cx="261000" cy="268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402800" y="4443800"/>
            <a:ext cx="14529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Gungsuh"/>
                <a:ea typeface="Gungsuh"/>
                <a:cs typeface="Gungsuh"/>
                <a:sym typeface="Gungsuh"/>
              </a:rPr>
              <a:t>넘어가시오</a:t>
            </a:r>
            <a:endParaRPr sz="1900"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47476" t="0"/>
          <a:stretch/>
        </p:blipFill>
        <p:spPr>
          <a:xfrm>
            <a:off x="504925" y="244900"/>
            <a:ext cx="3874800" cy="57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4721550" y="512750"/>
            <a:ext cx="6153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latin typeface="Gungsuh"/>
                <a:ea typeface="Gungsuh"/>
                <a:cs typeface="Gungsuh"/>
                <a:sym typeface="Gungsuh"/>
              </a:rPr>
              <a:t>이와같이 칼을 사용하여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latin typeface="Gungsuh"/>
                <a:ea typeface="Gungsuh"/>
                <a:cs typeface="Gungsuh"/>
                <a:sym typeface="Gungsuh"/>
              </a:rPr>
              <a:t>연필을 깎은 후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latin typeface="Gungsuh"/>
                <a:ea typeface="Gungsuh"/>
                <a:cs typeface="Gungsuh"/>
                <a:sym typeface="Gungsuh"/>
              </a:rPr>
              <a:t>쓰레기를 치워야하는데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latin typeface="Gungsuh"/>
                <a:ea typeface="Gungsuh"/>
                <a:cs typeface="Gungsuh"/>
                <a:sym typeface="Gungsuh"/>
              </a:rPr>
              <a:t>너무나 싫다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721550" y="2884175"/>
            <a:ext cx="6153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latin typeface="Gungsuh"/>
                <a:ea typeface="Gungsuh"/>
                <a:cs typeface="Gungsuh"/>
                <a:sym typeface="Gungsuh"/>
              </a:rPr>
              <a:t>하지만 이 규칙,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latin typeface="Gungsuh"/>
                <a:ea typeface="Gungsuh"/>
                <a:cs typeface="Gungsuh"/>
                <a:sym typeface="Gungsuh"/>
              </a:rPr>
              <a:t>알고리즘을 개선해보았다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557625" y="3958100"/>
            <a:ext cx="309900" cy="3420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145" y="41545"/>
            <a:ext cx="2284025" cy="13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7402800" y="4443800"/>
            <a:ext cx="14529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Gungsuh"/>
                <a:ea typeface="Gungsuh"/>
                <a:cs typeface="Gungsuh"/>
                <a:sym typeface="Gungsuh"/>
              </a:rPr>
              <a:t>넘어가시오</a:t>
            </a:r>
            <a:endParaRPr sz="1900"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61919" r="0" t="0"/>
          <a:stretch/>
        </p:blipFill>
        <p:spPr>
          <a:xfrm>
            <a:off x="224325" y="62863"/>
            <a:ext cx="2430775" cy="50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3906875" y="311950"/>
            <a:ext cx="6153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latin typeface="Gungsuh"/>
                <a:ea typeface="Gungsuh"/>
                <a:cs typeface="Gungsuh"/>
                <a:sym typeface="Gungsuh"/>
              </a:rPr>
              <a:t>시작과 끝을 포함한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latin typeface="Gungsuh"/>
                <a:ea typeface="Gungsuh"/>
                <a:cs typeface="Gungsuh"/>
                <a:sym typeface="Gungsuh"/>
              </a:rPr>
              <a:t>모든 과정이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latin typeface="Gungsuh"/>
                <a:ea typeface="Gungsuh"/>
                <a:cs typeface="Gungsuh"/>
                <a:sym typeface="Gungsuh"/>
              </a:rPr>
              <a:t>5단계 밖에 안된다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906875" y="1986750"/>
            <a:ext cx="615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latin typeface="Gungsuh"/>
                <a:ea typeface="Gungsuh"/>
                <a:cs typeface="Gungsuh"/>
                <a:sym typeface="Gungsuh"/>
              </a:rPr>
              <a:t>바로 연필깎이를 사용한 것이다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3685375" y="3984475"/>
            <a:ext cx="341700" cy="331200"/>
          </a:xfrm>
          <a:prstGeom prst="flowChartMagneticTap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300" y="2699350"/>
            <a:ext cx="2133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7402800" y="4443800"/>
            <a:ext cx="14529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Gungsuh"/>
                <a:ea typeface="Gungsuh"/>
                <a:cs typeface="Gungsuh"/>
                <a:sym typeface="Gungsuh"/>
              </a:rPr>
              <a:t>넘어가시오</a:t>
            </a:r>
            <a:endParaRPr sz="1900"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1993325" y="577450"/>
            <a:ext cx="4556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latin typeface="Gungsuh"/>
                <a:ea typeface="Gungsuh"/>
                <a:cs typeface="Gungsuh"/>
                <a:sym typeface="Gungsuh"/>
              </a:rPr>
              <a:t>이로써 나는 알고리즘을 찾고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latin typeface="Gungsuh"/>
                <a:ea typeface="Gungsuh"/>
                <a:cs typeface="Gungsuh"/>
                <a:sym typeface="Gungsuh"/>
              </a:rPr>
              <a:t>만들어보며 개선도 하였다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993325" y="1796575"/>
            <a:ext cx="4556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정말 좋은 시간이 되었다</a:t>
            </a:r>
            <a:endParaRPr sz="2600">
              <a:solidFill>
                <a:schemeClr val="dk1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봐주셔서 너무 감사하다</a:t>
            </a:r>
            <a:endParaRPr sz="26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450875" y="1067850"/>
            <a:ext cx="356100" cy="395400"/>
          </a:xfrm>
          <a:prstGeom prst="flowChartMagneticTap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375" y="2781775"/>
            <a:ext cx="2289775" cy="22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3345975" y="2976150"/>
            <a:ext cx="1139100" cy="4617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280550" y="2929950"/>
            <a:ext cx="213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Gungsuh"/>
                <a:ea typeface="Gungsuh"/>
                <a:cs typeface="Gungsuh"/>
                <a:sym typeface="Gungsuh"/>
              </a:rPr>
              <a:t>고마워요</a:t>
            </a:r>
            <a:endParaRPr sz="2100"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