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3" r:id="rId4"/>
  </p:sldMasterIdLst>
  <p:notesMasterIdLst>
    <p:notesMasterId r:id="rId7"/>
  </p:notesMasterIdLst>
  <p:handoutMasterIdLst>
    <p:handoutMasterId r:id="rId28"/>
  </p:handoutMasterIdLst>
  <p:sldIdLst>
    <p:sldId id="371" r:id="rId5"/>
    <p:sldId id="259" r:id="rId6"/>
    <p:sldId id="386" r:id="rId8"/>
    <p:sldId id="402" r:id="rId9"/>
    <p:sldId id="412" r:id="rId10"/>
    <p:sldId id="413" r:id="rId11"/>
    <p:sldId id="410" r:id="rId12"/>
    <p:sldId id="401" r:id="rId13"/>
    <p:sldId id="414" r:id="rId14"/>
    <p:sldId id="405" r:id="rId15"/>
    <p:sldId id="420" r:id="rId16"/>
    <p:sldId id="421" r:id="rId17"/>
    <p:sldId id="422" r:id="rId18"/>
    <p:sldId id="423" r:id="rId19"/>
    <p:sldId id="372" r:id="rId20"/>
    <p:sldId id="411" r:id="rId21"/>
    <p:sldId id="418" r:id="rId22"/>
    <p:sldId id="406" r:id="rId23"/>
    <p:sldId id="415" r:id="rId24"/>
    <p:sldId id="416" r:id="rId25"/>
    <p:sldId id="417" r:id="rId26"/>
    <p:sldId id="419" r:id="rId2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bFBN8I/GjwoRV+XBv9n08g==" hashData="BZzmW54YWgRld2XSySFGDTCgzyM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971"/>
    <a:srgbClr val="1B4367"/>
    <a:srgbClr val="1D4865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81" d="100"/>
          <a:sy n="181" d="100"/>
        </p:scale>
        <p:origin x="92" y="5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NSFnet</a:t>
            </a:r>
            <a:r>
              <a:rPr lang="zh-CN" altLang="en-US">
                <a:ea typeface="宋体" panose="02010600030101010101" pitchFamily="2" charset="-122"/>
              </a:rPr>
              <a:t>：美国国家科学基金会（</a:t>
            </a:r>
            <a:r>
              <a:rPr lang="en-US" altLang="zh-CN">
                <a:ea typeface="宋体" panose="02010600030101010101" pitchFamily="2" charset="-122"/>
              </a:rPr>
              <a:t>NSF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ANSNET</a:t>
            </a:r>
            <a:r>
              <a:rPr lang="zh-CN" altLang="en-US">
                <a:ea typeface="宋体" panose="02010600030101010101" pitchFamily="2" charset="-122"/>
              </a:rPr>
              <a:t>：美国</a:t>
            </a:r>
            <a:r>
              <a:rPr lang="en-US" altLang="zh-CN">
                <a:ea typeface="宋体" panose="02010600030101010101" pitchFamily="2" charset="-122"/>
              </a:rPr>
              <a:t>IBM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MCI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MERIT</a:t>
            </a:r>
            <a:r>
              <a:rPr lang="zh-CN" altLang="en-US">
                <a:ea typeface="宋体" panose="02010600030101010101" pitchFamily="2" charset="-122"/>
              </a:rPr>
              <a:t>三家公司联合组建了一个高级网络服务公司</a:t>
            </a:r>
            <a:r>
              <a:rPr lang="en-US" altLang="zh-CN">
                <a:ea typeface="宋体" panose="02010600030101010101" pitchFamily="2" charset="-122"/>
              </a:rPr>
              <a:t>(ANS)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NSFnet</a:t>
            </a:r>
            <a:r>
              <a:rPr lang="zh-CN" altLang="en-US">
                <a:ea typeface="宋体" panose="02010600030101010101" pitchFamily="2" charset="-122"/>
              </a:rPr>
              <a:t>：美国国家科学基金会（</a:t>
            </a:r>
            <a:r>
              <a:rPr lang="en-US" altLang="zh-CN">
                <a:ea typeface="宋体" panose="02010600030101010101" pitchFamily="2" charset="-122"/>
              </a:rPr>
              <a:t>NSF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ANSNET</a:t>
            </a:r>
            <a:r>
              <a:rPr lang="zh-CN" altLang="en-US">
                <a:ea typeface="宋体" panose="02010600030101010101" pitchFamily="2" charset="-122"/>
              </a:rPr>
              <a:t>：美国</a:t>
            </a:r>
            <a:r>
              <a:rPr lang="en-US" altLang="zh-CN">
                <a:ea typeface="宋体" panose="02010600030101010101" pitchFamily="2" charset="-122"/>
              </a:rPr>
              <a:t>IBM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MCI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MERIT</a:t>
            </a:r>
            <a:r>
              <a:rPr lang="zh-CN" altLang="en-US">
                <a:ea typeface="宋体" panose="02010600030101010101" pitchFamily="2" charset="-122"/>
              </a:rPr>
              <a:t>三家公司联合组建了一个高级网络服务公司</a:t>
            </a:r>
            <a:r>
              <a:rPr lang="en-US" altLang="zh-CN">
                <a:ea typeface="宋体" panose="02010600030101010101" pitchFamily="2" charset="-122"/>
              </a:rPr>
              <a:t>(ANS)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NSFnet</a:t>
            </a:r>
            <a:r>
              <a:rPr lang="zh-CN" altLang="en-US">
                <a:ea typeface="宋体" panose="02010600030101010101" pitchFamily="2" charset="-122"/>
              </a:rPr>
              <a:t>：美国国家科学基金会（</a:t>
            </a:r>
            <a:r>
              <a:rPr lang="en-US" altLang="zh-CN">
                <a:ea typeface="宋体" panose="02010600030101010101" pitchFamily="2" charset="-122"/>
              </a:rPr>
              <a:t>NSF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ANSNET</a:t>
            </a:r>
            <a:r>
              <a:rPr lang="zh-CN" altLang="en-US">
                <a:ea typeface="宋体" panose="02010600030101010101" pitchFamily="2" charset="-122"/>
              </a:rPr>
              <a:t>：美国</a:t>
            </a:r>
            <a:r>
              <a:rPr lang="en-US" altLang="zh-CN">
                <a:ea typeface="宋体" panose="02010600030101010101" pitchFamily="2" charset="-122"/>
              </a:rPr>
              <a:t>IBM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MCI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MERIT</a:t>
            </a:r>
            <a:r>
              <a:rPr lang="zh-CN" altLang="en-US">
                <a:ea typeface="宋体" panose="02010600030101010101" pitchFamily="2" charset="-122"/>
              </a:rPr>
              <a:t>三家公司联合组建了一个高级网络服务公司</a:t>
            </a:r>
            <a:r>
              <a:rPr lang="en-US" altLang="zh-CN">
                <a:ea typeface="宋体" panose="02010600030101010101" pitchFamily="2" charset="-122"/>
              </a:rPr>
              <a:t>(ANS)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NSFnet</a:t>
            </a:r>
            <a:r>
              <a:rPr lang="zh-CN" altLang="en-US">
                <a:ea typeface="宋体" panose="02010600030101010101" pitchFamily="2" charset="-122"/>
              </a:rPr>
              <a:t>：美国国家科学基金会（</a:t>
            </a:r>
            <a:r>
              <a:rPr lang="en-US" altLang="zh-CN">
                <a:ea typeface="宋体" panose="02010600030101010101" pitchFamily="2" charset="-122"/>
              </a:rPr>
              <a:t>NSF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ANSNET</a:t>
            </a:r>
            <a:r>
              <a:rPr lang="zh-CN" altLang="en-US">
                <a:ea typeface="宋体" panose="02010600030101010101" pitchFamily="2" charset="-122"/>
              </a:rPr>
              <a:t>：美国</a:t>
            </a:r>
            <a:r>
              <a:rPr lang="en-US" altLang="zh-CN">
                <a:ea typeface="宋体" panose="02010600030101010101" pitchFamily="2" charset="-122"/>
              </a:rPr>
              <a:t>IBM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MCI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MERIT</a:t>
            </a:r>
            <a:r>
              <a:rPr lang="zh-CN" altLang="en-US">
                <a:ea typeface="宋体" panose="02010600030101010101" pitchFamily="2" charset="-122"/>
              </a:rPr>
              <a:t>三家公司联合组建了一个高级网络服务公司</a:t>
            </a:r>
            <a:r>
              <a:rPr lang="en-US" altLang="zh-CN">
                <a:ea typeface="宋体" panose="02010600030101010101" pitchFamily="2" charset="-122"/>
              </a:rPr>
              <a:t>(ANS)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NSFnet</a:t>
            </a:r>
            <a:r>
              <a:rPr lang="zh-CN" altLang="en-US">
                <a:ea typeface="宋体" panose="02010600030101010101" pitchFamily="2" charset="-122"/>
              </a:rPr>
              <a:t>：美国国家科学基金会（</a:t>
            </a:r>
            <a:r>
              <a:rPr lang="en-US" altLang="zh-CN">
                <a:ea typeface="宋体" panose="02010600030101010101" pitchFamily="2" charset="-122"/>
              </a:rPr>
              <a:t>NSF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ANSNET</a:t>
            </a:r>
            <a:r>
              <a:rPr lang="zh-CN" altLang="en-US">
                <a:ea typeface="宋体" panose="02010600030101010101" pitchFamily="2" charset="-122"/>
              </a:rPr>
              <a:t>：美国</a:t>
            </a:r>
            <a:r>
              <a:rPr lang="en-US" altLang="zh-CN">
                <a:ea typeface="宋体" panose="02010600030101010101" pitchFamily="2" charset="-122"/>
              </a:rPr>
              <a:t>IBM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MCI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MERIT</a:t>
            </a:r>
            <a:r>
              <a:rPr lang="zh-CN" altLang="en-US">
                <a:ea typeface="宋体" panose="02010600030101010101" pitchFamily="2" charset="-122"/>
              </a:rPr>
              <a:t>三家公司联合组建了一个高级网络服务公司</a:t>
            </a:r>
            <a:r>
              <a:rPr lang="en-US" altLang="zh-CN">
                <a:ea typeface="宋体" panose="02010600030101010101" pitchFamily="2" charset="-122"/>
              </a:rPr>
              <a:t>(ANS)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NSFnet</a:t>
            </a:r>
            <a:r>
              <a:rPr lang="zh-CN" altLang="en-US">
                <a:ea typeface="宋体" panose="02010600030101010101" pitchFamily="2" charset="-122"/>
              </a:rPr>
              <a:t>：美国国家科学基金会（</a:t>
            </a:r>
            <a:r>
              <a:rPr lang="en-US" altLang="zh-CN">
                <a:ea typeface="宋体" panose="02010600030101010101" pitchFamily="2" charset="-122"/>
              </a:rPr>
              <a:t>NSF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ANSNET</a:t>
            </a:r>
            <a:r>
              <a:rPr lang="zh-CN" altLang="en-US">
                <a:ea typeface="宋体" panose="02010600030101010101" pitchFamily="2" charset="-122"/>
              </a:rPr>
              <a:t>：美国</a:t>
            </a:r>
            <a:r>
              <a:rPr lang="en-US" altLang="zh-CN">
                <a:ea typeface="宋体" panose="02010600030101010101" pitchFamily="2" charset="-122"/>
              </a:rPr>
              <a:t>IBM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MCI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MERIT</a:t>
            </a:r>
            <a:r>
              <a:rPr lang="zh-CN" altLang="en-US">
                <a:ea typeface="宋体" panose="02010600030101010101" pitchFamily="2" charset="-122"/>
              </a:rPr>
              <a:t>三家公司联合组建了一个高级网络服务公司</a:t>
            </a:r>
            <a:r>
              <a:rPr lang="en-US" altLang="zh-CN">
                <a:ea typeface="宋体" panose="02010600030101010101" pitchFamily="2" charset="-122"/>
              </a:rPr>
              <a:t>(ANS)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NSFnet</a:t>
            </a:r>
            <a:r>
              <a:rPr lang="zh-CN" altLang="en-US">
                <a:ea typeface="宋体" panose="02010600030101010101" pitchFamily="2" charset="-122"/>
              </a:rPr>
              <a:t>：美国国家科学基金会（</a:t>
            </a:r>
            <a:r>
              <a:rPr lang="en-US" altLang="zh-CN">
                <a:ea typeface="宋体" panose="02010600030101010101" pitchFamily="2" charset="-122"/>
              </a:rPr>
              <a:t>NSF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ANSNET</a:t>
            </a:r>
            <a:r>
              <a:rPr lang="zh-CN" altLang="en-US">
                <a:ea typeface="宋体" panose="02010600030101010101" pitchFamily="2" charset="-122"/>
              </a:rPr>
              <a:t>：美国</a:t>
            </a:r>
            <a:r>
              <a:rPr lang="en-US" altLang="zh-CN">
                <a:ea typeface="宋体" panose="02010600030101010101" pitchFamily="2" charset="-122"/>
              </a:rPr>
              <a:t>IBM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MCI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MERIT</a:t>
            </a:r>
            <a:r>
              <a:rPr lang="zh-CN" altLang="en-US">
                <a:ea typeface="宋体" panose="02010600030101010101" pitchFamily="2" charset="-122"/>
              </a:rPr>
              <a:t>三家公司联合组建了一个高级网络服务公司</a:t>
            </a:r>
            <a:r>
              <a:rPr lang="en-US" altLang="zh-CN">
                <a:ea typeface="宋体" panose="02010600030101010101" pitchFamily="2" charset="-122"/>
              </a:rPr>
              <a:t>(ANS)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BD7328CB-B306-4F50-8480-15C98D699B7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r>
              <a:rPr lang="zh-CN" altLang="en-US"/>
              <a:t>宏福学校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29" y="841774"/>
            <a:ext cx="7772723" cy="1790701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49" y="2701528"/>
            <a:ext cx="6858285" cy="1241822"/>
          </a:xfrm>
        </p:spPr>
        <p:txBody>
          <a:bodyPr/>
          <a:lstStyle>
            <a:lvl1pPr marL="0" indent="0" algn="ctr">
              <a:buNone/>
              <a:defRPr sz="1700"/>
            </a:lvl1pPr>
            <a:lvl2pPr marL="331470" indent="0" algn="ctr">
              <a:buNone/>
              <a:defRPr sz="1400"/>
            </a:lvl2pPr>
            <a:lvl3pPr marL="663575" indent="0" algn="ctr">
              <a:buNone/>
              <a:defRPr sz="1300"/>
            </a:lvl3pPr>
            <a:lvl4pPr marL="995045" indent="0" algn="ctr">
              <a:buNone/>
              <a:defRPr sz="1200"/>
            </a:lvl4pPr>
            <a:lvl5pPr marL="1327785" indent="0" algn="ctr">
              <a:buNone/>
              <a:defRPr sz="1200"/>
            </a:lvl5pPr>
            <a:lvl6pPr marL="1659255" indent="0" algn="ctr">
              <a:buNone/>
              <a:defRPr sz="1200"/>
            </a:lvl6pPr>
            <a:lvl7pPr marL="1991360" indent="0" algn="ctr">
              <a:buNone/>
              <a:defRPr sz="1200"/>
            </a:lvl7pPr>
            <a:lvl8pPr marL="2322830" indent="0" algn="ctr">
              <a:buNone/>
              <a:defRPr sz="1200"/>
            </a:lvl8pPr>
            <a:lvl9pPr marL="26549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15" y="1282306"/>
            <a:ext cx="7887027" cy="2139553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915" y="3442099"/>
            <a:ext cx="7887027" cy="1125140"/>
          </a:xfrm>
        </p:spPr>
        <p:txBody>
          <a:bodyPr/>
          <a:lstStyle>
            <a:lvl1pPr marL="0" indent="0">
              <a:buNone/>
              <a:defRPr sz="1700">
                <a:solidFill>
                  <a:schemeClr val="tx1"/>
                </a:solidFill>
              </a:defRPr>
            </a:lvl1pPr>
            <a:lvl2pPr marL="3314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635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9950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277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6592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19913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228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654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77" y="1369219"/>
            <a:ext cx="3886362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342" y="1369219"/>
            <a:ext cx="3886362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69" y="273846"/>
            <a:ext cx="7887027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68" y="1260873"/>
            <a:ext cx="3868500" cy="617934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1470" indent="0">
              <a:buNone/>
              <a:defRPr sz="1400" b="1"/>
            </a:lvl2pPr>
            <a:lvl3pPr marL="663575" indent="0">
              <a:buNone/>
              <a:defRPr sz="1300" b="1"/>
            </a:lvl3pPr>
            <a:lvl4pPr marL="995045" indent="0">
              <a:buNone/>
              <a:defRPr sz="1200" b="1"/>
            </a:lvl4pPr>
            <a:lvl5pPr marL="1327785" indent="0">
              <a:buNone/>
              <a:defRPr sz="1200" b="1"/>
            </a:lvl5pPr>
            <a:lvl6pPr marL="1659255" indent="0">
              <a:buNone/>
              <a:defRPr sz="1200" b="1"/>
            </a:lvl6pPr>
            <a:lvl7pPr marL="1991360" indent="0">
              <a:buNone/>
              <a:defRPr sz="1200" b="1"/>
            </a:lvl7pPr>
            <a:lvl8pPr marL="2322830" indent="0">
              <a:buNone/>
              <a:defRPr sz="1200" b="1"/>
            </a:lvl8pPr>
            <a:lvl9pPr marL="2654935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68" y="1878808"/>
            <a:ext cx="386850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343" y="1260873"/>
            <a:ext cx="3887552" cy="617934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1470" indent="0">
              <a:buNone/>
              <a:defRPr sz="1400" b="1"/>
            </a:lvl2pPr>
            <a:lvl3pPr marL="663575" indent="0">
              <a:buNone/>
              <a:defRPr sz="1300" b="1"/>
            </a:lvl3pPr>
            <a:lvl4pPr marL="995045" indent="0">
              <a:buNone/>
              <a:defRPr sz="1200" b="1"/>
            </a:lvl4pPr>
            <a:lvl5pPr marL="1327785" indent="0">
              <a:buNone/>
              <a:defRPr sz="1200" b="1"/>
            </a:lvl5pPr>
            <a:lvl6pPr marL="1659255" indent="0">
              <a:buNone/>
              <a:defRPr sz="1200" b="1"/>
            </a:lvl6pPr>
            <a:lvl7pPr marL="1991360" indent="0">
              <a:buNone/>
              <a:defRPr sz="1200" b="1"/>
            </a:lvl7pPr>
            <a:lvl8pPr marL="2322830" indent="0">
              <a:buNone/>
              <a:defRPr sz="1200" b="1"/>
            </a:lvl8pPr>
            <a:lvl9pPr marL="2654935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343" y="1878808"/>
            <a:ext cx="3887552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69" y="342900"/>
            <a:ext cx="2949301" cy="1200150"/>
          </a:xfrm>
        </p:spPr>
        <p:txBody>
          <a:bodyPr anchor="b"/>
          <a:lstStyle>
            <a:lvl1pPr>
              <a:defRPr sz="2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554" y="740571"/>
            <a:ext cx="4629343" cy="3655219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69" y="1543052"/>
            <a:ext cx="2949301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31470" indent="0">
              <a:buNone/>
              <a:defRPr sz="1000"/>
            </a:lvl2pPr>
            <a:lvl3pPr marL="663575" indent="0">
              <a:buNone/>
              <a:defRPr sz="900"/>
            </a:lvl3pPr>
            <a:lvl4pPr marL="995045" indent="0">
              <a:buNone/>
              <a:defRPr sz="700"/>
            </a:lvl4pPr>
            <a:lvl5pPr marL="1327785" indent="0">
              <a:buNone/>
              <a:defRPr sz="700"/>
            </a:lvl5pPr>
            <a:lvl6pPr marL="1659255" indent="0">
              <a:buNone/>
              <a:defRPr sz="700"/>
            </a:lvl6pPr>
            <a:lvl7pPr marL="1991360" indent="0">
              <a:buNone/>
              <a:defRPr sz="700"/>
            </a:lvl7pPr>
            <a:lvl8pPr marL="2322830" indent="0">
              <a:buNone/>
              <a:defRPr sz="700"/>
            </a:lvl8pPr>
            <a:lvl9pPr marL="2654935" indent="0">
              <a:buNone/>
              <a:defRPr sz="7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69" y="342900"/>
            <a:ext cx="2949301" cy="1200150"/>
          </a:xfrm>
        </p:spPr>
        <p:txBody>
          <a:bodyPr anchor="b"/>
          <a:lstStyle>
            <a:lvl1pPr>
              <a:defRPr sz="2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554" y="740571"/>
            <a:ext cx="4629343" cy="3655219"/>
          </a:xfrm>
        </p:spPr>
        <p:txBody>
          <a:bodyPr anchor="t"/>
          <a:lstStyle>
            <a:lvl1pPr marL="0" indent="0">
              <a:buNone/>
              <a:defRPr sz="2300"/>
            </a:lvl1pPr>
            <a:lvl2pPr marL="331470" indent="0">
              <a:buNone/>
              <a:defRPr sz="2100"/>
            </a:lvl2pPr>
            <a:lvl3pPr marL="663575" indent="0">
              <a:buNone/>
              <a:defRPr sz="1700"/>
            </a:lvl3pPr>
            <a:lvl4pPr marL="995045" indent="0">
              <a:buNone/>
              <a:defRPr sz="1400"/>
            </a:lvl4pPr>
            <a:lvl5pPr marL="1327785" indent="0">
              <a:buNone/>
              <a:defRPr sz="1400"/>
            </a:lvl5pPr>
            <a:lvl6pPr marL="1659255" indent="0">
              <a:buNone/>
              <a:defRPr sz="1400"/>
            </a:lvl6pPr>
            <a:lvl7pPr marL="1991360" indent="0">
              <a:buNone/>
              <a:defRPr sz="1400"/>
            </a:lvl7pPr>
            <a:lvl8pPr marL="2322830" indent="0">
              <a:buNone/>
              <a:defRPr sz="1400"/>
            </a:lvl8pPr>
            <a:lvl9pPr marL="2654935" indent="0">
              <a:buNone/>
              <a:defRPr sz="14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69" y="1543052"/>
            <a:ext cx="2949301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31470" indent="0">
              <a:buNone/>
              <a:defRPr sz="1000"/>
            </a:lvl2pPr>
            <a:lvl3pPr marL="663575" indent="0">
              <a:buNone/>
              <a:defRPr sz="900"/>
            </a:lvl3pPr>
            <a:lvl4pPr marL="995045" indent="0">
              <a:buNone/>
              <a:defRPr sz="700"/>
            </a:lvl4pPr>
            <a:lvl5pPr marL="1327785" indent="0">
              <a:buNone/>
              <a:defRPr sz="700"/>
            </a:lvl5pPr>
            <a:lvl6pPr marL="1659255" indent="0">
              <a:buNone/>
              <a:defRPr sz="700"/>
            </a:lvl6pPr>
            <a:lvl7pPr marL="1991360" indent="0">
              <a:buNone/>
              <a:defRPr sz="700"/>
            </a:lvl7pPr>
            <a:lvl8pPr marL="2322830" indent="0">
              <a:buNone/>
              <a:defRPr sz="700"/>
            </a:lvl8pPr>
            <a:lvl9pPr marL="2654935" indent="0">
              <a:buNone/>
              <a:defRPr sz="7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1267" y="435372"/>
            <a:ext cx="6858000" cy="546761"/>
          </a:xfrm>
        </p:spPr>
        <p:txBody>
          <a:bodyPr anchor="b">
            <a:noAutofit/>
          </a:bodyPr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2799" y="1303867"/>
            <a:ext cx="7509933" cy="3132666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l"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B4AC-DC92-4DFD-9676-29FE31814DD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24929"/>
            <a:ext cx="3086100" cy="273844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宏福学校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948" y="273845"/>
            <a:ext cx="1971757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77" y="273845"/>
            <a:ext cx="5800966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29" y="841774"/>
            <a:ext cx="7772723" cy="1790701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49" y="2701528"/>
            <a:ext cx="6858285" cy="1241822"/>
          </a:xfrm>
        </p:spPr>
        <p:txBody>
          <a:bodyPr/>
          <a:lstStyle>
            <a:lvl1pPr marL="0" indent="0" algn="ctr">
              <a:buNone/>
              <a:defRPr sz="1700"/>
            </a:lvl1pPr>
            <a:lvl2pPr marL="331470" indent="0" algn="ctr">
              <a:buNone/>
              <a:defRPr sz="1400"/>
            </a:lvl2pPr>
            <a:lvl3pPr marL="663575" indent="0" algn="ctr">
              <a:buNone/>
              <a:defRPr sz="1300"/>
            </a:lvl3pPr>
            <a:lvl4pPr marL="995045" indent="0" algn="ctr">
              <a:buNone/>
              <a:defRPr sz="1200"/>
            </a:lvl4pPr>
            <a:lvl5pPr marL="1327785" indent="0" algn="ctr">
              <a:buNone/>
              <a:defRPr sz="1200"/>
            </a:lvl5pPr>
            <a:lvl6pPr marL="1659255" indent="0" algn="ctr">
              <a:buNone/>
              <a:defRPr sz="1200"/>
            </a:lvl6pPr>
            <a:lvl7pPr marL="1991360" indent="0" algn="ctr">
              <a:buNone/>
              <a:defRPr sz="1200"/>
            </a:lvl7pPr>
            <a:lvl8pPr marL="2322830" indent="0" algn="ctr">
              <a:buNone/>
              <a:defRPr sz="1200"/>
            </a:lvl8pPr>
            <a:lvl9pPr marL="26549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15" y="1282306"/>
            <a:ext cx="7887027" cy="2139553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915" y="3442099"/>
            <a:ext cx="7887027" cy="1125140"/>
          </a:xfrm>
        </p:spPr>
        <p:txBody>
          <a:bodyPr/>
          <a:lstStyle>
            <a:lvl1pPr marL="0" indent="0">
              <a:buNone/>
              <a:defRPr sz="1700">
                <a:solidFill>
                  <a:schemeClr val="tx1"/>
                </a:solidFill>
              </a:defRPr>
            </a:lvl1pPr>
            <a:lvl2pPr marL="3314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635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9950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277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6592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19913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228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654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77" y="1369219"/>
            <a:ext cx="3886362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342" y="1369219"/>
            <a:ext cx="3886362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69" y="273846"/>
            <a:ext cx="7887027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68" y="1260873"/>
            <a:ext cx="3868500" cy="617934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1470" indent="0">
              <a:buNone/>
              <a:defRPr sz="1400" b="1"/>
            </a:lvl2pPr>
            <a:lvl3pPr marL="663575" indent="0">
              <a:buNone/>
              <a:defRPr sz="1300" b="1"/>
            </a:lvl3pPr>
            <a:lvl4pPr marL="995045" indent="0">
              <a:buNone/>
              <a:defRPr sz="1200" b="1"/>
            </a:lvl4pPr>
            <a:lvl5pPr marL="1327785" indent="0">
              <a:buNone/>
              <a:defRPr sz="1200" b="1"/>
            </a:lvl5pPr>
            <a:lvl6pPr marL="1659255" indent="0">
              <a:buNone/>
              <a:defRPr sz="1200" b="1"/>
            </a:lvl6pPr>
            <a:lvl7pPr marL="1991360" indent="0">
              <a:buNone/>
              <a:defRPr sz="1200" b="1"/>
            </a:lvl7pPr>
            <a:lvl8pPr marL="2322830" indent="0">
              <a:buNone/>
              <a:defRPr sz="1200" b="1"/>
            </a:lvl8pPr>
            <a:lvl9pPr marL="2654935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68" y="1878808"/>
            <a:ext cx="386850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343" y="1260873"/>
            <a:ext cx="3887552" cy="617934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1470" indent="0">
              <a:buNone/>
              <a:defRPr sz="1400" b="1"/>
            </a:lvl2pPr>
            <a:lvl3pPr marL="663575" indent="0">
              <a:buNone/>
              <a:defRPr sz="1300" b="1"/>
            </a:lvl3pPr>
            <a:lvl4pPr marL="995045" indent="0">
              <a:buNone/>
              <a:defRPr sz="1200" b="1"/>
            </a:lvl4pPr>
            <a:lvl5pPr marL="1327785" indent="0">
              <a:buNone/>
              <a:defRPr sz="1200" b="1"/>
            </a:lvl5pPr>
            <a:lvl6pPr marL="1659255" indent="0">
              <a:buNone/>
              <a:defRPr sz="1200" b="1"/>
            </a:lvl6pPr>
            <a:lvl7pPr marL="1991360" indent="0">
              <a:buNone/>
              <a:defRPr sz="1200" b="1"/>
            </a:lvl7pPr>
            <a:lvl8pPr marL="2322830" indent="0">
              <a:buNone/>
              <a:defRPr sz="1200" b="1"/>
            </a:lvl8pPr>
            <a:lvl9pPr marL="2654935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343" y="1878808"/>
            <a:ext cx="3887552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0DEE-A99A-4C18-880F-1142C3EA3BC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宏福学校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69" y="342900"/>
            <a:ext cx="2949301" cy="1200150"/>
          </a:xfrm>
        </p:spPr>
        <p:txBody>
          <a:bodyPr anchor="b"/>
          <a:lstStyle>
            <a:lvl1pPr>
              <a:defRPr sz="2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554" y="740572"/>
            <a:ext cx="4629343" cy="3655219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69" y="1543052"/>
            <a:ext cx="2949301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31470" indent="0">
              <a:buNone/>
              <a:defRPr sz="1000"/>
            </a:lvl2pPr>
            <a:lvl3pPr marL="663575" indent="0">
              <a:buNone/>
              <a:defRPr sz="900"/>
            </a:lvl3pPr>
            <a:lvl4pPr marL="995045" indent="0">
              <a:buNone/>
              <a:defRPr sz="700"/>
            </a:lvl4pPr>
            <a:lvl5pPr marL="1327785" indent="0">
              <a:buNone/>
              <a:defRPr sz="700"/>
            </a:lvl5pPr>
            <a:lvl6pPr marL="1659255" indent="0">
              <a:buNone/>
              <a:defRPr sz="700"/>
            </a:lvl6pPr>
            <a:lvl7pPr marL="1991360" indent="0">
              <a:buNone/>
              <a:defRPr sz="700"/>
            </a:lvl7pPr>
            <a:lvl8pPr marL="2322830" indent="0">
              <a:buNone/>
              <a:defRPr sz="700"/>
            </a:lvl8pPr>
            <a:lvl9pPr marL="2654935" indent="0">
              <a:buNone/>
              <a:defRPr sz="7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69" y="342900"/>
            <a:ext cx="2949301" cy="1200150"/>
          </a:xfrm>
        </p:spPr>
        <p:txBody>
          <a:bodyPr anchor="b"/>
          <a:lstStyle>
            <a:lvl1pPr>
              <a:defRPr sz="2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554" y="740572"/>
            <a:ext cx="4629343" cy="3655219"/>
          </a:xfrm>
        </p:spPr>
        <p:txBody>
          <a:bodyPr anchor="t"/>
          <a:lstStyle>
            <a:lvl1pPr marL="0" indent="0">
              <a:buNone/>
              <a:defRPr sz="2300"/>
            </a:lvl1pPr>
            <a:lvl2pPr marL="331470" indent="0">
              <a:buNone/>
              <a:defRPr sz="2100"/>
            </a:lvl2pPr>
            <a:lvl3pPr marL="663575" indent="0">
              <a:buNone/>
              <a:defRPr sz="1700"/>
            </a:lvl3pPr>
            <a:lvl4pPr marL="995045" indent="0">
              <a:buNone/>
              <a:defRPr sz="1400"/>
            </a:lvl4pPr>
            <a:lvl5pPr marL="1327785" indent="0">
              <a:buNone/>
              <a:defRPr sz="1400"/>
            </a:lvl5pPr>
            <a:lvl6pPr marL="1659255" indent="0">
              <a:buNone/>
              <a:defRPr sz="1400"/>
            </a:lvl6pPr>
            <a:lvl7pPr marL="1991360" indent="0">
              <a:buNone/>
              <a:defRPr sz="1400"/>
            </a:lvl7pPr>
            <a:lvl8pPr marL="2322830" indent="0">
              <a:buNone/>
              <a:defRPr sz="1400"/>
            </a:lvl8pPr>
            <a:lvl9pPr marL="2654935" indent="0">
              <a:buNone/>
              <a:defRPr sz="14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69" y="1543052"/>
            <a:ext cx="2949301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31470" indent="0">
              <a:buNone/>
              <a:defRPr sz="1000"/>
            </a:lvl2pPr>
            <a:lvl3pPr marL="663575" indent="0">
              <a:buNone/>
              <a:defRPr sz="900"/>
            </a:lvl3pPr>
            <a:lvl4pPr marL="995045" indent="0">
              <a:buNone/>
              <a:defRPr sz="700"/>
            </a:lvl4pPr>
            <a:lvl5pPr marL="1327785" indent="0">
              <a:buNone/>
              <a:defRPr sz="700"/>
            </a:lvl5pPr>
            <a:lvl6pPr marL="1659255" indent="0">
              <a:buNone/>
              <a:defRPr sz="700"/>
            </a:lvl6pPr>
            <a:lvl7pPr marL="1991360" indent="0">
              <a:buNone/>
              <a:defRPr sz="700"/>
            </a:lvl7pPr>
            <a:lvl8pPr marL="2322830" indent="0">
              <a:buNone/>
              <a:defRPr sz="700"/>
            </a:lvl8pPr>
            <a:lvl9pPr marL="2654935" indent="0">
              <a:buNone/>
              <a:defRPr sz="7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948" y="273845"/>
            <a:ext cx="1971757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77" y="273845"/>
            <a:ext cx="5800966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2641-1BA0-4B4E-A996-F6475D8FA9B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宏福学校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1744-FCDD-4419-A70A-89BF40FE515C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宏福学校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AA57-14FE-4C7C-B379-32AF741E300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宏福学校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8634-AB40-4473-8B59-7BA4B09F240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宏福学校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AB09-D685-419A-B3B4-95298F52934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宏福学校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BCC-F578-4AF3-909E-D0750F39739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宏福学校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4" Type="http://schemas.openxmlformats.org/officeDocument/2006/relationships/theme" Target="../theme/theme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9736-8B95-4D81-8321-79FFCDA1973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宏福学校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79" y="273846"/>
            <a:ext cx="7887027" cy="994172"/>
          </a:xfrm>
          <a:prstGeom prst="rect">
            <a:avLst/>
          </a:prstGeom>
        </p:spPr>
        <p:txBody>
          <a:bodyPr vert="horz" lIns="74229" tIns="37114" rIns="74229" bIns="371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79" y="1369219"/>
            <a:ext cx="7887027" cy="3263504"/>
          </a:xfrm>
          <a:prstGeom prst="rect">
            <a:avLst/>
          </a:prstGeom>
        </p:spPr>
        <p:txBody>
          <a:bodyPr vert="horz" lIns="74229" tIns="37114" rIns="74229" bIns="37114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78" y="4767264"/>
            <a:ext cx="2057486" cy="273844"/>
          </a:xfrm>
          <a:prstGeom prst="rect">
            <a:avLst/>
          </a:prstGeom>
        </p:spPr>
        <p:txBody>
          <a:bodyPr vert="horz" lIns="74229" tIns="37114" rIns="74229" bIns="37114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70840"/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9077" y="4767264"/>
            <a:ext cx="3086228" cy="273844"/>
          </a:xfrm>
          <a:prstGeom prst="rect">
            <a:avLst/>
          </a:prstGeom>
        </p:spPr>
        <p:txBody>
          <a:bodyPr vert="horz" lIns="74229" tIns="37114" rIns="74229" bIns="37114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70840"/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8218" y="4767264"/>
            <a:ext cx="2057486" cy="273844"/>
          </a:xfrm>
          <a:prstGeom prst="rect">
            <a:avLst/>
          </a:prstGeom>
        </p:spPr>
        <p:txBody>
          <a:bodyPr vert="horz" lIns="74229" tIns="37114" rIns="74229" bIns="37114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70840"/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66357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5735" indent="-165735" algn="l" defTabSz="663575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0" indent="-165735" algn="l" defTabSz="663575" rtl="0" eaLnBrk="1" latinLnBrk="0" hangingPunct="1">
        <a:lnSpc>
          <a:spcPct val="90000"/>
        </a:lnSpc>
        <a:spcBef>
          <a:spcPct val="97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29310" indent="-165735" algn="l" defTabSz="663575" rtl="0" eaLnBrk="1" latinLnBrk="0" hangingPunct="1">
        <a:lnSpc>
          <a:spcPct val="90000"/>
        </a:lnSpc>
        <a:spcBef>
          <a:spcPct val="97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62050" indent="-165735" algn="l" defTabSz="663575" rtl="0" eaLnBrk="1" latinLnBrk="0" hangingPunct="1">
        <a:lnSpc>
          <a:spcPct val="90000"/>
        </a:lnSpc>
        <a:spcBef>
          <a:spcPct val="97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93520" indent="-165735" algn="l" defTabSz="663575" rtl="0" eaLnBrk="1" latinLnBrk="0" hangingPunct="1">
        <a:lnSpc>
          <a:spcPct val="90000"/>
        </a:lnSpc>
        <a:spcBef>
          <a:spcPct val="97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25625" indent="-165735" algn="l" defTabSz="663575" rtl="0" eaLnBrk="1" latinLnBrk="0" hangingPunct="1">
        <a:lnSpc>
          <a:spcPct val="90000"/>
        </a:lnSpc>
        <a:spcBef>
          <a:spcPct val="97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57095" indent="-165735" algn="l" defTabSz="663575" rtl="0" eaLnBrk="1" latinLnBrk="0" hangingPunct="1">
        <a:lnSpc>
          <a:spcPct val="90000"/>
        </a:lnSpc>
        <a:spcBef>
          <a:spcPct val="97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89200" indent="-165735" algn="l" defTabSz="663575" rtl="0" eaLnBrk="1" latinLnBrk="0" hangingPunct="1">
        <a:lnSpc>
          <a:spcPct val="90000"/>
        </a:lnSpc>
        <a:spcBef>
          <a:spcPct val="97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821305" indent="-165735" algn="l" defTabSz="663575" rtl="0" eaLnBrk="1" latinLnBrk="0" hangingPunct="1">
        <a:lnSpc>
          <a:spcPct val="90000"/>
        </a:lnSpc>
        <a:spcBef>
          <a:spcPct val="97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470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575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5045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7785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9255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1360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2830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4935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79" y="273846"/>
            <a:ext cx="7887027" cy="994172"/>
          </a:xfrm>
          <a:prstGeom prst="rect">
            <a:avLst/>
          </a:prstGeom>
        </p:spPr>
        <p:txBody>
          <a:bodyPr vert="horz" lIns="74229" tIns="37114" rIns="74229" bIns="371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79" y="1369219"/>
            <a:ext cx="7887027" cy="3263504"/>
          </a:xfrm>
          <a:prstGeom prst="rect">
            <a:avLst/>
          </a:prstGeom>
        </p:spPr>
        <p:txBody>
          <a:bodyPr vert="horz" lIns="74229" tIns="37114" rIns="74229" bIns="37114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78" y="4767264"/>
            <a:ext cx="2057486" cy="273844"/>
          </a:xfrm>
          <a:prstGeom prst="rect">
            <a:avLst/>
          </a:prstGeom>
        </p:spPr>
        <p:txBody>
          <a:bodyPr vert="horz" lIns="74229" tIns="37114" rIns="74229" bIns="37114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70840"/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9077" y="4767264"/>
            <a:ext cx="3086228" cy="273844"/>
          </a:xfrm>
          <a:prstGeom prst="rect">
            <a:avLst/>
          </a:prstGeom>
        </p:spPr>
        <p:txBody>
          <a:bodyPr vert="horz" lIns="74229" tIns="37114" rIns="74229" bIns="37114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70840"/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8218" y="4767264"/>
            <a:ext cx="2057486" cy="273844"/>
          </a:xfrm>
          <a:prstGeom prst="rect">
            <a:avLst/>
          </a:prstGeom>
        </p:spPr>
        <p:txBody>
          <a:bodyPr vert="horz" lIns="74229" tIns="37114" rIns="74229" bIns="37114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70840"/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xStyles>
    <p:titleStyle>
      <a:lvl1pPr algn="l" defTabSz="66357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5735" indent="-165735" algn="l" defTabSz="663575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0" indent="-165735" algn="l" defTabSz="663575" rtl="0" eaLnBrk="1" latinLnBrk="0" hangingPunct="1">
        <a:lnSpc>
          <a:spcPct val="90000"/>
        </a:lnSpc>
        <a:spcBef>
          <a:spcPct val="97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29310" indent="-165735" algn="l" defTabSz="663575" rtl="0" eaLnBrk="1" latinLnBrk="0" hangingPunct="1">
        <a:lnSpc>
          <a:spcPct val="90000"/>
        </a:lnSpc>
        <a:spcBef>
          <a:spcPct val="97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62050" indent="-165735" algn="l" defTabSz="663575" rtl="0" eaLnBrk="1" latinLnBrk="0" hangingPunct="1">
        <a:lnSpc>
          <a:spcPct val="90000"/>
        </a:lnSpc>
        <a:spcBef>
          <a:spcPct val="97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93520" indent="-165735" algn="l" defTabSz="663575" rtl="0" eaLnBrk="1" latinLnBrk="0" hangingPunct="1">
        <a:lnSpc>
          <a:spcPct val="90000"/>
        </a:lnSpc>
        <a:spcBef>
          <a:spcPct val="97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25625" indent="-165735" algn="l" defTabSz="663575" rtl="0" eaLnBrk="1" latinLnBrk="0" hangingPunct="1">
        <a:lnSpc>
          <a:spcPct val="90000"/>
        </a:lnSpc>
        <a:spcBef>
          <a:spcPct val="97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57095" indent="-165735" algn="l" defTabSz="663575" rtl="0" eaLnBrk="1" latinLnBrk="0" hangingPunct="1">
        <a:lnSpc>
          <a:spcPct val="90000"/>
        </a:lnSpc>
        <a:spcBef>
          <a:spcPct val="97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89200" indent="-165735" algn="l" defTabSz="663575" rtl="0" eaLnBrk="1" latinLnBrk="0" hangingPunct="1">
        <a:lnSpc>
          <a:spcPct val="90000"/>
        </a:lnSpc>
        <a:spcBef>
          <a:spcPct val="97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821305" indent="-165735" algn="l" defTabSz="663575" rtl="0" eaLnBrk="1" latinLnBrk="0" hangingPunct="1">
        <a:lnSpc>
          <a:spcPct val="90000"/>
        </a:lnSpc>
        <a:spcBef>
          <a:spcPct val="97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470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575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5045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7785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9255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1360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2830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4935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slide" Target="slide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slide" Target="slid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7.png"/><Relationship Id="rId1" Type="http://schemas.openxmlformats.org/officeDocument/2006/relationships/slide" Target="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slide" Target="slid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.xml"/><Relationship Id="rId1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0.xml"/><Relationship Id="rId2" Type="http://schemas.openxmlformats.org/officeDocument/2006/relationships/slide" Target="slide17.xml"/><Relationship Id="rId1" Type="http://schemas.openxmlformats.org/officeDocument/2006/relationships/slide" Target="slide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0.xml"/><Relationship Id="rId2" Type="http://schemas.openxmlformats.org/officeDocument/2006/relationships/slide" Target="slide19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30000"/>
            </a:gs>
            <a:gs pos="100000">
              <a:srgbClr val="760303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66433" y="214020"/>
            <a:ext cx="9572333" cy="4937284"/>
            <a:chOff x="5391" y="3176"/>
            <a:chExt cx="8177" cy="417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9" y="3176"/>
              <a:ext cx="2819" cy="4174"/>
            </a:xfrm>
            <a:prstGeom prst="rect">
              <a:avLst/>
            </a:prstGeom>
          </p:spPr>
        </p:pic>
        <p:sp>
          <p:nvSpPr>
            <p:cNvPr id="7" name="TextBox 16"/>
            <p:cNvSpPr txBox="1"/>
            <p:nvPr/>
          </p:nvSpPr>
          <p:spPr>
            <a:xfrm>
              <a:off x="5391" y="4085"/>
              <a:ext cx="6078" cy="472"/>
            </a:xfrm>
            <a:prstGeom prst="rect">
              <a:avLst/>
            </a:prstGeom>
            <a:noFill/>
          </p:spPr>
          <p:txBody>
            <a:bodyPr wrap="square" lIns="64783" tIns="32391" rIns="64783" bIns="32391" rtlCol="0">
              <a:spAutoFit/>
            </a:bodyPr>
            <a:lstStyle/>
            <a:p>
              <a:pPr algn="ctr" defTabSz="370840"/>
              <a:r>
                <a:rPr lang="en-US" altLang="zh-CN" sz="3200" b="1" spc="-162" dirty="0">
                  <a:ln w="6350">
                    <a:noFill/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Kubernetes – </a:t>
              </a:r>
              <a:r>
                <a:rPr lang="zh-CN" altLang="en-US" sz="3200" b="1" spc="-162" dirty="0">
                  <a:ln w="6350">
                    <a:noFill/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组件介绍</a:t>
              </a:r>
              <a:endParaRPr lang="en-US" altLang="zh-CN" sz="3200" b="1" spc="-162" dirty="0">
                <a:ln w="6350">
                  <a:noFill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20"/>
            <p:cNvSpPr txBox="1">
              <a:spLocks noChangeArrowheads="1"/>
            </p:cNvSpPr>
            <p:nvPr/>
          </p:nvSpPr>
          <p:spPr bwMode="auto">
            <a:xfrm>
              <a:off x="6897" y="5902"/>
              <a:ext cx="3744" cy="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4783" tIns="32391" rIns="64783" bIns="32391">
              <a:spAutoFit/>
            </a:bodyPr>
            <a:lstStyle/>
            <a:p>
              <a:pPr algn="dist" defTabSz="370840"/>
              <a:endParaRPr lang="en-US" altLang="zh-CN" b="1" kern="10000" spc="24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defTabSz="370840"/>
              <a:r>
                <a: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讲师：汪洋</a:t>
              </a:r>
              <a:endPara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defTabSz="370840"/>
              <a:endPara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defTabSz="370840"/>
              <a:endPara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defTabSz="370840"/>
              <a:endPara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21"/>
            <p:cNvSpPr txBox="1"/>
            <p:nvPr/>
          </p:nvSpPr>
          <p:spPr>
            <a:xfrm>
              <a:off x="6277" y="5384"/>
              <a:ext cx="4364" cy="289"/>
            </a:xfrm>
            <a:prstGeom prst="rect">
              <a:avLst/>
            </a:prstGeom>
            <a:noFill/>
          </p:spPr>
          <p:txBody>
            <a:bodyPr wrap="square" lIns="64783" tIns="32391" rIns="64783" bIns="32391" rtlCol="0">
              <a:spAutoFit/>
            </a:bodyPr>
            <a:lstStyle/>
            <a:p>
              <a:pPr algn="dist" defTabSz="370840"/>
              <a:r>
                <a:rPr lang="zh-CN" altLang="en-US" sz="1800" dirty="0">
                  <a:ln w="6350">
                    <a:noFill/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</a:t>
              </a:r>
              <a:r>
                <a:rPr lang="en-US" altLang="zh-CN" sz="1800" dirty="0">
                  <a:ln w="6350">
                    <a:noFill/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IT·</a:t>
              </a:r>
              <a:r>
                <a:rPr lang="zh-CN" altLang="en-US" sz="1800" dirty="0">
                  <a:ln w="6350">
                    <a:noFill/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选学校</a:t>
              </a:r>
              <a:r>
                <a:rPr lang="en-US" altLang="zh-CN" sz="1800" dirty="0">
                  <a:ln w="6350">
                    <a:noFill/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</a:t>
              </a:r>
              <a:r>
                <a:rPr lang="zh-CN" altLang="en-US" sz="1800" dirty="0">
                  <a:ln w="6350">
                    <a:noFill/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有保障</a:t>
              </a:r>
              <a:endParaRPr lang="zh-CN" altLang="en-US" sz="1800" dirty="0">
                <a:ln w="6350">
                  <a:noFill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 descr="宏福学校-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2" y="122397"/>
            <a:ext cx="506254" cy="544354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</a:rPr>
              <a:t>Linux</a:t>
            </a:r>
            <a:r>
              <a:rPr lang="zh-CN" altLang="en-US" dirty="0">
                <a:solidFill>
                  <a:srgbClr val="FFFFFF"/>
                </a:solidFill>
              </a:rPr>
              <a:t>运维</a:t>
            </a:r>
            <a:r>
              <a:rPr lang="en-US" altLang="zh-CN" dirty="0">
                <a:solidFill>
                  <a:srgbClr val="FFFFFF"/>
                </a:solidFill>
              </a:rPr>
              <a:t>+</a:t>
            </a:r>
            <a:r>
              <a:rPr lang="zh-CN" altLang="en-US" dirty="0">
                <a:solidFill>
                  <a:srgbClr val="FFFFFF"/>
                </a:solidFill>
              </a:rPr>
              <a:t>云计算专业课程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838621" y="29817"/>
            <a:ext cx="1748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组件说明 </a:t>
            </a:r>
            <a:r>
              <a:rPr lang="en-US" altLang="zh-CN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圆角矩形 3"/>
          <p:cNvSpPr/>
          <p:nvPr/>
        </p:nvSpPr>
        <p:spPr>
          <a:xfrm>
            <a:off x="453520" y="830150"/>
            <a:ext cx="2123239" cy="4319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Kubernetes API Server</a:t>
            </a:r>
            <a:endParaRPr lang="en-US" altLang="zh-CN" sz="1350"/>
          </a:p>
        </p:txBody>
      </p:sp>
      <p:sp>
        <p:nvSpPr>
          <p:cNvPr id="9" name="文本框 8"/>
          <p:cNvSpPr txBox="1"/>
          <p:nvPr/>
        </p:nvSpPr>
        <p:spPr>
          <a:xfrm>
            <a:off x="453520" y="1339912"/>
            <a:ext cx="8236959" cy="688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</a:pPr>
            <a:r>
              <a:rPr lang="en-US" altLang="zh-CN" sz="1400" b="1" dirty="0" err="1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作为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 Kubernetes </a:t>
            </a:r>
            <a:r>
              <a:rPr lang="en-US" altLang="zh-CN" sz="1400" b="1" dirty="0" err="1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系统的入口，其封装了核心对象的增删改查操作，以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  <a:hlinkClick r:id="rId1" action="ppaction://hlinksldjump"/>
              </a:rPr>
              <a:t>RESTful API </a:t>
            </a:r>
            <a:r>
              <a:rPr lang="en-US" altLang="zh-CN" sz="1400" b="1" dirty="0" err="1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接口方式提供给外部客户和内部组件调用。维护的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 REST </a:t>
            </a:r>
            <a:r>
              <a:rPr lang="en-US" altLang="zh-CN" sz="1400" b="1" dirty="0" err="1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对象持久化到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1400" b="1" dirty="0" err="1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Etcd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1400" b="1" dirty="0" err="1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中存储</a:t>
            </a:r>
            <a:endParaRPr lang="en-US" altLang="zh-CN" sz="1400" b="1" dirty="0">
              <a:latin typeface="新宋体" panose="02010609030101010101" pitchFamily="49" charset="-122"/>
              <a:ea typeface="新宋体" panose="02010609030101010101" pitchFamily="49" charset="-122"/>
              <a:cs typeface="新宋体" panose="0201060903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3521" y="2880186"/>
            <a:ext cx="8236958" cy="688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</a:pP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新建立的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 Pod 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进行节点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 (node) 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选择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(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即分配机器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)，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负责集群的资源调度。组件抽离，可以方便替换成其他调度器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  <a:cs typeface="新宋体" panose="02010609030101010101" pitchFamily="49" charset="-122"/>
            </a:endParaRPr>
          </a:p>
        </p:txBody>
      </p:sp>
      <p:sp>
        <p:nvSpPr>
          <p:cNvPr id="11" name="圆角矩形 3"/>
          <p:cNvSpPr/>
          <p:nvPr/>
        </p:nvSpPr>
        <p:spPr>
          <a:xfrm>
            <a:off x="453520" y="2325592"/>
            <a:ext cx="2123239" cy="4319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Kubernetes Scheduler</a:t>
            </a:r>
            <a:endParaRPr lang="en-US" altLang="zh-CN" sz="13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838621" y="29817"/>
            <a:ext cx="1748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组件说明 </a:t>
            </a:r>
            <a:r>
              <a:rPr lang="en-US" altLang="zh-CN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-2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圆角矩形 3"/>
          <p:cNvSpPr/>
          <p:nvPr/>
        </p:nvSpPr>
        <p:spPr>
          <a:xfrm>
            <a:off x="492370" y="870963"/>
            <a:ext cx="2123239" cy="4319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Controller Manager</a:t>
            </a:r>
            <a:endParaRPr lang="en-US" altLang="zh-CN" sz="1350"/>
          </a:p>
        </p:txBody>
      </p:sp>
      <p:sp>
        <p:nvSpPr>
          <p:cNvPr id="16" name="文本框 15"/>
          <p:cNvSpPr txBox="1"/>
          <p:nvPr/>
        </p:nvSpPr>
        <p:spPr>
          <a:xfrm>
            <a:off x="492370" y="1380725"/>
            <a:ext cx="8236959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负责维护集群的状态，比如故障检测、自动扩展、滚动更新等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;</a:t>
            </a:r>
            <a:endParaRPr lang="en-US" altLang="zh-CN" sz="1400" b="1" dirty="0">
              <a:latin typeface="新宋体" panose="02010609030101010101" pitchFamily="49" charset="-122"/>
              <a:ea typeface="新宋体" panose="02010609030101010101" pitchFamily="49" charset="-122"/>
              <a:cs typeface="新宋体" panose="0201060903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2371" y="2538582"/>
            <a:ext cx="8236958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负责维护容器的生命周期，同时也负责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Volume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（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CSI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）和网络（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CNI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）的管理；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8" name="圆角矩形 3"/>
          <p:cNvSpPr/>
          <p:nvPr/>
        </p:nvSpPr>
        <p:spPr>
          <a:xfrm>
            <a:off x="492370" y="1983988"/>
            <a:ext cx="1580979" cy="4319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Kubelet</a:t>
            </a:r>
            <a:endParaRPr lang="en-US" altLang="zh-CN" sz="1350"/>
          </a:p>
        </p:txBody>
      </p:sp>
      <p:sp>
        <p:nvSpPr>
          <p:cNvPr id="19" name="文本框 18"/>
          <p:cNvSpPr txBox="1"/>
          <p:nvPr/>
        </p:nvSpPr>
        <p:spPr>
          <a:xfrm>
            <a:off x="492371" y="3644200"/>
            <a:ext cx="8236958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负责镜像管理以及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和容器的真正运行（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CRI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）；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0" name="圆角矩形 3"/>
          <p:cNvSpPr/>
          <p:nvPr/>
        </p:nvSpPr>
        <p:spPr>
          <a:xfrm>
            <a:off x="492370" y="3089606"/>
            <a:ext cx="1889323" cy="4319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Container runtime</a:t>
            </a:r>
            <a:endParaRPr lang="en-US" altLang="zh-CN" sz="13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838621" y="29817"/>
            <a:ext cx="1748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组件说明 </a:t>
            </a:r>
            <a:r>
              <a:rPr lang="en-US" altLang="zh-CN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-3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圆角矩形 3"/>
          <p:cNvSpPr/>
          <p:nvPr/>
        </p:nvSpPr>
        <p:spPr>
          <a:xfrm>
            <a:off x="492370" y="870963"/>
            <a:ext cx="1580979" cy="4319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Kube-proxy</a:t>
            </a:r>
            <a:endParaRPr lang="en-US" altLang="zh-CN" sz="1350"/>
          </a:p>
        </p:txBody>
      </p:sp>
      <p:sp>
        <p:nvSpPr>
          <p:cNvPr id="13" name="文本框 12"/>
          <p:cNvSpPr txBox="1"/>
          <p:nvPr/>
        </p:nvSpPr>
        <p:spPr>
          <a:xfrm>
            <a:off x="492370" y="1380725"/>
            <a:ext cx="8236959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负责为 </a:t>
            </a:r>
            <a:r>
              <a:rPr lang="en-US" altLang="zh-CN" sz="1400" b="1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Service </a:t>
            </a:r>
            <a:r>
              <a:rPr lang="zh-CN" altLang="en-US" sz="1400" b="1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提供 </a:t>
            </a:r>
            <a:r>
              <a:rPr lang="en-US" altLang="zh-CN" sz="1400" b="1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cluster </a:t>
            </a:r>
            <a:r>
              <a:rPr lang="zh-CN" altLang="en-US" sz="1400" b="1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内部的服务发现和负载均衡</a:t>
            </a:r>
            <a:endParaRPr lang="en-US" altLang="zh-CN" sz="1400" b="1">
              <a:latin typeface="新宋体" panose="02010609030101010101" pitchFamily="49" charset="-122"/>
              <a:ea typeface="新宋体" panose="02010609030101010101" pitchFamily="49" charset="-122"/>
              <a:cs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838621" y="29817"/>
            <a:ext cx="1748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其它插件说明</a:t>
            </a:r>
            <a:r>
              <a:rPr lang="en-US" altLang="zh-CN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-1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圆角矩形 3"/>
          <p:cNvSpPr/>
          <p:nvPr/>
        </p:nvSpPr>
        <p:spPr>
          <a:xfrm>
            <a:off x="534572" y="797147"/>
            <a:ext cx="1580979" cy="4319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CoreDNS</a:t>
            </a:r>
            <a:endParaRPr lang="en-US" altLang="zh-CN" sz="1350"/>
          </a:p>
        </p:txBody>
      </p:sp>
      <p:sp>
        <p:nvSpPr>
          <p:cNvPr id="9" name="文本框 8"/>
          <p:cNvSpPr txBox="1"/>
          <p:nvPr/>
        </p:nvSpPr>
        <p:spPr>
          <a:xfrm>
            <a:off x="534572" y="1306909"/>
            <a:ext cx="8236959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负责为整个集群提供 </a:t>
            </a:r>
            <a:r>
              <a:rPr lang="en-US" altLang="zh-CN" sz="1400" b="1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DNS </a:t>
            </a:r>
            <a:r>
              <a:rPr lang="zh-CN" altLang="en-US" sz="1400" b="1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服务</a:t>
            </a:r>
            <a:endParaRPr lang="en-US" altLang="zh-CN" sz="1400" b="1">
              <a:latin typeface="新宋体" panose="02010609030101010101" pitchFamily="49" charset="-122"/>
              <a:ea typeface="新宋体" panose="02010609030101010101" pitchFamily="49" charset="-122"/>
              <a:cs typeface="新宋体" panose="02010609030101010101" pitchFamily="49" charset="-122"/>
            </a:endParaRPr>
          </a:p>
        </p:txBody>
      </p:sp>
      <p:sp>
        <p:nvSpPr>
          <p:cNvPr id="10" name="圆角矩形 3"/>
          <p:cNvSpPr/>
          <p:nvPr/>
        </p:nvSpPr>
        <p:spPr>
          <a:xfrm>
            <a:off x="534572" y="1805654"/>
            <a:ext cx="1793630" cy="4319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Ingress Controller</a:t>
            </a:r>
            <a:endParaRPr lang="en-US" altLang="zh-CN" sz="1350"/>
          </a:p>
        </p:txBody>
      </p:sp>
      <p:sp>
        <p:nvSpPr>
          <p:cNvPr id="11" name="文本框 10"/>
          <p:cNvSpPr txBox="1"/>
          <p:nvPr/>
        </p:nvSpPr>
        <p:spPr>
          <a:xfrm>
            <a:off x="534572" y="2315416"/>
            <a:ext cx="8236959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为 </a:t>
            </a:r>
            <a:r>
              <a:rPr lang="en-US" altLang="zh-CN" sz="1400" b="1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K8S </a:t>
            </a:r>
            <a:r>
              <a:rPr lang="zh-CN" altLang="en-US" sz="1400" b="1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中的服务提供外网入口</a:t>
            </a:r>
            <a:endParaRPr lang="en-US" altLang="zh-CN" sz="1400" b="1">
              <a:latin typeface="新宋体" panose="02010609030101010101" pitchFamily="49" charset="-122"/>
              <a:ea typeface="新宋体" panose="02010609030101010101" pitchFamily="49" charset="-122"/>
              <a:cs typeface="新宋体" panose="02010609030101010101" pitchFamily="49" charset="-122"/>
            </a:endParaRPr>
          </a:p>
        </p:txBody>
      </p:sp>
      <p:sp>
        <p:nvSpPr>
          <p:cNvPr id="14" name="圆角矩形 3"/>
          <p:cNvSpPr/>
          <p:nvPr/>
        </p:nvSpPr>
        <p:spPr>
          <a:xfrm>
            <a:off x="534572" y="2813774"/>
            <a:ext cx="1793630" cy="4319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Prometheus</a:t>
            </a:r>
            <a:endParaRPr lang="en-US" altLang="zh-CN" sz="1350"/>
          </a:p>
        </p:txBody>
      </p:sp>
      <p:sp>
        <p:nvSpPr>
          <p:cNvPr id="15" name="文本框 14"/>
          <p:cNvSpPr txBox="1"/>
          <p:nvPr/>
        </p:nvSpPr>
        <p:spPr>
          <a:xfrm>
            <a:off x="534572" y="3323536"/>
            <a:ext cx="8236959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为整个集群提供资源监控能力</a:t>
            </a:r>
            <a:endParaRPr lang="en-US" altLang="zh-CN" sz="1400" b="1">
              <a:latin typeface="新宋体" panose="02010609030101010101" pitchFamily="49" charset="-122"/>
              <a:ea typeface="新宋体" panose="02010609030101010101" pitchFamily="49" charset="-122"/>
              <a:cs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838621" y="29817"/>
            <a:ext cx="1748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其它插件说明</a:t>
            </a:r>
            <a:r>
              <a:rPr lang="en-US" altLang="zh-CN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-2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圆角矩形 3"/>
          <p:cNvSpPr/>
          <p:nvPr/>
        </p:nvSpPr>
        <p:spPr>
          <a:xfrm>
            <a:off x="492370" y="870963"/>
            <a:ext cx="1580979" cy="4319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Dashboard </a:t>
            </a:r>
            <a:endParaRPr lang="en-US" altLang="zh-CN" sz="1350"/>
          </a:p>
        </p:txBody>
      </p:sp>
      <p:sp>
        <p:nvSpPr>
          <p:cNvPr id="13" name="文本框 12"/>
          <p:cNvSpPr txBox="1"/>
          <p:nvPr/>
        </p:nvSpPr>
        <p:spPr>
          <a:xfrm>
            <a:off x="492370" y="1380725"/>
            <a:ext cx="8236959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提供 </a:t>
            </a:r>
            <a:r>
              <a:rPr lang="en-US" altLang="zh-CN" sz="1400" b="1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B/S</a:t>
            </a:r>
            <a:r>
              <a:rPr lang="zh-CN" altLang="en-US" sz="1400" b="1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 的访问体系，允许用户通过 </a:t>
            </a:r>
            <a:r>
              <a:rPr lang="en-US" altLang="zh-CN" sz="1400" b="1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web </a:t>
            </a:r>
            <a:r>
              <a:rPr lang="zh-CN" altLang="en-US" sz="1400" b="1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进行集群管理及设置</a:t>
            </a:r>
            <a:endParaRPr lang="en-US" altLang="zh-CN" sz="1400" b="1">
              <a:latin typeface="新宋体" panose="02010609030101010101" pitchFamily="49" charset="-122"/>
              <a:ea typeface="新宋体" panose="02010609030101010101" pitchFamily="49" charset="-122"/>
              <a:cs typeface="新宋体" panose="02010609030101010101" pitchFamily="49" charset="-122"/>
            </a:endParaRPr>
          </a:p>
        </p:txBody>
      </p:sp>
      <p:sp>
        <p:nvSpPr>
          <p:cNvPr id="16" name="圆角矩形 3"/>
          <p:cNvSpPr/>
          <p:nvPr/>
        </p:nvSpPr>
        <p:spPr>
          <a:xfrm>
            <a:off x="492370" y="1879470"/>
            <a:ext cx="1793630" cy="4319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Federation</a:t>
            </a:r>
            <a:endParaRPr lang="en-US" altLang="zh-CN" sz="1350"/>
          </a:p>
        </p:txBody>
      </p:sp>
      <p:sp>
        <p:nvSpPr>
          <p:cNvPr id="17" name="文本框 16"/>
          <p:cNvSpPr txBox="1"/>
          <p:nvPr/>
        </p:nvSpPr>
        <p:spPr>
          <a:xfrm>
            <a:off x="492370" y="2389232"/>
            <a:ext cx="8236959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提供跨可用区的集群，提供不同数据中心的 </a:t>
            </a:r>
            <a:r>
              <a:rPr lang="en-US" altLang="zh-CN" sz="1400" b="1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K8S </a:t>
            </a:r>
            <a:r>
              <a:rPr lang="zh-CN" altLang="en-US" sz="1400" b="1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集群的管理能力</a:t>
            </a:r>
            <a:endParaRPr lang="en-US" altLang="zh-CN" sz="1400" b="1">
              <a:latin typeface="新宋体" panose="02010609030101010101" pitchFamily="49" charset="-122"/>
              <a:ea typeface="新宋体" panose="02010609030101010101" pitchFamily="49" charset="-122"/>
              <a:cs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30000"/>
            </a:gs>
            <a:gs pos="100000">
              <a:srgbClr val="760303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8091" y="165735"/>
            <a:ext cx="8385426" cy="4983480"/>
            <a:chOff x="6318" y="3288"/>
            <a:chExt cx="7077" cy="420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6" y="3288"/>
              <a:ext cx="2819" cy="4206"/>
            </a:xfrm>
            <a:prstGeom prst="rect">
              <a:avLst/>
            </a:prstGeom>
          </p:spPr>
        </p:pic>
        <p:sp>
          <p:nvSpPr>
            <p:cNvPr id="7" name="TextBox 16"/>
            <p:cNvSpPr txBox="1"/>
            <p:nvPr/>
          </p:nvSpPr>
          <p:spPr>
            <a:xfrm>
              <a:off x="6318" y="4688"/>
              <a:ext cx="4339" cy="1523"/>
            </a:xfrm>
            <a:prstGeom prst="rect">
              <a:avLst/>
            </a:prstGeom>
            <a:noFill/>
          </p:spPr>
          <p:txBody>
            <a:bodyPr wrap="square" lIns="64783" tIns="32391" rIns="64783" bIns="32391" rtlCol="0">
              <a:spAutoFit/>
            </a:bodyPr>
            <a:lstStyle/>
            <a:p>
              <a:pPr defTabSz="370840"/>
              <a:r>
                <a:rPr lang="zh-CN" altLang="en-US" sz="5000" b="1" spc="-162" dirty="0">
                  <a:ln w="6350">
                    <a:noFill/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宏福学校</a:t>
              </a:r>
              <a:endParaRPr lang="en-US" altLang="zh-CN" sz="5000" b="1" spc="-162" dirty="0">
                <a:ln w="6350">
                  <a:noFill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defTabSz="370840"/>
              <a:endParaRPr lang="en-US" altLang="zh-CN" sz="3300" b="1" spc="-162" dirty="0">
                <a:ln w="6350">
                  <a:noFill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dist" defTabSz="370840"/>
              <a:r>
                <a:rPr lang="zh-CN" altLang="en-US" sz="3000" b="1" spc="-162" dirty="0">
                  <a:ln w="6350">
                    <a:noFill/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学</a:t>
              </a:r>
              <a:r>
                <a:rPr lang="en-US" altLang="zh-CN" sz="3000" b="1" spc="-162" dirty="0">
                  <a:ln w="6350">
                    <a:noFill/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IT·</a:t>
              </a:r>
              <a:r>
                <a:rPr lang="zh-CN" altLang="en-US" sz="3000" b="1" spc="-162" dirty="0">
                  <a:ln w="6350">
                    <a:noFill/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选学校</a:t>
              </a:r>
              <a:r>
                <a:rPr lang="en-US" altLang="zh-CN" sz="3000" b="1" spc="-162" dirty="0">
                  <a:ln w="6350">
                    <a:noFill/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·</a:t>
              </a:r>
              <a:r>
                <a:rPr lang="zh-CN" altLang="en-US" sz="3000" b="1" spc="-162" dirty="0">
                  <a:ln w="6350">
                    <a:noFill/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有保障</a:t>
              </a:r>
              <a:endParaRPr lang="zh-CN" altLang="en-US" sz="3000" b="1" spc="-162" dirty="0">
                <a:ln w="6350">
                  <a:noFill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4" name="图片 3" descr="宏福学校-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2" y="122397"/>
            <a:ext cx="506254" cy="544354"/>
          </a:xfrm>
          <a:prstGeom prst="rect">
            <a:avLst/>
          </a:prstGeom>
        </p:spPr>
      </p:pic>
      <p:pic>
        <p:nvPicPr>
          <p:cNvPr id="6" name="图片 5" descr="宏福学校订阅号(认证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253" y="1003937"/>
            <a:ext cx="1593533" cy="159353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838621" y="29817"/>
            <a:ext cx="1748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资源限制实验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标题 5"/>
          <p:cNvSpPr txBox="1"/>
          <p:nvPr/>
        </p:nvSpPr>
        <p:spPr bwMode="auto">
          <a:xfrm>
            <a:off x="609506" y="547200"/>
            <a:ext cx="8071717" cy="254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2019 </a:t>
            </a: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年 美国西部时间 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5 </a:t>
            </a: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月 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2 </a:t>
            </a: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日下午 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7 </a:t>
            </a: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点，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Twitter </a:t>
            </a: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公司在旧金山总部举行了一次技术发布会兼 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Meetup</a:t>
            </a: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。会上，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Twitter </a:t>
            </a: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计算平台（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Twitter Computing Platform</a:t>
            </a: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）产品与技术负责人 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David McLaughlin </a:t>
            </a: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正式宣布，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Twitter </a:t>
            </a: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的基础设施将从 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Mesos </a:t>
            </a: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全面转向 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Kubernetes</a:t>
            </a:r>
            <a:endParaRPr lang="zh-CN" altLang="en-US" sz="14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6357" y="4700337"/>
            <a:ext cx="844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hlinkClick r:id="rId1" action="ppaction://hlinksldjump"/>
              </a:rPr>
              <a:t>返回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838621" y="29817"/>
            <a:ext cx="1748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资源限制实验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标题 5"/>
          <p:cNvSpPr txBox="1"/>
          <p:nvPr/>
        </p:nvSpPr>
        <p:spPr bwMode="auto">
          <a:xfrm>
            <a:off x="609506" y="547200"/>
            <a:ext cx="8071717" cy="254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Borg </a:t>
            </a: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是谷歌内部的大规模集群管理系统，负责对谷歌内部很多核心服务的调度和管理。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Borg </a:t>
            </a: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的目的是让用户能够不必操心资源管理的问题，让他们专注于自己的核心业务，并且做到跨多个数据中心的资源利用率最大化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838621" y="29817"/>
            <a:ext cx="1748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Overlayfs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6357" y="4700337"/>
            <a:ext cx="844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hlinkClick r:id="rId1" action="ppaction://hlinksldjump"/>
              </a:rPr>
              <a:t>返回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075" y="563526"/>
            <a:ext cx="4771849" cy="457997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2401" y="808074"/>
            <a:ext cx="18677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BorgMaster</a:t>
            </a:r>
            <a:r>
              <a:rPr lang="en-US" altLang="zh-CN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是整个集群的大脑，负责维护整个集群的状态，并将数据持久化到</a:t>
            </a:r>
            <a:r>
              <a:rPr lang="en-US" altLang="zh-CN" sz="16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Paxos</a:t>
            </a:r>
            <a:r>
              <a:rPr lang="zh-CN" altLang="en-US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存储中；</a:t>
            </a:r>
            <a:endParaRPr lang="zh-CN" altLang="en-US" sz="16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11" name="直接箭头连接符 10"/>
          <p:cNvCxnSpPr>
            <a:stCxn id="10" idx="3"/>
          </p:cNvCxnSpPr>
          <p:nvPr/>
        </p:nvCxnSpPr>
        <p:spPr>
          <a:xfrm>
            <a:off x="2020187" y="1716015"/>
            <a:ext cx="1594883" cy="48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52401" y="2623956"/>
            <a:ext cx="1867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Scheduer</a:t>
            </a:r>
            <a:r>
              <a:rPr lang="zh-CN" altLang="en-US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负责任务的调度，根据应用的特点将其调度到具体的机器上去；</a:t>
            </a:r>
            <a:endParaRPr lang="zh-CN" altLang="en-US" sz="16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020187" y="2853513"/>
            <a:ext cx="712380" cy="255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123813" y="755868"/>
            <a:ext cx="1867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latin typeface="新宋体" panose="02010609030101010101" pitchFamily="49" charset="-122"/>
                <a:ea typeface="新宋体" panose="02010609030101010101" pitchFamily="49" charset="-122"/>
              </a:rPr>
              <a:t>Borglet</a:t>
            </a:r>
            <a:r>
              <a:rPr lang="zh-CN" altLang="en-US" sz="1600" b="1">
                <a:latin typeface="新宋体" panose="02010609030101010101" pitchFamily="49" charset="-122"/>
                <a:ea typeface="新宋体" panose="02010609030101010101" pitchFamily="49" charset="-122"/>
              </a:rPr>
              <a:t>负责真正运行任务（在容器中）；</a:t>
            </a:r>
            <a:endParaRPr lang="zh-CN" altLang="en-US" sz="1600" b="1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23813" y="2277884"/>
            <a:ext cx="18677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latin typeface="新宋体" panose="02010609030101010101" pitchFamily="49" charset="-122"/>
                <a:ea typeface="新宋体" panose="02010609030101010101" pitchFamily="49" charset="-122"/>
              </a:rPr>
              <a:t>borgcfg</a:t>
            </a:r>
            <a:r>
              <a:rPr lang="zh-CN" altLang="en-US" sz="1600" b="1">
                <a:latin typeface="新宋体" panose="02010609030101010101" pitchFamily="49" charset="-122"/>
                <a:ea typeface="新宋体" panose="02010609030101010101" pitchFamily="49" charset="-122"/>
              </a:rPr>
              <a:t>是</a:t>
            </a:r>
            <a:r>
              <a:rPr lang="en-US" altLang="zh-CN" sz="1600" b="1">
                <a:latin typeface="新宋体" panose="02010609030101010101" pitchFamily="49" charset="-122"/>
                <a:ea typeface="新宋体" panose="02010609030101010101" pitchFamily="49" charset="-122"/>
              </a:rPr>
              <a:t>Borg</a:t>
            </a:r>
            <a:r>
              <a:rPr lang="zh-CN" altLang="en-US" sz="1600" b="1">
                <a:latin typeface="新宋体" panose="02010609030101010101" pitchFamily="49" charset="-122"/>
                <a:ea typeface="新宋体" panose="02010609030101010101" pitchFamily="49" charset="-122"/>
              </a:rPr>
              <a:t>的命令行工具，用于跟</a:t>
            </a:r>
            <a:r>
              <a:rPr lang="en-US" altLang="zh-CN" sz="1600" b="1">
                <a:latin typeface="新宋体" panose="02010609030101010101" pitchFamily="49" charset="-122"/>
                <a:ea typeface="新宋体" panose="02010609030101010101" pitchFamily="49" charset="-122"/>
              </a:rPr>
              <a:t>Borg</a:t>
            </a:r>
            <a:r>
              <a:rPr lang="zh-CN" altLang="en-US" sz="1600" b="1">
                <a:latin typeface="新宋体" panose="02010609030101010101" pitchFamily="49" charset="-122"/>
                <a:ea typeface="新宋体" panose="02010609030101010101" pitchFamily="49" charset="-122"/>
              </a:rPr>
              <a:t>系统交互，一般通过一个配置文件来提交任务；</a:t>
            </a:r>
            <a:endParaRPr lang="zh-CN" altLang="en-US" sz="1600" b="1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6188149" y="1350335"/>
            <a:ext cx="935664" cy="253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3742660" y="1442551"/>
            <a:ext cx="3351715" cy="147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838621" y="29817"/>
            <a:ext cx="1748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资源限制实验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标题 5"/>
          <p:cNvSpPr txBox="1"/>
          <p:nvPr/>
        </p:nvSpPr>
        <p:spPr bwMode="auto">
          <a:xfrm>
            <a:off x="609506" y="547200"/>
            <a:ext cx="8071717" cy="254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etcd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的官方将它定位成一个可信赖的分布式键值存储服务，它能够为整个分布式集群存储一些关键数据，协助分布式集群的正常运转</a:t>
            </a:r>
            <a:endParaRPr lang="en-US" altLang="zh-CN" sz="14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4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Raft </a:t>
            </a: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从一开始就被设计成一个易于理解和实现的共识算法。每一个 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Raft </a:t>
            </a: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集群中都包含多个服务器，在任意时刻，每一台服务器只可能处于 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Leader</a:t>
            </a: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Follower </a:t>
            </a: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以及 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Candidate </a:t>
            </a: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三种状态；在处于正常的状态时，集群中只会存在一个 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Leader</a:t>
            </a: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，其余的服务器都是 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Follower</a:t>
            </a:r>
            <a:endParaRPr lang="zh-CN" altLang="en-US" sz="14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9" name="Picture 2" descr="etcd-logo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144" y="3510086"/>
            <a:ext cx="2585595" cy="86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宏福学校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5225" y="1247871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对角圆角矩形 10"/>
          <p:cNvSpPr/>
          <p:nvPr/>
        </p:nvSpPr>
        <p:spPr>
          <a:xfrm>
            <a:off x="5131191" y="898172"/>
            <a:ext cx="342916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131191" y="913453"/>
            <a:ext cx="34291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发展经历</a:t>
            </a:r>
            <a:endParaRPr lang="en-US" altLang="zh-CN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对角圆角矩形 25"/>
          <p:cNvSpPr/>
          <p:nvPr/>
        </p:nvSpPr>
        <p:spPr>
          <a:xfrm>
            <a:off x="5131191" y="1650260"/>
            <a:ext cx="342916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K8S </a:t>
            </a:r>
            <a:r>
              <a:rPr lang="zh-CN" altLang="en-US" sz="2400"/>
              <a:t>组件说明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838621" y="29817"/>
            <a:ext cx="1748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资源限制实验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" name="Picture 2" descr="etcd-logo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144" y="3510086"/>
            <a:ext cx="2585595" cy="86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280555" y="600409"/>
            <a:ext cx="8582889" cy="2074198"/>
            <a:chOff x="280555" y="1024289"/>
            <a:chExt cx="8582889" cy="2074198"/>
          </a:xfrm>
        </p:grpSpPr>
        <p:pic>
          <p:nvPicPr>
            <p:cNvPr id="10" name="Picture 6" descr="etcd-stor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555" y="1024289"/>
              <a:ext cx="8582889" cy="2074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6169" y="2803212"/>
              <a:ext cx="1057275" cy="295275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382772" y="3106129"/>
            <a:ext cx="8480671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推荐在 </a:t>
            </a:r>
            <a:r>
              <a:rPr lang="en-US" altLang="zh-CN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Kubernetes </a:t>
            </a:r>
            <a:r>
              <a:rPr lang="zh-CN" altLang="en-US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集群中使用 </a:t>
            </a:r>
            <a:r>
              <a:rPr lang="en-US" altLang="zh-CN" sz="16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Etcd</a:t>
            </a:r>
            <a:r>
              <a:rPr lang="en-US" altLang="zh-CN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v3</a:t>
            </a:r>
            <a:r>
              <a:rPr lang="zh-CN" altLang="en-US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v2 </a:t>
            </a:r>
            <a:r>
              <a:rPr lang="zh-CN" altLang="en-US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版本已在 </a:t>
            </a:r>
            <a:r>
              <a:rPr lang="en-US" altLang="zh-CN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Kubernetes v1.11 </a:t>
            </a:r>
            <a:r>
              <a:rPr lang="zh-CN" altLang="en-US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中弃用</a:t>
            </a:r>
            <a:endParaRPr lang="zh-CN" altLang="en-US" sz="16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838621" y="29817"/>
            <a:ext cx="1748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资源限制实验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6913" y="709954"/>
            <a:ext cx="7242464" cy="3723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ETCD</a:t>
            </a:r>
            <a:endParaRPr lang="en-US" altLang="zh-CN" sz="1400" b="1" dirty="0"/>
          </a:p>
          <a:p>
            <a:pPr algn="ctr"/>
            <a:endParaRPr lang="en-US" altLang="zh-CN" sz="1400" b="1" dirty="0"/>
          </a:p>
          <a:p>
            <a:pPr algn="ctr"/>
            <a:endParaRPr lang="en-US" altLang="zh-CN" sz="1400" b="1" dirty="0"/>
          </a:p>
          <a:p>
            <a:pPr algn="ctr"/>
            <a:endParaRPr lang="en-US" altLang="zh-CN" sz="1400" b="1" dirty="0"/>
          </a:p>
          <a:p>
            <a:pPr algn="ctr"/>
            <a:endParaRPr lang="en-US" altLang="zh-CN" sz="1400" b="1" dirty="0"/>
          </a:p>
          <a:p>
            <a:pPr algn="ctr"/>
            <a:endParaRPr lang="en-US" altLang="zh-CN" sz="1400" b="1" dirty="0"/>
          </a:p>
          <a:p>
            <a:pPr algn="ctr"/>
            <a:endParaRPr lang="en-US" altLang="zh-CN" sz="1400" b="1" dirty="0"/>
          </a:p>
          <a:p>
            <a:pPr algn="ctr"/>
            <a:endParaRPr lang="en-US" altLang="zh-CN" sz="1400" b="1" dirty="0"/>
          </a:p>
          <a:p>
            <a:pPr algn="ctr"/>
            <a:endParaRPr lang="en-US" altLang="zh-CN" sz="1400" b="1" dirty="0"/>
          </a:p>
          <a:p>
            <a:pPr algn="ctr"/>
            <a:endParaRPr lang="en-US" altLang="zh-CN" sz="1400" b="1" dirty="0"/>
          </a:p>
          <a:p>
            <a:pPr algn="ctr"/>
            <a:endParaRPr lang="en-US" altLang="zh-CN" sz="1400" b="1" dirty="0"/>
          </a:p>
          <a:p>
            <a:pPr algn="ctr"/>
            <a:endParaRPr lang="en-US" altLang="zh-CN" sz="1400" b="1" dirty="0"/>
          </a:p>
          <a:p>
            <a:pPr algn="ctr"/>
            <a:endParaRPr lang="en-US" altLang="zh-CN" sz="1400" b="1" dirty="0"/>
          </a:p>
          <a:p>
            <a:pPr algn="ctr"/>
            <a:endParaRPr lang="en-US" altLang="zh-CN" sz="1400" b="1" dirty="0"/>
          </a:p>
          <a:p>
            <a:pPr algn="ctr"/>
            <a:endParaRPr lang="en-US" altLang="zh-CN" sz="1400" b="1" dirty="0"/>
          </a:p>
          <a:p>
            <a:pPr algn="ctr"/>
            <a:endParaRPr lang="zh-CN" altLang="en-US" sz="1400" b="1" dirty="0"/>
          </a:p>
        </p:txBody>
      </p:sp>
      <p:sp>
        <p:nvSpPr>
          <p:cNvPr id="10" name="矩形 9"/>
          <p:cNvSpPr/>
          <p:nvPr/>
        </p:nvSpPr>
        <p:spPr>
          <a:xfrm>
            <a:off x="1417241" y="1179369"/>
            <a:ext cx="6161809" cy="4364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 Server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417241" y="1893744"/>
            <a:ext cx="1927514" cy="59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417241" y="2643712"/>
            <a:ext cx="1927514" cy="1632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WAL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727670" y="3190397"/>
            <a:ext cx="1306656" cy="3629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727670" y="3686177"/>
            <a:ext cx="1306656" cy="3629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Snapshot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4463" y="1979468"/>
            <a:ext cx="3444586" cy="22963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Store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endCxn id="11" idx="0"/>
          </p:cNvCxnSpPr>
          <p:nvPr/>
        </p:nvCxnSpPr>
        <p:spPr>
          <a:xfrm>
            <a:off x="2380998" y="1615787"/>
            <a:ext cx="0" cy="2779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820388" y="1659947"/>
            <a:ext cx="0" cy="2779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3575952" y="2213265"/>
            <a:ext cx="2987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/>
          <p:cNvCxnSpPr/>
          <p:nvPr/>
        </p:nvCxnSpPr>
        <p:spPr>
          <a:xfrm rot="5400000">
            <a:off x="1645192" y="2816923"/>
            <a:ext cx="601375" cy="1270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/>
          <p:cNvCxnSpPr/>
          <p:nvPr/>
        </p:nvCxnSpPr>
        <p:spPr>
          <a:xfrm rot="5400000" flipH="1" flipV="1">
            <a:off x="2520590" y="3118150"/>
            <a:ext cx="1345045" cy="153917"/>
          </a:xfrm>
          <a:prstGeom prst="curvedConnector3">
            <a:avLst>
              <a:gd name="adj1" fmla="val -98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300130" y="241786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hlinkClick r:id="rId1" action="ppaction://hlinksldjump"/>
              </a:rPr>
              <a:t>返回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6357" y="4700337"/>
            <a:ext cx="844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hlinkClick r:id="rId1" action="ppaction://hlinksldjump"/>
              </a:rPr>
              <a:t>返回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838621" y="29817"/>
            <a:ext cx="1748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资源限制实验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标题 5"/>
          <p:cNvSpPr txBox="1"/>
          <p:nvPr/>
        </p:nvSpPr>
        <p:spPr bwMode="auto">
          <a:xfrm>
            <a:off x="609506" y="547200"/>
            <a:ext cx="8071717" cy="254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资源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统一接口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	URL	</a:t>
            </a: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无状态</a:t>
            </a:r>
            <a:endParaRPr lang="zh-CN" altLang="en-US" sz="1400" b="1" dirty="0">
              <a:latin typeface="新宋体" panose="02010609030101010101" pitchFamily="49" charset="-122"/>
              <a:ea typeface="新宋体" panose="02010609030101010101" pitchFamily="49" charset="-122"/>
              <a:cs typeface="新宋体" panose="02010609030101010101" pitchFamily="49" charset="-122"/>
            </a:endParaRPr>
          </a:p>
          <a:p>
            <a:pPr algn="ctr"/>
            <a:endParaRPr lang="zh-CN" altLang="en-US" sz="1400" b="1" dirty="0">
              <a:latin typeface="新宋体" panose="02010609030101010101" pitchFamily="49" charset="-122"/>
              <a:ea typeface="新宋体" panose="02010609030101010101" pitchFamily="49" charset="-122"/>
              <a:cs typeface="新宋体" panose="02010609030101010101" pitchFamily="49" charset="-122"/>
            </a:endParaRPr>
          </a:p>
          <a:p>
            <a:endParaRPr lang="zh-CN" altLang="en-US" sz="1400" b="1" dirty="0">
              <a:latin typeface="新宋体" panose="02010609030101010101" pitchFamily="49" charset="-122"/>
              <a:ea typeface="新宋体" panose="02010609030101010101" pitchFamily="49" charset="-122"/>
              <a:cs typeface="新宋体" panose="02010609030101010101" pitchFamily="49" charset="-122"/>
            </a:endParaRPr>
          </a:p>
          <a:p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GET：http://www.xxx.com/friends/123 表示获取 ID 为 123 的会员的好友列表。如果不加id就表示获取所有会员的好友列表</a:t>
            </a:r>
            <a:endParaRPr lang="zh-CN" altLang="en-US" sz="1400" b="1" dirty="0">
              <a:latin typeface="新宋体" panose="02010609030101010101" pitchFamily="49" charset="-122"/>
              <a:ea typeface="新宋体" panose="02010609030101010101" pitchFamily="49" charset="-122"/>
              <a:cs typeface="新宋体" panose="02010609030101010101" pitchFamily="49" charset="-122"/>
            </a:endParaRPr>
          </a:p>
          <a:p>
            <a:endParaRPr lang="zh-CN" altLang="en-US" sz="1400" b="1" dirty="0">
              <a:latin typeface="新宋体" panose="02010609030101010101" pitchFamily="49" charset="-122"/>
              <a:ea typeface="新宋体" panose="02010609030101010101" pitchFamily="49" charset="-122"/>
              <a:cs typeface="新宋体" panose="02010609030101010101" pitchFamily="49" charset="-122"/>
            </a:endParaRPr>
          </a:p>
          <a:p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POST：http://www.xxx.com/friends/123表示为指定 ID 为 123 的会员新增好友</a:t>
            </a:r>
            <a:endParaRPr lang="zh-CN" altLang="en-US" sz="1400" b="1" dirty="0">
              <a:latin typeface="新宋体" panose="02010609030101010101" pitchFamily="49" charset="-122"/>
              <a:ea typeface="新宋体" panose="02010609030101010101" pitchFamily="49" charset="-122"/>
              <a:cs typeface="新宋体" panose="0201060903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6357" y="4700337"/>
            <a:ext cx="844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hlinkClick r:id="rId1" action="ppaction://hlinksldjump"/>
              </a:rPr>
              <a:t>返回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对角圆角矩形 10"/>
          <p:cNvSpPr/>
          <p:nvPr/>
        </p:nvSpPr>
        <p:spPr>
          <a:xfrm>
            <a:off x="2670829" y="1885775"/>
            <a:ext cx="3912980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857064" y="1886410"/>
            <a:ext cx="35140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发展经历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838621" y="29817"/>
            <a:ext cx="1748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发展历程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2491" y="1310123"/>
            <a:ext cx="6810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新宋体" panose="02010609030101010101" pitchFamily="49" charset="-122"/>
                <a:ea typeface="新宋体" panose="02010609030101010101" pitchFamily="49" charset="-122"/>
              </a:rPr>
              <a:t>Infrastructure as a Service</a:t>
            </a:r>
            <a:endParaRPr lang="zh-CN" altLang="en-US" sz="1400" b="1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2491" y="2157848"/>
            <a:ext cx="6810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platform as a service</a:t>
            </a:r>
            <a:endParaRPr lang="zh-CN" altLang="en-US" sz="14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2491" y="3003033"/>
            <a:ext cx="6810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新宋体" panose="02010609030101010101" pitchFamily="49" charset="-122"/>
                <a:ea typeface="新宋体" panose="02010609030101010101" pitchFamily="49" charset="-122"/>
              </a:rPr>
              <a:t>Software as a Service</a:t>
            </a:r>
            <a:endParaRPr lang="zh-CN" altLang="en-US" sz="1400" b="1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838621" y="29817"/>
            <a:ext cx="1748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资源管理器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7109" y="1169446"/>
            <a:ext cx="6810375" cy="1657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Docker Swarm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：中小型企业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hlinkClick r:id="rId1" action="ppaction://hlinksldjump"/>
              </a:rPr>
              <a:t>Apache Mesos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：Twitter 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Marathon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Kubernetes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：CNCF（云计算基金会） 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/>
              </a:rPr>
              <a:t>Borg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838621" y="29817"/>
            <a:ext cx="1748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K8S </a:t>
            </a:r>
            <a:r>
              <a:rPr lang="zh-CN" altLang="en-US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优势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8246" y="1314910"/>
            <a:ext cx="6810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　　　　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-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轻量级</a:t>
            </a:r>
            <a:b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</a:b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　　　　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-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开源</a:t>
            </a:r>
            <a:b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</a:b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　　　　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-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弹性伸缩</a:t>
            </a:r>
            <a:b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</a:b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　　　　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-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rPr>
              <a:t>负载均衡</a:t>
            </a:r>
            <a:endParaRPr lang="zh-CN" altLang="en-US" sz="14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对角圆角矩形 25"/>
          <p:cNvSpPr/>
          <p:nvPr/>
        </p:nvSpPr>
        <p:spPr>
          <a:xfrm>
            <a:off x="2615510" y="1802795"/>
            <a:ext cx="3912980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/>
              <a:t>K8S </a:t>
            </a:r>
            <a:r>
              <a:rPr lang="zh-CN" altLang="en-US" sz="2400" dirty="0"/>
              <a:t>组件说明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838621" y="29817"/>
            <a:ext cx="1748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K8S </a:t>
            </a:r>
            <a:r>
              <a:rPr lang="zh-CN" altLang="en-US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架构 </a:t>
            </a:r>
            <a:r>
              <a:rPr lang="en-US" altLang="zh-CN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圆角矩形 3"/>
          <p:cNvSpPr/>
          <p:nvPr/>
        </p:nvSpPr>
        <p:spPr>
          <a:xfrm>
            <a:off x="857545" y="1342818"/>
            <a:ext cx="1584325" cy="1008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Master - 1</a:t>
            </a:r>
            <a:endParaRPr lang="en-US" altLang="zh-CN"/>
          </a:p>
        </p:txBody>
      </p:sp>
      <p:sp>
        <p:nvSpPr>
          <p:cNvPr id="9" name="圆角矩形 5"/>
          <p:cNvSpPr/>
          <p:nvPr/>
        </p:nvSpPr>
        <p:spPr>
          <a:xfrm>
            <a:off x="2850175" y="1342818"/>
            <a:ext cx="1584325" cy="1008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Master - 2</a:t>
            </a:r>
            <a:endParaRPr lang="en-US" altLang="zh-CN"/>
          </a:p>
        </p:txBody>
      </p:sp>
      <p:sp>
        <p:nvSpPr>
          <p:cNvPr id="10" name="圆角矩形 6"/>
          <p:cNvSpPr/>
          <p:nvPr/>
        </p:nvSpPr>
        <p:spPr>
          <a:xfrm>
            <a:off x="4843440" y="1342818"/>
            <a:ext cx="1584325" cy="1008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Master - 3</a:t>
            </a:r>
            <a:endParaRPr lang="en-US" altLang="zh-CN"/>
          </a:p>
        </p:txBody>
      </p:sp>
      <p:sp>
        <p:nvSpPr>
          <p:cNvPr id="11" name="圆角矩形 7"/>
          <p:cNvSpPr/>
          <p:nvPr/>
        </p:nvSpPr>
        <p:spPr>
          <a:xfrm>
            <a:off x="6836070" y="1342818"/>
            <a:ext cx="1584325" cy="1008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Master - N</a:t>
            </a:r>
            <a:endParaRPr lang="zh-CN" altLang="en-US"/>
          </a:p>
        </p:txBody>
      </p:sp>
      <p:sp>
        <p:nvSpPr>
          <p:cNvPr id="12" name="圆角矩形 8"/>
          <p:cNvSpPr/>
          <p:nvPr/>
        </p:nvSpPr>
        <p:spPr>
          <a:xfrm>
            <a:off x="857545" y="2799508"/>
            <a:ext cx="1584325" cy="1008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Node - 1</a:t>
            </a:r>
            <a:endParaRPr lang="en-US" altLang="zh-CN"/>
          </a:p>
        </p:txBody>
      </p:sp>
      <p:sp>
        <p:nvSpPr>
          <p:cNvPr id="13" name="圆角矩形 9"/>
          <p:cNvSpPr/>
          <p:nvPr/>
        </p:nvSpPr>
        <p:spPr>
          <a:xfrm>
            <a:off x="2850175" y="2799508"/>
            <a:ext cx="1584325" cy="1008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Node - 2</a:t>
            </a:r>
            <a:endParaRPr lang="en-US" altLang="zh-CN"/>
          </a:p>
        </p:txBody>
      </p:sp>
      <p:sp>
        <p:nvSpPr>
          <p:cNvPr id="14" name="圆角矩形 10"/>
          <p:cNvSpPr/>
          <p:nvPr/>
        </p:nvSpPr>
        <p:spPr>
          <a:xfrm>
            <a:off x="4843440" y="2799508"/>
            <a:ext cx="1584325" cy="1008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Node - 3</a:t>
            </a:r>
            <a:endParaRPr lang="en-US" altLang="zh-CN"/>
          </a:p>
        </p:txBody>
      </p:sp>
      <p:sp>
        <p:nvSpPr>
          <p:cNvPr id="15" name="圆角矩形 11"/>
          <p:cNvSpPr/>
          <p:nvPr/>
        </p:nvSpPr>
        <p:spPr>
          <a:xfrm>
            <a:off x="6836070" y="2799508"/>
            <a:ext cx="1584325" cy="1008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Node - N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838621" y="29817"/>
            <a:ext cx="1748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K8S </a:t>
            </a:r>
            <a:r>
              <a:rPr lang="zh-CN" altLang="en-US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架构 </a:t>
            </a:r>
            <a:r>
              <a:rPr lang="en-US" altLang="zh-CN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97" y="475647"/>
            <a:ext cx="5982535" cy="4324954"/>
          </a:xfrm>
          <a:prstGeom prst="rect">
            <a:avLst/>
          </a:prstGeom>
        </p:spPr>
      </p:pic>
      <p:sp>
        <p:nvSpPr>
          <p:cNvPr id="17" name="AutoShape 2" descr="etcd-logo"/>
          <p:cNvSpPr>
            <a:spLocks noChangeAspect="1" noChangeArrowheads="1"/>
          </p:cNvSpPr>
          <p:nvPr/>
        </p:nvSpPr>
        <p:spPr bwMode="auto">
          <a:xfrm>
            <a:off x="4317609" y="2302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734205" y="1340066"/>
            <a:ext cx="712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/>
              </a:rPr>
              <a:t>详解</a:t>
            </a:r>
            <a:endParaRPr lang="zh-CN" altLang="en-US" sz="1400" b="1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晓东配色">
      <a:dk1>
        <a:srgbClr val="A7A7A7"/>
      </a:dk1>
      <a:lt1>
        <a:srgbClr val="FFFFFF"/>
      </a:lt1>
      <a:dk2>
        <a:srgbClr val="55595B"/>
      </a:dk2>
      <a:lt2>
        <a:srgbClr val="535353"/>
      </a:lt2>
      <a:accent1>
        <a:srgbClr val="FF7C80"/>
      </a:accent1>
      <a:accent2>
        <a:srgbClr val="04476C"/>
      </a:accent2>
      <a:accent3>
        <a:srgbClr val="378687"/>
      </a:accent3>
      <a:accent4>
        <a:srgbClr val="77BE99"/>
      </a:accent4>
      <a:accent5>
        <a:srgbClr val="A7DCA6"/>
      </a:accent5>
      <a:accent6>
        <a:srgbClr val="CFF09E"/>
      </a:accent6>
      <a:hlink>
        <a:srgbClr val="002060"/>
      </a:hlink>
      <a:folHlink>
        <a:srgbClr val="FF1D24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晓东配色">
      <a:dk1>
        <a:srgbClr val="A7A7A7"/>
      </a:dk1>
      <a:lt1>
        <a:srgbClr val="FFFFFF"/>
      </a:lt1>
      <a:dk2>
        <a:srgbClr val="55595B"/>
      </a:dk2>
      <a:lt2>
        <a:srgbClr val="535353"/>
      </a:lt2>
      <a:accent1>
        <a:srgbClr val="FF7C80"/>
      </a:accent1>
      <a:accent2>
        <a:srgbClr val="04476C"/>
      </a:accent2>
      <a:accent3>
        <a:srgbClr val="378687"/>
      </a:accent3>
      <a:accent4>
        <a:srgbClr val="77BE99"/>
      </a:accent4>
      <a:accent5>
        <a:srgbClr val="A7DCA6"/>
      </a:accent5>
      <a:accent6>
        <a:srgbClr val="CFF09E"/>
      </a:accent6>
      <a:hlink>
        <a:srgbClr val="002060"/>
      </a:hlink>
      <a:folHlink>
        <a:srgbClr val="FF1D24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1999</Words>
  <Application>WPS 演示</Application>
  <PresentationFormat>全屏显示(16:9)</PresentationFormat>
  <Paragraphs>285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Times New Roman</vt:lpstr>
      <vt:lpstr>楷体</vt:lpstr>
      <vt:lpstr>新宋体</vt:lpstr>
      <vt:lpstr>Calibri</vt:lpstr>
      <vt:lpstr>等线</vt:lpstr>
      <vt:lpstr>Arial Unicode MS</vt:lpstr>
      <vt:lpstr>等线 Light</vt:lpstr>
      <vt:lpstr>Calibri Light</vt:lpstr>
      <vt:lpstr>Office 主题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单眼看世界</cp:lastModifiedBy>
  <cp:revision>280</cp:revision>
  <dcterms:created xsi:type="dcterms:W3CDTF">2016-05-20T12:59:00Z</dcterms:created>
  <dcterms:modified xsi:type="dcterms:W3CDTF">2022-01-12T08:22:41Z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3F46A35463D1415F80B88DAF21D16C14</vt:lpwstr>
  </property>
</Properties>
</file>