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3" r:id="rId4"/>
  </p:sldMasterIdLst>
  <p:notesMasterIdLst>
    <p:notesMasterId r:id="rId7"/>
  </p:notesMasterIdLst>
  <p:handoutMasterIdLst>
    <p:handoutMasterId r:id="rId29"/>
  </p:handoutMasterIdLst>
  <p:sldIdLst>
    <p:sldId id="371" r:id="rId5"/>
    <p:sldId id="259" r:id="rId6"/>
    <p:sldId id="386" r:id="rId8"/>
    <p:sldId id="402" r:id="rId9"/>
    <p:sldId id="412" r:id="rId10"/>
    <p:sldId id="413" r:id="rId11"/>
    <p:sldId id="424" r:id="rId12"/>
    <p:sldId id="425" r:id="rId13"/>
    <p:sldId id="426" r:id="rId14"/>
    <p:sldId id="427" r:id="rId15"/>
    <p:sldId id="428" r:id="rId16"/>
    <p:sldId id="410" r:id="rId17"/>
    <p:sldId id="429" r:id="rId18"/>
    <p:sldId id="430" r:id="rId19"/>
    <p:sldId id="431" r:id="rId20"/>
    <p:sldId id="432" r:id="rId21"/>
    <p:sldId id="434" r:id="rId22"/>
    <p:sldId id="435" r:id="rId23"/>
    <p:sldId id="437" r:id="rId24"/>
    <p:sldId id="372" r:id="rId25"/>
    <p:sldId id="433" r:id="rId26"/>
    <p:sldId id="436" r:id="rId27"/>
    <p:sldId id="438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pLfhBw/hhAH2qFz5fotcA==" hashData="AODFiON1pnriSpnsTE+Z2tHRWI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71"/>
    <a:srgbClr val="1B4367"/>
    <a:srgbClr val="1D4865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92" y="5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NSFnet</a:t>
            </a:r>
            <a:r>
              <a:rPr lang="zh-CN" altLang="en-US">
                <a:ea typeface="宋体" panose="02010600030101010101" pitchFamily="2" charset="-122"/>
              </a:rPr>
              <a:t>：美国国家科学基金会（</a:t>
            </a:r>
            <a:r>
              <a:rPr lang="en-US" altLang="zh-CN">
                <a:ea typeface="宋体" panose="02010600030101010101" pitchFamily="2" charset="-122"/>
              </a:rPr>
              <a:t>NSF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ANSNET</a:t>
            </a:r>
            <a:r>
              <a:rPr lang="zh-CN" altLang="en-US">
                <a:ea typeface="宋体" panose="02010600030101010101" pitchFamily="2" charset="-122"/>
              </a:rPr>
              <a:t>：美国</a:t>
            </a:r>
            <a:r>
              <a:rPr lang="en-US" altLang="zh-CN">
                <a:ea typeface="宋体" panose="02010600030101010101" pitchFamily="2" charset="-122"/>
              </a:rPr>
              <a:t>IBM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MCI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MERIT</a:t>
            </a:r>
            <a:r>
              <a:rPr lang="zh-CN" altLang="en-US">
                <a:ea typeface="宋体" panose="02010600030101010101" pitchFamily="2" charset="-122"/>
              </a:rPr>
              <a:t>三家公司联合组建了一个高级网络服务公司</a:t>
            </a:r>
            <a:r>
              <a:rPr lang="en-US" altLang="zh-CN">
                <a:ea typeface="宋体" panose="02010600030101010101" pitchFamily="2" charset="-122"/>
              </a:rPr>
              <a:t>(ANS)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00" indent="-263525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37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010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285" indent="-210820" defTabSz="9144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092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00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47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115" indent="-210820" algn="ctr"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EE012-5D1B-4864-966B-9A82B5552E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BD7328CB-B306-4F50-8480-15C98D699B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r>
              <a:rPr lang="zh-CN" altLang="en-US"/>
              <a:t>宏福学校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841774"/>
            <a:ext cx="7772723" cy="1790701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49" y="2701528"/>
            <a:ext cx="6858285" cy="1241822"/>
          </a:xfrm>
        </p:spPr>
        <p:txBody>
          <a:bodyPr/>
          <a:lstStyle>
            <a:lvl1pPr marL="0" indent="0" algn="ctr">
              <a:buNone/>
              <a:defRPr sz="1700"/>
            </a:lvl1pPr>
            <a:lvl2pPr marL="331470" indent="0" algn="ctr">
              <a:buNone/>
              <a:defRPr sz="1400"/>
            </a:lvl2pPr>
            <a:lvl3pPr marL="663575" indent="0" algn="ctr">
              <a:buNone/>
              <a:defRPr sz="1300"/>
            </a:lvl3pPr>
            <a:lvl4pPr marL="995045" indent="0" algn="ctr">
              <a:buNone/>
              <a:defRPr sz="1200"/>
            </a:lvl4pPr>
            <a:lvl5pPr marL="1327785" indent="0" algn="ctr">
              <a:buNone/>
              <a:defRPr sz="1200"/>
            </a:lvl5pPr>
            <a:lvl6pPr marL="1659255" indent="0" algn="ctr">
              <a:buNone/>
              <a:defRPr sz="1200"/>
            </a:lvl6pPr>
            <a:lvl7pPr marL="1991360" indent="0" algn="ctr">
              <a:buNone/>
              <a:defRPr sz="1200"/>
            </a:lvl7pPr>
            <a:lvl8pPr marL="2322830" indent="0" algn="ctr">
              <a:buNone/>
              <a:defRPr sz="1200"/>
            </a:lvl8pPr>
            <a:lvl9pPr marL="26549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15" y="1282306"/>
            <a:ext cx="7887027" cy="213955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915" y="3442099"/>
            <a:ext cx="7887027" cy="112514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33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635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50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277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659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1991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228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654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77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342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273846"/>
            <a:ext cx="7887027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68" y="1260873"/>
            <a:ext cx="3868500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68" y="1878808"/>
            <a:ext cx="386850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343" y="1260873"/>
            <a:ext cx="3887552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343" y="1878808"/>
            <a:ext cx="3887552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554" y="740571"/>
            <a:ext cx="4629343" cy="3655219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554" y="740571"/>
            <a:ext cx="4629343" cy="3655219"/>
          </a:xfrm>
        </p:spPr>
        <p:txBody>
          <a:bodyPr anchor="t"/>
          <a:lstStyle>
            <a:lvl1pPr marL="0" indent="0">
              <a:buNone/>
              <a:defRPr sz="2300"/>
            </a:lvl1pPr>
            <a:lvl2pPr marL="331470" indent="0">
              <a:buNone/>
              <a:defRPr sz="2100"/>
            </a:lvl2pPr>
            <a:lvl3pPr marL="663575" indent="0">
              <a:buNone/>
              <a:defRPr sz="1700"/>
            </a:lvl3pPr>
            <a:lvl4pPr marL="995045" indent="0">
              <a:buNone/>
              <a:defRPr sz="1400"/>
            </a:lvl4pPr>
            <a:lvl5pPr marL="1327785" indent="0">
              <a:buNone/>
              <a:defRPr sz="1400"/>
            </a:lvl5pPr>
            <a:lvl6pPr marL="1659255" indent="0">
              <a:buNone/>
              <a:defRPr sz="1400"/>
            </a:lvl6pPr>
            <a:lvl7pPr marL="1991360" indent="0">
              <a:buNone/>
              <a:defRPr sz="1400"/>
            </a:lvl7pPr>
            <a:lvl8pPr marL="2322830" indent="0">
              <a:buNone/>
              <a:defRPr sz="1400"/>
            </a:lvl8pPr>
            <a:lvl9pPr marL="2654935" indent="0">
              <a:buNone/>
              <a:defRPr sz="1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1267" y="435372"/>
            <a:ext cx="6858000" cy="546761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2799" y="1303867"/>
            <a:ext cx="7509933" cy="3132666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l"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B4AC-DC92-4DFD-9676-29FE31814DD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24929"/>
            <a:ext cx="3086100" cy="273844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宏福学校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948" y="273845"/>
            <a:ext cx="1971757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77" y="273845"/>
            <a:ext cx="5800966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841774"/>
            <a:ext cx="7772723" cy="1790701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49" y="2701528"/>
            <a:ext cx="6858285" cy="1241822"/>
          </a:xfrm>
        </p:spPr>
        <p:txBody>
          <a:bodyPr/>
          <a:lstStyle>
            <a:lvl1pPr marL="0" indent="0" algn="ctr">
              <a:buNone/>
              <a:defRPr sz="1700"/>
            </a:lvl1pPr>
            <a:lvl2pPr marL="331470" indent="0" algn="ctr">
              <a:buNone/>
              <a:defRPr sz="1400"/>
            </a:lvl2pPr>
            <a:lvl3pPr marL="663575" indent="0" algn="ctr">
              <a:buNone/>
              <a:defRPr sz="1300"/>
            </a:lvl3pPr>
            <a:lvl4pPr marL="995045" indent="0" algn="ctr">
              <a:buNone/>
              <a:defRPr sz="1200"/>
            </a:lvl4pPr>
            <a:lvl5pPr marL="1327785" indent="0" algn="ctr">
              <a:buNone/>
              <a:defRPr sz="1200"/>
            </a:lvl5pPr>
            <a:lvl6pPr marL="1659255" indent="0" algn="ctr">
              <a:buNone/>
              <a:defRPr sz="1200"/>
            </a:lvl6pPr>
            <a:lvl7pPr marL="1991360" indent="0" algn="ctr">
              <a:buNone/>
              <a:defRPr sz="1200"/>
            </a:lvl7pPr>
            <a:lvl8pPr marL="2322830" indent="0" algn="ctr">
              <a:buNone/>
              <a:defRPr sz="1200"/>
            </a:lvl8pPr>
            <a:lvl9pPr marL="26549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15" y="1282306"/>
            <a:ext cx="7887027" cy="213955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915" y="3442099"/>
            <a:ext cx="7887027" cy="112514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33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635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950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277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659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1991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228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654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77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342" y="1369219"/>
            <a:ext cx="3886362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273846"/>
            <a:ext cx="7887027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68" y="1260873"/>
            <a:ext cx="3868500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68" y="1878808"/>
            <a:ext cx="386850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343" y="1260873"/>
            <a:ext cx="3887552" cy="61793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470" indent="0">
              <a:buNone/>
              <a:defRPr sz="1400" b="1"/>
            </a:lvl2pPr>
            <a:lvl3pPr marL="663575" indent="0">
              <a:buNone/>
              <a:defRPr sz="1300" b="1"/>
            </a:lvl3pPr>
            <a:lvl4pPr marL="995045" indent="0">
              <a:buNone/>
              <a:defRPr sz="1200" b="1"/>
            </a:lvl4pPr>
            <a:lvl5pPr marL="1327785" indent="0">
              <a:buNone/>
              <a:defRPr sz="1200" b="1"/>
            </a:lvl5pPr>
            <a:lvl6pPr marL="1659255" indent="0">
              <a:buNone/>
              <a:defRPr sz="1200" b="1"/>
            </a:lvl6pPr>
            <a:lvl7pPr marL="1991360" indent="0">
              <a:buNone/>
              <a:defRPr sz="1200" b="1"/>
            </a:lvl7pPr>
            <a:lvl8pPr marL="2322830" indent="0">
              <a:buNone/>
              <a:defRPr sz="1200" b="1"/>
            </a:lvl8pPr>
            <a:lvl9pPr marL="26549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343" y="1878808"/>
            <a:ext cx="3887552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0DEE-A99A-4C18-880F-1142C3EA3BC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554" y="740572"/>
            <a:ext cx="4629343" cy="3655219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69" y="342900"/>
            <a:ext cx="2949301" cy="1200150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554" y="740572"/>
            <a:ext cx="4629343" cy="3655219"/>
          </a:xfrm>
        </p:spPr>
        <p:txBody>
          <a:bodyPr anchor="t"/>
          <a:lstStyle>
            <a:lvl1pPr marL="0" indent="0">
              <a:buNone/>
              <a:defRPr sz="2300"/>
            </a:lvl1pPr>
            <a:lvl2pPr marL="331470" indent="0">
              <a:buNone/>
              <a:defRPr sz="2100"/>
            </a:lvl2pPr>
            <a:lvl3pPr marL="663575" indent="0">
              <a:buNone/>
              <a:defRPr sz="1700"/>
            </a:lvl3pPr>
            <a:lvl4pPr marL="995045" indent="0">
              <a:buNone/>
              <a:defRPr sz="1400"/>
            </a:lvl4pPr>
            <a:lvl5pPr marL="1327785" indent="0">
              <a:buNone/>
              <a:defRPr sz="1400"/>
            </a:lvl5pPr>
            <a:lvl6pPr marL="1659255" indent="0">
              <a:buNone/>
              <a:defRPr sz="1400"/>
            </a:lvl6pPr>
            <a:lvl7pPr marL="1991360" indent="0">
              <a:buNone/>
              <a:defRPr sz="1400"/>
            </a:lvl7pPr>
            <a:lvl8pPr marL="2322830" indent="0">
              <a:buNone/>
              <a:defRPr sz="1400"/>
            </a:lvl8pPr>
            <a:lvl9pPr marL="2654935" indent="0">
              <a:buNone/>
              <a:defRPr sz="1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69" y="1543052"/>
            <a:ext cx="29493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31470" indent="0">
              <a:buNone/>
              <a:defRPr sz="1000"/>
            </a:lvl2pPr>
            <a:lvl3pPr marL="663575" indent="0">
              <a:buNone/>
              <a:defRPr sz="900"/>
            </a:lvl3pPr>
            <a:lvl4pPr marL="995045" indent="0">
              <a:buNone/>
              <a:defRPr sz="700"/>
            </a:lvl4pPr>
            <a:lvl5pPr marL="1327785" indent="0">
              <a:buNone/>
              <a:defRPr sz="700"/>
            </a:lvl5pPr>
            <a:lvl6pPr marL="1659255" indent="0">
              <a:buNone/>
              <a:defRPr sz="700"/>
            </a:lvl6pPr>
            <a:lvl7pPr marL="1991360" indent="0">
              <a:buNone/>
              <a:defRPr sz="700"/>
            </a:lvl7pPr>
            <a:lvl8pPr marL="2322830" indent="0">
              <a:buNone/>
              <a:defRPr sz="700"/>
            </a:lvl8pPr>
            <a:lvl9pPr marL="2654935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948" y="273845"/>
            <a:ext cx="1971757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77" y="273845"/>
            <a:ext cx="5800966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2641-1BA0-4B4E-A996-F6475D8FA9B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1744-FCDD-4419-A70A-89BF40FE515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A57-14FE-4C7C-B379-32AF741E300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8634-AB40-4473-8B59-7BA4B09F24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AB09-D685-419A-B3B4-95298F52934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BCC-F578-4AF3-909E-D0750F39739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9736-8B95-4D81-8321-79FFCDA197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宏福学校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79" y="273846"/>
            <a:ext cx="7887027" cy="994172"/>
          </a:xfrm>
          <a:prstGeom prst="rect">
            <a:avLst/>
          </a:prstGeom>
        </p:spPr>
        <p:txBody>
          <a:bodyPr vert="horz" lIns="74229" tIns="37114" rIns="74229" bIns="371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9" y="1369219"/>
            <a:ext cx="7887027" cy="3263504"/>
          </a:xfrm>
          <a:prstGeom prst="rect">
            <a:avLst/>
          </a:prstGeom>
        </p:spPr>
        <p:txBody>
          <a:bodyPr vert="horz" lIns="74229" tIns="37114" rIns="74229" bIns="37114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7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077" y="4767264"/>
            <a:ext cx="3086228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21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66357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35" indent="-165735" algn="l" defTabSz="663575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52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62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5709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8920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30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47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504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778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25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136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283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493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79" y="273846"/>
            <a:ext cx="7887027" cy="994172"/>
          </a:xfrm>
          <a:prstGeom prst="rect">
            <a:avLst/>
          </a:prstGeom>
        </p:spPr>
        <p:txBody>
          <a:bodyPr vert="horz" lIns="74229" tIns="37114" rIns="74229" bIns="371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9" y="1369219"/>
            <a:ext cx="7887027" cy="3263504"/>
          </a:xfrm>
          <a:prstGeom prst="rect">
            <a:avLst/>
          </a:prstGeom>
        </p:spPr>
        <p:txBody>
          <a:bodyPr vert="horz" lIns="74229" tIns="37114" rIns="74229" bIns="37114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7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1FF623A4-7177-4358-8862-825E288A80E6}" type="datetimeFigureOut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077" y="4767264"/>
            <a:ext cx="3086228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218" y="4767264"/>
            <a:ext cx="2057486" cy="273844"/>
          </a:xfrm>
          <a:prstGeom prst="rect">
            <a:avLst/>
          </a:prstGeom>
        </p:spPr>
        <p:txBody>
          <a:bodyPr vert="horz" lIns="74229" tIns="37114" rIns="74229" bIns="3711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70840"/>
            <a:fld id="{BE2AE8E9-2AEB-4B9F-AAF0-335308826DB7}" type="slidenum">
              <a:rPr lang="zh-CN" altLang="en-US" smtClean="0">
                <a:solidFill>
                  <a:srgbClr val="A7A7A7">
                    <a:tint val="75000"/>
                  </a:srgbClr>
                </a:solidFill>
              </a:rPr>
            </a:fld>
            <a:endParaRPr lang="zh-CN" altLang="en-US">
              <a:solidFill>
                <a:srgbClr val="A7A7A7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66357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35" indent="-165735" algn="l" defTabSz="663575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52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2562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5709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89200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305" indent="-165735" algn="l" defTabSz="663575" rtl="0" eaLnBrk="1" latinLnBrk="0" hangingPunct="1">
        <a:lnSpc>
          <a:spcPct val="90000"/>
        </a:lnSpc>
        <a:spcBef>
          <a:spcPct val="97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47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504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778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25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136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2830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4935" algn="l" defTabSz="6635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jimmysong.io/kubernetes-handbook/concepts/cni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jimmysong.io/kubernetes-handbook/concepts/cni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jimmysong.io/kubernetes-handbook/concepts/cni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jimmysong.io/kubernetes-handbook/concepts/cni.html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0.xml"/><Relationship Id="rId2" Type="http://schemas.openxmlformats.org/officeDocument/2006/relationships/hyperlink" Target="https://jimmysong.io/kubernetes-handbook/concepts/cni.html" TargetMode="External"/><Relationship Id="rId1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5.xml"/><Relationship Id="rId2" Type="http://schemas.openxmlformats.org/officeDocument/2006/relationships/slide" Target="slide16.xml"/><Relationship Id="rId1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GIF"/><Relationship Id="rId1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0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.xml"/><Relationship Id="rId2" Type="http://schemas.openxmlformats.org/officeDocument/2006/relationships/slide" Target="slide5.xml"/><Relationship Id="rId1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66433" y="214020"/>
            <a:ext cx="9572333" cy="4937284"/>
            <a:chOff x="5391" y="3176"/>
            <a:chExt cx="8177" cy="417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9" y="3176"/>
              <a:ext cx="2819" cy="4174"/>
            </a:xfrm>
            <a:prstGeom prst="rect">
              <a:avLst/>
            </a:prstGeom>
          </p:spPr>
        </p:pic>
        <p:sp>
          <p:nvSpPr>
            <p:cNvPr id="7" name="TextBox 16"/>
            <p:cNvSpPr txBox="1"/>
            <p:nvPr/>
          </p:nvSpPr>
          <p:spPr>
            <a:xfrm>
              <a:off x="5391" y="4085"/>
              <a:ext cx="6078" cy="472"/>
            </a:xfrm>
            <a:prstGeom prst="rect">
              <a:avLst/>
            </a:prstGeom>
            <a:noFill/>
          </p:spPr>
          <p:txBody>
            <a:bodyPr wrap="square" lIns="64783" tIns="32391" rIns="64783" bIns="32391" rtlCol="0">
              <a:spAutoFit/>
            </a:bodyPr>
            <a:lstStyle/>
            <a:p>
              <a:pPr algn="ctr" defTabSz="370840"/>
              <a:r>
                <a:rPr lang="en-US" altLang="zh-CN" sz="32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Kubernetes – </a:t>
              </a:r>
              <a:r>
                <a:rPr lang="zh-CN" altLang="en-US" sz="32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基础概念</a:t>
              </a:r>
              <a:endParaRPr lang="en-US" altLang="zh-CN" sz="32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6897" y="5902"/>
              <a:ext cx="3744" cy="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4783" tIns="32391" rIns="64783" bIns="32391">
              <a:spAutoFit/>
            </a:bodyPr>
            <a:lstStyle/>
            <a:p>
              <a:pPr algn="dist" defTabSz="370840"/>
              <a:endParaRPr lang="en-US" altLang="zh-CN" b="1" kern="10000" spc="24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讲师：汪洋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370840"/>
              <a:endPara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6277" y="5384"/>
              <a:ext cx="4364" cy="289"/>
            </a:xfrm>
            <a:prstGeom prst="rect">
              <a:avLst/>
            </a:prstGeom>
            <a:noFill/>
          </p:spPr>
          <p:txBody>
            <a:bodyPr wrap="square" lIns="64783" tIns="32391" rIns="64783" bIns="32391" rtlCol="0">
              <a:spAutoFit/>
            </a:bodyPr>
            <a:lstStyle/>
            <a:p>
              <a:pPr algn="dist" defTabSz="370840"/>
              <a:r>
                <a:rPr lang="zh-CN" altLang="en-US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  <a:r>
                <a:rPr lang="en-US" altLang="zh-CN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IT·</a:t>
              </a:r>
              <a:r>
                <a:rPr lang="zh-CN" altLang="en-US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选学校</a:t>
              </a:r>
              <a:r>
                <a:rPr lang="en-US" altLang="zh-CN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800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有保障</a:t>
              </a:r>
              <a:endParaRPr lang="zh-CN" altLang="en-US" sz="1800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 descr="宏福学校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2" y="122397"/>
            <a:ext cx="506254" cy="544354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Linux</a:t>
            </a:r>
            <a:r>
              <a:rPr lang="zh-CN" altLang="en-US" dirty="0">
                <a:solidFill>
                  <a:srgbClr val="FFFFFF"/>
                </a:solidFill>
              </a:rPr>
              <a:t>运维</a:t>
            </a:r>
            <a:r>
              <a:rPr lang="en-US" altLang="zh-CN" dirty="0">
                <a:solidFill>
                  <a:srgbClr val="FFFFFF"/>
                </a:solidFill>
              </a:rPr>
              <a:t>+</a:t>
            </a:r>
            <a:r>
              <a:rPr lang="zh-CN" altLang="en-US" dirty="0">
                <a:solidFill>
                  <a:srgbClr val="FFFFFF"/>
                </a:solidFill>
              </a:rPr>
              <a:t>云计算专业课程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DaemonSet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843" y="785714"/>
            <a:ext cx="8072032" cy="262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DaemonSet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确保全部（或者一些）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上运行一个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的副本。当有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加入集群时，也会为他们新增一个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。当有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从集群移除时，这些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也会被回收。删除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DaemonSet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将会删除它创建的所有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使用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DaemonSet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的一些典型用法：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运行集群存储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daemon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，例如在每个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上运行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glusterd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ceph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在每个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上运行日志收集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daemon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，例如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fluentd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logstash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在每个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上运行监控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daemon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，例如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Prometheus Node Exporter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28" y="461307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Job Cronjob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8526" y="821398"/>
            <a:ext cx="8072032" cy="198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Job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负责批处理任务，即仅执行一次的任务，它保证批处理任务的一个或多个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成功结束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Cron Job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 管理基于时间的 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Job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，即：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在给定时间点只运行一次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周期性地在给定时间点运行</a:t>
            </a:r>
            <a:br>
              <a:rPr lang="zh-CN" altLang="en-US" dirty="0"/>
            </a:b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28" y="461307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对角圆角矩形 25"/>
          <p:cNvSpPr/>
          <p:nvPr/>
        </p:nvSpPr>
        <p:spPr>
          <a:xfrm>
            <a:off x="2615510" y="1802795"/>
            <a:ext cx="3912980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网络通讯方式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网络通讯模式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843" y="785714"/>
            <a:ext cx="8072032" cy="173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的网络模型假定了所有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都在一个可以直接连通的扁平的网络空间中，这在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GCE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Google Compute Engine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）里面是现成的网络模型，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假定这个网络已经存在。而在私有云里搭建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集群，就不能假定这个网络已经存在了。我们需要自己实现这个网络假设，将不同节点上的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Docker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容器之间的互相访问先打通，然后运行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  <a:hlinkClick r:id="rId1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网络通讯模式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650" y="1026795"/>
            <a:ext cx="8517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内的多个容器之间：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lo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之间的通讯：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Overlay Network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Service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之间的通讯：各节点的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Iptables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规则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				</a:t>
            </a:r>
            <a:endParaRPr lang="en-US" altLang="zh-CN" u="sng" dirty="0">
              <a:hlinkClick r:id="rId1"/>
            </a:endParaRPr>
          </a:p>
          <a:p>
            <a:pPr>
              <a:lnSpc>
                <a:spcPct val="200000"/>
              </a:lnSpc>
            </a:pPr>
            <a:endParaRPr lang="en-US" altLang="zh-CN" u="sng" dirty="0">
              <a:hlinkClick r:id="rId1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  <a:hlinkClick r:id="rId1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4214" y="1284233"/>
            <a:ext cx="3499339" cy="1628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57001" y="2716179"/>
            <a:ext cx="1093764" cy="39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64237" y="976155"/>
            <a:ext cx="1157067" cy="106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APACHE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00764" y="976154"/>
            <a:ext cx="1157067" cy="106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646127" y="29817"/>
            <a:ext cx="2941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网络解决模式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Kubernetes + Flannel -1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84" y="1022121"/>
            <a:ext cx="8072032" cy="173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Flannel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CoreOS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团队针对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设计的一个网络规划服务，简单来说，它的功能是让集群中的不同节点主机创建的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Docker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容器都具有全集群唯一的虚拟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地址。而且它还能在这些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地址之间建立一个覆盖网络（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Overlay Network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），通过这个覆盖网络，将数据包原封不动地传递到目标容器内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  <a:hlinkClick r:id="rId1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646127" y="29817"/>
            <a:ext cx="2941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网络解决模式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Kubernetes + Flannel -2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4460" y="767796"/>
            <a:ext cx="6317674" cy="1766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RealServer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876" y="882097"/>
            <a:ext cx="1226127" cy="7689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/>
              <a:t>Web app2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39749" y="1087317"/>
            <a:ext cx="940379" cy="220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apache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25625" y="1941969"/>
            <a:ext cx="940379" cy="3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10.1.15.3/24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75263" y="1461838"/>
            <a:ext cx="875428" cy="37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Flannel0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10.1.15.0/16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487" y="1709062"/>
            <a:ext cx="1226127" cy="7689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/>
              <a:t>Web app1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429360" y="1914282"/>
            <a:ext cx="940379" cy="220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apache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9360" y="2164486"/>
            <a:ext cx="940379" cy="220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mysql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5624" y="1115892"/>
            <a:ext cx="940379" cy="3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10.1.15.2/24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7" idx="1"/>
          </p:cNvCxnSpPr>
          <p:nvPr/>
        </p:nvCxnSpPr>
        <p:spPr>
          <a:xfrm flipV="1">
            <a:off x="1523003" y="1266560"/>
            <a:ext cx="2026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66003" y="1266560"/>
            <a:ext cx="665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523003" y="2113418"/>
            <a:ext cx="2026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66002" y="2108221"/>
            <a:ext cx="665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333616" y="1279927"/>
            <a:ext cx="1" cy="82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2" idx="1"/>
          </p:cNvCxnSpPr>
          <p:nvPr/>
        </p:nvCxnSpPr>
        <p:spPr>
          <a:xfrm flipV="1">
            <a:off x="3684313" y="1651023"/>
            <a:ext cx="2909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3"/>
            <a:endCxn id="48" idx="1"/>
          </p:cNvCxnSpPr>
          <p:nvPr/>
        </p:nvCxnSpPr>
        <p:spPr>
          <a:xfrm>
            <a:off x="4850691" y="1651023"/>
            <a:ext cx="1232625" cy="5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08883" y="1461838"/>
            <a:ext cx="875429" cy="37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Docker0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10.1.15.1/24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62272" y="1080872"/>
            <a:ext cx="875428" cy="37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Flanneld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4460" y="2781474"/>
            <a:ext cx="6317674" cy="1766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RealServer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876" y="2895775"/>
            <a:ext cx="1226127" cy="7689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/>
              <a:t>Web app3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439749" y="3100995"/>
            <a:ext cx="940379" cy="220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apache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25625" y="3955647"/>
            <a:ext cx="940379" cy="3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10.1.20.3/24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5263" y="3475516"/>
            <a:ext cx="875428" cy="37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Flannel0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10.1.20.0/16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9749" y="3351199"/>
            <a:ext cx="940379" cy="220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mysql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6487" y="3722740"/>
            <a:ext cx="1226127" cy="7689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/>
              <a:t>Backend</a:t>
            </a:r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429360" y="4178164"/>
            <a:ext cx="940379" cy="220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mysql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5624" y="3129570"/>
            <a:ext cx="940379" cy="3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10.1.20.2/24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29" idx="3"/>
            <a:endCxn id="37" idx="1"/>
          </p:cNvCxnSpPr>
          <p:nvPr/>
        </p:nvCxnSpPr>
        <p:spPr>
          <a:xfrm flipV="1">
            <a:off x="1523003" y="3280238"/>
            <a:ext cx="2026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666003" y="3280238"/>
            <a:ext cx="665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523003" y="4127096"/>
            <a:ext cx="2026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66002" y="4121899"/>
            <a:ext cx="665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3333616" y="3293605"/>
            <a:ext cx="1" cy="82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2" idx="1"/>
          </p:cNvCxnSpPr>
          <p:nvPr/>
        </p:nvCxnSpPr>
        <p:spPr>
          <a:xfrm flipV="1">
            <a:off x="3684313" y="3664701"/>
            <a:ext cx="2909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2" idx="3"/>
            <a:endCxn id="49" idx="1"/>
          </p:cNvCxnSpPr>
          <p:nvPr/>
        </p:nvCxnSpPr>
        <p:spPr>
          <a:xfrm>
            <a:off x="4850691" y="3664701"/>
            <a:ext cx="1232625" cy="5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808883" y="3475516"/>
            <a:ext cx="875429" cy="37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Docker0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10.1.20.1/24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29945" y="3475516"/>
            <a:ext cx="875428" cy="378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Flanneld</a:t>
            </a:r>
            <a:endParaRPr lang="en-US" altLang="zh-CN" sz="900" b="1" dirty="0">
              <a:solidFill>
                <a:schemeClr val="tx1"/>
              </a:solidFill>
            </a:endParaRPr>
          </a:p>
        </p:txBody>
      </p:sp>
      <p:sp>
        <p:nvSpPr>
          <p:cNvPr id="47" name="弧形 46"/>
          <p:cNvSpPr/>
          <p:nvPr/>
        </p:nvSpPr>
        <p:spPr>
          <a:xfrm>
            <a:off x="5228661" y="1556431"/>
            <a:ext cx="2457453" cy="2202863"/>
          </a:xfrm>
          <a:prstGeom prst="arc">
            <a:avLst>
              <a:gd name="adj1" fmla="val 16200000"/>
              <a:gd name="adj2" fmla="val 52529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83316" y="1219802"/>
            <a:ext cx="405245" cy="872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192.168.66.11/24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83316" y="3233480"/>
            <a:ext cx="405245" cy="872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192.168.66.12/24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646127" y="361400"/>
            <a:ext cx="701394" cy="3731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etcd</a:t>
            </a:r>
            <a:endParaRPr lang="zh-CN" altLang="en-US" sz="900" dirty="0"/>
          </a:p>
        </p:txBody>
      </p:sp>
      <p:cxnSp>
        <p:nvCxnSpPr>
          <p:cNvPr id="51" name="直接连接符 50"/>
          <p:cNvCxnSpPr>
            <a:stCxn id="50" idx="4"/>
            <a:endCxn id="27" idx="0"/>
          </p:cNvCxnSpPr>
          <p:nvPr/>
        </p:nvCxnSpPr>
        <p:spPr>
          <a:xfrm flipH="1">
            <a:off x="4399986" y="734573"/>
            <a:ext cx="2596838" cy="34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619488" y="2619930"/>
            <a:ext cx="701394" cy="3731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etcd</a:t>
            </a:r>
            <a:endParaRPr lang="zh-CN" altLang="en-US" sz="900" dirty="0"/>
          </a:p>
        </p:txBody>
      </p:sp>
      <p:cxnSp>
        <p:nvCxnSpPr>
          <p:cNvPr id="53" name="直接连接符 52"/>
          <p:cNvCxnSpPr>
            <a:stCxn id="52" idx="4"/>
            <a:endCxn id="46" idx="0"/>
          </p:cNvCxnSpPr>
          <p:nvPr/>
        </p:nvCxnSpPr>
        <p:spPr>
          <a:xfrm>
            <a:off x="4970185" y="2993103"/>
            <a:ext cx="497474" cy="48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255167" y="535219"/>
            <a:ext cx="502660" cy="22316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8255167" y="923038"/>
            <a:ext cx="50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90"/>
          <p:cNvSpPr txBox="1"/>
          <p:nvPr/>
        </p:nvSpPr>
        <p:spPr>
          <a:xfrm>
            <a:off x="8293578" y="607081"/>
            <a:ext cx="88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/>
              <a:t>mac</a:t>
            </a:r>
            <a:endParaRPr lang="zh-CN" altLang="en-US" sz="900" b="1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8267606" y="1285780"/>
            <a:ext cx="50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95"/>
          <p:cNvSpPr txBox="1"/>
          <p:nvPr/>
        </p:nvSpPr>
        <p:spPr>
          <a:xfrm>
            <a:off x="8240873" y="1005059"/>
            <a:ext cx="920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/>
              <a:t>outerIp</a:t>
            </a:r>
            <a:endParaRPr lang="zh-CN" altLang="en-US" sz="900" b="1" dirty="0"/>
          </a:p>
        </p:txBody>
      </p:sp>
      <p:cxnSp>
        <p:nvCxnSpPr>
          <p:cNvPr id="59" name="直接连接符 58"/>
          <p:cNvCxnSpPr/>
          <p:nvPr/>
        </p:nvCxnSpPr>
        <p:spPr>
          <a:xfrm>
            <a:off x="8267606" y="1651024"/>
            <a:ext cx="50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267606" y="2050663"/>
            <a:ext cx="50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98"/>
          <p:cNvSpPr txBox="1"/>
          <p:nvPr/>
        </p:nvSpPr>
        <p:spPr>
          <a:xfrm>
            <a:off x="8316912" y="1334497"/>
            <a:ext cx="88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/>
              <a:t>udp</a:t>
            </a:r>
            <a:endParaRPr lang="zh-CN" altLang="en-US" sz="900" b="1" dirty="0"/>
          </a:p>
        </p:txBody>
      </p:sp>
      <p:sp>
        <p:nvSpPr>
          <p:cNvPr id="62" name="文本框 99"/>
          <p:cNvSpPr txBox="1"/>
          <p:nvPr/>
        </p:nvSpPr>
        <p:spPr>
          <a:xfrm>
            <a:off x="8240873" y="1748386"/>
            <a:ext cx="88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/>
              <a:t>InnerIP</a:t>
            </a:r>
            <a:endParaRPr lang="zh-CN" altLang="en-US" sz="900" b="1" dirty="0"/>
          </a:p>
        </p:txBody>
      </p:sp>
      <p:sp>
        <p:nvSpPr>
          <p:cNvPr id="63" name="文本框 100"/>
          <p:cNvSpPr txBox="1"/>
          <p:nvPr/>
        </p:nvSpPr>
        <p:spPr>
          <a:xfrm rot="5400000">
            <a:off x="8086365" y="2376162"/>
            <a:ext cx="88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/>
              <a:t>Payload</a:t>
            </a:r>
            <a:endParaRPr lang="zh-CN" altLang="en-US" sz="900" b="1" dirty="0"/>
          </a:p>
        </p:txBody>
      </p:sp>
      <p:sp>
        <p:nvSpPr>
          <p:cNvPr id="65" name="文本框 91"/>
          <p:cNvSpPr txBox="1"/>
          <p:nvPr/>
        </p:nvSpPr>
        <p:spPr>
          <a:xfrm>
            <a:off x="6590012" y="911627"/>
            <a:ext cx="1750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/>
              <a:t>Source</a:t>
            </a:r>
            <a:r>
              <a:rPr lang="zh-CN" altLang="en-US" sz="900" b="1" dirty="0"/>
              <a:t>：</a:t>
            </a:r>
            <a:r>
              <a:rPr lang="en-US" altLang="zh-CN" sz="900" b="1" dirty="0"/>
              <a:t>192.168.66.11</a:t>
            </a:r>
            <a:endParaRPr lang="en-US" altLang="zh-CN" sz="900" b="1" dirty="0"/>
          </a:p>
          <a:p>
            <a:r>
              <a:rPr lang="en-US" altLang="zh-CN" sz="900" b="1" dirty="0"/>
              <a:t>Destination</a:t>
            </a:r>
            <a:r>
              <a:rPr lang="zh-CN" altLang="en-US" sz="900" b="1" dirty="0"/>
              <a:t>：</a:t>
            </a:r>
            <a:r>
              <a:rPr lang="en-US" altLang="zh-CN" sz="900" b="1" dirty="0"/>
              <a:t>192.168.66.12</a:t>
            </a:r>
            <a:endParaRPr lang="zh-CN" altLang="en-US" sz="900" b="1" dirty="0"/>
          </a:p>
        </p:txBody>
      </p:sp>
      <p:sp>
        <p:nvSpPr>
          <p:cNvPr id="66" name="文本框 102"/>
          <p:cNvSpPr txBox="1"/>
          <p:nvPr/>
        </p:nvSpPr>
        <p:spPr>
          <a:xfrm>
            <a:off x="6622441" y="1634035"/>
            <a:ext cx="175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/>
              <a:t>Source</a:t>
            </a:r>
            <a:r>
              <a:rPr lang="zh-CN" altLang="en-US" sz="900" b="1" dirty="0"/>
              <a:t>：</a:t>
            </a:r>
            <a:r>
              <a:rPr lang="en-US" altLang="zh-CN" sz="900" b="1" dirty="0"/>
              <a:t>10.1.15.2</a:t>
            </a:r>
            <a:endParaRPr lang="en-US" altLang="zh-CN" sz="900" b="1" dirty="0"/>
          </a:p>
          <a:p>
            <a:r>
              <a:rPr lang="en-US" altLang="zh-CN" sz="900" b="1" dirty="0"/>
              <a:t>Destination</a:t>
            </a:r>
            <a:r>
              <a:rPr lang="zh-CN" altLang="en-US" sz="900" b="1" dirty="0"/>
              <a:t>：</a:t>
            </a:r>
            <a:r>
              <a:rPr lang="en-US" altLang="zh-CN" sz="900" b="1" dirty="0"/>
              <a:t>10.1.20.3</a:t>
            </a:r>
            <a:endParaRPr lang="zh-CN" altLang="en-US" sz="900" b="1" dirty="0"/>
          </a:p>
        </p:txBody>
      </p:sp>
      <p:sp>
        <p:nvSpPr>
          <p:cNvPr id="67" name="文本框 3"/>
          <p:cNvSpPr txBox="1"/>
          <p:nvPr/>
        </p:nvSpPr>
        <p:spPr>
          <a:xfrm>
            <a:off x="8056458" y="4398971"/>
            <a:ext cx="737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>
                <a:hlinkClick r:id="rId1" action="ppaction://hlinksldjump"/>
              </a:rPr>
              <a:t>动态演示</a:t>
            </a:r>
            <a:endParaRPr lang="zh-CN" altLang="en-US" sz="1050" b="1" dirty="0"/>
          </a:p>
        </p:txBody>
      </p:sp>
      <p:sp>
        <p:nvSpPr>
          <p:cNvPr id="6" name="矩形 5"/>
          <p:cNvSpPr/>
          <p:nvPr/>
        </p:nvSpPr>
        <p:spPr>
          <a:xfrm>
            <a:off x="909938" y="1007343"/>
            <a:ext cx="199382" cy="14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646127" y="29817"/>
            <a:ext cx="2941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网络解决模式 </a:t>
            </a:r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Kubernetes + Flannel -3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84" y="1022121"/>
            <a:ext cx="8072032" cy="14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ETCD 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Flannel </a:t>
            </a: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提供说明：</a:t>
            </a:r>
            <a:b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&gt;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存储管理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Flannel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可分配的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地址段资源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&gt;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监控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ETCD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中每个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的实际地址，并在内存中建立维护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节点路由表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  <a:hlinkClick r:id="rId1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646127" y="29817"/>
            <a:ext cx="2941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不同情况的网络通讯方式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5551" y="290465"/>
            <a:ext cx="8072032" cy="488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同一个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内部通讯：同一个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共享同一个网络命名空间，共享同一个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Linux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协议栈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Pod1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至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Pod2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&gt; Pod1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Pod2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不在同一台主机，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的地址是与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docker0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在同一个网段的，但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docker0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网段与宿主机网卡是两个完全不同的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网段，并且不同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之间的通信只能通过宿主机的物理网卡进行。将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和所在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关联起来，通过这个关联让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可以互相访问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&gt; Pod1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Pod2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在同一台机器，由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Docker0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网桥直接转发请求至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Pod2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，不需要经过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Flannel  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演示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至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Service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的网络：目前基于性能考虑，全部为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iptables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维护和转发   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ipvs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到外网：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向外网发送请求，查找路由表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转发数据包到宿主机的网卡，宿主网卡完成路由选择后，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iptables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执行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Masquerade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，把源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更改为宿主网卡的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IP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，然后向外网服务器发送请求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外网访问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Service</a:t>
            </a:r>
            <a:endParaRPr lang="en-US" altLang="zh-CN" sz="1200" b="1" dirty="0">
              <a:latin typeface="新宋体" panose="02010609030101010101" pitchFamily="49" charset="-122"/>
              <a:ea typeface="新宋体" panose="02010609030101010101" pitchFamily="49" charset="-122"/>
              <a:hlinkClick r:id="rId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627434" y="29817"/>
            <a:ext cx="195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组件通讯示意图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07" y="672771"/>
            <a:ext cx="6675519" cy="37979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宏福学校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5225" y="1247871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对角圆角矩形 10"/>
          <p:cNvSpPr/>
          <p:nvPr/>
        </p:nvSpPr>
        <p:spPr>
          <a:xfrm>
            <a:off x="4957021" y="884920"/>
            <a:ext cx="342916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57021" y="900201"/>
            <a:ext cx="34291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概念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对角圆角矩形 25"/>
          <p:cNvSpPr/>
          <p:nvPr/>
        </p:nvSpPr>
        <p:spPr>
          <a:xfrm>
            <a:off x="4957021" y="1637008"/>
            <a:ext cx="342916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/>
              <a:t>网络通讯方式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8091" y="165735"/>
            <a:ext cx="8385426" cy="4983480"/>
            <a:chOff x="6318" y="3288"/>
            <a:chExt cx="7077" cy="420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6" y="3288"/>
              <a:ext cx="2819" cy="4206"/>
            </a:xfrm>
            <a:prstGeom prst="rect">
              <a:avLst/>
            </a:prstGeom>
          </p:spPr>
        </p:pic>
        <p:sp>
          <p:nvSpPr>
            <p:cNvPr id="7" name="TextBox 16"/>
            <p:cNvSpPr txBox="1"/>
            <p:nvPr/>
          </p:nvSpPr>
          <p:spPr>
            <a:xfrm>
              <a:off x="6318" y="4688"/>
              <a:ext cx="4339" cy="1523"/>
            </a:xfrm>
            <a:prstGeom prst="rect">
              <a:avLst/>
            </a:prstGeom>
            <a:noFill/>
          </p:spPr>
          <p:txBody>
            <a:bodyPr wrap="square" lIns="64783" tIns="32391" rIns="64783" bIns="32391" rtlCol="0">
              <a:spAutoFit/>
            </a:bodyPr>
            <a:lstStyle/>
            <a:p>
              <a:pPr defTabSz="370840"/>
              <a:r>
                <a:rPr lang="zh-CN" altLang="en-US" sz="5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宏福学校</a:t>
              </a:r>
              <a:endParaRPr lang="en-US" altLang="zh-CN" sz="50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defTabSz="370840"/>
              <a:endParaRPr lang="en-US" altLang="zh-CN" sz="33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dist" defTabSz="370840"/>
              <a:r>
                <a:rPr lang="zh-CN" altLang="en-US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</a:t>
              </a:r>
              <a:r>
                <a:rPr lang="en-US" altLang="zh-CN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IT·</a:t>
              </a:r>
              <a:r>
                <a:rPr lang="zh-CN" altLang="en-US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选学校</a:t>
              </a:r>
              <a:r>
                <a:rPr lang="en-US" altLang="zh-CN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·</a:t>
              </a:r>
              <a:r>
                <a:rPr lang="zh-CN" altLang="en-US" sz="3000" b="1" spc="-162" dirty="0">
                  <a:ln w="6350">
                    <a:noFill/>
                  </a:ln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有保障</a:t>
              </a:r>
              <a:endParaRPr lang="zh-CN" altLang="en-US" sz="3000" b="1" spc="-162" dirty="0">
                <a:ln w="635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4" name="图片 3" descr="宏福学校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2" y="122397"/>
            <a:ext cx="506254" cy="544354"/>
          </a:xfrm>
          <a:prstGeom prst="rect">
            <a:avLst/>
          </a:prstGeom>
        </p:spPr>
      </p:pic>
      <p:pic>
        <p:nvPicPr>
          <p:cNvPr id="6" name="图片 5" descr="宏福学校订阅号(认证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53" y="1003937"/>
            <a:ext cx="1593533" cy="15935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646127" y="29817"/>
            <a:ext cx="2941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动态演示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4" y="918897"/>
            <a:ext cx="8416636" cy="32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1542" y="4646711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646127" y="29817"/>
            <a:ext cx="2941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动态演示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1542" y="4646711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8" name="Picture 2" descr="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98" y="740545"/>
            <a:ext cx="6184859" cy="3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47918" y="4628466"/>
            <a:ext cx="294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返 回</a:t>
            </a:r>
            <a:endParaRPr lang="zh-CN" altLang="en-US" sz="12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84" y="1022121"/>
            <a:ext cx="8072032" cy="19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命令式编程：它侧重于如何实现程序，就像我们刚接触编程的时候那样，我们需要把程序的实现过程按照逻辑结果一步步写下来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声明式编程：它侧重于定义想要什么，然后告诉计算机／引擎，让他帮你去实现</a:t>
            </a:r>
            <a:endParaRPr lang="en-US" altLang="zh-CN" sz="16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对角圆角矩形 10"/>
          <p:cNvSpPr/>
          <p:nvPr/>
        </p:nvSpPr>
        <p:spPr>
          <a:xfrm>
            <a:off x="2670829" y="1885775"/>
            <a:ext cx="3912980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57064" y="1886410"/>
            <a:ext cx="35140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概念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Pod </a:t>
            </a:r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2058" y="1182637"/>
            <a:ext cx="6810375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自主式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控制器管理的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</a:t>
            </a: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Pod </a:t>
            </a:r>
            <a:r>
              <a:rPr lang="zh-CN" altLang="en-US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控制器类型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7109" y="1169446"/>
            <a:ext cx="6810375" cy="16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ReplicationController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 &amp;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 &amp; Deployment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  &gt;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HPA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（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HorizontalPodAutoScale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）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/>
              </a:rPr>
              <a:t>StatefullSet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/>
              </a:rPr>
              <a:t>DaemonSet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Job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，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Cronjob 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RC RS Deployment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843" y="699363"/>
            <a:ext cx="8072032" cy="327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ReplicationController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用来确保容器应用的副本数始终保持在用户定义的副本数，即如果有容器异常退出，会自动创建新的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来替代；而如果异常多出来的容器也会自动回收。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在新版本的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Kubernetes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中建议使用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来取代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ReplicationControlle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跟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ReplicationController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没有本质的不同，只是名字不一样，并且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支持集合式的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selector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虽然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可以独立使用，但一般还是建议使用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来自动管理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，这样就无需担心跟其他机制的不兼容问题（比如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不支持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rolling-update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但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支持）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28" y="461307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Deployment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843" y="837638"/>
            <a:ext cx="8072032" cy="230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提供了一个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声明式定义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(declarative)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方法，用来替代以前的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ReplicationController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来方便的管理应用。典型的应用场景包括：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定义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来创建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滚动升级和回滚应用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扩容和缩容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暂停和继续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28" y="461307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HPA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843" y="837638"/>
            <a:ext cx="8072032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Horizontal Pod Autoscaling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仅适用于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V1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版本中仅支持根据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CPU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利用率扩所容，在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v1alpha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版本中，支持根据内存和用户自定义的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metric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扩缩容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28" y="461307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4800601"/>
            <a:ext cx="2895600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宏福学校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0" y="1"/>
            <a:ext cx="9144000" cy="2606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838621" y="29817"/>
            <a:ext cx="174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SstatefulSet</a:t>
            </a:r>
            <a:endParaRPr lang="en-US" altLang="zh-CN" sz="9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843" y="638518"/>
            <a:ext cx="8072032" cy="359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StatefulSet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是为了解决有状态服务的问题（对应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Deployments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ReplicaSets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是为无状态服务而设计），其应用场景包括：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稳定的持久化存储，即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重新调度后还是能访问到相同的持久化数据，基于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PVC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来实现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稳定的网络标志，即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重新调度后其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PodName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HostName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不变，基于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Headless Service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（即没有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Cluster IP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Service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）来实现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有序部署，有序扩展，即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是有顺序的，在部署或者扩展的时候要依据定义的顺序依次依次进行（即从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0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到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N-1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，在下一个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运行之前所有之前的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Pod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必须都是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Running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和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Ready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状态），基于 </a:t>
            </a:r>
            <a:r>
              <a:rPr lang="en-US" altLang="zh-CN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 containers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来实现</a:t>
            </a:r>
            <a:b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有序收缩，有序删除（即从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N-1 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到 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br>
              <a:rPr lang="zh-CN" altLang="en-US" dirty="0"/>
            </a:b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28" y="4613077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hlinkClick r:id="rId1" action="ppaction://hlinksldjump"/>
              </a:rPr>
              <a:t>返 回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晓东配色">
      <a:dk1>
        <a:srgbClr val="A7A7A7"/>
      </a:dk1>
      <a:lt1>
        <a:srgbClr val="FFFFFF"/>
      </a:lt1>
      <a:dk2>
        <a:srgbClr val="55595B"/>
      </a:dk2>
      <a:lt2>
        <a:srgbClr val="535353"/>
      </a:lt2>
      <a:accent1>
        <a:srgbClr val="FF7C80"/>
      </a:accent1>
      <a:accent2>
        <a:srgbClr val="04476C"/>
      </a:accent2>
      <a:accent3>
        <a:srgbClr val="378687"/>
      </a:accent3>
      <a:accent4>
        <a:srgbClr val="77BE99"/>
      </a:accent4>
      <a:accent5>
        <a:srgbClr val="A7DCA6"/>
      </a:accent5>
      <a:accent6>
        <a:srgbClr val="CFF09E"/>
      </a:accent6>
      <a:hlink>
        <a:srgbClr val="002060"/>
      </a:hlink>
      <a:folHlink>
        <a:srgbClr val="FF1D24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晓东配色">
      <a:dk1>
        <a:srgbClr val="A7A7A7"/>
      </a:dk1>
      <a:lt1>
        <a:srgbClr val="FFFFFF"/>
      </a:lt1>
      <a:dk2>
        <a:srgbClr val="55595B"/>
      </a:dk2>
      <a:lt2>
        <a:srgbClr val="535353"/>
      </a:lt2>
      <a:accent1>
        <a:srgbClr val="FF7C80"/>
      </a:accent1>
      <a:accent2>
        <a:srgbClr val="04476C"/>
      </a:accent2>
      <a:accent3>
        <a:srgbClr val="378687"/>
      </a:accent3>
      <a:accent4>
        <a:srgbClr val="77BE99"/>
      </a:accent4>
      <a:accent5>
        <a:srgbClr val="A7DCA6"/>
      </a:accent5>
      <a:accent6>
        <a:srgbClr val="CFF09E"/>
      </a:accent6>
      <a:hlink>
        <a:srgbClr val="002060"/>
      </a:hlink>
      <a:folHlink>
        <a:srgbClr val="FF1D24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3524</Words>
  <Application>WPS 演示</Application>
  <PresentationFormat>全屏显示(16:9)</PresentationFormat>
  <Paragraphs>312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楷体</vt:lpstr>
      <vt:lpstr>新宋体</vt:lpstr>
      <vt:lpstr>Calibri</vt:lpstr>
      <vt:lpstr>等线</vt:lpstr>
      <vt:lpstr>Arial Unicode MS</vt:lpstr>
      <vt:lpstr>等线 Light</vt:lpstr>
      <vt:lpstr>Calibri Light</vt:lpstr>
      <vt:lpstr>Office 主题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单眼看世界</cp:lastModifiedBy>
  <cp:revision>304</cp:revision>
  <dcterms:created xsi:type="dcterms:W3CDTF">2016-05-20T12:59:00Z</dcterms:created>
  <dcterms:modified xsi:type="dcterms:W3CDTF">2022-01-12T08:23:00Z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2E3DB07798244307AD21792C46CB1F21</vt:lpwstr>
  </property>
</Properties>
</file>