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Verdana" panose="020B060403050404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380740417"/>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4267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487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15595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9852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9870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3697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2816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1146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747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80163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5770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02575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9153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25102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969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2538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4344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886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4789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777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7472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6080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90525" y="1819275"/>
            <a:ext cx="8222100" cy="933599"/>
          </a:xfrm>
          <a:prstGeom prst="rect">
            <a:avLst/>
          </a:prstGeom>
        </p:spPr>
        <p:txBody>
          <a:bodyPr lIns="91425" tIns="91425" rIns="91425" bIns="91425" anchor="b"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12" name="Shape 12"/>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3" name="Shape 1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75500" y="1258525"/>
            <a:ext cx="8222100" cy="1963500"/>
          </a:xfrm>
          <a:prstGeom prst="rect">
            <a:avLst/>
          </a:prstGeom>
        </p:spPr>
        <p:txBody>
          <a:bodyPr lIns="91425" tIns="91425" rIns="91425" bIns="91425" anchor="b" anchorCtr="0"/>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a:endParaRPr/>
          </a:p>
        </p:txBody>
      </p:sp>
      <p:sp>
        <p:nvSpPr>
          <p:cNvPr id="58" name="Shape 58"/>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9" name="Shape 5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60950" y="2065350"/>
            <a:ext cx="8222100" cy="1012799"/>
          </a:xfrm>
          <a:prstGeom prst="rect">
            <a:avLst/>
          </a:prstGeom>
        </p:spPr>
        <p:txBody>
          <a:bodyPr lIns="91425" tIns="91425" rIns="91425" bIns="91425" anchor="ctr" anchorCtr="0"/>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a:endParaRPr/>
          </a:p>
        </p:txBody>
      </p:sp>
      <p:sp>
        <p:nvSpPr>
          <p:cNvPr id="16" name="Shape 1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solidFill>
                  <a:schemeClr val="lt1"/>
                </a:solidFill>
              </a:rPr>
              <a:t>‹#›</a:t>
            </a:fld>
            <a:endParaRPr lang="ko">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8" name="Shape 28"/>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9" name="Shape 2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3" name="Shape 33"/>
          <p:cNvSpPr txBox="1">
            <a:spLocks noGrp="1"/>
          </p:cNvSpPr>
          <p:nvPr>
            <p:ph type="title"/>
          </p:nvPr>
        </p:nvSpPr>
        <p:spPr>
          <a:xfrm>
            <a:off x="98250" y="16350"/>
            <a:ext cx="8826599" cy="602700"/>
          </a:xfrm>
          <a:prstGeom prst="rect">
            <a:avLst/>
          </a:prstGeom>
        </p:spPr>
        <p:txBody>
          <a:bodyPr lIns="91425" tIns="91425" rIns="91425" bIns="91425" anchor="ctr"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a:endParaRPr/>
          </a:p>
        </p:txBody>
      </p:sp>
      <p:sp>
        <p:nvSpPr>
          <p:cNvPr id="34" name="Shape 3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5"/>
        <p:cNvGrpSpPr/>
        <p:nvPr/>
      </p:nvGrpSpPr>
      <p:grpSpPr>
        <a:xfrm>
          <a:off x="0" y="0"/>
          <a:ext cx="0" cy="0"/>
          <a:chOff x="0" y="0"/>
          <a:chExt cx="0" cy="0"/>
        </a:xfrm>
      </p:grpSpPr>
      <p:sp>
        <p:nvSpPr>
          <p:cNvPr id="36" name="Shape 36"/>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8" name="Shape 38"/>
          <p:cNvSpPr txBox="1">
            <a:spLocks noGrp="1"/>
          </p:cNvSpPr>
          <p:nvPr>
            <p:ph type="title"/>
          </p:nvPr>
        </p:nvSpPr>
        <p:spPr>
          <a:xfrm>
            <a:off x="226077" y="357800"/>
            <a:ext cx="2807999" cy="9533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a:endParaRPr/>
          </a:p>
        </p:txBody>
      </p:sp>
      <p:sp>
        <p:nvSpPr>
          <p:cNvPr id="40" name="Shape 4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t>‹#›</a:t>
            </a:fld>
            <a:endParaRPr lang="k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488250"/>
            <a:ext cx="6227100" cy="4090800"/>
          </a:xfrm>
          <a:prstGeom prst="rect">
            <a:avLst/>
          </a:prstGeom>
        </p:spPr>
        <p:txBody>
          <a:bodyPr lIns="91425" tIns="91425" rIns="91425" bIns="91425" anchor="ctr" anchorCtr="0"/>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a:endParaRPr/>
          </a:p>
        </p:txBody>
      </p:sp>
      <p:sp>
        <p:nvSpPr>
          <p:cNvPr id="43" name="Shape 4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solidFill>
                  <a:schemeClr val="lt1"/>
                </a:solidFill>
              </a:rPr>
              <a:t>‹#›</a:t>
            </a:fld>
            <a:endParaRPr lang="ko">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47" name="Shape 47"/>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a:endParaRPr/>
          </a:p>
        </p:txBody>
      </p:sp>
      <p:sp>
        <p:nvSpPr>
          <p:cNvPr id="48" name="Shape 48"/>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solidFill>
                  <a:schemeClr val="lt1"/>
                </a:solidFill>
              </a:rPr>
              <a:t>‹#›</a:t>
            </a:fld>
            <a:endParaRPr lang="ko">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54" name="Shape 54"/>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5" name="Shape 5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ko">
                <a:solidFill>
                  <a:schemeClr val="lt1"/>
                </a:solidFill>
              </a:rPr>
              <a:t>‹#›</a:t>
            </a:fld>
            <a:endParaRPr lang="ko">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ko" sz="1000">
                <a:solidFill>
                  <a:schemeClr val="lt2"/>
                </a:solidFill>
                <a:latin typeface="Roboto"/>
                <a:ea typeface="Roboto"/>
                <a:cs typeface="Roboto"/>
                <a:sym typeface="Roboto"/>
              </a:rPr>
              <a:t>‹#›</a:t>
            </a:fld>
            <a:endParaRPr lang="ko"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stkuku@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lideshare.net/lastkuk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www.sourcetreeapp.co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github.com/Jinwoo1338/git_test_01.gi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inwoo1338/git_test_01.git"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hyperlink" Target="https://ko.wikipedia.org/wiki/%EB%B2%84%EC%A0%84_%EA%B4%80%EB%A6%AC" TargetMode="External"/><Relationship Id="rId7" Type="http://schemas.openxmlformats.org/officeDocument/2006/relationships/hyperlink" Target="https://www.sourcetreeapp.com"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github.com" TargetMode="External"/><Relationship Id="rId5" Type="http://schemas.openxmlformats.org/officeDocument/2006/relationships/hyperlink" Target="https://opentutorials.org/course/307/2475" TargetMode="External"/><Relationship Id="rId4" Type="http://schemas.openxmlformats.org/officeDocument/2006/relationships/hyperlink" Target="http://git-scm.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s://github.com"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p:spPr>
        <p:txBody>
          <a:bodyPr lIns="91425" tIns="91425" rIns="91425" bIns="91425" anchor="b" anchorCtr="0">
            <a:noAutofit/>
          </a:bodyPr>
          <a:lstStyle/>
          <a:p>
            <a:pPr>
              <a:spcBef>
                <a:spcPts val="0"/>
              </a:spcBef>
              <a:buNone/>
            </a:pPr>
            <a:r>
              <a:rPr lang="ko" dirty="0"/>
              <a:t>Github가 </a:t>
            </a:r>
            <a:r>
              <a:rPr lang="ko" dirty="0" smtClean="0"/>
              <a:t>뭐</a:t>
            </a:r>
            <a:r>
              <a:rPr lang="ko-KR" altLang="en-US" dirty="0" err="1" smtClean="0"/>
              <a:t>죵</a:t>
            </a:r>
            <a:r>
              <a:rPr lang="ko" dirty="0" smtClean="0"/>
              <a:t>?</a:t>
            </a:r>
            <a:r>
              <a:rPr lang="ko" dirty="0"/>
              <a:t> 먹는 건가요?</a:t>
            </a:r>
          </a:p>
        </p:txBody>
      </p:sp>
      <p:sp>
        <p:nvSpPr>
          <p:cNvPr id="64" name="Shape 64"/>
          <p:cNvSpPr txBox="1">
            <a:spLocks noGrp="1"/>
          </p:cNvSpPr>
          <p:nvPr>
            <p:ph type="subTitle" idx="1"/>
          </p:nvPr>
        </p:nvSpPr>
        <p:spPr>
          <a:xfrm>
            <a:off x="390525" y="2789130"/>
            <a:ext cx="8222100" cy="432899"/>
          </a:xfrm>
          <a:prstGeom prst="rect">
            <a:avLst/>
          </a:prstGeom>
        </p:spPr>
        <p:txBody>
          <a:bodyPr lIns="91425" tIns="91425" rIns="91425" bIns="91425" anchor="t" anchorCtr="0">
            <a:noAutofit/>
          </a:bodyPr>
          <a:lstStyle/>
          <a:p>
            <a:pPr>
              <a:spcBef>
                <a:spcPts val="0"/>
              </a:spcBef>
              <a:buNone/>
            </a:pPr>
            <a:r>
              <a:rPr lang="ko"/>
              <a:t>지극히 개인적이고 주관적인 Github Tutorial Guide #1 - v0.51 </a:t>
            </a:r>
          </a:p>
        </p:txBody>
      </p:sp>
      <p:sp>
        <p:nvSpPr>
          <p:cNvPr id="65" name="Shape 65"/>
          <p:cNvSpPr txBox="1"/>
          <p:nvPr/>
        </p:nvSpPr>
        <p:spPr>
          <a:xfrm>
            <a:off x="5439600" y="4242650"/>
            <a:ext cx="2665499" cy="755100"/>
          </a:xfrm>
          <a:prstGeom prst="rect">
            <a:avLst/>
          </a:prstGeom>
          <a:noFill/>
          <a:ln>
            <a:noFill/>
          </a:ln>
        </p:spPr>
        <p:txBody>
          <a:bodyPr lIns="91425" tIns="91425" rIns="91425" bIns="91425" anchor="t" anchorCtr="0">
            <a:noAutofit/>
          </a:bodyPr>
          <a:lstStyle/>
          <a:p>
            <a:pPr algn="r" rtl="0">
              <a:spcBef>
                <a:spcPts val="0"/>
              </a:spcBef>
              <a:buNone/>
            </a:pPr>
            <a:r>
              <a:rPr lang="ko" sz="1200">
                <a:solidFill>
                  <a:srgbClr val="FFFFFF"/>
                </a:solidFill>
              </a:rPr>
              <a:t>Jinwoo Kim</a:t>
            </a:r>
          </a:p>
          <a:p>
            <a:pPr algn="r" rtl="0">
              <a:spcBef>
                <a:spcPts val="0"/>
              </a:spcBef>
              <a:buNone/>
            </a:pPr>
            <a:r>
              <a:rPr lang="ko" sz="1200" u="sng">
                <a:solidFill>
                  <a:srgbClr val="FFFFFF"/>
                </a:solidFill>
                <a:hlinkClick r:id="rId3"/>
              </a:rPr>
              <a:t>lastkuku@gmail.com</a:t>
            </a:r>
          </a:p>
          <a:p>
            <a:pPr algn="r" rtl="0">
              <a:spcBef>
                <a:spcPts val="0"/>
              </a:spcBef>
              <a:buNone/>
            </a:pPr>
            <a:r>
              <a:rPr lang="ko" sz="1200" u="sng">
                <a:solidFill>
                  <a:srgbClr val="FFFFFF"/>
                </a:solidFill>
                <a:hlinkClick r:id="rId4"/>
              </a:rPr>
              <a:t>http://www.slideshare.net/lastkuku</a:t>
            </a:r>
          </a:p>
          <a:p>
            <a:pPr algn="r">
              <a:spcBef>
                <a:spcPts val="0"/>
              </a:spcBef>
              <a:buNone/>
            </a:pPr>
            <a:endParaRPr sz="1200">
              <a:solidFill>
                <a:srgbClr val="FFFFFF"/>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ko"/>
              <a:t>Github 홈페이지의 메뉴구성은 이렇게 되어있다. # - 그닥 안중요</a:t>
            </a:r>
          </a:p>
        </p:txBody>
      </p:sp>
      <p:pic>
        <p:nvPicPr>
          <p:cNvPr id="134" name="Shape 134"/>
          <p:cNvPicPr preferRelativeResize="0"/>
          <p:nvPr/>
        </p:nvPicPr>
        <p:blipFill>
          <a:blip r:embed="rId3">
            <a:alphaModFix/>
          </a:blip>
          <a:stretch>
            <a:fillRect/>
          </a:stretch>
        </p:blipFill>
        <p:spPr>
          <a:xfrm>
            <a:off x="187227" y="920249"/>
            <a:ext cx="5199948" cy="3953399"/>
          </a:xfrm>
          <a:prstGeom prst="rect">
            <a:avLst/>
          </a:prstGeom>
          <a:noFill/>
          <a:ln w="9525" cap="flat" cmpd="sng">
            <a:solidFill>
              <a:srgbClr val="CCCCCC"/>
            </a:solidFill>
            <a:prstDash val="solid"/>
            <a:round/>
            <a:headEnd type="none" w="med" len="med"/>
            <a:tailEnd type="none" w="med" len="med"/>
          </a:ln>
        </p:spPr>
      </p:pic>
      <p:sp>
        <p:nvSpPr>
          <p:cNvPr id="135" name="Shape 135"/>
          <p:cNvSpPr/>
          <p:nvPr/>
        </p:nvSpPr>
        <p:spPr>
          <a:xfrm>
            <a:off x="3138975" y="922425"/>
            <a:ext cx="214799" cy="2589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36" name="Shape 136"/>
          <p:cNvCxnSpPr>
            <a:stCxn id="135" idx="3"/>
          </p:cNvCxnSpPr>
          <p:nvPr/>
        </p:nvCxnSpPr>
        <p:spPr>
          <a:xfrm>
            <a:off x="3353774" y="1051875"/>
            <a:ext cx="2318400" cy="176100"/>
          </a:xfrm>
          <a:prstGeom prst="straightConnector1">
            <a:avLst/>
          </a:prstGeom>
          <a:noFill/>
          <a:ln w="9525" cap="flat" cmpd="sng">
            <a:solidFill>
              <a:srgbClr val="FF0000"/>
            </a:solidFill>
            <a:prstDash val="solid"/>
            <a:round/>
            <a:headEnd type="none" w="lg" len="lg"/>
            <a:tailEnd type="triangle" w="lg" len="lg"/>
          </a:ln>
        </p:spPr>
      </p:cxnSp>
      <p:sp>
        <p:nvSpPr>
          <p:cNvPr id="137" name="Shape 137"/>
          <p:cNvSpPr txBox="1"/>
          <p:nvPr/>
        </p:nvSpPr>
        <p:spPr>
          <a:xfrm>
            <a:off x="5672175" y="770950"/>
            <a:ext cx="3296699" cy="1692900"/>
          </a:xfrm>
          <a:prstGeom prst="rect">
            <a:avLst/>
          </a:prstGeom>
          <a:noFill/>
          <a:ln>
            <a:noFill/>
          </a:ln>
        </p:spPr>
        <p:txBody>
          <a:bodyPr lIns="91425" tIns="91425" rIns="91425" bIns="91425" anchor="t" anchorCtr="0">
            <a:noAutofit/>
          </a:bodyPr>
          <a:lstStyle/>
          <a:p>
            <a:pPr>
              <a:spcBef>
                <a:spcPts val="0"/>
              </a:spcBef>
              <a:buNone/>
            </a:pPr>
            <a:r>
              <a:rPr lang="ko" sz="1300">
                <a:solidFill>
                  <a:srgbClr val="CCCCCC"/>
                </a:solidFill>
              </a:rPr>
              <a:t>Gist : block 이나 method단위로 코드를 upload 하여 보관 및 공유 할수 있는 서비스. 코드를 간단히 저장하고 꺼내볼수 있는 클라우드 메모장 이라고 이해하면 된다. 물론 코드가 아닌 일반 텍스트도 저장가능하긴 한데, </a:t>
            </a:r>
            <a:r>
              <a:rPr lang="ko" sz="1300"/>
              <a:t>이곳에 일반 텍스트 저장할 바에는 다른 서비스를 사용할 것 같다.</a:t>
            </a:r>
          </a:p>
        </p:txBody>
      </p:sp>
      <p:pic>
        <p:nvPicPr>
          <p:cNvPr id="138" name="Shape 138"/>
          <p:cNvPicPr preferRelativeResize="0"/>
          <p:nvPr/>
        </p:nvPicPr>
        <p:blipFill>
          <a:blip r:embed="rId4">
            <a:alphaModFix/>
          </a:blip>
          <a:stretch>
            <a:fillRect/>
          </a:stretch>
        </p:blipFill>
        <p:spPr>
          <a:xfrm>
            <a:off x="5944775" y="2379125"/>
            <a:ext cx="3024100" cy="2645354"/>
          </a:xfrm>
          <a:prstGeom prst="rect">
            <a:avLst/>
          </a:prstGeom>
          <a:noFill/>
          <a:ln w="9525" cap="flat" cmpd="sng">
            <a:solidFill>
              <a:srgbClr val="CCCCCC"/>
            </a:solidFill>
            <a:prstDash val="solid"/>
            <a:round/>
            <a:headEnd type="none" w="med" len="med"/>
            <a:tailEnd type="none" w="med" len="med"/>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 홈페이지의 메뉴구성은 이렇게 되어있다. #2 - 그닥 안중요</a:t>
            </a:r>
          </a:p>
        </p:txBody>
      </p:sp>
      <p:pic>
        <p:nvPicPr>
          <p:cNvPr id="144" name="Shape 144"/>
          <p:cNvPicPr preferRelativeResize="0"/>
          <p:nvPr/>
        </p:nvPicPr>
        <p:blipFill>
          <a:blip r:embed="rId3">
            <a:alphaModFix/>
          </a:blip>
          <a:stretch>
            <a:fillRect/>
          </a:stretch>
        </p:blipFill>
        <p:spPr>
          <a:xfrm>
            <a:off x="187227" y="920249"/>
            <a:ext cx="5199948" cy="3953399"/>
          </a:xfrm>
          <a:prstGeom prst="rect">
            <a:avLst/>
          </a:prstGeom>
          <a:noFill/>
          <a:ln w="9525" cap="flat" cmpd="sng">
            <a:solidFill>
              <a:srgbClr val="CCCCCC"/>
            </a:solidFill>
            <a:prstDash val="solid"/>
            <a:round/>
            <a:headEnd type="none" w="med" len="med"/>
            <a:tailEnd type="none" w="med" len="med"/>
          </a:ln>
        </p:spPr>
      </p:pic>
      <p:pic>
        <p:nvPicPr>
          <p:cNvPr id="145" name="Shape 145"/>
          <p:cNvPicPr preferRelativeResize="0"/>
          <p:nvPr/>
        </p:nvPicPr>
        <p:blipFill>
          <a:blip r:embed="rId4">
            <a:alphaModFix/>
          </a:blip>
          <a:stretch>
            <a:fillRect/>
          </a:stretch>
        </p:blipFill>
        <p:spPr>
          <a:xfrm>
            <a:off x="5493457" y="2850125"/>
            <a:ext cx="3531311" cy="2193900"/>
          </a:xfrm>
          <a:prstGeom prst="rect">
            <a:avLst/>
          </a:prstGeom>
          <a:noFill/>
          <a:ln w="9525" cap="flat" cmpd="sng">
            <a:solidFill>
              <a:srgbClr val="CCCCCC"/>
            </a:solidFill>
            <a:prstDash val="solid"/>
            <a:round/>
            <a:headEnd type="none" w="med" len="med"/>
            <a:tailEnd type="none" w="med" len="med"/>
          </a:ln>
        </p:spPr>
      </p:pic>
      <p:sp>
        <p:nvSpPr>
          <p:cNvPr id="146" name="Shape 146"/>
          <p:cNvSpPr/>
          <p:nvPr/>
        </p:nvSpPr>
        <p:spPr>
          <a:xfrm>
            <a:off x="287875" y="3395125"/>
            <a:ext cx="3158100" cy="11175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7" name="Shape 147"/>
          <p:cNvSpPr/>
          <p:nvPr/>
        </p:nvSpPr>
        <p:spPr>
          <a:xfrm>
            <a:off x="5579525" y="3395125"/>
            <a:ext cx="1710300" cy="16934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3666075" y="3318925"/>
            <a:ext cx="1620599" cy="6773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p:nvPr/>
        </p:nvSpPr>
        <p:spPr>
          <a:xfrm>
            <a:off x="7890925" y="3683000"/>
            <a:ext cx="1133700" cy="14054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50" name="Shape 150"/>
          <p:cNvCxnSpPr>
            <a:stCxn id="146" idx="0"/>
          </p:cNvCxnSpPr>
          <p:nvPr/>
        </p:nvCxnSpPr>
        <p:spPr>
          <a:xfrm rot="10800000" flipH="1">
            <a:off x="1866925" y="1320925"/>
            <a:ext cx="3771900" cy="2074200"/>
          </a:xfrm>
          <a:prstGeom prst="straightConnector1">
            <a:avLst/>
          </a:prstGeom>
          <a:noFill/>
          <a:ln w="9525" cap="flat" cmpd="sng">
            <a:solidFill>
              <a:srgbClr val="FF0000"/>
            </a:solidFill>
            <a:prstDash val="solid"/>
            <a:round/>
            <a:headEnd type="none" w="lg" len="lg"/>
            <a:tailEnd type="triangle" w="lg" len="lg"/>
          </a:ln>
        </p:spPr>
      </p:cxnSp>
      <p:sp>
        <p:nvSpPr>
          <p:cNvPr id="151" name="Shape 151"/>
          <p:cNvSpPr txBox="1"/>
          <p:nvPr/>
        </p:nvSpPr>
        <p:spPr>
          <a:xfrm>
            <a:off x="5723475" y="1016000"/>
            <a:ext cx="1620599" cy="6773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ko"/>
              <a:t>following user’s update status</a:t>
            </a:r>
          </a:p>
        </p:txBody>
      </p:sp>
      <p:cxnSp>
        <p:nvCxnSpPr>
          <p:cNvPr id="152" name="Shape 152"/>
          <p:cNvCxnSpPr>
            <a:stCxn id="151" idx="2"/>
            <a:endCxn id="147" idx="0"/>
          </p:cNvCxnSpPr>
          <p:nvPr/>
        </p:nvCxnSpPr>
        <p:spPr>
          <a:xfrm flipH="1">
            <a:off x="6434774" y="1693399"/>
            <a:ext cx="99000" cy="1701600"/>
          </a:xfrm>
          <a:prstGeom prst="straightConnector1">
            <a:avLst/>
          </a:prstGeom>
          <a:noFill/>
          <a:ln w="9525" cap="flat" cmpd="sng">
            <a:solidFill>
              <a:srgbClr val="FF0000"/>
            </a:solidFill>
            <a:prstDash val="solid"/>
            <a:round/>
            <a:headEnd type="none" w="lg" len="lg"/>
            <a:tailEnd type="triangle" w="lg" len="lg"/>
          </a:ln>
        </p:spPr>
      </p:cxnSp>
      <p:sp>
        <p:nvSpPr>
          <p:cNvPr id="153" name="Shape 153"/>
          <p:cNvSpPr txBox="1"/>
          <p:nvPr/>
        </p:nvSpPr>
        <p:spPr>
          <a:xfrm>
            <a:off x="7450675" y="2088821"/>
            <a:ext cx="1620599" cy="4088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ko"/>
              <a:t>my repository list</a:t>
            </a:r>
          </a:p>
        </p:txBody>
      </p:sp>
      <p:cxnSp>
        <p:nvCxnSpPr>
          <p:cNvPr id="154" name="Shape 154"/>
          <p:cNvCxnSpPr>
            <a:stCxn id="153" idx="2"/>
            <a:endCxn id="149" idx="0"/>
          </p:cNvCxnSpPr>
          <p:nvPr/>
        </p:nvCxnSpPr>
        <p:spPr>
          <a:xfrm>
            <a:off x="8260974" y="2497721"/>
            <a:ext cx="196800" cy="1185300"/>
          </a:xfrm>
          <a:prstGeom prst="straightConnector1">
            <a:avLst/>
          </a:prstGeom>
          <a:noFill/>
          <a:ln w="9525" cap="flat" cmpd="sng">
            <a:solidFill>
              <a:srgbClr val="FF0000"/>
            </a:solidFill>
            <a:prstDash val="solid"/>
            <a:round/>
            <a:headEnd type="none" w="lg" len="lg"/>
            <a:tailEnd type="triangle" w="lg" len="lg"/>
          </a:ln>
        </p:spPr>
      </p:cxnSp>
      <p:cxnSp>
        <p:nvCxnSpPr>
          <p:cNvPr id="155" name="Shape 155"/>
          <p:cNvCxnSpPr>
            <a:stCxn id="148" idx="0"/>
            <a:endCxn id="153" idx="1"/>
          </p:cNvCxnSpPr>
          <p:nvPr/>
        </p:nvCxnSpPr>
        <p:spPr>
          <a:xfrm rot="10800000" flipH="1">
            <a:off x="4476374" y="2293225"/>
            <a:ext cx="2974200" cy="10257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SourceTree(버젼관리툴)와 Github 연동하기 #1</a:t>
            </a:r>
          </a:p>
        </p:txBody>
      </p:sp>
      <p:sp>
        <p:nvSpPr>
          <p:cNvPr id="161" name="Shape 161"/>
          <p:cNvSpPr txBox="1"/>
          <p:nvPr/>
        </p:nvSpPr>
        <p:spPr>
          <a:xfrm>
            <a:off x="0" y="635000"/>
            <a:ext cx="9144000" cy="1168499"/>
          </a:xfrm>
          <a:prstGeom prst="rect">
            <a:avLst/>
          </a:prstGeom>
          <a:noFill/>
          <a:ln>
            <a:noFill/>
          </a:ln>
        </p:spPr>
        <p:txBody>
          <a:bodyPr lIns="91425" tIns="91425" rIns="91425" bIns="91425" anchor="t" anchorCtr="0">
            <a:noAutofit/>
          </a:bodyPr>
          <a:lstStyle/>
          <a:p>
            <a:pPr marL="457200" lvl="0" indent="-311150" rtl="0">
              <a:spcBef>
                <a:spcPts val="0"/>
              </a:spcBef>
              <a:buSzPct val="100000"/>
              <a:buChar char="●"/>
            </a:pPr>
            <a:r>
              <a:rPr lang="ko" sz="1300"/>
              <a:t>SourceTree란?</a:t>
            </a:r>
          </a:p>
          <a:p>
            <a:pPr marL="914400" lvl="1" indent="-311150" rtl="0">
              <a:spcBef>
                <a:spcPts val="0"/>
              </a:spcBef>
              <a:buClr>
                <a:srgbClr val="CCCCCC"/>
              </a:buClr>
              <a:buSzPct val="100000"/>
              <a:buChar char="○"/>
            </a:pPr>
            <a:r>
              <a:rPr lang="ko" sz="1300">
                <a:solidFill>
                  <a:srgbClr val="CCCCCC"/>
                </a:solidFill>
              </a:rPr>
              <a:t>SourceTree란 Atlassian사에서 제공하는 SourceTree 라는 무료 GUI 버젼관리 프로그램이다. 이 프로그램은 현재 Git, Mercurial을 지원한다. 설치는 Mac App Store와 SourceTree 홈페이지를 통해 배포되고 있다. 우리는 홈페이지에서 최신버젼을 받아서 설치해보자.(osx 기준으로 설명)</a:t>
            </a:r>
          </a:p>
          <a:p>
            <a:pPr marL="914400" lvl="1" indent="-311150">
              <a:spcBef>
                <a:spcPts val="0"/>
              </a:spcBef>
              <a:buSzPct val="100000"/>
              <a:buChar char="○"/>
            </a:pPr>
            <a:r>
              <a:rPr lang="ko" sz="1300" u="sng">
                <a:solidFill>
                  <a:schemeClr val="hlink"/>
                </a:solidFill>
                <a:hlinkClick r:id="rId3"/>
              </a:rPr>
              <a:t>https://www.sourcetreeapp.com/</a:t>
            </a:r>
          </a:p>
        </p:txBody>
      </p:sp>
      <p:pic>
        <p:nvPicPr>
          <p:cNvPr id="162" name="Shape 162"/>
          <p:cNvPicPr preferRelativeResize="0"/>
          <p:nvPr/>
        </p:nvPicPr>
        <p:blipFill>
          <a:blip r:embed="rId4">
            <a:alphaModFix/>
          </a:blip>
          <a:stretch>
            <a:fillRect/>
          </a:stretch>
        </p:blipFill>
        <p:spPr>
          <a:xfrm>
            <a:off x="203199" y="2063649"/>
            <a:ext cx="3599324" cy="2768699"/>
          </a:xfrm>
          <a:prstGeom prst="rect">
            <a:avLst/>
          </a:prstGeom>
          <a:noFill/>
          <a:ln w="9525" cap="flat" cmpd="sng">
            <a:solidFill>
              <a:srgbClr val="CCCCCC"/>
            </a:solidFill>
            <a:prstDash val="solid"/>
            <a:round/>
            <a:headEnd type="none" w="med" len="med"/>
            <a:tailEnd type="none" w="med" len="med"/>
          </a:ln>
        </p:spPr>
      </p:pic>
      <p:pic>
        <p:nvPicPr>
          <p:cNvPr id="163" name="Shape 163"/>
          <p:cNvPicPr preferRelativeResize="0"/>
          <p:nvPr/>
        </p:nvPicPr>
        <p:blipFill>
          <a:blip r:embed="rId5">
            <a:alphaModFix/>
          </a:blip>
          <a:stretch>
            <a:fillRect/>
          </a:stretch>
        </p:blipFill>
        <p:spPr>
          <a:xfrm>
            <a:off x="4062424" y="2132149"/>
            <a:ext cx="2770174" cy="2700199"/>
          </a:xfrm>
          <a:prstGeom prst="rect">
            <a:avLst/>
          </a:prstGeom>
          <a:noFill/>
          <a:ln w="9525" cap="flat" cmpd="sng">
            <a:solidFill>
              <a:srgbClr val="CCCCCC"/>
            </a:solidFill>
            <a:prstDash val="solid"/>
            <a:round/>
            <a:headEnd type="none" w="med" len="med"/>
            <a:tailEnd type="none" w="med" len="med"/>
          </a:ln>
        </p:spPr>
      </p:pic>
      <p:sp>
        <p:nvSpPr>
          <p:cNvPr id="164" name="Shape 164"/>
          <p:cNvSpPr txBox="1"/>
          <p:nvPr/>
        </p:nvSpPr>
        <p:spPr>
          <a:xfrm>
            <a:off x="7010400" y="2082800"/>
            <a:ext cx="1998000" cy="2768700"/>
          </a:xfrm>
          <a:prstGeom prst="rect">
            <a:avLst/>
          </a:prstGeom>
          <a:noFill/>
          <a:ln>
            <a:noFill/>
          </a:ln>
        </p:spPr>
        <p:txBody>
          <a:bodyPr lIns="91425" tIns="91425" rIns="91425" bIns="91425" anchor="t" anchorCtr="0">
            <a:noAutofit/>
          </a:bodyPr>
          <a:lstStyle/>
          <a:p>
            <a:pPr lvl="0">
              <a:spcBef>
                <a:spcPts val="0"/>
              </a:spcBef>
              <a:buNone/>
            </a:pPr>
            <a:r>
              <a:rPr lang="ko">
                <a:solidFill>
                  <a:srgbClr val="CCCCCC"/>
                </a:solidFill>
              </a:rPr>
              <a:t>‘Download SourceTree Free’버튼을 누르면 파일 다운로드가 시작되며, 다운로드 된 파일을 실행하면 좌측과 같은 창이 뜨며, </a:t>
            </a:r>
            <a:r>
              <a:rPr lang="ko"/>
              <a:t>SourceTree.app 파일을 Applications 폴더로 drag&amp;drop</a:t>
            </a:r>
            <a:r>
              <a:rPr lang="ko">
                <a:solidFill>
                  <a:srgbClr val="CCCCCC"/>
                </a:solidFill>
              </a:rPr>
              <a:t>를 하면 설치가 완료된다.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Github에 repository 생성 및 SourceTree와 연동하기 #1</a:t>
            </a:r>
          </a:p>
        </p:txBody>
      </p:sp>
      <p:pic>
        <p:nvPicPr>
          <p:cNvPr id="170" name="Shape 170"/>
          <p:cNvPicPr preferRelativeResize="0"/>
          <p:nvPr/>
        </p:nvPicPr>
        <p:blipFill>
          <a:blip r:embed="rId3">
            <a:alphaModFix/>
          </a:blip>
          <a:stretch>
            <a:fillRect/>
          </a:stretch>
        </p:blipFill>
        <p:spPr>
          <a:xfrm>
            <a:off x="4529675" y="1728025"/>
            <a:ext cx="4464073" cy="3129724"/>
          </a:xfrm>
          <a:prstGeom prst="rect">
            <a:avLst/>
          </a:prstGeom>
          <a:noFill/>
          <a:ln w="9525" cap="flat" cmpd="sng">
            <a:solidFill>
              <a:srgbClr val="CCCCCC"/>
            </a:solidFill>
            <a:prstDash val="solid"/>
            <a:round/>
            <a:headEnd type="none" w="med" len="med"/>
            <a:tailEnd type="none" w="med" len="med"/>
          </a:ln>
        </p:spPr>
      </p:pic>
      <p:pic>
        <p:nvPicPr>
          <p:cNvPr id="171" name="Shape 171"/>
          <p:cNvPicPr preferRelativeResize="0"/>
          <p:nvPr/>
        </p:nvPicPr>
        <p:blipFill>
          <a:blip r:embed="rId4">
            <a:alphaModFix/>
          </a:blip>
          <a:stretch>
            <a:fillRect/>
          </a:stretch>
        </p:blipFill>
        <p:spPr>
          <a:xfrm>
            <a:off x="4330700" y="708537"/>
            <a:ext cx="2209800" cy="1190625"/>
          </a:xfrm>
          <a:prstGeom prst="rect">
            <a:avLst/>
          </a:prstGeom>
          <a:noFill/>
          <a:ln w="9525" cap="flat" cmpd="sng">
            <a:solidFill>
              <a:srgbClr val="CCCCCC"/>
            </a:solidFill>
            <a:prstDash val="solid"/>
            <a:round/>
            <a:headEnd type="none" w="med" len="med"/>
            <a:tailEnd type="none" w="med" len="med"/>
          </a:ln>
        </p:spPr>
      </p:pic>
      <p:cxnSp>
        <p:nvCxnSpPr>
          <p:cNvPr id="172" name="Shape 172"/>
          <p:cNvCxnSpPr/>
          <p:nvPr/>
        </p:nvCxnSpPr>
        <p:spPr>
          <a:xfrm rot="-5400000" flipH="1">
            <a:off x="6224211" y="1195825"/>
            <a:ext cx="576600" cy="487799"/>
          </a:xfrm>
          <a:prstGeom prst="bentConnector3">
            <a:avLst>
              <a:gd name="adj1" fmla="val 191"/>
            </a:avLst>
          </a:prstGeom>
          <a:noFill/>
          <a:ln w="9525" cap="flat" cmpd="sng">
            <a:solidFill>
              <a:srgbClr val="FF0000"/>
            </a:solidFill>
            <a:prstDash val="solid"/>
            <a:round/>
            <a:headEnd type="none" w="lg" len="lg"/>
            <a:tailEnd type="triangle" w="lg" len="lg"/>
          </a:ln>
        </p:spPr>
      </p:cxnSp>
      <p:sp>
        <p:nvSpPr>
          <p:cNvPr id="173" name="Shape 173"/>
          <p:cNvSpPr txBox="1"/>
          <p:nvPr/>
        </p:nvSpPr>
        <p:spPr>
          <a:xfrm>
            <a:off x="0" y="635000"/>
            <a:ext cx="4377300" cy="4508399"/>
          </a:xfrm>
          <a:prstGeom prst="rect">
            <a:avLst/>
          </a:prstGeom>
          <a:noFill/>
          <a:ln>
            <a:noFill/>
          </a:ln>
        </p:spPr>
        <p:txBody>
          <a:bodyPr lIns="91425" tIns="91425" rIns="91425" bIns="91425" anchor="t" anchorCtr="0">
            <a:noAutofit/>
          </a:bodyPr>
          <a:lstStyle/>
          <a:p>
            <a:pPr marL="457200" lvl="0" indent="-292100" rtl="0">
              <a:lnSpc>
                <a:spcPct val="150000"/>
              </a:lnSpc>
              <a:spcBef>
                <a:spcPts val="0"/>
              </a:spcBef>
              <a:buSzPct val="100000"/>
              <a:buChar char="●"/>
            </a:pPr>
            <a:r>
              <a:rPr lang="ko" sz="1000"/>
              <a:t>repository(저장소) 만들기 및 sourcetree와 연동</a:t>
            </a:r>
          </a:p>
          <a:p>
            <a:pPr marL="914400" lvl="1" indent="-292100" rtl="0">
              <a:lnSpc>
                <a:spcPct val="150000"/>
              </a:lnSpc>
              <a:spcBef>
                <a:spcPts val="0"/>
              </a:spcBef>
              <a:buClr>
                <a:srgbClr val="CCCCCC"/>
              </a:buClr>
              <a:buSzPct val="100000"/>
              <a:buChar char="○"/>
            </a:pPr>
            <a:r>
              <a:rPr lang="ko" sz="1000">
                <a:solidFill>
                  <a:srgbClr val="CCCCCC"/>
                </a:solidFill>
              </a:rPr>
              <a:t>Github 홈페이지에서 우측아래에 있는 </a:t>
            </a:r>
            <a:r>
              <a:rPr lang="ko" sz="1000"/>
              <a:t>‘New repository’</a:t>
            </a:r>
            <a:r>
              <a:rPr lang="ko" sz="1000">
                <a:solidFill>
                  <a:srgbClr val="CCCCCC"/>
                </a:solidFill>
              </a:rPr>
              <a:t> 버튼을 누르면 웹상에서 내 github 계정에 repository를 생성 할 수 있다. </a:t>
            </a:r>
          </a:p>
          <a:p>
            <a:pPr marL="914400" lvl="1" indent="-292100" rtl="0">
              <a:lnSpc>
                <a:spcPct val="150000"/>
              </a:lnSpc>
              <a:spcBef>
                <a:spcPts val="0"/>
              </a:spcBef>
              <a:buClr>
                <a:srgbClr val="CCCCCC"/>
              </a:buClr>
              <a:buSzPct val="100000"/>
              <a:buChar char="○"/>
            </a:pPr>
            <a:r>
              <a:rPr lang="ko" sz="1000">
                <a:solidFill>
                  <a:srgbClr val="CCCCCC"/>
                </a:solidFill>
              </a:rPr>
              <a:t>쉽게 설명하자면... 하드에 C:/ 드라이브가 있는데(이게 Jinwoo1338 이라는 내 계정) 여기다가 ‘git_test_01’이라는 폴더를 하나 만들고 이게 (c:/ 바로 직속 하위에 잇는 폴더) repository라고 생각하면 될 것 같다. </a:t>
            </a:r>
          </a:p>
          <a:p>
            <a:pPr marL="914400" lvl="1" indent="-292100" rtl="0">
              <a:lnSpc>
                <a:spcPct val="150000"/>
              </a:lnSpc>
              <a:spcBef>
                <a:spcPts val="0"/>
              </a:spcBef>
              <a:buClr>
                <a:srgbClr val="CCCCCC"/>
              </a:buClr>
              <a:buSzPct val="100000"/>
              <a:buChar char="○"/>
            </a:pPr>
            <a:r>
              <a:rPr lang="ko" sz="1000"/>
              <a:t>repository name에는 띄어씌기없이 원하는 이름</a:t>
            </a:r>
            <a:r>
              <a:rPr lang="ko" sz="1000">
                <a:solidFill>
                  <a:srgbClr val="CCCCCC"/>
                </a:solidFill>
              </a:rPr>
              <a:t>을 적고(github에서 알아서 유효성 체크 해 줌), Description 에도 필요시 적당한 저장소 설명을 적는다. </a:t>
            </a:r>
          </a:p>
          <a:p>
            <a:pPr marL="914400" lvl="1" indent="-292100" rtl="0">
              <a:lnSpc>
                <a:spcPct val="150000"/>
              </a:lnSpc>
              <a:spcBef>
                <a:spcPts val="0"/>
              </a:spcBef>
              <a:buClr>
                <a:srgbClr val="CCCCCC"/>
              </a:buClr>
              <a:buSzPct val="100000"/>
              <a:buChar char="○"/>
            </a:pPr>
            <a:r>
              <a:rPr lang="ko" sz="1000">
                <a:solidFill>
                  <a:srgbClr val="CCCCCC"/>
                </a:solidFill>
              </a:rPr>
              <a:t>price plan이 유료가 아니면 repository는 </a:t>
            </a:r>
            <a:r>
              <a:rPr lang="ko" sz="1000"/>
              <a:t>public</a:t>
            </a:r>
            <a:r>
              <a:rPr lang="ko" sz="1000">
                <a:solidFill>
                  <a:srgbClr val="CCCCCC"/>
                </a:solidFill>
              </a:rPr>
              <a:t>밖에 선택이 안된다. 일단 공짜로 가자.</a:t>
            </a:r>
          </a:p>
          <a:p>
            <a:pPr marL="914400" lvl="1" indent="-292100" rtl="0">
              <a:lnSpc>
                <a:spcPct val="150000"/>
              </a:lnSpc>
              <a:spcBef>
                <a:spcPts val="0"/>
              </a:spcBef>
              <a:buClr>
                <a:srgbClr val="CCCCCC"/>
              </a:buClr>
              <a:buSzPct val="100000"/>
              <a:buChar char="○"/>
            </a:pPr>
            <a:r>
              <a:rPr lang="ko" sz="1000">
                <a:solidFill>
                  <a:srgbClr val="CCCCCC"/>
                </a:solidFill>
              </a:rPr>
              <a:t>‘Add .gitignore’는 저장소에 올릴필요 없는 파일들을 .gitignore에 정의해 놓는데, 그 preset을 제공해 주는 기능이다. 일단 none으로 가자.</a:t>
            </a:r>
          </a:p>
          <a:p>
            <a:pPr marL="914400" lvl="1" indent="-292100" rtl="0">
              <a:lnSpc>
                <a:spcPct val="150000"/>
              </a:lnSpc>
              <a:spcBef>
                <a:spcPts val="0"/>
              </a:spcBef>
              <a:buClr>
                <a:srgbClr val="CCCCCC"/>
              </a:buClr>
              <a:buSzPct val="100000"/>
              <a:buChar char="○"/>
            </a:pPr>
            <a:r>
              <a:rPr lang="ko" sz="1000">
                <a:solidFill>
                  <a:srgbClr val="CCCCCC"/>
                </a:solidFill>
              </a:rPr>
              <a:t>‘Add a license’는 내가 업로드할 소스코드(파일)들에 대한 라이센스를 표기해주는 기능인데, 나중에 적접 명시할수 있으니 일단 none으로가 가자.</a:t>
            </a:r>
          </a:p>
          <a:p>
            <a:pPr marL="914400" lvl="1" indent="-292100" rtl="0">
              <a:lnSpc>
                <a:spcPct val="150000"/>
              </a:lnSpc>
              <a:spcBef>
                <a:spcPts val="0"/>
              </a:spcBef>
              <a:buSzPct val="100000"/>
              <a:buChar char="○"/>
            </a:pPr>
            <a:r>
              <a:rPr lang="ko" sz="1000"/>
              <a:t>Create repository 를 누르자!</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Github에 repository 생성 및 SourceTree와 연동하기 #2</a:t>
            </a:r>
          </a:p>
        </p:txBody>
      </p:sp>
      <p:pic>
        <p:nvPicPr>
          <p:cNvPr id="179" name="Shape 179"/>
          <p:cNvPicPr preferRelativeResize="0"/>
          <p:nvPr/>
        </p:nvPicPr>
        <p:blipFill>
          <a:blip r:embed="rId3">
            <a:alphaModFix/>
          </a:blip>
          <a:stretch>
            <a:fillRect/>
          </a:stretch>
        </p:blipFill>
        <p:spPr>
          <a:xfrm>
            <a:off x="4221502" y="1055400"/>
            <a:ext cx="4803975" cy="3709225"/>
          </a:xfrm>
          <a:prstGeom prst="rect">
            <a:avLst/>
          </a:prstGeom>
          <a:noFill/>
          <a:ln w="9525" cap="flat" cmpd="sng">
            <a:solidFill>
              <a:srgbClr val="CCCCCC"/>
            </a:solidFill>
            <a:prstDash val="solid"/>
            <a:round/>
            <a:headEnd type="none" w="med" len="med"/>
            <a:tailEnd type="none" w="med" len="med"/>
          </a:ln>
        </p:spPr>
      </p:pic>
      <p:sp>
        <p:nvSpPr>
          <p:cNvPr id="180" name="Shape 180"/>
          <p:cNvSpPr txBox="1"/>
          <p:nvPr/>
        </p:nvSpPr>
        <p:spPr>
          <a:xfrm>
            <a:off x="0" y="1329275"/>
            <a:ext cx="4131600" cy="2658600"/>
          </a:xfrm>
          <a:prstGeom prst="rect">
            <a:avLst/>
          </a:prstGeom>
          <a:noFill/>
          <a:ln>
            <a:noFill/>
          </a:ln>
        </p:spPr>
        <p:txBody>
          <a:bodyPr lIns="91425" tIns="91425" rIns="91425" bIns="91425" anchor="t" anchorCtr="0">
            <a:noAutofit/>
          </a:bodyPr>
          <a:lstStyle/>
          <a:p>
            <a:pPr marL="457200" lvl="0" indent="-304800" rtl="0">
              <a:lnSpc>
                <a:spcPct val="150000"/>
              </a:lnSpc>
              <a:spcBef>
                <a:spcPts val="0"/>
              </a:spcBef>
              <a:buSzPct val="100000"/>
              <a:buChar char="●"/>
            </a:pPr>
            <a:r>
              <a:rPr lang="ko" sz="1200"/>
              <a:t>드디어 github에 내 repository가 생성됨!!! 이제 내 컴터에 있는 폴더에 물려보자. sourcetree를 사용해서...</a:t>
            </a:r>
          </a:p>
          <a:p>
            <a:pPr marL="457200" lvl="0" indent="-304800" rtl="0">
              <a:lnSpc>
                <a:spcPct val="150000"/>
              </a:lnSpc>
              <a:spcBef>
                <a:spcPts val="0"/>
              </a:spcBef>
              <a:buSzPct val="100000"/>
              <a:buChar char="●"/>
            </a:pPr>
            <a:r>
              <a:rPr lang="ko" sz="1200"/>
              <a:t>참고로 github는 웹상에서도 txt형태의 파일들은 직접 수정이 가능하다. 이건 다음편에서 생각나면 다시 자세히 다루도록 하겠다.</a:t>
            </a:r>
          </a:p>
          <a:p>
            <a:pPr marL="457200" lvl="0" indent="-304800" rtl="0">
              <a:lnSpc>
                <a:spcPct val="150000"/>
              </a:lnSpc>
              <a:spcBef>
                <a:spcPts val="0"/>
              </a:spcBef>
              <a:buSzPct val="100000"/>
              <a:buChar char="●"/>
            </a:pPr>
            <a:r>
              <a:rPr lang="ko" sz="1200"/>
              <a:t>우측하단에 보이는 ‘HTTPS clone URL’에 있는 url을 copy 한다. (본 예제에서는 ‘</a:t>
            </a:r>
            <a:r>
              <a:rPr lang="ko" sz="1200" u="sng">
                <a:solidFill>
                  <a:schemeClr val="hlink"/>
                </a:solidFill>
                <a:hlinkClick r:id="rId4"/>
              </a:rPr>
              <a:t>https://github.com/Jinwoo1338/git_test_01.git</a:t>
            </a:r>
            <a:r>
              <a:rPr lang="ko" sz="1200"/>
              <a:t>’)</a:t>
            </a:r>
          </a:p>
          <a:p>
            <a:pPr marL="457200" lvl="0" indent="-304800">
              <a:lnSpc>
                <a:spcPct val="150000"/>
              </a:lnSpc>
              <a:spcBef>
                <a:spcPts val="0"/>
              </a:spcBef>
              <a:buSzPct val="100000"/>
              <a:buChar char="●"/>
            </a:pPr>
            <a:r>
              <a:rPr lang="ko" sz="1200"/>
              <a:t>source tree를 실행한다.</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Github에 repository 생성 및 SourceTree와 연동하기 #3</a:t>
            </a:r>
          </a:p>
        </p:txBody>
      </p:sp>
      <p:sp>
        <p:nvSpPr>
          <p:cNvPr id="186" name="Shape 186"/>
          <p:cNvSpPr txBox="1"/>
          <p:nvPr/>
        </p:nvSpPr>
        <p:spPr>
          <a:xfrm>
            <a:off x="0" y="660400"/>
            <a:ext cx="4131600" cy="4483200"/>
          </a:xfrm>
          <a:prstGeom prst="rect">
            <a:avLst/>
          </a:prstGeom>
          <a:noFill/>
          <a:ln>
            <a:noFill/>
          </a:ln>
        </p:spPr>
        <p:txBody>
          <a:bodyPr lIns="91425" tIns="91425" rIns="91425" bIns="91425" anchor="t" anchorCtr="0">
            <a:noAutofit/>
          </a:bodyPr>
          <a:lstStyle/>
          <a:p>
            <a:pPr marL="457200" lvl="0" indent="-304800" rtl="0">
              <a:lnSpc>
                <a:spcPct val="115000"/>
              </a:lnSpc>
              <a:spcBef>
                <a:spcPts val="0"/>
              </a:spcBef>
              <a:buSzPct val="100000"/>
              <a:buChar char="●"/>
            </a:pPr>
            <a:r>
              <a:rPr lang="ko" sz="1200"/>
              <a:t>드디어 github에 내 repository가 생성됨!!! 이제 내 컴터에 있는 폴더에 물려보자. sourcetree를 사용해서...</a:t>
            </a:r>
          </a:p>
          <a:p>
            <a:pPr marL="457200" lvl="0" indent="-304800" rtl="0">
              <a:lnSpc>
                <a:spcPct val="115000"/>
              </a:lnSpc>
              <a:spcBef>
                <a:spcPts val="0"/>
              </a:spcBef>
              <a:buSzPct val="100000"/>
              <a:buChar char="●"/>
            </a:pPr>
            <a:r>
              <a:rPr lang="ko" sz="1200"/>
              <a:t>참고로 github는 웹상에서도 txt형태의 파일들은 직접 수정이 가능하다. 이건 다음편에서 생각나면 다시 자세히 다루도록 하겠다.</a:t>
            </a:r>
          </a:p>
          <a:p>
            <a:pPr marL="457200" lvl="0" indent="-304800" rtl="0">
              <a:lnSpc>
                <a:spcPct val="115000"/>
              </a:lnSpc>
              <a:spcBef>
                <a:spcPts val="0"/>
              </a:spcBef>
              <a:buSzPct val="100000"/>
              <a:buChar char="●"/>
            </a:pPr>
            <a:r>
              <a:rPr lang="ko" sz="1200"/>
              <a:t>우측하단에 보이는 ‘HTTPS clone URL’에 있는 url을 copy 한다. (본 예제에서는 ‘</a:t>
            </a:r>
            <a:r>
              <a:rPr lang="ko" sz="1200" u="sng">
                <a:solidFill>
                  <a:schemeClr val="hlink"/>
                </a:solidFill>
                <a:hlinkClick r:id="rId3"/>
              </a:rPr>
              <a:t>https://github.com/Jinwoo1338/git_test_01.git</a:t>
            </a:r>
            <a:r>
              <a:rPr lang="ko" sz="1200"/>
              <a:t>’)</a:t>
            </a:r>
          </a:p>
          <a:p>
            <a:pPr marL="457200" lvl="0" indent="-304800" rtl="0">
              <a:lnSpc>
                <a:spcPct val="115000"/>
              </a:lnSpc>
              <a:spcBef>
                <a:spcPts val="0"/>
              </a:spcBef>
              <a:buSzPct val="100000"/>
              <a:buChar char="●"/>
            </a:pPr>
            <a:r>
              <a:rPr lang="ko" sz="1200"/>
              <a:t>source tree를 실행한다.</a:t>
            </a:r>
          </a:p>
          <a:p>
            <a:pPr marL="457200" lvl="0" indent="-304800" rtl="0">
              <a:lnSpc>
                <a:spcPct val="115000"/>
              </a:lnSpc>
              <a:spcBef>
                <a:spcPts val="0"/>
              </a:spcBef>
              <a:buSzPct val="100000"/>
              <a:buChar char="●"/>
            </a:pPr>
            <a:r>
              <a:rPr lang="ko" sz="1200"/>
              <a:t>repository browser에서 상단의 ‘+ New Repository’를 누른다. 여러개의 목록이 나오는데 그중 ‘Clone from URL’을 선택한다. </a:t>
            </a:r>
          </a:p>
          <a:p>
            <a:pPr marL="457200" lvl="0" indent="-304800" rtl="0">
              <a:lnSpc>
                <a:spcPct val="115000"/>
              </a:lnSpc>
              <a:spcBef>
                <a:spcPts val="0"/>
              </a:spcBef>
              <a:buSzPct val="100000"/>
              <a:buChar char="●"/>
            </a:pPr>
            <a:r>
              <a:rPr lang="ko" sz="1200"/>
              <a:t>‘Source URL’부분에 아까 copy 한 colne URL을 붙여넣는다. 이후 탭키를 누르거나 마우스를 다른 빈칸으로 이동하면 나머지 칸이 기본값으로 채워진다.</a:t>
            </a:r>
          </a:p>
          <a:p>
            <a:pPr marL="457200" lvl="0" indent="-304800" rtl="0">
              <a:lnSpc>
                <a:spcPct val="115000"/>
              </a:lnSpc>
              <a:spcBef>
                <a:spcPts val="0"/>
              </a:spcBef>
              <a:buSzPct val="100000"/>
              <a:buChar char="●"/>
            </a:pPr>
            <a:r>
              <a:rPr lang="ko" sz="1200"/>
              <a:t>‘Destination Path’는 내 컴의 어느 폴더랑 연결 할 것인지 지정하는 필드이다. ’...’를 눌러서 specific path’를 잡아 줄 수 있다. 예제에서는 ‘/Users/jinwoo1/git_test/root’로 정하였다. root폴더에는 아무것도 없어야 된다.</a:t>
            </a:r>
          </a:p>
          <a:p>
            <a:pPr marL="457200" lvl="0" indent="-304800" rtl="0">
              <a:lnSpc>
                <a:spcPct val="115000"/>
              </a:lnSpc>
              <a:spcBef>
                <a:spcPts val="0"/>
              </a:spcBef>
              <a:buSzPct val="100000"/>
              <a:buChar char="●"/>
            </a:pPr>
            <a:r>
              <a:rPr lang="ko" sz="1200"/>
              <a:t>다 설정하였으면 ‘Clone’버튼을 누른다.</a:t>
            </a:r>
          </a:p>
        </p:txBody>
      </p:sp>
      <p:pic>
        <p:nvPicPr>
          <p:cNvPr id="187" name="Shape 187"/>
          <p:cNvPicPr preferRelativeResize="0"/>
          <p:nvPr/>
        </p:nvPicPr>
        <p:blipFill rotWithShape="1">
          <a:blip r:embed="rId4">
            <a:alphaModFix/>
          </a:blip>
          <a:srcRect r="42971" b="52604"/>
          <a:stretch/>
        </p:blipFill>
        <p:spPr>
          <a:xfrm>
            <a:off x="4238650" y="922875"/>
            <a:ext cx="3863950" cy="1964249"/>
          </a:xfrm>
          <a:prstGeom prst="rect">
            <a:avLst/>
          </a:prstGeom>
          <a:noFill/>
          <a:ln w="9525" cap="flat" cmpd="sng">
            <a:solidFill>
              <a:srgbClr val="CCCCCC"/>
            </a:solidFill>
            <a:prstDash val="solid"/>
            <a:round/>
            <a:headEnd type="none" w="med" len="med"/>
            <a:tailEnd type="none" w="med" len="med"/>
          </a:ln>
        </p:spPr>
      </p:pic>
      <p:sp>
        <p:nvSpPr>
          <p:cNvPr id="188" name="Shape 188"/>
          <p:cNvSpPr/>
          <p:nvPr/>
        </p:nvSpPr>
        <p:spPr>
          <a:xfrm>
            <a:off x="5342475" y="1430875"/>
            <a:ext cx="973800" cy="2792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89" name="Shape 189"/>
          <p:cNvPicPr preferRelativeResize="0"/>
          <p:nvPr/>
        </p:nvPicPr>
        <p:blipFill>
          <a:blip r:embed="rId5">
            <a:alphaModFix/>
          </a:blip>
          <a:stretch>
            <a:fillRect/>
          </a:stretch>
        </p:blipFill>
        <p:spPr>
          <a:xfrm>
            <a:off x="4792122" y="2379902"/>
            <a:ext cx="3948124" cy="2532325"/>
          </a:xfrm>
          <a:prstGeom prst="rect">
            <a:avLst/>
          </a:prstGeom>
          <a:noFill/>
          <a:ln w="9525" cap="flat" cmpd="sng">
            <a:solidFill>
              <a:srgbClr val="CCCCCC"/>
            </a:solidFill>
            <a:prstDash val="solid"/>
            <a:round/>
            <a:headEnd type="none" w="med" len="med"/>
            <a:tailEnd type="none" w="med" len="med"/>
          </a:ln>
        </p:spPr>
      </p:pic>
      <p:cxnSp>
        <p:nvCxnSpPr>
          <p:cNvPr id="190" name="Shape 190"/>
          <p:cNvCxnSpPr>
            <a:stCxn id="188" idx="3"/>
          </p:cNvCxnSpPr>
          <p:nvPr/>
        </p:nvCxnSpPr>
        <p:spPr>
          <a:xfrm>
            <a:off x="6316275" y="1570524"/>
            <a:ext cx="1362900" cy="791700"/>
          </a:xfrm>
          <a:prstGeom prst="bentConnector3">
            <a:avLst>
              <a:gd name="adj1" fmla="val 99386"/>
            </a:avLst>
          </a:prstGeom>
          <a:noFill/>
          <a:ln w="9525" cap="flat" cmpd="sng">
            <a:solidFill>
              <a:srgbClr val="FF0000"/>
            </a:solidFill>
            <a:prstDash val="solid"/>
            <a:round/>
            <a:headEnd type="none" w="lg" len="lg"/>
            <a:tailEnd type="triangle" w="lg" len="lg"/>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Github에 repository 생성 및 SourceTree와 연동하기 #3</a:t>
            </a:r>
          </a:p>
        </p:txBody>
      </p:sp>
      <p:pic>
        <p:nvPicPr>
          <p:cNvPr id="196" name="Shape 196"/>
          <p:cNvPicPr preferRelativeResize="0"/>
          <p:nvPr/>
        </p:nvPicPr>
        <p:blipFill>
          <a:blip r:embed="rId3">
            <a:alphaModFix/>
          </a:blip>
          <a:stretch>
            <a:fillRect/>
          </a:stretch>
        </p:blipFill>
        <p:spPr>
          <a:xfrm>
            <a:off x="79918" y="717525"/>
            <a:ext cx="3797825" cy="649799"/>
          </a:xfrm>
          <a:prstGeom prst="rect">
            <a:avLst/>
          </a:prstGeom>
          <a:noFill/>
          <a:ln>
            <a:noFill/>
          </a:ln>
        </p:spPr>
      </p:pic>
      <p:sp>
        <p:nvSpPr>
          <p:cNvPr id="197" name="Shape 197"/>
          <p:cNvSpPr txBox="1"/>
          <p:nvPr/>
        </p:nvSpPr>
        <p:spPr>
          <a:xfrm>
            <a:off x="4013200" y="770475"/>
            <a:ext cx="4911599" cy="4125000"/>
          </a:xfrm>
          <a:prstGeom prst="rect">
            <a:avLst/>
          </a:prstGeom>
          <a:noFill/>
          <a:ln>
            <a:noFill/>
          </a:ln>
        </p:spPr>
        <p:txBody>
          <a:bodyPr lIns="91425" tIns="91425" rIns="91425" bIns="91425" anchor="t" anchorCtr="0">
            <a:noAutofit/>
          </a:bodyPr>
          <a:lstStyle/>
          <a:p>
            <a:pPr marL="457200" lvl="0" indent="-311150" rtl="0">
              <a:lnSpc>
                <a:spcPct val="115000"/>
              </a:lnSpc>
              <a:spcBef>
                <a:spcPts val="0"/>
              </a:spcBef>
              <a:buSzPct val="100000"/>
              <a:buChar char="●"/>
            </a:pPr>
            <a:r>
              <a:rPr lang="ko" sz="1300"/>
              <a:t>‘Clone’ 버튼을 누르면 repository browser list로 이동되고 check out이 시작된다.(github상의 파일을 내컴의 지정된 폴더로 내려받음) </a:t>
            </a:r>
          </a:p>
          <a:p>
            <a:pPr marL="457200" lvl="0" indent="-311150" rtl="0">
              <a:lnSpc>
                <a:spcPct val="115000"/>
              </a:lnSpc>
              <a:spcBef>
                <a:spcPts val="0"/>
              </a:spcBef>
              <a:buSzPct val="100000"/>
              <a:buChar char="●"/>
            </a:pPr>
            <a:r>
              <a:rPr lang="ko" sz="1300"/>
              <a:t>check out이 완료된 후, repository(1번 그림에서 root)를 더블클릭 하면 해당 repository의 상세 정보 창이 열린다.(2,3번 그림)</a:t>
            </a:r>
          </a:p>
          <a:p>
            <a:pPr marL="457200" lvl="0" indent="-311150" rtl="0">
              <a:lnSpc>
                <a:spcPct val="115000"/>
              </a:lnSpc>
              <a:spcBef>
                <a:spcPts val="0"/>
              </a:spcBef>
              <a:buSzPct val="100000"/>
              <a:buChar char="●"/>
            </a:pPr>
            <a:r>
              <a:rPr lang="ko" sz="1300"/>
              <a:t>2번 그림은 ‘File Status’ 메뉴로써, 파일이 수정, 추가, 삭제 가 이루어 질 경우 이 메뉴에 파일이 보이게 되며, github로 commit과 push를 할 수 있다. </a:t>
            </a:r>
          </a:p>
          <a:p>
            <a:pPr marL="457200" lvl="0" indent="-311150" rtl="0">
              <a:lnSpc>
                <a:spcPct val="115000"/>
              </a:lnSpc>
              <a:spcBef>
                <a:spcPts val="0"/>
              </a:spcBef>
              <a:buSzPct val="100000"/>
              <a:buChar char="●"/>
            </a:pPr>
            <a:r>
              <a:rPr lang="ko" sz="1300"/>
              <a:t>3번 그림은 해당 브랜치의 commit &amp; push의 history를 볼 수 있는 메뉴이다. repository 생성시 자동 생성된 README.md 파일또한 엄연히 파일이 추가 된 것이기에 history 에 보이고 있다. </a:t>
            </a:r>
          </a:p>
          <a:p>
            <a:pPr lvl="0">
              <a:lnSpc>
                <a:spcPct val="115000"/>
              </a:lnSpc>
              <a:spcBef>
                <a:spcPts val="0"/>
              </a:spcBef>
              <a:buNone/>
            </a:pPr>
            <a:endParaRPr sz="1300"/>
          </a:p>
        </p:txBody>
      </p:sp>
      <p:pic>
        <p:nvPicPr>
          <p:cNvPr id="198" name="Shape 198"/>
          <p:cNvPicPr preferRelativeResize="0"/>
          <p:nvPr/>
        </p:nvPicPr>
        <p:blipFill>
          <a:blip r:embed="rId4">
            <a:alphaModFix/>
          </a:blip>
          <a:stretch>
            <a:fillRect/>
          </a:stretch>
        </p:blipFill>
        <p:spPr>
          <a:xfrm>
            <a:off x="499550" y="3063349"/>
            <a:ext cx="3395125" cy="1832200"/>
          </a:xfrm>
          <a:prstGeom prst="rect">
            <a:avLst/>
          </a:prstGeom>
          <a:noFill/>
          <a:ln w="9525" cap="flat" cmpd="sng">
            <a:solidFill>
              <a:srgbClr val="CCCCCC"/>
            </a:solidFill>
            <a:prstDash val="solid"/>
            <a:round/>
            <a:headEnd type="none" w="med" len="med"/>
            <a:tailEnd type="none" w="med" len="med"/>
          </a:ln>
        </p:spPr>
      </p:pic>
      <p:pic>
        <p:nvPicPr>
          <p:cNvPr id="199" name="Shape 199"/>
          <p:cNvPicPr preferRelativeResize="0"/>
          <p:nvPr/>
        </p:nvPicPr>
        <p:blipFill>
          <a:blip r:embed="rId5">
            <a:alphaModFix/>
          </a:blip>
          <a:stretch>
            <a:fillRect/>
          </a:stretch>
        </p:blipFill>
        <p:spPr>
          <a:xfrm>
            <a:off x="156125" y="1592800"/>
            <a:ext cx="3128949" cy="1697049"/>
          </a:xfrm>
          <a:prstGeom prst="rect">
            <a:avLst/>
          </a:prstGeom>
          <a:noFill/>
          <a:ln w="9525" cap="flat" cmpd="sng">
            <a:solidFill>
              <a:srgbClr val="CCCCCC"/>
            </a:solidFill>
            <a:prstDash val="solid"/>
            <a:round/>
            <a:headEnd type="none" w="med" len="med"/>
            <a:tailEnd type="none" w="med" len="med"/>
          </a:ln>
        </p:spPr>
      </p:pic>
      <p:sp>
        <p:nvSpPr>
          <p:cNvPr id="200" name="Shape 200"/>
          <p:cNvSpPr txBox="1"/>
          <p:nvPr/>
        </p:nvSpPr>
        <p:spPr>
          <a:xfrm>
            <a:off x="1761075" y="1058325"/>
            <a:ext cx="287699" cy="2328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ko"/>
              <a:t>1</a:t>
            </a:r>
          </a:p>
        </p:txBody>
      </p:sp>
      <p:sp>
        <p:nvSpPr>
          <p:cNvPr id="201" name="Shape 201"/>
          <p:cNvSpPr txBox="1"/>
          <p:nvPr/>
        </p:nvSpPr>
        <p:spPr>
          <a:xfrm>
            <a:off x="1185350" y="2455350"/>
            <a:ext cx="287699" cy="2328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2</a:t>
            </a:r>
          </a:p>
        </p:txBody>
      </p:sp>
      <p:sp>
        <p:nvSpPr>
          <p:cNvPr id="202" name="Shape 202"/>
          <p:cNvSpPr txBox="1"/>
          <p:nvPr/>
        </p:nvSpPr>
        <p:spPr>
          <a:xfrm>
            <a:off x="1834987" y="3962400"/>
            <a:ext cx="287699" cy="2328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3</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98250" y="2747975"/>
            <a:ext cx="4033425" cy="2188100"/>
          </a:xfrm>
          <a:prstGeom prst="rect">
            <a:avLst/>
          </a:prstGeom>
          <a:noFill/>
          <a:ln>
            <a:noFill/>
          </a:ln>
        </p:spPr>
      </p:pic>
      <p:pic>
        <p:nvPicPr>
          <p:cNvPr id="208" name="Shape 208"/>
          <p:cNvPicPr preferRelativeResize="0"/>
          <p:nvPr/>
        </p:nvPicPr>
        <p:blipFill>
          <a:blip r:embed="rId4">
            <a:alphaModFix/>
          </a:blip>
          <a:stretch>
            <a:fillRect/>
          </a:stretch>
        </p:blipFill>
        <p:spPr>
          <a:xfrm>
            <a:off x="98250" y="813850"/>
            <a:ext cx="3914950" cy="672047"/>
          </a:xfrm>
          <a:prstGeom prst="rect">
            <a:avLst/>
          </a:prstGeom>
          <a:noFill/>
          <a:ln>
            <a:noFill/>
          </a:ln>
        </p:spPr>
      </p:pic>
      <p:pic>
        <p:nvPicPr>
          <p:cNvPr id="209" name="Shape 209"/>
          <p:cNvPicPr preferRelativeResize="0"/>
          <p:nvPr/>
        </p:nvPicPr>
        <p:blipFill>
          <a:blip r:embed="rId5">
            <a:alphaModFix/>
          </a:blip>
          <a:stretch>
            <a:fillRect/>
          </a:stretch>
        </p:blipFill>
        <p:spPr>
          <a:xfrm>
            <a:off x="245024" y="1392274"/>
            <a:ext cx="2608250" cy="1046850"/>
          </a:xfrm>
          <a:prstGeom prst="rect">
            <a:avLst/>
          </a:prstGeom>
          <a:noFill/>
          <a:ln>
            <a:noFill/>
          </a:ln>
        </p:spPr>
      </p:pic>
      <p:sp>
        <p:nvSpPr>
          <p:cNvPr id="210" name="Shape 21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새로운 파일 추가 및 기존 파일 수정하여 github 에 올리기 #1</a:t>
            </a:r>
          </a:p>
        </p:txBody>
      </p:sp>
      <p:sp>
        <p:nvSpPr>
          <p:cNvPr id="211" name="Shape 211"/>
          <p:cNvSpPr txBox="1"/>
          <p:nvPr/>
        </p:nvSpPr>
        <p:spPr>
          <a:xfrm>
            <a:off x="4013200" y="770475"/>
            <a:ext cx="4911599" cy="4125000"/>
          </a:xfrm>
          <a:prstGeom prst="rect">
            <a:avLst/>
          </a:prstGeom>
          <a:noFill/>
          <a:ln>
            <a:noFill/>
          </a:ln>
        </p:spPr>
        <p:txBody>
          <a:bodyPr lIns="91425" tIns="91425" rIns="91425" bIns="91425" anchor="t" anchorCtr="0">
            <a:noAutofit/>
          </a:bodyPr>
          <a:lstStyle/>
          <a:p>
            <a:pPr marL="457200" lvl="0" indent="-311150" rtl="0">
              <a:lnSpc>
                <a:spcPct val="115000"/>
              </a:lnSpc>
              <a:spcBef>
                <a:spcPts val="0"/>
              </a:spcBef>
              <a:buSzPct val="100000"/>
              <a:buChar char="●"/>
            </a:pPr>
            <a:r>
              <a:rPr lang="ko" sz="1300"/>
              <a:t>finder로 내 컴의 root폴더를 살펴보면 ‘README.md’라는 파일이 존재한다. 이 파일의 내용을 수정하고, 이 파일과 동일한 폴더에 새로운 파일을 추가 한 다음 github에 같이 올려보자.</a:t>
            </a:r>
          </a:p>
          <a:p>
            <a:pPr marL="457200" lvl="0" indent="-311150" rtl="0">
              <a:lnSpc>
                <a:spcPct val="115000"/>
              </a:lnSpc>
              <a:spcBef>
                <a:spcPts val="0"/>
              </a:spcBef>
              <a:buSzPct val="100000"/>
              <a:buChar char="●"/>
            </a:pPr>
            <a:r>
              <a:rPr lang="ko" sz="1300"/>
              <a:t>README.md는 메모장 같은 text editor로 열어서 내용을 수정후 저장 한다. </a:t>
            </a:r>
          </a:p>
          <a:p>
            <a:pPr marL="457200" lvl="0" indent="-311150" rtl="0">
              <a:lnSpc>
                <a:spcPct val="115000"/>
              </a:lnSpc>
              <a:spcBef>
                <a:spcPts val="0"/>
              </a:spcBef>
              <a:buSzPct val="100000"/>
              <a:buChar char="●"/>
            </a:pPr>
            <a:r>
              <a:rPr lang="ko" sz="1300"/>
              <a:t>메모장으로 1번 그림과 같은 내용으로 입력하여 동일한 폴더에 저장한다. </a:t>
            </a:r>
          </a:p>
          <a:p>
            <a:pPr marL="457200" lvl="0" indent="-311150" rtl="0">
              <a:lnSpc>
                <a:spcPct val="115000"/>
              </a:lnSpc>
              <a:spcBef>
                <a:spcPts val="0"/>
              </a:spcBef>
              <a:buSzPct val="100000"/>
              <a:buChar char="●"/>
            </a:pPr>
            <a:r>
              <a:rPr lang="ko" sz="1300"/>
              <a:t>대강 이런 모습이 될 것이다. (2번 그림)</a:t>
            </a:r>
          </a:p>
          <a:p>
            <a:pPr marL="457200" lvl="0" indent="-311150" rtl="0">
              <a:lnSpc>
                <a:spcPct val="115000"/>
              </a:lnSpc>
              <a:spcBef>
                <a:spcPts val="0"/>
              </a:spcBef>
              <a:buSzPct val="100000"/>
              <a:buChar char="●"/>
            </a:pPr>
            <a:r>
              <a:rPr lang="ko" sz="1300"/>
              <a:t>sourcetree로 돌아와서 file status메뉴에 들어가보면 3번 그림과 같은 모습을 볼 수 있을 것이다. </a:t>
            </a:r>
          </a:p>
          <a:p>
            <a:pPr lvl="0" rtl="0">
              <a:lnSpc>
                <a:spcPct val="115000"/>
              </a:lnSpc>
              <a:spcBef>
                <a:spcPts val="0"/>
              </a:spcBef>
              <a:buNone/>
            </a:pPr>
            <a:endParaRPr sz="1300"/>
          </a:p>
        </p:txBody>
      </p:sp>
      <p:sp>
        <p:nvSpPr>
          <p:cNvPr id="212" name="Shape 212"/>
          <p:cNvSpPr txBox="1"/>
          <p:nvPr/>
        </p:nvSpPr>
        <p:spPr>
          <a:xfrm>
            <a:off x="3314400" y="1121837"/>
            <a:ext cx="287699" cy="232800"/>
          </a:xfrm>
          <a:prstGeom prst="rect">
            <a:avLst/>
          </a:pr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solidFill>
                  <a:srgbClr val="FFFFFF"/>
                </a:solidFill>
              </a:rPr>
              <a:t>1</a:t>
            </a:r>
          </a:p>
        </p:txBody>
      </p:sp>
      <p:sp>
        <p:nvSpPr>
          <p:cNvPr id="213" name="Shape 213"/>
          <p:cNvSpPr txBox="1"/>
          <p:nvPr/>
        </p:nvSpPr>
        <p:spPr>
          <a:xfrm>
            <a:off x="2565575" y="2171712"/>
            <a:ext cx="287699" cy="2328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2</a:t>
            </a:r>
          </a:p>
        </p:txBody>
      </p:sp>
      <p:sp>
        <p:nvSpPr>
          <p:cNvPr id="214" name="Shape 214"/>
          <p:cNvSpPr txBox="1"/>
          <p:nvPr/>
        </p:nvSpPr>
        <p:spPr>
          <a:xfrm>
            <a:off x="3314387" y="4199475"/>
            <a:ext cx="287699" cy="2328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3</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2317475" y="1305575"/>
            <a:ext cx="4388125" cy="2380500"/>
          </a:xfrm>
          <a:prstGeom prst="rect">
            <a:avLst/>
          </a:prstGeom>
          <a:noFill/>
          <a:ln w="9525" cap="flat" cmpd="sng">
            <a:solidFill>
              <a:srgbClr val="CCCCCC"/>
            </a:solidFill>
            <a:prstDash val="solid"/>
            <a:round/>
            <a:headEnd type="none" w="med" len="med"/>
            <a:tailEnd type="none" w="med" len="med"/>
          </a:ln>
        </p:spPr>
      </p:pic>
      <p:sp>
        <p:nvSpPr>
          <p:cNvPr id="220" name="Shape 22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새로운 파일 추가 및 기존 파일 수정하여 github 에 올리기 #2</a:t>
            </a:r>
          </a:p>
        </p:txBody>
      </p:sp>
      <p:cxnSp>
        <p:nvCxnSpPr>
          <p:cNvPr id="221" name="Shape 221"/>
          <p:cNvCxnSpPr/>
          <p:nvPr/>
        </p:nvCxnSpPr>
        <p:spPr>
          <a:xfrm rot="10800000">
            <a:off x="2104041" y="1689125"/>
            <a:ext cx="1305899" cy="918599"/>
          </a:xfrm>
          <a:prstGeom prst="straightConnector1">
            <a:avLst/>
          </a:prstGeom>
          <a:noFill/>
          <a:ln w="9525" cap="flat" cmpd="sng">
            <a:solidFill>
              <a:srgbClr val="FF0000"/>
            </a:solidFill>
            <a:prstDash val="solid"/>
            <a:round/>
            <a:headEnd type="none" w="lg" len="lg"/>
            <a:tailEnd type="triangle" w="lg" len="lg"/>
          </a:ln>
        </p:spPr>
      </p:cxnSp>
      <p:sp>
        <p:nvSpPr>
          <p:cNvPr id="222" name="Shape 222"/>
          <p:cNvSpPr txBox="1"/>
          <p:nvPr/>
        </p:nvSpPr>
        <p:spPr>
          <a:xfrm>
            <a:off x="98250" y="1384300"/>
            <a:ext cx="1971899"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r>
              <a:rPr lang="ko" sz="1000"/>
              <a:t>물음표는 새로 추가된 파일임을 나타낸다. 좌측에 체크표시를 하면 git에 추가되면서 이후에 버젼과리 대상 파일로 간주된다. </a:t>
            </a:r>
          </a:p>
        </p:txBody>
      </p:sp>
      <p:cxnSp>
        <p:nvCxnSpPr>
          <p:cNvPr id="223" name="Shape 223"/>
          <p:cNvCxnSpPr/>
          <p:nvPr/>
        </p:nvCxnSpPr>
        <p:spPr>
          <a:xfrm rot="10800000">
            <a:off x="1657341" y="2709441"/>
            <a:ext cx="1752600" cy="90900"/>
          </a:xfrm>
          <a:prstGeom prst="straightConnector1">
            <a:avLst/>
          </a:prstGeom>
          <a:noFill/>
          <a:ln w="9525" cap="flat" cmpd="sng">
            <a:solidFill>
              <a:srgbClr val="FF0000"/>
            </a:solidFill>
            <a:prstDash val="solid"/>
            <a:round/>
            <a:headEnd type="none" w="lg" len="lg"/>
            <a:tailEnd type="triangle" w="lg" len="lg"/>
          </a:ln>
        </p:spPr>
      </p:cxnSp>
      <p:sp>
        <p:nvSpPr>
          <p:cNvPr id="224" name="Shape 224"/>
          <p:cNvSpPr txBox="1"/>
          <p:nvPr/>
        </p:nvSpPr>
        <p:spPr>
          <a:xfrm>
            <a:off x="34750" y="2374900"/>
            <a:ext cx="1622699"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ko" sz="1000"/>
              <a:t>이미 버젼관리 대상인 파일이 수정 되었을 경우 노란 아이콘 으로 표시된다.</a:t>
            </a:r>
          </a:p>
        </p:txBody>
      </p:sp>
      <p:sp>
        <p:nvSpPr>
          <p:cNvPr id="225" name="Shape 225"/>
          <p:cNvSpPr/>
          <p:nvPr/>
        </p:nvSpPr>
        <p:spPr>
          <a:xfrm>
            <a:off x="3213100" y="2383375"/>
            <a:ext cx="1519800" cy="7938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6" name="Shape 226"/>
          <p:cNvSpPr/>
          <p:nvPr/>
        </p:nvSpPr>
        <p:spPr>
          <a:xfrm>
            <a:off x="3213100" y="1955795"/>
            <a:ext cx="1519800" cy="4106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27" name="Shape 227"/>
          <p:cNvPicPr preferRelativeResize="0"/>
          <p:nvPr/>
        </p:nvPicPr>
        <p:blipFill>
          <a:blip r:embed="rId4">
            <a:alphaModFix/>
          </a:blip>
          <a:stretch>
            <a:fillRect/>
          </a:stretch>
        </p:blipFill>
        <p:spPr>
          <a:xfrm>
            <a:off x="7384000" y="2835300"/>
            <a:ext cx="1469300" cy="881574"/>
          </a:xfrm>
          <a:prstGeom prst="rect">
            <a:avLst/>
          </a:prstGeom>
          <a:noFill/>
          <a:ln w="9525" cap="flat" cmpd="sng">
            <a:solidFill>
              <a:srgbClr val="CCCCCC"/>
            </a:solidFill>
            <a:prstDash val="solid"/>
            <a:round/>
            <a:headEnd type="none" w="med" len="med"/>
            <a:tailEnd type="none" w="med" len="med"/>
          </a:ln>
        </p:spPr>
      </p:pic>
      <p:sp>
        <p:nvSpPr>
          <p:cNvPr id="228" name="Shape 228"/>
          <p:cNvSpPr/>
          <p:nvPr/>
        </p:nvSpPr>
        <p:spPr>
          <a:xfrm>
            <a:off x="4762500" y="1985425"/>
            <a:ext cx="1892400" cy="8499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9" name="Shape 229"/>
          <p:cNvSpPr/>
          <p:nvPr/>
        </p:nvSpPr>
        <p:spPr>
          <a:xfrm>
            <a:off x="3238500" y="3191945"/>
            <a:ext cx="3416400" cy="3260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30" name="Shape 230"/>
          <p:cNvCxnSpPr/>
          <p:nvPr/>
        </p:nvCxnSpPr>
        <p:spPr>
          <a:xfrm rot="10800000">
            <a:off x="3474625" y="2679724"/>
            <a:ext cx="187199" cy="880500"/>
          </a:xfrm>
          <a:prstGeom prst="straightConnector1">
            <a:avLst/>
          </a:prstGeom>
          <a:noFill/>
          <a:ln w="9525" cap="flat" cmpd="sng">
            <a:solidFill>
              <a:srgbClr val="FF0000"/>
            </a:solidFill>
            <a:prstDash val="solid"/>
            <a:round/>
            <a:headEnd type="none" w="lg" len="lg"/>
            <a:tailEnd type="triangle" w="lg" len="lg"/>
          </a:ln>
        </p:spPr>
      </p:cxnSp>
      <p:cxnSp>
        <p:nvCxnSpPr>
          <p:cNvPr id="231" name="Shape 231"/>
          <p:cNvCxnSpPr/>
          <p:nvPr/>
        </p:nvCxnSpPr>
        <p:spPr>
          <a:xfrm rot="10800000" flipH="1">
            <a:off x="3208875" y="2835775"/>
            <a:ext cx="223500" cy="728699"/>
          </a:xfrm>
          <a:prstGeom prst="straightConnector1">
            <a:avLst/>
          </a:prstGeom>
          <a:noFill/>
          <a:ln w="9525" cap="flat" cmpd="sng">
            <a:solidFill>
              <a:srgbClr val="FF0000"/>
            </a:solidFill>
            <a:prstDash val="solid"/>
            <a:round/>
            <a:headEnd type="none" w="lg" len="lg"/>
            <a:tailEnd type="triangle" w="lg" len="lg"/>
          </a:ln>
        </p:spPr>
      </p:cxnSp>
      <p:pic>
        <p:nvPicPr>
          <p:cNvPr id="232" name="Shape 232"/>
          <p:cNvPicPr preferRelativeResize="0"/>
          <p:nvPr/>
        </p:nvPicPr>
        <p:blipFill>
          <a:blip r:embed="rId5">
            <a:alphaModFix/>
          </a:blip>
          <a:stretch>
            <a:fillRect/>
          </a:stretch>
        </p:blipFill>
        <p:spPr>
          <a:xfrm>
            <a:off x="2700425" y="4254450"/>
            <a:ext cx="3146850" cy="793800"/>
          </a:xfrm>
          <a:prstGeom prst="rect">
            <a:avLst/>
          </a:prstGeom>
          <a:noFill/>
          <a:ln w="9525" cap="flat" cmpd="sng">
            <a:solidFill>
              <a:srgbClr val="CCCCCC"/>
            </a:solidFill>
            <a:prstDash val="solid"/>
            <a:round/>
            <a:headEnd type="none" w="med" len="med"/>
            <a:tailEnd type="none" w="med" len="med"/>
          </a:ln>
        </p:spPr>
      </p:pic>
      <p:cxnSp>
        <p:nvCxnSpPr>
          <p:cNvPr id="233" name="Shape 233"/>
          <p:cNvCxnSpPr>
            <a:stCxn id="229" idx="2"/>
            <a:endCxn id="232" idx="0"/>
          </p:cNvCxnSpPr>
          <p:nvPr/>
        </p:nvCxnSpPr>
        <p:spPr>
          <a:xfrm flipH="1">
            <a:off x="4273800" y="3518045"/>
            <a:ext cx="672900" cy="736500"/>
          </a:xfrm>
          <a:prstGeom prst="straightConnector1">
            <a:avLst/>
          </a:prstGeom>
          <a:noFill/>
          <a:ln w="9525" cap="flat" cmpd="sng">
            <a:solidFill>
              <a:srgbClr val="FF0000"/>
            </a:solidFill>
            <a:prstDash val="solid"/>
            <a:round/>
            <a:headEnd type="none" w="lg" len="lg"/>
            <a:tailEnd type="triangle" w="lg" len="lg"/>
          </a:ln>
        </p:spPr>
      </p:cxnSp>
      <p:sp>
        <p:nvSpPr>
          <p:cNvPr id="234" name="Shape 234"/>
          <p:cNvSpPr txBox="1"/>
          <p:nvPr/>
        </p:nvSpPr>
        <p:spPr>
          <a:xfrm>
            <a:off x="4728625" y="3771725"/>
            <a:ext cx="2159099" cy="5208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r>
              <a:rPr lang="ko" sz="1000"/>
              <a:t>github에 commit 할때 메세지도 같이 입력 할 수 있다. 보통 commit 내용, 목적등을 같이 입력한다.  </a:t>
            </a:r>
          </a:p>
        </p:txBody>
      </p:sp>
      <p:cxnSp>
        <p:nvCxnSpPr>
          <p:cNvPr id="235" name="Shape 235"/>
          <p:cNvCxnSpPr>
            <a:endCxn id="236" idx="3"/>
          </p:cNvCxnSpPr>
          <p:nvPr/>
        </p:nvCxnSpPr>
        <p:spPr>
          <a:xfrm rot="10800000">
            <a:off x="2056549" y="4668324"/>
            <a:ext cx="830700" cy="344100"/>
          </a:xfrm>
          <a:prstGeom prst="straightConnector1">
            <a:avLst/>
          </a:prstGeom>
          <a:noFill/>
          <a:ln w="9525" cap="flat" cmpd="sng">
            <a:solidFill>
              <a:srgbClr val="FF0000"/>
            </a:solidFill>
            <a:prstDash val="solid"/>
            <a:round/>
            <a:headEnd type="none" w="lg" len="lg"/>
            <a:tailEnd type="triangle" w="lg" len="lg"/>
          </a:ln>
        </p:spPr>
      </p:cxnSp>
      <p:sp>
        <p:nvSpPr>
          <p:cNvPr id="236" name="Shape 236"/>
          <p:cNvSpPr txBox="1"/>
          <p:nvPr/>
        </p:nvSpPr>
        <p:spPr>
          <a:xfrm>
            <a:off x="84650" y="4286425"/>
            <a:ext cx="1971899" cy="7637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ko" sz="1000"/>
              <a:t>check를 안하면 commit만 되고(github에 저장안됨, 개인 컴에만 저장됨), check를 하고 commit하면 github에 같이 저장된다. </a:t>
            </a:r>
          </a:p>
        </p:txBody>
      </p:sp>
      <p:sp>
        <p:nvSpPr>
          <p:cNvPr id="237" name="Shape 237"/>
          <p:cNvSpPr txBox="1"/>
          <p:nvPr/>
        </p:nvSpPr>
        <p:spPr>
          <a:xfrm>
            <a:off x="6938425" y="1591725"/>
            <a:ext cx="2159099" cy="12231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ko" sz="1000"/>
              <a:t>기존 파일과 비교하여 변경된 사항을 표시하여 준다. 새로운 파일일 경우에는 좌측과 같이 아무 표시가 없는데, 기존의 파일을 수정하게 되면 아래그림과 같이 각 line별로 ‘+’ or ‘-’표시와 함께 변경된 내용이 표시된다. 이미지 파일이나 바이너리 파일은 표시가 안된다.</a:t>
            </a:r>
          </a:p>
        </p:txBody>
      </p:sp>
      <p:cxnSp>
        <p:nvCxnSpPr>
          <p:cNvPr id="238" name="Shape 238"/>
          <p:cNvCxnSpPr>
            <a:stCxn id="228" idx="3"/>
            <a:endCxn id="227" idx="1"/>
          </p:cNvCxnSpPr>
          <p:nvPr/>
        </p:nvCxnSpPr>
        <p:spPr>
          <a:xfrm>
            <a:off x="6654900" y="2410375"/>
            <a:ext cx="729000" cy="865800"/>
          </a:xfrm>
          <a:prstGeom prst="straightConnector1">
            <a:avLst/>
          </a:prstGeom>
          <a:noFill/>
          <a:ln w="9525" cap="flat" cmpd="sng">
            <a:solidFill>
              <a:srgbClr val="FF0000"/>
            </a:solidFill>
            <a:prstDash val="solid"/>
            <a:round/>
            <a:headEnd type="none" w="lg" len="lg"/>
            <a:tailEnd type="triangle" w="lg" len="lg"/>
          </a:ln>
        </p:spPr>
      </p:cxnSp>
      <p:cxnSp>
        <p:nvCxnSpPr>
          <p:cNvPr id="239" name="Shape 239"/>
          <p:cNvCxnSpPr/>
          <p:nvPr/>
        </p:nvCxnSpPr>
        <p:spPr>
          <a:xfrm rot="10800000">
            <a:off x="3031041" y="1214825"/>
            <a:ext cx="455100" cy="783299"/>
          </a:xfrm>
          <a:prstGeom prst="straightConnector1">
            <a:avLst/>
          </a:prstGeom>
          <a:noFill/>
          <a:ln w="9525" cap="flat" cmpd="sng">
            <a:solidFill>
              <a:srgbClr val="FF0000"/>
            </a:solidFill>
            <a:prstDash val="solid"/>
            <a:round/>
            <a:headEnd type="none" w="lg" len="lg"/>
            <a:tailEnd type="triangle" w="lg" len="lg"/>
          </a:ln>
        </p:spPr>
      </p:cxnSp>
      <p:cxnSp>
        <p:nvCxnSpPr>
          <p:cNvPr id="240" name="Shape 240"/>
          <p:cNvCxnSpPr/>
          <p:nvPr/>
        </p:nvCxnSpPr>
        <p:spPr>
          <a:xfrm rot="10800000" flipH="1">
            <a:off x="3795766" y="1202274"/>
            <a:ext cx="1161599" cy="1208100"/>
          </a:xfrm>
          <a:prstGeom prst="straightConnector1">
            <a:avLst/>
          </a:prstGeom>
          <a:noFill/>
          <a:ln w="9525" cap="flat" cmpd="sng">
            <a:solidFill>
              <a:srgbClr val="FF0000"/>
            </a:solidFill>
            <a:prstDash val="solid"/>
            <a:round/>
            <a:headEnd type="none" w="lg" len="lg"/>
            <a:tailEnd type="triangle" w="lg" len="lg"/>
          </a:ln>
        </p:spPr>
      </p:cxnSp>
      <p:sp>
        <p:nvSpPr>
          <p:cNvPr id="241" name="Shape 241"/>
          <p:cNvSpPr txBox="1"/>
          <p:nvPr/>
        </p:nvSpPr>
        <p:spPr>
          <a:xfrm>
            <a:off x="1303475" y="791550"/>
            <a:ext cx="2580599" cy="410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ko" sz="1000"/>
              <a:t>commit을 하면 이 영역의 파일들이 commit 된다.</a:t>
            </a:r>
          </a:p>
        </p:txBody>
      </p:sp>
      <p:sp>
        <p:nvSpPr>
          <p:cNvPr id="242" name="Shape 242"/>
          <p:cNvSpPr txBox="1"/>
          <p:nvPr/>
        </p:nvSpPr>
        <p:spPr>
          <a:xfrm>
            <a:off x="4728625" y="756975"/>
            <a:ext cx="3092099" cy="410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ko" sz="1000"/>
              <a:t>내 컴의 파일이 github에 있는 파일과 비교해서 변경 및 추가, 삭제 가 이루어 졌으면 이곳에 표시 된다.</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19575" y="858125"/>
            <a:ext cx="3680999" cy="1486799"/>
          </a:xfrm>
          <a:prstGeom prst="rect">
            <a:avLst/>
          </a:prstGeom>
          <a:noFill/>
          <a:ln>
            <a:noFill/>
          </a:ln>
        </p:spPr>
        <p:txBody>
          <a:bodyPr lIns="91425" tIns="91425" rIns="91425" bIns="91425" anchor="t" anchorCtr="0">
            <a:noAutofit/>
          </a:bodyPr>
          <a:lstStyle/>
          <a:p>
            <a:pPr marL="457200" lvl="0" indent="-292100" rtl="0">
              <a:spcBef>
                <a:spcPts val="0"/>
              </a:spcBef>
              <a:buSzPct val="100000"/>
              <a:buChar char="●"/>
            </a:pPr>
            <a:r>
              <a:rPr lang="ko" sz="1000"/>
              <a:t>unstaged files에서 수정 및 추가 &amp; 삭제 된 파일들을 확인 후에 파일 옆에 체크표시를 하면 staged files영역으로 이동된다.</a:t>
            </a:r>
          </a:p>
          <a:p>
            <a:pPr marL="457200" lvl="0" indent="-292100" rtl="0">
              <a:spcBef>
                <a:spcPts val="0"/>
              </a:spcBef>
              <a:buSzPct val="100000"/>
              <a:buChar char="●"/>
            </a:pPr>
            <a:r>
              <a:rPr lang="ko" sz="1000"/>
              <a:t>commit message를 작성하고, 하단에 있는 ‘Push …….’ 를 체크하고 오른쪽 아래에 있는 ‘Commit’버튼을 누르면 아래와 같은 계정정보 입력창이 최초1회만 나타나게 된다.</a:t>
            </a:r>
          </a:p>
          <a:p>
            <a:pPr marL="457200" lvl="0" indent="-292100" rtl="0">
              <a:spcBef>
                <a:spcPts val="0"/>
              </a:spcBef>
              <a:buSzPct val="100000"/>
              <a:buChar char="●"/>
            </a:pPr>
            <a:r>
              <a:rPr lang="ko" sz="1000"/>
              <a:t>github의 계정명과 비번을 입력한다</a:t>
            </a:r>
          </a:p>
          <a:p>
            <a:pPr marL="457200" lvl="0" indent="-292100" rtl="0">
              <a:spcBef>
                <a:spcPts val="0"/>
              </a:spcBef>
              <a:buSzPct val="100000"/>
              <a:buChar char="●"/>
            </a:pPr>
            <a:r>
              <a:rPr lang="ko" sz="1000"/>
              <a:t>나같은경우는 Username 이 jinwoo1338 로 되어있다.</a:t>
            </a:r>
          </a:p>
        </p:txBody>
      </p:sp>
      <p:pic>
        <p:nvPicPr>
          <p:cNvPr id="248" name="Shape 248"/>
          <p:cNvPicPr preferRelativeResize="0"/>
          <p:nvPr/>
        </p:nvPicPr>
        <p:blipFill>
          <a:blip r:embed="rId3">
            <a:alphaModFix/>
          </a:blip>
          <a:stretch>
            <a:fillRect/>
          </a:stretch>
        </p:blipFill>
        <p:spPr>
          <a:xfrm>
            <a:off x="4046141" y="1228925"/>
            <a:ext cx="4893224" cy="3228700"/>
          </a:xfrm>
          <a:prstGeom prst="rect">
            <a:avLst/>
          </a:prstGeom>
          <a:noFill/>
          <a:ln w="9525" cap="flat" cmpd="sng">
            <a:solidFill>
              <a:srgbClr val="CCCCCC"/>
            </a:solidFill>
            <a:prstDash val="solid"/>
            <a:round/>
            <a:headEnd type="none" w="med" len="med"/>
            <a:tailEnd type="none" w="med" len="med"/>
          </a:ln>
        </p:spPr>
      </p:pic>
      <p:sp>
        <p:nvSpPr>
          <p:cNvPr id="249" name="Shape 24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새로운 파일 추가 및 기존 파일 수정하여 github 에 올리기 #3</a:t>
            </a:r>
          </a:p>
        </p:txBody>
      </p:sp>
      <p:cxnSp>
        <p:nvCxnSpPr>
          <p:cNvPr id="250" name="Shape 250"/>
          <p:cNvCxnSpPr>
            <a:stCxn id="247" idx="3"/>
          </p:cNvCxnSpPr>
          <p:nvPr/>
        </p:nvCxnSpPr>
        <p:spPr>
          <a:xfrm>
            <a:off x="3661424" y="1601524"/>
            <a:ext cx="4698600" cy="2526300"/>
          </a:xfrm>
          <a:prstGeom prst="straightConnector1">
            <a:avLst/>
          </a:prstGeom>
          <a:noFill/>
          <a:ln w="9525" cap="flat" cmpd="sng">
            <a:solidFill>
              <a:srgbClr val="FF0000"/>
            </a:solidFill>
            <a:prstDash val="solid"/>
            <a:round/>
            <a:headEnd type="none" w="lg" len="lg"/>
            <a:tailEnd type="triangle" w="lg" len="lg"/>
          </a:ln>
        </p:spPr>
      </p:cxnSp>
      <p:pic>
        <p:nvPicPr>
          <p:cNvPr id="251" name="Shape 251"/>
          <p:cNvPicPr preferRelativeResize="0"/>
          <p:nvPr/>
        </p:nvPicPr>
        <p:blipFill>
          <a:blip r:embed="rId4">
            <a:alphaModFix/>
          </a:blip>
          <a:stretch>
            <a:fillRect/>
          </a:stretch>
        </p:blipFill>
        <p:spPr>
          <a:xfrm>
            <a:off x="524519" y="2675419"/>
            <a:ext cx="2322400" cy="1454950"/>
          </a:xfrm>
          <a:prstGeom prst="rect">
            <a:avLst/>
          </a:prstGeom>
          <a:noFill/>
          <a:ln w="9525" cap="flat" cmpd="sng">
            <a:solidFill>
              <a:srgbClr val="CCCCCC"/>
            </a:solidFill>
            <a:prstDash val="solid"/>
            <a:round/>
            <a:headEnd type="none" w="med" len="med"/>
            <a:tailEnd type="none" w="med" len="med"/>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‘버전 관리’란 무엇이며, 왜 필요한가?</a:t>
            </a:r>
          </a:p>
        </p:txBody>
      </p:sp>
      <p:sp>
        <p:nvSpPr>
          <p:cNvPr id="71" name="Shape 71"/>
          <p:cNvSpPr txBox="1"/>
          <p:nvPr/>
        </p:nvSpPr>
        <p:spPr>
          <a:xfrm>
            <a:off x="0" y="660400"/>
            <a:ext cx="9144000" cy="4483200"/>
          </a:xfrm>
          <a:prstGeom prst="rect">
            <a:avLst/>
          </a:prstGeom>
          <a:noFill/>
          <a:ln>
            <a:noFill/>
          </a:ln>
        </p:spPr>
        <p:txBody>
          <a:bodyPr lIns="91425" tIns="91425" rIns="91425" bIns="91425" anchor="t" anchorCtr="0">
            <a:noAutofit/>
          </a:bodyPr>
          <a:lstStyle/>
          <a:p>
            <a:pPr marL="457200" lvl="0" indent="-228600" rtl="0">
              <a:lnSpc>
                <a:spcPct val="150000"/>
              </a:lnSpc>
              <a:spcBef>
                <a:spcPts val="0"/>
              </a:spcBef>
              <a:buChar char="●"/>
            </a:pPr>
            <a:r>
              <a:rPr lang="ko" b="1"/>
              <a:t>다 집어치우고 작업하다 날렸을때 복구 하기 쉽고, 다른사람들이랑 같이 작업할려면 버전관리툴을 쓰는게 좋고 편하다고 생각하면 된다. 아니면, 고참이 쓰라고 해서 쓰던가...</a:t>
            </a:r>
          </a:p>
          <a:p>
            <a:pPr marL="457200" lvl="0" indent="-228600" rtl="0">
              <a:lnSpc>
                <a:spcPct val="150000"/>
              </a:lnSpc>
              <a:spcBef>
                <a:spcPts val="0"/>
              </a:spcBef>
              <a:buClr>
                <a:srgbClr val="666666"/>
              </a:buClr>
              <a:buChar char="●"/>
            </a:pPr>
            <a:r>
              <a:rPr lang="ko">
                <a:solidFill>
                  <a:srgbClr val="666666"/>
                </a:solidFill>
              </a:rPr>
              <a:t>버전 관리를 이용해야 하는 까닭</a:t>
            </a:r>
          </a:p>
          <a:p>
            <a:pPr marL="914400" lvl="1" indent="-228600" rtl="0">
              <a:lnSpc>
                <a:spcPct val="150000"/>
              </a:lnSpc>
              <a:spcBef>
                <a:spcPts val="0"/>
              </a:spcBef>
              <a:buClr>
                <a:srgbClr val="666666"/>
              </a:buClr>
              <a:buChar char="○"/>
            </a:pPr>
            <a:r>
              <a:rPr lang="ko">
                <a:solidFill>
                  <a:srgbClr val="666666"/>
                </a:solidFill>
              </a:rPr>
              <a:t>무언가 잘못되었을 때 복구를 돕기 위하여</a:t>
            </a:r>
          </a:p>
          <a:p>
            <a:pPr marL="914400" lvl="1" indent="-228600" rtl="0">
              <a:lnSpc>
                <a:spcPct val="150000"/>
              </a:lnSpc>
              <a:spcBef>
                <a:spcPts val="0"/>
              </a:spcBef>
              <a:buClr>
                <a:srgbClr val="666666"/>
              </a:buClr>
              <a:buChar char="○"/>
            </a:pPr>
            <a:r>
              <a:rPr lang="ko">
                <a:solidFill>
                  <a:srgbClr val="666666"/>
                </a:solidFill>
              </a:rPr>
              <a:t>프로젝트 진행 중 과거의 어떤 시점으로 돌아갈 수 있게 하기 위하여</a:t>
            </a:r>
          </a:p>
          <a:p>
            <a:pPr marL="914400" lvl="1" indent="-228600" rtl="0">
              <a:lnSpc>
                <a:spcPct val="150000"/>
              </a:lnSpc>
              <a:spcBef>
                <a:spcPts val="0"/>
              </a:spcBef>
              <a:buClr>
                <a:srgbClr val="666666"/>
              </a:buClr>
              <a:buChar char="○"/>
            </a:pPr>
            <a:r>
              <a:rPr lang="ko">
                <a:solidFill>
                  <a:srgbClr val="666666"/>
                </a:solidFill>
              </a:rPr>
              <a:t>여러사람이 같은 프로젝트에 참여할 경우, 각자가 수정한 부분을 팀원 전체가 동기화하는 과정을 자동화하기 위하여</a:t>
            </a:r>
          </a:p>
          <a:p>
            <a:pPr marL="914400" lvl="1" indent="-228600" rtl="0">
              <a:lnSpc>
                <a:spcPct val="150000"/>
              </a:lnSpc>
              <a:spcBef>
                <a:spcPts val="0"/>
              </a:spcBef>
              <a:buClr>
                <a:srgbClr val="666666"/>
              </a:buClr>
              <a:buChar char="○"/>
            </a:pPr>
            <a:r>
              <a:rPr lang="ko">
                <a:solidFill>
                  <a:srgbClr val="666666"/>
                </a:solidFill>
              </a:rPr>
              <a:t>소스 코드의 변경 사항을 추적하기 위하여</a:t>
            </a:r>
          </a:p>
          <a:p>
            <a:pPr marL="914400" lvl="1" indent="-228600" rtl="0">
              <a:lnSpc>
                <a:spcPct val="150000"/>
              </a:lnSpc>
              <a:spcBef>
                <a:spcPts val="0"/>
              </a:spcBef>
              <a:buClr>
                <a:srgbClr val="666666"/>
              </a:buClr>
              <a:buChar char="○"/>
            </a:pPr>
            <a:r>
              <a:rPr lang="ko">
                <a:solidFill>
                  <a:srgbClr val="666666"/>
                </a:solidFill>
              </a:rPr>
              <a:t>소스 코드에서 누가 수정했는지 추적하기 위하여</a:t>
            </a:r>
          </a:p>
          <a:p>
            <a:pPr marL="914400" lvl="1" indent="-228600" rtl="0">
              <a:lnSpc>
                <a:spcPct val="150000"/>
              </a:lnSpc>
              <a:spcBef>
                <a:spcPts val="0"/>
              </a:spcBef>
              <a:buClr>
                <a:srgbClr val="666666"/>
              </a:buClr>
              <a:buChar char="○"/>
            </a:pPr>
            <a:r>
              <a:rPr lang="ko">
                <a:solidFill>
                  <a:srgbClr val="666666"/>
                </a:solidFill>
              </a:rPr>
              <a:t>대규모 수정 작업을 더욱 안전하게 진행하기 위하여</a:t>
            </a:r>
          </a:p>
          <a:p>
            <a:pPr marL="914400" lvl="1" indent="-228600" rtl="0">
              <a:lnSpc>
                <a:spcPct val="150000"/>
              </a:lnSpc>
              <a:spcBef>
                <a:spcPts val="0"/>
              </a:spcBef>
              <a:buClr>
                <a:srgbClr val="CCCCCC"/>
              </a:buClr>
              <a:buChar char="○"/>
            </a:pPr>
            <a:r>
              <a:rPr lang="ko">
                <a:solidFill>
                  <a:srgbClr val="CCCCCC"/>
                </a:solidFill>
              </a:rPr>
              <a:t>Branch로 프로젝트에 영향을 최소화 하면서 새로운 부분을 개발하기 위하여</a:t>
            </a:r>
          </a:p>
          <a:p>
            <a:pPr marL="914400" lvl="1" indent="-228600" rtl="0">
              <a:lnSpc>
                <a:spcPct val="150000"/>
              </a:lnSpc>
              <a:spcBef>
                <a:spcPts val="0"/>
              </a:spcBef>
              <a:buClr>
                <a:srgbClr val="CCCCCC"/>
              </a:buClr>
              <a:buChar char="○"/>
            </a:pPr>
            <a:r>
              <a:rPr lang="ko">
                <a:solidFill>
                  <a:srgbClr val="CCCCCC"/>
                </a:solidFill>
              </a:rPr>
              <a:t>Merge로 검증이 끝난 후 새로이 개발된 부분을 trunk에 합치기 위하여</a:t>
            </a:r>
          </a:p>
          <a:p>
            <a:pPr marL="914400" lvl="1" indent="-228600" rtl="0">
              <a:lnSpc>
                <a:spcPct val="150000"/>
              </a:lnSpc>
              <a:spcBef>
                <a:spcPts val="0"/>
              </a:spcBef>
              <a:buClr>
                <a:srgbClr val="CCCCCC"/>
              </a:buClr>
              <a:buChar char="○"/>
            </a:pPr>
            <a:r>
              <a:rPr lang="ko">
                <a:solidFill>
                  <a:srgbClr val="CCCCCC"/>
                </a:solidFill>
              </a:rPr>
              <a:t>많은 오픈 소스 프로젝트에서 어떠한 형태로든 버전 관리를 사용하고 있으므로</a:t>
            </a:r>
          </a:p>
          <a:p>
            <a:pPr marL="914400" lvl="1" indent="-228600" rtl="0">
              <a:lnSpc>
                <a:spcPct val="150000"/>
              </a:lnSpc>
              <a:spcBef>
                <a:spcPts val="0"/>
              </a:spcBef>
              <a:buClr>
                <a:srgbClr val="CCCCCC"/>
              </a:buClr>
              <a:buChar char="○"/>
            </a:pPr>
            <a:r>
              <a:rPr lang="ko">
                <a:solidFill>
                  <a:srgbClr val="CCCCCC"/>
                </a:solidFill>
              </a:rPr>
              <a:t>코드의 특정 부분이 왜 그렇게 쓰여 졌는지 의미를 추적하기 위하여</a:t>
            </a:r>
          </a:p>
          <a:p>
            <a:pPr lvl="0" rtl="0">
              <a:lnSpc>
                <a:spcPct val="150000"/>
              </a:lnSpc>
              <a:spcBef>
                <a:spcPts val="0"/>
              </a:spcBef>
              <a:buNone/>
            </a:pP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19575" y="736074"/>
            <a:ext cx="9045599" cy="1486799"/>
          </a:xfrm>
          <a:prstGeom prst="rect">
            <a:avLst/>
          </a:prstGeom>
          <a:noFill/>
          <a:ln>
            <a:noFill/>
          </a:ln>
        </p:spPr>
        <p:txBody>
          <a:bodyPr lIns="91425" tIns="91425" rIns="91425" bIns="91425" anchor="t" anchorCtr="0">
            <a:noAutofit/>
          </a:bodyPr>
          <a:lstStyle/>
          <a:p>
            <a:pPr marL="457200" lvl="0" indent="-292100" rtl="0">
              <a:lnSpc>
                <a:spcPct val="150000"/>
              </a:lnSpc>
              <a:spcBef>
                <a:spcPts val="0"/>
              </a:spcBef>
              <a:buSzPct val="100000"/>
              <a:buChar char="●"/>
            </a:pPr>
            <a:r>
              <a:rPr lang="ko" sz="1000"/>
              <a:t>github의 해당 repository로 이동해보면 file 목록과 함께 최근 언제 업데이트 됬는지를 알수 있다. </a:t>
            </a:r>
          </a:p>
          <a:p>
            <a:pPr marL="457200" lvl="0" indent="-292100" rtl="0">
              <a:lnSpc>
                <a:spcPct val="150000"/>
              </a:lnSpc>
              <a:spcBef>
                <a:spcPts val="0"/>
              </a:spcBef>
              <a:buSzPct val="100000"/>
              <a:buChar char="●"/>
            </a:pPr>
            <a:r>
              <a:rPr lang="ko" sz="1000"/>
              <a:t>해당 파일을 누르면 내용도 바로 확인 가능하다. </a:t>
            </a:r>
          </a:p>
          <a:p>
            <a:pPr marL="457200" lvl="0" indent="-292100" rtl="0">
              <a:lnSpc>
                <a:spcPct val="150000"/>
              </a:lnSpc>
              <a:spcBef>
                <a:spcPts val="0"/>
              </a:spcBef>
              <a:buSzPct val="100000"/>
              <a:buChar char="●"/>
            </a:pPr>
            <a:r>
              <a:rPr lang="ko" sz="1000"/>
              <a:t>이제 당신도 파일을 github에 올릴수 있게 됬다!</a:t>
            </a:r>
          </a:p>
          <a:p>
            <a:pPr lvl="0" rtl="0">
              <a:lnSpc>
                <a:spcPct val="150000"/>
              </a:lnSpc>
              <a:spcBef>
                <a:spcPts val="0"/>
              </a:spcBef>
              <a:buNone/>
            </a:pPr>
            <a:endParaRPr sz="1000"/>
          </a:p>
          <a:p>
            <a:pPr lvl="0" rtl="0">
              <a:lnSpc>
                <a:spcPct val="150000"/>
              </a:lnSpc>
              <a:spcBef>
                <a:spcPts val="0"/>
              </a:spcBef>
              <a:buNone/>
            </a:pPr>
            <a:endParaRPr sz="1000"/>
          </a:p>
        </p:txBody>
      </p:sp>
      <p:sp>
        <p:nvSpPr>
          <p:cNvPr id="257" name="Shape 25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새로운 파일 추가 및 기존 파일 수정하여 github 에 올리기 #4</a:t>
            </a:r>
          </a:p>
        </p:txBody>
      </p:sp>
      <p:pic>
        <p:nvPicPr>
          <p:cNvPr id="258" name="Shape 258"/>
          <p:cNvPicPr preferRelativeResize="0"/>
          <p:nvPr/>
        </p:nvPicPr>
        <p:blipFill>
          <a:blip r:embed="rId3">
            <a:alphaModFix/>
          </a:blip>
          <a:stretch>
            <a:fillRect/>
          </a:stretch>
        </p:blipFill>
        <p:spPr>
          <a:xfrm>
            <a:off x="1914678" y="3316125"/>
            <a:ext cx="7058997" cy="1729450"/>
          </a:xfrm>
          <a:prstGeom prst="rect">
            <a:avLst/>
          </a:prstGeom>
          <a:noFill/>
          <a:ln w="9525" cap="flat" cmpd="sng">
            <a:solidFill>
              <a:srgbClr val="CCCCCC"/>
            </a:solidFill>
            <a:prstDash val="solid"/>
            <a:round/>
            <a:headEnd type="none" w="med" len="med"/>
            <a:tailEnd type="none" w="med" len="med"/>
          </a:ln>
        </p:spPr>
      </p:pic>
      <p:pic>
        <p:nvPicPr>
          <p:cNvPr id="259" name="Shape 259"/>
          <p:cNvPicPr preferRelativeResize="0"/>
          <p:nvPr/>
        </p:nvPicPr>
        <p:blipFill>
          <a:blip r:embed="rId4">
            <a:alphaModFix/>
          </a:blip>
          <a:stretch>
            <a:fillRect/>
          </a:stretch>
        </p:blipFill>
        <p:spPr>
          <a:xfrm>
            <a:off x="222700" y="1660875"/>
            <a:ext cx="6959600" cy="1729449"/>
          </a:xfrm>
          <a:prstGeom prst="rect">
            <a:avLst/>
          </a:prstGeom>
          <a:noFill/>
          <a:ln w="9525" cap="flat" cmpd="sng">
            <a:solidFill>
              <a:srgbClr val="CCCCCC"/>
            </a:solidFill>
            <a:prstDash val="solid"/>
            <a:round/>
            <a:headEnd type="none" w="med" len="med"/>
            <a:tailEnd type="none" w="med" len="med"/>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ko"/>
              <a:t>Reference</a:t>
            </a:r>
          </a:p>
        </p:txBody>
      </p:sp>
      <p:sp>
        <p:nvSpPr>
          <p:cNvPr id="265" name="Shape 265"/>
          <p:cNvSpPr txBox="1"/>
          <p:nvPr/>
        </p:nvSpPr>
        <p:spPr>
          <a:xfrm>
            <a:off x="100" y="699900"/>
            <a:ext cx="9144000" cy="4443599"/>
          </a:xfrm>
          <a:prstGeom prst="rect">
            <a:avLst/>
          </a:prstGeom>
          <a:noFill/>
          <a:ln>
            <a:noFill/>
          </a:ln>
        </p:spPr>
        <p:txBody>
          <a:bodyPr lIns="91425" tIns="91425" rIns="91425" bIns="91425" anchor="t" anchorCtr="0">
            <a:noAutofit/>
          </a:bodyPr>
          <a:lstStyle/>
          <a:p>
            <a:pPr marL="457200" lvl="0" indent="-304800" rtl="0">
              <a:spcBef>
                <a:spcPts val="0"/>
              </a:spcBef>
              <a:buSzPct val="100000"/>
              <a:buChar char="●"/>
            </a:pPr>
            <a:r>
              <a:rPr lang="ko" sz="1200"/>
              <a:t>버전 관리 (위키백과사전) : </a:t>
            </a:r>
            <a:r>
              <a:rPr lang="ko" sz="1200" u="sng">
                <a:hlinkClick r:id="rId3"/>
              </a:rPr>
              <a:t>https://ko.wikipedia.org/wiki/%EB%B2%84%EC%A0%84_%EA%B4%80%EB%A6%AC</a:t>
            </a:r>
          </a:p>
          <a:p>
            <a:pPr marL="457200" lvl="0" indent="-304800" rtl="0">
              <a:spcBef>
                <a:spcPts val="0"/>
              </a:spcBef>
              <a:buSzPct val="100000"/>
              <a:buChar char="●"/>
            </a:pPr>
            <a:r>
              <a:rPr lang="ko" sz="1200"/>
              <a:t>Git : </a:t>
            </a:r>
            <a:r>
              <a:rPr lang="ko" sz="1200" u="sng">
                <a:highlight>
                  <a:srgbClr val="FFFFFF"/>
                </a:highlight>
                <a:latin typeface="Verdana"/>
                <a:ea typeface="Verdana"/>
                <a:cs typeface="Verdana"/>
                <a:sym typeface="Verdana"/>
                <a:hlinkClick r:id="rId4"/>
              </a:rPr>
              <a:t>http://git-scm.com/</a:t>
            </a:r>
          </a:p>
          <a:p>
            <a:pPr marL="457200" lvl="0" indent="-304800" rtl="0">
              <a:spcBef>
                <a:spcPts val="0"/>
              </a:spcBef>
              <a:buSzPct val="100000"/>
              <a:buChar char="●"/>
            </a:pPr>
            <a:r>
              <a:rPr lang="ko" sz="1200"/>
              <a:t>Github information : </a:t>
            </a:r>
            <a:r>
              <a:rPr lang="ko" sz="1200" u="sng">
                <a:hlinkClick r:id="rId5"/>
              </a:rPr>
              <a:t>https://opentutorials.org/course/307/2475</a:t>
            </a:r>
          </a:p>
          <a:p>
            <a:pPr marL="457200" lvl="0" indent="-304800" rtl="0">
              <a:spcBef>
                <a:spcPts val="0"/>
              </a:spcBef>
              <a:buSzPct val="100000"/>
              <a:buChar char="●"/>
            </a:pPr>
            <a:r>
              <a:rPr lang="ko" sz="1200"/>
              <a:t>Github : </a:t>
            </a:r>
            <a:r>
              <a:rPr lang="ko" sz="1200" u="sng">
                <a:hlinkClick r:id="rId6"/>
              </a:rPr>
              <a:t>https://github.com</a:t>
            </a:r>
          </a:p>
          <a:p>
            <a:pPr marL="457200" lvl="0" indent="-304800" rtl="0">
              <a:spcBef>
                <a:spcPts val="0"/>
              </a:spcBef>
              <a:buSzPct val="100000"/>
              <a:buChar char="●"/>
            </a:pPr>
            <a:r>
              <a:rPr lang="ko" sz="1200"/>
              <a:t>SourceTree : </a:t>
            </a:r>
            <a:r>
              <a:rPr lang="ko" sz="1200" u="sng">
                <a:hlinkClick r:id="rId7"/>
              </a:rPr>
              <a:t>https://www.sourcetreeapp.com</a:t>
            </a:r>
          </a:p>
          <a:p>
            <a:pPr lvl="0" rtl="0">
              <a:spcBef>
                <a:spcPts val="0"/>
              </a:spcBef>
              <a:buNone/>
            </a:pPr>
            <a:endParaRPr sz="1200"/>
          </a:p>
          <a:p>
            <a:pPr lvl="0" rtl="0">
              <a:spcBef>
                <a:spcPts val="0"/>
              </a:spcBef>
              <a:buNone/>
            </a:pPr>
            <a:endParaRPr sz="12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마치며...</a:t>
            </a:r>
          </a:p>
        </p:txBody>
      </p:sp>
      <p:sp>
        <p:nvSpPr>
          <p:cNvPr id="271" name="Shape 271"/>
          <p:cNvSpPr txBox="1"/>
          <p:nvPr/>
        </p:nvSpPr>
        <p:spPr>
          <a:xfrm>
            <a:off x="100" y="699900"/>
            <a:ext cx="9144000" cy="4443599"/>
          </a:xfrm>
          <a:prstGeom prst="rect">
            <a:avLst/>
          </a:prstGeom>
          <a:noFill/>
          <a:ln>
            <a:noFill/>
          </a:ln>
        </p:spPr>
        <p:txBody>
          <a:bodyPr lIns="91425" tIns="91425" rIns="91425" bIns="91425" anchor="t" anchorCtr="0">
            <a:noAutofit/>
          </a:bodyPr>
          <a:lstStyle/>
          <a:p>
            <a:pPr marL="457200" lvl="0" indent="-304800" rtl="0">
              <a:lnSpc>
                <a:spcPct val="150000"/>
              </a:lnSpc>
              <a:spcBef>
                <a:spcPts val="0"/>
              </a:spcBef>
              <a:buSzPct val="100000"/>
              <a:buChar char="●"/>
            </a:pPr>
            <a:r>
              <a:rPr lang="ko" sz="1200"/>
              <a:t>문서가 두서없다. </a:t>
            </a:r>
          </a:p>
          <a:p>
            <a:pPr marL="457200" lvl="0" indent="-304800" rtl="0">
              <a:lnSpc>
                <a:spcPct val="150000"/>
              </a:lnSpc>
              <a:spcBef>
                <a:spcPts val="0"/>
              </a:spcBef>
              <a:buSzPct val="100000"/>
              <a:buChar char="●"/>
            </a:pPr>
            <a:r>
              <a:rPr lang="ko" sz="1200"/>
              <a:t>조만간 정리해서 버젼업 해야겠다.</a:t>
            </a:r>
          </a:p>
          <a:p>
            <a:pPr marL="457200" lvl="0" indent="-304800" rtl="0">
              <a:lnSpc>
                <a:spcPct val="150000"/>
              </a:lnSpc>
              <a:spcBef>
                <a:spcPts val="0"/>
              </a:spcBef>
              <a:buSzPct val="100000"/>
              <a:buChar char="●"/>
            </a:pPr>
            <a:r>
              <a:rPr lang="ko" sz="1200"/>
              <a:t>다음편에서 github관련하여 조금더 심화 기능을 다루도록 하겠다.</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‘버전 관리’란 무엇이며, 왜 필요한가?</a:t>
            </a:r>
          </a:p>
        </p:txBody>
      </p:sp>
      <p:sp>
        <p:nvSpPr>
          <p:cNvPr id="77" name="Shape 77"/>
          <p:cNvSpPr txBox="1"/>
          <p:nvPr/>
        </p:nvSpPr>
        <p:spPr>
          <a:xfrm>
            <a:off x="0" y="660400"/>
            <a:ext cx="9144000" cy="4483200"/>
          </a:xfrm>
          <a:prstGeom prst="rect">
            <a:avLst/>
          </a:prstGeom>
          <a:noFill/>
          <a:ln>
            <a:noFill/>
          </a:ln>
        </p:spPr>
        <p:txBody>
          <a:bodyPr lIns="91425" tIns="91425" rIns="91425" bIns="91425" anchor="t" anchorCtr="0">
            <a:noAutofit/>
          </a:bodyPr>
          <a:lstStyle/>
          <a:p>
            <a:pPr marL="457200" lvl="0" indent="-311150" rtl="0">
              <a:lnSpc>
                <a:spcPct val="150000"/>
              </a:lnSpc>
              <a:spcBef>
                <a:spcPts val="0"/>
              </a:spcBef>
              <a:buSzPct val="100000"/>
              <a:buChar char="●"/>
            </a:pPr>
            <a:r>
              <a:rPr lang="ko" sz="1300" b="1"/>
              <a:t>외울 필요는 없다. 특히나 한글로 발번역 된 용어들은 외우지 말자. 저놈이 하는 말이랑 다른놈이 하는 말이랑 표현은 다른데 나중에 알고보면 같은 얘기르 하고 있었다는 걸 차차 자주 접하게 될 거다. </a:t>
            </a:r>
          </a:p>
          <a:p>
            <a:pPr marL="457200" lvl="0" indent="-311150" rtl="0">
              <a:lnSpc>
                <a:spcPct val="150000"/>
              </a:lnSpc>
              <a:spcBef>
                <a:spcPts val="0"/>
              </a:spcBef>
              <a:buClr>
                <a:srgbClr val="666666"/>
              </a:buClr>
              <a:buSzPct val="100000"/>
              <a:buChar char="●"/>
            </a:pPr>
            <a:r>
              <a:rPr lang="ko" sz="1300">
                <a:solidFill>
                  <a:srgbClr val="666666"/>
                </a:solidFill>
              </a:rPr>
              <a:t>버젼관리에서 흔히 사용되는 개념 및 용어</a:t>
            </a:r>
          </a:p>
          <a:p>
            <a:pPr marL="914400" lvl="1" indent="-311150" rtl="0">
              <a:lnSpc>
                <a:spcPct val="150000"/>
              </a:lnSpc>
              <a:spcBef>
                <a:spcPts val="0"/>
              </a:spcBef>
              <a:buClr>
                <a:srgbClr val="666666"/>
              </a:buClr>
              <a:buSzPct val="100000"/>
              <a:buChar char="○"/>
            </a:pPr>
            <a:r>
              <a:rPr lang="ko" sz="1300">
                <a:solidFill>
                  <a:srgbClr val="666666"/>
                </a:solidFill>
              </a:rPr>
              <a:t>체크 아웃(Check Out) : 저장소(Repository)에서 파일을 가져온다.</a:t>
            </a:r>
          </a:p>
          <a:p>
            <a:pPr marL="914400" lvl="1" indent="-311150" rtl="0">
              <a:lnSpc>
                <a:spcPct val="150000"/>
              </a:lnSpc>
              <a:spcBef>
                <a:spcPts val="0"/>
              </a:spcBef>
              <a:buClr>
                <a:srgbClr val="666666"/>
              </a:buClr>
              <a:buSzPct val="100000"/>
              <a:buChar char="○"/>
            </a:pPr>
            <a:r>
              <a:rPr lang="ko" sz="1300">
                <a:solidFill>
                  <a:srgbClr val="666666"/>
                </a:solidFill>
              </a:rPr>
              <a:t>체크 인(Check In, Commit) : 체크 아웃(Check Out)한 파일의 수정이 끝난 경우 저장소(Repository)에 새로운 버전으로 갱신 하는 일이다. 이때 이전에 갱신된 것이 있는 경우 충돌(conflict)을 알려 주며 diff 도구를 이용해 수정하고 commit하는 과정을 거치게 된다.</a:t>
            </a:r>
          </a:p>
          <a:p>
            <a:pPr marL="914400" lvl="1" indent="-311150" rtl="0">
              <a:lnSpc>
                <a:spcPct val="150000"/>
              </a:lnSpc>
              <a:spcBef>
                <a:spcPts val="0"/>
              </a:spcBef>
              <a:buClr>
                <a:srgbClr val="666666"/>
              </a:buClr>
              <a:buSzPct val="100000"/>
              <a:buChar char="○"/>
            </a:pPr>
            <a:r>
              <a:rPr lang="ko" sz="1300">
                <a:solidFill>
                  <a:srgbClr val="666666"/>
                </a:solidFill>
              </a:rPr>
              <a:t>가져오기(Import) : (버전 관리되고 있지 않은) 로컬 디렉토리의 파일을 처음으로 저장소(Repository)에 복사한다.</a:t>
            </a:r>
          </a:p>
          <a:p>
            <a:pPr marL="914400" lvl="1" indent="-311150" rtl="0">
              <a:lnSpc>
                <a:spcPct val="150000"/>
              </a:lnSpc>
              <a:spcBef>
                <a:spcPts val="0"/>
              </a:spcBef>
              <a:buClr>
                <a:srgbClr val="666666"/>
              </a:buClr>
              <a:buSzPct val="100000"/>
              <a:buChar char="○"/>
            </a:pPr>
            <a:r>
              <a:rPr lang="ko" sz="1300">
                <a:solidFill>
                  <a:srgbClr val="666666"/>
                </a:solidFill>
              </a:rPr>
              <a:t>저장소(Repository) : 파일의 현재 버전과 변경 이력 정보를 저장하는 저장소.</a:t>
            </a:r>
          </a:p>
          <a:p>
            <a:pPr marL="914400" lvl="1" indent="-311150" rtl="0">
              <a:lnSpc>
                <a:spcPct val="150000"/>
              </a:lnSpc>
              <a:spcBef>
                <a:spcPts val="0"/>
              </a:spcBef>
              <a:buClr>
                <a:srgbClr val="CCCCCC"/>
              </a:buClr>
              <a:buSzPct val="100000"/>
              <a:buChar char="○"/>
            </a:pPr>
            <a:r>
              <a:rPr lang="ko" sz="1300">
                <a:solidFill>
                  <a:srgbClr val="CCCCCC"/>
                </a:solidFill>
              </a:rPr>
              <a:t>Repository=저장소, Server, Client, Working Copy=작업 copy, Trunk or Main = 주류 or본류</a:t>
            </a:r>
          </a:p>
          <a:p>
            <a:pPr marL="914400" lvl="1" indent="-311150" rtl="0">
              <a:lnSpc>
                <a:spcPct val="150000"/>
              </a:lnSpc>
              <a:spcBef>
                <a:spcPts val="0"/>
              </a:spcBef>
              <a:buClr>
                <a:srgbClr val="CCCCCC"/>
              </a:buClr>
              <a:buSzPct val="100000"/>
              <a:buChar char="○"/>
            </a:pPr>
            <a:r>
              <a:rPr lang="ko" sz="1300">
                <a:solidFill>
                  <a:srgbClr val="CCCCCC"/>
                </a:solidFill>
              </a:rPr>
              <a:t>Add=추가, Revision=개정판, Head=최신, Check out=인출, Check in or Commit  = 반납 or 예치, Check in message, Change log or History = 수정 기록, Update or Sync = 동기화, Revert = 되돌리기</a:t>
            </a:r>
          </a:p>
          <a:p>
            <a:pPr marL="914400" lvl="1" indent="-311150" rtl="0">
              <a:lnSpc>
                <a:spcPct val="150000"/>
              </a:lnSpc>
              <a:spcBef>
                <a:spcPts val="0"/>
              </a:spcBef>
              <a:buClr>
                <a:srgbClr val="CCCCCC"/>
              </a:buClr>
              <a:buSzPct val="100000"/>
              <a:buChar char="○"/>
            </a:pPr>
            <a:r>
              <a:rPr lang="ko" sz="1300">
                <a:solidFill>
                  <a:srgbClr val="CCCCCC"/>
                </a:solidFill>
              </a:rPr>
              <a:t>Branch = 가지내기, Diff = 차이보기, Merge = 합치기 or 접붙이기 or 접목하기, Conflict = 충돌, Resolve = 해소, Locking = 잠그기</a:t>
            </a:r>
          </a:p>
          <a:p>
            <a:pPr lvl="0" rtl="0">
              <a:lnSpc>
                <a:spcPct val="150000"/>
              </a:lnSpc>
              <a:spcBef>
                <a:spcPts val="0"/>
              </a:spcBef>
              <a:buNone/>
            </a:pPr>
            <a:endParaRPr sz="1300"/>
          </a:p>
          <a:p>
            <a:pPr lvl="0" rtl="0">
              <a:lnSpc>
                <a:spcPct val="150000"/>
              </a:lnSpc>
              <a:spcBef>
                <a:spcPts val="0"/>
              </a:spcBef>
              <a:buNone/>
            </a:pPr>
            <a:endParaRPr sz="13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‘Git’이란 무엇인가?</a:t>
            </a:r>
          </a:p>
        </p:txBody>
      </p:sp>
      <p:sp>
        <p:nvSpPr>
          <p:cNvPr id="83" name="Shape 83"/>
          <p:cNvSpPr txBox="1"/>
          <p:nvPr/>
        </p:nvSpPr>
        <p:spPr>
          <a:xfrm>
            <a:off x="0" y="660400"/>
            <a:ext cx="4566900" cy="4483200"/>
          </a:xfrm>
          <a:prstGeom prst="rect">
            <a:avLst/>
          </a:prstGeom>
          <a:noFill/>
          <a:ln>
            <a:noFill/>
          </a:ln>
        </p:spPr>
        <p:txBody>
          <a:bodyPr lIns="91425" tIns="91425" rIns="91425" bIns="91425" anchor="t" anchorCtr="0">
            <a:noAutofit/>
          </a:bodyPr>
          <a:lstStyle/>
          <a:p>
            <a:pPr marL="457200" lvl="0" indent="-311150" rtl="0">
              <a:lnSpc>
                <a:spcPct val="150000"/>
              </a:lnSpc>
              <a:spcBef>
                <a:spcPts val="0"/>
              </a:spcBef>
              <a:buSzPct val="100000"/>
              <a:buChar char="●"/>
            </a:pPr>
            <a:r>
              <a:rPr lang="ko" sz="1300">
                <a:latin typeface="Verdana"/>
                <a:ea typeface="Verdana"/>
                <a:cs typeface="Verdana"/>
                <a:sym typeface="Verdana"/>
              </a:rPr>
              <a:t>외우지말자. 그냥 그림만 2초 보고 넘어가도 된다. </a:t>
            </a:r>
          </a:p>
          <a:p>
            <a:pPr marL="457200" lvl="0" indent="-311150" rtl="0">
              <a:lnSpc>
                <a:spcPct val="150000"/>
              </a:lnSpc>
              <a:spcBef>
                <a:spcPts val="0"/>
              </a:spcBef>
              <a:buSzPct val="100000"/>
              <a:buChar char="●"/>
            </a:pPr>
            <a:r>
              <a:rPr lang="ko" sz="1300"/>
              <a:t>‘Git’ 이란?</a:t>
            </a:r>
          </a:p>
          <a:p>
            <a:pPr marL="914400" lvl="1" indent="-311150" rtl="0">
              <a:lnSpc>
                <a:spcPct val="150000"/>
              </a:lnSpc>
              <a:spcBef>
                <a:spcPts val="0"/>
              </a:spcBef>
              <a:buSzPct val="100000"/>
              <a:buChar char="○"/>
            </a:pPr>
            <a:r>
              <a:rPr lang="ko" sz="1300">
                <a:latin typeface="Verdana"/>
                <a:ea typeface="Verdana"/>
                <a:cs typeface="Verdana"/>
                <a:sym typeface="Verdana"/>
              </a:rPr>
              <a:t>리누스 토발즈가 linux kernel 소스 관리를 위해 만든 소스 버전 관리 프로그램입니다.</a:t>
            </a:r>
          </a:p>
          <a:p>
            <a:pPr marL="914400" lvl="1" indent="-311150" rtl="0">
              <a:lnSpc>
                <a:spcPct val="150000"/>
              </a:lnSpc>
              <a:spcBef>
                <a:spcPts val="0"/>
              </a:spcBef>
              <a:buSzPct val="100000"/>
              <a:buChar char="○"/>
            </a:pPr>
            <a:r>
              <a:rPr lang="ko" sz="1300">
                <a:latin typeface="Verdana"/>
                <a:ea typeface="Verdana"/>
                <a:cs typeface="Verdana"/>
                <a:sym typeface="Verdana"/>
              </a:rPr>
              <a:t>Git은 속도에 중점을 둔 분산형 버전관리 시스템(DVCS)이며, 대형 프로젝트에서 효과적이고 실제로 유용합니다.</a:t>
            </a:r>
          </a:p>
          <a:p>
            <a:pPr marL="914400" lvl="1" indent="-311150" rtl="0">
              <a:lnSpc>
                <a:spcPct val="150000"/>
              </a:lnSpc>
              <a:spcBef>
                <a:spcPts val="0"/>
              </a:spcBef>
              <a:buSzPct val="100000"/>
              <a:buChar char="○"/>
            </a:pPr>
            <a:r>
              <a:rPr lang="ko" sz="1300">
                <a:latin typeface="Verdana"/>
                <a:ea typeface="Verdana"/>
                <a:cs typeface="Verdana"/>
                <a:sym typeface="Verdana"/>
              </a:rPr>
              <a:t>Git은 SVN과 다르게 commit은 로컬 저장소에서 이루어 지고 push라는 동작으로 원격 저장소에 반영됩니다.(로컬 저장소에서 작업이 이루어져 매우 빠른 응답을 받을 수 있습니다.)</a:t>
            </a:r>
          </a:p>
          <a:p>
            <a:pPr marL="914400" lvl="1" indent="-311150" rtl="0">
              <a:lnSpc>
                <a:spcPct val="150000"/>
              </a:lnSpc>
              <a:spcBef>
                <a:spcPts val="0"/>
              </a:spcBef>
              <a:buClr>
                <a:srgbClr val="CCCCCC"/>
              </a:buClr>
              <a:buSzPct val="100000"/>
              <a:buChar char="○"/>
            </a:pPr>
            <a:r>
              <a:rPr lang="ko" sz="1300">
                <a:solidFill>
                  <a:srgbClr val="CCCCCC"/>
                </a:solidFill>
                <a:latin typeface="Verdana"/>
                <a:ea typeface="Verdana"/>
                <a:cs typeface="Verdana"/>
                <a:sym typeface="Verdana"/>
              </a:rPr>
              <a:t>또한 받을때도 pull 또는 fetch로 서버에서 변경된 내역을 받아 올 수 있다.</a:t>
            </a:r>
          </a:p>
          <a:p>
            <a:pPr lvl="0" rtl="0">
              <a:lnSpc>
                <a:spcPct val="150000"/>
              </a:lnSpc>
              <a:spcBef>
                <a:spcPts val="0"/>
              </a:spcBef>
              <a:buNone/>
            </a:pPr>
            <a:endParaRPr sz="1300">
              <a:latin typeface="Verdana"/>
              <a:ea typeface="Verdana"/>
              <a:cs typeface="Verdana"/>
              <a:sym typeface="Verdana"/>
            </a:endParaRPr>
          </a:p>
          <a:p>
            <a:pPr marL="0" lvl="0" indent="0" rtl="0">
              <a:lnSpc>
                <a:spcPct val="150000"/>
              </a:lnSpc>
              <a:spcBef>
                <a:spcPts val="0"/>
              </a:spcBef>
              <a:buNone/>
            </a:pPr>
            <a:endParaRPr sz="1300"/>
          </a:p>
        </p:txBody>
      </p:sp>
      <p:pic>
        <p:nvPicPr>
          <p:cNvPr id="84" name="Shape 84"/>
          <p:cNvPicPr preferRelativeResize="0"/>
          <p:nvPr/>
        </p:nvPicPr>
        <p:blipFill>
          <a:blip r:embed="rId3">
            <a:alphaModFix amt="33000"/>
          </a:blip>
          <a:stretch>
            <a:fillRect/>
          </a:stretch>
        </p:blipFill>
        <p:spPr>
          <a:xfrm>
            <a:off x="5169371" y="1191322"/>
            <a:ext cx="3755474" cy="3421349"/>
          </a:xfrm>
          <a:prstGeom prst="rect">
            <a:avLst/>
          </a:prstGeom>
          <a:noFill/>
          <a:ln w="9525" cap="flat" cmpd="sng">
            <a:solidFill>
              <a:srgbClr val="EFEFEF"/>
            </a:solidFill>
            <a:prstDash val="solid"/>
            <a:round/>
            <a:headEnd type="none" w="med" len="med"/>
            <a:tailEnd type="none" w="med" len="med"/>
          </a:ln>
        </p:spPr>
      </p:pic>
      <p:sp>
        <p:nvSpPr>
          <p:cNvPr id="85" name="Shape 85"/>
          <p:cNvSpPr txBox="1"/>
          <p:nvPr/>
        </p:nvSpPr>
        <p:spPr>
          <a:xfrm>
            <a:off x="5410425" y="2048000"/>
            <a:ext cx="3360300" cy="1532700"/>
          </a:xfrm>
          <a:prstGeom prst="rect">
            <a:avLst/>
          </a:prstGeom>
          <a:noFill/>
          <a:ln>
            <a:noFill/>
          </a:ln>
        </p:spPr>
        <p:txBody>
          <a:bodyPr lIns="91425" tIns="91425" rIns="91425" bIns="91425" anchor="ctr" anchorCtr="0">
            <a:noAutofit/>
          </a:bodyPr>
          <a:lstStyle/>
          <a:p>
            <a:pPr algn="ctr">
              <a:spcBef>
                <a:spcPts val="0"/>
              </a:spcBef>
              <a:buNone/>
            </a:pPr>
            <a:r>
              <a:rPr lang="ko" sz="4800">
                <a:solidFill>
                  <a:srgbClr val="FF0000"/>
                </a:solidFill>
              </a:rPr>
              <a:t>뭔소린지 모르겄다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‘Github’란 무엇인가?</a:t>
            </a:r>
          </a:p>
        </p:txBody>
      </p:sp>
      <p:sp>
        <p:nvSpPr>
          <p:cNvPr id="91" name="Shape 91"/>
          <p:cNvSpPr txBox="1"/>
          <p:nvPr/>
        </p:nvSpPr>
        <p:spPr>
          <a:xfrm>
            <a:off x="0" y="660400"/>
            <a:ext cx="4566900" cy="4483200"/>
          </a:xfrm>
          <a:prstGeom prst="rect">
            <a:avLst/>
          </a:prstGeom>
          <a:noFill/>
          <a:ln>
            <a:noFill/>
          </a:ln>
        </p:spPr>
        <p:txBody>
          <a:bodyPr lIns="91425" tIns="91425" rIns="91425" bIns="91425" anchor="t" anchorCtr="0">
            <a:noAutofit/>
          </a:bodyPr>
          <a:lstStyle/>
          <a:p>
            <a:pPr marL="457200" lvl="0" indent="-311150" rtl="0">
              <a:lnSpc>
                <a:spcPct val="150000"/>
              </a:lnSpc>
              <a:spcBef>
                <a:spcPts val="0"/>
              </a:spcBef>
              <a:buSzPct val="100000"/>
              <a:buChar char="●"/>
            </a:pPr>
            <a:r>
              <a:rPr lang="ko" sz="1300">
                <a:latin typeface="Verdana"/>
                <a:ea typeface="Verdana"/>
                <a:cs typeface="Verdana"/>
                <a:sym typeface="Verdana"/>
              </a:rPr>
              <a:t>외우지말자. 공짜계정은 소스를 공개해야되고, 비공개로 사용할려면 돈내야 된다는 것만 기억하자. 용량도 무제한이다. 짱좋다. </a:t>
            </a:r>
          </a:p>
          <a:p>
            <a:pPr marL="457200" lvl="0" indent="-311150" rtl="0">
              <a:lnSpc>
                <a:spcPct val="150000"/>
              </a:lnSpc>
              <a:spcBef>
                <a:spcPts val="0"/>
              </a:spcBef>
              <a:buClr>
                <a:srgbClr val="666666"/>
              </a:buClr>
              <a:buSzPct val="100000"/>
              <a:buChar char="●"/>
            </a:pPr>
            <a:r>
              <a:rPr lang="ko" sz="1300">
                <a:solidFill>
                  <a:srgbClr val="666666"/>
                </a:solidFill>
              </a:rPr>
              <a:t>‘Github’ 이란?</a:t>
            </a:r>
          </a:p>
          <a:p>
            <a:pPr marL="914400" lvl="1" indent="-311150" rtl="0">
              <a:lnSpc>
                <a:spcPct val="150000"/>
              </a:lnSpc>
              <a:spcBef>
                <a:spcPts val="0"/>
              </a:spcBef>
              <a:buClr>
                <a:srgbClr val="666666"/>
              </a:buClr>
              <a:buSzPct val="100000"/>
              <a:buChar char="○"/>
            </a:pPr>
            <a:r>
              <a:rPr lang="ko" sz="1300" u="sng">
                <a:solidFill>
                  <a:srgbClr val="666666"/>
                </a:solidFill>
                <a:hlinkClick r:id="rId3"/>
              </a:rPr>
              <a:t>http://github.com</a:t>
            </a:r>
          </a:p>
          <a:p>
            <a:pPr marL="914400" lvl="1" indent="-311150" rtl="0">
              <a:lnSpc>
                <a:spcPct val="150000"/>
              </a:lnSpc>
              <a:spcBef>
                <a:spcPts val="0"/>
              </a:spcBef>
              <a:buClr>
                <a:srgbClr val="666666"/>
              </a:buClr>
              <a:buSzPct val="100000"/>
              <a:buChar char="○"/>
            </a:pPr>
            <a:r>
              <a:rPr lang="ko" sz="1300">
                <a:solidFill>
                  <a:srgbClr val="666666"/>
                </a:solidFill>
              </a:rPr>
              <a:t>버전관리 시스템인 Git을 이용하는 프로젝트들을 위한 원격저장소(remote repository)를 제공하는 서비스</a:t>
            </a:r>
          </a:p>
          <a:p>
            <a:pPr marL="914400" lvl="1" indent="-311150" rtl="0">
              <a:lnSpc>
                <a:spcPct val="150000"/>
              </a:lnSpc>
              <a:spcBef>
                <a:spcPts val="0"/>
              </a:spcBef>
              <a:buClr>
                <a:srgbClr val="666666"/>
              </a:buClr>
              <a:buSzPct val="100000"/>
              <a:buChar char="○"/>
            </a:pPr>
            <a:r>
              <a:rPr lang="ko" sz="1300">
                <a:solidFill>
                  <a:srgbClr val="666666"/>
                </a:solidFill>
              </a:rPr>
              <a:t>오픈소스는 무료, 비공개 프로젝트는 유료 정책</a:t>
            </a:r>
          </a:p>
          <a:p>
            <a:pPr marL="914400" lvl="1" indent="-311150" rtl="0">
              <a:lnSpc>
                <a:spcPct val="150000"/>
              </a:lnSpc>
              <a:spcBef>
                <a:spcPts val="0"/>
              </a:spcBef>
              <a:buClr>
                <a:srgbClr val="666666"/>
              </a:buClr>
              <a:buSzPct val="100000"/>
              <a:buChar char="○"/>
            </a:pPr>
            <a:r>
              <a:rPr lang="ko" sz="1300">
                <a:solidFill>
                  <a:srgbClr val="666666"/>
                </a:solidFill>
              </a:rPr>
              <a:t>저장소 크기의 제한이 없다.</a:t>
            </a:r>
          </a:p>
          <a:p>
            <a:pPr marL="914400" lvl="1" indent="-311150" rtl="0">
              <a:lnSpc>
                <a:spcPct val="150000"/>
              </a:lnSpc>
              <a:spcBef>
                <a:spcPts val="0"/>
              </a:spcBef>
              <a:buClr>
                <a:srgbClr val="666666"/>
              </a:buClr>
              <a:buSzPct val="100000"/>
              <a:buChar char="○"/>
            </a:pPr>
            <a:r>
              <a:rPr lang="ko" sz="1300">
                <a:solidFill>
                  <a:srgbClr val="666666"/>
                </a:solidFill>
              </a:rPr>
              <a:t>로컬 버전관리 시스템이 없이도 많은 작업을 웹상에서 할 수 있다.</a:t>
            </a:r>
          </a:p>
          <a:p>
            <a:pPr marL="914400" lvl="1" indent="-311150" rtl="0">
              <a:lnSpc>
                <a:spcPct val="150000"/>
              </a:lnSpc>
              <a:spcBef>
                <a:spcPts val="0"/>
              </a:spcBef>
              <a:buClr>
                <a:srgbClr val="666666"/>
              </a:buClr>
              <a:buSzPct val="100000"/>
              <a:buChar char="○"/>
            </a:pPr>
            <a:r>
              <a:rPr lang="ko" sz="1300">
                <a:solidFill>
                  <a:srgbClr val="666666"/>
                </a:solidFill>
              </a:rPr>
              <a:t>사람 중심의 서비스 구성이기 때문에 특정 저장소에 접근하려면 '아이디/저장소명'으로 해야 한다.</a:t>
            </a:r>
          </a:p>
          <a:p>
            <a:pPr marL="457200" lvl="0" indent="0" rtl="0">
              <a:lnSpc>
                <a:spcPct val="150000"/>
              </a:lnSpc>
              <a:spcBef>
                <a:spcPts val="0"/>
              </a:spcBef>
              <a:buNone/>
            </a:pPr>
            <a:endParaRPr sz="1300"/>
          </a:p>
          <a:p>
            <a:pPr marL="457200" lvl="0" indent="0" rtl="0">
              <a:lnSpc>
                <a:spcPct val="150000"/>
              </a:lnSpc>
              <a:spcBef>
                <a:spcPts val="0"/>
              </a:spcBef>
              <a:buNone/>
            </a:pPr>
            <a:endParaRPr sz="1300">
              <a:latin typeface="Verdana"/>
              <a:ea typeface="Verdana"/>
              <a:cs typeface="Verdana"/>
              <a:sym typeface="Verdana"/>
            </a:endParaRPr>
          </a:p>
          <a:p>
            <a:pPr lvl="0" rtl="0">
              <a:lnSpc>
                <a:spcPct val="150000"/>
              </a:lnSpc>
              <a:spcBef>
                <a:spcPts val="0"/>
              </a:spcBef>
              <a:buNone/>
            </a:pPr>
            <a:endParaRPr sz="1300">
              <a:latin typeface="Verdana"/>
              <a:ea typeface="Verdana"/>
              <a:cs typeface="Verdana"/>
              <a:sym typeface="Verdana"/>
            </a:endParaRPr>
          </a:p>
          <a:p>
            <a:pPr marL="0" lvl="0" indent="0" rtl="0">
              <a:lnSpc>
                <a:spcPct val="150000"/>
              </a:lnSpc>
              <a:spcBef>
                <a:spcPts val="0"/>
              </a:spcBef>
              <a:buNone/>
            </a:pPr>
            <a:endParaRPr sz="1300"/>
          </a:p>
        </p:txBody>
      </p:sp>
      <p:pic>
        <p:nvPicPr>
          <p:cNvPr id="92" name="Shape 92"/>
          <p:cNvPicPr preferRelativeResize="0"/>
          <p:nvPr/>
        </p:nvPicPr>
        <p:blipFill>
          <a:blip r:embed="rId4">
            <a:alphaModFix/>
          </a:blip>
          <a:stretch>
            <a:fillRect/>
          </a:stretch>
        </p:blipFill>
        <p:spPr>
          <a:xfrm>
            <a:off x="5604750" y="1473250"/>
            <a:ext cx="2857500" cy="2857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3678650" y="2821199"/>
            <a:ext cx="3799250" cy="2040625"/>
          </a:xfrm>
          <a:prstGeom prst="rect">
            <a:avLst/>
          </a:prstGeom>
          <a:noFill/>
          <a:ln w="9525" cap="flat" cmpd="sng">
            <a:solidFill>
              <a:srgbClr val="CCCCCC"/>
            </a:solidFill>
            <a:prstDash val="solid"/>
            <a:round/>
            <a:headEnd type="none" w="med" len="med"/>
            <a:tailEnd type="none" w="med" len="med"/>
          </a:ln>
        </p:spPr>
      </p:pic>
      <p:sp>
        <p:nvSpPr>
          <p:cNvPr id="98" name="Shape 98"/>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 계정을 생성해 보자. #1</a:t>
            </a:r>
          </a:p>
        </p:txBody>
      </p:sp>
      <p:pic>
        <p:nvPicPr>
          <p:cNvPr id="99" name="Shape 99"/>
          <p:cNvPicPr preferRelativeResize="0"/>
          <p:nvPr/>
        </p:nvPicPr>
        <p:blipFill>
          <a:blip r:embed="rId4">
            <a:alphaModFix/>
          </a:blip>
          <a:stretch>
            <a:fillRect/>
          </a:stretch>
        </p:blipFill>
        <p:spPr>
          <a:xfrm>
            <a:off x="848375" y="1187537"/>
            <a:ext cx="3371850" cy="371475"/>
          </a:xfrm>
          <a:prstGeom prst="rect">
            <a:avLst/>
          </a:prstGeom>
          <a:noFill/>
          <a:ln w="9525" cap="flat" cmpd="sng">
            <a:solidFill>
              <a:srgbClr val="CCCCCC"/>
            </a:solidFill>
            <a:prstDash val="solid"/>
            <a:round/>
            <a:headEnd type="none" w="med" len="med"/>
            <a:tailEnd type="none" w="med" len="med"/>
          </a:ln>
        </p:spPr>
      </p:pic>
      <p:sp>
        <p:nvSpPr>
          <p:cNvPr id="100" name="Shape 100"/>
          <p:cNvSpPr txBox="1"/>
          <p:nvPr/>
        </p:nvSpPr>
        <p:spPr>
          <a:xfrm>
            <a:off x="0" y="739950"/>
            <a:ext cx="9144000" cy="3714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ko"/>
              <a:t>웹브라우져를 열어서 주소창에 </a:t>
            </a:r>
            <a:r>
              <a:rPr lang="ko" u="sng">
                <a:solidFill>
                  <a:schemeClr val="hlink"/>
                </a:solidFill>
                <a:hlinkClick r:id="rId5"/>
              </a:rPr>
              <a:t>https://github.com</a:t>
            </a:r>
            <a:r>
              <a:rPr lang="ko"/>
              <a:t> 또는 github.com 을 입력하고 엔터를 친다. </a:t>
            </a:r>
          </a:p>
        </p:txBody>
      </p:sp>
      <p:pic>
        <p:nvPicPr>
          <p:cNvPr id="101" name="Shape 101"/>
          <p:cNvPicPr preferRelativeResize="0"/>
          <p:nvPr/>
        </p:nvPicPr>
        <p:blipFill>
          <a:blip r:embed="rId6">
            <a:alphaModFix/>
          </a:blip>
          <a:stretch>
            <a:fillRect/>
          </a:stretch>
        </p:blipFill>
        <p:spPr>
          <a:xfrm>
            <a:off x="848375" y="2485775"/>
            <a:ext cx="4252348" cy="2242273"/>
          </a:xfrm>
          <a:prstGeom prst="rect">
            <a:avLst/>
          </a:prstGeom>
          <a:noFill/>
          <a:ln w="9525" cap="flat" cmpd="sng">
            <a:solidFill>
              <a:srgbClr val="D9D9D9"/>
            </a:solidFill>
            <a:prstDash val="solid"/>
            <a:round/>
            <a:headEnd type="none" w="med" len="med"/>
            <a:tailEnd type="none" w="med" len="med"/>
          </a:ln>
        </p:spPr>
      </p:pic>
      <p:sp>
        <p:nvSpPr>
          <p:cNvPr id="102" name="Shape 102"/>
          <p:cNvSpPr txBox="1"/>
          <p:nvPr/>
        </p:nvSpPr>
        <p:spPr>
          <a:xfrm>
            <a:off x="0" y="1693575"/>
            <a:ext cx="9019200" cy="6027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ko"/>
              <a:t>계정 생성을 위해 빈칸에 알맞은 정보를 입력하고 녹색체크완료 표시 버튼이 뜨면 하단의 ‘Sign up for Github’를 누르면 된다. 이미 동일한 name이나 email address가 있으면 녹섹 체크표시 대신 빨간색 X 표시가 나타난다.   </a:t>
            </a:r>
          </a:p>
        </p:txBody>
      </p:sp>
      <p:cxnSp>
        <p:nvCxnSpPr>
          <p:cNvPr id="103" name="Shape 103"/>
          <p:cNvCxnSpPr/>
          <p:nvPr/>
        </p:nvCxnSpPr>
        <p:spPr>
          <a:xfrm>
            <a:off x="4924600" y="3132500"/>
            <a:ext cx="1281599" cy="2892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4925975" y="3365175"/>
            <a:ext cx="1294200" cy="232800"/>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p:nvPr/>
        </p:nvCxnSpPr>
        <p:spPr>
          <a:xfrm>
            <a:off x="4924600" y="3583375"/>
            <a:ext cx="1298399" cy="240299"/>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 계정을 생성해 보자. #2</a:t>
            </a:r>
          </a:p>
        </p:txBody>
      </p:sp>
      <p:sp>
        <p:nvSpPr>
          <p:cNvPr id="111" name="Shape 111"/>
          <p:cNvSpPr txBox="1"/>
          <p:nvPr/>
        </p:nvSpPr>
        <p:spPr>
          <a:xfrm>
            <a:off x="0" y="739950"/>
            <a:ext cx="9144000" cy="602700"/>
          </a:xfrm>
          <a:prstGeom prst="rect">
            <a:avLst/>
          </a:prstGeom>
          <a:noFill/>
          <a:ln>
            <a:noFill/>
          </a:ln>
        </p:spPr>
        <p:txBody>
          <a:bodyPr lIns="91425" tIns="91425" rIns="91425" bIns="91425" anchor="t" anchorCtr="0">
            <a:noAutofit/>
          </a:bodyPr>
          <a:lstStyle/>
          <a:p>
            <a:pPr marL="457200" lvl="0" indent="-228600">
              <a:spcBef>
                <a:spcPts val="0"/>
              </a:spcBef>
              <a:buChar char="●"/>
            </a:pPr>
            <a:r>
              <a:rPr lang="ko"/>
              <a:t>private repository를 사용하기 위한 price plan인데, 일단 free로 사용할거니 하단의 녹색 버튼(Finish sign up)을 눌러서 회원가입을 마무리 하자. </a:t>
            </a:r>
          </a:p>
        </p:txBody>
      </p:sp>
      <p:pic>
        <p:nvPicPr>
          <p:cNvPr id="112" name="Shape 112"/>
          <p:cNvPicPr preferRelativeResize="0"/>
          <p:nvPr/>
        </p:nvPicPr>
        <p:blipFill>
          <a:blip r:embed="rId3">
            <a:alphaModFix/>
          </a:blip>
          <a:stretch>
            <a:fillRect/>
          </a:stretch>
        </p:blipFill>
        <p:spPr>
          <a:xfrm>
            <a:off x="2393324" y="1334325"/>
            <a:ext cx="4211374" cy="3610925"/>
          </a:xfrm>
          <a:prstGeom prst="rect">
            <a:avLst/>
          </a:prstGeom>
          <a:noFill/>
          <a:ln w="9525" cap="flat" cmpd="sng">
            <a:solidFill>
              <a:srgbClr val="CCCCCC"/>
            </a:solidFill>
            <a:prstDash val="solid"/>
            <a:round/>
            <a:headEnd type="none" w="med" len="med"/>
            <a:tailEnd type="none" w="med" len="med"/>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 계정을 생성해 보자. #3</a:t>
            </a:r>
          </a:p>
        </p:txBody>
      </p:sp>
      <p:sp>
        <p:nvSpPr>
          <p:cNvPr id="118" name="Shape 118"/>
          <p:cNvSpPr txBox="1"/>
          <p:nvPr/>
        </p:nvSpPr>
        <p:spPr>
          <a:xfrm>
            <a:off x="0" y="739950"/>
            <a:ext cx="9144000" cy="936299"/>
          </a:xfrm>
          <a:prstGeom prst="rect">
            <a:avLst/>
          </a:prstGeom>
          <a:noFill/>
          <a:ln>
            <a:noFill/>
          </a:ln>
        </p:spPr>
        <p:txBody>
          <a:bodyPr lIns="91425" tIns="91425" rIns="91425" bIns="91425" anchor="t" anchorCtr="0">
            <a:noAutofit/>
          </a:bodyPr>
          <a:lstStyle/>
          <a:p>
            <a:pPr marL="457200" lvl="0" indent="-228600" rtl="0">
              <a:spcBef>
                <a:spcPts val="0"/>
              </a:spcBef>
              <a:buChar char="●"/>
            </a:pPr>
            <a:r>
              <a:rPr lang="ko"/>
              <a:t>다음 나타나는 화면은 개인 계정의 여러가지 세팅을 할수 있는 화면 인데, 그중 Emails 메뉴에 focusing 되어져 있다. 회원가입시 사용한 email address로 confirm mail이 보내졌으며, 메일함을 열어서 확인을 해야 정상적으로 github 게정을 사용할수 있다. 회원가입시 사용한 메일서비스에 로그인 하여 메일을 확인하고 Verify 버튼을 누르자. </a:t>
            </a:r>
          </a:p>
        </p:txBody>
      </p:sp>
      <p:pic>
        <p:nvPicPr>
          <p:cNvPr id="119" name="Shape 119"/>
          <p:cNvPicPr preferRelativeResize="0"/>
          <p:nvPr/>
        </p:nvPicPr>
        <p:blipFill>
          <a:blip r:embed="rId3">
            <a:alphaModFix/>
          </a:blip>
          <a:stretch>
            <a:fillRect/>
          </a:stretch>
        </p:blipFill>
        <p:spPr>
          <a:xfrm>
            <a:off x="258149" y="1752325"/>
            <a:ext cx="4311547" cy="2799924"/>
          </a:xfrm>
          <a:prstGeom prst="rect">
            <a:avLst/>
          </a:prstGeom>
          <a:noFill/>
          <a:ln w="9525" cap="flat" cmpd="sng">
            <a:solidFill>
              <a:srgbClr val="CCCCCC"/>
            </a:solidFill>
            <a:prstDash val="solid"/>
            <a:round/>
            <a:headEnd type="none" w="med" len="med"/>
            <a:tailEnd type="none" w="med" len="med"/>
          </a:ln>
        </p:spPr>
      </p:pic>
      <p:pic>
        <p:nvPicPr>
          <p:cNvPr id="120" name="Shape 120"/>
          <p:cNvPicPr preferRelativeResize="0"/>
          <p:nvPr/>
        </p:nvPicPr>
        <p:blipFill>
          <a:blip r:embed="rId4">
            <a:alphaModFix/>
          </a:blip>
          <a:stretch>
            <a:fillRect/>
          </a:stretch>
        </p:blipFill>
        <p:spPr>
          <a:xfrm>
            <a:off x="5049075" y="1752325"/>
            <a:ext cx="3784101" cy="2799925"/>
          </a:xfrm>
          <a:prstGeom prst="rect">
            <a:avLst/>
          </a:prstGeom>
          <a:noFill/>
          <a:ln w="9525" cap="flat" cmpd="sng">
            <a:solidFill>
              <a:srgbClr val="CCCCCC"/>
            </a:solidFill>
            <a:prstDash val="solid"/>
            <a:round/>
            <a:headEnd type="none" w="med" len="med"/>
            <a:tailEnd type="none" w="med" len="med"/>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ko"/>
              <a:t>Github 계정을 생성해 보자. #4</a:t>
            </a:r>
          </a:p>
        </p:txBody>
      </p:sp>
      <p:sp>
        <p:nvSpPr>
          <p:cNvPr id="126" name="Shape 126"/>
          <p:cNvSpPr txBox="1"/>
          <p:nvPr/>
        </p:nvSpPr>
        <p:spPr>
          <a:xfrm>
            <a:off x="0" y="739950"/>
            <a:ext cx="9144000" cy="936299"/>
          </a:xfrm>
          <a:prstGeom prst="rect">
            <a:avLst/>
          </a:prstGeom>
          <a:noFill/>
          <a:ln>
            <a:noFill/>
          </a:ln>
        </p:spPr>
        <p:txBody>
          <a:bodyPr lIns="91425" tIns="91425" rIns="91425" bIns="91425" anchor="t" anchorCtr="0">
            <a:noAutofit/>
          </a:bodyPr>
          <a:lstStyle/>
          <a:p>
            <a:pPr marL="457200" lvl="0" indent="-228600" rtl="0">
              <a:spcBef>
                <a:spcPts val="0"/>
              </a:spcBef>
              <a:buClr>
                <a:srgbClr val="CCCCCC"/>
              </a:buClr>
              <a:buChar char="●"/>
            </a:pPr>
            <a:r>
              <a:rPr lang="ko">
                <a:solidFill>
                  <a:srgbClr val="CCCCCC"/>
                </a:solidFill>
              </a:rPr>
              <a:t>다음 나타나는 화면은 개인 계정의 여러가지 세팅을 할수 있는 화면 인데, 그중 Emails 메뉴에 focusing 되어져 있다. 회원가입시 사용한 email address로 </a:t>
            </a:r>
            <a:r>
              <a:rPr lang="ko"/>
              <a:t>confirm mail</a:t>
            </a:r>
            <a:r>
              <a:rPr lang="ko">
                <a:solidFill>
                  <a:srgbClr val="CCCCCC"/>
                </a:solidFill>
              </a:rPr>
              <a:t>이 보내졌으며, </a:t>
            </a:r>
            <a:r>
              <a:rPr lang="ko"/>
              <a:t>메일함을 열어서 확인</a:t>
            </a:r>
            <a:r>
              <a:rPr lang="ko">
                <a:solidFill>
                  <a:srgbClr val="CCCCCC"/>
                </a:solidFill>
              </a:rPr>
              <a:t>을 해야 정상적으로 github 게정을 사용할수 있다. 회원가입시 사용한 메일서비스에 로그인 하여 메일을 확인하고 Verify 버튼을 누르자. 버튼을 누르면 Github 홈페이지로 이동하며 이제 계정생성 절차는 완료되었으며, 코드를 올릴 준비를 하자.</a:t>
            </a:r>
          </a:p>
        </p:txBody>
      </p:sp>
      <p:pic>
        <p:nvPicPr>
          <p:cNvPr id="127" name="Shape 127"/>
          <p:cNvPicPr preferRelativeResize="0"/>
          <p:nvPr/>
        </p:nvPicPr>
        <p:blipFill>
          <a:blip r:embed="rId3">
            <a:alphaModFix/>
          </a:blip>
          <a:stretch>
            <a:fillRect/>
          </a:stretch>
        </p:blipFill>
        <p:spPr>
          <a:xfrm>
            <a:off x="258149" y="1980925"/>
            <a:ext cx="4311547" cy="2799924"/>
          </a:xfrm>
          <a:prstGeom prst="rect">
            <a:avLst/>
          </a:prstGeom>
          <a:noFill/>
          <a:ln w="9525" cap="flat" cmpd="sng">
            <a:solidFill>
              <a:srgbClr val="CCCCCC"/>
            </a:solidFill>
            <a:prstDash val="solid"/>
            <a:round/>
            <a:headEnd type="none" w="med" len="med"/>
            <a:tailEnd type="none" w="med" len="med"/>
          </a:ln>
        </p:spPr>
      </p:pic>
      <p:pic>
        <p:nvPicPr>
          <p:cNvPr id="128" name="Shape 128"/>
          <p:cNvPicPr preferRelativeResize="0"/>
          <p:nvPr/>
        </p:nvPicPr>
        <p:blipFill>
          <a:blip r:embed="rId4">
            <a:alphaModFix/>
          </a:blip>
          <a:stretch>
            <a:fillRect/>
          </a:stretch>
        </p:blipFill>
        <p:spPr>
          <a:xfrm>
            <a:off x="5049075" y="1980925"/>
            <a:ext cx="3784101" cy="2799925"/>
          </a:xfrm>
          <a:prstGeom prst="rect">
            <a:avLst/>
          </a:prstGeom>
          <a:noFill/>
          <a:ln w="9525" cap="flat" cmpd="sng">
            <a:solidFill>
              <a:srgbClr val="CCCCCC"/>
            </a:solidFill>
            <a:prstDash val="solid"/>
            <a:round/>
            <a:headEnd type="none" w="med" len="med"/>
            <a:tailEnd type="none" w="med" len="med"/>
          </a:ln>
        </p:spPr>
      </p:pic>
    </p:spTree>
  </p:cSld>
  <p:clrMapOvr>
    <a:masterClrMapping/>
  </p:clrMapOvr>
  <p:transition spd="slow">
    <p:cut/>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화면 슬라이드 쇼(16:9)</PresentationFormat>
  <Paragraphs>133</Paragraphs>
  <Slides>22</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Verdana</vt:lpstr>
      <vt:lpstr>Roboto</vt:lpstr>
      <vt:lpstr>Arial</vt:lpstr>
      <vt:lpstr>material</vt:lpstr>
      <vt:lpstr>Github가 뭐죵? 먹는 건가요?</vt:lpstr>
      <vt:lpstr>‘버전 관리’란 무엇이며, 왜 필요한가?</vt:lpstr>
      <vt:lpstr>‘버전 관리’란 무엇이며, 왜 필요한가?</vt:lpstr>
      <vt:lpstr>‘Git’이란 무엇인가?</vt:lpstr>
      <vt:lpstr>‘Github’란 무엇인가?</vt:lpstr>
      <vt:lpstr>Github 계정을 생성해 보자. #1</vt:lpstr>
      <vt:lpstr>Github 계정을 생성해 보자. #2</vt:lpstr>
      <vt:lpstr>Github 계정을 생성해 보자. #3</vt:lpstr>
      <vt:lpstr>Github 계정을 생성해 보자. #4</vt:lpstr>
      <vt:lpstr>Github 홈페이지의 메뉴구성은 이렇게 되어있다. # - 그닥 안중요</vt:lpstr>
      <vt:lpstr>Github 홈페이지의 메뉴구성은 이렇게 되어있다. #2 - 그닥 안중요</vt:lpstr>
      <vt:lpstr>SourceTree(버젼관리툴)와 Github 연동하기 #1</vt:lpstr>
      <vt:lpstr>Github에 repository 생성 및 SourceTree와 연동하기 #1</vt:lpstr>
      <vt:lpstr>Github에 repository 생성 및 SourceTree와 연동하기 #2</vt:lpstr>
      <vt:lpstr>Github에 repository 생성 및 SourceTree와 연동하기 #3</vt:lpstr>
      <vt:lpstr>Github에 repository 생성 및 SourceTree와 연동하기 #3</vt:lpstr>
      <vt:lpstr>새로운 파일 추가 및 기존 파일 수정하여 github 에 올리기 #1</vt:lpstr>
      <vt:lpstr>새로운 파일 추가 및 기존 파일 수정하여 github 에 올리기 #2</vt:lpstr>
      <vt:lpstr>새로운 파일 추가 및 기존 파일 수정하여 github 에 올리기 #3</vt:lpstr>
      <vt:lpstr>새로운 파일 추가 및 기존 파일 수정하여 github 에 올리기 #4</vt:lpstr>
      <vt:lpstr>Reference</vt:lpstr>
      <vt:lpstr>마치며...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Github가 뭐죵? 먹는 건가요?</dc:title>
  <cp:lastModifiedBy>김승현</cp:lastModifiedBy>
  <cp:revision>1</cp:revision>
  <dcterms:modified xsi:type="dcterms:W3CDTF">2016-01-07T06:59:28Z</dcterms:modified>
</cp:coreProperties>
</file>