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0" r:id="rId2"/>
    <p:sldId id="291" r:id="rId3"/>
    <p:sldId id="287" r:id="rId4"/>
    <p:sldId id="301" r:id="rId5"/>
    <p:sldId id="306" r:id="rId6"/>
    <p:sldId id="307" r:id="rId7"/>
    <p:sldId id="308" r:id="rId8"/>
    <p:sldId id="310" r:id="rId9"/>
    <p:sldId id="302" r:id="rId10"/>
    <p:sldId id="303" r:id="rId11"/>
    <p:sldId id="304" r:id="rId12"/>
    <p:sldId id="305" r:id="rId13"/>
    <p:sldId id="285" r:id="rId1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426"/>
    <a:srgbClr val="9EB387"/>
    <a:srgbClr val="F395A5"/>
    <a:srgbClr val="E6A2BF"/>
    <a:srgbClr val="EA9EC6"/>
    <a:srgbClr val="97122D"/>
    <a:srgbClr val="9CA1BD"/>
    <a:srgbClr val="FF9900"/>
    <a:srgbClr val="EB9CA8"/>
    <a:srgbClr val="FE9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61806" autoAdjust="0"/>
  </p:normalViewPr>
  <p:slideViewPr>
    <p:cSldViewPr snapToGrid="0">
      <p:cViewPr>
        <p:scale>
          <a:sx n="40" d="100"/>
          <a:sy n="40" d="100"/>
        </p:scale>
        <p:origin x="-1378" y="-283"/>
      </p:cViewPr>
      <p:guideLst>
        <p:guide orient="horz" pos="2160"/>
        <p:guide pos="5595"/>
      </p:guideLst>
    </p:cSldViewPr>
  </p:slideViewPr>
  <p:outlineViewPr>
    <p:cViewPr>
      <p:scale>
        <a:sx n="33" d="100"/>
        <a:sy n="33" d="100"/>
      </p:scale>
      <p:origin x="30" y="67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6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B5605F-4650-41CB-B1A9-9C59EF13429E}" type="slidenum">
              <a:rPr lang="en-GB"/>
              <a:pPr/>
              <a:t>‹#›</a:t>
            </a:fld>
            <a:endParaRPr lang="en-GB"/>
          </a:p>
        </p:txBody>
      </p:sp>
    </p:spTree>
    <p:extLst>
      <p:ext uri="{BB962C8B-B14F-4D97-AF65-F5344CB8AC3E}">
        <p14:creationId xmlns:p14="http://schemas.microsoft.com/office/powerpoint/2010/main" val="1761206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557580-3B59-49BA-93D9-93D4993C3B6C}" type="slidenum">
              <a:rPr lang="en-GB"/>
              <a:pPr/>
              <a:t>‹#›</a:t>
            </a:fld>
            <a:endParaRPr lang="en-GB"/>
          </a:p>
        </p:txBody>
      </p:sp>
    </p:spTree>
    <p:extLst>
      <p:ext uri="{BB962C8B-B14F-4D97-AF65-F5344CB8AC3E}">
        <p14:creationId xmlns:p14="http://schemas.microsoft.com/office/powerpoint/2010/main" val="37217326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t>Notes</a:t>
            </a:r>
            <a:r>
              <a:rPr lang="en-US" b="1" baseline="0" dirty="0" smtClean="0"/>
              <a:t> from the call:</a:t>
            </a:r>
          </a:p>
          <a:p>
            <a:endParaRPr lang="en-US" dirty="0" smtClean="0"/>
          </a:p>
          <a:p>
            <a:r>
              <a:rPr lang="en-US" dirty="0" smtClean="0"/>
              <a:t>Members</a:t>
            </a:r>
            <a:r>
              <a:rPr lang="en-US" baseline="0" dirty="0" smtClean="0"/>
              <a:t> </a:t>
            </a:r>
            <a:r>
              <a:rPr lang="en-US" baseline="0" dirty="0" smtClean="0"/>
              <a:t>talked about how they would like to share information and it was felt that email is the easiest way but perhaps for larger documents or group projects, basecamp may be useful.</a:t>
            </a:r>
          </a:p>
          <a:p>
            <a:endParaRPr lang="en-US" baseline="0" dirty="0" smtClean="0"/>
          </a:p>
          <a:p>
            <a:r>
              <a:rPr lang="en-US" baseline="0" dirty="0" smtClean="0"/>
              <a:t>A blog to disseminate the activities of the group was briefly discussed but noted that it requires good management and regular updates.</a:t>
            </a:r>
          </a:p>
          <a:p>
            <a:endParaRPr lang="en-US" baseline="0" dirty="0" smtClean="0"/>
          </a:p>
          <a:p>
            <a:r>
              <a:rPr lang="en-US" baseline="0" dirty="0" smtClean="0"/>
              <a:t>Frequency of meetings was discussed and will be agreed at the next meeting once have a better idea of what is coming up.</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smtClean="0"/>
              <a:t>Notes</a:t>
            </a:r>
            <a:r>
              <a:rPr lang="en-US" b="1" baseline="0" dirty="0" smtClean="0"/>
              <a:t> from the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At </a:t>
            </a:r>
            <a:r>
              <a:rPr lang="en-US" baseline="0" dirty="0" smtClean="0"/>
              <a:t>the meeting in January 2012 the above items will be discussed.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r>
              <a:rPr lang="en-US" baseline="0" dirty="0" smtClean="0"/>
              <a:t>It was noted that the content strategy needs to be comprehensive – identifying what is already available electronically – what collections could be linked with such as the Connected Histories </a:t>
            </a:r>
            <a:r>
              <a:rPr lang="en-GB" dirty="0" smtClean="0"/>
              <a:t>www.connectedhistories.org and 18</a:t>
            </a:r>
            <a:r>
              <a:rPr lang="en-GB" baseline="30000" dirty="0" smtClean="0"/>
              <a:t>th</a:t>
            </a:r>
            <a:r>
              <a:rPr lang="en-GB" dirty="0" smtClean="0"/>
              <a:t> Century Connect</a:t>
            </a:r>
            <a:r>
              <a:rPr lang="en-GB" baseline="0" dirty="0" smtClean="0"/>
              <a:t> </a:t>
            </a:r>
            <a:endParaRPr lang="en-GB" dirty="0" smtClean="0"/>
          </a:p>
          <a:p>
            <a:r>
              <a:rPr lang="en-GB" dirty="0" smtClean="0"/>
              <a:t>http://www.18thconnect.org/ - as well as looking to see if JHB might be a good place to host collections that are not hosted elsewhere /</a:t>
            </a:r>
            <a:r>
              <a:rPr lang="en-GB" baseline="0" dirty="0" smtClean="0"/>
              <a:t> within institutions only / or not yet even digitised.</a:t>
            </a: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Need to make sure that the content strategy is not just about acquisition of content, but about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Any comments – send on to the list</a:t>
            </a:r>
            <a:r>
              <a:rPr lang="en-US" baseline="0" dirty="0" smtClean="0"/>
              <a:t> jischistoricbooks@jiscmail.ac.uk</a:t>
            </a:r>
          </a:p>
          <a:p>
            <a:endParaRPr lang="en-US" baseline="0"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100" baseline="0" dirty="0" err="1" smtClean="0">
                <a:latin typeface="+mn-lt"/>
              </a:rPr>
              <a:t>Caren’s</a:t>
            </a:r>
            <a:r>
              <a:rPr lang="en-GB" sz="1100" baseline="0" dirty="0" smtClean="0">
                <a:latin typeface="+mn-lt"/>
              </a:rPr>
              <a:t> Notes: (scroll down for notes from the meeting)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baseline="0" dirty="0" smtClean="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kern="1200" baseline="0" dirty="0" smtClean="0">
                <a:solidFill>
                  <a:schemeClr val="tx1"/>
                </a:solidFill>
                <a:latin typeface="+mn-lt"/>
                <a:ea typeface="+mn-ea"/>
                <a:cs typeface="+mn-cs"/>
              </a:rPr>
              <a:t>JISC Collections is centrally funded by JISC to negotiate and licence content on behalf of all uk universities and colleges. Over the last 9 years, JISC and JISC Collections have invested over £20 million  in licensing historic books, journal archives and multimedia collections in perpetuity on behalf of the education community. These archives are of extremely high value to research and education but are often prohibitively expensive for individual libraries and only the most well off, benefit from access to the content.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kern="1200" baseline="0" dirty="0" smtClean="0">
                <a:solidFill>
                  <a:schemeClr val="tx1"/>
                </a:solidFill>
                <a:latin typeface="+mn-lt"/>
                <a:ea typeface="+mn-ea"/>
                <a:cs typeface="+mn-cs"/>
              </a:rPr>
              <a:t>By negotiating with the publishers at a national level, JISC Collections is able to licence the archives for all HE and FE institutions, to get excellent terms and conditions of use including the ability to locally host the content and of course, to get a good price.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kern="1200" baseline="0" dirty="0" smtClean="0">
                <a:solidFill>
                  <a:schemeClr val="tx1"/>
                </a:solidFill>
                <a:latin typeface="+mn-lt"/>
                <a:ea typeface="+mn-ea"/>
                <a:cs typeface="+mn-cs"/>
              </a:rPr>
              <a:t>However, the platforms through which these archives are available has always been through the publishers and in addition, some have charged ‘access fees’ to contribute to cover hosting costs. If you take EEBO and ECCO as examples – </a:t>
            </a:r>
            <a:r>
              <a:rPr lang="en-GB" sz="1100" kern="1200" baseline="0" dirty="0" smtClean="0">
                <a:solidFill>
                  <a:schemeClr val="tx1"/>
                </a:solidFill>
                <a:latin typeface="+mn-lt"/>
                <a:ea typeface="+mn-ea"/>
                <a:cs typeface="+mn-cs"/>
              </a:rPr>
              <a:t>several million was </a:t>
            </a:r>
            <a:r>
              <a:rPr lang="en-GB" sz="1100" kern="1200" baseline="0" dirty="0" smtClean="0">
                <a:solidFill>
                  <a:schemeClr val="tx1"/>
                </a:solidFill>
                <a:latin typeface="+mn-lt"/>
                <a:ea typeface="+mn-ea"/>
                <a:cs typeface="+mn-cs"/>
              </a:rPr>
              <a:t>paid to these publishers for the licence in perpetuity for all UK HE and FE. For the last 9 years, these publishers have been charging access fees to institutions, up to £2,000 for the large institutions. So as you can see, the publishers have been well compensated by the education community and public funds but we, the education community, have very little control over the direction and developments to the platforms</a:t>
            </a:r>
            <a:r>
              <a:rPr lang="en-GB" sz="1100" kern="1200" baseline="0" dirty="0" smtClean="0">
                <a:solidFill>
                  <a:schemeClr val="tx1"/>
                </a:solidFill>
                <a:latin typeface="+mn-lt"/>
                <a:ea typeface="+mn-ea"/>
                <a:cs typeface="+mn-cs"/>
              </a:rPr>
              <a:t>.</a:t>
            </a: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kern="1200" baseline="0" dirty="0" smtClean="0">
                <a:solidFill>
                  <a:schemeClr val="tx1"/>
                </a:solidFill>
                <a:latin typeface="+mn-lt"/>
                <a:ea typeface="+mn-ea"/>
                <a:cs typeface="+mn-cs"/>
              </a:rPr>
              <a:t>In addition, managing agreements and access to multiple platforms takes time for librarians and means that users have to visit many different platforms and learn how to use them. </a:t>
            </a:r>
            <a:endParaRPr lang="en-US"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The JISC eCollections service has been developed to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 - protect and preserve the content investments made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 - provide a simpler journey and experience for all users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 - open up the value of these archives through increased use and participation, and to</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 - take control – to stop being reliant on commercial providers and let the education community, who own this content, decide how future investments should be made – a publisher independent platform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kern="1200" baseline="0" dirty="0" smtClean="0">
                <a:solidFill>
                  <a:schemeClr val="tx1"/>
                </a:solidFill>
                <a:latin typeface="+mn-lt"/>
                <a:ea typeface="+mn-ea"/>
                <a:cs typeface="+mn-cs"/>
              </a:rPr>
              <a:t>JISC eCollections </a:t>
            </a:r>
            <a:r>
              <a:rPr lang="en-US" sz="1100" kern="1200" baseline="0" dirty="0" smtClean="0">
                <a:solidFill>
                  <a:schemeClr val="tx1"/>
                </a:solidFill>
                <a:latin typeface="+mn-lt"/>
                <a:ea typeface="+mn-ea"/>
                <a:cs typeface="+mn-cs"/>
              </a:rPr>
              <a:t>comprises three platforms, developed in partnership with EDINA (JISC </a:t>
            </a:r>
            <a:r>
              <a:rPr lang="en-US" sz="1100" kern="1200" baseline="0" dirty="0" err="1" smtClean="0">
                <a:solidFill>
                  <a:schemeClr val="tx1"/>
                </a:solidFill>
                <a:latin typeface="+mn-lt"/>
                <a:ea typeface="+mn-ea"/>
                <a:cs typeface="+mn-cs"/>
              </a:rPr>
              <a:t>MediaHub</a:t>
            </a:r>
            <a:r>
              <a:rPr lang="en-US" sz="1100" kern="1200" baseline="0" dirty="0" smtClean="0">
                <a:solidFill>
                  <a:schemeClr val="tx1"/>
                </a:solidFill>
                <a:latin typeface="+mn-lt"/>
                <a:ea typeface="+mn-ea"/>
                <a:cs typeface="+mn-cs"/>
              </a:rPr>
              <a:t>) and Mimas (JISC Journal Archives and JISC Historic Books).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kern="1200" baseline="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JISC Historic Books comprises full text or page images of over 350,000 books published in Britain from 1475 to 1900, including more than 65,000 first editions from the British Library collection, uniquely available through JISC eCollections</a:t>
            </a:r>
          </a:p>
          <a:p>
            <a:pPr rtl="0"/>
            <a:endParaRPr lang="en-US" sz="1100" kern="1200" baseline="0" dirty="0" smtClean="0">
              <a:solidFill>
                <a:schemeClr val="tx1"/>
              </a:solidFill>
              <a:latin typeface="+mn-lt"/>
              <a:ea typeface="+mn-ea"/>
              <a:cs typeface="+mn-cs"/>
            </a:endParaRPr>
          </a:p>
          <a:p>
            <a:pPr rtl="0"/>
            <a:r>
              <a:rPr lang="en-US" sz="1100" kern="1200" baseline="0" dirty="0" smtClean="0">
                <a:solidFill>
                  <a:schemeClr val="tx1"/>
                </a:solidFill>
                <a:latin typeface="+mn-lt"/>
                <a:ea typeface="+mn-ea"/>
                <a:cs typeface="+mn-cs"/>
              </a:rPr>
              <a:t>JISC Journal Archives consolidates archives of over 600 journals, from publishers including Oxford University Press and Brill</a:t>
            </a:r>
          </a:p>
          <a:p>
            <a:pPr rtl="0"/>
            <a:endParaRPr lang="en-US" sz="1100" kern="1200" baseline="0" dirty="0" smtClean="0">
              <a:solidFill>
                <a:schemeClr val="tx1"/>
              </a:solidFill>
              <a:latin typeface="+mn-lt"/>
              <a:ea typeface="+mn-ea"/>
              <a:cs typeface="+mn-cs"/>
            </a:endParaRPr>
          </a:p>
          <a:p>
            <a:pPr rtl="0"/>
            <a:r>
              <a:rPr lang="en-US" sz="1100" kern="1200" baseline="0" dirty="0" smtClean="0">
                <a:solidFill>
                  <a:schemeClr val="tx1"/>
                </a:solidFill>
                <a:latin typeface="+mn-lt"/>
                <a:ea typeface="+mn-ea"/>
                <a:cs typeface="+mn-cs"/>
              </a:rPr>
              <a:t>JISC </a:t>
            </a:r>
            <a:r>
              <a:rPr lang="en-US" sz="1100" kern="1200" baseline="0" dirty="0" err="1" smtClean="0">
                <a:solidFill>
                  <a:schemeClr val="tx1"/>
                </a:solidFill>
                <a:latin typeface="+mn-lt"/>
                <a:ea typeface="+mn-ea"/>
                <a:cs typeface="+mn-cs"/>
              </a:rPr>
              <a:t>MediaHub</a:t>
            </a:r>
            <a:r>
              <a:rPr lang="en-US" sz="1100" kern="1200" baseline="0" dirty="0" smtClean="0">
                <a:solidFill>
                  <a:schemeClr val="tx1"/>
                </a:solidFill>
                <a:latin typeface="+mn-lt"/>
                <a:ea typeface="+mn-ea"/>
                <a:cs typeface="+mn-cs"/>
              </a:rPr>
              <a:t> contains over 500,000 items including film, images and sound, and also enables users to search a range of external media collections.</a:t>
            </a:r>
          </a:p>
          <a:p>
            <a:pPr rtl="0"/>
            <a:endParaRPr lang="en-US" sz="1100" kern="1200" baseline="0" dirty="0" smtClean="0">
              <a:solidFill>
                <a:schemeClr val="tx1"/>
              </a:solidFill>
              <a:latin typeface="+mn-lt"/>
              <a:ea typeface="+mn-ea"/>
              <a:cs typeface="+mn-cs"/>
            </a:endParaRPr>
          </a:p>
          <a:p>
            <a:pPr rtl="0"/>
            <a:r>
              <a:rPr lang="en-GB" sz="1100" kern="1200" baseline="0" dirty="0" smtClean="0">
                <a:solidFill>
                  <a:schemeClr val="tx1"/>
                </a:solidFill>
                <a:latin typeface="+mn-lt"/>
                <a:ea typeface="+mn-ea"/>
                <a:cs typeface="+mn-cs"/>
              </a:rPr>
              <a:t>An annual service fee, which is less than the access fees charged or EEBO and ECCO contributes towards ongoing costs and the development of the platforms. And this is where the advisory board comes in.</a:t>
            </a:r>
            <a:endParaRPr lang="en-US" sz="1100" kern="1200" baseline="0" dirty="0" smtClean="0">
              <a:solidFill>
                <a:schemeClr val="tx1"/>
              </a:solidFill>
              <a:latin typeface="+mn-lt"/>
              <a:ea typeface="+mn-ea"/>
              <a:cs typeface="+mn-cs"/>
            </a:endParaRPr>
          </a:p>
          <a:p>
            <a:pPr rtl="0"/>
            <a:endParaRPr lang="en-US" sz="1100" dirty="0" smtClean="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b="1" kern="1200" dirty="0" smtClean="0">
                <a:solidFill>
                  <a:schemeClr val="tx1"/>
                </a:solidFill>
                <a:latin typeface="Arial" charset="0"/>
                <a:ea typeface="+mn-ea"/>
                <a:cs typeface="+mn-cs"/>
              </a:rPr>
              <a:t>Notes</a:t>
            </a:r>
            <a:r>
              <a:rPr lang="en-US" sz="1100" b="1" kern="1200" baseline="0" dirty="0" smtClean="0">
                <a:solidFill>
                  <a:schemeClr val="tx1"/>
                </a:solidFill>
                <a:latin typeface="Arial" charset="0"/>
                <a:ea typeface="+mn-ea"/>
                <a:cs typeface="+mn-cs"/>
              </a:rPr>
              <a:t> from the call about this slide:</a:t>
            </a:r>
          </a:p>
          <a:p>
            <a:pPr rtl="0"/>
            <a:endParaRPr lang="en-US" sz="1100" dirty="0" smtClean="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b="0" baseline="0" dirty="0" smtClean="0">
                <a:latin typeface="+mn-lt"/>
              </a:rPr>
              <a:t>Talked </a:t>
            </a:r>
            <a:r>
              <a:rPr lang="en-US" sz="1100" b="0" baseline="0" dirty="0" smtClean="0">
                <a:latin typeface="+mn-lt"/>
              </a:rPr>
              <a:t>about how to evaluate use of JISC Historic Books to include both qualitative and quantitative data – suggestion to use the </a:t>
            </a:r>
            <a:r>
              <a:rPr lang="en-GB" sz="1100" dirty="0" smtClean="0"/>
              <a:t>Toolkit for the Impact of Digitised Scholarly Resources (TIDSR) / http://microsites.oii.ox.ac.uk/tidsr/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1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sz="1100" dirty="0" smtClean="0"/>
              <a:t>Establishing</a:t>
            </a:r>
            <a:r>
              <a:rPr lang="en-GB" sz="1100" baseline="0" dirty="0" smtClean="0"/>
              <a:t> how to evaluate JISC eCollections and its platforms should be part of overall strategy.</a:t>
            </a:r>
            <a:endParaRPr lang="en-GB" sz="1100" dirty="0" smtClean="0"/>
          </a:p>
          <a:p>
            <a:pPr rtl="0"/>
            <a:endParaRPr lang="en-US" sz="1100" b="0" dirty="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Notes</a:t>
            </a:r>
            <a:r>
              <a:rPr lang="en-US" baseline="0" dirty="0" smtClean="0"/>
              <a:t> from the call:</a:t>
            </a:r>
          </a:p>
          <a:p>
            <a:endParaRPr lang="en-US" baseline="0" dirty="0" smtClean="0"/>
          </a:p>
          <a:p>
            <a:r>
              <a:rPr lang="en-US" baseline="0" dirty="0" smtClean="0"/>
              <a:t>Very open to suggestions and ideas!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1" dirty="0" smtClean="0"/>
              <a:t>Notes from the call:</a:t>
            </a:r>
          </a:p>
          <a:p>
            <a:endParaRPr lang="en-US" dirty="0" smtClean="0"/>
          </a:p>
          <a:p>
            <a:r>
              <a:rPr lang="en-US" dirty="0" smtClean="0"/>
              <a:t>What</a:t>
            </a:r>
            <a:r>
              <a:rPr lang="en-US" baseline="0" dirty="0" smtClean="0"/>
              <a:t> is meant by ‘real use’ – need to rephrase this to be more about sustained use – repeat visitors – continual demand and perhaps expand to cover user </a:t>
            </a:r>
            <a:r>
              <a:rPr lang="en-US" baseline="0" dirty="0" err="1" smtClean="0"/>
              <a:t>behaviour</a:t>
            </a:r>
            <a:r>
              <a:rPr lang="en-US" baseline="0" dirty="0" smtClean="0"/>
              <a:t> now and user </a:t>
            </a:r>
            <a:r>
              <a:rPr lang="en-US" baseline="0" dirty="0" err="1" smtClean="0"/>
              <a:t>behaviours</a:t>
            </a:r>
            <a:r>
              <a:rPr lang="en-US" baseline="0" dirty="0" smtClean="0"/>
              <a:t> of the future </a:t>
            </a:r>
          </a:p>
          <a:p>
            <a:endParaRPr lang="en-US" baseline="0" dirty="0" smtClean="0"/>
          </a:p>
          <a:p>
            <a:r>
              <a:rPr lang="en-US" baseline="0" dirty="0" smtClean="0"/>
              <a:t>What is meant by UK education community – currently only open to UK HE and FE but perhaps a point should be that looking to be inclusive and widen access to help provide a better experience for users – access not just at their institutions but also at national libraries.</a:t>
            </a:r>
          </a:p>
          <a:p>
            <a:endParaRPr lang="en-US" baseline="0" dirty="0" smtClean="0"/>
          </a:p>
          <a:p>
            <a:r>
              <a:rPr lang="en-US" baseline="0" dirty="0" smtClean="0"/>
              <a:t>Noted that ‘to ensure’ sounds a bit static and want to be more about constantly updating JHB – keeping pace with changing user </a:t>
            </a:r>
            <a:r>
              <a:rPr lang="en-US" baseline="0" dirty="0" err="1" smtClean="0"/>
              <a:t>behaviours</a:t>
            </a:r>
            <a:r>
              <a:rPr lang="en-US" baseline="0" dirty="0" smtClean="0"/>
              <a:t> / scholarly environment / innovations in technology and learning</a:t>
            </a:r>
          </a:p>
          <a:p>
            <a:endParaRPr lang="en-US" baseline="0" dirty="0" smtClean="0"/>
          </a:p>
          <a:p>
            <a:r>
              <a:rPr lang="en-US" baseline="0" dirty="0" smtClean="0"/>
              <a:t>Add something about innovation and exploring new connections</a:t>
            </a:r>
          </a:p>
          <a:p>
            <a:endParaRPr lang="en-US" baseline="0" dirty="0" smtClean="0"/>
          </a:p>
          <a:p>
            <a:r>
              <a:rPr lang="en-US" baseline="0" dirty="0" smtClean="0"/>
              <a:t>In the emerging standards one need to also talk about sustainability and ‘future proofing’</a:t>
            </a:r>
          </a:p>
          <a:p>
            <a:endParaRPr lang="en-US" baseline="0" dirty="0" smtClean="0"/>
          </a:p>
          <a:p>
            <a:r>
              <a:rPr lang="en-US" baseline="0" dirty="0" smtClean="0"/>
              <a:t>Add an additional objective to convey that the advisory board has responsibility – is in control of the decision making and budget – within the larger sustainability plan for JISC eCollections service</a:t>
            </a:r>
          </a:p>
          <a:p>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0" indent="0">
              <a:buFont typeface="Wingdings" pitchFamily="2" charset="2"/>
              <a:buNone/>
            </a:pPr>
            <a:r>
              <a:rPr lang="en-US" sz="1200" b="1" dirty="0" smtClean="0">
                <a:solidFill>
                  <a:schemeClr val="bg1">
                    <a:lumMod val="50000"/>
                  </a:schemeClr>
                </a:solidFill>
                <a:latin typeface="Calibri" pitchFamily="34" charset="0"/>
                <a:cs typeface="Calibri" pitchFamily="34" charset="0"/>
              </a:rPr>
              <a:t>Notes</a:t>
            </a:r>
            <a:r>
              <a:rPr lang="en-US" sz="1200" b="1" baseline="0" dirty="0" smtClean="0">
                <a:solidFill>
                  <a:schemeClr val="bg1">
                    <a:lumMod val="50000"/>
                  </a:schemeClr>
                </a:solidFill>
                <a:latin typeface="Calibri" pitchFamily="34" charset="0"/>
                <a:cs typeface="Calibri" pitchFamily="34" charset="0"/>
              </a:rPr>
              <a:t> from </a:t>
            </a:r>
            <a:r>
              <a:rPr lang="en-US" sz="1200" b="1" baseline="0" dirty="0" smtClean="0">
                <a:solidFill>
                  <a:schemeClr val="bg1">
                    <a:lumMod val="50000"/>
                  </a:schemeClr>
                </a:solidFill>
                <a:latin typeface="Calibri" pitchFamily="34" charset="0"/>
                <a:cs typeface="Calibri" pitchFamily="34" charset="0"/>
              </a:rPr>
              <a:t>the call</a:t>
            </a:r>
            <a:r>
              <a:rPr lang="en-US" sz="1200" b="1" baseline="0" dirty="0" smtClean="0">
                <a:solidFill>
                  <a:schemeClr val="bg1">
                    <a:lumMod val="50000"/>
                  </a:schemeClr>
                </a:solidFill>
                <a:latin typeface="Calibri" pitchFamily="34" charset="0"/>
                <a:cs typeface="Calibri" pitchFamily="34" charset="0"/>
              </a:rPr>
              <a:t>:</a:t>
            </a:r>
          </a:p>
          <a:p>
            <a:pPr marL="0" indent="0">
              <a:buFont typeface="Wingdings" pitchFamily="2" charset="2"/>
              <a:buNone/>
            </a:pPr>
            <a:endParaRPr lang="en-US" sz="1200" baseline="0" dirty="0" smtClean="0">
              <a:solidFill>
                <a:schemeClr val="bg1">
                  <a:lumMod val="50000"/>
                </a:schemeClr>
              </a:solidFill>
              <a:latin typeface="Calibri" pitchFamily="34" charset="0"/>
              <a:cs typeface="Calibri" pitchFamily="34" charset="0"/>
            </a:endParaRPr>
          </a:p>
          <a:p>
            <a:pPr marL="0" indent="0">
              <a:buFont typeface="Wingdings" pitchFamily="2" charset="2"/>
              <a:buNone/>
            </a:pPr>
            <a:r>
              <a:rPr lang="en-US" sz="1200" baseline="0" dirty="0" smtClean="0">
                <a:solidFill>
                  <a:schemeClr val="bg1">
                    <a:lumMod val="50000"/>
                  </a:schemeClr>
                </a:solidFill>
                <a:latin typeface="Calibri" pitchFamily="34" charset="0"/>
                <a:cs typeface="Calibri" pitchFamily="34" charset="0"/>
              </a:rPr>
              <a:t>Amend first bullet so that when talking about representing the ‘education community’ it reflects that we are representing the end user / reader. The Advisory Board’s role is the connection to the readers – to those that actually consume the content</a:t>
            </a:r>
          </a:p>
          <a:p>
            <a:pPr marL="0" indent="0">
              <a:buFont typeface="Wingdings" pitchFamily="2" charset="2"/>
              <a:buNone/>
            </a:pPr>
            <a:endParaRPr lang="en-US" sz="1200" baseline="0" dirty="0" smtClean="0">
              <a:solidFill>
                <a:schemeClr val="bg1">
                  <a:lumMod val="50000"/>
                </a:schemeClr>
              </a:solidFill>
              <a:latin typeface="Calibri" pitchFamily="34" charset="0"/>
              <a:cs typeface="Calibri" pitchFamily="34" charset="0"/>
            </a:endParaRPr>
          </a:p>
          <a:p>
            <a:pPr marL="0" indent="0">
              <a:buFont typeface="Wingdings" pitchFamily="2" charset="2"/>
              <a:buNone/>
            </a:pPr>
            <a:r>
              <a:rPr lang="en-US" sz="1200" baseline="0" dirty="0" smtClean="0">
                <a:solidFill>
                  <a:schemeClr val="bg1">
                    <a:lumMod val="50000"/>
                  </a:schemeClr>
                </a:solidFill>
                <a:latin typeface="Calibri" pitchFamily="34" charset="0"/>
                <a:cs typeface="Calibri" pitchFamily="34" charset="0"/>
              </a:rPr>
              <a:t>Add to the discussion bullet that it is about constructive discussions within the Board but also within the community</a:t>
            </a:r>
          </a:p>
          <a:p>
            <a:pPr marL="0" indent="0">
              <a:buFont typeface="Wingdings" pitchFamily="2" charset="2"/>
              <a:buNone/>
            </a:pPr>
            <a:endParaRPr lang="en-US" sz="1200" baseline="0" dirty="0" smtClean="0">
              <a:solidFill>
                <a:schemeClr val="bg1">
                  <a:lumMod val="50000"/>
                </a:schemeClr>
              </a:solidFill>
              <a:latin typeface="Calibri" pitchFamily="34" charset="0"/>
              <a:cs typeface="Calibri" pitchFamily="34" charset="0"/>
            </a:endParaRPr>
          </a:p>
          <a:p>
            <a:pPr marL="0" indent="0">
              <a:buFont typeface="Wingdings" pitchFamily="2" charset="2"/>
              <a:buNone/>
            </a:pPr>
            <a:r>
              <a:rPr lang="en-US" sz="1200" baseline="0" dirty="0" smtClean="0">
                <a:solidFill>
                  <a:schemeClr val="bg1">
                    <a:lumMod val="50000"/>
                  </a:schemeClr>
                </a:solidFill>
                <a:latin typeface="Calibri" pitchFamily="34" charset="0"/>
                <a:cs typeface="Calibri" pitchFamily="34" charset="0"/>
              </a:rPr>
              <a:t>Talked a little about how the board would work - </a:t>
            </a:r>
            <a:endParaRPr lang="en-US" sz="1200" dirty="0" smtClean="0">
              <a:solidFill>
                <a:schemeClr val="bg1">
                  <a:lumMod val="50000"/>
                </a:schemeClr>
              </a:solidFill>
              <a:latin typeface="Calibri" pitchFamily="34" charset="0"/>
              <a:cs typeface="Calibri" pitchFamily="34" charset="0"/>
            </a:endParaRPr>
          </a:p>
          <a:p>
            <a:pPr marL="0" indent="0">
              <a:buFont typeface="Wingdings" pitchFamily="2" charset="2"/>
              <a:buNone/>
            </a:pPr>
            <a:r>
              <a:rPr lang="en-US" sz="1200" dirty="0" smtClean="0">
                <a:solidFill>
                  <a:schemeClr val="bg1">
                    <a:lumMod val="50000"/>
                  </a:schemeClr>
                </a:solidFill>
                <a:latin typeface="Calibri" pitchFamily="34" charset="0"/>
                <a:cs typeface="Calibri" pitchFamily="34" charset="0"/>
              </a:rPr>
              <a:t> - To attend virtual and face to face meetings of the board</a:t>
            </a:r>
          </a:p>
          <a:p>
            <a:pPr marL="171450" indent="-171450">
              <a:buFontTx/>
              <a:buChar char="-"/>
            </a:pPr>
            <a:r>
              <a:rPr lang="en-US" sz="1200" dirty="0" smtClean="0">
                <a:solidFill>
                  <a:schemeClr val="bg1">
                    <a:lumMod val="50000"/>
                  </a:schemeClr>
                </a:solidFill>
                <a:latin typeface="Calibri" pitchFamily="34" charset="0"/>
                <a:cs typeface="Calibri" pitchFamily="34" charset="0"/>
              </a:rPr>
              <a:t>To participate in sub groups for particular activities in line with your expertise</a:t>
            </a:r>
          </a:p>
          <a:p>
            <a:pPr marL="171450" indent="-171450">
              <a:buFontTx/>
              <a:buChar char="-"/>
            </a:pPr>
            <a:r>
              <a:rPr lang="en-US" sz="1200" dirty="0" smtClean="0">
                <a:solidFill>
                  <a:schemeClr val="bg1">
                    <a:lumMod val="50000"/>
                  </a:schemeClr>
                </a:solidFill>
                <a:latin typeface="Calibri" pitchFamily="34" charset="0"/>
                <a:cs typeface="Calibri" pitchFamily="34" charset="0"/>
              </a:rPr>
              <a:t>To  where possible, attend conferences or speak</a:t>
            </a:r>
          </a:p>
          <a:p>
            <a:pPr marL="0" indent="0">
              <a:buFontTx/>
              <a:buNone/>
            </a:pPr>
            <a:endParaRPr lang="en-US" sz="1200" dirty="0" smtClean="0">
              <a:solidFill>
                <a:schemeClr val="bg1">
                  <a:lumMod val="50000"/>
                </a:schemeClr>
              </a:solidFill>
              <a:latin typeface="Calibri" pitchFamily="34" charset="0"/>
              <a:cs typeface="Calibri" pitchFamily="34" charset="0"/>
            </a:endParaRPr>
          </a:p>
          <a:p>
            <a:pPr marL="0" indent="0">
              <a:buFontTx/>
              <a:buNone/>
            </a:pPr>
            <a:r>
              <a:rPr lang="en-US" sz="1200" dirty="0" smtClean="0">
                <a:solidFill>
                  <a:schemeClr val="bg1">
                    <a:lumMod val="50000"/>
                  </a:schemeClr>
                </a:solidFill>
                <a:latin typeface="Calibri" pitchFamily="34" charset="0"/>
                <a:cs typeface="Calibri" pitchFamily="34" charset="0"/>
              </a:rPr>
              <a:t>With</a:t>
            </a:r>
            <a:r>
              <a:rPr lang="en-US" sz="1200" baseline="0" dirty="0" smtClean="0">
                <a:solidFill>
                  <a:schemeClr val="bg1">
                    <a:lumMod val="50000"/>
                  </a:schemeClr>
                </a:solidFill>
                <a:latin typeface="Calibri" pitchFamily="34" charset="0"/>
                <a:cs typeface="Calibri" pitchFamily="34" charset="0"/>
              </a:rPr>
              <a:t> regards to the last point, members suggested that they already attend conference and events and so really the easiest thing to do is to link into the things that are already attended.</a:t>
            </a:r>
          </a:p>
          <a:p>
            <a:pPr marL="0" indent="0">
              <a:buFontTx/>
              <a:buNone/>
            </a:pPr>
            <a:endParaRPr lang="en-US" sz="1200" baseline="0" dirty="0" smtClean="0">
              <a:solidFill>
                <a:schemeClr val="bg1">
                  <a:lumMod val="50000"/>
                </a:schemeClr>
              </a:solidFill>
              <a:latin typeface="Calibri" pitchFamily="34" charset="0"/>
              <a:cs typeface="Calibri" pitchFamily="34" charset="0"/>
            </a:endParaRPr>
          </a:p>
          <a:p>
            <a:pPr marL="0" indent="0">
              <a:buFontTx/>
              <a:buNone/>
            </a:pPr>
            <a:r>
              <a:rPr lang="en-US" sz="1200" baseline="0" dirty="0" smtClean="0">
                <a:solidFill>
                  <a:schemeClr val="bg1">
                    <a:lumMod val="50000"/>
                  </a:schemeClr>
                </a:solidFill>
                <a:latin typeface="Calibri" pitchFamily="34" charset="0"/>
                <a:cs typeface="Calibri" pitchFamily="34" charset="0"/>
              </a:rPr>
              <a:t>Made the point that the board is very much feeding information to each other so that we can keep track of new developments and international activity.</a:t>
            </a:r>
            <a:endParaRPr lang="en-US" sz="12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200" dirty="0" smtClean="0">
              <a:solidFill>
                <a:schemeClr val="bg1">
                  <a:lumMod val="50000"/>
                </a:schemeClr>
              </a:solidFill>
              <a:latin typeface="Calibri" pitchFamily="34" charset="0"/>
              <a:cs typeface="Calibri" pitchFamily="34" charset="0"/>
            </a:endParaRPr>
          </a:p>
          <a:p>
            <a:pPr marL="273050" indent="-3175"/>
            <a:endParaRPr lang="en-GB"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Meeting</a:t>
            </a:r>
            <a:r>
              <a:rPr lang="en-US" baseline="0" dirty="0" smtClean="0"/>
              <a:t> notes:</a:t>
            </a:r>
          </a:p>
          <a:p>
            <a:endParaRPr lang="en-US" baseline="0" dirty="0" smtClean="0"/>
          </a:p>
          <a:p>
            <a:r>
              <a:rPr lang="en-US" baseline="0" dirty="0" smtClean="0"/>
              <a:t>We talked about whether the Board was representative enough.</a:t>
            </a:r>
          </a:p>
          <a:p>
            <a:endParaRPr lang="en-US" baseline="0" dirty="0" smtClean="0"/>
          </a:p>
          <a:p>
            <a:r>
              <a:rPr lang="en-US" baseline="0" dirty="0" smtClean="0"/>
              <a:t>Currently little or no rep for Scotland, Wales and Northern Ireland. Suggestion to source members from institutions in these countries. Members to suggest names for contacts.</a:t>
            </a:r>
          </a:p>
          <a:p>
            <a:endParaRPr lang="en-US" baseline="0" dirty="0" smtClean="0"/>
          </a:p>
          <a:p>
            <a:r>
              <a:rPr lang="en-US" baseline="0" dirty="0" smtClean="0"/>
              <a:t>Only one HE institutional library representative responsible for the decision making on e-resources budget, need to get additional librarians from C/B bands.</a:t>
            </a:r>
          </a:p>
          <a:p>
            <a:endParaRPr lang="en-US" baseline="0" dirty="0" smtClean="0"/>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1" dirty="0" smtClean="0"/>
              <a:t>Notes</a:t>
            </a:r>
            <a:r>
              <a:rPr lang="en-US" b="1" baseline="0" dirty="0" smtClean="0"/>
              <a:t> </a:t>
            </a:r>
            <a:r>
              <a:rPr lang="en-US" b="1" baseline="0" dirty="0" smtClean="0"/>
              <a:t>from the call:</a:t>
            </a:r>
            <a:endParaRPr lang="en-US" b="1" baseline="0" dirty="0" smtClean="0"/>
          </a:p>
          <a:p>
            <a:endParaRPr lang="en-US" baseline="0" dirty="0" smtClean="0"/>
          </a:p>
          <a:p>
            <a:r>
              <a:rPr lang="en-US" baseline="0" dirty="0" smtClean="0"/>
              <a:t>Caren informed </a:t>
            </a:r>
            <a:r>
              <a:rPr lang="en-US" baseline="0" dirty="0" smtClean="0"/>
              <a:t>members </a:t>
            </a:r>
            <a:r>
              <a:rPr lang="en-US" baseline="0" dirty="0" smtClean="0"/>
              <a:t>that a new release has just been made available and the MARC records which have been purchased to support discovery of the non TCP EEBO content have been correctly applied and this will also fix the advanced search. Now needs to have some testing so the URL to the development server will be sent to members and invite feedback on bugs / things not working.</a:t>
            </a:r>
          </a:p>
          <a:p>
            <a:endParaRPr lang="en-US" baseline="0" dirty="0" smtClean="0"/>
          </a:p>
          <a:p>
            <a:r>
              <a:rPr lang="en-US" baseline="0" dirty="0" smtClean="0"/>
              <a:t>Highlighted that it was not well planned in terms of getting institutions to sign up before the platform was fully tested and ready and impact on reputation. </a:t>
            </a:r>
          </a:p>
          <a:p>
            <a:endParaRPr lang="en-US" baseline="0" dirty="0" smtClean="0"/>
          </a:p>
          <a:p>
            <a:r>
              <a:rPr lang="en-US" baseline="0" dirty="0" smtClean="0"/>
              <a:t>Caren informed members that an apology is being written and will be sent out to institutions – this is learning curve for JISC Collections and JISC and there have been some </a:t>
            </a:r>
            <a:r>
              <a:rPr lang="en-US" baseline="0" dirty="0" smtClean="0"/>
              <a:t>hiccups </a:t>
            </a:r>
            <a:r>
              <a:rPr lang="en-US" baseline="0" dirty="0" smtClean="0"/>
              <a:t>with regards to pulling together data form three collections.</a:t>
            </a:r>
          </a:p>
          <a:p>
            <a:endParaRPr lang="en-US" baseline="0" dirty="0" smtClean="0"/>
          </a:p>
          <a:p>
            <a:r>
              <a:rPr lang="en-US" baseline="0" dirty="0" smtClean="0"/>
              <a:t>In relation to download speeds – the suggestion to include thumbnails will be added to the development log</a:t>
            </a:r>
          </a:p>
          <a:p>
            <a:endParaRPr lang="en-US" baseline="0" dirty="0" smtClean="0"/>
          </a:p>
          <a:p>
            <a:r>
              <a:rPr lang="en-US" baseline="0" dirty="0" smtClean="0"/>
              <a:t>The image resolution on download has been improved – members are invited to test to see if this is sufficient of if we need to make it higher. Again this will be added to the development log.</a:t>
            </a:r>
          </a:p>
          <a:p>
            <a:endParaRPr lang="en-US" baseline="0" dirty="0" smtClean="0"/>
          </a:p>
          <a:p>
            <a:r>
              <a:rPr lang="en-US" baseline="0" dirty="0" err="1" smtClean="0"/>
              <a:t>OpenURL</a:t>
            </a:r>
            <a:r>
              <a:rPr lang="en-US" baseline="0" dirty="0" smtClean="0"/>
              <a:t> is the next work package and will commence in January 2012 as will COUNTER statistics, should the latest release not throw up any major issues.</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Content Placeholder 2"/>
          <p:cNvSpPr>
            <a:spLocks noGrp="1"/>
          </p:cNvSpPr>
          <p:nvPr>
            <p:ph idx="10"/>
          </p:nvPr>
        </p:nvSpPr>
        <p:spPr>
          <a:xfrm>
            <a:off x="450573" y="914400"/>
            <a:ext cx="8348870" cy="4257607"/>
          </a:xfrm>
          <a:solidFill>
            <a:schemeClr val="accent3">
              <a:lumMod val="85000"/>
            </a:schemeClr>
          </a:solidFill>
        </p:spPr>
        <p:txBody>
          <a:bodyPr/>
          <a:lstStyle>
            <a:lvl1pPr>
              <a:buNone/>
              <a:defRPr/>
            </a:lvl1pPr>
          </a:lstStyle>
          <a:p>
            <a:pPr lvl="0"/>
            <a:endParaRPr lang="en-GB" dirty="0"/>
          </a:p>
        </p:txBody>
      </p:sp>
      <p:sp>
        <p:nvSpPr>
          <p:cNvPr id="3074" name="Rectangle 2"/>
          <p:cNvSpPr>
            <a:spLocks noGrp="1" noChangeArrowheads="1"/>
          </p:cNvSpPr>
          <p:nvPr>
            <p:ph type="ctrTitle" hasCustomPrompt="1"/>
          </p:nvPr>
        </p:nvSpPr>
        <p:spPr>
          <a:xfrm>
            <a:off x="436099" y="622852"/>
            <a:ext cx="7793502" cy="1413635"/>
          </a:xfrm>
        </p:spPr>
        <p:txBody>
          <a:bodyPr/>
          <a:lstStyle>
            <a:lvl1pPr>
              <a:defRPr sz="3000" baseline="0">
                <a:solidFill>
                  <a:srgbClr val="EB9CA8"/>
                </a:solidFill>
                <a:latin typeface="Trebuchet MS" pitchFamily="34" charset="0"/>
              </a:defRPr>
            </a:lvl1pPr>
          </a:lstStyle>
          <a:p>
            <a:r>
              <a:rPr lang="en-GB" dirty="0" smtClean="0"/>
              <a:t>JSIC Collections 2011 Conference and AGM</a:t>
            </a:r>
            <a:endParaRPr lang="en-GB" dirty="0"/>
          </a:p>
        </p:txBody>
      </p:sp>
      <p:sp>
        <p:nvSpPr>
          <p:cNvPr id="3075" name="Rectangle 3"/>
          <p:cNvSpPr>
            <a:spLocks noGrp="1" noChangeArrowheads="1"/>
          </p:cNvSpPr>
          <p:nvPr>
            <p:ph type="subTitle" idx="1" hasCustomPrompt="1"/>
          </p:nvPr>
        </p:nvSpPr>
        <p:spPr>
          <a:xfrm>
            <a:off x="415926" y="1962150"/>
            <a:ext cx="7773918" cy="675033"/>
          </a:xfrm>
        </p:spPr>
        <p:txBody>
          <a:bodyPr/>
          <a:lstStyle>
            <a:lvl1pPr marL="0" indent="0" algn="r">
              <a:buFont typeface="Wingdings" pitchFamily="-112" charset="2"/>
              <a:buNone/>
              <a:defRPr sz="1800" baseline="0">
                <a:solidFill>
                  <a:srgbClr val="991426"/>
                </a:solidFill>
                <a:latin typeface="Trebuchet MS" pitchFamily="34" charset="0"/>
              </a:defRPr>
            </a:lvl1pPr>
          </a:lstStyle>
          <a:p>
            <a:r>
              <a:rPr lang="en-GB" dirty="0" smtClean="0"/>
              <a:t>Director’s Report, Lorraine Estelle</a:t>
            </a:r>
            <a:endParaRPr lang="en-GB" dirty="0"/>
          </a:p>
        </p:txBody>
      </p:sp>
      <p:pic>
        <p:nvPicPr>
          <p:cNvPr id="1026" name="Picture 2"/>
          <p:cNvPicPr>
            <a:picLocks noChangeAspect="1" noChangeArrowheads="1"/>
          </p:cNvPicPr>
          <p:nvPr userDrawn="1"/>
        </p:nvPicPr>
        <p:blipFill>
          <a:blip r:embed="rId2"/>
          <a:srcRect l="7065" t="38044" r="6250" b="33514"/>
          <a:stretch>
            <a:fillRect/>
          </a:stretch>
        </p:blipFill>
        <p:spPr bwMode="auto">
          <a:xfrm>
            <a:off x="450574" y="3101010"/>
            <a:ext cx="8401880" cy="2080591"/>
          </a:xfrm>
          <a:prstGeom prst="rect">
            <a:avLst/>
          </a:prstGeom>
          <a:noFill/>
          <a:ln w="9525">
            <a:noFill/>
            <a:miter lim="800000"/>
            <a:headEnd/>
            <a:tailEnd/>
          </a:ln>
          <a:effectLst/>
        </p:spPr>
      </p:pic>
      <p:sp>
        <p:nvSpPr>
          <p:cNvPr id="11" name="Rectangle 8"/>
          <p:cNvSpPr>
            <a:spLocks noChangeArrowheads="1"/>
          </p:cNvSpPr>
          <p:nvPr userDrawn="1"/>
        </p:nvSpPr>
        <p:spPr bwMode="auto">
          <a:xfrm>
            <a:off x="463551" y="2917826"/>
            <a:ext cx="8680449" cy="369332"/>
          </a:xfrm>
          <a:prstGeom prst="rect">
            <a:avLst/>
          </a:prstGeom>
          <a:noFill/>
          <a:ln w="9525">
            <a:noFill/>
            <a:miter lim="800000"/>
            <a:headEnd/>
            <a:tailEnd/>
          </a:ln>
          <a:effectLst/>
        </p:spPr>
        <p:txBody>
          <a:bodyPr wrap="square">
            <a:spAutoFit/>
          </a:bodyPr>
          <a:lstStyle/>
          <a:p>
            <a:r>
              <a:rPr lang="en-GB" dirty="0" smtClean="0">
                <a:solidFill>
                  <a:schemeClr val="accent2"/>
                </a:solidFill>
              </a:rPr>
              <a:t> </a:t>
            </a:r>
            <a:endParaRPr lang="en-GB" dirty="0">
              <a:solidFill>
                <a:schemeClr val="accent2"/>
              </a:solidFill>
            </a:endParaRPr>
          </a:p>
        </p:txBody>
      </p:sp>
      <p:pic>
        <p:nvPicPr>
          <p:cNvPr id="2" name="Picture 2" descr="Z:\collections team\Collections Company\Logos\JISC Collections\No strapline version\jc_logo_no_strapline.jpg"/>
          <p:cNvPicPr>
            <a:picLocks noChangeAspect="1" noChangeArrowheads="1"/>
          </p:cNvPicPr>
          <p:nvPr userDrawn="1"/>
        </p:nvPicPr>
        <p:blipFill>
          <a:blip r:embed="rId3"/>
          <a:srcRect/>
          <a:stretch>
            <a:fillRect/>
          </a:stretch>
        </p:blipFill>
        <p:spPr bwMode="auto">
          <a:xfrm>
            <a:off x="5601810" y="5358290"/>
            <a:ext cx="3192248" cy="86311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D8350C8-CCD6-48E7-8AEC-CA8EA61394C4}"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7012F1C8-3E7F-4EB4-A3C1-FA37D16D3924}"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946CE27E-EAC3-440D-B6E4-06E9E89A912F}"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32F08993-76B8-4662-B5CD-35FB2195F1DC}"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a:xfrm>
            <a:off x="239152" y="6394450"/>
            <a:ext cx="8620764" cy="299313"/>
          </a:xfrm>
        </p:spPr>
        <p:txBody>
          <a:bodyPr/>
          <a:lstStyle>
            <a:lvl1pPr>
              <a:defRPr/>
            </a:lvl1pPr>
          </a:lstStyle>
          <a:p>
            <a:fld id="{4D69EAB5-09D4-4324-90E0-A1A9FB2803D6}" type="datetime4">
              <a:rPr lang="en-GB" smtClean="0"/>
              <a:pPr/>
              <a:t>10 February 2012</a:t>
            </a:fld>
            <a:r>
              <a:rPr lang="en-GB" dirty="0" smtClean="0"/>
              <a:t> </a:t>
            </a:r>
            <a:r>
              <a:rPr lang="en-GB" b="1" dirty="0" smtClean="0">
                <a:solidFill>
                  <a:srgbClr val="EB9CA8"/>
                </a:solidFill>
              </a:rPr>
              <a:t>|</a:t>
            </a:r>
            <a:r>
              <a:rPr lang="en-GB" b="1" dirty="0" smtClean="0">
                <a:solidFill>
                  <a:srgbClr val="9CA1BD"/>
                </a:solidFill>
              </a:rPr>
              <a:t> </a:t>
            </a:r>
            <a:r>
              <a:rPr lang="en-GB" dirty="0" smtClean="0"/>
              <a:t>Click: View=&gt;</a:t>
            </a:r>
            <a:r>
              <a:rPr lang="en-GB" dirty="0" err="1" smtClean="0">
                <a:solidFill>
                  <a:srgbClr val="991426"/>
                </a:solidFill>
              </a:rPr>
              <a:t>Header&amp;Footer</a:t>
            </a:r>
            <a:r>
              <a:rPr lang="en-GB" dirty="0" smtClean="0"/>
              <a:t> </a:t>
            </a:r>
            <a:r>
              <a:rPr lang="en-GB" b="1" dirty="0" smtClean="0">
                <a:solidFill>
                  <a:srgbClr val="EB9CA8"/>
                </a:solidFill>
              </a:rPr>
              <a:t>|</a:t>
            </a:r>
            <a:r>
              <a:rPr lang="en-GB" dirty="0" smtClean="0"/>
              <a:t> Slide </a:t>
            </a:r>
            <a:fld id="{8CFE29B3-4316-4A5D-A9B4-88C33ABA8FA0}" type="slidenum">
              <a:rPr lang="en-GB" b="1" smtClean="0">
                <a:solidFill>
                  <a:srgbClr val="EB9CA8"/>
                </a:solidFill>
              </a:rPr>
              <a:pPr/>
              <a:t>‹#›</a:t>
            </a:fld>
            <a:endParaRPr lang="en-GB" b="1" dirty="0">
              <a:solidFill>
                <a:srgbClr val="9EB387"/>
              </a:solidFill>
            </a:endParaRPr>
          </a:p>
        </p:txBody>
      </p:sp>
      <p:sp>
        <p:nvSpPr>
          <p:cNvPr id="6" name="Title 5"/>
          <p:cNvSpPr>
            <a:spLocks noGrp="1"/>
          </p:cNvSpPr>
          <p:nvPr>
            <p:ph type="title"/>
          </p:nvPr>
        </p:nvSpPr>
        <p:spPr>
          <a:xfrm>
            <a:off x="246063" y="660400"/>
            <a:ext cx="7927266" cy="450850"/>
          </a:xfrm>
        </p:spPr>
        <p:txBody>
          <a:bodyPr/>
          <a:lstStyle/>
          <a:p>
            <a:r>
              <a:rPr lang="en-US" dirty="0" smtClean="0"/>
              <a:t>Click to edit Master title style</a:t>
            </a:r>
            <a:endParaRPr lang="en-US" dirty="0"/>
          </a:p>
        </p:txBody>
      </p:sp>
      <p:sp>
        <p:nvSpPr>
          <p:cNvPr id="8" name="Content Placeholder 2"/>
          <p:cNvSpPr>
            <a:spLocks noGrp="1"/>
          </p:cNvSpPr>
          <p:nvPr>
            <p:ph idx="11" hasCustomPrompt="1"/>
          </p:nvPr>
        </p:nvSpPr>
        <p:spPr>
          <a:xfrm>
            <a:off x="279401" y="1868557"/>
            <a:ext cx="5737086" cy="3575120"/>
          </a:xfrm>
          <a:solidFill>
            <a:schemeClr val="bg1"/>
          </a:solidFill>
        </p:spPr>
        <p:txBody>
          <a:bodyPr/>
          <a:lstStyle>
            <a:lvl1pPr marL="342900" marR="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sz="1600"/>
            </a:lvl1pPr>
          </a:lstStyle>
          <a:p>
            <a:pPr marL="342900" marR="0" lvl="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a:pPr>
            <a:r>
              <a:rPr lang="en-GB" sz="2400" dirty="0" smtClean="0">
                <a:solidFill>
                  <a:srgbClr val="991426"/>
                </a:solidFill>
              </a:rPr>
              <a:t>Introduction</a:t>
            </a:r>
          </a:p>
          <a:p>
            <a:pPr lvl="0"/>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660400"/>
            <a:ext cx="8743950" cy="450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27000" y="1341438"/>
            <a:ext cx="8755063"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39" name="Line 15"/>
          <p:cNvSpPr>
            <a:spLocks noChangeShapeType="1"/>
          </p:cNvSpPr>
          <p:nvPr/>
        </p:nvSpPr>
        <p:spPr bwMode="auto">
          <a:xfrm>
            <a:off x="223838" y="1182688"/>
            <a:ext cx="8637587" cy="0"/>
          </a:xfrm>
          <a:prstGeom prst="line">
            <a:avLst/>
          </a:prstGeom>
          <a:noFill/>
          <a:ln w="12700">
            <a:solidFill>
              <a:srgbClr val="9CA1BD"/>
            </a:solidFill>
            <a:round/>
            <a:headEnd/>
            <a:tailEnd/>
          </a:ln>
          <a:effectLst/>
        </p:spPr>
        <p:txBody>
          <a:bodyPr/>
          <a:lstStyle/>
          <a:p>
            <a:endParaRPr lang="en-GB"/>
          </a:p>
        </p:txBody>
      </p:sp>
      <p:sp>
        <p:nvSpPr>
          <p:cNvPr id="1040" name="Rectangle 16"/>
          <p:cNvSpPr>
            <a:spLocks noChangeArrowheads="1"/>
          </p:cNvSpPr>
          <p:nvPr/>
        </p:nvSpPr>
        <p:spPr bwMode="auto">
          <a:xfrm>
            <a:off x="247650" y="152400"/>
            <a:ext cx="8748713" cy="574675"/>
          </a:xfrm>
          <a:prstGeom prst="rect">
            <a:avLst/>
          </a:prstGeom>
          <a:noFill/>
          <a:ln w="9525">
            <a:noFill/>
            <a:miter lim="800000"/>
            <a:headEnd/>
            <a:tailEnd/>
          </a:ln>
          <a:effectLst/>
        </p:spPr>
        <p:txBody>
          <a:bodyPr anchor="ctr"/>
          <a:lstStyle/>
          <a:p>
            <a:pPr algn="r"/>
            <a:r>
              <a:rPr lang="en-GB" sz="3200" dirty="0" smtClean="0">
                <a:solidFill>
                  <a:srgbClr val="EB9CA8"/>
                </a:solidFill>
              </a:rPr>
              <a:t>Supporting our Negotiations</a:t>
            </a:r>
            <a:endParaRPr lang="en-GB" sz="3000" dirty="0">
              <a:solidFill>
                <a:srgbClr val="EB9CA8"/>
              </a:solidFill>
            </a:endParaRPr>
          </a:p>
        </p:txBody>
      </p:sp>
      <p:sp>
        <p:nvSpPr>
          <p:cNvPr id="1041" name="Rectangle 17"/>
          <p:cNvSpPr>
            <a:spLocks noChangeArrowheads="1"/>
          </p:cNvSpPr>
          <p:nvPr/>
        </p:nvSpPr>
        <p:spPr bwMode="auto">
          <a:xfrm>
            <a:off x="250825" y="6381750"/>
            <a:ext cx="8637588" cy="252413"/>
          </a:xfrm>
          <a:prstGeom prst="rect">
            <a:avLst/>
          </a:prstGeom>
          <a:solidFill>
            <a:srgbClr val="991426"/>
          </a:solidFill>
          <a:ln w="9525">
            <a:noFill/>
            <a:miter lim="800000"/>
            <a:headEnd/>
            <a:tailEnd/>
          </a:ln>
          <a:effectLst/>
        </p:spPr>
        <p:txBody>
          <a:bodyPr wrap="none" anchor="ctr"/>
          <a:lstStyle/>
          <a:p>
            <a:endParaRPr lang="en-GB"/>
          </a:p>
        </p:txBody>
      </p:sp>
      <p:sp>
        <p:nvSpPr>
          <p:cNvPr id="1042" name="Rectangle 18"/>
          <p:cNvSpPr>
            <a:spLocks noChangeArrowheads="1"/>
          </p:cNvSpPr>
          <p:nvPr/>
        </p:nvSpPr>
        <p:spPr bwMode="auto">
          <a:xfrm>
            <a:off x="234950" y="6381750"/>
            <a:ext cx="4337050" cy="244475"/>
          </a:xfrm>
          <a:prstGeom prst="rect">
            <a:avLst/>
          </a:prstGeom>
          <a:noFill/>
          <a:ln w="9525">
            <a:noFill/>
            <a:miter lim="800000"/>
            <a:headEnd/>
            <a:tailEnd/>
          </a:ln>
          <a:effectLst/>
        </p:spPr>
        <p:txBody>
          <a:bodyPr>
            <a:spAutoFit/>
          </a:bodyPr>
          <a:lstStyle/>
          <a:p>
            <a:r>
              <a:rPr lang="en-GB" sz="1000" b="1">
                <a:solidFill>
                  <a:srgbClr val="EB9CA8"/>
                </a:solidFill>
              </a:rPr>
              <a:t>JISC Collections</a:t>
            </a:r>
          </a:p>
        </p:txBody>
      </p:sp>
      <p:sp>
        <p:nvSpPr>
          <p:cNvPr id="1043" name="Rectangle 19"/>
          <p:cNvSpPr>
            <a:spLocks noGrp="1" noChangeArrowheads="1"/>
          </p:cNvSpPr>
          <p:nvPr>
            <p:ph type="sldNum" sz="quarter" idx="4"/>
          </p:nvPr>
        </p:nvSpPr>
        <p:spPr bwMode="auto">
          <a:xfrm>
            <a:off x="3605213" y="6394450"/>
            <a:ext cx="5214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3B3C957B-9101-4FC7-853A-9D39D6BA60E5}" type="datetime4">
              <a:rPr lang="en-GB"/>
              <a:pPr/>
              <a:t>10 February 2012</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DD5418C8-1444-4850-B147-BD3BE09D8305}" type="slidenum">
              <a:rPr lang="en-GB" b="1">
                <a:solidFill>
                  <a:srgbClr val="EB9CA8"/>
                </a:solidFill>
              </a:rPr>
              <a:pPr/>
              <a:t>‹#›</a:t>
            </a:fld>
            <a:endParaRPr lang="en-GB" b="1">
              <a:solidFill>
                <a:srgbClr val="9EB387"/>
              </a:solidFill>
            </a:endParaRPr>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JISC Collections 2011 Conference and AGM, York, November 2011</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5" r:id="rId7"/>
    <p:sldLayoutId id="2147483666" r:id="rId8"/>
    <p:sldLayoutId id="2147483668" r:id="rId9"/>
    <p:sldLayoutId id="2147483667" r:id="rId10"/>
    <p:sldLayoutId id="2147483669" r:id="rId11"/>
    <p:sldLayoutId id="2147483651" r:id="rId12"/>
    <p:sldLayoutId id="2147483654" r:id="rId13"/>
  </p:sldLayoutIdLst>
  <p:hf sldNum="0" hdr="0" dt="0"/>
  <p:txStyles>
    <p:titleStyle>
      <a:lvl1pPr algn="r" rtl="0" fontAlgn="base">
        <a:spcBef>
          <a:spcPct val="0"/>
        </a:spcBef>
        <a:spcAft>
          <a:spcPct val="0"/>
        </a:spcAft>
        <a:defRPr sz="2400">
          <a:solidFill>
            <a:srgbClr val="991426"/>
          </a:solidFill>
          <a:latin typeface="+mj-lt"/>
          <a:ea typeface="+mj-ea"/>
          <a:cs typeface="+mj-cs"/>
        </a:defRPr>
      </a:lvl1pPr>
      <a:lvl2pPr algn="r" rtl="0" fontAlgn="base">
        <a:spcBef>
          <a:spcPct val="0"/>
        </a:spcBef>
        <a:spcAft>
          <a:spcPct val="0"/>
        </a:spcAft>
        <a:defRPr sz="2400">
          <a:solidFill>
            <a:srgbClr val="991426"/>
          </a:solidFill>
          <a:latin typeface="Arial" charset="0"/>
        </a:defRPr>
      </a:lvl2pPr>
      <a:lvl3pPr algn="r" rtl="0" fontAlgn="base">
        <a:spcBef>
          <a:spcPct val="0"/>
        </a:spcBef>
        <a:spcAft>
          <a:spcPct val="0"/>
        </a:spcAft>
        <a:defRPr sz="2400">
          <a:solidFill>
            <a:srgbClr val="991426"/>
          </a:solidFill>
          <a:latin typeface="Arial" charset="0"/>
        </a:defRPr>
      </a:lvl3pPr>
      <a:lvl4pPr algn="r" rtl="0" fontAlgn="base">
        <a:spcBef>
          <a:spcPct val="0"/>
        </a:spcBef>
        <a:spcAft>
          <a:spcPct val="0"/>
        </a:spcAft>
        <a:defRPr sz="2400">
          <a:solidFill>
            <a:srgbClr val="991426"/>
          </a:solidFill>
          <a:latin typeface="Arial" charset="0"/>
        </a:defRPr>
      </a:lvl4pPr>
      <a:lvl5pPr algn="r" rtl="0" fontAlgn="base">
        <a:spcBef>
          <a:spcPct val="0"/>
        </a:spcBef>
        <a:spcAft>
          <a:spcPct val="0"/>
        </a:spcAft>
        <a:defRPr sz="2400">
          <a:solidFill>
            <a:srgbClr val="991426"/>
          </a:solidFill>
          <a:latin typeface="Arial" charset="0"/>
        </a:defRPr>
      </a:lvl5pPr>
      <a:lvl6pPr marL="457200" algn="r" rtl="0" fontAlgn="base">
        <a:spcBef>
          <a:spcPct val="0"/>
        </a:spcBef>
        <a:spcAft>
          <a:spcPct val="0"/>
        </a:spcAft>
        <a:defRPr sz="2400">
          <a:solidFill>
            <a:srgbClr val="991426"/>
          </a:solidFill>
          <a:latin typeface="Arial" charset="0"/>
        </a:defRPr>
      </a:lvl6pPr>
      <a:lvl7pPr marL="914400" algn="r" rtl="0" fontAlgn="base">
        <a:spcBef>
          <a:spcPct val="0"/>
        </a:spcBef>
        <a:spcAft>
          <a:spcPct val="0"/>
        </a:spcAft>
        <a:defRPr sz="2400">
          <a:solidFill>
            <a:srgbClr val="991426"/>
          </a:solidFill>
          <a:latin typeface="Arial" charset="0"/>
        </a:defRPr>
      </a:lvl7pPr>
      <a:lvl8pPr marL="1371600" algn="r" rtl="0" fontAlgn="base">
        <a:spcBef>
          <a:spcPct val="0"/>
        </a:spcBef>
        <a:spcAft>
          <a:spcPct val="0"/>
        </a:spcAft>
        <a:defRPr sz="2400">
          <a:solidFill>
            <a:srgbClr val="991426"/>
          </a:solidFill>
          <a:latin typeface="Arial" charset="0"/>
        </a:defRPr>
      </a:lvl8pPr>
      <a:lvl9pPr marL="1828800" algn="r" rtl="0" fontAlgn="base">
        <a:spcBef>
          <a:spcPct val="0"/>
        </a:spcBef>
        <a:spcAft>
          <a:spcPct val="0"/>
        </a:spcAft>
        <a:defRPr sz="2400">
          <a:solidFill>
            <a:srgbClr val="991426"/>
          </a:solidFill>
          <a:latin typeface="Arial" charset="0"/>
        </a:defRPr>
      </a:lvl9pPr>
    </p:titleStyle>
    <p:bodyStyle>
      <a:lvl1pPr marL="342900" indent="-342900" algn="l" rtl="0" fontAlgn="base">
        <a:spcBef>
          <a:spcPct val="50000"/>
        </a:spcBef>
        <a:spcAft>
          <a:spcPct val="0"/>
        </a:spcAft>
        <a:buClr>
          <a:srgbClr val="EB9CA8"/>
        </a:buClr>
        <a:buFont typeface="Wingdings" pitchFamily="-112" charset="2"/>
        <a:buChar char="n"/>
        <a:defRPr sz="1500">
          <a:solidFill>
            <a:schemeClr val="tx1"/>
          </a:solidFill>
          <a:latin typeface="+mn-lt"/>
          <a:ea typeface="+mn-ea"/>
          <a:cs typeface="+mn-cs"/>
        </a:defRPr>
      </a:lvl1pPr>
      <a:lvl2pPr marL="742950" indent="-285750" algn="l" rtl="0" fontAlgn="base">
        <a:spcBef>
          <a:spcPct val="50000"/>
        </a:spcBef>
        <a:spcAft>
          <a:spcPct val="0"/>
        </a:spcAft>
        <a:buChar char="–"/>
        <a:defRPr sz="1500">
          <a:solidFill>
            <a:schemeClr val="tx1"/>
          </a:solidFill>
          <a:latin typeface="+mn-lt"/>
        </a:defRPr>
      </a:lvl2pPr>
      <a:lvl3pPr marL="1143000" indent="-228600" algn="l" rtl="0" fontAlgn="base">
        <a:spcBef>
          <a:spcPct val="50000"/>
        </a:spcBef>
        <a:spcAft>
          <a:spcPct val="0"/>
        </a:spcAft>
        <a:buChar char="•"/>
        <a:defRPr sz="1500">
          <a:solidFill>
            <a:schemeClr val="tx1"/>
          </a:solidFill>
          <a:latin typeface="+mn-lt"/>
        </a:defRPr>
      </a:lvl3pPr>
      <a:lvl4pPr marL="1600200" indent="-228600" algn="l" rtl="0" fontAlgn="base">
        <a:spcBef>
          <a:spcPct val="50000"/>
        </a:spcBef>
        <a:spcAft>
          <a:spcPct val="0"/>
        </a:spcAft>
        <a:buChar char="–"/>
        <a:defRPr sz="1500">
          <a:solidFill>
            <a:schemeClr val="tx1"/>
          </a:solidFill>
          <a:latin typeface="+mn-lt"/>
        </a:defRPr>
      </a:lvl4pPr>
      <a:lvl5pPr marL="2057400" indent="-228600" algn="l" rtl="0" fontAlgn="base">
        <a:spcBef>
          <a:spcPct val="50000"/>
        </a:spcBef>
        <a:spcAft>
          <a:spcPct val="0"/>
        </a:spcAft>
        <a:buChar char="»"/>
        <a:defRPr sz="1500">
          <a:solidFill>
            <a:schemeClr val="tx1"/>
          </a:solidFill>
          <a:latin typeface="+mn-lt"/>
        </a:defRPr>
      </a:lvl5pPr>
      <a:lvl6pPr marL="2514600" indent="-228600" algn="l" rtl="0" fontAlgn="base">
        <a:spcBef>
          <a:spcPct val="50000"/>
        </a:spcBef>
        <a:spcAft>
          <a:spcPct val="0"/>
        </a:spcAft>
        <a:buChar char="»"/>
        <a:defRPr sz="1500">
          <a:solidFill>
            <a:schemeClr val="tx1"/>
          </a:solidFill>
          <a:latin typeface="+mn-lt"/>
        </a:defRPr>
      </a:lvl6pPr>
      <a:lvl7pPr marL="2971800" indent="-228600" algn="l" rtl="0" fontAlgn="base">
        <a:spcBef>
          <a:spcPct val="50000"/>
        </a:spcBef>
        <a:spcAft>
          <a:spcPct val="0"/>
        </a:spcAft>
        <a:buChar char="»"/>
        <a:defRPr sz="1500">
          <a:solidFill>
            <a:schemeClr val="tx1"/>
          </a:solidFill>
          <a:latin typeface="+mn-lt"/>
        </a:defRPr>
      </a:lvl7pPr>
      <a:lvl8pPr marL="3429000" indent="-228600" algn="l" rtl="0" fontAlgn="base">
        <a:spcBef>
          <a:spcPct val="50000"/>
        </a:spcBef>
        <a:spcAft>
          <a:spcPct val="0"/>
        </a:spcAft>
        <a:buChar char="»"/>
        <a:defRPr sz="1500">
          <a:solidFill>
            <a:schemeClr val="tx1"/>
          </a:solidFill>
          <a:latin typeface="+mn-lt"/>
        </a:defRPr>
      </a:lvl8pPr>
      <a:lvl9pPr marL="3886200" indent="-228600" algn="l" rtl="0" fontAlgn="base">
        <a:spcBef>
          <a:spcPct val="50000"/>
        </a:spcBef>
        <a:spcAft>
          <a:spcPct val="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429749" y="860132"/>
            <a:ext cx="8284502" cy="1896715"/>
          </a:xfrm>
          <a:prstGeom prst="rect">
            <a:avLst/>
          </a:prstGeom>
          <a:noFill/>
        </p:spPr>
      </p:pic>
      <p:sp>
        <p:nvSpPr>
          <p:cNvPr id="7" name="TextBox 6"/>
          <p:cNvSpPr txBox="1"/>
          <p:nvPr/>
        </p:nvSpPr>
        <p:spPr>
          <a:xfrm>
            <a:off x="2115403" y="3630304"/>
            <a:ext cx="4913194" cy="2062103"/>
          </a:xfrm>
          <a:prstGeom prst="rect">
            <a:avLst/>
          </a:prstGeom>
          <a:noFill/>
        </p:spPr>
        <p:txBody>
          <a:bodyPr wrap="square" rtlCol="0">
            <a:spAutoFit/>
          </a:bodyPr>
          <a:lstStyle/>
          <a:p>
            <a:pPr algn="ctr"/>
            <a:r>
              <a:rPr lang="en-GB" sz="3200" b="1" dirty="0" smtClean="0">
                <a:solidFill>
                  <a:srgbClr val="0070C0"/>
                </a:solidFill>
                <a:latin typeface="Calibri" pitchFamily="34" charset="0"/>
              </a:rPr>
              <a:t>Advisory Board</a:t>
            </a:r>
          </a:p>
          <a:p>
            <a:pPr algn="ctr"/>
            <a:r>
              <a:rPr lang="en-GB" sz="3200" b="1" dirty="0" smtClean="0">
                <a:solidFill>
                  <a:srgbClr val="0070C0"/>
                </a:solidFill>
                <a:latin typeface="Calibri" pitchFamily="34" charset="0"/>
              </a:rPr>
              <a:t>Meeting</a:t>
            </a:r>
          </a:p>
          <a:p>
            <a:endParaRPr lang="en-GB" sz="3200" b="1" dirty="0" smtClean="0">
              <a:solidFill>
                <a:srgbClr val="0070C0"/>
              </a:solidFill>
              <a:latin typeface="Calibri" pitchFamily="34" charset="0"/>
            </a:endParaRPr>
          </a:p>
          <a:p>
            <a:pPr algn="ctr"/>
            <a:r>
              <a:rPr lang="en-GB" sz="3200" b="1" dirty="0" smtClean="0">
                <a:solidFill>
                  <a:srgbClr val="0070C0"/>
                </a:solidFill>
                <a:latin typeface="Calibri" pitchFamily="34" charset="0"/>
              </a:rPr>
              <a:t>8 December 2011</a:t>
            </a:r>
            <a:endParaRPr lang="en-US" sz="3200" b="1"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How do you want to communicate?</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Agenda for January Meeting</a:t>
            </a:r>
          </a:p>
          <a:p>
            <a:pPr marL="273050" indent="-3175"/>
            <a:endParaRPr lang="en-GB" sz="2400" b="1" dirty="0">
              <a:solidFill>
                <a:srgbClr val="0070C0"/>
              </a:solidFill>
              <a:latin typeface="Calibri" pitchFamily="34" charset="0"/>
            </a:endParaRPr>
          </a:p>
          <a:p>
            <a:pPr marL="612775" indent="-342900">
              <a:buFont typeface="Wingdings" pitchFamily="2" charset="2"/>
              <a:buChar char="v"/>
            </a:pPr>
            <a:r>
              <a:rPr lang="en-GB" sz="2400" b="1" dirty="0" smtClean="0">
                <a:solidFill>
                  <a:schemeClr val="bg1">
                    <a:lumMod val="50000"/>
                  </a:schemeClr>
                </a:solidFill>
                <a:latin typeface="Calibri" pitchFamily="34" charset="0"/>
              </a:rPr>
              <a:t>Sustainability plan and Vision</a:t>
            </a:r>
          </a:p>
          <a:p>
            <a:pPr marL="612775" indent="-342900">
              <a:buFont typeface="Wingdings" pitchFamily="2" charset="2"/>
              <a:buChar char="v"/>
            </a:pPr>
            <a:r>
              <a:rPr lang="en-GB" sz="2400" b="1" dirty="0" smtClean="0">
                <a:solidFill>
                  <a:schemeClr val="bg1">
                    <a:lumMod val="50000"/>
                  </a:schemeClr>
                </a:solidFill>
                <a:latin typeface="Calibri" pitchFamily="34" charset="0"/>
              </a:rPr>
              <a:t>OCR project</a:t>
            </a:r>
          </a:p>
          <a:p>
            <a:pPr marL="612775" indent="-342900">
              <a:buFont typeface="Wingdings" pitchFamily="2" charset="2"/>
              <a:buChar char="v"/>
            </a:pPr>
            <a:r>
              <a:rPr lang="en-GB" sz="2400" b="1" dirty="0" smtClean="0">
                <a:solidFill>
                  <a:schemeClr val="bg1">
                    <a:lumMod val="50000"/>
                  </a:schemeClr>
                </a:solidFill>
                <a:latin typeface="Calibri" pitchFamily="34" charset="0"/>
              </a:rPr>
              <a:t>MARC records project</a:t>
            </a:r>
          </a:p>
          <a:p>
            <a:pPr marL="612775" indent="-342900">
              <a:buFont typeface="Wingdings" pitchFamily="2" charset="2"/>
              <a:buChar char="v"/>
            </a:pPr>
            <a:r>
              <a:rPr lang="en-GB" sz="2400" b="1" dirty="0" smtClean="0">
                <a:solidFill>
                  <a:schemeClr val="bg1">
                    <a:lumMod val="50000"/>
                  </a:schemeClr>
                </a:solidFill>
                <a:latin typeface="Calibri" pitchFamily="34" charset="0"/>
              </a:rPr>
              <a:t>Development log</a:t>
            </a:r>
          </a:p>
          <a:p>
            <a:pPr marL="612775" indent="-342900">
              <a:buFont typeface="Wingdings" pitchFamily="2" charset="2"/>
              <a:buChar char="v"/>
            </a:pPr>
            <a:r>
              <a:rPr lang="en-GB" sz="2400" b="1" dirty="0" smtClean="0">
                <a:solidFill>
                  <a:schemeClr val="bg1">
                    <a:lumMod val="50000"/>
                  </a:schemeClr>
                </a:solidFill>
                <a:latin typeface="Calibri" pitchFamily="34" charset="0"/>
              </a:rPr>
              <a:t>New content</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Discussion?</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84313" y="742122"/>
            <a:ext cx="7487478" cy="369128"/>
          </a:xfrm>
        </p:spPr>
        <p:txBody>
          <a:bodyPr/>
          <a:lstStyle/>
          <a:p>
            <a:r>
              <a:rPr lang="en-GB" dirty="0" smtClean="0"/>
              <a:t>How do we manage this? </a:t>
            </a:r>
            <a:endParaRPr lang="en-US" dirty="0"/>
          </a:p>
        </p:txBody>
      </p:sp>
      <p:sp>
        <p:nvSpPr>
          <p:cNvPr id="5" name="Content Placeholder 4"/>
          <p:cNvSpPr>
            <a:spLocks noGrp="1"/>
          </p:cNvSpPr>
          <p:nvPr>
            <p:ph idx="1"/>
          </p:nvPr>
        </p:nvSpPr>
        <p:spPr/>
        <p:txBody>
          <a:bodyPr/>
          <a:lstStyle/>
          <a:p>
            <a:endParaRPr lang="en-GB" dirty="0" smtClean="0"/>
          </a:p>
        </p:txBody>
      </p:sp>
      <p:sp>
        <p:nvSpPr>
          <p:cNvPr id="7" name="Rectangle 4"/>
          <p:cNvSpPr>
            <a:spLocks noChangeArrowheads="1"/>
          </p:cNvSpPr>
          <p:nvPr/>
        </p:nvSpPr>
        <p:spPr bwMode="auto">
          <a:xfrm>
            <a:off x="1486369" y="1840615"/>
            <a:ext cx="5443537" cy="3246438"/>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endParaRPr lang="en-GB" sz="2400" dirty="0" smtClean="0">
              <a:solidFill>
                <a:srgbClr val="991426"/>
              </a:solidFill>
              <a:latin typeface="Calibri" pitchFamily="34" charset="0"/>
            </a:endParaRPr>
          </a:p>
          <a:p>
            <a:pPr indent="269875"/>
            <a:r>
              <a:rPr lang="en-GB" sz="2400" dirty="0" smtClean="0">
                <a:solidFill>
                  <a:srgbClr val="991426"/>
                </a:solidFill>
                <a:latin typeface="Calibri" pitchFamily="34" charset="0"/>
              </a:rPr>
              <a:t>                      Thank you!</a:t>
            </a:r>
          </a:p>
          <a:p>
            <a:pPr marL="630238" indent="-360363"/>
            <a:endParaRPr lang="en-GB" sz="2400" dirty="0" smtClean="0">
              <a:solidFill>
                <a:sysClr val="windowText" lastClr="000000"/>
              </a:solidFill>
              <a:latin typeface="Calibri" pitchFamily="34" charset="0"/>
            </a:endParaRPr>
          </a:p>
          <a:p>
            <a:pPr indent="269875"/>
            <a:endParaRPr lang="en-GB" sz="2400" dirty="0" smtClean="0">
              <a:solidFill>
                <a:srgbClr val="991426"/>
              </a:solidFill>
            </a:endParaRPr>
          </a:p>
          <a:p>
            <a:pPr indent="269875"/>
            <a:endParaRPr lang="en-GB" sz="2400" dirty="0">
              <a:solidFill>
                <a:srgbClr val="991426"/>
              </a:solidFill>
            </a:endParaRPr>
          </a:p>
        </p:txBody>
      </p:sp>
      <p:pic>
        <p:nvPicPr>
          <p:cNvPr id="6" name="Picture 2" descr="Z:\collections team\Collections Company\Logos\JISC Collections\No strapline version\jc_logo_no_strapline.jpg"/>
          <p:cNvPicPr>
            <a:picLocks noChangeAspect="1" noChangeArrowheads="1"/>
          </p:cNvPicPr>
          <p:nvPr/>
        </p:nvPicPr>
        <p:blipFill>
          <a:blip r:embed="rId3"/>
          <a:srcRect/>
          <a:stretch>
            <a:fillRect/>
          </a:stretch>
        </p:blipFill>
        <p:spPr bwMode="auto">
          <a:xfrm>
            <a:off x="2817667" y="3534770"/>
            <a:ext cx="3192248" cy="86311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840615"/>
            <a:ext cx="5756145"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Agenda:</a:t>
            </a:r>
          </a:p>
          <a:p>
            <a:pPr indent="269875"/>
            <a:endParaRPr lang="en-GB" sz="2400" dirty="0" smtClean="0">
              <a:solidFill>
                <a:schemeClr val="accent3">
                  <a:lumMod val="50000"/>
                </a:schemeClr>
              </a:solidFill>
              <a:latin typeface="Calibri" pitchFamily="34" charset="0"/>
            </a:endParaRPr>
          </a:p>
          <a:p>
            <a:pPr marL="266700" indent="3175">
              <a:buFont typeface="Wingdings" pitchFamily="2" charset="2"/>
              <a:buChar char="v"/>
            </a:pPr>
            <a:r>
              <a:rPr lang="en-GB" sz="2400" dirty="0" smtClean="0">
                <a:solidFill>
                  <a:schemeClr val="accent3">
                    <a:lumMod val="50000"/>
                  </a:schemeClr>
                </a:solidFill>
                <a:latin typeface="Calibri" pitchFamily="34" charset="0"/>
              </a:rPr>
              <a:t>Welcome and Introductions</a:t>
            </a:r>
          </a:p>
          <a:p>
            <a:pPr marL="266700" indent="3175">
              <a:buFont typeface="Wingdings" pitchFamily="2" charset="2"/>
              <a:buChar char="v"/>
            </a:pPr>
            <a:r>
              <a:rPr lang="en-GB" sz="2400" dirty="0" smtClean="0">
                <a:solidFill>
                  <a:schemeClr val="accent3">
                    <a:lumMod val="50000"/>
                  </a:schemeClr>
                </a:solidFill>
                <a:latin typeface="Calibri" pitchFamily="34" charset="0"/>
              </a:rPr>
              <a:t>Quick recap: JISC eCollections Service</a:t>
            </a:r>
          </a:p>
          <a:p>
            <a:pPr marL="266700" indent="3175">
              <a:buFont typeface="Wingdings" pitchFamily="2" charset="2"/>
              <a:buChar char="v"/>
            </a:pPr>
            <a:r>
              <a:rPr lang="en-GB" sz="2400" dirty="0" smtClean="0">
                <a:solidFill>
                  <a:schemeClr val="accent3">
                    <a:lumMod val="50000"/>
                  </a:schemeClr>
                </a:solidFill>
                <a:latin typeface="Calibri" pitchFamily="34" charset="0"/>
              </a:rPr>
              <a:t>Terms of Reference for the Board</a:t>
            </a:r>
          </a:p>
          <a:p>
            <a:pPr marL="266700" indent="3175">
              <a:buFont typeface="Wingdings" pitchFamily="2" charset="2"/>
              <a:buChar char="v"/>
            </a:pPr>
            <a:r>
              <a:rPr lang="en-GB" sz="2400" dirty="0" smtClean="0">
                <a:solidFill>
                  <a:schemeClr val="accent3">
                    <a:lumMod val="50000"/>
                  </a:schemeClr>
                </a:solidFill>
                <a:latin typeface="Calibri" pitchFamily="34" charset="0"/>
              </a:rPr>
              <a:t>Update on platform</a:t>
            </a:r>
          </a:p>
          <a:p>
            <a:pPr marL="266700" indent="3175">
              <a:buFont typeface="Wingdings" pitchFamily="2" charset="2"/>
              <a:buChar char="v"/>
            </a:pPr>
            <a:r>
              <a:rPr lang="en-GB" sz="2400" dirty="0" smtClean="0">
                <a:solidFill>
                  <a:schemeClr val="accent3">
                    <a:lumMod val="50000"/>
                  </a:schemeClr>
                </a:solidFill>
                <a:latin typeface="Calibri" pitchFamily="34" charset="0"/>
              </a:rPr>
              <a:t>Communication</a:t>
            </a:r>
          </a:p>
          <a:p>
            <a:pPr marL="266700" indent="3175">
              <a:buFont typeface="Wingdings" pitchFamily="2" charset="2"/>
              <a:buChar char="v"/>
            </a:pPr>
            <a:r>
              <a:rPr lang="en-GB" sz="2400" dirty="0" smtClean="0">
                <a:solidFill>
                  <a:schemeClr val="accent3">
                    <a:lumMod val="50000"/>
                  </a:schemeClr>
                </a:solidFill>
                <a:latin typeface="Calibri" pitchFamily="34" charset="0"/>
              </a:rPr>
              <a:t>January Meeting Agenda</a:t>
            </a: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490331"/>
            <a:ext cx="8570974" cy="5773991"/>
          </a:xfrm>
          <a:noFill/>
        </p:spPr>
        <p:txBody>
          <a:bodyPr/>
          <a:lstStyle/>
          <a:p>
            <a:endParaRPr lang="en-GB" dirty="0"/>
          </a:p>
        </p:txBody>
      </p:sp>
      <p:pic>
        <p:nvPicPr>
          <p:cNvPr id="3082" name="Picture 10"/>
          <p:cNvPicPr>
            <a:picLocks noChangeAspect="1" noChangeArrowheads="1"/>
          </p:cNvPicPr>
          <p:nvPr/>
        </p:nvPicPr>
        <p:blipFill>
          <a:blip r:embed="rId3"/>
          <a:srcRect/>
          <a:stretch>
            <a:fillRect/>
          </a:stretch>
        </p:blipFill>
        <p:spPr bwMode="auto">
          <a:xfrm>
            <a:off x="125034" y="294589"/>
            <a:ext cx="8893933" cy="58471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Advisory Board Terms of Reference</a:t>
            </a:r>
          </a:p>
          <a:p>
            <a:pPr marL="273050" indent="-3175"/>
            <a:endParaRPr lang="en-GB" sz="2400" b="1" dirty="0" smtClean="0">
              <a:solidFill>
                <a:srgbClr val="0070C0"/>
              </a:solidFill>
              <a:latin typeface="Calibri" pitchFamily="34" charset="0"/>
            </a:endParaRPr>
          </a:p>
          <a:p>
            <a:pPr marL="273050" indent="-3175"/>
            <a:r>
              <a:rPr lang="en-GB" sz="2400" b="1" dirty="0" smtClean="0">
                <a:solidFill>
                  <a:srgbClr val="0070C0"/>
                </a:solidFill>
                <a:latin typeface="Calibri" pitchFamily="34" charset="0"/>
              </a:rPr>
              <a:t>Objectives</a:t>
            </a:r>
          </a:p>
          <a:p>
            <a:pPr marL="273050" indent="-3175"/>
            <a:r>
              <a:rPr lang="en-GB" sz="2400" b="1" dirty="0" smtClean="0">
                <a:solidFill>
                  <a:srgbClr val="0070C0"/>
                </a:solidFill>
                <a:latin typeface="Calibri" pitchFamily="34" charset="0"/>
              </a:rPr>
              <a:t>Role</a:t>
            </a:r>
          </a:p>
          <a:p>
            <a:pPr marL="273050" indent="-3175"/>
            <a:r>
              <a:rPr lang="en-GB" sz="2400" b="1" dirty="0" smtClean="0">
                <a:solidFill>
                  <a:srgbClr val="0070C0"/>
                </a:solidFill>
                <a:latin typeface="Calibri" pitchFamily="34" charset="0"/>
              </a:rPr>
              <a:t>Membership</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Objectives</a:t>
            </a:r>
          </a:p>
          <a:p>
            <a:pPr marL="273050" indent="-3175"/>
            <a:endParaRPr lang="en-GB" sz="2400" b="1" dirty="0" smtClean="0">
              <a:solidFill>
                <a:srgbClr val="0070C0"/>
              </a:solidFill>
              <a:latin typeface="Calibri" pitchFamily="34" charset="0"/>
            </a:endParaRPr>
          </a:p>
          <a:p>
            <a:pPr marL="273050" indent="-3175"/>
            <a:r>
              <a:rPr lang="en-US" sz="1400" dirty="0">
                <a:solidFill>
                  <a:schemeClr val="bg1">
                    <a:lumMod val="50000"/>
                  </a:schemeClr>
                </a:solidFill>
                <a:latin typeface="Calibri" pitchFamily="34" charset="0"/>
                <a:cs typeface="Calibri" pitchFamily="34" charset="0"/>
              </a:rPr>
              <a:t>To ensure that the JHB interface, functionality, content and licensing supports real use by teachers, learners and researchers in UK education</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To ensure that future developments and content additions to JHB are driven by real demand, will further enhance real use and are </a:t>
            </a:r>
            <a:r>
              <a:rPr lang="en-US" sz="1400" dirty="0" err="1">
                <a:solidFill>
                  <a:schemeClr val="bg1">
                    <a:lumMod val="50000"/>
                  </a:schemeClr>
                </a:solidFill>
                <a:latin typeface="Calibri" pitchFamily="34" charset="0"/>
                <a:cs typeface="Calibri" pitchFamily="34" charset="0"/>
              </a:rPr>
              <a:t>prioritised</a:t>
            </a:r>
            <a:r>
              <a:rPr lang="en-US" sz="1400" dirty="0">
                <a:solidFill>
                  <a:schemeClr val="bg1">
                    <a:lumMod val="50000"/>
                  </a:schemeClr>
                </a:solidFill>
                <a:latin typeface="Calibri" pitchFamily="34" charset="0"/>
                <a:cs typeface="Calibri" pitchFamily="34" charset="0"/>
              </a:rPr>
              <a:t> correctly to provide best ROI to the community</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To ensure that JHB adopts current and emerging industry standards/technologies for interoperability, discoverability, accessibility, statistics, metadata and content. </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
            </a:r>
            <a:br>
              <a:rPr lang="en-US" sz="1400" dirty="0">
                <a:solidFill>
                  <a:schemeClr val="bg1">
                    <a:lumMod val="50000"/>
                  </a:schemeClr>
                </a:solidFill>
                <a:latin typeface="Calibri" pitchFamily="34" charset="0"/>
                <a:cs typeface="Calibri" pitchFamily="34" charset="0"/>
              </a:rPr>
            </a:br>
            <a:r>
              <a:rPr lang="en-US" sz="1400" dirty="0">
                <a:solidFill>
                  <a:schemeClr val="bg1">
                    <a:lumMod val="50000"/>
                  </a:schemeClr>
                </a:solidFill>
                <a:latin typeface="Calibri" pitchFamily="34" charset="0"/>
                <a:cs typeface="Calibri" pitchFamily="34" charset="0"/>
              </a:rPr>
              <a:t>To ensure that JHB supports the vision and aims of JISC eCollections and aligns with JJA and JMH.</a:t>
            </a:r>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125665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Role</a:t>
            </a:r>
          </a:p>
          <a:p>
            <a:pPr marL="273050" indent="-3175"/>
            <a:endParaRPr lang="en-GB" sz="2400" b="1" dirty="0" smtClean="0">
              <a:solidFill>
                <a:srgbClr val="0070C0"/>
              </a:solidFill>
              <a:latin typeface="Calibri" pitchFamily="34" charset="0"/>
            </a:endParaRP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represent the UK education community </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guide and develop the JHB technology and content strategy  </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hold open, frank and constructive discussions on future developments</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provide advice and guidance to JISC Collections and </a:t>
            </a:r>
            <a:r>
              <a:rPr lang="en-US" sz="2000" dirty="0" err="1" smtClean="0">
                <a:solidFill>
                  <a:schemeClr val="bg1">
                    <a:lumMod val="50000"/>
                  </a:schemeClr>
                </a:solidFill>
                <a:latin typeface="Calibri" pitchFamily="34" charset="0"/>
                <a:cs typeface="Calibri" pitchFamily="34" charset="0"/>
              </a:rPr>
              <a:t>Mimas</a:t>
            </a:r>
            <a:r>
              <a:rPr lang="en-US" sz="2000" dirty="0">
                <a:solidFill>
                  <a:schemeClr val="bg1">
                    <a:lumMod val="50000"/>
                  </a:schemeClr>
                </a:solidFill>
                <a:latin typeface="Calibri" pitchFamily="34" charset="0"/>
                <a:cs typeface="Calibri" pitchFamily="34" charset="0"/>
              </a:rPr>
              <a:t/>
            </a:r>
            <a:br>
              <a:rPr lang="en-US" sz="2000" dirty="0">
                <a:solidFill>
                  <a:schemeClr val="bg1">
                    <a:lumMod val="50000"/>
                  </a:schemeClr>
                </a:solidFill>
                <a:latin typeface="Calibri" pitchFamily="34" charset="0"/>
                <a:cs typeface="Calibri" pitchFamily="34" charset="0"/>
              </a:rPr>
            </a:br>
            <a:r>
              <a:rPr lang="en-US" sz="2000" dirty="0">
                <a:solidFill>
                  <a:schemeClr val="bg1">
                    <a:lumMod val="50000"/>
                  </a:schemeClr>
                </a:solidFill>
                <a:latin typeface="Calibri" pitchFamily="34" charset="0"/>
                <a:cs typeface="Calibri" pitchFamily="34" charset="0"/>
              </a:rPr>
              <a:t>To </a:t>
            </a:r>
            <a:r>
              <a:rPr lang="en-US" sz="2000" dirty="0" smtClean="0">
                <a:solidFill>
                  <a:schemeClr val="bg1">
                    <a:lumMod val="50000"/>
                  </a:schemeClr>
                </a:solidFill>
                <a:latin typeface="Calibri" pitchFamily="34" charset="0"/>
                <a:cs typeface="Calibri" pitchFamily="34" charset="0"/>
              </a:rPr>
              <a:t>champion JHB </a:t>
            </a:r>
            <a:r>
              <a:rPr lang="en-US" sz="2000" dirty="0">
                <a:solidFill>
                  <a:schemeClr val="bg1">
                    <a:lumMod val="50000"/>
                  </a:schemeClr>
                </a:solidFill>
                <a:latin typeface="Calibri" pitchFamily="34" charset="0"/>
                <a:cs typeface="Calibri" pitchFamily="34" charset="0"/>
              </a:rPr>
              <a:t>to </a:t>
            </a:r>
            <a:r>
              <a:rPr lang="en-US" sz="2000" dirty="0" smtClean="0">
                <a:solidFill>
                  <a:schemeClr val="bg1">
                    <a:lumMod val="50000"/>
                  </a:schemeClr>
                </a:solidFill>
                <a:latin typeface="Calibri" pitchFamily="34" charset="0"/>
                <a:cs typeface="Calibri" pitchFamily="34" charset="0"/>
              </a:rPr>
              <a:t>help </a:t>
            </a:r>
            <a:r>
              <a:rPr lang="en-US" sz="2000" dirty="0">
                <a:solidFill>
                  <a:schemeClr val="bg1">
                    <a:lumMod val="50000"/>
                  </a:schemeClr>
                </a:solidFill>
                <a:latin typeface="Calibri" pitchFamily="34" charset="0"/>
                <a:cs typeface="Calibri" pitchFamily="34" charset="0"/>
              </a:rPr>
              <a:t>harness the power of the community in future </a:t>
            </a:r>
            <a:r>
              <a:rPr lang="en-US" sz="2000" dirty="0" smtClean="0">
                <a:solidFill>
                  <a:schemeClr val="bg1">
                    <a:lumMod val="50000"/>
                  </a:schemeClr>
                </a:solidFill>
                <a:latin typeface="Calibri" pitchFamily="34" charset="0"/>
                <a:cs typeface="Calibri" pitchFamily="34" charset="0"/>
              </a:rPr>
              <a:t>developments</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a:t>
            </a:r>
            <a:r>
              <a:rPr lang="en-US" sz="2000" dirty="0">
                <a:solidFill>
                  <a:schemeClr val="bg1">
                    <a:lumMod val="50000"/>
                  </a:schemeClr>
                </a:solidFill>
                <a:latin typeface="Calibri" pitchFamily="34" charset="0"/>
                <a:cs typeface="Calibri" pitchFamily="34" charset="0"/>
              </a:rPr>
              <a:t>provide a conduit for communication between the community and </a:t>
            </a:r>
            <a:r>
              <a:rPr lang="en-US" sz="2000" dirty="0" smtClean="0">
                <a:solidFill>
                  <a:schemeClr val="bg1">
                    <a:lumMod val="50000"/>
                  </a:schemeClr>
                </a:solidFill>
                <a:latin typeface="Calibri" pitchFamily="34" charset="0"/>
                <a:cs typeface="Calibri" pitchFamily="34" charset="0"/>
              </a:rPr>
              <a:t>JC</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To feed information back to the Board of developments in the digital historic book scholarly environment</a:t>
            </a:r>
            <a:endParaRPr lang="en-GB" sz="2000" dirty="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1794915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Membership</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Justin </a:t>
            </a:r>
            <a:r>
              <a:rPr lang="en-US" sz="2000" dirty="0">
                <a:solidFill>
                  <a:schemeClr val="bg1">
                    <a:lumMod val="50000"/>
                  </a:schemeClr>
                </a:solidFill>
                <a:latin typeface="Calibri" pitchFamily="34" charset="0"/>
                <a:cs typeface="Calibri" pitchFamily="34" charset="0"/>
              </a:rPr>
              <a:t>Champion - Royal Holloway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Tracey Hill - Bath Spa University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Giles </a:t>
            </a:r>
            <a:r>
              <a:rPr lang="en-US" sz="2000" dirty="0" err="1">
                <a:solidFill>
                  <a:schemeClr val="bg1">
                    <a:lumMod val="50000"/>
                  </a:schemeClr>
                </a:solidFill>
                <a:latin typeface="Calibri" pitchFamily="34" charset="0"/>
                <a:cs typeface="Calibri" pitchFamily="34" charset="0"/>
              </a:rPr>
              <a:t>Bergel</a:t>
            </a:r>
            <a:r>
              <a:rPr lang="en-US" sz="2000" dirty="0">
                <a:solidFill>
                  <a:schemeClr val="bg1">
                    <a:lumMod val="50000"/>
                  </a:schemeClr>
                </a:solidFill>
                <a:latin typeface="Calibri" pitchFamily="34" charset="0"/>
                <a:cs typeface="Calibri" pitchFamily="34" charset="0"/>
              </a:rPr>
              <a:t> - Oxford  University (Merton)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Beth Palmer - University of Surrey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Laurel Brake - </a:t>
            </a:r>
            <a:r>
              <a:rPr lang="en-US" sz="2000" dirty="0" err="1">
                <a:solidFill>
                  <a:schemeClr val="bg1">
                    <a:lumMod val="50000"/>
                  </a:schemeClr>
                </a:solidFill>
                <a:latin typeface="Calibri" pitchFamily="34" charset="0"/>
                <a:cs typeface="Calibri" pitchFamily="34" charset="0"/>
              </a:rPr>
              <a:t>Birkbeck</a:t>
            </a:r>
            <a:r>
              <a:rPr lang="en-US" sz="2000" dirty="0">
                <a:solidFill>
                  <a:schemeClr val="bg1">
                    <a:lumMod val="50000"/>
                  </a:schemeClr>
                </a:solidFill>
                <a:latin typeface="Calibri" pitchFamily="34" charset="0"/>
                <a:cs typeface="Calibri" pitchFamily="34" charset="0"/>
              </a:rPr>
              <a:t> </a:t>
            </a:r>
            <a:r>
              <a:rPr lang="en-US" sz="2000" dirty="0" smtClean="0">
                <a:solidFill>
                  <a:schemeClr val="bg1">
                    <a:lumMod val="50000"/>
                  </a:schemeClr>
                </a:solidFill>
                <a:latin typeface="Calibri" pitchFamily="34" charset="0"/>
                <a:cs typeface="Calibri" pitchFamily="34" charset="0"/>
              </a:rPr>
              <a:t>University</a:t>
            </a: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Matthew </a:t>
            </a:r>
            <a:r>
              <a:rPr lang="en-US" sz="2000" dirty="0" err="1">
                <a:solidFill>
                  <a:schemeClr val="bg1">
                    <a:lumMod val="50000"/>
                  </a:schemeClr>
                </a:solidFill>
                <a:latin typeface="Calibri" pitchFamily="34" charset="0"/>
                <a:cs typeface="Calibri" pitchFamily="34" charset="0"/>
              </a:rPr>
              <a:t>Steggle</a:t>
            </a:r>
            <a:r>
              <a:rPr lang="en-US" sz="2000" dirty="0">
                <a:solidFill>
                  <a:schemeClr val="bg1">
                    <a:lumMod val="50000"/>
                  </a:schemeClr>
                </a:solidFill>
                <a:latin typeface="Calibri" pitchFamily="34" charset="0"/>
                <a:cs typeface="Calibri" pitchFamily="34" charset="0"/>
              </a:rPr>
              <a:t> - Sheffield </a:t>
            </a:r>
            <a:r>
              <a:rPr lang="en-US" sz="2000" dirty="0" err="1">
                <a:solidFill>
                  <a:schemeClr val="bg1">
                    <a:lumMod val="50000"/>
                  </a:schemeClr>
                </a:solidFill>
                <a:latin typeface="Calibri" pitchFamily="34" charset="0"/>
                <a:cs typeface="Calibri" pitchFamily="34" charset="0"/>
              </a:rPr>
              <a:t>Hallam</a:t>
            </a:r>
            <a:r>
              <a:rPr lang="en-US" sz="2000" dirty="0">
                <a:solidFill>
                  <a:schemeClr val="bg1">
                    <a:lumMod val="50000"/>
                  </a:schemeClr>
                </a:solidFill>
                <a:latin typeface="Calibri" pitchFamily="34" charset="0"/>
                <a:cs typeface="Calibri" pitchFamily="34" charset="0"/>
              </a:rPr>
              <a:t>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Stephen Gregg - Bath Spa </a:t>
            </a: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Elizabeth </a:t>
            </a:r>
            <a:r>
              <a:rPr lang="en-US" sz="2000" dirty="0">
                <a:solidFill>
                  <a:schemeClr val="bg1">
                    <a:lumMod val="50000"/>
                  </a:schemeClr>
                </a:solidFill>
                <a:latin typeface="Calibri" pitchFamily="34" charset="0"/>
                <a:cs typeface="Calibri" pitchFamily="34" charset="0"/>
              </a:rPr>
              <a:t>Scott-Baumann - Oxford University (</a:t>
            </a:r>
            <a:r>
              <a:rPr lang="en-US" sz="2000" dirty="0" err="1">
                <a:solidFill>
                  <a:schemeClr val="bg1">
                    <a:lumMod val="50000"/>
                  </a:schemeClr>
                </a:solidFill>
                <a:latin typeface="Calibri" pitchFamily="34" charset="0"/>
                <a:cs typeface="Calibri" pitchFamily="34" charset="0"/>
              </a:rPr>
              <a:t>Wadham</a:t>
            </a:r>
            <a:r>
              <a:rPr lang="en-US" sz="2000" dirty="0">
                <a:solidFill>
                  <a:schemeClr val="bg1">
                    <a:lumMod val="50000"/>
                  </a:schemeClr>
                </a:solidFill>
                <a:latin typeface="Calibri" pitchFamily="34" charset="0"/>
                <a:cs typeface="Calibri" pitchFamily="34" charset="0"/>
              </a:rPr>
              <a:t>) </a:t>
            </a:r>
          </a:p>
          <a:p>
            <a:pPr marL="285750" indent="-285750">
              <a:buFont typeface="Wingdings" pitchFamily="2" charset="2"/>
              <a:buChar char="v"/>
            </a:pPr>
            <a:r>
              <a:rPr lang="en-US" sz="2000" dirty="0" err="1">
                <a:solidFill>
                  <a:schemeClr val="bg1">
                    <a:lumMod val="50000"/>
                  </a:schemeClr>
                </a:solidFill>
                <a:latin typeface="Calibri" pitchFamily="34" charset="0"/>
                <a:cs typeface="Calibri" pitchFamily="34" charset="0"/>
              </a:rPr>
              <a:t>Godfried</a:t>
            </a:r>
            <a:r>
              <a:rPr lang="en-US" sz="2000" dirty="0">
                <a:solidFill>
                  <a:schemeClr val="bg1">
                    <a:lumMod val="50000"/>
                  </a:schemeClr>
                </a:solidFill>
                <a:latin typeface="Calibri" pitchFamily="34" charset="0"/>
                <a:cs typeface="Calibri" pitchFamily="34" charset="0"/>
              </a:rPr>
              <a:t> </a:t>
            </a:r>
            <a:r>
              <a:rPr lang="en-US" sz="2000" dirty="0" err="1">
                <a:solidFill>
                  <a:schemeClr val="bg1">
                    <a:lumMod val="50000"/>
                  </a:schemeClr>
                </a:solidFill>
                <a:latin typeface="Calibri" pitchFamily="34" charset="0"/>
                <a:cs typeface="Calibri" pitchFamily="34" charset="0"/>
              </a:rPr>
              <a:t>Croenen</a:t>
            </a:r>
            <a:r>
              <a:rPr lang="en-US" sz="2000" dirty="0">
                <a:solidFill>
                  <a:schemeClr val="bg1">
                    <a:lumMod val="50000"/>
                  </a:schemeClr>
                </a:solidFill>
                <a:latin typeface="Calibri" pitchFamily="34" charset="0"/>
                <a:cs typeface="Calibri" pitchFamily="34" charset="0"/>
              </a:rPr>
              <a:t> - University of Liverpool </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Michael </a:t>
            </a:r>
            <a:r>
              <a:rPr lang="en-US" sz="2000" dirty="0" err="1">
                <a:solidFill>
                  <a:schemeClr val="bg1">
                    <a:lumMod val="50000"/>
                  </a:schemeClr>
                </a:solidFill>
                <a:latin typeface="Calibri" pitchFamily="34" charset="0"/>
                <a:cs typeface="Calibri" pitchFamily="34" charset="0"/>
              </a:rPr>
              <a:t>Popham</a:t>
            </a:r>
            <a:r>
              <a:rPr lang="en-US" sz="2000" dirty="0">
                <a:solidFill>
                  <a:schemeClr val="bg1">
                    <a:lumMod val="50000"/>
                  </a:schemeClr>
                </a:solidFill>
                <a:latin typeface="Calibri" pitchFamily="34" charset="0"/>
                <a:cs typeface="Calibri" pitchFamily="34" charset="0"/>
              </a:rPr>
              <a:t> - Bodleian Library </a:t>
            </a: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Jerome de Groot - Manchester University</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Elizabeth McHugh - University of the Highlands </a:t>
            </a:r>
            <a:r>
              <a:rPr lang="en-US" sz="2000" dirty="0" smtClean="0">
                <a:solidFill>
                  <a:schemeClr val="bg1">
                    <a:lumMod val="50000"/>
                  </a:schemeClr>
                </a:solidFill>
                <a:latin typeface="Calibri" pitchFamily="34" charset="0"/>
                <a:cs typeface="Calibri" pitchFamily="34" charset="0"/>
              </a:rPr>
              <a:t>and Islands</a:t>
            </a: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smtClean="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770627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Membership</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Mark </a:t>
            </a:r>
            <a:r>
              <a:rPr lang="en-US" sz="2000" dirty="0" err="1">
                <a:solidFill>
                  <a:schemeClr val="bg1">
                    <a:lumMod val="50000"/>
                  </a:schemeClr>
                </a:solidFill>
                <a:latin typeface="Calibri" pitchFamily="34" charset="0"/>
                <a:cs typeface="Calibri" pitchFamily="34" charset="0"/>
              </a:rPr>
              <a:t>Towsey</a:t>
            </a:r>
            <a:r>
              <a:rPr lang="en-US" sz="2000" dirty="0">
                <a:solidFill>
                  <a:schemeClr val="bg1">
                    <a:lumMod val="50000"/>
                  </a:schemeClr>
                </a:solidFill>
                <a:latin typeface="Calibri" pitchFamily="34" charset="0"/>
                <a:cs typeface="Calibri" pitchFamily="34" charset="0"/>
              </a:rPr>
              <a:t> - University of Liverpool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Jonathan Gibson - University of London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Gabriel Egan - </a:t>
            </a:r>
            <a:r>
              <a:rPr lang="en-US" sz="2000" dirty="0" err="1">
                <a:solidFill>
                  <a:schemeClr val="bg1">
                    <a:lumMod val="50000"/>
                  </a:schemeClr>
                </a:solidFill>
                <a:latin typeface="Calibri" pitchFamily="34" charset="0"/>
                <a:cs typeface="Calibri" pitchFamily="34" charset="0"/>
              </a:rPr>
              <a:t>Loughborough</a:t>
            </a:r>
            <a:r>
              <a:rPr lang="en-US" sz="2000" dirty="0">
                <a:solidFill>
                  <a:schemeClr val="bg1">
                    <a:lumMod val="50000"/>
                  </a:schemeClr>
                </a:solidFill>
                <a:latin typeface="Calibri" pitchFamily="34" charset="0"/>
                <a:cs typeface="Calibri" pitchFamily="34" charset="0"/>
              </a:rPr>
              <a:t> University</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Simon Eliot - University of London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Jess Edwards - MMU </a:t>
            </a:r>
          </a:p>
          <a:p>
            <a:pPr marL="285750" indent="-285750">
              <a:buFont typeface="Wingdings" pitchFamily="2" charset="2"/>
              <a:buChar char="v"/>
            </a:pPr>
            <a:r>
              <a:rPr lang="en-US" sz="2000" dirty="0">
                <a:solidFill>
                  <a:schemeClr val="bg1">
                    <a:lumMod val="50000"/>
                  </a:schemeClr>
                </a:solidFill>
                <a:latin typeface="Calibri" pitchFamily="34" charset="0"/>
                <a:cs typeface="Calibri" pitchFamily="34" charset="0"/>
              </a:rPr>
              <a:t>Chris Mounsey - University of </a:t>
            </a:r>
            <a:r>
              <a:rPr lang="en-US" sz="2000" dirty="0" smtClean="0">
                <a:solidFill>
                  <a:schemeClr val="bg1">
                    <a:lumMod val="50000"/>
                  </a:schemeClr>
                </a:solidFill>
                <a:latin typeface="Calibri" pitchFamily="34" charset="0"/>
                <a:cs typeface="Calibri" pitchFamily="34" charset="0"/>
              </a:rPr>
              <a:t>Winchester</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Paul </a:t>
            </a:r>
            <a:r>
              <a:rPr lang="en-US" sz="2000" dirty="0" err="1" smtClean="0">
                <a:solidFill>
                  <a:schemeClr val="bg1">
                    <a:lumMod val="50000"/>
                  </a:schemeClr>
                </a:solidFill>
                <a:latin typeface="Calibri" pitchFamily="34" charset="0"/>
                <a:cs typeface="Calibri" pitchFamily="34" charset="0"/>
              </a:rPr>
              <a:t>Rayson</a:t>
            </a:r>
            <a:r>
              <a:rPr lang="en-US" sz="2000" dirty="0" smtClean="0">
                <a:solidFill>
                  <a:schemeClr val="bg1">
                    <a:lumMod val="50000"/>
                  </a:schemeClr>
                </a:solidFill>
                <a:latin typeface="Calibri" pitchFamily="34" charset="0"/>
                <a:cs typeface="Calibri" pitchFamily="34" charset="0"/>
              </a:rPr>
              <a:t> – University of Lancaster</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Adrian Edwards – British Library</a:t>
            </a: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Vic </a:t>
            </a:r>
            <a:r>
              <a:rPr lang="en-US" sz="2000" dirty="0" err="1" smtClean="0">
                <a:solidFill>
                  <a:schemeClr val="bg1">
                    <a:lumMod val="50000"/>
                  </a:schemeClr>
                </a:solidFill>
                <a:latin typeface="Calibri" pitchFamily="34" charset="0"/>
                <a:cs typeface="Calibri" pitchFamily="34" charset="0"/>
              </a:rPr>
              <a:t>Lyte</a:t>
            </a:r>
            <a:r>
              <a:rPr lang="en-US" sz="2000" dirty="0" smtClean="0">
                <a:solidFill>
                  <a:schemeClr val="bg1">
                    <a:lumMod val="50000"/>
                  </a:schemeClr>
                </a:solidFill>
                <a:latin typeface="Calibri" pitchFamily="34" charset="0"/>
                <a:cs typeface="Calibri" pitchFamily="34" charset="0"/>
              </a:rPr>
              <a:t> – </a:t>
            </a:r>
            <a:r>
              <a:rPr lang="en-US" sz="2000" dirty="0" err="1" smtClean="0">
                <a:solidFill>
                  <a:schemeClr val="bg1">
                    <a:lumMod val="50000"/>
                  </a:schemeClr>
                </a:solidFill>
                <a:latin typeface="Calibri" pitchFamily="34" charset="0"/>
                <a:cs typeface="Calibri" pitchFamily="34" charset="0"/>
              </a:rPr>
              <a:t>Mimas</a:t>
            </a: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US" sz="2000" dirty="0" smtClean="0">
                <a:solidFill>
                  <a:schemeClr val="bg1">
                    <a:lumMod val="50000"/>
                  </a:schemeClr>
                </a:solidFill>
                <a:latin typeface="Calibri" pitchFamily="34" charset="0"/>
                <a:cs typeface="Calibri" pitchFamily="34" charset="0"/>
              </a:rPr>
              <a:t>Alastair Dunning – JISC </a:t>
            </a:r>
            <a:endParaRPr lang="en-GB" sz="2000" dirty="0"/>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Caren Milloy – JISC Collections</a:t>
            </a:r>
          </a:p>
          <a:p>
            <a:pPr marL="285750" indent="-285750">
              <a:buFont typeface="Wingdings" pitchFamily="2" charset="2"/>
              <a:buChar char="v"/>
            </a:pPr>
            <a:r>
              <a:rPr lang="en-GB" sz="2000" dirty="0">
                <a:solidFill>
                  <a:schemeClr val="bg1">
                    <a:lumMod val="50000"/>
                  </a:schemeClr>
                </a:solidFill>
                <a:latin typeface="Calibri" pitchFamily="34" charset="0"/>
                <a:cs typeface="Calibri" pitchFamily="34" charset="0"/>
              </a:rPr>
              <a:t>Scott Gibbens – JISC Collections</a:t>
            </a:r>
            <a:r>
              <a:rPr lang="en-US" sz="2000" dirty="0"/>
              <a:t/>
            </a:r>
            <a:br>
              <a:rPr lang="en-US" sz="2000" dirty="0"/>
            </a:br>
            <a:endParaRPr lang="en-GB" sz="20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3802572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marL="273050" indent="-3175"/>
            <a:r>
              <a:rPr lang="en-GB" sz="2400" b="1" dirty="0" smtClean="0">
                <a:solidFill>
                  <a:srgbClr val="0070C0"/>
                </a:solidFill>
                <a:latin typeface="Calibri" pitchFamily="34" charset="0"/>
              </a:rPr>
              <a:t>Platform Update</a:t>
            </a:r>
          </a:p>
          <a:p>
            <a:pPr marL="273050" indent="-3175"/>
            <a:endParaRPr lang="en-GB" sz="2400" b="1" dirty="0" smtClean="0">
              <a:solidFill>
                <a:srgbClr val="0070C0"/>
              </a:solidFill>
              <a:latin typeface="Calibri" pitchFamily="34" charset="0"/>
            </a:endParaRPr>
          </a:p>
          <a:p>
            <a:pPr marL="342900" indent="-342900">
              <a:buFont typeface="Wingdings" pitchFamily="2" charset="2"/>
              <a:buChar char="v"/>
            </a:pPr>
            <a:r>
              <a:rPr lang="en-GB" sz="2400" dirty="0">
                <a:solidFill>
                  <a:schemeClr val="bg1">
                    <a:lumMod val="50000"/>
                  </a:schemeClr>
                </a:solidFill>
                <a:latin typeface="Calibri" pitchFamily="34" charset="0"/>
                <a:cs typeface="Calibri" pitchFamily="34" charset="0"/>
              </a:rPr>
              <a:t>Incorporation of MARC data for all books!</a:t>
            </a:r>
          </a:p>
          <a:p>
            <a:pPr marL="342900" indent="-342900">
              <a:buFont typeface="Wingdings" pitchFamily="2" charset="2"/>
              <a:buChar char="v"/>
            </a:pPr>
            <a:r>
              <a:rPr lang="en-GB" sz="2400" dirty="0">
                <a:solidFill>
                  <a:schemeClr val="bg1">
                    <a:lumMod val="50000"/>
                  </a:schemeClr>
                </a:solidFill>
                <a:latin typeface="Calibri" pitchFamily="34" charset="0"/>
                <a:cs typeface="Calibri" pitchFamily="34" charset="0"/>
              </a:rPr>
              <a:t>Advanced search – </a:t>
            </a:r>
            <a:r>
              <a:rPr lang="en-GB" sz="2400" dirty="0" err="1">
                <a:solidFill>
                  <a:schemeClr val="bg1">
                    <a:lumMod val="50000"/>
                  </a:schemeClr>
                </a:solidFill>
                <a:latin typeface="Calibri" pitchFamily="34" charset="0"/>
                <a:cs typeface="Calibri" pitchFamily="34" charset="0"/>
              </a:rPr>
              <a:t>estc</a:t>
            </a:r>
            <a:r>
              <a:rPr lang="en-GB" sz="2400" dirty="0">
                <a:solidFill>
                  <a:schemeClr val="bg1">
                    <a:lumMod val="50000"/>
                  </a:schemeClr>
                </a:solidFill>
                <a:latin typeface="Calibri" pitchFamily="34" charset="0"/>
                <a:cs typeface="Calibri" pitchFamily="34" charset="0"/>
              </a:rPr>
              <a:t> fields, location </a:t>
            </a:r>
            <a:r>
              <a:rPr lang="en-GB" sz="2400" dirty="0" err="1">
                <a:solidFill>
                  <a:schemeClr val="bg1">
                    <a:lumMod val="50000"/>
                  </a:schemeClr>
                </a:solidFill>
                <a:latin typeface="Calibri" pitchFamily="34" charset="0"/>
                <a:cs typeface="Calibri" pitchFamily="34" charset="0"/>
              </a:rPr>
              <a:t>etc</a:t>
            </a:r>
            <a:r>
              <a:rPr lang="en-GB" sz="2400" dirty="0">
                <a:solidFill>
                  <a:schemeClr val="bg1">
                    <a:lumMod val="50000"/>
                  </a:schemeClr>
                </a:solidFill>
                <a:latin typeface="Calibri" pitchFamily="34" charset="0"/>
                <a:cs typeface="Calibri" pitchFamily="34" charset="0"/>
              </a:rPr>
              <a:t> and search behaviour</a:t>
            </a:r>
          </a:p>
          <a:p>
            <a:pPr marL="342900" indent="-342900">
              <a:buFont typeface="Wingdings" pitchFamily="2" charset="2"/>
              <a:buChar char="v"/>
            </a:pPr>
            <a:r>
              <a:rPr lang="en-GB" sz="2400" dirty="0">
                <a:solidFill>
                  <a:schemeClr val="bg1">
                    <a:lumMod val="50000"/>
                  </a:schemeClr>
                </a:solidFill>
                <a:latin typeface="Calibri" pitchFamily="34" charset="0"/>
                <a:cs typeface="Calibri" pitchFamily="34" charset="0"/>
              </a:rPr>
              <a:t>Download of books</a:t>
            </a:r>
          </a:p>
          <a:p>
            <a:pPr marL="342900" indent="-342900">
              <a:buFont typeface="Wingdings" pitchFamily="2" charset="2"/>
              <a:buChar char="v"/>
            </a:pPr>
            <a:r>
              <a:rPr lang="en-GB" sz="2400" dirty="0">
                <a:solidFill>
                  <a:schemeClr val="bg1">
                    <a:lumMod val="50000"/>
                  </a:schemeClr>
                </a:solidFill>
                <a:latin typeface="Calibri" pitchFamily="34" charset="0"/>
                <a:cs typeface="Calibri" pitchFamily="34" charset="0"/>
              </a:rPr>
              <a:t>Open URL</a:t>
            </a:r>
          </a:p>
          <a:p>
            <a:pPr marL="342900" indent="-342900">
              <a:buFont typeface="Wingdings" pitchFamily="2" charset="2"/>
              <a:buChar char="v"/>
            </a:pPr>
            <a:r>
              <a:rPr lang="en-GB" sz="2400" dirty="0">
                <a:solidFill>
                  <a:schemeClr val="bg1">
                    <a:lumMod val="50000"/>
                  </a:schemeClr>
                </a:solidFill>
                <a:latin typeface="Calibri" pitchFamily="34" charset="0"/>
                <a:cs typeface="Calibri" pitchFamily="34" charset="0"/>
              </a:rPr>
              <a:t>COUNTER stats</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2176</TotalTime>
  <Words>1785</Words>
  <Application>Microsoft Office PowerPoint</Application>
  <PresentationFormat>On-screen Show (4:3)</PresentationFormat>
  <Paragraphs>240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manage this? </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caren.milloy</dc:creator>
  <cp:lastModifiedBy>caren.milloy</cp:lastModifiedBy>
  <cp:revision>226</cp:revision>
  <cp:lastPrinted>2011-12-08T10:27:23Z</cp:lastPrinted>
  <dcterms:modified xsi:type="dcterms:W3CDTF">2012-02-10T12:53:54Z</dcterms:modified>
</cp:coreProperties>
</file>