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drawings/drawing1.xml" ContentType="application/vnd.openxmlformats-officedocument.drawingml.chartshape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300" r:id="rId2"/>
    <p:sldId id="291" r:id="rId3"/>
    <p:sldId id="332" r:id="rId4"/>
    <p:sldId id="301" r:id="rId5"/>
    <p:sldId id="303" r:id="rId6"/>
    <p:sldId id="309" r:id="rId7"/>
    <p:sldId id="318" r:id="rId8"/>
    <p:sldId id="304" r:id="rId9"/>
    <p:sldId id="339" r:id="rId10"/>
    <p:sldId id="305" r:id="rId11"/>
    <p:sldId id="333" r:id="rId12"/>
    <p:sldId id="335" r:id="rId13"/>
    <p:sldId id="320" r:id="rId14"/>
    <p:sldId id="313" r:id="rId15"/>
    <p:sldId id="323" r:id="rId16"/>
    <p:sldId id="334" r:id="rId17"/>
    <p:sldId id="314" r:id="rId18"/>
    <p:sldId id="325" r:id="rId19"/>
    <p:sldId id="331" r:id="rId20"/>
    <p:sldId id="340" r:id="rId21"/>
    <p:sldId id="337" r:id="rId22"/>
    <p:sldId id="338" r:id="rId23"/>
    <p:sldId id="336" r:id="rId24"/>
    <p:sldId id="315" r:id="rId2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A1BD"/>
    <a:srgbClr val="991426"/>
    <a:srgbClr val="9EB387"/>
    <a:srgbClr val="F395A5"/>
    <a:srgbClr val="E6A2BF"/>
    <a:srgbClr val="EA9EC6"/>
    <a:srgbClr val="97122D"/>
    <a:srgbClr val="FF9900"/>
    <a:srgbClr val="EB9CA8"/>
    <a:srgbClr val="FE9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68208" autoAdjust="0"/>
  </p:normalViewPr>
  <p:slideViewPr>
    <p:cSldViewPr snapToGrid="0">
      <p:cViewPr>
        <p:scale>
          <a:sx n="30" d="100"/>
          <a:sy n="30" d="100"/>
        </p:scale>
        <p:origin x="-1814" y="-202"/>
      </p:cViewPr>
      <p:guideLst>
        <p:guide orient="horz" pos="2160"/>
        <p:guide pos="55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1" d="100"/>
          <a:sy n="41" d="100"/>
        </p:scale>
        <p:origin x="-234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889208560468401E-2"/>
          <c:y val="2.209456653739178E-2"/>
          <c:w val="0.86939758732081551"/>
          <c:h val="0.88585231323696478"/>
        </c:manualLayout>
      </c:layout>
      <c:lineChart>
        <c:grouping val="standard"/>
        <c:varyColors val="0"/>
        <c:ser>
          <c:idx val="0"/>
          <c:order val="0"/>
          <c:tx>
            <c:strRef>
              <c:f>Sheet1!$A$2</c:f>
              <c:strCache>
                <c:ptCount val="1"/>
                <c:pt idx="0">
                  <c:v>BL</c:v>
                </c:pt>
              </c:strCache>
            </c:strRef>
          </c:tx>
          <c:marker>
            <c:symbol val="none"/>
          </c:marker>
          <c:cat>
            <c:numRef>
              <c:f>Sheet1!$B$1:$M$1</c:f>
              <c:numCache>
                <c:formatCode>mmm\-yy</c:formatCode>
                <c:ptCount val="12"/>
                <c:pt idx="0">
                  <c:v>40756</c:v>
                </c:pt>
                <c:pt idx="1">
                  <c:v>40787</c:v>
                </c:pt>
                <c:pt idx="2">
                  <c:v>40817</c:v>
                </c:pt>
                <c:pt idx="3">
                  <c:v>40848</c:v>
                </c:pt>
                <c:pt idx="4">
                  <c:v>40878</c:v>
                </c:pt>
                <c:pt idx="5">
                  <c:v>40909</c:v>
                </c:pt>
                <c:pt idx="6">
                  <c:v>40940</c:v>
                </c:pt>
                <c:pt idx="7">
                  <c:v>40969</c:v>
                </c:pt>
                <c:pt idx="8">
                  <c:v>41000</c:v>
                </c:pt>
                <c:pt idx="9">
                  <c:v>41030</c:v>
                </c:pt>
                <c:pt idx="10">
                  <c:v>41061</c:v>
                </c:pt>
                <c:pt idx="11">
                  <c:v>41091</c:v>
                </c:pt>
              </c:numCache>
            </c:numRef>
          </c:cat>
          <c:val>
            <c:numRef>
              <c:f>Sheet1!$B$2:$M$2</c:f>
              <c:numCache>
                <c:formatCode>General</c:formatCode>
                <c:ptCount val="12"/>
                <c:pt idx="0">
                  <c:v>5079</c:v>
                </c:pt>
                <c:pt idx="1">
                  <c:v>6081</c:v>
                </c:pt>
                <c:pt idx="2">
                  <c:v>7504</c:v>
                </c:pt>
                <c:pt idx="3">
                  <c:v>6362</c:v>
                </c:pt>
                <c:pt idx="4">
                  <c:v>6065</c:v>
                </c:pt>
                <c:pt idx="5">
                  <c:v>9145</c:v>
                </c:pt>
                <c:pt idx="6">
                  <c:v>8350</c:v>
                </c:pt>
                <c:pt idx="7">
                  <c:v>10785</c:v>
                </c:pt>
                <c:pt idx="8">
                  <c:v>7566</c:v>
                </c:pt>
                <c:pt idx="9">
                  <c:v>5829</c:v>
                </c:pt>
                <c:pt idx="10">
                  <c:v>4270</c:v>
                </c:pt>
                <c:pt idx="11">
                  <c:v>3612</c:v>
                </c:pt>
              </c:numCache>
            </c:numRef>
          </c:val>
          <c:smooth val="0"/>
        </c:ser>
        <c:ser>
          <c:idx val="1"/>
          <c:order val="1"/>
          <c:tx>
            <c:strRef>
              <c:f>Sheet1!$A$3</c:f>
              <c:strCache>
                <c:ptCount val="1"/>
                <c:pt idx="0">
                  <c:v>EEBO</c:v>
                </c:pt>
              </c:strCache>
            </c:strRef>
          </c:tx>
          <c:marker>
            <c:symbol val="none"/>
          </c:marker>
          <c:cat>
            <c:numRef>
              <c:f>Sheet1!$B$1:$M$1</c:f>
              <c:numCache>
                <c:formatCode>mmm\-yy</c:formatCode>
                <c:ptCount val="12"/>
                <c:pt idx="0">
                  <c:v>40756</c:v>
                </c:pt>
                <c:pt idx="1">
                  <c:v>40787</c:v>
                </c:pt>
                <c:pt idx="2">
                  <c:v>40817</c:v>
                </c:pt>
                <c:pt idx="3">
                  <c:v>40848</c:v>
                </c:pt>
                <c:pt idx="4">
                  <c:v>40878</c:v>
                </c:pt>
                <c:pt idx="5">
                  <c:v>40909</c:v>
                </c:pt>
                <c:pt idx="6">
                  <c:v>40940</c:v>
                </c:pt>
                <c:pt idx="7">
                  <c:v>40969</c:v>
                </c:pt>
                <c:pt idx="8">
                  <c:v>41000</c:v>
                </c:pt>
                <c:pt idx="9">
                  <c:v>41030</c:v>
                </c:pt>
                <c:pt idx="10">
                  <c:v>41061</c:v>
                </c:pt>
                <c:pt idx="11">
                  <c:v>41091</c:v>
                </c:pt>
              </c:numCache>
            </c:numRef>
          </c:cat>
          <c:val>
            <c:numRef>
              <c:f>Sheet1!$B$3:$M$3</c:f>
              <c:numCache>
                <c:formatCode>General</c:formatCode>
                <c:ptCount val="12"/>
                <c:pt idx="0">
                  <c:v>2546</c:v>
                </c:pt>
                <c:pt idx="1">
                  <c:v>1717</c:v>
                </c:pt>
                <c:pt idx="2">
                  <c:v>4297</c:v>
                </c:pt>
                <c:pt idx="3">
                  <c:v>3584</c:v>
                </c:pt>
                <c:pt idx="4">
                  <c:v>2019</c:v>
                </c:pt>
                <c:pt idx="5">
                  <c:v>20658</c:v>
                </c:pt>
                <c:pt idx="6">
                  <c:v>17879</c:v>
                </c:pt>
                <c:pt idx="7">
                  <c:v>16734</c:v>
                </c:pt>
                <c:pt idx="8">
                  <c:v>12453</c:v>
                </c:pt>
                <c:pt idx="9">
                  <c:v>8975</c:v>
                </c:pt>
                <c:pt idx="10">
                  <c:v>7567</c:v>
                </c:pt>
                <c:pt idx="11">
                  <c:v>3387</c:v>
                </c:pt>
              </c:numCache>
            </c:numRef>
          </c:val>
          <c:smooth val="0"/>
        </c:ser>
        <c:ser>
          <c:idx val="2"/>
          <c:order val="2"/>
          <c:tx>
            <c:strRef>
              <c:f>Sheet1!$A$4</c:f>
              <c:strCache>
                <c:ptCount val="1"/>
                <c:pt idx="0">
                  <c:v>ECCO</c:v>
                </c:pt>
              </c:strCache>
            </c:strRef>
          </c:tx>
          <c:marker>
            <c:symbol val="none"/>
          </c:marker>
          <c:cat>
            <c:numRef>
              <c:f>Sheet1!$B$1:$M$1</c:f>
              <c:numCache>
                <c:formatCode>mmm\-yy</c:formatCode>
                <c:ptCount val="12"/>
                <c:pt idx="0">
                  <c:v>40756</c:v>
                </c:pt>
                <c:pt idx="1">
                  <c:v>40787</c:v>
                </c:pt>
                <c:pt idx="2">
                  <c:v>40817</c:v>
                </c:pt>
                <c:pt idx="3">
                  <c:v>40848</c:v>
                </c:pt>
                <c:pt idx="4">
                  <c:v>40878</c:v>
                </c:pt>
                <c:pt idx="5">
                  <c:v>40909</c:v>
                </c:pt>
                <c:pt idx="6">
                  <c:v>40940</c:v>
                </c:pt>
                <c:pt idx="7">
                  <c:v>40969</c:v>
                </c:pt>
                <c:pt idx="8">
                  <c:v>41000</c:v>
                </c:pt>
                <c:pt idx="9">
                  <c:v>41030</c:v>
                </c:pt>
                <c:pt idx="10">
                  <c:v>41061</c:v>
                </c:pt>
                <c:pt idx="11">
                  <c:v>41091</c:v>
                </c:pt>
              </c:numCache>
            </c:numRef>
          </c:cat>
          <c:val>
            <c:numRef>
              <c:f>Sheet1!$B$4:$M$4</c:f>
              <c:numCache>
                <c:formatCode>General</c:formatCode>
                <c:ptCount val="12"/>
                <c:pt idx="0">
                  <c:v>29673</c:v>
                </c:pt>
                <c:pt idx="1">
                  <c:v>37125</c:v>
                </c:pt>
                <c:pt idx="2">
                  <c:v>67046</c:v>
                </c:pt>
                <c:pt idx="3">
                  <c:v>65680</c:v>
                </c:pt>
                <c:pt idx="4">
                  <c:v>29413</c:v>
                </c:pt>
                <c:pt idx="5">
                  <c:v>47132</c:v>
                </c:pt>
                <c:pt idx="6">
                  <c:v>45187</c:v>
                </c:pt>
                <c:pt idx="7">
                  <c:v>56100</c:v>
                </c:pt>
                <c:pt idx="8">
                  <c:v>34137</c:v>
                </c:pt>
                <c:pt idx="9">
                  <c:v>30174</c:v>
                </c:pt>
                <c:pt idx="10">
                  <c:v>17403</c:v>
                </c:pt>
                <c:pt idx="11">
                  <c:v>15693</c:v>
                </c:pt>
              </c:numCache>
            </c:numRef>
          </c:val>
          <c:smooth val="0"/>
        </c:ser>
        <c:dLbls>
          <c:showLegendKey val="0"/>
          <c:showVal val="0"/>
          <c:showCatName val="0"/>
          <c:showSerName val="0"/>
          <c:showPercent val="0"/>
          <c:showBubbleSize val="0"/>
        </c:dLbls>
        <c:dropLines/>
        <c:marker val="1"/>
        <c:smooth val="0"/>
        <c:axId val="140212864"/>
        <c:axId val="140231424"/>
      </c:lineChart>
      <c:dateAx>
        <c:axId val="140212864"/>
        <c:scaling>
          <c:orientation val="minMax"/>
        </c:scaling>
        <c:delete val="0"/>
        <c:axPos val="b"/>
        <c:title>
          <c:layout/>
          <c:overlay val="0"/>
        </c:title>
        <c:numFmt formatCode="mmm\-yy" sourceLinked="1"/>
        <c:majorTickMark val="none"/>
        <c:minorTickMark val="none"/>
        <c:tickLblPos val="nextTo"/>
        <c:crossAx val="140231424"/>
        <c:crosses val="autoZero"/>
        <c:auto val="1"/>
        <c:lblOffset val="100"/>
        <c:baseTimeUnit val="months"/>
      </c:dateAx>
      <c:valAx>
        <c:axId val="140231424"/>
        <c:scaling>
          <c:orientation val="minMax"/>
        </c:scaling>
        <c:delete val="0"/>
        <c:axPos val="l"/>
        <c:majorGridlines/>
        <c:title>
          <c:tx>
            <c:rich>
              <a:bodyPr/>
              <a:lstStyle/>
              <a:p>
                <a:pPr>
                  <a:defRPr/>
                </a:pPr>
                <a:r>
                  <a:rPr lang="en-GB"/>
                  <a:t>No. of Downloads by all subscribers</a:t>
                </a:r>
              </a:p>
            </c:rich>
          </c:tx>
          <c:layout/>
          <c:overlay val="0"/>
        </c:title>
        <c:numFmt formatCode="General" sourceLinked="1"/>
        <c:majorTickMark val="out"/>
        <c:minorTickMark val="none"/>
        <c:tickLblPos val="nextTo"/>
        <c:crossAx val="140212864"/>
        <c:crosses val="autoZero"/>
        <c:crossBetween val="between"/>
      </c:valAx>
    </c:plotArea>
    <c:legend>
      <c:legendPos val="r"/>
      <c:layout/>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Sheet1!$B$2</c:f>
              <c:strCache>
                <c:ptCount val="1"/>
                <c:pt idx="0">
                  <c:v>2011/12</c:v>
                </c:pt>
              </c:strCache>
            </c:strRef>
          </c:tx>
          <c:marker>
            <c:symbol val="none"/>
          </c:marker>
          <c:cat>
            <c:strRef>
              <c:f>Sheet1!$A$3:$A$14</c:f>
              <c:strCache>
                <c:ptCount val="12"/>
                <c:pt idx="0">
                  <c:v>August</c:v>
                </c:pt>
                <c:pt idx="1">
                  <c:v>September</c:v>
                </c:pt>
                <c:pt idx="2">
                  <c:v>October</c:v>
                </c:pt>
                <c:pt idx="3">
                  <c:v>November</c:v>
                </c:pt>
                <c:pt idx="4">
                  <c:v>December</c:v>
                </c:pt>
                <c:pt idx="5">
                  <c:v>January</c:v>
                </c:pt>
                <c:pt idx="6">
                  <c:v>February</c:v>
                </c:pt>
                <c:pt idx="7">
                  <c:v>March</c:v>
                </c:pt>
                <c:pt idx="8">
                  <c:v>April</c:v>
                </c:pt>
                <c:pt idx="9">
                  <c:v>May</c:v>
                </c:pt>
                <c:pt idx="10">
                  <c:v>June</c:v>
                </c:pt>
                <c:pt idx="11">
                  <c:v>July</c:v>
                </c:pt>
              </c:strCache>
            </c:strRef>
          </c:cat>
          <c:val>
            <c:numRef>
              <c:f>Sheet1!$B$3:$B$14</c:f>
              <c:numCache>
                <c:formatCode>General</c:formatCode>
                <c:ptCount val="12"/>
                <c:pt idx="0">
                  <c:v>37298</c:v>
                </c:pt>
                <c:pt idx="1">
                  <c:v>44923</c:v>
                </c:pt>
                <c:pt idx="2">
                  <c:v>78847</c:v>
                </c:pt>
                <c:pt idx="3">
                  <c:v>75626</c:v>
                </c:pt>
                <c:pt idx="4">
                  <c:v>37555</c:v>
                </c:pt>
                <c:pt idx="5">
                  <c:v>77420</c:v>
                </c:pt>
                <c:pt idx="6">
                  <c:v>71416</c:v>
                </c:pt>
                <c:pt idx="7">
                  <c:v>83619</c:v>
                </c:pt>
                <c:pt idx="8">
                  <c:v>54156</c:v>
                </c:pt>
                <c:pt idx="9">
                  <c:v>44978</c:v>
                </c:pt>
                <c:pt idx="10">
                  <c:v>29240</c:v>
                </c:pt>
                <c:pt idx="11">
                  <c:v>22692</c:v>
                </c:pt>
              </c:numCache>
            </c:numRef>
          </c:val>
          <c:smooth val="0"/>
        </c:ser>
        <c:ser>
          <c:idx val="1"/>
          <c:order val="1"/>
          <c:tx>
            <c:strRef>
              <c:f>Sheet1!$C$2</c:f>
              <c:strCache>
                <c:ptCount val="1"/>
                <c:pt idx="0">
                  <c:v>2012/13</c:v>
                </c:pt>
              </c:strCache>
            </c:strRef>
          </c:tx>
          <c:marker>
            <c:symbol val="none"/>
          </c:marker>
          <c:cat>
            <c:strRef>
              <c:f>Sheet1!$A$3:$A$14</c:f>
              <c:strCache>
                <c:ptCount val="12"/>
                <c:pt idx="0">
                  <c:v>August</c:v>
                </c:pt>
                <c:pt idx="1">
                  <c:v>September</c:v>
                </c:pt>
                <c:pt idx="2">
                  <c:v>October</c:v>
                </c:pt>
                <c:pt idx="3">
                  <c:v>November</c:v>
                </c:pt>
                <c:pt idx="4">
                  <c:v>December</c:v>
                </c:pt>
                <c:pt idx="5">
                  <c:v>January</c:v>
                </c:pt>
                <c:pt idx="6">
                  <c:v>February</c:v>
                </c:pt>
                <c:pt idx="7">
                  <c:v>March</c:v>
                </c:pt>
                <c:pt idx="8">
                  <c:v>April</c:v>
                </c:pt>
                <c:pt idx="9">
                  <c:v>May</c:v>
                </c:pt>
                <c:pt idx="10">
                  <c:v>June</c:v>
                </c:pt>
                <c:pt idx="11">
                  <c:v>July</c:v>
                </c:pt>
              </c:strCache>
            </c:strRef>
          </c:cat>
          <c:val>
            <c:numRef>
              <c:f>Sheet1!$C$3:$C$14</c:f>
              <c:numCache>
                <c:formatCode>General</c:formatCode>
                <c:ptCount val="12"/>
                <c:pt idx="0">
                  <c:v>37935</c:v>
                </c:pt>
                <c:pt idx="1">
                  <c:v>48394</c:v>
                </c:pt>
              </c:numCache>
            </c:numRef>
          </c:val>
          <c:smooth val="0"/>
        </c:ser>
        <c:dLbls>
          <c:showLegendKey val="0"/>
          <c:showVal val="0"/>
          <c:showCatName val="0"/>
          <c:showSerName val="0"/>
          <c:showPercent val="0"/>
          <c:showBubbleSize val="0"/>
        </c:dLbls>
        <c:marker val="1"/>
        <c:smooth val="0"/>
        <c:axId val="27237376"/>
        <c:axId val="27964160"/>
      </c:lineChart>
      <c:catAx>
        <c:axId val="27237376"/>
        <c:scaling>
          <c:orientation val="minMax"/>
        </c:scaling>
        <c:delete val="0"/>
        <c:axPos val="b"/>
        <c:majorTickMark val="out"/>
        <c:minorTickMark val="none"/>
        <c:tickLblPos val="nextTo"/>
        <c:crossAx val="27964160"/>
        <c:crosses val="autoZero"/>
        <c:auto val="1"/>
        <c:lblAlgn val="ctr"/>
        <c:lblOffset val="100"/>
        <c:noMultiLvlLbl val="0"/>
      </c:catAx>
      <c:valAx>
        <c:axId val="27964160"/>
        <c:scaling>
          <c:orientation val="minMax"/>
        </c:scaling>
        <c:delete val="0"/>
        <c:axPos val="l"/>
        <c:majorGridlines/>
        <c:numFmt formatCode="General" sourceLinked="1"/>
        <c:majorTickMark val="out"/>
        <c:minorTickMark val="none"/>
        <c:tickLblPos val="nextTo"/>
        <c:crossAx val="27237376"/>
        <c:crosses val="autoZero"/>
        <c:crossBetween val="between"/>
      </c:valAx>
    </c:plotArea>
    <c:legend>
      <c:legendPos val="r"/>
      <c:layout/>
      <c:overlay val="0"/>
    </c:legend>
    <c:plotVisOnly val="1"/>
    <c:dispBlanksAs val="gap"/>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D8A1D-789D-48EB-B483-2EE6EECB788D}" type="doc">
      <dgm:prSet loTypeId="urn:microsoft.com/office/officeart/2005/8/layout/radial5" loCatId="cycle" qsTypeId="urn:microsoft.com/office/officeart/2005/8/quickstyle/simple4" qsCatId="simple" csTypeId="urn:microsoft.com/office/officeart/2005/8/colors/accent2_3" csCatId="accent2" phldr="1"/>
      <dgm:spPr/>
      <dgm:t>
        <a:bodyPr/>
        <a:lstStyle/>
        <a:p>
          <a:endParaRPr lang="en-GB"/>
        </a:p>
      </dgm:t>
    </dgm:pt>
    <dgm:pt modelId="{8A572103-ACCF-4E9E-87E5-F72CCF8B0598}">
      <dgm:prSet phldrT="[Text]"/>
      <dgm:spPr/>
      <dgm:t>
        <a:bodyPr/>
        <a:lstStyle/>
        <a:p>
          <a:r>
            <a:rPr lang="en-GB" dirty="0" smtClean="0"/>
            <a:t>Centralised Server &amp; Editorial Board</a:t>
          </a:r>
          <a:endParaRPr lang="en-GB" dirty="0"/>
        </a:p>
      </dgm:t>
    </dgm:pt>
    <dgm:pt modelId="{08ED66EC-32D4-4986-85C7-ABEC724528C1}" type="parTrans" cxnId="{D30DBDC8-591B-46AE-AC44-27BDD71721B0}">
      <dgm:prSet/>
      <dgm:spPr/>
      <dgm:t>
        <a:bodyPr/>
        <a:lstStyle/>
        <a:p>
          <a:endParaRPr lang="en-GB"/>
        </a:p>
      </dgm:t>
    </dgm:pt>
    <dgm:pt modelId="{4C5A3917-A6C2-4320-A016-D57D85E81CC0}" type="sibTrans" cxnId="{D30DBDC8-591B-46AE-AC44-27BDD71721B0}">
      <dgm:prSet/>
      <dgm:spPr/>
      <dgm:t>
        <a:bodyPr/>
        <a:lstStyle/>
        <a:p>
          <a:endParaRPr lang="en-GB"/>
        </a:p>
      </dgm:t>
    </dgm:pt>
    <dgm:pt modelId="{93681F71-6543-4F74-9A5C-BFC5229DF6B6}">
      <dgm:prSet phldrT="[Text]"/>
      <dgm:spPr/>
      <dgm:t>
        <a:bodyPr/>
        <a:lstStyle/>
        <a:p>
          <a:r>
            <a:rPr lang="en-GB" dirty="0" smtClean="0"/>
            <a:t>18</a:t>
          </a:r>
          <a:r>
            <a:rPr lang="en-GB" baseline="30000" dirty="0" smtClean="0"/>
            <a:t>th</a:t>
          </a:r>
          <a:r>
            <a:rPr lang="en-GB" dirty="0" smtClean="0"/>
            <a:t> Century Connect</a:t>
          </a:r>
          <a:endParaRPr lang="en-GB" dirty="0"/>
        </a:p>
      </dgm:t>
    </dgm:pt>
    <dgm:pt modelId="{30065411-C313-47CD-A219-DB00FA62F902}" type="parTrans" cxnId="{06482D9A-1BC0-4CC6-979E-81720D437226}">
      <dgm:prSet/>
      <dgm:spPr/>
      <dgm:t>
        <a:bodyPr/>
        <a:lstStyle/>
        <a:p>
          <a:endParaRPr lang="en-GB"/>
        </a:p>
      </dgm:t>
    </dgm:pt>
    <dgm:pt modelId="{173482DB-2C44-439B-9227-C8CA47B35049}" type="sibTrans" cxnId="{06482D9A-1BC0-4CC6-979E-81720D437226}">
      <dgm:prSet/>
      <dgm:spPr/>
      <dgm:t>
        <a:bodyPr/>
        <a:lstStyle/>
        <a:p>
          <a:endParaRPr lang="en-GB"/>
        </a:p>
      </dgm:t>
    </dgm:pt>
    <dgm:pt modelId="{4471A895-3D0D-40D9-AAF0-FBB8408BC0F4}">
      <dgm:prSet phldrT="[Text]"/>
      <dgm:spPr/>
      <dgm:t>
        <a:bodyPr/>
        <a:lstStyle/>
        <a:p>
          <a:r>
            <a:rPr lang="en-GB" dirty="0" err="1" smtClean="0"/>
            <a:t>Proquest</a:t>
          </a:r>
          <a:r>
            <a:rPr lang="en-GB" dirty="0" smtClean="0"/>
            <a:t> / </a:t>
          </a:r>
          <a:r>
            <a:rPr lang="en-GB" dirty="0" err="1" smtClean="0"/>
            <a:t>Cengage</a:t>
          </a:r>
          <a:r>
            <a:rPr lang="en-GB" dirty="0" smtClean="0"/>
            <a:t> / British Library</a:t>
          </a:r>
        </a:p>
      </dgm:t>
    </dgm:pt>
    <dgm:pt modelId="{BD5EBC55-032A-4A0C-B8E5-8C7E8CE9477F}" type="parTrans" cxnId="{569845C3-5EE5-469A-8C41-F18C757D94A4}">
      <dgm:prSet/>
      <dgm:spPr/>
      <dgm:t>
        <a:bodyPr/>
        <a:lstStyle/>
        <a:p>
          <a:endParaRPr lang="en-GB"/>
        </a:p>
      </dgm:t>
    </dgm:pt>
    <dgm:pt modelId="{44801D83-D6A7-491A-B037-87BCCB657238}" type="sibTrans" cxnId="{569845C3-5EE5-469A-8C41-F18C757D94A4}">
      <dgm:prSet/>
      <dgm:spPr/>
      <dgm:t>
        <a:bodyPr/>
        <a:lstStyle/>
        <a:p>
          <a:endParaRPr lang="en-GB"/>
        </a:p>
      </dgm:t>
    </dgm:pt>
    <dgm:pt modelId="{6B093B6C-5031-48C9-8145-052CF8D991E1}">
      <dgm:prSet phldrT="[Text]"/>
      <dgm:spPr/>
      <dgm:t>
        <a:bodyPr/>
        <a:lstStyle/>
        <a:p>
          <a:r>
            <a:rPr lang="en-GB" b="1" dirty="0" smtClean="0"/>
            <a:t>JISC Historic Books</a:t>
          </a:r>
          <a:endParaRPr lang="en-GB" b="1" dirty="0"/>
        </a:p>
      </dgm:t>
    </dgm:pt>
    <dgm:pt modelId="{1F09596A-5CBA-4685-AF27-87A4AF1E05BE}" type="parTrans" cxnId="{476EC3C9-ECCC-4732-AD3A-0C504E7611BA}">
      <dgm:prSet/>
      <dgm:spPr/>
      <dgm:t>
        <a:bodyPr/>
        <a:lstStyle/>
        <a:p>
          <a:endParaRPr lang="en-GB"/>
        </a:p>
      </dgm:t>
    </dgm:pt>
    <dgm:pt modelId="{6AD42811-FB10-402F-94D8-F7B06734924B}" type="sibTrans" cxnId="{476EC3C9-ECCC-4732-AD3A-0C504E7611BA}">
      <dgm:prSet/>
      <dgm:spPr/>
      <dgm:t>
        <a:bodyPr/>
        <a:lstStyle/>
        <a:p>
          <a:endParaRPr lang="en-GB"/>
        </a:p>
      </dgm:t>
    </dgm:pt>
    <dgm:pt modelId="{1ABA420A-73EB-4CED-B8E7-A4A03217BF3E}">
      <dgm:prSet/>
      <dgm:spPr/>
      <dgm:t>
        <a:bodyPr/>
        <a:lstStyle/>
        <a:p>
          <a:r>
            <a:rPr lang="en-GB" dirty="0" err="1" smtClean="0"/>
            <a:t>TypeWright</a:t>
          </a:r>
          <a:r>
            <a:rPr lang="en-GB" dirty="0" smtClean="0"/>
            <a:t> software (expert editing)</a:t>
          </a:r>
          <a:endParaRPr lang="en-GB" dirty="0"/>
        </a:p>
      </dgm:t>
    </dgm:pt>
    <dgm:pt modelId="{6209AE7C-A112-4847-B95C-F5DB8CFE9AFC}" type="parTrans" cxnId="{C65885F2-7AEB-4C6C-9D23-4916C05A0884}">
      <dgm:prSet/>
      <dgm:spPr/>
      <dgm:t>
        <a:bodyPr/>
        <a:lstStyle/>
        <a:p>
          <a:endParaRPr lang="en-GB"/>
        </a:p>
      </dgm:t>
    </dgm:pt>
    <dgm:pt modelId="{4BB212AB-8965-4D6F-BE49-B814E0A225AF}" type="sibTrans" cxnId="{C65885F2-7AEB-4C6C-9D23-4916C05A0884}">
      <dgm:prSet/>
      <dgm:spPr/>
      <dgm:t>
        <a:bodyPr/>
        <a:lstStyle/>
        <a:p>
          <a:endParaRPr lang="en-GB"/>
        </a:p>
      </dgm:t>
    </dgm:pt>
    <dgm:pt modelId="{16FCCC78-8900-46A4-BF67-AAB5C2FC5A98}">
      <dgm:prSet custRadScaleRad="161261" custRadScaleInc="76797"/>
      <dgm:spPr/>
      <dgm:t>
        <a:bodyPr/>
        <a:lstStyle/>
        <a:p>
          <a:endParaRPr lang="en-GB"/>
        </a:p>
      </dgm:t>
    </dgm:pt>
    <dgm:pt modelId="{E3B78B7E-3F5B-4DAE-83A3-2A6DA5B864E2}" type="parTrans" cxnId="{2BE7BB1F-50F2-418F-BC5C-E30E66E5AC53}">
      <dgm:prSet custAng="8088826" custLinFactNeighborX="-45007" custLinFactNeighborY="-7675"/>
      <dgm:spPr/>
      <dgm:t>
        <a:bodyPr/>
        <a:lstStyle/>
        <a:p>
          <a:endParaRPr lang="en-GB"/>
        </a:p>
      </dgm:t>
    </dgm:pt>
    <dgm:pt modelId="{CA585E6B-5A8F-4F20-A162-22F832AFC735}" type="sibTrans" cxnId="{2BE7BB1F-50F2-418F-BC5C-E30E66E5AC53}">
      <dgm:prSet/>
      <dgm:spPr/>
      <dgm:t>
        <a:bodyPr/>
        <a:lstStyle/>
        <a:p>
          <a:endParaRPr lang="en-GB"/>
        </a:p>
      </dgm:t>
    </dgm:pt>
    <dgm:pt modelId="{061CE7B0-6A5C-4126-9D2E-43E957C90314}">
      <dgm:prSet/>
      <dgm:spPr/>
      <dgm:t>
        <a:bodyPr/>
        <a:lstStyle/>
        <a:p>
          <a:r>
            <a:rPr lang="en-GB" dirty="0" smtClean="0"/>
            <a:t>Widget (quick edits)</a:t>
          </a:r>
          <a:endParaRPr lang="en-GB" dirty="0"/>
        </a:p>
      </dgm:t>
    </dgm:pt>
    <dgm:pt modelId="{90988405-3DF3-4AC3-8299-ACC61109C61C}" type="parTrans" cxnId="{AC8AF001-1761-4902-A630-7DD5453C13A1}">
      <dgm:prSet/>
      <dgm:spPr/>
      <dgm:t>
        <a:bodyPr/>
        <a:lstStyle/>
        <a:p>
          <a:endParaRPr lang="en-GB"/>
        </a:p>
      </dgm:t>
    </dgm:pt>
    <dgm:pt modelId="{3D8EAB0F-B15B-48E5-871B-B68A21129110}" type="sibTrans" cxnId="{AC8AF001-1761-4902-A630-7DD5453C13A1}">
      <dgm:prSet/>
      <dgm:spPr/>
      <dgm:t>
        <a:bodyPr/>
        <a:lstStyle/>
        <a:p>
          <a:endParaRPr lang="en-GB"/>
        </a:p>
      </dgm:t>
    </dgm:pt>
    <dgm:pt modelId="{456610FB-F391-4C39-8323-2A3729F8B301}">
      <dgm:prSet custRadScaleRad="97333" custRadScaleInc="-135846"/>
      <dgm:spPr/>
      <dgm:t>
        <a:bodyPr/>
        <a:lstStyle/>
        <a:p>
          <a:endParaRPr lang="en-GB"/>
        </a:p>
      </dgm:t>
    </dgm:pt>
    <dgm:pt modelId="{AD28ED0E-7505-4E9B-ABB6-689FE01B1978}" type="parTrans" cxnId="{9EC41686-07A6-4BDB-84A3-425A89144EE0}">
      <dgm:prSet/>
      <dgm:spPr/>
      <dgm:t>
        <a:bodyPr/>
        <a:lstStyle/>
        <a:p>
          <a:endParaRPr lang="en-GB"/>
        </a:p>
      </dgm:t>
    </dgm:pt>
    <dgm:pt modelId="{9CDCABF5-4A3C-4335-B224-386AEC143521}" type="sibTrans" cxnId="{9EC41686-07A6-4BDB-84A3-425A89144EE0}">
      <dgm:prSet/>
      <dgm:spPr/>
      <dgm:t>
        <a:bodyPr/>
        <a:lstStyle/>
        <a:p>
          <a:endParaRPr lang="en-GB"/>
        </a:p>
      </dgm:t>
    </dgm:pt>
    <dgm:pt modelId="{C5CFCFCF-55EE-4379-85F8-B0C1392AE098}" type="pres">
      <dgm:prSet presAssocID="{CE8D8A1D-789D-48EB-B483-2EE6EECB788D}" presName="Name0" presStyleCnt="0">
        <dgm:presLayoutVars>
          <dgm:chMax val="1"/>
          <dgm:dir/>
          <dgm:animLvl val="ctr"/>
          <dgm:resizeHandles val="exact"/>
        </dgm:presLayoutVars>
      </dgm:prSet>
      <dgm:spPr/>
      <dgm:t>
        <a:bodyPr/>
        <a:lstStyle/>
        <a:p>
          <a:endParaRPr lang="en-GB"/>
        </a:p>
      </dgm:t>
    </dgm:pt>
    <dgm:pt modelId="{353ACB4E-4176-4A71-920F-F6F28CE3D13F}" type="pres">
      <dgm:prSet presAssocID="{8A572103-ACCF-4E9E-87E5-F72CCF8B0598}" presName="centerShape" presStyleLbl="node0" presStyleIdx="0" presStyleCnt="1" custLinFactNeighborX="2905"/>
      <dgm:spPr/>
      <dgm:t>
        <a:bodyPr/>
        <a:lstStyle/>
        <a:p>
          <a:endParaRPr lang="en-GB"/>
        </a:p>
      </dgm:t>
    </dgm:pt>
    <dgm:pt modelId="{7DD815F7-76EE-44F0-A1DF-5F6B04D5459D}" type="pres">
      <dgm:prSet presAssocID="{30065411-C313-47CD-A219-DB00FA62F902}" presName="parTrans" presStyleLbl="sibTrans2D1" presStyleIdx="0" presStyleCnt="5"/>
      <dgm:spPr>
        <a:prstGeom prst="leftRightArrow">
          <a:avLst/>
        </a:prstGeom>
      </dgm:spPr>
      <dgm:t>
        <a:bodyPr/>
        <a:lstStyle/>
        <a:p>
          <a:endParaRPr lang="en-GB"/>
        </a:p>
      </dgm:t>
    </dgm:pt>
    <dgm:pt modelId="{FAB60D21-7BC7-41FB-B642-A66E48B7EDFC}" type="pres">
      <dgm:prSet presAssocID="{30065411-C313-47CD-A219-DB00FA62F902}" presName="connectorText" presStyleLbl="sibTrans2D1" presStyleIdx="0" presStyleCnt="5"/>
      <dgm:spPr/>
      <dgm:t>
        <a:bodyPr/>
        <a:lstStyle/>
        <a:p>
          <a:endParaRPr lang="en-GB"/>
        </a:p>
      </dgm:t>
    </dgm:pt>
    <dgm:pt modelId="{47F3A361-50BD-44B8-B965-7961DEF3236E}" type="pres">
      <dgm:prSet presAssocID="{93681F71-6543-4F74-9A5C-BFC5229DF6B6}" presName="node" presStyleLbl="node1" presStyleIdx="0" presStyleCnt="5" custRadScaleRad="140196" custRadScaleInc="172010">
        <dgm:presLayoutVars>
          <dgm:bulletEnabled val="1"/>
        </dgm:presLayoutVars>
      </dgm:prSet>
      <dgm:spPr/>
      <dgm:t>
        <a:bodyPr/>
        <a:lstStyle/>
        <a:p>
          <a:endParaRPr lang="en-GB"/>
        </a:p>
      </dgm:t>
    </dgm:pt>
    <dgm:pt modelId="{ABA88F5A-1E64-4924-8284-3955C215B42A}" type="pres">
      <dgm:prSet presAssocID="{BD5EBC55-032A-4A0C-B8E5-8C7E8CE9477F}" presName="parTrans" presStyleLbl="sibTrans2D1" presStyleIdx="1" presStyleCnt="5" custScaleX="99820" custLinFactNeighborX="1658" custLinFactNeighborY="3181"/>
      <dgm:spPr>
        <a:prstGeom prst="leftRightArrow">
          <a:avLst/>
        </a:prstGeom>
      </dgm:spPr>
      <dgm:t>
        <a:bodyPr/>
        <a:lstStyle/>
        <a:p>
          <a:endParaRPr lang="en-GB"/>
        </a:p>
      </dgm:t>
    </dgm:pt>
    <dgm:pt modelId="{CAF91DC5-3EDB-4ECB-9501-4A9D36881604}" type="pres">
      <dgm:prSet presAssocID="{BD5EBC55-032A-4A0C-B8E5-8C7E8CE9477F}" presName="connectorText" presStyleLbl="sibTrans2D1" presStyleIdx="1" presStyleCnt="5"/>
      <dgm:spPr/>
      <dgm:t>
        <a:bodyPr/>
        <a:lstStyle/>
        <a:p>
          <a:endParaRPr lang="en-GB"/>
        </a:p>
      </dgm:t>
    </dgm:pt>
    <dgm:pt modelId="{D0507408-4CD8-43C7-A0B1-23F594AE3FBC}" type="pres">
      <dgm:prSet presAssocID="{4471A895-3D0D-40D9-AAF0-FBB8408BC0F4}" presName="node" presStyleLbl="node1" presStyleIdx="1" presStyleCnt="5" custRadScaleRad="149615" custRadScaleInc="109813">
        <dgm:presLayoutVars>
          <dgm:bulletEnabled val="1"/>
        </dgm:presLayoutVars>
      </dgm:prSet>
      <dgm:spPr/>
      <dgm:t>
        <a:bodyPr/>
        <a:lstStyle/>
        <a:p>
          <a:endParaRPr lang="en-GB"/>
        </a:p>
      </dgm:t>
    </dgm:pt>
    <dgm:pt modelId="{457501C9-51C6-4225-85E9-94531A849A15}" type="pres">
      <dgm:prSet presAssocID="{6209AE7C-A112-4847-B95C-F5DB8CFE9AFC}" presName="parTrans" presStyleLbl="sibTrans2D1" presStyleIdx="2" presStyleCnt="5" custAng="13511174" custFlipHor="1" custScaleX="37547" custScaleY="87536" custLinFactNeighborX="-94873" custLinFactNeighborY="-1189"/>
      <dgm:spPr>
        <a:prstGeom prst="upDownArrow">
          <a:avLst/>
        </a:prstGeom>
      </dgm:spPr>
      <dgm:t>
        <a:bodyPr/>
        <a:lstStyle/>
        <a:p>
          <a:endParaRPr lang="en-GB"/>
        </a:p>
      </dgm:t>
    </dgm:pt>
    <dgm:pt modelId="{51DB004D-3395-43AB-8D85-0502B4D4E44A}" type="pres">
      <dgm:prSet presAssocID="{6209AE7C-A112-4847-B95C-F5DB8CFE9AFC}" presName="connectorText" presStyleLbl="sibTrans2D1" presStyleIdx="2" presStyleCnt="5"/>
      <dgm:spPr/>
      <dgm:t>
        <a:bodyPr/>
        <a:lstStyle/>
        <a:p>
          <a:endParaRPr lang="en-GB"/>
        </a:p>
      </dgm:t>
    </dgm:pt>
    <dgm:pt modelId="{AFE15EDE-E08C-4B14-A8C4-E9989669B8E2}" type="pres">
      <dgm:prSet presAssocID="{1ABA420A-73EB-4CED-B8E7-A4A03217BF3E}" presName="node" presStyleLbl="node1" presStyleIdx="2" presStyleCnt="5" custRadScaleRad="146199" custRadScaleInc="234140">
        <dgm:presLayoutVars>
          <dgm:bulletEnabled val="1"/>
        </dgm:presLayoutVars>
      </dgm:prSet>
      <dgm:spPr/>
      <dgm:t>
        <a:bodyPr/>
        <a:lstStyle/>
        <a:p>
          <a:endParaRPr lang="en-GB"/>
        </a:p>
      </dgm:t>
    </dgm:pt>
    <dgm:pt modelId="{4E6F9DA5-AAF5-4195-B7AA-F7D36AC4CB21}" type="pres">
      <dgm:prSet presAssocID="{90988405-3DF3-4AC3-8299-ACC61109C61C}" presName="parTrans" presStyleLbl="sibTrans2D1" presStyleIdx="3" presStyleCnt="5" custAng="7371644" custFlipVert="1" custScaleX="23698" custScaleY="79841" custLinFactNeighborX="-94534" custLinFactNeighborY="-15554"/>
      <dgm:spPr>
        <a:prstGeom prst="upDownArrow">
          <a:avLst/>
        </a:prstGeom>
      </dgm:spPr>
      <dgm:t>
        <a:bodyPr/>
        <a:lstStyle/>
        <a:p>
          <a:endParaRPr lang="en-GB"/>
        </a:p>
      </dgm:t>
    </dgm:pt>
    <dgm:pt modelId="{5A6DFEA5-A9D1-470A-966F-2F4E282EDB20}" type="pres">
      <dgm:prSet presAssocID="{90988405-3DF3-4AC3-8299-ACC61109C61C}" presName="connectorText" presStyleLbl="sibTrans2D1" presStyleIdx="3" presStyleCnt="5"/>
      <dgm:spPr/>
      <dgm:t>
        <a:bodyPr/>
        <a:lstStyle/>
        <a:p>
          <a:endParaRPr lang="en-GB"/>
        </a:p>
      </dgm:t>
    </dgm:pt>
    <dgm:pt modelId="{ECA2A93A-641C-46BA-9B89-F814914EC1E5}" type="pres">
      <dgm:prSet presAssocID="{061CE7B0-6A5C-4126-9D2E-43E957C90314}" presName="node" presStyleLbl="node1" presStyleIdx="3" presStyleCnt="5" custRadScaleRad="149224" custRadScaleInc="258024">
        <dgm:presLayoutVars>
          <dgm:bulletEnabled val="1"/>
        </dgm:presLayoutVars>
      </dgm:prSet>
      <dgm:spPr/>
      <dgm:t>
        <a:bodyPr/>
        <a:lstStyle/>
        <a:p>
          <a:endParaRPr lang="en-GB"/>
        </a:p>
      </dgm:t>
    </dgm:pt>
    <dgm:pt modelId="{F976E3B1-A335-43AC-9179-F0D8D22D8851}" type="pres">
      <dgm:prSet presAssocID="{1F09596A-5CBA-4685-AF27-87A4AF1E05BE}" presName="parTrans" presStyleLbl="sibTrans2D1" presStyleIdx="4" presStyleCnt="5" custScaleX="179613" custScaleY="97964"/>
      <dgm:spPr>
        <a:prstGeom prst="leftRightArrow">
          <a:avLst/>
        </a:prstGeom>
      </dgm:spPr>
      <dgm:t>
        <a:bodyPr/>
        <a:lstStyle/>
        <a:p>
          <a:endParaRPr lang="en-GB"/>
        </a:p>
      </dgm:t>
    </dgm:pt>
    <dgm:pt modelId="{24A10AA1-19F7-41EF-8CDE-62AC0E4013B5}" type="pres">
      <dgm:prSet presAssocID="{1F09596A-5CBA-4685-AF27-87A4AF1E05BE}" presName="connectorText" presStyleLbl="sibTrans2D1" presStyleIdx="4" presStyleCnt="5"/>
      <dgm:spPr/>
      <dgm:t>
        <a:bodyPr/>
        <a:lstStyle/>
        <a:p>
          <a:endParaRPr lang="en-GB"/>
        </a:p>
      </dgm:t>
    </dgm:pt>
    <dgm:pt modelId="{A43472E9-AD22-4D23-9B1D-56E2B36AE667}" type="pres">
      <dgm:prSet presAssocID="{6B093B6C-5031-48C9-8145-052CF8D991E1}" presName="node" presStyleLbl="node1" presStyleIdx="4" presStyleCnt="5" custRadScaleRad="109865" custRadScaleInc="-44497">
        <dgm:presLayoutVars>
          <dgm:bulletEnabled val="1"/>
        </dgm:presLayoutVars>
      </dgm:prSet>
      <dgm:spPr/>
      <dgm:t>
        <a:bodyPr/>
        <a:lstStyle/>
        <a:p>
          <a:endParaRPr lang="en-GB"/>
        </a:p>
      </dgm:t>
    </dgm:pt>
  </dgm:ptLst>
  <dgm:cxnLst>
    <dgm:cxn modelId="{D30DBDC8-591B-46AE-AC44-27BDD71721B0}" srcId="{CE8D8A1D-789D-48EB-B483-2EE6EECB788D}" destId="{8A572103-ACCF-4E9E-87E5-F72CCF8B0598}" srcOrd="0" destOrd="0" parTransId="{08ED66EC-32D4-4986-85C7-ABEC724528C1}" sibTransId="{4C5A3917-A6C2-4320-A016-D57D85E81CC0}"/>
    <dgm:cxn modelId="{9E26D1AB-3589-4486-A7E0-5485A6B6B495}" type="presOf" srcId="{93681F71-6543-4F74-9A5C-BFC5229DF6B6}" destId="{47F3A361-50BD-44B8-B965-7961DEF3236E}" srcOrd="0" destOrd="0" presId="urn:microsoft.com/office/officeart/2005/8/layout/radial5"/>
    <dgm:cxn modelId="{C65885F2-7AEB-4C6C-9D23-4916C05A0884}" srcId="{8A572103-ACCF-4E9E-87E5-F72CCF8B0598}" destId="{1ABA420A-73EB-4CED-B8E7-A4A03217BF3E}" srcOrd="2" destOrd="0" parTransId="{6209AE7C-A112-4847-B95C-F5DB8CFE9AFC}" sibTransId="{4BB212AB-8965-4D6F-BE49-B814E0A225AF}"/>
    <dgm:cxn modelId="{AE41995F-ED90-4BBD-93D9-A635AB3B6447}" type="presOf" srcId="{1F09596A-5CBA-4685-AF27-87A4AF1E05BE}" destId="{24A10AA1-19F7-41EF-8CDE-62AC0E4013B5}" srcOrd="1" destOrd="0" presId="urn:microsoft.com/office/officeart/2005/8/layout/radial5"/>
    <dgm:cxn modelId="{2BE7BB1F-50F2-418F-BC5C-E30E66E5AC53}" srcId="{CE8D8A1D-789D-48EB-B483-2EE6EECB788D}" destId="{16FCCC78-8900-46A4-BF67-AAB5C2FC5A98}" srcOrd="1" destOrd="0" parTransId="{E3B78B7E-3F5B-4DAE-83A3-2A6DA5B864E2}" sibTransId="{CA585E6B-5A8F-4F20-A162-22F832AFC735}"/>
    <dgm:cxn modelId="{AE9E5853-6336-47DD-86CE-BD8EF72465F3}" type="presOf" srcId="{BD5EBC55-032A-4A0C-B8E5-8C7E8CE9477F}" destId="{CAF91DC5-3EDB-4ECB-9501-4A9D36881604}" srcOrd="1" destOrd="0" presId="urn:microsoft.com/office/officeart/2005/8/layout/radial5"/>
    <dgm:cxn modelId="{16FEEE6C-0EDB-48B4-8224-7FAC4643DE50}" type="presOf" srcId="{30065411-C313-47CD-A219-DB00FA62F902}" destId="{FAB60D21-7BC7-41FB-B642-A66E48B7EDFC}" srcOrd="1" destOrd="0" presId="urn:microsoft.com/office/officeart/2005/8/layout/radial5"/>
    <dgm:cxn modelId="{569845C3-5EE5-469A-8C41-F18C757D94A4}" srcId="{8A572103-ACCF-4E9E-87E5-F72CCF8B0598}" destId="{4471A895-3D0D-40D9-AAF0-FBB8408BC0F4}" srcOrd="1" destOrd="0" parTransId="{BD5EBC55-032A-4A0C-B8E5-8C7E8CE9477F}" sibTransId="{44801D83-D6A7-491A-B037-87BCCB657238}"/>
    <dgm:cxn modelId="{A0990F52-C93A-42CE-B68D-FD7C8EA1B365}" type="presOf" srcId="{061CE7B0-6A5C-4126-9D2E-43E957C90314}" destId="{ECA2A93A-641C-46BA-9B89-F814914EC1E5}" srcOrd="0" destOrd="0" presId="urn:microsoft.com/office/officeart/2005/8/layout/radial5"/>
    <dgm:cxn modelId="{897B121B-E36E-4634-B8B8-4D5D5323BBB3}" type="presOf" srcId="{CE8D8A1D-789D-48EB-B483-2EE6EECB788D}" destId="{C5CFCFCF-55EE-4379-85F8-B0C1392AE098}" srcOrd="0" destOrd="0" presId="urn:microsoft.com/office/officeart/2005/8/layout/radial5"/>
    <dgm:cxn modelId="{476EC3C9-ECCC-4732-AD3A-0C504E7611BA}" srcId="{8A572103-ACCF-4E9E-87E5-F72CCF8B0598}" destId="{6B093B6C-5031-48C9-8145-052CF8D991E1}" srcOrd="4" destOrd="0" parTransId="{1F09596A-5CBA-4685-AF27-87A4AF1E05BE}" sibTransId="{6AD42811-FB10-402F-94D8-F7B06734924B}"/>
    <dgm:cxn modelId="{A2FECD13-DAEA-4CF5-88D0-B9D90DAE2A8B}" type="presOf" srcId="{1ABA420A-73EB-4CED-B8E7-A4A03217BF3E}" destId="{AFE15EDE-E08C-4B14-A8C4-E9989669B8E2}" srcOrd="0" destOrd="0" presId="urn:microsoft.com/office/officeart/2005/8/layout/radial5"/>
    <dgm:cxn modelId="{70768E04-37CF-4E3C-B901-A651AED8293F}" type="presOf" srcId="{BD5EBC55-032A-4A0C-B8E5-8C7E8CE9477F}" destId="{ABA88F5A-1E64-4924-8284-3955C215B42A}" srcOrd="0" destOrd="0" presId="urn:microsoft.com/office/officeart/2005/8/layout/radial5"/>
    <dgm:cxn modelId="{6F8D364C-43AE-4C76-A66C-0A74D98E78E8}" type="presOf" srcId="{1F09596A-5CBA-4685-AF27-87A4AF1E05BE}" destId="{F976E3B1-A335-43AC-9179-F0D8D22D8851}" srcOrd="0" destOrd="0" presId="urn:microsoft.com/office/officeart/2005/8/layout/radial5"/>
    <dgm:cxn modelId="{9EC41686-07A6-4BDB-84A3-425A89144EE0}" srcId="{CE8D8A1D-789D-48EB-B483-2EE6EECB788D}" destId="{456610FB-F391-4C39-8323-2A3729F8B301}" srcOrd="2" destOrd="0" parTransId="{AD28ED0E-7505-4E9B-ABB6-689FE01B1978}" sibTransId="{9CDCABF5-4A3C-4335-B224-386AEC143521}"/>
    <dgm:cxn modelId="{656D4FC6-1B6D-4466-BB99-4CAD85DAFF01}" type="presOf" srcId="{90988405-3DF3-4AC3-8299-ACC61109C61C}" destId="{5A6DFEA5-A9D1-470A-966F-2F4E282EDB20}" srcOrd="1" destOrd="0" presId="urn:microsoft.com/office/officeart/2005/8/layout/radial5"/>
    <dgm:cxn modelId="{E0668164-E762-44B1-B026-B3C3D0869683}" type="presOf" srcId="{6B093B6C-5031-48C9-8145-052CF8D991E1}" destId="{A43472E9-AD22-4D23-9B1D-56E2B36AE667}" srcOrd="0" destOrd="0" presId="urn:microsoft.com/office/officeart/2005/8/layout/radial5"/>
    <dgm:cxn modelId="{4D6E121E-7651-46AD-8830-1890FBA94264}" type="presOf" srcId="{90988405-3DF3-4AC3-8299-ACC61109C61C}" destId="{4E6F9DA5-AAF5-4195-B7AA-F7D36AC4CB21}" srcOrd="0" destOrd="0" presId="urn:microsoft.com/office/officeart/2005/8/layout/radial5"/>
    <dgm:cxn modelId="{06482D9A-1BC0-4CC6-979E-81720D437226}" srcId="{8A572103-ACCF-4E9E-87E5-F72CCF8B0598}" destId="{93681F71-6543-4F74-9A5C-BFC5229DF6B6}" srcOrd="0" destOrd="0" parTransId="{30065411-C313-47CD-A219-DB00FA62F902}" sibTransId="{173482DB-2C44-439B-9227-C8CA47B35049}"/>
    <dgm:cxn modelId="{B691C0B1-5D9E-4C88-9EC5-424B5EA4D8FA}" type="presOf" srcId="{6209AE7C-A112-4847-B95C-F5DB8CFE9AFC}" destId="{457501C9-51C6-4225-85E9-94531A849A15}" srcOrd="0" destOrd="0" presId="urn:microsoft.com/office/officeart/2005/8/layout/radial5"/>
    <dgm:cxn modelId="{06F3C8BB-767D-4561-8560-777449602ADD}" type="presOf" srcId="{6209AE7C-A112-4847-B95C-F5DB8CFE9AFC}" destId="{51DB004D-3395-43AB-8D85-0502B4D4E44A}" srcOrd="1" destOrd="0" presId="urn:microsoft.com/office/officeart/2005/8/layout/radial5"/>
    <dgm:cxn modelId="{7D36A3EF-9294-40C6-8187-5EC7BEABE559}" type="presOf" srcId="{8A572103-ACCF-4E9E-87E5-F72CCF8B0598}" destId="{353ACB4E-4176-4A71-920F-F6F28CE3D13F}" srcOrd="0" destOrd="0" presId="urn:microsoft.com/office/officeart/2005/8/layout/radial5"/>
    <dgm:cxn modelId="{AC8AF001-1761-4902-A630-7DD5453C13A1}" srcId="{8A572103-ACCF-4E9E-87E5-F72CCF8B0598}" destId="{061CE7B0-6A5C-4126-9D2E-43E957C90314}" srcOrd="3" destOrd="0" parTransId="{90988405-3DF3-4AC3-8299-ACC61109C61C}" sibTransId="{3D8EAB0F-B15B-48E5-871B-B68A21129110}"/>
    <dgm:cxn modelId="{D207E155-6D24-4BB6-B4EF-FFC7B8807A38}" type="presOf" srcId="{4471A895-3D0D-40D9-AAF0-FBB8408BC0F4}" destId="{D0507408-4CD8-43C7-A0B1-23F594AE3FBC}" srcOrd="0" destOrd="0" presId="urn:microsoft.com/office/officeart/2005/8/layout/radial5"/>
    <dgm:cxn modelId="{DC17F1E5-DC14-4BCA-8980-67570EB00CEE}" type="presOf" srcId="{30065411-C313-47CD-A219-DB00FA62F902}" destId="{7DD815F7-76EE-44F0-A1DF-5F6B04D5459D}" srcOrd="0" destOrd="0" presId="urn:microsoft.com/office/officeart/2005/8/layout/radial5"/>
    <dgm:cxn modelId="{CB3DC5DB-576C-451E-8695-2E908488F930}" type="presParOf" srcId="{C5CFCFCF-55EE-4379-85F8-B0C1392AE098}" destId="{353ACB4E-4176-4A71-920F-F6F28CE3D13F}" srcOrd="0" destOrd="0" presId="urn:microsoft.com/office/officeart/2005/8/layout/radial5"/>
    <dgm:cxn modelId="{C17DB567-0FC6-4E97-BB1A-0DD75A760676}" type="presParOf" srcId="{C5CFCFCF-55EE-4379-85F8-B0C1392AE098}" destId="{7DD815F7-76EE-44F0-A1DF-5F6B04D5459D}" srcOrd="1" destOrd="0" presId="urn:microsoft.com/office/officeart/2005/8/layout/radial5"/>
    <dgm:cxn modelId="{3A31E4A2-FAA0-470E-82EA-CD3302134ABE}" type="presParOf" srcId="{7DD815F7-76EE-44F0-A1DF-5F6B04D5459D}" destId="{FAB60D21-7BC7-41FB-B642-A66E48B7EDFC}" srcOrd="0" destOrd="0" presId="urn:microsoft.com/office/officeart/2005/8/layout/radial5"/>
    <dgm:cxn modelId="{AF35BE76-A534-45EE-BC06-32BA898BE36C}" type="presParOf" srcId="{C5CFCFCF-55EE-4379-85F8-B0C1392AE098}" destId="{47F3A361-50BD-44B8-B965-7961DEF3236E}" srcOrd="2" destOrd="0" presId="urn:microsoft.com/office/officeart/2005/8/layout/radial5"/>
    <dgm:cxn modelId="{9D3B769C-77AA-4E4B-B597-F597030362F8}" type="presParOf" srcId="{C5CFCFCF-55EE-4379-85F8-B0C1392AE098}" destId="{ABA88F5A-1E64-4924-8284-3955C215B42A}" srcOrd="3" destOrd="0" presId="urn:microsoft.com/office/officeart/2005/8/layout/radial5"/>
    <dgm:cxn modelId="{0F9D5C16-E36B-4836-9664-40758A4ACBC3}" type="presParOf" srcId="{ABA88F5A-1E64-4924-8284-3955C215B42A}" destId="{CAF91DC5-3EDB-4ECB-9501-4A9D36881604}" srcOrd="0" destOrd="0" presId="urn:microsoft.com/office/officeart/2005/8/layout/radial5"/>
    <dgm:cxn modelId="{24446CB9-9789-471C-8FAE-63B55CA5D70C}" type="presParOf" srcId="{C5CFCFCF-55EE-4379-85F8-B0C1392AE098}" destId="{D0507408-4CD8-43C7-A0B1-23F594AE3FBC}" srcOrd="4" destOrd="0" presId="urn:microsoft.com/office/officeart/2005/8/layout/radial5"/>
    <dgm:cxn modelId="{6938AB86-09CB-4083-BEEB-DACF391C75EB}" type="presParOf" srcId="{C5CFCFCF-55EE-4379-85F8-B0C1392AE098}" destId="{457501C9-51C6-4225-85E9-94531A849A15}" srcOrd="5" destOrd="0" presId="urn:microsoft.com/office/officeart/2005/8/layout/radial5"/>
    <dgm:cxn modelId="{70F2FC40-CD19-4A2A-8E3F-E3B6453FC675}" type="presParOf" srcId="{457501C9-51C6-4225-85E9-94531A849A15}" destId="{51DB004D-3395-43AB-8D85-0502B4D4E44A}" srcOrd="0" destOrd="0" presId="urn:microsoft.com/office/officeart/2005/8/layout/radial5"/>
    <dgm:cxn modelId="{56EB0C5E-9DE0-4135-94C4-9D9CFBDF4CCF}" type="presParOf" srcId="{C5CFCFCF-55EE-4379-85F8-B0C1392AE098}" destId="{AFE15EDE-E08C-4B14-A8C4-E9989669B8E2}" srcOrd="6" destOrd="0" presId="urn:microsoft.com/office/officeart/2005/8/layout/radial5"/>
    <dgm:cxn modelId="{25D75787-DF28-4776-914E-47C0BE6F1248}" type="presParOf" srcId="{C5CFCFCF-55EE-4379-85F8-B0C1392AE098}" destId="{4E6F9DA5-AAF5-4195-B7AA-F7D36AC4CB21}" srcOrd="7" destOrd="0" presId="urn:microsoft.com/office/officeart/2005/8/layout/radial5"/>
    <dgm:cxn modelId="{1F2B3F18-DD32-46D7-93C3-88D762361D19}" type="presParOf" srcId="{4E6F9DA5-AAF5-4195-B7AA-F7D36AC4CB21}" destId="{5A6DFEA5-A9D1-470A-966F-2F4E282EDB20}" srcOrd="0" destOrd="0" presId="urn:microsoft.com/office/officeart/2005/8/layout/radial5"/>
    <dgm:cxn modelId="{8AE9C1D7-5323-4055-A47D-F7947E9AF2C6}" type="presParOf" srcId="{C5CFCFCF-55EE-4379-85F8-B0C1392AE098}" destId="{ECA2A93A-641C-46BA-9B89-F814914EC1E5}" srcOrd="8" destOrd="0" presId="urn:microsoft.com/office/officeart/2005/8/layout/radial5"/>
    <dgm:cxn modelId="{EB139C5A-40CF-4F03-A389-43306904A689}" type="presParOf" srcId="{C5CFCFCF-55EE-4379-85F8-B0C1392AE098}" destId="{F976E3B1-A335-43AC-9179-F0D8D22D8851}" srcOrd="9" destOrd="0" presId="urn:microsoft.com/office/officeart/2005/8/layout/radial5"/>
    <dgm:cxn modelId="{6238B94B-1AB1-4FB0-8BD9-1A5638F79C2D}" type="presParOf" srcId="{F976E3B1-A335-43AC-9179-F0D8D22D8851}" destId="{24A10AA1-19F7-41EF-8CDE-62AC0E4013B5}" srcOrd="0" destOrd="0" presId="urn:microsoft.com/office/officeart/2005/8/layout/radial5"/>
    <dgm:cxn modelId="{7A0875B4-09EF-4E78-9ED9-12B57B7FB7F6}" type="presParOf" srcId="{C5CFCFCF-55EE-4379-85F8-B0C1392AE098}" destId="{A43472E9-AD22-4D23-9B1D-56E2B36AE667}" srcOrd="1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ACB4E-4176-4A71-920F-F6F28CE3D13F}">
      <dsp:nvSpPr>
        <dsp:cNvPr id="0" name=""/>
        <dsp:cNvSpPr/>
      </dsp:nvSpPr>
      <dsp:spPr>
        <a:xfrm>
          <a:off x="3193213" y="2067217"/>
          <a:ext cx="1473398" cy="1473398"/>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Centralised Server &amp; Editorial Board</a:t>
          </a:r>
          <a:endParaRPr lang="en-GB" sz="1500" kern="1200" dirty="0"/>
        </a:p>
      </dsp:txBody>
      <dsp:txXfrm>
        <a:off x="3408987" y="2282991"/>
        <a:ext cx="1041850" cy="1041850"/>
      </dsp:txXfrm>
    </dsp:sp>
    <dsp:sp modelId="{7DD815F7-76EE-44F0-A1DF-5F6B04D5459D}">
      <dsp:nvSpPr>
        <dsp:cNvPr id="0" name=""/>
        <dsp:cNvSpPr/>
      </dsp:nvSpPr>
      <dsp:spPr>
        <a:xfrm rot="19845829">
          <a:off x="4780802" y="1882160"/>
          <a:ext cx="696883" cy="500955"/>
        </a:xfrm>
        <a:prstGeom prst="leftRightArrow">
          <a:avLst/>
        </a:prstGeom>
        <a:gradFill rotWithShape="0">
          <a:gsLst>
            <a:gs pos="0">
              <a:schemeClr val="accent2">
                <a:shade val="90000"/>
                <a:hueOff val="0"/>
                <a:satOff val="0"/>
                <a:lumOff val="0"/>
                <a:alphaOff val="0"/>
                <a:shade val="51000"/>
                <a:satMod val="130000"/>
              </a:schemeClr>
            </a:gs>
            <a:gs pos="80000">
              <a:schemeClr val="accent2">
                <a:shade val="90000"/>
                <a:hueOff val="0"/>
                <a:satOff val="0"/>
                <a:lumOff val="0"/>
                <a:alphaOff val="0"/>
                <a:shade val="93000"/>
                <a:satMod val="130000"/>
              </a:schemeClr>
            </a:gs>
            <a:gs pos="100000">
              <a:schemeClr val="accent2">
                <a:shade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790374" y="2019052"/>
        <a:ext cx="546597" cy="300573"/>
      </dsp:txXfrm>
    </dsp:sp>
    <dsp:sp modelId="{47F3A361-50BD-44B8-B965-7961DEF3236E}">
      <dsp:nvSpPr>
        <dsp:cNvPr id="0" name=""/>
        <dsp:cNvSpPr/>
      </dsp:nvSpPr>
      <dsp:spPr>
        <a:xfrm>
          <a:off x="5626298" y="705394"/>
          <a:ext cx="1473398" cy="1473398"/>
        </a:xfrm>
        <a:prstGeom prst="ellipse">
          <a:avLst/>
        </a:prstGeom>
        <a:gradFill rotWithShape="0">
          <a:gsLst>
            <a:gs pos="0">
              <a:schemeClr val="accent2">
                <a:shade val="80000"/>
                <a:hueOff val="0"/>
                <a:satOff val="0"/>
                <a:lumOff val="0"/>
                <a:alphaOff val="0"/>
                <a:shade val="51000"/>
                <a:satMod val="130000"/>
              </a:schemeClr>
            </a:gs>
            <a:gs pos="80000">
              <a:schemeClr val="accent2">
                <a:shade val="80000"/>
                <a:hueOff val="0"/>
                <a:satOff val="0"/>
                <a:lumOff val="0"/>
                <a:alphaOff val="0"/>
                <a:shade val="93000"/>
                <a:satMod val="130000"/>
              </a:schemeClr>
            </a:gs>
            <a:gs pos="100000">
              <a:schemeClr val="accent2">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18</a:t>
          </a:r>
          <a:r>
            <a:rPr lang="en-GB" sz="1500" kern="1200" baseline="30000" dirty="0" smtClean="0"/>
            <a:t>th</a:t>
          </a:r>
          <a:r>
            <a:rPr lang="en-GB" sz="1500" kern="1200" dirty="0" smtClean="0"/>
            <a:t> Century Connect</a:t>
          </a:r>
          <a:endParaRPr lang="en-GB" sz="1500" kern="1200" dirty="0"/>
        </a:p>
      </dsp:txBody>
      <dsp:txXfrm>
        <a:off x="5842072" y="921168"/>
        <a:ext cx="1041850" cy="1041850"/>
      </dsp:txXfrm>
    </dsp:sp>
    <dsp:sp modelId="{ABA88F5A-1E64-4924-8284-3955C215B42A}">
      <dsp:nvSpPr>
        <dsp:cNvPr id="0" name=""/>
        <dsp:cNvSpPr/>
      </dsp:nvSpPr>
      <dsp:spPr>
        <a:xfrm rot="1342791">
          <a:off x="4900857" y="3127467"/>
          <a:ext cx="795306" cy="500955"/>
        </a:xfrm>
        <a:prstGeom prst="leftRightArrow">
          <a:avLst/>
        </a:prstGeom>
        <a:gradFill rotWithShape="0">
          <a:gsLst>
            <a:gs pos="0">
              <a:schemeClr val="accent2">
                <a:shade val="90000"/>
                <a:hueOff val="0"/>
                <a:satOff val="-6913"/>
                <a:lumOff val="7417"/>
                <a:alphaOff val="0"/>
                <a:shade val="51000"/>
                <a:satMod val="130000"/>
              </a:schemeClr>
            </a:gs>
            <a:gs pos="80000">
              <a:schemeClr val="accent2">
                <a:shade val="90000"/>
                <a:hueOff val="0"/>
                <a:satOff val="-6913"/>
                <a:lumOff val="7417"/>
                <a:alphaOff val="0"/>
                <a:shade val="93000"/>
                <a:satMod val="130000"/>
              </a:schemeClr>
            </a:gs>
            <a:gs pos="100000">
              <a:schemeClr val="accent2">
                <a:shade val="90000"/>
                <a:hueOff val="0"/>
                <a:satOff val="-6913"/>
                <a:lumOff val="741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a:off x="4906517" y="3199048"/>
        <a:ext cx="645020" cy="300573"/>
      </dsp:txXfrm>
    </dsp:sp>
    <dsp:sp modelId="{D0507408-4CD8-43C7-A0B1-23F594AE3FBC}">
      <dsp:nvSpPr>
        <dsp:cNvPr id="0" name=""/>
        <dsp:cNvSpPr/>
      </dsp:nvSpPr>
      <dsp:spPr>
        <a:xfrm>
          <a:off x="5945692" y="3200575"/>
          <a:ext cx="1473398" cy="1473398"/>
        </a:xfrm>
        <a:prstGeom prst="ellipse">
          <a:avLst/>
        </a:prstGeom>
        <a:gradFill rotWithShape="0">
          <a:gsLst>
            <a:gs pos="0">
              <a:schemeClr val="accent2">
                <a:shade val="80000"/>
                <a:hueOff val="0"/>
                <a:satOff val="-7005"/>
                <a:lumOff val="7938"/>
                <a:alphaOff val="0"/>
                <a:shade val="51000"/>
                <a:satMod val="130000"/>
              </a:schemeClr>
            </a:gs>
            <a:gs pos="80000">
              <a:schemeClr val="accent2">
                <a:shade val="80000"/>
                <a:hueOff val="0"/>
                <a:satOff val="-7005"/>
                <a:lumOff val="7938"/>
                <a:alphaOff val="0"/>
                <a:shade val="93000"/>
                <a:satMod val="130000"/>
              </a:schemeClr>
            </a:gs>
            <a:gs pos="100000">
              <a:schemeClr val="accent2">
                <a:shade val="80000"/>
                <a:hueOff val="0"/>
                <a:satOff val="-7005"/>
                <a:lumOff val="793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err="1" smtClean="0"/>
            <a:t>Proquest</a:t>
          </a:r>
          <a:r>
            <a:rPr lang="en-GB" sz="1500" kern="1200" dirty="0" smtClean="0"/>
            <a:t> / </a:t>
          </a:r>
          <a:r>
            <a:rPr lang="en-GB" sz="1500" kern="1200" dirty="0" err="1" smtClean="0"/>
            <a:t>Cengage</a:t>
          </a:r>
          <a:r>
            <a:rPr lang="en-GB" sz="1500" kern="1200" dirty="0" smtClean="0"/>
            <a:t> / British Library</a:t>
          </a:r>
        </a:p>
      </dsp:txBody>
      <dsp:txXfrm>
        <a:off x="6161466" y="3416349"/>
        <a:ext cx="1041850" cy="1041850"/>
      </dsp:txXfrm>
    </dsp:sp>
    <dsp:sp modelId="{457501C9-51C6-4225-85E9-94531A849A15}">
      <dsp:nvSpPr>
        <dsp:cNvPr id="0" name=""/>
        <dsp:cNvSpPr/>
      </dsp:nvSpPr>
      <dsp:spPr>
        <a:xfrm rot="21000290" flipH="1">
          <a:off x="1900074" y="3402866"/>
          <a:ext cx="284501" cy="438516"/>
        </a:xfrm>
        <a:prstGeom prst="upDownArrow">
          <a:avLst/>
        </a:prstGeom>
        <a:gradFill rotWithShape="0">
          <a:gsLst>
            <a:gs pos="0">
              <a:schemeClr val="accent2">
                <a:shade val="90000"/>
                <a:hueOff val="0"/>
                <a:satOff val="-13825"/>
                <a:lumOff val="14833"/>
                <a:alphaOff val="0"/>
                <a:shade val="51000"/>
                <a:satMod val="130000"/>
              </a:schemeClr>
            </a:gs>
            <a:gs pos="80000">
              <a:schemeClr val="accent2">
                <a:shade val="90000"/>
                <a:hueOff val="0"/>
                <a:satOff val="-13825"/>
                <a:lumOff val="14833"/>
                <a:alphaOff val="0"/>
                <a:shade val="93000"/>
                <a:satMod val="130000"/>
              </a:schemeClr>
            </a:gs>
            <a:gs pos="100000">
              <a:schemeClr val="accent2">
                <a:shade val="90000"/>
                <a:hueOff val="0"/>
                <a:satOff val="-13825"/>
                <a:lumOff val="1483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1984776" y="3483162"/>
        <a:ext cx="199151" cy="263110"/>
      </dsp:txXfrm>
    </dsp:sp>
    <dsp:sp modelId="{AFE15EDE-E08C-4B14-A8C4-E9989669B8E2}">
      <dsp:nvSpPr>
        <dsp:cNvPr id="0" name=""/>
        <dsp:cNvSpPr/>
      </dsp:nvSpPr>
      <dsp:spPr>
        <a:xfrm>
          <a:off x="820732" y="3740264"/>
          <a:ext cx="1473398" cy="1473398"/>
        </a:xfrm>
        <a:prstGeom prst="ellipse">
          <a:avLst/>
        </a:prstGeom>
        <a:gradFill rotWithShape="0">
          <a:gsLst>
            <a:gs pos="0">
              <a:schemeClr val="accent2">
                <a:shade val="80000"/>
                <a:hueOff val="0"/>
                <a:satOff val="-14010"/>
                <a:lumOff val="15876"/>
                <a:alphaOff val="0"/>
                <a:shade val="51000"/>
                <a:satMod val="130000"/>
              </a:schemeClr>
            </a:gs>
            <a:gs pos="80000">
              <a:schemeClr val="accent2">
                <a:shade val="80000"/>
                <a:hueOff val="0"/>
                <a:satOff val="-14010"/>
                <a:lumOff val="15876"/>
                <a:alphaOff val="0"/>
                <a:shade val="93000"/>
                <a:satMod val="130000"/>
              </a:schemeClr>
            </a:gs>
            <a:gs pos="100000">
              <a:schemeClr val="accent2">
                <a:shade val="80000"/>
                <a:hueOff val="0"/>
                <a:satOff val="-14010"/>
                <a:lumOff val="1587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err="1" smtClean="0"/>
            <a:t>TypeWright</a:t>
          </a:r>
          <a:r>
            <a:rPr lang="en-GB" sz="1500" kern="1200" dirty="0" smtClean="0"/>
            <a:t> software (expert editing)</a:t>
          </a:r>
          <a:endParaRPr lang="en-GB" sz="1500" kern="1200" dirty="0"/>
        </a:p>
      </dsp:txBody>
      <dsp:txXfrm>
        <a:off x="1036506" y="3956038"/>
        <a:ext cx="1041850" cy="1041850"/>
      </dsp:txXfrm>
    </dsp:sp>
    <dsp:sp modelId="{4E6F9DA5-AAF5-4195-B7AA-F7D36AC4CB21}">
      <dsp:nvSpPr>
        <dsp:cNvPr id="0" name=""/>
        <dsp:cNvSpPr/>
      </dsp:nvSpPr>
      <dsp:spPr>
        <a:xfrm rot="1176581" flipV="1">
          <a:off x="1732681" y="1574780"/>
          <a:ext cx="213602" cy="399967"/>
        </a:xfrm>
        <a:prstGeom prst="upDownArrow">
          <a:avLst/>
        </a:prstGeom>
        <a:gradFill rotWithShape="0">
          <a:gsLst>
            <a:gs pos="0">
              <a:schemeClr val="accent2">
                <a:shade val="90000"/>
                <a:hueOff val="0"/>
                <a:satOff val="-20738"/>
                <a:lumOff val="22250"/>
                <a:alphaOff val="0"/>
                <a:shade val="51000"/>
                <a:satMod val="130000"/>
              </a:schemeClr>
            </a:gs>
            <a:gs pos="80000">
              <a:schemeClr val="accent2">
                <a:shade val="90000"/>
                <a:hueOff val="0"/>
                <a:satOff val="-20738"/>
                <a:lumOff val="22250"/>
                <a:alphaOff val="0"/>
                <a:shade val="93000"/>
                <a:satMod val="130000"/>
              </a:schemeClr>
            </a:gs>
            <a:gs pos="100000">
              <a:schemeClr val="accent2">
                <a:shade val="90000"/>
                <a:hueOff val="0"/>
                <a:satOff val="-20738"/>
                <a:lumOff val="2225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1734539" y="1644020"/>
        <a:ext cx="149521" cy="239981"/>
      </dsp:txXfrm>
    </dsp:sp>
    <dsp:sp modelId="{ECA2A93A-641C-46BA-9B89-F814914EC1E5}">
      <dsp:nvSpPr>
        <dsp:cNvPr id="0" name=""/>
        <dsp:cNvSpPr/>
      </dsp:nvSpPr>
      <dsp:spPr>
        <a:xfrm>
          <a:off x="676059" y="133671"/>
          <a:ext cx="1473398" cy="1473398"/>
        </a:xfrm>
        <a:prstGeom prst="ellipse">
          <a:avLst/>
        </a:prstGeom>
        <a:gradFill rotWithShape="0">
          <a:gsLst>
            <a:gs pos="0">
              <a:schemeClr val="accent2">
                <a:shade val="80000"/>
                <a:hueOff val="0"/>
                <a:satOff val="-21014"/>
                <a:lumOff val="23814"/>
                <a:alphaOff val="0"/>
                <a:shade val="51000"/>
                <a:satMod val="130000"/>
              </a:schemeClr>
            </a:gs>
            <a:gs pos="80000">
              <a:schemeClr val="accent2">
                <a:shade val="80000"/>
                <a:hueOff val="0"/>
                <a:satOff val="-21014"/>
                <a:lumOff val="23814"/>
                <a:alphaOff val="0"/>
                <a:shade val="93000"/>
                <a:satMod val="130000"/>
              </a:schemeClr>
            </a:gs>
            <a:gs pos="100000">
              <a:schemeClr val="accent2">
                <a:shade val="80000"/>
                <a:hueOff val="0"/>
                <a:satOff val="-21014"/>
                <a:lumOff val="238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kern="1200" dirty="0" smtClean="0"/>
            <a:t>Widget (quick edits)</a:t>
          </a:r>
          <a:endParaRPr lang="en-GB" sz="1500" kern="1200" dirty="0"/>
        </a:p>
      </dsp:txBody>
      <dsp:txXfrm>
        <a:off x="891833" y="349445"/>
        <a:ext cx="1041850" cy="1041850"/>
      </dsp:txXfrm>
    </dsp:sp>
    <dsp:sp modelId="{F976E3B1-A335-43AC-9179-F0D8D22D8851}">
      <dsp:nvSpPr>
        <dsp:cNvPr id="0" name=""/>
        <dsp:cNvSpPr/>
      </dsp:nvSpPr>
      <dsp:spPr>
        <a:xfrm rot="10912896">
          <a:off x="2315568" y="2519795"/>
          <a:ext cx="870031" cy="490756"/>
        </a:xfrm>
        <a:prstGeom prst="leftRightArrow">
          <a:avLst/>
        </a:prstGeom>
        <a:gradFill rotWithShape="0">
          <a:gsLst>
            <a:gs pos="0">
              <a:schemeClr val="accent2">
                <a:shade val="90000"/>
                <a:hueOff val="0"/>
                <a:satOff val="-27650"/>
                <a:lumOff val="29667"/>
                <a:alphaOff val="0"/>
                <a:shade val="51000"/>
                <a:satMod val="130000"/>
              </a:schemeClr>
            </a:gs>
            <a:gs pos="80000">
              <a:schemeClr val="accent2">
                <a:shade val="90000"/>
                <a:hueOff val="0"/>
                <a:satOff val="-27650"/>
                <a:lumOff val="29667"/>
                <a:alphaOff val="0"/>
                <a:shade val="93000"/>
                <a:satMod val="130000"/>
              </a:schemeClr>
            </a:gs>
            <a:gs pos="100000">
              <a:schemeClr val="accent2">
                <a:shade val="90000"/>
                <a:hueOff val="0"/>
                <a:satOff val="-27650"/>
                <a:lumOff val="2966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GB" sz="1200" kern="1200"/>
        </a:p>
      </dsp:txBody>
      <dsp:txXfrm rot="10800000">
        <a:off x="2462755" y="2620363"/>
        <a:ext cx="722804" cy="294454"/>
      </dsp:txXfrm>
    </dsp:sp>
    <dsp:sp modelId="{A43472E9-AD22-4D23-9B1D-56E2B36AE667}">
      <dsp:nvSpPr>
        <dsp:cNvPr id="0" name=""/>
        <dsp:cNvSpPr/>
      </dsp:nvSpPr>
      <dsp:spPr>
        <a:xfrm>
          <a:off x="807154" y="1988830"/>
          <a:ext cx="1473398" cy="1473398"/>
        </a:xfrm>
        <a:prstGeom prst="ellipse">
          <a:avLst/>
        </a:prstGeom>
        <a:gradFill rotWithShape="0">
          <a:gsLst>
            <a:gs pos="0">
              <a:schemeClr val="accent2">
                <a:shade val="80000"/>
                <a:hueOff val="0"/>
                <a:satOff val="-28019"/>
                <a:lumOff val="31752"/>
                <a:alphaOff val="0"/>
                <a:shade val="51000"/>
                <a:satMod val="130000"/>
              </a:schemeClr>
            </a:gs>
            <a:gs pos="80000">
              <a:schemeClr val="accent2">
                <a:shade val="80000"/>
                <a:hueOff val="0"/>
                <a:satOff val="-28019"/>
                <a:lumOff val="31752"/>
                <a:alphaOff val="0"/>
                <a:shade val="93000"/>
                <a:satMod val="130000"/>
              </a:schemeClr>
            </a:gs>
            <a:gs pos="100000">
              <a:schemeClr val="accent2">
                <a:shade val="80000"/>
                <a:hueOff val="0"/>
                <a:satOff val="-28019"/>
                <a:lumOff val="3175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GB" sz="1500" b="1" kern="1200" dirty="0" smtClean="0"/>
            <a:t>JISC Historic Books</a:t>
          </a:r>
          <a:endParaRPr lang="en-GB" sz="1500" b="1" kern="1200" dirty="0"/>
        </a:p>
      </dsp:txBody>
      <dsp:txXfrm>
        <a:off x="1022928" y="2204604"/>
        <a:ext cx="1041850" cy="1041850"/>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0.65913</cdr:x>
      <cdr:y>0.0963</cdr:y>
    </cdr:from>
    <cdr:to>
      <cdr:x>0.9127</cdr:x>
      <cdr:y>0.3521</cdr:y>
    </cdr:to>
    <cdr:sp macro="" textlink="">
      <cdr:nvSpPr>
        <cdr:cNvPr id="2" name="TextBox 1"/>
        <cdr:cNvSpPr txBox="1"/>
      </cdr:nvSpPr>
      <cdr:spPr>
        <a:xfrm xmlns:a="http://schemas.openxmlformats.org/drawingml/2006/main">
          <a:off x="6027057" y="660399"/>
          <a:ext cx="2318657" cy="1754326"/>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xmlns:a="http://schemas.openxmlformats.org/drawingml/2006/main">
          <a:r>
            <a:rPr lang="en-GB" sz="1800" b="1" u="sng" dirty="0" smtClean="0">
              <a:solidFill>
                <a:srgbClr val="0070C0"/>
              </a:solidFill>
            </a:rPr>
            <a:t>JISC Historic Book Usage – comparison between beginning of 2011 – 2012 and 2012 – 2013 year</a:t>
          </a:r>
          <a:endParaRPr lang="en-GB" sz="1800" b="1" u="sng" dirty="0">
            <a:solidFill>
              <a:srgbClr val="0070C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9B5605F-4650-41CB-B1A9-9C59EF13429E}" type="slidenum">
              <a:rPr lang="en-GB"/>
              <a:pPr/>
              <a:t>‹#›</a:t>
            </a:fld>
            <a:endParaRPr lang="en-GB"/>
          </a:p>
        </p:txBody>
      </p:sp>
    </p:spTree>
    <p:extLst>
      <p:ext uri="{BB962C8B-B14F-4D97-AF65-F5344CB8AC3E}">
        <p14:creationId xmlns:p14="http://schemas.microsoft.com/office/powerpoint/2010/main" val="1761206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GB"/>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GB"/>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2557580-3B59-49BA-93D9-93D4993C3B6C}" type="slidenum">
              <a:rPr lang="en-GB"/>
              <a:pPr/>
              <a:t>‹#›</a:t>
            </a:fld>
            <a:endParaRPr lang="en-GB"/>
          </a:p>
        </p:txBody>
      </p:sp>
    </p:spTree>
    <p:extLst>
      <p:ext uri="{BB962C8B-B14F-4D97-AF65-F5344CB8AC3E}">
        <p14:creationId xmlns:p14="http://schemas.microsoft.com/office/powerpoint/2010/main" val="372173268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557580-3B59-49BA-93D9-93D4993C3B6C}"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10</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Members noted the updated development log.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Scott explained the new PDF functionality.</a:t>
            </a:r>
          </a:p>
          <a:p>
            <a:endParaRPr lang="en-US" baseline="0" dirty="0" smtClean="0"/>
          </a:p>
          <a:p>
            <a:r>
              <a:rPr lang="en-US" baseline="0" dirty="0" smtClean="0"/>
              <a:t>He explained there are some issues with the PDFs leading to delays.</a:t>
            </a:r>
          </a:p>
          <a:p>
            <a:endParaRPr lang="en-US" baseline="0" dirty="0" smtClean="0"/>
          </a:p>
          <a:p>
            <a:r>
              <a:rPr lang="en-US" baseline="0" dirty="0" smtClean="0"/>
              <a:t>There are a number of options the board were asked to consider:</a:t>
            </a:r>
          </a:p>
          <a:p>
            <a:r>
              <a:rPr lang="en-US" baseline="0" dirty="0" smtClean="0"/>
              <a:t> - Can we cache the ones that are used more often? There is a storage issue associated with this.</a:t>
            </a:r>
          </a:p>
          <a:p>
            <a:r>
              <a:rPr lang="en-US" baseline="0" dirty="0" smtClean="0"/>
              <a:t> - Does the my bibliography resolve this.</a:t>
            </a:r>
          </a:p>
          <a:p>
            <a:r>
              <a:rPr lang="en-US" baseline="0" dirty="0" smtClean="0"/>
              <a:t> - Message to the user to say it may take a while? </a:t>
            </a:r>
          </a:p>
          <a:p>
            <a:endParaRPr lang="en-US" baseline="0" dirty="0" smtClean="0"/>
          </a:p>
          <a:p>
            <a:r>
              <a:rPr lang="en-US" baseline="0" dirty="0" smtClean="0"/>
              <a:t>It was a agreed to install a second PDF server review this to see what impact it has before proceeding with other solutions.</a:t>
            </a:r>
          </a:p>
          <a:p>
            <a:endParaRPr lang="en-US" baseline="0" dirty="0" smtClean="0"/>
          </a:p>
          <a:p>
            <a:r>
              <a:rPr lang="en-US" baseline="0" dirty="0" smtClean="0"/>
              <a:t>The Board agreed that the quality of the PDFs has improved with this new service.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Vic Lyte (MIMAS) presented the accessibility report recently compiled by Mimas. Members agreed that this is a useful report and work should proceed to take forward the suggestions.</a:t>
            </a:r>
          </a:p>
          <a:p>
            <a:endParaRPr lang="en-US" baseline="0" dirty="0" smtClean="0"/>
          </a:p>
          <a:p>
            <a:r>
              <a:rPr lang="en-US" baseline="0" dirty="0" smtClean="0"/>
              <a:t>Members discussed the accessibility and join up with the OCR project – if the OCR project produced OCR that could be read by screen readers this would be extremely valuable to users. If you the OCR is good it reduced reliance on the user interface.  </a:t>
            </a:r>
          </a:p>
          <a:p>
            <a:endParaRPr lang="en-US" baseline="0" dirty="0" smtClean="0"/>
          </a:p>
          <a:p>
            <a:r>
              <a:rPr lang="en-US" baseline="0" dirty="0" smtClean="0"/>
              <a:t>Members agreed that this is a very good point and will support the OCR proposal and it may perhaps help achieve funding. </a:t>
            </a:r>
          </a:p>
          <a:p>
            <a:endParaRPr lang="en-US" baseline="0" dirty="0" smtClean="0"/>
          </a:p>
          <a:p>
            <a:r>
              <a:rPr lang="en-US" baseline="0" dirty="0" smtClean="0"/>
              <a:t>Action: Mimas was asked to go through the accessibility report and assess what could be done short term, long term and any costs associated with the activity. If fixes could be easily implemented they should be.</a:t>
            </a:r>
          </a:p>
          <a:p>
            <a:endParaRPr lang="en-US" baseline="0" dirty="0" smtClean="0"/>
          </a:p>
          <a:p>
            <a:r>
              <a:rPr lang="en-US" baseline="0" dirty="0" smtClean="0"/>
              <a:t>Scott would recommend that we go through the report and assess what we can do. </a:t>
            </a:r>
          </a:p>
          <a:p>
            <a:endParaRPr lang="en-US" baseline="0" dirty="0" smtClean="0"/>
          </a:p>
          <a:p>
            <a:endParaRPr lang="en-US" baseline="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Dan provided an overview of the EMOP project: http://emop.tamu.edu/ and talked through the possibilities for JISC involvement</a:t>
            </a:r>
            <a:r>
              <a:rPr lang="en-US" baseline="0" dirty="0" smtClean="0"/>
              <a:t> which include implementing </a:t>
            </a:r>
            <a:r>
              <a:rPr lang="en-US" baseline="0" dirty="0" err="1" smtClean="0"/>
              <a:t>typewright</a:t>
            </a:r>
            <a:r>
              <a:rPr lang="en-US" baseline="0" dirty="0" smtClean="0"/>
              <a:t> on the BL content as a demonstrator first.</a:t>
            </a:r>
          </a:p>
          <a:p>
            <a:endParaRPr lang="en-US" baseline="0" dirty="0" smtClean="0"/>
          </a:p>
          <a:p>
            <a:endParaRPr lang="en-US" baseline="0" dirty="0" smtClean="0"/>
          </a:p>
          <a:p>
            <a:r>
              <a:rPr lang="en-US" dirty="0" smtClean="0"/>
              <a:t>Q. Did the</a:t>
            </a:r>
            <a:r>
              <a:rPr lang="en-US" baseline="0" dirty="0" smtClean="0"/>
              <a:t> discussions with Laura surface anything to do with the value of OCR for accessibility? </a:t>
            </a:r>
          </a:p>
          <a:p>
            <a:pPr marL="228600" indent="-228600">
              <a:buAutoNum type="alphaUcPeriod"/>
            </a:pPr>
            <a:r>
              <a:rPr lang="en-US" baseline="0" dirty="0" smtClean="0"/>
              <a:t>No, not as such, the project is interested in the OCR element as much as the output</a:t>
            </a:r>
          </a:p>
          <a:p>
            <a:pPr marL="228600" indent="-228600">
              <a:buAutoNum type="alphaUcPeriod"/>
            </a:pPr>
            <a:endParaRPr lang="en-US" baseline="0" dirty="0" smtClean="0"/>
          </a:p>
          <a:p>
            <a:pPr marL="0" indent="0">
              <a:buNone/>
            </a:pPr>
            <a:r>
              <a:rPr lang="en-US" baseline="0" dirty="0" smtClean="0"/>
              <a:t>Members talked about their crowdsourcing experiences; there was an instant success when this task was broadcast says Laurel, but there is a tension between restricted access v open access that needs to be considered. </a:t>
            </a:r>
          </a:p>
          <a:p>
            <a:pPr marL="0" indent="0">
              <a:buNone/>
            </a:pPr>
            <a:endParaRPr lang="en-US" baseline="0" dirty="0" smtClean="0"/>
          </a:p>
          <a:p>
            <a:pPr marL="0" indent="0">
              <a:buNone/>
            </a:pPr>
            <a:r>
              <a:rPr lang="en-US" baseline="0" dirty="0" smtClean="0"/>
              <a:t>Q. How much of the text can you see? </a:t>
            </a:r>
          </a:p>
          <a:p>
            <a:pPr marL="0" indent="0">
              <a:buNone/>
            </a:pPr>
            <a:r>
              <a:rPr lang="en-US" baseline="0" dirty="0" smtClean="0"/>
              <a:t>A. On EMOP anyone can correct the text but you only see a snippet. </a:t>
            </a:r>
            <a:r>
              <a:rPr lang="en-US" baseline="0" dirty="0" err="1" smtClean="0"/>
              <a:t>TypeWright</a:t>
            </a:r>
            <a:r>
              <a:rPr lang="en-US" baseline="0" dirty="0" smtClean="0"/>
              <a:t> is intended to work like that – snippets only. </a:t>
            </a:r>
          </a:p>
          <a:p>
            <a:pPr marL="0" indent="0">
              <a:buNone/>
            </a:pPr>
            <a:endParaRPr lang="en-US" baseline="0" dirty="0" smtClean="0"/>
          </a:p>
          <a:p>
            <a:pPr marL="0" indent="0">
              <a:buNone/>
            </a:pPr>
            <a:r>
              <a:rPr lang="en-US" baseline="0" dirty="0" smtClean="0"/>
              <a:t>Simon Elliot talked of his experience with crowdsourcing and has to submit all the data for editorial control. This element is built into the grant and talks of an editorial process. The editorial process needs much more consideration if this OCR project is to work well.</a:t>
            </a:r>
          </a:p>
          <a:p>
            <a:pPr marL="0" indent="0">
              <a:buNone/>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Members discussed what the incentive would be for researchers to correct the OCR. Dan explained that a researcher who corrects a whole text can own that and publish it as a scholarly edition and this is an incentive. Further incentives may need to be considered to get the community to participate for small snippets. One member suggested that it is built into student courses – have to complete some crowdsourcing to understand the limitations of the OCR.</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indent="0">
              <a:buNone/>
            </a:pPr>
            <a:r>
              <a:rPr lang="en-US" baseline="0" dirty="0" smtClean="0"/>
              <a:t>Members agreed that the proposal is very worthwhile and fits with the strategic aims of the board and the need to widen access.</a:t>
            </a:r>
          </a:p>
          <a:p>
            <a:pPr marL="0" indent="0">
              <a:buNone/>
            </a:pPr>
            <a:endParaRPr lang="en-US" baseline="0" dirty="0" smtClean="0"/>
          </a:p>
          <a:p>
            <a:pPr marL="0" indent="0">
              <a:buNone/>
            </a:pPr>
            <a:r>
              <a:rPr lang="en-US" baseline="0" dirty="0" smtClean="0"/>
              <a:t>Action: JISC to work with Laura Mandell to firm up the proposal and see how best to proceed.</a:t>
            </a:r>
          </a:p>
          <a:p>
            <a:pPr marL="0" indent="0">
              <a:buNone/>
            </a:pPr>
            <a:endParaRPr lang="en-US" baseline="0" dirty="0" smtClean="0"/>
          </a:p>
          <a:p>
            <a:pPr marL="0" indent="0">
              <a:buNone/>
            </a:pPr>
            <a:endParaRPr lang="en-US" baseline="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Caren provided a brief update on progress with the Call for Content.</a:t>
            </a:r>
          </a:p>
          <a:p>
            <a:endParaRPr lang="en-US" baseline="0" dirty="0" smtClean="0"/>
          </a:p>
          <a:p>
            <a:r>
              <a:rPr lang="en-US" baseline="0" dirty="0" smtClean="0"/>
              <a:t>Adrian provided an overview of the collection that forms the BL content in JHB. </a:t>
            </a:r>
          </a:p>
          <a:p>
            <a:endParaRPr lang="en-US" baseline="0" dirty="0" smtClean="0"/>
          </a:p>
          <a:p>
            <a:r>
              <a:rPr lang="en-US" baseline="0" dirty="0" smtClean="0"/>
              <a:t>65,000 books, 25 million pages</a:t>
            </a:r>
          </a:p>
          <a:p>
            <a:r>
              <a:rPr lang="en-US" baseline="0" dirty="0" smtClean="0"/>
              <a:t>Images are full </a:t>
            </a:r>
            <a:r>
              <a:rPr lang="en-US" baseline="0" dirty="0" err="1" smtClean="0"/>
              <a:t>colour</a:t>
            </a: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Action: JISC to get the updated BL records</a:t>
            </a:r>
          </a:p>
          <a:p>
            <a:endParaRPr lang="en-US" baseline="0" dirty="0" smtClean="0"/>
          </a:p>
          <a:p>
            <a:endParaRPr lang="en-US" baseline="0"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Caren</a:t>
            </a:r>
            <a:r>
              <a:rPr lang="en-US" baseline="0" dirty="0" smtClean="0"/>
              <a:t> and Rachel provided a verbal update on the MARC records discussions. The British Library and the ESTC are discussing this and it is waiting for agreement by the various strategic groups.</a:t>
            </a:r>
          </a:p>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Scott introduced</a:t>
            </a:r>
            <a:r>
              <a:rPr lang="en-US" baseline="0" dirty="0" smtClean="0"/>
              <a:t> the evaluation report proposal.</a:t>
            </a:r>
          </a:p>
          <a:p>
            <a:endParaRPr lang="en-US" baseline="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19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Caren shared the latest usage data with the group.</a:t>
            </a:r>
          </a:p>
          <a:p>
            <a:endParaRPr lang="en-US" baseline="0" dirty="0" smtClean="0"/>
          </a:p>
          <a:p>
            <a:endParaRPr lang="en-US" baseline="0" dirty="0" smtClean="0"/>
          </a:p>
          <a:p>
            <a:r>
              <a:rPr lang="en-US" baseline="0" dirty="0" smtClean="0"/>
              <a:t>BL = 80,648</a:t>
            </a:r>
          </a:p>
          <a:p>
            <a:r>
              <a:rPr lang="en-US" baseline="0" dirty="0" smtClean="0"/>
              <a:t>ECCO = 101,816</a:t>
            </a:r>
          </a:p>
          <a:p>
            <a:r>
              <a:rPr lang="en-US" baseline="0" dirty="0" smtClean="0"/>
              <a:t>EEBO = 474,763 views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21</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smtClean="0"/>
              <a:t>HE Satisfaction </a:t>
            </a:r>
            <a:r>
              <a:rPr lang="en-US" baseline="0" dirty="0" smtClean="0"/>
              <a:t>2011: 55 responses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22</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FE Satisfaction 2011: 54 responses.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Discussions are taking</a:t>
            </a:r>
            <a:r>
              <a:rPr lang="en-GB" baseline="0" dirty="0" smtClean="0"/>
              <a:t> place with the Monitoring Unit to help analyse the data.</a:t>
            </a:r>
          </a:p>
          <a:p>
            <a:endParaRPr lang="en-GB" baseline="0" dirty="0" smtClean="0"/>
          </a:p>
          <a:p>
            <a:r>
              <a:rPr lang="en-GB" baseline="0" dirty="0" smtClean="0"/>
              <a:t>Also can hopefully include analysis of PDF downloads into the mix.</a:t>
            </a:r>
            <a:endParaRPr lang="en-GB" dirty="0"/>
          </a:p>
        </p:txBody>
      </p:sp>
      <p:sp>
        <p:nvSpPr>
          <p:cNvPr id="4" name="Slide Number Placeholder 3"/>
          <p:cNvSpPr>
            <a:spLocks noGrp="1"/>
          </p:cNvSpPr>
          <p:nvPr>
            <p:ph type="sldNum" sz="quarter" idx="10"/>
          </p:nvPr>
        </p:nvSpPr>
        <p:spPr/>
        <p:txBody>
          <a:bodyPr/>
          <a:lstStyle/>
          <a:p>
            <a:fld id="{22557580-3B59-49BA-93D9-93D4993C3B6C}" type="slidenum">
              <a:rPr lang="en-GB" smtClean="0"/>
              <a:pPr/>
              <a:t>23</a:t>
            </a:fld>
            <a:endParaRPr lang="en-GB"/>
          </a:p>
        </p:txBody>
      </p:sp>
    </p:spTree>
    <p:extLst>
      <p:ext uri="{BB962C8B-B14F-4D97-AF65-F5344CB8AC3E}">
        <p14:creationId xmlns:p14="http://schemas.microsoft.com/office/powerpoint/2010/main" val="3093585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24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3</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sz="1100" baseline="0" dirty="0" smtClean="0">
                <a:latin typeface="+mn-lt"/>
              </a:rPr>
              <a:t>In attendance:</a:t>
            </a:r>
          </a:p>
          <a:p>
            <a:r>
              <a:rPr lang="en-US" sz="1100" baseline="0" dirty="0" smtClean="0">
                <a:latin typeface="+mn-lt"/>
              </a:rPr>
              <a:t>Gabriel</a:t>
            </a:r>
          </a:p>
          <a:p>
            <a:r>
              <a:rPr lang="en-US" sz="1100" baseline="0" dirty="0" smtClean="0">
                <a:latin typeface="+mn-lt"/>
              </a:rPr>
              <a:t>Caren</a:t>
            </a:r>
          </a:p>
          <a:p>
            <a:r>
              <a:rPr lang="en-US" sz="1100" baseline="0" dirty="0" smtClean="0">
                <a:latin typeface="+mn-lt"/>
              </a:rPr>
              <a:t>Scott Gibbens</a:t>
            </a:r>
          </a:p>
          <a:p>
            <a:r>
              <a:rPr lang="en-US" sz="1100" baseline="0" dirty="0" smtClean="0">
                <a:latin typeface="+mn-lt"/>
              </a:rPr>
              <a:t>Laurel Brake</a:t>
            </a:r>
          </a:p>
          <a:p>
            <a:r>
              <a:rPr lang="en-US" sz="1100" baseline="0" dirty="0" smtClean="0">
                <a:latin typeface="+mn-lt"/>
              </a:rPr>
              <a:t>Simon Elliot</a:t>
            </a:r>
          </a:p>
          <a:p>
            <a:r>
              <a:rPr lang="en-US" sz="1100" baseline="0" dirty="0" smtClean="0">
                <a:latin typeface="+mn-lt"/>
              </a:rPr>
              <a:t>Chris Mounsey</a:t>
            </a:r>
          </a:p>
          <a:p>
            <a:r>
              <a:rPr lang="en-US" sz="1100" baseline="0" dirty="0" err="1" smtClean="0">
                <a:latin typeface="+mn-lt"/>
              </a:rPr>
              <a:t>Stam</a:t>
            </a:r>
            <a:r>
              <a:rPr lang="en-US" sz="1100" baseline="0" dirty="0" smtClean="0">
                <a:latin typeface="+mn-lt"/>
              </a:rPr>
              <a:t> </a:t>
            </a:r>
            <a:r>
              <a:rPr lang="en-US" sz="1100" baseline="0" dirty="0" err="1" smtClean="0">
                <a:latin typeface="+mn-lt"/>
              </a:rPr>
              <a:t>Hoove</a:t>
            </a:r>
            <a:endParaRPr lang="en-US" sz="1100" baseline="0" dirty="0" smtClean="0">
              <a:latin typeface="+mn-lt"/>
            </a:endParaRPr>
          </a:p>
          <a:p>
            <a:r>
              <a:rPr lang="en-US" sz="1100" baseline="0" dirty="0" smtClean="0">
                <a:latin typeface="+mn-lt"/>
              </a:rPr>
              <a:t>Michael Popham</a:t>
            </a:r>
          </a:p>
          <a:p>
            <a:r>
              <a:rPr lang="en-US" sz="1100" baseline="0" dirty="0" smtClean="0">
                <a:latin typeface="+mn-lt"/>
              </a:rPr>
              <a:t>Jonathan Gibson</a:t>
            </a:r>
          </a:p>
          <a:p>
            <a:r>
              <a:rPr lang="en-US" sz="1100" baseline="0" dirty="0" smtClean="0">
                <a:latin typeface="+mn-lt"/>
              </a:rPr>
              <a:t>Paul </a:t>
            </a:r>
            <a:r>
              <a:rPr lang="en-US" sz="1100" baseline="0" dirty="0" err="1" smtClean="0">
                <a:latin typeface="+mn-lt"/>
              </a:rPr>
              <a:t>Rayson</a:t>
            </a:r>
            <a:endParaRPr lang="en-US" sz="1100" baseline="0" dirty="0" smtClean="0">
              <a:latin typeface="+mn-lt"/>
            </a:endParaRPr>
          </a:p>
          <a:p>
            <a:r>
              <a:rPr lang="en-US" sz="1100" baseline="0" dirty="0" smtClean="0">
                <a:latin typeface="+mn-lt"/>
              </a:rPr>
              <a:t>Liz McHugh</a:t>
            </a:r>
          </a:p>
          <a:p>
            <a:r>
              <a:rPr lang="en-US" sz="1100" baseline="0" dirty="0" smtClean="0">
                <a:latin typeface="+mn-lt"/>
              </a:rPr>
              <a:t>Amada Salter</a:t>
            </a:r>
          </a:p>
          <a:p>
            <a:r>
              <a:rPr lang="en-US" sz="1100" baseline="0" dirty="0" smtClean="0">
                <a:latin typeface="+mn-lt"/>
              </a:rPr>
              <a:t>Adrian Streete</a:t>
            </a:r>
          </a:p>
          <a:p>
            <a:r>
              <a:rPr lang="en-US" sz="1100" baseline="0" dirty="0" smtClean="0">
                <a:latin typeface="+mn-lt"/>
              </a:rPr>
              <a:t>Rachel Marshall (on behalf of Sam </a:t>
            </a:r>
            <a:r>
              <a:rPr lang="en-US" sz="1100" baseline="0" dirty="0" err="1" smtClean="0">
                <a:latin typeface="+mn-lt"/>
              </a:rPr>
              <a:t>Tillet</a:t>
            </a:r>
            <a:r>
              <a:rPr lang="en-US" sz="1100" baseline="0" dirty="0" smtClean="0">
                <a:latin typeface="+mn-lt"/>
              </a:rPr>
              <a:t>)</a:t>
            </a:r>
          </a:p>
          <a:p>
            <a:r>
              <a:rPr lang="en-US" sz="1100" baseline="0" dirty="0" smtClean="0">
                <a:latin typeface="+mn-lt"/>
              </a:rPr>
              <a:t>Erica Swain</a:t>
            </a:r>
          </a:p>
          <a:p>
            <a:r>
              <a:rPr lang="en-US" sz="1100" baseline="0" dirty="0" smtClean="0">
                <a:latin typeface="+mn-lt"/>
              </a:rPr>
              <a:t>Bonnie Latimer</a:t>
            </a:r>
          </a:p>
          <a:p>
            <a:r>
              <a:rPr lang="en-US" sz="1100" baseline="0" dirty="0" err="1" smtClean="0">
                <a:latin typeface="+mn-lt"/>
              </a:rPr>
              <a:t>Ceri</a:t>
            </a:r>
            <a:r>
              <a:rPr lang="en-US" sz="1100" baseline="0" dirty="0" smtClean="0">
                <a:latin typeface="+mn-lt"/>
              </a:rPr>
              <a:t> Sullivan</a:t>
            </a:r>
          </a:p>
          <a:p>
            <a:r>
              <a:rPr lang="en-US" sz="1100" baseline="0" dirty="0" smtClean="0">
                <a:latin typeface="+mn-lt"/>
              </a:rPr>
              <a:t>Matt Steggle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4</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sz="1100" baseline="0" dirty="0" smtClean="0">
              <a:latin typeface="+mn-lt"/>
            </a:endParaRPr>
          </a:p>
          <a:p>
            <a:endParaRPr lang="en-US" sz="1100" dirty="0" smtClean="0">
              <a:latin typeface="+mn-lt"/>
            </a:endParaRPr>
          </a:p>
          <a:p>
            <a:endParaRPr lang="en-US" sz="1100" dirty="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5</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baseline="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6</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The notes were agreed as an accurate record.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7</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dirty="0" smtClean="0"/>
              <a:t>Caren</a:t>
            </a:r>
            <a:r>
              <a:rPr lang="en-US" baseline="0" dirty="0" smtClean="0"/>
              <a:t> updated members on the development costs and service fees.</a:t>
            </a:r>
          </a:p>
          <a:p>
            <a:endParaRPr lang="en-US"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8</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Scott Gibbens introduced the enhancements made since the last meeting.</a:t>
            </a:r>
          </a:p>
          <a:p>
            <a:endParaRPr lang="en-US" baseline="0" dirty="0" smtClean="0"/>
          </a:p>
          <a:p>
            <a:r>
              <a:rPr lang="en-US" baseline="0" dirty="0" smtClean="0"/>
              <a:t>The was some discussion around the enhancements:</a:t>
            </a:r>
          </a:p>
          <a:p>
            <a:r>
              <a:rPr lang="en-US" baseline="0" dirty="0" smtClean="0"/>
              <a:t>It was noted the “full screen” display still did not seem to use the full screen and there was quite a lot of grey space around the edge of the pages</a:t>
            </a:r>
          </a:p>
          <a:p>
            <a:r>
              <a:rPr lang="en-US" baseline="0" dirty="0" smtClean="0"/>
              <a:t>In full screen mode  the drop down disappears very quickly as well which makes it difficult to type in page numbers etc.</a:t>
            </a:r>
          </a:p>
          <a:p>
            <a:endParaRPr lang="en-US" baseline="0" dirty="0" smtClean="0"/>
          </a:p>
          <a:p>
            <a:r>
              <a:rPr lang="en-US" baseline="0" dirty="0" smtClean="0"/>
              <a:t>Do users understand what the Text / HTML / Image items mean? Members agreed that some work needs to be done around the terminology</a:t>
            </a:r>
          </a:p>
          <a:p>
            <a:r>
              <a:rPr lang="en-US" baseline="0" dirty="0" smtClean="0"/>
              <a:t>Members suggested adding in the level of zoom (i.e. 50%, 100% etc.)</a:t>
            </a:r>
          </a:p>
          <a:p>
            <a:endParaRPr lang="en-US" baseline="0" dirty="0" smtClean="0"/>
          </a:p>
          <a:p>
            <a:r>
              <a:rPr lang="en-US" baseline="0" dirty="0" smtClean="0"/>
              <a:t>Scott showed how the search within the book section works and members suggested that perhaps this is not as transparent as it could be to user.</a:t>
            </a:r>
          </a:p>
          <a:p>
            <a:endParaRPr lang="en-US" baseline="0" dirty="0" smtClean="0"/>
          </a:p>
          <a:p>
            <a:r>
              <a:rPr lang="en-US" baseline="0" dirty="0" smtClean="0"/>
              <a:t>The Help could really be improved and this may also support use of the content.</a:t>
            </a:r>
          </a:p>
          <a:p>
            <a:r>
              <a:rPr lang="en-US" baseline="0" dirty="0" smtClean="0"/>
              <a:t>Tool tips could be improved</a:t>
            </a:r>
          </a:p>
          <a:p>
            <a:endParaRPr lang="en-US" baseline="0" dirty="0" smtClean="0"/>
          </a:p>
          <a:p>
            <a:r>
              <a:rPr lang="en-US" baseline="0" dirty="0" smtClean="0"/>
              <a:t>Could we have the possibility to remove the boxes for the metadata. Perhaps the page elements could be configurable by the user?</a:t>
            </a:r>
          </a:p>
          <a:p>
            <a:endParaRPr lang="en-US" baseline="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D48A29-FE20-4390-ABA7-6402A3ABA351}" type="slidenum">
              <a:rPr lang="en-GB"/>
              <a:pPr/>
              <a:t>9</a:t>
            </a:fld>
            <a:endParaRPr lang="en-GB"/>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r>
              <a:rPr lang="en-US" baseline="0" dirty="0" smtClean="0"/>
              <a:t>Scott informed members of the enhancements that are coming - members will be asked to test the new enhancements and this testing is essential to male sure the system works as intended.</a:t>
            </a:r>
          </a:p>
          <a:p>
            <a:endParaRPr lang="en-US" baseline="0" dirty="0" smtClean="0"/>
          </a:p>
          <a:p>
            <a:r>
              <a:rPr lang="en-US" baseline="0" dirty="0" smtClean="0"/>
              <a:t>Members highlighted some issues:</a:t>
            </a:r>
          </a:p>
          <a:p>
            <a:r>
              <a:rPr lang="en-US" baseline="0" dirty="0" smtClean="0"/>
              <a:t> - mark items and email and store is good</a:t>
            </a:r>
          </a:p>
          <a:p>
            <a:r>
              <a:rPr lang="en-US" baseline="0" dirty="0" smtClean="0"/>
              <a:t> - facility to browse the content would be useful</a:t>
            </a:r>
          </a:p>
          <a:p>
            <a:r>
              <a:rPr lang="en-US" baseline="0" dirty="0" smtClean="0"/>
              <a:t> - concern about the amount of bibliographic data that is being shown is limited – perhaps add the link back to the ETSC?</a:t>
            </a:r>
          </a:p>
          <a:p>
            <a:r>
              <a:rPr lang="en-US" baseline="0" dirty="0" smtClean="0"/>
              <a:t> - concern over the email function of the PDF</a:t>
            </a:r>
          </a:p>
          <a:p>
            <a:endParaRPr lang="en-US" baseline="0" dirty="0" smtClean="0"/>
          </a:p>
          <a:p>
            <a:endParaRPr lang="en-US"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Content Placeholder 2"/>
          <p:cNvSpPr>
            <a:spLocks noGrp="1"/>
          </p:cNvSpPr>
          <p:nvPr>
            <p:ph idx="10"/>
          </p:nvPr>
        </p:nvSpPr>
        <p:spPr>
          <a:xfrm>
            <a:off x="450573" y="914400"/>
            <a:ext cx="8348870" cy="4257607"/>
          </a:xfrm>
          <a:solidFill>
            <a:schemeClr val="accent3">
              <a:lumMod val="85000"/>
            </a:schemeClr>
          </a:solidFill>
        </p:spPr>
        <p:txBody>
          <a:bodyPr/>
          <a:lstStyle>
            <a:lvl1pPr>
              <a:buNone/>
              <a:defRPr/>
            </a:lvl1pPr>
          </a:lstStyle>
          <a:p>
            <a:pPr lvl="0"/>
            <a:endParaRPr lang="en-GB" dirty="0"/>
          </a:p>
        </p:txBody>
      </p:sp>
      <p:sp>
        <p:nvSpPr>
          <p:cNvPr id="3074" name="Rectangle 2"/>
          <p:cNvSpPr>
            <a:spLocks noGrp="1" noChangeArrowheads="1"/>
          </p:cNvSpPr>
          <p:nvPr>
            <p:ph type="ctrTitle" hasCustomPrompt="1"/>
          </p:nvPr>
        </p:nvSpPr>
        <p:spPr>
          <a:xfrm>
            <a:off x="436099" y="622852"/>
            <a:ext cx="7793502" cy="1413635"/>
          </a:xfrm>
        </p:spPr>
        <p:txBody>
          <a:bodyPr/>
          <a:lstStyle>
            <a:lvl1pPr>
              <a:defRPr sz="3000" baseline="0">
                <a:solidFill>
                  <a:srgbClr val="EB9CA8"/>
                </a:solidFill>
                <a:latin typeface="Trebuchet MS" pitchFamily="34" charset="0"/>
              </a:defRPr>
            </a:lvl1pPr>
          </a:lstStyle>
          <a:p>
            <a:r>
              <a:rPr lang="en-GB" dirty="0" smtClean="0"/>
              <a:t>JSIC Collections 2011 Conference and AGM</a:t>
            </a:r>
            <a:endParaRPr lang="en-GB" dirty="0"/>
          </a:p>
        </p:txBody>
      </p:sp>
      <p:sp>
        <p:nvSpPr>
          <p:cNvPr id="3075" name="Rectangle 3"/>
          <p:cNvSpPr>
            <a:spLocks noGrp="1" noChangeArrowheads="1"/>
          </p:cNvSpPr>
          <p:nvPr>
            <p:ph type="subTitle" idx="1" hasCustomPrompt="1"/>
          </p:nvPr>
        </p:nvSpPr>
        <p:spPr>
          <a:xfrm>
            <a:off x="415926" y="1962150"/>
            <a:ext cx="7773918" cy="675033"/>
          </a:xfrm>
        </p:spPr>
        <p:txBody>
          <a:bodyPr/>
          <a:lstStyle>
            <a:lvl1pPr marL="0" indent="0" algn="r">
              <a:buFont typeface="Wingdings" pitchFamily="-112" charset="2"/>
              <a:buNone/>
              <a:defRPr sz="1800" baseline="0">
                <a:solidFill>
                  <a:srgbClr val="991426"/>
                </a:solidFill>
                <a:latin typeface="Trebuchet MS" pitchFamily="34" charset="0"/>
              </a:defRPr>
            </a:lvl1pPr>
          </a:lstStyle>
          <a:p>
            <a:r>
              <a:rPr lang="en-GB" dirty="0" smtClean="0"/>
              <a:t>Director’s Report, Lorraine Estelle</a:t>
            </a:r>
            <a:endParaRPr lang="en-GB" dirty="0"/>
          </a:p>
        </p:txBody>
      </p:sp>
      <p:pic>
        <p:nvPicPr>
          <p:cNvPr id="1026" name="Picture 2"/>
          <p:cNvPicPr>
            <a:picLocks noChangeAspect="1" noChangeArrowheads="1"/>
          </p:cNvPicPr>
          <p:nvPr userDrawn="1"/>
        </p:nvPicPr>
        <p:blipFill>
          <a:blip r:embed="rId2"/>
          <a:srcRect l="7065" t="38044" r="6250" b="33514"/>
          <a:stretch>
            <a:fillRect/>
          </a:stretch>
        </p:blipFill>
        <p:spPr bwMode="auto">
          <a:xfrm>
            <a:off x="450574" y="3101010"/>
            <a:ext cx="8401880" cy="2080591"/>
          </a:xfrm>
          <a:prstGeom prst="rect">
            <a:avLst/>
          </a:prstGeom>
          <a:noFill/>
          <a:ln w="9525">
            <a:noFill/>
            <a:miter lim="800000"/>
            <a:headEnd/>
            <a:tailEnd/>
          </a:ln>
          <a:effectLst/>
        </p:spPr>
      </p:pic>
      <p:sp>
        <p:nvSpPr>
          <p:cNvPr id="11" name="Rectangle 8"/>
          <p:cNvSpPr>
            <a:spLocks noChangeArrowheads="1"/>
          </p:cNvSpPr>
          <p:nvPr userDrawn="1"/>
        </p:nvSpPr>
        <p:spPr bwMode="auto">
          <a:xfrm>
            <a:off x="463551" y="2917826"/>
            <a:ext cx="8680449" cy="369332"/>
          </a:xfrm>
          <a:prstGeom prst="rect">
            <a:avLst/>
          </a:prstGeom>
          <a:noFill/>
          <a:ln w="9525">
            <a:noFill/>
            <a:miter lim="800000"/>
            <a:headEnd/>
            <a:tailEnd/>
          </a:ln>
          <a:effectLst/>
        </p:spPr>
        <p:txBody>
          <a:bodyPr wrap="square">
            <a:spAutoFit/>
          </a:bodyPr>
          <a:lstStyle/>
          <a:p>
            <a:r>
              <a:rPr lang="en-GB" dirty="0" smtClean="0">
                <a:solidFill>
                  <a:schemeClr val="accent2"/>
                </a:solidFill>
              </a:rPr>
              <a:t> </a:t>
            </a:r>
            <a:endParaRPr lang="en-GB" dirty="0">
              <a:solidFill>
                <a:schemeClr val="accent2"/>
              </a:solidFill>
            </a:endParaRPr>
          </a:p>
        </p:txBody>
      </p:sp>
      <p:pic>
        <p:nvPicPr>
          <p:cNvPr id="2" name="Picture 2" descr="Z:\collections team\Collections Company\Logos\JISC Collections\No strapline version\jc_logo_no_strapline.jpg"/>
          <p:cNvPicPr>
            <a:picLocks noChangeAspect="1" noChangeArrowheads="1"/>
          </p:cNvPicPr>
          <p:nvPr userDrawn="1"/>
        </p:nvPicPr>
        <p:blipFill>
          <a:blip r:embed="rId3"/>
          <a:srcRect/>
          <a:stretch>
            <a:fillRect/>
          </a:stretch>
        </p:blipFill>
        <p:spPr bwMode="auto">
          <a:xfrm>
            <a:off x="5601810" y="5358290"/>
            <a:ext cx="3192248" cy="863115"/>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4D8350C8-CCD6-48E7-8AEC-CA8EA61394C4}"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7012F1C8-3E7F-4EB4-A3C1-FA37D16D3924}"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946CE27E-EAC3-440D-B6E4-06E9E89A912F}"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32F08993-76B8-4662-B5CD-35FB2195F1DC}" type="slidenum">
              <a:rPr lang="en-GB" b="1">
                <a:solidFill>
                  <a:srgbClr val="EB9CA8"/>
                </a:solidFill>
              </a:rPr>
              <a:pPr/>
              <a:t>‹#›</a:t>
            </a:fld>
            <a:endParaRPr lang="en-GB" b="1">
              <a:solidFill>
                <a:srgbClr val="9EB38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a:xfrm>
            <a:off x="239152" y="6394450"/>
            <a:ext cx="8620764" cy="299313"/>
          </a:xfrm>
        </p:spPr>
        <p:txBody>
          <a:bodyPr/>
          <a:lstStyle>
            <a:lvl1pPr>
              <a:defRPr/>
            </a:lvl1pPr>
          </a:lstStyle>
          <a:p>
            <a:fld id="{4D69EAB5-09D4-4324-90E0-A1A9FB2803D6}" type="datetime4">
              <a:rPr lang="en-GB" smtClean="0"/>
              <a:pPr/>
              <a:t>22 April 2013</a:t>
            </a:fld>
            <a:r>
              <a:rPr lang="en-GB" dirty="0" smtClean="0"/>
              <a:t> </a:t>
            </a:r>
            <a:r>
              <a:rPr lang="en-GB" b="1" dirty="0" smtClean="0">
                <a:solidFill>
                  <a:srgbClr val="EB9CA8"/>
                </a:solidFill>
              </a:rPr>
              <a:t>|</a:t>
            </a:r>
            <a:r>
              <a:rPr lang="en-GB" b="1" dirty="0" smtClean="0">
                <a:solidFill>
                  <a:srgbClr val="9CA1BD"/>
                </a:solidFill>
              </a:rPr>
              <a:t> </a:t>
            </a:r>
            <a:r>
              <a:rPr lang="en-GB" dirty="0" smtClean="0"/>
              <a:t>Click: View=&gt;</a:t>
            </a:r>
            <a:r>
              <a:rPr lang="en-GB" dirty="0" err="1" smtClean="0">
                <a:solidFill>
                  <a:srgbClr val="991426"/>
                </a:solidFill>
              </a:rPr>
              <a:t>Header&amp;Footer</a:t>
            </a:r>
            <a:r>
              <a:rPr lang="en-GB" dirty="0" smtClean="0"/>
              <a:t> </a:t>
            </a:r>
            <a:r>
              <a:rPr lang="en-GB" b="1" dirty="0" smtClean="0">
                <a:solidFill>
                  <a:srgbClr val="EB9CA8"/>
                </a:solidFill>
              </a:rPr>
              <a:t>|</a:t>
            </a:r>
            <a:r>
              <a:rPr lang="en-GB" dirty="0" smtClean="0"/>
              <a:t> Slide </a:t>
            </a:r>
            <a:fld id="{8CFE29B3-4316-4A5D-A9B4-88C33ABA8FA0}" type="slidenum">
              <a:rPr lang="en-GB" b="1" smtClean="0">
                <a:solidFill>
                  <a:srgbClr val="EB9CA8"/>
                </a:solidFill>
              </a:rPr>
              <a:pPr/>
              <a:t>‹#›</a:t>
            </a:fld>
            <a:endParaRPr lang="en-GB" b="1" dirty="0">
              <a:solidFill>
                <a:srgbClr val="9EB387"/>
              </a:solidFill>
            </a:endParaRPr>
          </a:p>
        </p:txBody>
      </p:sp>
      <p:sp>
        <p:nvSpPr>
          <p:cNvPr id="6" name="Title 5"/>
          <p:cNvSpPr>
            <a:spLocks noGrp="1"/>
          </p:cNvSpPr>
          <p:nvPr>
            <p:ph type="title"/>
          </p:nvPr>
        </p:nvSpPr>
        <p:spPr>
          <a:xfrm>
            <a:off x="246063" y="660400"/>
            <a:ext cx="7927266" cy="450850"/>
          </a:xfrm>
        </p:spPr>
        <p:txBody>
          <a:bodyPr/>
          <a:lstStyle/>
          <a:p>
            <a:r>
              <a:rPr lang="en-US" dirty="0" smtClean="0"/>
              <a:t>Click to edit Master title style</a:t>
            </a:r>
            <a:endParaRPr lang="en-US" dirty="0"/>
          </a:p>
        </p:txBody>
      </p:sp>
      <p:sp>
        <p:nvSpPr>
          <p:cNvPr id="8" name="Content Placeholder 2"/>
          <p:cNvSpPr>
            <a:spLocks noGrp="1"/>
          </p:cNvSpPr>
          <p:nvPr>
            <p:ph idx="11" hasCustomPrompt="1"/>
          </p:nvPr>
        </p:nvSpPr>
        <p:spPr>
          <a:xfrm>
            <a:off x="279401" y="1868557"/>
            <a:ext cx="5737086" cy="3575120"/>
          </a:xfrm>
          <a:solidFill>
            <a:schemeClr val="bg1"/>
          </a:solidFill>
        </p:spPr>
        <p:txBody>
          <a:bodyPr/>
          <a:lstStyle>
            <a:lvl1pPr marL="342900" marR="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sz="1600"/>
            </a:lvl1pPr>
          </a:lstStyle>
          <a:p>
            <a:pPr marL="342900" marR="0" lvl="0" indent="-342900" algn="l" defTabSz="914400" rtl="0" eaLnBrk="1" fontAlgn="base" latinLnBrk="0" hangingPunct="1">
              <a:lnSpc>
                <a:spcPct val="100000"/>
              </a:lnSpc>
              <a:spcBef>
                <a:spcPct val="50000"/>
              </a:spcBef>
              <a:spcAft>
                <a:spcPct val="0"/>
              </a:spcAft>
              <a:buClr>
                <a:srgbClr val="EB9CA8"/>
              </a:buClr>
              <a:buSzTx/>
              <a:buFont typeface="Wingdings" pitchFamily="-112" charset="2"/>
              <a:buNone/>
              <a:tabLst/>
              <a:defRPr/>
            </a:pPr>
            <a:r>
              <a:rPr lang="en-GB" sz="2400" dirty="0" smtClean="0">
                <a:solidFill>
                  <a:srgbClr val="991426"/>
                </a:solidFill>
              </a:rPr>
              <a:t>Introduction</a:t>
            </a:r>
          </a:p>
          <a:p>
            <a:pPr lvl="0"/>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2775" y="490331"/>
            <a:ext cx="7890564" cy="5808111"/>
          </a:xfrm>
          <a:solidFill>
            <a:schemeClr val="accent3">
              <a:lumMod val="85000"/>
            </a:schemeClr>
          </a:solidFill>
        </p:spPr>
        <p:txBody>
          <a:bodyPr/>
          <a:lstStyle>
            <a:lvl1pPr>
              <a:buNone/>
              <a:defRPr/>
            </a:lvl1pPr>
          </a:lstStyle>
          <a:p>
            <a:pPr lvl="0"/>
            <a:endParaRPr lang="en-GB" dirty="0"/>
          </a:p>
        </p:txBody>
      </p:sp>
      <p:sp>
        <p:nvSpPr>
          <p:cNvPr id="4" name="Slide Number Placeholder 3"/>
          <p:cNvSpPr>
            <a:spLocks noGrp="1"/>
          </p:cNvSpPr>
          <p:nvPr>
            <p:ph type="sldNum" sz="quarter" idx="10"/>
          </p:nvPr>
        </p:nvSpPr>
        <p:spPr/>
        <p:txBody>
          <a:bodyPr/>
          <a:lstStyle>
            <a:lvl1pPr>
              <a:defRPr/>
            </a:lvl1pPr>
          </a:lstStyle>
          <a:p>
            <a:fld id="{4D69EAB5-09D4-4324-90E0-A1A9FB2803D6}"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8CFE29B3-4316-4A5D-A9B4-88C33ABA8FA0}" type="slidenum">
              <a:rPr lang="en-GB" b="1">
                <a:solidFill>
                  <a:srgbClr val="EB9CA8"/>
                </a:solidFill>
              </a:rPr>
              <a:pPr/>
              <a:t>‹#›</a:t>
            </a:fld>
            <a:endParaRPr lang="en-GB" b="1">
              <a:solidFill>
                <a:srgbClr val="9EB387"/>
              </a:solidFill>
            </a:endParaRPr>
          </a:p>
        </p:txBody>
      </p:sp>
      <p:sp>
        <p:nvSpPr>
          <p:cNvPr id="6" name="Title 5"/>
          <p:cNvSpPr>
            <a:spLocks noGrp="1"/>
          </p:cNvSpPr>
          <p:nvPr>
            <p:ph type="title"/>
          </p:nvPr>
        </p:nvSpPr>
        <p:spPr/>
        <p:txBody>
          <a:bodyPr/>
          <a:lstStyle/>
          <a:p>
            <a:r>
              <a:rPr lang="en-US" smtClean="0"/>
              <a:t>Click to edit Master title style</a:t>
            </a:r>
            <a:endParaRPr lang="en-US"/>
          </a:p>
        </p:txBody>
      </p:sp>
      <p:sp>
        <p:nvSpPr>
          <p:cNvPr id="8" name="Content Placeholder 2"/>
          <p:cNvSpPr>
            <a:spLocks noGrp="1"/>
          </p:cNvSpPr>
          <p:nvPr>
            <p:ph idx="11"/>
          </p:nvPr>
        </p:nvSpPr>
        <p:spPr>
          <a:xfrm>
            <a:off x="279401" y="1868557"/>
            <a:ext cx="5737086" cy="3575120"/>
          </a:xfrm>
          <a:solidFill>
            <a:schemeClr val="bg1"/>
          </a:solidFill>
        </p:spPr>
        <p:txBody>
          <a:bodyPr/>
          <a:lstStyle>
            <a:lvl1pPr>
              <a:buNone/>
              <a:defRPr/>
            </a:lvl1pPr>
          </a:lstStyle>
          <a:p>
            <a:pPr lvl="0"/>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660400"/>
            <a:ext cx="8743950" cy="4508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127000" y="1341438"/>
            <a:ext cx="8755063" cy="4784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p>
        </p:txBody>
      </p:sp>
      <p:sp>
        <p:nvSpPr>
          <p:cNvPr id="1039" name="Line 15"/>
          <p:cNvSpPr>
            <a:spLocks noChangeShapeType="1"/>
          </p:cNvSpPr>
          <p:nvPr/>
        </p:nvSpPr>
        <p:spPr bwMode="auto">
          <a:xfrm>
            <a:off x="223838" y="1182688"/>
            <a:ext cx="8637587" cy="0"/>
          </a:xfrm>
          <a:prstGeom prst="line">
            <a:avLst/>
          </a:prstGeom>
          <a:noFill/>
          <a:ln w="12700">
            <a:solidFill>
              <a:srgbClr val="9CA1BD"/>
            </a:solidFill>
            <a:round/>
            <a:headEnd/>
            <a:tailEnd/>
          </a:ln>
          <a:effectLst/>
        </p:spPr>
        <p:txBody>
          <a:bodyPr/>
          <a:lstStyle/>
          <a:p>
            <a:endParaRPr lang="en-GB"/>
          </a:p>
        </p:txBody>
      </p:sp>
      <p:sp>
        <p:nvSpPr>
          <p:cNvPr id="1040" name="Rectangle 16"/>
          <p:cNvSpPr>
            <a:spLocks noChangeArrowheads="1"/>
          </p:cNvSpPr>
          <p:nvPr/>
        </p:nvSpPr>
        <p:spPr bwMode="auto">
          <a:xfrm>
            <a:off x="247650" y="152400"/>
            <a:ext cx="8748713" cy="574675"/>
          </a:xfrm>
          <a:prstGeom prst="rect">
            <a:avLst/>
          </a:prstGeom>
          <a:noFill/>
          <a:ln w="9525">
            <a:noFill/>
            <a:miter lim="800000"/>
            <a:headEnd/>
            <a:tailEnd/>
          </a:ln>
          <a:effectLst/>
        </p:spPr>
        <p:txBody>
          <a:bodyPr anchor="ctr"/>
          <a:lstStyle/>
          <a:p>
            <a:pPr algn="r"/>
            <a:r>
              <a:rPr lang="en-GB" sz="3200" dirty="0" smtClean="0">
                <a:solidFill>
                  <a:srgbClr val="EB9CA8"/>
                </a:solidFill>
              </a:rPr>
              <a:t>Supporting our Negotiations</a:t>
            </a:r>
            <a:endParaRPr lang="en-GB" sz="3000" dirty="0">
              <a:solidFill>
                <a:srgbClr val="EB9CA8"/>
              </a:solidFill>
            </a:endParaRPr>
          </a:p>
        </p:txBody>
      </p:sp>
      <p:sp>
        <p:nvSpPr>
          <p:cNvPr id="1041" name="Rectangle 17"/>
          <p:cNvSpPr>
            <a:spLocks noChangeArrowheads="1"/>
          </p:cNvSpPr>
          <p:nvPr/>
        </p:nvSpPr>
        <p:spPr bwMode="auto">
          <a:xfrm>
            <a:off x="250825" y="6381750"/>
            <a:ext cx="8637588" cy="252413"/>
          </a:xfrm>
          <a:prstGeom prst="rect">
            <a:avLst/>
          </a:prstGeom>
          <a:solidFill>
            <a:srgbClr val="991426"/>
          </a:solidFill>
          <a:ln w="9525">
            <a:noFill/>
            <a:miter lim="800000"/>
            <a:headEnd/>
            <a:tailEnd/>
          </a:ln>
          <a:effectLst/>
        </p:spPr>
        <p:txBody>
          <a:bodyPr wrap="none" anchor="ctr"/>
          <a:lstStyle/>
          <a:p>
            <a:endParaRPr lang="en-GB"/>
          </a:p>
        </p:txBody>
      </p:sp>
      <p:sp>
        <p:nvSpPr>
          <p:cNvPr id="1042" name="Rectangle 18"/>
          <p:cNvSpPr>
            <a:spLocks noChangeArrowheads="1"/>
          </p:cNvSpPr>
          <p:nvPr/>
        </p:nvSpPr>
        <p:spPr bwMode="auto">
          <a:xfrm>
            <a:off x="234950" y="6381750"/>
            <a:ext cx="4337050" cy="244475"/>
          </a:xfrm>
          <a:prstGeom prst="rect">
            <a:avLst/>
          </a:prstGeom>
          <a:noFill/>
          <a:ln w="9525">
            <a:noFill/>
            <a:miter lim="800000"/>
            <a:headEnd/>
            <a:tailEnd/>
          </a:ln>
          <a:effectLst/>
        </p:spPr>
        <p:txBody>
          <a:bodyPr>
            <a:spAutoFit/>
          </a:bodyPr>
          <a:lstStyle/>
          <a:p>
            <a:r>
              <a:rPr lang="en-GB" sz="1000" b="1">
                <a:solidFill>
                  <a:srgbClr val="EB9CA8"/>
                </a:solidFill>
              </a:rPr>
              <a:t>JISC Collections</a:t>
            </a:r>
          </a:p>
        </p:txBody>
      </p:sp>
      <p:sp>
        <p:nvSpPr>
          <p:cNvPr id="1043" name="Rectangle 19"/>
          <p:cNvSpPr>
            <a:spLocks noGrp="1" noChangeArrowheads="1"/>
          </p:cNvSpPr>
          <p:nvPr>
            <p:ph type="sldNum" sz="quarter" idx="4"/>
          </p:nvPr>
        </p:nvSpPr>
        <p:spPr bwMode="auto">
          <a:xfrm>
            <a:off x="3605213" y="6394450"/>
            <a:ext cx="5214937"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defRPr>
            </a:lvl1pPr>
          </a:lstStyle>
          <a:p>
            <a:fld id="{3B3C957B-9101-4FC7-853A-9D39D6BA60E5}" type="datetime4">
              <a:rPr lang="en-GB"/>
              <a:pPr/>
              <a:t>22 April 2013</a:t>
            </a:fld>
            <a:r>
              <a:rPr lang="en-GB"/>
              <a:t> </a:t>
            </a:r>
            <a:r>
              <a:rPr lang="en-GB" b="1">
                <a:solidFill>
                  <a:srgbClr val="EB9CA8"/>
                </a:solidFill>
              </a:rPr>
              <a:t>|</a:t>
            </a:r>
            <a:r>
              <a:rPr lang="en-GB" b="1">
                <a:solidFill>
                  <a:srgbClr val="9CA1BD"/>
                </a:solidFill>
              </a:rPr>
              <a:t> </a:t>
            </a:r>
            <a:r>
              <a:rPr lang="en-GB"/>
              <a:t>Click: View=&gt;Header&amp;Footer </a:t>
            </a:r>
            <a:r>
              <a:rPr lang="en-GB" b="1">
                <a:solidFill>
                  <a:srgbClr val="EB9CA8"/>
                </a:solidFill>
              </a:rPr>
              <a:t>|</a:t>
            </a:r>
            <a:r>
              <a:rPr lang="en-GB"/>
              <a:t> Slide </a:t>
            </a:r>
            <a:fld id="{DD5418C8-1444-4850-B147-BD3BE09D8305}" type="slidenum">
              <a:rPr lang="en-GB" b="1">
                <a:solidFill>
                  <a:srgbClr val="EB9CA8"/>
                </a:solidFill>
              </a:rPr>
              <a:pPr/>
              <a:t>‹#›</a:t>
            </a:fld>
            <a:endParaRPr lang="en-GB" b="1">
              <a:solidFill>
                <a:srgbClr val="9EB387"/>
              </a:solidFill>
            </a:endParaRPr>
          </a:p>
        </p:txBody>
      </p:sp>
      <p:sp>
        <p:nvSpPr>
          <p:cNvPr id="9" name="Footer Placeholder 8"/>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JISC Collections 2011 Conference and AGM, York, November 2011</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5" r:id="rId7"/>
    <p:sldLayoutId id="2147483666" r:id="rId8"/>
    <p:sldLayoutId id="2147483668" r:id="rId9"/>
    <p:sldLayoutId id="2147483667" r:id="rId10"/>
    <p:sldLayoutId id="2147483669" r:id="rId11"/>
    <p:sldLayoutId id="2147483651" r:id="rId12"/>
    <p:sldLayoutId id="2147483654" r:id="rId13"/>
  </p:sldLayoutIdLst>
  <p:hf sldNum="0" hdr="0" dt="0"/>
  <p:txStyles>
    <p:titleStyle>
      <a:lvl1pPr algn="r" rtl="0" fontAlgn="base">
        <a:spcBef>
          <a:spcPct val="0"/>
        </a:spcBef>
        <a:spcAft>
          <a:spcPct val="0"/>
        </a:spcAft>
        <a:defRPr sz="2400">
          <a:solidFill>
            <a:srgbClr val="991426"/>
          </a:solidFill>
          <a:latin typeface="+mj-lt"/>
          <a:ea typeface="+mj-ea"/>
          <a:cs typeface="+mj-cs"/>
        </a:defRPr>
      </a:lvl1pPr>
      <a:lvl2pPr algn="r" rtl="0" fontAlgn="base">
        <a:spcBef>
          <a:spcPct val="0"/>
        </a:spcBef>
        <a:spcAft>
          <a:spcPct val="0"/>
        </a:spcAft>
        <a:defRPr sz="2400">
          <a:solidFill>
            <a:srgbClr val="991426"/>
          </a:solidFill>
          <a:latin typeface="Arial" charset="0"/>
        </a:defRPr>
      </a:lvl2pPr>
      <a:lvl3pPr algn="r" rtl="0" fontAlgn="base">
        <a:spcBef>
          <a:spcPct val="0"/>
        </a:spcBef>
        <a:spcAft>
          <a:spcPct val="0"/>
        </a:spcAft>
        <a:defRPr sz="2400">
          <a:solidFill>
            <a:srgbClr val="991426"/>
          </a:solidFill>
          <a:latin typeface="Arial" charset="0"/>
        </a:defRPr>
      </a:lvl3pPr>
      <a:lvl4pPr algn="r" rtl="0" fontAlgn="base">
        <a:spcBef>
          <a:spcPct val="0"/>
        </a:spcBef>
        <a:spcAft>
          <a:spcPct val="0"/>
        </a:spcAft>
        <a:defRPr sz="2400">
          <a:solidFill>
            <a:srgbClr val="991426"/>
          </a:solidFill>
          <a:latin typeface="Arial" charset="0"/>
        </a:defRPr>
      </a:lvl4pPr>
      <a:lvl5pPr algn="r" rtl="0" fontAlgn="base">
        <a:spcBef>
          <a:spcPct val="0"/>
        </a:spcBef>
        <a:spcAft>
          <a:spcPct val="0"/>
        </a:spcAft>
        <a:defRPr sz="2400">
          <a:solidFill>
            <a:srgbClr val="991426"/>
          </a:solidFill>
          <a:latin typeface="Arial" charset="0"/>
        </a:defRPr>
      </a:lvl5pPr>
      <a:lvl6pPr marL="457200" algn="r" rtl="0" fontAlgn="base">
        <a:spcBef>
          <a:spcPct val="0"/>
        </a:spcBef>
        <a:spcAft>
          <a:spcPct val="0"/>
        </a:spcAft>
        <a:defRPr sz="2400">
          <a:solidFill>
            <a:srgbClr val="991426"/>
          </a:solidFill>
          <a:latin typeface="Arial" charset="0"/>
        </a:defRPr>
      </a:lvl6pPr>
      <a:lvl7pPr marL="914400" algn="r" rtl="0" fontAlgn="base">
        <a:spcBef>
          <a:spcPct val="0"/>
        </a:spcBef>
        <a:spcAft>
          <a:spcPct val="0"/>
        </a:spcAft>
        <a:defRPr sz="2400">
          <a:solidFill>
            <a:srgbClr val="991426"/>
          </a:solidFill>
          <a:latin typeface="Arial" charset="0"/>
        </a:defRPr>
      </a:lvl7pPr>
      <a:lvl8pPr marL="1371600" algn="r" rtl="0" fontAlgn="base">
        <a:spcBef>
          <a:spcPct val="0"/>
        </a:spcBef>
        <a:spcAft>
          <a:spcPct val="0"/>
        </a:spcAft>
        <a:defRPr sz="2400">
          <a:solidFill>
            <a:srgbClr val="991426"/>
          </a:solidFill>
          <a:latin typeface="Arial" charset="0"/>
        </a:defRPr>
      </a:lvl8pPr>
      <a:lvl9pPr marL="1828800" algn="r" rtl="0" fontAlgn="base">
        <a:spcBef>
          <a:spcPct val="0"/>
        </a:spcBef>
        <a:spcAft>
          <a:spcPct val="0"/>
        </a:spcAft>
        <a:defRPr sz="2400">
          <a:solidFill>
            <a:srgbClr val="991426"/>
          </a:solidFill>
          <a:latin typeface="Arial" charset="0"/>
        </a:defRPr>
      </a:lvl9pPr>
    </p:titleStyle>
    <p:bodyStyle>
      <a:lvl1pPr marL="342900" indent="-342900" algn="l" rtl="0" fontAlgn="base">
        <a:spcBef>
          <a:spcPct val="50000"/>
        </a:spcBef>
        <a:spcAft>
          <a:spcPct val="0"/>
        </a:spcAft>
        <a:buClr>
          <a:srgbClr val="EB9CA8"/>
        </a:buClr>
        <a:buFont typeface="Wingdings" pitchFamily="-112" charset="2"/>
        <a:buChar char="n"/>
        <a:defRPr sz="1500">
          <a:solidFill>
            <a:schemeClr val="tx1"/>
          </a:solidFill>
          <a:latin typeface="+mn-lt"/>
          <a:ea typeface="+mn-ea"/>
          <a:cs typeface="+mn-cs"/>
        </a:defRPr>
      </a:lvl1pPr>
      <a:lvl2pPr marL="742950" indent="-285750" algn="l" rtl="0" fontAlgn="base">
        <a:spcBef>
          <a:spcPct val="50000"/>
        </a:spcBef>
        <a:spcAft>
          <a:spcPct val="0"/>
        </a:spcAft>
        <a:buChar char="–"/>
        <a:defRPr sz="1500">
          <a:solidFill>
            <a:schemeClr val="tx1"/>
          </a:solidFill>
          <a:latin typeface="+mn-lt"/>
        </a:defRPr>
      </a:lvl2pPr>
      <a:lvl3pPr marL="1143000" indent="-228600" algn="l" rtl="0" fontAlgn="base">
        <a:spcBef>
          <a:spcPct val="50000"/>
        </a:spcBef>
        <a:spcAft>
          <a:spcPct val="0"/>
        </a:spcAft>
        <a:buChar char="•"/>
        <a:defRPr sz="1500">
          <a:solidFill>
            <a:schemeClr val="tx1"/>
          </a:solidFill>
          <a:latin typeface="+mn-lt"/>
        </a:defRPr>
      </a:lvl3pPr>
      <a:lvl4pPr marL="1600200" indent="-228600" algn="l" rtl="0" fontAlgn="base">
        <a:spcBef>
          <a:spcPct val="50000"/>
        </a:spcBef>
        <a:spcAft>
          <a:spcPct val="0"/>
        </a:spcAft>
        <a:buChar char="–"/>
        <a:defRPr sz="1500">
          <a:solidFill>
            <a:schemeClr val="tx1"/>
          </a:solidFill>
          <a:latin typeface="+mn-lt"/>
        </a:defRPr>
      </a:lvl4pPr>
      <a:lvl5pPr marL="2057400" indent="-228600" algn="l" rtl="0" fontAlgn="base">
        <a:spcBef>
          <a:spcPct val="50000"/>
        </a:spcBef>
        <a:spcAft>
          <a:spcPct val="0"/>
        </a:spcAft>
        <a:buChar char="»"/>
        <a:defRPr sz="1500">
          <a:solidFill>
            <a:schemeClr val="tx1"/>
          </a:solidFill>
          <a:latin typeface="+mn-lt"/>
        </a:defRPr>
      </a:lvl5pPr>
      <a:lvl6pPr marL="2514600" indent="-228600" algn="l" rtl="0" fontAlgn="base">
        <a:spcBef>
          <a:spcPct val="50000"/>
        </a:spcBef>
        <a:spcAft>
          <a:spcPct val="0"/>
        </a:spcAft>
        <a:buChar char="»"/>
        <a:defRPr sz="1500">
          <a:solidFill>
            <a:schemeClr val="tx1"/>
          </a:solidFill>
          <a:latin typeface="+mn-lt"/>
        </a:defRPr>
      </a:lvl6pPr>
      <a:lvl7pPr marL="2971800" indent="-228600" algn="l" rtl="0" fontAlgn="base">
        <a:spcBef>
          <a:spcPct val="50000"/>
        </a:spcBef>
        <a:spcAft>
          <a:spcPct val="0"/>
        </a:spcAft>
        <a:buChar char="»"/>
        <a:defRPr sz="1500">
          <a:solidFill>
            <a:schemeClr val="tx1"/>
          </a:solidFill>
          <a:latin typeface="+mn-lt"/>
        </a:defRPr>
      </a:lvl7pPr>
      <a:lvl8pPr marL="3429000" indent="-228600" algn="l" rtl="0" fontAlgn="base">
        <a:spcBef>
          <a:spcPct val="50000"/>
        </a:spcBef>
        <a:spcAft>
          <a:spcPct val="0"/>
        </a:spcAft>
        <a:buChar char="»"/>
        <a:defRPr sz="1500">
          <a:solidFill>
            <a:schemeClr val="tx1"/>
          </a:solidFill>
          <a:latin typeface="+mn-lt"/>
        </a:defRPr>
      </a:lvl8pPr>
      <a:lvl9pPr marL="3886200" indent="-228600" algn="l" rtl="0" fontAlgn="base">
        <a:spcBef>
          <a:spcPct val="50000"/>
        </a:spcBef>
        <a:spcAft>
          <a:spcPct val="0"/>
        </a:spcAft>
        <a:buChar char="»"/>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bodleian.ox.ac.uk/dbook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tiff"/><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jischistoricbooks.ac.u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429749" y="860132"/>
            <a:ext cx="8284502" cy="1896715"/>
          </a:xfrm>
          <a:prstGeom prst="rect">
            <a:avLst/>
          </a:prstGeom>
          <a:noFill/>
        </p:spPr>
      </p:pic>
      <p:sp>
        <p:nvSpPr>
          <p:cNvPr id="7" name="TextBox 6"/>
          <p:cNvSpPr txBox="1"/>
          <p:nvPr/>
        </p:nvSpPr>
        <p:spPr>
          <a:xfrm>
            <a:off x="2115403" y="3630304"/>
            <a:ext cx="4913194" cy="2554545"/>
          </a:xfrm>
          <a:prstGeom prst="rect">
            <a:avLst/>
          </a:prstGeom>
          <a:noFill/>
        </p:spPr>
        <p:txBody>
          <a:bodyPr wrap="square" rtlCol="0">
            <a:spAutoFit/>
          </a:bodyPr>
          <a:lstStyle/>
          <a:p>
            <a:pPr algn="ctr"/>
            <a:r>
              <a:rPr lang="en-GB" sz="3200" b="1" dirty="0" smtClean="0">
                <a:solidFill>
                  <a:srgbClr val="0070C0"/>
                </a:solidFill>
                <a:latin typeface="Calibri" pitchFamily="34" charset="0"/>
              </a:rPr>
              <a:t>Advisory Board</a:t>
            </a:r>
          </a:p>
          <a:p>
            <a:pPr algn="ctr"/>
            <a:r>
              <a:rPr lang="en-GB" sz="3200" b="1" dirty="0" smtClean="0">
                <a:solidFill>
                  <a:srgbClr val="0070C0"/>
                </a:solidFill>
                <a:latin typeface="Calibri" pitchFamily="34" charset="0"/>
              </a:rPr>
              <a:t>Meeting</a:t>
            </a:r>
          </a:p>
          <a:p>
            <a:endParaRPr lang="en-GB" sz="3200" b="1" dirty="0" smtClean="0">
              <a:solidFill>
                <a:srgbClr val="0070C0"/>
              </a:solidFill>
              <a:latin typeface="Calibri" pitchFamily="34" charset="0"/>
            </a:endParaRPr>
          </a:p>
          <a:p>
            <a:pPr algn="ctr"/>
            <a:r>
              <a:rPr lang="en-GB" sz="3200" b="1" dirty="0" smtClean="0">
                <a:solidFill>
                  <a:srgbClr val="0070C0"/>
                </a:solidFill>
                <a:latin typeface="Calibri" pitchFamily="34" charset="0"/>
              </a:rPr>
              <a:t>16 October 2012 </a:t>
            </a:r>
          </a:p>
          <a:p>
            <a:pPr algn="ctr"/>
            <a:r>
              <a:rPr lang="en-GB" sz="3200" b="1" dirty="0" smtClean="0">
                <a:solidFill>
                  <a:srgbClr val="0070C0"/>
                </a:solidFill>
                <a:latin typeface="Calibri" pitchFamily="34" charset="0"/>
              </a:rPr>
              <a:t>@ British Library</a:t>
            </a:r>
            <a:endParaRPr lang="en-US" sz="3200" b="1" dirty="0">
              <a:solidFill>
                <a:srgbClr val="0070C0"/>
              </a:solidFill>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1025174"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The development log has been updated..</a:t>
            </a:r>
          </a:p>
          <a:p>
            <a:pPr marL="273050" indent="-3175"/>
            <a:r>
              <a:rPr lang="en-GB" sz="2400" b="1" dirty="0" smtClean="0">
                <a:solidFill>
                  <a:srgbClr val="0070C0"/>
                </a:solidFill>
                <a:latin typeface="Calibri" pitchFamily="34" charset="0"/>
              </a:rPr>
              <a:t>(Annex B)</a:t>
            </a:r>
          </a:p>
          <a:p>
            <a:pPr marL="273050" indent="-3175"/>
            <a:endParaRPr lang="en-GB" sz="2400" b="1" dirty="0" smtClean="0">
              <a:solidFill>
                <a:srgbClr val="0070C0"/>
              </a:solidFill>
              <a:latin typeface="Calibri" pitchFamily="34" charset="0"/>
            </a:endParaRP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Following the last meeting the development log has been updated with items completed and those in progress.</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All items we have received via email since the last meeting were repeats of items already on the list</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A couple of items have not yet been investigated due to difficulties getting available expertise to analyse metadata provided</a:t>
            </a:r>
          </a:p>
          <a:p>
            <a:pPr marL="612775" indent="-342900">
              <a:buFont typeface="Wingdings" pitchFamily="2" charset="2"/>
              <a:buChar char="v"/>
            </a:pPr>
            <a:r>
              <a:rPr lang="en-GB" dirty="0" smtClean="0">
                <a:solidFill>
                  <a:schemeClr val="bg1">
                    <a:lumMod val="50000"/>
                  </a:schemeClr>
                </a:solidFill>
                <a:latin typeface="Calibri" pitchFamily="34" charset="0"/>
                <a:cs typeface="Calibri" pitchFamily="34" charset="0"/>
              </a:rPr>
              <a:t>The few items that have not been progressed all relate to additional searching options</a:t>
            </a: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sp>
        <p:nvSpPr>
          <p:cNvPr id="5" name="Rectangle 4"/>
          <p:cNvSpPr/>
          <p:nvPr/>
        </p:nvSpPr>
        <p:spPr>
          <a:xfrm>
            <a:off x="154736" y="259105"/>
            <a:ext cx="3066481"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Development Log</a:t>
            </a:r>
            <a:endParaRPr lang="en-GB" sz="2800" b="1" dirty="0">
              <a:solidFill>
                <a:srgbClr val="0070C0"/>
              </a:solidFill>
              <a:latin typeface="Calibri" pitchFamily="34" charset="0"/>
            </a:endParaRPr>
          </a:p>
        </p:txBody>
      </p:sp>
      <p:pic>
        <p:nvPicPr>
          <p:cNvPr id="7"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6362700" y="226894"/>
            <a:ext cx="2550482" cy="583926"/>
          </a:xfrm>
          <a:prstGeom prst="rect">
            <a:avLst/>
          </a:prstGeom>
          <a:noFill/>
          <a:ln w="9525">
            <a:noFill/>
            <a:miter lim="800000"/>
            <a:headEnd/>
            <a:tailEnd/>
          </a:ln>
          <a:effectLst/>
        </p:spPr>
      </p:pic>
    </p:spTree>
    <p:extLst>
      <p:ext uri="{BB962C8B-B14F-4D97-AF65-F5344CB8AC3E}">
        <p14:creationId xmlns:p14="http://schemas.microsoft.com/office/powerpoint/2010/main" val="2459980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143000"/>
            <a:ext cx="8596905" cy="5155442"/>
          </a:xfrm>
        </p:spPr>
        <p:txBody>
          <a:bodyPr/>
          <a:lstStyle/>
          <a:p>
            <a:endParaRPr lang="en-GB" i="1" dirty="0"/>
          </a:p>
        </p:txBody>
      </p:sp>
      <p:sp>
        <p:nvSpPr>
          <p:cNvPr id="10244" name="Rectangle 4"/>
          <p:cNvSpPr>
            <a:spLocks noChangeArrowheads="1"/>
          </p:cNvSpPr>
          <p:nvPr/>
        </p:nvSpPr>
        <p:spPr bwMode="auto">
          <a:xfrm>
            <a:off x="1025174" y="1447801"/>
            <a:ext cx="7093652" cy="4734636"/>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Some issues with the new PDF feature…. Members to discuss and advise….</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The new PDF functionality is designed to provide a better quality PDF with smaller file size and includes OCR functionality</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If you wish to download a book or pages from a book you enter the details and shortly after you get an email with a link to the PDF</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This link is protected and you need to be either on campus or have access via Shibboleth (or open </a:t>
            </a:r>
            <a:r>
              <a:rPr lang="en-GB" sz="1400" dirty="0" err="1" smtClean="0">
                <a:solidFill>
                  <a:schemeClr val="bg1">
                    <a:lumMod val="50000"/>
                  </a:schemeClr>
                </a:solidFill>
                <a:latin typeface="Calibri" pitchFamily="34" charset="0"/>
                <a:cs typeface="Calibri" pitchFamily="34" charset="0"/>
              </a:rPr>
              <a:t>athens</a:t>
            </a:r>
            <a:r>
              <a:rPr lang="en-GB" sz="1400" dirty="0" smtClean="0">
                <a:solidFill>
                  <a:schemeClr val="bg1">
                    <a:lumMod val="50000"/>
                  </a:schemeClr>
                </a:solidFill>
                <a:latin typeface="Calibri" pitchFamily="34" charset="0"/>
                <a:cs typeface="Calibri" pitchFamily="34" charset="0"/>
              </a:rPr>
              <a:t>)</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We have had some problems where the email has not been received in a acceptable timescale. This is either because </a:t>
            </a:r>
          </a:p>
          <a:p>
            <a:pPr marL="1069975" lvl="1"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1. The file has failed to generate due to problems with the OCR</a:t>
            </a:r>
          </a:p>
          <a:p>
            <a:pPr marL="1069975" lvl="1"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2. The file has failed to generate due to system issues</a:t>
            </a:r>
          </a:p>
          <a:p>
            <a:pPr marL="1069975" lvl="1"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3. The file is very large and is taking a long time to process</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In order to mitigate these problems we have authorise the following solutions: install an additional PDF server,  an error email to be sent if the process fails and some programming is being investigated.</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It has also been recommended that we restrict the download option to 250 pages. In some cases books or over 1000 pages have been downloaded at once.</a:t>
            </a:r>
          </a:p>
          <a:p>
            <a:pPr marL="612775" indent="-342900">
              <a:buFont typeface="Wingdings" pitchFamily="2" charset="2"/>
              <a:buChar char="v"/>
            </a:pPr>
            <a:r>
              <a:rPr lang="en-GB" sz="1400" dirty="0" smtClean="0">
                <a:solidFill>
                  <a:schemeClr val="bg1">
                    <a:lumMod val="50000"/>
                  </a:schemeClr>
                </a:solidFill>
                <a:latin typeface="Calibri" pitchFamily="34" charset="0"/>
                <a:cs typeface="Calibri" pitchFamily="34" charset="0"/>
              </a:rPr>
              <a:t>Is the page restriction solution acceptable? Users can still go back in and request the next 250 pages if they wish</a:t>
            </a:r>
          </a:p>
          <a:p>
            <a:pPr marL="612775" indent="-342900">
              <a:buFont typeface="Wingdings" pitchFamily="2" charset="2"/>
              <a:buChar char="v"/>
            </a:pPr>
            <a:endParaRPr lang="en-GB" sz="1400" dirty="0" smtClean="0">
              <a:solidFill>
                <a:schemeClr val="bg1">
                  <a:lumMod val="50000"/>
                </a:schemeClr>
              </a:solidFill>
              <a:latin typeface="Calibri" pitchFamily="34" charset="0"/>
              <a:cs typeface="Calibri" pitchFamily="34" charset="0"/>
            </a:endParaRPr>
          </a:p>
          <a:p>
            <a:pPr marL="1069975" lvl="1" indent="-342900">
              <a:buFont typeface="Wingdings" pitchFamily="2" charset="2"/>
              <a:buChar char="v"/>
            </a:pPr>
            <a:endParaRPr lang="en-GB"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sp>
        <p:nvSpPr>
          <p:cNvPr id="5" name="Rectangle 4"/>
          <p:cNvSpPr/>
          <p:nvPr/>
        </p:nvSpPr>
        <p:spPr>
          <a:xfrm>
            <a:off x="579983" y="259105"/>
            <a:ext cx="2215992"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PDF Update</a:t>
            </a:r>
            <a:endParaRPr lang="en-GB" sz="2800" b="1" dirty="0">
              <a:solidFill>
                <a:srgbClr val="0070C0"/>
              </a:solidFill>
              <a:latin typeface="Calibri" pitchFamily="34" charset="0"/>
            </a:endParaRPr>
          </a:p>
        </p:txBody>
      </p:sp>
      <p:pic>
        <p:nvPicPr>
          <p:cNvPr id="7"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6362700" y="226894"/>
            <a:ext cx="2550482" cy="583926"/>
          </a:xfrm>
          <a:prstGeom prst="rect">
            <a:avLst/>
          </a:prstGeom>
          <a:noFill/>
          <a:ln w="9525">
            <a:noFill/>
            <a:miter lim="800000"/>
            <a:headEnd/>
            <a:tailEnd/>
          </a:ln>
          <a:effectLst/>
        </p:spPr>
      </p:pic>
    </p:spTree>
    <p:extLst>
      <p:ext uri="{BB962C8B-B14F-4D97-AF65-F5344CB8AC3E}">
        <p14:creationId xmlns:p14="http://schemas.microsoft.com/office/powerpoint/2010/main" val="707739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658589"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a:solidFill>
                  <a:srgbClr val="0070C0"/>
                </a:solidFill>
                <a:latin typeface="Calibri" pitchFamily="34" charset="0"/>
              </a:rPr>
              <a:t>Members are invited to discuss</a:t>
            </a:r>
            <a:r>
              <a:rPr lang="en-GB" sz="2400" b="1" dirty="0" smtClean="0">
                <a:solidFill>
                  <a:srgbClr val="0070C0"/>
                </a:solidFill>
                <a:latin typeface="Calibri" pitchFamily="34" charset="0"/>
              </a:rPr>
              <a:t>…. (Annex C)</a:t>
            </a:r>
            <a:endParaRPr lang="en-GB" sz="2400" b="1" dirty="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612775" indent="-342900">
              <a:buFont typeface="Wingdings" pitchFamily="2" charset="2"/>
              <a:buChar char="v"/>
            </a:pPr>
            <a:r>
              <a:rPr lang="en-GB" sz="2400" dirty="0" smtClean="0">
                <a:solidFill>
                  <a:schemeClr val="bg1">
                    <a:lumMod val="50000"/>
                  </a:schemeClr>
                </a:solidFill>
                <a:latin typeface="Calibri" pitchFamily="34" charset="0"/>
                <a:cs typeface="Calibri" pitchFamily="34" charset="0"/>
              </a:rPr>
              <a:t>Vic </a:t>
            </a:r>
            <a:r>
              <a:rPr lang="en-GB" sz="2400" dirty="0" err="1" smtClean="0">
                <a:solidFill>
                  <a:schemeClr val="bg1">
                    <a:lumMod val="50000"/>
                  </a:schemeClr>
                </a:solidFill>
                <a:latin typeface="Calibri" pitchFamily="34" charset="0"/>
                <a:cs typeface="Calibri" pitchFamily="34" charset="0"/>
              </a:rPr>
              <a:t>Lyte</a:t>
            </a:r>
            <a:r>
              <a:rPr lang="en-GB" sz="2400" dirty="0" smtClean="0">
                <a:solidFill>
                  <a:schemeClr val="bg1">
                    <a:lumMod val="50000"/>
                  </a:schemeClr>
                </a:solidFill>
                <a:latin typeface="Calibri" pitchFamily="34" charset="0"/>
                <a:cs typeface="Calibri" pitchFamily="34" charset="0"/>
              </a:rPr>
              <a:t> of Mimas will present the recent accessibility audit undertaken by Mimas on the JISC Historic Books platform. </a:t>
            </a:r>
            <a:endParaRPr lang="en-GB" sz="2400" dirty="0">
              <a:solidFill>
                <a:schemeClr val="bg1">
                  <a:lumMod val="50000"/>
                </a:schemeClr>
              </a:solidFill>
              <a:latin typeface="Calibri" pitchFamily="34" charset="0"/>
              <a:cs typeface="Calibri" pitchFamily="34" charset="0"/>
            </a:endParaRPr>
          </a:p>
          <a:p>
            <a:pPr marL="612775" indent="-342900">
              <a:buFont typeface="Wingdings" pitchFamily="2" charset="2"/>
              <a:buChar char="v"/>
            </a:pPr>
            <a:endParaRPr lang="en-GB" sz="2400" dirty="0" smtClean="0">
              <a:solidFill>
                <a:schemeClr val="bg1">
                  <a:lumMod val="50000"/>
                </a:schemeClr>
              </a:solidFill>
              <a:latin typeface="Calibri" pitchFamily="34" charset="0"/>
              <a:cs typeface="Calibri" pitchFamily="34" charset="0"/>
            </a:endParaRPr>
          </a:p>
          <a:p>
            <a:pPr marL="612775" indent="-342900">
              <a:buFont typeface="Wingdings" pitchFamily="2" charset="2"/>
              <a:buChar char="v"/>
            </a:pPr>
            <a:r>
              <a:rPr lang="en-GB" sz="2400" dirty="0" smtClean="0">
                <a:solidFill>
                  <a:schemeClr val="bg1">
                    <a:lumMod val="50000"/>
                  </a:schemeClr>
                </a:solidFill>
                <a:latin typeface="Calibri" pitchFamily="34" charset="0"/>
                <a:cs typeface="Calibri" pitchFamily="34" charset="0"/>
              </a:rPr>
              <a:t>Members are invited to discuss this report and its recommendations</a:t>
            </a: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sp>
        <p:nvSpPr>
          <p:cNvPr id="5" name="Rectangle 4"/>
          <p:cNvSpPr/>
          <p:nvPr/>
        </p:nvSpPr>
        <p:spPr>
          <a:xfrm>
            <a:off x="235111" y="251510"/>
            <a:ext cx="3380605"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Accessibility Report</a:t>
            </a:r>
            <a:endParaRPr lang="en-GB" sz="2800" b="1" dirty="0">
              <a:solidFill>
                <a:srgbClr val="0070C0"/>
              </a:solidFill>
              <a:latin typeface="Calibri" pitchFamily="34" charset="0"/>
            </a:endParaRPr>
          </a:p>
        </p:txBody>
      </p:sp>
      <p:pic>
        <p:nvPicPr>
          <p:cNvPr id="7"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6362700" y="226894"/>
            <a:ext cx="2550482" cy="583926"/>
          </a:xfrm>
          <a:prstGeom prst="rect">
            <a:avLst/>
          </a:prstGeom>
          <a:noFill/>
          <a:ln w="9525">
            <a:noFill/>
            <a:miter lim="800000"/>
            <a:headEnd/>
            <a:tailEnd/>
          </a:ln>
          <a:effectLst/>
        </p:spPr>
      </p:pic>
    </p:spTree>
    <p:extLst>
      <p:ext uri="{BB962C8B-B14F-4D97-AF65-F5344CB8AC3E}">
        <p14:creationId xmlns:p14="http://schemas.microsoft.com/office/powerpoint/2010/main" val="72428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447925" y="1840615"/>
            <a:ext cx="5756145" cy="4260382"/>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Quick Recap!</a:t>
            </a:r>
          </a:p>
          <a:p>
            <a:pPr indent="269875"/>
            <a:endParaRPr lang="en-GB" sz="2400" b="1" dirty="0">
              <a:solidFill>
                <a:srgbClr val="0070C0"/>
              </a:solidFill>
              <a:latin typeface="Calibri" pitchFamily="34" charset="0"/>
            </a:endParaRPr>
          </a:p>
          <a:p>
            <a:pPr indent="269875"/>
            <a:r>
              <a:rPr lang="en-GB" sz="2400" b="1" dirty="0" smtClean="0">
                <a:solidFill>
                  <a:srgbClr val="0070C0"/>
                </a:solidFill>
                <a:latin typeface="Calibri" pitchFamily="34" charset="0"/>
              </a:rPr>
              <a:t>	Following the discussions…</a:t>
            </a:r>
          </a:p>
          <a:p>
            <a:pPr indent="269875"/>
            <a:endParaRPr lang="en-GB" sz="2400" b="1" dirty="0" smtClean="0">
              <a:solidFill>
                <a:srgbClr val="0070C0"/>
              </a:solidFill>
              <a:latin typeface="Calibri" pitchFamily="34" charset="0"/>
            </a:endParaRPr>
          </a:p>
          <a:p>
            <a:pPr indent="269875"/>
            <a:r>
              <a:rPr lang="en-GB" sz="2400" b="1" dirty="0">
                <a:solidFill>
                  <a:srgbClr val="0070C0"/>
                </a:solidFill>
                <a:latin typeface="Calibri" pitchFamily="34" charset="0"/>
              </a:rPr>
              <a:t>	</a:t>
            </a:r>
            <a:r>
              <a:rPr lang="en-GB" sz="2400" b="1" dirty="0" smtClean="0">
                <a:solidFill>
                  <a:srgbClr val="0070C0"/>
                </a:solidFill>
                <a:latin typeface="Calibri" pitchFamily="34" charset="0"/>
              </a:rPr>
              <a:t>What does this mean for the 	development budget?</a:t>
            </a:r>
          </a:p>
          <a:p>
            <a:pPr marL="269875"/>
            <a:endParaRPr lang="en-GB" dirty="0" smtClean="0">
              <a:solidFill>
                <a:schemeClr val="bg1">
                  <a:lumMod val="50000"/>
                </a:schemeClr>
              </a:solidFill>
              <a:latin typeface="Calibri" pitchFamily="34" charset="0"/>
              <a:cs typeface="Calibri" pitchFamily="34" charset="0"/>
              <a:hlinkClick r:id="rId3"/>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4"/>
          <a:srcRect/>
          <a:stretch>
            <a:fillRect/>
          </a:stretch>
        </p:blipFill>
        <p:spPr bwMode="auto">
          <a:xfrm>
            <a:off x="2241872" y="341194"/>
            <a:ext cx="4632960" cy="1060704"/>
          </a:xfrm>
          <a:prstGeom prst="rect">
            <a:avLst/>
          </a:prstGeom>
          <a:noFill/>
        </p:spPr>
      </p:pic>
    </p:spTree>
    <p:extLst>
      <p:ext uri="{BB962C8B-B14F-4D97-AF65-F5344CB8AC3E}">
        <p14:creationId xmlns:p14="http://schemas.microsoft.com/office/powerpoint/2010/main" val="2087641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endParaRPr lang="en-GB" sz="2400" b="1" dirty="0">
              <a:solidFill>
                <a:srgbClr val="0070C0"/>
              </a:solidFill>
              <a:latin typeface="Calibri" pitchFamily="34" charset="0"/>
            </a:endParaRPr>
          </a:p>
          <a:p>
            <a:pPr marL="273050" indent="-3175"/>
            <a:r>
              <a:rPr lang="en-GB" sz="2400" b="1" dirty="0">
                <a:solidFill>
                  <a:srgbClr val="0070C0"/>
                </a:solidFill>
                <a:latin typeface="Calibri" pitchFamily="34" charset="0"/>
              </a:rPr>
              <a:t>Members are invited to discuss</a:t>
            </a:r>
            <a:r>
              <a:rPr lang="en-GB" sz="2400" b="1" dirty="0" smtClean="0">
                <a:solidFill>
                  <a:srgbClr val="0070C0"/>
                </a:solidFill>
                <a:latin typeface="Calibri" pitchFamily="34" charset="0"/>
              </a:rPr>
              <a:t>…. (Annex D)</a:t>
            </a:r>
            <a:endParaRPr lang="en-GB" sz="2400" b="1" dirty="0">
              <a:solidFill>
                <a:srgbClr val="0070C0"/>
              </a:solidFill>
              <a:latin typeface="Calibri" pitchFamily="34" charset="0"/>
            </a:endParaRPr>
          </a:p>
          <a:p>
            <a:pPr marL="273050" indent="-3175"/>
            <a:endParaRPr lang="en-GB" sz="2400" dirty="0" smtClean="0">
              <a:solidFill>
                <a:schemeClr val="bg1">
                  <a:lumMod val="50000"/>
                </a:schemeClr>
              </a:solidFill>
              <a:latin typeface="Calibri" pitchFamily="34" charset="0"/>
              <a:cs typeface="Calibri" pitchFamily="34" charset="0"/>
            </a:endParaRPr>
          </a:p>
          <a:p>
            <a:pPr marL="273050" indent="-3175"/>
            <a:r>
              <a:rPr lang="en-GB" sz="2400" dirty="0" smtClean="0">
                <a:solidFill>
                  <a:schemeClr val="bg1">
                    <a:lumMod val="50000"/>
                  </a:schemeClr>
                </a:solidFill>
                <a:latin typeface="Calibri" pitchFamily="34" charset="0"/>
                <a:cs typeface="Calibri" pitchFamily="34" charset="0"/>
              </a:rPr>
              <a:t>Improving the OCR of ECCO, EEBO and the British Library content</a:t>
            </a:r>
          </a:p>
          <a:p>
            <a:pPr marL="273050" indent="-3175"/>
            <a:endParaRPr lang="en-GB" sz="2400" dirty="0">
              <a:solidFill>
                <a:schemeClr val="bg1">
                  <a:lumMod val="50000"/>
                </a:schemeClr>
              </a:solidFill>
              <a:latin typeface="Calibri" pitchFamily="34" charset="0"/>
              <a:cs typeface="Calibri" pitchFamily="34" charset="0"/>
            </a:endParaRPr>
          </a:p>
          <a:p>
            <a:pPr marL="273050" indent="-3175"/>
            <a:r>
              <a:rPr lang="en-GB" sz="2400" dirty="0" smtClean="0">
                <a:solidFill>
                  <a:schemeClr val="bg1">
                    <a:lumMod val="50000"/>
                  </a:schemeClr>
                </a:solidFill>
                <a:latin typeface="Calibri" pitchFamily="34" charset="0"/>
                <a:cs typeface="Calibri" pitchFamily="34" charset="0"/>
              </a:rPr>
              <a:t>Dan </a:t>
            </a:r>
            <a:r>
              <a:rPr lang="en-GB" sz="2400" dirty="0" err="1" smtClean="0">
                <a:solidFill>
                  <a:schemeClr val="bg1">
                    <a:lumMod val="50000"/>
                  </a:schemeClr>
                </a:solidFill>
                <a:latin typeface="Calibri" pitchFamily="34" charset="0"/>
                <a:cs typeface="Calibri" pitchFamily="34" charset="0"/>
              </a:rPr>
              <a:t>Burnstone</a:t>
            </a:r>
            <a:r>
              <a:rPr lang="en-GB" sz="2400" dirty="0" smtClean="0">
                <a:solidFill>
                  <a:schemeClr val="bg1">
                    <a:lumMod val="50000"/>
                  </a:schemeClr>
                </a:solidFill>
                <a:latin typeface="Calibri" pitchFamily="34" charset="0"/>
                <a:cs typeface="Calibri" pitchFamily="34" charset="0"/>
              </a:rPr>
              <a:t> will present the findings of the recent study to explore how JISC could become involved in Laura </a:t>
            </a:r>
            <a:r>
              <a:rPr lang="en-GB" sz="2400" dirty="0" err="1" smtClean="0">
                <a:solidFill>
                  <a:schemeClr val="bg1">
                    <a:lumMod val="50000"/>
                  </a:schemeClr>
                </a:solidFill>
                <a:latin typeface="Calibri" pitchFamily="34" charset="0"/>
                <a:cs typeface="Calibri" pitchFamily="34" charset="0"/>
              </a:rPr>
              <a:t>Mandell’s</a:t>
            </a:r>
            <a:r>
              <a:rPr lang="en-GB" sz="2400" dirty="0" smtClean="0">
                <a:solidFill>
                  <a:schemeClr val="bg1">
                    <a:lumMod val="50000"/>
                  </a:schemeClr>
                </a:solidFill>
                <a:latin typeface="Calibri" pitchFamily="34" charset="0"/>
                <a:cs typeface="Calibri" pitchFamily="34" charset="0"/>
              </a:rPr>
              <a:t> project.</a:t>
            </a:r>
          </a:p>
          <a:p>
            <a:pPr marL="273050" indent="-3175"/>
            <a:endParaRPr lang="en-GB" sz="2400" dirty="0">
              <a:solidFill>
                <a:schemeClr val="bg1">
                  <a:lumMod val="50000"/>
                </a:schemeClr>
              </a:solidFill>
              <a:latin typeface="Calibri" pitchFamily="34" charset="0"/>
              <a:cs typeface="Calibri" pitchFamily="34" charset="0"/>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14203" y="1528997"/>
            <a:ext cx="2233534" cy="5216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330970" y="138510"/>
            <a:ext cx="4632960" cy="1060704"/>
          </a:xfrm>
          <a:prstGeom prst="rect">
            <a:avLst/>
          </a:prstGeom>
          <a:noFill/>
        </p:spPr>
      </p:pic>
      <p:sp>
        <p:nvSpPr>
          <p:cNvPr id="8" name="TextBox 7"/>
          <p:cNvSpPr txBox="1"/>
          <p:nvPr/>
        </p:nvSpPr>
        <p:spPr>
          <a:xfrm>
            <a:off x="299803" y="1768839"/>
            <a:ext cx="599607" cy="369332"/>
          </a:xfrm>
          <a:prstGeom prst="rect">
            <a:avLst/>
          </a:prstGeom>
          <a:noFill/>
        </p:spPr>
        <p:txBody>
          <a:bodyPr wrap="square" rtlCol="0">
            <a:spAutoFit/>
          </a:bodyPr>
          <a:lstStyle/>
          <a:p>
            <a:r>
              <a:rPr lang="en-GB" dirty="0" smtClean="0"/>
              <a:t>	</a:t>
            </a:r>
            <a:endParaRPr lang="en-GB" dirty="0"/>
          </a:p>
        </p:txBody>
      </p:sp>
      <p:graphicFrame>
        <p:nvGraphicFramePr>
          <p:cNvPr id="2" name="Diagram 1"/>
          <p:cNvGraphicFramePr/>
          <p:nvPr>
            <p:extLst>
              <p:ext uri="{D42A27DB-BD31-4B8C-83A1-F6EECF244321}">
                <p14:modId xmlns:p14="http://schemas.microsoft.com/office/powerpoint/2010/main" val="4154790365"/>
              </p:ext>
            </p:extLst>
          </p:nvPr>
        </p:nvGraphicFramePr>
        <p:xfrm>
          <a:off x="759502" y="1411989"/>
          <a:ext cx="7620000" cy="52136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p:cNvSpPr txBox="1"/>
          <p:nvPr/>
        </p:nvSpPr>
        <p:spPr>
          <a:xfrm>
            <a:off x="3927423" y="1793397"/>
            <a:ext cx="1708879" cy="1477328"/>
          </a:xfrm>
          <a:prstGeom prst="rect">
            <a:avLst/>
          </a:prstGeom>
          <a:noFill/>
        </p:spPr>
        <p:txBody>
          <a:bodyPr wrap="square" rtlCol="0">
            <a:spAutoFit/>
          </a:bodyPr>
          <a:lstStyle/>
          <a:p>
            <a:r>
              <a:rPr lang="en-GB" dirty="0" smtClean="0"/>
              <a:t>TEI-A used to send the textual changes back and forth</a:t>
            </a:r>
            <a:endParaRPr lang="en-GB" dirty="0"/>
          </a:p>
        </p:txBody>
      </p:sp>
      <p:sp>
        <p:nvSpPr>
          <p:cNvPr id="10" name="Rounded Rectangle 9"/>
          <p:cNvSpPr/>
          <p:nvPr/>
        </p:nvSpPr>
        <p:spPr>
          <a:xfrm>
            <a:off x="179882" y="1528996"/>
            <a:ext cx="719528" cy="5216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chemeClr val="bg1">
                    <a:lumMod val="50000"/>
                  </a:schemeClr>
                </a:solidFill>
              </a:rPr>
              <a:t>UK HE &amp; FE</a:t>
            </a:r>
          </a:p>
        </p:txBody>
      </p:sp>
      <p:sp>
        <p:nvSpPr>
          <p:cNvPr id="11" name="Right Arrow 10"/>
          <p:cNvSpPr/>
          <p:nvPr/>
        </p:nvSpPr>
        <p:spPr>
          <a:xfrm>
            <a:off x="899410" y="3852472"/>
            <a:ext cx="314793" cy="284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4197246" y="5321508"/>
            <a:ext cx="2203554" cy="923330"/>
          </a:xfrm>
          <a:prstGeom prst="rect">
            <a:avLst/>
          </a:prstGeom>
          <a:noFill/>
        </p:spPr>
        <p:txBody>
          <a:bodyPr wrap="square" rtlCol="0">
            <a:spAutoFit/>
          </a:bodyPr>
          <a:lstStyle/>
          <a:p>
            <a:r>
              <a:rPr lang="en-GB" dirty="0" smtClean="0"/>
              <a:t>Date &amp; time stamped with versioning</a:t>
            </a:r>
            <a:endParaRPr lang="en-GB" dirty="0"/>
          </a:p>
        </p:txBody>
      </p:sp>
    </p:spTree>
    <p:extLst>
      <p:ext uri="{BB962C8B-B14F-4D97-AF65-F5344CB8AC3E}">
        <p14:creationId xmlns:p14="http://schemas.microsoft.com/office/powerpoint/2010/main" val="9628984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658589" y="1881557"/>
            <a:ext cx="7093652" cy="4170899"/>
          </a:xfrm>
          <a:prstGeom prst="rect">
            <a:avLst/>
          </a:prstGeom>
          <a:solidFill>
            <a:schemeClr val="bg1"/>
          </a:solidFill>
          <a:ln w="9525">
            <a:noFill/>
            <a:miter lim="800000"/>
            <a:headEnd/>
            <a:tailEnd/>
          </a:ln>
          <a:effectLst/>
        </p:spPr>
        <p:txBody>
          <a:bodyPr numCol="1" anchor="t"/>
          <a:lstStyle/>
          <a:p>
            <a:pPr marL="273050" indent="-3175"/>
            <a:r>
              <a:rPr lang="en-GB" sz="2400" b="1" dirty="0">
                <a:solidFill>
                  <a:srgbClr val="0070C0"/>
                </a:solidFill>
                <a:latin typeface="Calibri" pitchFamily="34" charset="0"/>
              </a:rPr>
              <a:t>Members are invited to </a:t>
            </a:r>
            <a:r>
              <a:rPr lang="en-GB" sz="2400" b="1" dirty="0" smtClean="0">
                <a:solidFill>
                  <a:srgbClr val="0070C0"/>
                </a:solidFill>
                <a:latin typeface="Calibri" pitchFamily="34" charset="0"/>
              </a:rPr>
              <a:t>note….</a:t>
            </a:r>
            <a:endParaRPr lang="en-GB" sz="2400" b="1" dirty="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612775" indent="-342900">
              <a:buFont typeface="Wingdings" pitchFamily="2" charset="2"/>
              <a:buChar char="v"/>
            </a:pPr>
            <a:r>
              <a:rPr lang="en-GB" sz="2400" dirty="0" smtClean="0">
                <a:solidFill>
                  <a:schemeClr val="bg1">
                    <a:lumMod val="50000"/>
                  </a:schemeClr>
                </a:solidFill>
                <a:latin typeface="Calibri" pitchFamily="34" charset="0"/>
                <a:cs typeface="Calibri" pitchFamily="34" charset="0"/>
              </a:rPr>
              <a:t>JISC Collections Call for Content (Caren)</a:t>
            </a:r>
          </a:p>
          <a:p>
            <a:pPr marL="269875"/>
            <a:endParaRPr lang="en-GB" sz="2400" dirty="0" smtClean="0">
              <a:solidFill>
                <a:schemeClr val="bg1">
                  <a:lumMod val="50000"/>
                </a:schemeClr>
              </a:solidFill>
              <a:latin typeface="Calibri" pitchFamily="34" charset="0"/>
              <a:cs typeface="Calibri" pitchFamily="34" charset="0"/>
            </a:endParaRPr>
          </a:p>
          <a:p>
            <a:pPr marL="612775" indent="-342900">
              <a:buFont typeface="Wingdings" pitchFamily="2" charset="2"/>
              <a:buChar char="v"/>
            </a:pPr>
            <a:r>
              <a:rPr lang="en-GB" sz="2400" dirty="0" smtClean="0">
                <a:solidFill>
                  <a:schemeClr val="bg1">
                    <a:lumMod val="50000"/>
                  </a:schemeClr>
                </a:solidFill>
                <a:latin typeface="Calibri" pitchFamily="34" charset="0"/>
                <a:cs typeface="Calibri" pitchFamily="34" charset="0"/>
              </a:rPr>
              <a:t>What is in the British Library collection? (Adrian</a:t>
            </a:r>
            <a:r>
              <a:rPr lang="en-GB" dirty="0" smtClean="0">
                <a:solidFill>
                  <a:schemeClr val="bg1">
                    <a:lumMod val="50000"/>
                  </a:schemeClr>
                </a:solidFill>
                <a:latin typeface="Calibri" pitchFamily="34" charset="0"/>
                <a:cs typeface="Calibri" pitchFamily="34" charset="0"/>
              </a:rPr>
              <a:t>)</a:t>
            </a: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sp>
        <p:nvSpPr>
          <p:cNvPr id="5" name="Rectangle 4"/>
          <p:cNvSpPr/>
          <p:nvPr/>
        </p:nvSpPr>
        <p:spPr>
          <a:xfrm>
            <a:off x="0" y="251510"/>
            <a:ext cx="2822119"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Content Update</a:t>
            </a:r>
            <a:endParaRPr lang="en-GB" sz="2800" b="1" dirty="0">
              <a:solidFill>
                <a:srgbClr val="0070C0"/>
              </a:solidFill>
              <a:latin typeface="Calibri" pitchFamily="34" charset="0"/>
            </a:endParaRPr>
          </a:p>
        </p:txBody>
      </p:sp>
      <p:pic>
        <p:nvPicPr>
          <p:cNvPr id="7"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6362700" y="226894"/>
            <a:ext cx="2550482" cy="583926"/>
          </a:xfrm>
          <a:prstGeom prst="rect">
            <a:avLst/>
          </a:prstGeom>
          <a:noFill/>
          <a:ln w="9525">
            <a:noFill/>
            <a:miter lim="800000"/>
            <a:headEnd/>
            <a:tailEnd/>
          </a:ln>
          <a:effectLst/>
        </p:spPr>
      </p:pic>
    </p:spTree>
    <p:extLst>
      <p:ext uri="{BB962C8B-B14F-4D97-AF65-F5344CB8AC3E}">
        <p14:creationId xmlns:p14="http://schemas.microsoft.com/office/powerpoint/2010/main" val="24670666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723900" y="1840614"/>
            <a:ext cx="6953250" cy="3825667"/>
          </a:xfrm>
          <a:prstGeom prst="rect">
            <a:avLst/>
          </a:prstGeom>
          <a:solidFill>
            <a:schemeClr val="bg1"/>
          </a:solidFill>
          <a:ln w="9525">
            <a:noFill/>
            <a:miter lim="800000"/>
            <a:headEnd/>
            <a:tailEnd/>
          </a:ln>
          <a:effectLst/>
        </p:spPr>
        <p:txBody>
          <a:bodyPr anchor="t"/>
          <a:lstStyle/>
          <a:p>
            <a:pPr indent="269875"/>
            <a:r>
              <a:rPr lang="en-GB" sz="2400" b="1" dirty="0" smtClean="0">
                <a:solidFill>
                  <a:srgbClr val="0070C0"/>
                </a:solidFill>
                <a:latin typeface="Calibri" pitchFamily="34" charset="0"/>
              </a:rPr>
              <a:t>Providing UK HE and FE with MARC records for JHB</a:t>
            </a:r>
          </a:p>
          <a:p>
            <a:pPr indent="269875"/>
            <a:endParaRPr lang="en-GB" sz="2400" b="1" dirty="0">
              <a:solidFill>
                <a:srgbClr val="0070C0"/>
              </a:solidFill>
              <a:latin typeface="Calibri" pitchFamily="34" charset="0"/>
            </a:endParaRPr>
          </a:p>
          <a:p>
            <a:pPr marL="285750" indent="-285750">
              <a:buFont typeface="Wingdings" pitchFamily="2" charset="2"/>
              <a:buChar char="v"/>
            </a:pPr>
            <a:r>
              <a:rPr lang="en-GB" sz="2400" dirty="0" smtClean="0">
                <a:solidFill>
                  <a:schemeClr val="bg1">
                    <a:lumMod val="50000"/>
                  </a:schemeClr>
                </a:solidFill>
                <a:latin typeface="Calibri" pitchFamily="34" charset="0"/>
                <a:cs typeface="Calibri" pitchFamily="34" charset="0"/>
              </a:rPr>
              <a:t>Caren Milloy and Rachel Marshall will provide a verbal update on discussions within the British Library to release the ESTC data under an open licence</a:t>
            </a:r>
          </a:p>
          <a:p>
            <a:pPr marL="285750" indent="-285750">
              <a:buFont typeface="Wingdings" pitchFamily="2" charset="2"/>
              <a:buChar char="v"/>
            </a:pPr>
            <a:r>
              <a:rPr lang="en-GB" sz="2400" dirty="0">
                <a:solidFill>
                  <a:schemeClr val="accent3">
                    <a:lumMod val="50000"/>
                  </a:schemeClr>
                </a:solidFill>
                <a:latin typeface="Calibri" pitchFamily="34" charset="0"/>
              </a:rPr>
              <a:t>Recommendation 3: JISC Collections should work with the British Library, ESTC North America, and other stakeholders to achieve the release of ESTC data under a license that explicitly allows re-use.</a:t>
            </a:r>
          </a:p>
          <a:p>
            <a:pPr marL="285750" indent="-285750">
              <a:buFont typeface="Wingdings" pitchFamily="2" charset="2"/>
              <a:buChar char="v"/>
            </a:pPr>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828801" y="1840614"/>
            <a:ext cx="6375270" cy="4037671"/>
          </a:xfrm>
          <a:prstGeom prst="rect">
            <a:avLst/>
          </a:prstGeom>
          <a:solidFill>
            <a:schemeClr val="bg1"/>
          </a:solidFill>
          <a:ln w="9525">
            <a:noFill/>
            <a:miter lim="800000"/>
            <a:headEnd/>
            <a:tailEnd/>
          </a:ln>
          <a:effectLst/>
        </p:spPr>
        <p:txBody>
          <a:bodyPr anchor="t"/>
          <a:lstStyle/>
          <a:p>
            <a:pPr indent="269875"/>
            <a:endParaRPr lang="en-GB" sz="2400" dirty="0" smtClean="0">
              <a:solidFill>
                <a:srgbClr val="991426"/>
              </a:solidFill>
            </a:endParaRPr>
          </a:p>
          <a:p>
            <a:pPr indent="269875"/>
            <a:r>
              <a:rPr lang="en-GB" sz="2400" b="1" dirty="0" smtClean="0">
                <a:solidFill>
                  <a:srgbClr val="0070C0"/>
                </a:solidFill>
                <a:latin typeface="Calibri" pitchFamily="34" charset="0"/>
              </a:rPr>
              <a:t>Members are invited to discuss….. (Annex E)</a:t>
            </a:r>
          </a:p>
          <a:p>
            <a:pPr indent="269875"/>
            <a:endParaRPr lang="en-GB" sz="2400" dirty="0" smtClean="0">
              <a:solidFill>
                <a:schemeClr val="accent3">
                  <a:lumMod val="50000"/>
                </a:schemeClr>
              </a:solidFill>
              <a:latin typeface="Calibri" pitchFamily="34" charset="0"/>
            </a:endParaRPr>
          </a:p>
          <a:p>
            <a:pPr marL="723900" indent="-457200">
              <a:buFont typeface="Wingdings" pitchFamily="2" charset="2"/>
              <a:buChar char="v"/>
            </a:pPr>
            <a:r>
              <a:rPr lang="en-GB" sz="2400" dirty="0" smtClean="0">
                <a:solidFill>
                  <a:schemeClr val="accent3">
                    <a:lumMod val="50000"/>
                  </a:schemeClr>
                </a:solidFill>
                <a:latin typeface="Calibri" pitchFamily="34" charset="0"/>
              </a:rPr>
              <a:t>Using the data that we have immediate access too:</a:t>
            </a:r>
          </a:p>
          <a:p>
            <a:pPr marL="1181100" lvl="1" indent="-457200">
              <a:buFont typeface="Wingdings" pitchFamily="2" charset="2"/>
              <a:buChar char="v"/>
            </a:pPr>
            <a:r>
              <a:rPr lang="en-GB" dirty="0">
                <a:solidFill>
                  <a:schemeClr val="accent3">
                    <a:lumMod val="50000"/>
                  </a:schemeClr>
                </a:solidFill>
                <a:latin typeface="Calibri" pitchFamily="34" charset="0"/>
              </a:rPr>
              <a:t>Benchmarking usage of JHB against </a:t>
            </a:r>
            <a:r>
              <a:rPr lang="en-GB" dirty="0" err="1">
                <a:solidFill>
                  <a:schemeClr val="accent3">
                    <a:lumMod val="50000"/>
                  </a:schemeClr>
                </a:solidFill>
                <a:latin typeface="Calibri" pitchFamily="34" charset="0"/>
              </a:rPr>
              <a:t>ProQuest</a:t>
            </a:r>
            <a:r>
              <a:rPr lang="en-GB" dirty="0">
                <a:solidFill>
                  <a:schemeClr val="accent3">
                    <a:lumMod val="50000"/>
                  </a:schemeClr>
                </a:solidFill>
                <a:latin typeface="Calibri" pitchFamily="34" charset="0"/>
              </a:rPr>
              <a:t> / </a:t>
            </a:r>
            <a:r>
              <a:rPr lang="en-GB" dirty="0" err="1">
                <a:solidFill>
                  <a:schemeClr val="accent3">
                    <a:lumMod val="50000"/>
                  </a:schemeClr>
                </a:solidFill>
                <a:latin typeface="Calibri" pitchFamily="34" charset="0"/>
              </a:rPr>
              <a:t>Cengage</a:t>
            </a:r>
            <a:r>
              <a:rPr lang="en-GB" dirty="0">
                <a:solidFill>
                  <a:schemeClr val="accent3">
                    <a:lumMod val="50000"/>
                  </a:schemeClr>
                </a:solidFill>
                <a:latin typeface="Calibri" pitchFamily="34" charset="0"/>
              </a:rPr>
              <a:t> (bi-annual)</a:t>
            </a:r>
          </a:p>
          <a:p>
            <a:pPr marL="1181100" lvl="1" indent="-457200">
              <a:buFont typeface="Wingdings" pitchFamily="2" charset="2"/>
              <a:buChar char="v"/>
            </a:pPr>
            <a:r>
              <a:rPr lang="en-GB" dirty="0">
                <a:solidFill>
                  <a:schemeClr val="accent3">
                    <a:lumMod val="50000"/>
                  </a:schemeClr>
                </a:solidFill>
                <a:latin typeface="Calibri" pitchFamily="34" charset="0"/>
              </a:rPr>
              <a:t>Benchmarking usage (annual)</a:t>
            </a:r>
          </a:p>
          <a:p>
            <a:pPr marL="1181100" lvl="1" indent="-457200">
              <a:buFont typeface="Wingdings" pitchFamily="2" charset="2"/>
              <a:buChar char="v"/>
            </a:pPr>
            <a:r>
              <a:rPr lang="en-GB" dirty="0">
                <a:solidFill>
                  <a:schemeClr val="accent3">
                    <a:lumMod val="50000"/>
                  </a:schemeClr>
                </a:solidFill>
                <a:latin typeface="Calibri" pitchFamily="34" charset="0"/>
              </a:rPr>
              <a:t>Surveys by JISC Collections &amp; Mimas (annual)</a:t>
            </a:r>
          </a:p>
          <a:p>
            <a:pPr marL="1181100" lvl="1" indent="-457200">
              <a:buFont typeface="Wingdings" pitchFamily="2" charset="2"/>
              <a:buChar char="v"/>
            </a:pPr>
            <a:r>
              <a:rPr lang="en-GB" dirty="0">
                <a:solidFill>
                  <a:schemeClr val="accent3">
                    <a:lumMod val="50000"/>
                  </a:schemeClr>
                </a:solidFill>
                <a:latin typeface="Calibri" pitchFamily="34" charset="0"/>
              </a:rPr>
              <a:t>User testing – performance, accessibility (annual)</a:t>
            </a:r>
          </a:p>
          <a:p>
            <a:pPr marL="1181100" lvl="1" indent="-457200">
              <a:buFont typeface="Wingdings" pitchFamily="2" charset="2"/>
              <a:buChar char="v"/>
            </a:pPr>
            <a:r>
              <a:rPr lang="en-GB" dirty="0">
                <a:solidFill>
                  <a:schemeClr val="accent3">
                    <a:lumMod val="50000"/>
                  </a:schemeClr>
                </a:solidFill>
                <a:latin typeface="Calibri" pitchFamily="34" charset="0"/>
              </a:rPr>
              <a:t>Feedback on lists / helpdesks / twitter (quarterly)</a:t>
            </a:r>
          </a:p>
          <a:p>
            <a:pPr marL="723900" indent="-457200">
              <a:buFont typeface="Wingdings" pitchFamily="2" charset="2"/>
              <a:buChar char="v"/>
            </a:pPr>
            <a:endParaRPr lang="en-GB" sz="2400" dirty="0" smtClean="0">
              <a:solidFill>
                <a:schemeClr val="accent3">
                  <a:lumMod val="50000"/>
                </a:schemeClr>
              </a:solidFill>
              <a:latin typeface="Calibri" pitchFamily="34" charset="0"/>
            </a:endParaRPr>
          </a:p>
          <a:p>
            <a:pPr marL="266700"/>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6076950" y="188794"/>
            <a:ext cx="2855282" cy="653709"/>
          </a:xfrm>
          <a:prstGeom prst="rect">
            <a:avLst/>
          </a:prstGeom>
          <a:noFill/>
        </p:spPr>
      </p:pic>
      <p:sp>
        <p:nvSpPr>
          <p:cNvPr id="5" name="Rectangle 4"/>
          <p:cNvSpPr/>
          <p:nvPr/>
        </p:nvSpPr>
        <p:spPr>
          <a:xfrm>
            <a:off x="-75341" y="251510"/>
            <a:ext cx="5175777"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Evaluating progress and success</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2834788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168089621"/>
              </p:ext>
            </p:extLst>
          </p:nvPr>
        </p:nvGraphicFramePr>
        <p:xfrm>
          <a:off x="533400" y="190501"/>
          <a:ext cx="7924800" cy="638175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5562600" y="707571"/>
            <a:ext cx="2318657" cy="923330"/>
          </a:xfrm>
          <a:prstGeom prst="rect">
            <a:avLst/>
          </a:prstGeom>
          <a:noFill/>
        </p:spPr>
        <p:txBody>
          <a:bodyPr wrap="square" rtlCol="0">
            <a:spAutoFit/>
          </a:bodyPr>
          <a:lstStyle/>
          <a:p>
            <a:r>
              <a:rPr lang="en-GB" b="1" u="sng" dirty="0" smtClean="0">
                <a:solidFill>
                  <a:srgbClr val="0070C0"/>
                </a:solidFill>
              </a:rPr>
              <a:t>JISC Historic Book Usage 2011 – 2012 by collection</a:t>
            </a:r>
            <a:endParaRPr lang="en-GB" b="1" u="sng" dirty="0">
              <a:solidFill>
                <a:srgbClr val="0070C0"/>
              </a:solidFill>
            </a:endParaRPr>
          </a:p>
        </p:txBody>
      </p:sp>
    </p:spTree>
    <p:extLst>
      <p:ext uri="{BB962C8B-B14F-4D97-AF65-F5344CB8AC3E}">
        <p14:creationId xmlns:p14="http://schemas.microsoft.com/office/powerpoint/2010/main" val="2518330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5013846"/>
          </a:xfrm>
        </p:spPr>
        <p:txBody>
          <a:bodyPr/>
          <a:lstStyle/>
          <a:p>
            <a:endParaRPr lang="en-GB" i="1" dirty="0"/>
          </a:p>
        </p:txBody>
      </p:sp>
      <p:sp>
        <p:nvSpPr>
          <p:cNvPr id="10244" name="Rectangle 4"/>
          <p:cNvSpPr>
            <a:spLocks noChangeArrowheads="1"/>
          </p:cNvSpPr>
          <p:nvPr/>
        </p:nvSpPr>
        <p:spPr bwMode="auto">
          <a:xfrm>
            <a:off x="1485901" y="1714004"/>
            <a:ext cx="6324599" cy="4447645"/>
          </a:xfrm>
          <a:prstGeom prst="rect">
            <a:avLst/>
          </a:prstGeom>
          <a:solidFill>
            <a:schemeClr val="bg1"/>
          </a:solidFill>
          <a:ln w="9525">
            <a:noFill/>
            <a:miter lim="800000"/>
            <a:headEnd/>
            <a:tailEnd/>
          </a:ln>
          <a:effectLst/>
        </p:spPr>
        <p:txBody>
          <a:bodyPr anchor="t"/>
          <a:lstStyle/>
          <a:p>
            <a:pPr indent="269875"/>
            <a:r>
              <a:rPr lang="en-GB" sz="2400" b="1" dirty="0" smtClean="0">
                <a:solidFill>
                  <a:srgbClr val="0070C0"/>
                </a:solidFill>
                <a:latin typeface="Calibri" pitchFamily="34" charset="0"/>
              </a:rPr>
              <a:t>Agenda:</a:t>
            </a:r>
          </a:p>
          <a:p>
            <a:pPr marL="266700"/>
            <a:endParaRPr lang="en-GB" sz="2000" dirty="0" smtClean="0">
              <a:solidFill>
                <a:schemeClr val="accent3">
                  <a:lumMod val="50000"/>
                </a:schemeClr>
              </a:solidFill>
              <a:latin typeface="Calibri" pitchFamily="34" charset="0"/>
            </a:endParaRPr>
          </a:p>
          <a:p>
            <a:pPr marL="266700"/>
            <a:r>
              <a:rPr lang="en-GB" sz="2000" dirty="0" smtClean="0">
                <a:solidFill>
                  <a:schemeClr val="accent3">
                    <a:lumMod val="50000"/>
                  </a:schemeClr>
                </a:solidFill>
                <a:latin typeface="Calibri" pitchFamily="34" charset="0"/>
              </a:rPr>
              <a:t>11.00		Welcome &amp; notes of last meeting</a:t>
            </a:r>
          </a:p>
          <a:p>
            <a:pPr marL="266700"/>
            <a:r>
              <a:rPr lang="en-GB" sz="2000" dirty="0" smtClean="0">
                <a:solidFill>
                  <a:schemeClr val="accent3">
                    <a:lumMod val="50000"/>
                  </a:schemeClr>
                </a:solidFill>
                <a:latin typeface="Calibri" pitchFamily="34" charset="0"/>
              </a:rPr>
              <a:t>11.10		Budget Update</a:t>
            </a:r>
          </a:p>
          <a:p>
            <a:pPr marL="266700"/>
            <a:r>
              <a:rPr lang="en-GB" sz="2000" dirty="0" smtClean="0">
                <a:solidFill>
                  <a:schemeClr val="accent3">
                    <a:lumMod val="50000"/>
                  </a:schemeClr>
                </a:solidFill>
                <a:latin typeface="Calibri" pitchFamily="34" charset="0"/>
              </a:rPr>
              <a:t>11.20		Platform </a:t>
            </a:r>
            <a:r>
              <a:rPr lang="en-GB" sz="2000" dirty="0">
                <a:solidFill>
                  <a:schemeClr val="accent3">
                    <a:lumMod val="50000"/>
                  </a:schemeClr>
                </a:solidFill>
                <a:latin typeface="Calibri" pitchFamily="34" charset="0"/>
              </a:rPr>
              <a:t>update &amp; development </a:t>
            </a:r>
            <a:r>
              <a:rPr lang="en-GB" sz="2000" dirty="0" smtClean="0">
                <a:solidFill>
                  <a:schemeClr val="accent3">
                    <a:lumMod val="50000"/>
                  </a:schemeClr>
                </a:solidFill>
                <a:latin typeface="Calibri" pitchFamily="34" charset="0"/>
              </a:rPr>
              <a:t>log</a:t>
            </a:r>
          </a:p>
          <a:p>
            <a:pPr marL="266700"/>
            <a:r>
              <a:rPr lang="en-GB" sz="2000" dirty="0">
                <a:solidFill>
                  <a:schemeClr val="accent3">
                    <a:lumMod val="50000"/>
                  </a:schemeClr>
                </a:solidFill>
                <a:latin typeface="Calibri" pitchFamily="34" charset="0"/>
              </a:rPr>
              <a:t>	</a:t>
            </a:r>
            <a:r>
              <a:rPr lang="en-GB" sz="2000" dirty="0" smtClean="0">
                <a:solidFill>
                  <a:schemeClr val="accent3">
                    <a:lumMod val="50000"/>
                  </a:schemeClr>
                </a:solidFill>
                <a:latin typeface="Calibri" pitchFamily="34" charset="0"/>
              </a:rPr>
              <a:t>	PDF update</a:t>
            </a:r>
            <a:endParaRPr lang="en-GB" sz="2000" dirty="0">
              <a:solidFill>
                <a:schemeClr val="accent3">
                  <a:lumMod val="50000"/>
                </a:schemeClr>
              </a:solidFill>
              <a:latin typeface="Calibri" pitchFamily="34" charset="0"/>
            </a:endParaRPr>
          </a:p>
          <a:p>
            <a:pPr marL="266700"/>
            <a:r>
              <a:rPr lang="en-GB" sz="2000" dirty="0" smtClean="0">
                <a:solidFill>
                  <a:schemeClr val="accent3">
                    <a:lumMod val="50000"/>
                  </a:schemeClr>
                </a:solidFill>
                <a:latin typeface="Calibri" pitchFamily="34" charset="0"/>
              </a:rPr>
              <a:t>12.10	</a:t>
            </a:r>
            <a:r>
              <a:rPr lang="en-GB" sz="2000" dirty="0">
                <a:solidFill>
                  <a:schemeClr val="accent3">
                    <a:lumMod val="50000"/>
                  </a:schemeClr>
                </a:solidFill>
                <a:latin typeface="Calibri" pitchFamily="34" charset="0"/>
              </a:rPr>
              <a:t>	Accessibility report</a:t>
            </a:r>
          </a:p>
          <a:p>
            <a:pPr marL="266700"/>
            <a:r>
              <a:rPr lang="en-GB" sz="2000" dirty="0" smtClean="0">
                <a:solidFill>
                  <a:schemeClr val="accent3">
                    <a:lumMod val="50000"/>
                  </a:schemeClr>
                </a:solidFill>
                <a:latin typeface="Calibri" pitchFamily="34" charset="0"/>
              </a:rPr>
              <a:t>12.40		Content update</a:t>
            </a:r>
          </a:p>
          <a:p>
            <a:pPr marL="266700"/>
            <a:r>
              <a:rPr lang="en-GB" sz="2000" dirty="0" smtClean="0">
                <a:solidFill>
                  <a:schemeClr val="accent3">
                    <a:lumMod val="50000"/>
                  </a:schemeClr>
                </a:solidFill>
                <a:latin typeface="Calibri" pitchFamily="34" charset="0"/>
              </a:rPr>
              <a:t>		Call for Content &amp; Adrian on BL</a:t>
            </a:r>
          </a:p>
          <a:p>
            <a:pPr marL="266700"/>
            <a:r>
              <a:rPr lang="en-GB" sz="2000" dirty="0" smtClean="0">
                <a:solidFill>
                  <a:schemeClr val="accent3">
                    <a:lumMod val="50000"/>
                  </a:schemeClr>
                </a:solidFill>
                <a:latin typeface="Calibri" pitchFamily="34" charset="0"/>
              </a:rPr>
              <a:t>13.00		Lunch</a:t>
            </a:r>
          </a:p>
          <a:p>
            <a:pPr marL="266700"/>
            <a:r>
              <a:rPr lang="en-GB" sz="2000" dirty="0" smtClean="0">
                <a:solidFill>
                  <a:schemeClr val="accent3">
                    <a:lumMod val="50000"/>
                  </a:schemeClr>
                </a:solidFill>
                <a:latin typeface="Calibri" pitchFamily="34" charset="0"/>
              </a:rPr>
              <a:t>13.30		OCR Project</a:t>
            </a:r>
          </a:p>
          <a:p>
            <a:pPr marL="266700"/>
            <a:r>
              <a:rPr lang="en-GB" sz="2000" dirty="0" smtClean="0">
                <a:solidFill>
                  <a:schemeClr val="accent3">
                    <a:lumMod val="50000"/>
                  </a:schemeClr>
                </a:solidFill>
                <a:latin typeface="Calibri" pitchFamily="34" charset="0"/>
              </a:rPr>
              <a:t>14.00		MARC records Update</a:t>
            </a:r>
          </a:p>
          <a:p>
            <a:pPr marL="266700"/>
            <a:r>
              <a:rPr lang="en-GB" sz="2000" dirty="0" smtClean="0">
                <a:solidFill>
                  <a:schemeClr val="accent3">
                    <a:lumMod val="50000"/>
                  </a:schemeClr>
                </a:solidFill>
                <a:latin typeface="Calibri" pitchFamily="34" charset="0"/>
              </a:rPr>
              <a:t>14.10		Evaluation Report</a:t>
            </a:r>
          </a:p>
          <a:p>
            <a:pPr marL="266700"/>
            <a:r>
              <a:rPr lang="en-GB" sz="2000" dirty="0" smtClean="0">
                <a:solidFill>
                  <a:schemeClr val="accent3">
                    <a:lumMod val="50000"/>
                  </a:schemeClr>
                </a:solidFill>
                <a:latin typeface="Calibri" pitchFamily="34" charset="0"/>
              </a:rPr>
              <a:t>14.50		AOB and DONM</a:t>
            </a:r>
          </a:p>
          <a:p>
            <a:pPr marL="266700"/>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1996852601"/>
              </p:ext>
            </p:extLst>
          </p:nvPr>
        </p:nvGraphicFramePr>
        <p:xfrm>
          <a:off x="0" y="0"/>
          <a:ext cx="9144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9109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57" y="1327582"/>
            <a:ext cx="8811020" cy="529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1"/>
          <p:cNvSpPr txBox="1"/>
          <p:nvPr/>
        </p:nvSpPr>
        <p:spPr>
          <a:xfrm>
            <a:off x="1785257" y="244065"/>
            <a:ext cx="6183086"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800" b="1" u="sng" dirty="0" smtClean="0">
                <a:solidFill>
                  <a:srgbClr val="0070C0"/>
                </a:solidFill>
              </a:rPr>
              <a:t>JISC Collections HE Annual Satisfaction Survey Responses for JISC Historic Book 2011 – 2012 year</a:t>
            </a:r>
            <a:endParaRPr lang="en-GB" sz="1800" b="1" u="sng" dirty="0">
              <a:solidFill>
                <a:srgbClr val="0070C0"/>
              </a:solidFill>
            </a:endParaRPr>
          </a:p>
        </p:txBody>
      </p:sp>
    </p:spTree>
    <p:extLst>
      <p:ext uri="{BB962C8B-B14F-4D97-AF65-F5344CB8AC3E}">
        <p14:creationId xmlns:p14="http://schemas.microsoft.com/office/powerpoint/2010/main" val="1516356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79096"/>
            <a:ext cx="8449070" cy="507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1"/>
          <p:cNvSpPr txBox="1"/>
          <p:nvPr/>
        </p:nvSpPr>
        <p:spPr>
          <a:xfrm>
            <a:off x="1785257" y="244065"/>
            <a:ext cx="6183086" cy="64633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800" b="1" u="sng" dirty="0" smtClean="0">
                <a:solidFill>
                  <a:srgbClr val="0070C0"/>
                </a:solidFill>
              </a:rPr>
              <a:t>JISC Collections FE Annual Satisfaction Survey Responses for JISC Historic Book 2011 – 2012 year</a:t>
            </a:r>
            <a:endParaRPr lang="en-GB" sz="1800" b="1" u="sng" dirty="0">
              <a:solidFill>
                <a:srgbClr val="0070C0"/>
              </a:solidFill>
            </a:endParaRPr>
          </a:p>
        </p:txBody>
      </p:sp>
    </p:spTree>
    <p:extLst>
      <p:ext uri="{BB962C8B-B14F-4D97-AF65-F5344CB8AC3E}">
        <p14:creationId xmlns:p14="http://schemas.microsoft.com/office/powerpoint/2010/main" val="24582611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429" y="783771"/>
            <a:ext cx="7727910" cy="5514671"/>
          </a:xfrm>
        </p:spPr>
        <p:txBody>
          <a:bodyPr/>
          <a:lstStyle/>
          <a:p>
            <a:endParaRPr lang="en-GB" dirty="0"/>
          </a:p>
        </p:txBody>
      </p:sp>
      <p:sp>
        <p:nvSpPr>
          <p:cNvPr id="4" name="Content Placeholder 3"/>
          <p:cNvSpPr>
            <a:spLocks noGrp="1"/>
          </p:cNvSpPr>
          <p:nvPr>
            <p:ph idx="11"/>
          </p:nvPr>
        </p:nvSpPr>
        <p:spPr>
          <a:xfrm>
            <a:off x="584201" y="1077685"/>
            <a:ext cx="6763656" cy="4811486"/>
          </a:xfrm>
        </p:spPr>
        <p:txBody>
          <a:bodyPr/>
          <a:lstStyle/>
          <a:p>
            <a:r>
              <a:rPr lang="en-GB" dirty="0" smtClean="0">
                <a:solidFill>
                  <a:schemeClr val="bg2"/>
                </a:solidFill>
              </a:rPr>
              <a:t>The </a:t>
            </a:r>
            <a:r>
              <a:rPr lang="en-GB" dirty="0">
                <a:solidFill>
                  <a:schemeClr val="bg2"/>
                </a:solidFill>
              </a:rPr>
              <a:t>top 10 users accounted for 62% of all downloads</a:t>
            </a:r>
          </a:p>
          <a:p>
            <a:endParaRPr lang="en-GB" dirty="0">
              <a:solidFill>
                <a:schemeClr val="bg2"/>
              </a:solidFill>
            </a:endParaRPr>
          </a:p>
          <a:p>
            <a:r>
              <a:rPr lang="en-GB" dirty="0">
                <a:solidFill>
                  <a:schemeClr val="bg2"/>
                </a:solidFill>
              </a:rPr>
              <a:t>Institution	Downloads</a:t>
            </a:r>
          </a:p>
          <a:p>
            <a:r>
              <a:rPr lang="en-GB" dirty="0">
                <a:solidFill>
                  <a:schemeClr val="bg2"/>
                </a:solidFill>
              </a:rPr>
              <a:t>Queen's University Belfast	77798</a:t>
            </a:r>
          </a:p>
          <a:p>
            <a:r>
              <a:rPr lang="en-GB" dirty="0">
                <a:solidFill>
                  <a:schemeClr val="bg2"/>
                </a:solidFill>
              </a:rPr>
              <a:t>University of Southampton	61183</a:t>
            </a:r>
          </a:p>
          <a:p>
            <a:r>
              <a:rPr lang="en-GB" dirty="0">
                <a:solidFill>
                  <a:schemeClr val="bg2"/>
                </a:solidFill>
              </a:rPr>
              <a:t>University of St Andrews	47061</a:t>
            </a:r>
          </a:p>
          <a:p>
            <a:r>
              <a:rPr lang="en-GB" dirty="0">
                <a:solidFill>
                  <a:schemeClr val="bg2"/>
                </a:solidFill>
              </a:rPr>
              <a:t>Newcastle University	42649</a:t>
            </a:r>
          </a:p>
          <a:p>
            <a:r>
              <a:rPr lang="en-GB" dirty="0">
                <a:solidFill>
                  <a:schemeClr val="bg2"/>
                </a:solidFill>
              </a:rPr>
              <a:t>University of Wolverhampton	40399</a:t>
            </a:r>
          </a:p>
          <a:p>
            <a:r>
              <a:rPr lang="en-GB" dirty="0" err="1">
                <a:solidFill>
                  <a:schemeClr val="bg2"/>
                </a:solidFill>
              </a:rPr>
              <a:t>Wellcome</a:t>
            </a:r>
            <a:r>
              <a:rPr lang="en-GB" dirty="0">
                <a:solidFill>
                  <a:schemeClr val="bg2"/>
                </a:solidFill>
              </a:rPr>
              <a:t> Trust	</a:t>
            </a:r>
            <a:r>
              <a:rPr lang="en-GB" dirty="0" smtClean="0">
                <a:solidFill>
                  <a:schemeClr val="bg2"/>
                </a:solidFill>
              </a:rPr>
              <a:t>	33834</a:t>
            </a:r>
            <a:endParaRPr lang="en-GB" dirty="0">
              <a:solidFill>
                <a:schemeClr val="bg2"/>
              </a:solidFill>
            </a:endParaRPr>
          </a:p>
          <a:p>
            <a:r>
              <a:rPr lang="en-GB" dirty="0">
                <a:solidFill>
                  <a:schemeClr val="bg2"/>
                </a:solidFill>
              </a:rPr>
              <a:t>Oxford Brookes University	31428</a:t>
            </a:r>
          </a:p>
          <a:p>
            <a:r>
              <a:rPr lang="en-GB" dirty="0">
                <a:solidFill>
                  <a:schemeClr val="bg2"/>
                </a:solidFill>
              </a:rPr>
              <a:t>University of Strathclyde	26435</a:t>
            </a:r>
          </a:p>
          <a:p>
            <a:r>
              <a:rPr lang="en-GB" dirty="0">
                <a:solidFill>
                  <a:schemeClr val="bg2"/>
                </a:solidFill>
              </a:rPr>
              <a:t>University of Stirling	</a:t>
            </a:r>
            <a:r>
              <a:rPr lang="en-GB" dirty="0" smtClean="0">
                <a:solidFill>
                  <a:schemeClr val="bg2"/>
                </a:solidFill>
              </a:rPr>
              <a:t>	24957</a:t>
            </a:r>
            <a:endParaRPr lang="en-GB" dirty="0">
              <a:solidFill>
                <a:schemeClr val="bg2"/>
              </a:solidFill>
            </a:endParaRPr>
          </a:p>
          <a:p>
            <a:r>
              <a:rPr lang="en-GB" dirty="0">
                <a:solidFill>
                  <a:schemeClr val="bg2"/>
                </a:solidFill>
              </a:rPr>
              <a:t>Aberystwyth University	24178</a:t>
            </a:r>
          </a:p>
          <a:p>
            <a:r>
              <a:rPr lang="en-GB" dirty="0"/>
              <a:t> </a:t>
            </a:r>
          </a:p>
          <a:p>
            <a:endParaRPr lang="en-GB" dirty="0"/>
          </a:p>
        </p:txBody>
      </p:sp>
      <p:sp>
        <p:nvSpPr>
          <p:cNvPr id="5" name="TextBox 1"/>
          <p:cNvSpPr txBox="1"/>
          <p:nvPr/>
        </p:nvSpPr>
        <p:spPr>
          <a:xfrm>
            <a:off x="1360714" y="244065"/>
            <a:ext cx="6183086" cy="3693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GB" sz="1800" b="1" u="sng" dirty="0" smtClean="0">
                <a:solidFill>
                  <a:srgbClr val="0070C0"/>
                </a:solidFill>
              </a:rPr>
              <a:t>Top 10 users of JISC Historic Book 2011 – 2012 year</a:t>
            </a:r>
            <a:endParaRPr lang="en-GB" sz="1800" b="1" u="sng" dirty="0">
              <a:solidFill>
                <a:srgbClr val="0070C0"/>
              </a:solidFill>
            </a:endParaRPr>
          </a:p>
        </p:txBody>
      </p:sp>
    </p:spTree>
    <p:extLst>
      <p:ext uri="{BB962C8B-B14F-4D97-AF65-F5344CB8AC3E}">
        <p14:creationId xmlns:p14="http://schemas.microsoft.com/office/powerpoint/2010/main" val="2981165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191068" y="1881558"/>
            <a:ext cx="6223380" cy="3483860"/>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Date of next meeting and AOB</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endParaRPr lang="en-GB" sz="2000" dirty="0" smtClean="0">
              <a:solidFill>
                <a:schemeClr val="bg1">
                  <a:lumMod val="50000"/>
                </a:schemeClr>
              </a:solidFill>
              <a:latin typeface="Calibri" pitchFamily="34" charset="0"/>
              <a:cs typeface="Calibri" pitchFamily="34" charset="0"/>
            </a:endParaRPr>
          </a:p>
          <a:p>
            <a:pPr marL="273050" indent="-3175"/>
            <a:r>
              <a:rPr lang="en-GB" sz="2400" b="1" dirty="0" smtClean="0">
                <a:solidFill>
                  <a:schemeClr val="bg1">
                    <a:lumMod val="50000"/>
                  </a:schemeClr>
                </a:solidFill>
                <a:latin typeface="Calibri" pitchFamily="34" charset="0"/>
              </a:rPr>
              <a:t>February 2013</a:t>
            </a: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241872" y="341194"/>
            <a:ext cx="4632960" cy="106070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876300"/>
            <a:ext cx="8596905" cy="5422142"/>
          </a:xfrm>
        </p:spPr>
        <p:txBody>
          <a:bodyPr/>
          <a:lstStyle/>
          <a:p>
            <a:endParaRPr lang="en-GB" i="1" dirty="0"/>
          </a:p>
        </p:txBody>
      </p:sp>
      <p:sp>
        <p:nvSpPr>
          <p:cNvPr id="10244" name="Rectangle 4"/>
          <p:cNvSpPr>
            <a:spLocks noChangeArrowheads="1"/>
          </p:cNvSpPr>
          <p:nvPr/>
        </p:nvSpPr>
        <p:spPr bwMode="auto">
          <a:xfrm>
            <a:off x="628650" y="1104901"/>
            <a:ext cx="7867650" cy="5010150"/>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Welcome and Introductions / Attending</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Joanna </a:t>
            </a:r>
            <a:r>
              <a:rPr lang="en-GB" dirty="0">
                <a:solidFill>
                  <a:schemeClr val="bg1">
                    <a:lumMod val="50000"/>
                  </a:schemeClr>
                </a:solidFill>
                <a:latin typeface="Calibri" pitchFamily="34" charset="0"/>
                <a:cs typeface="Calibri" pitchFamily="34" charset="0"/>
              </a:rPr>
              <a:t>Ball, Research Liaison Manager, University of Sussex</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Laurel </a:t>
            </a:r>
            <a:r>
              <a:rPr lang="en-GB" dirty="0">
                <a:solidFill>
                  <a:schemeClr val="bg1">
                    <a:lumMod val="50000"/>
                  </a:schemeClr>
                </a:solidFill>
                <a:latin typeface="Calibri" pitchFamily="34" charset="0"/>
                <a:cs typeface="Calibri" pitchFamily="34" charset="0"/>
              </a:rPr>
              <a:t>Brake, Professor Emerita of Literature and Print Culture, </a:t>
            </a:r>
            <a:r>
              <a:rPr lang="en-GB" dirty="0" err="1">
                <a:solidFill>
                  <a:schemeClr val="bg1">
                    <a:lumMod val="50000"/>
                  </a:schemeClr>
                </a:solidFill>
                <a:latin typeface="Calibri" pitchFamily="34" charset="0"/>
                <a:cs typeface="Calibri" pitchFamily="34" charset="0"/>
              </a:rPr>
              <a:t>Birkbeck</a:t>
            </a:r>
            <a:r>
              <a:rPr lang="en-GB" dirty="0">
                <a:solidFill>
                  <a:schemeClr val="bg1">
                    <a:lumMod val="50000"/>
                  </a:schemeClr>
                </a:solidFill>
                <a:latin typeface="Calibri" pitchFamily="34" charset="0"/>
                <a:cs typeface="Calibri" pitchFamily="34" charset="0"/>
              </a:rPr>
              <a:t>, University of London</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Justin </a:t>
            </a:r>
            <a:r>
              <a:rPr lang="en-GB" dirty="0">
                <a:solidFill>
                  <a:schemeClr val="bg1">
                    <a:lumMod val="50000"/>
                  </a:schemeClr>
                </a:solidFill>
                <a:latin typeface="Calibri" pitchFamily="34" charset="0"/>
                <a:cs typeface="Calibri" pitchFamily="34" charset="0"/>
              </a:rPr>
              <a:t>Champion, Professor of the History of Early Modern Ideas Royal Holloway, University of London</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Adrian </a:t>
            </a:r>
            <a:r>
              <a:rPr lang="en-GB" dirty="0">
                <a:solidFill>
                  <a:schemeClr val="bg1">
                    <a:lumMod val="50000"/>
                  </a:schemeClr>
                </a:solidFill>
                <a:latin typeface="Calibri" pitchFamily="34" charset="0"/>
                <a:cs typeface="Calibri" pitchFamily="34" charset="0"/>
              </a:rPr>
              <a:t>Edwards, Lead Curator, Printed Historical Sources, The British Library</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Gabriel </a:t>
            </a:r>
            <a:r>
              <a:rPr lang="en-GB" dirty="0">
                <a:solidFill>
                  <a:schemeClr val="bg1">
                    <a:lumMod val="50000"/>
                  </a:schemeClr>
                </a:solidFill>
                <a:latin typeface="Calibri" pitchFamily="34" charset="0"/>
                <a:cs typeface="Calibri" pitchFamily="34" charset="0"/>
              </a:rPr>
              <a:t>Egan, </a:t>
            </a:r>
            <a:r>
              <a:rPr lang="en-GB" dirty="0" smtClean="0">
                <a:solidFill>
                  <a:schemeClr val="bg1">
                    <a:lumMod val="50000"/>
                  </a:schemeClr>
                </a:solidFill>
                <a:latin typeface="Calibri" pitchFamily="34" charset="0"/>
                <a:cs typeface="Calibri" pitchFamily="34" charset="0"/>
              </a:rPr>
              <a:t>Professor of Shakespeare </a:t>
            </a:r>
            <a:r>
              <a:rPr lang="en-GB" dirty="0">
                <a:solidFill>
                  <a:schemeClr val="bg1">
                    <a:lumMod val="50000"/>
                  </a:schemeClr>
                </a:solidFill>
                <a:latin typeface="Calibri" pitchFamily="34" charset="0"/>
                <a:cs typeface="Calibri" pitchFamily="34" charset="0"/>
              </a:rPr>
              <a:t>Studies, De Montfort </a:t>
            </a:r>
            <a:r>
              <a:rPr lang="en-GB" dirty="0" smtClean="0">
                <a:solidFill>
                  <a:schemeClr val="bg1">
                    <a:lumMod val="50000"/>
                  </a:schemeClr>
                </a:solidFill>
                <a:latin typeface="Calibri" pitchFamily="34" charset="0"/>
                <a:cs typeface="Calibri" pitchFamily="34" charset="0"/>
              </a:rPr>
              <a:t>University(Chair)</a:t>
            </a:r>
            <a:endParaRPr lang="en-GB"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Simon </a:t>
            </a:r>
            <a:r>
              <a:rPr lang="en-GB" dirty="0">
                <a:solidFill>
                  <a:schemeClr val="bg1">
                    <a:lumMod val="50000"/>
                  </a:schemeClr>
                </a:solidFill>
                <a:latin typeface="Calibri" pitchFamily="34" charset="0"/>
                <a:cs typeface="Calibri" pitchFamily="34" charset="0"/>
              </a:rPr>
              <a:t>Elliot, Chair in the History of the Book, Deputy Director, Centre for Manuscript and Print Studies, School of Advanced Studies, University of London</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Scott </a:t>
            </a:r>
            <a:r>
              <a:rPr lang="en-GB" dirty="0">
                <a:solidFill>
                  <a:schemeClr val="bg1">
                    <a:lumMod val="50000"/>
                  </a:schemeClr>
                </a:solidFill>
                <a:latin typeface="Calibri" pitchFamily="34" charset="0"/>
                <a:cs typeface="Calibri" pitchFamily="34" charset="0"/>
              </a:rPr>
              <a:t>Gibbens, Service Representative, JISC Collections</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Jonathan </a:t>
            </a:r>
            <a:r>
              <a:rPr lang="en-GB" dirty="0">
                <a:solidFill>
                  <a:schemeClr val="bg1">
                    <a:lumMod val="50000"/>
                  </a:schemeClr>
                </a:solidFill>
                <a:latin typeface="Calibri" pitchFamily="34" charset="0"/>
                <a:cs typeface="Calibri" pitchFamily="34" charset="0"/>
              </a:rPr>
              <a:t>Gibson, Academic co-ordinator, HEA English Subject Centre, Royal Holloway, University of London</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Jerome </a:t>
            </a:r>
            <a:r>
              <a:rPr lang="en-GB" dirty="0">
                <a:solidFill>
                  <a:schemeClr val="bg1">
                    <a:lumMod val="50000"/>
                  </a:schemeClr>
                </a:solidFill>
                <a:latin typeface="Calibri" pitchFamily="34" charset="0"/>
                <a:cs typeface="Calibri" pitchFamily="34" charset="0"/>
              </a:rPr>
              <a:t>de Groot, Director of Research Training in the Arts, University of </a:t>
            </a:r>
            <a:r>
              <a:rPr lang="en-GB" dirty="0" smtClean="0">
                <a:solidFill>
                  <a:schemeClr val="bg1">
                    <a:lumMod val="50000"/>
                  </a:schemeClr>
                </a:solidFill>
                <a:latin typeface="Calibri" pitchFamily="34" charset="0"/>
                <a:cs typeface="Calibri" pitchFamily="34" charset="0"/>
              </a:rPr>
              <a:t>Manchester</a:t>
            </a:r>
          </a:p>
          <a:p>
            <a:pPr marL="285750" indent="-285750">
              <a:buFont typeface="Wingdings" pitchFamily="2" charset="2"/>
              <a:buChar char="v"/>
            </a:pPr>
            <a:r>
              <a:rPr lang="en-GB" dirty="0">
                <a:solidFill>
                  <a:schemeClr val="bg1">
                    <a:lumMod val="50000"/>
                  </a:schemeClr>
                </a:solidFill>
                <a:latin typeface="Calibri" pitchFamily="34" charset="0"/>
                <a:cs typeface="Calibri" pitchFamily="34" charset="0"/>
              </a:rPr>
              <a:t>Bonnie Latimer, Lecturer in Eighteenth-Century Literature, University of </a:t>
            </a:r>
            <a:r>
              <a:rPr lang="en-GB" dirty="0" smtClean="0">
                <a:solidFill>
                  <a:schemeClr val="bg1">
                    <a:lumMod val="50000"/>
                  </a:schemeClr>
                </a:solidFill>
                <a:latin typeface="Calibri" pitchFamily="34" charset="0"/>
                <a:cs typeface="Calibri" pitchFamily="34" charset="0"/>
              </a:rPr>
              <a:t>Plymouth (NEW!)</a:t>
            </a:r>
            <a:endParaRPr lang="en-GB"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r>
              <a:rPr lang="en-US" sz="2000" dirty="0"/>
              <a:t/>
            </a:r>
            <a:br>
              <a:rPr lang="en-US" sz="2000" dirty="0"/>
            </a:br>
            <a:endParaRPr lang="en-GB" sz="2000" b="1" dirty="0">
              <a:solidFill>
                <a:srgbClr val="0070C0"/>
              </a:solidFill>
              <a:latin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smtClean="0">
              <a:solidFill>
                <a:schemeClr val="bg1">
                  <a:lumMod val="50000"/>
                </a:schemeClr>
              </a:solidFill>
              <a:latin typeface="Calibri" pitchFamily="34" charset="0"/>
              <a:cs typeface="Calibri" pitchFamily="34" charset="0"/>
            </a:endParaRPr>
          </a:p>
          <a:p>
            <a:pPr marL="273050" indent="-3175"/>
            <a:endParaRPr lang="en-GB" sz="2400" dirty="0"/>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5869618" y="0"/>
            <a:ext cx="3274382" cy="749661"/>
          </a:xfrm>
          <a:prstGeom prst="rect">
            <a:avLst/>
          </a:prstGeom>
          <a:noFill/>
        </p:spPr>
      </p:pic>
    </p:spTree>
    <p:extLst>
      <p:ext uri="{BB962C8B-B14F-4D97-AF65-F5344CB8AC3E}">
        <p14:creationId xmlns:p14="http://schemas.microsoft.com/office/powerpoint/2010/main" val="2839321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914400"/>
            <a:ext cx="8596905" cy="5543550"/>
          </a:xfrm>
        </p:spPr>
        <p:txBody>
          <a:bodyPr/>
          <a:lstStyle/>
          <a:p>
            <a:endParaRPr lang="en-GB" i="1" dirty="0"/>
          </a:p>
        </p:txBody>
      </p:sp>
      <p:sp>
        <p:nvSpPr>
          <p:cNvPr id="10244" name="Rectangle 4"/>
          <p:cNvSpPr>
            <a:spLocks noChangeArrowheads="1"/>
          </p:cNvSpPr>
          <p:nvPr/>
        </p:nvSpPr>
        <p:spPr bwMode="auto">
          <a:xfrm>
            <a:off x="647700" y="1066801"/>
            <a:ext cx="7943850" cy="5143500"/>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Welcome and Introductions / Attending</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Vic </a:t>
            </a:r>
            <a:r>
              <a:rPr lang="en-GB" dirty="0" err="1">
                <a:solidFill>
                  <a:schemeClr val="bg1">
                    <a:lumMod val="50000"/>
                  </a:schemeClr>
                </a:solidFill>
                <a:latin typeface="Calibri" pitchFamily="34" charset="0"/>
                <a:cs typeface="Calibri" pitchFamily="34" charset="0"/>
              </a:rPr>
              <a:t>Lyte</a:t>
            </a:r>
            <a:r>
              <a:rPr lang="en-GB" dirty="0">
                <a:solidFill>
                  <a:schemeClr val="bg1">
                    <a:lumMod val="50000"/>
                  </a:schemeClr>
                </a:solidFill>
                <a:latin typeface="Calibri" pitchFamily="34" charset="0"/>
                <a:cs typeface="Calibri" pitchFamily="34" charset="0"/>
              </a:rPr>
              <a:t>, Senior Manager, Mimas</a:t>
            </a:r>
          </a:p>
          <a:p>
            <a:pPr marL="285750" indent="-285750">
              <a:buFont typeface="Wingdings" pitchFamily="2" charset="2"/>
              <a:buChar char="v"/>
            </a:pPr>
            <a:r>
              <a:rPr lang="en-GB" dirty="0">
                <a:solidFill>
                  <a:schemeClr val="bg1">
                    <a:lumMod val="50000"/>
                  </a:schemeClr>
                </a:solidFill>
                <a:latin typeface="Calibri" pitchFamily="34" charset="0"/>
                <a:cs typeface="Calibri" pitchFamily="34" charset="0"/>
              </a:rPr>
              <a:t>Rachel Marshall, British Library</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Elizabeth </a:t>
            </a:r>
            <a:r>
              <a:rPr lang="en-GB" dirty="0">
                <a:solidFill>
                  <a:schemeClr val="bg1">
                    <a:lumMod val="50000"/>
                  </a:schemeClr>
                </a:solidFill>
                <a:latin typeface="Calibri" pitchFamily="34" charset="0"/>
                <a:cs typeface="Calibri" pitchFamily="34" charset="0"/>
              </a:rPr>
              <a:t>McHugh, Electronic Resources Manager, University of the Highlands and Islands</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Caren </a:t>
            </a:r>
            <a:r>
              <a:rPr lang="en-GB" dirty="0">
                <a:solidFill>
                  <a:schemeClr val="bg1">
                    <a:lumMod val="50000"/>
                  </a:schemeClr>
                </a:solidFill>
                <a:latin typeface="Calibri" pitchFamily="34" charset="0"/>
                <a:cs typeface="Calibri" pitchFamily="34" charset="0"/>
              </a:rPr>
              <a:t>Milloy, Head of Projects, JISC Collections</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Chris </a:t>
            </a:r>
            <a:r>
              <a:rPr lang="en-GB" dirty="0">
                <a:solidFill>
                  <a:schemeClr val="bg1">
                    <a:lumMod val="50000"/>
                  </a:schemeClr>
                </a:solidFill>
                <a:latin typeface="Calibri" pitchFamily="34" charset="0"/>
                <a:cs typeface="Calibri" pitchFamily="34" charset="0"/>
              </a:rPr>
              <a:t>Mounsey, Lecturer in English, University of Winchester</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Michael Popham</a:t>
            </a:r>
            <a:r>
              <a:rPr lang="en-GB" dirty="0">
                <a:solidFill>
                  <a:schemeClr val="bg1">
                    <a:lumMod val="50000"/>
                  </a:schemeClr>
                </a:solidFill>
                <a:latin typeface="Calibri" pitchFamily="34" charset="0"/>
                <a:cs typeface="Calibri" pitchFamily="34" charset="0"/>
              </a:rPr>
              <a:t>, Head of Digital Initiatives, Bodleian Digital Library Systems &amp; Services, Bodleian Libraries, University of Oxford</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Paul </a:t>
            </a:r>
            <a:r>
              <a:rPr lang="en-GB" dirty="0" err="1">
                <a:solidFill>
                  <a:schemeClr val="bg1">
                    <a:lumMod val="50000"/>
                  </a:schemeClr>
                </a:solidFill>
                <a:latin typeface="Calibri" pitchFamily="34" charset="0"/>
                <a:cs typeface="Calibri" pitchFamily="34" charset="0"/>
              </a:rPr>
              <a:t>Rayson</a:t>
            </a:r>
            <a:r>
              <a:rPr lang="en-GB" dirty="0">
                <a:solidFill>
                  <a:schemeClr val="bg1">
                    <a:lumMod val="50000"/>
                  </a:schemeClr>
                </a:solidFill>
                <a:latin typeface="Calibri" pitchFamily="34" charset="0"/>
                <a:cs typeface="Calibri" pitchFamily="34" charset="0"/>
              </a:rPr>
              <a:t>, Director of UCREL and Lecturer in Computer Science School of Computing and Communications, Lancaster University</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Amanda </a:t>
            </a:r>
            <a:r>
              <a:rPr lang="en-GB" dirty="0">
                <a:solidFill>
                  <a:schemeClr val="bg1">
                    <a:lumMod val="50000"/>
                  </a:schemeClr>
                </a:solidFill>
                <a:latin typeface="Calibri" pitchFamily="34" charset="0"/>
                <a:cs typeface="Calibri" pitchFamily="34" charset="0"/>
              </a:rPr>
              <a:t>Salter, Librarian, Faculty of Arts, Creative Industries and Education, University of the West of </a:t>
            </a:r>
            <a:r>
              <a:rPr lang="en-GB" dirty="0" smtClean="0">
                <a:solidFill>
                  <a:schemeClr val="bg1">
                    <a:lumMod val="50000"/>
                  </a:schemeClr>
                </a:solidFill>
                <a:latin typeface="Calibri" pitchFamily="34" charset="0"/>
                <a:cs typeface="Calibri" pitchFamily="34" charset="0"/>
              </a:rPr>
              <a:t>England (NEW!)</a:t>
            </a:r>
            <a:endParaRPr lang="en-GB"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Matthew </a:t>
            </a:r>
            <a:r>
              <a:rPr lang="en-GB" dirty="0">
                <a:solidFill>
                  <a:schemeClr val="bg1">
                    <a:lumMod val="50000"/>
                  </a:schemeClr>
                </a:solidFill>
                <a:latin typeface="Calibri" pitchFamily="34" charset="0"/>
                <a:cs typeface="Calibri" pitchFamily="34" charset="0"/>
              </a:rPr>
              <a:t>Steggle, Reader in English, Sheffield Hallam University</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Adrian </a:t>
            </a:r>
            <a:r>
              <a:rPr lang="en-GB" dirty="0">
                <a:solidFill>
                  <a:schemeClr val="bg1">
                    <a:lumMod val="50000"/>
                  </a:schemeClr>
                </a:solidFill>
                <a:latin typeface="Calibri" pitchFamily="34" charset="0"/>
                <a:cs typeface="Calibri" pitchFamily="34" charset="0"/>
              </a:rPr>
              <a:t>Streete, Senior Lecturer, School of English, Queen's University Belfast</a:t>
            </a:r>
          </a:p>
          <a:p>
            <a:pPr marL="285750" indent="-285750">
              <a:buFont typeface="Wingdings" pitchFamily="2" charset="2"/>
              <a:buChar char="v"/>
            </a:pPr>
            <a:r>
              <a:rPr lang="en-GB" dirty="0" err="1" smtClean="0">
                <a:solidFill>
                  <a:schemeClr val="bg1">
                    <a:lumMod val="50000"/>
                  </a:schemeClr>
                </a:solidFill>
                <a:latin typeface="Calibri" pitchFamily="34" charset="0"/>
                <a:cs typeface="Calibri" pitchFamily="34" charset="0"/>
              </a:rPr>
              <a:t>Ceri</a:t>
            </a:r>
            <a:r>
              <a:rPr lang="en-GB" dirty="0" smtClean="0">
                <a:solidFill>
                  <a:schemeClr val="bg1">
                    <a:lumMod val="50000"/>
                  </a:schemeClr>
                </a:solidFill>
                <a:latin typeface="Calibri" pitchFamily="34" charset="0"/>
                <a:cs typeface="Calibri" pitchFamily="34" charset="0"/>
              </a:rPr>
              <a:t> </a:t>
            </a:r>
            <a:r>
              <a:rPr lang="en-GB" dirty="0">
                <a:solidFill>
                  <a:schemeClr val="bg1">
                    <a:lumMod val="50000"/>
                  </a:schemeClr>
                </a:solidFill>
                <a:latin typeface="Calibri" pitchFamily="34" charset="0"/>
                <a:cs typeface="Calibri" pitchFamily="34" charset="0"/>
              </a:rPr>
              <a:t>Sullivan, Professor, School of English, Bangor University</a:t>
            </a:r>
          </a:p>
          <a:p>
            <a:pPr marL="285750" indent="-285750">
              <a:buFont typeface="Wingdings" pitchFamily="2" charset="2"/>
              <a:buChar char="v"/>
            </a:pPr>
            <a:r>
              <a:rPr lang="en-GB" dirty="0" smtClean="0">
                <a:solidFill>
                  <a:schemeClr val="bg1">
                    <a:lumMod val="50000"/>
                  </a:schemeClr>
                </a:solidFill>
                <a:latin typeface="Calibri" pitchFamily="34" charset="0"/>
                <a:cs typeface="Calibri" pitchFamily="34" charset="0"/>
              </a:rPr>
              <a:t>Erica </a:t>
            </a:r>
            <a:r>
              <a:rPr lang="en-GB" dirty="0">
                <a:solidFill>
                  <a:schemeClr val="bg1">
                    <a:lumMod val="50000"/>
                  </a:schemeClr>
                </a:solidFill>
                <a:latin typeface="Calibri" pitchFamily="34" charset="0"/>
                <a:cs typeface="Calibri" pitchFamily="34" charset="0"/>
              </a:rPr>
              <a:t>Swain, Subject Librarian - English, Communication &amp; Philosophy / Religious Studies &amp; Theology, Cardiff </a:t>
            </a:r>
            <a:r>
              <a:rPr lang="en-GB" dirty="0" smtClean="0">
                <a:solidFill>
                  <a:schemeClr val="bg1">
                    <a:lumMod val="50000"/>
                  </a:schemeClr>
                </a:solidFill>
                <a:latin typeface="Calibri" pitchFamily="34" charset="0"/>
                <a:cs typeface="Calibri" pitchFamily="34" charset="0"/>
              </a:rPr>
              <a:t>University</a:t>
            </a:r>
          </a:p>
          <a:p>
            <a:r>
              <a:rPr lang="en-US" sz="2000" dirty="0"/>
              <a:t/>
            </a:r>
            <a:br>
              <a:rPr lang="en-US" sz="2000" dirty="0"/>
            </a:br>
            <a:endParaRPr lang="en-GB" sz="2000" b="1" dirty="0">
              <a:solidFill>
                <a:srgbClr val="0070C0"/>
              </a:solidFill>
              <a:latin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smtClean="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20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smtClean="0">
              <a:solidFill>
                <a:schemeClr val="bg1">
                  <a:lumMod val="50000"/>
                </a:schemeClr>
              </a:solidFill>
              <a:latin typeface="Calibri" pitchFamily="34" charset="0"/>
              <a:cs typeface="Calibri" pitchFamily="34" charset="0"/>
            </a:endParaRPr>
          </a:p>
          <a:p>
            <a:pPr marL="273050" indent="-3175"/>
            <a:endParaRPr lang="en-GB" sz="2400" dirty="0"/>
          </a:p>
          <a:p>
            <a:pPr marL="273050" indent="-3175"/>
            <a:r>
              <a:rPr lang="en-US" sz="2400" dirty="0"/>
              <a:t/>
            </a:r>
            <a:br>
              <a:rPr lang="en-US" sz="2400" dirty="0"/>
            </a:br>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5"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5869618" y="0"/>
            <a:ext cx="3274382" cy="749661"/>
          </a:xfrm>
          <a:prstGeom prst="rect">
            <a:avLst/>
          </a:prstGeom>
          <a:noFill/>
          <a:ln w="9525">
            <a:noFill/>
            <a:miter lim="800000"/>
            <a:headEnd/>
            <a:tailEnd/>
          </a:ln>
          <a:effectLst/>
        </p:spPr>
      </p:pic>
    </p:spTree>
    <p:extLst>
      <p:ext uri="{BB962C8B-B14F-4D97-AF65-F5344CB8AC3E}">
        <p14:creationId xmlns:p14="http://schemas.microsoft.com/office/powerpoint/2010/main" val="293849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895350"/>
            <a:ext cx="8596905" cy="5403092"/>
          </a:xfrm>
        </p:spPr>
        <p:txBody>
          <a:bodyPr/>
          <a:lstStyle/>
          <a:p>
            <a:endParaRPr lang="en-GB" i="1" dirty="0"/>
          </a:p>
        </p:txBody>
      </p:sp>
      <p:sp>
        <p:nvSpPr>
          <p:cNvPr id="10244" name="Rectangle 4"/>
          <p:cNvSpPr>
            <a:spLocks noChangeArrowheads="1"/>
          </p:cNvSpPr>
          <p:nvPr/>
        </p:nvSpPr>
        <p:spPr bwMode="auto">
          <a:xfrm>
            <a:off x="647700" y="1181101"/>
            <a:ext cx="7810500" cy="4966482"/>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Apologies received</a:t>
            </a:r>
          </a:p>
          <a:p>
            <a:pPr marL="285750" indent="-285750">
              <a:buFont typeface="Wingdings" pitchFamily="2" charset="2"/>
              <a:buChar char="v"/>
            </a:pPr>
            <a:r>
              <a:rPr lang="en-GB" sz="1600" dirty="0" smtClean="0">
                <a:solidFill>
                  <a:schemeClr val="bg1">
                    <a:lumMod val="50000"/>
                  </a:schemeClr>
                </a:solidFill>
                <a:latin typeface="Calibri" pitchFamily="34" charset="0"/>
                <a:cs typeface="Calibri" pitchFamily="34" charset="0"/>
              </a:rPr>
              <a:t>Simon </a:t>
            </a:r>
            <a:r>
              <a:rPr lang="en-GB" sz="1600" dirty="0">
                <a:solidFill>
                  <a:schemeClr val="bg1">
                    <a:lumMod val="50000"/>
                  </a:schemeClr>
                </a:solidFill>
                <a:latin typeface="Calibri" pitchFamily="34" charset="0"/>
                <a:cs typeface="Calibri" pitchFamily="34" charset="0"/>
              </a:rPr>
              <a:t>Bell, Head of Partnerships and Licensing, The British Library</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Giles </a:t>
            </a:r>
            <a:r>
              <a:rPr lang="en-GB" sz="1600" dirty="0" err="1">
                <a:solidFill>
                  <a:schemeClr val="bg1">
                    <a:lumMod val="50000"/>
                  </a:schemeClr>
                </a:solidFill>
                <a:latin typeface="Calibri" pitchFamily="34" charset="0"/>
                <a:cs typeface="Calibri" pitchFamily="34" charset="0"/>
              </a:rPr>
              <a:t>Bergel</a:t>
            </a:r>
            <a:r>
              <a:rPr lang="en-GB" sz="1600" dirty="0">
                <a:solidFill>
                  <a:schemeClr val="bg1">
                    <a:lumMod val="50000"/>
                  </a:schemeClr>
                </a:solidFill>
                <a:latin typeface="Calibri" pitchFamily="34" charset="0"/>
                <a:cs typeface="Calibri" pitchFamily="34" charset="0"/>
              </a:rPr>
              <a:t>, JPR Lyell Research Fellow in the History of the Book, Merton College, University of Oxford</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Kelly Centrelli, PhD Candidate (English Literature), Royal Holloway, University of </a:t>
            </a:r>
            <a:r>
              <a:rPr lang="en-GB" sz="1600" dirty="0" smtClean="0">
                <a:solidFill>
                  <a:schemeClr val="bg1">
                    <a:lumMod val="50000"/>
                  </a:schemeClr>
                </a:solidFill>
                <a:latin typeface="Calibri" pitchFamily="34" charset="0"/>
                <a:cs typeface="Calibri" pitchFamily="34" charset="0"/>
              </a:rPr>
              <a:t>London (NEW!)</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Godfried </a:t>
            </a:r>
            <a:r>
              <a:rPr lang="en-GB" sz="1600" dirty="0" err="1">
                <a:solidFill>
                  <a:schemeClr val="bg1">
                    <a:lumMod val="50000"/>
                  </a:schemeClr>
                </a:solidFill>
                <a:latin typeface="Calibri" pitchFamily="34" charset="0"/>
                <a:cs typeface="Calibri" pitchFamily="34" charset="0"/>
              </a:rPr>
              <a:t>Croenen</a:t>
            </a:r>
            <a:r>
              <a:rPr lang="en-GB" sz="1600" dirty="0">
                <a:solidFill>
                  <a:schemeClr val="bg1">
                    <a:lumMod val="50000"/>
                  </a:schemeClr>
                </a:solidFill>
                <a:latin typeface="Calibri" pitchFamily="34" charset="0"/>
                <a:cs typeface="Calibri" pitchFamily="34" charset="0"/>
              </a:rPr>
              <a:t>, Reader in French Historical Studies, University of </a:t>
            </a:r>
            <a:r>
              <a:rPr lang="en-GB" sz="1600" dirty="0" smtClean="0">
                <a:solidFill>
                  <a:schemeClr val="bg1">
                    <a:lumMod val="50000"/>
                  </a:schemeClr>
                </a:solidFill>
                <a:latin typeface="Calibri" pitchFamily="34" charset="0"/>
                <a:cs typeface="Calibri" pitchFamily="34" charset="0"/>
              </a:rPr>
              <a:t>Liverpool</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John Gilmore, Associate Professor, Department of English and Comparative Literary Studies, University of </a:t>
            </a:r>
            <a:r>
              <a:rPr lang="en-GB" sz="1600" dirty="0" smtClean="0">
                <a:solidFill>
                  <a:schemeClr val="bg1">
                    <a:lumMod val="50000"/>
                  </a:schemeClr>
                </a:solidFill>
                <a:latin typeface="Calibri" pitchFamily="34" charset="0"/>
                <a:cs typeface="Calibri" pitchFamily="34" charset="0"/>
              </a:rPr>
              <a:t>Warwick (NEW!)</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Stephen Gregg, Senior Lecturer in English, University of </a:t>
            </a:r>
            <a:r>
              <a:rPr lang="en-GB" sz="1600" dirty="0" smtClean="0">
                <a:solidFill>
                  <a:schemeClr val="bg1">
                    <a:lumMod val="50000"/>
                  </a:schemeClr>
                </a:solidFill>
                <a:latin typeface="Calibri" pitchFamily="34" charset="0"/>
                <a:cs typeface="Calibri" pitchFamily="34" charset="0"/>
              </a:rPr>
              <a:t>Bath</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Catherine Grout Programme Director, e- Content, JISC</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Tracey Hill, Head of Department of English &amp; Cultural Studies, Bath Spa University</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Andrew </a:t>
            </a:r>
            <a:r>
              <a:rPr lang="en-GB" sz="1600" dirty="0" err="1">
                <a:solidFill>
                  <a:schemeClr val="bg1">
                    <a:lumMod val="50000"/>
                  </a:schemeClr>
                </a:solidFill>
                <a:latin typeface="Calibri" pitchFamily="34" charset="0"/>
                <a:cs typeface="Calibri" pitchFamily="34" charset="0"/>
              </a:rPr>
              <a:t>Murphey</a:t>
            </a:r>
            <a:r>
              <a:rPr lang="en-GB" sz="1600" dirty="0">
                <a:solidFill>
                  <a:schemeClr val="bg1">
                    <a:lumMod val="50000"/>
                  </a:schemeClr>
                </a:solidFill>
                <a:latin typeface="Calibri" pitchFamily="34" charset="0"/>
                <a:cs typeface="Calibri" pitchFamily="34" charset="0"/>
              </a:rPr>
              <a:t>, Head of the School of English, University of St Andrews</a:t>
            </a:r>
          </a:p>
          <a:p>
            <a:pPr marL="285750" indent="-285750">
              <a:buFont typeface="Wingdings" pitchFamily="2" charset="2"/>
              <a:buChar char="v"/>
            </a:pPr>
            <a:r>
              <a:rPr lang="en-GB" sz="1600" dirty="0" smtClean="0">
                <a:solidFill>
                  <a:schemeClr val="bg1">
                    <a:lumMod val="50000"/>
                  </a:schemeClr>
                </a:solidFill>
                <a:latin typeface="Calibri" pitchFamily="34" charset="0"/>
                <a:cs typeface="Calibri" pitchFamily="34" charset="0"/>
              </a:rPr>
              <a:t>Beth </a:t>
            </a:r>
            <a:r>
              <a:rPr lang="en-GB" sz="1600" dirty="0">
                <a:solidFill>
                  <a:schemeClr val="bg1">
                    <a:lumMod val="50000"/>
                  </a:schemeClr>
                </a:solidFill>
                <a:latin typeface="Calibri" pitchFamily="34" charset="0"/>
                <a:cs typeface="Calibri" pitchFamily="34" charset="0"/>
              </a:rPr>
              <a:t>Palmer, Lecturer in English Literature, University of </a:t>
            </a:r>
            <a:r>
              <a:rPr lang="en-GB" sz="1600" dirty="0" smtClean="0">
                <a:solidFill>
                  <a:schemeClr val="bg1">
                    <a:lumMod val="50000"/>
                  </a:schemeClr>
                </a:solidFill>
                <a:latin typeface="Calibri" pitchFamily="34" charset="0"/>
                <a:cs typeface="Calibri" pitchFamily="34" charset="0"/>
              </a:rPr>
              <a:t>Surrey</a:t>
            </a:r>
          </a:p>
          <a:p>
            <a:pPr marL="285750" indent="-285750">
              <a:buFont typeface="Wingdings" pitchFamily="2" charset="2"/>
              <a:buChar char="v"/>
            </a:pPr>
            <a:r>
              <a:rPr lang="en-GB" sz="1600" dirty="0" smtClean="0">
                <a:solidFill>
                  <a:schemeClr val="bg1">
                    <a:lumMod val="50000"/>
                  </a:schemeClr>
                </a:solidFill>
                <a:latin typeface="Calibri" pitchFamily="34" charset="0"/>
                <a:cs typeface="Calibri" pitchFamily="34" charset="0"/>
              </a:rPr>
              <a:t>Elizabeth </a:t>
            </a:r>
            <a:r>
              <a:rPr lang="en-GB" sz="1600" dirty="0">
                <a:solidFill>
                  <a:schemeClr val="bg1">
                    <a:lumMod val="50000"/>
                  </a:schemeClr>
                </a:solidFill>
                <a:latin typeface="Calibri" pitchFamily="34" charset="0"/>
                <a:cs typeface="Calibri" pitchFamily="34" charset="0"/>
              </a:rPr>
              <a:t>Scott-Baumann, Lecturer in Early Modern English Literature, </a:t>
            </a:r>
            <a:r>
              <a:rPr lang="en-GB" sz="1600" dirty="0" err="1">
                <a:solidFill>
                  <a:schemeClr val="bg1">
                    <a:lumMod val="50000"/>
                  </a:schemeClr>
                </a:solidFill>
                <a:latin typeface="Calibri" pitchFamily="34" charset="0"/>
                <a:cs typeface="Calibri" pitchFamily="34" charset="0"/>
              </a:rPr>
              <a:t>Wadham</a:t>
            </a:r>
            <a:r>
              <a:rPr lang="en-GB" sz="1600" dirty="0">
                <a:solidFill>
                  <a:schemeClr val="bg1">
                    <a:lumMod val="50000"/>
                  </a:schemeClr>
                </a:solidFill>
                <a:latin typeface="Calibri" pitchFamily="34" charset="0"/>
                <a:cs typeface="Calibri" pitchFamily="34" charset="0"/>
              </a:rPr>
              <a:t> College, University of </a:t>
            </a:r>
            <a:r>
              <a:rPr lang="en-GB" sz="1600" dirty="0" smtClean="0">
                <a:solidFill>
                  <a:schemeClr val="bg1">
                    <a:lumMod val="50000"/>
                  </a:schemeClr>
                </a:solidFill>
                <a:latin typeface="Calibri" pitchFamily="34" charset="0"/>
                <a:cs typeface="Calibri" pitchFamily="34" charset="0"/>
              </a:rPr>
              <a:t>Oxford</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Mark </a:t>
            </a:r>
            <a:r>
              <a:rPr lang="en-GB" sz="1600" dirty="0" err="1">
                <a:solidFill>
                  <a:schemeClr val="bg1">
                    <a:lumMod val="50000"/>
                  </a:schemeClr>
                </a:solidFill>
                <a:latin typeface="Calibri" pitchFamily="34" charset="0"/>
                <a:cs typeface="Calibri" pitchFamily="34" charset="0"/>
              </a:rPr>
              <a:t>Townsey</a:t>
            </a:r>
            <a:r>
              <a:rPr lang="en-GB" sz="1600" dirty="0">
                <a:solidFill>
                  <a:schemeClr val="bg1">
                    <a:lumMod val="50000"/>
                  </a:schemeClr>
                </a:solidFill>
                <a:latin typeface="Calibri" pitchFamily="34" charset="0"/>
                <a:cs typeface="Calibri" pitchFamily="34" charset="0"/>
              </a:rPr>
              <a:t>, Coordinator of Postgraduate Research, Lecturer in Modern British History, University of </a:t>
            </a:r>
            <a:r>
              <a:rPr lang="en-GB" sz="1600" dirty="0" smtClean="0">
                <a:solidFill>
                  <a:schemeClr val="bg1">
                    <a:lumMod val="50000"/>
                  </a:schemeClr>
                </a:solidFill>
                <a:latin typeface="Calibri" pitchFamily="34" charset="0"/>
                <a:cs typeface="Calibri" pitchFamily="34" charset="0"/>
              </a:rPr>
              <a:t>Liverpool</a:t>
            </a:r>
          </a:p>
          <a:p>
            <a:pPr marL="285750" indent="-285750">
              <a:buFont typeface="Wingdings" pitchFamily="2" charset="2"/>
              <a:buChar char="v"/>
            </a:pPr>
            <a:r>
              <a:rPr lang="en-GB" sz="1600" dirty="0">
                <a:solidFill>
                  <a:schemeClr val="bg1">
                    <a:lumMod val="50000"/>
                  </a:schemeClr>
                </a:solidFill>
                <a:latin typeface="Calibri" pitchFamily="34" charset="0"/>
                <a:cs typeface="Calibri" pitchFamily="34" charset="0"/>
              </a:rPr>
              <a:t>Samantha </a:t>
            </a:r>
            <a:r>
              <a:rPr lang="en-GB" sz="1600" dirty="0" err="1">
                <a:solidFill>
                  <a:schemeClr val="bg1">
                    <a:lumMod val="50000"/>
                  </a:schemeClr>
                </a:solidFill>
                <a:latin typeface="Calibri" pitchFamily="34" charset="0"/>
                <a:cs typeface="Calibri" pitchFamily="34" charset="0"/>
              </a:rPr>
              <a:t>Tillet</a:t>
            </a:r>
            <a:r>
              <a:rPr lang="en-GB" sz="1600" dirty="0">
                <a:solidFill>
                  <a:schemeClr val="bg1">
                    <a:lumMod val="50000"/>
                  </a:schemeClr>
                </a:solidFill>
                <a:latin typeface="Calibri" pitchFamily="34" charset="0"/>
                <a:cs typeface="Calibri" pitchFamily="34" charset="0"/>
              </a:rPr>
              <a:t>, Project and Service Manager, The British Library</a:t>
            </a: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GB" sz="1600" dirty="0">
              <a:solidFill>
                <a:schemeClr val="bg1">
                  <a:lumMod val="50000"/>
                </a:schemeClr>
              </a:solidFill>
              <a:latin typeface="Calibri" pitchFamily="34" charset="0"/>
              <a:cs typeface="Calibri" pitchFamily="34" charset="0"/>
            </a:endParaRPr>
          </a:p>
          <a:p>
            <a:pPr marL="285750" indent="-285750">
              <a:buFont typeface="Wingdings" pitchFamily="2" charset="2"/>
              <a:buChar char="v"/>
            </a:pPr>
            <a:endParaRPr lang="en-US" sz="1600" dirty="0">
              <a:solidFill>
                <a:schemeClr val="bg1">
                  <a:lumMod val="50000"/>
                </a:schemeClr>
              </a:solidFill>
              <a:latin typeface="Calibri" pitchFamily="34" charset="0"/>
              <a:cs typeface="Calibri" pitchFamily="34" charset="0"/>
            </a:endParaRPr>
          </a:p>
          <a:p>
            <a:endParaRPr lang="en-US" sz="2000" dirty="0" smtClean="0">
              <a:solidFill>
                <a:schemeClr val="bg1">
                  <a:lumMod val="50000"/>
                </a:schemeClr>
              </a:solidFill>
              <a:latin typeface="Calibri" pitchFamily="34" charset="0"/>
              <a:cs typeface="Calibri" pitchFamily="34" charset="0"/>
            </a:endParaRPr>
          </a:p>
          <a:p>
            <a:pPr marL="285750" indent="-285750"/>
            <a:endParaRPr lang="en-US" sz="2000"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5" name="Picture 2" descr="Z:\New File Structure in Progress\Projects\JISC eCollections\Communications\Logos\JISC Historic Books\JISC Historic Books logo 300dpi CMYK.tif"/>
          <p:cNvPicPr>
            <a:picLocks noChangeAspect="1" noChangeArrowheads="1"/>
          </p:cNvPicPr>
          <p:nvPr/>
        </p:nvPicPr>
        <p:blipFill>
          <a:blip r:embed="rId3"/>
          <a:srcRect/>
          <a:stretch>
            <a:fillRect/>
          </a:stretch>
        </p:blipFill>
        <p:spPr bwMode="auto">
          <a:xfrm>
            <a:off x="5869618" y="0"/>
            <a:ext cx="3274382" cy="749661"/>
          </a:xfrm>
          <a:prstGeom prst="rect">
            <a:avLst/>
          </a:prstGeom>
          <a:noFill/>
          <a:ln w="9525">
            <a:noFill/>
            <a:miter lim="800000"/>
            <a:headEnd/>
            <a:tailEnd/>
          </a:ln>
          <a:effectLst/>
        </p:spPr>
      </p:pic>
    </p:spTree>
    <p:extLst>
      <p:ext uri="{BB962C8B-B14F-4D97-AF65-F5344CB8AC3E}">
        <p14:creationId xmlns:p14="http://schemas.microsoft.com/office/powerpoint/2010/main" val="225544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5" y="1501254"/>
            <a:ext cx="7890564" cy="4797188"/>
          </a:xfrm>
        </p:spPr>
        <p:txBody>
          <a:bodyPr/>
          <a:lstStyle/>
          <a:p>
            <a:endParaRPr lang="en-GB" i="1" dirty="0"/>
          </a:p>
        </p:txBody>
      </p:sp>
      <p:sp>
        <p:nvSpPr>
          <p:cNvPr id="10244" name="Rectangle 4"/>
          <p:cNvSpPr>
            <a:spLocks noChangeArrowheads="1"/>
          </p:cNvSpPr>
          <p:nvPr/>
        </p:nvSpPr>
        <p:spPr bwMode="auto">
          <a:xfrm>
            <a:off x="222964" y="1881558"/>
            <a:ext cx="6688197" cy="3947742"/>
          </a:xfrm>
          <a:prstGeom prst="rect">
            <a:avLst/>
          </a:prstGeom>
          <a:solidFill>
            <a:schemeClr val="bg1"/>
          </a:solidFill>
          <a:ln w="9525">
            <a:noFill/>
            <a:miter lim="800000"/>
            <a:headEnd/>
            <a:tailEnd/>
          </a:ln>
          <a:effectLst/>
        </p:spPr>
        <p:txBody>
          <a:bodyPr anchor="t"/>
          <a:lstStyle/>
          <a:p>
            <a:pPr marL="273050" indent="-3175"/>
            <a:r>
              <a:rPr lang="en-GB" sz="2400" b="1" dirty="0" smtClean="0">
                <a:solidFill>
                  <a:srgbClr val="0070C0"/>
                </a:solidFill>
                <a:latin typeface="Calibri" pitchFamily="34" charset="0"/>
              </a:rPr>
              <a:t>Notes of the last meeting and matters arising</a:t>
            </a:r>
          </a:p>
          <a:p>
            <a:pPr marL="273050" indent="-3175"/>
            <a:endParaRPr lang="en-GB" sz="2400" b="1" dirty="0" smtClean="0">
              <a:solidFill>
                <a:srgbClr val="0070C0"/>
              </a:solidFill>
              <a:latin typeface="Calibri" pitchFamily="34" charset="0"/>
            </a:endParaRPr>
          </a:p>
          <a:p>
            <a:pPr marL="273050"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 Members are invited to agree the notes of the last meeting as an accurate record</a:t>
            </a:r>
          </a:p>
          <a:p>
            <a:pPr marL="273050"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Main matters arising are agenda items today</a:t>
            </a:r>
          </a:p>
          <a:p>
            <a:pPr marL="273050"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Outstanding action include:</a:t>
            </a:r>
          </a:p>
          <a:p>
            <a:pPr marL="730250" lvl="1"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FE members</a:t>
            </a:r>
          </a:p>
          <a:p>
            <a:pPr marL="730250" lvl="1" indent="-3175">
              <a:buFont typeface="Wingdings" pitchFamily="2" charset="2"/>
              <a:buChar char="v"/>
            </a:pPr>
            <a:r>
              <a:rPr lang="en-GB" sz="2400" dirty="0" smtClean="0">
                <a:solidFill>
                  <a:schemeClr val="bg1">
                    <a:lumMod val="50000"/>
                  </a:schemeClr>
                </a:solidFill>
                <a:latin typeface="Calibri" pitchFamily="34" charset="0"/>
                <a:cs typeface="Calibri" pitchFamily="34" charset="0"/>
              </a:rPr>
              <a:t>Documentation for students</a:t>
            </a:r>
          </a:p>
          <a:p>
            <a:pPr marL="273050" indent="-3175"/>
            <a:endParaRPr lang="en-GB" sz="1600" dirty="0" smtClean="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2957462" y="379294"/>
            <a:ext cx="3307770" cy="75730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6390721" y="169744"/>
            <a:ext cx="2753279" cy="630356"/>
          </a:xfrm>
          <a:prstGeom prst="rect">
            <a:avLst/>
          </a:prstGeom>
          <a:noFill/>
        </p:spPr>
      </p:pic>
      <p:sp>
        <p:nvSpPr>
          <p:cNvPr id="7" name="Rectangle 6"/>
          <p:cNvSpPr/>
          <p:nvPr/>
        </p:nvSpPr>
        <p:spPr>
          <a:xfrm>
            <a:off x="368150" y="259105"/>
            <a:ext cx="3744551"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Development Funding</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2078231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891824" y="1881556"/>
            <a:ext cx="7093652" cy="4328175"/>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Since our last meeting…</a:t>
            </a:r>
          </a:p>
          <a:p>
            <a:pPr marL="273050" indent="-3175"/>
            <a:r>
              <a:rPr lang="en-GB" dirty="0">
                <a:hlinkClick r:id="rId3"/>
              </a:rPr>
              <a:t>http://www.jischistoricbooks.ac.uk/</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Stable URLs. These provide permanent URLs to navigate directly to individual pages within a book as well as to the results list for title or </a:t>
            </a:r>
            <a:r>
              <a:rPr lang="en-GB" dirty="0" smtClean="0">
                <a:solidFill>
                  <a:schemeClr val="bg1">
                    <a:lumMod val="50000"/>
                  </a:schemeClr>
                </a:solidFill>
                <a:latin typeface="Calibri" pitchFamily="34" charset="0"/>
                <a:cs typeface="Calibri" pitchFamily="34" charset="0"/>
              </a:rPr>
              <a:t>author.</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Improvements to the page </a:t>
            </a:r>
            <a:r>
              <a:rPr lang="en-GB" dirty="0">
                <a:solidFill>
                  <a:schemeClr val="bg1">
                    <a:lumMod val="50000"/>
                  </a:schemeClr>
                </a:solidFill>
                <a:latin typeface="Calibri" pitchFamily="34" charset="0"/>
                <a:cs typeface="Calibri" pitchFamily="34" charset="0"/>
              </a:rPr>
              <a:t>viewer:</a:t>
            </a:r>
          </a:p>
          <a:p>
            <a:pPr marL="742950" lvl="1" indent="-285750">
              <a:buFont typeface="Arial" pitchFamily="34" charset="0"/>
              <a:buChar char="•"/>
            </a:pPr>
            <a:r>
              <a:rPr lang="en-GB" dirty="0" smtClean="0">
                <a:solidFill>
                  <a:schemeClr val="bg1">
                    <a:lumMod val="50000"/>
                  </a:schemeClr>
                </a:solidFill>
                <a:latin typeface="Calibri" pitchFamily="34" charset="0"/>
                <a:cs typeface="Calibri" pitchFamily="34" charset="0"/>
              </a:rPr>
              <a:t>Variable </a:t>
            </a:r>
            <a:r>
              <a:rPr lang="en-GB" dirty="0">
                <a:solidFill>
                  <a:schemeClr val="bg1">
                    <a:lumMod val="50000"/>
                  </a:schemeClr>
                </a:solidFill>
                <a:latin typeface="Calibri" pitchFamily="34" charset="0"/>
                <a:cs typeface="Calibri" pitchFamily="34" charset="0"/>
              </a:rPr>
              <a:t>zoom </a:t>
            </a:r>
            <a:r>
              <a:rPr lang="en-GB" dirty="0" smtClean="0">
                <a:solidFill>
                  <a:schemeClr val="bg1">
                    <a:lumMod val="50000"/>
                  </a:schemeClr>
                </a:solidFill>
                <a:latin typeface="Calibri" pitchFamily="34" charset="0"/>
                <a:cs typeface="Calibri" pitchFamily="34" charset="0"/>
              </a:rPr>
              <a:t>(zoom controls 100-400</a:t>
            </a:r>
            <a:r>
              <a:rPr lang="en-GB" dirty="0">
                <a:solidFill>
                  <a:schemeClr val="bg1">
                    <a:lumMod val="50000"/>
                  </a:schemeClr>
                </a:solidFill>
                <a:latin typeface="Calibri" pitchFamily="34" charset="0"/>
                <a:cs typeface="Calibri" pitchFamily="34" charset="0"/>
              </a:rPr>
              <a:t>%)</a:t>
            </a:r>
          </a:p>
          <a:p>
            <a:pPr marL="742950" lvl="1" indent="-285750">
              <a:buFont typeface="Arial" pitchFamily="34" charset="0"/>
              <a:buChar char="•"/>
            </a:pPr>
            <a:r>
              <a:rPr lang="en-GB" dirty="0" smtClean="0">
                <a:solidFill>
                  <a:schemeClr val="bg1">
                    <a:lumMod val="50000"/>
                  </a:schemeClr>
                </a:solidFill>
                <a:latin typeface="Calibri" pitchFamily="34" charset="0"/>
                <a:cs typeface="Calibri" pitchFamily="34" charset="0"/>
              </a:rPr>
              <a:t>Thumbnails </a:t>
            </a:r>
            <a:r>
              <a:rPr lang="en-GB" dirty="0">
                <a:solidFill>
                  <a:schemeClr val="bg1">
                    <a:lumMod val="50000"/>
                  </a:schemeClr>
                </a:solidFill>
                <a:latin typeface="Calibri" pitchFamily="34" charset="0"/>
                <a:cs typeface="Calibri" pitchFamily="34" charset="0"/>
              </a:rPr>
              <a:t>(so you can quickly identify which pages you want to view in more detail )</a:t>
            </a:r>
          </a:p>
          <a:p>
            <a:pPr marL="742950" lvl="1" indent="-285750">
              <a:buFont typeface="Arial" pitchFamily="34" charset="0"/>
              <a:buChar char="•"/>
            </a:pPr>
            <a:r>
              <a:rPr lang="en-GB" dirty="0" smtClean="0">
                <a:solidFill>
                  <a:schemeClr val="bg1">
                    <a:lumMod val="50000"/>
                  </a:schemeClr>
                </a:solidFill>
                <a:latin typeface="Calibri" pitchFamily="34" charset="0"/>
                <a:cs typeface="Calibri" pitchFamily="34" charset="0"/>
              </a:rPr>
              <a:t>Next/previous </a:t>
            </a:r>
            <a:r>
              <a:rPr lang="en-GB" dirty="0">
                <a:solidFill>
                  <a:schemeClr val="bg1">
                    <a:lumMod val="50000"/>
                  </a:schemeClr>
                </a:solidFill>
                <a:latin typeface="Calibri" pitchFamily="34" charset="0"/>
                <a:cs typeface="Calibri" pitchFamily="34" charset="0"/>
              </a:rPr>
              <a:t>book </a:t>
            </a:r>
            <a:endParaRPr lang="en-GB" dirty="0" smtClean="0">
              <a:solidFill>
                <a:schemeClr val="bg1">
                  <a:lumMod val="50000"/>
                </a:schemeClr>
              </a:solidFill>
              <a:latin typeface="Calibri" pitchFamily="34" charset="0"/>
              <a:cs typeface="Calibri" pitchFamily="34" charset="0"/>
            </a:endParaRPr>
          </a:p>
          <a:p>
            <a:pPr marL="742950" lvl="1" indent="-285750">
              <a:buFont typeface="Arial" pitchFamily="34" charset="0"/>
              <a:buChar char="•"/>
            </a:pPr>
            <a:r>
              <a:rPr lang="en-GB" dirty="0" smtClean="0">
                <a:solidFill>
                  <a:schemeClr val="bg1">
                    <a:lumMod val="50000"/>
                  </a:schemeClr>
                </a:solidFill>
                <a:latin typeface="Calibri" pitchFamily="34" charset="0"/>
                <a:cs typeface="Calibri" pitchFamily="34" charset="0"/>
              </a:rPr>
              <a:t>Hide </a:t>
            </a:r>
            <a:r>
              <a:rPr lang="en-GB" dirty="0">
                <a:solidFill>
                  <a:schemeClr val="bg1">
                    <a:lumMod val="50000"/>
                  </a:schemeClr>
                </a:solidFill>
                <a:latin typeface="Calibri" pitchFamily="34" charset="0"/>
                <a:cs typeface="Calibri" pitchFamily="34" charset="0"/>
              </a:rPr>
              <a:t>the top and side panels of the </a:t>
            </a:r>
            <a:r>
              <a:rPr lang="en-GB" dirty="0" smtClean="0">
                <a:solidFill>
                  <a:schemeClr val="bg1">
                    <a:lumMod val="50000"/>
                  </a:schemeClr>
                </a:solidFill>
                <a:latin typeface="Calibri" pitchFamily="34" charset="0"/>
                <a:cs typeface="Calibri" pitchFamily="34" charset="0"/>
              </a:rPr>
              <a:t>viewer.</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PDF upgrade - Faster </a:t>
            </a:r>
            <a:r>
              <a:rPr lang="en-GB" dirty="0">
                <a:solidFill>
                  <a:schemeClr val="bg1">
                    <a:lumMod val="50000"/>
                  </a:schemeClr>
                </a:solidFill>
                <a:latin typeface="Calibri" pitchFamily="34" charset="0"/>
                <a:cs typeface="Calibri" pitchFamily="34" charset="0"/>
              </a:rPr>
              <a:t>file </a:t>
            </a:r>
            <a:r>
              <a:rPr lang="en-GB" dirty="0" smtClean="0">
                <a:solidFill>
                  <a:schemeClr val="bg1">
                    <a:lumMod val="50000"/>
                  </a:schemeClr>
                </a:solidFill>
                <a:latin typeface="Calibri" pitchFamily="34" charset="0"/>
                <a:cs typeface="Calibri" pitchFamily="34" charset="0"/>
              </a:rPr>
              <a:t>generation, improved </a:t>
            </a:r>
            <a:r>
              <a:rPr lang="en-GB" dirty="0">
                <a:solidFill>
                  <a:schemeClr val="bg1">
                    <a:lumMod val="50000"/>
                  </a:schemeClr>
                </a:solidFill>
                <a:latin typeface="Calibri" pitchFamily="34" charset="0"/>
                <a:cs typeface="Calibri" pitchFamily="34" charset="0"/>
              </a:rPr>
              <a:t>PDF image quality and </a:t>
            </a:r>
            <a:r>
              <a:rPr lang="en-GB" dirty="0" smtClean="0">
                <a:solidFill>
                  <a:schemeClr val="bg1">
                    <a:lumMod val="50000"/>
                  </a:schemeClr>
                </a:solidFill>
                <a:latin typeface="Calibri" pitchFamily="34" charset="0"/>
                <a:cs typeface="Calibri" pitchFamily="34" charset="0"/>
              </a:rPr>
              <a:t>OCR </a:t>
            </a:r>
            <a:r>
              <a:rPr lang="en-GB" dirty="0">
                <a:solidFill>
                  <a:schemeClr val="bg1">
                    <a:lumMod val="50000"/>
                  </a:schemeClr>
                </a:solidFill>
                <a:latin typeface="Calibri" pitchFamily="34" charset="0"/>
                <a:cs typeface="Calibri" pitchFamily="34" charset="0"/>
              </a:rPr>
              <a:t>within the PDFs</a:t>
            </a:r>
            <a:r>
              <a:rPr lang="en-GB" dirty="0" smtClean="0">
                <a:solidFill>
                  <a:schemeClr val="bg1">
                    <a:lumMod val="50000"/>
                  </a:schemeClr>
                </a:solidFill>
                <a:latin typeface="Calibri" pitchFamily="34" charset="0"/>
                <a:cs typeface="Calibri" pitchFamily="34" charset="0"/>
              </a:rPr>
              <a:t>.</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a:solidFill>
                  <a:schemeClr val="bg1">
                    <a:lumMod val="50000"/>
                  </a:schemeClr>
                </a:solidFill>
                <a:latin typeface="Calibri" pitchFamily="34" charset="0"/>
                <a:cs typeface="Calibri" pitchFamily="34" charset="0"/>
              </a:rPr>
              <a:t>Web interface enabling librarians to download their institutions usage statistics.</a:t>
            </a:r>
          </a:p>
          <a:p>
            <a:pPr lvl="1"/>
            <a:endParaRPr lang="en-GB"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4"/>
          <a:srcRect/>
          <a:stretch>
            <a:fillRect/>
          </a:stretch>
        </p:blipFill>
        <p:spPr bwMode="auto">
          <a:xfrm>
            <a:off x="6362700" y="226894"/>
            <a:ext cx="2550482" cy="583926"/>
          </a:xfrm>
          <a:prstGeom prst="rect">
            <a:avLst/>
          </a:prstGeom>
          <a:noFill/>
        </p:spPr>
      </p:pic>
      <p:sp>
        <p:nvSpPr>
          <p:cNvPr id="5" name="Rectangle 4"/>
          <p:cNvSpPr/>
          <p:nvPr/>
        </p:nvSpPr>
        <p:spPr>
          <a:xfrm>
            <a:off x="278440" y="270560"/>
            <a:ext cx="2933368"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Platform Update</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990611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272774" y="1501254"/>
            <a:ext cx="8596905" cy="4797188"/>
          </a:xfrm>
        </p:spPr>
        <p:txBody>
          <a:bodyPr/>
          <a:lstStyle/>
          <a:p>
            <a:endParaRPr lang="en-GB" i="1" dirty="0"/>
          </a:p>
        </p:txBody>
      </p:sp>
      <p:sp>
        <p:nvSpPr>
          <p:cNvPr id="10244" name="Rectangle 4"/>
          <p:cNvSpPr>
            <a:spLocks noChangeArrowheads="1"/>
          </p:cNvSpPr>
          <p:nvPr/>
        </p:nvSpPr>
        <p:spPr bwMode="auto">
          <a:xfrm>
            <a:off x="891824" y="1881555"/>
            <a:ext cx="7093652" cy="4328175"/>
          </a:xfrm>
          <a:prstGeom prst="rect">
            <a:avLst/>
          </a:prstGeom>
          <a:solidFill>
            <a:schemeClr val="bg1"/>
          </a:solidFill>
          <a:ln w="9525">
            <a:noFill/>
            <a:miter lim="800000"/>
            <a:headEnd/>
            <a:tailEnd/>
          </a:ln>
          <a:effectLst/>
        </p:spPr>
        <p:txBody>
          <a:bodyPr numCol="1" anchor="t"/>
          <a:lstStyle/>
          <a:p>
            <a:pPr marL="273050" indent="-3175"/>
            <a:r>
              <a:rPr lang="en-GB" sz="2400" b="1" dirty="0" smtClean="0">
                <a:solidFill>
                  <a:srgbClr val="0070C0"/>
                </a:solidFill>
                <a:latin typeface="Calibri" pitchFamily="34" charset="0"/>
              </a:rPr>
              <a:t>In the coming months… (Annex A)</a:t>
            </a:r>
            <a:endParaRPr lang="en-GB" sz="2400" b="1" dirty="0">
              <a:solidFill>
                <a:srgbClr val="0070C0"/>
              </a:solidFill>
              <a:latin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PDF document shows upcoming development includes:</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New sort options</a:t>
            </a: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Indication if full text is available or not</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New actions to allow you to email records, download records to reference management software or save records to list</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New </a:t>
            </a:r>
            <a:r>
              <a:rPr lang="en-GB" dirty="0" err="1" smtClean="0">
                <a:solidFill>
                  <a:schemeClr val="bg1">
                    <a:lumMod val="50000"/>
                  </a:schemeClr>
                </a:solidFill>
                <a:latin typeface="Calibri" pitchFamily="34" charset="0"/>
                <a:cs typeface="Calibri" pitchFamily="34" charset="0"/>
              </a:rPr>
              <a:t>MyBibliograpy</a:t>
            </a:r>
            <a:r>
              <a:rPr lang="en-GB" dirty="0">
                <a:solidFill>
                  <a:schemeClr val="bg1">
                    <a:lumMod val="50000"/>
                  </a:schemeClr>
                </a:solidFill>
                <a:latin typeface="Calibri" pitchFamily="34" charset="0"/>
                <a:cs typeface="Calibri" pitchFamily="34" charset="0"/>
              </a:rPr>
              <a:t>:</a:t>
            </a:r>
            <a:r>
              <a:rPr lang="en-GB" dirty="0" smtClean="0">
                <a:solidFill>
                  <a:schemeClr val="bg1">
                    <a:lumMod val="50000"/>
                  </a:schemeClr>
                </a:solidFill>
                <a:latin typeface="Calibri" pitchFamily="34" charset="0"/>
                <a:cs typeface="Calibri" pitchFamily="34" charset="0"/>
              </a:rPr>
              <a:t> you can save results to your own bibliography. Once you have saved items they are saved here until you delete them.</a:t>
            </a:r>
          </a:p>
          <a:p>
            <a:pPr lvl="1"/>
            <a:r>
              <a:rPr lang="en-GB" sz="2400" b="1" dirty="0" smtClean="0">
                <a:solidFill>
                  <a:srgbClr val="0070C0"/>
                </a:solidFill>
                <a:latin typeface="Calibri" pitchFamily="34" charset="0"/>
              </a:rPr>
              <a:t>Slightly further forward…</a:t>
            </a:r>
            <a:endParaRPr lang="en-GB" sz="2400" b="1" dirty="0">
              <a:solidFill>
                <a:srgbClr val="0070C0"/>
              </a:solidFill>
              <a:latin typeface="Calibri" pitchFamily="34" charset="0"/>
            </a:endParaRPr>
          </a:p>
          <a:p>
            <a:pPr marL="742950" lvl="1" indent="-285750">
              <a:buFont typeface="Wingdings" pitchFamily="2" charset="2"/>
              <a:buChar char="v"/>
            </a:pPr>
            <a:endParaRPr lang="en-GB" dirty="0">
              <a:solidFill>
                <a:schemeClr val="bg1">
                  <a:lumMod val="50000"/>
                </a:schemeClr>
              </a:solidFill>
              <a:latin typeface="Calibri" pitchFamily="34" charset="0"/>
              <a:cs typeface="Calibri" pitchFamily="34" charset="0"/>
            </a:endParaRP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Autonomy licence renewal to allow unlimited indexing (limited only by computer hardware)</a:t>
            </a:r>
          </a:p>
          <a:p>
            <a:pPr marL="742950" lvl="1" indent="-285750">
              <a:buFont typeface="Wingdings" pitchFamily="2" charset="2"/>
              <a:buChar char="v"/>
            </a:pPr>
            <a:r>
              <a:rPr lang="en-GB" dirty="0" smtClean="0">
                <a:solidFill>
                  <a:schemeClr val="bg1">
                    <a:lumMod val="50000"/>
                  </a:schemeClr>
                </a:solidFill>
                <a:latin typeface="Calibri" pitchFamily="34" charset="0"/>
                <a:cs typeface="Calibri" pitchFamily="34" charset="0"/>
              </a:rPr>
              <a:t>19th Century Collection from Oxford/Google partnership to be integrated</a:t>
            </a:r>
          </a:p>
          <a:p>
            <a:pPr lvl="1"/>
            <a:endParaRPr lang="en-GB" dirty="0">
              <a:solidFill>
                <a:schemeClr val="bg1">
                  <a:lumMod val="50000"/>
                </a:schemeClr>
              </a:solidFill>
              <a:latin typeface="Calibri" pitchFamily="34" charset="0"/>
              <a:cs typeface="Calibri" pitchFamily="34" charset="0"/>
            </a:endParaRPr>
          </a:p>
          <a:p>
            <a:pPr marL="273050" indent="-3175"/>
            <a:endParaRPr lang="en-GB" sz="2400" b="1" dirty="0" smtClean="0">
              <a:solidFill>
                <a:srgbClr val="0070C0"/>
              </a:solidFill>
              <a:latin typeface="Calibri" pitchFamily="34" charset="0"/>
            </a:endParaRPr>
          </a:p>
          <a:p>
            <a:pPr indent="269875"/>
            <a:endParaRPr lang="en-GB" sz="2400" dirty="0" smtClean="0">
              <a:solidFill>
                <a:schemeClr val="accent3">
                  <a:lumMod val="50000"/>
                </a:schemeClr>
              </a:solidFill>
              <a:latin typeface="Calibri" pitchFamily="34" charset="0"/>
            </a:endParaRPr>
          </a:p>
          <a:p>
            <a:pPr marL="266700" indent="3175"/>
            <a:endParaRPr lang="en-GB" sz="2400" dirty="0" smtClean="0">
              <a:solidFill>
                <a:schemeClr val="accent3">
                  <a:lumMod val="50000"/>
                </a:schemeClr>
              </a:solidFill>
              <a:latin typeface="Calibri" pitchFamily="34" charset="0"/>
            </a:endParaRPr>
          </a:p>
          <a:p>
            <a:pPr indent="269875"/>
            <a:endParaRPr lang="en-GB" sz="2400" dirty="0" smtClean="0">
              <a:solidFill>
                <a:srgbClr val="991426"/>
              </a:solidFill>
            </a:endParaRPr>
          </a:p>
        </p:txBody>
      </p:sp>
      <p:pic>
        <p:nvPicPr>
          <p:cNvPr id="6" name="Picture 2" descr="Z:\New File Structure in Progress\Projects\JISC eCollections\Communications\Logos\JISC Historic Books\JISC Historic Books logo 300dpi CMYK.tif"/>
          <p:cNvPicPr>
            <a:picLocks noGrp="1" noChangeAspect="1" noChangeArrowheads="1"/>
          </p:cNvPicPr>
          <p:nvPr>
            <p:ph idx="11"/>
          </p:nvPr>
        </p:nvPicPr>
        <p:blipFill>
          <a:blip r:embed="rId3"/>
          <a:srcRect/>
          <a:stretch>
            <a:fillRect/>
          </a:stretch>
        </p:blipFill>
        <p:spPr bwMode="auto">
          <a:xfrm>
            <a:off x="6362700" y="226894"/>
            <a:ext cx="2550482" cy="583926"/>
          </a:xfrm>
          <a:prstGeom prst="rect">
            <a:avLst/>
          </a:prstGeom>
          <a:noFill/>
        </p:spPr>
      </p:pic>
      <p:sp>
        <p:nvSpPr>
          <p:cNvPr id="5" name="Rectangle 4"/>
          <p:cNvSpPr/>
          <p:nvPr/>
        </p:nvSpPr>
        <p:spPr>
          <a:xfrm>
            <a:off x="278440" y="270560"/>
            <a:ext cx="2933368" cy="523220"/>
          </a:xfrm>
          <a:prstGeom prst="rect">
            <a:avLst/>
          </a:prstGeom>
        </p:spPr>
        <p:txBody>
          <a:bodyPr wrap="none">
            <a:spAutoFit/>
          </a:bodyPr>
          <a:lstStyle/>
          <a:p>
            <a:pPr marL="273050" indent="-3175" algn="ctr"/>
            <a:r>
              <a:rPr lang="en-GB" sz="2800" b="1" dirty="0" smtClean="0">
                <a:solidFill>
                  <a:srgbClr val="0070C0"/>
                </a:solidFill>
                <a:latin typeface="Calibri" pitchFamily="34" charset="0"/>
              </a:rPr>
              <a:t>Platform Update</a:t>
            </a:r>
            <a:endParaRPr lang="en-GB" sz="2800" b="1" dirty="0">
              <a:solidFill>
                <a:srgbClr val="0070C0"/>
              </a:solidFill>
              <a:latin typeface="Calibri" pitchFamily="34" charset="0"/>
            </a:endParaRPr>
          </a:p>
        </p:txBody>
      </p:sp>
    </p:spTree>
    <p:extLst>
      <p:ext uri="{BB962C8B-B14F-4D97-AF65-F5344CB8AC3E}">
        <p14:creationId xmlns:p14="http://schemas.microsoft.com/office/powerpoint/2010/main" val="3941353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8362</TotalTime>
  <Words>2610</Words>
  <Application>Microsoft Office PowerPoint</Application>
  <PresentationFormat>On-screen Show (4:3)</PresentationFormat>
  <Paragraphs>371</Paragraphs>
  <Slides>24</Slides>
  <Notes>23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caren.milloy</dc:creator>
  <cp:lastModifiedBy>caren.milloy</cp:lastModifiedBy>
  <cp:revision>637</cp:revision>
  <cp:lastPrinted>2011-12-08T10:27:23Z</cp:lastPrinted>
  <dcterms:modified xsi:type="dcterms:W3CDTF">2013-04-22T19:40:42Z</dcterms:modified>
</cp:coreProperties>
</file>