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300" r:id="rId2"/>
    <p:sldId id="291" r:id="rId3"/>
    <p:sldId id="332" r:id="rId4"/>
    <p:sldId id="348" r:id="rId5"/>
    <p:sldId id="303" r:id="rId6"/>
    <p:sldId id="309" r:id="rId7"/>
    <p:sldId id="318" r:id="rId8"/>
    <p:sldId id="344" r:id="rId9"/>
    <p:sldId id="345" r:id="rId10"/>
    <p:sldId id="304" r:id="rId11"/>
    <p:sldId id="305" r:id="rId12"/>
    <p:sldId id="347" r:id="rId13"/>
    <p:sldId id="315" r:id="rId14"/>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A1BD"/>
    <a:srgbClr val="991426"/>
    <a:srgbClr val="9EB387"/>
    <a:srgbClr val="F395A5"/>
    <a:srgbClr val="E6A2BF"/>
    <a:srgbClr val="EA9EC6"/>
    <a:srgbClr val="97122D"/>
    <a:srgbClr val="FF9900"/>
    <a:srgbClr val="EB9CA8"/>
    <a:srgbClr val="FE98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84" autoAdjust="0"/>
    <p:restoredTop sz="62813" autoAdjust="0"/>
  </p:normalViewPr>
  <p:slideViewPr>
    <p:cSldViewPr snapToGrid="0">
      <p:cViewPr>
        <p:scale>
          <a:sx n="50" d="100"/>
          <a:sy n="50" d="100"/>
        </p:scale>
        <p:origin x="-514" y="442"/>
      </p:cViewPr>
      <p:guideLst>
        <p:guide orient="horz" pos="2160"/>
        <p:guide pos="559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1" d="100"/>
          <a:sy n="41" d="100"/>
        </p:scale>
        <p:origin x="-2347"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1331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GB"/>
          </a:p>
        </p:txBody>
      </p:sp>
      <p:sp>
        <p:nvSpPr>
          <p:cNvPr id="1331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1331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9B5605F-4650-41CB-B1A9-9C59EF13429E}" type="slidenum">
              <a:rPr lang="en-GB"/>
              <a:pPr/>
              <a:t>‹#›</a:t>
            </a:fld>
            <a:endParaRPr lang="en-GB"/>
          </a:p>
        </p:txBody>
      </p:sp>
    </p:spTree>
    <p:extLst>
      <p:ext uri="{BB962C8B-B14F-4D97-AF65-F5344CB8AC3E}">
        <p14:creationId xmlns:p14="http://schemas.microsoft.com/office/powerpoint/2010/main" val="17612065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GB"/>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2557580-3B59-49BA-93D9-93D4993C3B6C}" type="slidenum">
              <a:rPr lang="en-GB"/>
              <a:pPr/>
              <a:t>‹#›</a:t>
            </a:fld>
            <a:endParaRPr lang="en-GB"/>
          </a:p>
        </p:txBody>
      </p:sp>
    </p:spTree>
    <p:extLst>
      <p:ext uri="{BB962C8B-B14F-4D97-AF65-F5344CB8AC3E}">
        <p14:creationId xmlns:p14="http://schemas.microsoft.com/office/powerpoint/2010/main" val="372173268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2557580-3B59-49BA-93D9-93D4993C3B6C}" type="slidenum">
              <a:rPr lang="en-GB" smtClean="0"/>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48A29-FE20-4390-ABA7-6402A3ABA351}" type="slidenum">
              <a:rPr lang="en-GB"/>
              <a:pPr/>
              <a:t>10</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r>
              <a:rPr lang="en-US" baseline="0" dirty="0" smtClean="0"/>
              <a:t>Scott provided an overview of the changes to the interface since the last meeting.</a:t>
            </a:r>
          </a:p>
          <a:p>
            <a:endParaRPr lang="en-US" baseline="0" dirty="0" smtClean="0"/>
          </a:p>
          <a:p>
            <a:r>
              <a:rPr lang="en-US" baseline="0" dirty="0" smtClean="0"/>
              <a:t>Members highlighted that it is not ideal that users who go via IP or EZ Proxy will not see the ‘my bibliography’ option and that this is not idea. Is there a way round this?</a:t>
            </a:r>
          </a:p>
          <a:p>
            <a:endParaRPr lang="en-US" baseline="0" dirty="0" smtClean="0"/>
          </a:p>
          <a:p>
            <a:r>
              <a:rPr lang="en-US" baseline="0" dirty="0" smtClean="0"/>
              <a:t>Prefer not to make students have their own accounts for ID purposes but perhaps something to consider more.</a:t>
            </a:r>
          </a:p>
          <a:p>
            <a:endParaRPr lang="en-US" baseline="0" dirty="0" smtClean="0"/>
          </a:p>
          <a:p>
            <a:r>
              <a:rPr lang="en-US" baseline="0" dirty="0" smtClean="0"/>
              <a:t>Amanda asked if the </a:t>
            </a:r>
            <a:r>
              <a:rPr lang="en-US" baseline="0" dirty="0" err="1" smtClean="0"/>
              <a:t>Refworks</a:t>
            </a:r>
            <a:r>
              <a:rPr lang="en-US" baseline="0" dirty="0" smtClean="0"/>
              <a:t> re export of marked list is working?  </a:t>
            </a:r>
          </a:p>
          <a:p>
            <a:r>
              <a:rPr lang="en-US" baseline="0" dirty="0" smtClean="0"/>
              <a:t>Action: Scott to check.</a:t>
            </a:r>
          </a:p>
          <a:p>
            <a:endParaRPr lang="en-US" baseline="0" dirty="0" smtClean="0"/>
          </a:p>
          <a:p>
            <a:r>
              <a:rPr lang="en-US" baseline="0" dirty="0" smtClean="0"/>
              <a:t>Scott informed members that the additional PDF server has been installed to separate the large and small files (under 200 pages).  Gabriel said that he has found the service improved and the quality has been as good as EEBO.</a:t>
            </a:r>
          </a:p>
          <a:p>
            <a:endParaRPr lang="en-US" baseline="0" dirty="0" smtClean="0"/>
          </a:p>
          <a:p>
            <a:r>
              <a:rPr lang="en-US" baseline="0" dirty="0" smtClean="0"/>
              <a:t>Keith explained that there have been fixes to assist with the improvement. Last week 308 print requests of which 305 were successful. 15,000 per annum. The concern is that the system is more stable and the queues are decreasing but there are some large requests that take longer. The helpdesk has had queries about why this I taking time of which there are two options:</a:t>
            </a:r>
          </a:p>
          <a:p>
            <a:endParaRPr lang="en-US" baseline="0" dirty="0" smtClean="0"/>
          </a:p>
          <a:p>
            <a:pPr marL="228600" indent="-228600">
              <a:buAutoNum type="arabicPeriod"/>
            </a:pPr>
            <a:r>
              <a:rPr lang="en-US" baseline="0" dirty="0" smtClean="0"/>
              <a:t>Additional adlib server</a:t>
            </a:r>
          </a:p>
          <a:p>
            <a:pPr marL="228600" indent="-228600">
              <a:buAutoNum type="arabicPeriod"/>
            </a:pPr>
            <a:r>
              <a:rPr lang="en-US" baseline="0" dirty="0" smtClean="0"/>
              <a:t>Local storage of PDFs in the back ground which is about 25TB</a:t>
            </a:r>
          </a:p>
          <a:p>
            <a:pPr marL="228600" indent="-228600">
              <a:buAutoNum type="arabicPeriod"/>
            </a:pPr>
            <a:endParaRPr lang="en-US" baseline="0" dirty="0" smtClean="0"/>
          </a:p>
          <a:p>
            <a:pPr marL="0" indent="0">
              <a:buNone/>
            </a:pPr>
            <a:r>
              <a:rPr lang="en-US" baseline="0" dirty="0" smtClean="0"/>
              <a:t>One option is to place this into the cloud and this is being explored with Janet. </a:t>
            </a:r>
          </a:p>
          <a:p>
            <a:pPr marL="0" indent="0">
              <a:buNone/>
            </a:pPr>
            <a:endParaRPr lang="en-US" baseline="0" dirty="0" smtClean="0"/>
          </a:p>
          <a:p>
            <a:pPr marL="0" indent="0">
              <a:buNone/>
            </a:pPr>
            <a:r>
              <a:rPr lang="en-US" baseline="0" dirty="0" smtClean="0"/>
              <a:t>Do PDFs store tiffs within the file? Could this be an option and save on storage.</a:t>
            </a:r>
          </a:p>
          <a:p>
            <a:pPr marL="0" indent="0">
              <a:buNone/>
            </a:pPr>
            <a:endParaRPr lang="en-US" baseline="0" dirty="0" smtClean="0"/>
          </a:p>
          <a:p>
            <a:pPr marL="0" indent="0">
              <a:buNone/>
            </a:pPr>
            <a:r>
              <a:rPr lang="en-US" baseline="0" dirty="0" smtClean="0"/>
              <a:t>Members still feel that the PDF print issue is the most critical issue as time limited and that the local hosting of the PDF is probably the only option.</a:t>
            </a:r>
          </a:p>
          <a:p>
            <a:pPr marL="0" indent="0">
              <a:buNone/>
            </a:pPr>
            <a:endParaRPr lang="en-US" baseline="0" dirty="0" smtClean="0"/>
          </a:p>
          <a:p>
            <a:pPr marL="0" indent="0">
              <a:buNone/>
            </a:pPr>
            <a:r>
              <a:rPr lang="en-US" baseline="0" dirty="0" smtClean="0"/>
              <a:t>Action: Members agreed that JISC Collections and Mimas should scope and cost this work out now.</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48A29-FE20-4390-ABA7-6402A3ABA351}" type="slidenum">
              <a:rPr lang="en-GB"/>
              <a:pPr/>
              <a:t>11</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r>
              <a:rPr lang="en-US" baseline="0" dirty="0" smtClean="0"/>
              <a:t>Scott explained that when JHB first launched we had the pages display first and then created the book display.</a:t>
            </a:r>
          </a:p>
          <a:p>
            <a:endParaRPr lang="en-US" baseline="0" dirty="0" smtClean="0"/>
          </a:p>
          <a:p>
            <a:r>
              <a:rPr lang="en-US" baseline="0" dirty="0" smtClean="0"/>
              <a:t>If the search text is in the title / author it will show the book. Where it wasn’t found and is in the text, it shows the page result within the book results and shows you the page.</a:t>
            </a:r>
          </a:p>
          <a:p>
            <a:endParaRPr lang="en-US" baseline="0" dirty="0" smtClean="0"/>
          </a:p>
          <a:p>
            <a:r>
              <a:rPr lang="en-US" baseline="0" dirty="0" smtClean="0"/>
              <a:t>Laurel said that as a scholar she prefers the book option.</a:t>
            </a:r>
          </a:p>
          <a:p>
            <a:endParaRPr lang="en-US" baseline="0" dirty="0" smtClean="0"/>
          </a:p>
          <a:p>
            <a:r>
              <a:rPr lang="en-US" baseline="0" dirty="0" smtClean="0"/>
              <a:t>The issue is that the result doesn’t show you how many hits there are and it being separated from the book is not useful. Scott suggested that it would be better to show the book, then the pages within the book listed underneath so that the results are in context. This would be something to log for future developments or in the new interface if that is the route taken.</a:t>
            </a:r>
          </a:p>
          <a:p>
            <a:endParaRPr lang="en-US" baseline="0" dirty="0" smtClean="0"/>
          </a:p>
          <a:p>
            <a:r>
              <a:rPr lang="en-US" baseline="0" dirty="0" smtClean="0"/>
              <a:t>Chris said that last meeting, he requested a text and it never came through. He just did it again now and it came through in 10 </a:t>
            </a:r>
            <a:r>
              <a:rPr lang="en-US" baseline="0" dirty="0" err="1" smtClean="0"/>
              <a:t>mins</a:t>
            </a:r>
            <a:r>
              <a:rPr lang="en-US" baseline="0" dirty="0" smtClean="0"/>
              <a:t>.</a:t>
            </a:r>
          </a:p>
          <a:p>
            <a:endParaRPr lang="en-US" baseline="0"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48A29-FE20-4390-ABA7-6402A3ABA351}" type="slidenum">
              <a:rPr lang="en-GB"/>
              <a:pPr/>
              <a:t>12</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r>
              <a:rPr lang="en-US" baseline="0" dirty="0" smtClean="0"/>
              <a:t>Caren updated members on the MARC records progress with the ESTC and BL. </a:t>
            </a:r>
          </a:p>
          <a:p>
            <a:endParaRPr lang="en-US" baseline="0" dirty="0" smtClean="0"/>
          </a:p>
          <a:p>
            <a:r>
              <a:rPr lang="en-US" baseline="0" dirty="0" smtClean="0"/>
              <a:t>Members agreed that the proposal to work with the ESTC to create short form MARC records with the direct link is should proceed and endorsed the use of the development funding for this.</a:t>
            </a:r>
          </a:p>
          <a:p>
            <a:endParaRPr lang="en-US" baseline="0" dirty="0" smtClean="0"/>
          </a:p>
          <a:p>
            <a:r>
              <a:rPr lang="en-US" baseline="0" dirty="0" smtClean="0"/>
              <a:t>Caren updated members on the OCR project. There are currently 2 options:</a:t>
            </a:r>
          </a:p>
          <a:p>
            <a:pPr marL="228600" indent="-228600">
              <a:buAutoNum type="arabicPeriod"/>
            </a:pPr>
            <a:r>
              <a:rPr lang="en-US" baseline="0" dirty="0" smtClean="0"/>
              <a:t>Install </a:t>
            </a:r>
            <a:r>
              <a:rPr lang="en-US" baseline="0" dirty="0" err="1" smtClean="0"/>
              <a:t>Typewright</a:t>
            </a:r>
            <a:r>
              <a:rPr lang="en-US" baseline="0" dirty="0" smtClean="0"/>
              <a:t> on JHB platform on the BL content as a test case </a:t>
            </a:r>
          </a:p>
          <a:p>
            <a:pPr marL="228600" indent="-228600">
              <a:buAutoNum type="arabicPeriod"/>
            </a:pPr>
            <a:r>
              <a:rPr lang="en-US" baseline="0" dirty="0" smtClean="0"/>
              <a:t>Provide Laura Mandell with the BL content for her to use and share updates.</a:t>
            </a:r>
          </a:p>
          <a:p>
            <a:pPr marL="0" indent="0">
              <a:buNone/>
            </a:pPr>
            <a:endParaRPr lang="en-US" baseline="0" dirty="0" smtClean="0"/>
          </a:p>
          <a:p>
            <a:pPr marL="0" indent="0">
              <a:buNone/>
            </a:pPr>
            <a:r>
              <a:rPr lang="en-US" baseline="0" dirty="0" smtClean="0"/>
              <a:t>Action: Chris suggested that he talk to Laura at the upcoming meeting and share discussions.</a:t>
            </a:r>
          </a:p>
          <a:p>
            <a:pPr marL="0" indent="0">
              <a:buNone/>
            </a:pPr>
            <a:endParaRPr lang="en-US" baseline="0" dirty="0" smtClean="0"/>
          </a:p>
          <a:p>
            <a:pPr marL="0" indent="0">
              <a:buNone/>
            </a:pPr>
            <a:r>
              <a:rPr lang="en-US" baseline="0" dirty="0" smtClean="0"/>
              <a:t>Gabriel suggested that Laura has managed to get agreement to share the EEBO and ECCO improvements with JISC. </a:t>
            </a:r>
          </a:p>
          <a:p>
            <a:pPr marL="0" indent="0">
              <a:buNone/>
            </a:pPr>
            <a:r>
              <a:rPr lang="en-US" baseline="0" dirty="0" smtClean="0"/>
              <a:t>Action: Caren to follow this up.</a:t>
            </a:r>
          </a:p>
          <a:p>
            <a:endParaRPr lang="en-US" baseline="0" dirty="0" smtClean="0"/>
          </a:p>
          <a:p>
            <a:endParaRPr lang="en-US" baseline="0"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48A29-FE20-4390-ABA7-6402A3ABA351}" type="slidenum">
              <a:rPr lang="en-GB"/>
              <a:pPr/>
              <a:t>13</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r>
              <a:rPr lang="en-US" dirty="0" smtClean="0"/>
              <a:t>AOB:</a:t>
            </a:r>
            <a:r>
              <a:rPr lang="en-US" baseline="0" dirty="0" smtClean="0"/>
              <a:t> </a:t>
            </a:r>
          </a:p>
          <a:p>
            <a:endParaRPr lang="en-US" baseline="0" dirty="0" smtClean="0"/>
          </a:p>
          <a:p>
            <a:pPr marL="228600" indent="-228600">
              <a:buAutoNum type="arabicPeriod"/>
            </a:pPr>
            <a:r>
              <a:rPr lang="en-US" baseline="0" dirty="0" smtClean="0"/>
              <a:t>BL Labs – Caren to circulate information to the group</a:t>
            </a:r>
          </a:p>
          <a:p>
            <a:pPr marL="228600" indent="-228600">
              <a:buAutoNum type="arabicPeriod"/>
            </a:pPr>
            <a:r>
              <a:rPr lang="en-US" baseline="0" dirty="0" smtClean="0"/>
              <a:t>Open Access Monographs Conference – British Library 1 and 2 July 2013.</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48A29-FE20-4390-ABA7-6402A3ABA351}" type="slidenum">
              <a:rPr lang="en-GB"/>
              <a:pPr/>
              <a:t>2</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48A29-FE20-4390-ABA7-6402A3ABA351}" type="slidenum">
              <a:rPr lang="en-GB"/>
              <a:pPr/>
              <a:t>3</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endParaRPr lang="en-US" sz="1100" baseline="0" dirty="0" smtClean="0">
              <a:latin typeface="+mn-l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48A29-FE20-4390-ABA7-6402A3ABA351}" type="slidenum">
              <a:rPr lang="en-GB"/>
              <a:pPr/>
              <a:t>4</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endParaRPr lang="en-US" sz="1100" baseline="0" dirty="0" smtClean="0">
              <a:latin typeface="+mn-l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48A29-FE20-4390-ABA7-6402A3ABA351}" type="slidenum">
              <a:rPr lang="en-GB"/>
              <a:pPr/>
              <a:t>5</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endParaRPr lang="en-US" baseline="0"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48A29-FE20-4390-ABA7-6402A3ABA351}" type="slidenum">
              <a:rPr lang="en-GB"/>
              <a:pPr/>
              <a:t>6</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r>
              <a:rPr lang="en-US" dirty="0" smtClean="0"/>
              <a:t>Members</a:t>
            </a:r>
            <a:r>
              <a:rPr lang="en-US" baseline="0" dirty="0" smtClean="0"/>
              <a:t> agreed the notes of the last meeting as an accurate record.</a:t>
            </a:r>
          </a:p>
          <a:p>
            <a:endParaRPr lang="en-US" baseline="0" dirty="0" smtClean="0"/>
          </a:p>
          <a:p>
            <a:r>
              <a:rPr lang="en-US" baseline="0" dirty="0" smtClean="0"/>
              <a:t>Scott informed members that the Mimas report has just been received.</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48A29-FE20-4390-ABA7-6402A3ABA351}" type="slidenum">
              <a:rPr lang="en-GB"/>
              <a:pPr/>
              <a:t>7</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r>
              <a:rPr lang="en-US" dirty="0" smtClean="0"/>
              <a:t>Caren provided an update</a:t>
            </a:r>
            <a:r>
              <a:rPr lang="en-US" baseline="0" dirty="0" smtClean="0"/>
              <a:t> on the development budget and the JISC eCollections budget. She also informed members of the current JISC transition </a:t>
            </a:r>
            <a:r>
              <a:rPr lang="en-US" baseline="0" dirty="0" smtClean="0"/>
              <a:t>work.</a:t>
            </a:r>
            <a:endParaRPr lang="en-US" baseline="0" dirty="0" smtClean="0"/>
          </a:p>
          <a:p>
            <a:endParaRPr lang="en-US" baseline="0" dirty="0" smtClean="0"/>
          </a:p>
          <a:p>
            <a:r>
              <a:rPr lang="en-US" baseline="0" dirty="0" smtClean="0"/>
              <a:t>Members noted the update.</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48A29-FE20-4390-ABA7-6402A3ABA351}" type="slidenum">
              <a:rPr lang="en-GB"/>
              <a:pPr/>
              <a:t>8</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r>
              <a:rPr lang="en-US" baseline="0" dirty="0" smtClean="0"/>
              <a:t>Paul and Alistair work at Lancaster University on corpus linguistic studies on early modern texts. </a:t>
            </a:r>
          </a:p>
          <a:p>
            <a:endParaRPr lang="en-US" baseline="0" dirty="0" smtClean="0"/>
          </a:p>
          <a:p>
            <a:r>
              <a:rPr lang="en-US" baseline="0" dirty="0" smtClean="0"/>
              <a:t>A large amount of spelling variations exist in early modern </a:t>
            </a:r>
            <a:r>
              <a:rPr lang="en-US" baseline="0" dirty="0" err="1" smtClean="0"/>
              <a:t>english</a:t>
            </a:r>
            <a:r>
              <a:rPr lang="en-US" baseline="0" dirty="0" smtClean="0"/>
              <a:t> makes it difficult for the computer to read. So they have done work to estimate the number of variations by decade. In the 1400 the variations are huge and the trend shows the variations decreasing as we get towards the 1800’s.</a:t>
            </a:r>
          </a:p>
          <a:p>
            <a:endParaRPr lang="en-US" baseline="0" dirty="0" smtClean="0"/>
          </a:p>
          <a:p>
            <a:r>
              <a:rPr lang="en-US" baseline="0" dirty="0" smtClean="0"/>
              <a:t>Unless you know the variants in advance, then you don’t know what to search for!</a:t>
            </a:r>
          </a:p>
          <a:p>
            <a:endParaRPr lang="en-US" baseline="0" dirty="0" smtClean="0"/>
          </a:p>
          <a:p>
            <a:r>
              <a:rPr lang="en-US" baseline="0" dirty="0" smtClean="0"/>
              <a:t>To help they created the Variant Detector tool (VARD2). The tool allows you to set a percentage for the </a:t>
            </a:r>
            <a:r>
              <a:rPr lang="en-US" baseline="0" dirty="0" err="1" smtClean="0"/>
              <a:t>normalisation</a:t>
            </a:r>
            <a:r>
              <a:rPr lang="en-US" baseline="0" dirty="0" smtClean="0"/>
              <a:t> in terms of accuracy. </a:t>
            </a:r>
          </a:p>
          <a:p>
            <a:endParaRPr lang="en-US" baseline="0" dirty="0" smtClean="0"/>
          </a:p>
          <a:p>
            <a:r>
              <a:rPr lang="en-US" baseline="0" dirty="0" smtClean="0"/>
              <a:t>EEBO TCP texts had about 14.2% variants (126 million) that needed </a:t>
            </a:r>
            <a:r>
              <a:rPr lang="en-US" baseline="0" dirty="0" err="1" smtClean="0"/>
              <a:t>normalising</a:t>
            </a:r>
            <a:r>
              <a:rPr lang="en-US" baseline="0" dirty="0" smtClean="0"/>
              <a:t>. 56% of these were automatically </a:t>
            </a:r>
            <a:r>
              <a:rPr lang="en-US" baseline="0" dirty="0" err="1" smtClean="0"/>
              <a:t>normalised</a:t>
            </a:r>
            <a:r>
              <a:rPr lang="en-US" baseline="0" dirty="0" smtClean="0"/>
              <a:t>. This leaves 6.2% as detected variants.</a:t>
            </a:r>
          </a:p>
          <a:p>
            <a:endParaRPr lang="en-US" baseline="0" dirty="0" smtClean="0"/>
          </a:p>
          <a:p>
            <a:r>
              <a:rPr lang="en-US" baseline="0" dirty="0" smtClean="0"/>
              <a:t>The difference here is that you are doing something to the running text rather than the index. </a:t>
            </a:r>
          </a:p>
          <a:p>
            <a:endParaRPr lang="en-US" baseline="0" dirty="0" smtClean="0"/>
          </a:p>
          <a:p>
            <a:r>
              <a:rPr lang="en-US" baseline="0" dirty="0" smtClean="0"/>
              <a:t>Alistair provided a demo of VARDs.</a:t>
            </a:r>
          </a:p>
          <a:p>
            <a:endParaRPr lang="en-US" baseline="0" dirty="0" smtClean="0"/>
          </a:p>
          <a:p>
            <a:r>
              <a:rPr lang="en-US" baseline="0" dirty="0" smtClean="0"/>
              <a:t>Members discussed the process and asked how this varies and tests against the Martin Mueller approach. Martin’s approach is based on the index where as VARD looks at the running text. Is this a better technique? Alistair explained that the other approach is limited and this approach is better. In addition it is more efficient in hardware processing.</a:t>
            </a:r>
          </a:p>
          <a:p>
            <a:endParaRPr lang="en-US" baseline="0" dirty="0" smtClean="0"/>
          </a:p>
          <a:p>
            <a:r>
              <a:rPr lang="en-US" baseline="0" dirty="0" smtClean="0"/>
              <a:t>There would be a space requirement but as it is xml this is not major.</a:t>
            </a:r>
          </a:p>
          <a:p>
            <a:endParaRPr lang="en-US" baseline="0" dirty="0" smtClean="0"/>
          </a:p>
          <a:p>
            <a:r>
              <a:rPr lang="en-US" baseline="0" dirty="0" smtClean="0"/>
              <a:t>Paul presented the ball pack figures for training the </a:t>
            </a:r>
            <a:r>
              <a:rPr lang="en-US" baseline="0" dirty="0" smtClean="0"/>
              <a:t>tool. </a:t>
            </a:r>
          </a:p>
          <a:p>
            <a:endParaRPr lang="en-US" baseline="0" dirty="0" smtClean="0"/>
          </a:p>
          <a:p>
            <a:pPr marL="0" indent="0">
              <a:buNone/>
            </a:pPr>
            <a:r>
              <a:rPr lang="en-US" baseline="0" dirty="0" smtClean="0"/>
              <a:t>Option B would aid with the precision and allow for improved  training of the tool.</a:t>
            </a:r>
          </a:p>
          <a:p>
            <a:pPr marL="0" indent="0">
              <a:buNone/>
            </a:pPr>
            <a:endParaRPr lang="en-US" baseline="0" dirty="0" smtClean="0"/>
          </a:p>
          <a:p>
            <a:pPr marL="0" indent="0">
              <a:buNone/>
            </a:pPr>
            <a:r>
              <a:rPr lang="en-US" baseline="0" dirty="0" smtClean="0"/>
              <a:t>In addition would be the </a:t>
            </a:r>
            <a:r>
              <a:rPr lang="en-US" baseline="0" dirty="0" err="1" smtClean="0"/>
              <a:t>FeC</a:t>
            </a:r>
            <a:r>
              <a:rPr lang="en-US" baseline="0" dirty="0" smtClean="0"/>
              <a:t>, training the annotators etc.</a:t>
            </a:r>
          </a:p>
          <a:p>
            <a:pPr marL="0" indent="0">
              <a:buNone/>
            </a:pPr>
            <a:endParaRPr lang="en-US" baseline="0" dirty="0" smtClean="0"/>
          </a:p>
          <a:p>
            <a:pPr marL="0" indent="0">
              <a:buNone/>
            </a:pPr>
            <a:r>
              <a:rPr lang="en-US" baseline="0" dirty="0" smtClean="0"/>
              <a:t>Jonathan asked if this corpus linguistic tool / process could be included in the new JHB in a way that is user friendly as this doesn’t currently exist. Paul concurred and Scott suggested that if this is something that is wanted by the end user then we could incorporate. Jonathan would like to point students to these tools but doesn’t as they are very difficult and not user friendly.</a:t>
            </a:r>
          </a:p>
          <a:p>
            <a:pPr marL="0" indent="0">
              <a:buNone/>
            </a:pPr>
            <a:endParaRPr lang="en-US" baseline="0" dirty="0" smtClean="0"/>
          </a:p>
          <a:p>
            <a:pPr marL="0" indent="0">
              <a:buNone/>
            </a:pPr>
            <a:r>
              <a:rPr lang="en-US" baseline="0" dirty="0" smtClean="0"/>
              <a:t>Members agreed that this could be borne in mind for if a new interface / platform is developed. It would broaden the scope of the content to all sorts of other disciplines and research areas.</a:t>
            </a:r>
          </a:p>
          <a:p>
            <a:endParaRPr lang="en-US" baseline="0" dirty="0" smtClean="0"/>
          </a:p>
          <a:p>
            <a:r>
              <a:rPr lang="en-US" baseline="0" dirty="0" smtClean="0"/>
              <a:t>Members discussed the costs and whether it should be 25 or 50 years. </a:t>
            </a:r>
          </a:p>
          <a:p>
            <a:r>
              <a:rPr lang="en-US" baseline="0" dirty="0" smtClean="0"/>
              <a:t>The board agree to go for option B.</a:t>
            </a:r>
          </a:p>
          <a:p>
            <a:endParaRPr lang="en-US" baseline="0" dirty="0" smtClean="0"/>
          </a:p>
          <a:p>
            <a:r>
              <a:rPr lang="en-US" baseline="0" dirty="0" smtClean="0"/>
              <a:t>Action: JISC Collections to work with Paul and Alistair to proceed with the work.</a:t>
            </a:r>
          </a:p>
          <a:p>
            <a:endParaRPr lang="en-US" baseline="0"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48A29-FE20-4390-ABA7-6402A3ABA351}" type="slidenum">
              <a:rPr lang="en-GB"/>
              <a:pPr/>
              <a:t>9</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r>
              <a:rPr lang="en-US" baseline="0" dirty="0" smtClean="0"/>
              <a:t>Scott provided an overview of the recent Mimas user survey.</a:t>
            </a:r>
          </a:p>
          <a:p>
            <a:endParaRPr lang="en-US" baseline="0" dirty="0" smtClean="0"/>
          </a:p>
          <a:p>
            <a:r>
              <a:rPr lang="en-US" baseline="0" dirty="0" smtClean="0"/>
              <a:t>Members discussed the survey results reflecting on discovery, the fact that many of the comments perhaps are about the change management to the new platform and the fact that they were not consulted.</a:t>
            </a:r>
          </a:p>
          <a:p>
            <a:endParaRPr lang="en-US" baseline="0" dirty="0" smtClean="0"/>
          </a:p>
          <a:p>
            <a:r>
              <a:rPr lang="en-US" baseline="0" dirty="0" smtClean="0"/>
              <a:t>Erica asked if we can cross tabulate the easy v hard to user responses and see if this is specific user groups.</a:t>
            </a:r>
          </a:p>
          <a:p>
            <a:endParaRPr lang="en-US" baseline="0" dirty="0" smtClean="0"/>
          </a:p>
          <a:p>
            <a:r>
              <a:rPr lang="en-US" baseline="0" dirty="0" smtClean="0"/>
              <a:t>Amanda mentioned that the presentation of the help information is perhaps something that could be improved.</a:t>
            </a:r>
          </a:p>
          <a:p>
            <a:endParaRPr lang="en-US" baseline="0" dirty="0" smtClean="0"/>
          </a:p>
          <a:p>
            <a:r>
              <a:rPr lang="en-US" baseline="0" dirty="0" smtClean="0"/>
              <a:t>Members requested that a deeper analysis of the data is undertaken to help inform training and promotion. Also knowing about the different user groups to help target this activity is important.</a:t>
            </a:r>
          </a:p>
          <a:p>
            <a:endParaRPr lang="en-US" baseline="0" dirty="0" smtClean="0"/>
          </a:p>
          <a:p>
            <a:r>
              <a:rPr lang="en-US" baseline="0" dirty="0" smtClean="0"/>
              <a:t>Is there any mileage in giving librarians that buy the platforms a general statement in how to use it? Webinars might be a good option? Amanda mentioned some of her academics are not clear about search methodologies which surprised her! </a:t>
            </a:r>
          </a:p>
          <a:p>
            <a:endParaRPr lang="en-US" baseline="0" dirty="0" smtClean="0"/>
          </a:p>
          <a:p>
            <a:r>
              <a:rPr lang="en-US" baseline="0" dirty="0" smtClean="0"/>
              <a:t>Action: Scott and </a:t>
            </a:r>
            <a:r>
              <a:rPr lang="en-US" baseline="0" dirty="0" err="1" smtClean="0"/>
              <a:t>mimas</a:t>
            </a:r>
            <a:r>
              <a:rPr lang="en-US" baseline="0" dirty="0" smtClean="0"/>
              <a:t> will explore the survey data further and also look to see if can provide better support information for librarians – perhaps record a webcast or something similar.</a:t>
            </a:r>
          </a:p>
          <a:p>
            <a:endParaRPr lang="en-US" baseline="0"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4" name="Content Placeholder 2"/>
          <p:cNvSpPr>
            <a:spLocks noGrp="1"/>
          </p:cNvSpPr>
          <p:nvPr>
            <p:ph idx="10"/>
          </p:nvPr>
        </p:nvSpPr>
        <p:spPr>
          <a:xfrm>
            <a:off x="450573" y="914400"/>
            <a:ext cx="8348870" cy="4257607"/>
          </a:xfrm>
          <a:solidFill>
            <a:schemeClr val="accent3">
              <a:lumMod val="85000"/>
            </a:schemeClr>
          </a:solidFill>
        </p:spPr>
        <p:txBody>
          <a:bodyPr/>
          <a:lstStyle>
            <a:lvl1pPr>
              <a:buNone/>
              <a:defRPr/>
            </a:lvl1pPr>
          </a:lstStyle>
          <a:p>
            <a:pPr lvl="0"/>
            <a:endParaRPr lang="en-GB" dirty="0"/>
          </a:p>
        </p:txBody>
      </p:sp>
      <p:sp>
        <p:nvSpPr>
          <p:cNvPr id="3074" name="Rectangle 2"/>
          <p:cNvSpPr>
            <a:spLocks noGrp="1" noChangeArrowheads="1"/>
          </p:cNvSpPr>
          <p:nvPr>
            <p:ph type="ctrTitle" hasCustomPrompt="1"/>
          </p:nvPr>
        </p:nvSpPr>
        <p:spPr>
          <a:xfrm>
            <a:off x="436099" y="622852"/>
            <a:ext cx="7793502" cy="1413635"/>
          </a:xfrm>
        </p:spPr>
        <p:txBody>
          <a:bodyPr/>
          <a:lstStyle>
            <a:lvl1pPr>
              <a:defRPr sz="3000" baseline="0">
                <a:solidFill>
                  <a:srgbClr val="EB9CA8"/>
                </a:solidFill>
                <a:latin typeface="Trebuchet MS" pitchFamily="34" charset="0"/>
              </a:defRPr>
            </a:lvl1pPr>
          </a:lstStyle>
          <a:p>
            <a:r>
              <a:rPr lang="en-GB" dirty="0" smtClean="0"/>
              <a:t>JSIC Collections 2011 Conference and AGM</a:t>
            </a:r>
            <a:endParaRPr lang="en-GB" dirty="0"/>
          </a:p>
        </p:txBody>
      </p:sp>
      <p:sp>
        <p:nvSpPr>
          <p:cNvPr id="3075" name="Rectangle 3"/>
          <p:cNvSpPr>
            <a:spLocks noGrp="1" noChangeArrowheads="1"/>
          </p:cNvSpPr>
          <p:nvPr>
            <p:ph type="subTitle" idx="1" hasCustomPrompt="1"/>
          </p:nvPr>
        </p:nvSpPr>
        <p:spPr>
          <a:xfrm>
            <a:off x="415926" y="1962150"/>
            <a:ext cx="7773918" cy="675033"/>
          </a:xfrm>
        </p:spPr>
        <p:txBody>
          <a:bodyPr/>
          <a:lstStyle>
            <a:lvl1pPr marL="0" indent="0" algn="r">
              <a:buFont typeface="Wingdings" pitchFamily="-112" charset="2"/>
              <a:buNone/>
              <a:defRPr sz="1800" baseline="0">
                <a:solidFill>
                  <a:srgbClr val="991426"/>
                </a:solidFill>
                <a:latin typeface="Trebuchet MS" pitchFamily="34" charset="0"/>
              </a:defRPr>
            </a:lvl1pPr>
          </a:lstStyle>
          <a:p>
            <a:r>
              <a:rPr lang="en-GB" dirty="0" smtClean="0"/>
              <a:t>Director’s Report, Lorraine Estelle</a:t>
            </a:r>
            <a:endParaRPr lang="en-GB" dirty="0"/>
          </a:p>
        </p:txBody>
      </p:sp>
      <p:pic>
        <p:nvPicPr>
          <p:cNvPr id="1026" name="Picture 2"/>
          <p:cNvPicPr>
            <a:picLocks noChangeAspect="1" noChangeArrowheads="1"/>
          </p:cNvPicPr>
          <p:nvPr userDrawn="1"/>
        </p:nvPicPr>
        <p:blipFill>
          <a:blip r:embed="rId2"/>
          <a:srcRect l="7065" t="38044" r="6250" b="33514"/>
          <a:stretch>
            <a:fillRect/>
          </a:stretch>
        </p:blipFill>
        <p:spPr bwMode="auto">
          <a:xfrm>
            <a:off x="450574" y="3101010"/>
            <a:ext cx="8401880" cy="2080591"/>
          </a:xfrm>
          <a:prstGeom prst="rect">
            <a:avLst/>
          </a:prstGeom>
          <a:noFill/>
          <a:ln w="9525">
            <a:noFill/>
            <a:miter lim="800000"/>
            <a:headEnd/>
            <a:tailEnd/>
          </a:ln>
          <a:effectLst/>
        </p:spPr>
      </p:pic>
      <p:sp>
        <p:nvSpPr>
          <p:cNvPr id="11" name="Rectangle 8"/>
          <p:cNvSpPr>
            <a:spLocks noChangeArrowheads="1"/>
          </p:cNvSpPr>
          <p:nvPr userDrawn="1"/>
        </p:nvSpPr>
        <p:spPr bwMode="auto">
          <a:xfrm>
            <a:off x="463551" y="2917826"/>
            <a:ext cx="8680449" cy="369332"/>
          </a:xfrm>
          <a:prstGeom prst="rect">
            <a:avLst/>
          </a:prstGeom>
          <a:noFill/>
          <a:ln w="9525">
            <a:noFill/>
            <a:miter lim="800000"/>
            <a:headEnd/>
            <a:tailEnd/>
          </a:ln>
          <a:effectLst/>
        </p:spPr>
        <p:txBody>
          <a:bodyPr wrap="square">
            <a:spAutoFit/>
          </a:bodyPr>
          <a:lstStyle/>
          <a:p>
            <a:r>
              <a:rPr lang="en-GB" dirty="0" smtClean="0">
                <a:solidFill>
                  <a:schemeClr val="accent2"/>
                </a:solidFill>
              </a:rPr>
              <a:t> </a:t>
            </a:r>
            <a:endParaRPr lang="en-GB" dirty="0">
              <a:solidFill>
                <a:schemeClr val="accent2"/>
              </a:solidFill>
            </a:endParaRPr>
          </a:p>
        </p:txBody>
      </p:sp>
      <p:pic>
        <p:nvPicPr>
          <p:cNvPr id="2" name="Picture 2" descr="Z:\collections team\Collections Company\Logos\JISC Collections\No strapline version\jc_logo_no_strapline.jpg"/>
          <p:cNvPicPr>
            <a:picLocks noChangeAspect="1" noChangeArrowheads="1"/>
          </p:cNvPicPr>
          <p:nvPr userDrawn="1"/>
        </p:nvPicPr>
        <p:blipFill>
          <a:blip r:embed="rId3"/>
          <a:srcRect/>
          <a:stretch>
            <a:fillRect/>
          </a:stretch>
        </p:blipFill>
        <p:spPr bwMode="auto">
          <a:xfrm>
            <a:off x="5601810" y="5358290"/>
            <a:ext cx="3192248" cy="863115"/>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2775" y="490331"/>
            <a:ext cx="7890564" cy="5808111"/>
          </a:xfrm>
          <a:solidFill>
            <a:schemeClr val="accent3">
              <a:lumMod val="85000"/>
            </a:schemeClr>
          </a:solidFill>
        </p:spPr>
        <p:txBody>
          <a:bodyPr/>
          <a:lstStyle>
            <a:lvl1pPr>
              <a:buNone/>
              <a:defRPr/>
            </a:lvl1pPr>
          </a:lstStyle>
          <a:p>
            <a:pPr lvl="0"/>
            <a:endParaRPr lang="en-GB" dirty="0"/>
          </a:p>
        </p:txBody>
      </p:sp>
      <p:sp>
        <p:nvSpPr>
          <p:cNvPr id="4" name="Slide Number Placeholder 3"/>
          <p:cNvSpPr>
            <a:spLocks noGrp="1"/>
          </p:cNvSpPr>
          <p:nvPr>
            <p:ph type="sldNum" sz="quarter" idx="10"/>
          </p:nvPr>
        </p:nvSpPr>
        <p:spPr/>
        <p:txBody>
          <a:bodyPr/>
          <a:lstStyle>
            <a:lvl1pPr>
              <a:defRPr/>
            </a:lvl1pPr>
          </a:lstStyle>
          <a:p>
            <a:fld id="{4D69EAB5-09D4-4324-90E0-A1A9FB2803D6}" type="datetime4">
              <a:rPr lang="en-GB"/>
              <a:pPr/>
              <a:t>22 April 2013</a:t>
            </a:fld>
            <a:r>
              <a:rPr lang="en-GB"/>
              <a:t> </a:t>
            </a:r>
            <a:r>
              <a:rPr lang="en-GB" b="1">
                <a:solidFill>
                  <a:srgbClr val="EB9CA8"/>
                </a:solidFill>
              </a:rPr>
              <a:t>|</a:t>
            </a:r>
            <a:r>
              <a:rPr lang="en-GB" b="1">
                <a:solidFill>
                  <a:srgbClr val="9CA1BD"/>
                </a:solidFill>
              </a:rPr>
              <a:t> </a:t>
            </a:r>
            <a:r>
              <a:rPr lang="en-GB"/>
              <a:t>Click: View=&gt;Header&amp;Footer </a:t>
            </a:r>
            <a:r>
              <a:rPr lang="en-GB" b="1">
                <a:solidFill>
                  <a:srgbClr val="EB9CA8"/>
                </a:solidFill>
              </a:rPr>
              <a:t>|</a:t>
            </a:r>
            <a:r>
              <a:rPr lang="en-GB"/>
              <a:t> Slide </a:t>
            </a:r>
            <a:fld id="{8CFE29B3-4316-4A5D-A9B4-88C33ABA8FA0}" type="slidenum">
              <a:rPr lang="en-GB" b="1">
                <a:solidFill>
                  <a:srgbClr val="EB9CA8"/>
                </a:solidFill>
              </a:rPr>
              <a:pPr/>
              <a:t>‹#›</a:t>
            </a:fld>
            <a:endParaRPr lang="en-GB" b="1">
              <a:solidFill>
                <a:srgbClr val="9EB387"/>
              </a:solidFill>
            </a:endParaRPr>
          </a:p>
        </p:txBody>
      </p:sp>
      <p:sp>
        <p:nvSpPr>
          <p:cNvPr id="6" name="Title 5"/>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1"/>
          </p:nvPr>
        </p:nvSpPr>
        <p:spPr>
          <a:xfrm>
            <a:off x="279401" y="1868557"/>
            <a:ext cx="5737086" cy="3575120"/>
          </a:xfrm>
          <a:solidFill>
            <a:schemeClr val="bg1"/>
          </a:solidFill>
        </p:spPr>
        <p:txBody>
          <a:bodyPr/>
          <a:lstStyle>
            <a:lvl1pPr>
              <a:buNone/>
              <a:defRPr/>
            </a:lvl1pPr>
          </a:lstStyle>
          <a:p>
            <a:pPr lvl="0"/>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2775" y="490331"/>
            <a:ext cx="7890564" cy="5808111"/>
          </a:xfrm>
          <a:solidFill>
            <a:schemeClr val="accent3">
              <a:lumMod val="85000"/>
            </a:schemeClr>
          </a:solidFill>
        </p:spPr>
        <p:txBody>
          <a:bodyPr/>
          <a:lstStyle>
            <a:lvl1pPr>
              <a:buNone/>
              <a:defRPr/>
            </a:lvl1pPr>
          </a:lstStyle>
          <a:p>
            <a:pPr lvl="0"/>
            <a:endParaRPr lang="en-GB" dirty="0"/>
          </a:p>
        </p:txBody>
      </p:sp>
      <p:sp>
        <p:nvSpPr>
          <p:cNvPr id="4" name="Slide Number Placeholder 3"/>
          <p:cNvSpPr>
            <a:spLocks noGrp="1"/>
          </p:cNvSpPr>
          <p:nvPr>
            <p:ph type="sldNum" sz="quarter" idx="10"/>
          </p:nvPr>
        </p:nvSpPr>
        <p:spPr/>
        <p:txBody>
          <a:bodyPr/>
          <a:lstStyle>
            <a:lvl1pPr>
              <a:defRPr/>
            </a:lvl1pPr>
          </a:lstStyle>
          <a:p>
            <a:fld id="{4D69EAB5-09D4-4324-90E0-A1A9FB2803D6}" type="datetime4">
              <a:rPr lang="en-GB"/>
              <a:pPr/>
              <a:t>22 April 2013</a:t>
            </a:fld>
            <a:r>
              <a:rPr lang="en-GB"/>
              <a:t> </a:t>
            </a:r>
            <a:r>
              <a:rPr lang="en-GB" b="1">
                <a:solidFill>
                  <a:srgbClr val="EB9CA8"/>
                </a:solidFill>
              </a:rPr>
              <a:t>|</a:t>
            </a:r>
            <a:r>
              <a:rPr lang="en-GB" b="1">
                <a:solidFill>
                  <a:srgbClr val="9CA1BD"/>
                </a:solidFill>
              </a:rPr>
              <a:t> </a:t>
            </a:r>
            <a:r>
              <a:rPr lang="en-GB"/>
              <a:t>Click: View=&gt;Header&amp;Footer </a:t>
            </a:r>
            <a:r>
              <a:rPr lang="en-GB" b="1">
                <a:solidFill>
                  <a:srgbClr val="EB9CA8"/>
                </a:solidFill>
              </a:rPr>
              <a:t>|</a:t>
            </a:r>
            <a:r>
              <a:rPr lang="en-GB"/>
              <a:t> Slide </a:t>
            </a:r>
            <a:fld id="{8CFE29B3-4316-4A5D-A9B4-88C33ABA8FA0}" type="slidenum">
              <a:rPr lang="en-GB" b="1">
                <a:solidFill>
                  <a:srgbClr val="EB9CA8"/>
                </a:solidFill>
              </a:rPr>
              <a:pPr/>
              <a:t>‹#›</a:t>
            </a:fld>
            <a:endParaRPr lang="en-GB" b="1">
              <a:solidFill>
                <a:srgbClr val="9EB387"/>
              </a:solidFill>
            </a:endParaRPr>
          </a:p>
        </p:txBody>
      </p:sp>
      <p:sp>
        <p:nvSpPr>
          <p:cNvPr id="6" name="Title 5"/>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1"/>
          </p:nvPr>
        </p:nvSpPr>
        <p:spPr>
          <a:xfrm>
            <a:off x="279401" y="1868557"/>
            <a:ext cx="5737086" cy="3575120"/>
          </a:xfrm>
          <a:solidFill>
            <a:schemeClr val="bg1"/>
          </a:solidFill>
        </p:spPr>
        <p:txBody>
          <a:bodyPr/>
          <a:lstStyle>
            <a:lvl1pPr>
              <a:buNone/>
              <a:defRPr/>
            </a:lvl1pPr>
          </a:lstStyle>
          <a:p>
            <a:pPr lvl="0"/>
            <a:endParaRPr lang="en-GB"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4D8350C8-CCD6-48E7-8AEC-CA8EA61394C4}" type="datetime4">
              <a:rPr lang="en-GB"/>
              <a:pPr/>
              <a:t>22 April 2013</a:t>
            </a:fld>
            <a:r>
              <a:rPr lang="en-GB"/>
              <a:t> </a:t>
            </a:r>
            <a:r>
              <a:rPr lang="en-GB" b="1">
                <a:solidFill>
                  <a:srgbClr val="EB9CA8"/>
                </a:solidFill>
              </a:rPr>
              <a:t>|</a:t>
            </a:r>
            <a:r>
              <a:rPr lang="en-GB" b="1">
                <a:solidFill>
                  <a:srgbClr val="9CA1BD"/>
                </a:solidFill>
              </a:rPr>
              <a:t> </a:t>
            </a:r>
            <a:r>
              <a:rPr lang="en-GB"/>
              <a:t>Click: View=&gt;Header&amp;Footer </a:t>
            </a:r>
            <a:r>
              <a:rPr lang="en-GB" b="1">
                <a:solidFill>
                  <a:srgbClr val="EB9CA8"/>
                </a:solidFill>
              </a:rPr>
              <a:t>|</a:t>
            </a:r>
            <a:r>
              <a:rPr lang="en-GB"/>
              <a:t> Slide </a:t>
            </a:r>
            <a:fld id="{7012F1C8-3E7F-4EB4-A3C1-FA37D16D3924}" type="slidenum">
              <a:rPr lang="en-GB" b="1">
                <a:solidFill>
                  <a:srgbClr val="EB9CA8"/>
                </a:solidFill>
              </a:rPr>
              <a:pPr/>
              <a:t>‹#›</a:t>
            </a:fld>
            <a:endParaRPr lang="en-GB" b="1">
              <a:solidFill>
                <a:srgbClr val="9EB387"/>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Slide Number Placeholder 2"/>
          <p:cNvSpPr>
            <a:spLocks noGrp="1"/>
          </p:cNvSpPr>
          <p:nvPr>
            <p:ph type="sldNum" sz="quarter" idx="10"/>
          </p:nvPr>
        </p:nvSpPr>
        <p:spPr/>
        <p:txBody>
          <a:bodyPr/>
          <a:lstStyle>
            <a:lvl1pPr>
              <a:defRPr/>
            </a:lvl1pPr>
          </a:lstStyle>
          <a:p>
            <a:fld id="{946CE27E-EAC3-440D-B6E4-06E9E89A912F}" type="datetime4">
              <a:rPr lang="en-GB"/>
              <a:pPr/>
              <a:t>22 April 2013</a:t>
            </a:fld>
            <a:r>
              <a:rPr lang="en-GB"/>
              <a:t> </a:t>
            </a:r>
            <a:r>
              <a:rPr lang="en-GB" b="1">
                <a:solidFill>
                  <a:srgbClr val="EB9CA8"/>
                </a:solidFill>
              </a:rPr>
              <a:t>|</a:t>
            </a:r>
            <a:r>
              <a:rPr lang="en-GB" b="1">
                <a:solidFill>
                  <a:srgbClr val="9CA1BD"/>
                </a:solidFill>
              </a:rPr>
              <a:t> </a:t>
            </a:r>
            <a:r>
              <a:rPr lang="en-GB"/>
              <a:t>Click: View=&gt;Header&amp;Footer </a:t>
            </a:r>
            <a:r>
              <a:rPr lang="en-GB" b="1">
                <a:solidFill>
                  <a:srgbClr val="EB9CA8"/>
                </a:solidFill>
              </a:rPr>
              <a:t>|</a:t>
            </a:r>
            <a:r>
              <a:rPr lang="en-GB"/>
              <a:t> Slide </a:t>
            </a:r>
            <a:fld id="{32F08993-76B8-4662-B5CD-35FB2195F1DC}" type="slidenum">
              <a:rPr lang="en-GB" b="1">
                <a:solidFill>
                  <a:srgbClr val="EB9CA8"/>
                </a:solidFill>
              </a:rPr>
              <a:pPr/>
              <a:t>‹#›</a:t>
            </a:fld>
            <a:endParaRPr lang="en-GB" b="1">
              <a:solidFill>
                <a:srgbClr val="9EB387"/>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2775" y="490331"/>
            <a:ext cx="7890564" cy="5808111"/>
          </a:xfrm>
          <a:solidFill>
            <a:schemeClr val="accent3">
              <a:lumMod val="85000"/>
            </a:schemeClr>
          </a:solidFill>
        </p:spPr>
        <p:txBody>
          <a:bodyPr/>
          <a:lstStyle>
            <a:lvl1pPr>
              <a:buNone/>
              <a:defRPr/>
            </a:lvl1pPr>
          </a:lstStyle>
          <a:p>
            <a:pPr lvl="0"/>
            <a:endParaRPr lang="en-GB" dirty="0"/>
          </a:p>
        </p:txBody>
      </p:sp>
      <p:sp>
        <p:nvSpPr>
          <p:cNvPr id="4" name="Slide Number Placeholder 3"/>
          <p:cNvSpPr>
            <a:spLocks noGrp="1"/>
          </p:cNvSpPr>
          <p:nvPr>
            <p:ph type="sldNum" sz="quarter" idx="10"/>
          </p:nvPr>
        </p:nvSpPr>
        <p:spPr>
          <a:xfrm>
            <a:off x="239152" y="6394450"/>
            <a:ext cx="8620764" cy="299313"/>
          </a:xfrm>
        </p:spPr>
        <p:txBody>
          <a:bodyPr/>
          <a:lstStyle>
            <a:lvl1pPr>
              <a:defRPr/>
            </a:lvl1pPr>
          </a:lstStyle>
          <a:p>
            <a:fld id="{4D69EAB5-09D4-4324-90E0-A1A9FB2803D6}" type="datetime4">
              <a:rPr lang="en-GB" smtClean="0"/>
              <a:pPr/>
              <a:t>22 April 2013</a:t>
            </a:fld>
            <a:r>
              <a:rPr lang="en-GB" dirty="0" smtClean="0"/>
              <a:t> </a:t>
            </a:r>
            <a:r>
              <a:rPr lang="en-GB" b="1" dirty="0" smtClean="0">
                <a:solidFill>
                  <a:srgbClr val="EB9CA8"/>
                </a:solidFill>
              </a:rPr>
              <a:t>|</a:t>
            </a:r>
            <a:r>
              <a:rPr lang="en-GB" b="1" dirty="0" smtClean="0">
                <a:solidFill>
                  <a:srgbClr val="9CA1BD"/>
                </a:solidFill>
              </a:rPr>
              <a:t> </a:t>
            </a:r>
            <a:r>
              <a:rPr lang="en-GB" dirty="0" smtClean="0"/>
              <a:t>Click: View=&gt;</a:t>
            </a:r>
            <a:r>
              <a:rPr lang="en-GB" dirty="0" err="1" smtClean="0">
                <a:solidFill>
                  <a:srgbClr val="991426"/>
                </a:solidFill>
              </a:rPr>
              <a:t>Header&amp;Footer</a:t>
            </a:r>
            <a:r>
              <a:rPr lang="en-GB" dirty="0" smtClean="0"/>
              <a:t> </a:t>
            </a:r>
            <a:r>
              <a:rPr lang="en-GB" b="1" dirty="0" smtClean="0">
                <a:solidFill>
                  <a:srgbClr val="EB9CA8"/>
                </a:solidFill>
              </a:rPr>
              <a:t>|</a:t>
            </a:r>
            <a:r>
              <a:rPr lang="en-GB" dirty="0" smtClean="0"/>
              <a:t> Slide </a:t>
            </a:r>
            <a:fld id="{8CFE29B3-4316-4A5D-A9B4-88C33ABA8FA0}" type="slidenum">
              <a:rPr lang="en-GB" b="1" smtClean="0">
                <a:solidFill>
                  <a:srgbClr val="EB9CA8"/>
                </a:solidFill>
              </a:rPr>
              <a:pPr/>
              <a:t>‹#›</a:t>
            </a:fld>
            <a:endParaRPr lang="en-GB" b="1" dirty="0">
              <a:solidFill>
                <a:srgbClr val="9EB387"/>
              </a:solidFill>
            </a:endParaRPr>
          </a:p>
        </p:txBody>
      </p:sp>
      <p:sp>
        <p:nvSpPr>
          <p:cNvPr id="6" name="Title 5"/>
          <p:cNvSpPr>
            <a:spLocks noGrp="1"/>
          </p:cNvSpPr>
          <p:nvPr>
            <p:ph type="title"/>
          </p:nvPr>
        </p:nvSpPr>
        <p:spPr>
          <a:xfrm>
            <a:off x="246063" y="660400"/>
            <a:ext cx="7927266" cy="450850"/>
          </a:xfrm>
        </p:spPr>
        <p:txBody>
          <a:bodyPr/>
          <a:lstStyle/>
          <a:p>
            <a:r>
              <a:rPr lang="en-US" dirty="0" smtClean="0"/>
              <a:t>Click to edit Master title style</a:t>
            </a:r>
            <a:endParaRPr lang="en-US" dirty="0"/>
          </a:p>
        </p:txBody>
      </p:sp>
      <p:sp>
        <p:nvSpPr>
          <p:cNvPr id="8" name="Content Placeholder 2"/>
          <p:cNvSpPr>
            <a:spLocks noGrp="1"/>
          </p:cNvSpPr>
          <p:nvPr>
            <p:ph idx="11" hasCustomPrompt="1"/>
          </p:nvPr>
        </p:nvSpPr>
        <p:spPr>
          <a:xfrm>
            <a:off x="279401" y="1868557"/>
            <a:ext cx="5737086" cy="3575120"/>
          </a:xfrm>
          <a:solidFill>
            <a:schemeClr val="bg1"/>
          </a:solidFill>
        </p:spPr>
        <p:txBody>
          <a:bodyPr/>
          <a:lstStyle>
            <a:lvl1pPr marL="342900" marR="0" indent="-342900" algn="l" defTabSz="914400" rtl="0" eaLnBrk="1" fontAlgn="base" latinLnBrk="0" hangingPunct="1">
              <a:lnSpc>
                <a:spcPct val="100000"/>
              </a:lnSpc>
              <a:spcBef>
                <a:spcPct val="50000"/>
              </a:spcBef>
              <a:spcAft>
                <a:spcPct val="0"/>
              </a:spcAft>
              <a:buClr>
                <a:srgbClr val="EB9CA8"/>
              </a:buClr>
              <a:buSzTx/>
              <a:buFont typeface="Wingdings" pitchFamily="-112" charset="2"/>
              <a:buNone/>
              <a:tabLst/>
              <a:defRPr sz="1600"/>
            </a:lvl1pPr>
          </a:lstStyle>
          <a:p>
            <a:pPr marL="342900" marR="0" lvl="0" indent="-342900" algn="l" defTabSz="914400" rtl="0" eaLnBrk="1" fontAlgn="base" latinLnBrk="0" hangingPunct="1">
              <a:lnSpc>
                <a:spcPct val="100000"/>
              </a:lnSpc>
              <a:spcBef>
                <a:spcPct val="50000"/>
              </a:spcBef>
              <a:spcAft>
                <a:spcPct val="0"/>
              </a:spcAft>
              <a:buClr>
                <a:srgbClr val="EB9CA8"/>
              </a:buClr>
              <a:buSzTx/>
              <a:buFont typeface="Wingdings" pitchFamily="-112" charset="2"/>
              <a:buNone/>
              <a:tabLst/>
              <a:defRPr/>
            </a:pPr>
            <a:r>
              <a:rPr lang="en-GB" sz="2400" dirty="0" smtClean="0">
                <a:solidFill>
                  <a:srgbClr val="991426"/>
                </a:solidFill>
              </a:rPr>
              <a:t>Introduction</a:t>
            </a:r>
          </a:p>
          <a:p>
            <a:pPr lvl="0"/>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2775" y="490331"/>
            <a:ext cx="7890564" cy="5808111"/>
          </a:xfrm>
          <a:solidFill>
            <a:schemeClr val="accent3">
              <a:lumMod val="85000"/>
            </a:schemeClr>
          </a:solidFill>
        </p:spPr>
        <p:txBody>
          <a:bodyPr/>
          <a:lstStyle>
            <a:lvl1pPr>
              <a:buNone/>
              <a:defRPr/>
            </a:lvl1pPr>
          </a:lstStyle>
          <a:p>
            <a:pPr lvl="0"/>
            <a:endParaRPr lang="en-GB" dirty="0"/>
          </a:p>
        </p:txBody>
      </p:sp>
      <p:sp>
        <p:nvSpPr>
          <p:cNvPr id="4" name="Slide Number Placeholder 3"/>
          <p:cNvSpPr>
            <a:spLocks noGrp="1"/>
          </p:cNvSpPr>
          <p:nvPr>
            <p:ph type="sldNum" sz="quarter" idx="10"/>
          </p:nvPr>
        </p:nvSpPr>
        <p:spPr/>
        <p:txBody>
          <a:bodyPr/>
          <a:lstStyle>
            <a:lvl1pPr>
              <a:defRPr/>
            </a:lvl1pPr>
          </a:lstStyle>
          <a:p>
            <a:fld id="{4D69EAB5-09D4-4324-90E0-A1A9FB2803D6}" type="datetime4">
              <a:rPr lang="en-GB"/>
              <a:pPr/>
              <a:t>22 April 2013</a:t>
            </a:fld>
            <a:r>
              <a:rPr lang="en-GB"/>
              <a:t> </a:t>
            </a:r>
            <a:r>
              <a:rPr lang="en-GB" b="1">
                <a:solidFill>
                  <a:srgbClr val="EB9CA8"/>
                </a:solidFill>
              </a:rPr>
              <a:t>|</a:t>
            </a:r>
            <a:r>
              <a:rPr lang="en-GB" b="1">
                <a:solidFill>
                  <a:srgbClr val="9CA1BD"/>
                </a:solidFill>
              </a:rPr>
              <a:t> </a:t>
            </a:r>
            <a:r>
              <a:rPr lang="en-GB"/>
              <a:t>Click: View=&gt;Header&amp;Footer </a:t>
            </a:r>
            <a:r>
              <a:rPr lang="en-GB" b="1">
                <a:solidFill>
                  <a:srgbClr val="EB9CA8"/>
                </a:solidFill>
              </a:rPr>
              <a:t>|</a:t>
            </a:r>
            <a:r>
              <a:rPr lang="en-GB"/>
              <a:t> Slide </a:t>
            </a:r>
            <a:fld id="{8CFE29B3-4316-4A5D-A9B4-88C33ABA8FA0}" type="slidenum">
              <a:rPr lang="en-GB" b="1">
                <a:solidFill>
                  <a:srgbClr val="EB9CA8"/>
                </a:solidFill>
              </a:rPr>
              <a:pPr/>
              <a:t>‹#›</a:t>
            </a:fld>
            <a:endParaRPr lang="en-GB" b="1">
              <a:solidFill>
                <a:srgbClr val="9EB387"/>
              </a:solidFill>
            </a:endParaRPr>
          </a:p>
        </p:txBody>
      </p:sp>
      <p:sp>
        <p:nvSpPr>
          <p:cNvPr id="6" name="Title 5"/>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1"/>
          </p:nvPr>
        </p:nvSpPr>
        <p:spPr>
          <a:xfrm>
            <a:off x="279401" y="1868557"/>
            <a:ext cx="5737086" cy="3575120"/>
          </a:xfrm>
          <a:solidFill>
            <a:schemeClr val="bg1"/>
          </a:solidFill>
        </p:spPr>
        <p:txBody>
          <a:bodyPr/>
          <a:lstStyle>
            <a:lvl1pPr>
              <a:buNone/>
              <a:defRPr/>
            </a:lvl1pPr>
          </a:lstStyle>
          <a:p>
            <a:pPr lvl="0"/>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2775" y="490331"/>
            <a:ext cx="7890564" cy="5808111"/>
          </a:xfrm>
          <a:solidFill>
            <a:schemeClr val="accent3">
              <a:lumMod val="85000"/>
            </a:schemeClr>
          </a:solidFill>
        </p:spPr>
        <p:txBody>
          <a:bodyPr/>
          <a:lstStyle>
            <a:lvl1pPr>
              <a:buNone/>
              <a:defRPr/>
            </a:lvl1pPr>
          </a:lstStyle>
          <a:p>
            <a:pPr lvl="0"/>
            <a:endParaRPr lang="en-GB" dirty="0"/>
          </a:p>
        </p:txBody>
      </p:sp>
      <p:sp>
        <p:nvSpPr>
          <p:cNvPr id="4" name="Slide Number Placeholder 3"/>
          <p:cNvSpPr>
            <a:spLocks noGrp="1"/>
          </p:cNvSpPr>
          <p:nvPr>
            <p:ph type="sldNum" sz="quarter" idx="10"/>
          </p:nvPr>
        </p:nvSpPr>
        <p:spPr/>
        <p:txBody>
          <a:bodyPr/>
          <a:lstStyle>
            <a:lvl1pPr>
              <a:defRPr/>
            </a:lvl1pPr>
          </a:lstStyle>
          <a:p>
            <a:fld id="{4D69EAB5-09D4-4324-90E0-A1A9FB2803D6}" type="datetime4">
              <a:rPr lang="en-GB"/>
              <a:pPr/>
              <a:t>22 April 2013</a:t>
            </a:fld>
            <a:r>
              <a:rPr lang="en-GB"/>
              <a:t> </a:t>
            </a:r>
            <a:r>
              <a:rPr lang="en-GB" b="1">
                <a:solidFill>
                  <a:srgbClr val="EB9CA8"/>
                </a:solidFill>
              </a:rPr>
              <a:t>|</a:t>
            </a:r>
            <a:r>
              <a:rPr lang="en-GB" b="1">
                <a:solidFill>
                  <a:srgbClr val="9CA1BD"/>
                </a:solidFill>
              </a:rPr>
              <a:t> </a:t>
            </a:r>
            <a:r>
              <a:rPr lang="en-GB"/>
              <a:t>Click: View=&gt;Header&amp;Footer </a:t>
            </a:r>
            <a:r>
              <a:rPr lang="en-GB" b="1">
                <a:solidFill>
                  <a:srgbClr val="EB9CA8"/>
                </a:solidFill>
              </a:rPr>
              <a:t>|</a:t>
            </a:r>
            <a:r>
              <a:rPr lang="en-GB"/>
              <a:t> Slide </a:t>
            </a:r>
            <a:fld id="{8CFE29B3-4316-4A5D-A9B4-88C33ABA8FA0}" type="slidenum">
              <a:rPr lang="en-GB" b="1">
                <a:solidFill>
                  <a:srgbClr val="EB9CA8"/>
                </a:solidFill>
              </a:rPr>
              <a:pPr/>
              <a:t>‹#›</a:t>
            </a:fld>
            <a:endParaRPr lang="en-GB" b="1">
              <a:solidFill>
                <a:srgbClr val="9EB387"/>
              </a:solidFill>
            </a:endParaRPr>
          </a:p>
        </p:txBody>
      </p:sp>
      <p:sp>
        <p:nvSpPr>
          <p:cNvPr id="6" name="Title 5"/>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1"/>
          </p:nvPr>
        </p:nvSpPr>
        <p:spPr>
          <a:xfrm>
            <a:off x="279401" y="1868557"/>
            <a:ext cx="5737086" cy="3575120"/>
          </a:xfrm>
          <a:solidFill>
            <a:schemeClr val="bg1"/>
          </a:solidFill>
        </p:spPr>
        <p:txBody>
          <a:bodyPr/>
          <a:lstStyle>
            <a:lvl1pPr>
              <a:buNone/>
              <a:defRPr/>
            </a:lvl1pPr>
          </a:lstStyle>
          <a:p>
            <a:pPr lvl="0"/>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2775" y="490331"/>
            <a:ext cx="7890564" cy="5808111"/>
          </a:xfrm>
          <a:solidFill>
            <a:schemeClr val="accent3">
              <a:lumMod val="85000"/>
            </a:schemeClr>
          </a:solidFill>
        </p:spPr>
        <p:txBody>
          <a:bodyPr/>
          <a:lstStyle>
            <a:lvl1pPr>
              <a:buNone/>
              <a:defRPr/>
            </a:lvl1pPr>
          </a:lstStyle>
          <a:p>
            <a:pPr lvl="0"/>
            <a:endParaRPr lang="en-GB" dirty="0"/>
          </a:p>
        </p:txBody>
      </p:sp>
      <p:sp>
        <p:nvSpPr>
          <p:cNvPr id="4" name="Slide Number Placeholder 3"/>
          <p:cNvSpPr>
            <a:spLocks noGrp="1"/>
          </p:cNvSpPr>
          <p:nvPr>
            <p:ph type="sldNum" sz="quarter" idx="10"/>
          </p:nvPr>
        </p:nvSpPr>
        <p:spPr/>
        <p:txBody>
          <a:bodyPr/>
          <a:lstStyle>
            <a:lvl1pPr>
              <a:defRPr/>
            </a:lvl1pPr>
          </a:lstStyle>
          <a:p>
            <a:fld id="{4D69EAB5-09D4-4324-90E0-A1A9FB2803D6}" type="datetime4">
              <a:rPr lang="en-GB"/>
              <a:pPr/>
              <a:t>22 April 2013</a:t>
            </a:fld>
            <a:r>
              <a:rPr lang="en-GB"/>
              <a:t> </a:t>
            </a:r>
            <a:r>
              <a:rPr lang="en-GB" b="1">
                <a:solidFill>
                  <a:srgbClr val="EB9CA8"/>
                </a:solidFill>
              </a:rPr>
              <a:t>|</a:t>
            </a:r>
            <a:r>
              <a:rPr lang="en-GB" b="1">
                <a:solidFill>
                  <a:srgbClr val="9CA1BD"/>
                </a:solidFill>
              </a:rPr>
              <a:t> </a:t>
            </a:r>
            <a:r>
              <a:rPr lang="en-GB"/>
              <a:t>Click: View=&gt;Header&amp;Footer </a:t>
            </a:r>
            <a:r>
              <a:rPr lang="en-GB" b="1">
                <a:solidFill>
                  <a:srgbClr val="EB9CA8"/>
                </a:solidFill>
              </a:rPr>
              <a:t>|</a:t>
            </a:r>
            <a:r>
              <a:rPr lang="en-GB"/>
              <a:t> Slide </a:t>
            </a:r>
            <a:fld id="{8CFE29B3-4316-4A5D-A9B4-88C33ABA8FA0}" type="slidenum">
              <a:rPr lang="en-GB" b="1">
                <a:solidFill>
                  <a:srgbClr val="EB9CA8"/>
                </a:solidFill>
              </a:rPr>
              <a:pPr/>
              <a:t>‹#›</a:t>
            </a:fld>
            <a:endParaRPr lang="en-GB" b="1">
              <a:solidFill>
                <a:srgbClr val="9EB387"/>
              </a:solidFill>
            </a:endParaRPr>
          </a:p>
        </p:txBody>
      </p:sp>
      <p:sp>
        <p:nvSpPr>
          <p:cNvPr id="6" name="Title 5"/>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1"/>
          </p:nvPr>
        </p:nvSpPr>
        <p:spPr>
          <a:xfrm>
            <a:off x="279401" y="1868557"/>
            <a:ext cx="5737086" cy="3575120"/>
          </a:xfrm>
          <a:solidFill>
            <a:schemeClr val="bg1"/>
          </a:solidFill>
        </p:spPr>
        <p:txBody>
          <a:bodyPr/>
          <a:lstStyle>
            <a:lvl1pPr>
              <a:buNone/>
              <a:defRPr/>
            </a:lvl1pPr>
          </a:lstStyle>
          <a:p>
            <a:pPr lvl="0"/>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2775" y="490331"/>
            <a:ext cx="7890564" cy="5808111"/>
          </a:xfrm>
          <a:solidFill>
            <a:schemeClr val="accent3">
              <a:lumMod val="85000"/>
            </a:schemeClr>
          </a:solidFill>
        </p:spPr>
        <p:txBody>
          <a:bodyPr/>
          <a:lstStyle>
            <a:lvl1pPr>
              <a:buNone/>
              <a:defRPr/>
            </a:lvl1pPr>
          </a:lstStyle>
          <a:p>
            <a:pPr lvl="0"/>
            <a:endParaRPr lang="en-GB" dirty="0"/>
          </a:p>
        </p:txBody>
      </p:sp>
      <p:sp>
        <p:nvSpPr>
          <p:cNvPr id="4" name="Slide Number Placeholder 3"/>
          <p:cNvSpPr>
            <a:spLocks noGrp="1"/>
          </p:cNvSpPr>
          <p:nvPr>
            <p:ph type="sldNum" sz="quarter" idx="10"/>
          </p:nvPr>
        </p:nvSpPr>
        <p:spPr/>
        <p:txBody>
          <a:bodyPr/>
          <a:lstStyle>
            <a:lvl1pPr>
              <a:defRPr/>
            </a:lvl1pPr>
          </a:lstStyle>
          <a:p>
            <a:fld id="{4D69EAB5-09D4-4324-90E0-A1A9FB2803D6}" type="datetime4">
              <a:rPr lang="en-GB"/>
              <a:pPr/>
              <a:t>22 April 2013</a:t>
            </a:fld>
            <a:r>
              <a:rPr lang="en-GB"/>
              <a:t> </a:t>
            </a:r>
            <a:r>
              <a:rPr lang="en-GB" b="1">
                <a:solidFill>
                  <a:srgbClr val="EB9CA8"/>
                </a:solidFill>
              </a:rPr>
              <a:t>|</a:t>
            </a:r>
            <a:r>
              <a:rPr lang="en-GB" b="1">
                <a:solidFill>
                  <a:srgbClr val="9CA1BD"/>
                </a:solidFill>
              </a:rPr>
              <a:t> </a:t>
            </a:r>
            <a:r>
              <a:rPr lang="en-GB"/>
              <a:t>Click: View=&gt;Header&amp;Footer </a:t>
            </a:r>
            <a:r>
              <a:rPr lang="en-GB" b="1">
                <a:solidFill>
                  <a:srgbClr val="EB9CA8"/>
                </a:solidFill>
              </a:rPr>
              <a:t>|</a:t>
            </a:r>
            <a:r>
              <a:rPr lang="en-GB"/>
              <a:t> Slide </a:t>
            </a:r>
            <a:fld id="{8CFE29B3-4316-4A5D-A9B4-88C33ABA8FA0}" type="slidenum">
              <a:rPr lang="en-GB" b="1">
                <a:solidFill>
                  <a:srgbClr val="EB9CA8"/>
                </a:solidFill>
              </a:rPr>
              <a:pPr/>
              <a:t>‹#›</a:t>
            </a:fld>
            <a:endParaRPr lang="en-GB" b="1">
              <a:solidFill>
                <a:srgbClr val="9EB387"/>
              </a:solidFill>
            </a:endParaRPr>
          </a:p>
        </p:txBody>
      </p:sp>
      <p:sp>
        <p:nvSpPr>
          <p:cNvPr id="6" name="Title 5"/>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1"/>
          </p:nvPr>
        </p:nvSpPr>
        <p:spPr>
          <a:xfrm>
            <a:off x="279401" y="1868557"/>
            <a:ext cx="5737086" cy="3575120"/>
          </a:xfrm>
          <a:solidFill>
            <a:schemeClr val="bg1"/>
          </a:solidFill>
        </p:spPr>
        <p:txBody>
          <a:bodyPr/>
          <a:lstStyle>
            <a:lvl1pPr>
              <a:buNone/>
              <a:defRPr/>
            </a:lvl1pPr>
          </a:lstStyle>
          <a:p>
            <a:pPr lvl="0"/>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2775" y="490331"/>
            <a:ext cx="7890564" cy="5808111"/>
          </a:xfrm>
          <a:solidFill>
            <a:schemeClr val="accent3">
              <a:lumMod val="85000"/>
            </a:schemeClr>
          </a:solidFill>
        </p:spPr>
        <p:txBody>
          <a:bodyPr/>
          <a:lstStyle>
            <a:lvl1pPr>
              <a:buNone/>
              <a:defRPr/>
            </a:lvl1pPr>
          </a:lstStyle>
          <a:p>
            <a:pPr lvl="0"/>
            <a:endParaRPr lang="en-GB" dirty="0"/>
          </a:p>
        </p:txBody>
      </p:sp>
      <p:sp>
        <p:nvSpPr>
          <p:cNvPr id="4" name="Slide Number Placeholder 3"/>
          <p:cNvSpPr>
            <a:spLocks noGrp="1"/>
          </p:cNvSpPr>
          <p:nvPr>
            <p:ph type="sldNum" sz="quarter" idx="10"/>
          </p:nvPr>
        </p:nvSpPr>
        <p:spPr/>
        <p:txBody>
          <a:bodyPr/>
          <a:lstStyle>
            <a:lvl1pPr>
              <a:defRPr/>
            </a:lvl1pPr>
          </a:lstStyle>
          <a:p>
            <a:fld id="{4D69EAB5-09D4-4324-90E0-A1A9FB2803D6}" type="datetime4">
              <a:rPr lang="en-GB"/>
              <a:pPr/>
              <a:t>22 April 2013</a:t>
            </a:fld>
            <a:r>
              <a:rPr lang="en-GB"/>
              <a:t> </a:t>
            </a:r>
            <a:r>
              <a:rPr lang="en-GB" b="1">
                <a:solidFill>
                  <a:srgbClr val="EB9CA8"/>
                </a:solidFill>
              </a:rPr>
              <a:t>|</a:t>
            </a:r>
            <a:r>
              <a:rPr lang="en-GB" b="1">
                <a:solidFill>
                  <a:srgbClr val="9CA1BD"/>
                </a:solidFill>
              </a:rPr>
              <a:t> </a:t>
            </a:r>
            <a:r>
              <a:rPr lang="en-GB"/>
              <a:t>Click: View=&gt;Header&amp;Footer </a:t>
            </a:r>
            <a:r>
              <a:rPr lang="en-GB" b="1">
                <a:solidFill>
                  <a:srgbClr val="EB9CA8"/>
                </a:solidFill>
              </a:rPr>
              <a:t>|</a:t>
            </a:r>
            <a:r>
              <a:rPr lang="en-GB"/>
              <a:t> Slide </a:t>
            </a:r>
            <a:fld id="{8CFE29B3-4316-4A5D-A9B4-88C33ABA8FA0}" type="slidenum">
              <a:rPr lang="en-GB" b="1">
                <a:solidFill>
                  <a:srgbClr val="EB9CA8"/>
                </a:solidFill>
              </a:rPr>
              <a:pPr/>
              <a:t>‹#›</a:t>
            </a:fld>
            <a:endParaRPr lang="en-GB" b="1">
              <a:solidFill>
                <a:srgbClr val="9EB387"/>
              </a:solidFill>
            </a:endParaRPr>
          </a:p>
        </p:txBody>
      </p:sp>
      <p:sp>
        <p:nvSpPr>
          <p:cNvPr id="6" name="Title 5"/>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1"/>
          </p:nvPr>
        </p:nvSpPr>
        <p:spPr>
          <a:xfrm>
            <a:off x="279401" y="1868557"/>
            <a:ext cx="5737086" cy="3575120"/>
          </a:xfrm>
          <a:solidFill>
            <a:schemeClr val="bg1"/>
          </a:solidFill>
        </p:spPr>
        <p:txBody>
          <a:bodyPr/>
          <a:lstStyle>
            <a:lvl1pPr>
              <a:buNone/>
              <a:defRPr/>
            </a:lvl1pPr>
          </a:lstStyle>
          <a:p>
            <a:pPr lvl="0"/>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2775" y="490331"/>
            <a:ext cx="7890564" cy="5808111"/>
          </a:xfrm>
          <a:solidFill>
            <a:schemeClr val="accent3">
              <a:lumMod val="85000"/>
            </a:schemeClr>
          </a:solidFill>
        </p:spPr>
        <p:txBody>
          <a:bodyPr/>
          <a:lstStyle>
            <a:lvl1pPr>
              <a:buNone/>
              <a:defRPr/>
            </a:lvl1pPr>
          </a:lstStyle>
          <a:p>
            <a:pPr lvl="0"/>
            <a:endParaRPr lang="en-GB" dirty="0"/>
          </a:p>
        </p:txBody>
      </p:sp>
      <p:sp>
        <p:nvSpPr>
          <p:cNvPr id="4" name="Slide Number Placeholder 3"/>
          <p:cNvSpPr>
            <a:spLocks noGrp="1"/>
          </p:cNvSpPr>
          <p:nvPr>
            <p:ph type="sldNum" sz="quarter" idx="10"/>
          </p:nvPr>
        </p:nvSpPr>
        <p:spPr/>
        <p:txBody>
          <a:bodyPr/>
          <a:lstStyle>
            <a:lvl1pPr>
              <a:defRPr/>
            </a:lvl1pPr>
          </a:lstStyle>
          <a:p>
            <a:fld id="{4D69EAB5-09D4-4324-90E0-A1A9FB2803D6}" type="datetime4">
              <a:rPr lang="en-GB"/>
              <a:pPr/>
              <a:t>22 April 2013</a:t>
            </a:fld>
            <a:r>
              <a:rPr lang="en-GB"/>
              <a:t> </a:t>
            </a:r>
            <a:r>
              <a:rPr lang="en-GB" b="1">
                <a:solidFill>
                  <a:srgbClr val="EB9CA8"/>
                </a:solidFill>
              </a:rPr>
              <a:t>|</a:t>
            </a:r>
            <a:r>
              <a:rPr lang="en-GB" b="1">
                <a:solidFill>
                  <a:srgbClr val="9CA1BD"/>
                </a:solidFill>
              </a:rPr>
              <a:t> </a:t>
            </a:r>
            <a:r>
              <a:rPr lang="en-GB"/>
              <a:t>Click: View=&gt;Header&amp;Footer </a:t>
            </a:r>
            <a:r>
              <a:rPr lang="en-GB" b="1">
                <a:solidFill>
                  <a:srgbClr val="EB9CA8"/>
                </a:solidFill>
              </a:rPr>
              <a:t>|</a:t>
            </a:r>
            <a:r>
              <a:rPr lang="en-GB"/>
              <a:t> Slide </a:t>
            </a:r>
            <a:fld id="{8CFE29B3-4316-4A5D-A9B4-88C33ABA8FA0}" type="slidenum">
              <a:rPr lang="en-GB" b="1">
                <a:solidFill>
                  <a:srgbClr val="EB9CA8"/>
                </a:solidFill>
              </a:rPr>
              <a:pPr/>
              <a:t>‹#›</a:t>
            </a:fld>
            <a:endParaRPr lang="en-GB" b="1">
              <a:solidFill>
                <a:srgbClr val="9EB387"/>
              </a:solidFill>
            </a:endParaRPr>
          </a:p>
        </p:txBody>
      </p:sp>
      <p:sp>
        <p:nvSpPr>
          <p:cNvPr id="6" name="Title 5"/>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1"/>
          </p:nvPr>
        </p:nvSpPr>
        <p:spPr>
          <a:xfrm>
            <a:off x="279401" y="1868557"/>
            <a:ext cx="5737086" cy="3575120"/>
          </a:xfrm>
          <a:solidFill>
            <a:schemeClr val="bg1"/>
          </a:solidFill>
        </p:spPr>
        <p:txBody>
          <a:bodyPr/>
          <a:lstStyle>
            <a:lvl1pPr>
              <a:buNone/>
              <a:defRPr/>
            </a:lvl1pPr>
          </a:lstStyle>
          <a:p>
            <a:pPr lvl="0"/>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2775" y="490331"/>
            <a:ext cx="7890564" cy="5808111"/>
          </a:xfrm>
          <a:solidFill>
            <a:schemeClr val="accent3">
              <a:lumMod val="85000"/>
            </a:schemeClr>
          </a:solidFill>
        </p:spPr>
        <p:txBody>
          <a:bodyPr/>
          <a:lstStyle>
            <a:lvl1pPr>
              <a:buNone/>
              <a:defRPr/>
            </a:lvl1pPr>
          </a:lstStyle>
          <a:p>
            <a:pPr lvl="0"/>
            <a:endParaRPr lang="en-GB" dirty="0"/>
          </a:p>
        </p:txBody>
      </p:sp>
      <p:sp>
        <p:nvSpPr>
          <p:cNvPr id="4" name="Slide Number Placeholder 3"/>
          <p:cNvSpPr>
            <a:spLocks noGrp="1"/>
          </p:cNvSpPr>
          <p:nvPr>
            <p:ph type="sldNum" sz="quarter" idx="10"/>
          </p:nvPr>
        </p:nvSpPr>
        <p:spPr/>
        <p:txBody>
          <a:bodyPr/>
          <a:lstStyle>
            <a:lvl1pPr>
              <a:defRPr/>
            </a:lvl1pPr>
          </a:lstStyle>
          <a:p>
            <a:fld id="{4D69EAB5-09D4-4324-90E0-A1A9FB2803D6}" type="datetime4">
              <a:rPr lang="en-GB"/>
              <a:pPr/>
              <a:t>22 April 2013</a:t>
            </a:fld>
            <a:r>
              <a:rPr lang="en-GB"/>
              <a:t> </a:t>
            </a:r>
            <a:r>
              <a:rPr lang="en-GB" b="1">
                <a:solidFill>
                  <a:srgbClr val="EB9CA8"/>
                </a:solidFill>
              </a:rPr>
              <a:t>|</a:t>
            </a:r>
            <a:r>
              <a:rPr lang="en-GB" b="1">
                <a:solidFill>
                  <a:srgbClr val="9CA1BD"/>
                </a:solidFill>
              </a:rPr>
              <a:t> </a:t>
            </a:r>
            <a:r>
              <a:rPr lang="en-GB"/>
              <a:t>Click: View=&gt;Header&amp;Footer </a:t>
            </a:r>
            <a:r>
              <a:rPr lang="en-GB" b="1">
                <a:solidFill>
                  <a:srgbClr val="EB9CA8"/>
                </a:solidFill>
              </a:rPr>
              <a:t>|</a:t>
            </a:r>
            <a:r>
              <a:rPr lang="en-GB"/>
              <a:t> Slide </a:t>
            </a:r>
            <a:fld id="{8CFE29B3-4316-4A5D-A9B4-88C33ABA8FA0}" type="slidenum">
              <a:rPr lang="en-GB" b="1">
                <a:solidFill>
                  <a:srgbClr val="EB9CA8"/>
                </a:solidFill>
              </a:rPr>
              <a:pPr/>
              <a:t>‹#›</a:t>
            </a:fld>
            <a:endParaRPr lang="en-GB" b="1">
              <a:solidFill>
                <a:srgbClr val="9EB387"/>
              </a:solidFill>
            </a:endParaRPr>
          </a:p>
        </p:txBody>
      </p:sp>
      <p:sp>
        <p:nvSpPr>
          <p:cNvPr id="6" name="Title 5"/>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1"/>
          </p:nvPr>
        </p:nvSpPr>
        <p:spPr>
          <a:xfrm>
            <a:off x="279401" y="1868557"/>
            <a:ext cx="5737086" cy="3575120"/>
          </a:xfrm>
          <a:solidFill>
            <a:schemeClr val="bg1"/>
          </a:solidFill>
        </p:spPr>
        <p:txBody>
          <a:bodyPr/>
          <a:lstStyle>
            <a:lvl1pPr>
              <a:buNone/>
              <a:defRPr/>
            </a:lvl1pPr>
          </a:lstStyle>
          <a:p>
            <a:pPr lvl="0"/>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6063" y="660400"/>
            <a:ext cx="8743950" cy="4508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1027" name="Rectangle 3"/>
          <p:cNvSpPr>
            <a:spLocks noGrp="1" noChangeArrowheads="1"/>
          </p:cNvSpPr>
          <p:nvPr>
            <p:ph type="body" idx="1"/>
          </p:nvPr>
        </p:nvSpPr>
        <p:spPr bwMode="auto">
          <a:xfrm>
            <a:off x="127000" y="1341438"/>
            <a:ext cx="8755063" cy="4784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
        <p:nvSpPr>
          <p:cNvPr id="1039" name="Line 15"/>
          <p:cNvSpPr>
            <a:spLocks noChangeShapeType="1"/>
          </p:cNvSpPr>
          <p:nvPr/>
        </p:nvSpPr>
        <p:spPr bwMode="auto">
          <a:xfrm>
            <a:off x="223838" y="1182688"/>
            <a:ext cx="8637587" cy="0"/>
          </a:xfrm>
          <a:prstGeom prst="line">
            <a:avLst/>
          </a:prstGeom>
          <a:noFill/>
          <a:ln w="12700">
            <a:solidFill>
              <a:srgbClr val="9CA1BD"/>
            </a:solidFill>
            <a:round/>
            <a:headEnd/>
            <a:tailEnd/>
          </a:ln>
          <a:effectLst/>
        </p:spPr>
        <p:txBody>
          <a:bodyPr/>
          <a:lstStyle/>
          <a:p>
            <a:endParaRPr lang="en-GB"/>
          </a:p>
        </p:txBody>
      </p:sp>
      <p:sp>
        <p:nvSpPr>
          <p:cNvPr id="1040" name="Rectangle 16"/>
          <p:cNvSpPr>
            <a:spLocks noChangeArrowheads="1"/>
          </p:cNvSpPr>
          <p:nvPr/>
        </p:nvSpPr>
        <p:spPr bwMode="auto">
          <a:xfrm>
            <a:off x="247650" y="152400"/>
            <a:ext cx="8748713" cy="574675"/>
          </a:xfrm>
          <a:prstGeom prst="rect">
            <a:avLst/>
          </a:prstGeom>
          <a:noFill/>
          <a:ln w="9525">
            <a:noFill/>
            <a:miter lim="800000"/>
            <a:headEnd/>
            <a:tailEnd/>
          </a:ln>
          <a:effectLst/>
        </p:spPr>
        <p:txBody>
          <a:bodyPr anchor="ctr"/>
          <a:lstStyle/>
          <a:p>
            <a:pPr algn="r"/>
            <a:r>
              <a:rPr lang="en-GB" sz="3200" dirty="0" smtClean="0">
                <a:solidFill>
                  <a:srgbClr val="EB9CA8"/>
                </a:solidFill>
              </a:rPr>
              <a:t>Supporting our Negotiations</a:t>
            </a:r>
            <a:endParaRPr lang="en-GB" sz="3000" dirty="0">
              <a:solidFill>
                <a:srgbClr val="EB9CA8"/>
              </a:solidFill>
            </a:endParaRPr>
          </a:p>
        </p:txBody>
      </p:sp>
      <p:sp>
        <p:nvSpPr>
          <p:cNvPr id="1041" name="Rectangle 17"/>
          <p:cNvSpPr>
            <a:spLocks noChangeArrowheads="1"/>
          </p:cNvSpPr>
          <p:nvPr/>
        </p:nvSpPr>
        <p:spPr bwMode="auto">
          <a:xfrm>
            <a:off x="250825" y="6381750"/>
            <a:ext cx="8637588" cy="252413"/>
          </a:xfrm>
          <a:prstGeom prst="rect">
            <a:avLst/>
          </a:prstGeom>
          <a:solidFill>
            <a:srgbClr val="991426"/>
          </a:solidFill>
          <a:ln w="9525">
            <a:noFill/>
            <a:miter lim="800000"/>
            <a:headEnd/>
            <a:tailEnd/>
          </a:ln>
          <a:effectLst/>
        </p:spPr>
        <p:txBody>
          <a:bodyPr wrap="none" anchor="ctr"/>
          <a:lstStyle/>
          <a:p>
            <a:endParaRPr lang="en-GB"/>
          </a:p>
        </p:txBody>
      </p:sp>
      <p:sp>
        <p:nvSpPr>
          <p:cNvPr id="1042" name="Rectangle 18"/>
          <p:cNvSpPr>
            <a:spLocks noChangeArrowheads="1"/>
          </p:cNvSpPr>
          <p:nvPr/>
        </p:nvSpPr>
        <p:spPr bwMode="auto">
          <a:xfrm>
            <a:off x="234950" y="6381750"/>
            <a:ext cx="4337050" cy="244475"/>
          </a:xfrm>
          <a:prstGeom prst="rect">
            <a:avLst/>
          </a:prstGeom>
          <a:noFill/>
          <a:ln w="9525">
            <a:noFill/>
            <a:miter lim="800000"/>
            <a:headEnd/>
            <a:tailEnd/>
          </a:ln>
          <a:effectLst/>
        </p:spPr>
        <p:txBody>
          <a:bodyPr>
            <a:spAutoFit/>
          </a:bodyPr>
          <a:lstStyle/>
          <a:p>
            <a:r>
              <a:rPr lang="en-GB" sz="1000" b="1">
                <a:solidFill>
                  <a:srgbClr val="EB9CA8"/>
                </a:solidFill>
              </a:rPr>
              <a:t>JISC Collections</a:t>
            </a:r>
          </a:p>
        </p:txBody>
      </p:sp>
      <p:sp>
        <p:nvSpPr>
          <p:cNvPr id="1043" name="Rectangle 19"/>
          <p:cNvSpPr>
            <a:spLocks noGrp="1" noChangeArrowheads="1"/>
          </p:cNvSpPr>
          <p:nvPr>
            <p:ph type="sldNum" sz="quarter" idx="4"/>
          </p:nvPr>
        </p:nvSpPr>
        <p:spPr bwMode="auto">
          <a:xfrm>
            <a:off x="3605213" y="6394450"/>
            <a:ext cx="5214937"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solidFill>
                  <a:schemeClr val="bg1"/>
                </a:solidFill>
              </a:defRPr>
            </a:lvl1pPr>
          </a:lstStyle>
          <a:p>
            <a:fld id="{3B3C957B-9101-4FC7-853A-9D39D6BA60E5}" type="datetime4">
              <a:rPr lang="en-GB"/>
              <a:pPr/>
              <a:t>22 April 2013</a:t>
            </a:fld>
            <a:r>
              <a:rPr lang="en-GB"/>
              <a:t> </a:t>
            </a:r>
            <a:r>
              <a:rPr lang="en-GB" b="1">
                <a:solidFill>
                  <a:srgbClr val="EB9CA8"/>
                </a:solidFill>
              </a:rPr>
              <a:t>|</a:t>
            </a:r>
            <a:r>
              <a:rPr lang="en-GB" b="1">
                <a:solidFill>
                  <a:srgbClr val="9CA1BD"/>
                </a:solidFill>
              </a:rPr>
              <a:t> </a:t>
            </a:r>
            <a:r>
              <a:rPr lang="en-GB"/>
              <a:t>Click: View=&gt;Header&amp;Footer </a:t>
            </a:r>
            <a:r>
              <a:rPr lang="en-GB" b="1">
                <a:solidFill>
                  <a:srgbClr val="EB9CA8"/>
                </a:solidFill>
              </a:rPr>
              <a:t>|</a:t>
            </a:r>
            <a:r>
              <a:rPr lang="en-GB"/>
              <a:t> Slide </a:t>
            </a:r>
            <a:fld id="{DD5418C8-1444-4850-B147-BD3BE09D8305}" type="slidenum">
              <a:rPr lang="en-GB" b="1">
                <a:solidFill>
                  <a:srgbClr val="EB9CA8"/>
                </a:solidFill>
              </a:rPr>
              <a:pPr/>
              <a:t>‹#›</a:t>
            </a:fld>
            <a:endParaRPr lang="en-GB" b="1">
              <a:solidFill>
                <a:srgbClr val="9EB387"/>
              </a:solidFill>
            </a:endParaRPr>
          </a:p>
        </p:txBody>
      </p:sp>
      <p:sp>
        <p:nvSpPr>
          <p:cNvPr id="9" name="Footer Placeholder 8"/>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JISC Collections 2011 Conference and AGM, York, November 2011</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62" r:id="rId5"/>
    <p:sldLayoutId id="2147483663" r:id="rId6"/>
    <p:sldLayoutId id="2147483665" r:id="rId7"/>
    <p:sldLayoutId id="2147483666" r:id="rId8"/>
    <p:sldLayoutId id="2147483668" r:id="rId9"/>
    <p:sldLayoutId id="2147483667" r:id="rId10"/>
    <p:sldLayoutId id="2147483669" r:id="rId11"/>
    <p:sldLayoutId id="2147483651" r:id="rId12"/>
    <p:sldLayoutId id="2147483654" r:id="rId13"/>
  </p:sldLayoutIdLst>
  <p:hf sldNum="0" hdr="0" dt="0"/>
  <p:txStyles>
    <p:titleStyle>
      <a:lvl1pPr algn="r" rtl="0" fontAlgn="base">
        <a:spcBef>
          <a:spcPct val="0"/>
        </a:spcBef>
        <a:spcAft>
          <a:spcPct val="0"/>
        </a:spcAft>
        <a:defRPr sz="2400">
          <a:solidFill>
            <a:srgbClr val="991426"/>
          </a:solidFill>
          <a:latin typeface="+mj-lt"/>
          <a:ea typeface="+mj-ea"/>
          <a:cs typeface="+mj-cs"/>
        </a:defRPr>
      </a:lvl1pPr>
      <a:lvl2pPr algn="r" rtl="0" fontAlgn="base">
        <a:spcBef>
          <a:spcPct val="0"/>
        </a:spcBef>
        <a:spcAft>
          <a:spcPct val="0"/>
        </a:spcAft>
        <a:defRPr sz="2400">
          <a:solidFill>
            <a:srgbClr val="991426"/>
          </a:solidFill>
          <a:latin typeface="Arial" charset="0"/>
        </a:defRPr>
      </a:lvl2pPr>
      <a:lvl3pPr algn="r" rtl="0" fontAlgn="base">
        <a:spcBef>
          <a:spcPct val="0"/>
        </a:spcBef>
        <a:spcAft>
          <a:spcPct val="0"/>
        </a:spcAft>
        <a:defRPr sz="2400">
          <a:solidFill>
            <a:srgbClr val="991426"/>
          </a:solidFill>
          <a:latin typeface="Arial" charset="0"/>
        </a:defRPr>
      </a:lvl3pPr>
      <a:lvl4pPr algn="r" rtl="0" fontAlgn="base">
        <a:spcBef>
          <a:spcPct val="0"/>
        </a:spcBef>
        <a:spcAft>
          <a:spcPct val="0"/>
        </a:spcAft>
        <a:defRPr sz="2400">
          <a:solidFill>
            <a:srgbClr val="991426"/>
          </a:solidFill>
          <a:latin typeface="Arial" charset="0"/>
        </a:defRPr>
      </a:lvl4pPr>
      <a:lvl5pPr algn="r" rtl="0" fontAlgn="base">
        <a:spcBef>
          <a:spcPct val="0"/>
        </a:spcBef>
        <a:spcAft>
          <a:spcPct val="0"/>
        </a:spcAft>
        <a:defRPr sz="2400">
          <a:solidFill>
            <a:srgbClr val="991426"/>
          </a:solidFill>
          <a:latin typeface="Arial" charset="0"/>
        </a:defRPr>
      </a:lvl5pPr>
      <a:lvl6pPr marL="457200" algn="r" rtl="0" fontAlgn="base">
        <a:spcBef>
          <a:spcPct val="0"/>
        </a:spcBef>
        <a:spcAft>
          <a:spcPct val="0"/>
        </a:spcAft>
        <a:defRPr sz="2400">
          <a:solidFill>
            <a:srgbClr val="991426"/>
          </a:solidFill>
          <a:latin typeface="Arial" charset="0"/>
        </a:defRPr>
      </a:lvl6pPr>
      <a:lvl7pPr marL="914400" algn="r" rtl="0" fontAlgn="base">
        <a:spcBef>
          <a:spcPct val="0"/>
        </a:spcBef>
        <a:spcAft>
          <a:spcPct val="0"/>
        </a:spcAft>
        <a:defRPr sz="2400">
          <a:solidFill>
            <a:srgbClr val="991426"/>
          </a:solidFill>
          <a:latin typeface="Arial" charset="0"/>
        </a:defRPr>
      </a:lvl7pPr>
      <a:lvl8pPr marL="1371600" algn="r" rtl="0" fontAlgn="base">
        <a:spcBef>
          <a:spcPct val="0"/>
        </a:spcBef>
        <a:spcAft>
          <a:spcPct val="0"/>
        </a:spcAft>
        <a:defRPr sz="2400">
          <a:solidFill>
            <a:srgbClr val="991426"/>
          </a:solidFill>
          <a:latin typeface="Arial" charset="0"/>
        </a:defRPr>
      </a:lvl8pPr>
      <a:lvl9pPr marL="1828800" algn="r" rtl="0" fontAlgn="base">
        <a:spcBef>
          <a:spcPct val="0"/>
        </a:spcBef>
        <a:spcAft>
          <a:spcPct val="0"/>
        </a:spcAft>
        <a:defRPr sz="2400">
          <a:solidFill>
            <a:srgbClr val="991426"/>
          </a:solidFill>
          <a:latin typeface="Arial" charset="0"/>
        </a:defRPr>
      </a:lvl9pPr>
    </p:titleStyle>
    <p:bodyStyle>
      <a:lvl1pPr marL="342900" indent="-342900" algn="l" rtl="0" fontAlgn="base">
        <a:spcBef>
          <a:spcPct val="50000"/>
        </a:spcBef>
        <a:spcAft>
          <a:spcPct val="0"/>
        </a:spcAft>
        <a:buClr>
          <a:srgbClr val="EB9CA8"/>
        </a:buClr>
        <a:buFont typeface="Wingdings" pitchFamily="-112" charset="2"/>
        <a:buChar char="n"/>
        <a:defRPr sz="1500">
          <a:solidFill>
            <a:schemeClr val="tx1"/>
          </a:solidFill>
          <a:latin typeface="+mn-lt"/>
          <a:ea typeface="+mn-ea"/>
          <a:cs typeface="+mn-cs"/>
        </a:defRPr>
      </a:lvl1pPr>
      <a:lvl2pPr marL="742950" indent="-285750" algn="l" rtl="0" fontAlgn="base">
        <a:spcBef>
          <a:spcPct val="50000"/>
        </a:spcBef>
        <a:spcAft>
          <a:spcPct val="0"/>
        </a:spcAft>
        <a:buChar char="–"/>
        <a:defRPr sz="1500">
          <a:solidFill>
            <a:schemeClr val="tx1"/>
          </a:solidFill>
          <a:latin typeface="+mn-lt"/>
        </a:defRPr>
      </a:lvl2pPr>
      <a:lvl3pPr marL="1143000" indent="-228600" algn="l" rtl="0" fontAlgn="base">
        <a:spcBef>
          <a:spcPct val="50000"/>
        </a:spcBef>
        <a:spcAft>
          <a:spcPct val="0"/>
        </a:spcAft>
        <a:buChar char="•"/>
        <a:defRPr sz="1500">
          <a:solidFill>
            <a:schemeClr val="tx1"/>
          </a:solidFill>
          <a:latin typeface="+mn-lt"/>
        </a:defRPr>
      </a:lvl3pPr>
      <a:lvl4pPr marL="1600200" indent="-228600" algn="l" rtl="0" fontAlgn="base">
        <a:spcBef>
          <a:spcPct val="50000"/>
        </a:spcBef>
        <a:spcAft>
          <a:spcPct val="0"/>
        </a:spcAft>
        <a:buChar char="–"/>
        <a:defRPr sz="1500">
          <a:solidFill>
            <a:schemeClr val="tx1"/>
          </a:solidFill>
          <a:latin typeface="+mn-lt"/>
        </a:defRPr>
      </a:lvl4pPr>
      <a:lvl5pPr marL="2057400" indent="-228600" algn="l" rtl="0" fontAlgn="base">
        <a:spcBef>
          <a:spcPct val="50000"/>
        </a:spcBef>
        <a:spcAft>
          <a:spcPct val="0"/>
        </a:spcAft>
        <a:buChar char="»"/>
        <a:defRPr sz="1500">
          <a:solidFill>
            <a:schemeClr val="tx1"/>
          </a:solidFill>
          <a:latin typeface="+mn-lt"/>
        </a:defRPr>
      </a:lvl5pPr>
      <a:lvl6pPr marL="2514600" indent="-228600" algn="l" rtl="0" fontAlgn="base">
        <a:spcBef>
          <a:spcPct val="50000"/>
        </a:spcBef>
        <a:spcAft>
          <a:spcPct val="0"/>
        </a:spcAft>
        <a:buChar char="»"/>
        <a:defRPr sz="1500">
          <a:solidFill>
            <a:schemeClr val="tx1"/>
          </a:solidFill>
          <a:latin typeface="+mn-lt"/>
        </a:defRPr>
      </a:lvl6pPr>
      <a:lvl7pPr marL="2971800" indent="-228600" algn="l" rtl="0" fontAlgn="base">
        <a:spcBef>
          <a:spcPct val="50000"/>
        </a:spcBef>
        <a:spcAft>
          <a:spcPct val="0"/>
        </a:spcAft>
        <a:buChar char="»"/>
        <a:defRPr sz="1500">
          <a:solidFill>
            <a:schemeClr val="tx1"/>
          </a:solidFill>
          <a:latin typeface="+mn-lt"/>
        </a:defRPr>
      </a:lvl7pPr>
      <a:lvl8pPr marL="3429000" indent="-228600" algn="l" rtl="0" fontAlgn="base">
        <a:spcBef>
          <a:spcPct val="50000"/>
        </a:spcBef>
        <a:spcAft>
          <a:spcPct val="0"/>
        </a:spcAft>
        <a:buChar char="»"/>
        <a:defRPr sz="1500">
          <a:solidFill>
            <a:schemeClr val="tx1"/>
          </a:solidFill>
          <a:latin typeface="+mn-lt"/>
        </a:defRPr>
      </a:lvl8pPr>
      <a:lvl9pPr marL="3886200" indent="-228600" algn="l" rtl="0" fontAlgn="base">
        <a:spcBef>
          <a:spcPct val="50000"/>
        </a:spcBef>
        <a:spcAft>
          <a:spcPct val="0"/>
        </a:spcAft>
        <a:buChar char="»"/>
        <a:defRPr sz="1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hyperlink" Target="http://www.jischistoricbooks.ac.uk/"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tiff"/></Relationships>
</file>

<file path=ppt/slides/_rels/slide11.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Z:\New File Structure in Progress\Projects\JISC eCollections\Communications\Logos\JISC Historic Books\JISC Historic Books logo 300dpi CMYK.tif"/>
          <p:cNvPicPr>
            <a:picLocks noChangeAspect="1" noChangeArrowheads="1"/>
          </p:cNvPicPr>
          <p:nvPr/>
        </p:nvPicPr>
        <p:blipFill>
          <a:blip r:embed="rId3"/>
          <a:srcRect/>
          <a:stretch>
            <a:fillRect/>
          </a:stretch>
        </p:blipFill>
        <p:spPr bwMode="auto">
          <a:xfrm>
            <a:off x="429749" y="860132"/>
            <a:ext cx="8284502" cy="1896715"/>
          </a:xfrm>
          <a:prstGeom prst="rect">
            <a:avLst/>
          </a:prstGeom>
          <a:noFill/>
        </p:spPr>
      </p:pic>
      <p:sp>
        <p:nvSpPr>
          <p:cNvPr id="7" name="TextBox 6"/>
          <p:cNvSpPr txBox="1"/>
          <p:nvPr/>
        </p:nvSpPr>
        <p:spPr>
          <a:xfrm>
            <a:off x="2115403" y="3630304"/>
            <a:ext cx="4913194" cy="2554545"/>
          </a:xfrm>
          <a:prstGeom prst="rect">
            <a:avLst/>
          </a:prstGeom>
          <a:noFill/>
        </p:spPr>
        <p:txBody>
          <a:bodyPr wrap="square" rtlCol="0">
            <a:spAutoFit/>
          </a:bodyPr>
          <a:lstStyle/>
          <a:p>
            <a:pPr algn="ctr"/>
            <a:r>
              <a:rPr lang="en-GB" sz="3200" b="1" dirty="0" smtClean="0">
                <a:solidFill>
                  <a:srgbClr val="0070C0"/>
                </a:solidFill>
                <a:latin typeface="Calibri" pitchFamily="34" charset="0"/>
              </a:rPr>
              <a:t>Advisory Board</a:t>
            </a:r>
          </a:p>
          <a:p>
            <a:pPr algn="ctr"/>
            <a:r>
              <a:rPr lang="en-GB" sz="3200" b="1" dirty="0" smtClean="0">
                <a:solidFill>
                  <a:srgbClr val="0070C0"/>
                </a:solidFill>
                <a:latin typeface="Calibri" pitchFamily="34" charset="0"/>
              </a:rPr>
              <a:t>Meeting</a:t>
            </a:r>
          </a:p>
          <a:p>
            <a:endParaRPr lang="en-GB" sz="3200" b="1" dirty="0" smtClean="0">
              <a:solidFill>
                <a:srgbClr val="0070C0"/>
              </a:solidFill>
              <a:latin typeface="Calibri" pitchFamily="34" charset="0"/>
            </a:endParaRPr>
          </a:p>
          <a:p>
            <a:pPr algn="ctr"/>
            <a:r>
              <a:rPr lang="en-GB" sz="3200" b="1" dirty="0" smtClean="0">
                <a:solidFill>
                  <a:srgbClr val="0070C0"/>
                </a:solidFill>
                <a:latin typeface="Calibri" pitchFamily="34" charset="0"/>
              </a:rPr>
              <a:t>22 March 2013</a:t>
            </a:r>
          </a:p>
          <a:p>
            <a:pPr algn="ctr"/>
            <a:r>
              <a:rPr lang="en-GB" sz="3200" b="1" dirty="0" smtClean="0">
                <a:solidFill>
                  <a:srgbClr val="0070C0"/>
                </a:solidFill>
                <a:latin typeface="Calibri" pitchFamily="34" charset="0"/>
              </a:rPr>
              <a:t>@ JISC Collections</a:t>
            </a:r>
            <a:endParaRPr lang="en-US" sz="3200" b="1" dirty="0">
              <a:solidFill>
                <a:srgbClr val="0070C0"/>
              </a:solidFill>
              <a:latin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272774" y="1501254"/>
            <a:ext cx="8596905" cy="4797188"/>
          </a:xfrm>
        </p:spPr>
        <p:txBody>
          <a:bodyPr/>
          <a:lstStyle/>
          <a:p>
            <a:endParaRPr lang="en-GB" i="1" dirty="0"/>
          </a:p>
        </p:txBody>
      </p:sp>
      <p:sp>
        <p:nvSpPr>
          <p:cNvPr id="10244" name="Rectangle 4"/>
          <p:cNvSpPr>
            <a:spLocks noChangeArrowheads="1"/>
          </p:cNvSpPr>
          <p:nvPr/>
        </p:nvSpPr>
        <p:spPr bwMode="auto">
          <a:xfrm>
            <a:off x="891824" y="1881556"/>
            <a:ext cx="7093652" cy="4328175"/>
          </a:xfrm>
          <a:prstGeom prst="rect">
            <a:avLst/>
          </a:prstGeom>
          <a:solidFill>
            <a:schemeClr val="bg1"/>
          </a:solidFill>
          <a:ln w="9525">
            <a:noFill/>
            <a:miter lim="800000"/>
            <a:headEnd/>
            <a:tailEnd/>
          </a:ln>
          <a:effectLst/>
        </p:spPr>
        <p:txBody>
          <a:bodyPr numCol="1" anchor="t"/>
          <a:lstStyle/>
          <a:p>
            <a:pPr marL="273050" indent="-3175"/>
            <a:r>
              <a:rPr lang="en-GB" sz="2400" b="1" dirty="0" smtClean="0">
                <a:solidFill>
                  <a:srgbClr val="0070C0"/>
                </a:solidFill>
                <a:latin typeface="Calibri" pitchFamily="34" charset="0"/>
              </a:rPr>
              <a:t>Since our last meeting…</a:t>
            </a:r>
          </a:p>
          <a:p>
            <a:pPr marL="273050" indent="-3175"/>
            <a:r>
              <a:rPr lang="en-GB" dirty="0">
                <a:hlinkClick r:id="rId3"/>
              </a:rPr>
              <a:t>http://www.jischistoricbooks.ac.uk/</a:t>
            </a:r>
            <a:endParaRPr lang="en-GB" dirty="0">
              <a:solidFill>
                <a:schemeClr val="bg1">
                  <a:lumMod val="50000"/>
                </a:schemeClr>
              </a:solidFill>
              <a:latin typeface="Calibri" pitchFamily="34" charset="0"/>
              <a:cs typeface="Calibri" pitchFamily="34" charset="0"/>
            </a:endParaRPr>
          </a:p>
          <a:p>
            <a:pPr marL="742950" lvl="1" indent="-285750">
              <a:buFont typeface="Wingdings" pitchFamily="2" charset="2"/>
              <a:buChar char="v"/>
            </a:pPr>
            <a:r>
              <a:rPr lang="en-GB" dirty="0" smtClean="0">
                <a:solidFill>
                  <a:schemeClr val="bg1">
                    <a:lumMod val="50000"/>
                  </a:schemeClr>
                </a:solidFill>
                <a:latin typeface="Calibri" pitchFamily="34" charset="0"/>
                <a:cs typeface="Calibri" pitchFamily="34" charset="0"/>
              </a:rPr>
              <a:t>New </a:t>
            </a:r>
            <a:r>
              <a:rPr lang="en-GB" dirty="0">
                <a:solidFill>
                  <a:schemeClr val="bg1">
                    <a:lumMod val="50000"/>
                  </a:schemeClr>
                </a:solidFill>
                <a:latin typeface="Calibri" pitchFamily="34" charset="0"/>
                <a:cs typeface="Calibri" pitchFamily="34" charset="0"/>
              </a:rPr>
              <a:t>sort options</a:t>
            </a:r>
          </a:p>
          <a:p>
            <a:pPr marL="742950" lvl="1" indent="-285750">
              <a:buFont typeface="Wingdings" pitchFamily="2" charset="2"/>
              <a:buChar char="v"/>
            </a:pPr>
            <a:r>
              <a:rPr lang="en-GB" dirty="0">
                <a:solidFill>
                  <a:schemeClr val="bg1">
                    <a:lumMod val="50000"/>
                  </a:schemeClr>
                </a:solidFill>
                <a:latin typeface="Calibri" pitchFamily="34" charset="0"/>
                <a:cs typeface="Calibri" pitchFamily="34" charset="0"/>
              </a:rPr>
              <a:t>Indication if full text is available or not</a:t>
            </a:r>
          </a:p>
          <a:p>
            <a:pPr marL="742950" lvl="1" indent="-285750">
              <a:buFont typeface="Wingdings" pitchFamily="2" charset="2"/>
              <a:buChar char="v"/>
            </a:pPr>
            <a:r>
              <a:rPr lang="en-GB" dirty="0">
                <a:solidFill>
                  <a:schemeClr val="bg1">
                    <a:lumMod val="50000"/>
                  </a:schemeClr>
                </a:solidFill>
                <a:latin typeface="Calibri" pitchFamily="34" charset="0"/>
                <a:cs typeface="Calibri" pitchFamily="34" charset="0"/>
              </a:rPr>
              <a:t>New actions to allow you to email records, download records to reference management software or save records to list</a:t>
            </a:r>
          </a:p>
          <a:p>
            <a:pPr marL="742950" lvl="1" indent="-285750">
              <a:buFont typeface="Wingdings" pitchFamily="2" charset="2"/>
              <a:buChar char="v"/>
            </a:pPr>
            <a:r>
              <a:rPr lang="en-GB" dirty="0">
                <a:solidFill>
                  <a:schemeClr val="bg1">
                    <a:lumMod val="50000"/>
                  </a:schemeClr>
                </a:solidFill>
                <a:latin typeface="Calibri" pitchFamily="34" charset="0"/>
                <a:cs typeface="Calibri" pitchFamily="34" charset="0"/>
              </a:rPr>
              <a:t>New </a:t>
            </a:r>
            <a:r>
              <a:rPr lang="en-GB" dirty="0" err="1">
                <a:solidFill>
                  <a:schemeClr val="bg1">
                    <a:lumMod val="50000"/>
                  </a:schemeClr>
                </a:solidFill>
                <a:latin typeface="Calibri" pitchFamily="34" charset="0"/>
                <a:cs typeface="Calibri" pitchFamily="34" charset="0"/>
              </a:rPr>
              <a:t>MyBibliograpy</a:t>
            </a:r>
            <a:r>
              <a:rPr lang="en-GB" dirty="0">
                <a:solidFill>
                  <a:schemeClr val="bg1">
                    <a:lumMod val="50000"/>
                  </a:schemeClr>
                </a:solidFill>
                <a:latin typeface="Calibri" pitchFamily="34" charset="0"/>
                <a:cs typeface="Calibri" pitchFamily="34" charset="0"/>
              </a:rPr>
              <a:t>: you can save results to your own bibliography. Once you have saved items they are saved here until you delete </a:t>
            </a:r>
            <a:r>
              <a:rPr lang="en-GB" dirty="0" smtClean="0">
                <a:solidFill>
                  <a:schemeClr val="bg1">
                    <a:lumMod val="50000"/>
                  </a:schemeClr>
                </a:solidFill>
                <a:latin typeface="Calibri" pitchFamily="34" charset="0"/>
                <a:cs typeface="Calibri" pitchFamily="34" charset="0"/>
              </a:rPr>
              <a:t>them</a:t>
            </a:r>
            <a:r>
              <a:rPr lang="en-GB" dirty="0">
                <a:solidFill>
                  <a:schemeClr val="bg1">
                    <a:lumMod val="50000"/>
                  </a:schemeClr>
                </a:solidFill>
                <a:latin typeface="Calibri" pitchFamily="34" charset="0"/>
                <a:cs typeface="Calibri" pitchFamily="34" charset="0"/>
              </a:rPr>
              <a:t> </a:t>
            </a:r>
            <a:r>
              <a:rPr lang="en-GB" dirty="0" smtClean="0">
                <a:solidFill>
                  <a:schemeClr val="bg1">
                    <a:lumMod val="50000"/>
                  </a:schemeClr>
                </a:solidFill>
                <a:latin typeface="Calibri" pitchFamily="34" charset="0"/>
                <a:cs typeface="Calibri" pitchFamily="34" charset="0"/>
              </a:rPr>
              <a:t>(requires unique login)</a:t>
            </a:r>
          </a:p>
          <a:p>
            <a:pPr marL="742950" lvl="1" indent="-285750">
              <a:buFont typeface="Wingdings" pitchFamily="2" charset="2"/>
              <a:buChar char="v"/>
            </a:pPr>
            <a:r>
              <a:rPr lang="en-GB" dirty="0">
                <a:solidFill>
                  <a:schemeClr val="bg1">
                    <a:lumMod val="50000"/>
                  </a:schemeClr>
                </a:solidFill>
                <a:latin typeface="Calibri" pitchFamily="34" charset="0"/>
                <a:cs typeface="Calibri" pitchFamily="34" charset="0"/>
              </a:rPr>
              <a:t>Additional PDF server </a:t>
            </a:r>
            <a:r>
              <a:rPr lang="en-GB" dirty="0" smtClean="0">
                <a:solidFill>
                  <a:schemeClr val="bg1">
                    <a:lumMod val="50000"/>
                  </a:schemeClr>
                </a:solidFill>
                <a:latin typeface="Calibri" pitchFamily="34" charset="0"/>
                <a:cs typeface="Calibri" pitchFamily="34" charset="0"/>
              </a:rPr>
              <a:t>installed</a:t>
            </a:r>
          </a:p>
          <a:p>
            <a:pPr marL="742950" lvl="1" indent="-285750">
              <a:buFont typeface="Wingdings" pitchFamily="2" charset="2"/>
              <a:buChar char="v"/>
            </a:pPr>
            <a:r>
              <a:rPr lang="en-GB" dirty="0" smtClean="0">
                <a:solidFill>
                  <a:schemeClr val="bg1">
                    <a:lumMod val="50000"/>
                  </a:schemeClr>
                </a:solidFill>
                <a:latin typeface="Calibri" pitchFamily="34" charset="0"/>
                <a:cs typeface="Calibri" pitchFamily="34" charset="0"/>
              </a:rPr>
              <a:t>Numerous bug fixes have been implemented</a:t>
            </a:r>
            <a:endParaRPr lang="en-GB" dirty="0">
              <a:solidFill>
                <a:schemeClr val="bg1">
                  <a:lumMod val="50000"/>
                </a:schemeClr>
              </a:solidFill>
              <a:latin typeface="Calibri" pitchFamily="34" charset="0"/>
              <a:cs typeface="Calibri" pitchFamily="34" charset="0"/>
            </a:endParaRPr>
          </a:p>
          <a:p>
            <a:pPr marL="742950" lvl="1" indent="-285750">
              <a:buFont typeface="Wingdings" pitchFamily="2" charset="2"/>
              <a:buChar char="v"/>
            </a:pPr>
            <a:endParaRPr lang="en-GB" dirty="0">
              <a:solidFill>
                <a:schemeClr val="bg1">
                  <a:lumMod val="50000"/>
                </a:schemeClr>
              </a:solidFill>
              <a:latin typeface="Calibri" pitchFamily="34" charset="0"/>
              <a:cs typeface="Calibri" pitchFamily="34" charset="0"/>
            </a:endParaRPr>
          </a:p>
          <a:p>
            <a:pPr lvl="1"/>
            <a:endParaRPr lang="en-GB" dirty="0">
              <a:solidFill>
                <a:schemeClr val="bg1">
                  <a:lumMod val="50000"/>
                </a:schemeClr>
              </a:solidFill>
              <a:latin typeface="Calibri" pitchFamily="34" charset="0"/>
              <a:cs typeface="Calibri" pitchFamily="34" charset="0"/>
            </a:endParaRPr>
          </a:p>
          <a:p>
            <a:pPr marL="273050" indent="-3175"/>
            <a:endParaRPr lang="en-GB" sz="2400" b="1" dirty="0" smtClean="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indent="269875"/>
            <a:endParaRPr lang="en-GB" sz="2400" dirty="0" smtClean="0">
              <a:solidFill>
                <a:schemeClr val="accent3">
                  <a:lumMod val="50000"/>
                </a:schemeClr>
              </a:solidFill>
              <a:latin typeface="Calibri" pitchFamily="34" charset="0"/>
            </a:endParaRPr>
          </a:p>
          <a:p>
            <a:pPr marL="266700" indent="3175"/>
            <a:endParaRPr lang="en-GB" sz="2400" dirty="0" smtClean="0">
              <a:solidFill>
                <a:schemeClr val="accent3">
                  <a:lumMod val="50000"/>
                </a:schemeClr>
              </a:solidFill>
              <a:latin typeface="Calibri" pitchFamily="34" charset="0"/>
            </a:endParaRPr>
          </a:p>
          <a:p>
            <a:pPr indent="269875"/>
            <a:endParaRPr lang="en-GB" sz="2400" dirty="0" smtClean="0">
              <a:solidFill>
                <a:srgbClr val="991426"/>
              </a:solidFill>
            </a:endParaRPr>
          </a:p>
        </p:txBody>
      </p:sp>
      <p:pic>
        <p:nvPicPr>
          <p:cNvPr id="6" name="Picture 2" descr="Z:\New File Structure in Progress\Projects\JISC eCollections\Communications\Logos\JISC Historic Books\JISC Historic Books logo 300dpi CMYK.tif"/>
          <p:cNvPicPr>
            <a:picLocks noGrp="1" noChangeAspect="1" noChangeArrowheads="1"/>
          </p:cNvPicPr>
          <p:nvPr>
            <p:ph idx="11"/>
          </p:nvPr>
        </p:nvPicPr>
        <p:blipFill>
          <a:blip r:embed="rId4"/>
          <a:srcRect/>
          <a:stretch>
            <a:fillRect/>
          </a:stretch>
        </p:blipFill>
        <p:spPr bwMode="auto">
          <a:xfrm>
            <a:off x="6362700" y="226894"/>
            <a:ext cx="2550482" cy="583926"/>
          </a:xfrm>
          <a:prstGeom prst="rect">
            <a:avLst/>
          </a:prstGeom>
          <a:noFill/>
        </p:spPr>
      </p:pic>
      <p:sp>
        <p:nvSpPr>
          <p:cNvPr id="5" name="Rectangle 4"/>
          <p:cNvSpPr/>
          <p:nvPr/>
        </p:nvSpPr>
        <p:spPr>
          <a:xfrm>
            <a:off x="278440" y="270560"/>
            <a:ext cx="2933368" cy="523220"/>
          </a:xfrm>
          <a:prstGeom prst="rect">
            <a:avLst/>
          </a:prstGeom>
        </p:spPr>
        <p:txBody>
          <a:bodyPr wrap="none">
            <a:spAutoFit/>
          </a:bodyPr>
          <a:lstStyle/>
          <a:p>
            <a:pPr marL="273050" indent="-3175" algn="ctr"/>
            <a:r>
              <a:rPr lang="en-GB" sz="2800" b="1" dirty="0" smtClean="0">
                <a:solidFill>
                  <a:srgbClr val="0070C0"/>
                </a:solidFill>
                <a:latin typeface="Calibri" pitchFamily="34" charset="0"/>
              </a:rPr>
              <a:t>Platform Update</a:t>
            </a:r>
            <a:endParaRPr lang="en-GB" sz="2800" b="1" dirty="0">
              <a:solidFill>
                <a:srgbClr val="0070C0"/>
              </a:solidFill>
              <a:latin typeface="Calibri" pitchFamily="34" charset="0"/>
            </a:endParaRPr>
          </a:p>
        </p:txBody>
      </p:sp>
    </p:spTree>
    <p:extLst>
      <p:ext uri="{BB962C8B-B14F-4D97-AF65-F5344CB8AC3E}">
        <p14:creationId xmlns:p14="http://schemas.microsoft.com/office/powerpoint/2010/main" val="9906118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272774" y="1501254"/>
            <a:ext cx="8596905" cy="4797188"/>
          </a:xfrm>
        </p:spPr>
        <p:txBody>
          <a:bodyPr/>
          <a:lstStyle/>
          <a:p>
            <a:endParaRPr lang="en-GB" i="1" dirty="0"/>
          </a:p>
        </p:txBody>
      </p:sp>
      <p:sp>
        <p:nvSpPr>
          <p:cNvPr id="10244" name="Rectangle 4"/>
          <p:cNvSpPr>
            <a:spLocks noChangeArrowheads="1"/>
          </p:cNvSpPr>
          <p:nvPr/>
        </p:nvSpPr>
        <p:spPr bwMode="auto">
          <a:xfrm>
            <a:off x="1025174" y="1557707"/>
            <a:ext cx="7093652" cy="4709743"/>
          </a:xfrm>
          <a:prstGeom prst="rect">
            <a:avLst/>
          </a:prstGeom>
          <a:solidFill>
            <a:schemeClr val="bg1"/>
          </a:solidFill>
          <a:ln w="9525">
            <a:noFill/>
            <a:miter lim="800000"/>
            <a:headEnd/>
            <a:tailEnd/>
          </a:ln>
          <a:effectLst/>
        </p:spPr>
        <p:txBody>
          <a:bodyPr numCol="1" anchor="t"/>
          <a:lstStyle/>
          <a:p>
            <a:pPr marL="273050" indent="-3175"/>
            <a:r>
              <a:rPr lang="en-GB" sz="2400" b="1" dirty="0" smtClean="0">
                <a:solidFill>
                  <a:srgbClr val="0070C0"/>
                </a:solidFill>
                <a:latin typeface="Calibri" pitchFamily="34" charset="0"/>
              </a:rPr>
              <a:t>The development log has been updated..</a:t>
            </a:r>
          </a:p>
          <a:p>
            <a:pPr marL="273050" indent="-3175"/>
            <a:r>
              <a:rPr lang="en-GB" sz="2400" b="1" dirty="0" smtClean="0">
                <a:solidFill>
                  <a:srgbClr val="0070C0"/>
                </a:solidFill>
                <a:latin typeface="Calibri" pitchFamily="34" charset="0"/>
              </a:rPr>
              <a:t>(Annex B)</a:t>
            </a:r>
          </a:p>
          <a:p>
            <a:pPr marL="612775" indent="-342900">
              <a:buFont typeface="Wingdings" pitchFamily="2" charset="2"/>
              <a:buChar char="v"/>
            </a:pPr>
            <a:r>
              <a:rPr lang="en-GB" dirty="0" smtClean="0">
                <a:solidFill>
                  <a:schemeClr val="bg1">
                    <a:lumMod val="50000"/>
                  </a:schemeClr>
                </a:solidFill>
                <a:latin typeface="Calibri" pitchFamily="34" charset="0"/>
                <a:cs typeface="Calibri" pitchFamily="34" charset="0"/>
              </a:rPr>
              <a:t>PDF Print</a:t>
            </a:r>
          </a:p>
          <a:p>
            <a:pPr marL="1069975" lvl="1" indent="-342900">
              <a:buFont typeface="Wingdings" pitchFamily="2" charset="2"/>
              <a:buChar char="v"/>
            </a:pPr>
            <a:r>
              <a:rPr lang="en-GB" dirty="0" smtClean="0">
                <a:solidFill>
                  <a:schemeClr val="bg1">
                    <a:lumMod val="50000"/>
                  </a:schemeClr>
                </a:solidFill>
                <a:latin typeface="Calibri" pitchFamily="34" charset="0"/>
                <a:cs typeface="Calibri" pitchFamily="34" charset="0"/>
              </a:rPr>
              <a:t>We now have two PDF servers. One handles smaller requests (under 50 pages) and the other handles larger requests. This is being monitored and balanced.  The development log includes an item to convert all the books to PDFs so instant access  is available.</a:t>
            </a:r>
            <a:r>
              <a:rPr lang="en-GB" dirty="0">
                <a:solidFill>
                  <a:schemeClr val="bg1">
                    <a:lumMod val="50000"/>
                  </a:schemeClr>
                </a:solidFill>
                <a:latin typeface="Calibri" pitchFamily="34" charset="0"/>
                <a:cs typeface="Calibri" pitchFamily="34" charset="0"/>
              </a:rPr>
              <a:t> </a:t>
            </a:r>
            <a:r>
              <a:rPr lang="en-GB" dirty="0" smtClean="0">
                <a:solidFill>
                  <a:schemeClr val="bg1">
                    <a:lumMod val="50000"/>
                  </a:schemeClr>
                </a:solidFill>
                <a:latin typeface="Calibri" pitchFamily="34" charset="0"/>
                <a:cs typeface="Calibri" pitchFamily="34" charset="0"/>
              </a:rPr>
              <a:t>This is a major issue  at present for our users.</a:t>
            </a:r>
          </a:p>
          <a:p>
            <a:pPr marL="612775" indent="-342900">
              <a:buFont typeface="Wingdings" pitchFamily="2" charset="2"/>
              <a:buChar char="v"/>
            </a:pPr>
            <a:r>
              <a:rPr lang="en-GB" dirty="0" smtClean="0">
                <a:solidFill>
                  <a:schemeClr val="bg1">
                    <a:lumMod val="50000"/>
                  </a:schemeClr>
                </a:solidFill>
                <a:latin typeface="Calibri" pitchFamily="34" charset="0"/>
                <a:cs typeface="Calibri" pitchFamily="34" charset="0"/>
              </a:rPr>
              <a:t>Book and Pages  display</a:t>
            </a:r>
          </a:p>
          <a:p>
            <a:pPr marL="1069975" lvl="1" indent="-342900">
              <a:buFont typeface="Wingdings" pitchFamily="2" charset="2"/>
              <a:buChar char="v"/>
            </a:pPr>
            <a:r>
              <a:rPr lang="en-GB" dirty="0" smtClean="0">
                <a:solidFill>
                  <a:schemeClr val="bg1">
                    <a:lumMod val="50000"/>
                  </a:schemeClr>
                </a:solidFill>
                <a:latin typeface="Calibri" pitchFamily="34" charset="0"/>
                <a:cs typeface="Calibri" pitchFamily="34" charset="0"/>
              </a:rPr>
              <a:t>When JHB was first tested we did not have the  “Book display” standard option we had the “Pages display only”</a:t>
            </a:r>
          </a:p>
          <a:p>
            <a:pPr marL="1069975" lvl="1" indent="-342900">
              <a:buFont typeface="Wingdings" pitchFamily="2" charset="2"/>
              <a:buChar char="v"/>
            </a:pPr>
            <a:r>
              <a:rPr lang="en-GB" dirty="0" smtClean="0">
                <a:solidFill>
                  <a:schemeClr val="bg1">
                    <a:lumMod val="50000"/>
                  </a:schemeClr>
                </a:solidFill>
                <a:latin typeface="Calibri" pitchFamily="34" charset="0"/>
                <a:cs typeface="Calibri" pitchFamily="34" charset="0"/>
              </a:rPr>
              <a:t>However the Book display only works when the search terms are found in the Author or title</a:t>
            </a:r>
          </a:p>
          <a:p>
            <a:pPr marL="1069975" lvl="1" indent="-342900">
              <a:buFont typeface="Wingdings" pitchFamily="2" charset="2"/>
              <a:buChar char="v"/>
            </a:pPr>
            <a:r>
              <a:rPr lang="en-GB" dirty="0" smtClean="0">
                <a:solidFill>
                  <a:schemeClr val="bg1">
                    <a:lumMod val="50000"/>
                  </a:schemeClr>
                </a:solidFill>
                <a:latin typeface="Calibri" pitchFamily="34" charset="0"/>
                <a:cs typeface="Calibri" pitchFamily="34" charset="0"/>
              </a:rPr>
              <a:t>If the search terms are only found in the text of the book the results screen shows the page display instead</a:t>
            </a:r>
          </a:p>
          <a:p>
            <a:pPr marL="1069975" lvl="1" indent="-342900">
              <a:buFont typeface="Wingdings" pitchFamily="2" charset="2"/>
              <a:buChar char="v"/>
            </a:pPr>
            <a:endParaRPr lang="en-GB" dirty="0">
              <a:solidFill>
                <a:schemeClr val="bg1">
                  <a:lumMod val="50000"/>
                </a:schemeClr>
              </a:solidFill>
              <a:latin typeface="Calibri" pitchFamily="34" charset="0"/>
              <a:cs typeface="Calibri" pitchFamily="34" charset="0"/>
            </a:endParaRPr>
          </a:p>
          <a:p>
            <a:pPr marL="1069975" lvl="1" indent="-342900">
              <a:buFont typeface="Wingdings" pitchFamily="2" charset="2"/>
              <a:buChar char="v"/>
            </a:pPr>
            <a:endParaRPr lang="en-GB" dirty="0" smtClean="0">
              <a:solidFill>
                <a:schemeClr val="bg1">
                  <a:lumMod val="50000"/>
                </a:schemeClr>
              </a:solidFill>
              <a:latin typeface="Calibri" pitchFamily="34" charset="0"/>
              <a:cs typeface="Calibri" pitchFamily="34" charset="0"/>
            </a:endParaRPr>
          </a:p>
          <a:p>
            <a:pPr marL="273050" indent="-3175"/>
            <a:endParaRPr lang="en-GB" sz="2400" b="1" dirty="0" smtClean="0">
              <a:solidFill>
                <a:srgbClr val="0070C0"/>
              </a:solidFill>
              <a:latin typeface="Calibri" pitchFamily="34" charset="0"/>
            </a:endParaRPr>
          </a:p>
          <a:p>
            <a:pPr indent="269875"/>
            <a:endParaRPr lang="en-GB" sz="2400" dirty="0" smtClean="0">
              <a:solidFill>
                <a:schemeClr val="accent3">
                  <a:lumMod val="50000"/>
                </a:schemeClr>
              </a:solidFill>
              <a:latin typeface="Calibri" pitchFamily="34" charset="0"/>
            </a:endParaRPr>
          </a:p>
          <a:p>
            <a:pPr marL="266700" indent="3175"/>
            <a:endParaRPr lang="en-GB" sz="2400" dirty="0" smtClean="0">
              <a:solidFill>
                <a:schemeClr val="accent3">
                  <a:lumMod val="50000"/>
                </a:schemeClr>
              </a:solidFill>
              <a:latin typeface="Calibri" pitchFamily="34" charset="0"/>
            </a:endParaRPr>
          </a:p>
          <a:p>
            <a:pPr indent="269875"/>
            <a:endParaRPr lang="en-GB" sz="2400" dirty="0" smtClean="0">
              <a:solidFill>
                <a:srgbClr val="991426"/>
              </a:solidFill>
            </a:endParaRPr>
          </a:p>
        </p:txBody>
      </p:sp>
      <p:sp>
        <p:nvSpPr>
          <p:cNvPr id="5" name="Rectangle 4"/>
          <p:cNvSpPr/>
          <p:nvPr/>
        </p:nvSpPr>
        <p:spPr>
          <a:xfrm>
            <a:off x="154736" y="259105"/>
            <a:ext cx="3066481" cy="523220"/>
          </a:xfrm>
          <a:prstGeom prst="rect">
            <a:avLst/>
          </a:prstGeom>
        </p:spPr>
        <p:txBody>
          <a:bodyPr wrap="none">
            <a:spAutoFit/>
          </a:bodyPr>
          <a:lstStyle/>
          <a:p>
            <a:pPr marL="273050" indent="-3175" algn="ctr"/>
            <a:r>
              <a:rPr lang="en-GB" sz="2800" b="1" dirty="0" smtClean="0">
                <a:solidFill>
                  <a:srgbClr val="0070C0"/>
                </a:solidFill>
                <a:latin typeface="Calibri" pitchFamily="34" charset="0"/>
              </a:rPr>
              <a:t>Development Log</a:t>
            </a:r>
            <a:endParaRPr lang="en-GB" sz="2800" b="1" dirty="0">
              <a:solidFill>
                <a:srgbClr val="0070C0"/>
              </a:solidFill>
              <a:latin typeface="Calibri" pitchFamily="34" charset="0"/>
            </a:endParaRPr>
          </a:p>
        </p:txBody>
      </p:sp>
      <p:pic>
        <p:nvPicPr>
          <p:cNvPr id="7" name="Picture 2" descr="Z:\New File Structure in Progress\Projects\JISC eCollections\Communications\Logos\JISC Historic Books\JISC Historic Books logo 300dpi CMYK.tif"/>
          <p:cNvPicPr>
            <a:picLocks noChangeAspect="1" noChangeArrowheads="1"/>
          </p:cNvPicPr>
          <p:nvPr/>
        </p:nvPicPr>
        <p:blipFill>
          <a:blip r:embed="rId3"/>
          <a:srcRect/>
          <a:stretch>
            <a:fillRect/>
          </a:stretch>
        </p:blipFill>
        <p:spPr bwMode="auto">
          <a:xfrm>
            <a:off x="6362700" y="226894"/>
            <a:ext cx="2550482" cy="583926"/>
          </a:xfrm>
          <a:prstGeom prst="rect">
            <a:avLst/>
          </a:prstGeom>
          <a:noFill/>
          <a:ln w="9525">
            <a:noFill/>
            <a:miter lim="800000"/>
            <a:headEnd/>
            <a:tailEnd/>
          </a:ln>
          <a:effectLst/>
        </p:spPr>
      </p:pic>
    </p:spTree>
    <p:extLst>
      <p:ext uri="{BB962C8B-B14F-4D97-AF65-F5344CB8AC3E}">
        <p14:creationId xmlns:p14="http://schemas.microsoft.com/office/powerpoint/2010/main" val="24599808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272774" y="1501254"/>
            <a:ext cx="8596905" cy="4797188"/>
          </a:xfrm>
        </p:spPr>
        <p:txBody>
          <a:bodyPr/>
          <a:lstStyle/>
          <a:p>
            <a:endParaRPr lang="en-GB" i="1" dirty="0"/>
          </a:p>
        </p:txBody>
      </p:sp>
      <p:sp>
        <p:nvSpPr>
          <p:cNvPr id="10244" name="Rectangle 4"/>
          <p:cNvSpPr>
            <a:spLocks noChangeArrowheads="1"/>
          </p:cNvSpPr>
          <p:nvPr/>
        </p:nvSpPr>
        <p:spPr bwMode="auto">
          <a:xfrm>
            <a:off x="1025174" y="1557707"/>
            <a:ext cx="7093652" cy="4709743"/>
          </a:xfrm>
          <a:prstGeom prst="rect">
            <a:avLst/>
          </a:prstGeom>
          <a:solidFill>
            <a:schemeClr val="bg1"/>
          </a:solidFill>
          <a:ln w="9525">
            <a:noFill/>
            <a:miter lim="800000"/>
            <a:headEnd/>
            <a:tailEnd/>
          </a:ln>
          <a:effectLst/>
        </p:spPr>
        <p:txBody>
          <a:bodyPr numCol="1" anchor="t"/>
          <a:lstStyle/>
          <a:p>
            <a:pPr marL="273050" indent="-3175"/>
            <a:r>
              <a:rPr lang="en-GB" sz="2400" b="1" dirty="0" smtClean="0">
                <a:solidFill>
                  <a:srgbClr val="0070C0"/>
                </a:solidFill>
                <a:latin typeface="Calibri" pitchFamily="34" charset="0"/>
              </a:rPr>
              <a:t>MARC Records update</a:t>
            </a:r>
          </a:p>
          <a:p>
            <a:pPr marL="555625" indent="-285750">
              <a:buFont typeface="Arial" pitchFamily="34" charset="0"/>
              <a:buChar char="•"/>
            </a:pPr>
            <a:r>
              <a:rPr lang="en-GB" sz="2400" dirty="0" smtClean="0">
                <a:solidFill>
                  <a:srgbClr val="0070C0"/>
                </a:solidFill>
                <a:latin typeface="Calibri" pitchFamily="34" charset="0"/>
                <a:cs typeface="Calibri" pitchFamily="34" charset="0"/>
              </a:rPr>
              <a:t>MARC records are the metadata that describes the book</a:t>
            </a:r>
          </a:p>
          <a:p>
            <a:pPr marL="555625" indent="-285750">
              <a:buFont typeface="Arial" pitchFamily="34" charset="0"/>
              <a:buChar char="•"/>
            </a:pPr>
            <a:r>
              <a:rPr lang="en-GB" sz="2400" dirty="0" smtClean="0">
                <a:solidFill>
                  <a:srgbClr val="0070C0"/>
                </a:solidFill>
                <a:latin typeface="Calibri" pitchFamily="34" charset="0"/>
                <a:cs typeface="Calibri" pitchFamily="34" charset="0"/>
              </a:rPr>
              <a:t>They are used by libraries and resource discovery tools as a other route to finding books</a:t>
            </a:r>
          </a:p>
          <a:p>
            <a:pPr marL="555625" indent="-285750">
              <a:buFont typeface="Arial" pitchFamily="34" charset="0"/>
              <a:buChar char="•"/>
            </a:pPr>
            <a:r>
              <a:rPr lang="en-GB" sz="2400" dirty="0" smtClean="0">
                <a:solidFill>
                  <a:srgbClr val="0070C0"/>
                </a:solidFill>
                <a:latin typeface="Calibri" pitchFamily="34" charset="0"/>
                <a:cs typeface="Calibri" pitchFamily="34" charset="0"/>
              </a:rPr>
              <a:t>They help drive usage </a:t>
            </a:r>
          </a:p>
          <a:p>
            <a:pPr marL="555625" indent="-285750">
              <a:buFont typeface="Arial" pitchFamily="34" charset="0"/>
              <a:buChar char="•"/>
            </a:pPr>
            <a:r>
              <a:rPr lang="en-GB" sz="2400" dirty="0" smtClean="0">
                <a:solidFill>
                  <a:srgbClr val="0070C0"/>
                </a:solidFill>
                <a:latin typeface="Calibri" pitchFamily="34" charset="0"/>
                <a:cs typeface="Calibri" pitchFamily="34" charset="0"/>
              </a:rPr>
              <a:t>We are working with ESTC and the BL to purchase these records for all the books in the collection</a:t>
            </a:r>
            <a:endParaRPr lang="en-GB" dirty="0" smtClean="0">
              <a:solidFill>
                <a:schemeClr val="bg1">
                  <a:lumMod val="50000"/>
                </a:schemeClr>
              </a:solidFill>
              <a:latin typeface="Calibri" pitchFamily="34" charset="0"/>
              <a:cs typeface="Calibri" pitchFamily="34" charset="0"/>
            </a:endParaRPr>
          </a:p>
          <a:p>
            <a:pPr marL="273050" indent="-3175"/>
            <a:r>
              <a:rPr lang="en-GB" sz="2400" b="1" dirty="0" smtClean="0">
                <a:solidFill>
                  <a:srgbClr val="0070C0"/>
                </a:solidFill>
                <a:latin typeface="Calibri" pitchFamily="34" charset="0"/>
              </a:rPr>
              <a:t>OCR update</a:t>
            </a:r>
          </a:p>
          <a:p>
            <a:pPr marL="612775" indent="-342900">
              <a:buFont typeface="Arial" pitchFamily="34" charset="0"/>
              <a:buChar char="•"/>
            </a:pPr>
            <a:r>
              <a:rPr lang="en-GB" sz="2400" dirty="0" smtClean="0">
                <a:solidFill>
                  <a:srgbClr val="0070C0"/>
                </a:solidFill>
                <a:latin typeface="Calibri" pitchFamily="34" charset="0"/>
              </a:rPr>
              <a:t>Will be updated at the meeting</a:t>
            </a:r>
          </a:p>
          <a:p>
            <a:pPr indent="269875"/>
            <a:endParaRPr lang="en-GB" sz="2400" dirty="0" smtClean="0">
              <a:solidFill>
                <a:schemeClr val="accent3">
                  <a:lumMod val="50000"/>
                </a:schemeClr>
              </a:solidFill>
              <a:latin typeface="Calibri" pitchFamily="34" charset="0"/>
            </a:endParaRPr>
          </a:p>
          <a:p>
            <a:pPr marL="266700" indent="3175"/>
            <a:endParaRPr lang="en-GB" sz="2400" dirty="0" smtClean="0">
              <a:solidFill>
                <a:schemeClr val="accent3">
                  <a:lumMod val="50000"/>
                </a:schemeClr>
              </a:solidFill>
              <a:latin typeface="Calibri" pitchFamily="34" charset="0"/>
            </a:endParaRPr>
          </a:p>
          <a:p>
            <a:pPr indent="269875"/>
            <a:endParaRPr lang="en-GB" sz="2400" dirty="0" smtClean="0">
              <a:solidFill>
                <a:srgbClr val="991426"/>
              </a:solidFill>
            </a:endParaRPr>
          </a:p>
        </p:txBody>
      </p:sp>
      <p:sp>
        <p:nvSpPr>
          <p:cNvPr id="5" name="Rectangle 4"/>
          <p:cNvSpPr/>
          <p:nvPr/>
        </p:nvSpPr>
        <p:spPr>
          <a:xfrm>
            <a:off x="0" y="270560"/>
            <a:ext cx="3927742" cy="523220"/>
          </a:xfrm>
          <a:prstGeom prst="rect">
            <a:avLst/>
          </a:prstGeom>
        </p:spPr>
        <p:txBody>
          <a:bodyPr wrap="none">
            <a:spAutoFit/>
          </a:bodyPr>
          <a:lstStyle/>
          <a:p>
            <a:pPr marL="273050" indent="-3175" algn="ctr"/>
            <a:r>
              <a:rPr lang="en-GB" sz="2800" b="1" dirty="0" smtClean="0">
                <a:solidFill>
                  <a:srgbClr val="0070C0"/>
                </a:solidFill>
                <a:latin typeface="Calibri" pitchFamily="34" charset="0"/>
              </a:rPr>
              <a:t>MARC records and OCR</a:t>
            </a:r>
            <a:endParaRPr lang="en-GB" sz="2800" b="1" dirty="0">
              <a:solidFill>
                <a:srgbClr val="0070C0"/>
              </a:solidFill>
              <a:latin typeface="Calibri" pitchFamily="34" charset="0"/>
            </a:endParaRPr>
          </a:p>
        </p:txBody>
      </p:sp>
      <p:pic>
        <p:nvPicPr>
          <p:cNvPr id="7" name="Picture 2" descr="Z:\New File Structure in Progress\Projects\JISC eCollections\Communications\Logos\JISC Historic Books\JISC Historic Books logo 300dpi CMYK.tif"/>
          <p:cNvPicPr>
            <a:picLocks noChangeAspect="1" noChangeArrowheads="1"/>
          </p:cNvPicPr>
          <p:nvPr/>
        </p:nvPicPr>
        <p:blipFill>
          <a:blip r:embed="rId3"/>
          <a:srcRect/>
          <a:stretch>
            <a:fillRect/>
          </a:stretch>
        </p:blipFill>
        <p:spPr bwMode="auto">
          <a:xfrm>
            <a:off x="6362700" y="226894"/>
            <a:ext cx="2550482" cy="583926"/>
          </a:xfrm>
          <a:prstGeom prst="rect">
            <a:avLst/>
          </a:prstGeom>
          <a:noFill/>
          <a:ln w="9525">
            <a:noFill/>
            <a:miter lim="800000"/>
            <a:headEnd/>
            <a:tailEnd/>
          </a:ln>
          <a:effectLst/>
        </p:spPr>
      </p:pic>
    </p:spTree>
    <p:extLst>
      <p:ext uri="{BB962C8B-B14F-4D97-AF65-F5344CB8AC3E}">
        <p14:creationId xmlns:p14="http://schemas.microsoft.com/office/powerpoint/2010/main" val="24855521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272775" y="1501254"/>
            <a:ext cx="7890564" cy="4797188"/>
          </a:xfrm>
        </p:spPr>
        <p:txBody>
          <a:bodyPr/>
          <a:lstStyle/>
          <a:p>
            <a:endParaRPr lang="en-GB" i="1" dirty="0"/>
          </a:p>
        </p:txBody>
      </p:sp>
      <p:sp>
        <p:nvSpPr>
          <p:cNvPr id="10244" name="Rectangle 4"/>
          <p:cNvSpPr>
            <a:spLocks noChangeArrowheads="1"/>
          </p:cNvSpPr>
          <p:nvPr/>
        </p:nvSpPr>
        <p:spPr bwMode="auto">
          <a:xfrm>
            <a:off x="191068" y="1881558"/>
            <a:ext cx="6223380" cy="3483860"/>
          </a:xfrm>
          <a:prstGeom prst="rect">
            <a:avLst/>
          </a:prstGeom>
          <a:solidFill>
            <a:schemeClr val="bg1"/>
          </a:solidFill>
          <a:ln w="9525">
            <a:noFill/>
            <a:miter lim="800000"/>
            <a:headEnd/>
            <a:tailEnd/>
          </a:ln>
          <a:effectLst/>
        </p:spPr>
        <p:txBody>
          <a:bodyPr anchor="t"/>
          <a:lstStyle/>
          <a:p>
            <a:pPr marL="273050" indent="-3175"/>
            <a:r>
              <a:rPr lang="en-GB" sz="2400" b="1" dirty="0" smtClean="0">
                <a:solidFill>
                  <a:srgbClr val="0070C0"/>
                </a:solidFill>
                <a:latin typeface="Calibri" pitchFamily="34" charset="0"/>
              </a:rPr>
              <a:t>Date of next meeting and AOB</a:t>
            </a:r>
          </a:p>
          <a:p>
            <a:pPr marL="273050" indent="-3175"/>
            <a:endParaRPr lang="en-GB" sz="2400" b="1" dirty="0" smtClean="0">
              <a:solidFill>
                <a:srgbClr val="0070C0"/>
              </a:solidFill>
              <a:latin typeface="Calibri" pitchFamily="34" charset="0"/>
            </a:endParaRPr>
          </a:p>
          <a:p>
            <a:pPr marL="273050" indent="-3175">
              <a:buFont typeface="Wingdings" pitchFamily="2" charset="2"/>
              <a:buChar char="v"/>
            </a:pPr>
            <a:endParaRPr lang="en-GB" sz="2000" dirty="0" smtClean="0">
              <a:solidFill>
                <a:schemeClr val="bg1">
                  <a:lumMod val="50000"/>
                </a:schemeClr>
              </a:solidFill>
              <a:latin typeface="Calibri" pitchFamily="34" charset="0"/>
              <a:cs typeface="Calibri" pitchFamily="34" charset="0"/>
            </a:endParaRPr>
          </a:p>
          <a:p>
            <a:pPr marL="273050" indent="-3175"/>
            <a:endParaRPr lang="en-GB" sz="2400" b="1" dirty="0" smtClean="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indent="269875"/>
            <a:endParaRPr lang="en-GB" sz="2400" dirty="0" smtClean="0">
              <a:solidFill>
                <a:schemeClr val="accent3">
                  <a:lumMod val="50000"/>
                </a:schemeClr>
              </a:solidFill>
              <a:latin typeface="Calibri" pitchFamily="34" charset="0"/>
            </a:endParaRPr>
          </a:p>
          <a:p>
            <a:pPr marL="266700" indent="3175"/>
            <a:endParaRPr lang="en-GB" sz="2400" dirty="0" smtClean="0">
              <a:solidFill>
                <a:schemeClr val="accent3">
                  <a:lumMod val="50000"/>
                </a:schemeClr>
              </a:solidFill>
              <a:latin typeface="Calibri" pitchFamily="34" charset="0"/>
            </a:endParaRPr>
          </a:p>
          <a:p>
            <a:pPr indent="269875"/>
            <a:endParaRPr lang="en-GB" sz="2400" dirty="0" smtClean="0">
              <a:solidFill>
                <a:srgbClr val="991426"/>
              </a:solidFill>
            </a:endParaRPr>
          </a:p>
        </p:txBody>
      </p:sp>
      <p:pic>
        <p:nvPicPr>
          <p:cNvPr id="6" name="Picture 2" descr="Z:\New File Structure in Progress\Projects\JISC eCollections\Communications\Logos\JISC Historic Books\JISC Historic Books logo 300dpi CMYK.tif"/>
          <p:cNvPicPr>
            <a:picLocks noGrp="1" noChangeAspect="1" noChangeArrowheads="1"/>
          </p:cNvPicPr>
          <p:nvPr>
            <p:ph idx="11"/>
          </p:nvPr>
        </p:nvPicPr>
        <p:blipFill>
          <a:blip r:embed="rId3"/>
          <a:srcRect/>
          <a:stretch>
            <a:fillRect/>
          </a:stretch>
        </p:blipFill>
        <p:spPr bwMode="auto">
          <a:xfrm>
            <a:off x="2241872" y="341194"/>
            <a:ext cx="4632960" cy="1060704"/>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272775" y="1501254"/>
            <a:ext cx="7890564" cy="5013846"/>
          </a:xfrm>
        </p:spPr>
        <p:txBody>
          <a:bodyPr/>
          <a:lstStyle/>
          <a:p>
            <a:endParaRPr lang="en-GB" i="1" dirty="0"/>
          </a:p>
        </p:txBody>
      </p:sp>
      <p:sp>
        <p:nvSpPr>
          <p:cNvPr id="10244" name="Rectangle 4"/>
          <p:cNvSpPr>
            <a:spLocks noChangeArrowheads="1"/>
          </p:cNvSpPr>
          <p:nvPr/>
        </p:nvSpPr>
        <p:spPr bwMode="auto">
          <a:xfrm>
            <a:off x="1485901" y="1714004"/>
            <a:ext cx="6324599" cy="4447645"/>
          </a:xfrm>
          <a:prstGeom prst="rect">
            <a:avLst/>
          </a:prstGeom>
          <a:solidFill>
            <a:schemeClr val="bg1"/>
          </a:solidFill>
          <a:ln w="9525">
            <a:noFill/>
            <a:miter lim="800000"/>
            <a:headEnd/>
            <a:tailEnd/>
          </a:ln>
          <a:effectLst/>
        </p:spPr>
        <p:txBody>
          <a:bodyPr anchor="t"/>
          <a:lstStyle/>
          <a:p>
            <a:pPr indent="269875"/>
            <a:r>
              <a:rPr lang="en-GB" sz="2400" b="1" dirty="0" smtClean="0">
                <a:solidFill>
                  <a:srgbClr val="0070C0"/>
                </a:solidFill>
                <a:latin typeface="Calibri" pitchFamily="34" charset="0"/>
              </a:rPr>
              <a:t>Agenda:</a:t>
            </a:r>
          </a:p>
          <a:p>
            <a:r>
              <a:rPr lang="en-GB" sz="2000" dirty="0" smtClean="0">
                <a:latin typeface="Calibri" pitchFamily="34" charset="0"/>
              </a:rPr>
              <a:t>11.00	Welcome </a:t>
            </a:r>
            <a:r>
              <a:rPr lang="en-GB" sz="2000" dirty="0">
                <a:latin typeface="Calibri" pitchFamily="34" charset="0"/>
              </a:rPr>
              <a:t>&amp; notes of last </a:t>
            </a:r>
            <a:r>
              <a:rPr lang="en-GB" sz="2000" dirty="0" smtClean="0">
                <a:latin typeface="Calibri" pitchFamily="34" charset="0"/>
              </a:rPr>
              <a:t>meeting</a:t>
            </a:r>
            <a:endParaRPr lang="en-GB" sz="2000" dirty="0">
              <a:latin typeface="Calibri" pitchFamily="34" charset="0"/>
            </a:endParaRPr>
          </a:p>
          <a:p>
            <a:r>
              <a:rPr lang="en-GB" sz="2000" dirty="0" smtClean="0">
                <a:latin typeface="Calibri" pitchFamily="34" charset="0"/>
              </a:rPr>
              <a:t>11.10	Budget </a:t>
            </a:r>
            <a:r>
              <a:rPr lang="en-GB" sz="2000" dirty="0">
                <a:latin typeface="Calibri" pitchFamily="34" charset="0"/>
              </a:rPr>
              <a:t>Update </a:t>
            </a:r>
          </a:p>
          <a:p>
            <a:r>
              <a:rPr lang="en-GB" sz="2000" dirty="0" smtClean="0">
                <a:latin typeface="Calibri" pitchFamily="34" charset="0"/>
              </a:rPr>
              <a:t>11.25	Review </a:t>
            </a:r>
            <a:r>
              <a:rPr lang="en-GB" sz="2000" dirty="0">
                <a:latin typeface="Calibri" pitchFamily="34" charset="0"/>
              </a:rPr>
              <a:t>of Technology &amp; supplier </a:t>
            </a:r>
            <a:r>
              <a:rPr lang="en-GB" sz="2000" dirty="0" smtClean="0">
                <a:latin typeface="Calibri" pitchFamily="34" charset="0"/>
              </a:rPr>
              <a:t>selection 	process </a:t>
            </a:r>
            <a:endParaRPr lang="en-GB" sz="2000" dirty="0">
              <a:latin typeface="Calibri" pitchFamily="34" charset="0"/>
            </a:endParaRPr>
          </a:p>
          <a:p>
            <a:r>
              <a:rPr lang="en-GB" sz="2000" dirty="0" smtClean="0">
                <a:latin typeface="Calibri" pitchFamily="34" charset="0"/>
              </a:rPr>
              <a:t>11.40	Alternative/Historical </a:t>
            </a:r>
            <a:r>
              <a:rPr lang="en-GB" sz="2000" dirty="0">
                <a:latin typeface="Calibri" pitchFamily="34" charset="0"/>
              </a:rPr>
              <a:t>Spellings </a:t>
            </a:r>
          </a:p>
          <a:p>
            <a:r>
              <a:rPr lang="en-GB" sz="2000" dirty="0" smtClean="0">
                <a:latin typeface="Calibri" pitchFamily="34" charset="0"/>
              </a:rPr>
              <a:t>12.40	User </a:t>
            </a:r>
            <a:r>
              <a:rPr lang="en-GB" sz="2000" dirty="0">
                <a:latin typeface="Calibri" pitchFamily="34" charset="0"/>
              </a:rPr>
              <a:t>survey Results </a:t>
            </a:r>
          </a:p>
          <a:p>
            <a:r>
              <a:rPr lang="en-GB" sz="2000" dirty="0" smtClean="0">
                <a:latin typeface="Calibri" pitchFamily="34" charset="0"/>
              </a:rPr>
              <a:t>13.00                     </a:t>
            </a:r>
            <a:r>
              <a:rPr lang="en-GB" sz="2000" dirty="0">
                <a:latin typeface="Calibri" pitchFamily="34" charset="0"/>
              </a:rPr>
              <a:t>Lunch</a:t>
            </a:r>
          </a:p>
          <a:p>
            <a:r>
              <a:rPr lang="en-GB" sz="2000" dirty="0" smtClean="0">
                <a:latin typeface="Calibri" pitchFamily="34" charset="0"/>
              </a:rPr>
              <a:t>13.30	Platform </a:t>
            </a:r>
            <a:r>
              <a:rPr lang="en-GB" sz="2000" dirty="0">
                <a:latin typeface="Calibri" pitchFamily="34" charset="0"/>
              </a:rPr>
              <a:t>Update and Development </a:t>
            </a:r>
            <a:r>
              <a:rPr lang="en-GB" sz="2000" dirty="0" smtClean="0">
                <a:latin typeface="Calibri" pitchFamily="34" charset="0"/>
              </a:rPr>
              <a:t>Log</a:t>
            </a:r>
          </a:p>
          <a:p>
            <a:r>
              <a:rPr lang="en-GB" sz="2000" dirty="0">
                <a:latin typeface="Calibri" pitchFamily="34" charset="0"/>
              </a:rPr>
              <a:t>	</a:t>
            </a:r>
            <a:r>
              <a:rPr lang="en-GB" sz="2000" dirty="0" smtClean="0">
                <a:latin typeface="Calibri" pitchFamily="34" charset="0"/>
              </a:rPr>
              <a:t>includes </a:t>
            </a:r>
            <a:r>
              <a:rPr lang="en-GB" sz="2000" dirty="0">
                <a:latin typeface="Calibri" pitchFamily="34" charset="0"/>
              </a:rPr>
              <a:t>discussion around PDF / </a:t>
            </a:r>
            <a:r>
              <a:rPr lang="en-GB" sz="2000" dirty="0" smtClean="0">
                <a:latin typeface="Calibri" pitchFamily="34" charset="0"/>
              </a:rPr>
              <a:t>Print</a:t>
            </a:r>
          </a:p>
          <a:p>
            <a:r>
              <a:rPr lang="en-GB" sz="2000" dirty="0">
                <a:latin typeface="Calibri" pitchFamily="34" charset="0"/>
              </a:rPr>
              <a:t>	</a:t>
            </a:r>
            <a:r>
              <a:rPr lang="en-GB" sz="2000" dirty="0" smtClean="0">
                <a:latin typeface="Calibri" pitchFamily="34" charset="0"/>
              </a:rPr>
              <a:t>Book </a:t>
            </a:r>
            <a:r>
              <a:rPr lang="en-GB" sz="2000" dirty="0">
                <a:latin typeface="Calibri" pitchFamily="34" charset="0"/>
              </a:rPr>
              <a:t>and Pages </a:t>
            </a:r>
            <a:r>
              <a:rPr lang="en-GB" sz="2000" dirty="0" smtClean="0">
                <a:latin typeface="Calibri" pitchFamily="34" charset="0"/>
              </a:rPr>
              <a:t>display</a:t>
            </a:r>
          </a:p>
          <a:p>
            <a:r>
              <a:rPr lang="en-GB" sz="2000" dirty="0" smtClean="0">
                <a:latin typeface="Calibri" pitchFamily="34" charset="0"/>
              </a:rPr>
              <a:t>14.15	Google Books project update</a:t>
            </a:r>
            <a:endParaRPr lang="en-GB" sz="2000" dirty="0">
              <a:latin typeface="Calibri" pitchFamily="34" charset="0"/>
            </a:endParaRPr>
          </a:p>
          <a:p>
            <a:r>
              <a:rPr lang="en-GB" sz="2000" dirty="0" smtClean="0">
                <a:latin typeface="Calibri" pitchFamily="34" charset="0"/>
              </a:rPr>
              <a:t>14.40	Updates –MARC </a:t>
            </a:r>
            <a:r>
              <a:rPr lang="en-GB" sz="2000" dirty="0">
                <a:latin typeface="Calibri" pitchFamily="34" charset="0"/>
              </a:rPr>
              <a:t>records and OCR</a:t>
            </a:r>
          </a:p>
          <a:p>
            <a:r>
              <a:rPr lang="en-GB" sz="2000" dirty="0" smtClean="0">
                <a:latin typeface="Calibri" pitchFamily="34" charset="0"/>
              </a:rPr>
              <a:t>14.50	AOB</a:t>
            </a:r>
            <a:endParaRPr lang="en-GB" sz="2000" dirty="0">
              <a:latin typeface="Calibri" pitchFamily="34" charset="0"/>
            </a:endParaRPr>
          </a:p>
          <a:p>
            <a:pPr marL="266700"/>
            <a:endParaRPr lang="en-GB" sz="2000" dirty="0" smtClean="0">
              <a:solidFill>
                <a:schemeClr val="accent3">
                  <a:lumMod val="50000"/>
                </a:schemeClr>
              </a:solidFill>
              <a:latin typeface="Calibri" pitchFamily="34" charset="0"/>
            </a:endParaRPr>
          </a:p>
          <a:p>
            <a:pPr marL="266700"/>
            <a:endParaRPr lang="en-GB" sz="2000" dirty="0" smtClean="0">
              <a:solidFill>
                <a:schemeClr val="accent3">
                  <a:lumMod val="50000"/>
                </a:schemeClr>
              </a:solidFill>
              <a:latin typeface="Calibri" pitchFamily="34" charset="0"/>
            </a:endParaRPr>
          </a:p>
          <a:p>
            <a:pPr marL="266700"/>
            <a:endParaRPr lang="en-GB" sz="2400" dirty="0" smtClean="0">
              <a:solidFill>
                <a:schemeClr val="accent3">
                  <a:lumMod val="50000"/>
                </a:schemeClr>
              </a:solidFill>
              <a:latin typeface="Calibri" pitchFamily="34" charset="0"/>
            </a:endParaRPr>
          </a:p>
          <a:p>
            <a:pPr marL="266700" indent="3175"/>
            <a:endParaRPr lang="en-GB" sz="2400" dirty="0" smtClean="0">
              <a:solidFill>
                <a:schemeClr val="accent3">
                  <a:lumMod val="50000"/>
                </a:schemeClr>
              </a:solidFill>
              <a:latin typeface="Calibri" pitchFamily="34" charset="0"/>
            </a:endParaRPr>
          </a:p>
          <a:p>
            <a:pPr indent="269875"/>
            <a:endParaRPr lang="en-GB" sz="2400" dirty="0" smtClean="0">
              <a:solidFill>
                <a:srgbClr val="991426"/>
              </a:solidFill>
            </a:endParaRPr>
          </a:p>
        </p:txBody>
      </p:sp>
      <p:pic>
        <p:nvPicPr>
          <p:cNvPr id="6" name="Picture 2" descr="Z:\New File Structure in Progress\Projects\JISC eCollections\Communications\Logos\JISC Historic Books\JISC Historic Books logo 300dpi CMYK.tif"/>
          <p:cNvPicPr>
            <a:picLocks noGrp="1" noChangeAspect="1" noChangeArrowheads="1"/>
          </p:cNvPicPr>
          <p:nvPr>
            <p:ph idx="11"/>
          </p:nvPr>
        </p:nvPicPr>
        <p:blipFill>
          <a:blip r:embed="rId3"/>
          <a:srcRect/>
          <a:stretch>
            <a:fillRect/>
          </a:stretch>
        </p:blipFill>
        <p:spPr bwMode="auto">
          <a:xfrm>
            <a:off x="2241872" y="341194"/>
            <a:ext cx="4632960" cy="1060704"/>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272774" y="876300"/>
            <a:ext cx="8596905" cy="5422142"/>
          </a:xfrm>
        </p:spPr>
        <p:txBody>
          <a:bodyPr/>
          <a:lstStyle/>
          <a:p>
            <a:endParaRPr lang="en-GB" i="1" dirty="0"/>
          </a:p>
        </p:txBody>
      </p:sp>
      <p:sp>
        <p:nvSpPr>
          <p:cNvPr id="10244" name="Rectangle 4"/>
          <p:cNvSpPr>
            <a:spLocks noChangeArrowheads="1"/>
          </p:cNvSpPr>
          <p:nvPr/>
        </p:nvSpPr>
        <p:spPr bwMode="auto">
          <a:xfrm>
            <a:off x="628650" y="1104901"/>
            <a:ext cx="7867650" cy="5010150"/>
          </a:xfrm>
          <a:prstGeom prst="rect">
            <a:avLst/>
          </a:prstGeom>
          <a:solidFill>
            <a:schemeClr val="bg1"/>
          </a:solidFill>
          <a:ln w="9525">
            <a:noFill/>
            <a:miter lim="800000"/>
            <a:headEnd/>
            <a:tailEnd/>
          </a:ln>
          <a:effectLst/>
        </p:spPr>
        <p:txBody>
          <a:bodyPr numCol="1" anchor="t"/>
          <a:lstStyle/>
          <a:p>
            <a:pPr marL="273050" indent="-3175"/>
            <a:r>
              <a:rPr lang="en-GB" sz="2400" b="1" dirty="0" smtClean="0">
                <a:solidFill>
                  <a:srgbClr val="0070C0"/>
                </a:solidFill>
                <a:latin typeface="Calibri" pitchFamily="34" charset="0"/>
              </a:rPr>
              <a:t>Welcome and Introductions</a:t>
            </a:r>
          </a:p>
          <a:p>
            <a:pPr marL="273050" indent="-3175"/>
            <a:r>
              <a:rPr lang="en-GB" sz="2400" b="1" dirty="0" smtClean="0">
                <a:solidFill>
                  <a:srgbClr val="0070C0"/>
                </a:solidFill>
                <a:latin typeface="Calibri" pitchFamily="34" charset="0"/>
                <a:cs typeface="Calibri" pitchFamily="34" charset="0"/>
              </a:rPr>
              <a:t>In attendance:</a:t>
            </a:r>
            <a:endParaRPr lang="en-GB" sz="1600" dirty="0">
              <a:solidFill>
                <a:schemeClr val="bg1">
                  <a:lumMod val="50000"/>
                </a:schemeClr>
              </a:solidFill>
              <a:latin typeface="Calibri" pitchFamily="34" charset="0"/>
              <a:cs typeface="Calibri" pitchFamily="34" charset="0"/>
            </a:endParaRPr>
          </a:p>
          <a:p>
            <a:pPr marL="285750" indent="-285750">
              <a:buFont typeface="Wingdings" pitchFamily="2" charset="2"/>
              <a:buChar char="v"/>
            </a:pPr>
            <a:endParaRPr lang="en-US" sz="2000" dirty="0">
              <a:solidFill>
                <a:schemeClr val="bg1">
                  <a:lumMod val="50000"/>
                </a:schemeClr>
              </a:solidFill>
              <a:latin typeface="Calibri" pitchFamily="34" charset="0"/>
              <a:cs typeface="Calibri" pitchFamily="34" charset="0"/>
            </a:endParaRPr>
          </a:p>
          <a:p>
            <a:pPr marL="285750" indent="-285750">
              <a:buFont typeface="Wingdings" pitchFamily="2" charset="2"/>
              <a:buChar char="v"/>
            </a:pPr>
            <a:r>
              <a:rPr lang="en-GB" sz="2000" dirty="0">
                <a:solidFill>
                  <a:schemeClr val="bg1">
                    <a:lumMod val="50000"/>
                  </a:schemeClr>
                </a:solidFill>
                <a:latin typeface="Calibri" pitchFamily="34" charset="0"/>
                <a:cs typeface="Calibri" pitchFamily="34" charset="0"/>
              </a:rPr>
              <a:t>Joanna Ball, Research Liaison Manager, University of Sussex</a:t>
            </a:r>
          </a:p>
          <a:p>
            <a:pPr marL="285750" indent="-285750">
              <a:buFont typeface="Wingdings" pitchFamily="2" charset="2"/>
              <a:buChar char="v"/>
            </a:pPr>
            <a:r>
              <a:rPr lang="en-GB" sz="2000" dirty="0">
                <a:solidFill>
                  <a:schemeClr val="bg1">
                    <a:lumMod val="50000"/>
                  </a:schemeClr>
                </a:solidFill>
                <a:latin typeface="Calibri" pitchFamily="34" charset="0"/>
                <a:cs typeface="Calibri" pitchFamily="34" charset="0"/>
              </a:rPr>
              <a:t>Alistair Baron, Lancaster University</a:t>
            </a:r>
          </a:p>
          <a:p>
            <a:pPr marL="285750" indent="-285750">
              <a:buFont typeface="Wingdings" pitchFamily="2" charset="2"/>
              <a:buChar char="v"/>
            </a:pPr>
            <a:r>
              <a:rPr lang="en-GB" sz="2000" dirty="0">
                <a:solidFill>
                  <a:schemeClr val="bg1">
                    <a:lumMod val="50000"/>
                  </a:schemeClr>
                </a:solidFill>
                <a:latin typeface="Calibri" pitchFamily="34" charset="0"/>
                <a:cs typeface="Calibri" pitchFamily="34" charset="0"/>
              </a:rPr>
              <a:t>Stan Booth, University of Winchester</a:t>
            </a:r>
          </a:p>
          <a:p>
            <a:pPr marL="285750" indent="-285750">
              <a:buFont typeface="Wingdings" pitchFamily="2" charset="2"/>
              <a:buChar char="v"/>
            </a:pPr>
            <a:r>
              <a:rPr lang="en-GB" sz="2000" dirty="0">
                <a:solidFill>
                  <a:schemeClr val="bg1">
                    <a:lumMod val="50000"/>
                  </a:schemeClr>
                </a:solidFill>
                <a:latin typeface="Calibri" pitchFamily="34" charset="0"/>
                <a:cs typeface="Calibri" pitchFamily="34" charset="0"/>
              </a:rPr>
              <a:t>Laurel Brake, Professor Emerita of Literature and Print Culture, </a:t>
            </a:r>
            <a:r>
              <a:rPr lang="en-GB" sz="2000" dirty="0" err="1">
                <a:solidFill>
                  <a:schemeClr val="bg1">
                    <a:lumMod val="50000"/>
                  </a:schemeClr>
                </a:solidFill>
                <a:latin typeface="Calibri" pitchFamily="34" charset="0"/>
                <a:cs typeface="Calibri" pitchFamily="34" charset="0"/>
              </a:rPr>
              <a:t>Birkbeck</a:t>
            </a:r>
            <a:r>
              <a:rPr lang="en-GB" sz="2000" dirty="0">
                <a:solidFill>
                  <a:schemeClr val="bg1">
                    <a:lumMod val="50000"/>
                  </a:schemeClr>
                </a:solidFill>
                <a:latin typeface="Calibri" pitchFamily="34" charset="0"/>
                <a:cs typeface="Calibri" pitchFamily="34" charset="0"/>
              </a:rPr>
              <a:t>, University of London</a:t>
            </a:r>
          </a:p>
          <a:p>
            <a:pPr marL="285750" indent="-285750">
              <a:buFont typeface="Wingdings" pitchFamily="2" charset="2"/>
              <a:buChar char="v"/>
            </a:pPr>
            <a:r>
              <a:rPr lang="en-GB" sz="2000" dirty="0">
                <a:solidFill>
                  <a:schemeClr val="bg1">
                    <a:lumMod val="50000"/>
                  </a:schemeClr>
                </a:solidFill>
                <a:latin typeface="Calibri" pitchFamily="34" charset="0"/>
                <a:cs typeface="Calibri" pitchFamily="34" charset="0"/>
              </a:rPr>
              <a:t>Justin Champion, Professor of the History of Early Modern Ideas Royal Holloway, University of London</a:t>
            </a:r>
          </a:p>
          <a:p>
            <a:pPr marL="285750" indent="-285750">
              <a:buFont typeface="Wingdings" pitchFamily="2" charset="2"/>
              <a:buChar char="v"/>
            </a:pPr>
            <a:r>
              <a:rPr lang="en-GB" sz="2000" dirty="0">
                <a:solidFill>
                  <a:schemeClr val="bg1">
                    <a:lumMod val="50000"/>
                  </a:schemeClr>
                </a:solidFill>
                <a:latin typeface="Calibri" pitchFamily="34" charset="0"/>
                <a:cs typeface="Calibri" pitchFamily="34" charset="0"/>
              </a:rPr>
              <a:t>Keith Cole, Mimas</a:t>
            </a:r>
          </a:p>
          <a:p>
            <a:pPr marL="285750" indent="-285750">
              <a:buFont typeface="Wingdings" pitchFamily="2" charset="2"/>
              <a:buChar char="v"/>
            </a:pPr>
            <a:r>
              <a:rPr lang="en-GB" sz="2000" dirty="0">
                <a:solidFill>
                  <a:schemeClr val="bg1">
                    <a:lumMod val="50000"/>
                  </a:schemeClr>
                </a:solidFill>
                <a:latin typeface="Calibri" pitchFamily="34" charset="0"/>
                <a:cs typeface="Calibri" pitchFamily="34" charset="0"/>
              </a:rPr>
              <a:t>Adrian Edwards, Lead Curator, Printed Historical Sources, The British </a:t>
            </a:r>
            <a:r>
              <a:rPr lang="en-GB" sz="2000" dirty="0" smtClean="0">
                <a:solidFill>
                  <a:schemeClr val="bg1">
                    <a:lumMod val="50000"/>
                  </a:schemeClr>
                </a:solidFill>
                <a:latin typeface="Calibri" pitchFamily="34" charset="0"/>
                <a:cs typeface="Calibri" pitchFamily="34" charset="0"/>
              </a:rPr>
              <a:t>Library</a:t>
            </a:r>
          </a:p>
          <a:p>
            <a:pPr marL="285750" indent="-285750">
              <a:buFont typeface="Wingdings" pitchFamily="2" charset="2"/>
              <a:buChar char="v"/>
            </a:pPr>
            <a:r>
              <a:rPr lang="en-GB" sz="2000" dirty="0">
                <a:solidFill>
                  <a:schemeClr val="bg1">
                    <a:lumMod val="50000"/>
                  </a:schemeClr>
                </a:solidFill>
                <a:latin typeface="Calibri" pitchFamily="34" charset="0"/>
                <a:cs typeface="Calibri" pitchFamily="34" charset="0"/>
              </a:rPr>
              <a:t>Gabriel Egan, Professor of Shakespeare Studies, De </a:t>
            </a:r>
            <a:r>
              <a:rPr lang="en-GB" sz="2000" dirty="0" err="1">
                <a:solidFill>
                  <a:schemeClr val="bg1">
                    <a:lumMod val="50000"/>
                  </a:schemeClr>
                </a:solidFill>
                <a:latin typeface="Calibri" pitchFamily="34" charset="0"/>
                <a:cs typeface="Calibri" pitchFamily="34" charset="0"/>
              </a:rPr>
              <a:t>Montford</a:t>
            </a:r>
            <a:r>
              <a:rPr lang="en-GB" sz="2000" dirty="0">
                <a:solidFill>
                  <a:schemeClr val="bg1">
                    <a:lumMod val="50000"/>
                  </a:schemeClr>
                </a:solidFill>
                <a:latin typeface="Calibri" pitchFamily="34" charset="0"/>
                <a:cs typeface="Calibri" pitchFamily="34" charset="0"/>
              </a:rPr>
              <a:t> University(Chair)</a:t>
            </a:r>
          </a:p>
          <a:p>
            <a:endParaRPr lang="en-GB" sz="2000" dirty="0">
              <a:solidFill>
                <a:schemeClr val="bg1">
                  <a:lumMod val="50000"/>
                </a:schemeClr>
              </a:solidFill>
              <a:latin typeface="Calibri" pitchFamily="34" charset="0"/>
              <a:cs typeface="Calibri" pitchFamily="34" charset="0"/>
            </a:endParaRPr>
          </a:p>
          <a:p>
            <a:pPr indent="269875"/>
            <a:endParaRPr lang="en-GB" sz="2400" dirty="0" smtClean="0">
              <a:solidFill>
                <a:srgbClr val="991426"/>
              </a:solidFill>
            </a:endParaRPr>
          </a:p>
        </p:txBody>
      </p:sp>
      <p:pic>
        <p:nvPicPr>
          <p:cNvPr id="6" name="Picture 2" descr="Z:\New File Structure in Progress\Projects\JISC eCollections\Communications\Logos\JISC Historic Books\JISC Historic Books logo 300dpi CMYK.tif"/>
          <p:cNvPicPr>
            <a:picLocks noGrp="1" noChangeAspect="1" noChangeArrowheads="1"/>
          </p:cNvPicPr>
          <p:nvPr>
            <p:ph idx="11"/>
          </p:nvPr>
        </p:nvPicPr>
        <p:blipFill>
          <a:blip r:embed="rId3"/>
          <a:srcRect/>
          <a:stretch>
            <a:fillRect/>
          </a:stretch>
        </p:blipFill>
        <p:spPr bwMode="auto">
          <a:xfrm>
            <a:off x="5869618" y="0"/>
            <a:ext cx="3274382" cy="749661"/>
          </a:xfrm>
          <a:prstGeom prst="rect">
            <a:avLst/>
          </a:prstGeom>
          <a:noFill/>
        </p:spPr>
      </p:pic>
    </p:spTree>
    <p:extLst>
      <p:ext uri="{BB962C8B-B14F-4D97-AF65-F5344CB8AC3E}">
        <p14:creationId xmlns:p14="http://schemas.microsoft.com/office/powerpoint/2010/main" val="28393212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272774" y="876300"/>
            <a:ext cx="8596905" cy="5422142"/>
          </a:xfrm>
        </p:spPr>
        <p:txBody>
          <a:bodyPr/>
          <a:lstStyle/>
          <a:p>
            <a:endParaRPr lang="en-GB" i="1" dirty="0"/>
          </a:p>
        </p:txBody>
      </p:sp>
      <p:sp>
        <p:nvSpPr>
          <p:cNvPr id="10244" name="Rectangle 4"/>
          <p:cNvSpPr>
            <a:spLocks noChangeArrowheads="1"/>
          </p:cNvSpPr>
          <p:nvPr/>
        </p:nvSpPr>
        <p:spPr bwMode="auto">
          <a:xfrm>
            <a:off x="628650" y="1104901"/>
            <a:ext cx="7867650" cy="5010150"/>
          </a:xfrm>
          <a:prstGeom prst="rect">
            <a:avLst/>
          </a:prstGeom>
          <a:solidFill>
            <a:schemeClr val="bg1"/>
          </a:solidFill>
          <a:ln w="9525">
            <a:noFill/>
            <a:miter lim="800000"/>
            <a:headEnd/>
            <a:tailEnd/>
          </a:ln>
          <a:effectLst/>
        </p:spPr>
        <p:txBody>
          <a:bodyPr numCol="1" anchor="t"/>
          <a:lstStyle/>
          <a:p>
            <a:pPr marL="273050" indent="-3175"/>
            <a:r>
              <a:rPr lang="en-GB" sz="2400" b="1" dirty="0" smtClean="0">
                <a:solidFill>
                  <a:srgbClr val="0070C0"/>
                </a:solidFill>
                <a:latin typeface="Calibri" pitchFamily="34" charset="0"/>
              </a:rPr>
              <a:t>Welcome and Introductions</a:t>
            </a:r>
          </a:p>
          <a:p>
            <a:pPr marL="273050" indent="-3175"/>
            <a:r>
              <a:rPr lang="en-GB" sz="2400" b="1" dirty="0" smtClean="0">
                <a:solidFill>
                  <a:srgbClr val="0070C0"/>
                </a:solidFill>
                <a:latin typeface="Calibri" pitchFamily="34" charset="0"/>
                <a:cs typeface="Calibri" pitchFamily="34" charset="0"/>
              </a:rPr>
              <a:t>In attendance:</a:t>
            </a:r>
            <a:endParaRPr lang="en-GB" sz="1600" dirty="0">
              <a:solidFill>
                <a:schemeClr val="bg1">
                  <a:lumMod val="50000"/>
                </a:schemeClr>
              </a:solidFill>
              <a:latin typeface="Calibri" pitchFamily="34" charset="0"/>
              <a:cs typeface="Calibri" pitchFamily="34" charset="0"/>
            </a:endParaRPr>
          </a:p>
          <a:p>
            <a:pPr marL="285750" indent="-285750">
              <a:buFont typeface="Wingdings" pitchFamily="2" charset="2"/>
              <a:buChar char="v"/>
            </a:pPr>
            <a:r>
              <a:rPr lang="en-GB" sz="2000" dirty="0" smtClean="0">
                <a:solidFill>
                  <a:schemeClr val="bg1">
                    <a:lumMod val="50000"/>
                  </a:schemeClr>
                </a:solidFill>
                <a:latin typeface="Calibri" pitchFamily="34" charset="0"/>
                <a:cs typeface="Calibri" pitchFamily="34" charset="0"/>
              </a:rPr>
              <a:t>Scott </a:t>
            </a:r>
            <a:r>
              <a:rPr lang="en-GB" sz="2000" dirty="0">
                <a:solidFill>
                  <a:schemeClr val="bg1">
                    <a:lumMod val="50000"/>
                  </a:schemeClr>
                </a:solidFill>
                <a:latin typeface="Calibri" pitchFamily="34" charset="0"/>
                <a:cs typeface="Calibri" pitchFamily="34" charset="0"/>
              </a:rPr>
              <a:t>Gibbens, Service Representative, JISC Collections</a:t>
            </a:r>
          </a:p>
          <a:p>
            <a:pPr marL="285750" indent="-285750">
              <a:buFont typeface="Wingdings" pitchFamily="2" charset="2"/>
              <a:buChar char="v"/>
            </a:pPr>
            <a:r>
              <a:rPr lang="en-GB" sz="2000" dirty="0">
                <a:solidFill>
                  <a:schemeClr val="bg1">
                    <a:lumMod val="50000"/>
                  </a:schemeClr>
                </a:solidFill>
                <a:latin typeface="Calibri" pitchFamily="34" charset="0"/>
                <a:cs typeface="Calibri" pitchFamily="34" charset="0"/>
              </a:rPr>
              <a:t>Jonathan Gibson, Academic co-ordinator, HEA English Subject Centre, Royal Holloway, University of London</a:t>
            </a:r>
          </a:p>
          <a:p>
            <a:pPr marL="285750" indent="-285750">
              <a:buFont typeface="Wingdings" pitchFamily="2" charset="2"/>
              <a:buChar char="v"/>
            </a:pPr>
            <a:r>
              <a:rPr lang="en-GB" sz="2000" dirty="0">
                <a:solidFill>
                  <a:schemeClr val="bg1">
                    <a:lumMod val="50000"/>
                  </a:schemeClr>
                </a:solidFill>
                <a:latin typeface="Calibri" pitchFamily="34" charset="0"/>
                <a:cs typeface="Calibri" pitchFamily="34" charset="0"/>
              </a:rPr>
              <a:t>Elizabeth McHugh, Electronic Resources Manager, University of the Highlands and Islands</a:t>
            </a:r>
          </a:p>
          <a:p>
            <a:pPr marL="285750" indent="-285750">
              <a:buFont typeface="Wingdings" pitchFamily="2" charset="2"/>
              <a:buChar char="v"/>
            </a:pPr>
            <a:r>
              <a:rPr lang="en-GB" sz="2000" dirty="0">
                <a:solidFill>
                  <a:schemeClr val="bg1">
                    <a:lumMod val="50000"/>
                  </a:schemeClr>
                </a:solidFill>
                <a:latin typeface="Calibri" pitchFamily="34" charset="0"/>
                <a:cs typeface="Calibri" pitchFamily="34" charset="0"/>
              </a:rPr>
              <a:t>Caren Milloy, Head of Projects, JISC Collections</a:t>
            </a:r>
          </a:p>
          <a:p>
            <a:pPr marL="285750" indent="-285750">
              <a:buFont typeface="Wingdings" pitchFamily="2" charset="2"/>
              <a:buChar char="v"/>
            </a:pPr>
            <a:r>
              <a:rPr lang="en-GB" sz="2000" dirty="0">
                <a:solidFill>
                  <a:schemeClr val="bg1">
                    <a:lumMod val="50000"/>
                  </a:schemeClr>
                </a:solidFill>
                <a:latin typeface="Calibri" pitchFamily="34" charset="0"/>
                <a:cs typeface="Calibri" pitchFamily="34" charset="0"/>
              </a:rPr>
              <a:t>Chris Mounsey, Lecturer in English, University of Winchester</a:t>
            </a:r>
          </a:p>
          <a:p>
            <a:pPr marL="285750" indent="-285750">
              <a:buFont typeface="Wingdings" pitchFamily="2" charset="2"/>
              <a:buChar char="v"/>
            </a:pPr>
            <a:r>
              <a:rPr lang="en-GB" sz="2000" dirty="0">
                <a:solidFill>
                  <a:schemeClr val="bg1">
                    <a:lumMod val="50000"/>
                  </a:schemeClr>
                </a:solidFill>
                <a:latin typeface="Calibri" pitchFamily="34" charset="0"/>
                <a:cs typeface="Calibri" pitchFamily="34" charset="0"/>
              </a:rPr>
              <a:t>Paul </a:t>
            </a:r>
            <a:r>
              <a:rPr lang="en-GB" sz="2000" dirty="0" err="1">
                <a:solidFill>
                  <a:schemeClr val="bg1">
                    <a:lumMod val="50000"/>
                  </a:schemeClr>
                </a:solidFill>
                <a:latin typeface="Calibri" pitchFamily="34" charset="0"/>
                <a:cs typeface="Calibri" pitchFamily="34" charset="0"/>
              </a:rPr>
              <a:t>Rayson</a:t>
            </a:r>
            <a:r>
              <a:rPr lang="en-GB" sz="2000" dirty="0">
                <a:solidFill>
                  <a:schemeClr val="bg1">
                    <a:lumMod val="50000"/>
                  </a:schemeClr>
                </a:solidFill>
                <a:latin typeface="Calibri" pitchFamily="34" charset="0"/>
                <a:cs typeface="Calibri" pitchFamily="34" charset="0"/>
              </a:rPr>
              <a:t>, Director of UCREL and Lecturer in Computer Science School of Computing and Communications, Lancaster University</a:t>
            </a:r>
          </a:p>
          <a:p>
            <a:pPr marL="285750" indent="-285750">
              <a:buFont typeface="Wingdings" pitchFamily="2" charset="2"/>
              <a:buChar char="v"/>
            </a:pPr>
            <a:r>
              <a:rPr lang="en-GB" sz="2000" dirty="0">
                <a:solidFill>
                  <a:schemeClr val="bg1">
                    <a:lumMod val="50000"/>
                  </a:schemeClr>
                </a:solidFill>
                <a:latin typeface="Calibri" pitchFamily="34" charset="0"/>
                <a:cs typeface="Calibri" pitchFamily="34" charset="0"/>
              </a:rPr>
              <a:t>Amanda Salter, Librarian, Faculty of Arts, Creative Industries and Education, University of the West of England Erica Swain, Subject Librarian - English, Communication &amp; Philosophy / Religious Studies &amp; Theology, Cardiff University</a:t>
            </a:r>
          </a:p>
          <a:p>
            <a:pPr marL="285750" indent="-285750">
              <a:buFont typeface="Wingdings" pitchFamily="2" charset="2"/>
              <a:buChar char="v"/>
            </a:pPr>
            <a:endParaRPr lang="en-US" sz="2000" dirty="0" smtClean="0">
              <a:solidFill>
                <a:schemeClr val="bg1">
                  <a:lumMod val="50000"/>
                </a:schemeClr>
              </a:solidFill>
              <a:latin typeface="Calibri" pitchFamily="34" charset="0"/>
              <a:cs typeface="Calibri" pitchFamily="34" charset="0"/>
            </a:endParaRPr>
          </a:p>
          <a:p>
            <a:pPr marL="285750" indent="-285750">
              <a:buFont typeface="Wingdings" pitchFamily="2" charset="2"/>
              <a:buChar char="v"/>
            </a:pPr>
            <a:endParaRPr lang="en-US" sz="2000" dirty="0">
              <a:solidFill>
                <a:schemeClr val="bg1">
                  <a:lumMod val="50000"/>
                </a:schemeClr>
              </a:solidFill>
              <a:latin typeface="Calibri" pitchFamily="34" charset="0"/>
              <a:cs typeface="Calibri" pitchFamily="34" charset="0"/>
            </a:endParaRPr>
          </a:p>
          <a:p>
            <a:pPr marL="285750" indent="-285750">
              <a:buFont typeface="Wingdings" pitchFamily="2" charset="2"/>
              <a:buChar char="v"/>
            </a:pPr>
            <a:endParaRPr lang="en-US" sz="1600" dirty="0" smtClean="0">
              <a:solidFill>
                <a:schemeClr val="bg1">
                  <a:lumMod val="50000"/>
                </a:schemeClr>
              </a:solidFill>
              <a:latin typeface="Calibri" pitchFamily="34" charset="0"/>
              <a:cs typeface="Calibri" pitchFamily="34" charset="0"/>
            </a:endParaRPr>
          </a:p>
          <a:p>
            <a:pPr marL="273050" indent="-3175"/>
            <a:endParaRPr lang="en-GB" sz="2400" dirty="0"/>
          </a:p>
          <a:p>
            <a:pPr marL="273050" indent="-3175"/>
            <a:r>
              <a:rPr lang="en-US" sz="2400" dirty="0"/>
              <a:t/>
            </a:r>
            <a:br>
              <a:rPr lang="en-US" sz="2400" dirty="0"/>
            </a:br>
            <a:endParaRPr lang="en-GB" sz="2400" b="1" dirty="0" smtClean="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indent="269875"/>
            <a:endParaRPr lang="en-GB" sz="2400" dirty="0" smtClean="0">
              <a:solidFill>
                <a:schemeClr val="accent3">
                  <a:lumMod val="50000"/>
                </a:schemeClr>
              </a:solidFill>
              <a:latin typeface="Calibri" pitchFamily="34" charset="0"/>
            </a:endParaRPr>
          </a:p>
          <a:p>
            <a:pPr marL="266700" indent="3175"/>
            <a:endParaRPr lang="en-GB" sz="2400" dirty="0" smtClean="0">
              <a:solidFill>
                <a:schemeClr val="accent3">
                  <a:lumMod val="50000"/>
                </a:schemeClr>
              </a:solidFill>
              <a:latin typeface="Calibri" pitchFamily="34" charset="0"/>
            </a:endParaRPr>
          </a:p>
          <a:p>
            <a:pPr indent="269875"/>
            <a:endParaRPr lang="en-GB" sz="2400" dirty="0" smtClean="0">
              <a:solidFill>
                <a:srgbClr val="991426"/>
              </a:solidFill>
            </a:endParaRPr>
          </a:p>
        </p:txBody>
      </p:sp>
      <p:pic>
        <p:nvPicPr>
          <p:cNvPr id="6" name="Picture 2" descr="Z:\New File Structure in Progress\Projects\JISC eCollections\Communications\Logos\JISC Historic Books\JISC Historic Books logo 300dpi CMYK.tif"/>
          <p:cNvPicPr>
            <a:picLocks noGrp="1" noChangeAspect="1" noChangeArrowheads="1"/>
          </p:cNvPicPr>
          <p:nvPr>
            <p:ph idx="11"/>
          </p:nvPr>
        </p:nvPicPr>
        <p:blipFill>
          <a:blip r:embed="rId3"/>
          <a:srcRect/>
          <a:stretch>
            <a:fillRect/>
          </a:stretch>
        </p:blipFill>
        <p:spPr bwMode="auto">
          <a:xfrm>
            <a:off x="5869618" y="0"/>
            <a:ext cx="3274382" cy="749661"/>
          </a:xfrm>
          <a:prstGeom prst="rect">
            <a:avLst/>
          </a:prstGeom>
          <a:noFill/>
        </p:spPr>
      </p:pic>
    </p:spTree>
    <p:extLst>
      <p:ext uri="{BB962C8B-B14F-4D97-AF65-F5344CB8AC3E}">
        <p14:creationId xmlns:p14="http://schemas.microsoft.com/office/powerpoint/2010/main" val="26395155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272774" y="895350"/>
            <a:ext cx="8596905" cy="5403092"/>
          </a:xfrm>
        </p:spPr>
        <p:txBody>
          <a:bodyPr/>
          <a:lstStyle/>
          <a:p>
            <a:endParaRPr lang="en-GB" i="1" dirty="0"/>
          </a:p>
        </p:txBody>
      </p:sp>
      <p:sp>
        <p:nvSpPr>
          <p:cNvPr id="10244" name="Rectangle 4"/>
          <p:cNvSpPr>
            <a:spLocks noChangeArrowheads="1"/>
          </p:cNvSpPr>
          <p:nvPr/>
        </p:nvSpPr>
        <p:spPr bwMode="auto">
          <a:xfrm>
            <a:off x="647700" y="1181100"/>
            <a:ext cx="7810500" cy="5676900"/>
          </a:xfrm>
          <a:prstGeom prst="rect">
            <a:avLst/>
          </a:prstGeom>
          <a:solidFill>
            <a:schemeClr val="bg1"/>
          </a:solidFill>
          <a:ln w="9525">
            <a:noFill/>
            <a:miter lim="800000"/>
            <a:headEnd/>
            <a:tailEnd/>
          </a:ln>
          <a:effectLst/>
        </p:spPr>
        <p:txBody>
          <a:bodyPr numCol="1" anchor="t"/>
          <a:lstStyle/>
          <a:p>
            <a:pPr marL="273050" indent="-3175"/>
            <a:r>
              <a:rPr lang="en-GB" sz="2400" b="1" dirty="0" smtClean="0">
                <a:solidFill>
                  <a:srgbClr val="0070C0"/>
                </a:solidFill>
                <a:latin typeface="Calibri" pitchFamily="34" charset="0"/>
              </a:rPr>
              <a:t>Apologies received</a:t>
            </a:r>
          </a:p>
          <a:p>
            <a:pPr marL="285750" indent="-285750">
              <a:buFont typeface="Wingdings" pitchFamily="2" charset="2"/>
              <a:buChar char="v"/>
            </a:pPr>
            <a:r>
              <a:rPr lang="en-GB" sz="1400" dirty="0" err="1" smtClean="0">
                <a:solidFill>
                  <a:schemeClr val="bg1">
                    <a:lumMod val="50000"/>
                  </a:schemeClr>
                </a:solidFill>
                <a:latin typeface="Calibri" pitchFamily="34" charset="0"/>
                <a:cs typeface="Calibri" pitchFamily="34" charset="0"/>
              </a:rPr>
              <a:t>Ceri</a:t>
            </a:r>
            <a:r>
              <a:rPr lang="en-GB" sz="1400" dirty="0" smtClean="0">
                <a:solidFill>
                  <a:schemeClr val="bg1">
                    <a:lumMod val="50000"/>
                  </a:schemeClr>
                </a:solidFill>
                <a:latin typeface="Calibri" pitchFamily="34" charset="0"/>
                <a:cs typeface="Calibri" pitchFamily="34" charset="0"/>
              </a:rPr>
              <a:t> </a:t>
            </a:r>
            <a:r>
              <a:rPr lang="en-GB" sz="1400" dirty="0">
                <a:solidFill>
                  <a:schemeClr val="bg1">
                    <a:lumMod val="50000"/>
                  </a:schemeClr>
                </a:solidFill>
                <a:latin typeface="Calibri" pitchFamily="34" charset="0"/>
                <a:cs typeface="Calibri" pitchFamily="34" charset="0"/>
              </a:rPr>
              <a:t>Sullivan, Professor, School of English, Bangor University</a:t>
            </a:r>
          </a:p>
          <a:p>
            <a:pPr marL="285750" indent="-285750">
              <a:buFont typeface="Wingdings" pitchFamily="2" charset="2"/>
              <a:buChar char="v"/>
            </a:pPr>
            <a:r>
              <a:rPr lang="en-GB" sz="1400" dirty="0">
                <a:solidFill>
                  <a:schemeClr val="bg1">
                    <a:lumMod val="50000"/>
                  </a:schemeClr>
                </a:solidFill>
                <a:latin typeface="Calibri" pitchFamily="34" charset="0"/>
                <a:cs typeface="Calibri" pitchFamily="34" charset="0"/>
              </a:rPr>
              <a:t>Tracey Hill, Head of Department of English &amp; Cultural Studies, Bath Spa University</a:t>
            </a:r>
          </a:p>
          <a:p>
            <a:pPr marL="285750" indent="-285750">
              <a:buFont typeface="Wingdings" pitchFamily="2" charset="2"/>
              <a:buChar char="v"/>
            </a:pPr>
            <a:r>
              <a:rPr lang="en-GB" sz="1400" dirty="0">
                <a:solidFill>
                  <a:schemeClr val="bg1">
                    <a:lumMod val="50000"/>
                  </a:schemeClr>
                </a:solidFill>
                <a:latin typeface="Calibri" pitchFamily="34" charset="0"/>
                <a:cs typeface="Calibri" pitchFamily="34" charset="0"/>
              </a:rPr>
              <a:t>Simon Elliot, Chair in the History of the Book, Deputy Director, Centre for Manuscript and Print Studies, School of Advanced Studies, University of London</a:t>
            </a:r>
          </a:p>
          <a:p>
            <a:pPr marL="285750" indent="-285750">
              <a:buFont typeface="Wingdings" pitchFamily="2" charset="2"/>
              <a:buChar char="v"/>
            </a:pPr>
            <a:r>
              <a:rPr lang="en-GB" sz="1400" dirty="0">
                <a:solidFill>
                  <a:schemeClr val="bg1">
                    <a:lumMod val="50000"/>
                  </a:schemeClr>
                </a:solidFill>
                <a:latin typeface="Calibri" pitchFamily="34" charset="0"/>
                <a:cs typeface="Calibri" pitchFamily="34" charset="0"/>
              </a:rPr>
              <a:t>Andrew Murphy, Head of the School of English, University of St Andrews</a:t>
            </a:r>
          </a:p>
          <a:p>
            <a:pPr marL="285750" indent="-285750">
              <a:buFont typeface="Wingdings" pitchFamily="2" charset="2"/>
              <a:buChar char="v"/>
            </a:pPr>
            <a:r>
              <a:rPr lang="en-GB" sz="1400" dirty="0" smtClean="0">
                <a:solidFill>
                  <a:schemeClr val="bg1">
                    <a:lumMod val="50000"/>
                  </a:schemeClr>
                </a:solidFill>
                <a:latin typeface="Calibri" pitchFamily="34" charset="0"/>
                <a:cs typeface="Calibri" pitchFamily="34" charset="0"/>
              </a:rPr>
              <a:t>Jerome </a:t>
            </a:r>
            <a:r>
              <a:rPr lang="en-GB" sz="1400" dirty="0">
                <a:solidFill>
                  <a:schemeClr val="bg1">
                    <a:lumMod val="50000"/>
                  </a:schemeClr>
                </a:solidFill>
                <a:latin typeface="Calibri" pitchFamily="34" charset="0"/>
                <a:cs typeface="Calibri" pitchFamily="34" charset="0"/>
              </a:rPr>
              <a:t>de Groot, Director of Research Training in the Arts, University of Manchester</a:t>
            </a:r>
          </a:p>
          <a:p>
            <a:pPr marL="285750" indent="-285750">
              <a:buFont typeface="Wingdings" pitchFamily="2" charset="2"/>
              <a:buChar char="v"/>
            </a:pPr>
            <a:r>
              <a:rPr lang="en-GB" sz="1400" dirty="0">
                <a:solidFill>
                  <a:schemeClr val="bg1">
                    <a:lumMod val="50000"/>
                  </a:schemeClr>
                </a:solidFill>
                <a:latin typeface="Calibri" pitchFamily="34" charset="0"/>
                <a:cs typeface="Calibri" pitchFamily="34" charset="0"/>
              </a:rPr>
              <a:t>Bonnie Latimer, Lecturer in Eighteenth-Century Literature, University </a:t>
            </a:r>
            <a:r>
              <a:rPr lang="en-GB" sz="1400" dirty="0" smtClean="0">
                <a:solidFill>
                  <a:schemeClr val="bg1">
                    <a:lumMod val="50000"/>
                  </a:schemeClr>
                </a:solidFill>
                <a:latin typeface="Calibri" pitchFamily="34" charset="0"/>
                <a:cs typeface="Calibri" pitchFamily="34" charset="0"/>
              </a:rPr>
              <a:t>of Plymouth </a:t>
            </a:r>
          </a:p>
          <a:p>
            <a:pPr marL="285750" indent="-285750">
              <a:buFont typeface="Wingdings" pitchFamily="2" charset="2"/>
              <a:buChar char="v"/>
            </a:pPr>
            <a:r>
              <a:rPr lang="en-GB" sz="1400" dirty="0">
                <a:solidFill>
                  <a:schemeClr val="bg1">
                    <a:lumMod val="50000"/>
                  </a:schemeClr>
                </a:solidFill>
                <a:latin typeface="Calibri" pitchFamily="34" charset="0"/>
                <a:cs typeface="Calibri" pitchFamily="34" charset="0"/>
              </a:rPr>
              <a:t>Rachel Marshall, British Library</a:t>
            </a:r>
          </a:p>
          <a:p>
            <a:pPr marL="285750" indent="-285750">
              <a:buFont typeface="Wingdings" pitchFamily="2" charset="2"/>
              <a:buChar char="v"/>
            </a:pPr>
            <a:r>
              <a:rPr lang="en-GB" sz="1400" dirty="0">
                <a:solidFill>
                  <a:schemeClr val="bg1">
                    <a:lumMod val="50000"/>
                  </a:schemeClr>
                </a:solidFill>
                <a:latin typeface="Calibri" pitchFamily="34" charset="0"/>
                <a:cs typeface="Calibri" pitchFamily="34" charset="0"/>
              </a:rPr>
              <a:t>Michael Popham, Head of Digital Initiatives, Bodleian Digital Library Systems &amp; Services, Bodleian Libraries, University of Oxford</a:t>
            </a:r>
          </a:p>
          <a:p>
            <a:pPr marL="285750" indent="-285750">
              <a:buFont typeface="Wingdings" pitchFamily="2" charset="2"/>
              <a:buChar char="v"/>
            </a:pPr>
            <a:r>
              <a:rPr lang="en-GB" sz="1400" dirty="0">
                <a:solidFill>
                  <a:schemeClr val="bg1">
                    <a:lumMod val="50000"/>
                  </a:schemeClr>
                </a:solidFill>
                <a:latin typeface="Calibri" pitchFamily="34" charset="0"/>
                <a:cs typeface="Calibri" pitchFamily="34" charset="0"/>
              </a:rPr>
              <a:t>Matthew Steggle, Reader in English, Sheffield Hallam </a:t>
            </a:r>
            <a:r>
              <a:rPr lang="en-GB" sz="1400" dirty="0" smtClean="0">
                <a:solidFill>
                  <a:schemeClr val="bg1">
                    <a:lumMod val="50000"/>
                  </a:schemeClr>
                </a:solidFill>
                <a:latin typeface="Calibri" pitchFamily="34" charset="0"/>
                <a:cs typeface="Calibri" pitchFamily="34" charset="0"/>
              </a:rPr>
              <a:t>University</a:t>
            </a:r>
          </a:p>
          <a:p>
            <a:pPr marL="285750" indent="-285750">
              <a:buFont typeface="Wingdings" pitchFamily="2" charset="2"/>
              <a:buChar char="v"/>
            </a:pPr>
            <a:r>
              <a:rPr lang="en-GB" sz="1400" dirty="0" smtClean="0">
                <a:solidFill>
                  <a:schemeClr val="bg1">
                    <a:lumMod val="50000"/>
                  </a:schemeClr>
                </a:solidFill>
                <a:latin typeface="Calibri" pitchFamily="34" charset="0"/>
                <a:cs typeface="Calibri" pitchFamily="34" charset="0"/>
              </a:rPr>
              <a:t>Giles </a:t>
            </a:r>
            <a:r>
              <a:rPr lang="en-GB" sz="1400" dirty="0">
                <a:solidFill>
                  <a:schemeClr val="bg1">
                    <a:lumMod val="50000"/>
                  </a:schemeClr>
                </a:solidFill>
                <a:latin typeface="Calibri" pitchFamily="34" charset="0"/>
                <a:cs typeface="Calibri" pitchFamily="34" charset="0"/>
              </a:rPr>
              <a:t>Bergel, JPR Lyell Research Fellow in the History of the Book, Merton College, University of Oxford</a:t>
            </a:r>
          </a:p>
          <a:p>
            <a:pPr marL="285750" indent="-285750">
              <a:buFont typeface="Wingdings" pitchFamily="2" charset="2"/>
              <a:buChar char="v"/>
            </a:pPr>
            <a:r>
              <a:rPr lang="en-GB" sz="1400" dirty="0">
                <a:solidFill>
                  <a:schemeClr val="bg1">
                    <a:lumMod val="50000"/>
                  </a:schemeClr>
                </a:solidFill>
                <a:latin typeface="Calibri" pitchFamily="34" charset="0"/>
                <a:cs typeface="Calibri" pitchFamily="34" charset="0"/>
              </a:rPr>
              <a:t>Kelly Centrelli, PhD Candidate (English Literature), Royal Holloway, University of London (NEW!)</a:t>
            </a:r>
          </a:p>
          <a:p>
            <a:pPr marL="285750" indent="-285750">
              <a:buFont typeface="Wingdings" pitchFamily="2" charset="2"/>
              <a:buChar char="v"/>
            </a:pPr>
            <a:r>
              <a:rPr lang="en-GB" sz="1400" dirty="0">
                <a:solidFill>
                  <a:schemeClr val="bg1">
                    <a:lumMod val="50000"/>
                  </a:schemeClr>
                </a:solidFill>
                <a:latin typeface="Calibri" pitchFamily="34" charset="0"/>
                <a:cs typeface="Calibri" pitchFamily="34" charset="0"/>
              </a:rPr>
              <a:t>Godfried Croenen, Reader in French Historical Studies, University of Liverpool</a:t>
            </a:r>
          </a:p>
          <a:p>
            <a:pPr marL="285750" indent="-285750">
              <a:buFont typeface="Wingdings" pitchFamily="2" charset="2"/>
              <a:buChar char="v"/>
            </a:pPr>
            <a:r>
              <a:rPr lang="en-GB" sz="1400" dirty="0">
                <a:solidFill>
                  <a:schemeClr val="bg1">
                    <a:lumMod val="50000"/>
                  </a:schemeClr>
                </a:solidFill>
                <a:latin typeface="Calibri" pitchFamily="34" charset="0"/>
                <a:cs typeface="Calibri" pitchFamily="34" charset="0"/>
              </a:rPr>
              <a:t>John Gilmore, Associate Professor, Department of English and Comparative Literary Studies, University of Warwick </a:t>
            </a:r>
            <a:endParaRPr lang="en-GB" sz="1400" dirty="0" smtClean="0">
              <a:solidFill>
                <a:schemeClr val="bg1">
                  <a:lumMod val="50000"/>
                </a:schemeClr>
              </a:solidFill>
              <a:latin typeface="Calibri" pitchFamily="34" charset="0"/>
              <a:cs typeface="Calibri" pitchFamily="34" charset="0"/>
            </a:endParaRPr>
          </a:p>
          <a:p>
            <a:pPr marL="285750" indent="-285750">
              <a:buFont typeface="Wingdings" pitchFamily="2" charset="2"/>
              <a:buChar char="v"/>
            </a:pPr>
            <a:r>
              <a:rPr lang="en-GB" sz="1400" dirty="0" smtClean="0">
                <a:solidFill>
                  <a:schemeClr val="bg1">
                    <a:lumMod val="50000"/>
                  </a:schemeClr>
                </a:solidFill>
                <a:latin typeface="Calibri" pitchFamily="34" charset="0"/>
                <a:cs typeface="Calibri" pitchFamily="34" charset="0"/>
              </a:rPr>
              <a:t>Stephen </a:t>
            </a:r>
            <a:r>
              <a:rPr lang="en-GB" sz="1400" dirty="0">
                <a:solidFill>
                  <a:schemeClr val="bg1">
                    <a:lumMod val="50000"/>
                  </a:schemeClr>
                </a:solidFill>
                <a:latin typeface="Calibri" pitchFamily="34" charset="0"/>
                <a:cs typeface="Calibri" pitchFamily="34" charset="0"/>
              </a:rPr>
              <a:t>Gregg, Senior Lecturer in English, University of Bath</a:t>
            </a:r>
          </a:p>
          <a:p>
            <a:pPr marL="285750" indent="-285750">
              <a:buFont typeface="Wingdings" pitchFamily="2" charset="2"/>
              <a:buChar char="v"/>
            </a:pPr>
            <a:r>
              <a:rPr lang="en-GB" sz="1400" dirty="0" smtClean="0">
                <a:solidFill>
                  <a:schemeClr val="bg1">
                    <a:lumMod val="50000"/>
                  </a:schemeClr>
                </a:solidFill>
                <a:latin typeface="Calibri" pitchFamily="34" charset="0"/>
                <a:cs typeface="Calibri" pitchFamily="34" charset="0"/>
              </a:rPr>
              <a:t>Beth </a:t>
            </a:r>
            <a:r>
              <a:rPr lang="en-GB" sz="1400" dirty="0">
                <a:solidFill>
                  <a:schemeClr val="bg1">
                    <a:lumMod val="50000"/>
                  </a:schemeClr>
                </a:solidFill>
                <a:latin typeface="Calibri" pitchFamily="34" charset="0"/>
                <a:cs typeface="Calibri" pitchFamily="34" charset="0"/>
              </a:rPr>
              <a:t>Palmer, Lecturer in English Literature, University of Surrey</a:t>
            </a:r>
          </a:p>
          <a:p>
            <a:pPr marL="285750" indent="-285750">
              <a:buFont typeface="Wingdings" pitchFamily="2" charset="2"/>
              <a:buChar char="v"/>
            </a:pPr>
            <a:r>
              <a:rPr lang="en-GB" sz="1400" dirty="0">
                <a:solidFill>
                  <a:schemeClr val="bg1">
                    <a:lumMod val="50000"/>
                  </a:schemeClr>
                </a:solidFill>
                <a:latin typeface="Calibri" pitchFamily="34" charset="0"/>
                <a:cs typeface="Calibri" pitchFamily="34" charset="0"/>
              </a:rPr>
              <a:t>Elizabeth Scott-Baumann, Lecturer in Early Modern English Literature, </a:t>
            </a:r>
            <a:r>
              <a:rPr lang="en-GB" sz="1400" dirty="0" err="1">
                <a:solidFill>
                  <a:schemeClr val="bg1">
                    <a:lumMod val="50000"/>
                  </a:schemeClr>
                </a:solidFill>
                <a:latin typeface="Calibri" pitchFamily="34" charset="0"/>
                <a:cs typeface="Calibri" pitchFamily="34" charset="0"/>
              </a:rPr>
              <a:t>Wadham</a:t>
            </a:r>
            <a:r>
              <a:rPr lang="en-GB" sz="1400" dirty="0">
                <a:solidFill>
                  <a:schemeClr val="bg1">
                    <a:lumMod val="50000"/>
                  </a:schemeClr>
                </a:solidFill>
                <a:latin typeface="Calibri" pitchFamily="34" charset="0"/>
                <a:cs typeface="Calibri" pitchFamily="34" charset="0"/>
              </a:rPr>
              <a:t> College, University of Oxford</a:t>
            </a:r>
          </a:p>
          <a:p>
            <a:pPr marL="285750" indent="-285750">
              <a:buFont typeface="Wingdings" pitchFamily="2" charset="2"/>
              <a:buChar char="v"/>
            </a:pPr>
            <a:r>
              <a:rPr lang="en-GB" sz="1400" dirty="0">
                <a:solidFill>
                  <a:schemeClr val="bg1">
                    <a:lumMod val="50000"/>
                  </a:schemeClr>
                </a:solidFill>
                <a:latin typeface="Calibri" pitchFamily="34" charset="0"/>
                <a:cs typeface="Calibri" pitchFamily="34" charset="0"/>
              </a:rPr>
              <a:t>Mark </a:t>
            </a:r>
            <a:r>
              <a:rPr lang="en-GB" sz="1400" dirty="0" err="1">
                <a:solidFill>
                  <a:schemeClr val="bg1">
                    <a:lumMod val="50000"/>
                  </a:schemeClr>
                </a:solidFill>
                <a:latin typeface="Calibri" pitchFamily="34" charset="0"/>
                <a:cs typeface="Calibri" pitchFamily="34" charset="0"/>
              </a:rPr>
              <a:t>Townsey</a:t>
            </a:r>
            <a:r>
              <a:rPr lang="en-GB" sz="1400" dirty="0">
                <a:solidFill>
                  <a:schemeClr val="bg1">
                    <a:lumMod val="50000"/>
                  </a:schemeClr>
                </a:solidFill>
                <a:latin typeface="Calibri" pitchFamily="34" charset="0"/>
                <a:cs typeface="Calibri" pitchFamily="34" charset="0"/>
              </a:rPr>
              <a:t>, Coordinator of Postgraduate Research, Lecturer in Modern British History, University of Liverpool</a:t>
            </a:r>
          </a:p>
          <a:p>
            <a:pPr marL="285750" indent="-285750">
              <a:buFont typeface="Wingdings" pitchFamily="2" charset="2"/>
              <a:buChar char="v"/>
            </a:pPr>
            <a:endParaRPr lang="en-GB" sz="1400" dirty="0">
              <a:solidFill>
                <a:schemeClr val="bg1">
                  <a:lumMod val="50000"/>
                </a:schemeClr>
              </a:solidFill>
              <a:latin typeface="Calibri" pitchFamily="34" charset="0"/>
              <a:cs typeface="Calibri" pitchFamily="34" charset="0"/>
            </a:endParaRPr>
          </a:p>
          <a:p>
            <a:pPr marL="285750" indent="-285750">
              <a:buFont typeface="Wingdings" pitchFamily="2" charset="2"/>
              <a:buChar char="v"/>
            </a:pPr>
            <a:endParaRPr lang="en-GB" sz="2000" dirty="0" smtClean="0">
              <a:solidFill>
                <a:schemeClr val="bg1">
                  <a:lumMod val="50000"/>
                </a:schemeClr>
              </a:solidFill>
              <a:latin typeface="Calibri" pitchFamily="34" charset="0"/>
              <a:cs typeface="Calibri" pitchFamily="34" charset="0"/>
            </a:endParaRPr>
          </a:p>
          <a:p>
            <a:pPr marL="285750" indent="-285750">
              <a:buFont typeface="Wingdings" pitchFamily="2" charset="2"/>
              <a:buChar char="v"/>
            </a:pPr>
            <a:endParaRPr lang="en-GB" sz="2000" dirty="0" smtClean="0">
              <a:solidFill>
                <a:schemeClr val="bg1">
                  <a:lumMod val="50000"/>
                </a:schemeClr>
              </a:solidFill>
              <a:latin typeface="Calibri" pitchFamily="34" charset="0"/>
              <a:cs typeface="Calibri" pitchFamily="34" charset="0"/>
            </a:endParaRPr>
          </a:p>
          <a:p>
            <a:pPr marL="285750" indent="-285750">
              <a:buFont typeface="Wingdings" pitchFamily="2" charset="2"/>
              <a:buChar char="v"/>
            </a:pPr>
            <a:endParaRPr lang="en-GB" sz="1600" dirty="0">
              <a:solidFill>
                <a:schemeClr val="bg1">
                  <a:lumMod val="50000"/>
                </a:schemeClr>
              </a:solidFill>
              <a:latin typeface="Calibri" pitchFamily="34" charset="0"/>
              <a:cs typeface="Calibri" pitchFamily="34" charset="0"/>
            </a:endParaRPr>
          </a:p>
          <a:p>
            <a:pPr marL="285750" indent="-285750">
              <a:buFont typeface="Wingdings" pitchFamily="2" charset="2"/>
              <a:buChar char="v"/>
            </a:pPr>
            <a:endParaRPr lang="en-GB" sz="1600" dirty="0">
              <a:solidFill>
                <a:schemeClr val="bg1">
                  <a:lumMod val="50000"/>
                </a:schemeClr>
              </a:solidFill>
              <a:latin typeface="Calibri" pitchFamily="34" charset="0"/>
              <a:cs typeface="Calibri" pitchFamily="34" charset="0"/>
            </a:endParaRPr>
          </a:p>
          <a:p>
            <a:pPr marL="285750" indent="-285750">
              <a:buFont typeface="Wingdings" pitchFamily="2" charset="2"/>
              <a:buChar char="v"/>
            </a:pPr>
            <a:endParaRPr lang="en-GB" sz="1600" dirty="0">
              <a:solidFill>
                <a:schemeClr val="bg1">
                  <a:lumMod val="50000"/>
                </a:schemeClr>
              </a:solidFill>
              <a:latin typeface="Calibri" pitchFamily="34" charset="0"/>
              <a:cs typeface="Calibri" pitchFamily="34" charset="0"/>
            </a:endParaRPr>
          </a:p>
          <a:p>
            <a:pPr marL="285750" indent="-285750">
              <a:buFont typeface="Wingdings" pitchFamily="2" charset="2"/>
              <a:buChar char="v"/>
            </a:pPr>
            <a:endParaRPr lang="en-GB" sz="1600" dirty="0">
              <a:solidFill>
                <a:schemeClr val="bg1">
                  <a:lumMod val="50000"/>
                </a:schemeClr>
              </a:solidFill>
              <a:latin typeface="Calibri" pitchFamily="34" charset="0"/>
              <a:cs typeface="Calibri" pitchFamily="34" charset="0"/>
            </a:endParaRPr>
          </a:p>
          <a:p>
            <a:pPr marL="285750" indent="-285750">
              <a:buFont typeface="Wingdings" pitchFamily="2" charset="2"/>
              <a:buChar char="v"/>
            </a:pPr>
            <a:endParaRPr lang="en-GB" sz="1600" dirty="0">
              <a:solidFill>
                <a:schemeClr val="bg1">
                  <a:lumMod val="50000"/>
                </a:schemeClr>
              </a:solidFill>
              <a:latin typeface="Calibri" pitchFamily="34" charset="0"/>
              <a:cs typeface="Calibri" pitchFamily="34" charset="0"/>
            </a:endParaRPr>
          </a:p>
          <a:p>
            <a:pPr marL="285750" indent="-285750">
              <a:buFont typeface="Wingdings" pitchFamily="2" charset="2"/>
              <a:buChar char="v"/>
            </a:pPr>
            <a:endParaRPr lang="en-US" sz="1600" dirty="0">
              <a:solidFill>
                <a:schemeClr val="bg1">
                  <a:lumMod val="50000"/>
                </a:schemeClr>
              </a:solidFill>
              <a:latin typeface="Calibri" pitchFamily="34" charset="0"/>
              <a:cs typeface="Calibri" pitchFamily="34" charset="0"/>
            </a:endParaRPr>
          </a:p>
          <a:p>
            <a:endParaRPr lang="en-US" sz="2000" dirty="0" smtClean="0">
              <a:solidFill>
                <a:schemeClr val="bg1">
                  <a:lumMod val="50000"/>
                </a:schemeClr>
              </a:solidFill>
              <a:latin typeface="Calibri" pitchFamily="34" charset="0"/>
              <a:cs typeface="Calibri" pitchFamily="34" charset="0"/>
            </a:endParaRPr>
          </a:p>
          <a:p>
            <a:pPr marL="285750" indent="-285750"/>
            <a:endParaRPr lang="en-US" sz="2000" dirty="0">
              <a:solidFill>
                <a:schemeClr val="bg1">
                  <a:lumMod val="50000"/>
                </a:schemeClr>
              </a:solidFill>
              <a:latin typeface="Calibri" pitchFamily="34" charset="0"/>
              <a:cs typeface="Calibri" pitchFamily="34" charset="0"/>
            </a:endParaRPr>
          </a:p>
          <a:p>
            <a:pPr marL="273050" indent="-3175"/>
            <a:endParaRPr lang="en-GB" sz="2400" b="1" dirty="0" smtClean="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indent="269875"/>
            <a:endParaRPr lang="en-GB" sz="2400" dirty="0" smtClean="0">
              <a:solidFill>
                <a:schemeClr val="accent3">
                  <a:lumMod val="50000"/>
                </a:schemeClr>
              </a:solidFill>
              <a:latin typeface="Calibri" pitchFamily="34" charset="0"/>
            </a:endParaRPr>
          </a:p>
          <a:p>
            <a:pPr marL="266700" indent="3175"/>
            <a:endParaRPr lang="en-GB" sz="2400" dirty="0" smtClean="0">
              <a:solidFill>
                <a:schemeClr val="accent3">
                  <a:lumMod val="50000"/>
                </a:schemeClr>
              </a:solidFill>
              <a:latin typeface="Calibri" pitchFamily="34" charset="0"/>
            </a:endParaRPr>
          </a:p>
          <a:p>
            <a:pPr indent="269875"/>
            <a:endParaRPr lang="en-GB" sz="2400" dirty="0" smtClean="0">
              <a:solidFill>
                <a:srgbClr val="991426"/>
              </a:solidFill>
            </a:endParaRPr>
          </a:p>
        </p:txBody>
      </p:sp>
      <p:pic>
        <p:nvPicPr>
          <p:cNvPr id="5" name="Picture 2" descr="Z:\New File Structure in Progress\Projects\JISC eCollections\Communications\Logos\JISC Historic Books\JISC Historic Books logo 300dpi CMYK.tif"/>
          <p:cNvPicPr>
            <a:picLocks noChangeAspect="1" noChangeArrowheads="1"/>
          </p:cNvPicPr>
          <p:nvPr/>
        </p:nvPicPr>
        <p:blipFill>
          <a:blip r:embed="rId3"/>
          <a:srcRect/>
          <a:stretch>
            <a:fillRect/>
          </a:stretch>
        </p:blipFill>
        <p:spPr bwMode="auto">
          <a:xfrm>
            <a:off x="5869618" y="0"/>
            <a:ext cx="3274382" cy="749661"/>
          </a:xfrm>
          <a:prstGeom prst="rect">
            <a:avLst/>
          </a:prstGeom>
          <a:noFill/>
          <a:ln w="9525">
            <a:noFill/>
            <a:miter lim="800000"/>
            <a:headEnd/>
            <a:tailEnd/>
          </a:ln>
          <a:effectLst/>
        </p:spPr>
      </p:pic>
    </p:spTree>
    <p:extLst>
      <p:ext uri="{BB962C8B-B14F-4D97-AF65-F5344CB8AC3E}">
        <p14:creationId xmlns:p14="http://schemas.microsoft.com/office/powerpoint/2010/main" val="2255442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272775" y="1501254"/>
            <a:ext cx="7890564" cy="4797188"/>
          </a:xfrm>
        </p:spPr>
        <p:txBody>
          <a:bodyPr/>
          <a:lstStyle/>
          <a:p>
            <a:endParaRPr lang="en-GB" i="1" dirty="0"/>
          </a:p>
        </p:txBody>
      </p:sp>
      <p:sp>
        <p:nvSpPr>
          <p:cNvPr id="10244" name="Rectangle 4"/>
          <p:cNvSpPr>
            <a:spLocks noChangeArrowheads="1"/>
          </p:cNvSpPr>
          <p:nvPr/>
        </p:nvSpPr>
        <p:spPr bwMode="auto">
          <a:xfrm>
            <a:off x="222964" y="1881558"/>
            <a:ext cx="6688197" cy="3947742"/>
          </a:xfrm>
          <a:prstGeom prst="rect">
            <a:avLst/>
          </a:prstGeom>
          <a:solidFill>
            <a:schemeClr val="bg1"/>
          </a:solidFill>
          <a:ln w="9525">
            <a:noFill/>
            <a:miter lim="800000"/>
            <a:headEnd/>
            <a:tailEnd/>
          </a:ln>
          <a:effectLst/>
        </p:spPr>
        <p:txBody>
          <a:bodyPr anchor="t"/>
          <a:lstStyle/>
          <a:p>
            <a:pPr marL="273050" indent="-3175"/>
            <a:r>
              <a:rPr lang="en-GB" sz="2400" b="1" dirty="0" smtClean="0">
                <a:solidFill>
                  <a:srgbClr val="0070C0"/>
                </a:solidFill>
                <a:latin typeface="Calibri" pitchFamily="34" charset="0"/>
              </a:rPr>
              <a:t>Notes of the last meeting and matters arising</a:t>
            </a:r>
          </a:p>
          <a:p>
            <a:pPr marL="273050" indent="-3175"/>
            <a:endParaRPr lang="en-GB" sz="2400" b="1" dirty="0" smtClean="0">
              <a:solidFill>
                <a:srgbClr val="0070C0"/>
              </a:solidFill>
              <a:latin typeface="Calibri" pitchFamily="34" charset="0"/>
            </a:endParaRPr>
          </a:p>
          <a:p>
            <a:pPr marL="273050" indent="-3175">
              <a:buFont typeface="Wingdings" pitchFamily="2" charset="2"/>
              <a:buChar char="v"/>
            </a:pPr>
            <a:r>
              <a:rPr lang="en-GB" sz="2400" dirty="0" smtClean="0">
                <a:solidFill>
                  <a:schemeClr val="bg1">
                    <a:lumMod val="50000"/>
                  </a:schemeClr>
                </a:solidFill>
                <a:latin typeface="Calibri" pitchFamily="34" charset="0"/>
                <a:cs typeface="Calibri" pitchFamily="34" charset="0"/>
              </a:rPr>
              <a:t> Members are invited to agree the notes of the last meeting as an accurate record</a:t>
            </a:r>
          </a:p>
          <a:p>
            <a:pPr marL="273050" indent="-3175">
              <a:buFont typeface="Wingdings" pitchFamily="2" charset="2"/>
              <a:buChar char="v"/>
            </a:pPr>
            <a:r>
              <a:rPr lang="en-GB" sz="2400" dirty="0" smtClean="0">
                <a:solidFill>
                  <a:schemeClr val="bg1">
                    <a:lumMod val="50000"/>
                  </a:schemeClr>
                </a:solidFill>
                <a:latin typeface="Calibri" pitchFamily="34" charset="0"/>
                <a:cs typeface="Calibri" pitchFamily="34" charset="0"/>
              </a:rPr>
              <a:t>Main matters arising are agenda items today</a:t>
            </a:r>
          </a:p>
          <a:p>
            <a:pPr marL="273050" indent="-3175">
              <a:buFont typeface="Wingdings" pitchFamily="2" charset="2"/>
              <a:buChar char="v"/>
            </a:pPr>
            <a:r>
              <a:rPr lang="en-GB" sz="2400" dirty="0" smtClean="0">
                <a:solidFill>
                  <a:schemeClr val="bg1">
                    <a:lumMod val="50000"/>
                  </a:schemeClr>
                </a:solidFill>
                <a:latin typeface="Calibri" pitchFamily="34" charset="0"/>
                <a:cs typeface="Calibri" pitchFamily="34" charset="0"/>
              </a:rPr>
              <a:t>Actions from the last meeting (not on agenda) 	</a:t>
            </a:r>
            <a:r>
              <a:rPr lang="en-US" sz="2400" dirty="0" err="1" smtClean="0">
                <a:solidFill>
                  <a:schemeClr val="bg2"/>
                </a:solidFill>
                <a:latin typeface="Calibri" pitchFamily="34" charset="0"/>
              </a:rPr>
              <a:t>Mimas</a:t>
            </a:r>
            <a:r>
              <a:rPr lang="en-US" sz="2400" dirty="0" smtClean="0">
                <a:solidFill>
                  <a:schemeClr val="bg2"/>
                </a:solidFill>
                <a:latin typeface="Calibri" pitchFamily="34" charset="0"/>
              </a:rPr>
              <a:t> </a:t>
            </a:r>
            <a:r>
              <a:rPr lang="en-US" sz="2400" dirty="0">
                <a:solidFill>
                  <a:schemeClr val="bg2"/>
                </a:solidFill>
                <a:latin typeface="Calibri" pitchFamily="34" charset="0"/>
              </a:rPr>
              <a:t>was asked to go through the </a:t>
            </a:r>
            <a:r>
              <a:rPr lang="en-US" sz="2400" dirty="0" smtClean="0">
                <a:solidFill>
                  <a:schemeClr val="bg2"/>
                </a:solidFill>
                <a:latin typeface="Calibri" pitchFamily="34" charset="0"/>
              </a:rPr>
              <a:t>	accessibility </a:t>
            </a:r>
            <a:r>
              <a:rPr lang="en-US" sz="2400" dirty="0">
                <a:solidFill>
                  <a:schemeClr val="bg2"/>
                </a:solidFill>
                <a:latin typeface="Calibri" pitchFamily="34" charset="0"/>
              </a:rPr>
              <a:t>report and assess what could be </a:t>
            </a:r>
            <a:r>
              <a:rPr lang="en-US" sz="2400" dirty="0" smtClean="0">
                <a:solidFill>
                  <a:schemeClr val="bg2"/>
                </a:solidFill>
                <a:latin typeface="Calibri" pitchFamily="34" charset="0"/>
              </a:rPr>
              <a:t>	done </a:t>
            </a:r>
            <a:r>
              <a:rPr lang="en-US" sz="2400" dirty="0">
                <a:solidFill>
                  <a:schemeClr val="bg2"/>
                </a:solidFill>
                <a:latin typeface="Calibri" pitchFamily="34" charset="0"/>
              </a:rPr>
              <a:t>short term, long term and any costs </a:t>
            </a:r>
            <a:r>
              <a:rPr lang="en-US" sz="2400" dirty="0" smtClean="0">
                <a:solidFill>
                  <a:schemeClr val="bg2"/>
                </a:solidFill>
                <a:latin typeface="Calibri" pitchFamily="34" charset="0"/>
              </a:rPr>
              <a:t>	associated </a:t>
            </a:r>
            <a:r>
              <a:rPr lang="en-US" sz="2400" dirty="0">
                <a:solidFill>
                  <a:schemeClr val="bg2"/>
                </a:solidFill>
                <a:latin typeface="Calibri" pitchFamily="34" charset="0"/>
              </a:rPr>
              <a:t>with the </a:t>
            </a:r>
            <a:r>
              <a:rPr lang="en-US" sz="2400" dirty="0" smtClean="0">
                <a:solidFill>
                  <a:schemeClr val="bg2"/>
                </a:solidFill>
                <a:latin typeface="Calibri" pitchFamily="34" charset="0"/>
              </a:rPr>
              <a:t>activity</a:t>
            </a:r>
            <a:endParaRPr lang="en-GB" sz="2400" dirty="0" smtClean="0">
              <a:solidFill>
                <a:schemeClr val="bg2"/>
              </a:solidFill>
              <a:latin typeface="Calibri" pitchFamily="34" charset="0"/>
              <a:cs typeface="Calibri" pitchFamily="34" charset="0"/>
            </a:endParaRPr>
          </a:p>
          <a:p>
            <a:pPr marL="273050" indent="-3175"/>
            <a:endParaRPr lang="en-GB" sz="1600" dirty="0" smtClean="0">
              <a:solidFill>
                <a:schemeClr val="bg1">
                  <a:lumMod val="50000"/>
                </a:schemeClr>
              </a:solidFill>
              <a:latin typeface="Calibri" pitchFamily="34" charset="0"/>
              <a:cs typeface="Calibri" pitchFamily="34" charset="0"/>
            </a:endParaRPr>
          </a:p>
          <a:p>
            <a:pPr marL="273050" indent="-3175"/>
            <a:endParaRPr lang="en-GB" sz="2400" b="1" dirty="0" smtClean="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indent="269875"/>
            <a:endParaRPr lang="en-GB" sz="2400" dirty="0" smtClean="0">
              <a:solidFill>
                <a:schemeClr val="accent3">
                  <a:lumMod val="50000"/>
                </a:schemeClr>
              </a:solidFill>
              <a:latin typeface="Calibri" pitchFamily="34" charset="0"/>
            </a:endParaRPr>
          </a:p>
          <a:p>
            <a:pPr marL="266700" indent="3175"/>
            <a:endParaRPr lang="en-GB" sz="2400" dirty="0" smtClean="0">
              <a:solidFill>
                <a:schemeClr val="accent3">
                  <a:lumMod val="50000"/>
                </a:schemeClr>
              </a:solidFill>
              <a:latin typeface="Calibri" pitchFamily="34" charset="0"/>
            </a:endParaRPr>
          </a:p>
          <a:p>
            <a:pPr indent="269875"/>
            <a:endParaRPr lang="en-GB" sz="2400" dirty="0" smtClean="0">
              <a:solidFill>
                <a:srgbClr val="991426"/>
              </a:solidFill>
            </a:endParaRPr>
          </a:p>
        </p:txBody>
      </p:sp>
      <p:pic>
        <p:nvPicPr>
          <p:cNvPr id="6" name="Picture 2" descr="Z:\New File Structure in Progress\Projects\JISC eCollections\Communications\Logos\JISC Historic Books\JISC Historic Books logo 300dpi CMYK.tif"/>
          <p:cNvPicPr>
            <a:picLocks noGrp="1" noChangeAspect="1" noChangeArrowheads="1"/>
          </p:cNvPicPr>
          <p:nvPr>
            <p:ph idx="11"/>
          </p:nvPr>
        </p:nvPicPr>
        <p:blipFill>
          <a:blip r:embed="rId3"/>
          <a:srcRect/>
          <a:stretch>
            <a:fillRect/>
          </a:stretch>
        </p:blipFill>
        <p:spPr bwMode="auto">
          <a:xfrm>
            <a:off x="2957462" y="379294"/>
            <a:ext cx="3307770" cy="757305"/>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Z:\New File Structure in Progress\Projects\JISC eCollections\Communications\Logos\JISC Historic Books\JISC Historic Books logo 300dpi CMYK.tif"/>
          <p:cNvPicPr>
            <a:picLocks noGrp="1" noChangeAspect="1" noChangeArrowheads="1"/>
          </p:cNvPicPr>
          <p:nvPr>
            <p:ph idx="1"/>
          </p:nvPr>
        </p:nvPicPr>
        <p:blipFill>
          <a:blip r:embed="rId3"/>
          <a:stretch>
            <a:fillRect/>
          </a:stretch>
        </p:blipFill>
        <p:spPr bwMode="auto">
          <a:xfrm>
            <a:off x="1901507" y="2864517"/>
            <a:ext cx="4632960" cy="1060704"/>
          </a:xfrm>
          <a:prstGeom prst="rect">
            <a:avLst/>
          </a:prstGeom>
          <a:noFill/>
        </p:spPr>
      </p:pic>
      <p:sp>
        <p:nvSpPr>
          <p:cNvPr id="3" name="Content Placeholder 2"/>
          <p:cNvSpPr>
            <a:spLocks noGrp="1"/>
          </p:cNvSpPr>
          <p:nvPr>
            <p:ph idx="11"/>
          </p:nvPr>
        </p:nvSpPr>
        <p:spPr>
          <a:xfrm>
            <a:off x="279400" y="1066800"/>
            <a:ext cx="7607299" cy="4376877"/>
          </a:xfrm>
        </p:spPr>
        <p:txBody>
          <a:bodyPr/>
          <a:lstStyle/>
          <a:p>
            <a:r>
              <a:rPr lang="en-GB" b="1" dirty="0" smtClean="0"/>
              <a:t>Figures to be tabled on the day</a:t>
            </a:r>
            <a:endParaRPr lang="en-GB" b="1" dirty="0"/>
          </a:p>
        </p:txBody>
      </p:sp>
      <p:sp>
        <p:nvSpPr>
          <p:cNvPr id="7" name="Rectangle 6"/>
          <p:cNvSpPr/>
          <p:nvPr/>
        </p:nvSpPr>
        <p:spPr>
          <a:xfrm>
            <a:off x="895124" y="259105"/>
            <a:ext cx="2690609" cy="523220"/>
          </a:xfrm>
          <a:prstGeom prst="rect">
            <a:avLst/>
          </a:prstGeom>
        </p:spPr>
        <p:txBody>
          <a:bodyPr wrap="none">
            <a:spAutoFit/>
          </a:bodyPr>
          <a:lstStyle/>
          <a:p>
            <a:pPr marL="273050" indent="-3175" algn="ctr"/>
            <a:r>
              <a:rPr lang="en-GB" sz="2800" b="1" dirty="0" smtClean="0">
                <a:solidFill>
                  <a:srgbClr val="0070C0"/>
                </a:solidFill>
                <a:latin typeface="Calibri" pitchFamily="34" charset="0"/>
              </a:rPr>
              <a:t>Budget Update</a:t>
            </a:r>
            <a:endParaRPr lang="en-GB" sz="2800" b="1" dirty="0">
              <a:solidFill>
                <a:srgbClr val="0070C0"/>
              </a:solidFill>
              <a:latin typeface="Calibri" pitchFamily="34" charset="0"/>
            </a:endParaRPr>
          </a:p>
        </p:txBody>
      </p:sp>
    </p:spTree>
    <p:extLst>
      <p:ext uri="{BB962C8B-B14F-4D97-AF65-F5344CB8AC3E}">
        <p14:creationId xmlns:p14="http://schemas.microsoft.com/office/powerpoint/2010/main" val="20782314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272774" y="1501254"/>
            <a:ext cx="8596905" cy="4797188"/>
          </a:xfrm>
        </p:spPr>
        <p:txBody>
          <a:bodyPr/>
          <a:lstStyle/>
          <a:p>
            <a:endParaRPr lang="en-GB" i="1" dirty="0"/>
          </a:p>
        </p:txBody>
      </p:sp>
      <p:sp>
        <p:nvSpPr>
          <p:cNvPr id="10244" name="Rectangle 4"/>
          <p:cNvSpPr>
            <a:spLocks noChangeArrowheads="1"/>
          </p:cNvSpPr>
          <p:nvPr/>
        </p:nvSpPr>
        <p:spPr bwMode="auto">
          <a:xfrm>
            <a:off x="891824" y="1881556"/>
            <a:ext cx="7093652" cy="4500194"/>
          </a:xfrm>
          <a:prstGeom prst="rect">
            <a:avLst/>
          </a:prstGeom>
          <a:solidFill>
            <a:schemeClr val="bg1"/>
          </a:solidFill>
          <a:ln w="9525">
            <a:noFill/>
            <a:miter lim="800000"/>
            <a:headEnd/>
            <a:tailEnd/>
          </a:ln>
          <a:effectLst/>
        </p:spPr>
        <p:txBody>
          <a:bodyPr numCol="1" anchor="t"/>
          <a:lstStyle/>
          <a:p>
            <a:pPr marL="273050" indent="-3175"/>
            <a:r>
              <a:rPr lang="en-GB" sz="2400" b="1" dirty="0" smtClean="0">
                <a:solidFill>
                  <a:srgbClr val="0070C0"/>
                </a:solidFill>
                <a:latin typeface="Calibri" pitchFamily="34" charset="0"/>
              </a:rPr>
              <a:t>Paul Rayson to present</a:t>
            </a:r>
            <a:endParaRPr lang="en-GB" sz="2400" b="1" dirty="0">
              <a:solidFill>
                <a:srgbClr val="0070C0"/>
              </a:solidFill>
              <a:latin typeface="Calibri" pitchFamily="34" charset="0"/>
            </a:endParaRPr>
          </a:p>
          <a:p>
            <a:pPr marL="273050" indent="-3175"/>
            <a:endParaRPr lang="en-GB" sz="2400" dirty="0" smtClean="0">
              <a:solidFill>
                <a:srgbClr val="0070C0"/>
              </a:solidFill>
              <a:latin typeface="Calibri" pitchFamily="34" charset="0"/>
              <a:cs typeface="Calibri" pitchFamily="34" charset="0"/>
            </a:endParaRPr>
          </a:p>
          <a:p>
            <a:pPr marL="273050" indent="-3175"/>
            <a:r>
              <a:rPr lang="en-GB" sz="2400" dirty="0" smtClean="0">
                <a:solidFill>
                  <a:srgbClr val="0070C0"/>
                </a:solidFill>
                <a:latin typeface="Calibri" pitchFamily="34" charset="0"/>
                <a:cs typeface="Calibri" pitchFamily="34" charset="0"/>
              </a:rPr>
              <a:t>At present JHB does not support the full range of alternative and/or historical spellings of words that some other databases do support.</a:t>
            </a:r>
          </a:p>
          <a:p>
            <a:pPr marL="273050" indent="-3175"/>
            <a:endParaRPr lang="en-GB" sz="2400" dirty="0">
              <a:solidFill>
                <a:srgbClr val="0070C0"/>
              </a:solidFill>
              <a:latin typeface="Calibri" pitchFamily="34" charset="0"/>
              <a:cs typeface="Calibri" pitchFamily="34" charset="0"/>
            </a:endParaRPr>
          </a:p>
          <a:p>
            <a:pPr marL="273050" indent="-3175"/>
            <a:r>
              <a:rPr lang="en-GB" sz="2400" dirty="0" smtClean="0">
                <a:solidFill>
                  <a:srgbClr val="0070C0"/>
                </a:solidFill>
                <a:latin typeface="Calibri" pitchFamily="34" charset="0"/>
                <a:cs typeface="Calibri" pitchFamily="34" charset="0"/>
              </a:rPr>
              <a:t>Paul Rayson and his colleague Alistair Baron have undertaken some work at </a:t>
            </a:r>
            <a:r>
              <a:rPr lang="en-GB" sz="2400" dirty="0">
                <a:solidFill>
                  <a:srgbClr val="0070C0"/>
                </a:solidFill>
                <a:latin typeface="Calibri" pitchFamily="34" charset="0"/>
                <a:cs typeface="Calibri" pitchFamily="34" charset="0"/>
              </a:rPr>
              <a:t>L</a:t>
            </a:r>
            <a:r>
              <a:rPr lang="en-GB" sz="2400" dirty="0" smtClean="0">
                <a:solidFill>
                  <a:srgbClr val="0070C0"/>
                </a:solidFill>
                <a:latin typeface="Calibri" pitchFamily="34" charset="0"/>
                <a:cs typeface="Calibri" pitchFamily="34" charset="0"/>
              </a:rPr>
              <a:t>ancaster University to resolve this problem that we could use in JHB.</a:t>
            </a:r>
          </a:p>
          <a:p>
            <a:pPr marL="273050" indent="-3175"/>
            <a:endParaRPr lang="en-GB" dirty="0">
              <a:solidFill>
                <a:schemeClr val="bg1">
                  <a:lumMod val="50000"/>
                </a:schemeClr>
              </a:solidFill>
              <a:latin typeface="Calibri" pitchFamily="34" charset="0"/>
              <a:cs typeface="Calibri" pitchFamily="34" charset="0"/>
            </a:endParaRPr>
          </a:p>
          <a:p>
            <a:pPr lvl="1"/>
            <a:endParaRPr lang="en-GB" dirty="0">
              <a:solidFill>
                <a:schemeClr val="bg1">
                  <a:lumMod val="50000"/>
                </a:schemeClr>
              </a:solidFill>
              <a:latin typeface="Calibri" pitchFamily="34" charset="0"/>
              <a:cs typeface="Calibri" pitchFamily="34" charset="0"/>
            </a:endParaRPr>
          </a:p>
          <a:p>
            <a:pPr marL="273050" indent="-3175"/>
            <a:endParaRPr lang="en-GB" sz="2400" b="1" dirty="0" smtClean="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indent="269875"/>
            <a:endParaRPr lang="en-GB" sz="2400" dirty="0" smtClean="0">
              <a:solidFill>
                <a:schemeClr val="accent3">
                  <a:lumMod val="50000"/>
                </a:schemeClr>
              </a:solidFill>
              <a:latin typeface="Calibri" pitchFamily="34" charset="0"/>
            </a:endParaRPr>
          </a:p>
          <a:p>
            <a:pPr marL="266700" indent="3175"/>
            <a:endParaRPr lang="en-GB" sz="2400" dirty="0" smtClean="0">
              <a:solidFill>
                <a:schemeClr val="accent3">
                  <a:lumMod val="50000"/>
                </a:schemeClr>
              </a:solidFill>
              <a:latin typeface="Calibri" pitchFamily="34" charset="0"/>
            </a:endParaRPr>
          </a:p>
          <a:p>
            <a:pPr indent="269875"/>
            <a:endParaRPr lang="en-GB" sz="2400" dirty="0" smtClean="0">
              <a:solidFill>
                <a:srgbClr val="991426"/>
              </a:solidFill>
            </a:endParaRPr>
          </a:p>
        </p:txBody>
      </p:sp>
      <p:pic>
        <p:nvPicPr>
          <p:cNvPr id="6" name="Picture 2" descr="Z:\New File Structure in Progress\Projects\JISC eCollections\Communications\Logos\JISC Historic Books\JISC Historic Books logo 300dpi CMYK.tif"/>
          <p:cNvPicPr>
            <a:picLocks noGrp="1" noChangeAspect="1" noChangeArrowheads="1"/>
          </p:cNvPicPr>
          <p:nvPr>
            <p:ph idx="11"/>
          </p:nvPr>
        </p:nvPicPr>
        <p:blipFill>
          <a:blip r:embed="rId3"/>
          <a:srcRect/>
          <a:stretch>
            <a:fillRect/>
          </a:stretch>
        </p:blipFill>
        <p:spPr bwMode="auto">
          <a:xfrm>
            <a:off x="6362700" y="226894"/>
            <a:ext cx="2550482" cy="583926"/>
          </a:xfrm>
          <a:prstGeom prst="rect">
            <a:avLst/>
          </a:prstGeom>
          <a:noFill/>
        </p:spPr>
      </p:pic>
      <p:sp>
        <p:nvSpPr>
          <p:cNvPr id="5" name="Rectangle 4"/>
          <p:cNvSpPr/>
          <p:nvPr/>
        </p:nvSpPr>
        <p:spPr>
          <a:xfrm>
            <a:off x="291661" y="270560"/>
            <a:ext cx="5231047" cy="523220"/>
          </a:xfrm>
          <a:prstGeom prst="rect">
            <a:avLst/>
          </a:prstGeom>
        </p:spPr>
        <p:txBody>
          <a:bodyPr wrap="none">
            <a:spAutoFit/>
          </a:bodyPr>
          <a:lstStyle/>
          <a:p>
            <a:pPr marL="273050" indent="-3175" algn="ctr"/>
            <a:r>
              <a:rPr lang="en-GB" sz="2800" b="1" dirty="0" smtClean="0">
                <a:solidFill>
                  <a:srgbClr val="0070C0"/>
                </a:solidFill>
                <a:latin typeface="Calibri" pitchFamily="34" charset="0"/>
              </a:rPr>
              <a:t>Alternative / Historical Spellings</a:t>
            </a:r>
            <a:endParaRPr lang="en-GB" sz="2800" b="1" dirty="0">
              <a:solidFill>
                <a:srgbClr val="0070C0"/>
              </a:solidFill>
              <a:latin typeface="Calibri" pitchFamily="34" charset="0"/>
            </a:endParaRPr>
          </a:p>
        </p:txBody>
      </p:sp>
    </p:spTree>
    <p:extLst>
      <p:ext uri="{BB962C8B-B14F-4D97-AF65-F5344CB8AC3E}">
        <p14:creationId xmlns:p14="http://schemas.microsoft.com/office/powerpoint/2010/main" val="25917161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272774" y="1501254"/>
            <a:ext cx="8596905" cy="4797188"/>
          </a:xfrm>
        </p:spPr>
        <p:txBody>
          <a:bodyPr/>
          <a:lstStyle/>
          <a:p>
            <a:endParaRPr lang="en-GB" i="1" dirty="0"/>
          </a:p>
        </p:txBody>
      </p:sp>
      <p:sp>
        <p:nvSpPr>
          <p:cNvPr id="10244" name="Rectangle 4"/>
          <p:cNvSpPr>
            <a:spLocks noChangeArrowheads="1"/>
          </p:cNvSpPr>
          <p:nvPr/>
        </p:nvSpPr>
        <p:spPr bwMode="auto">
          <a:xfrm>
            <a:off x="891824" y="1881556"/>
            <a:ext cx="7093652" cy="4500194"/>
          </a:xfrm>
          <a:prstGeom prst="rect">
            <a:avLst/>
          </a:prstGeom>
          <a:solidFill>
            <a:schemeClr val="bg1"/>
          </a:solidFill>
          <a:ln w="9525">
            <a:noFill/>
            <a:miter lim="800000"/>
            <a:headEnd/>
            <a:tailEnd/>
          </a:ln>
          <a:effectLst/>
        </p:spPr>
        <p:txBody>
          <a:bodyPr numCol="1" anchor="t"/>
          <a:lstStyle/>
          <a:p>
            <a:pPr marL="273050" indent="-3175"/>
            <a:r>
              <a:rPr lang="en-GB" sz="2400" b="1" dirty="0" smtClean="0">
                <a:solidFill>
                  <a:srgbClr val="0070C0"/>
                </a:solidFill>
                <a:latin typeface="Calibri" pitchFamily="34" charset="0"/>
              </a:rPr>
              <a:t>See Appendix A</a:t>
            </a:r>
          </a:p>
          <a:p>
            <a:pPr marL="273050" indent="-3175"/>
            <a:endParaRPr lang="en-GB" sz="2400" b="1" dirty="0">
              <a:solidFill>
                <a:srgbClr val="0070C0"/>
              </a:solidFill>
              <a:latin typeface="Calibri" pitchFamily="34" charset="0"/>
              <a:cs typeface="Calibri" pitchFamily="34" charset="0"/>
            </a:endParaRPr>
          </a:p>
          <a:p>
            <a:pPr marL="273050" indent="-3175"/>
            <a:endParaRPr lang="en-GB" dirty="0">
              <a:solidFill>
                <a:schemeClr val="bg1">
                  <a:lumMod val="50000"/>
                </a:schemeClr>
              </a:solidFill>
              <a:latin typeface="Calibri" pitchFamily="34" charset="0"/>
              <a:cs typeface="Calibri" pitchFamily="34" charset="0"/>
            </a:endParaRPr>
          </a:p>
          <a:p>
            <a:pPr lvl="1"/>
            <a:endParaRPr lang="en-GB" dirty="0">
              <a:solidFill>
                <a:schemeClr val="bg1">
                  <a:lumMod val="50000"/>
                </a:schemeClr>
              </a:solidFill>
              <a:latin typeface="Calibri" pitchFamily="34" charset="0"/>
              <a:cs typeface="Calibri" pitchFamily="34" charset="0"/>
            </a:endParaRPr>
          </a:p>
          <a:p>
            <a:pPr marL="273050" indent="-3175"/>
            <a:endParaRPr lang="en-GB" sz="2400" b="1" dirty="0" smtClean="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indent="269875"/>
            <a:endParaRPr lang="en-GB" sz="2400" dirty="0" smtClean="0">
              <a:solidFill>
                <a:schemeClr val="accent3">
                  <a:lumMod val="50000"/>
                </a:schemeClr>
              </a:solidFill>
              <a:latin typeface="Calibri" pitchFamily="34" charset="0"/>
            </a:endParaRPr>
          </a:p>
          <a:p>
            <a:pPr marL="266700" indent="3175"/>
            <a:endParaRPr lang="en-GB" sz="2400" dirty="0" smtClean="0">
              <a:solidFill>
                <a:schemeClr val="accent3">
                  <a:lumMod val="50000"/>
                </a:schemeClr>
              </a:solidFill>
              <a:latin typeface="Calibri" pitchFamily="34" charset="0"/>
            </a:endParaRPr>
          </a:p>
          <a:p>
            <a:pPr indent="269875"/>
            <a:endParaRPr lang="en-GB" sz="2400" dirty="0" smtClean="0">
              <a:solidFill>
                <a:srgbClr val="991426"/>
              </a:solidFill>
            </a:endParaRPr>
          </a:p>
        </p:txBody>
      </p:sp>
      <p:pic>
        <p:nvPicPr>
          <p:cNvPr id="6" name="Picture 2" descr="Z:\New File Structure in Progress\Projects\JISC eCollections\Communications\Logos\JISC Historic Books\JISC Historic Books logo 300dpi CMYK.tif"/>
          <p:cNvPicPr>
            <a:picLocks noGrp="1" noChangeAspect="1" noChangeArrowheads="1"/>
          </p:cNvPicPr>
          <p:nvPr>
            <p:ph idx="11"/>
          </p:nvPr>
        </p:nvPicPr>
        <p:blipFill>
          <a:blip r:embed="rId3"/>
          <a:srcRect/>
          <a:stretch>
            <a:fillRect/>
          </a:stretch>
        </p:blipFill>
        <p:spPr bwMode="auto">
          <a:xfrm>
            <a:off x="6362700" y="226894"/>
            <a:ext cx="2550482" cy="583926"/>
          </a:xfrm>
          <a:prstGeom prst="rect">
            <a:avLst/>
          </a:prstGeom>
          <a:noFill/>
        </p:spPr>
      </p:pic>
      <p:sp>
        <p:nvSpPr>
          <p:cNvPr id="5" name="Rectangle 4"/>
          <p:cNvSpPr/>
          <p:nvPr/>
        </p:nvSpPr>
        <p:spPr>
          <a:xfrm>
            <a:off x="1790694" y="270560"/>
            <a:ext cx="2232983" cy="523220"/>
          </a:xfrm>
          <a:prstGeom prst="rect">
            <a:avLst/>
          </a:prstGeom>
        </p:spPr>
        <p:txBody>
          <a:bodyPr wrap="none">
            <a:spAutoFit/>
          </a:bodyPr>
          <a:lstStyle/>
          <a:p>
            <a:pPr marL="273050" indent="-3175" algn="ctr"/>
            <a:r>
              <a:rPr lang="en-GB" sz="2800" b="1" dirty="0" smtClean="0">
                <a:solidFill>
                  <a:srgbClr val="0070C0"/>
                </a:solidFill>
                <a:latin typeface="Calibri" pitchFamily="34" charset="0"/>
              </a:rPr>
              <a:t>User Survey</a:t>
            </a:r>
            <a:endParaRPr lang="en-GB" sz="2800" b="1" dirty="0">
              <a:solidFill>
                <a:srgbClr val="0070C0"/>
              </a:solidFill>
              <a:latin typeface="Calibri" pitchFamily="34" charset="0"/>
            </a:endParaRPr>
          </a:p>
        </p:txBody>
      </p:sp>
    </p:spTree>
    <p:extLst>
      <p:ext uri="{BB962C8B-B14F-4D97-AF65-F5344CB8AC3E}">
        <p14:creationId xmlns:p14="http://schemas.microsoft.com/office/powerpoint/2010/main" val="1247116064"/>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8762</TotalTime>
  <Words>2219</Words>
  <Application>Microsoft Office PowerPoint</Application>
  <PresentationFormat>On-screen Show (4:3)</PresentationFormat>
  <Paragraphs>268</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User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caren.milloy</dc:creator>
  <cp:lastModifiedBy>caren.milloy</cp:lastModifiedBy>
  <cp:revision>726</cp:revision>
  <cp:lastPrinted>2011-12-08T10:27:23Z</cp:lastPrinted>
  <dcterms:modified xsi:type="dcterms:W3CDTF">2013-04-22T19:43:49Z</dcterms:modified>
</cp:coreProperties>
</file>