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00" r:id="rId2"/>
    <p:sldId id="291" r:id="rId3"/>
    <p:sldId id="301" r:id="rId4"/>
    <p:sldId id="303" r:id="rId5"/>
    <p:sldId id="309" r:id="rId6"/>
    <p:sldId id="310" r:id="rId7"/>
    <p:sldId id="306" r:id="rId8"/>
    <p:sldId id="307" r:id="rId9"/>
    <p:sldId id="308" r:id="rId10"/>
    <p:sldId id="316" r:id="rId11"/>
    <p:sldId id="319" r:id="rId12"/>
    <p:sldId id="321" r:id="rId13"/>
    <p:sldId id="318" r:id="rId14"/>
    <p:sldId id="304" r:id="rId15"/>
    <p:sldId id="305" r:id="rId16"/>
    <p:sldId id="312" r:id="rId17"/>
    <p:sldId id="320" r:id="rId18"/>
    <p:sldId id="313" r:id="rId19"/>
    <p:sldId id="322" r:id="rId20"/>
    <p:sldId id="323" r:id="rId21"/>
    <p:sldId id="324" r:id="rId22"/>
    <p:sldId id="314" r:id="rId23"/>
    <p:sldId id="326" r:id="rId24"/>
    <p:sldId id="328" r:id="rId25"/>
    <p:sldId id="327" r:id="rId26"/>
    <p:sldId id="325" r:id="rId27"/>
    <p:sldId id="329" r:id="rId28"/>
    <p:sldId id="330" r:id="rId29"/>
    <p:sldId id="331" r:id="rId30"/>
    <p:sldId id="315" r:id="rId31"/>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A1BD"/>
    <a:srgbClr val="991426"/>
    <a:srgbClr val="9EB387"/>
    <a:srgbClr val="F395A5"/>
    <a:srgbClr val="E6A2BF"/>
    <a:srgbClr val="EA9EC6"/>
    <a:srgbClr val="97122D"/>
    <a:srgbClr val="FF9900"/>
    <a:srgbClr val="EB9CA8"/>
    <a:srgbClr val="FE9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64516" autoAdjust="0"/>
  </p:normalViewPr>
  <p:slideViewPr>
    <p:cSldViewPr snapToGrid="0">
      <p:cViewPr>
        <p:scale>
          <a:sx n="40" d="100"/>
          <a:sy n="40" d="100"/>
        </p:scale>
        <p:origin x="-1354" y="-336"/>
      </p:cViewPr>
      <p:guideLst>
        <p:guide orient="horz" pos="2160"/>
        <p:guide pos="55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1" d="100"/>
          <a:sy n="41" d="100"/>
        </p:scale>
        <p:origin x="-234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D8A1D-789D-48EB-B483-2EE6EECB788D}" type="doc">
      <dgm:prSet loTypeId="urn:microsoft.com/office/officeart/2005/8/layout/radial5" loCatId="cycle" qsTypeId="urn:microsoft.com/office/officeart/2005/8/quickstyle/simple4" qsCatId="simple" csTypeId="urn:microsoft.com/office/officeart/2005/8/colors/accent2_3" csCatId="accent2" phldr="1"/>
      <dgm:spPr/>
      <dgm:t>
        <a:bodyPr/>
        <a:lstStyle/>
        <a:p>
          <a:endParaRPr lang="en-GB"/>
        </a:p>
      </dgm:t>
    </dgm:pt>
    <dgm:pt modelId="{8A572103-ACCF-4E9E-87E5-F72CCF8B0598}">
      <dgm:prSet phldrT="[Text]"/>
      <dgm:spPr/>
      <dgm:t>
        <a:bodyPr/>
        <a:lstStyle/>
        <a:p>
          <a:r>
            <a:rPr lang="en-GB" dirty="0" smtClean="0"/>
            <a:t>Centralised Server &amp; Editorial Board</a:t>
          </a:r>
          <a:endParaRPr lang="en-GB" dirty="0"/>
        </a:p>
      </dgm:t>
    </dgm:pt>
    <dgm:pt modelId="{08ED66EC-32D4-4986-85C7-ABEC724528C1}" type="parTrans" cxnId="{D30DBDC8-591B-46AE-AC44-27BDD71721B0}">
      <dgm:prSet/>
      <dgm:spPr/>
      <dgm:t>
        <a:bodyPr/>
        <a:lstStyle/>
        <a:p>
          <a:endParaRPr lang="en-GB"/>
        </a:p>
      </dgm:t>
    </dgm:pt>
    <dgm:pt modelId="{4C5A3917-A6C2-4320-A016-D57D85E81CC0}" type="sibTrans" cxnId="{D30DBDC8-591B-46AE-AC44-27BDD71721B0}">
      <dgm:prSet/>
      <dgm:spPr/>
      <dgm:t>
        <a:bodyPr/>
        <a:lstStyle/>
        <a:p>
          <a:endParaRPr lang="en-GB"/>
        </a:p>
      </dgm:t>
    </dgm:pt>
    <dgm:pt modelId="{93681F71-6543-4F74-9A5C-BFC5229DF6B6}">
      <dgm:prSet phldrT="[Text]"/>
      <dgm:spPr/>
      <dgm:t>
        <a:bodyPr/>
        <a:lstStyle/>
        <a:p>
          <a:r>
            <a:rPr lang="en-GB" dirty="0" smtClean="0"/>
            <a:t>18</a:t>
          </a:r>
          <a:r>
            <a:rPr lang="en-GB" baseline="30000" dirty="0" smtClean="0"/>
            <a:t>th</a:t>
          </a:r>
          <a:r>
            <a:rPr lang="en-GB" dirty="0" smtClean="0"/>
            <a:t> Century Connect</a:t>
          </a:r>
          <a:endParaRPr lang="en-GB" dirty="0"/>
        </a:p>
      </dgm:t>
    </dgm:pt>
    <dgm:pt modelId="{30065411-C313-47CD-A219-DB00FA62F902}" type="parTrans" cxnId="{06482D9A-1BC0-4CC6-979E-81720D437226}">
      <dgm:prSet/>
      <dgm:spPr/>
      <dgm:t>
        <a:bodyPr/>
        <a:lstStyle/>
        <a:p>
          <a:endParaRPr lang="en-GB"/>
        </a:p>
      </dgm:t>
    </dgm:pt>
    <dgm:pt modelId="{173482DB-2C44-439B-9227-C8CA47B35049}" type="sibTrans" cxnId="{06482D9A-1BC0-4CC6-979E-81720D437226}">
      <dgm:prSet/>
      <dgm:spPr/>
      <dgm:t>
        <a:bodyPr/>
        <a:lstStyle/>
        <a:p>
          <a:endParaRPr lang="en-GB"/>
        </a:p>
      </dgm:t>
    </dgm:pt>
    <dgm:pt modelId="{4471A895-3D0D-40D9-AAF0-FBB8408BC0F4}">
      <dgm:prSet phldrT="[Text]"/>
      <dgm:spPr/>
      <dgm:t>
        <a:bodyPr/>
        <a:lstStyle/>
        <a:p>
          <a:r>
            <a:rPr lang="en-GB" dirty="0" err="1" smtClean="0"/>
            <a:t>Proquest</a:t>
          </a:r>
          <a:r>
            <a:rPr lang="en-GB" dirty="0" smtClean="0"/>
            <a:t> / </a:t>
          </a:r>
          <a:r>
            <a:rPr lang="en-GB" dirty="0" err="1" smtClean="0"/>
            <a:t>Cengage</a:t>
          </a:r>
          <a:r>
            <a:rPr lang="en-GB" dirty="0" smtClean="0"/>
            <a:t> / British Library</a:t>
          </a:r>
        </a:p>
      </dgm:t>
    </dgm:pt>
    <dgm:pt modelId="{BD5EBC55-032A-4A0C-B8E5-8C7E8CE9477F}" type="parTrans" cxnId="{569845C3-5EE5-469A-8C41-F18C757D94A4}">
      <dgm:prSet/>
      <dgm:spPr/>
      <dgm:t>
        <a:bodyPr/>
        <a:lstStyle/>
        <a:p>
          <a:endParaRPr lang="en-GB"/>
        </a:p>
      </dgm:t>
    </dgm:pt>
    <dgm:pt modelId="{44801D83-D6A7-491A-B037-87BCCB657238}" type="sibTrans" cxnId="{569845C3-5EE5-469A-8C41-F18C757D94A4}">
      <dgm:prSet/>
      <dgm:spPr/>
      <dgm:t>
        <a:bodyPr/>
        <a:lstStyle/>
        <a:p>
          <a:endParaRPr lang="en-GB"/>
        </a:p>
      </dgm:t>
    </dgm:pt>
    <dgm:pt modelId="{6B093B6C-5031-48C9-8145-052CF8D991E1}">
      <dgm:prSet phldrT="[Text]"/>
      <dgm:spPr/>
      <dgm:t>
        <a:bodyPr/>
        <a:lstStyle/>
        <a:p>
          <a:r>
            <a:rPr lang="en-GB" b="1" dirty="0" smtClean="0"/>
            <a:t>JISC Historic Books</a:t>
          </a:r>
          <a:endParaRPr lang="en-GB" b="1" dirty="0"/>
        </a:p>
      </dgm:t>
    </dgm:pt>
    <dgm:pt modelId="{1F09596A-5CBA-4685-AF27-87A4AF1E05BE}" type="parTrans" cxnId="{476EC3C9-ECCC-4732-AD3A-0C504E7611BA}">
      <dgm:prSet/>
      <dgm:spPr/>
      <dgm:t>
        <a:bodyPr/>
        <a:lstStyle/>
        <a:p>
          <a:endParaRPr lang="en-GB"/>
        </a:p>
      </dgm:t>
    </dgm:pt>
    <dgm:pt modelId="{6AD42811-FB10-402F-94D8-F7B06734924B}" type="sibTrans" cxnId="{476EC3C9-ECCC-4732-AD3A-0C504E7611BA}">
      <dgm:prSet/>
      <dgm:spPr/>
      <dgm:t>
        <a:bodyPr/>
        <a:lstStyle/>
        <a:p>
          <a:endParaRPr lang="en-GB"/>
        </a:p>
      </dgm:t>
    </dgm:pt>
    <dgm:pt modelId="{1ABA420A-73EB-4CED-B8E7-A4A03217BF3E}">
      <dgm:prSet/>
      <dgm:spPr/>
      <dgm:t>
        <a:bodyPr/>
        <a:lstStyle/>
        <a:p>
          <a:r>
            <a:rPr lang="en-GB" dirty="0" err="1" smtClean="0"/>
            <a:t>TypeWright</a:t>
          </a:r>
          <a:r>
            <a:rPr lang="en-GB" dirty="0" smtClean="0"/>
            <a:t> software (expert editing)</a:t>
          </a:r>
          <a:endParaRPr lang="en-GB" dirty="0"/>
        </a:p>
      </dgm:t>
    </dgm:pt>
    <dgm:pt modelId="{6209AE7C-A112-4847-B95C-F5DB8CFE9AFC}" type="parTrans" cxnId="{C65885F2-7AEB-4C6C-9D23-4916C05A0884}">
      <dgm:prSet/>
      <dgm:spPr/>
      <dgm:t>
        <a:bodyPr/>
        <a:lstStyle/>
        <a:p>
          <a:endParaRPr lang="en-GB"/>
        </a:p>
      </dgm:t>
    </dgm:pt>
    <dgm:pt modelId="{4BB212AB-8965-4D6F-BE49-B814E0A225AF}" type="sibTrans" cxnId="{C65885F2-7AEB-4C6C-9D23-4916C05A0884}">
      <dgm:prSet/>
      <dgm:spPr/>
      <dgm:t>
        <a:bodyPr/>
        <a:lstStyle/>
        <a:p>
          <a:endParaRPr lang="en-GB"/>
        </a:p>
      </dgm:t>
    </dgm:pt>
    <dgm:pt modelId="{16FCCC78-8900-46A4-BF67-AAB5C2FC5A98}">
      <dgm:prSet custRadScaleRad="161261" custRadScaleInc="76797"/>
      <dgm:spPr/>
      <dgm:t>
        <a:bodyPr/>
        <a:lstStyle/>
        <a:p>
          <a:endParaRPr lang="en-GB"/>
        </a:p>
      </dgm:t>
    </dgm:pt>
    <dgm:pt modelId="{E3B78B7E-3F5B-4DAE-83A3-2A6DA5B864E2}" type="parTrans" cxnId="{2BE7BB1F-50F2-418F-BC5C-E30E66E5AC53}">
      <dgm:prSet custAng="8088826" custLinFactNeighborX="-45007" custLinFactNeighborY="-7675"/>
      <dgm:spPr/>
      <dgm:t>
        <a:bodyPr/>
        <a:lstStyle/>
        <a:p>
          <a:endParaRPr lang="en-GB"/>
        </a:p>
      </dgm:t>
    </dgm:pt>
    <dgm:pt modelId="{CA585E6B-5A8F-4F20-A162-22F832AFC735}" type="sibTrans" cxnId="{2BE7BB1F-50F2-418F-BC5C-E30E66E5AC53}">
      <dgm:prSet/>
      <dgm:spPr/>
      <dgm:t>
        <a:bodyPr/>
        <a:lstStyle/>
        <a:p>
          <a:endParaRPr lang="en-GB"/>
        </a:p>
      </dgm:t>
    </dgm:pt>
    <dgm:pt modelId="{061CE7B0-6A5C-4126-9D2E-43E957C90314}">
      <dgm:prSet/>
      <dgm:spPr/>
      <dgm:t>
        <a:bodyPr/>
        <a:lstStyle/>
        <a:p>
          <a:r>
            <a:rPr lang="en-GB" dirty="0" smtClean="0"/>
            <a:t>Widget (quick edits)</a:t>
          </a:r>
          <a:endParaRPr lang="en-GB" dirty="0"/>
        </a:p>
      </dgm:t>
    </dgm:pt>
    <dgm:pt modelId="{90988405-3DF3-4AC3-8299-ACC61109C61C}" type="parTrans" cxnId="{AC8AF001-1761-4902-A630-7DD5453C13A1}">
      <dgm:prSet/>
      <dgm:spPr/>
      <dgm:t>
        <a:bodyPr/>
        <a:lstStyle/>
        <a:p>
          <a:endParaRPr lang="en-GB"/>
        </a:p>
      </dgm:t>
    </dgm:pt>
    <dgm:pt modelId="{3D8EAB0F-B15B-48E5-871B-B68A21129110}" type="sibTrans" cxnId="{AC8AF001-1761-4902-A630-7DD5453C13A1}">
      <dgm:prSet/>
      <dgm:spPr/>
      <dgm:t>
        <a:bodyPr/>
        <a:lstStyle/>
        <a:p>
          <a:endParaRPr lang="en-GB"/>
        </a:p>
      </dgm:t>
    </dgm:pt>
    <dgm:pt modelId="{456610FB-F391-4C39-8323-2A3729F8B301}">
      <dgm:prSet custRadScaleRad="97333" custRadScaleInc="-135846"/>
      <dgm:spPr/>
      <dgm:t>
        <a:bodyPr/>
        <a:lstStyle/>
        <a:p>
          <a:endParaRPr lang="en-GB"/>
        </a:p>
      </dgm:t>
    </dgm:pt>
    <dgm:pt modelId="{AD28ED0E-7505-4E9B-ABB6-689FE01B1978}" type="parTrans" cxnId="{9EC41686-07A6-4BDB-84A3-425A89144EE0}">
      <dgm:prSet/>
      <dgm:spPr/>
      <dgm:t>
        <a:bodyPr/>
        <a:lstStyle/>
        <a:p>
          <a:endParaRPr lang="en-GB"/>
        </a:p>
      </dgm:t>
    </dgm:pt>
    <dgm:pt modelId="{9CDCABF5-4A3C-4335-B224-386AEC143521}" type="sibTrans" cxnId="{9EC41686-07A6-4BDB-84A3-425A89144EE0}">
      <dgm:prSet/>
      <dgm:spPr/>
      <dgm:t>
        <a:bodyPr/>
        <a:lstStyle/>
        <a:p>
          <a:endParaRPr lang="en-GB"/>
        </a:p>
      </dgm:t>
    </dgm:pt>
    <dgm:pt modelId="{C5CFCFCF-55EE-4379-85F8-B0C1392AE098}" type="pres">
      <dgm:prSet presAssocID="{CE8D8A1D-789D-48EB-B483-2EE6EECB788D}" presName="Name0" presStyleCnt="0">
        <dgm:presLayoutVars>
          <dgm:chMax val="1"/>
          <dgm:dir/>
          <dgm:animLvl val="ctr"/>
          <dgm:resizeHandles val="exact"/>
        </dgm:presLayoutVars>
      </dgm:prSet>
      <dgm:spPr/>
      <dgm:t>
        <a:bodyPr/>
        <a:lstStyle/>
        <a:p>
          <a:endParaRPr lang="en-GB"/>
        </a:p>
      </dgm:t>
    </dgm:pt>
    <dgm:pt modelId="{353ACB4E-4176-4A71-920F-F6F28CE3D13F}" type="pres">
      <dgm:prSet presAssocID="{8A572103-ACCF-4E9E-87E5-F72CCF8B0598}" presName="centerShape" presStyleLbl="node0" presStyleIdx="0" presStyleCnt="1" custLinFactNeighborX="2905"/>
      <dgm:spPr/>
      <dgm:t>
        <a:bodyPr/>
        <a:lstStyle/>
        <a:p>
          <a:endParaRPr lang="en-GB"/>
        </a:p>
      </dgm:t>
    </dgm:pt>
    <dgm:pt modelId="{7DD815F7-76EE-44F0-A1DF-5F6B04D5459D}" type="pres">
      <dgm:prSet presAssocID="{30065411-C313-47CD-A219-DB00FA62F902}" presName="parTrans" presStyleLbl="sibTrans2D1" presStyleIdx="0" presStyleCnt="5"/>
      <dgm:spPr>
        <a:prstGeom prst="leftRightArrow">
          <a:avLst/>
        </a:prstGeom>
      </dgm:spPr>
      <dgm:t>
        <a:bodyPr/>
        <a:lstStyle/>
        <a:p>
          <a:endParaRPr lang="en-GB"/>
        </a:p>
      </dgm:t>
    </dgm:pt>
    <dgm:pt modelId="{FAB60D21-7BC7-41FB-B642-A66E48B7EDFC}" type="pres">
      <dgm:prSet presAssocID="{30065411-C313-47CD-A219-DB00FA62F902}" presName="connectorText" presStyleLbl="sibTrans2D1" presStyleIdx="0" presStyleCnt="5"/>
      <dgm:spPr/>
      <dgm:t>
        <a:bodyPr/>
        <a:lstStyle/>
        <a:p>
          <a:endParaRPr lang="en-GB"/>
        </a:p>
      </dgm:t>
    </dgm:pt>
    <dgm:pt modelId="{47F3A361-50BD-44B8-B965-7961DEF3236E}" type="pres">
      <dgm:prSet presAssocID="{93681F71-6543-4F74-9A5C-BFC5229DF6B6}" presName="node" presStyleLbl="node1" presStyleIdx="0" presStyleCnt="5" custRadScaleRad="140196" custRadScaleInc="172010">
        <dgm:presLayoutVars>
          <dgm:bulletEnabled val="1"/>
        </dgm:presLayoutVars>
      </dgm:prSet>
      <dgm:spPr/>
      <dgm:t>
        <a:bodyPr/>
        <a:lstStyle/>
        <a:p>
          <a:endParaRPr lang="en-GB"/>
        </a:p>
      </dgm:t>
    </dgm:pt>
    <dgm:pt modelId="{ABA88F5A-1E64-4924-8284-3955C215B42A}" type="pres">
      <dgm:prSet presAssocID="{BD5EBC55-032A-4A0C-B8E5-8C7E8CE9477F}" presName="parTrans" presStyleLbl="sibTrans2D1" presStyleIdx="1" presStyleCnt="5" custScaleX="99820" custLinFactNeighborX="1658" custLinFactNeighborY="3181"/>
      <dgm:spPr>
        <a:prstGeom prst="leftRightArrow">
          <a:avLst/>
        </a:prstGeom>
      </dgm:spPr>
      <dgm:t>
        <a:bodyPr/>
        <a:lstStyle/>
        <a:p>
          <a:endParaRPr lang="en-GB"/>
        </a:p>
      </dgm:t>
    </dgm:pt>
    <dgm:pt modelId="{CAF91DC5-3EDB-4ECB-9501-4A9D36881604}" type="pres">
      <dgm:prSet presAssocID="{BD5EBC55-032A-4A0C-B8E5-8C7E8CE9477F}" presName="connectorText" presStyleLbl="sibTrans2D1" presStyleIdx="1" presStyleCnt="5"/>
      <dgm:spPr/>
      <dgm:t>
        <a:bodyPr/>
        <a:lstStyle/>
        <a:p>
          <a:endParaRPr lang="en-GB"/>
        </a:p>
      </dgm:t>
    </dgm:pt>
    <dgm:pt modelId="{D0507408-4CD8-43C7-A0B1-23F594AE3FBC}" type="pres">
      <dgm:prSet presAssocID="{4471A895-3D0D-40D9-AAF0-FBB8408BC0F4}" presName="node" presStyleLbl="node1" presStyleIdx="1" presStyleCnt="5" custRadScaleRad="149615" custRadScaleInc="109813">
        <dgm:presLayoutVars>
          <dgm:bulletEnabled val="1"/>
        </dgm:presLayoutVars>
      </dgm:prSet>
      <dgm:spPr/>
      <dgm:t>
        <a:bodyPr/>
        <a:lstStyle/>
        <a:p>
          <a:endParaRPr lang="en-GB"/>
        </a:p>
      </dgm:t>
    </dgm:pt>
    <dgm:pt modelId="{457501C9-51C6-4225-85E9-94531A849A15}" type="pres">
      <dgm:prSet presAssocID="{6209AE7C-A112-4847-B95C-F5DB8CFE9AFC}" presName="parTrans" presStyleLbl="sibTrans2D1" presStyleIdx="2" presStyleCnt="5" custAng="13511174" custFlipHor="1" custScaleX="37547" custScaleY="87536" custLinFactNeighborX="-94873" custLinFactNeighborY="-1189"/>
      <dgm:spPr>
        <a:prstGeom prst="upDownArrow">
          <a:avLst/>
        </a:prstGeom>
      </dgm:spPr>
      <dgm:t>
        <a:bodyPr/>
        <a:lstStyle/>
        <a:p>
          <a:endParaRPr lang="en-GB"/>
        </a:p>
      </dgm:t>
    </dgm:pt>
    <dgm:pt modelId="{51DB004D-3395-43AB-8D85-0502B4D4E44A}" type="pres">
      <dgm:prSet presAssocID="{6209AE7C-A112-4847-B95C-F5DB8CFE9AFC}" presName="connectorText" presStyleLbl="sibTrans2D1" presStyleIdx="2" presStyleCnt="5"/>
      <dgm:spPr/>
      <dgm:t>
        <a:bodyPr/>
        <a:lstStyle/>
        <a:p>
          <a:endParaRPr lang="en-GB"/>
        </a:p>
      </dgm:t>
    </dgm:pt>
    <dgm:pt modelId="{AFE15EDE-E08C-4B14-A8C4-E9989669B8E2}" type="pres">
      <dgm:prSet presAssocID="{1ABA420A-73EB-4CED-B8E7-A4A03217BF3E}" presName="node" presStyleLbl="node1" presStyleIdx="2" presStyleCnt="5" custRadScaleRad="146199" custRadScaleInc="234140">
        <dgm:presLayoutVars>
          <dgm:bulletEnabled val="1"/>
        </dgm:presLayoutVars>
      </dgm:prSet>
      <dgm:spPr/>
      <dgm:t>
        <a:bodyPr/>
        <a:lstStyle/>
        <a:p>
          <a:endParaRPr lang="en-GB"/>
        </a:p>
      </dgm:t>
    </dgm:pt>
    <dgm:pt modelId="{4E6F9DA5-AAF5-4195-B7AA-F7D36AC4CB21}" type="pres">
      <dgm:prSet presAssocID="{90988405-3DF3-4AC3-8299-ACC61109C61C}" presName="parTrans" presStyleLbl="sibTrans2D1" presStyleIdx="3" presStyleCnt="5" custAng="7371644" custFlipVert="1" custScaleX="23698" custScaleY="79841" custLinFactNeighborX="-94534" custLinFactNeighborY="-15554"/>
      <dgm:spPr>
        <a:prstGeom prst="upDownArrow">
          <a:avLst/>
        </a:prstGeom>
      </dgm:spPr>
      <dgm:t>
        <a:bodyPr/>
        <a:lstStyle/>
        <a:p>
          <a:endParaRPr lang="en-GB"/>
        </a:p>
      </dgm:t>
    </dgm:pt>
    <dgm:pt modelId="{5A6DFEA5-A9D1-470A-966F-2F4E282EDB20}" type="pres">
      <dgm:prSet presAssocID="{90988405-3DF3-4AC3-8299-ACC61109C61C}" presName="connectorText" presStyleLbl="sibTrans2D1" presStyleIdx="3" presStyleCnt="5"/>
      <dgm:spPr/>
      <dgm:t>
        <a:bodyPr/>
        <a:lstStyle/>
        <a:p>
          <a:endParaRPr lang="en-GB"/>
        </a:p>
      </dgm:t>
    </dgm:pt>
    <dgm:pt modelId="{ECA2A93A-641C-46BA-9B89-F814914EC1E5}" type="pres">
      <dgm:prSet presAssocID="{061CE7B0-6A5C-4126-9D2E-43E957C90314}" presName="node" presStyleLbl="node1" presStyleIdx="3" presStyleCnt="5" custRadScaleRad="149224" custRadScaleInc="258024">
        <dgm:presLayoutVars>
          <dgm:bulletEnabled val="1"/>
        </dgm:presLayoutVars>
      </dgm:prSet>
      <dgm:spPr/>
      <dgm:t>
        <a:bodyPr/>
        <a:lstStyle/>
        <a:p>
          <a:endParaRPr lang="en-GB"/>
        </a:p>
      </dgm:t>
    </dgm:pt>
    <dgm:pt modelId="{F976E3B1-A335-43AC-9179-F0D8D22D8851}" type="pres">
      <dgm:prSet presAssocID="{1F09596A-5CBA-4685-AF27-87A4AF1E05BE}" presName="parTrans" presStyleLbl="sibTrans2D1" presStyleIdx="4" presStyleCnt="5" custScaleX="179613" custScaleY="97964"/>
      <dgm:spPr>
        <a:prstGeom prst="leftRightArrow">
          <a:avLst/>
        </a:prstGeom>
      </dgm:spPr>
      <dgm:t>
        <a:bodyPr/>
        <a:lstStyle/>
        <a:p>
          <a:endParaRPr lang="en-GB"/>
        </a:p>
      </dgm:t>
    </dgm:pt>
    <dgm:pt modelId="{24A10AA1-19F7-41EF-8CDE-62AC0E4013B5}" type="pres">
      <dgm:prSet presAssocID="{1F09596A-5CBA-4685-AF27-87A4AF1E05BE}" presName="connectorText" presStyleLbl="sibTrans2D1" presStyleIdx="4" presStyleCnt="5"/>
      <dgm:spPr/>
      <dgm:t>
        <a:bodyPr/>
        <a:lstStyle/>
        <a:p>
          <a:endParaRPr lang="en-GB"/>
        </a:p>
      </dgm:t>
    </dgm:pt>
    <dgm:pt modelId="{A43472E9-AD22-4D23-9B1D-56E2B36AE667}" type="pres">
      <dgm:prSet presAssocID="{6B093B6C-5031-48C9-8145-052CF8D991E1}" presName="node" presStyleLbl="node1" presStyleIdx="4" presStyleCnt="5" custRadScaleRad="109865" custRadScaleInc="-44497">
        <dgm:presLayoutVars>
          <dgm:bulletEnabled val="1"/>
        </dgm:presLayoutVars>
      </dgm:prSet>
      <dgm:spPr/>
      <dgm:t>
        <a:bodyPr/>
        <a:lstStyle/>
        <a:p>
          <a:endParaRPr lang="en-GB"/>
        </a:p>
      </dgm:t>
    </dgm:pt>
  </dgm:ptLst>
  <dgm:cxnLst>
    <dgm:cxn modelId="{06482D9A-1BC0-4CC6-979E-81720D437226}" srcId="{8A572103-ACCF-4E9E-87E5-F72CCF8B0598}" destId="{93681F71-6543-4F74-9A5C-BFC5229DF6B6}" srcOrd="0" destOrd="0" parTransId="{30065411-C313-47CD-A219-DB00FA62F902}" sibTransId="{173482DB-2C44-439B-9227-C8CA47B35049}"/>
    <dgm:cxn modelId="{D207E155-6D24-4BB6-B4EF-FFC7B8807A38}" type="presOf" srcId="{4471A895-3D0D-40D9-AAF0-FBB8408BC0F4}" destId="{D0507408-4CD8-43C7-A0B1-23F594AE3FBC}" srcOrd="0" destOrd="0" presId="urn:microsoft.com/office/officeart/2005/8/layout/radial5"/>
    <dgm:cxn modelId="{E0668164-E762-44B1-B026-B3C3D0869683}" type="presOf" srcId="{6B093B6C-5031-48C9-8145-052CF8D991E1}" destId="{A43472E9-AD22-4D23-9B1D-56E2B36AE667}" srcOrd="0" destOrd="0" presId="urn:microsoft.com/office/officeart/2005/8/layout/radial5"/>
    <dgm:cxn modelId="{AE9E5853-6336-47DD-86CE-BD8EF72465F3}" type="presOf" srcId="{BD5EBC55-032A-4A0C-B8E5-8C7E8CE9477F}" destId="{CAF91DC5-3EDB-4ECB-9501-4A9D36881604}" srcOrd="1" destOrd="0" presId="urn:microsoft.com/office/officeart/2005/8/layout/radial5"/>
    <dgm:cxn modelId="{656D4FC6-1B6D-4466-BB99-4CAD85DAFF01}" type="presOf" srcId="{90988405-3DF3-4AC3-8299-ACC61109C61C}" destId="{5A6DFEA5-A9D1-470A-966F-2F4E282EDB20}" srcOrd="1" destOrd="0" presId="urn:microsoft.com/office/officeart/2005/8/layout/radial5"/>
    <dgm:cxn modelId="{DC17F1E5-DC14-4BCA-8980-67570EB00CEE}" type="presOf" srcId="{30065411-C313-47CD-A219-DB00FA62F902}" destId="{7DD815F7-76EE-44F0-A1DF-5F6B04D5459D}" srcOrd="0" destOrd="0" presId="urn:microsoft.com/office/officeart/2005/8/layout/radial5"/>
    <dgm:cxn modelId="{A2FECD13-DAEA-4CF5-88D0-B9D90DAE2A8B}" type="presOf" srcId="{1ABA420A-73EB-4CED-B8E7-A4A03217BF3E}" destId="{AFE15EDE-E08C-4B14-A8C4-E9989669B8E2}" srcOrd="0" destOrd="0" presId="urn:microsoft.com/office/officeart/2005/8/layout/radial5"/>
    <dgm:cxn modelId="{9E26D1AB-3589-4486-A7E0-5485A6B6B495}" type="presOf" srcId="{93681F71-6543-4F74-9A5C-BFC5229DF6B6}" destId="{47F3A361-50BD-44B8-B965-7961DEF3236E}" srcOrd="0" destOrd="0" presId="urn:microsoft.com/office/officeart/2005/8/layout/radial5"/>
    <dgm:cxn modelId="{569845C3-5EE5-469A-8C41-F18C757D94A4}" srcId="{8A572103-ACCF-4E9E-87E5-F72CCF8B0598}" destId="{4471A895-3D0D-40D9-AAF0-FBB8408BC0F4}" srcOrd="1" destOrd="0" parTransId="{BD5EBC55-032A-4A0C-B8E5-8C7E8CE9477F}" sibTransId="{44801D83-D6A7-491A-B037-87BCCB657238}"/>
    <dgm:cxn modelId="{2BE7BB1F-50F2-418F-BC5C-E30E66E5AC53}" srcId="{CE8D8A1D-789D-48EB-B483-2EE6EECB788D}" destId="{16FCCC78-8900-46A4-BF67-AAB5C2FC5A98}" srcOrd="1" destOrd="0" parTransId="{E3B78B7E-3F5B-4DAE-83A3-2A6DA5B864E2}" sibTransId="{CA585E6B-5A8F-4F20-A162-22F832AFC735}"/>
    <dgm:cxn modelId="{06F3C8BB-767D-4561-8560-777449602ADD}" type="presOf" srcId="{6209AE7C-A112-4847-B95C-F5DB8CFE9AFC}" destId="{51DB004D-3395-43AB-8D85-0502B4D4E44A}" srcOrd="1" destOrd="0" presId="urn:microsoft.com/office/officeart/2005/8/layout/radial5"/>
    <dgm:cxn modelId="{476EC3C9-ECCC-4732-AD3A-0C504E7611BA}" srcId="{8A572103-ACCF-4E9E-87E5-F72CCF8B0598}" destId="{6B093B6C-5031-48C9-8145-052CF8D991E1}" srcOrd="4" destOrd="0" parTransId="{1F09596A-5CBA-4685-AF27-87A4AF1E05BE}" sibTransId="{6AD42811-FB10-402F-94D8-F7B06734924B}"/>
    <dgm:cxn modelId="{70768E04-37CF-4E3C-B901-A651AED8293F}" type="presOf" srcId="{BD5EBC55-032A-4A0C-B8E5-8C7E8CE9477F}" destId="{ABA88F5A-1E64-4924-8284-3955C215B42A}" srcOrd="0" destOrd="0" presId="urn:microsoft.com/office/officeart/2005/8/layout/radial5"/>
    <dgm:cxn modelId="{A0990F52-C93A-42CE-B68D-FD7C8EA1B365}" type="presOf" srcId="{061CE7B0-6A5C-4126-9D2E-43E957C90314}" destId="{ECA2A93A-641C-46BA-9B89-F814914EC1E5}" srcOrd="0" destOrd="0" presId="urn:microsoft.com/office/officeart/2005/8/layout/radial5"/>
    <dgm:cxn modelId="{AC8AF001-1761-4902-A630-7DD5453C13A1}" srcId="{8A572103-ACCF-4E9E-87E5-F72CCF8B0598}" destId="{061CE7B0-6A5C-4126-9D2E-43E957C90314}" srcOrd="3" destOrd="0" parTransId="{90988405-3DF3-4AC3-8299-ACC61109C61C}" sibTransId="{3D8EAB0F-B15B-48E5-871B-B68A21129110}"/>
    <dgm:cxn modelId="{6F8D364C-43AE-4C76-A66C-0A74D98E78E8}" type="presOf" srcId="{1F09596A-5CBA-4685-AF27-87A4AF1E05BE}" destId="{F976E3B1-A335-43AC-9179-F0D8D22D8851}" srcOrd="0" destOrd="0" presId="urn:microsoft.com/office/officeart/2005/8/layout/radial5"/>
    <dgm:cxn modelId="{897B121B-E36E-4634-B8B8-4D5D5323BBB3}" type="presOf" srcId="{CE8D8A1D-789D-48EB-B483-2EE6EECB788D}" destId="{C5CFCFCF-55EE-4379-85F8-B0C1392AE098}" srcOrd="0" destOrd="0" presId="urn:microsoft.com/office/officeart/2005/8/layout/radial5"/>
    <dgm:cxn modelId="{7D36A3EF-9294-40C6-8187-5EC7BEABE559}" type="presOf" srcId="{8A572103-ACCF-4E9E-87E5-F72CCF8B0598}" destId="{353ACB4E-4176-4A71-920F-F6F28CE3D13F}" srcOrd="0" destOrd="0" presId="urn:microsoft.com/office/officeart/2005/8/layout/radial5"/>
    <dgm:cxn modelId="{AE41995F-ED90-4BBD-93D9-A635AB3B6447}" type="presOf" srcId="{1F09596A-5CBA-4685-AF27-87A4AF1E05BE}" destId="{24A10AA1-19F7-41EF-8CDE-62AC0E4013B5}" srcOrd="1" destOrd="0" presId="urn:microsoft.com/office/officeart/2005/8/layout/radial5"/>
    <dgm:cxn modelId="{4D6E121E-7651-46AD-8830-1890FBA94264}" type="presOf" srcId="{90988405-3DF3-4AC3-8299-ACC61109C61C}" destId="{4E6F9DA5-AAF5-4195-B7AA-F7D36AC4CB21}" srcOrd="0" destOrd="0" presId="urn:microsoft.com/office/officeart/2005/8/layout/radial5"/>
    <dgm:cxn modelId="{C65885F2-7AEB-4C6C-9D23-4916C05A0884}" srcId="{8A572103-ACCF-4E9E-87E5-F72CCF8B0598}" destId="{1ABA420A-73EB-4CED-B8E7-A4A03217BF3E}" srcOrd="2" destOrd="0" parTransId="{6209AE7C-A112-4847-B95C-F5DB8CFE9AFC}" sibTransId="{4BB212AB-8965-4D6F-BE49-B814E0A225AF}"/>
    <dgm:cxn modelId="{D30DBDC8-591B-46AE-AC44-27BDD71721B0}" srcId="{CE8D8A1D-789D-48EB-B483-2EE6EECB788D}" destId="{8A572103-ACCF-4E9E-87E5-F72CCF8B0598}" srcOrd="0" destOrd="0" parTransId="{08ED66EC-32D4-4986-85C7-ABEC724528C1}" sibTransId="{4C5A3917-A6C2-4320-A016-D57D85E81CC0}"/>
    <dgm:cxn modelId="{B691C0B1-5D9E-4C88-9EC5-424B5EA4D8FA}" type="presOf" srcId="{6209AE7C-A112-4847-B95C-F5DB8CFE9AFC}" destId="{457501C9-51C6-4225-85E9-94531A849A15}" srcOrd="0" destOrd="0" presId="urn:microsoft.com/office/officeart/2005/8/layout/radial5"/>
    <dgm:cxn modelId="{9EC41686-07A6-4BDB-84A3-425A89144EE0}" srcId="{CE8D8A1D-789D-48EB-B483-2EE6EECB788D}" destId="{456610FB-F391-4C39-8323-2A3729F8B301}" srcOrd="2" destOrd="0" parTransId="{AD28ED0E-7505-4E9B-ABB6-689FE01B1978}" sibTransId="{9CDCABF5-4A3C-4335-B224-386AEC143521}"/>
    <dgm:cxn modelId="{16FEEE6C-0EDB-48B4-8224-7FAC4643DE50}" type="presOf" srcId="{30065411-C313-47CD-A219-DB00FA62F902}" destId="{FAB60D21-7BC7-41FB-B642-A66E48B7EDFC}" srcOrd="1" destOrd="0" presId="urn:microsoft.com/office/officeart/2005/8/layout/radial5"/>
    <dgm:cxn modelId="{CB3DC5DB-576C-451E-8695-2E908488F930}" type="presParOf" srcId="{C5CFCFCF-55EE-4379-85F8-B0C1392AE098}" destId="{353ACB4E-4176-4A71-920F-F6F28CE3D13F}" srcOrd="0" destOrd="0" presId="urn:microsoft.com/office/officeart/2005/8/layout/radial5"/>
    <dgm:cxn modelId="{C17DB567-0FC6-4E97-BB1A-0DD75A760676}" type="presParOf" srcId="{C5CFCFCF-55EE-4379-85F8-B0C1392AE098}" destId="{7DD815F7-76EE-44F0-A1DF-5F6B04D5459D}" srcOrd="1" destOrd="0" presId="urn:microsoft.com/office/officeart/2005/8/layout/radial5"/>
    <dgm:cxn modelId="{3A31E4A2-FAA0-470E-82EA-CD3302134ABE}" type="presParOf" srcId="{7DD815F7-76EE-44F0-A1DF-5F6B04D5459D}" destId="{FAB60D21-7BC7-41FB-B642-A66E48B7EDFC}" srcOrd="0" destOrd="0" presId="urn:microsoft.com/office/officeart/2005/8/layout/radial5"/>
    <dgm:cxn modelId="{AF35BE76-A534-45EE-BC06-32BA898BE36C}" type="presParOf" srcId="{C5CFCFCF-55EE-4379-85F8-B0C1392AE098}" destId="{47F3A361-50BD-44B8-B965-7961DEF3236E}" srcOrd="2" destOrd="0" presId="urn:microsoft.com/office/officeart/2005/8/layout/radial5"/>
    <dgm:cxn modelId="{9D3B769C-77AA-4E4B-B597-F597030362F8}" type="presParOf" srcId="{C5CFCFCF-55EE-4379-85F8-B0C1392AE098}" destId="{ABA88F5A-1E64-4924-8284-3955C215B42A}" srcOrd="3" destOrd="0" presId="urn:microsoft.com/office/officeart/2005/8/layout/radial5"/>
    <dgm:cxn modelId="{0F9D5C16-E36B-4836-9664-40758A4ACBC3}" type="presParOf" srcId="{ABA88F5A-1E64-4924-8284-3955C215B42A}" destId="{CAF91DC5-3EDB-4ECB-9501-4A9D36881604}" srcOrd="0" destOrd="0" presId="urn:microsoft.com/office/officeart/2005/8/layout/radial5"/>
    <dgm:cxn modelId="{24446CB9-9789-471C-8FAE-63B55CA5D70C}" type="presParOf" srcId="{C5CFCFCF-55EE-4379-85F8-B0C1392AE098}" destId="{D0507408-4CD8-43C7-A0B1-23F594AE3FBC}" srcOrd="4" destOrd="0" presId="urn:microsoft.com/office/officeart/2005/8/layout/radial5"/>
    <dgm:cxn modelId="{6938AB86-09CB-4083-BEEB-DACF391C75EB}" type="presParOf" srcId="{C5CFCFCF-55EE-4379-85F8-B0C1392AE098}" destId="{457501C9-51C6-4225-85E9-94531A849A15}" srcOrd="5" destOrd="0" presId="urn:microsoft.com/office/officeart/2005/8/layout/radial5"/>
    <dgm:cxn modelId="{70F2FC40-CD19-4A2A-8E3F-E3B6453FC675}" type="presParOf" srcId="{457501C9-51C6-4225-85E9-94531A849A15}" destId="{51DB004D-3395-43AB-8D85-0502B4D4E44A}" srcOrd="0" destOrd="0" presId="urn:microsoft.com/office/officeart/2005/8/layout/radial5"/>
    <dgm:cxn modelId="{56EB0C5E-9DE0-4135-94C4-9D9CFBDF4CCF}" type="presParOf" srcId="{C5CFCFCF-55EE-4379-85F8-B0C1392AE098}" destId="{AFE15EDE-E08C-4B14-A8C4-E9989669B8E2}" srcOrd="6" destOrd="0" presId="urn:microsoft.com/office/officeart/2005/8/layout/radial5"/>
    <dgm:cxn modelId="{25D75787-DF28-4776-914E-47C0BE6F1248}" type="presParOf" srcId="{C5CFCFCF-55EE-4379-85F8-B0C1392AE098}" destId="{4E6F9DA5-AAF5-4195-B7AA-F7D36AC4CB21}" srcOrd="7" destOrd="0" presId="urn:microsoft.com/office/officeart/2005/8/layout/radial5"/>
    <dgm:cxn modelId="{1F2B3F18-DD32-46D7-93C3-88D762361D19}" type="presParOf" srcId="{4E6F9DA5-AAF5-4195-B7AA-F7D36AC4CB21}" destId="{5A6DFEA5-A9D1-470A-966F-2F4E282EDB20}" srcOrd="0" destOrd="0" presId="urn:microsoft.com/office/officeart/2005/8/layout/radial5"/>
    <dgm:cxn modelId="{8AE9C1D7-5323-4055-A47D-F7947E9AF2C6}" type="presParOf" srcId="{C5CFCFCF-55EE-4379-85F8-B0C1392AE098}" destId="{ECA2A93A-641C-46BA-9B89-F814914EC1E5}" srcOrd="8" destOrd="0" presId="urn:microsoft.com/office/officeart/2005/8/layout/radial5"/>
    <dgm:cxn modelId="{EB139C5A-40CF-4F03-A389-43306904A689}" type="presParOf" srcId="{C5CFCFCF-55EE-4379-85F8-B0C1392AE098}" destId="{F976E3B1-A335-43AC-9179-F0D8D22D8851}" srcOrd="9" destOrd="0" presId="urn:microsoft.com/office/officeart/2005/8/layout/radial5"/>
    <dgm:cxn modelId="{6238B94B-1AB1-4FB0-8BD9-1A5638F79C2D}" type="presParOf" srcId="{F976E3B1-A335-43AC-9179-F0D8D22D8851}" destId="{24A10AA1-19F7-41EF-8CDE-62AC0E4013B5}" srcOrd="0" destOrd="0" presId="urn:microsoft.com/office/officeart/2005/8/layout/radial5"/>
    <dgm:cxn modelId="{7A0875B4-09EF-4E78-9ED9-12B57B7FB7F6}" type="presParOf" srcId="{C5CFCFCF-55EE-4379-85F8-B0C1392AE098}" destId="{A43472E9-AD22-4D23-9B1D-56E2B36AE667}" srcOrd="10"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ACB4E-4176-4A71-920F-F6F28CE3D13F}">
      <dsp:nvSpPr>
        <dsp:cNvPr id="0" name=""/>
        <dsp:cNvSpPr/>
      </dsp:nvSpPr>
      <dsp:spPr>
        <a:xfrm>
          <a:off x="3193213" y="2067217"/>
          <a:ext cx="1473398" cy="1473398"/>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Centralised Server &amp; Editorial Board</a:t>
          </a:r>
          <a:endParaRPr lang="en-GB" sz="1500" kern="1200" dirty="0"/>
        </a:p>
      </dsp:txBody>
      <dsp:txXfrm>
        <a:off x="3408987" y="2282991"/>
        <a:ext cx="1041850" cy="1041850"/>
      </dsp:txXfrm>
    </dsp:sp>
    <dsp:sp modelId="{7DD815F7-76EE-44F0-A1DF-5F6B04D5459D}">
      <dsp:nvSpPr>
        <dsp:cNvPr id="0" name=""/>
        <dsp:cNvSpPr/>
      </dsp:nvSpPr>
      <dsp:spPr>
        <a:xfrm rot="19845829">
          <a:off x="4780802" y="1882160"/>
          <a:ext cx="696883" cy="500955"/>
        </a:xfrm>
        <a:prstGeom prst="leftRightArrow">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4790374" y="2019052"/>
        <a:ext cx="546597" cy="300573"/>
      </dsp:txXfrm>
    </dsp:sp>
    <dsp:sp modelId="{47F3A361-50BD-44B8-B965-7961DEF3236E}">
      <dsp:nvSpPr>
        <dsp:cNvPr id="0" name=""/>
        <dsp:cNvSpPr/>
      </dsp:nvSpPr>
      <dsp:spPr>
        <a:xfrm>
          <a:off x="5626298" y="705394"/>
          <a:ext cx="1473398" cy="1473398"/>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18</a:t>
          </a:r>
          <a:r>
            <a:rPr lang="en-GB" sz="1500" kern="1200" baseline="30000" dirty="0" smtClean="0"/>
            <a:t>th</a:t>
          </a:r>
          <a:r>
            <a:rPr lang="en-GB" sz="1500" kern="1200" dirty="0" smtClean="0"/>
            <a:t> Century Connect</a:t>
          </a:r>
          <a:endParaRPr lang="en-GB" sz="1500" kern="1200" dirty="0"/>
        </a:p>
      </dsp:txBody>
      <dsp:txXfrm>
        <a:off x="5842072" y="921168"/>
        <a:ext cx="1041850" cy="1041850"/>
      </dsp:txXfrm>
    </dsp:sp>
    <dsp:sp modelId="{ABA88F5A-1E64-4924-8284-3955C215B42A}">
      <dsp:nvSpPr>
        <dsp:cNvPr id="0" name=""/>
        <dsp:cNvSpPr/>
      </dsp:nvSpPr>
      <dsp:spPr>
        <a:xfrm rot="1342791">
          <a:off x="4900857" y="3127467"/>
          <a:ext cx="795306" cy="500955"/>
        </a:xfrm>
        <a:prstGeom prst="leftRightArrow">
          <a:avLst/>
        </a:prstGeom>
        <a:gradFill rotWithShape="0">
          <a:gsLst>
            <a:gs pos="0">
              <a:schemeClr val="accent2">
                <a:shade val="90000"/>
                <a:hueOff val="0"/>
                <a:satOff val="-6913"/>
                <a:lumOff val="7417"/>
                <a:alphaOff val="0"/>
                <a:shade val="51000"/>
                <a:satMod val="130000"/>
              </a:schemeClr>
            </a:gs>
            <a:gs pos="80000">
              <a:schemeClr val="accent2">
                <a:shade val="90000"/>
                <a:hueOff val="0"/>
                <a:satOff val="-6913"/>
                <a:lumOff val="7417"/>
                <a:alphaOff val="0"/>
                <a:shade val="93000"/>
                <a:satMod val="130000"/>
              </a:schemeClr>
            </a:gs>
            <a:gs pos="100000">
              <a:schemeClr val="accent2">
                <a:shade val="90000"/>
                <a:hueOff val="0"/>
                <a:satOff val="-6913"/>
                <a:lumOff val="741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4906517" y="3199048"/>
        <a:ext cx="645020" cy="300573"/>
      </dsp:txXfrm>
    </dsp:sp>
    <dsp:sp modelId="{D0507408-4CD8-43C7-A0B1-23F594AE3FBC}">
      <dsp:nvSpPr>
        <dsp:cNvPr id="0" name=""/>
        <dsp:cNvSpPr/>
      </dsp:nvSpPr>
      <dsp:spPr>
        <a:xfrm>
          <a:off x="5945692" y="3200575"/>
          <a:ext cx="1473398" cy="1473398"/>
        </a:xfrm>
        <a:prstGeom prst="ellipse">
          <a:avLst/>
        </a:prstGeom>
        <a:gradFill rotWithShape="0">
          <a:gsLst>
            <a:gs pos="0">
              <a:schemeClr val="accent2">
                <a:shade val="80000"/>
                <a:hueOff val="0"/>
                <a:satOff val="-7005"/>
                <a:lumOff val="7938"/>
                <a:alphaOff val="0"/>
                <a:shade val="51000"/>
                <a:satMod val="130000"/>
              </a:schemeClr>
            </a:gs>
            <a:gs pos="80000">
              <a:schemeClr val="accent2">
                <a:shade val="80000"/>
                <a:hueOff val="0"/>
                <a:satOff val="-7005"/>
                <a:lumOff val="7938"/>
                <a:alphaOff val="0"/>
                <a:shade val="93000"/>
                <a:satMod val="130000"/>
              </a:schemeClr>
            </a:gs>
            <a:gs pos="100000">
              <a:schemeClr val="accent2">
                <a:shade val="80000"/>
                <a:hueOff val="0"/>
                <a:satOff val="-7005"/>
                <a:lumOff val="793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err="1" smtClean="0"/>
            <a:t>Proquest</a:t>
          </a:r>
          <a:r>
            <a:rPr lang="en-GB" sz="1500" kern="1200" dirty="0" smtClean="0"/>
            <a:t> / </a:t>
          </a:r>
          <a:r>
            <a:rPr lang="en-GB" sz="1500" kern="1200" dirty="0" err="1" smtClean="0"/>
            <a:t>Cengage</a:t>
          </a:r>
          <a:r>
            <a:rPr lang="en-GB" sz="1500" kern="1200" dirty="0" smtClean="0"/>
            <a:t> / British Library</a:t>
          </a:r>
        </a:p>
      </dsp:txBody>
      <dsp:txXfrm>
        <a:off x="6161466" y="3416349"/>
        <a:ext cx="1041850" cy="1041850"/>
      </dsp:txXfrm>
    </dsp:sp>
    <dsp:sp modelId="{457501C9-51C6-4225-85E9-94531A849A15}">
      <dsp:nvSpPr>
        <dsp:cNvPr id="0" name=""/>
        <dsp:cNvSpPr/>
      </dsp:nvSpPr>
      <dsp:spPr>
        <a:xfrm rot="21000290" flipH="1">
          <a:off x="1900074" y="3402866"/>
          <a:ext cx="284501" cy="438516"/>
        </a:xfrm>
        <a:prstGeom prst="upDownArrow">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1984776" y="3483162"/>
        <a:ext cx="199151" cy="263110"/>
      </dsp:txXfrm>
    </dsp:sp>
    <dsp:sp modelId="{AFE15EDE-E08C-4B14-A8C4-E9989669B8E2}">
      <dsp:nvSpPr>
        <dsp:cNvPr id="0" name=""/>
        <dsp:cNvSpPr/>
      </dsp:nvSpPr>
      <dsp:spPr>
        <a:xfrm>
          <a:off x="820732" y="3740264"/>
          <a:ext cx="1473398" cy="1473398"/>
        </a:xfrm>
        <a:prstGeom prst="ellipse">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err="1" smtClean="0"/>
            <a:t>TypeWright</a:t>
          </a:r>
          <a:r>
            <a:rPr lang="en-GB" sz="1500" kern="1200" dirty="0" smtClean="0"/>
            <a:t> software (expert editing)</a:t>
          </a:r>
          <a:endParaRPr lang="en-GB" sz="1500" kern="1200" dirty="0"/>
        </a:p>
      </dsp:txBody>
      <dsp:txXfrm>
        <a:off x="1036506" y="3956038"/>
        <a:ext cx="1041850" cy="1041850"/>
      </dsp:txXfrm>
    </dsp:sp>
    <dsp:sp modelId="{4E6F9DA5-AAF5-4195-B7AA-F7D36AC4CB21}">
      <dsp:nvSpPr>
        <dsp:cNvPr id="0" name=""/>
        <dsp:cNvSpPr/>
      </dsp:nvSpPr>
      <dsp:spPr>
        <a:xfrm rot="1176581" flipV="1">
          <a:off x="1732681" y="1574780"/>
          <a:ext cx="213602" cy="399967"/>
        </a:xfrm>
        <a:prstGeom prst="upDownArrow">
          <a:avLst/>
        </a:prstGeom>
        <a:gradFill rotWithShape="0">
          <a:gsLst>
            <a:gs pos="0">
              <a:schemeClr val="accent2">
                <a:shade val="90000"/>
                <a:hueOff val="0"/>
                <a:satOff val="-20738"/>
                <a:lumOff val="22250"/>
                <a:alphaOff val="0"/>
                <a:shade val="51000"/>
                <a:satMod val="130000"/>
              </a:schemeClr>
            </a:gs>
            <a:gs pos="80000">
              <a:schemeClr val="accent2">
                <a:shade val="90000"/>
                <a:hueOff val="0"/>
                <a:satOff val="-20738"/>
                <a:lumOff val="22250"/>
                <a:alphaOff val="0"/>
                <a:shade val="93000"/>
                <a:satMod val="130000"/>
              </a:schemeClr>
            </a:gs>
            <a:gs pos="100000">
              <a:schemeClr val="accent2">
                <a:shade val="90000"/>
                <a:hueOff val="0"/>
                <a:satOff val="-20738"/>
                <a:lumOff val="2225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1734539" y="1644020"/>
        <a:ext cx="149521" cy="239981"/>
      </dsp:txXfrm>
    </dsp:sp>
    <dsp:sp modelId="{ECA2A93A-641C-46BA-9B89-F814914EC1E5}">
      <dsp:nvSpPr>
        <dsp:cNvPr id="0" name=""/>
        <dsp:cNvSpPr/>
      </dsp:nvSpPr>
      <dsp:spPr>
        <a:xfrm>
          <a:off x="676059" y="133671"/>
          <a:ext cx="1473398" cy="1473398"/>
        </a:xfrm>
        <a:prstGeom prst="ellipse">
          <a:avLst/>
        </a:prstGeom>
        <a:gradFill rotWithShape="0">
          <a:gsLst>
            <a:gs pos="0">
              <a:schemeClr val="accent2">
                <a:shade val="80000"/>
                <a:hueOff val="0"/>
                <a:satOff val="-21014"/>
                <a:lumOff val="23814"/>
                <a:alphaOff val="0"/>
                <a:shade val="51000"/>
                <a:satMod val="130000"/>
              </a:schemeClr>
            </a:gs>
            <a:gs pos="80000">
              <a:schemeClr val="accent2">
                <a:shade val="80000"/>
                <a:hueOff val="0"/>
                <a:satOff val="-21014"/>
                <a:lumOff val="23814"/>
                <a:alphaOff val="0"/>
                <a:shade val="93000"/>
                <a:satMod val="130000"/>
              </a:schemeClr>
            </a:gs>
            <a:gs pos="100000">
              <a:schemeClr val="accent2">
                <a:shade val="80000"/>
                <a:hueOff val="0"/>
                <a:satOff val="-21014"/>
                <a:lumOff val="238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Widget (quick edits)</a:t>
          </a:r>
          <a:endParaRPr lang="en-GB" sz="1500" kern="1200" dirty="0"/>
        </a:p>
      </dsp:txBody>
      <dsp:txXfrm>
        <a:off x="891833" y="349445"/>
        <a:ext cx="1041850" cy="1041850"/>
      </dsp:txXfrm>
    </dsp:sp>
    <dsp:sp modelId="{F976E3B1-A335-43AC-9179-F0D8D22D8851}">
      <dsp:nvSpPr>
        <dsp:cNvPr id="0" name=""/>
        <dsp:cNvSpPr/>
      </dsp:nvSpPr>
      <dsp:spPr>
        <a:xfrm rot="10912896">
          <a:off x="2315568" y="2519795"/>
          <a:ext cx="870031" cy="490756"/>
        </a:xfrm>
        <a:prstGeom prst="leftRightArrow">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2462755" y="2620363"/>
        <a:ext cx="722804" cy="294454"/>
      </dsp:txXfrm>
    </dsp:sp>
    <dsp:sp modelId="{A43472E9-AD22-4D23-9B1D-56E2B36AE667}">
      <dsp:nvSpPr>
        <dsp:cNvPr id="0" name=""/>
        <dsp:cNvSpPr/>
      </dsp:nvSpPr>
      <dsp:spPr>
        <a:xfrm>
          <a:off x="807154" y="1988830"/>
          <a:ext cx="1473398" cy="1473398"/>
        </a:xfrm>
        <a:prstGeom prst="ellipse">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b="1" kern="1200" dirty="0" smtClean="0"/>
            <a:t>JISC Historic Books</a:t>
          </a:r>
          <a:endParaRPr lang="en-GB" sz="1500" b="1" kern="1200" dirty="0"/>
        </a:p>
      </dsp:txBody>
      <dsp:txXfrm>
        <a:off x="1022928" y="2204604"/>
        <a:ext cx="1041850" cy="104185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9B5605F-4650-41CB-B1A9-9C59EF13429E}" type="slidenum">
              <a:rPr lang="en-GB"/>
              <a:pPr/>
              <a:t>‹#›</a:t>
            </a:fld>
            <a:endParaRPr lang="en-GB"/>
          </a:p>
        </p:txBody>
      </p:sp>
    </p:spTree>
    <p:extLst>
      <p:ext uri="{BB962C8B-B14F-4D97-AF65-F5344CB8AC3E}">
        <p14:creationId xmlns:p14="http://schemas.microsoft.com/office/powerpoint/2010/main" val="1761206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2557580-3B59-49BA-93D9-93D4993C3B6C}" type="slidenum">
              <a:rPr lang="en-GB"/>
              <a:pPr/>
              <a:t>‹#›</a:t>
            </a:fld>
            <a:endParaRPr lang="en-GB"/>
          </a:p>
        </p:txBody>
      </p:sp>
    </p:spTree>
    <p:extLst>
      <p:ext uri="{BB962C8B-B14F-4D97-AF65-F5344CB8AC3E}">
        <p14:creationId xmlns:p14="http://schemas.microsoft.com/office/powerpoint/2010/main" val="37217326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557580-3B59-49BA-93D9-93D4993C3B6C}"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10</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Gabriel introduced the next</a:t>
            </a:r>
            <a:r>
              <a:rPr lang="en-US" baseline="0" dirty="0" smtClean="0"/>
              <a:t> agenda item – Budget and Sustainability.</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Caren presented to</a:t>
            </a:r>
            <a:r>
              <a:rPr lang="en-US" baseline="0" dirty="0" smtClean="0"/>
              <a:t> members the JISC eCollections Service Budget. The JISC eCollections budget includes:</a:t>
            </a:r>
          </a:p>
          <a:p>
            <a:r>
              <a:rPr lang="en-US" baseline="0" dirty="0" smtClean="0"/>
              <a:t> - the budgeted costs at JISC Collections for the management of the service which include the Service Representative (Scott Gibbens), the fees for COUNTER membership and reporting, marketing and promotional activity </a:t>
            </a:r>
            <a:r>
              <a:rPr lang="en-US" baseline="0" dirty="0" err="1" smtClean="0"/>
              <a:t>etc</a:t>
            </a:r>
            <a:endParaRPr lang="en-US" baseline="0" dirty="0" smtClean="0"/>
          </a:p>
          <a:p>
            <a:r>
              <a:rPr lang="en-US" baseline="0" dirty="0" smtClean="0"/>
              <a:t> - the budgeted costs to cover the hosting and maintenance of the platforms at the JISC </a:t>
            </a:r>
            <a:r>
              <a:rPr lang="en-US" baseline="0" dirty="0" err="1" smtClean="0"/>
              <a:t>datacentres</a:t>
            </a:r>
            <a:r>
              <a:rPr lang="en-US" baseline="0" dirty="0" smtClean="0"/>
              <a:t> </a:t>
            </a:r>
            <a:r>
              <a:rPr lang="en-US" baseline="0" dirty="0" err="1" smtClean="0"/>
              <a:t>Mimas</a:t>
            </a:r>
            <a:r>
              <a:rPr lang="en-US" baseline="0" dirty="0" smtClean="0"/>
              <a:t> and EDINA </a:t>
            </a:r>
            <a:endParaRPr lang="en-US" baseline="0" dirty="0"/>
          </a:p>
          <a:p>
            <a:r>
              <a:rPr lang="en-US" baseline="0" dirty="0"/>
              <a:t> </a:t>
            </a:r>
            <a:r>
              <a:rPr lang="en-US" baseline="0" dirty="0" smtClean="0"/>
              <a:t>- the income generated from Service Fees charged to UK HE and FE institutions</a:t>
            </a:r>
          </a:p>
          <a:p>
            <a:endParaRPr lang="en-US" baseline="0" dirty="0" smtClean="0"/>
          </a:p>
          <a:p>
            <a:r>
              <a:rPr lang="en-US" baseline="0" dirty="0" smtClean="0"/>
              <a:t>Caren explained that currently the JISC eCollections service costs are being met from the JISC Collections content grant which is provided by JISC. </a:t>
            </a:r>
            <a:r>
              <a:rPr lang="en-GB" sz="1200" kern="1200" dirty="0" smtClean="0">
                <a:solidFill>
                  <a:schemeClr val="tx1"/>
                </a:solidFill>
                <a:effectLst/>
                <a:latin typeface="Arial" charset="0"/>
                <a:ea typeface="+mn-ea"/>
                <a:cs typeface="+mn-cs"/>
              </a:rPr>
              <a:t>The costs for EDINA and </a:t>
            </a:r>
            <a:r>
              <a:rPr lang="en-GB" sz="1200" kern="1200" dirty="0" err="1" smtClean="0">
                <a:solidFill>
                  <a:schemeClr val="tx1"/>
                </a:solidFill>
                <a:effectLst/>
                <a:latin typeface="Arial" charset="0"/>
                <a:ea typeface="+mn-ea"/>
                <a:cs typeface="+mn-cs"/>
              </a:rPr>
              <a:t>Mimas</a:t>
            </a:r>
            <a:r>
              <a:rPr lang="en-GB" sz="1200" kern="1200" dirty="0" smtClean="0">
                <a:solidFill>
                  <a:schemeClr val="tx1"/>
                </a:solidFill>
                <a:effectLst/>
                <a:latin typeface="Arial" charset="0"/>
                <a:ea typeface="+mn-ea"/>
                <a:cs typeface="+mn-cs"/>
              </a:rPr>
              <a:t> regarding the delivery and maintenance of the platforms are automatically deducted from the JISC Collections content grant by JISC and sent directly to the datacentres. The costs to manage the service are allocated from the remaining content grant.</a:t>
            </a: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By the start of the 2015 academic year, JISC eCollections aims to become an efficient and lean service that does not rely solely on the JISC Collections content grant to sustain it. This includes the management costs and the costs allocated to the JISC datacentres. The spreadsheet</a:t>
            </a:r>
            <a:r>
              <a:rPr lang="en-GB" sz="1200" kern="1200" baseline="0" dirty="0" smtClean="0">
                <a:solidFill>
                  <a:schemeClr val="tx1"/>
                </a:solidFill>
                <a:effectLst/>
                <a:latin typeface="Arial" charset="0"/>
                <a:ea typeface="+mn-ea"/>
                <a:cs typeface="+mn-cs"/>
              </a:rPr>
              <a:t> shows reduced budgets in years two and three which JISC Collections is aiming to meet. The datacentre costs also show a reduction but Caren informed members that these costs do not include any additional costs that would be incurred from new developments or the ingest of new content which often means more servers and software licenses.</a:t>
            </a:r>
          </a:p>
          <a:p>
            <a:endParaRPr lang="en-GB" sz="1200" kern="1200" baseline="0" dirty="0" smtClean="0">
              <a:solidFill>
                <a:schemeClr val="tx1"/>
              </a:solidFill>
              <a:effectLst/>
              <a:latin typeface="Arial" charset="0"/>
              <a:ea typeface="+mn-ea"/>
              <a:cs typeface="+mn-cs"/>
            </a:endParaRPr>
          </a:p>
          <a:p>
            <a:r>
              <a:rPr lang="en-GB" sz="1200" kern="1200" baseline="0" dirty="0" smtClean="0">
                <a:solidFill>
                  <a:schemeClr val="tx1"/>
                </a:solidFill>
                <a:effectLst/>
                <a:latin typeface="Arial" charset="0"/>
                <a:ea typeface="+mn-ea"/>
                <a:cs typeface="+mn-cs"/>
              </a:rPr>
              <a:t>Members </a:t>
            </a:r>
            <a:r>
              <a:rPr lang="en-GB" sz="1200" kern="1200" baseline="0" dirty="0" smtClean="0">
                <a:solidFill>
                  <a:schemeClr val="tx1"/>
                </a:solidFill>
                <a:effectLst/>
                <a:latin typeface="Arial" charset="0"/>
                <a:ea typeface="+mn-ea"/>
                <a:cs typeface="+mn-cs"/>
              </a:rPr>
              <a:t>asked about the budgeted income from the Service Fees and Caren explained that in Y1 these are based on around 50% uptake of HEIs and a lower % of FE as their fee is very low and thus does not bring in as much income. In Y2 the Service Fee income is based on 60% update across both HE and FE and in Y3 70%. </a:t>
            </a:r>
          </a:p>
          <a:p>
            <a:endParaRPr lang="en-GB" sz="1200" kern="1200" baseline="0" dirty="0" smtClean="0">
              <a:solidFill>
                <a:schemeClr val="tx1"/>
              </a:solidFill>
              <a:effectLst/>
              <a:latin typeface="Arial" charset="0"/>
              <a:ea typeface="+mn-ea"/>
              <a:cs typeface="+mn-cs"/>
            </a:endParaRPr>
          </a:p>
          <a:p>
            <a:r>
              <a:rPr lang="en-GB" sz="1200" kern="1200" baseline="0" dirty="0" smtClean="0">
                <a:solidFill>
                  <a:schemeClr val="tx1"/>
                </a:solidFill>
                <a:effectLst/>
                <a:latin typeface="Arial" charset="0"/>
                <a:ea typeface="+mn-ea"/>
                <a:cs typeface="+mn-cs"/>
              </a:rPr>
              <a:t>However, if you take the costs of the datacentres out of the equation, the </a:t>
            </a:r>
            <a:r>
              <a:rPr lang="en-GB" sz="1200" kern="1200" baseline="0" dirty="0" smtClean="0">
                <a:solidFill>
                  <a:schemeClr val="tx1"/>
                </a:solidFill>
                <a:effectLst/>
                <a:latin typeface="Arial" charset="0"/>
                <a:ea typeface="+mn-ea"/>
                <a:cs typeface="+mn-cs"/>
              </a:rPr>
              <a:t>Y1 service </a:t>
            </a:r>
            <a:r>
              <a:rPr lang="en-GB" sz="1200" kern="1200" baseline="0" dirty="0" smtClean="0">
                <a:solidFill>
                  <a:schemeClr val="tx1"/>
                </a:solidFill>
                <a:effectLst/>
                <a:latin typeface="Arial" charset="0"/>
                <a:ea typeface="+mn-ea"/>
                <a:cs typeface="+mn-cs"/>
              </a:rPr>
              <a:t>fee income does cover the costs at JISC Collections and provide a small profit which </a:t>
            </a:r>
            <a:r>
              <a:rPr lang="en-GB" sz="1200" kern="1200" baseline="0" dirty="0" smtClean="0">
                <a:solidFill>
                  <a:schemeClr val="tx1"/>
                </a:solidFill>
                <a:effectLst/>
                <a:latin typeface="Arial" charset="0"/>
                <a:ea typeface="+mn-ea"/>
                <a:cs typeface="+mn-cs"/>
              </a:rPr>
              <a:t>will </a:t>
            </a:r>
            <a:r>
              <a:rPr lang="en-GB" sz="1200" kern="1200" baseline="0" dirty="0" smtClean="0">
                <a:solidFill>
                  <a:schemeClr val="tx1"/>
                </a:solidFill>
                <a:effectLst/>
                <a:latin typeface="Arial" charset="0"/>
                <a:ea typeface="+mn-ea"/>
                <a:cs typeface="+mn-cs"/>
              </a:rPr>
              <a:t>be re-invested into the </a:t>
            </a:r>
            <a:r>
              <a:rPr lang="en-GB" sz="1200" kern="1200" baseline="0" dirty="0" smtClean="0">
                <a:solidFill>
                  <a:schemeClr val="tx1"/>
                </a:solidFill>
                <a:effectLst/>
                <a:latin typeface="Arial" charset="0"/>
                <a:ea typeface="+mn-ea"/>
                <a:cs typeface="+mn-cs"/>
              </a:rPr>
              <a:t>Service.</a:t>
            </a:r>
            <a:endParaRPr lang="en-GB" sz="1200" kern="1200" baseline="0" dirty="0" smtClean="0">
              <a:solidFill>
                <a:schemeClr val="tx1"/>
              </a:solidFill>
              <a:effectLst/>
              <a:latin typeface="Arial" charset="0"/>
              <a:ea typeface="+mn-ea"/>
              <a:cs typeface="+mn-cs"/>
            </a:endParaRPr>
          </a:p>
          <a:p>
            <a:endParaRPr lang="en-GB" sz="1200" kern="1200" baseline="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Caren explained that as JISC Collections is keen</a:t>
            </a:r>
            <a:r>
              <a:rPr lang="en-GB" sz="1200" kern="1200" baseline="0" dirty="0" smtClean="0">
                <a:solidFill>
                  <a:schemeClr val="tx1"/>
                </a:solidFill>
                <a:effectLst/>
                <a:latin typeface="Arial" charset="0"/>
                <a:ea typeface="+mn-ea"/>
                <a:cs typeface="+mn-cs"/>
              </a:rPr>
              <a:t> to see more use of the content it has invested over £20 million on behalf of the education community and that a key principle of JISC Collections is affordability, the Service Fees are very reasonable. This makes m</a:t>
            </a:r>
            <a:r>
              <a:rPr lang="en-GB" sz="1200" kern="1200" dirty="0" smtClean="0">
                <a:solidFill>
                  <a:schemeClr val="tx1"/>
                </a:solidFill>
                <a:effectLst/>
                <a:latin typeface="Arial" charset="0"/>
                <a:ea typeface="+mn-ea"/>
                <a:cs typeface="+mn-cs"/>
              </a:rPr>
              <a:t>oving to a</a:t>
            </a:r>
            <a:r>
              <a:rPr lang="en-GB" sz="1200" kern="1200" baseline="0" dirty="0" smtClean="0">
                <a:solidFill>
                  <a:schemeClr val="tx1"/>
                </a:solidFill>
                <a:effectLst/>
                <a:latin typeface="Arial" charset="0"/>
                <a:ea typeface="+mn-ea"/>
                <a:cs typeface="+mn-cs"/>
              </a:rPr>
              <a:t> self sustaining model is very difficult task </a:t>
            </a:r>
            <a:r>
              <a:rPr lang="en-GB" sz="1200" kern="1200" dirty="0" smtClean="0">
                <a:solidFill>
                  <a:schemeClr val="tx1"/>
                </a:solidFill>
                <a:effectLst/>
                <a:latin typeface="Arial" charset="0"/>
                <a:ea typeface="+mn-ea"/>
                <a:cs typeface="+mn-cs"/>
              </a:rPr>
              <a:t>given the limited market size (UK HE and FE). </a:t>
            </a: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Caren explained that a consultant had</a:t>
            </a:r>
            <a:r>
              <a:rPr lang="en-GB" sz="1200" kern="1200" baseline="0" dirty="0" smtClean="0">
                <a:solidFill>
                  <a:schemeClr val="tx1"/>
                </a:solidFill>
                <a:effectLst/>
                <a:latin typeface="Arial" charset="0"/>
                <a:ea typeface="+mn-ea"/>
                <a:cs typeface="+mn-cs"/>
              </a:rPr>
              <a:t> explored potential income opportunities such as sponsorship and </a:t>
            </a:r>
            <a:r>
              <a:rPr lang="en-GB" sz="1200" kern="1200" dirty="0" smtClean="0">
                <a:solidFill>
                  <a:schemeClr val="tx1"/>
                </a:solidFill>
                <a:effectLst/>
                <a:latin typeface="Arial" charset="0"/>
                <a:ea typeface="+mn-ea"/>
                <a:cs typeface="+mn-cs"/>
              </a:rPr>
              <a:t>sales to overseas markets and consortia, however this requires evidence</a:t>
            </a:r>
            <a:r>
              <a:rPr lang="en-GB" sz="1200" kern="1200" baseline="0" dirty="0" smtClean="0">
                <a:solidFill>
                  <a:schemeClr val="tx1"/>
                </a:solidFill>
                <a:effectLst/>
                <a:latin typeface="Arial" charset="0"/>
                <a:ea typeface="+mn-ea"/>
                <a:cs typeface="+mn-cs"/>
              </a:rPr>
              <a:t> of use and </a:t>
            </a:r>
            <a:r>
              <a:rPr lang="en-GB" sz="1200" kern="1200" baseline="0" dirty="0" smtClean="0">
                <a:solidFill>
                  <a:schemeClr val="tx1"/>
                </a:solidFill>
                <a:effectLst/>
                <a:latin typeface="Arial" charset="0"/>
                <a:ea typeface="+mn-ea"/>
                <a:cs typeface="+mn-cs"/>
              </a:rPr>
              <a:t>statistics </a:t>
            </a:r>
            <a:r>
              <a:rPr lang="en-GB" sz="1200" kern="1200" baseline="0" dirty="0" smtClean="0">
                <a:solidFill>
                  <a:schemeClr val="tx1"/>
                </a:solidFill>
                <a:effectLst/>
                <a:latin typeface="Arial" charset="0"/>
                <a:ea typeface="+mn-ea"/>
                <a:cs typeface="+mn-cs"/>
              </a:rPr>
              <a:t>to be available as well as the resource to be able to re-negotiate over </a:t>
            </a:r>
            <a:r>
              <a:rPr lang="en-GB" sz="1200" kern="1200" dirty="0" smtClean="0">
                <a:solidFill>
                  <a:schemeClr val="tx1"/>
                </a:solidFill>
                <a:effectLst/>
                <a:latin typeface="Arial" charset="0"/>
                <a:ea typeface="+mn-ea"/>
                <a:cs typeface="+mn-cs"/>
              </a:rPr>
              <a:t>50 licenses for each opportunity.</a:t>
            </a:r>
            <a:r>
              <a:rPr lang="en-GB" sz="1200" kern="1200" baseline="0" dirty="0" smtClean="0">
                <a:solidFill>
                  <a:schemeClr val="tx1"/>
                </a:solidFill>
                <a:effectLst/>
                <a:latin typeface="Arial" charset="0"/>
                <a:ea typeface="+mn-ea"/>
                <a:cs typeface="+mn-cs"/>
              </a:rPr>
              <a:t> </a:t>
            </a:r>
            <a:r>
              <a:rPr lang="en-GB" sz="1200" kern="1200" dirty="0" smtClean="0">
                <a:solidFill>
                  <a:schemeClr val="tx1"/>
                </a:solidFill>
                <a:effectLst/>
                <a:latin typeface="Arial" charset="0"/>
                <a:ea typeface="+mn-ea"/>
                <a:cs typeface="+mn-cs"/>
              </a:rPr>
              <a:t>JISC Collections does not </a:t>
            </a:r>
            <a:r>
              <a:rPr lang="en-GB" sz="1200" kern="1200" dirty="0" smtClean="0">
                <a:solidFill>
                  <a:schemeClr val="tx1"/>
                </a:solidFill>
                <a:effectLst/>
                <a:latin typeface="Arial" charset="0"/>
                <a:ea typeface="+mn-ea"/>
                <a:cs typeface="+mn-cs"/>
              </a:rPr>
              <a:t>currently have the </a:t>
            </a:r>
            <a:r>
              <a:rPr lang="en-GB" sz="1200" kern="1200" dirty="0" smtClean="0">
                <a:solidFill>
                  <a:schemeClr val="tx1"/>
                </a:solidFill>
                <a:effectLst/>
                <a:latin typeface="Arial" charset="0"/>
                <a:ea typeface="+mn-ea"/>
                <a:cs typeface="+mn-cs"/>
              </a:rPr>
              <a:t>evidence to create a ‘sponsorship portfolio’ and therefore in year one of service, the strategy </a:t>
            </a:r>
            <a:r>
              <a:rPr lang="en-GB" sz="1200" kern="1200" dirty="0" smtClean="0">
                <a:solidFill>
                  <a:schemeClr val="tx1"/>
                </a:solidFill>
                <a:effectLst/>
                <a:latin typeface="Arial" charset="0"/>
                <a:ea typeface="+mn-ea"/>
                <a:cs typeface="+mn-cs"/>
              </a:rPr>
              <a:t>is </a:t>
            </a:r>
            <a:r>
              <a:rPr lang="en-GB" sz="1200" kern="1200" dirty="0" smtClean="0">
                <a:solidFill>
                  <a:schemeClr val="tx1"/>
                </a:solidFill>
                <a:effectLst/>
                <a:latin typeface="Arial" charset="0"/>
                <a:ea typeface="+mn-ea"/>
                <a:cs typeface="+mn-cs"/>
              </a:rPr>
              <a:t>to take a first step towards becoming self sustaining by charging institutions a service fee and focusing</a:t>
            </a:r>
            <a:r>
              <a:rPr lang="en-GB" sz="1200" kern="1200" baseline="0" dirty="0" smtClean="0">
                <a:solidFill>
                  <a:schemeClr val="tx1"/>
                </a:solidFill>
                <a:effectLst/>
                <a:latin typeface="Arial" charset="0"/>
                <a:ea typeface="+mn-ea"/>
                <a:cs typeface="+mn-cs"/>
              </a:rPr>
              <a:t> on the collection of data. Therefore, JISC Collections (JISC) is funding the datacentre costs.</a:t>
            </a:r>
          </a:p>
          <a:p>
            <a:endParaRPr lang="en-GB" sz="1200" kern="1200" baseline="0" dirty="0" smtClean="0">
              <a:solidFill>
                <a:schemeClr val="tx1"/>
              </a:solidFill>
              <a:effectLst/>
              <a:latin typeface="Arial" charset="0"/>
              <a:ea typeface="+mn-ea"/>
              <a:cs typeface="+mn-cs"/>
            </a:endParaRPr>
          </a:p>
          <a:p>
            <a:r>
              <a:rPr lang="en-GB" sz="1200" kern="1200" baseline="0" dirty="0" smtClean="0">
                <a:solidFill>
                  <a:schemeClr val="tx1"/>
                </a:solidFill>
                <a:effectLst/>
                <a:latin typeface="Arial" charset="0"/>
                <a:ea typeface="+mn-ea"/>
                <a:cs typeface="+mn-cs"/>
              </a:rPr>
              <a:t>Caren highlighted to members that in the current climate where a review of the JISC and the datacentres is being undertaken and the outcomes are not yet know, it is extremely difficult to plan effectively for sustainability. </a:t>
            </a:r>
            <a:r>
              <a:rPr lang="en-GB" sz="1200" kern="1200" dirty="0" smtClean="0">
                <a:solidFill>
                  <a:schemeClr val="tx1"/>
                </a:solidFill>
                <a:effectLst/>
                <a:latin typeface="Arial" charset="0"/>
                <a:ea typeface="+mn-ea"/>
                <a:cs typeface="+mn-cs"/>
              </a:rPr>
              <a:t> </a:t>
            </a:r>
          </a:p>
          <a:p>
            <a:endParaRPr lang="en-GB" sz="1200" kern="1200" dirty="0" smtClean="0">
              <a:solidFill>
                <a:schemeClr val="tx1"/>
              </a:solidFill>
              <a:effectLst/>
              <a:latin typeface="Arial"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Caren showed members the Service Fee for Year 1 and </a:t>
            </a:r>
            <a:r>
              <a:rPr lang="en-US" dirty="0" smtClean="0"/>
              <a:t>2</a:t>
            </a:r>
            <a:r>
              <a:rPr lang="en-US" baseline="0" dirty="0" smtClean="0"/>
              <a:t>.</a:t>
            </a:r>
            <a:endParaRPr lang="en-US" baseline="0" dirty="0" smtClean="0"/>
          </a:p>
          <a:p>
            <a:endParaRPr lang="en-US" baseline="0" dirty="0" smtClean="0"/>
          </a:p>
          <a:p>
            <a:r>
              <a:rPr lang="en-US" baseline="0" dirty="0" smtClean="0"/>
              <a:t>Members asked about the banding and how it is calculated. Caren informed members that the banding is based on the amount of funding the institutions receive from their funding councils not FTE and that the banding system is currently under review.</a:t>
            </a:r>
          </a:p>
          <a:p>
            <a:endParaRPr lang="en-US" baseline="0" dirty="0" smtClean="0"/>
          </a:p>
          <a:p>
            <a:r>
              <a:rPr lang="en-US" baseline="0" dirty="0" smtClean="0"/>
              <a:t>Members asked about how institutions have reacted to the service fee in terms of institutions wanting to only take one and not all three platforms. Caren explained that there has been some resistance to this model but that given the aim is to increase awareness and usage of the content bought on their behalf, that the bundled option was agreed as better. Caren also highlighted that the Service Fee is so low and very reasonable given it does provide access to three platforms (a commercial provider might charge that fee per platform).</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13</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Caren introduced the slide on development</a:t>
            </a:r>
            <a:r>
              <a:rPr lang="en-US" baseline="0" dirty="0" smtClean="0"/>
              <a:t> funding showing members the costs of the previous work packages undertaken in response to their feedback and community feedback. </a:t>
            </a:r>
            <a:endParaRPr lang="en-US" baseline="0" dirty="0" smtClean="0"/>
          </a:p>
          <a:p>
            <a:endParaRPr lang="en-US" baseline="0" dirty="0" smtClean="0"/>
          </a:p>
          <a:p>
            <a:r>
              <a:rPr lang="en-US" baseline="0" dirty="0" smtClean="0"/>
              <a:t>Caren explained that JISC Collections has allocated an additional £100k in its content grant to cover additional developments to JHB. Of this £100K, some has already been spent on a re-index, a change to the interface to meet licensing requirements regarding the display of publisher and supplemental (user created) metadata and an upgrade to the server to increase the download speed. The remaining £60k is available for new developments and members will be invited to agree the spend of this by </a:t>
            </a:r>
            <a:r>
              <a:rPr lang="en-US" baseline="0" dirty="0" err="1" smtClean="0"/>
              <a:t>priortising</a:t>
            </a:r>
            <a:r>
              <a:rPr lang="en-US" baseline="0" dirty="0" smtClean="0"/>
              <a:t> the development log.</a:t>
            </a:r>
          </a:p>
          <a:p>
            <a:endParaRPr lang="en-US" baseline="0" dirty="0" smtClean="0"/>
          </a:p>
          <a:p>
            <a:r>
              <a:rPr lang="en-US" baseline="0" dirty="0" smtClean="0"/>
              <a:t>Caren informed members that how the Service Fee income is used has not yet been agreed and therefore, there is the opportunity for members to make a case for using a proportion of this for additional developments.</a:t>
            </a:r>
          </a:p>
          <a:p>
            <a:endParaRPr lang="en-US" baseline="0" dirty="0" smtClean="0"/>
          </a:p>
          <a:p>
            <a:r>
              <a:rPr lang="en-US" baseline="0" dirty="0" smtClean="0"/>
              <a:t>Members noted the budgets and the funding available for enhancements.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14</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Meeting notes:</a:t>
            </a:r>
          </a:p>
          <a:p>
            <a:endParaRPr lang="en-US" baseline="0" dirty="0" smtClean="0"/>
          </a:p>
          <a:p>
            <a:r>
              <a:rPr lang="en-US" baseline="0" dirty="0" smtClean="0"/>
              <a:t>Scott Gibbens updated members on the recent and soon to be released enhancements to JHB as listed above. Members noted the enhancements.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15</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Meeting Notes:</a:t>
            </a:r>
          </a:p>
          <a:p>
            <a:endParaRPr lang="en-US" baseline="0" dirty="0" smtClean="0"/>
          </a:p>
          <a:p>
            <a:r>
              <a:rPr lang="en-US" baseline="0" dirty="0" smtClean="0"/>
              <a:t>Scott Gibbens introduced the development log which collates suggested enhancements to the platform from users. Some indicative costs and identification of difficulty level have been provided by </a:t>
            </a:r>
            <a:r>
              <a:rPr lang="en-US" baseline="0" dirty="0" err="1" smtClean="0"/>
              <a:t>Mimas</a:t>
            </a:r>
            <a:r>
              <a:rPr lang="en-US" baseline="0" dirty="0" smtClean="0"/>
              <a:t>. Members were invited to discuss the log and to agree which items were high, medium and low priority and to take into consideration the development budget available.</a:t>
            </a:r>
          </a:p>
          <a:p>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16</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Meeting notes:</a:t>
            </a:r>
          </a:p>
          <a:p>
            <a:endParaRPr lang="en-US" baseline="0" dirty="0" smtClean="0"/>
          </a:p>
          <a:p>
            <a:r>
              <a:rPr lang="en-US" baseline="0" dirty="0" smtClean="0"/>
              <a:t>Members discussed each item on the log and </a:t>
            </a:r>
            <a:r>
              <a:rPr lang="en-US" baseline="0" dirty="0" err="1" smtClean="0"/>
              <a:t>prioritised</a:t>
            </a:r>
            <a:r>
              <a:rPr lang="en-US" baseline="0" dirty="0" smtClean="0"/>
              <a:t> it. The priority level will be added to the development log and circulated to members after the meeting. </a:t>
            </a:r>
          </a:p>
          <a:p>
            <a:endParaRPr lang="en-US" baseline="0" dirty="0" smtClean="0"/>
          </a:p>
          <a:p>
            <a:r>
              <a:rPr lang="en-US" baseline="0" dirty="0" smtClean="0"/>
              <a:t>Scott proposed that he go and fully specify the high priority items, ask </a:t>
            </a:r>
            <a:r>
              <a:rPr lang="en-US" baseline="0" dirty="0" err="1" smtClean="0"/>
              <a:t>Mimas</a:t>
            </a:r>
            <a:r>
              <a:rPr lang="en-US" baseline="0" dirty="0" smtClean="0"/>
              <a:t> for firm costs and then send these to the board. Members agreed with this approach.</a:t>
            </a:r>
          </a:p>
          <a:p>
            <a:endParaRPr lang="en-US" baseline="0" dirty="0" smtClean="0"/>
          </a:p>
          <a:p>
            <a:r>
              <a:rPr lang="en-US" baseline="0" dirty="0" smtClean="0"/>
              <a:t>Action: Scott Gibbens to take this work forward and release the proposed log on the </a:t>
            </a:r>
            <a:r>
              <a:rPr lang="en-US" baseline="0" dirty="0" err="1" smtClean="0"/>
              <a:t>jiscecollections</a:t>
            </a:r>
            <a:r>
              <a:rPr lang="en-US" baseline="0" dirty="0" smtClean="0"/>
              <a:t> website when ready.</a:t>
            </a:r>
          </a:p>
          <a:p>
            <a:endParaRPr lang="en-US" dirty="0" smtClean="0"/>
          </a:p>
          <a:p>
            <a:r>
              <a:rPr lang="en-US" dirty="0" smtClean="0"/>
              <a:t>Caren noted the</a:t>
            </a:r>
            <a:r>
              <a:rPr lang="en-US" baseline="0" dirty="0" smtClean="0"/>
              <a:t> suggestion from the board of better documentation to support students and invited members to assist in the creation of this documentation. Gabriel, Jonathan and Giles offered their assistance.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17</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Gabriel</a:t>
            </a:r>
            <a:r>
              <a:rPr lang="en-US" baseline="0" dirty="0" smtClean="0"/>
              <a:t> introduced the content brainstorming session where members will identify content that they would like to see on JHB.</a:t>
            </a:r>
          </a:p>
          <a:p>
            <a:endParaRPr lang="en-US" baseline="0" dirty="0" smtClean="0"/>
          </a:p>
          <a:p>
            <a:r>
              <a:rPr lang="en-US" baseline="0" dirty="0" smtClean="0"/>
              <a:t>Prior to the brainstorming, </a:t>
            </a:r>
            <a:r>
              <a:rPr lang="en-US" dirty="0" smtClean="0"/>
              <a:t>Caren informed</a:t>
            </a:r>
            <a:r>
              <a:rPr lang="en-US" baseline="0" dirty="0" smtClean="0"/>
              <a:t> members that JISC Collections will shortly be releasing an ITT to content owners to purchase additional archive collections. She also mentioned that JISC Collections has been in discussion with Oxford University and the Connected Histories project.</a:t>
            </a:r>
          </a:p>
          <a:p>
            <a:endParaRPr lang="en-US" baseline="0" dirty="0" smtClean="0"/>
          </a:p>
          <a:p>
            <a:r>
              <a:rPr lang="en-US" baseline="0" dirty="0" smtClean="0"/>
              <a:t>Michael Popham gave a brief overview of the 19</a:t>
            </a:r>
            <a:r>
              <a:rPr lang="en-US" baseline="30000" dirty="0" smtClean="0"/>
              <a:t>th</a:t>
            </a:r>
            <a:r>
              <a:rPr lang="en-US" baseline="0" dirty="0" smtClean="0"/>
              <a:t> Century titles </a:t>
            </a:r>
            <a:r>
              <a:rPr lang="en-US" baseline="0" dirty="0" err="1" smtClean="0"/>
              <a:t>digitised</a:t>
            </a:r>
            <a:r>
              <a:rPr lang="en-US" baseline="0" dirty="0" smtClean="0"/>
              <a:t> by Google.</a:t>
            </a:r>
          </a:p>
          <a:p>
            <a:r>
              <a:rPr lang="en-US" dirty="0" smtClean="0"/>
              <a:t>Alastair</a:t>
            </a:r>
            <a:r>
              <a:rPr lang="en-US" baseline="0" dirty="0" smtClean="0"/>
              <a:t> Dunning gave a brief overview of the connected histories and manuscripts online project.</a:t>
            </a:r>
          </a:p>
          <a:p>
            <a:endParaRPr lang="en-US" baseline="0" dirty="0" smtClean="0"/>
          </a:p>
          <a:p>
            <a:r>
              <a:rPr lang="en-US" baseline="0" dirty="0" smtClean="0"/>
              <a:t>Members undertook the brainstorming session and the notes below are what was written on the flip chart paper:</a:t>
            </a:r>
          </a:p>
          <a:p>
            <a:endParaRPr lang="en-US" baseline="0" dirty="0" smtClean="0"/>
          </a:p>
          <a:p>
            <a:r>
              <a:rPr lang="en-US" baseline="0" dirty="0" smtClean="0"/>
              <a:t>Augment or replace 19</a:t>
            </a:r>
            <a:r>
              <a:rPr lang="en-US" baseline="30000" dirty="0" smtClean="0"/>
              <a:t>th</a:t>
            </a:r>
            <a:r>
              <a:rPr lang="en-US" baseline="0" dirty="0" smtClean="0"/>
              <a:t> STC</a:t>
            </a:r>
          </a:p>
          <a:p>
            <a:r>
              <a:rPr lang="en-US" baseline="0" dirty="0" smtClean="0"/>
              <a:t>Ephemera / Print Culture – text mining applications: publishing an API to expose what has been done</a:t>
            </a:r>
          </a:p>
          <a:p>
            <a:r>
              <a:rPr lang="en-US" baseline="0" dirty="0" smtClean="0"/>
              <a:t>Book trade history data – this might be housed by JHB</a:t>
            </a:r>
          </a:p>
          <a:p>
            <a:r>
              <a:rPr lang="en-US" baseline="0" dirty="0" smtClean="0"/>
              <a:t>There is a tremendous amount of ephemera available and tapping into the field of popular culture</a:t>
            </a:r>
          </a:p>
          <a:p>
            <a:r>
              <a:rPr lang="en-US" baseline="0" dirty="0" smtClean="0"/>
              <a:t>Manuscripts (MSS)</a:t>
            </a:r>
          </a:p>
          <a:p>
            <a:r>
              <a:rPr lang="en-US" baseline="0" dirty="0" smtClean="0"/>
              <a:t>Post Office Directories</a:t>
            </a:r>
          </a:p>
          <a:p>
            <a:r>
              <a:rPr lang="en-US" baseline="0" dirty="0" smtClean="0"/>
              <a:t>Guidebooks</a:t>
            </a:r>
          </a:p>
          <a:p>
            <a:r>
              <a:rPr lang="en-US" baseline="0" dirty="0" smtClean="0"/>
              <a:t>Newspaper Press Directories</a:t>
            </a:r>
          </a:p>
          <a:p>
            <a:r>
              <a:rPr lang="en-US" baseline="0" dirty="0" smtClean="0"/>
              <a:t>Institutional Holdings (John Reynolds)</a:t>
            </a:r>
          </a:p>
          <a:p>
            <a:r>
              <a:rPr lang="en-US" baseline="0" dirty="0" smtClean="0"/>
              <a:t>John Johnston Collection</a:t>
            </a:r>
          </a:p>
          <a:p>
            <a:r>
              <a:rPr lang="en-US" baseline="0" dirty="0" smtClean="0"/>
              <a:t>Early European Books Online </a:t>
            </a:r>
          </a:p>
          <a:p>
            <a:r>
              <a:rPr lang="en-US" baseline="0" dirty="0" smtClean="0"/>
              <a:t>Index to Periodicals of the World</a:t>
            </a:r>
          </a:p>
          <a:p>
            <a:r>
              <a:rPr lang="en-US" baseline="0" dirty="0" smtClean="0"/>
              <a:t>Fins Art Collections </a:t>
            </a:r>
          </a:p>
          <a:p>
            <a:r>
              <a:rPr lang="en-US" baseline="0" dirty="0" smtClean="0"/>
              <a:t>Publisher Series</a:t>
            </a:r>
          </a:p>
          <a:p>
            <a:r>
              <a:rPr lang="en-US" baseline="0" dirty="0" smtClean="0"/>
              <a:t>Theatrical Ephemera</a:t>
            </a:r>
          </a:p>
          <a:p>
            <a:r>
              <a:rPr lang="en-US" baseline="0" dirty="0" smtClean="0"/>
              <a:t>Maps</a:t>
            </a:r>
          </a:p>
          <a:p>
            <a:r>
              <a:rPr lang="en-US" baseline="0" dirty="0" smtClean="0"/>
              <a:t>New JISC and AHRC projects</a:t>
            </a:r>
          </a:p>
          <a:p>
            <a:r>
              <a:rPr lang="en-US" baseline="0" dirty="0" smtClean="0"/>
              <a:t>Links with COPAC, Archives Hub</a:t>
            </a:r>
          </a:p>
          <a:p>
            <a:r>
              <a:rPr lang="en-US" baseline="0" dirty="0" smtClean="0"/>
              <a:t>Scribal publications</a:t>
            </a:r>
          </a:p>
          <a:p>
            <a:r>
              <a:rPr lang="en-US" baseline="0" dirty="0" smtClean="0"/>
              <a:t> - continues until 1750s</a:t>
            </a:r>
          </a:p>
          <a:p>
            <a:r>
              <a:rPr lang="en-US" baseline="0" dirty="0" smtClean="0"/>
              <a:t> - nobody works on them, only slowly </a:t>
            </a:r>
            <a:r>
              <a:rPr lang="en-US" baseline="0" dirty="0" err="1" smtClean="0"/>
              <a:t>digitised</a:t>
            </a:r>
            <a:endParaRPr lang="en-US" baseline="0" dirty="0" smtClean="0"/>
          </a:p>
          <a:p>
            <a:r>
              <a:rPr lang="en-US" baseline="0" dirty="0" smtClean="0"/>
              <a:t> - OCR</a:t>
            </a:r>
          </a:p>
          <a:p>
            <a:r>
              <a:rPr lang="en-US" baseline="0" dirty="0" smtClean="0"/>
              <a:t> - may need to be narrowed down</a:t>
            </a:r>
          </a:p>
          <a:p>
            <a:r>
              <a:rPr lang="en-US" baseline="0" dirty="0" smtClean="0"/>
              <a:t>Focus on out of copyright literary figures tied to curricula</a:t>
            </a:r>
          </a:p>
          <a:p>
            <a:r>
              <a:rPr lang="en-US" baseline="0" dirty="0" smtClean="0"/>
              <a:t>Learned Society Scholarly Editions</a:t>
            </a:r>
          </a:p>
          <a:p>
            <a:r>
              <a:rPr lang="en-US" baseline="0" dirty="0" smtClean="0"/>
              <a:t>Whatever creates a critical mass and a USP for JHB</a:t>
            </a:r>
          </a:p>
          <a:p>
            <a:r>
              <a:rPr lang="en-US" baseline="0" dirty="0" smtClean="0"/>
              <a:t>Hidden Materials</a:t>
            </a:r>
          </a:p>
          <a:p>
            <a:r>
              <a:rPr lang="en-US" baseline="0" dirty="0" smtClean="0"/>
              <a:t>Images – especially for EEBO</a:t>
            </a:r>
          </a:p>
          <a:p>
            <a:r>
              <a:rPr lang="en-US" baseline="0" dirty="0" smtClean="0"/>
              <a:t>What enhances current content</a:t>
            </a:r>
          </a:p>
          <a:p>
            <a:endParaRPr lang="en-US" baseline="0" dirty="0" smtClean="0"/>
          </a:p>
          <a:p>
            <a:r>
              <a:rPr lang="en-US" baseline="0" dirty="0" smtClean="0"/>
              <a:t>Members were thanked for their ideas and it was agreed that Caren would look at this in more detail to help start the formation of a content strategy for JHB.</a:t>
            </a:r>
          </a:p>
          <a:p>
            <a:endParaRPr lang="en-US" baseline="0" dirty="0" smtClean="0"/>
          </a:p>
          <a:p>
            <a:r>
              <a:rPr lang="en-US" baseline="0" dirty="0" smtClean="0"/>
              <a:t>Action: Caren Milloy</a:t>
            </a:r>
          </a:p>
          <a:p>
            <a:endParaRPr lang="en-US" baseline="0" dirty="0" smtClean="0"/>
          </a:p>
          <a:p>
            <a:r>
              <a:rPr lang="en-US" baseline="0" dirty="0" smtClean="0"/>
              <a:t>Stuff that hasn’t been scanned or catalogued</a:t>
            </a:r>
          </a:p>
          <a:p>
            <a:r>
              <a:rPr lang="en-US" baseline="0" dirty="0" smtClean="0"/>
              <a:t>Shakespeare Series</a:t>
            </a:r>
          </a:p>
          <a:p>
            <a:r>
              <a:rPr lang="en-US" baseline="0" dirty="0" smtClean="0"/>
              <a:t>COPAC</a:t>
            </a:r>
          </a:p>
          <a:p>
            <a:endParaRPr lang="en-US" baseline="0" dirty="0" smtClean="0"/>
          </a:p>
          <a:p>
            <a:r>
              <a:rPr lang="en-US" dirty="0" smtClean="0"/>
              <a:t>New JISC and AHRC</a:t>
            </a:r>
            <a:r>
              <a:rPr lang="en-US" baseline="0" dirty="0" smtClean="0"/>
              <a:t> </a:t>
            </a:r>
            <a:r>
              <a:rPr lang="en-US" baseline="0" dirty="0" err="1" smtClean="0"/>
              <a:t>proquest</a:t>
            </a:r>
            <a:endParaRPr lang="en-US" baseline="0" dirty="0" smtClean="0"/>
          </a:p>
          <a:p>
            <a:r>
              <a:rPr lang="en-US" baseline="0" dirty="0" smtClean="0"/>
              <a:t>Out of Copyright figures tied to curricular</a:t>
            </a:r>
          </a:p>
          <a:p>
            <a:r>
              <a:rPr lang="en-US" baseline="0" dirty="0" smtClean="0"/>
              <a:t>Learned Society editions</a:t>
            </a:r>
          </a:p>
          <a:p>
            <a:r>
              <a:rPr lang="en-US" baseline="0" dirty="0" smtClean="0"/>
              <a:t>Images from EEBO – Michael Hunter re scanned the EEBO images – </a:t>
            </a:r>
            <a:r>
              <a:rPr lang="en-US" baseline="0" dirty="0" err="1" smtClean="0"/>
              <a:t>Birkbeck</a:t>
            </a:r>
            <a:endParaRPr lang="en-US" baseline="0" dirty="0" smtClean="0"/>
          </a:p>
          <a:p>
            <a:r>
              <a:rPr lang="en-US" baseline="0" dirty="0" smtClean="0"/>
              <a:t>Whatever creates critical mass and USP</a:t>
            </a:r>
          </a:p>
          <a:p>
            <a:endParaRPr lang="en-US" baseline="0" dirty="0" smtClean="0"/>
          </a:p>
          <a:p>
            <a:r>
              <a:rPr lang="en-US" baseline="0" dirty="0" smtClean="0"/>
              <a:t>Adrian Edwards talked about the BL work on the 19</a:t>
            </a:r>
            <a:r>
              <a:rPr lang="en-US" baseline="30000" dirty="0" smtClean="0"/>
              <a:t>th</a:t>
            </a:r>
            <a:r>
              <a:rPr lang="en-US" baseline="0" dirty="0" smtClean="0"/>
              <a:t> Century – Playbills</a:t>
            </a:r>
          </a:p>
          <a:p>
            <a:r>
              <a:rPr lang="en-US" baseline="0" dirty="0" smtClean="0"/>
              <a:t>At the beginning of contract with Google Books to </a:t>
            </a:r>
            <a:r>
              <a:rPr lang="en-US" baseline="0" dirty="0" err="1" smtClean="0"/>
              <a:t>digitise</a:t>
            </a:r>
            <a:r>
              <a:rPr lang="en-US" baseline="0" dirty="0" smtClean="0"/>
              <a:t> books from 1700 – 1870: they will de dupe from what is already in Google Books, so it will mainly be non </a:t>
            </a:r>
            <a:r>
              <a:rPr lang="en-US" baseline="0" dirty="0" err="1" smtClean="0"/>
              <a:t>english</a:t>
            </a:r>
            <a:r>
              <a:rPr lang="en-US" baseline="0" dirty="0" smtClean="0"/>
              <a:t> and bits that are not around </a:t>
            </a:r>
          </a:p>
          <a:p>
            <a:endParaRPr lang="en-US" baseline="0" dirty="0" smtClean="0"/>
          </a:p>
          <a:p>
            <a:endParaRPr lang="en-US" baseline="0" dirty="0" smtClean="0"/>
          </a:p>
          <a:p>
            <a:endParaRPr lang="en-US" baseline="0" dirty="0" smtClean="0"/>
          </a:p>
          <a:p>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18</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Gabriel introduced</a:t>
            </a:r>
            <a:r>
              <a:rPr lang="en-US" baseline="0" dirty="0" smtClean="0"/>
              <a:t> the agenda item which is looking at new initiatives and projects that involve innovations and collaboration.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19</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Gabriel</a:t>
            </a:r>
            <a:r>
              <a:rPr lang="en-US" baseline="0" dirty="0" smtClean="0"/>
              <a:t> provided members with (an amusing) presentation on the background to the creation of the OCR and TCP for the EECO / EBBO / BL titles and provided examples of how the poor quality negatively affects scholarly use. </a:t>
            </a: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JISC Historic Books is made up of titles from three sources: Early English Books Online (EEBO), Eighteenth Century Collections Online (ECCO) and the British Library 19</a:t>
            </a:r>
            <a:r>
              <a:rPr lang="en-GB" sz="1200" kern="1200" baseline="30000" dirty="0" smtClean="0">
                <a:solidFill>
                  <a:schemeClr val="tx1"/>
                </a:solidFill>
                <a:effectLst/>
                <a:latin typeface="Arial" charset="0"/>
                <a:ea typeface="+mn-ea"/>
                <a:cs typeface="+mn-cs"/>
              </a:rPr>
              <a:t>th</a:t>
            </a:r>
            <a:r>
              <a:rPr lang="en-GB" sz="1200" kern="1200" dirty="0" smtClean="0">
                <a:solidFill>
                  <a:schemeClr val="tx1"/>
                </a:solidFill>
                <a:effectLst/>
                <a:latin typeface="Arial" charset="0"/>
                <a:ea typeface="+mn-ea"/>
                <a:cs typeface="+mn-cs"/>
              </a:rPr>
              <a:t> Century Collection (BL19). Each of these databases comprises of scanned images of the original books and text to aid the searching of these books. The quality of this text differs between each database as detailed below:</a:t>
            </a:r>
          </a:p>
          <a:p>
            <a:r>
              <a:rPr lang="en-GB" sz="1200" kern="1200" dirty="0" smtClean="0">
                <a:solidFill>
                  <a:schemeClr val="tx1"/>
                </a:solidFill>
                <a:effectLst/>
                <a:latin typeface="Arial" charset="0"/>
                <a:ea typeface="+mn-ea"/>
                <a:cs typeface="+mn-cs"/>
              </a:rPr>
              <a:t>BL19 – all of the books in this collection have text created using Optical Character Recognition (OCR). OCR is the electronic translation of scanned images of handwritten, typewritten or printed text into machine-encoded text.</a:t>
            </a:r>
          </a:p>
          <a:p>
            <a:r>
              <a:rPr lang="en-GB" sz="1200" kern="1200" dirty="0" smtClean="0">
                <a:solidFill>
                  <a:schemeClr val="tx1"/>
                </a:solidFill>
                <a:effectLst/>
                <a:latin typeface="Arial" charset="0"/>
                <a:ea typeface="+mn-ea"/>
                <a:cs typeface="+mn-cs"/>
              </a:rPr>
              <a:t>ECCO – all of the books in this collection have text created using OCR. This text has also had some editing and improvement by the licence owner.</a:t>
            </a:r>
          </a:p>
          <a:p>
            <a:r>
              <a:rPr lang="en-GB" sz="1200" kern="1200" dirty="0" smtClean="0">
                <a:solidFill>
                  <a:schemeClr val="tx1"/>
                </a:solidFill>
                <a:effectLst/>
                <a:latin typeface="Arial" charset="0"/>
                <a:ea typeface="+mn-ea"/>
                <a:cs typeface="+mn-cs"/>
              </a:rPr>
              <a:t>EEBO – a limited number of these books have text files. The books that do have full text have had these files created by the Text Creation Partnership. This involves transcribing the files by hand rather than creating OCR files. Using OCR on the very old typefaces and variable line spacing in these books has not proved practical.</a:t>
            </a:r>
          </a:p>
          <a:p>
            <a:endParaRPr lang="en-US" baseline="0" dirty="0" smtClean="0"/>
          </a:p>
          <a:p>
            <a:r>
              <a:rPr lang="en-US" baseline="0" dirty="0" smtClean="0"/>
              <a:t>The quality of the OCR text is low due to the OCR machines not being able to cope with the various fonts and typefaces etc. </a:t>
            </a:r>
          </a:p>
          <a:p>
            <a:endParaRPr lang="en-US" baseline="0" dirty="0" smtClean="0"/>
          </a:p>
          <a:p>
            <a:r>
              <a:rPr lang="en-US" baseline="0" dirty="0" smtClean="0"/>
              <a:t>*Gabriel’s presentation will be sent to members*</a:t>
            </a:r>
          </a:p>
          <a:p>
            <a:endParaRPr lang="en-US" baseline="0" dirty="0" smtClean="0"/>
          </a:p>
          <a:p>
            <a:r>
              <a:rPr lang="en-US" baseline="0" dirty="0" smtClean="0"/>
              <a:t>Gabriel informed members of the OCR summit arranged by Laura Mandell at Texas A&amp;M University. Laura has been working in collaboration with colleagues and </a:t>
            </a:r>
            <a:r>
              <a:rPr lang="en-US" baseline="0" dirty="0" err="1" smtClean="0"/>
              <a:t>Cengage</a:t>
            </a:r>
            <a:r>
              <a:rPr lang="en-US" baseline="0" dirty="0" smtClean="0"/>
              <a:t> to correct the OCR of ECCO using crowdsourcing technology called </a:t>
            </a:r>
            <a:r>
              <a:rPr lang="en-US" baseline="0" dirty="0" err="1" smtClean="0"/>
              <a:t>TypeWright</a:t>
            </a:r>
            <a:r>
              <a:rPr lang="en-US" baseline="0" dirty="0" smtClean="0"/>
              <a:t>. This technology allows users to view the image and the OCR text and to correct the OCR text. Corrections are validated by a group of volunteer editors. Laura has also been working to re-OCR the EEBO texts using a better trained engine.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Gabriel Egan, Chair of the</a:t>
            </a:r>
            <a:r>
              <a:rPr lang="en-US" baseline="0" dirty="0" smtClean="0"/>
              <a:t> advisory board,</a:t>
            </a:r>
            <a:r>
              <a:rPr lang="en-US" dirty="0" smtClean="0"/>
              <a:t> welcomed</a:t>
            </a:r>
            <a:r>
              <a:rPr lang="en-US" baseline="0" dirty="0" smtClean="0"/>
              <a:t> members and outlined the agenda for the day. Gabriel provided a brief introduction to JISC Historic Books which is part of the new JISC eCollections service.</a:t>
            </a:r>
          </a:p>
          <a:p>
            <a:endParaRPr lang="en-US" baseline="0" dirty="0" smtClean="0"/>
          </a:p>
          <a:p>
            <a:r>
              <a:rPr lang="en-US" baseline="0" dirty="0" smtClean="0"/>
              <a:t>*Members that are unfamiliar with JISC eCollections (www.jiscecollections.ac.uk) should view the slides from the 1</a:t>
            </a:r>
            <a:r>
              <a:rPr lang="en-US" baseline="30000" dirty="0" smtClean="0"/>
              <a:t>st</a:t>
            </a:r>
            <a:r>
              <a:rPr lang="en-US" baseline="0" dirty="0" smtClean="0"/>
              <a:t> meeting which has notes to explain JISC eCollections and why the three platforms – JISC Historic Books (</a:t>
            </a:r>
            <a:r>
              <a:rPr lang="en-US" baseline="0" dirty="0" err="1" smtClean="0"/>
              <a:t>www,jischistoricbooks.ac.uk</a:t>
            </a:r>
            <a:r>
              <a:rPr lang="en-US" baseline="0" dirty="0" smtClean="0"/>
              <a:t>), JISC Journal Archives (www.jiscjournalarchives), JISC </a:t>
            </a:r>
            <a:r>
              <a:rPr lang="en-US" baseline="0" dirty="0" err="1" smtClean="0"/>
              <a:t>MediaHub</a:t>
            </a:r>
            <a:r>
              <a:rPr lang="en-US" baseline="0" dirty="0" smtClean="0"/>
              <a:t> (www.jiscmediahub.ac.uk) were developed.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20</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Meeting Notes:</a:t>
            </a:r>
          </a:p>
          <a:p>
            <a:endParaRPr lang="en-US" baseline="0" dirty="0" smtClean="0"/>
          </a:p>
          <a:p>
            <a:r>
              <a:rPr lang="en-US" baseline="0" dirty="0" smtClean="0"/>
              <a:t>Scott Gibbens also attended the OCR summit and explained to members that Laura would like to collaborate internationally for the benefit of scholars worldwide on the OCR correction project and it is proposed that the UK (via JISC Historic Books) could be a partner.</a:t>
            </a:r>
          </a:p>
          <a:p>
            <a:endParaRPr lang="en-US" baseline="0" dirty="0" smtClean="0"/>
          </a:p>
          <a:p>
            <a:r>
              <a:rPr lang="en-GB" sz="1200" kern="1200" dirty="0" smtClean="0">
                <a:solidFill>
                  <a:schemeClr val="tx1"/>
                </a:solidFill>
                <a:effectLst/>
                <a:latin typeface="Arial" charset="0"/>
                <a:ea typeface="+mn-ea"/>
                <a:cs typeface="+mn-cs"/>
              </a:rPr>
              <a:t>Scott</a:t>
            </a:r>
            <a:r>
              <a:rPr lang="en-GB" sz="1200" kern="1200" baseline="0" dirty="0" smtClean="0">
                <a:solidFill>
                  <a:schemeClr val="tx1"/>
                </a:solidFill>
                <a:effectLst/>
                <a:latin typeface="Arial" charset="0"/>
                <a:ea typeface="+mn-ea"/>
                <a:cs typeface="+mn-cs"/>
              </a:rPr>
              <a:t> introduced members to the proposed UK project. </a:t>
            </a:r>
            <a:r>
              <a:rPr lang="en-GB" sz="1200" kern="1200" dirty="0" smtClean="0">
                <a:solidFill>
                  <a:schemeClr val="tx1"/>
                </a:solidFill>
                <a:effectLst/>
                <a:latin typeface="Arial" charset="0"/>
                <a:ea typeface="+mn-ea"/>
                <a:cs typeface="+mn-cs"/>
              </a:rPr>
              <a:t>The aim of this project is allow users of JHB in the UK to edit incorrect OCR text </a:t>
            </a:r>
            <a:r>
              <a:rPr lang="en-GB" sz="1200" kern="1200" baseline="0" dirty="0" smtClean="0">
                <a:solidFill>
                  <a:schemeClr val="tx1"/>
                </a:solidFill>
                <a:effectLst/>
                <a:latin typeface="Arial" charset="0"/>
                <a:ea typeface="+mn-ea"/>
                <a:cs typeface="+mn-cs"/>
              </a:rPr>
              <a:t>using two tools:</a:t>
            </a:r>
          </a:p>
          <a:p>
            <a:pPr marL="228600" indent="-228600">
              <a:buAutoNum type="arabicPeriod"/>
            </a:pPr>
            <a:r>
              <a:rPr lang="en-GB" sz="1200" kern="1200" baseline="0" dirty="0" smtClean="0">
                <a:solidFill>
                  <a:schemeClr val="tx1"/>
                </a:solidFill>
                <a:effectLst/>
                <a:latin typeface="Arial" charset="0"/>
                <a:ea typeface="+mn-ea"/>
                <a:cs typeface="+mn-cs"/>
              </a:rPr>
              <a:t>The </a:t>
            </a:r>
            <a:r>
              <a:rPr lang="en-GB" sz="1200" kern="1200" baseline="0" dirty="0" err="1" smtClean="0">
                <a:solidFill>
                  <a:schemeClr val="tx1"/>
                </a:solidFill>
                <a:effectLst/>
                <a:latin typeface="Arial" charset="0"/>
                <a:ea typeface="+mn-ea"/>
                <a:cs typeface="+mn-cs"/>
              </a:rPr>
              <a:t>TypeWright</a:t>
            </a:r>
            <a:r>
              <a:rPr lang="en-GB" sz="1200" kern="1200" baseline="0" dirty="0" smtClean="0">
                <a:solidFill>
                  <a:schemeClr val="tx1"/>
                </a:solidFill>
                <a:effectLst/>
                <a:latin typeface="Arial" charset="0"/>
                <a:ea typeface="+mn-ea"/>
                <a:cs typeface="+mn-cs"/>
              </a:rPr>
              <a:t> tool for expert editing / use on long sections of text</a:t>
            </a:r>
          </a:p>
          <a:p>
            <a:pPr marL="228600" indent="-228600">
              <a:buAutoNum type="arabicPeriod"/>
            </a:pPr>
            <a:r>
              <a:rPr lang="en-GB" sz="1200" kern="1200" baseline="0" dirty="0" smtClean="0">
                <a:solidFill>
                  <a:schemeClr val="tx1"/>
                </a:solidFill>
                <a:effectLst/>
                <a:latin typeface="Arial" charset="0"/>
                <a:ea typeface="+mn-ea"/>
                <a:cs typeface="+mn-cs"/>
              </a:rPr>
              <a:t>A widget tool devised for quick on the fly edits (perhaps more suited to students)</a:t>
            </a:r>
          </a:p>
          <a:p>
            <a:pPr marL="0" indent="0">
              <a:buNone/>
            </a:pPr>
            <a:endParaRPr lang="en-GB" sz="1200" kern="1200" baseline="0" dirty="0" smtClean="0">
              <a:solidFill>
                <a:schemeClr val="tx1"/>
              </a:solidFill>
              <a:effectLst/>
              <a:latin typeface="Arial" charset="0"/>
              <a:ea typeface="+mn-ea"/>
              <a:cs typeface="+mn-cs"/>
            </a:endParaRPr>
          </a:p>
          <a:p>
            <a:pPr marL="0" indent="0">
              <a:buNone/>
            </a:pPr>
            <a:r>
              <a:rPr lang="en-GB" sz="1200" kern="1200" baseline="0" dirty="0" smtClean="0">
                <a:solidFill>
                  <a:schemeClr val="tx1"/>
                </a:solidFill>
                <a:effectLst/>
                <a:latin typeface="Arial" charset="0"/>
                <a:ea typeface="+mn-ea"/>
                <a:cs typeface="+mn-cs"/>
              </a:rPr>
              <a:t>The UK project would install a version of </a:t>
            </a:r>
            <a:r>
              <a:rPr lang="en-GB" sz="1200" kern="1200" baseline="0" dirty="0" err="1" smtClean="0">
                <a:solidFill>
                  <a:schemeClr val="tx1"/>
                </a:solidFill>
                <a:effectLst/>
                <a:latin typeface="Arial" charset="0"/>
                <a:ea typeface="+mn-ea"/>
                <a:cs typeface="+mn-cs"/>
              </a:rPr>
              <a:t>TypeWright</a:t>
            </a:r>
            <a:r>
              <a:rPr lang="en-GB" sz="1200" kern="1200" baseline="0" dirty="0" smtClean="0">
                <a:solidFill>
                  <a:schemeClr val="tx1"/>
                </a:solidFill>
                <a:effectLst/>
                <a:latin typeface="Arial" charset="0"/>
                <a:ea typeface="+mn-ea"/>
                <a:cs typeface="+mn-cs"/>
              </a:rPr>
              <a:t> on JHB and create the new widget. Corrections made to the OCR would be sent to a centralised server and a centralised editorial board. All corrections would be date and time stamped. The central server would ingest corrections from the UK and the US and should the publishers also implement, from their platforms. Corrected texts would then be shared and ingested back into the various platforms, thus ensuring that everyone benefits from the work of the scholarly community.</a:t>
            </a:r>
          </a:p>
          <a:p>
            <a:pPr marL="0" indent="0">
              <a:buNone/>
            </a:pPr>
            <a:endParaRPr lang="en-GB" sz="1200" kern="1200" baseline="0" dirty="0" smtClean="0">
              <a:solidFill>
                <a:schemeClr val="tx1"/>
              </a:solidFill>
              <a:effectLst/>
              <a:latin typeface="Arial" charset="0"/>
              <a:ea typeface="+mn-ea"/>
              <a:cs typeface="+mn-cs"/>
            </a:endParaRPr>
          </a:p>
          <a:p>
            <a:pPr marL="0" indent="0">
              <a:buNone/>
            </a:pPr>
            <a:r>
              <a:rPr lang="en-GB" sz="1200" kern="1200" baseline="0" dirty="0" smtClean="0">
                <a:solidFill>
                  <a:schemeClr val="tx1"/>
                </a:solidFill>
                <a:effectLst/>
                <a:latin typeface="Arial" charset="0"/>
                <a:ea typeface="+mn-ea"/>
                <a:cs typeface="+mn-cs"/>
              </a:rPr>
              <a:t>The UK project would also be responsible for the creation of the widget which would use open source software and be open for others to use and implement.</a:t>
            </a:r>
          </a:p>
          <a:p>
            <a:pPr marL="0" indent="0">
              <a:buNone/>
            </a:pPr>
            <a:endParaRPr lang="en-GB" sz="1200" kern="1200" baseline="0" dirty="0" smtClean="0">
              <a:solidFill>
                <a:schemeClr val="tx1"/>
              </a:solidFill>
              <a:effectLst/>
              <a:latin typeface="Arial" charset="0"/>
              <a:ea typeface="+mn-ea"/>
              <a:cs typeface="+mn-cs"/>
            </a:endParaRPr>
          </a:p>
          <a:p>
            <a:pPr marL="0" indent="0">
              <a:buNone/>
            </a:pPr>
            <a:r>
              <a:rPr lang="en-GB" sz="1200" kern="1200" baseline="0" dirty="0" smtClean="0">
                <a:solidFill>
                  <a:schemeClr val="tx1"/>
                </a:solidFill>
                <a:effectLst/>
                <a:latin typeface="Arial" charset="0"/>
                <a:ea typeface="+mn-ea"/>
                <a:cs typeface="+mn-cs"/>
              </a:rPr>
              <a:t>Members discussed the proposed project and the issue of the poor quality OCR. There was unanimous agreement that this is a very worthwhile project that would be of great value to the scholarly community. </a:t>
            </a:r>
          </a:p>
          <a:p>
            <a:pPr marL="0" indent="0">
              <a:buNone/>
            </a:pPr>
            <a:endParaRPr lang="en-GB" sz="1200" kern="1200" baseline="0" dirty="0" smtClean="0">
              <a:solidFill>
                <a:schemeClr val="tx1"/>
              </a:solidFill>
              <a:effectLst/>
              <a:latin typeface="Arial" charset="0"/>
              <a:ea typeface="+mn-ea"/>
              <a:cs typeface="+mn-cs"/>
            </a:endParaRPr>
          </a:p>
          <a:p>
            <a:pPr marL="0" indent="0">
              <a:buNone/>
            </a:pPr>
            <a:r>
              <a:rPr lang="en-GB" sz="1200" kern="1200" baseline="0" dirty="0" smtClean="0">
                <a:solidFill>
                  <a:schemeClr val="tx1"/>
                </a:solidFill>
                <a:effectLst/>
                <a:latin typeface="Arial" charset="0"/>
                <a:ea typeface="+mn-ea"/>
                <a:cs typeface="+mn-cs"/>
              </a:rPr>
              <a:t>Members raised that it is </a:t>
            </a:r>
            <a:r>
              <a:rPr lang="en-US" baseline="0" dirty="0" smtClean="0"/>
              <a:t>important that the project also engages with the materials that are not in English. Scott noted this.</a:t>
            </a:r>
          </a:p>
          <a:p>
            <a:pPr marL="0" indent="0">
              <a:buNone/>
            </a:pPr>
            <a:endParaRPr lang="en-US" baseline="0" dirty="0" smtClean="0"/>
          </a:p>
          <a:p>
            <a:pPr marL="0" indent="0">
              <a:buNone/>
            </a:pPr>
            <a:r>
              <a:rPr lang="en-US" baseline="0" dirty="0" smtClean="0"/>
              <a:t>Members also discussed how you actually get users to do crowd-sourcing and how it could be embedded in teaching – using it to teach students about digital texts. Members highlighted that a central part of this is acknowledgment of a users contribution. In addition members suggested that it might be possible to explore a diploma type award for those that provide a significant contribution. An engagement and embedding plan needs to be created.</a:t>
            </a:r>
          </a:p>
          <a:p>
            <a:pPr marL="0" indent="0">
              <a:buNone/>
            </a:pPr>
            <a:endParaRPr lang="en-US" baseline="0" dirty="0" smtClean="0"/>
          </a:p>
          <a:p>
            <a:r>
              <a:rPr lang="en-US" baseline="0" dirty="0" smtClean="0"/>
              <a:t>Members asked if there are other ways that the quality could be improved such as using the newly trained IMPACT tools to correct the OCR before the human crowdsourcing element occurs.</a:t>
            </a:r>
          </a:p>
          <a:p>
            <a:endParaRPr lang="en-US" baseline="0" dirty="0" smtClean="0"/>
          </a:p>
          <a:p>
            <a:r>
              <a:rPr lang="en-US" baseline="0" dirty="0" smtClean="0"/>
              <a:t>Members noted that the editorial element of this project requires a lot of work and that other crowdsourcing projects have </a:t>
            </a:r>
            <a:r>
              <a:rPr lang="en-US" baseline="0" dirty="0" err="1" smtClean="0"/>
              <a:t>realised</a:t>
            </a:r>
            <a:r>
              <a:rPr lang="en-US" baseline="0" dirty="0" smtClean="0"/>
              <a:t> how important editorial filters are and not allocated sufficient resource to this.</a:t>
            </a:r>
          </a:p>
          <a:p>
            <a:endParaRPr lang="en-US" baseline="0" dirty="0" smtClean="0"/>
          </a:p>
          <a:p>
            <a:endParaRPr lang="en-US" dirty="0" smtClean="0"/>
          </a:p>
          <a:p>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Meeting notes:</a:t>
            </a:r>
          </a:p>
          <a:p>
            <a:endParaRPr lang="en-US" baseline="0" dirty="0" smtClean="0"/>
          </a:p>
          <a:p>
            <a:r>
              <a:rPr lang="en-US" baseline="0" dirty="0" smtClean="0"/>
              <a:t>The Board agreed that JISC Collections should work on this proposal to make a formal project plan as it is of great interest and value.</a:t>
            </a:r>
          </a:p>
          <a:p>
            <a:endParaRPr lang="en-US" baseline="0" dirty="0" smtClean="0"/>
          </a:p>
          <a:p>
            <a:r>
              <a:rPr lang="en-US" baseline="0" dirty="0" smtClean="0"/>
              <a:t>Action: JISC Collections</a:t>
            </a:r>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Caren</a:t>
            </a:r>
            <a:r>
              <a:rPr lang="en-US" baseline="0" dirty="0" smtClean="0"/>
              <a:t> provided a brief overview of a recent study into the metadata option for JISC Historic Books.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23</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The</a:t>
            </a:r>
            <a:r>
              <a:rPr lang="en-US" baseline="0" dirty="0" smtClean="0"/>
              <a:t> study presented the above recommendations. </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24</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25</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Meeting notes:</a:t>
            </a:r>
          </a:p>
          <a:p>
            <a:endParaRPr lang="en-US" baseline="0" dirty="0" smtClean="0"/>
          </a:p>
          <a:p>
            <a:r>
              <a:rPr lang="en-US" baseline="0" dirty="0" smtClean="0"/>
              <a:t>Members agreed that JISC Collections should p</a:t>
            </a:r>
            <a:r>
              <a:rPr lang="en-US" dirty="0" smtClean="0"/>
              <a:t>roceed as recommended</a:t>
            </a:r>
            <a:r>
              <a:rPr lang="en-US" baseline="0" dirty="0" smtClean="0"/>
              <a:t> in the study.</a:t>
            </a:r>
          </a:p>
          <a:p>
            <a:endParaRPr lang="en-US" baseline="0" dirty="0" smtClean="0"/>
          </a:p>
          <a:p>
            <a:r>
              <a:rPr lang="en-US" baseline="0" dirty="0" smtClean="0"/>
              <a:t>Action: Caren to take this work forward and discuss with the librarian members.</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26</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At</a:t>
            </a:r>
            <a:r>
              <a:rPr lang="en-US" baseline="0" dirty="0" smtClean="0"/>
              <a:t> the first meeting (virtual) members discussed the need to benchmark usage against the current providers. There is also a need, as highlighted in the budget slides, for data to be gathered to support ongoing analysis of the platform and to be able to populate a sponsorship portfolio.</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27</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Caren presented the preferred</a:t>
            </a:r>
            <a:r>
              <a:rPr lang="en-US" baseline="0" dirty="0" smtClean="0"/>
              <a:t> methods of data collection to members.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28</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29</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Members discussed the evaluation methods and</a:t>
            </a:r>
            <a:r>
              <a:rPr lang="en-US" baseline="0" dirty="0" smtClean="0"/>
              <a:t> suggested that a key element is working out if people are actually using the </a:t>
            </a:r>
            <a:r>
              <a:rPr lang="en-US" baseline="0" dirty="0" smtClean="0"/>
              <a:t>content.</a:t>
            </a:r>
          </a:p>
          <a:p>
            <a:endParaRPr lang="en-US" baseline="0" dirty="0" smtClean="0"/>
          </a:p>
          <a:p>
            <a:r>
              <a:rPr lang="en-US" baseline="0" dirty="0" smtClean="0"/>
              <a:t>Members also suggested that activity data needs to be explored.</a:t>
            </a:r>
          </a:p>
          <a:p>
            <a:endParaRPr lang="en-US" baseline="0" dirty="0" smtClean="0"/>
          </a:p>
          <a:p>
            <a:r>
              <a:rPr lang="en-US" baseline="0" dirty="0" smtClean="0"/>
              <a:t>Action: Caren will turn the slides into an evaluation plan and put this into action.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3</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sz="1100" baseline="0" dirty="0" smtClean="0">
              <a:latin typeface="+mn-lt"/>
            </a:endParaRPr>
          </a:p>
          <a:p>
            <a:endParaRPr lang="en-US" sz="1100" dirty="0" smtClean="0">
              <a:latin typeface="+mn-lt"/>
            </a:endParaRPr>
          </a:p>
          <a:p>
            <a:endParaRPr lang="en-US" sz="1100" dirty="0">
              <a:latin typeface="+mn-l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30</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Dates of future</a:t>
            </a:r>
            <a:r>
              <a:rPr lang="en-US" baseline="0" dirty="0" smtClean="0"/>
              <a:t> meetings will be agreed via email.</a:t>
            </a:r>
          </a:p>
          <a:p>
            <a:endParaRPr lang="en-US" baseline="0" dirty="0" smtClean="0"/>
          </a:p>
          <a:p>
            <a:r>
              <a:rPr lang="en-US" baseline="0" dirty="0" smtClean="0"/>
              <a:t>Members thanked the BL for their hospitality.</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4</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5</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a:t>
            </a:r>
            <a:r>
              <a:rPr lang="en-US" baseline="0" dirty="0" smtClean="0"/>
              <a:t> Notes:</a:t>
            </a:r>
          </a:p>
          <a:p>
            <a:endParaRPr lang="en-US" baseline="0" dirty="0" smtClean="0"/>
          </a:p>
          <a:p>
            <a:r>
              <a:rPr lang="en-US" baseline="0" dirty="0" smtClean="0"/>
              <a:t>Members agreed the notes of the last meeting as an accurate record..</a:t>
            </a:r>
          </a:p>
          <a:p>
            <a:endParaRPr lang="en-US" baseline="0" dirty="0" smtClean="0"/>
          </a:p>
          <a:p>
            <a:r>
              <a:rPr lang="en-US" baseline="0" dirty="0" smtClean="0"/>
              <a:t>Gabriel highlighted the completed actions from the last meeting and noted that the matters arising were all agenda items.</a:t>
            </a:r>
          </a:p>
          <a:p>
            <a:endParaRPr lang="en-US" baseline="0" dirty="0" smtClean="0"/>
          </a:p>
          <a:p>
            <a:r>
              <a:rPr lang="en-US" baseline="0" dirty="0" smtClean="0"/>
              <a:t>**The communications update was not fully provided at the meeting, so for reference:</a:t>
            </a:r>
          </a:p>
          <a:p>
            <a:r>
              <a:rPr lang="en-US" baseline="0" dirty="0" smtClean="0"/>
              <a:t> - We are setting up a </a:t>
            </a:r>
            <a:r>
              <a:rPr lang="en-US" baseline="0" dirty="0" err="1" smtClean="0"/>
              <a:t>JISCmail</a:t>
            </a:r>
            <a:r>
              <a:rPr lang="en-US" baseline="0" dirty="0" smtClean="0"/>
              <a:t> list for </a:t>
            </a:r>
            <a:r>
              <a:rPr lang="en-US" baseline="0" dirty="0" err="1" smtClean="0"/>
              <a:t>JISCeCollections</a:t>
            </a:r>
            <a:r>
              <a:rPr lang="en-US" baseline="0" dirty="0" smtClean="0"/>
              <a:t> to help keep subscribing institutions and interested users up to date on the service</a:t>
            </a:r>
          </a:p>
          <a:p>
            <a:r>
              <a:rPr lang="en-US" baseline="0" dirty="0" smtClean="0"/>
              <a:t> - We are in the process of updating www.jiscecollections.ac.uk to include a blog for the advisory board and support documents for librarians. This website will provide librarians and members of the advisory boards with the latest news and updates on the service and the three platforms</a:t>
            </a:r>
          </a:p>
          <a:p>
            <a:r>
              <a:rPr lang="en-US" baseline="0" dirty="0" smtClean="0"/>
              <a:t> - We are planning to commission some digital and information literacy work to see how we can embed use of the platforms in teaching students best practice</a:t>
            </a:r>
          </a:p>
          <a:p>
            <a:r>
              <a:rPr lang="en-US" baseline="0" dirty="0" smtClean="0"/>
              <a:t> - We are planning to arrange focus groups to learn about how we can best embed the use of the platforms in teaching, learning and research</a:t>
            </a:r>
          </a:p>
          <a:p>
            <a:r>
              <a:rPr lang="en-US" baseline="0" dirty="0" smtClean="0"/>
              <a:t> - We are planning a newsletter for the service in collaboration with EDINA and </a:t>
            </a:r>
            <a:r>
              <a:rPr lang="en-US" baseline="0" dirty="0" err="1" smtClean="0"/>
              <a:t>Mimas</a:t>
            </a:r>
            <a:endParaRPr lang="en-US" baseline="0" dirty="0" smtClean="0"/>
          </a:p>
          <a:p>
            <a:r>
              <a:rPr lang="en-US" baseline="0" dirty="0" smtClean="0"/>
              <a:t> - We have twitter accounts set up: @</a:t>
            </a:r>
            <a:r>
              <a:rPr lang="en-US" baseline="0" dirty="0" err="1" smtClean="0"/>
              <a:t>jiscecoll</a:t>
            </a:r>
            <a:r>
              <a:rPr lang="en-US" baseline="0" dirty="0" smtClean="0"/>
              <a:t> @</a:t>
            </a:r>
            <a:r>
              <a:rPr lang="en-US" baseline="0" dirty="0" err="1" smtClean="0"/>
              <a:t>jiscmediahub</a:t>
            </a:r>
            <a:r>
              <a:rPr lang="en-US" baseline="0" dirty="0" smtClean="0"/>
              <a:t> @</a:t>
            </a:r>
            <a:r>
              <a:rPr lang="en-US" baseline="0" dirty="0" err="1" smtClean="0"/>
              <a:t>historicbooks</a:t>
            </a:r>
            <a:r>
              <a:rPr lang="en-US" baseline="0" dirty="0" smtClean="0"/>
              <a:t> @</a:t>
            </a:r>
            <a:r>
              <a:rPr lang="en-US" baseline="0" dirty="0" err="1" smtClean="0"/>
              <a:t>journalarchives</a:t>
            </a:r>
            <a:endParaRPr lang="en-US" baseline="0" dirty="0" smtClean="0"/>
          </a:p>
          <a:p>
            <a:r>
              <a:rPr lang="en-US" baseline="0" dirty="0" smtClean="0"/>
              <a:t> - Caren has written an article for UKSG Insights about the challenges of building three new platforms and developing a new service which will be published in March 2012</a:t>
            </a:r>
          </a:p>
          <a:p>
            <a:r>
              <a:rPr lang="en-US" baseline="0" dirty="0" smtClean="0"/>
              <a:t> - Scott has been visiting institutions to discuss the service with them and encourage them to join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6</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a:t>
            </a:r>
            <a:r>
              <a:rPr lang="en-US" baseline="0" dirty="0" smtClean="0"/>
              <a:t> Notes:</a:t>
            </a:r>
          </a:p>
          <a:p>
            <a:endParaRPr lang="en-US" baseline="0" dirty="0" smtClean="0"/>
          </a:p>
          <a:p>
            <a:r>
              <a:rPr lang="en-US" dirty="0" smtClean="0"/>
              <a:t>Gabriel introduced the Terms of Reference and invited members to discuss</a:t>
            </a:r>
            <a:r>
              <a:rPr lang="en-US" baseline="0" dirty="0" smtClean="0"/>
              <a:t> and agree the </a:t>
            </a:r>
            <a:r>
              <a:rPr lang="en-US" baseline="0" dirty="0" err="1" smtClean="0"/>
              <a:t>ToR</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7</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 Notes:</a:t>
            </a:r>
          </a:p>
          <a:p>
            <a:endParaRPr lang="en-US" dirty="0" smtClean="0"/>
          </a:p>
          <a:p>
            <a:r>
              <a:rPr lang="en-US" dirty="0" smtClean="0"/>
              <a:t>Members</a:t>
            </a:r>
            <a:r>
              <a:rPr lang="en-US" baseline="0" dirty="0" smtClean="0"/>
              <a:t> discussed the principles. A discussion on the limitations of using ‘historical books’ ensued and it was agreed that the phrase ‘historical printed materials’ would be used and was more inclusive.</a:t>
            </a:r>
          </a:p>
          <a:p>
            <a:endParaRPr lang="en-US" baseline="0" dirty="0" smtClean="0"/>
          </a:p>
          <a:p>
            <a:r>
              <a:rPr lang="en-US" baseline="0" dirty="0" smtClean="0"/>
              <a:t>Members discussed the need to place ‘sustainability’ into the principles and it was agreed that this would be </a:t>
            </a:r>
            <a:r>
              <a:rPr lang="en-US" baseline="0" dirty="0" err="1" smtClean="0"/>
              <a:t>beter</a:t>
            </a:r>
            <a:r>
              <a:rPr lang="en-US" baseline="0" dirty="0" smtClean="0"/>
              <a:t> placed in the objectives.</a:t>
            </a:r>
          </a:p>
          <a:p>
            <a:endParaRPr lang="en-US" baseline="0" dirty="0" smtClean="0"/>
          </a:p>
          <a:p>
            <a:r>
              <a:rPr lang="en-US" baseline="0" dirty="0" smtClean="0"/>
              <a:t>Members agreed the principles as above.</a:t>
            </a:r>
          </a:p>
          <a:p>
            <a:endParaRPr lang="en-US" baseline="0" dirty="0" smtClean="0"/>
          </a:p>
          <a:p>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8</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Meeting Notes:</a:t>
            </a:r>
          </a:p>
          <a:p>
            <a:endParaRPr lang="en-US" baseline="0" dirty="0" smtClean="0"/>
          </a:p>
          <a:p>
            <a:r>
              <a:rPr lang="en-US" baseline="0" dirty="0" smtClean="0"/>
              <a:t>Members discussed the objectives and following a discussion around the need for the platform to be a leader in the market, agreed the objectives as above.</a:t>
            </a:r>
          </a:p>
          <a:p>
            <a:endParaRPr lang="en-US" baseline="0" dirty="0" smtClean="0"/>
          </a:p>
          <a:p>
            <a:endParaRPr lang="en-US" baseline="0" dirty="0" smtClean="0"/>
          </a:p>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9</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marL="273050" indent="-3175"/>
            <a:r>
              <a:rPr lang="en-GB" sz="1400" dirty="0" smtClean="0"/>
              <a:t>Meeting</a:t>
            </a:r>
            <a:r>
              <a:rPr lang="en-GB" sz="1400" baseline="0" dirty="0" smtClean="0"/>
              <a:t> Notes:</a:t>
            </a:r>
          </a:p>
          <a:p>
            <a:pPr marL="273050" indent="-3175"/>
            <a:endParaRPr lang="en-GB" sz="1400" baseline="0" dirty="0" smtClean="0"/>
          </a:p>
          <a:p>
            <a:pPr marL="273050" indent="-3175"/>
            <a:r>
              <a:rPr lang="en-GB" sz="1400" baseline="0" dirty="0" smtClean="0"/>
              <a:t>Members discussed the role of the board. It was noted that there are no FE members. Caren informed members that JISC Collections is planning to hold an FE focus group at which potential members may be identified. Members agreed that this was a good approach.</a:t>
            </a:r>
            <a:endParaRPr lang="en-GB" sz="1400" dirty="0" smtClean="0"/>
          </a:p>
          <a:p>
            <a:pPr marL="273050" indent="-3175"/>
            <a:endParaRPr lang="en-GB" sz="1400" dirty="0" smtClean="0"/>
          </a:p>
          <a:p>
            <a:pPr marL="273050" indent="-3175"/>
            <a:r>
              <a:rPr lang="en-GB" sz="1400" dirty="0" smtClean="0"/>
              <a:t>Members</a:t>
            </a:r>
            <a:r>
              <a:rPr lang="en-GB" sz="1400" baseline="0" dirty="0" smtClean="0"/>
              <a:t> agreed the roles of the board as above.</a:t>
            </a:r>
            <a:endParaRPr lang="en-GB" sz="1400"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Content Placeholder 2"/>
          <p:cNvSpPr>
            <a:spLocks noGrp="1"/>
          </p:cNvSpPr>
          <p:nvPr>
            <p:ph idx="10"/>
          </p:nvPr>
        </p:nvSpPr>
        <p:spPr>
          <a:xfrm>
            <a:off x="450573" y="914400"/>
            <a:ext cx="8348870" cy="4257607"/>
          </a:xfrm>
          <a:solidFill>
            <a:schemeClr val="accent3">
              <a:lumMod val="85000"/>
            </a:schemeClr>
          </a:solidFill>
        </p:spPr>
        <p:txBody>
          <a:bodyPr/>
          <a:lstStyle>
            <a:lvl1pPr>
              <a:buNone/>
              <a:defRPr/>
            </a:lvl1pPr>
          </a:lstStyle>
          <a:p>
            <a:pPr lvl="0"/>
            <a:endParaRPr lang="en-GB" dirty="0"/>
          </a:p>
        </p:txBody>
      </p:sp>
      <p:sp>
        <p:nvSpPr>
          <p:cNvPr id="3074" name="Rectangle 2"/>
          <p:cNvSpPr>
            <a:spLocks noGrp="1" noChangeArrowheads="1"/>
          </p:cNvSpPr>
          <p:nvPr>
            <p:ph type="ctrTitle" hasCustomPrompt="1"/>
          </p:nvPr>
        </p:nvSpPr>
        <p:spPr>
          <a:xfrm>
            <a:off x="436099" y="622852"/>
            <a:ext cx="7793502" cy="1413635"/>
          </a:xfrm>
        </p:spPr>
        <p:txBody>
          <a:bodyPr/>
          <a:lstStyle>
            <a:lvl1pPr>
              <a:defRPr sz="3000" baseline="0">
                <a:solidFill>
                  <a:srgbClr val="EB9CA8"/>
                </a:solidFill>
                <a:latin typeface="Trebuchet MS" pitchFamily="34" charset="0"/>
              </a:defRPr>
            </a:lvl1pPr>
          </a:lstStyle>
          <a:p>
            <a:r>
              <a:rPr lang="en-GB" dirty="0" smtClean="0"/>
              <a:t>JSIC Collections 2011 Conference and AGM</a:t>
            </a:r>
            <a:endParaRPr lang="en-GB" dirty="0"/>
          </a:p>
        </p:txBody>
      </p:sp>
      <p:sp>
        <p:nvSpPr>
          <p:cNvPr id="3075" name="Rectangle 3"/>
          <p:cNvSpPr>
            <a:spLocks noGrp="1" noChangeArrowheads="1"/>
          </p:cNvSpPr>
          <p:nvPr>
            <p:ph type="subTitle" idx="1" hasCustomPrompt="1"/>
          </p:nvPr>
        </p:nvSpPr>
        <p:spPr>
          <a:xfrm>
            <a:off x="415926" y="1962150"/>
            <a:ext cx="7773918" cy="675033"/>
          </a:xfrm>
        </p:spPr>
        <p:txBody>
          <a:bodyPr/>
          <a:lstStyle>
            <a:lvl1pPr marL="0" indent="0" algn="r">
              <a:buFont typeface="Wingdings" pitchFamily="-112" charset="2"/>
              <a:buNone/>
              <a:defRPr sz="1800" baseline="0">
                <a:solidFill>
                  <a:srgbClr val="991426"/>
                </a:solidFill>
                <a:latin typeface="Trebuchet MS" pitchFamily="34" charset="0"/>
              </a:defRPr>
            </a:lvl1pPr>
          </a:lstStyle>
          <a:p>
            <a:r>
              <a:rPr lang="en-GB" dirty="0" smtClean="0"/>
              <a:t>Director’s Report, Lorraine Estelle</a:t>
            </a:r>
            <a:endParaRPr lang="en-GB" dirty="0"/>
          </a:p>
        </p:txBody>
      </p:sp>
      <p:pic>
        <p:nvPicPr>
          <p:cNvPr id="1026" name="Picture 2"/>
          <p:cNvPicPr>
            <a:picLocks noChangeAspect="1" noChangeArrowheads="1"/>
          </p:cNvPicPr>
          <p:nvPr userDrawn="1"/>
        </p:nvPicPr>
        <p:blipFill>
          <a:blip r:embed="rId2"/>
          <a:srcRect l="7065" t="38044" r="6250" b="33514"/>
          <a:stretch>
            <a:fillRect/>
          </a:stretch>
        </p:blipFill>
        <p:spPr bwMode="auto">
          <a:xfrm>
            <a:off x="450574" y="3101010"/>
            <a:ext cx="8401880" cy="2080591"/>
          </a:xfrm>
          <a:prstGeom prst="rect">
            <a:avLst/>
          </a:prstGeom>
          <a:noFill/>
          <a:ln w="9525">
            <a:noFill/>
            <a:miter lim="800000"/>
            <a:headEnd/>
            <a:tailEnd/>
          </a:ln>
          <a:effectLst/>
        </p:spPr>
      </p:pic>
      <p:sp>
        <p:nvSpPr>
          <p:cNvPr id="11" name="Rectangle 8"/>
          <p:cNvSpPr>
            <a:spLocks noChangeArrowheads="1"/>
          </p:cNvSpPr>
          <p:nvPr userDrawn="1"/>
        </p:nvSpPr>
        <p:spPr bwMode="auto">
          <a:xfrm>
            <a:off x="463551" y="2917826"/>
            <a:ext cx="8680449" cy="369332"/>
          </a:xfrm>
          <a:prstGeom prst="rect">
            <a:avLst/>
          </a:prstGeom>
          <a:noFill/>
          <a:ln w="9525">
            <a:noFill/>
            <a:miter lim="800000"/>
            <a:headEnd/>
            <a:tailEnd/>
          </a:ln>
          <a:effectLst/>
        </p:spPr>
        <p:txBody>
          <a:bodyPr wrap="square">
            <a:spAutoFit/>
          </a:bodyPr>
          <a:lstStyle/>
          <a:p>
            <a:r>
              <a:rPr lang="en-GB" dirty="0" smtClean="0">
                <a:solidFill>
                  <a:schemeClr val="accent2"/>
                </a:solidFill>
              </a:rPr>
              <a:t> </a:t>
            </a:r>
            <a:endParaRPr lang="en-GB" dirty="0">
              <a:solidFill>
                <a:schemeClr val="accent2"/>
              </a:solidFill>
            </a:endParaRPr>
          </a:p>
        </p:txBody>
      </p:sp>
      <p:pic>
        <p:nvPicPr>
          <p:cNvPr id="2" name="Picture 2" descr="Z:\collections team\Collections Company\Logos\JISC Collections\No strapline version\jc_logo_no_strapline.jpg"/>
          <p:cNvPicPr>
            <a:picLocks noChangeAspect="1" noChangeArrowheads="1"/>
          </p:cNvPicPr>
          <p:nvPr userDrawn="1"/>
        </p:nvPicPr>
        <p:blipFill>
          <a:blip r:embed="rId3"/>
          <a:srcRect/>
          <a:stretch>
            <a:fillRect/>
          </a:stretch>
        </p:blipFill>
        <p:spPr bwMode="auto">
          <a:xfrm>
            <a:off x="5601810" y="5358290"/>
            <a:ext cx="3192248" cy="86311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4D8350C8-CCD6-48E7-8AEC-CA8EA61394C4}"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7012F1C8-3E7F-4EB4-A3C1-FA37D16D3924}" type="slidenum">
              <a:rPr lang="en-GB" b="1">
                <a:solidFill>
                  <a:srgbClr val="EB9CA8"/>
                </a:solidFill>
              </a:rPr>
              <a:pPr/>
              <a:t>‹#›</a:t>
            </a:fld>
            <a:endParaRPr lang="en-GB" b="1">
              <a:solidFill>
                <a:srgbClr val="9EB38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946CE27E-EAC3-440D-B6E4-06E9E89A912F}"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32F08993-76B8-4662-B5CD-35FB2195F1DC}" type="slidenum">
              <a:rPr lang="en-GB" b="1">
                <a:solidFill>
                  <a:srgbClr val="EB9CA8"/>
                </a:solidFill>
              </a:rPr>
              <a:pPr/>
              <a:t>‹#›</a:t>
            </a:fld>
            <a:endParaRPr lang="en-GB" b="1">
              <a:solidFill>
                <a:srgbClr val="9EB38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a:xfrm>
            <a:off x="239152" y="6394450"/>
            <a:ext cx="8620764" cy="299313"/>
          </a:xfrm>
        </p:spPr>
        <p:txBody>
          <a:bodyPr/>
          <a:lstStyle>
            <a:lvl1pPr>
              <a:defRPr/>
            </a:lvl1pPr>
          </a:lstStyle>
          <a:p>
            <a:fld id="{4D69EAB5-09D4-4324-90E0-A1A9FB2803D6}" type="datetime4">
              <a:rPr lang="en-GB" smtClean="0"/>
              <a:pPr/>
              <a:t>10 February 2012</a:t>
            </a:fld>
            <a:r>
              <a:rPr lang="en-GB" dirty="0" smtClean="0"/>
              <a:t> </a:t>
            </a:r>
            <a:r>
              <a:rPr lang="en-GB" b="1" dirty="0" smtClean="0">
                <a:solidFill>
                  <a:srgbClr val="EB9CA8"/>
                </a:solidFill>
              </a:rPr>
              <a:t>|</a:t>
            </a:r>
            <a:r>
              <a:rPr lang="en-GB" b="1" dirty="0" smtClean="0">
                <a:solidFill>
                  <a:srgbClr val="9CA1BD"/>
                </a:solidFill>
              </a:rPr>
              <a:t> </a:t>
            </a:r>
            <a:r>
              <a:rPr lang="en-GB" dirty="0" smtClean="0"/>
              <a:t>Click: View=&gt;</a:t>
            </a:r>
            <a:r>
              <a:rPr lang="en-GB" dirty="0" err="1" smtClean="0">
                <a:solidFill>
                  <a:srgbClr val="991426"/>
                </a:solidFill>
              </a:rPr>
              <a:t>Header&amp;Footer</a:t>
            </a:r>
            <a:r>
              <a:rPr lang="en-GB" dirty="0" smtClean="0"/>
              <a:t> </a:t>
            </a:r>
            <a:r>
              <a:rPr lang="en-GB" b="1" dirty="0" smtClean="0">
                <a:solidFill>
                  <a:srgbClr val="EB9CA8"/>
                </a:solidFill>
              </a:rPr>
              <a:t>|</a:t>
            </a:r>
            <a:r>
              <a:rPr lang="en-GB" dirty="0" smtClean="0"/>
              <a:t> Slide </a:t>
            </a:r>
            <a:fld id="{8CFE29B3-4316-4A5D-A9B4-88C33ABA8FA0}" type="slidenum">
              <a:rPr lang="en-GB" b="1" smtClean="0">
                <a:solidFill>
                  <a:srgbClr val="EB9CA8"/>
                </a:solidFill>
              </a:rPr>
              <a:pPr/>
              <a:t>‹#›</a:t>
            </a:fld>
            <a:endParaRPr lang="en-GB" b="1" dirty="0">
              <a:solidFill>
                <a:srgbClr val="9EB387"/>
              </a:solidFill>
            </a:endParaRPr>
          </a:p>
        </p:txBody>
      </p:sp>
      <p:sp>
        <p:nvSpPr>
          <p:cNvPr id="6" name="Title 5"/>
          <p:cNvSpPr>
            <a:spLocks noGrp="1"/>
          </p:cNvSpPr>
          <p:nvPr>
            <p:ph type="title"/>
          </p:nvPr>
        </p:nvSpPr>
        <p:spPr>
          <a:xfrm>
            <a:off x="246063" y="660400"/>
            <a:ext cx="7927266" cy="450850"/>
          </a:xfrm>
        </p:spPr>
        <p:txBody>
          <a:bodyPr/>
          <a:lstStyle/>
          <a:p>
            <a:r>
              <a:rPr lang="en-US" dirty="0" smtClean="0"/>
              <a:t>Click to edit Master title style</a:t>
            </a:r>
            <a:endParaRPr lang="en-US" dirty="0"/>
          </a:p>
        </p:txBody>
      </p:sp>
      <p:sp>
        <p:nvSpPr>
          <p:cNvPr id="8" name="Content Placeholder 2"/>
          <p:cNvSpPr>
            <a:spLocks noGrp="1"/>
          </p:cNvSpPr>
          <p:nvPr>
            <p:ph idx="11" hasCustomPrompt="1"/>
          </p:nvPr>
        </p:nvSpPr>
        <p:spPr>
          <a:xfrm>
            <a:off x="279401" y="1868557"/>
            <a:ext cx="5737086" cy="3575120"/>
          </a:xfrm>
          <a:solidFill>
            <a:schemeClr val="bg1"/>
          </a:solidFill>
        </p:spPr>
        <p:txBody>
          <a:bodyPr/>
          <a:lstStyle>
            <a:lvl1pPr marL="342900" marR="0" indent="-342900" algn="l" defTabSz="914400" rtl="0" eaLnBrk="1" fontAlgn="base" latinLnBrk="0" hangingPunct="1">
              <a:lnSpc>
                <a:spcPct val="100000"/>
              </a:lnSpc>
              <a:spcBef>
                <a:spcPct val="50000"/>
              </a:spcBef>
              <a:spcAft>
                <a:spcPct val="0"/>
              </a:spcAft>
              <a:buClr>
                <a:srgbClr val="EB9CA8"/>
              </a:buClr>
              <a:buSzTx/>
              <a:buFont typeface="Wingdings" pitchFamily="-112" charset="2"/>
              <a:buNone/>
              <a:tabLst/>
              <a:defRPr sz="1600"/>
            </a:lvl1pPr>
          </a:lstStyle>
          <a:p>
            <a:pPr marL="342900" marR="0" lvl="0" indent="-342900" algn="l" defTabSz="914400" rtl="0" eaLnBrk="1" fontAlgn="base" latinLnBrk="0" hangingPunct="1">
              <a:lnSpc>
                <a:spcPct val="100000"/>
              </a:lnSpc>
              <a:spcBef>
                <a:spcPct val="50000"/>
              </a:spcBef>
              <a:spcAft>
                <a:spcPct val="0"/>
              </a:spcAft>
              <a:buClr>
                <a:srgbClr val="EB9CA8"/>
              </a:buClr>
              <a:buSzTx/>
              <a:buFont typeface="Wingdings" pitchFamily="-112" charset="2"/>
              <a:buNone/>
              <a:tabLst/>
              <a:defRPr/>
            </a:pPr>
            <a:r>
              <a:rPr lang="en-GB" sz="2400" dirty="0" smtClean="0">
                <a:solidFill>
                  <a:srgbClr val="991426"/>
                </a:solidFill>
              </a:rPr>
              <a:t>Introduction</a:t>
            </a:r>
          </a:p>
          <a:p>
            <a:pPr lvl="0"/>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660400"/>
            <a:ext cx="8743950" cy="4508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127000" y="1341438"/>
            <a:ext cx="8755063" cy="4784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39" name="Line 15"/>
          <p:cNvSpPr>
            <a:spLocks noChangeShapeType="1"/>
          </p:cNvSpPr>
          <p:nvPr/>
        </p:nvSpPr>
        <p:spPr bwMode="auto">
          <a:xfrm>
            <a:off x="223838" y="1182688"/>
            <a:ext cx="8637587" cy="0"/>
          </a:xfrm>
          <a:prstGeom prst="line">
            <a:avLst/>
          </a:prstGeom>
          <a:noFill/>
          <a:ln w="12700">
            <a:solidFill>
              <a:srgbClr val="9CA1BD"/>
            </a:solidFill>
            <a:round/>
            <a:headEnd/>
            <a:tailEnd/>
          </a:ln>
          <a:effectLst/>
        </p:spPr>
        <p:txBody>
          <a:bodyPr/>
          <a:lstStyle/>
          <a:p>
            <a:endParaRPr lang="en-GB"/>
          </a:p>
        </p:txBody>
      </p:sp>
      <p:sp>
        <p:nvSpPr>
          <p:cNvPr id="1040" name="Rectangle 16"/>
          <p:cNvSpPr>
            <a:spLocks noChangeArrowheads="1"/>
          </p:cNvSpPr>
          <p:nvPr/>
        </p:nvSpPr>
        <p:spPr bwMode="auto">
          <a:xfrm>
            <a:off x="247650" y="152400"/>
            <a:ext cx="8748713" cy="574675"/>
          </a:xfrm>
          <a:prstGeom prst="rect">
            <a:avLst/>
          </a:prstGeom>
          <a:noFill/>
          <a:ln w="9525">
            <a:noFill/>
            <a:miter lim="800000"/>
            <a:headEnd/>
            <a:tailEnd/>
          </a:ln>
          <a:effectLst/>
        </p:spPr>
        <p:txBody>
          <a:bodyPr anchor="ctr"/>
          <a:lstStyle/>
          <a:p>
            <a:pPr algn="r"/>
            <a:r>
              <a:rPr lang="en-GB" sz="3200" dirty="0" smtClean="0">
                <a:solidFill>
                  <a:srgbClr val="EB9CA8"/>
                </a:solidFill>
              </a:rPr>
              <a:t>Supporting our Negotiations</a:t>
            </a:r>
            <a:endParaRPr lang="en-GB" sz="3000" dirty="0">
              <a:solidFill>
                <a:srgbClr val="EB9CA8"/>
              </a:solidFill>
            </a:endParaRPr>
          </a:p>
        </p:txBody>
      </p:sp>
      <p:sp>
        <p:nvSpPr>
          <p:cNvPr id="1041" name="Rectangle 17"/>
          <p:cNvSpPr>
            <a:spLocks noChangeArrowheads="1"/>
          </p:cNvSpPr>
          <p:nvPr/>
        </p:nvSpPr>
        <p:spPr bwMode="auto">
          <a:xfrm>
            <a:off x="250825" y="6381750"/>
            <a:ext cx="8637588" cy="252413"/>
          </a:xfrm>
          <a:prstGeom prst="rect">
            <a:avLst/>
          </a:prstGeom>
          <a:solidFill>
            <a:srgbClr val="991426"/>
          </a:solidFill>
          <a:ln w="9525">
            <a:noFill/>
            <a:miter lim="800000"/>
            <a:headEnd/>
            <a:tailEnd/>
          </a:ln>
          <a:effectLst/>
        </p:spPr>
        <p:txBody>
          <a:bodyPr wrap="none" anchor="ctr"/>
          <a:lstStyle/>
          <a:p>
            <a:endParaRPr lang="en-GB"/>
          </a:p>
        </p:txBody>
      </p:sp>
      <p:sp>
        <p:nvSpPr>
          <p:cNvPr id="1042" name="Rectangle 18"/>
          <p:cNvSpPr>
            <a:spLocks noChangeArrowheads="1"/>
          </p:cNvSpPr>
          <p:nvPr/>
        </p:nvSpPr>
        <p:spPr bwMode="auto">
          <a:xfrm>
            <a:off x="234950" y="6381750"/>
            <a:ext cx="4337050" cy="244475"/>
          </a:xfrm>
          <a:prstGeom prst="rect">
            <a:avLst/>
          </a:prstGeom>
          <a:noFill/>
          <a:ln w="9525">
            <a:noFill/>
            <a:miter lim="800000"/>
            <a:headEnd/>
            <a:tailEnd/>
          </a:ln>
          <a:effectLst/>
        </p:spPr>
        <p:txBody>
          <a:bodyPr>
            <a:spAutoFit/>
          </a:bodyPr>
          <a:lstStyle/>
          <a:p>
            <a:r>
              <a:rPr lang="en-GB" sz="1000" b="1">
                <a:solidFill>
                  <a:srgbClr val="EB9CA8"/>
                </a:solidFill>
              </a:rPr>
              <a:t>JISC Collections</a:t>
            </a:r>
          </a:p>
        </p:txBody>
      </p:sp>
      <p:sp>
        <p:nvSpPr>
          <p:cNvPr id="1043" name="Rectangle 19"/>
          <p:cNvSpPr>
            <a:spLocks noGrp="1" noChangeArrowheads="1"/>
          </p:cNvSpPr>
          <p:nvPr>
            <p:ph type="sldNum" sz="quarter" idx="4"/>
          </p:nvPr>
        </p:nvSpPr>
        <p:spPr bwMode="auto">
          <a:xfrm>
            <a:off x="3605213" y="6394450"/>
            <a:ext cx="5214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fld id="{3B3C957B-9101-4FC7-853A-9D39D6BA60E5}"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DD5418C8-1444-4850-B147-BD3BE09D8305}" type="slidenum">
              <a:rPr lang="en-GB" b="1">
                <a:solidFill>
                  <a:srgbClr val="EB9CA8"/>
                </a:solidFill>
              </a:rPr>
              <a:pPr/>
              <a:t>‹#›</a:t>
            </a:fld>
            <a:endParaRPr lang="en-GB" b="1">
              <a:solidFill>
                <a:srgbClr val="9EB387"/>
              </a:solidFill>
            </a:endParaRPr>
          </a:p>
        </p:txBody>
      </p:sp>
      <p:sp>
        <p:nvSpPr>
          <p:cNvPr id="9" name="Footer Placeholder 8"/>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JISC Collections 2011 Conference and AGM, York, November 2011</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5" r:id="rId7"/>
    <p:sldLayoutId id="2147483666" r:id="rId8"/>
    <p:sldLayoutId id="2147483668" r:id="rId9"/>
    <p:sldLayoutId id="2147483667" r:id="rId10"/>
    <p:sldLayoutId id="2147483669" r:id="rId11"/>
    <p:sldLayoutId id="2147483651" r:id="rId12"/>
    <p:sldLayoutId id="2147483654" r:id="rId13"/>
  </p:sldLayoutIdLst>
  <p:hf sldNum="0" hdr="0" dt="0"/>
  <p:txStyles>
    <p:titleStyle>
      <a:lvl1pPr algn="r" rtl="0" fontAlgn="base">
        <a:spcBef>
          <a:spcPct val="0"/>
        </a:spcBef>
        <a:spcAft>
          <a:spcPct val="0"/>
        </a:spcAft>
        <a:defRPr sz="2400">
          <a:solidFill>
            <a:srgbClr val="991426"/>
          </a:solidFill>
          <a:latin typeface="+mj-lt"/>
          <a:ea typeface="+mj-ea"/>
          <a:cs typeface="+mj-cs"/>
        </a:defRPr>
      </a:lvl1pPr>
      <a:lvl2pPr algn="r" rtl="0" fontAlgn="base">
        <a:spcBef>
          <a:spcPct val="0"/>
        </a:spcBef>
        <a:spcAft>
          <a:spcPct val="0"/>
        </a:spcAft>
        <a:defRPr sz="2400">
          <a:solidFill>
            <a:srgbClr val="991426"/>
          </a:solidFill>
          <a:latin typeface="Arial" charset="0"/>
        </a:defRPr>
      </a:lvl2pPr>
      <a:lvl3pPr algn="r" rtl="0" fontAlgn="base">
        <a:spcBef>
          <a:spcPct val="0"/>
        </a:spcBef>
        <a:spcAft>
          <a:spcPct val="0"/>
        </a:spcAft>
        <a:defRPr sz="2400">
          <a:solidFill>
            <a:srgbClr val="991426"/>
          </a:solidFill>
          <a:latin typeface="Arial" charset="0"/>
        </a:defRPr>
      </a:lvl3pPr>
      <a:lvl4pPr algn="r" rtl="0" fontAlgn="base">
        <a:spcBef>
          <a:spcPct val="0"/>
        </a:spcBef>
        <a:spcAft>
          <a:spcPct val="0"/>
        </a:spcAft>
        <a:defRPr sz="2400">
          <a:solidFill>
            <a:srgbClr val="991426"/>
          </a:solidFill>
          <a:latin typeface="Arial" charset="0"/>
        </a:defRPr>
      </a:lvl4pPr>
      <a:lvl5pPr algn="r" rtl="0" fontAlgn="base">
        <a:spcBef>
          <a:spcPct val="0"/>
        </a:spcBef>
        <a:spcAft>
          <a:spcPct val="0"/>
        </a:spcAft>
        <a:defRPr sz="2400">
          <a:solidFill>
            <a:srgbClr val="991426"/>
          </a:solidFill>
          <a:latin typeface="Arial" charset="0"/>
        </a:defRPr>
      </a:lvl5pPr>
      <a:lvl6pPr marL="457200" algn="r" rtl="0" fontAlgn="base">
        <a:spcBef>
          <a:spcPct val="0"/>
        </a:spcBef>
        <a:spcAft>
          <a:spcPct val="0"/>
        </a:spcAft>
        <a:defRPr sz="2400">
          <a:solidFill>
            <a:srgbClr val="991426"/>
          </a:solidFill>
          <a:latin typeface="Arial" charset="0"/>
        </a:defRPr>
      </a:lvl6pPr>
      <a:lvl7pPr marL="914400" algn="r" rtl="0" fontAlgn="base">
        <a:spcBef>
          <a:spcPct val="0"/>
        </a:spcBef>
        <a:spcAft>
          <a:spcPct val="0"/>
        </a:spcAft>
        <a:defRPr sz="2400">
          <a:solidFill>
            <a:srgbClr val="991426"/>
          </a:solidFill>
          <a:latin typeface="Arial" charset="0"/>
        </a:defRPr>
      </a:lvl7pPr>
      <a:lvl8pPr marL="1371600" algn="r" rtl="0" fontAlgn="base">
        <a:spcBef>
          <a:spcPct val="0"/>
        </a:spcBef>
        <a:spcAft>
          <a:spcPct val="0"/>
        </a:spcAft>
        <a:defRPr sz="2400">
          <a:solidFill>
            <a:srgbClr val="991426"/>
          </a:solidFill>
          <a:latin typeface="Arial" charset="0"/>
        </a:defRPr>
      </a:lvl8pPr>
      <a:lvl9pPr marL="1828800" algn="r" rtl="0" fontAlgn="base">
        <a:spcBef>
          <a:spcPct val="0"/>
        </a:spcBef>
        <a:spcAft>
          <a:spcPct val="0"/>
        </a:spcAft>
        <a:defRPr sz="2400">
          <a:solidFill>
            <a:srgbClr val="991426"/>
          </a:solidFill>
          <a:latin typeface="Arial" charset="0"/>
        </a:defRPr>
      </a:lvl9pPr>
    </p:titleStyle>
    <p:bodyStyle>
      <a:lvl1pPr marL="342900" indent="-342900" algn="l" rtl="0" fontAlgn="base">
        <a:spcBef>
          <a:spcPct val="50000"/>
        </a:spcBef>
        <a:spcAft>
          <a:spcPct val="0"/>
        </a:spcAft>
        <a:buClr>
          <a:srgbClr val="EB9CA8"/>
        </a:buClr>
        <a:buFont typeface="Wingdings" pitchFamily="-112" charset="2"/>
        <a:buChar char="n"/>
        <a:defRPr sz="1500">
          <a:solidFill>
            <a:schemeClr val="tx1"/>
          </a:solidFill>
          <a:latin typeface="+mn-lt"/>
          <a:ea typeface="+mn-ea"/>
          <a:cs typeface="+mn-cs"/>
        </a:defRPr>
      </a:lvl1pPr>
      <a:lvl2pPr marL="742950" indent="-285750" algn="l" rtl="0" fontAlgn="base">
        <a:spcBef>
          <a:spcPct val="50000"/>
        </a:spcBef>
        <a:spcAft>
          <a:spcPct val="0"/>
        </a:spcAft>
        <a:buChar char="–"/>
        <a:defRPr sz="1500">
          <a:solidFill>
            <a:schemeClr val="tx1"/>
          </a:solidFill>
          <a:latin typeface="+mn-lt"/>
        </a:defRPr>
      </a:lvl2pPr>
      <a:lvl3pPr marL="1143000" indent="-228600" algn="l" rtl="0" fontAlgn="base">
        <a:spcBef>
          <a:spcPct val="50000"/>
        </a:spcBef>
        <a:spcAft>
          <a:spcPct val="0"/>
        </a:spcAft>
        <a:buChar char="•"/>
        <a:defRPr sz="1500">
          <a:solidFill>
            <a:schemeClr val="tx1"/>
          </a:solidFill>
          <a:latin typeface="+mn-lt"/>
        </a:defRPr>
      </a:lvl3pPr>
      <a:lvl4pPr marL="1600200" indent="-228600" algn="l" rtl="0" fontAlgn="base">
        <a:spcBef>
          <a:spcPct val="50000"/>
        </a:spcBef>
        <a:spcAft>
          <a:spcPct val="0"/>
        </a:spcAft>
        <a:buChar char="–"/>
        <a:defRPr sz="1500">
          <a:solidFill>
            <a:schemeClr val="tx1"/>
          </a:solidFill>
          <a:latin typeface="+mn-lt"/>
        </a:defRPr>
      </a:lvl4pPr>
      <a:lvl5pPr marL="2057400" indent="-228600" algn="l" rtl="0" fontAlgn="base">
        <a:spcBef>
          <a:spcPct val="50000"/>
        </a:spcBef>
        <a:spcAft>
          <a:spcPct val="0"/>
        </a:spcAft>
        <a:buChar char="»"/>
        <a:defRPr sz="1500">
          <a:solidFill>
            <a:schemeClr val="tx1"/>
          </a:solidFill>
          <a:latin typeface="+mn-lt"/>
        </a:defRPr>
      </a:lvl5pPr>
      <a:lvl6pPr marL="2514600" indent="-228600" algn="l" rtl="0" fontAlgn="base">
        <a:spcBef>
          <a:spcPct val="50000"/>
        </a:spcBef>
        <a:spcAft>
          <a:spcPct val="0"/>
        </a:spcAft>
        <a:buChar char="»"/>
        <a:defRPr sz="1500">
          <a:solidFill>
            <a:schemeClr val="tx1"/>
          </a:solidFill>
          <a:latin typeface="+mn-lt"/>
        </a:defRPr>
      </a:lvl6pPr>
      <a:lvl7pPr marL="2971800" indent="-228600" algn="l" rtl="0" fontAlgn="base">
        <a:spcBef>
          <a:spcPct val="50000"/>
        </a:spcBef>
        <a:spcAft>
          <a:spcPct val="0"/>
        </a:spcAft>
        <a:buChar char="»"/>
        <a:defRPr sz="1500">
          <a:solidFill>
            <a:schemeClr val="tx1"/>
          </a:solidFill>
          <a:latin typeface="+mn-lt"/>
        </a:defRPr>
      </a:lvl7pPr>
      <a:lvl8pPr marL="3429000" indent="-228600" algn="l" rtl="0" fontAlgn="base">
        <a:spcBef>
          <a:spcPct val="50000"/>
        </a:spcBef>
        <a:spcAft>
          <a:spcPct val="0"/>
        </a:spcAft>
        <a:buChar char="»"/>
        <a:defRPr sz="1500">
          <a:solidFill>
            <a:schemeClr val="tx1"/>
          </a:solidFill>
          <a:latin typeface="+mn-lt"/>
        </a:defRPr>
      </a:lvl8pPr>
      <a:lvl9pPr marL="3886200" indent="-228600" algn="l" rtl="0" fontAlgn="base">
        <a:spcBef>
          <a:spcPct val="50000"/>
        </a:spcBef>
        <a:spcAft>
          <a:spcPct val="0"/>
        </a:spcAft>
        <a:buChar char="»"/>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image" Target="../media/image3.tiff"/></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bodleian.ox.ac.uk/dbook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hyperlink" Target="http://www.connectedhistories.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tiff"/><Relationship Id="rId7" Type="http://schemas.openxmlformats.org/officeDocument/2006/relationships/diagramColors" Target="../diagrams/colors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icrosites.oii.ox.ac.uk/tids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2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jiscecollections.ac.u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429749" y="860132"/>
            <a:ext cx="8284502" cy="1896715"/>
          </a:xfrm>
          <a:prstGeom prst="rect">
            <a:avLst/>
          </a:prstGeom>
          <a:noFill/>
        </p:spPr>
      </p:pic>
      <p:sp>
        <p:nvSpPr>
          <p:cNvPr id="7" name="TextBox 6"/>
          <p:cNvSpPr txBox="1"/>
          <p:nvPr/>
        </p:nvSpPr>
        <p:spPr>
          <a:xfrm>
            <a:off x="2115403" y="3630304"/>
            <a:ext cx="4913194" cy="2554545"/>
          </a:xfrm>
          <a:prstGeom prst="rect">
            <a:avLst/>
          </a:prstGeom>
          <a:noFill/>
        </p:spPr>
        <p:txBody>
          <a:bodyPr wrap="square" rtlCol="0">
            <a:spAutoFit/>
          </a:bodyPr>
          <a:lstStyle/>
          <a:p>
            <a:pPr algn="ctr"/>
            <a:r>
              <a:rPr lang="en-GB" sz="3200" b="1" dirty="0" smtClean="0">
                <a:solidFill>
                  <a:srgbClr val="0070C0"/>
                </a:solidFill>
                <a:latin typeface="Calibri" pitchFamily="34" charset="0"/>
              </a:rPr>
              <a:t>Advisory Board</a:t>
            </a:r>
          </a:p>
          <a:p>
            <a:pPr algn="ctr"/>
            <a:r>
              <a:rPr lang="en-GB" sz="3200" b="1" dirty="0" smtClean="0">
                <a:solidFill>
                  <a:srgbClr val="0070C0"/>
                </a:solidFill>
                <a:latin typeface="Calibri" pitchFamily="34" charset="0"/>
              </a:rPr>
              <a:t>Meeting</a:t>
            </a:r>
          </a:p>
          <a:p>
            <a:endParaRPr lang="en-GB" sz="3200" b="1" dirty="0" smtClean="0">
              <a:solidFill>
                <a:srgbClr val="0070C0"/>
              </a:solidFill>
              <a:latin typeface="Calibri" pitchFamily="34" charset="0"/>
            </a:endParaRPr>
          </a:p>
          <a:p>
            <a:pPr algn="ctr"/>
            <a:r>
              <a:rPr lang="en-GB" sz="3200" b="1" dirty="0" smtClean="0">
                <a:solidFill>
                  <a:srgbClr val="0070C0"/>
                </a:solidFill>
                <a:latin typeface="Calibri" pitchFamily="34" charset="0"/>
              </a:rPr>
              <a:t>23 January 2012 </a:t>
            </a:r>
          </a:p>
          <a:p>
            <a:pPr algn="ctr"/>
            <a:r>
              <a:rPr lang="en-GB" sz="3200" b="1" dirty="0" smtClean="0">
                <a:solidFill>
                  <a:srgbClr val="0070C0"/>
                </a:solidFill>
                <a:latin typeface="Calibri" pitchFamily="34" charset="0"/>
              </a:rPr>
              <a:t>@ British Library</a:t>
            </a:r>
            <a:endParaRPr lang="en-US" sz="3200" b="1" dirty="0">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Budget and Sustainability</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JISC eCollections Service Budget</a:t>
            </a: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Service Fees</a:t>
            </a: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Development Funding Available</a:t>
            </a:r>
          </a:p>
          <a:p>
            <a:pPr marL="273050" indent="-3175"/>
            <a:endParaRPr lang="en-GB" sz="2400" b="1" dirty="0" smtClean="0">
              <a:solidFill>
                <a:srgbClr val="0070C0"/>
              </a:solidFill>
              <a:latin typeface="Calibri" pitchFamily="34" charset="0"/>
            </a:endParaRPr>
          </a:p>
          <a:p>
            <a:pPr marL="273050" indent="-3175"/>
            <a:r>
              <a:rPr lang="en-GB" sz="2400" b="1" i="1" dirty="0">
                <a:solidFill>
                  <a:srgbClr val="0070C0"/>
                </a:solidFill>
                <a:latin typeface="Calibri" pitchFamily="34" charset="0"/>
              </a:rPr>
              <a:t>Members are invited to </a:t>
            </a:r>
            <a:r>
              <a:rPr lang="en-GB" sz="2400" b="1" i="1" dirty="0" smtClean="0">
                <a:solidFill>
                  <a:srgbClr val="0070C0"/>
                </a:solidFill>
                <a:latin typeface="Calibri" pitchFamily="34" charset="0"/>
              </a:rPr>
              <a:t>note and discuss the Service Budget and the Development Funds</a:t>
            </a: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1835358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
        <p:nvSpPr>
          <p:cNvPr id="3" name="Rectangle 2"/>
          <p:cNvSpPr/>
          <p:nvPr/>
        </p:nvSpPr>
        <p:spPr>
          <a:xfrm>
            <a:off x="1777885" y="1691816"/>
            <a:ext cx="5219763"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JISC eCollections Service Budget</a:t>
            </a:r>
            <a:endParaRPr lang="en-GB" sz="2800" b="1" dirty="0">
              <a:solidFill>
                <a:srgbClr val="0070C0"/>
              </a:solidFill>
              <a:latin typeface="Calibri" pitchFamily="34" charset="0"/>
            </a:endParaRPr>
          </a:p>
        </p:txBody>
      </p:sp>
      <p:sp>
        <p:nvSpPr>
          <p:cNvPr id="4" name="TextBox 3"/>
          <p:cNvSpPr txBox="1"/>
          <p:nvPr/>
        </p:nvSpPr>
        <p:spPr>
          <a:xfrm>
            <a:off x="2506500" y="3561040"/>
            <a:ext cx="4062335" cy="707886"/>
          </a:xfrm>
          <a:prstGeom prst="rect">
            <a:avLst/>
          </a:prstGeom>
          <a:noFill/>
        </p:spPr>
        <p:txBody>
          <a:bodyPr wrap="square" rtlCol="0">
            <a:spAutoFit/>
          </a:bodyPr>
          <a:lstStyle/>
          <a:p>
            <a:r>
              <a:rPr lang="en-GB" sz="2000" dirty="0" smtClean="0">
                <a:solidFill>
                  <a:schemeClr val="bg1">
                    <a:lumMod val="50000"/>
                  </a:schemeClr>
                </a:solidFill>
                <a:latin typeface="Calibri" pitchFamily="34" charset="0"/>
                <a:cs typeface="Calibri" pitchFamily="34" charset="0"/>
              </a:rPr>
              <a:t>This will be presented at the meeting as it is too large to fit into this slide</a:t>
            </a:r>
            <a:endParaRPr lang="en-GB" sz="2000" dirty="0">
              <a:solidFill>
                <a:schemeClr val="bg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1849505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graphicFrame>
        <p:nvGraphicFramePr>
          <p:cNvPr id="2" name="Table 1"/>
          <p:cNvGraphicFramePr>
            <a:graphicFrameLocks noGrp="1"/>
          </p:cNvGraphicFramePr>
          <p:nvPr>
            <p:extLst>
              <p:ext uri="{D42A27DB-BD31-4B8C-83A1-F6EECF244321}">
                <p14:modId xmlns:p14="http://schemas.microsoft.com/office/powerpoint/2010/main" val="369491226"/>
              </p:ext>
            </p:extLst>
          </p:nvPr>
        </p:nvGraphicFramePr>
        <p:xfrm>
          <a:off x="1481115" y="2331387"/>
          <a:ext cx="6096000" cy="4083594"/>
        </p:xfrm>
        <a:graphic>
          <a:graphicData uri="http://schemas.openxmlformats.org/drawingml/2006/table">
            <a:tbl>
              <a:tblPr firstRow="1" bandRow="1">
                <a:tableStyleId>{93296810-A885-4BE3-A3E7-6D5BEEA58F35}</a:tableStyleId>
              </a:tblPr>
              <a:tblGrid>
                <a:gridCol w="2032000"/>
                <a:gridCol w="2032000"/>
                <a:gridCol w="2032000"/>
              </a:tblGrid>
              <a:tr h="370840">
                <a:tc>
                  <a:txBody>
                    <a:bodyPr/>
                    <a:lstStyle/>
                    <a:p>
                      <a:r>
                        <a:rPr lang="en-GB" dirty="0" smtClean="0"/>
                        <a:t>Band </a:t>
                      </a:r>
                      <a:endParaRPr lang="en-GB" dirty="0"/>
                    </a:p>
                  </a:txBody>
                  <a:tcPr/>
                </a:tc>
                <a:tc>
                  <a:txBody>
                    <a:bodyPr/>
                    <a:lstStyle/>
                    <a:p>
                      <a:r>
                        <a:rPr lang="en-GB" dirty="0" smtClean="0"/>
                        <a:t>HE</a:t>
                      </a:r>
                      <a:endParaRPr lang="en-GB" dirty="0"/>
                    </a:p>
                  </a:txBody>
                  <a:tcPr/>
                </a:tc>
                <a:tc>
                  <a:txBody>
                    <a:bodyPr/>
                    <a:lstStyle/>
                    <a:p>
                      <a:r>
                        <a:rPr lang="en-GB" dirty="0" smtClean="0"/>
                        <a:t>FE</a:t>
                      </a:r>
                      <a:endParaRPr lang="en-GB" dirty="0"/>
                    </a:p>
                  </a:txBody>
                  <a:tcPr/>
                </a:tc>
              </a:tr>
              <a:tr h="370840">
                <a:tc>
                  <a:txBody>
                    <a:bodyPr/>
                    <a:lstStyle/>
                    <a:p>
                      <a:r>
                        <a:rPr lang="en-GB" dirty="0" smtClean="0"/>
                        <a:t>Band</a:t>
                      </a:r>
                      <a:r>
                        <a:rPr lang="en-GB" baseline="0" dirty="0" smtClean="0"/>
                        <a:t> A</a:t>
                      </a:r>
                      <a:endParaRPr lang="en-GB" dirty="0"/>
                    </a:p>
                  </a:txBody>
                  <a:tcPr/>
                </a:tc>
                <a:tc>
                  <a:txBody>
                    <a:bodyPr/>
                    <a:lstStyle/>
                    <a:p>
                      <a:r>
                        <a:rPr lang="en-GB" dirty="0" smtClean="0"/>
                        <a:t>£5,700</a:t>
                      </a:r>
                    </a:p>
                  </a:txBody>
                  <a:tcPr/>
                </a:tc>
                <a:tc>
                  <a:txBody>
                    <a:bodyPr/>
                    <a:lstStyle/>
                    <a:p>
                      <a:r>
                        <a:rPr lang="en-GB" dirty="0" smtClean="0"/>
                        <a:t>£500</a:t>
                      </a:r>
                      <a:endParaRPr lang="en-GB" dirty="0"/>
                    </a:p>
                  </a:txBody>
                  <a:tcPr/>
                </a:tc>
              </a:tr>
              <a:tr h="370840">
                <a:tc>
                  <a:txBody>
                    <a:bodyPr/>
                    <a:lstStyle/>
                    <a:p>
                      <a:r>
                        <a:rPr lang="en-GB" dirty="0" smtClean="0"/>
                        <a:t>Band B</a:t>
                      </a:r>
                    </a:p>
                  </a:txBody>
                  <a:tcPr/>
                </a:tc>
                <a:tc>
                  <a:txBody>
                    <a:bodyPr/>
                    <a:lstStyle/>
                    <a:p>
                      <a:r>
                        <a:rPr lang="en-GB" dirty="0" smtClean="0"/>
                        <a:t>£5,150</a:t>
                      </a:r>
                      <a:endParaRPr lang="en-GB" dirty="0"/>
                    </a:p>
                  </a:txBody>
                  <a:tcPr/>
                </a:tc>
                <a:tc>
                  <a:txBody>
                    <a:bodyPr/>
                    <a:lstStyle/>
                    <a:p>
                      <a:r>
                        <a:rPr lang="en-GB" dirty="0" smtClean="0"/>
                        <a:t> £450</a:t>
                      </a:r>
                      <a:endParaRPr lang="en-GB" dirty="0"/>
                    </a:p>
                  </a:txBody>
                  <a:tcPr marL="0" marR="0" marT="0" marB="0" anchor="b"/>
                </a:tc>
              </a:tr>
              <a:tr h="375194">
                <a:tc>
                  <a:txBody>
                    <a:bodyPr/>
                    <a:lstStyle/>
                    <a:p>
                      <a:r>
                        <a:rPr lang="en-GB" dirty="0" smtClean="0"/>
                        <a:t>Band C</a:t>
                      </a:r>
                      <a:endParaRPr lang="en-GB" dirty="0"/>
                    </a:p>
                  </a:txBody>
                  <a:tcPr/>
                </a:tc>
                <a:tc>
                  <a:txBody>
                    <a:bodyPr/>
                    <a:lstStyle/>
                    <a:p>
                      <a:r>
                        <a:rPr lang="en-GB" dirty="0" smtClean="0"/>
                        <a:t>£4,590</a:t>
                      </a:r>
                      <a:endParaRPr lang="en-GB" dirty="0"/>
                    </a:p>
                  </a:txBody>
                  <a:tcPr/>
                </a:tc>
                <a:tc>
                  <a:txBody>
                    <a:bodyPr/>
                    <a:lstStyle/>
                    <a:p>
                      <a:r>
                        <a:rPr lang="en-GB" dirty="0" smtClean="0"/>
                        <a:t> £300</a:t>
                      </a:r>
                      <a:endParaRPr lang="en-GB" dirty="0"/>
                    </a:p>
                  </a:txBody>
                  <a:tcPr marL="0" marR="0" marT="0" marB="0" anchor="b"/>
                </a:tc>
              </a:tr>
              <a:tr h="370840">
                <a:tc>
                  <a:txBody>
                    <a:bodyPr/>
                    <a:lstStyle/>
                    <a:p>
                      <a:r>
                        <a:rPr lang="en-GB" dirty="0" smtClean="0"/>
                        <a:t>Band D</a:t>
                      </a:r>
                      <a:endParaRPr lang="en-GB" dirty="0"/>
                    </a:p>
                  </a:txBody>
                  <a:tcPr/>
                </a:tc>
                <a:tc>
                  <a:txBody>
                    <a:bodyPr/>
                    <a:lstStyle/>
                    <a:p>
                      <a:r>
                        <a:rPr lang="en-GB" dirty="0" smtClean="0"/>
                        <a:t>£4,040</a:t>
                      </a:r>
                      <a:endParaRPr lang="en-GB" dirty="0"/>
                    </a:p>
                  </a:txBody>
                  <a:tcPr/>
                </a:tc>
                <a:tc>
                  <a:txBody>
                    <a:bodyPr/>
                    <a:lstStyle/>
                    <a:p>
                      <a:r>
                        <a:rPr lang="en-GB" dirty="0" smtClean="0"/>
                        <a:t> £350</a:t>
                      </a:r>
                      <a:endParaRPr lang="en-GB" dirty="0"/>
                    </a:p>
                  </a:txBody>
                  <a:tcPr marL="0" marR="0" marT="0" marB="0" anchor="b"/>
                </a:tc>
              </a:tr>
              <a:tr h="370840">
                <a:tc>
                  <a:txBody>
                    <a:bodyPr/>
                    <a:lstStyle/>
                    <a:p>
                      <a:r>
                        <a:rPr lang="en-GB" dirty="0" smtClean="0"/>
                        <a:t>Band E</a:t>
                      </a:r>
                      <a:endParaRPr lang="en-GB" dirty="0"/>
                    </a:p>
                  </a:txBody>
                  <a:tcPr/>
                </a:tc>
                <a:tc>
                  <a:txBody>
                    <a:bodyPr/>
                    <a:lstStyle/>
                    <a:p>
                      <a:r>
                        <a:rPr lang="en-GB" dirty="0" smtClean="0"/>
                        <a:t>£3,300</a:t>
                      </a:r>
                      <a:endParaRPr lang="en-GB" dirty="0"/>
                    </a:p>
                  </a:txBody>
                  <a:tcPr/>
                </a:tc>
                <a:tc>
                  <a:txBody>
                    <a:bodyPr/>
                    <a:lstStyle/>
                    <a:p>
                      <a:r>
                        <a:rPr lang="en-GB" dirty="0" smtClean="0"/>
                        <a:t> £300</a:t>
                      </a:r>
                      <a:endParaRPr lang="en-GB" dirty="0"/>
                    </a:p>
                  </a:txBody>
                  <a:tcPr marL="0" marR="0" marT="0" marB="0" anchor="b"/>
                </a:tc>
              </a:tr>
              <a:tr h="370840">
                <a:tc>
                  <a:txBody>
                    <a:bodyPr/>
                    <a:lstStyle/>
                    <a:p>
                      <a:r>
                        <a:rPr lang="en-GB" dirty="0" smtClean="0"/>
                        <a:t>Band</a:t>
                      </a:r>
                      <a:r>
                        <a:rPr lang="en-GB" baseline="0" dirty="0" smtClean="0"/>
                        <a:t> F</a:t>
                      </a:r>
                      <a:endParaRPr lang="en-GB" dirty="0"/>
                    </a:p>
                  </a:txBody>
                  <a:tcPr/>
                </a:tc>
                <a:tc>
                  <a:txBody>
                    <a:bodyPr/>
                    <a:lstStyle/>
                    <a:p>
                      <a:r>
                        <a:rPr lang="en-GB" dirty="0" smtClean="0"/>
                        <a:t>£2,770</a:t>
                      </a:r>
                      <a:endParaRPr lang="en-GB" dirty="0"/>
                    </a:p>
                  </a:txBody>
                  <a:tcPr/>
                </a:tc>
                <a:tc>
                  <a:txBody>
                    <a:bodyPr/>
                    <a:lstStyle/>
                    <a:p>
                      <a:r>
                        <a:rPr lang="en-GB" dirty="0" smtClean="0"/>
                        <a:t> £250</a:t>
                      </a:r>
                      <a:endParaRPr lang="en-GB" dirty="0"/>
                    </a:p>
                  </a:txBody>
                  <a:tcPr marL="0" marR="0" marT="0" marB="0" anchor="b"/>
                </a:tc>
              </a:tr>
              <a:tr h="370840">
                <a:tc>
                  <a:txBody>
                    <a:bodyPr/>
                    <a:lstStyle/>
                    <a:p>
                      <a:r>
                        <a:rPr lang="en-GB" dirty="0" smtClean="0"/>
                        <a:t>Band G</a:t>
                      </a:r>
                      <a:endParaRPr lang="en-GB" dirty="0"/>
                    </a:p>
                  </a:txBody>
                  <a:tcPr/>
                </a:tc>
                <a:tc>
                  <a:txBody>
                    <a:bodyPr/>
                    <a:lstStyle/>
                    <a:p>
                      <a:r>
                        <a:rPr lang="en-GB" dirty="0" smtClean="0"/>
                        <a:t>£2,570</a:t>
                      </a:r>
                      <a:endParaRPr lang="en-GB" dirty="0"/>
                    </a:p>
                  </a:txBody>
                  <a:tcPr/>
                </a:tc>
                <a:tc>
                  <a:txBody>
                    <a:bodyPr/>
                    <a:lstStyle/>
                    <a:p>
                      <a:r>
                        <a:rPr lang="en-GB" dirty="0" smtClean="0"/>
                        <a:t> £200</a:t>
                      </a:r>
                      <a:endParaRPr lang="en-GB" dirty="0"/>
                    </a:p>
                  </a:txBody>
                  <a:tcPr marL="0" marR="0" marT="0" marB="0" anchor="b"/>
                </a:tc>
              </a:tr>
              <a:tr h="370840">
                <a:tc>
                  <a:txBody>
                    <a:bodyPr/>
                    <a:lstStyle/>
                    <a:p>
                      <a:r>
                        <a:rPr lang="en-GB" dirty="0" smtClean="0"/>
                        <a:t>Band</a:t>
                      </a:r>
                      <a:r>
                        <a:rPr lang="en-GB" baseline="0" dirty="0" smtClean="0"/>
                        <a:t> H</a:t>
                      </a:r>
                    </a:p>
                  </a:txBody>
                  <a:tcPr/>
                </a:tc>
                <a:tc>
                  <a:txBody>
                    <a:bodyPr/>
                    <a:lstStyle/>
                    <a:p>
                      <a:r>
                        <a:rPr lang="en-GB" dirty="0" smtClean="0"/>
                        <a:t>£960</a:t>
                      </a:r>
                      <a:endParaRPr lang="en-GB" dirty="0"/>
                    </a:p>
                  </a:txBody>
                  <a:tcPr/>
                </a:tc>
                <a:tc>
                  <a:txBody>
                    <a:bodyPr/>
                    <a:lstStyle/>
                    <a:p>
                      <a:r>
                        <a:rPr lang="en-GB" dirty="0" smtClean="0"/>
                        <a:t> £150</a:t>
                      </a:r>
                      <a:endParaRPr lang="en-GB" dirty="0"/>
                    </a:p>
                  </a:txBody>
                  <a:tcPr marL="0" marR="0" marT="0" marB="0" anchor="b"/>
                </a:tc>
              </a:tr>
              <a:tr h="370840">
                <a:tc>
                  <a:txBody>
                    <a:bodyPr/>
                    <a:lstStyle/>
                    <a:p>
                      <a:r>
                        <a:rPr lang="en-GB" dirty="0" smtClean="0"/>
                        <a:t>Band I</a:t>
                      </a:r>
                      <a:endParaRPr lang="en-GB" dirty="0"/>
                    </a:p>
                  </a:txBody>
                  <a:tcPr/>
                </a:tc>
                <a:tc>
                  <a:txBody>
                    <a:bodyPr/>
                    <a:lstStyle/>
                    <a:p>
                      <a:r>
                        <a:rPr lang="en-GB" dirty="0" smtClean="0"/>
                        <a:t>£910</a:t>
                      </a:r>
                      <a:endParaRPr lang="en-GB" dirty="0"/>
                    </a:p>
                  </a:txBody>
                  <a:tcPr/>
                </a:tc>
                <a:tc>
                  <a:txBody>
                    <a:bodyPr/>
                    <a:lstStyle/>
                    <a:p>
                      <a:r>
                        <a:rPr lang="en-GB" baseline="0" dirty="0" smtClean="0"/>
                        <a:t> </a:t>
                      </a:r>
                      <a:r>
                        <a:rPr lang="en-GB" dirty="0" smtClean="0"/>
                        <a:t>£150</a:t>
                      </a:r>
                      <a:endParaRPr lang="en-GB" dirty="0"/>
                    </a:p>
                  </a:txBody>
                  <a:tcPr marL="0" marR="0" marT="0" marB="0" anchor="b"/>
                </a:tc>
              </a:tr>
              <a:tr h="370840">
                <a:tc>
                  <a:txBody>
                    <a:bodyPr/>
                    <a:lstStyle/>
                    <a:p>
                      <a:r>
                        <a:rPr lang="en-GB" dirty="0" smtClean="0"/>
                        <a:t>Band J</a:t>
                      </a:r>
                      <a:endParaRPr lang="en-GB" dirty="0"/>
                    </a:p>
                  </a:txBody>
                  <a:tcPr/>
                </a:tc>
                <a:tc>
                  <a:txBody>
                    <a:bodyPr/>
                    <a:lstStyle/>
                    <a:p>
                      <a:r>
                        <a:rPr lang="en-GB" dirty="0" smtClean="0"/>
                        <a:t>£860</a:t>
                      </a:r>
                      <a:endParaRPr lang="en-GB" dirty="0"/>
                    </a:p>
                  </a:txBody>
                  <a:tcPr/>
                </a:tc>
                <a:tc>
                  <a:txBody>
                    <a:bodyPr/>
                    <a:lstStyle/>
                    <a:p>
                      <a:r>
                        <a:rPr lang="en-GB" dirty="0" smtClean="0"/>
                        <a:t> £150</a:t>
                      </a:r>
                      <a:endParaRPr lang="en-GB" dirty="0"/>
                    </a:p>
                  </a:txBody>
                  <a:tcPr marL="0" marR="0" marT="0" marB="0" anchor="b"/>
                </a:tc>
              </a:tr>
            </a:tbl>
          </a:graphicData>
        </a:graphic>
      </p:graphicFrame>
      <p:sp>
        <p:nvSpPr>
          <p:cNvPr id="3" name="Rectangle 2"/>
          <p:cNvSpPr/>
          <p:nvPr/>
        </p:nvSpPr>
        <p:spPr>
          <a:xfrm>
            <a:off x="2123640" y="1685357"/>
            <a:ext cx="4828053"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JISC eCollections Service Fees</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851427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4"/>
          <a:srcRect/>
          <a:stretch>
            <a:fillRect/>
          </a:stretch>
        </p:blipFill>
        <p:spPr bwMode="auto">
          <a:xfrm>
            <a:off x="2241872" y="341194"/>
            <a:ext cx="4632960" cy="1060704"/>
          </a:xfrm>
          <a:prstGeom prst="rect">
            <a:avLst/>
          </a:prstGeom>
          <a:noFill/>
        </p:spPr>
      </p:pic>
      <p:graphicFrame>
        <p:nvGraphicFramePr>
          <p:cNvPr id="2" name="Object 1"/>
          <p:cNvGraphicFramePr>
            <a:graphicFrameLocks noChangeAspect="1"/>
          </p:cNvGraphicFramePr>
          <p:nvPr>
            <p:extLst>
              <p:ext uri="{D42A27DB-BD31-4B8C-83A1-F6EECF244321}">
                <p14:modId xmlns:p14="http://schemas.microsoft.com/office/powerpoint/2010/main" val="3161531957"/>
              </p:ext>
            </p:extLst>
          </p:nvPr>
        </p:nvGraphicFramePr>
        <p:xfrm>
          <a:off x="915988" y="2171700"/>
          <a:ext cx="6654800" cy="4586288"/>
        </p:xfrm>
        <a:graphic>
          <a:graphicData uri="http://schemas.openxmlformats.org/presentationml/2006/ole">
            <mc:AlternateContent xmlns:mc="http://schemas.openxmlformats.org/markup-compatibility/2006">
              <mc:Choice xmlns:v="urn:schemas-microsoft-com:vml" Requires="v">
                <p:oleObj spid="_x0000_s2667" name="Worksheet" r:id="rId5" imgW="4480614" imgH="3901440" progId="Excel.Sheet.12">
                  <p:embed/>
                </p:oleObj>
              </mc:Choice>
              <mc:Fallback>
                <p:oleObj name="Worksheet" r:id="rId5" imgW="4480614" imgH="3901440" progId="Excel.Sheet.12">
                  <p:embed/>
                  <p:pic>
                    <p:nvPicPr>
                      <p:cNvPr id="0" name=""/>
                      <p:cNvPicPr/>
                      <p:nvPr/>
                    </p:nvPicPr>
                    <p:blipFill>
                      <a:blip r:embed="rId6"/>
                      <a:stretch>
                        <a:fillRect/>
                      </a:stretch>
                    </p:blipFill>
                    <p:spPr>
                      <a:xfrm>
                        <a:off x="915988" y="2171700"/>
                        <a:ext cx="6654800" cy="4586288"/>
                      </a:xfrm>
                      <a:prstGeom prst="rect">
                        <a:avLst/>
                      </a:prstGeom>
                    </p:spPr>
                  </p:pic>
                </p:oleObj>
              </mc:Fallback>
            </mc:AlternateContent>
          </a:graphicData>
        </a:graphic>
      </p:graphicFrame>
      <p:sp>
        <p:nvSpPr>
          <p:cNvPr id="7" name="Rectangle 6"/>
          <p:cNvSpPr/>
          <p:nvPr/>
        </p:nvSpPr>
        <p:spPr>
          <a:xfrm>
            <a:off x="2425550" y="1535455"/>
            <a:ext cx="3744551"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Development Funding</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2078231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881557"/>
            <a:ext cx="7093652" cy="4170899"/>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Platform Update</a:t>
            </a:r>
          </a:p>
          <a:p>
            <a:pPr marL="273050" indent="-3175"/>
            <a:endParaRPr lang="en-GB" sz="2400" b="1" dirty="0" smtClean="0">
              <a:solidFill>
                <a:srgbClr val="0070C0"/>
              </a:solidFill>
              <a:latin typeface="Calibri" pitchFamily="34" charset="0"/>
            </a:endParaRPr>
          </a:p>
          <a:p>
            <a:pPr marL="742950" lvl="1" indent="-285750">
              <a:buFont typeface="Wingdings" pitchFamily="2" charset="2"/>
              <a:buChar char="v"/>
            </a:pPr>
            <a:r>
              <a:rPr lang="en-GB" dirty="0">
                <a:solidFill>
                  <a:schemeClr val="bg1">
                    <a:lumMod val="50000"/>
                  </a:schemeClr>
                </a:solidFill>
                <a:latin typeface="Calibri" pitchFamily="34" charset="0"/>
                <a:cs typeface="Calibri" pitchFamily="34" charset="0"/>
              </a:rPr>
              <a:t>Stop </a:t>
            </a:r>
            <a:r>
              <a:rPr lang="en-GB" dirty="0" smtClean="0">
                <a:solidFill>
                  <a:schemeClr val="bg1">
                    <a:lumMod val="50000"/>
                  </a:schemeClr>
                </a:solidFill>
                <a:latin typeface="Calibri" pitchFamily="34" charset="0"/>
                <a:cs typeface="Calibri" pitchFamily="34" charset="0"/>
              </a:rPr>
              <a:t>words – there is a quick fix in place to allow phrase searching to include stop words</a:t>
            </a: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Usage Statistics </a:t>
            </a:r>
            <a:r>
              <a:rPr lang="en-GB" dirty="0">
                <a:solidFill>
                  <a:schemeClr val="bg1">
                    <a:lumMod val="50000"/>
                  </a:schemeClr>
                </a:solidFill>
                <a:latin typeface="Calibri" pitchFamily="34" charset="0"/>
                <a:cs typeface="Calibri" pitchFamily="34" charset="0"/>
              </a:rPr>
              <a:t>– </a:t>
            </a:r>
            <a:r>
              <a:rPr lang="en-GB" dirty="0" smtClean="0">
                <a:solidFill>
                  <a:schemeClr val="bg1">
                    <a:lumMod val="50000"/>
                  </a:schemeClr>
                </a:solidFill>
                <a:latin typeface="Calibri" pitchFamily="34" charset="0"/>
                <a:cs typeface="Calibri" pitchFamily="34" charset="0"/>
              </a:rPr>
              <a:t>we are working with the JUSP team to provide comprehensive usage statistics. From August to November 236694 pages were viewed.</a:t>
            </a: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Persistent URLs – this will allow users to use a unique URL to go straight from a VLE or library catalogue into a specific book and page</a:t>
            </a: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PDF </a:t>
            </a:r>
            <a:r>
              <a:rPr lang="en-GB" dirty="0">
                <a:solidFill>
                  <a:schemeClr val="bg1">
                    <a:lumMod val="50000"/>
                  </a:schemeClr>
                </a:solidFill>
                <a:latin typeface="Calibri" pitchFamily="34" charset="0"/>
                <a:cs typeface="Calibri" pitchFamily="34" charset="0"/>
              </a:rPr>
              <a:t>server </a:t>
            </a:r>
            <a:r>
              <a:rPr lang="en-GB" dirty="0" smtClean="0">
                <a:solidFill>
                  <a:schemeClr val="bg1">
                    <a:lumMod val="50000"/>
                  </a:schemeClr>
                </a:solidFill>
                <a:latin typeface="Calibri" pitchFamily="34" charset="0"/>
                <a:cs typeface="Calibri" pitchFamily="34" charset="0"/>
              </a:rPr>
              <a:t>– This project will improve the delivery of PDF downloads</a:t>
            </a: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EECO </a:t>
            </a:r>
            <a:r>
              <a:rPr lang="en-GB" dirty="0">
                <a:solidFill>
                  <a:schemeClr val="bg1">
                    <a:lumMod val="50000"/>
                  </a:schemeClr>
                </a:solidFill>
                <a:latin typeface="Calibri" pitchFamily="34" charset="0"/>
                <a:cs typeface="Calibri" pitchFamily="34" charset="0"/>
              </a:rPr>
              <a:t>2 content </a:t>
            </a:r>
            <a:r>
              <a:rPr lang="en-GB" dirty="0" smtClean="0">
                <a:solidFill>
                  <a:schemeClr val="bg1">
                    <a:lumMod val="50000"/>
                  </a:schemeClr>
                </a:solidFill>
                <a:latin typeface="Calibri" pitchFamily="34" charset="0"/>
                <a:cs typeface="Calibri" pitchFamily="34" charset="0"/>
              </a:rPr>
              <a:t>ingest – 50,000 more books to be indexed. In addition more EEBO TCP text will be added (new files)</a:t>
            </a:r>
            <a:endParaRPr lang="en-GB"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990611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881557"/>
            <a:ext cx="7093652" cy="4170899"/>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Development Log</a:t>
            </a:r>
          </a:p>
          <a:p>
            <a:pPr marL="273050" indent="-3175"/>
            <a:endParaRPr lang="en-GB" sz="2400" b="1" dirty="0" smtClean="0">
              <a:solidFill>
                <a:srgbClr val="0070C0"/>
              </a:solidFill>
              <a:latin typeface="Calibri" pitchFamily="34" charset="0"/>
            </a:endParaRP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This log lists all suggested enhancements to the service that we have received from users</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They have been looked at by the software developers to specify rough time and costs to get this done</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We need to prioritise how important these are and add any additional features we require</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Once the board has prioritised a more detailed specification of each development will be written and passed on to the developers</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We would like the Advisory Board to assist in testing the developments</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The log will be posted on the JISC eCollections website</a:t>
            </a: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459980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447925" y="1840615"/>
            <a:ext cx="5756145" cy="3483860"/>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marL="269875"/>
            <a:r>
              <a:rPr lang="en-GB" sz="2400" b="1" i="1" dirty="0">
                <a:solidFill>
                  <a:srgbClr val="0070C0"/>
                </a:solidFill>
                <a:latin typeface="Calibri" pitchFamily="34" charset="0"/>
              </a:rPr>
              <a:t>Members are invited to discuss the</a:t>
            </a:r>
          </a:p>
          <a:p>
            <a:pPr marL="269875"/>
            <a:r>
              <a:rPr lang="en-GB" sz="2400" b="1" i="1" dirty="0">
                <a:solidFill>
                  <a:srgbClr val="0070C0"/>
                </a:solidFill>
                <a:latin typeface="Calibri" pitchFamily="34" charset="0"/>
              </a:rPr>
              <a:t>development log and prioritise the  </a:t>
            </a:r>
          </a:p>
          <a:p>
            <a:pPr marL="269875"/>
            <a:r>
              <a:rPr lang="en-GB" sz="2400" b="1" i="1" dirty="0">
                <a:solidFill>
                  <a:srgbClr val="0070C0"/>
                </a:solidFill>
                <a:latin typeface="Calibri" pitchFamily="34" charset="0"/>
              </a:rPr>
              <a:t>developments in order of importance in</a:t>
            </a:r>
          </a:p>
          <a:p>
            <a:pPr marL="269875"/>
            <a:r>
              <a:rPr lang="en-GB" sz="2400" b="1" i="1" dirty="0">
                <a:solidFill>
                  <a:srgbClr val="0070C0"/>
                </a:solidFill>
                <a:latin typeface="Calibri" pitchFamily="34" charset="0"/>
              </a:rPr>
              <a:t>accordance with the </a:t>
            </a:r>
            <a:r>
              <a:rPr lang="en-GB" sz="2400" b="1" i="1" dirty="0" err="1" smtClean="0">
                <a:solidFill>
                  <a:srgbClr val="0070C0"/>
                </a:solidFill>
                <a:latin typeface="Calibri" pitchFamily="34" charset="0"/>
              </a:rPr>
              <a:t>ToR</a:t>
            </a:r>
            <a:r>
              <a:rPr lang="en-GB" sz="2400" b="1" i="1" dirty="0" smtClean="0">
                <a:solidFill>
                  <a:srgbClr val="0070C0"/>
                </a:solidFill>
                <a:latin typeface="Calibri" pitchFamily="34" charset="0"/>
              </a:rPr>
              <a:t> </a:t>
            </a:r>
            <a:r>
              <a:rPr lang="en-GB" sz="2400" b="1" i="1" dirty="0">
                <a:solidFill>
                  <a:srgbClr val="0070C0"/>
                </a:solidFill>
                <a:latin typeface="Calibri" pitchFamily="34" charset="0"/>
              </a:rPr>
              <a:t>and the </a:t>
            </a:r>
            <a:r>
              <a:rPr lang="en-GB" sz="2400" b="1" i="1" dirty="0" smtClean="0">
                <a:solidFill>
                  <a:srgbClr val="0070C0"/>
                </a:solidFill>
                <a:latin typeface="Calibri" pitchFamily="34" charset="0"/>
              </a:rPr>
              <a:t>budget available</a:t>
            </a:r>
            <a:endParaRPr lang="en-GB" sz="2400" b="1" i="1" dirty="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buFont typeface="Wingdings" pitchFamily="2" charset="2"/>
              <a:buChar char="v"/>
            </a:pPr>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447925" y="1840615"/>
            <a:ext cx="5756145" cy="4260382"/>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indent="269875"/>
            <a:r>
              <a:rPr lang="en-GB" sz="2400" b="1" dirty="0" smtClean="0">
                <a:solidFill>
                  <a:srgbClr val="0070C0"/>
                </a:solidFill>
                <a:latin typeface="Calibri" pitchFamily="34" charset="0"/>
              </a:rPr>
              <a:t>Content Brainstorm</a:t>
            </a:r>
          </a:p>
          <a:p>
            <a:pPr marL="269875"/>
            <a:endParaRPr lang="en-GB" dirty="0" smtClean="0">
              <a:solidFill>
                <a:schemeClr val="bg1">
                  <a:lumMod val="50000"/>
                </a:schemeClr>
              </a:solidFill>
              <a:latin typeface="Calibri" pitchFamily="34" charset="0"/>
              <a:cs typeface="Calibri" pitchFamily="34" charset="0"/>
              <a:hlinkClick r:id="rId3"/>
            </a:endParaRP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Oxford University &amp; Google 19</a:t>
            </a:r>
            <a:r>
              <a:rPr lang="en-GB" baseline="30000" dirty="0" smtClean="0">
                <a:solidFill>
                  <a:schemeClr val="bg1">
                    <a:lumMod val="50000"/>
                  </a:schemeClr>
                </a:solidFill>
                <a:latin typeface="Calibri" pitchFamily="34" charset="0"/>
                <a:cs typeface="Calibri" pitchFamily="34" charset="0"/>
              </a:rPr>
              <a:t>th</a:t>
            </a:r>
            <a:r>
              <a:rPr lang="en-GB" dirty="0" smtClean="0">
                <a:solidFill>
                  <a:schemeClr val="bg1">
                    <a:lumMod val="50000"/>
                  </a:schemeClr>
                </a:solidFill>
                <a:latin typeface="Calibri" pitchFamily="34" charset="0"/>
                <a:cs typeface="Calibri" pitchFamily="34" charset="0"/>
              </a:rPr>
              <a:t> Century titles: </a:t>
            </a:r>
            <a:r>
              <a:rPr lang="en-GB" dirty="0" smtClean="0">
                <a:solidFill>
                  <a:schemeClr val="bg1">
                    <a:lumMod val="50000"/>
                  </a:schemeClr>
                </a:solidFill>
                <a:latin typeface="Calibri" pitchFamily="34" charset="0"/>
                <a:cs typeface="Calibri" pitchFamily="34" charset="0"/>
                <a:hlinkClick r:id="rId3"/>
              </a:rPr>
              <a:t>http</a:t>
            </a:r>
            <a:r>
              <a:rPr lang="en-GB" dirty="0">
                <a:solidFill>
                  <a:schemeClr val="bg1">
                    <a:lumMod val="50000"/>
                  </a:schemeClr>
                </a:solidFill>
                <a:latin typeface="Calibri" pitchFamily="34" charset="0"/>
                <a:cs typeface="Calibri" pitchFamily="34" charset="0"/>
                <a:hlinkClick r:id="rId3"/>
              </a:rPr>
              <a:t>://www.bodleian.ox.ac.uk/dbooks/</a:t>
            </a:r>
            <a:endParaRPr lang="en-GB" dirty="0">
              <a:solidFill>
                <a:schemeClr val="bg1">
                  <a:lumMod val="50000"/>
                </a:schemeClr>
              </a:solidFill>
              <a:latin typeface="Calibri" pitchFamily="34" charset="0"/>
              <a:cs typeface="Calibri" pitchFamily="34" charset="0"/>
            </a:endParaRP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Connected Histories </a:t>
            </a:r>
            <a:r>
              <a:rPr lang="en-GB" dirty="0" smtClean="0">
                <a:solidFill>
                  <a:schemeClr val="bg1">
                    <a:lumMod val="50000"/>
                  </a:schemeClr>
                </a:solidFill>
                <a:latin typeface="Calibri" pitchFamily="34" charset="0"/>
                <a:cs typeface="Calibri" pitchFamily="34" charset="0"/>
                <a:hlinkClick r:id="rId4"/>
              </a:rPr>
              <a:t>http</a:t>
            </a:r>
            <a:r>
              <a:rPr lang="en-GB" dirty="0">
                <a:solidFill>
                  <a:schemeClr val="bg1">
                    <a:lumMod val="50000"/>
                  </a:schemeClr>
                </a:solidFill>
                <a:latin typeface="Calibri" pitchFamily="34" charset="0"/>
                <a:cs typeface="Calibri" pitchFamily="34" charset="0"/>
                <a:hlinkClick r:id="rId4"/>
              </a:rPr>
              <a:t>://www.connectedhistories.org</a:t>
            </a:r>
            <a:r>
              <a:rPr lang="en-GB" dirty="0" smtClean="0">
                <a:solidFill>
                  <a:schemeClr val="bg1">
                    <a:lumMod val="50000"/>
                  </a:schemeClr>
                </a:solidFill>
                <a:latin typeface="Calibri" pitchFamily="34" charset="0"/>
                <a:cs typeface="Calibri" pitchFamily="34" charset="0"/>
                <a:hlinkClick r:id="rId4"/>
              </a:rPr>
              <a:t>/</a:t>
            </a:r>
            <a:endParaRPr lang="en-GB" dirty="0" smtClean="0">
              <a:solidFill>
                <a:schemeClr val="bg1">
                  <a:lumMod val="50000"/>
                </a:schemeClr>
              </a:solidFill>
              <a:latin typeface="Calibri" pitchFamily="34" charset="0"/>
              <a:cs typeface="Calibri" pitchFamily="34" charset="0"/>
            </a:endParaRP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JISC Collections content tender</a:t>
            </a:r>
          </a:p>
          <a:p>
            <a:pPr marL="269875"/>
            <a:endParaRPr lang="en-GB" b="1" i="1" dirty="0">
              <a:solidFill>
                <a:schemeClr val="bg1">
                  <a:lumMod val="50000"/>
                </a:schemeClr>
              </a:solidFill>
              <a:latin typeface="Calibri" pitchFamily="34" charset="0"/>
              <a:cs typeface="Calibri" pitchFamily="34" charset="0"/>
            </a:endParaRPr>
          </a:p>
          <a:p>
            <a:pPr marL="269875"/>
            <a:r>
              <a:rPr lang="en-GB" b="1" i="1" dirty="0" smtClean="0">
                <a:solidFill>
                  <a:srgbClr val="0070C0"/>
                </a:solidFill>
                <a:latin typeface="Calibri" pitchFamily="34" charset="0"/>
              </a:rPr>
              <a:t>Members </a:t>
            </a:r>
            <a:r>
              <a:rPr lang="en-GB" b="1" i="1" dirty="0">
                <a:solidFill>
                  <a:srgbClr val="0070C0"/>
                </a:solidFill>
                <a:latin typeface="Calibri" pitchFamily="34" charset="0"/>
              </a:rPr>
              <a:t>are </a:t>
            </a:r>
            <a:r>
              <a:rPr lang="en-GB" b="1" i="1" dirty="0" smtClean="0">
                <a:solidFill>
                  <a:srgbClr val="0070C0"/>
                </a:solidFill>
                <a:latin typeface="Calibri" pitchFamily="34" charset="0"/>
              </a:rPr>
              <a:t>invited to participate in a brainstorming session to identify content that could be licensed and ingested into the platform. Members are also invited to highlight where collaborations and partnerships with other providers may be beneficial for users of JHB.</a:t>
            </a: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5"/>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087641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Innovations and Collaborations</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OCR report</a:t>
            </a: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MARC records</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434584" cy="3483860"/>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Improving OCR text within JISC Historic Books</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Why is this of importance to education - verbal report on the OCR summit by Gabriel Egan</a:t>
            </a:r>
          </a:p>
          <a:p>
            <a:pPr marL="269875"/>
            <a:endParaRPr lang="en-GB" sz="2000" dirty="0" smtClean="0">
              <a:solidFill>
                <a:schemeClr val="bg1">
                  <a:lumMod val="50000"/>
                </a:schemeClr>
              </a:solidFill>
              <a:latin typeface="Calibri" pitchFamily="34" charset="0"/>
              <a:cs typeface="Calibri" pitchFamily="34" charset="0"/>
            </a:endParaRPr>
          </a:p>
          <a:p>
            <a:pPr marL="273050" indent="-3175">
              <a:buFont typeface="Wingdings" pitchFamily="2" charset="2"/>
              <a:buChar char="v"/>
            </a:pPr>
            <a:r>
              <a:rPr lang="en-GB" sz="2000" dirty="0">
                <a:solidFill>
                  <a:schemeClr val="bg1">
                    <a:lumMod val="50000"/>
                  </a:schemeClr>
                </a:solidFill>
                <a:latin typeface="Calibri" pitchFamily="34" charset="0"/>
                <a:cs typeface="Calibri" pitchFamily="34" charset="0"/>
              </a:rPr>
              <a:t> </a:t>
            </a:r>
            <a:r>
              <a:rPr lang="en-GB" sz="2000" dirty="0" smtClean="0">
                <a:solidFill>
                  <a:schemeClr val="bg1">
                    <a:lumMod val="50000"/>
                  </a:schemeClr>
                </a:solidFill>
                <a:latin typeface="Calibri" pitchFamily="34" charset="0"/>
                <a:cs typeface="Calibri" pitchFamily="34" charset="0"/>
              </a:rPr>
              <a:t>Taking it forward in the UK – verbal report by Scott Gibbens</a:t>
            </a:r>
          </a:p>
          <a:p>
            <a:pPr marL="273050" indent="-3175">
              <a:buFont typeface="Wingdings" pitchFamily="2" charset="2"/>
              <a:buChar char="v"/>
            </a:pPr>
            <a:endParaRPr lang="en-GB" sz="2000"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824016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447925" y="1714004"/>
            <a:ext cx="5756145" cy="4447645"/>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indent="269875"/>
            <a:r>
              <a:rPr lang="en-GB" sz="2400" b="1" dirty="0" smtClean="0">
                <a:solidFill>
                  <a:srgbClr val="0070C0"/>
                </a:solidFill>
                <a:latin typeface="Calibri" pitchFamily="34" charset="0"/>
              </a:rPr>
              <a:t>Agenda:</a:t>
            </a:r>
          </a:p>
          <a:p>
            <a:pPr marL="266700" indent="3175">
              <a:buFont typeface="Wingdings" pitchFamily="2" charset="2"/>
              <a:buChar char="v"/>
            </a:pPr>
            <a:r>
              <a:rPr lang="en-GB" sz="2000" dirty="0" smtClean="0">
                <a:solidFill>
                  <a:schemeClr val="accent3">
                    <a:lumMod val="50000"/>
                  </a:schemeClr>
                </a:solidFill>
                <a:latin typeface="Calibri" pitchFamily="34" charset="0"/>
              </a:rPr>
              <a:t>Welcome and Introductions</a:t>
            </a:r>
          </a:p>
          <a:p>
            <a:pPr marL="266700" indent="3175">
              <a:buFont typeface="Wingdings" pitchFamily="2" charset="2"/>
              <a:buChar char="v"/>
            </a:pPr>
            <a:r>
              <a:rPr lang="en-GB" sz="2000" dirty="0" smtClean="0">
                <a:solidFill>
                  <a:schemeClr val="accent3">
                    <a:lumMod val="50000"/>
                  </a:schemeClr>
                </a:solidFill>
                <a:latin typeface="Calibri" pitchFamily="34" charset="0"/>
              </a:rPr>
              <a:t>Notes of the last meeting and matters arising</a:t>
            </a:r>
          </a:p>
          <a:p>
            <a:pPr marL="266700" indent="3175">
              <a:buFont typeface="Wingdings" pitchFamily="2" charset="2"/>
              <a:buChar char="v"/>
            </a:pPr>
            <a:r>
              <a:rPr lang="en-GB" sz="2000" dirty="0" smtClean="0">
                <a:solidFill>
                  <a:schemeClr val="accent3">
                    <a:lumMod val="50000"/>
                  </a:schemeClr>
                </a:solidFill>
                <a:latin typeface="Calibri" pitchFamily="34" charset="0"/>
              </a:rPr>
              <a:t>Terms of Reference &amp; Role (updated)</a:t>
            </a:r>
          </a:p>
          <a:p>
            <a:pPr marL="266700" indent="3175">
              <a:buFont typeface="Wingdings" pitchFamily="2" charset="2"/>
              <a:buChar char="v"/>
            </a:pPr>
            <a:r>
              <a:rPr lang="en-GB" sz="2000" dirty="0" smtClean="0">
                <a:solidFill>
                  <a:schemeClr val="accent3">
                    <a:lumMod val="50000"/>
                  </a:schemeClr>
                </a:solidFill>
                <a:latin typeface="Calibri" pitchFamily="34" charset="0"/>
              </a:rPr>
              <a:t>Budget and Sustainability</a:t>
            </a:r>
          </a:p>
          <a:p>
            <a:pPr marL="266700" indent="3175">
              <a:buFont typeface="Wingdings" pitchFamily="2" charset="2"/>
              <a:buChar char="v"/>
            </a:pPr>
            <a:r>
              <a:rPr lang="en-GB" sz="2000" dirty="0" smtClean="0">
                <a:solidFill>
                  <a:schemeClr val="accent3">
                    <a:lumMod val="50000"/>
                  </a:schemeClr>
                </a:solidFill>
                <a:latin typeface="Calibri" pitchFamily="34" charset="0"/>
              </a:rPr>
              <a:t>Platform update</a:t>
            </a:r>
          </a:p>
          <a:p>
            <a:pPr marL="266700" indent="3175">
              <a:buFont typeface="Wingdings" pitchFamily="2" charset="2"/>
              <a:buChar char="v"/>
            </a:pPr>
            <a:r>
              <a:rPr lang="en-GB" sz="2000" dirty="0" smtClean="0">
                <a:solidFill>
                  <a:schemeClr val="accent3">
                    <a:lumMod val="50000"/>
                  </a:schemeClr>
                </a:solidFill>
                <a:latin typeface="Calibri" pitchFamily="34" charset="0"/>
              </a:rPr>
              <a:t>Development Log</a:t>
            </a:r>
          </a:p>
          <a:p>
            <a:pPr marL="266700" indent="3175">
              <a:buFont typeface="Wingdings" pitchFamily="2" charset="2"/>
              <a:buChar char="v"/>
            </a:pPr>
            <a:r>
              <a:rPr lang="en-GB" sz="2000" dirty="0" smtClean="0">
                <a:solidFill>
                  <a:schemeClr val="accent3">
                    <a:lumMod val="50000"/>
                  </a:schemeClr>
                </a:solidFill>
                <a:latin typeface="Calibri" pitchFamily="34" charset="0"/>
              </a:rPr>
              <a:t>Content Brainstorm</a:t>
            </a:r>
          </a:p>
          <a:p>
            <a:pPr marL="266700" indent="3175">
              <a:buFont typeface="Wingdings" pitchFamily="2" charset="2"/>
              <a:buChar char="v"/>
            </a:pPr>
            <a:r>
              <a:rPr lang="en-GB" sz="2000" dirty="0" smtClean="0">
                <a:solidFill>
                  <a:schemeClr val="accent3">
                    <a:lumMod val="50000"/>
                  </a:schemeClr>
                </a:solidFill>
                <a:latin typeface="Calibri" pitchFamily="34" charset="0"/>
              </a:rPr>
              <a:t>Innovations and Collaboration</a:t>
            </a:r>
          </a:p>
          <a:p>
            <a:pPr marL="723900" lvl="1" indent="3175">
              <a:buFont typeface="Wingdings" pitchFamily="2" charset="2"/>
              <a:buChar char="v"/>
            </a:pPr>
            <a:r>
              <a:rPr lang="en-GB" sz="2000" dirty="0" smtClean="0">
                <a:solidFill>
                  <a:schemeClr val="accent3">
                    <a:lumMod val="50000"/>
                  </a:schemeClr>
                </a:solidFill>
                <a:latin typeface="Calibri" pitchFamily="34" charset="0"/>
              </a:rPr>
              <a:t>OCR Report</a:t>
            </a:r>
          </a:p>
          <a:p>
            <a:pPr marL="723900" lvl="1" indent="3175">
              <a:buFont typeface="Wingdings" pitchFamily="2" charset="2"/>
              <a:buChar char="v"/>
            </a:pPr>
            <a:r>
              <a:rPr lang="en-GB" sz="2000" dirty="0" smtClean="0">
                <a:solidFill>
                  <a:schemeClr val="accent3">
                    <a:lumMod val="50000"/>
                  </a:schemeClr>
                </a:solidFill>
                <a:latin typeface="Calibri" pitchFamily="34" charset="0"/>
              </a:rPr>
              <a:t>MARC Records</a:t>
            </a:r>
          </a:p>
          <a:p>
            <a:pPr marL="266700" indent="3175">
              <a:buFont typeface="Wingdings" pitchFamily="2" charset="2"/>
              <a:buChar char="v"/>
            </a:pPr>
            <a:r>
              <a:rPr lang="en-GB" sz="2000" dirty="0" smtClean="0">
                <a:solidFill>
                  <a:schemeClr val="accent3">
                    <a:lumMod val="50000"/>
                  </a:schemeClr>
                </a:solidFill>
                <a:latin typeface="Calibri" pitchFamily="34" charset="0"/>
              </a:rPr>
              <a:t>Evaluating Success</a:t>
            </a:r>
          </a:p>
          <a:p>
            <a:pPr marL="266700" indent="3175">
              <a:buFont typeface="Wingdings" pitchFamily="2" charset="2"/>
              <a:buChar char="v"/>
            </a:pPr>
            <a:r>
              <a:rPr lang="en-GB" sz="2000" dirty="0" smtClean="0">
                <a:solidFill>
                  <a:schemeClr val="accent3">
                    <a:lumMod val="50000"/>
                  </a:schemeClr>
                </a:solidFill>
                <a:latin typeface="Calibri" pitchFamily="34" charset="0"/>
              </a:rPr>
              <a:t>Date of next meeting and AOB</a:t>
            </a:r>
          </a:p>
          <a:p>
            <a:pPr marL="266700" indent="3175">
              <a:buFont typeface="Wingdings" pitchFamily="2" charset="2"/>
              <a:buChar char="v"/>
            </a:pPr>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4203" y="1528997"/>
            <a:ext cx="2233534" cy="5216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330970" y="138510"/>
            <a:ext cx="4632960" cy="1060704"/>
          </a:xfrm>
          <a:prstGeom prst="rect">
            <a:avLst/>
          </a:prstGeom>
          <a:noFill/>
        </p:spPr>
      </p:pic>
      <p:sp>
        <p:nvSpPr>
          <p:cNvPr id="8" name="TextBox 7"/>
          <p:cNvSpPr txBox="1"/>
          <p:nvPr/>
        </p:nvSpPr>
        <p:spPr>
          <a:xfrm>
            <a:off x="299803" y="1768839"/>
            <a:ext cx="599607" cy="369332"/>
          </a:xfrm>
          <a:prstGeom prst="rect">
            <a:avLst/>
          </a:prstGeom>
          <a:noFill/>
        </p:spPr>
        <p:txBody>
          <a:bodyPr wrap="square" rtlCol="0">
            <a:spAutoFit/>
          </a:bodyPr>
          <a:lstStyle/>
          <a:p>
            <a:r>
              <a:rPr lang="en-GB" dirty="0" smtClean="0"/>
              <a:t>	</a:t>
            </a:r>
            <a:endParaRPr lang="en-GB" dirty="0"/>
          </a:p>
        </p:txBody>
      </p:sp>
      <p:graphicFrame>
        <p:nvGraphicFramePr>
          <p:cNvPr id="2" name="Diagram 1"/>
          <p:cNvGraphicFramePr/>
          <p:nvPr>
            <p:extLst>
              <p:ext uri="{D42A27DB-BD31-4B8C-83A1-F6EECF244321}">
                <p14:modId xmlns:p14="http://schemas.microsoft.com/office/powerpoint/2010/main" val="4154790365"/>
              </p:ext>
            </p:extLst>
          </p:nvPr>
        </p:nvGraphicFramePr>
        <p:xfrm>
          <a:off x="759502" y="1411989"/>
          <a:ext cx="7620000" cy="52136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p:cNvSpPr txBox="1"/>
          <p:nvPr/>
        </p:nvSpPr>
        <p:spPr>
          <a:xfrm>
            <a:off x="3927423" y="1793397"/>
            <a:ext cx="1708879" cy="1477328"/>
          </a:xfrm>
          <a:prstGeom prst="rect">
            <a:avLst/>
          </a:prstGeom>
          <a:noFill/>
        </p:spPr>
        <p:txBody>
          <a:bodyPr wrap="square" rtlCol="0">
            <a:spAutoFit/>
          </a:bodyPr>
          <a:lstStyle/>
          <a:p>
            <a:r>
              <a:rPr lang="en-GB" dirty="0" smtClean="0"/>
              <a:t>TEI-A used to send the textual changes back and forth</a:t>
            </a:r>
            <a:endParaRPr lang="en-GB" dirty="0"/>
          </a:p>
        </p:txBody>
      </p:sp>
      <p:sp>
        <p:nvSpPr>
          <p:cNvPr id="10" name="Rounded Rectangle 9"/>
          <p:cNvSpPr/>
          <p:nvPr/>
        </p:nvSpPr>
        <p:spPr>
          <a:xfrm>
            <a:off x="179882" y="1528996"/>
            <a:ext cx="719528" cy="5216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bg1">
                    <a:lumMod val="50000"/>
                  </a:schemeClr>
                </a:solidFill>
              </a:rPr>
              <a:t>UK HE &amp; FE</a:t>
            </a:r>
          </a:p>
        </p:txBody>
      </p:sp>
      <p:sp>
        <p:nvSpPr>
          <p:cNvPr id="11" name="Right Arrow 10"/>
          <p:cNvSpPr/>
          <p:nvPr/>
        </p:nvSpPr>
        <p:spPr>
          <a:xfrm>
            <a:off x="899410" y="3852472"/>
            <a:ext cx="314793" cy="28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197246" y="5321508"/>
            <a:ext cx="2203554" cy="923330"/>
          </a:xfrm>
          <a:prstGeom prst="rect">
            <a:avLst/>
          </a:prstGeom>
          <a:noFill/>
        </p:spPr>
        <p:txBody>
          <a:bodyPr wrap="square" rtlCol="0">
            <a:spAutoFit/>
          </a:bodyPr>
          <a:lstStyle/>
          <a:p>
            <a:r>
              <a:rPr lang="en-GB" dirty="0" smtClean="0"/>
              <a:t>Date &amp; time stamped with versioning</a:t>
            </a:r>
            <a:endParaRPr lang="en-GB" dirty="0"/>
          </a:p>
        </p:txBody>
      </p:sp>
    </p:spTree>
    <p:extLst>
      <p:ext uri="{BB962C8B-B14F-4D97-AF65-F5344CB8AC3E}">
        <p14:creationId xmlns:p14="http://schemas.microsoft.com/office/powerpoint/2010/main" val="962898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404604" cy="3898756"/>
          </a:xfrm>
          <a:prstGeom prst="rect">
            <a:avLst/>
          </a:prstGeom>
          <a:solidFill>
            <a:schemeClr val="bg1"/>
          </a:solidFill>
          <a:ln w="9525">
            <a:noFill/>
            <a:miter lim="800000"/>
            <a:headEnd/>
            <a:tailEnd/>
          </a:ln>
          <a:effectLst/>
        </p:spPr>
        <p:txBody>
          <a:bodyPr anchor="t"/>
          <a:lstStyle/>
          <a:p>
            <a:pPr marL="273050" indent="-3175"/>
            <a:r>
              <a:rPr lang="en-GB" sz="2400" b="1" dirty="0">
                <a:solidFill>
                  <a:srgbClr val="0070C0"/>
                </a:solidFill>
                <a:latin typeface="Calibri" pitchFamily="34" charset="0"/>
              </a:rPr>
              <a:t>Improving OCR text within JISC Historic Books</a:t>
            </a:r>
          </a:p>
          <a:p>
            <a:pPr marL="269875"/>
            <a:endParaRPr lang="en-GB" sz="2400" b="1" i="1" dirty="0" smtClean="0">
              <a:solidFill>
                <a:srgbClr val="0070C0"/>
              </a:solidFill>
              <a:latin typeface="Calibri" pitchFamily="34" charset="0"/>
            </a:endParaRPr>
          </a:p>
          <a:p>
            <a:pPr marL="269875"/>
            <a:endParaRPr lang="en-GB" sz="2400" b="1" i="1" dirty="0" smtClean="0">
              <a:solidFill>
                <a:srgbClr val="0070C0"/>
              </a:solidFill>
              <a:latin typeface="Calibri" pitchFamily="34" charset="0"/>
            </a:endParaRPr>
          </a:p>
          <a:p>
            <a:pPr marL="269875"/>
            <a:r>
              <a:rPr lang="en-GB" sz="2400" b="1" i="1" dirty="0" smtClean="0">
                <a:solidFill>
                  <a:srgbClr val="0070C0"/>
                </a:solidFill>
                <a:latin typeface="Calibri" pitchFamily="34" charset="0"/>
              </a:rPr>
              <a:t>Members are invited to discuss the proposed OCRs project and to endorse JISC Collections taking forward this project subject to a full project plan </a:t>
            </a:r>
          </a:p>
          <a:p>
            <a:pPr marL="269875"/>
            <a:endParaRPr lang="en-GB" sz="2400" b="1" i="1" dirty="0">
              <a:solidFill>
                <a:srgbClr val="0070C0"/>
              </a:solidFill>
              <a:latin typeface="Calibri" pitchFamily="34" charset="0"/>
            </a:endParaRPr>
          </a:p>
          <a:p>
            <a:pPr marL="269875"/>
            <a:r>
              <a:rPr lang="en-GB" sz="2400" b="1" i="1" dirty="0" smtClean="0">
                <a:solidFill>
                  <a:srgbClr val="0070C0"/>
                </a:solidFill>
                <a:latin typeface="Calibri" pitchFamily="34" charset="0"/>
              </a:rPr>
              <a:t>Members may want to consider forming a sub-group for this project</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754739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064302" y="1840614"/>
            <a:ext cx="7264220" cy="3825667"/>
          </a:xfrm>
          <a:prstGeom prst="rect">
            <a:avLst/>
          </a:prstGeom>
          <a:solidFill>
            <a:schemeClr val="bg1"/>
          </a:solidFill>
          <a:ln w="9525">
            <a:noFill/>
            <a:miter lim="800000"/>
            <a:headEnd/>
            <a:tailEnd/>
          </a:ln>
          <a:effectLst/>
        </p:spPr>
        <p:txBody>
          <a:bodyPr anchor="t"/>
          <a:lstStyle/>
          <a:p>
            <a:pPr indent="269875"/>
            <a:r>
              <a:rPr lang="en-GB" sz="2400" b="1" dirty="0" smtClean="0">
                <a:solidFill>
                  <a:srgbClr val="0070C0"/>
                </a:solidFill>
                <a:latin typeface="Calibri" pitchFamily="34" charset="0"/>
              </a:rPr>
              <a:t>Providing UK HE and FE with MARC records for JHB</a:t>
            </a:r>
          </a:p>
          <a:p>
            <a:pPr indent="269875"/>
            <a:endParaRPr lang="en-GB" sz="2400" b="1" dirty="0">
              <a:solidFill>
                <a:srgbClr val="0070C0"/>
              </a:solidFill>
              <a:latin typeface="Calibri" pitchFamily="34" charset="0"/>
            </a:endParaRP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What metadata and discovery mechanisms are required by the key stakeholders (researchers, </a:t>
            </a:r>
            <a:r>
              <a:rPr lang="en-GB" sz="2000" dirty="0" smtClean="0">
                <a:solidFill>
                  <a:schemeClr val="bg1">
                    <a:lumMod val="50000"/>
                  </a:schemeClr>
                </a:solidFill>
                <a:latin typeface="Calibri" pitchFamily="34" charset="0"/>
                <a:cs typeface="Calibri" pitchFamily="34" charset="0"/>
              </a:rPr>
              <a:t>students and </a:t>
            </a:r>
            <a:r>
              <a:rPr lang="en-GB" sz="2000" dirty="0">
                <a:solidFill>
                  <a:schemeClr val="bg1">
                    <a:lumMod val="50000"/>
                  </a:schemeClr>
                </a:solidFill>
                <a:latin typeface="Calibri" pitchFamily="34" charset="0"/>
                <a:cs typeface="Calibri" pitchFamily="34" charset="0"/>
              </a:rPr>
              <a:t>librarians)</a:t>
            </a:r>
          </a:p>
          <a:p>
            <a:pPr marL="285750" indent="-285750">
              <a:buFont typeface="Wingdings" pitchFamily="2" charset="2"/>
              <a:buChar char="v"/>
            </a:pPr>
            <a:r>
              <a:rPr lang="en-GB" sz="2000" dirty="0" smtClean="0">
                <a:solidFill>
                  <a:schemeClr val="bg1">
                    <a:lumMod val="50000"/>
                  </a:schemeClr>
                </a:solidFill>
                <a:latin typeface="Calibri" pitchFamily="34" charset="0"/>
                <a:cs typeface="Calibri" pitchFamily="34" charset="0"/>
              </a:rPr>
              <a:t>The </a:t>
            </a:r>
            <a:r>
              <a:rPr lang="en-GB" sz="2000" dirty="0">
                <a:solidFill>
                  <a:schemeClr val="bg1">
                    <a:lumMod val="50000"/>
                  </a:schemeClr>
                </a:solidFill>
                <a:latin typeface="Calibri" pitchFamily="34" charset="0"/>
                <a:cs typeface="Calibri" pitchFamily="34" charset="0"/>
              </a:rPr>
              <a:t>possibilities for collecting and maintaining such metadata together and the associated issues</a:t>
            </a:r>
            <a:r>
              <a:rPr lang="en-GB" sz="2000" dirty="0" smtClean="0">
                <a:solidFill>
                  <a:schemeClr val="bg1">
                    <a:lumMod val="50000"/>
                  </a:schemeClr>
                </a:solidFill>
                <a:latin typeface="Calibri" pitchFamily="34" charset="0"/>
                <a:cs typeface="Calibri" pitchFamily="34" charset="0"/>
              </a:rPr>
              <a:t>, costs</a:t>
            </a:r>
            <a:r>
              <a:rPr lang="en-GB" sz="2000" dirty="0">
                <a:solidFill>
                  <a:schemeClr val="bg1">
                    <a:lumMod val="50000"/>
                  </a:schemeClr>
                </a:solidFill>
                <a:latin typeface="Calibri" pitchFamily="34" charset="0"/>
                <a:cs typeface="Calibri" pitchFamily="34" charset="0"/>
              </a:rPr>
              <a:t>, benefits and </a:t>
            </a:r>
            <a:r>
              <a:rPr lang="en-GB" sz="2000" dirty="0" smtClean="0">
                <a:solidFill>
                  <a:schemeClr val="bg1">
                    <a:lumMod val="50000"/>
                  </a:schemeClr>
                </a:solidFill>
                <a:latin typeface="Calibri" pitchFamily="34" charset="0"/>
                <a:cs typeface="Calibri" pitchFamily="34" charset="0"/>
              </a:rPr>
              <a:t>timescales</a:t>
            </a:r>
          </a:p>
          <a:p>
            <a:pPr marL="285750" indent="-285750">
              <a:buFont typeface="Wingdings" pitchFamily="2" charset="2"/>
              <a:buChar char="v"/>
            </a:pPr>
            <a:r>
              <a:rPr lang="en-GB" sz="2000" dirty="0" smtClean="0">
                <a:solidFill>
                  <a:schemeClr val="bg1">
                    <a:lumMod val="50000"/>
                  </a:schemeClr>
                </a:solidFill>
                <a:latin typeface="Calibri" pitchFamily="34" charset="0"/>
                <a:cs typeface="Calibri" pitchFamily="34" charset="0"/>
              </a:rPr>
              <a:t>Any </a:t>
            </a:r>
            <a:r>
              <a:rPr lang="en-GB" sz="2000" dirty="0">
                <a:solidFill>
                  <a:schemeClr val="bg1">
                    <a:lumMod val="50000"/>
                  </a:schemeClr>
                </a:solidFill>
                <a:latin typeface="Calibri" pitchFamily="34" charset="0"/>
                <a:cs typeface="Calibri" pitchFamily="34" charset="0"/>
              </a:rPr>
              <a:t>IP issues associated with such activity</a:t>
            </a:r>
          </a:p>
          <a:p>
            <a:pPr marL="266700"/>
            <a:endParaRPr lang="en-GB" sz="2400" dirty="0">
              <a:solidFill>
                <a:schemeClr val="accent3">
                  <a:lumMod val="50000"/>
                </a:schemeClr>
              </a:solidFill>
              <a:latin typeface="Calibri" pitchFamily="34" charset="0"/>
            </a:endParaRPr>
          </a:p>
          <a:p>
            <a:pPr marL="266700" algn="ctr"/>
            <a:r>
              <a:rPr lang="en-GB" dirty="0" smtClean="0">
                <a:solidFill>
                  <a:schemeClr val="accent3">
                    <a:lumMod val="50000"/>
                  </a:schemeClr>
                </a:solidFill>
                <a:latin typeface="Calibri" pitchFamily="34" charset="0"/>
              </a:rPr>
              <a:t>Study undertaken by Owen Stephens and full report available for interested members</a:t>
            </a: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764499" y="1840614"/>
            <a:ext cx="7439572" cy="4185431"/>
          </a:xfrm>
          <a:prstGeom prst="rect">
            <a:avLst/>
          </a:prstGeom>
          <a:solidFill>
            <a:schemeClr val="bg1"/>
          </a:solidFill>
          <a:ln w="9525">
            <a:noFill/>
            <a:miter lim="800000"/>
            <a:headEnd/>
            <a:tailEnd/>
          </a:ln>
          <a:effectLst/>
        </p:spPr>
        <p:txBody>
          <a:bodyPr anchor="t"/>
          <a:lstStyle/>
          <a:p>
            <a:pPr indent="269875"/>
            <a:r>
              <a:rPr lang="en-GB" sz="2400" b="1" dirty="0" smtClean="0">
                <a:solidFill>
                  <a:srgbClr val="0070C0"/>
                </a:solidFill>
                <a:latin typeface="Calibri" pitchFamily="34" charset="0"/>
              </a:rPr>
              <a:t>Report Recommendations (1 of 2) (in priority order)</a:t>
            </a:r>
          </a:p>
          <a:p>
            <a:pPr indent="269875"/>
            <a:endParaRPr lang="en-GB" sz="2400" b="1" dirty="0">
              <a:solidFill>
                <a:srgbClr val="0070C0"/>
              </a:solidFill>
              <a:latin typeface="Calibri" pitchFamily="34" charset="0"/>
            </a:endParaRPr>
          </a:p>
          <a:p>
            <a:pPr marL="285750" indent="-285750">
              <a:buFont typeface="Wingdings" pitchFamily="2" charset="2"/>
              <a:buChar char="v"/>
            </a:pPr>
            <a:r>
              <a:rPr lang="en-GB" b="1" dirty="0">
                <a:solidFill>
                  <a:schemeClr val="bg1">
                    <a:lumMod val="50000"/>
                  </a:schemeClr>
                </a:solidFill>
                <a:latin typeface="Calibri" pitchFamily="34" charset="0"/>
                <a:cs typeface="Calibri" pitchFamily="34" charset="0"/>
              </a:rPr>
              <a:t>Recommendation 1: </a:t>
            </a:r>
            <a:r>
              <a:rPr lang="en-GB" dirty="0">
                <a:solidFill>
                  <a:schemeClr val="bg1">
                    <a:lumMod val="50000"/>
                  </a:schemeClr>
                </a:solidFill>
                <a:latin typeface="Calibri" pitchFamily="34" charset="0"/>
                <a:cs typeface="Calibri" pitchFamily="34" charset="0"/>
              </a:rPr>
              <a:t>To satisfy the needs of those libraries who have already invested in obtaining MARC records for </a:t>
            </a:r>
            <a:r>
              <a:rPr lang="en-GB" dirty="0" smtClean="0">
                <a:solidFill>
                  <a:schemeClr val="bg1">
                    <a:lumMod val="50000"/>
                  </a:schemeClr>
                </a:solidFill>
                <a:latin typeface="Calibri" pitchFamily="34" charset="0"/>
                <a:cs typeface="Calibri" pitchFamily="34" charset="0"/>
              </a:rPr>
              <a:t>EEBO/ECCO it </a:t>
            </a:r>
            <a:r>
              <a:rPr lang="en-GB" dirty="0">
                <a:solidFill>
                  <a:schemeClr val="bg1">
                    <a:lumMod val="50000"/>
                  </a:schemeClr>
                </a:solidFill>
                <a:latin typeface="Calibri" pitchFamily="34" charset="0"/>
                <a:cs typeface="Calibri" pitchFamily="34" charset="0"/>
              </a:rPr>
              <a:t>is essential that </a:t>
            </a:r>
            <a:r>
              <a:rPr lang="en-GB" dirty="0" smtClean="0">
                <a:solidFill>
                  <a:schemeClr val="bg1">
                    <a:lumMod val="50000"/>
                  </a:schemeClr>
                </a:solidFill>
                <a:latin typeface="Calibri" pitchFamily="34" charset="0"/>
                <a:cs typeface="Calibri" pitchFamily="34" charset="0"/>
              </a:rPr>
              <a:t>JISC Historic Books supports the ability </a:t>
            </a:r>
            <a:r>
              <a:rPr lang="en-GB" dirty="0">
                <a:solidFill>
                  <a:schemeClr val="bg1">
                    <a:lumMod val="50000"/>
                  </a:schemeClr>
                </a:solidFill>
                <a:latin typeface="Calibri" pitchFamily="34" charset="0"/>
                <a:cs typeface="Calibri" pitchFamily="34" charset="0"/>
              </a:rPr>
              <a:t>to link to items within the collection via one or more standard </a:t>
            </a:r>
            <a:r>
              <a:rPr lang="en-GB" dirty="0" smtClean="0">
                <a:solidFill>
                  <a:schemeClr val="bg1">
                    <a:lumMod val="50000"/>
                  </a:schemeClr>
                </a:solidFill>
                <a:latin typeface="Calibri" pitchFamily="34" charset="0"/>
                <a:cs typeface="Calibri" pitchFamily="34" charset="0"/>
              </a:rPr>
              <a:t>identifiers.</a:t>
            </a:r>
            <a:endParaRPr lang="en-GB"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GB" b="1" dirty="0">
                <a:solidFill>
                  <a:schemeClr val="bg1">
                    <a:lumMod val="50000"/>
                  </a:schemeClr>
                </a:solidFill>
                <a:latin typeface="Calibri" pitchFamily="34" charset="0"/>
                <a:cs typeface="Calibri" pitchFamily="34" charset="0"/>
              </a:rPr>
              <a:t>Recommendation 2: </a:t>
            </a:r>
            <a:r>
              <a:rPr lang="en-GB" dirty="0">
                <a:solidFill>
                  <a:schemeClr val="bg1">
                    <a:lumMod val="50000"/>
                  </a:schemeClr>
                </a:solidFill>
                <a:latin typeface="Calibri" pitchFamily="34" charset="0"/>
                <a:cs typeface="Calibri" pitchFamily="34" charset="0"/>
              </a:rPr>
              <a:t>Persistent links to materials in </a:t>
            </a:r>
            <a:r>
              <a:rPr lang="en-GB" dirty="0" smtClean="0">
                <a:solidFill>
                  <a:schemeClr val="bg1">
                    <a:lumMod val="50000"/>
                  </a:schemeClr>
                </a:solidFill>
                <a:latin typeface="Calibri" pitchFamily="34" charset="0"/>
                <a:cs typeface="Calibri" pitchFamily="34" charset="0"/>
              </a:rPr>
              <a:t>JISC Historic </a:t>
            </a:r>
            <a:r>
              <a:rPr lang="en-GB" dirty="0">
                <a:solidFill>
                  <a:schemeClr val="bg1">
                    <a:lumMod val="50000"/>
                  </a:schemeClr>
                </a:solidFill>
                <a:latin typeface="Calibri" pitchFamily="34" charset="0"/>
                <a:cs typeface="Calibri" pitchFamily="34" charset="0"/>
              </a:rPr>
              <a:t>Books platform should be distributed freely, with mappings to other key identifiers (i.e. those listed above).</a:t>
            </a:r>
          </a:p>
          <a:p>
            <a:pPr marL="285750" indent="-285750">
              <a:buFont typeface="Wingdings" pitchFamily="2" charset="2"/>
              <a:buChar char="v"/>
            </a:pPr>
            <a:r>
              <a:rPr lang="en-GB" b="1" dirty="0">
                <a:solidFill>
                  <a:schemeClr val="bg1">
                    <a:lumMod val="50000"/>
                  </a:schemeClr>
                </a:solidFill>
                <a:latin typeface="Calibri" pitchFamily="34" charset="0"/>
                <a:cs typeface="Calibri" pitchFamily="34" charset="0"/>
              </a:rPr>
              <a:t>Recommendation 3: </a:t>
            </a:r>
            <a:r>
              <a:rPr lang="en-GB" dirty="0">
                <a:solidFill>
                  <a:schemeClr val="bg1">
                    <a:lumMod val="50000"/>
                  </a:schemeClr>
                </a:solidFill>
                <a:latin typeface="Calibri" pitchFamily="34" charset="0"/>
                <a:cs typeface="Calibri" pitchFamily="34" charset="0"/>
              </a:rPr>
              <a:t>JISC Collections should work with the British Library, ESTC North America, and other stakeholders to achieve the release of ESTC data under a license that explicitly allows re-use.</a:t>
            </a:r>
          </a:p>
          <a:p>
            <a:pPr indent="2698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buFont typeface="Wingdings" pitchFamily="2" charset="2"/>
              <a:buChar char="v"/>
            </a:pPr>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068222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764499" y="1840614"/>
            <a:ext cx="7439572" cy="4350324"/>
          </a:xfrm>
          <a:prstGeom prst="rect">
            <a:avLst/>
          </a:prstGeom>
          <a:solidFill>
            <a:schemeClr val="bg1"/>
          </a:solidFill>
          <a:ln w="9525">
            <a:noFill/>
            <a:miter lim="800000"/>
            <a:headEnd/>
            <a:tailEnd/>
          </a:ln>
          <a:effectLst/>
        </p:spPr>
        <p:txBody>
          <a:bodyPr anchor="t"/>
          <a:lstStyle/>
          <a:p>
            <a:pPr indent="269875"/>
            <a:r>
              <a:rPr lang="en-GB" sz="2400" b="1" dirty="0" smtClean="0">
                <a:solidFill>
                  <a:srgbClr val="0070C0"/>
                </a:solidFill>
                <a:latin typeface="Calibri" pitchFamily="34" charset="0"/>
              </a:rPr>
              <a:t>Recommendations (2 of 2)</a:t>
            </a:r>
          </a:p>
          <a:p>
            <a:pPr indent="269875"/>
            <a:endParaRPr lang="en-GB" sz="2400" b="1" dirty="0">
              <a:solidFill>
                <a:srgbClr val="0070C0"/>
              </a:solidFill>
              <a:latin typeface="Calibri" pitchFamily="34" charset="0"/>
            </a:endParaRPr>
          </a:p>
          <a:p>
            <a:pPr marL="285750" indent="-285750">
              <a:buFont typeface="Wingdings" pitchFamily="2" charset="2"/>
              <a:buChar char="v"/>
            </a:pPr>
            <a:r>
              <a:rPr lang="en-GB" b="1" dirty="0">
                <a:solidFill>
                  <a:schemeClr val="bg1">
                    <a:lumMod val="50000"/>
                  </a:schemeClr>
                </a:solidFill>
                <a:latin typeface="Calibri" pitchFamily="34" charset="0"/>
                <a:cs typeface="Calibri" pitchFamily="34" charset="0"/>
              </a:rPr>
              <a:t>Recommendation 4: </a:t>
            </a:r>
            <a:r>
              <a:rPr lang="en-GB" dirty="0">
                <a:solidFill>
                  <a:schemeClr val="bg1">
                    <a:lumMod val="50000"/>
                  </a:schemeClr>
                </a:solidFill>
                <a:latin typeface="Calibri" pitchFamily="34" charset="0"/>
                <a:cs typeface="Calibri" pitchFamily="34" charset="0"/>
              </a:rPr>
              <a:t>JISC Collections should contact Dr Mike </a:t>
            </a:r>
            <a:r>
              <a:rPr lang="en-GB" dirty="0" err="1">
                <a:solidFill>
                  <a:schemeClr val="bg1">
                    <a:lumMod val="50000"/>
                  </a:schemeClr>
                </a:solidFill>
                <a:latin typeface="Calibri" pitchFamily="34" charset="0"/>
                <a:cs typeface="Calibri" pitchFamily="34" charset="0"/>
              </a:rPr>
              <a:t>Mertens</a:t>
            </a:r>
            <a:r>
              <a:rPr lang="en-GB" dirty="0">
                <a:solidFill>
                  <a:schemeClr val="bg1">
                    <a:lumMod val="50000"/>
                  </a:schemeClr>
                </a:solidFill>
                <a:latin typeface="Calibri" pitchFamily="34" charset="0"/>
                <a:cs typeface="Calibri" pitchFamily="34" charset="0"/>
              </a:rPr>
              <a:t> (Deputy Executive Director, RLUK) to pursue the possibility of using RLUK metadata as the basis of open, re-usable, metadata.</a:t>
            </a:r>
          </a:p>
          <a:p>
            <a:pPr marL="285750" indent="-285750">
              <a:buFont typeface="Wingdings" pitchFamily="2" charset="2"/>
              <a:buChar char="v"/>
            </a:pPr>
            <a:r>
              <a:rPr lang="en-GB" b="1" dirty="0">
                <a:solidFill>
                  <a:schemeClr val="bg1">
                    <a:lumMod val="50000"/>
                  </a:schemeClr>
                </a:solidFill>
                <a:latin typeface="Calibri" pitchFamily="34" charset="0"/>
                <a:cs typeface="Calibri" pitchFamily="34" charset="0"/>
              </a:rPr>
              <a:t>Recommendation 5: </a:t>
            </a:r>
            <a:r>
              <a:rPr lang="en-GB" dirty="0">
                <a:solidFill>
                  <a:schemeClr val="bg1">
                    <a:lumMod val="50000"/>
                  </a:schemeClr>
                </a:solidFill>
                <a:latin typeface="Calibri" pitchFamily="34" charset="0"/>
                <a:cs typeface="Calibri" pitchFamily="34" charset="0"/>
              </a:rPr>
              <a:t>JISC Collections should work with the British Library to investigate how crowdsourcing techniques might be used to improve and enhance the metadata available for the 19th Century material.</a:t>
            </a:r>
          </a:p>
          <a:p>
            <a:pPr marL="285750" indent="-285750">
              <a:buFont typeface="Wingdings" pitchFamily="2" charset="2"/>
              <a:buChar char="v"/>
            </a:pPr>
            <a:r>
              <a:rPr lang="en-GB" b="1" dirty="0">
                <a:solidFill>
                  <a:schemeClr val="bg1">
                    <a:lumMod val="50000"/>
                  </a:schemeClr>
                </a:solidFill>
                <a:latin typeface="Calibri" pitchFamily="34" charset="0"/>
                <a:cs typeface="Calibri" pitchFamily="34" charset="0"/>
              </a:rPr>
              <a:t>Recommendation 6: </a:t>
            </a:r>
            <a:r>
              <a:rPr lang="en-GB" dirty="0">
                <a:solidFill>
                  <a:schemeClr val="bg1">
                    <a:lumMod val="50000"/>
                  </a:schemeClr>
                </a:solidFill>
                <a:latin typeface="Calibri" pitchFamily="34" charset="0"/>
                <a:cs typeface="Calibri" pitchFamily="34" charset="0"/>
              </a:rPr>
              <a:t>JISC Collections </a:t>
            </a:r>
            <a:r>
              <a:rPr lang="en-GB" dirty="0" smtClean="0">
                <a:solidFill>
                  <a:schemeClr val="bg1">
                    <a:lumMod val="50000"/>
                  </a:schemeClr>
                </a:solidFill>
                <a:latin typeface="Calibri" pitchFamily="34" charset="0"/>
                <a:cs typeface="Calibri" pitchFamily="34" charset="0"/>
              </a:rPr>
              <a:t>and </a:t>
            </a:r>
            <a:r>
              <a:rPr lang="en-GB" dirty="0" err="1" smtClean="0">
                <a:solidFill>
                  <a:schemeClr val="bg1">
                    <a:lumMod val="50000"/>
                  </a:schemeClr>
                </a:solidFill>
                <a:latin typeface="Calibri" pitchFamily="34" charset="0"/>
                <a:cs typeface="Calibri" pitchFamily="34" charset="0"/>
              </a:rPr>
              <a:t>Mimas</a:t>
            </a:r>
            <a:r>
              <a:rPr lang="en-GB" dirty="0" smtClean="0">
                <a:solidFill>
                  <a:schemeClr val="bg1">
                    <a:lumMod val="50000"/>
                  </a:schemeClr>
                </a:solidFill>
                <a:latin typeface="Calibri" pitchFamily="34" charset="0"/>
                <a:cs typeface="Calibri" pitchFamily="34" charset="0"/>
              </a:rPr>
              <a:t> should discuss </a:t>
            </a:r>
            <a:r>
              <a:rPr lang="en-GB" dirty="0">
                <a:solidFill>
                  <a:schemeClr val="bg1">
                    <a:lumMod val="50000"/>
                  </a:schemeClr>
                </a:solidFill>
                <a:latin typeface="Calibri" pitchFamily="34" charset="0"/>
                <a:cs typeface="Calibri" pitchFamily="34" charset="0"/>
              </a:rPr>
              <a:t>the possibility of automatic keyword extraction and text summarization, with a focus on those texts with high quality transcriptions. JISC Collections should also clarify the licensing terms (if any) governing the use of the source material in this context</a:t>
            </a:r>
            <a:r>
              <a:rPr lang="en-GB" dirty="0">
                <a:latin typeface="Calibri" pitchFamily="34" charset="0"/>
                <a:cs typeface="Calibri" pitchFamily="34" charset="0"/>
              </a:rPr>
              <a:t>.</a:t>
            </a:r>
          </a:p>
          <a:p>
            <a:pPr indent="2698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buFont typeface="Wingdings" pitchFamily="2" charset="2"/>
              <a:buChar char="v"/>
            </a:pPr>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1236062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447925" y="1840615"/>
            <a:ext cx="5756145" cy="4233614"/>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indent="269875"/>
            <a:r>
              <a:rPr lang="en-GB" sz="2400" b="1" dirty="0" smtClean="0">
                <a:solidFill>
                  <a:srgbClr val="0070C0"/>
                </a:solidFill>
                <a:latin typeface="Calibri" pitchFamily="34" charset="0"/>
              </a:rPr>
              <a:t>MARC records: next steps</a:t>
            </a:r>
          </a:p>
          <a:p>
            <a:pPr indent="269875"/>
            <a:endParaRPr lang="en-GB" sz="2400" b="1" dirty="0">
              <a:solidFill>
                <a:srgbClr val="0070C0"/>
              </a:solidFill>
              <a:latin typeface="Calibri" pitchFamily="34" charset="0"/>
            </a:endParaRPr>
          </a:p>
          <a:p>
            <a:r>
              <a:rPr lang="en-GB" sz="2400" b="1" i="1" dirty="0" smtClean="0">
                <a:solidFill>
                  <a:srgbClr val="0070C0"/>
                </a:solidFill>
                <a:latin typeface="Calibri" pitchFamily="34" charset="0"/>
              </a:rPr>
              <a:t>Members </a:t>
            </a:r>
            <a:r>
              <a:rPr lang="en-GB" sz="2400" b="1" i="1" dirty="0">
                <a:solidFill>
                  <a:srgbClr val="0070C0"/>
                </a:solidFill>
                <a:latin typeface="Calibri" pitchFamily="34" charset="0"/>
              </a:rPr>
              <a:t>are invited to discuss the </a:t>
            </a:r>
            <a:r>
              <a:rPr lang="en-GB" sz="2400" b="1" i="1" dirty="0" smtClean="0">
                <a:solidFill>
                  <a:srgbClr val="0070C0"/>
                </a:solidFill>
                <a:latin typeface="Calibri" pitchFamily="34" charset="0"/>
              </a:rPr>
              <a:t>recommendations from the metadata report and agree to JISC Collections proceeding according to the priority order suggested</a:t>
            </a:r>
          </a:p>
          <a:p>
            <a:endParaRPr lang="en-GB" sz="2400" b="1" i="1" dirty="0">
              <a:solidFill>
                <a:srgbClr val="0070C0"/>
              </a:solidFill>
              <a:latin typeface="Calibri" pitchFamily="34" charset="0"/>
            </a:endParaRPr>
          </a:p>
          <a:p>
            <a:r>
              <a:rPr lang="en-GB" sz="2400" b="1" i="1" dirty="0" smtClean="0">
                <a:solidFill>
                  <a:srgbClr val="0070C0"/>
                </a:solidFill>
                <a:latin typeface="Calibri" pitchFamily="34" charset="0"/>
              </a:rPr>
              <a:t>Members may want to consider a sub-group for this project</a:t>
            </a:r>
          </a:p>
          <a:p>
            <a:pPr indent="269875"/>
            <a:endParaRPr lang="en-GB" sz="2400" b="1" dirty="0" smtClean="0">
              <a:solidFill>
                <a:srgbClr val="0070C0"/>
              </a:solidFill>
              <a:latin typeface="Calibri" pitchFamily="34" charset="0"/>
            </a:endParaRPr>
          </a:p>
          <a:p>
            <a:pPr indent="2698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buFont typeface="Wingdings" pitchFamily="2" charset="2"/>
              <a:buChar char="v"/>
            </a:pPr>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991786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155371" y="1840614"/>
            <a:ext cx="6048699" cy="4037671"/>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indent="269875"/>
            <a:r>
              <a:rPr lang="en-GB" sz="2400" b="1" dirty="0" smtClean="0">
                <a:solidFill>
                  <a:srgbClr val="0070C0"/>
                </a:solidFill>
                <a:latin typeface="Calibri" pitchFamily="34" charset="0"/>
              </a:rPr>
              <a:t>Evaluating progress &amp; success</a:t>
            </a:r>
          </a:p>
          <a:p>
            <a:pPr indent="269875"/>
            <a:endParaRPr lang="en-GB" sz="2400" dirty="0" smtClean="0">
              <a:solidFill>
                <a:schemeClr val="accent3">
                  <a:lumMod val="50000"/>
                </a:schemeClr>
              </a:solidFill>
              <a:latin typeface="Calibri" pitchFamily="34" charset="0"/>
            </a:endParaRPr>
          </a:p>
          <a:p>
            <a:pPr marL="723900" indent="-457200">
              <a:buFont typeface="Wingdings" pitchFamily="2" charset="2"/>
              <a:buChar char="v"/>
            </a:pPr>
            <a:r>
              <a:rPr lang="en-GB" sz="2400" dirty="0" smtClean="0">
                <a:solidFill>
                  <a:schemeClr val="accent3">
                    <a:lumMod val="50000"/>
                  </a:schemeClr>
                </a:solidFill>
                <a:latin typeface="Calibri" pitchFamily="34" charset="0"/>
              </a:rPr>
              <a:t>Y1: Need to gather data to inform strategy, evaluate progress and to be able to put together proof for sponsors </a:t>
            </a:r>
            <a:r>
              <a:rPr lang="en-GB" sz="2400" dirty="0" err="1" smtClean="0">
                <a:solidFill>
                  <a:schemeClr val="accent3">
                    <a:lumMod val="50000"/>
                  </a:schemeClr>
                </a:solidFill>
                <a:latin typeface="Calibri" pitchFamily="34" charset="0"/>
              </a:rPr>
              <a:t>etc</a:t>
            </a:r>
            <a:endParaRPr lang="en-GB" sz="2400" dirty="0" smtClean="0">
              <a:solidFill>
                <a:schemeClr val="accent3">
                  <a:lumMod val="50000"/>
                </a:schemeClr>
              </a:solidFill>
              <a:latin typeface="Calibri" pitchFamily="34" charset="0"/>
            </a:endParaRPr>
          </a:p>
          <a:p>
            <a:pPr marL="723900" indent="-457200">
              <a:buFont typeface="Wingdings" pitchFamily="2" charset="2"/>
              <a:buChar char="v"/>
            </a:pPr>
            <a:r>
              <a:rPr lang="en-GB" sz="2400" dirty="0" smtClean="0">
                <a:solidFill>
                  <a:schemeClr val="accent3">
                    <a:lumMod val="50000"/>
                  </a:schemeClr>
                </a:solidFill>
                <a:latin typeface="Calibri" pitchFamily="34" charset="0"/>
              </a:rPr>
              <a:t>Suggestion to use: Toolkit for the Impact of Digitised Scholarly </a:t>
            </a:r>
            <a:r>
              <a:rPr lang="en-GB" sz="2400" dirty="0">
                <a:solidFill>
                  <a:schemeClr val="accent3">
                    <a:lumMod val="50000"/>
                  </a:schemeClr>
                </a:solidFill>
                <a:latin typeface="Calibri" pitchFamily="34" charset="0"/>
              </a:rPr>
              <a:t>Resources - </a:t>
            </a:r>
            <a:r>
              <a:rPr lang="en-GB" sz="2400" dirty="0">
                <a:solidFill>
                  <a:schemeClr val="accent3">
                    <a:lumMod val="50000"/>
                  </a:schemeClr>
                </a:solidFill>
                <a:latin typeface="Calibri" pitchFamily="34" charset="0"/>
                <a:hlinkClick r:id="rId3"/>
              </a:rPr>
              <a:t>http://microsites.oii.ox.ac.uk/tidsr</a:t>
            </a:r>
            <a:r>
              <a:rPr lang="en-GB" sz="2400" dirty="0" smtClean="0">
                <a:solidFill>
                  <a:schemeClr val="accent3">
                    <a:lumMod val="50000"/>
                  </a:schemeClr>
                </a:solidFill>
                <a:latin typeface="Calibri" pitchFamily="34" charset="0"/>
                <a:hlinkClick r:id="rId3"/>
              </a:rPr>
              <a:t>/</a:t>
            </a:r>
            <a:endParaRPr lang="en-GB" sz="2400" dirty="0" smtClean="0">
              <a:solidFill>
                <a:schemeClr val="accent3">
                  <a:lumMod val="50000"/>
                </a:schemeClr>
              </a:solidFill>
              <a:latin typeface="Calibri" pitchFamily="34" charset="0"/>
            </a:endParaRPr>
          </a:p>
          <a:p>
            <a:pPr marL="266700"/>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4"/>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834788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947742"/>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Methodology: Quantitative</a:t>
            </a:r>
          </a:p>
          <a:p>
            <a:pPr marL="273050" indent="-3175"/>
            <a:endParaRPr lang="en-GB" sz="2400" b="1" dirty="0">
              <a:solidFill>
                <a:srgbClr val="0070C0"/>
              </a:solidFill>
              <a:latin typeface="Calibri" pitchFamily="34" charset="0"/>
            </a:endParaRPr>
          </a:p>
          <a:p>
            <a:pPr marL="727075" indent="-457200">
              <a:buFont typeface="Wingdings" pitchFamily="2" charset="2"/>
              <a:buChar char="v"/>
            </a:pPr>
            <a:r>
              <a:rPr lang="en-GB" sz="2400" dirty="0">
                <a:solidFill>
                  <a:schemeClr val="accent3">
                    <a:lumMod val="50000"/>
                  </a:schemeClr>
                </a:solidFill>
                <a:latin typeface="Calibri" pitchFamily="34" charset="0"/>
              </a:rPr>
              <a:t>Benchmarking usage of JHB against </a:t>
            </a:r>
            <a:r>
              <a:rPr lang="en-GB" sz="2400" dirty="0" err="1">
                <a:solidFill>
                  <a:schemeClr val="accent3">
                    <a:lumMod val="50000"/>
                  </a:schemeClr>
                </a:solidFill>
                <a:latin typeface="Calibri" pitchFamily="34" charset="0"/>
              </a:rPr>
              <a:t>ProQuest</a:t>
            </a:r>
            <a:r>
              <a:rPr lang="en-GB" sz="2400" dirty="0">
                <a:solidFill>
                  <a:schemeClr val="accent3">
                    <a:lumMod val="50000"/>
                  </a:schemeClr>
                </a:solidFill>
                <a:latin typeface="Calibri" pitchFamily="34" charset="0"/>
              </a:rPr>
              <a:t> / </a:t>
            </a:r>
            <a:r>
              <a:rPr lang="en-GB" sz="2400" dirty="0" err="1">
                <a:solidFill>
                  <a:schemeClr val="accent3">
                    <a:lumMod val="50000"/>
                  </a:schemeClr>
                </a:solidFill>
                <a:latin typeface="Calibri" pitchFamily="34" charset="0"/>
              </a:rPr>
              <a:t>Cengage</a:t>
            </a:r>
            <a:r>
              <a:rPr lang="en-GB" sz="2400" dirty="0">
                <a:solidFill>
                  <a:schemeClr val="accent3">
                    <a:lumMod val="50000"/>
                  </a:schemeClr>
                </a:solidFill>
                <a:latin typeface="Calibri" pitchFamily="34" charset="0"/>
              </a:rPr>
              <a:t> (bi-annual)</a:t>
            </a:r>
          </a:p>
          <a:p>
            <a:pPr marL="727075" indent="-457200">
              <a:buFont typeface="Wingdings" pitchFamily="2" charset="2"/>
              <a:buChar char="v"/>
            </a:pPr>
            <a:r>
              <a:rPr lang="en-GB" sz="2400" dirty="0">
                <a:solidFill>
                  <a:schemeClr val="accent3">
                    <a:lumMod val="50000"/>
                  </a:schemeClr>
                </a:solidFill>
                <a:latin typeface="Calibri" pitchFamily="34" charset="0"/>
              </a:rPr>
              <a:t>Benchmarking usage (annual)</a:t>
            </a:r>
          </a:p>
          <a:p>
            <a:pPr marL="727075" indent="-457200">
              <a:buFont typeface="Wingdings" pitchFamily="2" charset="2"/>
              <a:buChar char="v"/>
            </a:pPr>
            <a:r>
              <a:rPr lang="en-GB" sz="2400" dirty="0">
                <a:solidFill>
                  <a:schemeClr val="accent3">
                    <a:lumMod val="50000"/>
                  </a:schemeClr>
                </a:solidFill>
                <a:latin typeface="Calibri" pitchFamily="34" charset="0"/>
              </a:rPr>
              <a:t>Web analytics / Log files </a:t>
            </a:r>
            <a:r>
              <a:rPr lang="en-GB" sz="2400" dirty="0" smtClean="0">
                <a:solidFill>
                  <a:schemeClr val="accent3">
                    <a:lumMod val="50000"/>
                  </a:schemeClr>
                </a:solidFill>
                <a:latin typeface="Calibri" pitchFamily="34" charset="0"/>
              </a:rPr>
              <a:t>/ COUNTER (Google </a:t>
            </a:r>
            <a:r>
              <a:rPr lang="en-GB" sz="2400" dirty="0">
                <a:solidFill>
                  <a:schemeClr val="accent3">
                    <a:lumMod val="50000"/>
                  </a:schemeClr>
                </a:solidFill>
                <a:latin typeface="Calibri" pitchFamily="34" charset="0"/>
              </a:rPr>
              <a:t>/ </a:t>
            </a:r>
            <a:r>
              <a:rPr lang="en-GB" sz="2400" dirty="0" err="1">
                <a:solidFill>
                  <a:schemeClr val="accent3">
                    <a:lumMod val="50000"/>
                  </a:schemeClr>
                </a:solidFill>
                <a:latin typeface="Calibri" pitchFamily="34" charset="0"/>
              </a:rPr>
              <a:t>Mimas</a:t>
            </a:r>
            <a:r>
              <a:rPr lang="en-GB" sz="2400" dirty="0">
                <a:solidFill>
                  <a:schemeClr val="accent3">
                    <a:lumMod val="50000"/>
                  </a:schemeClr>
                </a:solidFill>
                <a:latin typeface="Calibri" pitchFamily="34" charset="0"/>
              </a:rPr>
              <a:t>) (quarterly)</a:t>
            </a:r>
          </a:p>
          <a:p>
            <a:pPr marL="727075" indent="-457200">
              <a:buFont typeface="Wingdings" pitchFamily="2" charset="2"/>
              <a:buChar char="v"/>
            </a:pPr>
            <a:r>
              <a:rPr lang="en-GB" sz="2400" dirty="0">
                <a:solidFill>
                  <a:schemeClr val="accent3">
                    <a:lumMod val="50000"/>
                  </a:schemeClr>
                </a:solidFill>
                <a:latin typeface="Calibri" pitchFamily="34" charset="0"/>
              </a:rPr>
              <a:t>Referrer links analysis (Bi-annual</a:t>
            </a:r>
            <a:r>
              <a:rPr lang="en-GB" sz="2400" dirty="0" smtClean="0">
                <a:solidFill>
                  <a:schemeClr val="accent3">
                    <a:lumMod val="50000"/>
                  </a:schemeClr>
                </a:solidFill>
                <a:latin typeface="Calibri" pitchFamily="34" charset="0"/>
              </a:rPr>
              <a:t>)</a:t>
            </a:r>
          </a:p>
          <a:p>
            <a:pPr marL="727075" indent="-457200">
              <a:buFont typeface="Wingdings" pitchFamily="2" charset="2"/>
              <a:buChar char="v"/>
            </a:pPr>
            <a:r>
              <a:rPr lang="en-GB" sz="2400" dirty="0" smtClean="0">
                <a:solidFill>
                  <a:schemeClr val="accent3">
                    <a:lumMod val="50000"/>
                  </a:schemeClr>
                </a:solidFill>
                <a:latin typeface="Calibri" pitchFamily="34" charset="0"/>
              </a:rPr>
              <a:t>Surveys by JISC Collections &amp; </a:t>
            </a:r>
            <a:r>
              <a:rPr lang="en-GB" sz="2400" dirty="0" err="1" smtClean="0">
                <a:solidFill>
                  <a:schemeClr val="accent3">
                    <a:lumMod val="50000"/>
                  </a:schemeClr>
                </a:solidFill>
                <a:latin typeface="Calibri" pitchFamily="34" charset="0"/>
              </a:rPr>
              <a:t>Mimas</a:t>
            </a:r>
            <a:r>
              <a:rPr lang="en-GB" sz="2400" dirty="0" smtClean="0">
                <a:solidFill>
                  <a:schemeClr val="accent3">
                    <a:lumMod val="50000"/>
                  </a:schemeClr>
                </a:solidFill>
                <a:latin typeface="Calibri" pitchFamily="34" charset="0"/>
              </a:rPr>
              <a:t> (annual)</a:t>
            </a:r>
            <a:endParaRPr lang="en-GB" sz="2400" dirty="0">
              <a:solidFill>
                <a:schemeClr val="accent3">
                  <a:lumMod val="50000"/>
                </a:schemeClr>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endParaRPr lang="en-GB" sz="2000" dirty="0" smtClean="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4083379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Methodology: Qualitative</a:t>
            </a:r>
          </a:p>
          <a:p>
            <a:pPr marL="273050" indent="-3175"/>
            <a:endParaRPr lang="en-GB" sz="2400" b="1" dirty="0">
              <a:solidFill>
                <a:srgbClr val="0070C0"/>
              </a:solidFill>
              <a:latin typeface="Calibri" pitchFamily="34" charset="0"/>
            </a:endParaRPr>
          </a:p>
          <a:p>
            <a:pPr marL="727075" indent="-457200">
              <a:buFont typeface="Wingdings" pitchFamily="2" charset="2"/>
              <a:buChar char="v"/>
            </a:pPr>
            <a:r>
              <a:rPr lang="en-GB" sz="2400" dirty="0" smtClean="0">
                <a:solidFill>
                  <a:schemeClr val="accent3">
                    <a:lumMod val="50000"/>
                  </a:schemeClr>
                </a:solidFill>
                <a:latin typeface="Calibri" pitchFamily="34" charset="0"/>
              </a:rPr>
              <a:t>Focus groups – understand use and how can help embed use (annual)</a:t>
            </a:r>
          </a:p>
          <a:p>
            <a:pPr marL="727075" indent="-457200">
              <a:buFont typeface="Wingdings" pitchFamily="2" charset="2"/>
              <a:buChar char="v"/>
            </a:pPr>
            <a:r>
              <a:rPr lang="en-GB" sz="2400" dirty="0" smtClean="0">
                <a:solidFill>
                  <a:schemeClr val="accent3">
                    <a:lumMod val="50000"/>
                  </a:schemeClr>
                </a:solidFill>
                <a:latin typeface="Calibri" pitchFamily="34" charset="0"/>
              </a:rPr>
              <a:t>User testing – performance, accessibility (annual)</a:t>
            </a:r>
          </a:p>
          <a:p>
            <a:pPr marL="727075" indent="-457200">
              <a:buFont typeface="Wingdings" pitchFamily="2" charset="2"/>
              <a:buChar char="v"/>
            </a:pPr>
            <a:r>
              <a:rPr lang="en-GB" sz="2400" dirty="0" smtClean="0">
                <a:solidFill>
                  <a:schemeClr val="accent3">
                    <a:lumMod val="50000"/>
                  </a:schemeClr>
                </a:solidFill>
                <a:latin typeface="Calibri" pitchFamily="34" charset="0"/>
              </a:rPr>
              <a:t>Feedback on lists / helpdesks / twitter (quarterly)</a:t>
            </a:r>
          </a:p>
          <a:p>
            <a:pPr marL="727075" indent="-457200">
              <a:buFont typeface="Wingdings" pitchFamily="2" charset="2"/>
              <a:buChar char="v"/>
            </a:pPr>
            <a:endParaRPr lang="en-GB" sz="2400" dirty="0">
              <a:solidFill>
                <a:schemeClr val="accent3">
                  <a:lumMod val="50000"/>
                </a:schemeClr>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endParaRPr lang="en-GB" sz="2000" dirty="0" smtClean="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16959244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92087" y="1840614"/>
            <a:ext cx="6433456" cy="4037671"/>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indent="269875"/>
            <a:r>
              <a:rPr lang="en-GB" sz="2400" b="1" dirty="0" smtClean="0">
                <a:solidFill>
                  <a:srgbClr val="0070C0"/>
                </a:solidFill>
                <a:latin typeface="Calibri" pitchFamily="34" charset="0"/>
              </a:rPr>
              <a:t>Evaluating progress &amp; success</a:t>
            </a:r>
          </a:p>
          <a:p>
            <a:pPr indent="269875"/>
            <a:endParaRPr lang="en-GB" sz="2400" b="1" dirty="0" smtClean="0">
              <a:solidFill>
                <a:srgbClr val="0070C0"/>
              </a:solidFill>
              <a:latin typeface="Calibri" pitchFamily="34" charset="0"/>
            </a:endParaRPr>
          </a:p>
          <a:p>
            <a:pPr marL="0" lvl="1"/>
            <a:r>
              <a:rPr lang="en-GB" sz="2400" b="1" i="1" dirty="0" smtClean="0">
                <a:solidFill>
                  <a:srgbClr val="0070C0"/>
                </a:solidFill>
                <a:latin typeface="Calibri" pitchFamily="34" charset="0"/>
                <a:cs typeface="Calibri" pitchFamily="34" charset="0"/>
              </a:rPr>
              <a:t>Members are invited  to discuss the proposed methods for evaluating JISC Historic Books. </a:t>
            </a:r>
          </a:p>
          <a:p>
            <a:pPr marL="0" lvl="1"/>
            <a:endParaRPr lang="en-GB" sz="2400" b="1" i="1" dirty="0">
              <a:solidFill>
                <a:srgbClr val="0070C0"/>
              </a:solidFill>
              <a:latin typeface="Calibri" pitchFamily="34" charset="0"/>
              <a:cs typeface="Calibri" pitchFamily="34" charset="0"/>
            </a:endParaRPr>
          </a:p>
          <a:p>
            <a:pPr marL="0" lvl="1"/>
            <a:r>
              <a:rPr lang="en-GB" sz="2400" b="1" i="1" dirty="0" smtClean="0">
                <a:solidFill>
                  <a:srgbClr val="0070C0"/>
                </a:solidFill>
                <a:latin typeface="Calibri" pitchFamily="34" charset="0"/>
                <a:cs typeface="Calibri" pitchFamily="34" charset="0"/>
              </a:rPr>
              <a:t>Following feedback, JISC Collections will write the evaluation plan and put into action</a:t>
            </a:r>
          </a:p>
          <a:p>
            <a:pPr indent="269875"/>
            <a:endParaRPr lang="en-GB" sz="2000" b="1" i="1" dirty="0">
              <a:solidFill>
                <a:srgbClr val="0070C0"/>
              </a:solidFill>
              <a:latin typeface="Calibri" pitchFamily="34" charset="0"/>
              <a:cs typeface="Calibri" pitchFamily="34" charset="0"/>
            </a:endParaRPr>
          </a:p>
          <a:p>
            <a:pPr indent="269875"/>
            <a:endParaRPr lang="en-GB" sz="2000" b="1" i="1" dirty="0" smtClean="0">
              <a:solidFill>
                <a:srgbClr val="0070C0"/>
              </a:solidFill>
              <a:latin typeface="Calibri" pitchFamily="34" charset="0"/>
              <a:cs typeface="Calibri" pitchFamily="34" charset="0"/>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518330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722068"/>
            <a:ext cx="7093652" cy="4976443"/>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Welcome and Introductions / Attending</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Adrian </a:t>
            </a:r>
            <a:r>
              <a:rPr lang="en-US" sz="1600" dirty="0">
                <a:solidFill>
                  <a:schemeClr val="bg1">
                    <a:lumMod val="50000"/>
                  </a:schemeClr>
                </a:solidFill>
                <a:latin typeface="Calibri" pitchFamily="34" charset="0"/>
                <a:cs typeface="Calibri" pitchFamily="34" charset="0"/>
              </a:rPr>
              <a:t>Edwards – British Library</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Adrian Street – Queen’s University Belfast</a:t>
            </a:r>
          </a:p>
          <a:p>
            <a:pPr marL="285750" indent="-285750">
              <a:buFont typeface="Wingdings" pitchFamily="2" charset="2"/>
              <a:buChar char="v"/>
            </a:pPr>
            <a:r>
              <a:rPr lang="en-GB" sz="1600" dirty="0" smtClean="0">
                <a:solidFill>
                  <a:schemeClr val="bg1">
                    <a:lumMod val="50000"/>
                  </a:schemeClr>
                </a:solidFill>
                <a:latin typeface="Calibri" pitchFamily="34" charset="0"/>
                <a:cs typeface="Calibri" pitchFamily="34" charset="0"/>
              </a:rPr>
              <a:t>Diarmuid Kennedy – </a:t>
            </a:r>
            <a:r>
              <a:rPr lang="en-US" sz="1600" dirty="0" smtClean="0">
                <a:solidFill>
                  <a:schemeClr val="bg1">
                    <a:lumMod val="50000"/>
                  </a:schemeClr>
                </a:solidFill>
                <a:latin typeface="Calibri" pitchFamily="34" charset="0"/>
                <a:cs typeface="Calibri" pitchFamily="34" charset="0"/>
              </a:rPr>
              <a:t>Queen’s University Belfast</a:t>
            </a:r>
            <a:endParaRPr lang="en-GB" sz="1600" dirty="0" smtClean="0"/>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Elizabeth </a:t>
            </a:r>
            <a:r>
              <a:rPr lang="en-US" sz="1600" dirty="0">
                <a:solidFill>
                  <a:schemeClr val="bg1">
                    <a:lumMod val="50000"/>
                  </a:schemeClr>
                </a:solidFill>
                <a:latin typeface="Calibri" pitchFamily="34" charset="0"/>
                <a:cs typeface="Calibri" pitchFamily="34" charset="0"/>
              </a:rPr>
              <a:t>McHugh - University of the Highlands and </a:t>
            </a:r>
            <a:r>
              <a:rPr lang="en-US" sz="1600" dirty="0" smtClean="0">
                <a:solidFill>
                  <a:schemeClr val="bg1">
                    <a:lumMod val="50000"/>
                  </a:schemeClr>
                </a:solidFill>
                <a:latin typeface="Calibri" pitchFamily="34" charset="0"/>
                <a:cs typeface="Calibri" pitchFamily="34" charset="0"/>
              </a:rPr>
              <a:t>Islands (on phone)</a:t>
            </a:r>
            <a:endParaRPr lang="en-US"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Erica Swain – Cardiff University</a:t>
            </a:r>
          </a:p>
          <a:p>
            <a:pPr marL="285750" indent="-285750">
              <a:buFont typeface="Wingdings" pitchFamily="2" charset="2"/>
              <a:buChar char="v"/>
            </a:pPr>
            <a:r>
              <a:rPr lang="en-US" sz="1600" dirty="0">
                <a:solidFill>
                  <a:schemeClr val="bg1">
                    <a:lumMod val="50000"/>
                  </a:schemeClr>
                </a:solidFill>
                <a:latin typeface="Calibri" pitchFamily="34" charset="0"/>
                <a:cs typeface="Calibri" pitchFamily="34" charset="0"/>
              </a:rPr>
              <a:t>Gabriel Egan - </a:t>
            </a:r>
            <a:r>
              <a:rPr lang="en-US" sz="1600" dirty="0" err="1">
                <a:solidFill>
                  <a:schemeClr val="bg1">
                    <a:lumMod val="50000"/>
                  </a:schemeClr>
                </a:solidFill>
                <a:latin typeface="Calibri" pitchFamily="34" charset="0"/>
                <a:cs typeface="Calibri" pitchFamily="34" charset="0"/>
              </a:rPr>
              <a:t>Loughborough</a:t>
            </a:r>
            <a:r>
              <a:rPr lang="en-US" sz="1600" dirty="0">
                <a:solidFill>
                  <a:schemeClr val="bg1">
                    <a:lumMod val="50000"/>
                  </a:schemeClr>
                </a:solidFill>
                <a:latin typeface="Calibri" pitchFamily="34" charset="0"/>
                <a:cs typeface="Calibri" pitchFamily="34" charset="0"/>
              </a:rPr>
              <a:t> </a:t>
            </a:r>
            <a:r>
              <a:rPr lang="en-US" sz="1600" dirty="0" smtClean="0">
                <a:solidFill>
                  <a:schemeClr val="bg1">
                    <a:lumMod val="50000"/>
                  </a:schemeClr>
                </a:solidFill>
                <a:latin typeface="Calibri" pitchFamily="34" charset="0"/>
                <a:cs typeface="Calibri" pitchFamily="34" charset="0"/>
              </a:rPr>
              <a:t>University (Chair)</a:t>
            </a:r>
            <a:endParaRPr lang="en-US"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US" sz="1600" dirty="0">
                <a:solidFill>
                  <a:schemeClr val="bg1">
                    <a:lumMod val="50000"/>
                  </a:schemeClr>
                </a:solidFill>
                <a:latin typeface="Calibri" pitchFamily="34" charset="0"/>
                <a:cs typeface="Calibri" pitchFamily="34" charset="0"/>
              </a:rPr>
              <a:t>Giles </a:t>
            </a:r>
            <a:r>
              <a:rPr lang="en-US" sz="1600" dirty="0" err="1">
                <a:solidFill>
                  <a:schemeClr val="bg1">
                    <a:lumMod val="50000"/>
                  </a:schemeClr>
                </a:solidFill>
                <a:latin typeface="Calibri" pitchFamily="34" charset="0"/>
                <a:cs typeface="Calibri" pitchFamily="34" charset="0"/>
              </a:rPr>
              <a:t>Bergel</a:t>
            </a:r>
            <a:r>
              <a:rPr lang="en-US" sz="1600" dirty="0">
                <a:solidFill>
                  <a:schemeClr val="bg1">
                    <a:lumMod val="50000"/>
                  </a:schemeClr>
                </a:solidFill>
                <a:latin typeface="Calibri" pitchFamily="34" charset="0"/>
                <a:cs typeface="Calibri" pitchFamily="34" charset="0"/>
              </a:rPr>
              <a:t> - Oxford  University (Merton) </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Joanna </a:t>
            </a:r>
            <a:r>
              <a:rPr lang="en-US" sz="1600" dirty="0">
                <a:solidFill>
                  <a:schemeClr val="bg1">
                    <a:lumMod val="50000"/>
                  </a:schemeClr>
                </a:solidFill>
                <a:latin typeface="Calibri" pitchFamily="34" charset="0"/>
                <a:cs typeface="Calibri" pitchFamily="34" charset="0"/>
              </a:rPr>
              <a:t>Ball – University of Sussex</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Jonathan </a:t>
            </a:r>
            <a:r>
              <a:rPr lang="en-US" sz="1600" dirty="0">
                <a:solidFill>
                  <a:schemeClr val="bg1">
                    <a:lumMod val="50000"/>
                  </a:schemeClr>
                </a:solidFill>
                <a:latin typeface="Calibri" pitchFamily="34" charset="0"/>
                <a:cs typeface="Calibri" pitchFamily="34" charset="0"/>
              </a:rPr>
              <a:t>Gibson </a:t>
            </a:r>
            <a:r>
              <a:rPr lang="en-US" sz="1600" dirty="0" smtClean="0">
                <a:solidFill>
                  <a:schemeClr val="bg1">
                    <a:lumMod val="50000"/>
                  </a:schemeClr>
                </a:solidFill>
                <a:latin typeface="Calibri" pitchFamily="34" charset="0"/>
                <a:cs typeface="Calibri" pitchFamily="34" charset="0"/>
              </a:rPr>
              <a:t>– Royal Holloway, University </a:t>
            </a:r>
            <a:r>
              <a:rPr lang="en-US" sz="1600" dirty="0">
                <a:solidFill>
                  <a:schemeClr val="bg1">
                    <a:lumMod val="50000"/>
                  </a:schemeClr>
                </a:solidFill>
                <a:latin typeface="Calibri" pitchFamily="34" charset="0"/>
                <a:cs typeface="Calibri" pitchFamily="34" charset="0"/>
              </a:rPr>
              <a:t>of London </a:t>
            </a:r>
          </a:p>
          <a:p>
            <a:pPr marL="285750" indent="-285750">
              <a:buFont typeface="Wingdings" pitchFamily="2" charset="2"/>
              <a:buChar char="v"/>
            </a:pPr>
            <a:r>
              <a:rPr lang="en-US" sz="1600" dirty="0">
                <a:solidFill>
                  <a:schemeClr val="bg1">
                    <a:lumMod val="50000"/>
                  </a:schemeClr>
                </a:solidFill>
                <a:latin typeface="Calibri" pitchFamily="34" charset="0"/>
                <a:cs typeface="Calibri" pitchFamily="34" charset="0"/>
              </a:rPr>
              <a:t>Justin Champion - Royal Holloway, University of London</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Laurel </a:t>
            </a:r>
            <a:r>
              <a:rPr lang="en-US" sz="1600" dirty="0">
                <a:solidFill>
                  <a:schemeClr val="bg1">
                    <a:lumMod val="50000"/>
                  </a:schemeClr>
                </a:solidFill>
                <a:latin typeface="Calibri" pitchFamily="34" charset="0"/>
                <a:cs typeface="Calibri" pitchFamily="34" charset="0"/>
              </a:rPr>
              <a:t>Brake </a:t>
            </a:r>
            <a:r>
              <a:rPr lang="en-US" sz="1600" dirty="0" smtClean="0">
                <a:solidFill>
                  <a:schemeClr val="bg1">
                    <a:lumMod val="50000"/>
                  </a:schemeClr>
                </a:solidFill>
                <a:latin typeface="Calibri" pitchFamily="34" charset="0"/>
                <a:cs typeface="Calibri" pitchFamily="34" charset="0"/>
              </a:rPr>
              <a:t>– </a:t>
            </a:r>
            <a:r>
              <a:rPr lang="en-US" sz="1600" dirty="0" err="1" smtClean="0">
                <a:solidFill>
                  <a:schemeClr val="bg1">
                    <a:lumMod val="50000"/>
                  </a:schemeClr>
                </a:solidFill>
                <a:latin typeface="Calibri" pitchFamily="34" charset="0"/>
                <a:cs typeface="Calibri" pitchFamily="34" charset="0"/>
              </a:rPr>
              <a:t>Birkbeck</a:t>
            </a:r>
            <a:r>
              <a:rPr lang="en-US" sz="1600" dirty="0" smtClean="0">
                <a:solidFill>
                  <a:schemeClr val="bg1">
                    <a:lumMod val="50000"/>
                  </a:schemeClr>
                </a:solidFill>
                <a:latin typeface="Calibri" pitchFamily="34" charset="0"/>
                <a:cs typeface="Calibri" pitchFamily="34" charset="0"/>
              </a:rPr>
              <a:t>, University of London</a:t>
            </a:r>
            <a:endParaRPr lang="en-US"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US" sz="1600" dirty="0">
                <a:solidFill>
                  <a:schemeClr val="bg1">
                    <a:lumMod val="50000"/>
                  </a:schemeClr>
                </a:solidFill>
                <a:latin typeface="Calibri" pitchFamily="34" charset="0"/>
                <a:cs typeface="Calibri" pitchFamily="34" charset="0"/>
              </a:rPr>
              <a:t>Michael Popham - Bodleian </a:t>
            </a:r>
            <a:r>
              <a:rPr lang="en-US" sz="1600" dirty="0" smtClean="0">
                <a:solidFill>
                  <a:schemeClr val="bg1">
                    <a:lumMod val="50000"/>
                  </a:schemeClr>
                </a:solidFill>
                <a:latin typeface="Calibri" pitchFamily="34" charset="0"/>
                <a:cs typeface="Calibri" pitchFamily="34" charset="0"/>
              </a:rPr>
              <a:t>Libraries, University of Oxford</a:t>
            </a:r>
            <a:endParaRPr lang="en-US"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Sam </a:t>
            </a:r>
            <a:r>
              <a:rPr lang="en-US" sz="1600" dirty="0" err="1" smtClean="0">
                <a:solidFill>
                  <a:schemeClr val="bg1">
                    <a:lumMod val="50000"/>
                  </a:schemeClr>
                </a:solidFill>
                <a:latin typeface="Calibri" pitchFamily="34" charset="0"/>
                <a:cs typeface="Calibri" pitchFamily="34" charset="0"/>
              </a:rPr>
              <a:t>Tillet</a:t>
            </a:r>
            <a:r>
              <a:rPr lang="en-US" sz="1600" dirty="0" smtClean="0">
                <a:solidFill>
                  <a:schemeClr val="bg1">
                    <a:lumMod val="50000"/>
                  </a:schemeClr>
                </a:solidFill>
                <a:latin typeface="Calibri" pitchFamily="34" charset="0"/>
                <a:cs typeface="Calibri" pitchFamily="34" charset="0"/>
              </a:rPr>
              <a:t> – British Library</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Simon </a:t>
            </a:r>
            <a:r>
              <a:rPr lang="en-US" sz="1600" dirty="0">
                <a:solidFill>
                  <a:schemeClr val="bg1">
                    <a:lumMod val="50000"/>
                  </a:schemeClr>
                </a:solidFill>
                <a:latin typeface="Calibri" pitchFamily="34" charset="0"/>
                <a:cs typeface="Calibri" pitchFamily="34" charset="0"/>
              </a:rPr>
              <a:t>Eliot </a:t>
            </a:r>
            <a:r>
              <a:rPr lang="en-US" sz="1600" dirty="0" smtClean="0">
                <a:solidFill>
                  <a:schemeClr val="bg1">
                    <a:lumMod val="50000"/>
                  </a:schemeClr>
                </a:solidFill>
                <a:latin typeface="Calibri" pitchFamily="34" charset="0"/>
                <a:cs typeface="Calibri" pitchFamily="34" charset="0"/>
              </a:rPr>
              <a:t>– School of Advanced Studies, University </a:t>
            </a:r>
            <a:r>
              <a:rPr lang="en-US" sz="1600" dirty="0">
                <a:solidFill>
                  <a:schemeClr val="bg1">
                    <a:lumMod val="50000"/>
                  </a:schemeClr>
                </a:solidFill>
                <a:latin typeface="Calibri" pitchFamily="34" charset="0"/>
                <a:cs typeface="Calibri" pitchFamily="34" charset="0"/>
              </a:rPr>
              <a:t>of London </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Vic </a:t>
            </a:r>
            <a:r>
              <a:rPr lang="en-US" sz="1600" dirty="0">
                <a:solidFill>
                  <a:schemeClr val="bg1">
                    <a:lumMod val="50000"/>
                  </a:schemeClr>
                </a:solidFill>
                <a:latin typeface="Calibri" pitchFamily="34" charset="0"/>
                <a:cs typeface="Calibri" pitchFamily="34" charset="0"/>
              </a:rPr>
              <a:t>Lyte – Mimas</a:t>
            </a:r>
          </a:p>
          <a:p>
            <a:pPr marL="285750" indent="-285750">
              <a:buFont typeface="Wingdings" pitchFamily="2" charset="2"/>
              <a:buChar char="v"/>
            </a:pPr>
            <a:r>
              <a:rPr lang="en-US" sz="1600" dirty="0">
                <a:solidFill>
                  <a:schemeClr val="bg1">
                    <a:lumMod val="50000"/>
                  </a:schemeClr>
                </a:solidFill>
                <a:latin typeface="Calibri" pitchFamily="34" charset="0"/>
                <a:cs typeface="Calibri" pitchFamily="34" charset="0"/>
              </a:rPr>
              <a:t>Alastair Dunning – JISC </a:t>
            </a:r>
            <a:endParaRPr lang="en-GB" sz="1600" dirty="0"/>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Caren Milloy – JISC Collections</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Scott Gibbens – JISC Collections</a:t>
            </a:r>
            <a:r>
              <a:rPr lang="en-US" sz="2000" dirty="0"/>
              <a:t/>
            </a:r>
            <a:br>
              <a:rPr lang="en-US" sz="2000" dirty="0"/>
            </a:br>
            <a:endParaRPr lang="en-GB" sz="2000" b="1" dirty="0">
              <a:solidFill>
                <a:srgbClr val="0070C0"/>
              </a:solidFill>
              <a:latin typeface="Calibri" pitchFamily="34" charset="0"/>
            </a:endParaRPr>
          </a:p>
          <a:p>
            <a:pPr marL="285750" indent="-285750">
              <a:buFont typeface="Wingdings" pitchFamily="2" charset="2"/>
              <a:buChar char="v"/>
            </a:pP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1600" dirty="0" smtClean="0">
              <a:solidFill>
                <a:schemeClr val="bg1">
                  <a:lumMod val="50000"/>
                </a:schemeClr>
              </a:solidFill>
              <a:latin typeface="Calibri" pitchFamily="34" charset="0"/>
              <a:cs typeface="Calibri" pitchFamily="34" charset="0"/>
            </a:endParaRPr>
          </a:p>
          <a:p>
            <a:pPr marL="273050" indent="-3175"/>
            <a:endParaRPr lang="en-GB" sz="2400" dirty="0"/>
          </a:p>
          <a:p>
            <a:pPr marL="273050" indent="-3175"/>
            <a:r>
              <a:rPr lang="en-US" sz="2400" dirty="0"/>
              <a:t/>
            </a:r>
            <a:br>
              <a:rPr lang="en-US" sz="2400" dirty="0"/>
            </a:b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938498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Date of next meeting and AOB</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endParaRPr lang="en-GB" sz="2000" dirty="0" smtClean="0">
              <a:solidFill>
                <a:schemeClr val="bg1">
                  <a:lumMod val="50000"/>
                </a:schemeClr>
              </a:solidFill>
              <a:latin typeface="Calibri" pitchFamily="34" charset="0"/>
              <a:cs typeface="Calibri" pitchFamily="34" charset="0"/>
            </a:endParaRPr>
          </a:p>
          <a:p>
            <a:pPr marL="273050" indent="-3175"/>
            <a:r>
              <a:rPr lang="en-GB" sz="2400" b="1" dirty="0" smtClean="0">
                <a:solidFill>
                  <a:schemeClr val="bg1">
                    <a:lumMod val="50000"/>
                  </a:schemeClr>
                </a:solidFill>
                <a:latin typeface="Calibri" pitchFamily="34" charset="0"/>
              </a:rPr>
              <a:t>May 2012</a:t>
            </a:r>
          </a:p>
          <a:p>
            <a:pPr marL="273050" indent="-3175"/>
            <a:endParaRPr lang="en-GB" sz="2400" b="1" dirty="0">
              <a:solidFill>
                <a:schemeClr val="bg1">
                  <a:lumMod val="50000"/>
                </a:schemeClr>
              </a:solidFill>
              <a:latin typeface="Calibri" pitchFamily="34" charset="0"/>
            </a:endParaRPr>
          </a:p>
          <a:p>
            <a:pPr marL="273050" indent="-3175"/>
            <a:r>
              <a:rPr lang="en-GB" sz="2400" b="1" dirty="0" smtClean="0">
                <a:solidFill>
                  <a:schemeClr val="bg1">
                    <a:lumMod val="50000"/>
                  </a:schemeClr>
                </a:solidFill>
                <a:latin typeface="Calibri" pitchFamily="34" charset="0"/>
              </a:rPr>
              <a:t>October 2012</a:t>
            </a:r>
          </a:p>
          <a:p>
            <a:pPr marL="273050" indent="-3175"/>
            <a:endParaRPr lang="en-GB" sz="2400" b="1" dirty="0">
              <a:solidFill>
                <a:schemeClr val="bg1">
                  <a:lumMod val="50000"/>
                </a:schemeClr>
              </a:solidFill>
              <a:latin typeface="Calibri" pitchFamily="34" charset="0"/>
            </a:endParaRPr>
          </a:p>
          <a:p>
            <a:pPr marL="273050" indent="-3175"/>
            <a:r>
              <a:rPr lang="en-GB" sz="2400" b="1" dirty="0" smtClean="0">
                <a:solidFill>
                  <a:schemeClr val="bg1">
                    <a:lumMod val="50000"/>
                  </a:schemeClr>
                </a:solidFill>
                <a:latin typeface="Calibri" pitchFamily="34" charset="0"/>
              </a:rPr>
              <a:t>January 2013</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881557"/>
            <a:ext cx="7093652" cy="4266025"/>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Apologies received</a:t>
            </a:r>
          </a:p>
          <a:p>
            <a:pPr marL="273050" indent="-3175"/>
            <a:endParaRPr lang="en-GB" sz="2400" b="1" dirty="0" smtClean="0">
              <a:solidFill>
                <a:srgbClr val="0070C0"/>
              </a:solidFill>
              <a:latin typeface="Calibri" pitchFamily="34" charset="0"/>
            </a:endParaRP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Stephen </a:t>
            </a:r>
            <a:r>
              <a:rPr lang="en-US" sz="1600" dirty="0">
                <a:solidFill>
                  <a:schemeClr val="bg1">
                    <a:lumMod val="50000"/>
                  </a:schemeClr>
                </a:solidFill>
                <a:latin typeface="Calibri" pitchFamily="34" charset="0"/>
                <a:cs typeface="Calibri" pitchFamily="34" charset="0"/>
              </a:rPr>
              <a:t>Gregg - Bath Spa </a:t>
            </a:r>
          </a:p>
          <a:p>
            <a:pPr marL="285750" indent="-285750">
              <a:buFont typeface="Wingdings" pitchFamily="2" charset="2"/>
              <a:buChar char="v"/>
            </a:pPr>
            <a:r>
              <a:rPr lang="en-US" sz="1600" dirty="0">
                <a:solidFill>
                  <a:schemeClr val="bg1">
                    <a:lumMod val="50000"/>
                  </a:schemeClr>
                </a:solidFill>
                <a:latin typeface="Calibri" pitchFamily="34" charset="0"/>
                <a:cs typeface="Calibri" pitchFamily="34" charset="0"/>
              </a:rPr>
              <a:t>Jerome de Groot - Manchester University</a:t>
            </a:r>
          </a:p>
          <a:p>
            <a:pPr marL="285750" indent="-285750">
              <a:buFont typeface="Wingdings" pitchFamily="2" charset="2"/>
              <a:buChar char="v"/>
            </a:pPr>
            <a:r>
              <a:rPr lang="en-US" sz="1600" dirty="0">
                <a:solidFill>
                  <a:schemeClr val="bg1">
                    <a:lumMod val="50000"/>
                  </a:schemeClr>
                </a:solidFill>
                <a:latin typeface="Calibri" pitchFamily="34" charset="0"/>
                <a:cs typeface="Calibri" pitchFamily="34" charset="0"/>
              </a:rPr>
              <a:t>Mark </a:t>
            </a:r>
            <a:r>
              <a:rPr lang="en-US" sz="1600" dirty="0" err="1">
                <a:solidFill>
                  <a:schemeClr val="bg1">
                    <a:lumMod val="50000"/>
                  </a:schemeClr>
                </a:solidFill>
                <a:latin typeface="Calibri" pitchFamily="34" charset="0"/>
                <a:cs typeface="Calibri" pitchFamily="34" charset="0"/>
              </a:rPr>
              <a:t>Towsey</a:t>
            </a:r>
            <a:r>
              <a:rPr lang="en-US" sz="1600" dirty="0">
                <a:solidFill>
                  <a:schemeClr val="bg1">
                    <a:lumMod val="50000"/>
                  </a:schemeClr>
                </a:solidFill>
                <a:latin typeface="Calibri" pitchFamily="34" charset="0"/>
                <a:cs typeface="Calibri" pitchFamily="34" charset="0"/>
              </a:rPr>
              <a:t> - University of Liverpool </a:t>
            </a:r>
          </a:p>
          <a:p>
            <a:pPr marL="285750" indent="-285750">
              <a:buFont typeface="Wingdings" pitchFamily="2" charset="2"/>
              <a:buChar char="v"/>
            </a:pPr>
            <a:r>
              <a:rPr lang="en-US" sz="1600" dirty="0">
                <a:solidFill>
                  <a:schemeClr val="bg1">
                    <a:lumMod val="50000"/>
                  </a:schemeClr>
                </a:solidFill>
                <a:latin typeface="Calibri" pitchFamily="34" charset="0"/>
                <a:cs typeface="Calibri" pitchFamily="34" charset="0"/>
              </a:rPr>
              <a:t>Paul </a:t>
            </a:r>
            <a:r>
              <a:rPr lang="en-US" sz="1600" dirty="0" err="1">
                <a:solidFill>
                  <a:schemeClr val="bg1">
                    <a:lumMod val="50000"/>
                  </a:schemeClr>
                </a:solidFill>
                <a:latin typeface="Calibri" pitchFamily="34" charset="0"/>
                <a:cs typeface="Calibri" pitchFamily="34" charset="0"/>
              </a:rPr>
              <a:t>Rayson</a:t>
            </a:r>
            <a:r>
              <a:rPr lang="en-US" sz="1600" dirty="0">
                <a:solidFill>
                  <a:schemeClr val="bg1">
                    <a:lumMod val="50000"/>
                  </a:schemeClr>
                </a:solidFill>
                <a:latin typeface="Calibri" pitchFamily="34" charset="0"/>
                <a:cs typeface="Calibri" pitchFamily="34" charset="0"/>
              </a:rPr>
              <a:t> – University of </a:t>
            </a:r>
            <a:r>
              <a:rPr lang="en-US" sz="1600" dirty="0" smtClean="0">
                <a:solidFill>
                  <a:schemeClr val="bg1">
                    <a:lumMod val="50000"/>
                  </a:schemeClr>
                </a:solidFill>
                <a:latin typeface="Calibri" pitchFamily="34" charset="0"/>
                <a:cs typeface="Calibri" pitchFamily="34" charset="0"/>
              </a:rPr>
              <a:t>Lancaster</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Tracey Hill - Bath Spa University </a:t>
            </a:r>
          </a:p>
          <a:p>
            <a:pPr marL="285750" indent="-285750">
              <a:buFont typeface="Wingdings" pitchFamily="2" charset="2"/>
              <a:buChar char="v"/>
            </a:pPr>
            <a:r>
              <a:rPr lang="en-GB" sz="1600" dirty="0" smtClean="0">
                <a:solidFill>
                  <a:schemeClr val="bg1">
                    <a:lumMod val="50000"/>
                  </a:schemeClr>
                </a:solidFill>
                <a:latin typeface="Calibri" pitchFamily="34" charset="0"/>
                <a:cs typeface="Calibri" pitchFamily="34" charset="0"/>
              </a:rPr>
              <a:t>Andy </a:t>
            </a:r>
            <a:r>
              <a:rPr lang="en-GB" sz="1600" dirty="0" err="1" smtClean="0">
                <a:solidFill>
                  <a:schemeClr val="bg1">
                    <a:lumMod val="50000"/>
                  </a:schemeClr>
                </a:solidFill>
                <a:latin typeface="Calibri" pitchFamily="34" charset="0"/>
                <a:cs typeface="Calibri" pitchFamily="34" charset="0"/>
              </a:rPr>
              <a:t>Murphey</a:t>
            </a:r>
            <a:r>
              <a:rPr lang="en-GB" sz="1600" dirty="0" smtClean="0">
                <a:solidFill>
                  <a:schemeClr val="bg1">
                    <a:lumMod val="50000"/>
                  </a:schemeClr>
                </a:solidFill>
                <a:latin typeface="Calibri" pitchFamily="34" charset="0"/>
                <a:cs typeface="Calibri" pitchFamily="34" charset="0"/>
              </a:rPr>
              <a:t> – University of St Andrews</a:t>
            </a:r>
          </a:p>
          <a:p>
            <a:pPr marL="285750" indent="-285750">
              <a:buFont typeface="Wingdings" pitchFamily="2" charset="2"/>
              <a:buChar char="v"/>
            </a:pPr>
            <a:r>
              <a:rPr lang="en-US" sz="1600" dirty="0" err="1" smtClean="0">
                <a:solidFill>
                  <a:schemeClr val="bg1">
                    <a:lumMod val="50000"/>
                  </a:schemeClr>
                </a:solidFill>
                <a:latin typeface="Calibri" pitchFamily="34" charset="0"/>
                <a:cs typeface="Calibri" pitchFamily="34" charset="0"/>
              </a:rPr>
              <a:t>Ceri</a:t>
            </a:r>
            <a:r>
              <a:rPr lang="en-US" sz="1600" dirty="0" smtClean="0">
                <a:solidFill>
                  <a:schemeClr val="bg1">
                    <a:lumMod val="50000"/>
                  </a:schemeClr>
                </a:solidFill>
                <a:latin typeface="Calibri" pitchFamily="34" charset="0"/>
                <a:cs typeface="Calibri" pitchFamily="34" charset="0"/>
              </a:rPr>
              <a:t> Sullivan – Bangor University</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Matthew Steggle - Sheffield </a:t>
            </a:r>
            <a:r>
              <a:rPr lang="en-US" sz="1600" dirty="0" err="1" smtClean="0">
                <a:solidFill>
                  <a:schemeClr val="bg1">
                    <a:lumMod val="50000"/>
                  </a:schemeClr>
                </a:solidFill>
                <a:latin typeface="Calibri" pitchFamily="34" charset="0"/>
                <a:cs typeface="Calibri" pitchFamily="34" charset="0"/>
              </a:rPr>
              <a:t>Hallam</a:t>
            </a:r>
            <a:r>
              <a:rPr lang="en-US" sz="1600" dirty="0" smtClean="0">
                <a:solidFill>
                  <a:schemeClr val="bg1">
                    <a:lumMod val="50000"/>
                  </a:schemeClr>
                </a:solidFill>
                <a:latin typeface="Calibri" pitchFamily="34" charset="0"/>
                <a:cs typeface="Calibri" pitchFamily="34" charset="0"/>
              </a:rPr>
              <a:t> </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Simon Bell – British Library</a:t>
            </a:r>
          </a:p>
          <a:p>
            <a:pPr marL="285750" indent="-285750">
              <a:buFont typeface="Wingdings" pitchFamily="2" charset="2"/>
              <a:buChar char="v"/>
            </a:pPr>
            <a:r>
              <a:rPr lang="en-US" sz="1600" dirty="0">
                <a:solidFill>
                  <a:schemeClr val="bg1">
                    <a:lumMod val="50000"/>
                  </a:schemeClr>
                </a:solidFill>
                <a:latin typeface="Calibri" pitchFamily="34" charset="0"/>
                <a:cs typeface="Calibri" pitchFamily="34" charset="0"/>
              </a:rPr>
              <a:t>Jess Edwards – Manchester Metropolitan University</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Chris Mounsey - University of Winchester</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Beth </a:t>
            </a:r>
            <a:r>
              <a:rPr lang="en-US" sz="1600" dirty="0">
                <a:solidFill>
                  <a:schemeClr val="bg1">
                    <a:lumMod val="50000"/>
                  </a:schemeClr>
                </a:solidFill>
                <a:latin typeface="Calibri" pitchFamily="34" charset="0"/>
                <a:cs typeface="Calibri" pitchFamily="34" charset="0"/>
              </a:rPr>
              <a:t>Palmer - University of Surrey </a:t>
            </a:r>
          </a:p>
          <a:p>
            <a:pPr marL="285750" indent="-285750">
              <a:buFont typeface="Wingdings" pitchFamily="2" charset="2"/>
              <a:buChar char="v"/>
            </a:pPr>
            <a:r>
              <a:rPr lang="en-US" sz="1600" dirty="0" err="1" smtClean="0">
                <a:solidFill>
                  <a:schemeClr val="bg1">
                    <a:lumMod val="50000"/>
                  </a:schemeClr>
                </a:solidFill>
                <a:latin typeface="Calibri" pitchFamily="34" charset="0"/>
                <a:cs typeface="Calibri" pitchFamily="34" charset="0"/>
              </a:rPr>
              <a:t>Godfried</a:t>
            </a:r>
            <a:r>
              <a:rPr lang="en-US" sz="1600" dirty="0" smtClean="0">
                <a:solidFill>
                  <a:schemeClr val="bg1">
                    <a:lumMod val="50000"/>
                  </a:schemeClr>
                </a:solidFill>
                <a:latin typeface="Calibri" pitchFamily="34" charset="0"/>
                <a:cs typeface="Calibri" pitchFamily="34" charset="0"/>
              </a:rPr>
              <a:t> </a:t>
            </a:r>
            <a:r>
              <a:rPr lang="en-US" sz="1600" dirty="0" err="1">
                <a:solidFill>
                  <a:schemeClr val="bg1">
                    <a:lumMod val="50000"/>
                  </a:schemeClr>
                </a:solidFill>
                <a:latin typeface="Calibri" pitchFamily="34" charset="0"/>
                <a:cs typeface="Calibri" pitchFamily="34" charset="0"/>
              </a:rPr>
              <a:t>Croenen</a:t>
            </a:r>
            <a:r>
              <a:rPr lang="en-US" sz="1600" dirty="0">
                <a:solidFill>
                  <a:schemeClr val="bg1">
                    <a:lumMod val="50000"/>
                  </a:schemeClr>
                </a:solidFill>
                <a:latin typeface="Calibri" pitchFamily="34" charset="0"/>
                <a:cs typeface="Calibri" pitchFamily="34" charset="0"/>
              </a:rPr>
              <a:t> - University of Liverpool </a:t>
            </a:r>
          </a:p>
          <a:p>
            <a:pPr marL="285750" indent="-285750">
              <a:buFont typeface="Wingdings" pitchFamily="2" charset="2"/>
              <a:buChar char="v"/>
            </a:pPr>
            <a:endParaRPr lang="en-US" sz="20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smtClean="0">
              <a:solidFill>
                <a:schemeClr val="bg1">
                  <a:lumMod val="50000"/>
                </a:schemeClr>
              </a:solidFill>
              <a:latin typeface="Calibri" pitchFamily="34" charset="0"/>
              <a:cs typeface="Calibri" pitchFamily="34" charset="0"/>
            </a:endParaRPr>
          </a:p>
          <a:p>
            <a:pPr marL="285750" indent="-285750"/>
            <a:endParaRPr lang="en-US" sz="2000"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25544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22964" y="1881558"/>
            <a:ext cx="6688197" cy="3947742"/>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Notes of the last meeting and matters arising</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r>
              <a:rPr lang="en-GB" sz="1600" dirty="0" smtClean="0">
                <a:solidFill>
                  <a:schemeClr val="bg1">
                    <a:lumMod val="50000"/>
                  </a:schemeClr>
                </a:solidFill>
                <a:latin typeface="Calibri" pitchFamily="34" charset="0"/>
                <a:cs typeface="Calibri" pitchFamily="34" charset="0"/>
              </a:rPr>
              <a:t> </a:t>
            </a:r>
            <a:r>
              <a:rPr lang="en-GB" dirty="0" smtClean="0">
                <a:solidFill>
                  <a:schemeClr val="bg1">
                    <a:lumMod val="50000"/>
                  </a:schemeClr>
                </a:solidFill>
                <a:latin typeface="Calibri" pitchFamily="34" charset="0"/>
                <a:cs typeface="Calibri" pitchFamily="34" charset="0"/>
              </a:rPr>
              <a:t>Terms of Reference – update and agenda item</a:t>
            </a:r>
          </a:p>
          <a:p>
            <a:pPr marL="273050" indent="-3175">
              <a:buFont typeface="Wingdings" pitchFamily="2" charset="2"/>
              <a:buChar char="v"/>
            </a:pPr>
            <a:r>
              <a:rPr lang="en-GB" dirty="0" smtClean="0">
                <a:solidFill>
                  <a:schemeClr val="bg1">
                    <a:lumMod val="50000"/>
                  </a:schemeClr>
                </a:solidFill>
                <a:latin typeface="Calibri" pitchFamily="34" charset="0"/>
                <a:cs typeface="Calibri" pitchFamily="34" charset="0"/>
              </a:rPr>
              <a:t> Benchmarking and evaluation – agenda item</a:t>
            </a:r>
          </a:p>
          <a:p>
            <a:pPr marL="273050" indent="-3175">
              <a:buFont typeface="Wingdings" pitchFamily="2" charset="2"/>
              <a:buChar char="v"/>
            </a:pPr>
            <a:r>
              <a:rPr lang="en-GB" dirty="0" smtClean="0">
                <a:solidFill>
                  <a:schemeClr val="bg1">
                    <a:lumMod val="50000"/>
                  </a:schemeClr>
                </a:solidFill>
                <a:latin typeface="Calibri" pitchFamily="34" charset="0"/>
                <a:cs typeface="Calibri" pitchFamily="34" charset="0"/>
              </a:rPr>
              <a:t> Membership – new members invited and accepted</a:t>
            </a:r>
          </a:p>
          <a:p>
            <a:pPr marL="730250" lvl="1" indent="-3175">
              <a:buFont typeface="Wingdings" pitchFamily="2" charset="2"/>
              <a:buChar char="v"/>
            </a:pPr>
            <a:r>
              <a:rPr lang="en-GB" sz="1200" dirty="0" err="1" smtClean="0">
                <a:solidFill>
                  <a:schemeClr val="bg1">
                    <a:lumMod val="50000"/>
                  </a:schemeClr>
                </a:solidFill>
                <a:latin typeface="Calibri" pitchFamily="34" charset="0"/>
                <a:cs typeface="Calibri" pitchFamily="34" charset="0"/>
              </a:rPr>
              <a:t>Ceri</a:t>
            </a:r>
            <a:r>
              <a:rPr lang="en-GB" sz="1200" dirty="0" smtClean="0">
                <a:solidFill>
                  <a:schemeClr val="bg1">
                    <a:lumMod val="50000"/>
                  </a:schemeClr>
                </a:solidFill>
                <a:latin typeface="Calibri" pitchFamily="34" charset="0"/>
                <a:cs typeface="Calibri" pitchFamily="34" charset="0"/>
              </a:rPr>
              <a:t> Sullivan from Bangor University</a:t>
            </a:r>
          </a:p>
          <a:p>
            <a:pPr marL="730250" lvl="1" indent="-3175">
              <a:buFont typeface="Wingdings" pitchFamily="2" charset="2"/>
              <a:buChar char="v"/>
            </a:pPr>
            <a:r>
              <a:rPr lang="en-GB" sz="1200" dirty="0" smtClean="0">
                <a:solidFill>
                  <a:schemeClr val="bg1">
                    <a:lumMod val="50000"/>
                  </a:schemeClr>
                </a:solidFill>
                <a:latin typeface="Calibri" pitchFamily="34" charset="0"/>
                <a:cs typeface="Calibri" pitchFamily="34" charset="0"/>
              </a:rPr>
              <a:t>Adrian </a:t>
            </a:r>
            <a:r>
              <a:rPr lang="en-GB" sz="1200" dirty="0" err="1" smtClean="0">
                <a:solidFill>
                  <a:schemeClr val="bg1">
                    <a:lumMod val="50000"/>
                  </a:schemeClr>
                </a:solidFill>
                <a:latin typeface="Calibri" pitchFamily="34" charset="0"/>
                <a:cs typeface="Calibri" pitchFamily="34" charset="0"/>
              </a:rPr>
              <a:t>Streete</a:t>
            </a:r>
            <a:r>
              <a:rPr lang="en-GB" sz="1200" dirty="0" smtClean="0">
                <a:solidFill>
                  <a:schemeClr val="bg1">
                    <a:lumMod val="50000"/>
                  </a:schemeClr>
                </a:solidFill>
                <a:latin typeface="Calibri" pitchFamily="34" charset="0"/>
                <a:cs typeface="Calibri" pitchFamily="34" charset="0"/>
              </a:rPr>
              <a:t> from Queens University Belfast</a:t>
            </a:r>
          </a:p>
          <a:p>
            <a:pPr marL="730250" lvl="1" indent="-3175">
              <a:buFont typeface="Wingdings" pitchFamily="2" charset="2"/>
              <a:buChar char="v"/>
            </a:pPr>
            <a:r>
              <a:rPr lang="en-GB" sz="1200" dirty="0" smtClean="0">
                <a:solidFill>
                  <a:schemeClr val="bg1">
                    <a:lumMod val="50000"/>
                  </a:schemeClr>
                </a:solidFill>
                <a:latin typeface="Calibri" pitchFamily="34" charset="0"/>
                <a:cs typeface="Calibri" pitchFamily="34" charset="0"/>
              </a:rPr>
              <a:t>Andy Murphy from University St Andrews</a:t>
            </a:r>
          </a:p>
          <a:p>
            <a:pPr marL="730250" lvl="1" indent="-3175">
              <a:buFont typeface="Wingdings" pitchFamily="2" charset="2"/>
              <a:buChar char="v"/>
            </a:pPr>
            <a:r>
              <a:rPr lang="en-GB" sz="1200" dirty="0" smtClean="0">
                <a:solidFill>
                  <a:schemeClr val="bg1">
                    <a:lumMod val="50000"/>
                  </a:schemeClr>
                </a:solidFill>
                <a:latin typeface="Calibri" pitchFamily="34" charset="0"/>
                <a:cs typeface="Calibri" pitchFamily="34" charset="0"/>
              </a:rPr>
              <a:t>Joanna Ball from University of Sussex (Library)</a:t>
            </a:r>
          </a:p>
          <a:p>
            <a:pPr marL="730250" lvl="1" indent="-3175">
              <a:buFont typeface="Wingdings" pitchFamily="2" charset="2"/>
              <a:buChar char="v"/>
            </a:pPr>
            <a:r>
              <a:rPr lang="en-GB" sz="1200" dirty="0" smtClean="0">
                <a:solidFill>
                  <a:schemeClr val="bg1">
                    <a:lumMod val="50000"/>
                  </a:schemeClr>
                </a:solidFill>
                <a:latin typeface="Calibri" pitchFamily="34" charset="0"/>
                <a:cs typeface="Calibri" pitchFamily="34" charset="0"/>
              </a:rPr>
              <a:t>Erica Swain from Cardiff University (Library)</a:t>
            </a:r>
          </a:p>
          <a:p>
            <a:pPr marL="730250" lvl="1" indent="-3175">
              <a:buFont typeface="Wingdings" pitchFamily="2" charset="2"/>
              <a:buChar char="v"/>
            </a:pPr>
            <a:r>
              <a:rPr lang="en-GB" sz="1200" dirty="0" err="1" smtClean="0">
                <a:solidFill>
                  <a:schemeClr val="bg1">
                    <a:lumMod val="50000"/>
                  </a:schemeClr>
                </a:solidFill>
                <a:latin typeface="Calibri" pitchFamily="34" charset="0"/>
                <a:cs typeface="Calibri" pitchFamily="34" charset="0"/>
              </a:rPr>
              <a:t>Diarmund</a:t>
            </a:r>
            <a:r>
              <a:rPr lang="en-GB" sz="1200" dirty="0" smtClean="0">
                <a:solidFill>
                  <a:schemeClr val="bg1">
                    <a:lumMod val="50000"/>
                  </a:schemeClr>
                </a:solidFill>
                <a:latin typeface="Calibri" pitchFamily="34" charset="0"/>
                <a:cs typeface="Calibri" pitchFamily="34" charset="0"/>
              </a:rPr>
              <a:t> Kennedy from Queen’s University Belfast (Library)</a:t>
            </a:r>
          </a:p>
          <a:p>
            <a:pPr marL="273050" indent="-3175">
              <a:buFont typeface="Wingdings" pitchFamily="2" charset="2"/>
              <a:buChar char="v"/>
            </a:pPr>
            <a:r>
              <a:rPr lang="en-GB" dirty="0" smtClean="0">
                <a:solidFill>
                  <a:schemeClr val="bg1">
                    <a:lumMod val="50000"/>
                  </a:schemeClr>
                </a:solidFill>
                <a:latin typeface="Calibri" pitchFamily="34" charset="0"/>
                <a:cs typeface="Calibri" pitchFamily="34" charset="0"/>
              </a:rPr>
              <a:t> Platform Update – agenda item</a:t>
            </a:r>
          </a:p>
          <a:p>
            <a:pPr marL="273050" indent="-3175">
              <a:buFont typeface="Wingdings" pitchFamily="2" charset="2"/>
              <a:buChar char="v"/>
            </a:pPr>
            <a:r>
              <a:rPr lang="en-GB" dirty="0" smtClean="0">
                <a:solidFill>
                  <a:schemeClr val="bg1">
                    <a:lumMod val="50000"/>
                  </a:schemeClr>
                </a:solidFill>
                <a:latin typeface="Calibri" pitchFamily="34" charset="0"/>
                <a:cs typeface="Calibri" pitchFamily="34" charset="0"/>
              </a:rPr>
              <a:t> Communications  - JISCmail, </a:t>
            </a:r>
            <a:r>
              <a:rPr lang="en-GB" dirty="0" smtClean="0">
                <a:solidFill>
                  <a:schemeClr val="bg1">
                    <a:lumMod val="50000"/>
                  </a:schemeClr>
                </a:solidFill>
                <a:latin typeface="Calibri" pitchFamily="34" charset="0"/>
                <a:cs typeface="Calibri" pitchFamily="34" charset="0"/>
                <a:hlinkClick r:id="rId3"/>
              </a:rPr>
              <a:t>www.jiscecollections.ac.uk</a:t>
            </a:r>
            <a:r>
              <a:rPr lang="en-GB" dirty="0" smtClean="0">
                <a:solidFill>
                  <a:schemeClr val="bg1">
                    <a:lumMod val="50000"/>
                  </a:schemeClr>
                </a:solidFill>
                <a:latin typeface="Calibri" pitchFamily="34" charset="0"/>
                <a:cs typeface="Calibri" pitchFamily="34" charset="0"/>
              </a:rPr>
              <a:t>, digital literacy, focus groups, newsletter, twitter , articles, visits (verbal update), </a:t>
            </a:r>
          </a:p>
          <a:p>
            <a:pPr marL="273050" indent="-3175"/>
            <a:endParaRPr lang="en-GB" sz="1600" dirty="0" smtClean="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4"/>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Advisory Board Terms of Reference</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Principles</a:t>
            </a: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Objectives</a:t>
            </a: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Role</a:t>
            </a:r>
          </a:p>
          <a:p>
            <a:pPr marL="273050" indent="-3175">
              <a:buFont typeface="Wingdings" pitchFamily="2" charset="2"/>
              <a:buChar char="v"/>
            </a:pPr>
            <a:r>
              <a:rPr lang="en-GB" sz="2000" dirty="0" smtClean="0">
                <a:solidFill>
                  <a:schemeClr val="bg1">
                    <a:lumMod val="50000"/>
                  </a:schemeClr>
                </a:solidFill>
                <a:latin typeface="Calibri" pitchFamily="34" charset="0"/>
                <a:cs typeface="Calibri" pitchFamily="34" charset="0"/>
              </a:rPr>
              <a:t>Membership (see spreadsheet)</a:t>
            </a:r>
          </a:p>
          <a:p>
            <a:pPr marL="273050" indent="-3175">
              <a:buFont typeface="Wingdings" pitchFamily="2" charset="2"/>
              <a:buChar char="v"/>
            </a:pPr>
            <a:endParaRPr lang="en-GB" sz="2000" dirty="0">
              <a:solidFill>
                <a:schemeClr val="bg1">
                  <a:lumMod val="50000"/>
                </a:schemeClr>
              </a:solidFill>
              <a:latin typeface="Calibri" pitchFamily="34" charset="0"/>
              <a:cs typeface="Calibri" pitchFamily="34" charset="0"/>
            </a:endParaRPr>
          </a:p>
          <a:p>
            <a:pPr marL="269875"/>
            <a:r>
              <a:rPr lang="en-GB" sz="2000" b="1" i="1" dirty="0" smtClean="0">
                <a:solidFill>
                  <a:srgbClr val="0070C0"/>
                </a:solidFill>
                <a:latin typeface="Calibri" pitchFamily="34" charset="0"/>
              </a:rPr>
              <a:t>Members are invited to discuss and agree the revised terms of reference for the group</a:t>
            </a:r>
            <a:endParaRPr lang="en-GB" sz="2000" b="1" i="1" dirty="0">
              <a:solidFill>
                <a:srgbClr val="0070C0"/>
              </a:solidFill>
              <a:latin typeface="Calibri" pitchFamily="34" charset="0"/>
            </a:endParaRPr>
          </a:p>
          <a:p>
            <a:pPr marL="269875"/>
            <a:endParaRPr lang="en-GB" sz="2000" dirty="0" smtClean="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733329" y="1924088"/>
            <a:ext cx="6223380" cy="3987614"/>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Principles</a:t>
            </a:r>
          </a:p>
          <a:p>
            <a:pPr marL="273050" indent="-3175"/>
            <a:endParaRPr lang="en-GB" sz="2400" b="1" dirty="0" smtClean="0">
              <a:solidFill>
                <a:srgbClr val="0070C0"/>
              </a:solidFill>
              <a:latin typeface="Calibri" pitchFamily="34" charset="0"/>
            </a:endParaRPr>
          </a:p>
          <a:p>
            <a:r>
              <a:rPr lang="en-US" sz="1600" dirty="0" smtClean="0">
                <a:solidFill>
                  <a:schemeClr val="bg1">
                    <a:lumMod val="50000"/>
                  </a:schemeClr>
                </a:solidFill>
                <a:latin typeface="Calibri" pitchFamily="34" charset="0"/>
                <a:cs typeface="Calibri" pitchFamily="34" charset="0"/>
              </a:rPr>
              <a:t>The JISC Historic Books Advisory Board works to support the following principles:</a:t>
            </a:r>
          </a:p>
          <a:p>
            <a:endParaRPr lang="en-US" sz="1600" dirty="0" smtClean="0">
              <a:solidFill>
                <a:schemeClr val="bg1">
                  <a:lumMod val="50000"/>
                </a:schemeClr>
              </a:solidFill>
              <a:latin typeface="Calibri" pitchFamily="34" charset="0"/>
              <a:cs typeface="Calibri" pitchFamily="34" charset="0"/>
            </a:endParaRPr>
          </a:p>
          <a:p>
            <a:pPr>
              <a:buFont typeface="Wingdings" pitchFamily="2" charset="2"/>
              <a:buChar char="v"/>
            </a:pPr>
            <a:r>
              <a:rPr lang="en-US" sz="1600" dirty="0" smtClean="0">
                <a:solidFill>
                  <a:schemeClr val="bg1">
                    <a:lumMod val="50000"/>
                  </a:schemeClr>
                </a:solidFill>
                <a:latin typeface="Calibri" pitchFamily="34" charset="0"/>
                <a:cs typeface="Calibri" pitchFamily="34" charset="0"/>
              </a:rPr>
              <a:t> JISC Historic Books will be an easy to use, comprehensive, dynamic,  innovative  and sustainable platform that is continually used by researchers, teachers and learners in UK higher and further education</a:t>
            </a:r>
          </a:p>
          <a:p>
            <a:endParaRPr lang="en-US" sz="1600" dirty="0" smtClean="0">
              <a:solidFill>
                <a:schemeClr val="bg1">
                  <a:lumMod val="50000"/>
                </a:schemeClr>
              </a:solidFill>
              <a:latin typeface="Calibri" pitchFamily="34" charset="0"/>
              <a:cs typeface="Calibri" pitchFamily="34" charset="0"/>
            </a:endParaRPr>
          </a:p>
          <a:p>
            <a:pPr>
              <a:buFont typeface="Wingdings" pitchFamily="2" charset="2"/>
              <a:buChar char="v"/>
            </a:pPr>
            <a:r>
              <a:rPr lang="en-US" sz="1600" dirty="0" smtClean="0">
                <a:solidFill>
                  <a:schemeClr val="bg1">
                    <a:lumMod val="50000"/>
                  </a:schemeClr>
                </a:solidFill>
                <a:latin typeface="Calibri" pitchFamily="34" charset="0"/>
                <a:cs typeface="Calibri" pitchFamily="34" charset="0"/>
              </a:rPr>
              <a:t> JISC Historic Books will pioneer new technologies and techniques to support changes in the scholarly environment and user behavior</a:t>
            </a:r>
          </a:p>
          <a:p>
            <a:endParaRPr lang="en-US" sz="1600" dirty="0" smtClean="0">
              <a:solidFill>
                <a:schemeClr val="bg1">
                  <a:lumMod val="50000"/>
                </a:schemeClr>
              </a:solidFill>
              <a:latin typeface="Calibri" pitchFamily="34" charset="0"/>
              <a:cs typeface="Calibri" pitchFamily="34" charset="0"/>
            </a:endParaRPr>
          </a:p>
          <a:p>
            <a:pPr>
              <a:buFont typeface="Wingdings" pitchFamily="2" charset="2"/>
              <a:buChar char="v"/>
            </a:pPr>
            <a:r>
              <a:rPr lang="en-US" sz="1600" dirty="0" smtClean="0">
                <a:solidFill>
                  <a:schemeClr val="bg1">
                    <a:lumMod val="50000"/>
                  </a:schemeClr>
                </a:solidFill>
                <a:latin typeface="Calibri" pitchFamily="34" charset="0"/>
                <a:cs typeface="Calibri" pitchFamily="34" charset="0"/>
              </a:rPr>
              <a:t> JISC Historic Books will open up and widen access to historical printed materials through partnerships and international collaborations</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972011" y="1881556"/>
            <a:ext cx="7093652" cy="4714115"/>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Objectives</a:t>
            </a:r>
          </a:p>
          <a:p>
            <a:pPr marL="273050" indent="-3175"/>
            <a:endParaRPr lang="en-GB" sz="2400" b="1" dirty="0" smtClean="0">
              <a:solidFill>
                <a:srgbClr val="0070C0"/>
              </a:solidFill>
              <a:latin typeface="Calibri" pitchFamily="34" charset="0"/>
            </a:endParaRPr>
          </a:p>
          <a:p>
            <a:r>
              <a:rPr lang="en-US" sz="1600" dirty="0" smtClean="0">
                <a:solidFill>
                  <a:schemeClr val="bg1">
                    <a:lumMod val="50000"/>
                  </a:schemeClr>
                </a:solidFill>
                <a:latin typeface="Calibri" pitchFamily="34" charset="0"/>
                <a:cs typeface="Calibri" pitchFamily="34" charset="0"/>
              </a:rPr>
              <a:t>In meeting the principles, the Advisory Board will:</a:t>
            </a:r>
          </a:p>
          <a:p>
            <a:endParaRPr lang="en-US" sz="16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ensure that the JHB provides the leading interface, functionality, content and licensing to meet the needs of teachers, learners and researchers in UK Higher and Further education, both now and in the future</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drive forward new developments to keep JHB in line with changing user behavior and needs, the changing scholarly environment, and innovations in technology and learning </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identify and prioritise content for inclusion in JHB to increase repeat use and provide a better teaching, learning and research experience for users within UK higher and further education institutions</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ensure that JHB adopts current and emerging industry standards/technologies for interoperability, discoverability, accessibility, statistics, metadata and content</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make decisions that will provide the UK HE &amp; FE community with the best return on investment and support the future sustainability of JISC eCollections</a:t>
            </a:r>
          </a:p>
          <a:p>
            <a:pPr marL="273050" indent="-3175"/>
            <a:r>
              <a:rPr lang="en-US" sz="2400" dirty="0"/>
              <a:t/>
            </a:r>
            <a:br>
              <a:rPr lang="en-US" sz="2400" dirty="0"/>
            </a:b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125665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881557"/>
            <a:ext cx="7093652" cy="4170899"/>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Role</a:t>
            </a:r>
          </a:p>
          <a:p>
            <a:pPr marL="273050" indent="-273050"/>
            <a:endParaRPr lang="en-US" sz="1600" dirty="0" smtClean="0">
              <a:solidFill>
                <a:schemeClr val="bg1">
                  <a:lumMod val="50000"/>
                </a:schemeClr>
              </a:solidFill>
              <a:latin typeface="Calibri" pitchFamily="34" charset="0"/>
              <a:cs typeface="Calibri" pitchFamily="34" charset="0"/>
            </a:endParaRPr>
          </a:p>
          <a:p>
            <a:pPr marL="273050" indent="-273050"/>
            <a:r>
              <a:rPr lang="en-US" sz="1600" dirty="0" smtClean="0">
                <a:solidFill>
                  <a:schemeClr val="bg1">
                    <a:lumMod val="50000"/>
                  </a:schemeClr>
                </a:solidFill>
                <a:latin typeface="Calibri" pitchFamily="34" charset="0"/>
                <a:cs typeface="Calibri" pitchFamily="34" charset="0"/>
              </a:rPr>
              <a:t>To meet the objectives, the Advisory Board will:</a:t>
            </a:r>
          </a:p>
          <a:p>
            <a:pPr marL="273050" indent="-273050"/>
            <a:endParaRPr lang="en-GB" sz="1600" b="1" dirty="0" smtClean="0">
              <a:solidFill>
                <a:srgbClr val="0070C0"/>
              </a:solidFill>
              <a:latin typeface="Calibri" pitchFamily="34" charset="0"/>
            </a:endParaRP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represent the current and potential users of JHB within the UK scholarly community </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guide and develop the JHB technology and content strategy  </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hold open, frank and constructive discussions on future developments </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provide advice and guidance to JISC Collections </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work collaboratively with JISC Collections to help foster  new and constructive relationships / partnerships within the scholarly community</a:t>
            </a:r>
          </a:p>
          <a:p>
            <a:pPr marL="285750" indent="-285750">
              <a:buFont typeface="Wingdings" pitchFamily="2" charset="2"/>
              <a:buChar char="v"/>
            </a:pPr>
            <a:r>
              <a:rPr lang="en-US" sz="1600" dirty="0" smtClean="0">
                <a:solidFill>
                  <a:schemeClr val="bg1">
                    <a:lumMod val="50000"/>
                  </a:schemeClr>
                </a:solidFill>
                <a:latin typeface="Calibri" pitchFamily="34" charset="0"/>
                <a:cs typeface="Calibri" pitchFamily="34" charset="0"/>
              </a:rPr>
              <a:t>champion JHB within UK HE and FE to help harness the power of the community in future developments</a:t>
            </a:r>
          </a:p>
          <a:p>
            <a:pPr marL="285750" indent="-285750">
              <a:buFont typeface="Wingdings" pitchFamily="2" charset="2"/>
              <a:buChar char="v"/>
            </a:pPr>
            <a:r>
              <a:rPr lang="en-GB" sz="1600" dirty="0" smtClean="0">
                <a:solidFill>
                  <a:schemeClr val="bg1">
                    <a:lumMod val="50000"/>
                  </a:schemeClr>
                </a:solidFill>
                <a:latin typeface="Calibri" pitchFamily="34" charset="0"/>
                <a:cs typeface="Calibri" pitchFamily="34" charset="0"/>
              </a:rPr>
              <a:t>keep informed of developments in the digital historic book scholarly environment and use this knowledge in decision making and when providing advice to JISC Collections</a:t>
            </a:r>
          </a:p>
          <a:p>
            <a:pPr marL="273050" indent="-3175"/>
            <a:endParaRPr lang="en-GB" sz="1600" dirty="0">
              <a:solidFill>
                <a:schemeClr val="bg1">
                  <a:lumMod val="50000"/>
                </a:schemeClr>
              </a:solidFill>
              <a:latin typeface="Calibri" pitchFamily="34" charset="0"/>
              <a:cs typeface="Calibri" pitchFamily="34" charset="0"/>
            </a:endParaRPr>
          </a:p>
          <a:p>
            <a:pPr marL="273050" indent="-3175"/>
            <a:r>
              <a:rPr lang="en-US" sz="2400" dirty="0"/>
              <a:t/>
            </a:r>
            <a:br>
              <a:rPr lang="en-US" sz="2400" dirty="0"/>
            </a:b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1794915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6994</TotalTime>
  <Words>4794</Words>
  <Application>Microsoft Office PowerPoint</Application>
  <PresentationFormat>On-screen Show (4:3)</PresentationFormat>
  <Paragraphs>601</Paragraphs>
  <Slides>30</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Default Design</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caren.milloy</dc:creator>
  <cp:lastModifiedBy>caren.milloy</cp:lastModifiedBy>
  <cp:revision>567</cp:revision>
  <cp:lastPrinted>2011-12-08T10:27:23Z</cp:lastPrinted>
  <dcterms:modified xsi:type="dcterms:W3CDTF">2012-02-10T13:06:48Z</dcterms:modified>
</cp:coreProperties>
</file>