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59" r:id="rId7"/>
    <p:sldId id="263" r:id="rId8"/>
    <p:sldId id="261"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8" descr="1-01.jpg"/>
          <p:cNvPicPr>
            <a:picLocks noChangeAspect="1"/>
          </p:cNvPicPr>
          <p:nvPr/>
        </p:nvPicPr>
        <p:blipFill>
          <a:blip r:embed="rId2" cstate="print"/>
          <a:srcRect/>
          <a:stretch>
            <a:fillRect/>
          </a:stretch>
        </p:blipFill>
        <p:spPr bwMode="auto">
          <a:xfrm>
            <a:off x="1592" y="0"/>
            <a:ext cx="9140825" cy="6858000"/>
          </a:xfrm>
          <a:prstGeom prst="rect">
            <a:avLst/>
          </a:prstGeom>
          <a:noFill/>
          <a:ln w="9525">
            <a:noFill/>
            <a:miter lim="800000"/>
            <a:headEnd/>
            <a:tailEnd/>
          </a:ln>
        </p:spPr>
      </p:pic>
      <p:sp>
        <p:nvSpPr>
          <p:cNvPr id="125955" name="Rectangle 3"/>
          <p:cNvSpPr>
            <a:spLocks noGrp="1" noChangeArrowheads="1"/>
          </p:cNvSpPr>
          <p:nvPr>
            <p:ph type="ctrTitle"/>
          </p:nvPr>
        </p:nvSpPr>
        <p:spPr>
          <a:xfrm>
            <a:off x="928662" y="2214560"/>
            <a:ext cx="7772400" cy="1470025"/>
          </a:xfrm>
        </p:spPr>
        <p:txBody>
          <a:bodyPr/>
          <a:lstStyle>
            <a:lvl1pPr>
              <a:defRPr sz="4800">
                <a:solidFill>
                  <a:srgbClr val="000066"/>
                </a:solidFill>
              </a:defRPr>
            </a:lvl1pPr>
          </a:lstStyle>
          <a:p>
            <a:r>
              <a:rPr lang="zh-CN" altLang="en-US"/>
              <a:t>单击此处编辑母版标题样式</a:t>
            </a:r>
            <a:endParaRPr lang="zh-CN" altLang="en-US" dirty="0"/>
          </a:p>
        </p:txBody>
      </p:sp>
      <p:sp>
        <p:nvSpPr>
          <p:cNvPr id="125956" name="Rectangle 4"/>
          <p:cNvSpPr>
            <a:spLocks noGrp="1" noChangeArrowheads="1"/>
          </p:cNvSpPr>
          <p:nvPr>
            <p:ph type="subTitle" idx="1"/>
          </p:nvPr>
        </p:nvSpPr>
        <p:spPr>
          <a:xfrm>
            <a:off x="928662" y="4643449"/>
            <a:ext cx="5072098" cy="665163"/>
          </a:xfrm>
        </p:spPr>
        <p:txBody>
          <a:bodyPr/>
          <a:lstStyle>
            <a:lvl1pPr marL="0" indent="0" algn="ctr">
              <a:buFontTx/>
              <a:buNone/>
              <a:defRPr sz="2800" b="1"/>
            </a:lvl1pPr>
          </a:lstStyle>
          <a:p>
            <a:r>
              <a:rPr lang="zh-CN" altLang="en-US"/>
              <a:t>单击此处编辑母版副标题样式</a:t>
            </a:r>
            <a:endParaRPr lang="zh-CN" altLang="en-US" dirty="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8E93096E-B8CD-4FE5-96C7-2FD0BC5C24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33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8FB78B1A-3ACA-4A09-BFD8-8FD14FC830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345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4" y="981079"/>
            <a:ext cx="2214563" cy="55435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367" y="981079"/>
            <a:ext cx="6491287" cy="55435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08A5BDB6-7F05-4FC1-811E-B498349CF8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126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912" y="285732"/>
            <a:ext cx="6786610" cy="719139"/>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644560" y="1177944"/>
            <a:ext cx="7927968" cy="5180015"/>
          </a:xfrm>
        </p:spPr>
        <p:txBody>
          <a:bodyPr/>
          <a:lstStyle>
            <a:lvl1pPr marL="177800" indent="-177800">
              <a:buFont typeface="Arial" pitchFamily="34" charset="0"/>
              <a:buChar char="•"/>
              <a:tabLst>
                <a:tab pos="177800" algn="l"/>
              </a:tabLst>
              <a:defRPr/>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dirty="0">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1106AC6D-3C55-4344-844C-647263F2CEC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3178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5"/>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a:ln/>
        </p:spPr>
        <p:txBody>
          <a:bodyPr/>
          <a:lstStyle>
            <a:lvl1pPr>
              <a:defRPr/>
            </a:lvl1pPr>
          </a:lstStyle>
          <a:p>
            <a:pPr>
              <a:defRPr/>
            </a:pPr>
            <a:fld id="{7177C9F2-721C-4F9F-AC32-CEF660867B2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710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773241"/>
            <a:ext cx="4316412"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4" y="1773241"/>
            <a:ext cx="4316413"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sldNum" sz="quarter" idx="12"/>
          </p:nvPr>
        </p:nvSpPr>
        <p:spPr>
          <a:ln/>
        </p:spPr>
        <p:txBody>
          <a:bodyPr/>
          <a:lstStyle>
            <a:lvl1pPr>
              <a:defRPr/>
            </a:lvl1pPr>
          </a:lstStyle>
          <a:p>
            <a:pPr>
              <a:defRPr/>
            </a:pPr>
            <a:fld id="{92D43494-0452-42ED-B85A-152D483544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138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5"/>
          <p:cNvSpPr>
            <a:spLocks noGrp="1" noChangeArrowheads="1"/>
          </p:cNvSpPr>
          <p:nvPr>
            <p:ph type="sldNum" sz="quarter" idx="12"/>
          </p:nvPr>
        </p:nvSpPr>
        <p:spPr>
          <a:ln/>
        </p:spPr>
        <p:txBody>
          <a:bodyPr/>
          <a:lstStyle>
            <a:lvl1pPr>
              <a:defRPr/>
            </a:lvl1pPr>
          </a:lstStyle>
          <a:p>
            <a:pPr>
              <a:defRPr/>
            </a:pPr>
            <a:fld id="{78FF8932-E958-40D1-B1B6-EEAE2657E48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1419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sldNum" sz="quarter" idx="12"/>
          </p:nvPr>
        </p:nvSpPr>
        <p:spPr>
          <a:ln/>
        </p:spPr>
        <p:txBody>
          <a:bodyPr/>
          <a:lstStyle>
            <a:lvl1pPr>
              <a:defRPr/>
            </a:lvl1pPr>
          </a:lstStyle>
          <a:p>
            <a:pPr>
              <a:defRPr/>
            </a:pPr>
            <a:fld id="{5736FE75-6E63-430D-BC10-E6D560F682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7750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sldNum" sz="quarter" idx="12"/>
          </p:nvPr>
        </p:nvSpPr>
        <p:spPr>
          <a:ln/>
        </p:spPr>
        <p:txBody>
          <a:bodyPr/>
          <a:lstStyle>
            <a:lvl1pPr>
              <a:defRPr/>
            </a:lvl1pPr>
          </a:lstStyle>
          <a:p>
            <a:pPr>
              <a:defRPr/>
            </a:pPr>
            <a:fld id="{0FECA8F2-0099-444C-B529-EB9B435666A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576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3"/>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sldNum" sz="quarter" idx="12"/>
          </p:nvPr>
        </p:nvSpPr>
        <p:spPr>
          <a:ln/>
        </p:spPr>
        <p:txBody>
          <a:bodyPr/>
          <a:lstStyle>
            <a:lvl1pPr>
              <a:defRPr/>
            </a:lvl1pPr>
          </a:lstStyle>
          <a:p>
            <a:pPr>
              <a:defRPr/>
            </a:pPr>
            <a:fld id="{E6668E47-7F4D-4EEF-9724-0D2F5BF48B2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8404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4"/>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42"/>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sldNum" sz="quarter" idx="12"/>
          </p:nvPr>
        </p:nvSpPr>
        <p:spPr>
          <a:ln/>
        </p:spPr>
        <p:txBody>
          <a:bodyPr/>
          <a:lstStyle>
            <a:lvl1pPr>
              <a:defRPr/>
            </a:lvl1pPr>
          </a:lstStyle>
          <a:p>
            <a:pPr>
              <a:defRPr/>
            </a:pPr>
            <a:fld id="{25FCB8C1-E1A7-4D93-8219-F0D1F3F964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90774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7" descr="3-01.jpg"/>
          <p:cNvPicPr>
            <a:picLocks noChangeAspect="1"/>
          </p:cNvPicPr>
          <p:nvPr/>
        </p:nvPicPr>
        <p:blipFill>
          <a:blip r:embed="rId13" cstate="print"/>
          <a:srcRect/>
          <a:stretch>
            <a:fillRect/>
          </a:stretch>
        </p:blipFill>
        <p:spPr bwMode="auto">
          <a:xfrm>
            <a:off x="1591" y="0"/>
            <a:ext cx="9140825" cy="6858000"/>
          </a:xfrm>
          <a:prstGeom prst="rect">
            <a:avLst/>
          </a:prstGeom>
          <a:noFill/>
          <a:ln w="9525">
            <a:noFill/>
            <a:miter lim="800000"/>
            <a:headEnd/>
            <a:tailEnd/>
          </a:ln>
        </p:spPr>
      </p:pic>
      <p:sp>
        <p:nvSpPr>
          <p:cNvPr id="124931" name="Rectangle 3"/>
          <p:cNvSpPr>
            <a:spLocks noGrp="1" noChangeArrowheads="1"/>
          </p:cNvSpPr>
          <p:nvPr>
            <p:ph type="dt" sz="half" idx="2"/>
          </p:nvPr>
        </p:nvSpPr>
        <p:spPr bwMode="auto">
          <a:xfrm>
            <a:off x="457200" y="6245227"/>
            <a:ext cx="2133600" cy="476251"/>
          </a:xfrm>
          <a:prstGeom prst="rect">
            <a:avLst/>
          </a:prstGeom>
          <a:noFill/>
          <a:ln w="9525">
            <a:noFill/>
            <a:miter lim="800000"/>
            <a:headEnd/>
            <a:tailEnd/>
          </a:ln>
          <a:effectLst/>
        </p:spPr>
        <p:txBody>
          <a:bodyPr vert="horz" wrap="square" lIns="91408" tIns="45704" rIns="91408" bIns="45704" numCol="1" anchor="t" anchorCtr="0" compatLnSpc="1">
            <a:prstTxWarp prst="textNoShape">
              <a:avLst/>
            </a:prstTxWarp>
          </a:bodyPr>
          <a:lstStyle>
            <a:lvl1pPr algn="l">
              <a:defRPr sz="1400" b="0">
                <a:solidFill>
                  <a:schemeClr val="tx1"/>
                </a:solidFill>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24932" name="Rectangle 4"/>
          <p:cNvSpPr>
            <a:spLocks noGrp="1" noChangeArrowheads="1"/>
          </p:cNvSpPr>
          <p:nvPr>
            <p:ph type="ftr" sz="quarter" idx="3"/>
          </p:nvPr>
        </p:nvSpPr>
        <p:spPr bwMode="auto">
          <a:xfrm>
            <a:off x="3124200" y="6245227"/>
            <a:ext cx="2895600" cy="476251"/>
          </a:xfrm>
          <a:prstGeom prst="rect">
            <a:avLst/>
          </a:prstGeom>
          <a:noFill/>
          <a:ln w="9525">
            <a:noFill/>
            <a:miter lim="800000"/>
            <a:headEnd/>
            <a:tailEnd/>
          </a:ln>
          <a:effectLst/>
        </p:spPr>
        <p:txBody>
          <a:bodyPr vert="horz" wrap="square" lIns="91408" tIns="45704" rIns="91408" bIns="45704" numCol="1" anchor="t" anchorCtr="0" compatLnSpc="1">
            <a:prstTxWarp prst="textNoShape">
              <a:avLst/>
            </a:prstTxWarp>
          </a:bodyPr>
          <a:lstStyle>
            <a:lvl1pPr algn="ctr">
              <a:defRPr sz="1400" b="0">
                <a:solidFill>
                  <a:schemeClr val="tx1"/>
                </a:solidFill>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24933" name="Rectangle 5"/>
          <p:cNvSpPr>
            <a:spLocks noGrp="1" noChangeArrowheads="1"/>
          </p:cNvSpPr>
          <p:nvPr>
            <p:ph type="sldNum" sz="quarter" idx="4"/>
          </p:nvPr>
        </p:nvSpPr>
        <p:spPr bwMode="auto">
          <a:xfrm>
            <a:off x="6553200" y="6245227"/>
            <a:ext cx="2133600" cy="476251"/>
          </a:xfrm>
          <a:prstGeom prst="rect">
            <a:avLst/>
          </a:prstGeom>
          <a:noFill/>
          <a:ln w="9525">
            <a:noFill/>
            <a:miter lim="800000"/>
            <a:headEnd/>
            <a:tailEnd/>
          </a:ln>
          <a:effectLst/>
        </p:spPr>
        <p:txBody>
          <a:bodyPr vert="horz" wrap="square" lIns="91408" tIns="45704" rIns="91408" bIns="45704" numCol="1" anchor="t" anchorCtr="0" compatLnSpc="1">
            <a:prstTxWarp prst="textNoShape">
              <a:avLst/>
            </a:prstTxWarp>
          </a:bodyPr>
          <a:lstStyle>
            <a:lvl1pPr algn="r">
              <a:defRPr sz="1400" b="0">
                <a:solidFill>
                  <a:schemeClr val="tx1"/>
                </a:solidFill>
                <a:ea typeface="宋体" pitchFamily="2" charset="-122"/>
              </a:defRPr>
            </a:lvl1pPr>
          </a:lstStyle>
          <a:p>
            <a:pPr fontAlgn="base">
              <a:spcBef>
                <a:spcPct val="0"/>
              </a:spcBef>
              <a:spcAft>
                <a:spcPct val="0"/>
              </a:spcAft>
              <a:defRPr/>
            </a:pPr>
            <a:fld id="{BCDA0588-FED2-45DE-B25E-203591A1D60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0" name="Rectangle 6"/>
          <p:cNvSpPr>
            <a:spLocks noGrp="1" noChangeArrowheads="1"/>
          </p:cNvSpPr>
          <p:nvPr>
            <p:ph type="title"/>
          </p:nvPr>
        </p:nvSpPr>
        <p:spPr bwMode="auto">
          <a:xfrm>
            <a:off x="214314" y="214316"/>
            <a:ext cx="6786562" cy="719137"/>
          </a:xfrm>
          <a:prstGeom prst="rect">
            <a:avLst/>
          </a:prstGeom>
          <a:noFill/>
          <a:ln w="9525">
            <a:noFill/>
            <a:miter lim="800000"/>
            <a:headEnd/>
            <a:tailEnd/>
          </a:ln>
        </p:spPr>
        <p:txBody>
          <a:bodyPr vert="horz" wrap="square" lIns="91408" tIns="45704" rIns="91408" bIns="45704" numCol="1" anchor="ctr" anchorCtr="0" compatLnSpc="1">
            <a:prstTxWarp prst="textNoShape">
              <a:avLst/>
            </a:prstTxWarp>
          </a:bodyPr>
          <a:lstStyle/>
          <a:p>
            <a:pPr lvl="0"/>
            <a:r>
              <a:rPr lang="zh-CN" altLang="en-US"/>
              <a:t>单击此处编辑母版标题样式</a:t>
            </a:r>
          </a:p>
        </p:txBody>
      </p:sp>
      <p:sp>
        <p:nvSpPr>
          <p:cNvPr id="1031" name="Rectangle 7"/>
          <p:cNvSpPr>
            <a:spLocks noGrp="1" noChangeArrowheads="1"/>
          </p:cNvSpPr>
          <p:nvPr>
            <p:ph type="body" idx="1"/>
          </p:nvPr>
        </p:nvSpPr>
        <p:spPr bwMode="auto">
          <a:xfrm>
            <a:off x="215903" y="1106489"/>
            <a:ext cx="8785225" cy="5180012"/>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8115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b="1">
          <a:solidFill>
            <a:srgbClr val="000058"/>
          </a:solidFill>
          <a:latin typeface="+mj-lt"/>
          <a:ea typeface="+mj-ea"/>
          <a:cs typeface="+mj-cs"/>
        </a:defRPr>
      </a:lvl1pPr>
      <a:lvl2pPr algn="l" rtl="0" fontAlgn="base">
        <a:spcBef>
          <a:spcPct val="0"/>
        </a:spcBef>
        <a:spcAft>
          <a:spcPct val="0"/>
        </a:spcAft>
        <a:defRPr sz="3600" b="1">
          <a:solidFill>
            <a:srgbClr val="000058"/>
          </a:solidFill>
          <a:latin typeface="Arial" charset="0"/>
          <a:ea typeface="黑体" pitchFamily="2" charset="-122"/>
        </a:defRPr>
      </a:lvl2pPr>
      <a:lvl3pPr algn="l" rtl="0" fontAlgn="base">
        <a:spcBef>
          <a:spcPct val="0"/>
        </a:spcBef>
        <a:spcAft>
          <a:spcPct val="0"/>
        </a:spcAft>
        <a:defRPr sz="3600" b="1">
          <a:solidFill>
            <a:srgbClr val="000058"/>
          </a:solidFill>
          <a:latin typeface="Arial" charset="0"/>
          <a:ea typeface="黑体" pitchFamily="2" charset="-122"/>
        </a:defRPr>
      </a:lvl3pPr>
      <a:lvl4pPr algn="l" rtl="0" fontAlgn="base">
        <a:spcBef>
          <a:spcPct val="0"/>
        </a:spcBef>
        <a:spcAft>
          <a:spcPct val="0"/>
        </a:spcAft>
        <a:defRPr sz="3600" b="1">
          <a:solidFill>
            <a:srgbClr val="000058"/>
          </a:solidFill>
          <a:latin typeface="Arial" charset="0"/>
          <a:ea typeface="黑体" pitchFamily="2" charset="-122"/>
        </a:defRPr>
      </a:lvl4pPr>
      <a:lvl5pPr algn="l" rtl="0" fontAlgn="base">
        <a:spcBef>
          <a:spcPct val="0"/>
        </a:spcBef>
        <a:spcAft>
          <a:spcPct val="0"/>
        </a:spcAft>
        <a:defRPr sz="3600" b="1">
          <a:solidFill>
            <a:srgbClr val="000058"/>
          </a:solidFill>
          <a:latin typeface="Arial" charset="0"/>
          <a:ea typeface="黑体" pitchFamily="2" charset="-122"/>
        </a:defRPr>
      </a:lvl5pPr>
      <a:lvl6pPr marL="457200" algn="ctr" rtl="0" eaLnBrk="1" fontAlgn="base" hangingPunct="1">
        <a:spcBef>
          <a:spcPct val="0"/>
        </a:spcBef>
        <a:spcAft>
          <a:spcPct val="0"/>
        </a:spcAft>
        <a:defRPr sz="3500" b="1">
          <a:solidFill>
            <a:srgbClr val="000058"/>
          </a:solidFill>
          <a:latin typeface="Arial" charset="0"/>
          <a:ea typeface="黑体" pitchFamily="2" charset="-122"/>
        </a:defRPr>
      </a:lvl6pPr>
      <a:lvl7pPr marL="914400" algn="ctr" rtl="0" eaLnBrk="1" fontAlgn="base" hangingPunct="1">
        <a:spcBef>
          <a:spcPct val="0"/>
        </a:spcBef>
        <a:spcAft>
          <a:spcPct val="0"/>
        </a:spcAft>
        <a:defRPr sz="3500" b="1">
          <a:solidFill>
            <a:srgbClr val="000058"/>
          </a:solidFill>
          <a:latin typeface="Arial" charset="0"/>
          <a:ea typeface="黑体" pitchFamily="2" charset="-122"/>
        </a:defRPr>
      </a:lvl7pPr>
      <a:lvl8pPr marL="1371600" algn="ctr" rtl="0" eaLnBrk="1" fontAlgn="base" hangingPunct="1">
        <a:spcBef>
          <a:spcPct val="0"/>
        </a:spcBef>
        <a:spcAft>
          <a:spcPct val="0"/>
        </a:spcAft>
        <a:defRPr sz="3500" b="1">
          <a:solidFill>
            <a:srgbClr val="000058"/>
          </a:solidFill>
          <a:latin typeface="Arial" charset="0"/>
          <a:ea typeface="黑体" pitchFamily="2" charset="-122"/>
        </a:defRPr>
      </a:lvl8pPr>
      <a:lvl9pPr marL="1828800" algn="ctr" rtl="0" eaLnBrk="1" fontAlgn="base" hangingPunct="1">
        <a:spcBef>
          <a:spcPct val="0"/>
        </a:spcBef>
        <a:spcAft>
          <a:spcPct val="0"/>
        </a:spcAft>
        <a:defRPr sz="3500" b="1">
          <a:solidFill>
            <a:srgbClr val="000058"/>
          </a:solidFill>
          <a:latin typeface="Arial" charset="0"/>
          <a:ea typeface="黑体" pitchFamily="2" charset="-122"/>
        </a:defRPr>
      </a:lvl9pPr>
    </p:titleStyle>
    <p:bodyStyle>
      <a:lvl1pPr marL="342900" indent="-342900" algn="l" rtl="0" fontAlgn="base">
        <a:lnSpc>
          <a:spcPct val="120000"/>
        </a:lnSpc>
        <a:spcBef>
          <a:spcPct val="50000"/>
        </a:spcBef>
        <a:spcAft>
          <a:spcPct val="0"/>
        </a:spcAft>
        <a:buClr>
          <a:srgbClr val="066506"/>
        </a:buClr>
        <a:buFont typeface="Wingdings" pitchFamily="2" charset="2"/>
        <a:buChar char="l"/>
        <a:defRPr sz="2500" b="1">
          <a:solidFill>
            <a:srgbClr val="000066"/>
          </a:solidFill>
          <a:latin typeface="+mn-lt"/>
          <a:ea typeface="+mn-ea"/>
          <a:cs typeface="+mn-cs"/>
        </a:defRPr>
      </a:lvl1pPr>
      <a:lvl2pPr marL="742950" indent="-285750" algn="l" rtl="0" fontAlgn="base">
        <a:spcBef>
          <a:spcPct val="20000"/>
        </a:spcBef>
        <a:spcAft>
          <a:spcPct val="0"/>
        </a:spcAft>
        <a:buClr>
          <a:srgbClr val="066506"/>
        </a:buClr>
        <a:buFont typeface="Wingdings" pitchFamily="2" charset="2"/>
        <a:buChar char="Ø"/>
        <a:defRPr sz="2200" b="1">
          <a:solidFill>
            <a:srgbClr val="000066"/>
          </a:solidFill>
          <a:latin typeface="+mn-lt"/>
          <a:ea typeface="+mn-ea"/>
        </a:defRPr>
      </a:lvl2pPr>
      <a:lvl3pPr marL="1143000" indent="-228600" algn="l" rtl="0" fontAlgn="base">
        <a:spcBef>
          <a:spcPct val="20000"/>
        </a:spcBef>
        <a:spcAft>
          <a:spcPct val="0"/>
        </a:spcAft>
        <a:buClr>
          <a:srgbClr val="066506"/>
        </a:buClr>
        <a:buFont typeface="Arial" charset="0"/>
        <a:buChar char="-"/>
        <a:defRPr sz="2000">
          <a:solidFill>
            <a:srgbClr val="000066"/>
          </a:solidFill>
          <a:latin typeface="+mn-lt"/>
          <a:ea typeface="+mn-ea"/>
        </a:defRPr>
      </a:lvl3pPr>
      <a:lvl4pPr marL="1600200" indent="-228600" algn="l" rtl="0" fontAlgn="base">
        <a:spcBef>
          <a:spcPct val="20000"/>
        </a:spcBef>
        <a:spcAft>
          <a:spcPct val="0"/>
        </a:spcAft>
        <a:buClr>
          <a:srgbClr val="066506"/>
        </a:buClr>
        <a:buFont typeface="Arial" charset="0"/>
        <a:buChar char="-"/>
        <a:defRPr sz="2000">
          <a:solidFill>
            <a:srgbClr val="000066"/>
          </a:solidFill>
          <a:latin typeface="+mn-lt"/>
          <a:ea typeface="+mn-ea"/>
        </a:defRPr>
      </a:lvl4pPr>
      <a:lvl5pPr marL="2055813" indent="-227013" algn="l" rtl="0" fontAlgn="base">
        <a:spcBef>
          <a:spcPct val="20000"/>
        </a:spcBef>
        <a:spcAft>
          <a:spcPct val="0"/>
        </a:spcAft>
        <a:buClr>
          <a:srgbClr val="066506"/>
        </a:buClr>
        <a:buFont typeface="Arial" charset="0"/>
        <a:buChar char="-"/>
        <a:defRPr sz="2000">
          <a:solidFill>
            <a:srgbClr val="000066"/>
          </a:solidFill>
          <a:latin typeface="+mn-lt"/>
          <a:ea typeface="+mn-ea"/>
        </a:defRPr>
      </a:lvl5pPr>
      <a:lvl6pPr marL="2513013" indent="-227013" algn="l" rtl="0" eaLnBrk="1" fontAlgn="base" hangingPunct="1">
        <a:spcBef>
          <a:spcPct val="20000"/>
        </a:spcBef>
        <a:spcAft>
          <a:spcPct val="0"/>
        </a:spcAft>
        <a:buClr>
          <a:srgbClr val="066506"/>
        </a:buClr>
        <a:buFont typeface="Arial" charset="0"/>
        <a:buChar char="-"/>
        <a:defRPr sz="2000">
          <a:solidFill>
            <a:srgbClr val="000066"/>
          </a:solidFill>
          <a:latin typeface="+mn-lt"/>
          <a:ea typeface="+mn-ea"/>
        </a:defRPr>
      </a:lvl6pPr>
      <a:lvl7pPr marL="2970213" indent="-227013" algn="l" rtl="0" eaLnBrk="1" fontAlgn="base" hangingPunct="1">
        <a:spcBef>
          <a:spcPct val="20000"/>
        </a:spcBef>
        <a:spcAft>
          <a:spcPct val="0"/>
        </a:spcAft>
        <a:buClr>
          <a:srgbClr val="066506"/>
        </a:buClr>
        <a:buFont typeface="Arial" charset="0"/>
        <a:buChar char="-"/>
        <a:defRPr sz="2000">
          <a:solidFill>
            <a:srgbClr val="000066"/>
          </a:solidFill>
          <a:latin typeface="+mn-lt"/>
          <a:ea typeface="+mn-ea"/>
        </a:defRPr>
      </a:lvl7pPr>
      <a:lvl8pPr marL="3427413" indent="-227013" algn="l" rtl="0" eaLnBrk="1" fontAlgn="base" hangingPunct="1">
        <a:spcBef>
          <a:spcPct val="20000"/>
        </a:spcBef>
        <a:spcAft>
          <a:spcPct val="0"/>
        </a:spcAft>
        <a:buClr>
          <a:srgbClr val="066506"/>
        </a:buClr>
        <a:buFont typeface="Arial" charset="0"/>
        <a:buChar char="-"/>
        <a:defRPr sz="2000">
          <a:solidFill>
            <a:srgbClr val="000066"/>
          </a:solidFill>
          <a:latin typeface="+mn-lt"/>
          <a:ea typeface="+mn-ea"/>
        </a:defRPr>
      </a:lvl8pPr>
      <a:lvl9pPr marL="3884613" indent="-227013" algn="l" rtl="0" eaLnBrk="1" fontAlgn="base" hangingPunct="1">
        <a:spcBef>
          <a:spcPct val="20000"/>
        </a:spcBef>
        <a:spcAft>
          <a:spcPct val="0"/>
        </a:spcAft>
        <a:buClr>
          <a:srgbClr val="066506"/>
        </a:buClr>
        <a:buFont typeface="Arial" charset="0"/>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zh-CN" dirty="0"/>
              <a:t>基于机器学习的浸渍冷冻智能系统设计与开发</a:t>
            </a:r>
            <a:endParaRPr lang="zh-CN" altLang="en-US" dirty="0"/>
          </a:p>
        </p:txBody>
      </p:sp>
      <p:sp>
        <p:nvSpPr>
          <p:cNvPr id="3" name="副标题 2"/>
          <p:cNvSpPr>
            <a:spLocks noGrp="1"/>
          </p:cNvSpPr>
          <p:nvPr>
            <p:ph type="subTitle" idx="1"/>
          </p:nvPr>
        </p:nvSpPr>
        <p:spPr>
          <a:xfrm>
            <a:off x="-257236" y="4869160"/>
            <a:ext cx="5072098" cy="1593863"/>
          </a:xfrm>
        </p:spPr>
        <p:txBody>
          <a:bodyPr/>
          <a:lstStyle/>
          <a:p>
            <a:r>
              <a:rPr lang="zh-CN" altLang="en-US" dirty="0"/>
              <a:t>指导教师：贾璐</a:t>
            </a:r>
            <a:endParaRPr lang="en-US" altLang="zh-CN" dirty="0"/>
          </a:p>
          <a:p>
            <a:r>
              <a:rPr lang="zh-CN" altLang="en-US" dirty="0"/>
              <a:t>汇报人：许茂泽</a:t>
            </a:r>
          </a:p>
        </p:txBody>
      </p:sp>
    </p:spTree>
    <p:extLst>
      <p:ext uri="{BB962C8B-B14F-4D97-AF65-F5344CB8AC3E}">
        <p14:creationId xmlns:p14="http://schemas.microsoft.com/office/powerpoint/2010/main" val="285887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5D66B-C68D-4AB7-B2B6-CD3DA20C4E9E}"/>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2BC14C0B-A56C-44E9-93C6-545A5F22C809}"/>
              </a:ext>
            </a:extLst>
          </p:cNvPr>
          <p:cNvSpPr>
            <a:spLocks noGrp="1"/>
          </p:cNvSpPr>
          <p:nvPr>
            <p:ph idx="1"/>
          </p:nvPr>
        </p:nvSpPr>
        <p:spPr>
          <a:xfrm>
            <a:off x="654760" y="1268760"/>
            <a:ext cx="7927968" cy="5180015"/>
          </a:xfrm>
        </p:spPr>
        <p:txBody>
          <a:bodyPr/>
          <a:lstStyle/>
          <a:p>
            <a:r>
              <a:rPr lang="en-US" altLang="zh-CN" dirty="0"/>
              <a:t>1 </a:t>
            </a:r>
            <a:r>
              <a:rPr lang="zh-CN" altLang="en-US" dirty="0"/>
              <a:t>课题背景</a:t>
            </a:r>
            <a:endParaRPr lang="en-US" altLang="zh-CN" dirty="0"/>
          </a:p>
          <a:p>
            <a:r>
              <a:rPr lang="en-US" altLang="zh-CN" dirty="0"/>
              <a:t>2 </a:t>
            </a:r>
            <a:r>
              <a:rPr lang="zh-CN" altLang="en-US" dirty="0"/>
              <a:t>研究内容</a:t>
            </a:r>
            <a:endParaRPr lang="en-US" altLang="zh-CN" dirty="0"/>
          </a:p>
          <a:p>
            <a:r>
              <a:rPr lang="en-US" altLang="zh-CN" dirty="0"/>
              <a:t>3 </a:t>
            </a:r>
            <a:r>
              <a:rPr lang="zh-CN" altLang="en-US" dirty="0"/>
              <a:t>研究现状</a:t>
            </a:r>
            <a:endParaRPr lang="en-US" altLang="zh-CN" dirty="0"/>
          </a:p>
          <a:p>
            <a:r>
              <a:rPr lang="en-US" altLang="zh-CN" dirty="0"/>
              <a:t>4 </a:t>
            </a:r>
            <a:r>
              <a:rPr lang="zh-CN" altLang="en-US" dirty="0"/>
              <a:t>计划安排</a:t>
            </a:r>
          </a:p>
        </p:txBody>
      </p:sp>
    </p:spTree>
    <p:extLst>
      <p:ext uri="{BB962C8B-B14F-4D97-AF65-F5344CB8AC3E}">
        <p14:creationId xmlns:p14="http://schemas.microsoft.com/office/powerpoint/2010/main" val="54209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BF973-2263-41A6-8CFA-438AD7DB0CC0}"/>
              </a:ext>
            </a:extLst>
          </p:cNvPr>
          <p:cNvSpPr>
            <a:spLocks noGrp="1"/>
          </p:cNvSpPr>
          <p:nvPr>
            <p:ph type="title"/>
          </p:nvPr>
        </p:nvSpPr>
        <p:spPr/>
        <p:txBody>
          <a:bodyPr/>
          <a:lstStyle/>
          <a:p>
            <a:r>
              <a:rPr lang="en-US" altLang="zh-CN" dirty="0"/>
              <a:t>1 </a:t>
            </a:r>
            <a:r>
              <a:rPr lang="zh-CN" altLang="en-US" dirty="0"/>
              <a:t>课题背景</a:t>
            </a:r>
          </a:p>
        </p:txBody>
      </p:sp>
      <p:pic>
        <p:nvPicPr>
          <p:cNvPr id="5" name="内容占位符 4">
            <a:extLst>
              <a:ext uri="{FF2B5EF4-FFF2-40B4-BE49-F238E27FC236}">
                <a16:creationId xmlns:a16="http://schemas.microsoft.com/office/drawing/2014/main" id="{BF161744-668E-4D36-BB03-1A5C6CD11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014" y="2299815"/>
            <a:ext cx="4188986" cy="3144962"/>
          </a:xfrm>
        </p:spPr>
      </p:pic>
      <p:sp>
        <p:nvSpPr>
          <p:cNvPr id="6" name="文本框 5">
            <a:extLst>
              <a:ext uri="{FF2B5EF4-FFF2-40B4-BE49-F238E27FC236}">
                <a16:creationId xmlns:a16="http://schemas.microsoft.com/office/drawing/2014/main" id="{966F5741-B8C4-4D1A-ACAC-B3C0B313C782}"/>
              </a:ext>
            </a:extLst>
          </p:cNvPr>
          <p:cNvSpPr txBox="1"/>
          <p:nvPr/>
        </p:nvSpPr>
        <p:spPr>
          <a:xfrm>
            <a:off x="672509" y="1425325"/>
            <a:ext cx="7889528" cy="454035"/>
          </a:xfrm>
          <a:prstGeom prst="rect">
            <a:avLst/>
          </a:prstGeom>
          <a:noFill/>
        </p:spPr>
        <p:txBody>
          <a:bodyPr wrap="square" rtlCol="0">
            <a:spAutoFit/>
          </a:bodyPr>
          <a:lstStyle/>
          <a:p>
            <a:pPr>
              <a:lnSpc>
                <a:spcPct val="150000"/>
              </a:lnSpc>
            </a:pPr>
            <a:r>
              <a:rPr lang="zh-CN" altLang="en-US" dirty="0">
                <a:solidFill>
                  <a:srgbClr val="000058"/>
                </a:solidFill>
              </a:rPr>
              <a:t>依托“</a:t>
            </a:r>
            <a:r>
              <a:rPr lang="zh-CN" altLang="zh-CN" dirty="0">
                <a:solidFill>
                  <a:srgbClr val="000058"/>
                </a:solidFill>
              </a:rPr>
              <a:t>浸渍冷冻智能化装备集成研究及冬奥会测试赛食品供应应用示范项目</a:t>
            </a:r>
            <a:r>
              <a:rPr lang="zh-CN" altLang="en-US" dirty="0">
                <a:solidFill>
                  <a:srgbClr val="000058"/>
                </a:solidFill>
              </a:rPr>
              <a:t>”</a:t>
            </a:r>
          </a:p>
        </p:txBody>
      </p:sp>
      <p:sp>
        <p:nvSpPr>
          <p:cNvPr id="7" name="文本框 6">
            <a:extLst>
              <a:ext uri="{FF2B5EF4-FFF2-40B4-BE49-F238E27FC236}">
                <a16:creationId xmlns:a16="http://schemas.microsoft.com/office/drawing/2014/main" id="{F511E0DA-1CBF-4DF8-BA3B-CEABDF88CFBA}"/>
              </a:ext>
            </a:extLst>
          </p:cNvPr>
          <p:cNvSpPr txBox="1"/>
          <p:nvPr/>
        </p:nvSpPr>
        <p:spPr>
          <a:xfrm>
            <a:off x="4788024" y="3022031"/>
            <a:ext cx="4080974" cy="1700530"/>
          </a:xfrm>
          <a:prstGeom prst="rect">
            <a:avLst/>
          </a:prstGeom>
          <a:noFill/>
        </p:spPr>
        <p:txBody>
          <a:bodyPr wrap="square" rtlCol="0">
            <a:spAutoFit/>
          </a:bodyPr>
          <a:lstStyle/>
          <a:p>
            <a:pPr>
              <a:lnSpc>
                <a:spcPct val="150000"/>
              </a:lnSpc>
            </a:pPr>
            <a:r>
              <a:rPr lang="zh-CN" altLang="en-US" dirty="0">
                <a:solidFill>
                  <a:srgbClr val="000058"/>
                </a:solidFill>
              </a:rPr>
              <a:t>针对常见肉质冻品，</a:t>
            </a:r>
            <a:r>
              <a:rPr lang="zh-CN" altLang="zh-CN" dirty="0">
                <a:solidFill>
                  <a:srgbClr val="000058"/>
                </a:solidFill>
              </a:rPr>
              <a:t>建立基于机器学习的智能冻结时间决策模型，</a:t>
            </a:r>
            <a:r>
              <a:rPr lang="zh-CN" altLang="en-US" dirty="0">
                <a:solidFill>
                  <a:srgbClr val="000058"/>
                </a:solidFill>
              </a:rPr>
              <a:t>为不同物料的最佳冻结时间进行决策，以</a:t>
            </a:r>
            <a:r>
              <a:rPr lang="zh-CN" altLang="zh-CN" dirty="0">
                <a:solidFill>
                  <a:srgbClr val="000058"/>
                </a:solidFill>
              </a:rPr>
              <a:t>提高浸渍冷冻</a:t>
            </a:r>
            <a:r>
              <a:rPr lang="zh-CN" altLang="en-US" dirty="0">
                <a:solidFill>
                  <a:srgbClr val="000058"/>
                </a:solidFill>
              </a:rPr>
              <a:t>设备</a:t>
            </a:r>
            <a:r>
              <a:rPr lang="zh-CN" altLang="zh-CN" dirty="0">
                <a:solidFill>
                  <a:srgbClr val="000058"/>
                </a:solidFill>
              </a:rPr>
              <a:t>智能化程度</a:t>
            </a:r>
            <a:endParaRPr lang="zh-CN" altLang="en-US" dirty="0">
              <a:solidFill>
                <a:srgbClr val="000058"/>
              </a:solidFill>
            </a:endParaRPr>
          </a:p>
        </p:txBody>
      </p:sp>
    </p:spTree>
    <p:extLst>
      <p:ext uri="{BB962C8B-B14F-4D97-AF65-F5344CB8AC3E}">
        <p14:creationId xmlns:p14="http://schemas.microsoft.com/office/powerpoint/2010/main" val="222926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18499-EC80-499B-ADFF-E65A218C0114}"/>
              </a:ext>
            </a:extLst>
          </p:cNvPr>
          <p:cNvSpPr>
            <a:spLocks noGrp="1"/>
          </p:cNvSpPr>
          <p:nvPr>
            <p:ph type="title"/>
          </p:nvPr>
        </p:nvSpPr>
        <p:spPr/>
        <p:txBody>
          <a:bodyPr/>
          <a:lstStyle/>
          <a:p>
            <a:r>
              <a:rPr lang="en-US" altLang="zh-CN" dirty="0"/>
              <a:t>2 </a:t>
            </a:r>
            <a:r>
              <a:rPr lang="zh-CN" altLang="en-US" dirty="0"/>
              <a:t>研究内容</a:t>
            </a:r>
          </a:p>
        </p:txBody>
      </p:sp>
      <p:sp>
        <p:nvSpPr>
          <p:cNvPr id="6" name="文本框 5">
            <a:extLst>
              <a:ext uri="{FF2B5EF4-FFF2-40B4-BE49-F238E27FC236}">
                <a16:creationId xmlns:a16="http://schemas.microsoft.com/office/drawing/2014/main" id="{237DF2F3-44CE-49C3-BEDD-EC3938E3D225}"/>
              </a:ext>
            </a:extLst>
          </p:cNvPr>
          <p:cNvSpPr txBox="1"/>
          <p:nvPr/>
        </p:nvSpPr>
        <p:spPr>
          <a:xfrm>
            <a:off x="6228184" y="1412776"/>
            <a:ext cx="2664296" cy="830997"/>
          </a:xfrm>
          <a:prstGeom prst="rect">
            <a:avLst/>
          </a:prstGeom>
          <a:noFill/>
        </p:spPr>
        <p:txBody>
          <a:bodyPr wrap="square" rtlCol="0">
            <a:spAutoFit/>
          </a:bodyPr>
          <a:lstStyle/>
          <a:p>
            <a:r>
              <a:rPr lang="zh-CN" altLang="en-US" sz="1600" dirty="0">
                <a:solidFill>
                  <a:srgbClr val="000058"/>
                </a:solidFill>
              </a:rPr>
              <a:t>对于不同生物，</a:t>
            </a:r>
            <a:r>
              <a:rPr lang="zh-CN" altLang="zh-CN" sz="1600" dirty="0">
                <a:solidFill>
                  <a:srgbClr val="000058"/>
                </a:solidFill>
              </a:rPr>
              <a:t>通过课题内部合作确认冷冻技术的工业化批量应用的主要</a:t>
            </a:r>
            <a:r>
              <a:rPr lang="zh-CN" altLang="en-US" sz="1600" dirty="0">
                <a:solidFill>
                  <a:srgbClr val="000058"/>
                </a:solidFill>
              </a:rPr>
              <a:t>生物</a:t>
            </a:r>
            <a:r>
              <a:rPr lang="zh-CN" altLang="zh-CN" sz="1600" dirty="0">
                <a:solidFill>
                  <a:srgbClr val="000058"/>
                </a:solidFill>
              </a:rPr>
              <a:t>部位</a:t>
            </a:r>
            <a:endParaRPr lang="zh-CN" altLang="en-US" sz="1600" dirty="0">
              <a:solidFill>
                <a:srgbClr val="000058"/>
              </a:solidFill>
            </a:endParaRPr>
          </a:p>
        </p:txBody>
      </p:sp>
      <p:sp>
        <p:nvSpPr>
          <p:cNvPr id="7" name="文本框 6">
            <a:extLst>
              <a:ext uri="{FF2B5EF4-FFF2-40B4-BE49-F238E27FC236}">
                <a16:creationId xmlns:a16="http://schemas.microsoft.com/office/drawing/2014/main" id="{3AF983DA-59B2-4E76-99F9-59CC7C4E662E}"/>
              </a:ext>
            </a:extLst>
          </p:cNvPr>
          <p:cNvSpPr txBox="1"/>
          <p:nvPr/>
        </p:nvSpPr>
        <p:spPr>
          <a:xfrm>
            <a:off x="6263717" y="2939457"/>
            <a:ext cx="2664296" cy="584775"/>
          </a:xfrm>
          <a:prstGeom prst="rect">
            <a:avLst/>
          </a:prstGeom>
          <a:noFill/>
        </p:spPr>
        <p:txBody>
          <a:bodyPr wrap="square" rtlCol="0">
            <a:spAutoFit/>
          </a:bodyPr>
          <a:lstStyle/>
          <a:p>
            <a:r>
              <a:rPr lang="zh-CN" altLang="zh-CN" sz="1600" dirty="0">
                <a:solidFill>
                  <a:srgbClr val="000058"/>
                </a:solidFill>
              </a:rPr>
              <a:t>转化为结构化数据以利于后续机器学习模型应用</a:t>
            </a:r>
            <a:endParaRPr lang="zh-CN" altLang="en-US" sz="1600" dirty="0">
              <a:solidFill>
                <a:srgbClr val="000058"/>
              </a:solidFill>
            </a:endParaRPr>
          </a:p>
        </p:txBody>
      </p:sp>
      <p:sp>
        <p:nvSpPr>
          <p:cNvPr id="8" name="文本框 7">
            <a:extLst>
              <a:ext uri="{FF2B5EF4-FFF2-40B4-BE49-F238E27FC236}">
                <a16:creationId xmlns:a16="http://schemas.microsoft.com/office/drawing/2014/main" id="{A5152625-A413-4E36-9637-DC7E92CD010E}"/>
              </a:ext>
            </a:extLst>
          </p:cNvPr>
          <p:cNvSpPr txBox="1"/>
          <p:nvPr/>
        </p:nvSpPr>
        <p:spPr>
          <a:xfrm>
            <a:off x="359106" y="2570126"/>
            <a:ext cx="2817524" cy="1077218"/>
          </a:xfrm>
          <a:prstGeom prst="rect">
            <a:avLst/>
          </a:prstGeom>
          <a:noFill/>
        </p:spPr>
        <p:txBody>
          <a:bodyPr wrap="square" rtlCol="0">
            <a:spAutoFit/>
          </a:bodyPr>
          <a:lstStyle/>
          <a:p>
            <a:r>
              <a:rPr lang="zh-CN" altLang="zh-CN" sz="1600" dirty="0">
                <a:solidFill>
                  <a:srgbClr val="000058"/>
                </a:solidFill>
              </a:rPr>
              <a:t>依据领域专家先验知识确定可能与人工冻结时间</a:t>
            </a:r>
            <a:r>
              <a:rPr lang="zh-CN" altLang="en-US" sz="1600" dirty="0">
                <a:solidFill>
                  <a:srgbClr val="000058"/>
                </a:solidFill>
              </a:rPr>
              <a:t>有关</a:t>
            </a:r>
            <a:r>
              <a:rPr lang="zh-CN" altLang="zh-CN" sz="1600" dirty="0">
                <a:solidFill>
                  <a:srgbClr val="000058"/>
                </a:solidFill>
              </a:rPr>
              <a:t>的参数</a:t>
            </a:r>
            <a:r>
              <a:rPr lang="zh-CN" altLang="en-US" sz="1600" dirty="0">
                <a:solidFill>
                  <a:srgbClr val="000058"/>
                </a:solidFill>
              </a:rPr>
              <a:t>，为后续模型的建立提供基础</a:t>
            </a:r>
          </a:p>
        </p:txBody>
      </p:sp>
      <p:sp>
        <p:nvSpPr>
          <p:cNvPr id="9" name="矩形 8">
            <a:extLst>
              <a:ext uri="{FF2B5EF4-FFF2-40B4-BE49-F238E27FC236}">
                <a16:creationId xmlns:a16="http://schemas.microsoft.com/office/drawing/2014/main" id="{40132C8A-5913-4BD7-820B-9B20475E871E}"/>
              </a:ext>
            </a:extLst>
          </p:cNvPr>
          <p:cNvSpPr/>
          <p:nvPr/>
        </p:nvSpPr>
        <p:spPr>
          <a:xfrm>
            <a:off x="395536" y="1464333"/>
            <a:ext cx="2817524" cy="646331"/>
          </a:xfrm>
          <a:prstGeom prst="rect">
            <a:avLst/>
          </a:prstGeom>
        </p:spPr>
        <p:txBody>
          <a:bodyPr wrap="square">
            <a:spAutoFit/>
          </a:bodyPr>
          <a:lstStyle/>
          <a:p>
            <a:r>
              <a:rPr lang="zh-CN" altLang="en-US" dirty="0">
                <a:solidFill>
                  <a:srgbClr val="000058"/>
                </a:solidFill>
              </a:rPr>
              <a:t>选取已确定的冬奥会三种冻品：猪、牛、羊</a:t>
            </a:r>
            <a:endParaRPr lang="en-US" altLang="zh-CN" dirty="0">
              <a:solidFill>
                <a:srgbClr val="000058"/>
              </a:solidFill>
            </a:endParaRPr>
          </a:p>
        </p:txBody>
      </p:sp>
      <p:pic>
        <p:nvPicPr>
          <p:cNvPr id="13" name="内容占位符 12">
            <a:extLst>
              <a:ext uri="{FF2B5EF4-FFF2-40B4-BE49-F238E27FC236}">
                <a16:creationId xmlns:a16="http://schemas.microsoft.com/office/drawing/2014/main" id="{2A12D67C-3118-4E5D-ACFC-AA4E1692C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6629" y="1124744"/>
            <a:ext cx="2918205" cy="4987379"/>
          </a:xfrm>
        </p:spPr>
      </p:pic>
    </p:spTree>
    <p:extLst>
      <p:ext uri="{BB962C8B-B14F-4D97-AF65-F5344CB8AC3E}">
        <p14:creationId xmlns:p14="http://schemas.microsoft.com/office/powerpoint/2010/main" val="46065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18499-EC80-499B-ADFF-E65A218C0114}"/>
              </a:ext>
            </a:extLst>
          </p:cNvPr>
          <p:cNvSpPr>
            <a:spLocks noGrp="1"/>
          </p:cNvSpPr>
          <p:nvPr>
            <p:ph type="title"/>
          </p:nvPr>
        </p:nvSpPr>
        <p:spPr/>
        <p:txBody>
          <a:bodyPr/>
          <a:lstStyle/>
          <a:p>
            <a:r>
              <a:rPr lang="en-US" altLang="zh-CN" dirty="0"/>
              <a:t>2 </a:t>
            </a:r>
            <a:r>
              <a:rPr lang="zh-CN" altLang="en-US" dirty="0"/>
              <a:t>研究内容</a:t>
            </a:r>
          </a:p>
        </p:txBody>
      </p:sp>
      <p:sp>
        <p:nvSpPr>
          <p:cNvPr id="3" name="文本框 2">
            <a:extLst>
              <a:ext uri="{FF2B5EF4-FFF2-40B4-BE49-F238E27FC236}">
                <a16:creationId xmlns:a16="http://schemas.microsoft.com/office/drawing/2014/main" id="{CE03A553-023E-4F7A-B7D0-7F651F114B2C}"/>
              </a:ext>
            </a:extLst>
          </p:cNvPr>
          <p:cNvSpPr txBox="1"/>
          <p:nvPr/>
        </p:nvSpPr>
        <p:spPr>
          <a:xfrm>
            <a:off x="6156176" y="3794683"/>
            <a:ext cx="2790742" cy="1200329"/>
          </a:xfrm>
          <a:prstGeom prst="rect">
            <a:avLst/>
          </a:prstGeom>
          <a:noFill/>
        </p:spPr>
        <p:txBody>
          <a:bodyPr wrap="square" rtlCol="0">
            <a:spAutoFit/>
          </a:bodyPr>
          <a:lstStyle/>
          <a:p>
            <a:r>
              <a:rPr lang="zh-CN" altLang="en-US" dirty="0">
                <a:solidFill>
                  <a:srgbClr val="000058"/>
                </a:solidFill>
              </a:rPr>
              <a:t>若调参优化后仍存在</a:t>
            </a:r>
            <a:r>
              <a:rPr lang="zh-CN" altLang="zh-CN" dirty="0">
                <a:solidFill>
                  <a:srgbClr val="000058"/>
                </a:solidFill>
              </a:rPr>
              <a:t>模型准确度问题，则</a:t>
            </a:r>
            <a:r>
              <a:rPr lang="zh-CN" altLang="en-US" dirty="0">
                <a:solidFill>
                  <a:srgbClr val="000058"/>
                </a:solidFill>
              </a:rPr>
              <a:t>需要</a:t>
            </a:r>
            <a:r>
              <a:rPr lang="zh-CN" altLang="zh-CN" dirty="0">
                <a:solidFill>
                  <a:srgbClr val="000058"/>
                </a:solidFill>
              </a:rPr>
              <a:t>再次寻找并加入新的可能影响冻结时间的参数</a:t>
            </a:r>
            <a:endParaRPr lang="zh-CN" altLang="en-US" sz="1600" dirty="0">
              <a:solidFill>
                <a:srgbClr val="000058"/>
              </a:solidFill>
            </a:endParaRPr>
          </a:p>
        </p:txBody>
      </p:sp>
      <p:sp>
        <p:nvSpPr>
          <p:cNvPr id="4" name="文本框 3">
            <a:extLst>
              <a:ext uri="{FF2B5EF4-FFF2-40B4-BE49-F238E27FC236}">
                <a16:creationId xmlns:a16="http://schemas.microsoft.com/office/drawing/2014/main" id="{8E86CE00-6959-449D-849F-252A6231E08A}"/>
              </a:ext>
            </a:extLst>
          </p:cNvPr>
          <p:cNvSpPr txBox="1"/>
          <p:nvPr/>
        </p:nvSpPr>
        <p:spPr>
          <a:xfrm>
            <a:off x="341098" y="3610018"/>
            <a:ext cx="2790742" cy="1569660"/>
          </a:xfrm>
          <a:prstGeom prst="rect">
            <a:avLst/>
          </a:prstGeom>
          <a:noFill/>
        </p:spPr>
        <p:txBody>
          <a:bodyPr wrap="square" rtlCol="0">
            <a:spAutoFit/>
          </a:bodyPr>
          <a:lstStyle/>
          <a:p>
            <a:r>
              <a:rPr lang="zh-CN" altLang="zh-CN" sz="1600" dirty="0">
                <a:solidFill>
                  <a:srgbClr val="000058"/>
                </a:solidFill>
              </a:rPr>
              <a:t>一般不同生物需建立不同模型。同一生物不同部位，如参数维度一致则整合为统一模型；若参数维度存在差异，则分别针对每一部位建立模型</a:t>
            </a:r>
            <a:endParaRPr lang="zh-CN" altLang="en-US" sz="1600" dirty="0">
              <a:solidFill>
                <a:srgbClr val="000058"/>
              </a:solidFill>
            </a:endParaRPr>
          </a:p>
        </p:txBody>
      </p:sp>
      <p:pic>
        <p:nvPicPr>
          <p:cNvPr id="12" name="内容占位符 11">
            <a:extLst>
              <a:ext uri="{FF2B5EF4-FFF2-40B4-BE49-F238E27FC236}">
                <a16:creationId xmlns:a16="http://schemas.microsoft.com/office/drawing/2014/main" id="{6431FD7E-31CD-4F0E-858A-23BC12EFA6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410" y="1177925"/>
            <a:ext cx="2918205" cy="4987379"/>
          </a:xfrm>
        </p:spPr>
      </p:pic>
    </p:spTree>
    <p:extLst>
      <p:ext uri="{BB962C8B-B14F-4D97-AF65-F5344CB8AC3E}">
        <p14:creationId xmlns:p14="http://schemas.microsoft.com/office/powerpoint/2010/main" val="287609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61AB8-E36D-47DB-9BC9-BADECAB22480}"/>
              </a:ext>
            </a:extLst>
          </p:cNvPr>
          <p:cNvSpPr>
            <a:spLocks noGrp="1"/>
          </p:cNvSpPr>
          <p:nvPr>
            <p:ph type="title"/>
          </p:nvPr>
        </p:nvSpPr>
        <p:spPr/>
        <p:txBody>
          <a:bodyPr/>
          <a:lstStyle/>
          <a:p>
            <a:r>
              <a:rPr lang="en-US" altLang="zh-CN" dirty="0"/>
              <a:t>3 </a:t>
            </a:r>
            <a:r>
              <a:rPr lang="zh-CN" altLang="en-US" dirty="0"/>
              <a:t>研究现状</a:t>
            </a:r>
          </a:p>
        </p:txBody>
      </p:sp>
      <p:sp>
        <p:nvSpPr>
          <p:cNvPr id="3" name="内容占位符 2">
            <a:extLst>
              <a:ext uri="{FF2B5EF4-FFF2-40B4-BE49-F238E27FC236}">
                <a16:creationId xmlns:a16="http://schemas.microsoft.com/office/drawing/2014/main" id="{4A78CC2B-B0E4-4126-B144-8355D4C6DCE4}"/>
              </a:ext>
            </a:extLst>
          </p:cNvPr>
          <p:cNvSpPr>
            <a:spLocks noGrp="1"/>
          </p:cNvSpPr>
          <p:nvPr>
            <p:ph idx="1"/>
          </p:nvPr>
        </p:nvSpPr>
        <p:spPr/>
        <p:txBody>
          <a:bodyPr/>
          <a:lstStyle/>
          <a:p>
            <a:r>
              <a:rPr lang="zh-CN" altLang="en-US" dirty="0"/>
              <a:t>研究难点</a:t>
            </a:r>
            <a:endParaRPr lang="en-US" altLang="zh-CN" dirty="0"/>
          </a:p>
          <a:p>
            <a:pPr lvl="1">
              <a:buFont typeface="Arial" panose="020B0604020202020204" pitchFamily="34" charset="0"/>
              <a:buChar char="•"/>
            </a:pPr>
            <a:r>
              <a:rPr lang="zh-CN" altLang="zh-CN" sz="1800" dirty="0"/>
              <a:t>针对不同生物以及同一生物不同部位，如何选择有效</a:t>
            </a:r>
            <a:r>
              <a:rPr lang="zh-CN" altLang="en-US" sz="1800" dirty="0"/>
              <a:t>的影响冻结时间的</a:t>
            </a:r>
            <a:r>
              <a:rPr lang="zh-CN" altLang="zh-CN" sz="1800" dirty="0"/>
              <a:t>特征参数</a:t>
            </a:r>
          </a:p>
          <a:p>
            <a:pPr lvl="1">
              <a:buFont typeface="Arial" panose="020B0604020202020204" pitchFamily="34" charset="0"/>
              <a:buChar char="•"/>
            </a:pPr>
            <a:r>
              <a:rPr lang="zh-CN" altLang="zh-CN" sz="1800" dirty="0"/>
              <a:t>如何对已采集数据进行预处理以使其转化为利于后续模型建立的结构化数据</a:t>
            </a:r>
          </a:p>
          <a:p>
            <a:pPr lvl="1">
              <a:buFont typeface="Arial" panose="020B0604020202020204" pitchFamily="34" charset="0"/>
              <a:buChar char="•"/>
            </a:pPr>
            <a:r>
              <a:rPr lang="zh-CN" altLang="zh-CN" sz="1800" dirty="0"/>
              <a:t>需针对不同生物甚至同一生物的不同部位建立各自的机器学习模型</a:t>
            </a:r>
          </a:p>
          <a:p>
            <a:pPr lvl="1">
              <a:buFont typeface="Arial" panose="020B0604020202020204" pitchFamily="34" charset="0"/>
              <a:buChar char="•"/>
            </a:pPr>
            <a:r>
              <a:rPr lang="zh-CN" altLang="zh-CN" sz="1800" dirty="0"/>
              <a:t>不同机器学习算法的比较选择</a:t>
            </a:r>
          </a:p>
          <a:p>
            <a:endParaRPr lang="en-US" altLang="zh-CN" sz="1100" dirty="0"/>
          </a:p>
          <a:p>
            <a:r>
              <a:rPr lang="zh-CN" altLang="en-US" dirty="0"/>
              <a:t>机器学习算法</a:t>
            </a:r>
            <a:endParaRPr lang="en-US" altLang="zh-CN" dirty="0"/>
          </a:p>
          <a:p>
            <a:pPr lvl="1">
              <a:buFont typeface="Arial" panose="020B0604020202020204" pitchFamily="34" charset="0"/>
              <a:buChar char="•"/>
            </a:pPr>
            <a:r>
              <a:rPr lang="zh-CN" altLang="en-US" sz="1800" dirty="0"/>
              <a:t>随机森林</a:t>
            </a:r>
            <a:endParaRPr lang="en-US" altLang="zh-CN" sz="1800" dirty="0"/>
          </a:p>
          <a:p>
            <a:pPr lvl="1">
              <a:buFont typeface="Arial" panose="020B0604020202020204" pitchFamily="34" charset="0"/>
              <a:buChar char="•"/>
            </a:pPr>
            <a:r>
              <a:rPr lang="en-US" altLang="zh-CN" sz="1800" dirty="0"/>
              <a:t>SVR</a:t>
            </a:r>
            <a:r>
              <a:rPr lang="zh-CN" altLang="en-US" sz="1800" dirty="0"/>
              <a:t>（支持向量回归）</a:t>
            </a:r>
            <a:endParaRPr lang="en-US" altLang="zh-CN" sz="1800" dirty="0"/>
          </a:p>
          <a:p>
            <a:pPr lvl="1">
              <a:buFont typeface="Arial" panose="020B0604020202020204" pitchFamily="34" charset="0"/>
              <a:buChar char="•"/>
            </a:pPr>
            <a:r>
              <a:rPr lang="en-US" altLang="zh-CN" sz="1800" dirty="0"/>
              <a:t>……</a:t>
            </a:r>
            <a:endParaRPr lang="en-US" altLang="zh-CN" dirty="0"/>
          </a:p>
        </p:txBody>
      </p:sp>
    </p:spTree>
    <p:extLst>
      <p:ext uri="{BB962C8B-B14F-4D97-AF65-F5344CB8AC3E}">
        <p14:creationId xmlns:p14="http://schemas.microsoft.com/office/powerpoint/2010/main" val="294550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016AB-7070-4B12-A839-1ED6BF5EC1A8}"/>
              </a:ext>
            </a:extLst>
          </p:cNvPr>
          <p:cNvSpPr>
            <a:spLocks noGrp="1"/>
          </p:cNvSpPr>
          <p:nvPr>
            <p:ph type="title"/>
          </p:nvPr>
        </p:nvSpPr>
        <p:spPr/>
        <p:txBody>
          <a:bodyPr/>
          <a:lstStyle/>
          <a:p>
            <a:r>
              <a:rPr lang="en-US" altLang="zh-CN" dirty="0"/>
              <a:t>4 </a:t>
            </a:r>
            <a:r>
              <a:rPr lang="zh-CN" altLang="en-US" dirty="0"/>
              <a:t>计划安排</a:t>
            </a:r>
          </a:p>
        </p:txBody>
      </p:sp>
      <p:graphicFrame>
        <p:nvGraphicFramePr>
          <p:cNvPr id="6" name="表格 6">
            <a:extLst>
              <a:ext uri="{FF2B5EF4-FFF2-40B4-BE49-F238E27FC236}">
                <a16:creationId xmlns:a16="http://schemas.microsoft.com/office/drawing/2014/main" id="{2D63B02F-1E9D-464D-83B6-A034FEAD3BBA}"/>
              </a:ext>
            </a:extLst>
          </p:cNvPr>
          <p:cNvGraphicFramePr>
            <a:graphicFrameLocks noGrp="1"/>
          </p:cNvGraphicFramePr>
          <p:nvPr>
            <p:ph idx="1"/>
            <p:extLst>
              <p:ext uri="{D42A27DB-BD31-4B8C-83A1-F6EECF244321}">
                <p14:modId xmlns:p14="http://schemas.microsoft.com/office/powerpoint/2010/main" val="3077674869"/>
              </p:ext>
            </p:extLst>
          </p:nvPr>
        </p:nvGraphicFramePr>
        <p:xfrm>
          <a:off x="1043607" y="2687320"/>
          <a:ext cx="6984778" cy="1483360"/>
        </p:xfrm>
        <a:graphic>
          <a:graphicData uri="http://schemas.openxmlformats.org/drawingml/2006/table">
            <a:tbl>
              <a:tblPr bandRow="1">
                <a:tableStyleId>{BC89EF96-8CEA-46FF-86C4-4CE0E7609802}</a:tableStyleId>
              </a:tblPr>
              <a:tblGrid>
                <a:gridCol w="3492389">
                  <a:extLst>
                    <a:ext uri="{9D8B030D-6E8A-4147-A177-3AD203B41FA5}">
                      <a16:colId xmlns:a16="http://schemas.microsoft.com/office/drawing/2014/main" val="1515220287"/>
                    </a:ext>
                  </a:extLst>
                </a:gridCol>
                <a:gridCol w="3492389">
                  <a:extLst>
                    <a:ext uri="{9D8B030D-6E8A-4147-A177-3AD203B41FA5}">
                      <a16:colId xmlns:a16="http://schemas.microsoft.com/office/drawing/2014/main" val="3559300629"/>
                    </a:ext>
                  </a:extLst>
                </a:gridCol>
              </a:tblGrid>
              <a:tr h="370840">
                <a:tc>
                  <a:txBody>
                    <a:bodyPr/>
                    <a:lstStyle/>
                    <a:p>
                      <a:r>
                        <a:rPr lang="zh-CN" altLang="en-US" b="1" dirty="0">
                          <a:solidFill>
                            <a:srgbClr val="000058"/>
                          </a:solidFill>
                        </a:rPr>
                        <a:t>先期实验、收集数据</a:t>
                      </a:r>
                    </a:p>
                  </a:txBody>
                  <a:tcPr/>
                </a:tc>
                <a:tc>
                  <a:txBody>
                    <a:bodyPr/>
                    <a:lstStyle/>
                    <a:p>
                      <a:r>
                        <a:rPr lang="zh-CN" altLang="en-US" b="1" dirty="0">
                          <a:solidFill>
                            <a:srgbClr val="000058"/>
                          </a:solidFill>
                        </a:rPr>
                        <a:t>两周</a:t>
                      </a:r>
                    </a:p>
                  </a:txBody>
                  <a:tcPr/>
                </a:tc>
                <a:extLst>
                  <a:ext uri="{0D108BD9-81ED-4DB2-BD59-A6C34878D82A}">
                    <a16:rowId xmlns:a16="http://schemas.microsoft.com/office/drawing/2014/main" val="2501822462"/>
                  </a:ext>
                </a:extLst>
              </a:tr>
              <a:tr h="370840">
                <a:tc>
                  <a:txBody>
                    <a:bodyPr/>
                    <a:lstStyle/>
                    <a:p>
                      <a:r>
                        <a:rPr lang="zh-CN" altLang="en-US" b="1" dirty="0">
                          <a:solidFill>
                            <a:srgbClr val="000058"/>
                          </a:solidFill>
                        </a:rPr>
                        <a:t>对数据进行预处理</a:t>
                      </a:r>
                    </a:p>
                  </a:txBody>
                  <a:tcPr/>
                </a:tc>
                <a:tc>
                  <a:txBody>
                    <a:bodyPr/>
                    <a:lstStyle/>
                    <a:p>
                      <a:r>
                        <a:rPr lang="zh-CN" altLang="en-US" b="1" dirty="0">
                          <a:solidFill>
                            <a:srgbClr val="000058"/>
                          </a:solidFill>
                        </a:rPr>
                        <a:t>两周</a:t>
                      </a:r>
                    </a:p>
                  </a:txBody>
                  <a:tcPr/>
                </a:tc>
                <a:extLst>
                  <a:ext uri="{0D108BD9-81ED-4DB2-BD59-A6C34878D82A}">
                    <a16:rowId xmlns:a16="http://schemas.microsoft.com/office/drawing/2014/main" val="2410362096"/>
                  </a:ext>
                </a:extLst>
              </a:tr>
              <a:tr h="370840">
                <a:tc>
                  <a:txBody>
                    <a:bodyPr/>
                    <a:lstStyle/>
                    <a:p>
                      <a:r>
                        <a:rPr lang="zh-CN" altLang="en-US" b="1" dirty="0">
                          <a:solidFill>
                            <a:srgbClr val="000058"/>
                          </a:solidFill>
                        </a:rPr>
                        <a:t>建立机器学习模型并优化</a:t>
                      </a:r>
                    </a:p>
                  </a:txBody>
                  <a:tcPr/>
                </a:tc>
                <a:tc>
                  <a:txBody>
                    <a:bodyPr/>
                    <a:lstStyle/>
                    <a:p>
                      <a:r>
                        <a:rPr lang="zh-CN" altLang="en-US" b="1" dirty="0">
                          <a:solidFill>
                            <a:srgbClr val="000058"/>
                          </a:solidFill>
                        </a:rPr>
                        <a:t>四周</a:t>
                      </a:r>
                    </a:p>
                  </a:txBody>
                  <a:tcPr/>
                </a:tc>
                <a:extLst>
                  <a:ext uri="{0D108BD9-81ED-4DB2-BD59-A6C34878D82A}">
                    <a16:rowId xmlns:a16="http://schemas.microsoft.com/office/drawing/2014/main" val="2385818636"/>
                  </a:ext>
                </a:extLst>
              </a:tr>
              <a:tr h="370840">
                <a:tc>
                  <a:txBody>
                    <a:bodyPr/>
                    <a:lstStyle/>
                    <a:p>
                      <a:r>
                        <a:rPr lang="zh-CN" altLang="en-US" b="1" dirty="0">
                          <a:solidFill>
                            <a:srgbClr val="000058"/>
                          </a:solidFill>
                        </a:rPr>
                        <a:t>智能冷冻系统设计与开发</a:t>
                      </a:r>
                    </a:p>
                  </a:txBody>
                  <a:tcPr/>
                </a:tc>
                <a:tc>
                  <a:txBody>
                    <a:bodyPr/>
                    <a:lstStyle/>
                    <a:p>
                      <a:r>
                        <a:rPr lang="zh-CN" altLang="en-US" b="1" dirty="0">
                          <a:solidFill>
                            <a:srgbClr val="000058"/>
                          </a:solidFill>
                        </a:rPr>
                        <a:t>两周</a:t>
                      </a:r>
                    </a:p>
                  </a:txBody>
                  <a:tcPr/>
                </a:tc>
                <a:extLst>
                  <a:ext uri="{0D108BD9-81ED-4DB2-BD59-A6C34878D82A}">
                    <a16:rowId xmlns:a16="http://schemas.microsoft.com/office/drawing/2014/main" val="2186149999"/>
                  </a:ext>
                </a:extLst>
              </a:tr>
            </a:tbl>
          </a:graphicData>
        </a:graphic>
      </p:graphicFrame>
    </p:spTree>
    <p:extLst>
      <p:ext uri="{BB962C8B-B14F-4D97-AF65-F5344CB8AC3E}">
        <p14:creationId xmlns:p14="http://schemas.microsoft.com/office/powerpoint/2010/main" val="28771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D00C3E8-42EF-4891-9592-3FA452A2B5F3}"/>
              </a:ext>
            </a:extLst>
          </p:cNvPr>
          <p:cNvSpPr txBox="1"/>
          <p:nvPr/>
        </p:nvSpPr>
        <p:spPr>
          <a:xfrm>
            <a:off x="2159732" y="2208139"/>
            <a:ext cx="4824536" cy="1084912"/>
          </a:xfrm>
          <a:prstGeom prst="rect">
            <a:avLst/>
          </a:prstGeom>
          <a:noFill/>
        </p:spPr>
        <p:txBody>
          <a:bodyPr wrap="square" lIns="68580" tIns="34290" rIns="68580" bIns="34290" rtlCol="0">
            <a:spAutoFit/>
          </a:bodyPr>
          <a:lstStyle/>
          <a:p>
            <a:pPr algn="ctr">
              <a:defRPr/>
            </a:pPr>
            <a:r>
              <a:rPr lang="en-US" altLang="zh-CN" sz="6600" b="1" dirty="0">
                <a:solidFill>
                  <a:srgbClr val="000058"/>
                </a:solidFill>
                <a:cs typeface="+mn-ea"/>
                <a:sym typeface="+mn-lt"/>
              </a:rPr>
              <a:t>THANKS</a:t>
            </a:r>
          </a:p>
        </p:txBody>
      </p:sp>
      <p:sp>
        <p:nvSpPr>
          <p:cNvPr id="7" name="文本框 6">
            <a:extLst>
              <a:ext uri="{FF2B5EF4-FFF2-40B4-BE49-F238E27FC236}">
                <a16:creationId xmlns:a16="http://schemas.microsoft.com/office/drawing/2014/main" id="{63899A8F-CBD9-4A5E-865D-E00925103657}"/>
              </a:ext>
            </a:extLst>
          </p:cNvPr>
          <p:cNvSpPr txBox="1"/>
          <p:nvPr/>
        </p:nvSpPr>
        <p:spPr>
          <a:xfrm>
            <a:off x="3542109" y="3409520"/>
            <a:ext cx="2059781" cy="530915"/>
          </a:xfrm>
          <a:prstGeom prst="rect">
            <a:avLst/>
          </a:prstGeom>
          <a:noFill/>
        </p:spPr>
        <p:txBody>
          <a:bodyPr wrap="square" lIns="68580" tIns="34290" rIns="68580" bIns="34290" rtlCol="0">
            <a:spAutoFit/>
          </a:bodyPr>
          <a:lstStyle/>
          <a:p>
            <a:pPr algn="ctr">
              <a:defRPr/>
            </a:pPr>
            <a:r>
              <a:rPr lang="zh-CN" altLang="en-US" sz="3000" dirty="0">
                <a:solidFill>
                  <a:srgbClr val="000058"/>
                </a:solidFill>
                <a:cs typeface="+mn-ea"/>
                <a:sym typeface="+mn-lt"/>
              </a:rPr>
              <a:t>感谢聆听</a:t>
            </a:r>
          </a:p>
        </p:txBody>
      </p:sp>
    </p:spTree>
    <p:extLst>
      <p:ext uri="{BB962C8B-B14F-4D97-AF65-F5344CB8AC3E}">
        <p14:creationId xmlns:p14="http://schemas.microsoft.com/office/powerpoint/2010/main" val="1407202232"/>
      </p:ext>
    </p:extLst>
  </p:cSld>
  <p:clrMapOvr>
    <a:masterClrMapping/>
  </p:clrMapOvr>
</p:sld>
</file>

<file path=ppt/theme/theme1.xml><?xml version="1.0" encoding="utf-8"?>
<a:theme xmlns:a="http://schemas.openxmlformats.org/drawingml/2006/main" name="2_学校形象识别系统VI讲义模板（生命绿）">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66506"/>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3500" b="1" i="0" u="none" strike="noStrike" cap="none" normalizeH="0" baseline="0" smtClean="0">
            <a:ln>
              <a:noFill/>
            </a:ln>
            <a:solidFill>
              <a:schemeClr val="bg1"/>
            </a:solidFill>
            <a:effectLst/>
            <a:latin typeface="Arial" charset="0"/>
            <a:ea typeface="华文中宋" pitchFamily="2" charset="-122"/>
          </a:defRPr>
        </a:defPPr>
      </a:lstStyle>
    </a:spDef>
    <a:lnDef>
      <a:spPr bwMode="auto">
        <a:xfrm>
          <a:off x="0" y="0"/>
          <a:ext cx="1" cy="1"/>
        </a:xfrm>
        <a:custGeom>
          <a:avLst/>
          <a:gdLst/>
          <a:ahLst/>
          <a:cxnLst/>
          <a:rect l="0" t="0" r="0" b="0"/>
          <a:pathLst/>
        </a:custGeom>
        <a:solidFill>
          <a:srgbClr val="06650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500" b="1" i="0" u="none" strike="noStrike" cap="none" normalizeH="0" baseline="0" smtClean="0">
            <a:ln>
              <a:noFill/>
            </a:ln>
            <a:solidFill>
              <a:schemeClr val="bg1"/>
            </a:solidFill>
            <a:effectLst/>
            <a:latin typeface="Arial" charset="0"/>
            <a:ea typeface="华文中宋"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345</TotalTime>
  <Words>327</Words>
  <Application>Microsoft Office PowerPoint</Application>
  <PresentationFormat>全屏显示(4:3)</PresentationFormat>
  <Paragraphs>41</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Arial</vt:lpstr>
      <vt:lpstr>Wingdings</vt:lpstr>
      <vt:lpstr>2_学校形象识别系统VI讲义模板（生命绿）</vt:lpstr>
      <vt:lpstr>基于机器学习的浸渍冷冻智能系统设计与开发</vt:lpstr>
      <vt:lpstr>目录</vt:lpstr>
      <vt:lpstr>1 课题背景</vt:lpstr>
      <vt:lpstr>2 研究内容</vt:lpstr>
      <vt:lpstr>2 研究内容</vt:lpstr>
      <vt:lpstr>3 研究现状</vt:lpstr>
      <vt:lpstr>4 计划安排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NYDX</dc:creator>
  <cp:lastModifiedBy>Xu Maoze</cp:lastModifiedBy>
  <cp:revision>23</cp:revision>
  <dcterms:created xsi:type="dcterms:W3CDTF">2018-05-29T07:13:09Z</dcterms:created>
  <dcterms:modified xsi:type="dcterms:W3CDTF">2019-12-25T02:53:23Z</dcterms:modified>
</cp:coreProperties>
</file>