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2" r:id="rId8"/>
    <p:sldId id="265" r:id="rId9"/>
    <p:sldId id="263" r:id="rId10"/>
    <p:sldId id="261"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8" descr="1-01.jpg"/>
          <p:cNvPicPr>
            <a:picLocks noChangeAspect="1"/>
          </p:cNvPicPr>
          <p:nvPr/>
        </p:nvPicPr>
        <p:blipFill>
          <a:blip r:embed="rId2" cstate="print"/>
          <a:srcRect/>
          <a:stretch>
            <a:fillRect/>
          </a:stretch>
        </p:blipFill>
        <p:spPr bwMode="auto">
          <a:xfrm>
            <a:off x="1592" y="0"/>
            <a:ext cx="9140825" cy="6858000"/>
          </a:xfrm>
          <a:prstGeom prst="rect">
            <a:avLst/>
          </a:prstGeom>
          <a:noFill/>
          <a:ln w="9525">
            <a:noFill/>
            <a:miter lim="800000"/>
            <a:headEnd/>
            <a:tailEnd/>
          </a:ln>
        </p:spPr>
      </p:pic>
      <p:sp>
        <p:nvSpPr>
          <p:cNvPr id="125955" name="Rectangle 3"/>
          <p:cNvSpPr>
            <a:spLocks noGrp="1" noChangeArrowheads="1"/>
          </p:cNvSpPr>
          <p:nvPr>
            <p:ph type="ctrTitle"/>
          </p:nvPr>
        </p:nvSpPr>
        <p:spPr>
          <a:xfrm>
            <a:off x="928662" y="2214560"/>
            <a:ext cx="7772400" cy="1470025"/>
          </a:xfrm>
        </p:spPr>
        <p:txBody>
          <a:bodyPr/>
          <a:lstStyle>
            <a:lvl1pPr>
              <a:defRPr sz="4800">
                <a:solidFill>
                  <a:srgbClr val="000066"/>
                </a:solidFill>
              </a:defRPr>
            </a:lvl1pPr>
          </a:lstStyle>
          <a:p>
            <a:r>
              <a:rPr lang="zh-CN" altLang="en-US"/>
              <a:t>单击此处编辑母版标题样式</a:t>
            </a:r>
            <a:endParaRPr lang="zh-CN" altLang="en-US" dirty="0"/>
          </a:p>
        </p:txBody>
      </p:sp>
      <p:sp>
        <p:nvSpPr>
          <p:cNvPr id="125956" name="Rectangle 4"/>
          <p:cNvSpPr>
            <a:spLocks noGrp="1" noChangeArrowheads="1"/>
          </p:cNvSpPr>
          <p:nvPr>
            <p:ph type="subTitle" idx="1"/>
          </p:nvPr>
        </p:nvSpPr>
        <p:spPr>
          <a:xfrm>
            <a:off x="928662" y="4643449"/>
            <a:ext cx="5072098" cy="665163"/>
          </a:xfrm>
        </p:spPr>
        <p:txBody>
          <a:bodyPr/>
          <a:lstStyle>
            <a:lvl1pPr marL="0" indent="0" algn="ctr">
              <a:buFontTx/>
              <a:buNone/>
              <a:defRPr sz="2800" b="1"/>
            </a:lvl1pPr>
          </a:lstStyle>
          <a:p>
            <a:r>
              <a:rPr lang="zh-CN" altLang="en-US"/>
              <a:t>单击此处编辑母版副标题样式</a:t>
            </a:r>
            <a:endParaRPr lang="zh-CN" altLang="en-US" dirty="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8E93096E-B8CD-4FE5-96C7-2FD0BC5C24E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833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sldNum" sz="quarter" idx="12"/>
          </p:nvPr>
        </p:nvSpPr>
        <p:spPr>
          <a:ln/>
        </p:spPr>
        <p:txBody>
          <a:bodyPr/>
          <a:lstStyle>
            <a:lvl1pPr>
              <a:defRPr/>
            </a:lvl1pPr>
          </a:lstStyle>
          <a:p>
            <a:pPr>
              <a:defRPr/>
            </a:pPr>
            <a:fld id="{8FB78B1A-3ACA-4A09-BFD8-8FD14FC830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345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0054" y="981079"/>
            <a:ext cx="2214563" cy="55435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367" y="981079"/>
            <a:ext cx="6491287" cy="55435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sldNum" sz="quarter" idx="12"/>
          </p:nvPr>
        </p:nvSpPr>
        <p:spPr>
          <a:ln/>
        </p:spPr>
        <p:txBody>
          <a:bodyPr/>
          <a:lstStyle>
            <a:lvl1pPr>
              <a:defRPr/>
            </a:lvl1pPr>
          </a:lstStyle>
          <a:p>
            <a:pPr>
              <a:defRPr/>
            </a:pPr>
            <a:fld id="{08A5BDB6-7F05-4FC1-811E-B498349CF8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1264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2912" y="285732"/>
            <a:ext cx="6786610" cy="719139"/>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644560" y="1177944"/>
            <a:ext cx="7927968" cy="5180015"/>
          </a:xfrm>
        </p:spPr>
        <p:txBody>
          <a:bodyPr/>
          <a:lstStyle>
            <a:lvl1pPr marL="177800" indent="-177800">
              <a:buFont typeface="Arial" pitchFamily="34" charset="0"/>
              <a:buChar char="•"/>
              <a:tabLst>
                <a:tab pos="177800" algn="l"/>
              </a:tabLst>
              <a:defRPr/>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dirty="0">
              <a:solidFill>
                <a:srgbClr val="000000"/>
              </a:solidFill>
            </a:endParaRPr>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sldNum" sz="quarter" idx="12"/>
          </p:nvPr>
        </p:nvSpPr>
        <p:spPr>
          <a:ln/>
        </p:spPr>
        <p:txBody>
          <a:bodyPr/>
          <a:lstStyle>
            <a:lvl1pPr>
              <a:defRPr/>
            </a:lvl1pPr>
          </a:lstStyle>
          <a:p>
            <a:pPr>
              <a:defRPr/>
            </a:pPr>
            <a:fld id="{1106AC6D-3C55-4344-844C-647263F2CEC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31783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5"/>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sldNum" sz="quarter" idx="12"/>
          </p:nvPr>
        </p:nvSpPr>
        <p:spPr>
          <a:ln/>
        </p:spPr>
        <p:txBody>
          <a:bodyPr/>
          <a:lstStyle>
            <a:lvl1pPr>
              <a:defRPr/>
            </a:lvl1pPr>
          </a:lstStyle>
          <a:p>
            <a:pPr>
              <a:defRPr/>
            </a:pPr>
            <a:fld id="{7177C9F2-721C-4F9F-AC32-CEF660867B2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710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9388" y="1773241"/>
            <a:ext cx="4316412"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4" y="1773241"/>
            <a:ext cx="4316413"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sldNum" sz="quarter" idx="12"/>
          </p:nvPr>
        </p:nvSpPr>
        <p:spPr>
          <a:ln/>
        </p:spPr>
        <p:txBody>
          <a:bodyPr/>
          <a:lstStyle>
            <a:lvl1pPr>
              <a:defRPr/>
            </a:lvl1pPr>
          </a:lstStyle>
          <a:p>
            <a:pPr>
              <a:defRPr/>
            </a:pPr>
            <a:fld id="{92D43494-0452-42ED-B85A-152D483544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51389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53511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5"/>
          <p:cNvSpPr>
            <a:spLocks noGrp="1" noChangeArrowheads="1"/>
          </p:cNvSpPr>
          <p:nvPr>
            <p:ph type="sldNum" sz="quarter" idx="12"/>
          </p:nvPr>
        </p:nvSpPr>
        <p:spPr>
          <a:ln/>
        </p:spPr>
        <p:txBody>
          <a:bodyPr/>
          <a:lstStyle>
            <a:lvl1pPr>
              <a:defRPr/>
            </a:lvl1pPr>
          </a:lstStyle>
          <a:p>
            <a:pPr>
              <a:defRPr/>
            </a:pPr>
            <a:fld id="{78FF8932-E958-40D1-B1B6-EEAE2657E48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1419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sldNum" sz="quarter" idx="12"/>
          </p:nvPr>
        </p:nvSpPr>
        <p:spPr>
          <a:ln/>
        </p:spPr>
        <p:txBody>
          <a:bodyPr/>
          <a:lstStyle>
            <a:lvl1pPr>
              <a:defRPr/>
            </a:lvl1pPr>
          </a:lstStyle>
          <a:p>
            <a:pPr>
              <a:defRPr/>
            </a:pPr>
            <a:fld id="{5736FE75-6E63-430D-BC10-E6D560F6829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77509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sldNum" sz="quarter" idx="12"/>
          </p:nvPr>
        </p:nvSpPr>
        <p:spPr>
          <a:ln/>
        </p:spPr>
        <p:txBody>
          <a:bodyPr/>
          <a:lstStyle>
            <a:lvl1pPr>
              <a:defRPr/>
            </a:lvl1pPr>
          </a:lstStyle>
          <a:p>
            <a:pPr>
              <a:defRPr/>
            </a:pPr>
            <a:fld id="{0FECA8F2-0099-444C-B529-EB9B435666A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8576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3"/>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sldNum" sz="quarter" idx="12"/>
          </p:nvPr>
        </p:nvSpPr>
        <p:spPr>
          <a:ln/>
        </p:spPr>
        <p:txBody>
          <a:bodyPr/>
          <a:lstStyle>
            <a:lvl1pPr>
              <a:defRPr/>
            </a:lvl1pPr>
          </a:lstStyle>
          <a:p>
            <a:pPr>
              <a:defRPr/>
            </a:pPr>
            <a:fld id="{E6668E47-7F4D-4EEF-9724-0D2F5BF48B2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8404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4"/>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42"/>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sldNum" sz="quarter" idx="12"/>
          </p:nvPr>
        </p:nvSpPr>
        <p:spPr>
          <a:ln/>
        </p:spPr>
        <p:txBody>
          <a:bodyPr/>
          <a:lstStyle>
            <a:lvl1pPr>
              <a:defRPr/>
            </a:lvl1pPr>
          </a:lstStyle>
          <a:p>
            <a:pPr>
              <a:defRPr/>
            </a:pPr>
            <a:fld id="{25FCB8C1-E1A7-4D93-8219-F0D1F3F964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90774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7" descr="3-01.jpg"/>
          <p:cNvPicPr>
            <a:picLocks noChangeAspect="1"/>
          </p:cNvPicPr>
          <p:nvPr/>
        </p:nvPicPr>
        <p:blipFill>
          <a:blip r:embed="rId13" cstate="print"/>
          <a:srcRect/>
          <a:stretch>
            <a:fillRect/>
          </a:stretch>
        </p:blipFill>
        <p:spPr bwMode="auto">
          <a:xfrm>
            <a:off x="1591" y="0"/>
            <a:ext cx="9140825" cy="6858000"/>
          </a:xfrm>
          <a:prstGeom prst="rect">
            <a:avLst/>
          </a:prstGeom>
          <a:noFill/>
          <a:ln w="9525">
            <a:noFill/>
            <a:miter lim="800000"/>
            <a:headEnd/>
            <a:tailEnd/>
          </a:ln>
        </p:spPr>
      </p:pic>
      <p:sp>
        <p:nvSpPr>
          <p:cNvPr id="124931" name="Rectangle 3"/>
          <p:cNvSpPr>
            <a:spLocks noGrp="1" noChangeArrowheads="1"/>
          </p:cNvSpPr>
          <p:nvPr>
            <p:ph type="dt" sz="half" idx="2"/>
          </p:nvPr>
        </p:nvSpPr>
        <p:spPr bwMode="auto">
          <a:xfrm>
            <a:off x="457200" y="6245227"/>
            <a:ext cx="2133600" cy="476251"/>
          </a:xfrm>
          <a:prstGeom prst="rect">
            <a:avLst/>
          </a:prstGeom>
          <a:noFill/>
          <a:ln w="9525">
            <a:noFill/>
            <a:miter lim="800000"/>
            <a:headEnd/>
            <a:tailEnd/>
          </a:ln>
          <a:effectLst/>
        </p:spPr>
        <p:txBody>
          <a:bodyPr vert="horz" wrap="square" lIns="91408" tIns="45704" rIns="91408" bIns="45704" numCol="1" anchor="t" anchorCtr="0" compatLnSpc="1">
            <a:prstTxWarp prst="textNoShape">
              <a:avLst/>
            </a:prstTxWarp>
          </a:bodyPr>
          <a:lstStyle>
            <a:lvl1pPr algn="l">
              <a:defRPr sz="1400" b="0">
                <a:solidFill>
                  <a:schemeClr val="tx1"/>
                </a:solidFill>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24932" name="Rectangle 4"/>
          <p:cNvSpPr>
            <a:spLocks noGrp="1" noChangeArrowheads="1"/>
          </p:cNvSpPr>
          <p:nvPr>
            <p:ph type="ftr" sz="quarter" idx="3"/>
          </p:nvPr>
        </p:nvSpPr>
        <p:spPr bwMode="auto">
          <a:xfrm>
            <a:off x="3124200" y="6245227"/>
            <a:ext cx="2895600" cy="476251"/>
          </a:xfrm>
          <a:prstGeom prst="rect">
            <a:avLst/>
          </a:prstGeom>
          <a:noFill/>
          <a:ln w="9525">
            <a:noFill/>
            <a:miter lim="800000"/>
            <a:headEnd/>
            <a:tailEnd/>
          </a:ln>
          <a:effectLst/>
        </p:spPr>
        <p:txBody>
          <a:bodyPr vert="horz" wrap="square" lIns="91408" tIns="45704" rIns="91408" bIns="45704" numCol="1" anchor="t" anchorCtr="0" compatLnSpc="1">
            <a:prstTxWarp prst="textNoShape">
              <a:avLst/>
            </a:prstTxWarp>
          </a:bodyPr>
          <a:lstStyle>
            <a:lvl1pPr algn="ctr">
              <a:defRPr sz="1400" b="0">
                <a:solidFill>
                  <a:schemeClr val="tx1"/>
                </a:solidFill>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24933" name="Rectangle 5"/>
          <p:cNvSpPr>
            <a:spLocks noGrp="1" noChangeArrowheads="1"/>
          </p:cNvSpPr>
          <p:nvPr>
            <p:ph type="sldNum" sz="quarter" idx="4"/>
          </p:nvPr>
        </p:nvSpPr>
        <p:spPr bwMode="auto">
          <a:xfrm>
            <a:off x="6553200" y="6245227"/>
            <a:ext cx="2133600" cy="476251"/>
          </a:xfrm>
          <a:prstGeom prst="rect">
            <a:avLst/>
          </a:prstGeom>
          <a:noFill/>
          <a:ln w="9525">
            <a:noFill/>
            <a:miter lim="800000"/>
            <a:headEnd/>
            <a:tailEnd/>
          </a:ln>
          <a:effectLst/>
        </p:spPr>
        <p:txBody>
          <a:bodyPr vert="horz" wrap="square" lIns="91408" tIns="45704" rIns="91408" bIns="45704" numCol="1" anchor="t" anchorCtr="0" compatLnSpc="1">
            <a:prstTxWarp prst="textNoShape">
              <a:avLst/>
            </a:prstTxWarp>
          </a:bodyPr>
          <a:lstStyle>
            <a:lvl1pPr algn="r">
              <a:defRPr sz="1400" b="0">
                <a:solidFill>
                  <a:schemeClr val="tx1"/>
                </a:solidFill>
                <a:ea typeface="宋体" pitchFamily="2" charset="-122"/>
              </a:defRPr>
            </a:lvl1pPr>
          </a:lstStyle>
          <a:p>
            <a:pPr fontAlgn="base">
              <a:spcBef>
                <a:spcPct val="0"/>
              </a:spcBef>
              <a:spcAft>
                <a:spcPct val="0"/>
              </a:spcAft>
              <a:defRPr/>
            </a:pPr>
            <a:fld id="{BCDA0588-FED2-45DE-B25E-203591A1D60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0" name="Rectangle 6"/>
          <p:cNvSpPr>
            <a:spLocks noGrp="1" noChangeArrowheads="1"/>
          </p:cNvSpPr>
          <p:nvPr>
            <p:ph type="title"/>
          </p:nvPr>
        </p:nvSpPr>
        <p:spPr bwMode="auto">
          <a:xfrm>
            <a:off x="214314" y="214316"/>
            <a:ext cx="6786562" cy="719137"/>
          </a:xfrm>
          <a:prstGeom prst="rect">
            <a:avLst/>
          </a:prstGeom>
          <a:noFill/>
          <a:ln w="9525">
            <a:noFill/>
            <a:miter lim="800000"/>
            <a:headEnd/>
            <a:tailEnd/>
          </a:ln>
        </p:spPr>
        <p:txBody>
          <a:bodyPr vert="horz" wrap="square" lIns="91408" tIns="45704" rIns="91408" bIns="45704" numCol="1" anchor="ctr" anchorCtr="0" compatLnSpc="1">
            <a:prstTxWarp prst="textNoShape">
              <a:avLst/>
            </a:prstTxWarp>
          </a:bodyPr>
          <a:lstStyle/>
          <a:p>
            <a:pPr lvl="0"/>
            <a:r>
              <a:rPr lang="zh-CN" altLang="en-US"/>
              <a:t>单击此处编辑母版标题样式</a:t>
            </a:r>
          </a:p>
        </p:txBody>
      </p:sp>
      <p:sp>
        <p:nvSpPr>
          <p:cNvPr id="1031" name="Rectangle 7"/>
          <p:cNvSpPr>
            <a:spLocks noGrp="1" noChangeArrowheads="1"/>
          </p:cNvSpPr>
          <p:nvPr>
            <p:ph type="body" idx="1"/>
          </p:nvPr>
        </p:nvSpPr>
        <p:spPr bwMode="auto">
          <a:xfrm>
            <a:off x="215903" y="1106489"/>
            <a:ext cx="8785225" cy="5180012"/>
          </a:xfrm>
          <a:prstGeom prst="rect">
            <a:avLst/>
          </a:prstGeom>
          <a:noFill/>
          <a:ln w="9525">
            <a:noFill/>
            <a:miter lim="800000"/>
            <a:headEnd/>
            <a:tailEnd/>
          </a:ln>
        </p:spPr>
        <p:txBody>
          <a:bodyPr vert="horz" wrap="square" lIns="91408" tIns="45704" rIns="91408" bIns="4570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18115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600" b="1">
          <a:solidFill>
            <a:srgbClr val="000058"/>
          </a:solidFill>
          <a:latin typeface="+mj-lt"/>
          <a:ea typeface="+mj-ea"/>
          <a:cs typeface="+mj-cs"/>
        </a:defRPr>
      </a:lvl1pPr>
      <a:lvl2pPr algn="l" rtl="0" fontAlgn="base">
        <a:spcBef>
          <a:spcPct val="0"/>
        </a:spcBef>
        <a:spcAft>
          <a:spcPct val="0"/>
        </a:spcAft>
        <a:defRPr sz="3600" b="1">
          <a:solidFill>
            <a:srgbClr val="000058"/>
          </a:solidFill>
          <a:latin typeface="Arial" charset="0"/>
          <a:ea typeface="黑体" pitchFamily="2" charset="-122"/>
        </a:defRPr>
      </a:lvl2pPr>
      <a:lvl3pPr algn="l" rtl="0" fontAlgn="base">
        <a:spcBef>
          <a:spcPct val="0"/>
        </a:spcBef>
        <a:spcAft>
          <a:spcPct val="0"/>
        </a:spcAft>
        <a:defRPr sz="3600" b="1">
          <a:solidFill>
            <a:srgbClr val="000058"/>
          </a:solidFill>
          <a:latin typeface="Arial" charset="0"/>
          <a:ea typeface="黑体" pitchFamily="2" charset="-122"/>
        </a:defRPr>
      </a:lvl3pPr>
      <a:lvl4pPr algn="l" rtl="0" fontAlgn="base">
        <a:spcBef>
          <a:spcPct val="0"/>
        </a:spcBef>
        <a:spcAft>
          <a:spcPct val="0"/>
        </a:spcAft>
        <a:defRPr sz="3600" b="1">
          <a:solidFill>
            <a:srgbClr val="000058"/>
          </a:solidFill>
          <a:latin typeface="Arial" charset="0"/>
          <a:ea typeface="黑体" pitchFamily="2" charset="-122"/>
        </a:defRPr>
      </a:lvl4pPr>
      <a:lvl5pPr algn="l" rtl="0" fontAlgn="base">
        <a:spcBef>
          <a:spcPct val="0"/>
        </a:spcBef>
        <a:spcAft>
          <a:spcPct val="0"/>
        </a:spcAft>
        <a:defRPr sz="3600" b="1">
          <a:solidFill>
            <a:srgbClr val="000058"/>
          </a:solidFill>
          <a:latin typeface="Arial" charset="0"/>
          <a:ea typeface="黑体" pitchFamily="2" charset="-122"/>
        </a:defRPr>
      </a:lvl5pPr>
      <a:lvl6pPr marL="457200" algn="ctr" rtl="0" eaLnBrk="1" fontAlgn="base" hangingPunct="1">
        <a:spcBef>
          <a:spcPct val="0"/>
        </a:spcBef>
        <a:spcAft>
          <a:spcPct val="0"/>
        </a:spcAft>
        <a:defRPr sz="3500" b="1">
          <a:solidFill>
            <a:srgbClr val="000058"/>
          </a:solidFill>
          <a:latin typeface="Arial" charset="0"/>
          <a:ea typeface="黑体" pitchFamily="2" charset="-122"/>
        </a:defRPr>
      </a:lvl6pPr>
      <a:lvl7pPr marL="914400" algn="ctr" rtl="0" eaLnBrk="1" fontAlgn="base" hangingPunct="1">
        <a:spcBef>
          <a:spcPct val="0"/>
        </a:spcBef>
        <a:spcAft>
          <a:spcPct val="0"/>
        </a:spcAft>
        <a:defRPr sz="3500" b="1">
          <a:solidFill>
            <a:srgbClr val="000058"/>
          </a:solidFill>
          <a:latin typeface="Arial" charset="0"/>
          <a:ea typeface="黑体" pitchFamily="2" charset="-122"/>
        </a:defRPr>
      </a:lvl7pPr>
      <a:lvl8pPr marL="1371600" algn="ctr" rtl="0" eaLnBrk="1" fontAlgn="base" hangingPunct="1">
        <a:spcBef>
          <a:spcPct val="0"/>
        </a:spcBef>
        <a:spcAft>
          <a:spcPct val="0"/>
        </a:spcAft>
        <a:defRPr sz="3500" b="1">
          <a:solidFill>
            <a:srgbClr val="000058"/>
          </a:solidFill>
          <a:latin typeface="Arial" charset="0"/>
          <a:ea typeface="黑体" pitchFamily="2" charset="-122"/>
        </a:defRPr>
      </a:lvl8pPr>
      <a:lvl9pPr marL="1828800" algn="ctr" rtl="0" eaLnBrk="1" fontAlgn="base" hangingPunct="1">
        <a:spcBef>
          <a:spcPct val="0"/>
        </a:spcBef>
        <a:spcAft>
          <a:spcPct val="0"/>
        </a:spcAft>
        <a:defRPr sz="3500" b="1">
          <a:solidFill>
            <a:srgbClr val="000058"/>
          </a:solidFill>
          <a:latin typeface="Arial" charset="0"/>
          <a:ea typeface="黑体" pitchFamily="2" charset="-122"/>
        </a:defRPr>
      </a:lvl9pPr>
    </p:titleStyle>
    <p:bodyStyle>
      <a:lvl1pPr marL="342900" indent="-342900" algn="l" rtl="0" fontAlgn="base">
        <a:lnSpc>
          <a:spcPct val="120000"/>
        </a:lnSpc>
        <a:spcBef>
          <a:spcPct val="50000"/>
        </a:spcBef>
        <a:spcAft>
          <a:spcPct val="0"/>
        </a:spcAft>
        <a:buClr>
          <a:srgbClr val="066506"/>
        </a:buClr>
        <a:buFont typeface="Wingdings" pitchFamily="2" charset="2"/>
        <a:buChar char="l"/>
        <a:defRPr sz="2500" b="1">
          <a:solidFill>
            <a:srgbClr val="000066"/>
          </a:solidFill>
          <a:latin typeface="+mn-lt"/>
          <a:ea typeface="+mn-ea"/>
          <a:cs typeface="+mn-cs"/>
        </a:defRPr>
      </a:lvl1pPr>
      <a:lvl2pPr marL="742950" indent="-285750" algn="l" rtl="0" fontAlgn="base">
        <a:spcBef>
          <a:spcPct val="20000"/>
        </a:spcBef>
        <a:spcAft>
          <a:spcPct val="0"/>
        </a:spcAft>
        <a:buClr>
          <a:srgbClr val="066506"/>
        </a:buClr>
        <a:buFont typeface="Wingdings" pitchFamily="2" charset="2"/>
        <a:buChar char="Ø"/>
        <a:defRPr sz="2200" b="1">
          <a:solidFill>
            <a:srgbClr val="000066"/>
          </a:solidFill>
          <a:latin typeface="+mn-lt"/>
          <a:ea typeface="+mn-ea"/>
        </a:defRPr>
      </a:lvl2pPr>
      <a:lvl3pPr marL="1143000" indent="-228600" algn="l" rtl="0" fontAlgn="base">
        <a:spcBef>
          <a:spcPct val="20000"/>
        </a:spcBef>
        <a:spcAft>
          <a:spcPct val="0"/>
        </a:spcAft>
        <a:buClr>
          <a:srgbClr val="066506"/>
        </a:buClr>
        <a:buFont typeface="Arial" charset="0"/>
        <a:buChar char="-"/>
        <a:defRPr sz="2000">
          <a:solidFill>
            <a:srgbClr val="000066"/>
          </a:solidFill>
          <a:latin typeface="+mn-lt"/>
          <a:ea typeface="+mn-ea"/>
        </a:defRPr>
      </a:lvl3pPr>
      <a:lvl4pPr marL="1600200" indent="-228600" algn="l" rtl="0" fontAlgn="base">
        <a:spcBef>
          <a:spcPct val="20000"/>
        </a:spcBef>
        <a:spcAft>
          <a:spcPct val="0"/>
        </a:spcAft>
        <a:buClr>
          <a:srgbClr val="066506"/>
        </a:buClr>
        <a:buFont typeface="Arial" charset="0"/>
        <a:buChar char="-"/>
        <a:defRPr sz="2000">
          <a:solidFill>
            <a:srgbClr val="000066"/>
          </a:solidFill>
          <a:latin typeface="+mn-lt"/>
          <a:ea typeface="+mn-ea"/>
        </a:defRPr>
      </a:lvl4pPr>
      <a:lvl5pPr marL="2055813" indent="-227013" algn="l" rtl="0" fontAlgn="base">
        <a:spcBef>
          <a:spcPct val="20000"/>
        </a:spcBef>
        <a:spcAft>
          <a:spcPct val="0"/>
        </a:spcAft>
        <a:buClr>
          <a:srgbClr val="066506"/>
        </a:buClr>
        <a:buFont typeface="Arial" charset="0"/>
        <a:buChar char="-"/>
        <a:defRPr sz="2000">
          <a:solidFill>
            <a:srgbClr val="000066"/>
          </a:solidFill>
          <a:latin typeface="+mn-lt"/>
          <a:ea typeface="+mn-ea"/>
        </a:defRPr>
      </a:lvl5pPr>
      <a:lvl6pPr marL="2513013" indent="-227013" algn="l" rtl="0" eaLnBrk="1" fontAlgn="base" hangingPunct="1">
        <a:spcBef>
          <a:spcPct val="20000"/>
        </a:spcBef>
        <a:spcAft>
          <a:spcPct val="0"/>
        </a:spcAft>
        <a:buClr>
          <a:srgbClr val="066506"/>
        </a:buClr>
        <a:buFont typeface="Arial" charset="0"/>
        <a:buChar char="-"/>
        <a:defRPr sz="2000">
          <a:solidFill>
            <a:srgbClr val="000066"/>
          </a:solidFill>
          <a:latin typeface="+mn-lt"/>
          <a:ea typeface="+mn-ea"/>
        </a:defRPr>
      </a:lvl6pPr>
      <a:lvl7pPr marL="2970213" indent="-227013" algn="l" rtl="0" eaLnBrk="1" fontAlgn="base" hangingPunct="1">
        <a:spcBef>
          <a:spcPct val="20000"/>
        </a:spcBef>
        <a:spcAft>
          <a:spcPct val="0"/>
        </a:spcAft>
        <a:buClr>
          <a:srgbClr val="066506"/>
        </a:buClr>
        <a:buFont typeface="Arial" charset="0"/>
        <a:buChar char="-"/>
        <a:defRPr sz="2000">
          <a:solidFill>
            <a:srgbClr val="000066"/>
          </a:solidFill>
          <a:latin typeface="+mn-lt"/>
          <a:ea typeface="+mn-ea"/>
        </a:defRPr>
      </a:lvl7pPr>
      <a:lvl8pPr marL="3427413" indent="-227013" algn="l" rtl="0" eaLnBrk="1" fontAlgn="base" hangingPunct="1">
        <a:spcBef>
          <a:spcPct val="20000"/>
        </a:spcBef>
        <a:spcAft>
          <a:spcPct val="0"/>
        </a:spcAft>
        <a:buClr>
          <a:srgbClr val="066506"/>
        </a:buClr>
        <a:buFont typeface="Arial" charset="0"/>
        <a:buChar char="-"/>
        <a:defRPr sz="2000">
          <a:solidFill>
            <a:srgbClr val="000066"/>
          </a:solidFill>
          <a:latin typeface="+mn-lt"/>
          <a:ea typeface="+mn-ea"/>
        </a:defRPr>
      </a:lvl8pPr>
      <a:lvl9pPr marL="3884613" indent="-227013" algn="l" rtl="0" eaLnBrk="1" fontAlgn="base" hangingPunct="1">
        <a:spcBef>
          <a:spcPct val="20000"/>
        </a:spcBef>
        <a:spcAft>
          <a:spcPct val="0"/>
        </a:spcAft>
        <a:buClr>
          <a:srgbClr val="066506"/>
        </a:buClr>
        <a:buFont typeface="Arial" charset="0"/>
        <a:buChar char="-"/>
        <a:defRPr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0858" y="2204864"/>
            <a:ext cx="7772400" cy="1470025"/>
          </a:xfrm>
        </p:spPr>
        <p:txBody>
          <a:bodyPr/>
          <a:lstStyle/>
          <a:p>
            <a:pPr algn="ctr"/>
            <a:r>
              <a:rPr lang="zh-CN" altLang="zh-CN" dirty="0"/>
              <a:t>基于机器学习的浸渍冷冻智能系统设计与开发</a:t>
            </a:r>
            <a:endParaRPr lang="zh-CN" altLang="en-US" dirty="0"/>
          </a:p>
        </p:txBody>
      </p:sp>
      <p:sp>
        <p:nvSpPr>
          <p:cNvPr id="3" name="副标题 2"/>
          <p:cNvSpPr>
            <a:spLocks noGrp="1"/>
          </p:cNvSpPr>
          <p:nvPr>
            <p:ph type="subTitle" idx="1"/>
          </p:nvPr>
        </p:nvSpPr>
        <p:spPr>
          <a:xfrm>
            <a:off x="-505040" y="5085184"/>
            <a:ext cx="5072098" cy="1593863"/>
          </a:xfrm>
        </p:spPr>
        <p:txBody>
          <a:bodyPr/>
          <a:lstStyle/>
          <a:p>
            <a:r>
              <a:rPr lang="zh-CN" altLang="en-US" dirty="0"/>
              <a:t>指导教师：贾璐</a:t>
            </a:r>
            <a:endParaRPr lang="en-US" altLang="zh-CN" dirty="0"/>
          </a:p>
          <a:p>
            <a:r>
              <a:rPr lang="zh-CN" altLang="en-US" dirty="0"/>
              <a:t>汇报人：许茂泽</a:t>
            </a:r>
          </a:p>
        </p:txBody>
      </p:sp>
    </p:spTree>
    <p:extLst>
      <p:ext uri="{BB962C8B-B14F-4D97-AF65-F5344CB8AC3E}">
        <p14:creationId xmlns:p14="http://schemas.microsoft.com/office/powerpoint/2010/main" val="2858879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A07B41A-C734-4C6C-91A3-934C4F5166D9}"/>
              </a:ext>
            </a:extLst>
          </p:cNvPr>
          <p:cNvSpPr>
            <a:spLocks noGrp="1"/>
          </p:cNvSpPr>
          <p:nvPr>
            <p:ph type="ctrTitle"/>
          </p:nvPr>
        </p:nvSpPr>
        <p:spPr>
          <a:xfrm>
            <a:off x="1536232" y="3040813"/>
            <a:ext cx="6088582" cy="1470025"/>
          </a:xfrm>
        </p:spPr>
        <p:txBody>
          <a:bodyPr/>
          <a:lstStyle/>
          <a:p>
            <a:pPr algn="ctr"/>
            <a:r>
              <a:rPr lang="zh-CN" altLang="zh-CN" sz="3200" dirty="0"/>
              <a:t>基于机器学习的浸渍冷冻智能系统设计与开发</a:t>
            </a:r>
            <a:endParaRPr lang="zh-CN" altLang="en-US" sz="3200" dirty="0"/>
          </a:p>
        </p:txBody>
      </p:sp>
      <p:sp>
        <p:nvSpPr>
          <p:cNvPr id="5" name="标题 1">
            <a:extLst>
              <a:ext uri="{FF2B5EF4-FFF2-40B4-BE49-F238E27FC236}">
                <a16:creationId xmlns:a16="http://schemas.microsoft.com/office/drawing/2014/main" id="{1C467D81-21CD-4424-AA43-706E4D70408E}"/>
              </a:ext>
            </a:extLst>
          </p:cNvPr>
          <p:cNvSpPr txBox="1">
            <a:spLocks/>
          </p:cNvSpPr>
          <p:nvPr/>
        </p:nvSpPr>
        <p:spPr bwMode="auto">
          <a:xfrm>
            <a:off x="1536232" y="1839752"/>
            <a:ext cx="6696744" cy="965678"/>
          </a:xfrm>
          <a:prstGeom prst="rect">
            <a:avLst/>
          </a:prstGeom>
          <a:noFill/>
          <a:ln w="9525">
            <a:noFill/>
            <a:miter lim="800000"/>
            <a:headEnd/>
            <a:tailEnd/>
          </a:ln>
        </p:spPr>
        <p:txBody>
          <a:bodyPr vert="horz" wrap="square" lIns="91408" tIns="45704" rIns="91408" bIns="45704" numCol="1" anchor="ctr" anchorCtr="0" compatLnSpc="1">
            <a:prstTxWarp prst="textNoShape">
              <a:avLst/>
            </a:prstTxWarp>
          </a:bodyPr>
          <a:lstStyle>
            <a:lvl1pPr algn="l" rtl="0" fontAlgn="base">
              <a:spcBef>
                <a:spcPct val="0"/>
              </a:spcBef>
              <a:spcAft>
                <a:spcPct val="0"/>
              </a:spcAft>
              <a:defRPr sz="4800" b="1">
                <a:solidFill>
                  <a:srgbClr val="000066"/>
                </a:solidFill>
                <a:latin typeface="+mj-lt"/>
                <a:ea typeface="+mj-ea"/>
                <a:cs typeface="+mj-cs"/>
              </a:defRPr>
            </a:lvl1pPr>
            <a:lvl2pPr algn="l" rtl="0" fontAlgn="base">
              <a:spcBef>
                <a:spcPct val="0"/>
              </a:spcBef>
              <a:spcAft>
                <a:spcPct val="0"/>
              </a:spcAft>
              <a:defRPr sz="3600" b="1">
                <a:solidFill>
                  <a:srgbClr val="000058"/>
                </a:solidFill>
                <a:latin typeface="Arial" charset="0"/>
                <a:ea typeface="黑体" pitchFamily="2" charset="-122"/>
              </a:defRPr>
            </a:lvl2pPr>
            <a:lvl3pPr algn="l" rtl="0" fontAlgn="base">
              <a:spcBef>
                <a:spcPct val="0"/>
              </a:spcBef>
              <a:spcAft>
                <a:spcPct val="0"/>
              </a:spcAft>
              <a:defRPr sz="3600" b="1">
                <a:solidFill>
                  <a:srgbClr val="000058"/>
                </a:solidFill>
                <a:latin typeface="Arial" charset="0"/>
                <a:ea typeface="黑体" pitchFamily="2" charset="-122"/>
              </a:defRPr>
            </a:lvl3pPr>
            <a:lvl4pPr algn="l" rtl="0" fontAlgn="base">
              <a:spcBef>
                <a:spcPct val="0"/>
              </a:spcBef>
              <a:spcAft>
                <a:spcPct val="0"/>
              </a:spcAft>
              <a:defRPr sz="3600" b="1">
                <a:solidFill>
                  <a:srgbClr val="000058"/>
                </a:solidFill>
                <a:latin typeface="Arial" charset="0"/>
                <a:ea typeface="黑体" pitchFamily="2" charset="-122"/>
              </a:defRPr>
            </a:lvl4pPr>
            <a:lvl5pPr algn="l" rtl="0" fontAlgn="base">
              <a:spcBef>
                <a:spcPct val="0"/>
              </a:spcBef>
              <a:spcAft>
                <a:spcPct val="0"/>
              </a:spcAft>
              <a:defRPr sz="3600" b="1">
                <a:solidFill>
                  <a:srgbClr val="000058"/>
                </a:solidFill>
                <a:latin typeface="Arial" charset="0"/>
                <a:ea typeface="黑体" pitchFamily="2" charset="-122"/>
              </a:defRPr>
            </a:lvl5pPr>
            <a:lvl6pPr marL="457200" algn="ctr" rtl="0" eaLnBrk="1" fontAlgn="base" hangingPunct="1">
              <a:spcBef>
                <a:spcPct val="0"/>
              </a:spcBef>
              <a:spcAft>
                <a:spcPct val="0"/>
              </a:spcAft>
              <a:defRPr sz="3500" b="1">
                <a:solidFill>
                  <a:srgbClr val="000058"/>
                </a:solidFill>
                <a:latin typeface="Arial" charset="0"/>
                <a:ea typeface="黑体" pitchFamily="2" charset="-122"/>
              </a:defRPr>
            </a:lvl6pPr>
            <a:lvl7pPr marL="914400" algn="ctr" rtl="0" eaLnBrk="1" fontAlgn="base" hangingPunct="1">
              <a:spcBef>
                <a:spcPct val="0"/>
              </a:spcBef>
              <a:spcAft>
                <a:spcPct val="0"/>
              </a:spcAft>
              <a:defRPr sz="3500" b="1">
                <a:solidFill>
                  <a:srgbClr val="000058"/>
                </a:solidFill>
                <a:latin typeface="Arial" charset="0"/>
                <a:ea typeface="黑体" pitchFamily="2" charset="-122"/>
              </a:defRPr>
            </a:lvl7pPr>
            <a:lvl8pPr marL="1371600" algn="ctr" rtl="0" eaLnBrk="1" fontAlgn="base" hangingPunct="1">
              <a:spcBef>
                <a:spcPct val="0"/>
              </a:spcBef>
              <a:spcAft>
                <a:spcPct val="0"/>
              </a:spcAft>
              <a:defRPr sz="3500" b="1">
                <a:solidFill>
                  <a:srgbClr val="000058"/>
                </a:solidFill>
                <a:latin typeface="Arial" charset="0"/>
                <a:ea typeface="黑体" pitchFamily="2" charset="-122"/>
              </a:defRPr>
            </a:lvl8pPr>
            <a:lvl9pPr marL="1828800" algn="ctr" rtl="0" eaLnBrk="1" fontAlgn="base" hangingPunct="1">
              <a:spcBef>
                <a:spcPct val="0"/>
              </a:spcBef>
              <a:spcAft>
                <a:spcPct val="0"/>
              </a:spcAft>
              <a:defRPr sz="3500" b="1">
                <a:solidFill>
                  <a:srgbClr val="000058"/>
                </a:solidFill>
                <a:latin typeface="Arial" charset="0"/>
                <a:ea typeface="黑体" pitchFamily="2" charset="-122"/>
              </a:defRPr>
            </a:lvl9pPr>
          </a:lstStyle>
          <a:p>
            <a:pPr algn="ctr">
              <a:lnSpc>
                <a:spcPct val="102000"/>
              </a:lnSpc>
            </a:pPr>
            <a:r>
              <a:rPr lang="zh-CN" altLang="en-US" sz="5400" dirty="0"/>
              <a:t>敬请老师批评指正！</a:t>
            </a:r>
          </a:p>
        </p:txBody>
      </p:sp>
      <p:sp>
        <p:nvSpPr>
          <p:cNvPr id="8" name="副标题 2">
            <a:extLst>
              <a:ext uri="{FF2B5EF4-FFF2-40B4-BE49-F238E27FC236}">
                <a16:creationId xmlns:a16="http://schemas.microsoft.com/office/drawing/2014/main" id="{0089A319-BEF1-4105-BC66-6CE67ECF605E}"/>
              </a:ext>
            </a:extLst>
          </p:cNvPr>
          <p:cNvSpPr>
            <a:spLocks noGrp="1"/>
          </p:cNvSpPr>
          <p:nvPr>
            <p:ph type="subTitle" idx="1"/>
          </p:nvPr>
        </p:nvSpPr>
        <p:spPr>
          <a:xfrm>
            <a:off x="-612576" y="5272280"/>
            <a:ext cx="5072098" cy="1593863"/>
          </a:xfrm>
        </p:spPr>
        <p:txBody>
          <a:bodyPr/>
          <a:lstStyle/>
          <a:p>
            <a:r>
              <a:rPr lang="zh-CN" altLang="en-US" sz="2400" dirty="0"/>
              <a:t>指导教师：贾璐</a:t>
            </a:r>
            <a:endParaRPr lang="en-US" altLang="zh-CN" sz="2400" dirty="0"/>
          </a:p>
          <a:p>
            <a:r>
              <a:rPr lang="zh-CN" altLang="en-US" sz="2400" dirty="0"/>
              <a:t>汇报人：许茂泽</a:t>
            </a:r>
          </a:p>
        </p:txBody>
      </p:sp>
      <p:sp>
        <p:nvSpPr>
          <p:cNvPr id="9" name="矩形 8">
            <a:extLst>
              <a:ext uri="{FF2B5EF4-FFF2-40B4-BE49-F238E27FC236}">
                <a16:creationId xmlns:a16="http://schemas.microsoft.com/office/drawing/2014/main" id="{E843B9D7-308C-47BC-9E4E-258B334979A7}"/>
              </a:ext>
            </a:extLst>
          </p:cNvPr>
          <p:cNvSpPr/>
          <p:nvPr/>
        </p:nvSpPr>
        <p:spPr bwMode="auto">
          <a:xfrm>
            <a:off x="1527709" y="2949588"/>
            <a:ext cx="6088582" cy="45719"/>
          </a:xfrm>
          <a:prstGeom prst="rect">
            <a:avLst/>
          </a:prstGeom>
          <a:solidFill>
            <a:srgbClr val="3C8223"/>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zh-CN" altLang="en-US">
              <a:ea typeface="华文中宋" pitchFamily="2" charset="-122"/>
            </a:endParaRPr>
          </a:p>
        </p:txBody>
      </p:sp>
    </p:spTree>
    <p:extLst>
      <p:ext uri="{BB962C8B-B14F-4D97-AF65-F5344CB8AC3E}">
        <p14:creationId xmlns:p14="http://schemas.microsoft.com/office/powerpoint/2010/main" val="140720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5D66B-C68D-4AB7-B2B6-CD3DA20C4E9E}"/>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2BC14C0B-A56C-44E9-93C6-545A5F22C809}"/>
              </a:ext>
            </a:extLst>
          </p:cNvPr>
          <p:cNvSpPr>
            <a:spLocks noGrp="1"/>
          </p:cNvSpPr>
          <p:nvPr>
            <p:ph idx="1"/>
          </p:nvPr>
        </p:nvSpPr>
        <p:spPr>
          <a:xfrm>
            <a:off x="755576" y="1392253"/>
            <a:ext cx="7927968" cy="5180015"/>
          </a:xfrm>
        </p:spPr>
        <p:txBody>
          <a:bodyPr/>
          <a:lstStyle/>
          <a:p>
            <a:r>
              <a:rPr lang="en-US" altLang="zh-CN" dirty="0"/>
              <a:t>1 </a:t>
            </a:r>
            <a:r>
              <a:rPr lang="zh-CN" altLang="en-US" dirty="0"/>
              <a:t>研究背景</a:t>
            </a:r>
            <a:endParaRPr lang="en-US" altLang="zh-CN" dirty="0"/>
          </a:p>
          <a:p>
            <a:r>
              <a:rPr lang="en-US" altLang="zh-CN" dirty="0"/>
              <a:t>2 </a:t>
            </a:r>
            <a:r>
              <a:rPr lang="zh-CN" altLang="en-US" dirty="0"/>
              <a:t>研究现状</a:t>
            </a:r>
            <a:endParaRPr lang="en-US" altLang="zh-CN" dirty="0"/>
          </a:p>
          <a:p>
            <a:r>
              <a:rPr lang="en-US" altLang="zh-CN" dirty="0"/>
              <a:t>3 </a:t>
            </a:r>
            <a:r>
              <a:rPr lang="zh-CN" altLang="en-US" dirty="0"/>
              <a:t>研究内容</a:t>
            </a:r>
            <a:endParaRPr lang="en-US" altLang="zh-CN" dirty="0"/>
          </a:p>
          <a:p>
            <a:r>
              <a:rPr lang="en-US" altLang="zh-CN" dirty="0"/>
              <a:t>4 </a:t>
            </a:r>
            <a:r>
              <a:rPr lang="zh-CN" altLang="en-US" dirty="0"/>
              <a:t>计划安排</a:t>
            </a:r>
          </a:p>
        </p:txBody>
      </p:sp>
    </p:spTree>
    <p:extLst>
      <p:ext uri="{BB962C8B-B14F-4D97-AF65-F5344CB8AC3E}">
        <p14:creationId xmlns:p14="http://schemas.microsoft.com/office/powerpoint/2010/main" val="542098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BF973-2263-41A6-8CFA-438AD7DB0CC0}"/>
              </a:ext>
            </a:extLst>
          </p:cNvPr>
          <p:cNvSpPr>
            <a:spLocks noGrp="1"/>
          </p:cNvSpPr>
          <p:nvPr>
            <p:ph type="title"/>
          </p:nvPr>
        </p:nvSpPr>
        <p:spPr/>
        <p:txBody>
          <a:bodyPr/>
          <a:lstStyle/>
          <a:p>
            <a:r>
              <a:rPr lang="en-US" altLang="zh-CN" dirty="0"/>
              <a:t>1 </a:t>
            </a:r>
            <a:r>
              <a:rPr lang="zh-CN" altLang="en-US" dirty="0"/>
              <a:t>研究背景</a:t>
            </a:r>
          </a:p>
        </p:txBody>
      </p:sp>
      <p:pic>
        <p:nvPicPr>
          <p:cNvPr id="5" name="内容占位符 4">
            <a:extLst>
              <a:ext uri="{FF2B5EF4-FFF2-40B4-BE49-F238E27FC236}">
                <a16:creationId xmlns:a16="http://schemas.microsoft.com/office/drawing/2014/main" id="{BF161744-668E-4D36-BB03-1A5C6CD11E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365" y="2659210"/>
            <a:ext cx="3807590" cy="2858621"/>
          </a:xfrm>
        </p:spPr>
      </p:pic>
      <p:sp>
        <p:nvSpPr>
          <p:cNvPr id="6" name="文本框 5">
            <a:extLst>
              <a:ext uri="{FF2B5EF4-FFF2-40B4-BE49-F238E27FC236}">
                <a16:creationId xmlns:a16="http://schemas.microsoft.com/office/drawing/2014/main" id="{966F5741-B8C4-4D1A-ACAC-B3C0B313C782}"/>
              </a:ext>
            </a:extLst>
          </p:cNvPr>
          <p:cNvSpPr txBox="1"/>
          <p:nvPr/>
        </p:nvSpPr>
        <p:spPr>
          <a:xfrm>
            <a:off x="515289" y="1174391"/>
            <a:ext cx="8113422" cy="1048236"/>
          </a:xfrm>
          <a:prstGeom prst="rect">
            <a:avLst/>
          </a:prstGeom>
          <a:noFill/>
        </p:spPr>
        <p:txBody>
          <a:bodyPr wrap="square" rtlCol="0">
            <a:spAutoFit/>
          </a:bodyPr>
          <a:lstStyle/>
          <a:p>
            <a:pPr>
              <a:lnSpc>
                <a:spcPct val="150000"/>
              </a:lnSpc>
            </a:pPr>
            <a:r>
              <a:rPr lang="zh-CN" altLang="en-US" sz="2400" b="1" dirty="0">
                <a:solidFill>
                  <a:srgbClr val="000058"/>
                </a:solidFill>
              </a:rPr>
              <a:t>北京市科委</a:t>
            </a:r>
            <a:endParaRPr lang="en-US" altLang="zh-CN" sz="2400" b="1" dirty="0">
              <a:solidFill>
                <a:srgbClr val="000058"/>
              </a:solidFill>
            </a:endParaRPr>
          </a:p>
          <a:p>
            <a:pPr>
              <a:lnSpc>
                <a:spcPct val="150000"/>
              </a:lnSpc>
            </a:pPr>
            <a:r>
              <a:rPr lang="zh-CN" altLang="en-US" sz="2000" dirty="0">
                <a:solidFill>
                  <a:srgbClr val="000058"/>
                </a:solidFill>
              </a:rPr>
              <a:t>“</a:t>
            </a:r>
            <a:r>
              <a:rPr lang="zh-CN" altLang="zh-CN" sz="2000" dirty="0">
                <a:solidFill>
                  <a:srgbClr val="000058"/>
                </a:solidFill>
              </a:rPr>
              <a:t>浸渍冷冻智能化装备集成研究及冬奥会测试赛食品供应应用示范项目</a:t>
            </a:r>
            <a:r>
              <a:rPr lang="zh-CN" altLang="en-US" sz="2000" dirty="0">
                <a:solidFill>
                  <a:srgbClr val="000058"/>
                </a:solidFill>
              </a:rPr>
              <a:t>”</a:t>
            </a:r>
          </a:p>
        </p:txBody>
      </p:sp>
      <p:sp>
        <p:nvSpPr>
          <p:cNvPr id="7" name="文本框 6">
            <a:extLst>
              <a:ext uri="{FF2B5EF4-FFF2-40B4-BE49-F238E27FC236}">
                <a16:creationId xmlns:a16="http://schemas.microsoft.com/office/drawing/2014/main" id="{F511E0DA-1CBF-4DF8-BA3B-CEABDF88CFBA}"/>
              </a:ext>
            </a:extLst>
          </p:cNvPr>
          <p:cNvSpPr txBox="1"/>
          <p:nvPr/>
        </p:nvSpPr>
        <p:spPr>
          <a:xfrm>
            <a:off x="4787046" y="3861048"/>
            <a:ext cx="4021646" cy="2162195"/>
          </a:xfrm>
          <a:prstGeom prst="rect">
            <a:avLst/>
          </a:prstGeom>
          <a:noFill/>
        </p:spPr>
        <p:txBody>
          <a:bodyPr wrap="square" rtlCol="0">
            <a:spAutoFit/>
          </a:bodyPr>
          <a:lstStyle/>
          <a:p>
            <a:pPr>
              <a:lnSpc>
                <a:spcPct val="150000"/>
              </a:lnSpc>
            </a:pPr>
            <a:r>
              <a:rPr lang="zh-CN" altLang="en-US" sz="2000" b="1" dirty="0">
                <a:solidFill>
                  <a:srgbClr val="000058"/>
                </a:solidFill>
              </a:rPr>
              <a:t>主要任务：</a:t>
            </a:r>
            <a:endParaRPr lang="en-US" altLang="zh-CN" b="1" dirty="0">
              <a:solidFill>
                <a:srgbClr val="000058"/>
              </a:solidFill>
            </a:endParaRPr>
          </a:p>
          <a:p>
            <a:pPr marL="285750" indent="-285750">
              <a:lnSpc>
                <a:spcPct val="150000"/>
              </a:lnSpc>
              <a:buFont typeface="Arial" panose="020B0604020202020204" pitchFamily="34" charset="0"/>
              <a:buChar char="•"/>
            </a:pPr>
            <a:r>
              <a:rPr lang="zh-CN" altLang="en-US" dirty="0">
                <a:solidFill>
                  <a:srgbClr val="000058"/>
                </a:solidFill>
              </a:rPr>
              <a:t>针对常见肉质冻品</a:t>
            </a:r>
            <a:endParaRPr lang="en-US" altLang="zh-CN" dirty="0">
              <a:solidFill>
                <a:srgbClr val="000058"/>
              </a:solidFill>
            </a:endParaRPr>
          </a:p>
          <a:p>
            <a:pPr marL="285750" indent="-285750">
              <a:lnSpc>
                <a:spcPct val="150000"/>
              </a:lnSpc>
              <a:buFont typeface="Arial" panose="020B0604020202020204" pitchFamily="34" charset="0"/>
              <a:buChar char="•"/>
            </a:pPr>
            <a:r>
              <a:rPr lang="zh-CN" altLang="zh-CN" dirty="0">
                <a:solidFill>
                  <a:srgbClr val="000058"/>
                </a:solidFill>
              </a:rPr>
              <a:t>基于机器学习的智能冻结时间决策模型</a:t>
            </a:r>
            <a:endParaRPr lang="en-US" altLang="zh-CN" dirty="0">
              <a:solidFill>
                <a:srgbClr val="000058"/>
              </a:solidFill>
            </a:endParaRPr>
          </a:p>
          <a:p>
            <a:pPr marL="285750" indent="-285750">
              <a:lnSpc>
                <a:spcPct val="150000"/>
              </a:lnSpc>
              <a:buFont typeface="Arial" panose="020B0604020202020204" pitchFamily="34" charset="0"/>
              <a:buChar char="•"/>
            </a:pPr>
            <a:r>
              <a:rPr lang="zh-CN" altLang="zh-CN" dirty="0">
                <a:solidFill>
                  <a:srgbClr val="000058"/>
                </a:solidFill>
              </a:rPr>
              <a:t>提高浸渍冷冻</a:t>
            </a:r>
            <a:r>
              <a:rPr lang="zh-CN" altLang="en-US" dirty="0">
                <a:solidFill>
                  <a:srgbClr val="000058"/>
                </a:solidFill>
              </a:rPr>
              <a:t>设备</a:t>
            </a:r>
            <a:r>
              <a:rPr lang="zh-CN" altLang="zh-CN" dirty="0">
                <a:solidFill>
                  <a:srgbClr val="000058"/>
                </a:solidFill>
              </a:rPr>
              <a:t>智能化程度</a:t>
            </a:r>
            <a:endParaRPr lang="zh-CN" altLang="en-US" dirty="0">
              <a:solidFill>
                <a:srgbClr val="000058"/>
              </a:solidFill>
            </a:endParaRPr>
          </a:p>
        </p:txBody>
      </p:sp>
      <p:sp>
        <p:nvSpPr>
          <p:cNvPr id="4" name="文本框 3">
            <a:extLst>
              <a:ext uri="{FF2B5EF4-FFF2-40B4-BE49-F238E27FC236}">
                <a16:creationId xmlns:a16="http://schemas.microsoft.com/office/drawing/2014/main" id="{E347EB79-4BC5-4692-982A-A61574A9DBC7}"/>
              </a:ext>
            </a:extLst>
          </p:cNvPr>
          <p:cNvSpPr txBox="1"/>
          <p:nvPr/>
        </p:nvSpPr>
        <p:spPr>
          <a:xfrm>
            <a:off x="4787046" y="2385491"/>
            <a:ext cx="3696671" cy="17030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rgbClr val="000058"/>
                </a:solidFill>
              </a:rPr>
              <a:t>冷冻技术独特</a:t>
            </a:r>
            <a:endParaRPr lang="en-US" altLang="zh-CN" dirty="0">
              <a:solidFill>
                <a:srgbClr val="000058"/>
              </a:solidFill>
            </a:endParaRPr>
          </a:p>
          <a:p>
            <a:pPr marL="285750" indent="-285750">
              <a:lnSpc>
                <a:spcPct val="150000"/>
              </a:lnSpc>
              <a:buFont typeface="Arial" panose="020B0604020202020204" pitchFamily="34" charset="0"/>
              <a:buChar char="•"/>
            </a:pPr>
            <a:r>
              <a:rPr lang="zh-CN" altLang="en-US" dirty="0">
                <a:solidFill>
                  <a:srgbClr val="000058"/>
                </a:solidFill>
              </a:rPr>
              <a:t>工业批量化应用</a:t>
            </a:r>
            <a:endParaRPr lang="en-US" altLang="zh-CN" dirty="0">
              <a:solidFill>
                <a:srgbClr val="000058"/>
              </a:solidFill>
            </a:endParaRPr>
          </a:p>
          <a:p>
            <a:pPr marL="285750" indent="-285750">
              <a:lnSpc>
                <a:spcPct val="150000"/>
              </a:lnSpc>
              <a:buFont typeface="Arial" panose="020B0604020202020204" pitchFamily="34" charset="0"/>
              <a:buChar char="•"/>
            </a:pPr>
            <a:r>
              <a:rPr lang="zh-CN" altLang="en-US" dirty="0">
                <a:solidFill>
                  <a:srgbClr val="000058"/>
                </a:solidFill>
              </a:rPr>
              <a:t>冷冻时间不好控制</a:t>
            </a:r>
            <a:endParaRPr lang="en-US" altLang="zh-CN" dirty="0">
              <a:solidFill>
                <a:srgbClr val="000058"/>
              </a:solidFill>
            </a:endParaRPr>
          </a:p>
          <a:p>
            <a:pPr marL="285750" indent="-285750">
              <a:lnSpc>
                <a:spcPct val="150000"/>
              </a:lnSpc>
              <a:buFont typeface="Arial" panose="020B0604020202020204" pitchFamily="34" charset="0"/>
              <a:buChar char="•"/>
            </a:pPr>
            <a:endParaRPr lang="zh-CN" altLang="en-US" dirty="0">
              <a:solidFill>
                <a:srgbClr val="000058"/>
              </a:solidFill>
            </a:endParaRPr>
          </a:p>
        </p:txBody>
      </p:sp>
    </p:spTree>
    <p:extLst>
      <p:ext uri="{BB962C8B-B14F-4D97-AF65-F5344CB8AC3E}">
        <p14:creationId xmlns:p14="http://schemas.microsoft.com/office/powerpoint/2010/main" val="222926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61AB8-E36D-47DB-9BC9-BADECAB22480}"/>
              </a:ext>
            </a:extLst>
          </p:cNvPr>
          <p:cNvSpPr>
            <a:spLocks noGrp="1"/>
          </p:cNvSpPr>
          <p:nvPr>
            <p:ph type="title"/>
          </p:nvPr>
        </p:nvSpPr>
        <p:spPr/>
        <p:txBody>
          <a:bodyPr/>
          <a:lstStyle/>
          <a:p>
            <a:r>
              <a:rPr lang="en-US" altLang="zh-CN" dirty="0"/>
              <a:t>2 </a:t>
            </a:r>
            <a:r>
              <a:rPr lang="zh-CN" altLang="en-US" dirty="0"/>
              <a:t>研究现状</a:t>
            </a:r>
          </a:p>
        </p:txBody>
      </p:sp>
      <p:sp>
        <p:nvSpPr>
          <p:cNvPr id="3" name="内容占位符 2">
            <a:extLst>
              <a:ext uri="{FF2B5EF4-FFF2-40B4-BE49-F238E27FC236}">
                <a16:creationId xmlns:a16="http://schemas.microsoft.com/office/drawing/2014/main" id="{4A78CC2B-B0E4-4126-B144-8355D4C6DCE4}"/>
              </a:ext>
            </a:extLst>
          </p:cNvPr>
          <p:cNvSpPr>
            <a:spLocks noGrp="1"/>
          </p:cNvSpPr>
          <p:nvPr>
            <p:ph idx="1"/>
          </p:nvPr>
        </p:nvSpPr>
        <p:spPr>
          <a:xfrm>
            <a:off x="542808" y="3212976"/>
            <a:ext cx="7927968" cy="2899128"/>
          </a:xfrm>
        </p:spPr>
        <p:txBody>
          <a:bodyPr/>
          <a:lstStyle/>
          <a:p>
            <a:r>
              <a:rPr lang="zh-CN" altLang="en-US" dirty="0"/>
              <a:t>研究难点</a:t>
            </a:r>
            <a:endParaRPr lang="en-US" altLang="zh-CN" dirty="0"/>
          </a:p>
          <a:p>
            <a:pPr lvl="1">
              <a:lnSpc>
                <a:spcPts val="2160"/>
              </a:lnSpc>
              <a:spcBef>
                <a:spcPts val="600"/>
              </a:spcBef>
              <a:buFont typeface="Arial" panose="020B0604020202020204" pitchFamily="34" charset="0"/>
              <a:buChar char="•"/>
            </a:pPr>
            <a:r>
              <a:rPr lang="zh-CN" altLang="zh-CN" sz="1800" b="0" dirty="0"/>
              <a:t>针对不同生物以及同一生物不同部位，如何选择有效</a:t>
            </a:r>
            <a:r>
              <a:rPr lang="zh-CN" altLang="en-US" sz="1800" b="0" dirty="0"/>
              <a:t>的影响冻结时间的</a:t>
            </a:r>
            <a:r>
              <a:rPr lang="zh-CN" altLang="zh-CN" sz="1800" b="0" dirty="0"/>
              <a:t>特征参数</a:t>
            </a:r>
          </a:p>
          <a:p>
            <a:pPr lvl="1">
              <a:lnSpc>
                <a:spcPts val="2160"/>
              </a:lnSpc>
              <a:spcBef>
                <a:spcPts val="600"/>
              </a:spcBef>
              <a:buFont typeface="Arial" panose="020B0604020202020204" pitchFamily="34" charset="0"/>
              <a:buChar char="•"/>
            </a:pPr>
            <a:r>
              <a:rPr lang="zh-CN" altLang="zh-CN" sz="1800" b="0" dirty="0"/>
              <a:t>如何对已采集数据进行预处理以使其转化为利于后续模型建立的结构化数据</a:t>
            </a:r>
          </a:p>
          <a:p>
            <a:pPr lvl="1">
              <a:lnSpc>
                <a:spcPts val="2160"/>
              </a:lnSpc>
              <a:spcBef>
                <a:spcPts val="600"/>
              </a:spcBef>
              <a:buFont typeface="Arial" panose="020B0604020202020204" pitchFamily="34" charset="0"/>
              <a:buChar char="•"/>
            </a:pPr>
            <a:r>
              <a:rPr lang="zh-CN" altLang="zh-CN" sz="1800" b="0" dirty="0"/>
              <a:t>需针对不同生物甚至同一生物的不同部位建立各自的机器学习模型</a:t>
            </a:r>
          </a:p>
          <a:p>
            <a:pPr lvl="1">
              <a:lnSpc>
                <a:spcPts val="2160"/>
              </a:lnSpc>
              <a:spcBef>
                <a:spcPts val="600"/>
              </a:spcBef>
              <a:buFont typeface="Arial" panose="020B0604020202020204" pitchFamily="34" charset="0"/>
              <a:buChar char="•"/>
            </a:pPr>
            <a:r>
              <a:rPr lang="zh-CN" altLang="zh-CN" sz="1800" b="0" dirty="0"/>
              <a:t>不同机器学习算法的比较选择</a:t>
            </a:r>
          </a:p>
          <a:p>
            <a:endParaRPr lang="en-US" altLang="zh-CN" sz="1100" dirty="0"/>
          </a:p>
        </p:txBody>
      </p:sp>
      <p:sp>
        <p:nvSpPr>
          <p:cNvPr id="4" name="文本框 3">
            <a:extLst>
              <a:ext uri="{FF2B5EF4-FFF2-40B4-BE49-F238E27FC236}">
                <a16:creationId xmlns:a16="http://schemas.microsoft.com/office/drawing/2014/main" id="{B342840F-D759-4258-8581-F94EFBE1EE71}"/>
              </a:ext>
            </a:extLst>
          </p:cNvPr>
          <p:cNvSpPr txBox="1"/>
          <p:nvPr/>
        </p:nvSpPr>
        <p:spPr>
          <a:xfrm>
            <a:off x="542808" y="1364575"/>
            <a:ext cx="7745512" cy="1471428"/>
          </a:xfrm>
          <a:prstGeom prst="rect">
            <a:avLst/>
          </a:prstGeom>
          <a:noFill/>
        </p:spPr>
        <p:txBody>
          <a:bodyPr wrap="square" rtlCol="0">
            <a:spAutoFit/>
          </a:bodyPr>
          <a:lstStyle/>
          <a:p>
            <a:pPr marL="342900" indent="-342900" fontAlgn="base">
              <a:lnSpc>
                <a:spcPct val="120000"/>
              </a:lnSpc>
              <a:spcBef>
                <a:spcPct val="50000"/>
              </a:spcBef>
              <a:spcAft>
                <a:spcPct val="0"/>
              </a:spcAft>
              <a:buClr>
                <a:srgbClr val="066506"/>
              </a:buClr>
              <a:buFont typeface="Arial" panose="020B0604020202020204" pitchFamily="34" charset="0"/>
              <a:buChar char="•"/>
              <a:tabLst>
                <a:tab pos="177800" algn="l"/>
              </a:tabLst>
            </a:pPr>
            <a:r>
              <a:rPr lang="zh-CN" altLang="en-US" sz="2000" dirty="0">
                <a:solidFill>
                  <a:srgbClr val="000066"/>
                </a:solidFill>
              </a:rPr>
              <a:t>浸渍冷冻和传统空气冷冻不一样</a:t>
            </a:r>
            <a:endParaRPr lang="en-US" altLang="zh-CN" sz="2000" dirty="0">
              <a:solidFill>
                <a:srgbClr val="000066"/>
              </a:solidFill>
            </a:endParaRPr>
          </a:p>
          <a:p>
            <a:pPr marL="342900" indent="-342900" fontAlgn="base">
              <a:lnSpc>
                <a:spcPct val="120000"/>
              </a:lnSpc>
              <a:spcBef>
                <a:spcPct val="50000"/>
              </a:spcBef>
              <a:spcAft>
                <a:spcPct val="0"/>
              </a:spcAft>
              <a:buClr>
                <a:srgbClr val="066506"/>
              </a:buClr>
              <a:buFont typeface="Arial" panose="020B0604020202020204" pitchFamily="34" charset="0"/>
              <a:buChar char="•"/>
              <a:tabLst>
                <a:tab pos="177800" algn="l"/>
              </a:tabLst>
            </a:pPr>
            <a:r>
              <a:rPr lang="zh-CN" altLang="en-US" sz="2000" dirty="0">
                <a:solidFill>
                  <a:srgbClr val="000066"/>
                </a:solidFill>
              </a:rPr>
              <a:t>冻结时间目前还靠经验</a:t>
            </a:r>
            <a:endParaRPr lang="en-US" altLang="zh-CN" sz="2000" dirty="0">
              <a:solidFill>
                <a:srgbClr val="000066"/>
              </a:solidFill>
            </a:endParaRPr>
          </a:p>
          <a:p>
            <a:pPr marL="342900" indent="-342900" fontAlgn="base">
              <a:lnSpc>
                <a:spcPct val="120000"/>
              </a:lnSpc>
              <a:spcBef>
                <a:spcPct val="50000"/>
              </a:spcBef>
              <a:spcAft>
                <a:spcPct val="0"/>
              </a:spcAft>
              <a:buClr>
                <a:srgbClr val="066506"/>
              </a:buClr>
              <a:buFont typeface="Arial" panose="020B0604020202020204" pitchFamily="34" charset="0"/>
              <a:buChar char="•"/>
              <a:tabLst>
                <a:tab pos="177800" algn="l"/>
              </a:tabLst>
            </a:pPr>
            <a:r>
              <a:rPr lang="zh-CN" altLang="en-US" sz="2000" dirty="0">
                <a:solidFill>
                  <a:srgbClr val="000066"/>
                </a:solidFill>
              </a:rPr>
              <a:t>专门的学习模型尚缺乏相关研究</a:t>
            </a:r>
          </a:p>
        </p:txBody>
      </p:sp>
    </p:spTree>
    <p:extLst>
      <p:ext uri="{BB962C8B-B14F-4D97-AF65-F5344CB8AC3E}">
        <p14:creationId xmlns:p14="http://schemas.microsoft.com/office/powerpoint/2010/main" val="2945505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18499-EC80-499B-ADFF-E65A218C0114}"/>
              </a:ext>
            </a:extLst>
          </p:cNvPr>
          <p:cNvSpPr>
            <a:spLocks noGrp="1"/>
          </p:cNvSpPr>
          <p:nvPr>
            <p:ph type="title"/>
          </p:nvPr>
        </p:nvSpPr>
        <p:spPr/>
        <p:txBody>
          <a:bodyPr/>
          <a:lstStyle/>
          <a:p>
            <a:r>
              <a:rPr lang="en-US" altLang="zh-CN" dirty="0"/>
              <a:t>3 </a:t>
            </a:r>
            <a:r>
              <a:rPr lang="zh-CN" altLang="en-US" dirty="0"/>
              <a:t>研究内容</a:t>
            </a:r>
          </a:p>
        </p:txBody>
      </p:sp>
      <p:sp>
        <p:nvSpPr>
          <p:cNvPr id="9" name="矩形 8">
            <a:extLst>
              <a:ext uri="{FF2B5EF4-FFF2-40B4-BE49-F238E27FC236}">
                <a16:creationId xmlns:a16="http://schemas.microsoft.com/office/drawing/2014/main" id="{40132C8A-5913-4BD7-820B-9B20475E871E}"/>
              </a:ext>
            </a:extLst>
          </p:cNvPr>
          <p:cNvSpPr/>
          <p:nvPr/>
        </p:nvSpPr>
        <p:spPr>
          <a:xfrm>
            <a:off x="639948" y="1844824"/>
            <a:ext cx="3857080" cy="3416320"/>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0058"/>
                </a:solidFill>
              </a:rPr>
              <a:t>选取已确定的冬奥会三种冻品：猪、牛、羊</a:t>
            </a:r>
            <a:endParaRPr lang="en-US" altLang="zh-CN" sz="2000" dirty="0">
              <a:solidFill>
                <a:srgbClr val="000058"/>
              </a:solidFill>
            </a:endParaRPr>
          </a:p>
          <a:p>
            <a:endParaRPr lang="en-US" altLang="zh-CN" sz="2000" dirty="0">
              <a:solidFill>
                <a:srgbClr val="000058"/>
              </a:solidFill>
            </a:endParaRPr>
          </a:p>
          <a:p>
            <a:pPr marL="285750" indent="-285750">
              <a:buFont typeface="Arial" panose="020B0604020202020204" pitchFamily="34" charset="0"/>
              <a:buChar char="•"/>
            </a:pPr>
            <a:r>
              <a:rPr lang="zh-CN" altLang="en-US" sz="2000" dirty="0">
                <a:solidFill>
                  <a:srgbClr val="000058"/>
                </a:solidFill>
              </a:rPr>
              <a:t>测定</a:t>
            </a:r>
            <a:r>
              <a:rPr lang="zh-CN" altLang="zh-CN" sz="2000" dirty="0">
                <a:solidFill>
                  <a:srgbClr val="000058"/>
                </a:solidFill>
              </a:rPr>
              <a:t>物料中心温度达到</a:t>
            </a:r>
            <a:r>
              <a:rPr lang="en-US" altLang="zh-CN" sz="2000" dirty="0">
                <a:solidFill>
                  <a:srgbClr val="000058"/>
                </a:solidFill>
              </a:rPr>
              <a:t>-18</a:t>
            </a:r>
            <a:r>
              <a:rPr lang="zh-CN" altLang="zh-CN" sz="2000" dirty="0">
                <a:solidFill>
                  <a:srgbClr val="000058"/>
                </a:solidFill>
              </a:rPr>
              <a:t>℃的时间</a:t>
            </a:r>
            <a:endParaRPr lang="en-US" altLang="zh-CN" sz="2000" dirty="0">
              <a:solidFill>
                <a:srgbClr val="000058"/>
              </a:solidFill>
            </a:endParaRPr>
          </a:p>
          <a:p>
            <a:pPr marL="285750" indent="-285750">
              <a:buFont typeface="Arial" panose="020B0604020202020204" pitchFamily="34" charset="0"/>
              <a:buChar char="•"/>
            </a:pPr>
            <a:endParaRPr lang="en-US" altLang="zh-CN" sz="2000" dirty="0">
              <a:solidFill>
                <a:srgbClr val="000058"/>
              </a:solidFill>
            </a:endParaRPr>
          </a:p>
          <a:p>
            <a:pPr marL="285750" indent="-285750">
              <a:buFont typeface="Arial" panose="020B0604020202020204" pitchFamily="34" charset="0"/>
              <a:buChar char="•"/>
            </a:pPr>
            <a:r>
              <a:rPr lang="zh-CN" altLang="zh-CN" sz="2000" dirty="0">
                <a:solidFill>
                  <a:srgbClr val="000058"/>
                </a:solidFill>
              </a:rPr>
              <a:t>课题内部合作确认冷冻技术的工业化批量应用的主要</a:t>
            </a:r>
            <a:r>
              <a:rPr lang="zh-CN" altLang="en-US" sz="2000" dirty="0">
                <a:solidFill>
                  <a:srgbClr val="000058"/>
                </a:solidFill>
              </a:rPr>
              <a:t>生物</a:t>
            </a:r>
            <a:r>
              <a:rPr lang="zh-CN" altLang="zh-CN" sz="2000" dirty="0">
                <a:solidFill>
                  <a:srgbClr val="000058"/>
                </a:solidFill>
              </a:rPr>
              <a:t>部位</a:t>
            </a:r>
            <a:endParaRPr lang="zh-CN" altLang="en-US" sz="2000" dirty="0">
              <a:solidFill>
                <a:srgbClr val="000058"/>
              </a:solidFill>
            </a:endParaRPr>
          </a:p>
          <a:p>
            <a:pPr marL="285750" indent="-285750">
              <a:buFont typeface="Arial" panose="020B0604020202020204" pitchFamily="34" charset="0"/>
              <a:buChar char="•"/>
            </a:pPr>
            <a:endParaRPr lang="zh-CN" altLang="en-US" dirty="0">
              <a:solidFill>
                <a:srgbClr val="000058"/>
              </a:solidFill>
            </a:endParaRPr>
          </a:p>
          <a:p>
            <a:endParaRPr lang="en-US" altLang="zh-CN" dirty="0">
              <a:solidFill>
                <a:srgbClr val="000058"/>
              </a:solidFill>
            </a:endParaRPr>
          </a:p>
        </p:txBody>
      </p:sp>
      <p:pic>
        <p:nvPicPr>
          <p:cNvPr id="6" name="图片 5">
            <a:extLst>
              <a:ext uri="{FF2B5EF4-FFF2-40B4-BE49-F238E27FC236}">
                <a16:creationId xmlns:a16="http://schemas.microsoft.com/office/drawing/2014/main" id="{44C4D560-8672-42C8-88A8-EEE484739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1124744"/>
            <a:ext cx="2880320" cy="5112764"/>
          </a:xfrm>
          <a:prstGeom prst="rect">
            <a:avLst/>
          </a:prstGeom>
        </p:spPr>
      </p:pic>
    </p:spTree>
    <p:extLst>
      <p:ext uri="{BB962C8B-B14F-4D97-AF65-F5344CB8AC3E}">
        <p14:creationId xmlns:p14="http://schemas.microsoft.com/office/powerpoint/2010/main" val="460656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18499-EC80-499B-ADFF-E65A218C0114}"/>
              </a:ext>
            </a:extLst>
          </p:cNvPr>
          <p:cNvSpPr>
            <a:spLocks noGrp="1"/>
          </p:cNvSpPr>
          <p:nvPr>
            <p:ph type="title"/>
          </p:nvPr>
        </p:nvSpPr>
        <p:spPr/>
        <p:txBody>
          <a:bodyPr/>
          <a:lstStyle/>
          <a:p>
            <a:r>
              <a:rPr lang="en-US" altLang="zh-CN" dirty="0"/>
              <a:t>3 </a:t>
            </a:r>
            <a:r>
              <a:rPr lang="zh-CN" altLang="en-US" dirty="0"/>
              <a:t>研究内容</a:t>
            </a:r>
          </a:p>
        </p:txBody>
      </p:sp>
      <p:sp>
        <p:nvSpPr>
          <p:cNvPr id="8" name="文本框 7">
            <a:extLst>
              <a:ext uri="{FF2B5EF4-FFF2-40B4-BE49-F238E27FC236}">
                <a16:creationId xmlns:a16="http://schemas.microsoft.com/office/drawing/2014/main" id="{A5152625-A413-4E36-9637-DC7E92CD010E}"/>
              </a:ext>
            </a:extLst>
          </p:cNvPr>
          <p:cNvSpPr txBox="1"/>
          <p:nvPr/>
        </p:nvSpPr>
        <p:spPr>
          <a:xfrm>
            <a:off x="642912" y="1844824"/>
            <a:ext cx="3554164" cy="3785652"/>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solidFill>
                  <a:srgbClr val="000058"/>
                </a:solidFill>
              </a:rPr>
              <a:t>包括数据清洗、统计分析、特征工程等</a:t>
            </a:r>
            <a:endParaRPr lang="en-US" altLang="zh-CN" sz="2000" dirty="0">
              <a:solidFill>
                <a:srgbClr val="000058"/>
              </a:solidFill>
            </a:endParaRPr>
          </a:p>
          <a:p>
            <a:pPr marL="285750" indent="-285750">
              <a:buFont typeface="Arial" panose="020B0604020202020204" pitchFamily="34" charset="0"/>
              <a:buChar char="•"/>
            </a:pPr>
            <a:endParaRPr lang="en-US" altLang="zh-CN" sz="2000" dirty="0">
              <a:solidFill>
                <a:srgbClr val="000058"/>
              </a:solidFill>
            </a:endParaRPr>
          </a:p>
          <a:p>
            <a:pPr marL="285750" indent="-285750">
              <a:buFont typeface="Arial" panose="020B0604020202020204" pitchFamily="34" charset="0"/>
              <a:buChar char="•"/>
            </a:pPr>
            <a:r>
              <a:rPr lang="zh-CN" altLang="zh-CN" sz="2000" dirty="0">
                <a:solidFill>
                  <a:srgbClr val="000058"/>
                </a:solidFill>
              </a:rPr>
              <a:t>转化为结构化数据以利于后续机器学习模型应用</a:t>
            </a:r>
            <a:endParaRPr lang="en-US" altLang="zh-CN" sz="2000" dirty="0">
              <a:solidFill>
                <a:srgbClr val="000058"/>
              </a:solidFill>
            </a:endParaRPr>
          </a:p>
          <a:p>
            <a:endParaRPr lang="en-US" altLang="zh-CN" sz="2000" dirty="0">
              <a:solidFill>
                <a:srgbClr val="000058"/>
              </a:solidFill>
            </a:endParaRPr>
          </a:p>
          <a:p>
            <a:pPr marL="285750" indent="-285750">
              <a:buFont typeface="Arial" panose="020B0604020202020204" pitchFamily="34" charset="0"/>
              <a:buChar char="•"/>
            </a:pPr>
            <a:r>
              <a:rPr lang="zh-CN" altLang="zh-CN" sz="2000" dirty="0">
                <a:solidFill>
                  <a:srgbClr val="000058"/>
                </a:solidFill>
              </a:rPr>
              <a:t>依据领域专家先验知识</a:t>
            </a:r>
            <a:endParaRPr lang="en-US" altLang="zh-CN" sz="2000" dirty="0">
              <a:solidFill>
                <a:srgbClr val="000058"/>
              </a:solidFill>
            </a:endParaRPr>
          </a:p>
          <a:p>
            <a:pPr marL="285750" indent="-285750">
              <a:buFont typeface="Arial" panose="020B0604020202020204" pitchFamily="34" charset="0"/>
              <a:buChar char="•"/>
            </a:pPr>
            <a:endParaRPr lang="en-US" altLang="zh-CN" sz="2000" dirty="0">
              <a:solidFill>
                <a:srgbClr val="000058"/>
              </a:solidFill>
            </a:endParaRPr>
          </a:p>
          <a:p>
            <a:pPr marL="285750" indent="-285750">
              <a:buFont typeface="Arial" panose="020B0604020202020204" pitchFamily="34" charset="0"/>
              <a:buChar char="•"/>
            </a:pPr>
            <a:r>
              <a:rPr lang="zh-CN" altLang="zh-CN" sz="2000" dirty="0">
                <a:solidFill>
                  <a:srgbClr val="000058"/>
                </a:solidFill>
              </a:rPr>
              <a:t>确定可能与冻结时间</a:t>
            </a:r>
            <a:r>
              <a:rPr lang="zh-CN" altLang="en-US" sz="2000" dirty="0">
                <a:solidFill>
                  <a:srgbClr val="000058"/>
                </a:solidFill>
              </a:rPr>
              <a:t>有关</a:t>
            </a:r>
            <a:r>
              <a:rPr lang="zh-CN" altLang="zh-CN" sz="2000" dirty="0">
                <a:solidFill>
                  <a:srgbClr val="000058"/>
                </a:solidFill>
              </a:rPr>
              <a:t>的参数</a:t>
            </a:r>
            <a:endParaRPr lang="en-US" altLang="zh-CN" sz="2000" dirty="0">
              <a:solidFill>
                <a:srgbClr val="000058"/>
              </a:solidFill>
            </a:endParaRPr>
          </a:p>
          <a:p>
            <a:endParaRPr lang="en-US" altLang="zh-CN" sz="2000" dirty="0">
              <a:solidFill>
                <a:srgbClr val="000058"/>
              </a:solidFill>
            </a:endParaRPr>
          </a:p>
          <a:p>
            <a:endParaRPr lang="zh-CN" altLang="en-US" sz="2000" dirty="0">
              <a:solidFill>
                <a:srgbClr val="000058"/>
              </a:solidFill>
            </a:endParaRPr>
          </a:p>
        </p:txBody>
      </p:sp>
      <p:pic>
        <p:nvPicPr>
          <p:cNvPr id="4" name="图片 3">
            <a:extLst>
              <a:ext uri="{FF2B5EF4-FFF2-40B4-BE49-F238E27FC236}">
                <a16:creationId xmlns:a16="http://schemas.microsoft.com/office/drawing/2014/main" id="{14692321-B293-454D-801F-D2AF141D1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1124744"/>
            <a:ext cx="2879890" cy="5112000"/>
          </a:xfrm>
          <a:prstGeom prst="rect">
            <a:avLst/>
          </a:prstGeom>
        </p:spPr>
      </p:pic>
    </p:spTree>
    <p:extLst>
      <p:ext uri="{BB962C8B-B14F-4D97-AF65-F5344CB8AC3E}">
        <p14:creationId xmlns:p14="http://schemas.microsoft.com/office/powerpoint/2010/main" val="101523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18499-EC80-499B-ADFF-E65A218C0114}"/>
              </a:ext>
            </a:extLst>
          </p:cNvPr>
          <p:cNvSpPr>
            <a:spLocks noGrp="1"/>
          </p:cNvSpPr>
          <p:nvPr>
            <p:ph type="title"/>
          </p:nvPr>
        </p:nvSpPr>
        <p:spPr/>
        <p:txBody>
          <a:bodyPr/>
          <a:lstStyle/>
          <a:p>
            <a:r>
              <a:rPr lang="en-US" altLang="zh-CN" dirty="0"/>
              <a:t>3 </a:t>
            </a:r>
            <a:r>
              <a:rPr lang="zh-CN" altLang="en-US" dirty="0"/>
              <a:t>研究内容</a:t>
            </a:r>
          </a:p>
        </p:txBody>
      </p:sp>
      <p:sp>
        <p:nvSpPr>
          <p:cNvPr id="4" name="文本框 3">
            <a:extLst>
              <a:ext uri="{FF2B5EF4-FFF2-40B4-BE49-F238E27FC236}">
                <a16:creationId xmlns:a16="http://schemas.microsoft.com/office/drawing/2014/main" id="{8E86CE00-6959-449D-849F-252A6231E08A}"/>
              </a:ext>
            </a:extLst>
          </p:cNvPr>
          <p:cNvSpPr txBox="1"/>
          <p:nvPr/>
        </p:nvSpPr>
        <p:spPr>
          <a:xfrm>
            <a:off x="642912" y="1844824"/>
            <a:ext cx="3773191" cy="3754874"/>
          </a:xfrm>
          <a:prstGeom prst="rect">
            <a:avLst/>
          </a:prstGeom>
          <a:noFill/>
        </p:spPr>
        <p:txBody>
          <a:bodyPr wrap="square" rtlCol="0">
            <a:spAutoFit/>
          </a:bodyPr>
          <a:lstStyle/>
          <a:p>
            <a:pPr marL="342900" indent="-342900">
              <a:buFont typeface="Arial" panose="020B0604020202020204" pitchFamily="34" charset="0"/>
              <a:buChar char="•"/>
            </a:pPr>
            <a:r>
              <a:rPr lang="zh-CN" altLang="zh-CN" sz="2000" dirty="0">
                <a:solidFill>
                  <a:srgbClr val="000058"/>
                </a:solidFill>
              </a:rPr>
              <a:t>不同生物需建立不同模型</a:t>
            </a:r>
            <a:endParaRPr lang="en-US" altLang="zh-CN" sz="2000" dirty="0">
              <a:solidFill>
                <a:srgbClr val="000058"/>
              </a:solidFill>
            </a:endParaRPr>
          </a:p>
          <a:p>
            <a:pPr marL="342900" indent="-342900">
              <a:buFont typeface="Arial" panose="020B0604020202020204" pitchFamily="34" charset="0"/>
              <a:buChar char="•"/>
            </a:pPr>
            <a:endParaRPr lang="en-US" altLang="zh-CN" sz="2000" dirty="0">
              <a:solidFill>
                <a:srgbClr val="000058"/>
              </a:solidFill>
            </a:endParaRPr>
          </a:p>
          <a:p>
            <a:pPr marL="342900" indent="-342900">
              <a:buFont typeface="Arial" panose="020B0604020202020204" pitchFamily="34" charset="0"/>
              <a:buChar char="•"/>
            </a:pPr>
            <a:r>
              <a:rPr lang="zh-CN" altLang="zh-CN" sz="2000" dirty="0">
                <a:solidFill>
                  <a:srgbClr val="000058"/>
                </a:solidFill>
              </a:rPr>
              <a:t>参数维度一致则整合为统一模型</a:t>
            </a:r>
            <a:r>
              <a:rPr lang="zh-CN" altLang="en-US" sz="2000" dirty="0">
                <a:solidFill>
                  <a:srgbClr val="000058"/>
                </a:solidFill>
              </a:rPr>
              <a:t>，否则需</a:t>
            </a:r>
            <a:r>
              <a:rPr lang="zh-CN" altLang="zh-CN" sz="2000" dirty="0">
                <a:solidFill>
                  <a:srgbClr val="000058"/>
                </a:solidFill>
              </a:rPr>
              <a:t>针对每一部位建立模型</a:t>
            </a:r>
            <a:endParaRPr lang="en-US" altLang="zh-CN" sz="2000" dirty="0">
              <a:solidFill>
                <a:srgbClr val="000058"/>
              </a:solidFill>
            </a:endParaRPr>
          </a:p>
          <a:p>
            <a:endParaRPr lang="en-US" altLang="zh-CN" sz="2000" dirty="0">
              <a:solidFill>
                <a:srgbClr val="000058"/>
              </a:solidFill>
            </a:endParaRPr>
          </a:p>
          <a:p>
            <a:pPr marL="342900" indent="-342900">
              <a:buFont typeface="Arial" panose="020B0604020202020204" pitchFamily="34" charset="0"/>
              <a:buChar char="•"/>
            </a:pPr>
            <a:r>
              <a:rPr lang="zh-CN" altLang="en-US" sz="2000" dirty="0">
                <a:solidFill>
                  <a:srgbClr val="000058"/>
                </a:solidFill>
              </a:rPr>
              <a:t>考虑</a:t>
            </a:r>
            <a:r>
              <a:rPr lang="zh-CN" altLang="zh-CN" sz="2000" dirty="0">
                <a:solidFill>
                  <a:srgbClr val="000058"/>
                </a:solidFill>
              </a:rPr>
              <a:t>再次寻找并加入新的可能影响冻结时间的参数</a:t>
            </a:r>
            <a:endParaRPr lang="en-US" altLang="zh-CN" sz="2000" dirty="0">
              <a:solidFill>
                <a:srgbClr val="000058"/>
              </a:solidFill>
            </a:endParaRPr>
          </a:p>
          <a:p>
            <a:pPr marL="342900" indent="-342900">
              <a:buFont typeface="Arial" panose="020B0604020202020204" pitchFamily="34" charset="0"/>
              <a:buChar char="•"/>
            </a:pPr>
            <a:endParaRPr lang="en-US" altLang="zh-CN" sz="2000" dirty="0">
              <a:solidFill>
                <a:srgbClr val="000058"/>
              </a:solidFill>
            </a:endParaRPr>
          </a:p>
          <a:p>
            <a:pPr marL="342900" indent="-342900">
              <a:buFont typeface="Arial" panose="020B0604020202020204" pitchFamily="34" charset="0"/>
              <a:buChar char="•"/>
            </a:pPr>
            <a:r>
              <a:rPr lang="zh-CN" altLang="en-US" sz="2000" dirty="0">
                <a:solidFill>
                  <a:srgbClr val="000058"/>
                </a:solidFill>
              </a:rPr>
              <a:t>包括随机森林、</a:t>
            </a:r>
            <a:r>
              <a:rPr lang="en-US" altLang="zh-CN" sz="2000" dirty="0">
                <a:solidFill>
                  <a:srgbClr val="000058"/>
                </a:solidFill>
              </a:rPr>
              <a:t>SVR</a:t>
            </a:r>
            <a:r>
              <a:rPr lang="zh-CN" altLang="en-US" sz="2000" dirty="0">
                <a:solidFill>
                  <a:srgbClr val="000058"/>
                </a:solidFill>
              </a:rPr>
              <a:t>（支持向量回归）等</a:t>
            </a:r>
          </a:p>
          <a:p>
            <a:endParaRPr lang="zh-CN" altLang="en-US" dirty="0">
              <a:solidFill>
                <a:srgbClr val="000058"/>
              </a:solidFill>
            </a:endParaRPr>
          </a:p>
        </p:txBody>
      </p:sp>
      <p:pic>
        <p:nvPicPr>
          <p:cNvPr id="5" name="图片 4">
            <a:extLst>
              <a:ext uri="{FF2B5EF4-FFF2-40B4-BE49-F238E27FC236}">
                <a16:creationId xmlns:a16="http://schemas.microsoft.com/office/drawing/2014/main" id="{CB0F1394-9A06-4014-B980-60BA27E0A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1124744"/>
            <a:ext cx="2879891" cy="5112000"/>
          </a:xfrm>
          <a:prstGeom prst="rect">
            <a:avLst/>
          </a:prstGeom>
        </p:spPr>
      </p:pic>
    </p:spTree>
    <p:extLst>
      <p:ext uri="{BB962C8B-B14F-4D97-AF65-F5344CB8AC3E}">
        <p14:creationId xmlns:p14="http://schemas.microsoft.com/office/powerpoint/2010/main" val="287609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18499-EC80-499B-ADFF-E65A218C0114}"/>
              </a:ext>
            </a:extLst>
          </p:cNvPr>
          <p:cNvSpPr>
            <a:spLocks noGrp="1"/>
          </p:cNvSpPr>
          <p:nvPr>
            <p:ph type="title"/>
          </p:nvPr>
        </p:nvSpPr>
        <p:spPr/>
        <p:txBody>
          <a:bodyPr/>
          <a:lstStyle/>
          <a:p>
            <a:r>
              <a:rPr lang="en-US" altLang="zh-CN" dirty="0"/>
              <a:t>3 </a:t>
            </a:r>
            <a:r>
              <a:rPr lang="zh-CN" altLang="en-US" dirty="0"/>
              <a:t>研究内容</a:t>
            </a:r>
          </a:p>
        </p:txBody>
      </p:sp>
      <p:sp>
        <p:nvSpPr>
          <p:cNvPr id="4" name="文本框 3">
            <a:extLst>
              <a:ext uri="{FF2B5EF4-FFF2-40B4-BE49-F238E27FC236}">
                <a16:creationId xmlns:a16="http://schemas.microsoft.com/office/drawing/2014/main" id="{8E86CE00-6959-449D-849F-252A6231E08A}"/>
              </a:ext>
            </a:extLst>
          </p:cNvPr>
          <p:cNvSpPr txBox="1"/>
          <p:nvPr/>
        </p:nvSpPr>
        <p:spPr>
          <a:xfrm>
            <a:off x="642912" y="1844824"/>
            <a:ext cx="3773191"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solidFill>
                  <a:srgbClr val="000058"/>
                </a:solidFill>
              </a:rPr>
              <a:t>图形用户界面</a:t>
            </a:r>
            <a:endParaRPr lang="en-US" altLang="zh-CN" sz="2000" dirty="0">
              <a:solidFill>
                <a:srgbClr val="000058"/>
              </a:solidFill>
            </a:endParaRPr>
          </a:p>
          <a:p>
            <a:pPr marL="342900" indent="-342900">
              <a:buFont typeface="Arial" panose="020B0604020202020204" pitchFamily="34" charset="0"/>
              <a:buChar char="•"/>
            </a:pPr>
            <a:endParaRPr lang="en-US" altLang="zh-CN" sz="2000" dirty="0">
              <a:solidFill>
                <a:srgbClr val="000058"/>
              </a:solidFill>
            </a:endParaRPr>
          </a:p>
          <a:p>
            <a:pPr marL="342900" indent="-342900">
              <a:buFont typeface="Arial" panose="020B0604020202020204" pitchFamily="34" charset="0"/>
              <a:buChar char="•"/>
            </a:pPr>
            <a:r>
              <a:rPr lang="zh-CN" altLang="en-US" sz="2000" dirty="0">
                <a:solidFill>
                  <a:srgbClr val="000058"/>
                </a:solidFill>
              </a:rPr>
              <a:t>面向非计算机专业用户</a:t>
            </a:r>
            <a:endParaRPr lang="en-US" altLang="zh-CN" sz="2000" dirty="0">
              <a:solidFill>
                <a:srgbClr val="000058"/>
              </a:solidFill>
            </a:endParaRPr>
          </a:p>
          <a:p>
            <a:endParaRPr lang="en-US" altLang="zh-CN" sz="2000" dirty="0">
              <a:solidFill>
                <a:srgbClr val="000058"/>
              </a:solidFill>
            </a:endParaRPr>
          </a:p>
          <a:p>
            <a:pPr marL="342900" indent="-342900">
              <a:buFont typeface="Arial" panose="020B0604020202020204" pitchFamily="34" charset="0"/>
              <a:buChar char="•"/>
            </a:pPr>
            <a:r>
              <a:rPr lang="zh-CN" altLang="en-US" sz="2000" dirty="0">
                <a:solidFill>
                  <a:srgbClr val="000058"/>
                </a:solidFill>
              </a:rPr>
              <a:t>直观、高效、易上手</a:t>
            </a:r>
            <a:endParaRPr lang="en-US" altLang="zh-CN" sz="2000" dirty="0">
              <a:solidFill>
                <a:srgbClr val="000058"/>
              </a:solidFill>
            </a:endParaRPr>
          </a:p>
          <a:p>
            <a:pPr marL="342900" indent="-342900">
              <a:buFont typeface="Arial" panose="020B0604020202020204" pitchFamily="34" charset="0"/>
              <a:buChar char="•"/>
            </a:pPr>
            <a:endParaRPr lang="en-US" altLang="zh-CN" sz="2000" dirty="0">
              <a:solidFill>
                <a:srgbClr val="000058"/>
              </a:solidFill>
            </a:endParaRPr>
          </a:p>
        </p:txBody>
      </p:sp>
      <p:pic>
        <p:nvPicPr>
          <p:cNvPr id="5" name="图片 4">
            <a:extLst>
              <a:ext uri="{FF2B5EF4-FFF2-40B4-BE49-F238E27FC236}">
                <a16:creationId xmlns:a16="http://schemas.microsoft.com/office/drawing/2014/main" id="{CB0F1394-9A06-4014-B980-60BA27E0A2E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92080" y="1124744"/>
            <a:ext cx="2879890" cy="5112000"/>
          </a:xfrm>
          <a:prstGeom prst="rect">
            <a:avLst/>
          </a:prstGeom>
        </p:spPr>
      </p:pic>
    </p:spTree>
    <p:extLst>
      <p:ext uri="{BB962C8B-B14F-4D97-AF65-F5344CB8AC3E}">
        <p14:creationId xmlns:p14="http://schemas.microsoft.com/office/powerpoint/2010/main" val="375185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016AB-7070-4B12-A839-1ED6BF5EC1A8}"/>
              </a:ext>
            </a:extLst>
          </p:cNvPr>
          <p:cNvSpPr>
            <a:spLocks noGrp="1"/>
          </p:cNvSpPr>
          <p:nvPr>
            <p:ph type="title"/>
          </p:nvPr>
        </p:nvSpPr>
        <p:spPr/>
        <p:txBody>
          <a:bodyPr/>
          <a:lstStyle/>
          <a:p>
            <a:r>
              <a:rPr lang="en-US" altLang="zh-CN" dirty="0"/>
              <a:t>4 </a:t>
            </a:r>
            <a:r>
              <a:rPr lang="zh-CN" altLang="en-US" dirty="0"/>
              <a:t>计划安排</a:t>
            </a:r>
          </a:p>
        </p:txBody>
      </p:sp>
      <p:graphicFrame>
        <p:nvGraphicFramePr>
          <p:cNvPr id="6" name="表格 6">
            <a:extLst>
              <a:ext uri="{FF2B5EF4-FFF2-40B4-BE49-F238E27FC236}">
                <a16:creationId xmlns:a16="http://schemas.microsoft.com/office/drawing/2014/main" id="{2D63B02F-1E9D-464D-83B6-A034FEAD3BBA}"/>
              </a:ext>
            </a:extLst>
          </p:cNvPr>
          <p:cNvGraphicFramePr>
            <a:graphicFrameLocks noGrp="1"/>
          </p:cNvGraphicFramePr>
          <p:nvPr>
            <p:ph idx="1"/>
            <p:extLst>
              <p:ext uri="{D42A27DB-BD31-4B8C-83A1-F6EECF244321}">
                <p14:modId xmlns:p14="http://schemas.microsoft.com/office/powerpoint/2010/main" val="4241466230"/>
              </p:ext>
            </p:extLst>
          </p:nvPr>
        </p:nvGraphicFramePr>
        <p:xfrm>
          <a:off x="1295635" y="2708920"/>
          <a:ext cx="6552730" cy="1854200"/>
        </p:xfrm>
        <a:graphic>
          <a:graphicData uri="http://schemas.openxmlformats.org/drawingml/2006/table">
            <a:tbl>
              <a:tblPr bandRow="1">
                <a:tableStyleId>{BC89EF96-8CEA-46FF-86C4-4CE0E7609802}</a:tableStyleId>
              </a:tblPr>
              <a:tblGrid>
                <a:gridCol w="3276365">
                  <a:extLst>
                    <a:ext uri="{9D8B030D-6E8A-4147-A177-3AD203B41FA5}">
                      <a16:colId xmlns:a16="http://schemas.microsoft.com/office/drawing/2014/main" val="1515220287"/>
                    </a:ext>
                  </a:extLst>
                </a:gridCol>
                <a:gridCol w="3276365">
                  <a:extLst>
                    <a:ext uri="{9D8B030D-6E8A-4147-A177-3AD203B41FA5}">
                      <a16:colId xmlns:a16="http://schemas.microsoft.com/office/drawing/2014/main" val="3559300629"/>
                    </a:ext>
                  </a:extLst>
                </a:gridCol>
              </a:tblGrid>
              <a:tr h="370840">
                <a:tc>
                  <a:txBody>
                    <a:bodyPr/>
                    <a:lstStyle/>
                    <a:p>
                      <a:r>
                        <a:rPr lang="zh-CN" altLang="en-US" b="1" dirty="0">
                          <a:solidFill>
                            <a:srgbClr val="000058"/>
                          </a:solidFill>
                        </a:rPr>
                        <a:t>先期实验、收集数据</a:t>
                      </a:r>
                    </a:p>
                  </a:txBody>
                  <a:tcPr/>
                </a:tc>
                <a:tc>
                  <a:txBody>
                    <a:bodyPr/>
                    <a:lstStyle/>
                    <a:p>
                      <a:r>
                        <a:rPr lang="zh-CN" altLang="en-US" b="1" dirty="0">
                          <a:solidFill>
                            <a:srgbClr val="000058"/>
                          </a:solidFill>
                        </a:rPr>
                        <a:t>两周</a:t>
                      </a:r>
                    </a:p>
                  </a:txBody>
                  <a:tcPr/>
                </a:tc>
                <a:extLst>
                  <a:ext uri="{0D108BD9-81ED-4DB2-BD59-A6C34878D82A}">
                    <a16:rowId xmlns:a16="http://schemas.microsoft.com/office/drawing/2014/main" val="2501822462"/>
                  </a:ext>
                </a:extLst>
              </a:tr>
              <a:tr h="370840">
                <a:tc>
                  <a:txBody>
                    <a:bodyPr/>
                    <a:lstStyle/>
                    <a:p>
                      <a:r>
                        <a:rPr lang="zh-CN" altLang="en-US" b="1" dirty="0">
                          <a:solidFill>
                            <a:srgbClr val="000058"/>
                          </a:solidFill>
                        </a:rPr>
                        <a:t>对数据进行预处理</a:t>
                      </a:r>
                    </a:p>
                  </a:txBody>
                  <a:tcPr/>
                </a:tc>
                <a:tc>
                  <a:txBody>
                    <a:bodyPr/>
                    <a:lstStyle/>
                    <a:p>
                      <a:r>
                        <a:rPr lang="zh-CN" altLang="en-US" b="1" dirty="0">
                          <a:solidFill>
                            <a:srgbClr val="000058"/>
                          </a:solidFill>
                        </a:rPr>
                        <a:t>两周</a:t>
                      </a:r>
                    </a:p>
                  </a:txBody>
                  <a:tcPr/>
                </a:tc>
                <a:extLst>
                  <a:ext uri="{0D108BD9-81ED-4DB2-BD59-A6C34878D82A}">
                    <a16:rowId xmlns:a16="http://schemas.microsoft.com/office/drawing/2014/main" val="2410362096"/>
                  </a:ext>
                </a:extLst>
              </a:tr>
              <a:tr h="370840">
                <a:tc>
                  <a:txBody>
                    <a:bodyPr/>
                    <a:lstStyle/>
                    <a:p>
                      <a:r>
                        <a:rPr lang="zh-CN" altLang="en-US" b="1" dirty="0">
                          <a:solidFill>
                            <a:srgbClr val="000058"/>
                          </a:solidFill>
                        </a:rPr>
                        <a:t>建立机器学习模型并优化</a:t>
                      </a:r>
                    </a:p>
                  </a:txBody>
                  <a:tcPr/>
                </a:tc>
                <a:tc>
                  <a:txBody>
                    <a:bodyPr/>
                    <a:lstStyle/>
                    <a:p>
                      <a:r>
                        <a:rPr lang="zh-CN" altLang="en-US" b="1" dirty="0">
                          <a:solidFill>
                            <a:srgbClr val="000058"/>
                          </a:solidFill>
                        </a:rPr>
                        <a:t>四周</a:t>
                      </a:r>
                    </a:p>
                  </a:txBody>
                  <a:tcPr/>
                </a:tc>
                <a:extLst>
                  <a:ext uri="{0D108BD9-81ED-4DB2-BD59-A6C34878D82A}">
                    <a16:rowId xmlns:a16="http://schemas.microsoft.com/office/drawing/2014/main" val="2385818636"/>
                  </a:ext>
                </a:extLst>
              </a:tr>
              <a:tr h="370840">
                <a:tc>
                  <a:txBody>
                    <a:bodyPr/>
                    <a:lstStyle/>
                    <a:p>
                      <a:r>
                        <a:rPr lang="zh-CN" altLang="en-US" b="1" dirty="0">
                          <a:solidFill>
                            <a:srgbClr val="000058"/>
                          </a:solidFill>
                        </a:rPr>
                        <a:t>智能冷冻系统设计与开发</a:t>
                      </a:r>
                    </a:p>
                  </a:txBody>
                  <a:tcPr/>
                </a:tc>
                <a:tc>
                  <a:txBody>
                    <a:bodyPr/>
                    <a:lstStyle/>
                    <a:p>
                      <a:r>
                        <a:rPr lang="zh-CN" altLang="en-US" b="1" dirty="0">
                          <a:solidFill>
                            <a:srgbClr val="000058"/>
                          </a:solidFill>
                        </a:rPr>
                        <a:t>三周</a:t>
                      </a:r>
                    </a:p>
                  </a:txBody>
                  <a:tcPr/>
                </a:tc>
                <a:extLst>
                  <a:ext uri="{0D108BD9-81ED-4DB2-BD59-A6C34878D82A}">
                    <a16:rowId xmlns:a16="http://schemas.microsoft.com/office/drawing/2014/main" val="2186149999"/>
                  </a:ext>
                </a:extLst>
              </a:tr>
              <a:tr h="370840">
                <a:tc>
                  <a:txBody>
                    <a:bodyPr/>
                    <a:lstStyle/>
                    <a:p>
                      <a:r>
                        <a:rPr lang="zh-CN" altLang="en-US" b="1" dirty="0">
                          <a:solidFill>
                            <a:srgbClr val="000058"/>
                          </a:solidFill>
                        </a:rPr>
                        <a:t>毕业论文</a:t>
                      </a:r>
                    </a:p>
                  </a:txBody>
                  <a:tcPr/>
                </a:tc>
                <a:tc>
                  <a:txBody>
                    <a:bodyPr/>
                    <a:lstStyle/>
                    <a:p>
                      <a:r>
                        <a:rPr lang="zh-CN" altLang="en-US" b="1" dirty="0">
                          <a:solidFill>
                            <a:srgbClr val="000058"/>
                          </a:solidFill>
                        </a:rPr>
                        <a:t>三周</a:t>
                      </a:r>
                    </a:p>
                  </a:txBody>
                  <a:tcPr/>
                </a:tc>
                <a:extLst>
                  <a:ext uri="{0D108BD9-81ED-4DB2-BD59-A6C34878D82A}">
                    <a16:rowId xmlns:a16="http://schemas.microsoft.com/office/drawing/2014/main" val="130475386"/>
                  </a:ext>
                </a:extLst>
              </a:tr>
            </a:tbl>
          </a:graphicData>
        </a:graphic>
      </p:graphicFrame>
    </p:spTree>
    <p:extLst>
      <p:ext uri="{BB962C8B-B14F-4D97-AF65-F5344CB8AC3E}">
        <p14:creationId xmlns:p14="http://schemas.microsoft.com/office/powerpoint/2010/main" val="287717238"/>
      </p:ext>
    </p:extLst>
  </p:cSld>
  <p:clrMapOvr>
    <a:masterClrMapping/>
  </p:clrMapOvr>
</p:sld>
</file>

<file path=ppt/theme/theme1.xml><?xml version="1.0" encoding="utf-8"?>
<a:theme xmlns:a="http://schemas.openxmlformats.org/drawingml/2006/main" name="2_学校形象识别系统VI讲义模板（生命绿）">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66506"/>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sz="3500" b="1" i="0" u="none" strike="noStrike" cap="none" normalizeH="0" baseline="0" smtClean="0">
            <a:ln>
              <a:noFill/>
            </a:ln>
            <a:solidFill>
              <a:schemeClr val="bg1"/>
            </a:solidFill>
            <a:effectLst/>
            <a:latin typeface="Arial" charset="0"/>
            <a:ea typeface="华文中宋" pitchFamily="2" charset="-122"/>
          </a:defRPr>
        </a:defPPr>
      </a:lstStyle>
    </a:spDef>
    <a:lnDef>
      <a:spPr bwMode="auto">
        <a:xfrm>
          <a:off x="0" y="0"/>
          <a:ext cx="1" cy="1"/>
        </a:xfrm>
        <a:custGeom>
          <a:avLst/>
          <a:gdLst/>
          <a:ahLst/>
          <a:cxnLst/>
          <a:rect l="0" t="0" r="0" b="0"/>
          <a:pathLst/>
        </a:custGeom>
        <a:solidFill>
          <a:srgbClr val="06650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500" b="1" i="0" u="none" strike="noStrike" cap="none" normalizeH="0" baseline="0" smtClean="0">
            <a:ln>
              <a:noFill/>
            </a:ln>
            <a:solidFill>
              <a:schemeClr val="bg1"/>
            </a:solidFill>
            <a:effectLst/>
            <a:latin typeface="Arial" charset="0"/>
            <a:ea typeface="华文中宋"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578</TotalTime>
  <Words>369</Words>
  <Application>Microsoft Office PowerPoint</Application>
  <PresentationFormat>全屏显示(4:3)</PresentationFormat>
  <Paragraphs>70</Paragraphs>
  <Slides>10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10</vt:i4>
      </vt:variant>
    </vt:vector>
  </HeadingPairs>
  <TitlesOfParts>
    <vt:vector size="13" baseType="lpstr">
      <vt:lpstr>Arial</vt:lpstr>
      <vt:lpstr>Wingdings</vt:lpstr>
      <vt:lpstr>2_学校形象识别系统VI讲义模板（生命绿）</vt:lpstr>
      <vt:lpstr>基于机器学习的浸渍冷冻智能系统设计与开发</vt:lpstr>
      <vt:lpstr>目录</vt:lpstr>
      <vt:lpstr>1 研究背景</vt:lpstr>
      <vt:lpstr>2 研究现状</vt:lpstr>
      <vt:lpstr>3 研究内容</vt:lpstr>
      <vt:lpstr>3 研究内容</vt:lpstr>
      <vt:lpstr>3 研究内容</vt:lpstr>
      <vt:lpstr>3 研究内容</vt:lpstr>
      <vt:lpstr>4 计划安排</vt:lpstr>
      <vt:lpstr>基于机器学习的浸渍冷冻智能系统设计与开发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NYDX</dc:creator>
  <cp:lastModifiedBy>Xu Maoze</cp:lastModifiedBy>
  <cp:revision>47</cp:revision>
  <dcterms:created xsi:type="dcterms:W3CDTF">2018-05-29T07:13:09Z</dcterms:created>
  <dcterms:modified xsi:type="dcterms:W3CDTF">2019-12-29T04:10:30Z</dcterms:modified>
</cp:coreProperties>
</file>