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6" r:id="rId2"/>
    <p:sldId id="263" r:id="rId3"/>
    <p:sldId id="258" r:id="rId4"/>
    <p:sldId id="665" r:id="rId5"/>
    <p:sldId id="666" r:id="rId6"/>
    <p:sldId id="667" r:id="rId7"/>
    <p:sldId id="408" r:id="rId8"/>
    <p:sldId id="671" r:id="rId9"/>
    <p:sldId id="670" r:id="rId10"/>
    <p:sldId id="648" r:id="rId11"/>
    <p:sldId id="673" r:id="rId12"/>
    <p:sldId id="676" r:id="rId13"/>
    <p:sldId id="678" r:id="rId14"/>
    <p:sldId id="679" r:id="rId15"/>
    <p:sldId id="677" r:id="rId16"/>
    <p:sldId id="680" r:id="rId17"/>
    <p:sldId id="681" r:id="rId18"/>
    <p:sldId id="650" r:id="rId19"/>
    <p:sldId id="651" r:id="rId20"/>
    <p:sldId id="652" r:id="rId21"/>
    <p:sldId id="653" r:id="rId22"/>
    <p:sldId id="410" r:id="rId23"/>
    <p:sldId id="668" r:id="rId24"/>
    <p:sldId id="418" r:id="rId25"/>
    <p:sldId id="420" r:id="rId26"/>
    <p:sldId id="683" r:id="rId27"/>
    <p:sldId id="348" r:id="rId28"/>
    <p:sldId id="349" r:id="rId29"/>
    <p:sldId id="350" r:id="rId30"/>
    <p:sldId id="351" r:id="rId31"/>
    <p:sldId id="363" r:id="rId32"/>
    <p:sldId id="575" r:id="rId33"/>
    <p:sldId id="563" r:id="rId34"/>
    <p:sldId id="566" r:id="rId35"/>
    <p:sldId id="565" r:id="rId36"/>
    <p:sldId id="567" r:id="rId37"/>
    <p:sldId id="568" r:id="rId38"/>
    <p:sldId id="569" r:id="rId39"/>
    <p:sldId id="570" r:id="rId40"/>
    <p:sldId id="571" r:id="rId41"/>
    <p:sldId id="572" r:id="rId42"/>
    <p:sldId id="573" r:id="rId43"/>
    <p:sldId id="574"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6" r:id="rId64"/>
    <p:sldId id="332" r:id="rId65"/>
    <p:sldId id="333" r:id="rId66"/>
    <p:sldId id="334" r:id="rId67"/>
    <p:sldId id="335" r:id="rId68"/>
    <p:sldId id="336" r:id="rId69"/>
    <p:sldId id="337" r:id="rId70"/>
    <p:sldId id="338" r:id="rId71"/>
    <p:sldId id="339" r:id="rId72"/>
    <p:sldId id="340" r:id="rId73"/>
    <p:sldId id="341" r:id="rId74"/>
    <p:sldId id="342" r:id="rId75"/>
    <p:sldId id="269" r:id="rId76"/>
    <p:sldId id="296" r:id="rId77"/>
    <p:sldId id="297" r:id="rId78"/>
    <p:sldId id="298" r:id="rId79"/>
    <p:sldId id="299" r:id="rId80"/>
    <p:sldId id="300" r:id="rId81"/>
    <p:sldId id="301" r:id="rId82"/>
    <p:sldId id="302" r:id="rId83"/>
    <p:sldId id="303" r:id="rId84"/>
    <p:sldId id="304" r:id="rId85"/>
    <p:sldId id="305" r:id="rId8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1#1" qsCatId="simple" csTypeId="urn:microsoft.com/office/officeart/2005/8/colors/accent1_2#1" csCatId="accent1" phldr="0"/>
      <dgm:spPr/>
      <dgm:t>
        <a:bodyPr/>
        <a:lstStyle/>
        <a:p>
          <a:endParaRPr lang="zh-CN" altLang="en-US"/>
        </a:p>
      </dgm:t>
    </dgm:pt>
    <dgm:pt modelId="{97A8C2AA-AE5F-4DE0-91B1-F0E85C273E74}">
      <dgm:prSet phldrT="[文本]" phldr="0" custT="0"/>
      <dgm:spPr/>
      <dgm:t>
        <a:bodyPr vert="horz" wrap="square"/>
        <a:lstStyle/>
        <a:p>
          <a:pPr>
            <a:lnSpc>
              <a:spcPct val="100000"/>
            </a:lnSpc>
            <a:spcBef>
              <a:spcPct val="0"/>
            </a:spcBef>
            <a:spcAft>
              <a:spcPct val="35000"/>
            </a:spcAft>
          </a:pPr>
          <a:r>
            <a:rPr lang="en-US" altLang="zh-CN">
              <a:solidFill>
                <a:schemeClr val="bg1"/>
              </a:solidFill>
              <a:sym typeface="+mn-ea"/>
            </a:rPr>
            <a:t>1 </a:t>
          </a:r>
          <a:r>
            <a:rPr lang="zh-CN" altLang="zh-CN">
              <a:solidFill>
                <a:schemeClr val="bg1"/>
              </a:solidFill>
              <a:sym typeface="+mn-ea"/>
            </a:rPr>
            <a:t>数组</a:t>
          </a:r>
          <a:endParaRPr lang="zh-CN" altLang="en-US"/>
        </a:p>
      </dgm:t>
    </dgm:pt>
    <dgm:pt modelId="{5477065E-AD40-40AD-B851-169D32D6F57B}" type="parTrans" cxnId="{B9FC4292-F4F5-44D4-AA59-755E108B07D9}">
      <dgm:prSet/>
      <dgm:spPr/>
      <dgm:t>
        <a:bodyPr/>
        <a:lstStyle/>
        <a:p>
          <a:endParaRPr lang="zh-CN" altLang="en-US"/>
        </a:p>
      </dgm:t>
    </dgm:pt>
    <dgm:pt modelId="{DD01B2A3-2986-44EB-899A-2EB74CB0A2FA}" type="sibTrans" cxnId="{B9FC4292-F4F5-44D4-AA59-755E108B07D9}">
      <dgm:prSet/>
      <dgm:spPr/>
      <dgm:t>
        <a:bodyPr/>
        <a:lstStyle/>
        <a:p>
          <a:endParaRPr lang="zh-CN" altLang="en-US"/>
        </a:p>
      </dgm:t>
    </dgm:pt>
    <dgm:pt modelId="{8ED20423-F7C2-4DAC-B9CC-17F08874BF3A}">
      <dgm:prSet phldrT="[文本]" phldr="0" custT="0"/>
      <dgm:spPr/>
      <dgm:t>
        <a:bodyPr vert="horz" wrap="square"/>
        <a:lstStyle/>
        <a:p>
          <a:pPr>
            <a:lnSpc>
              <a:spcPct val="100000"/>
            </a:lnSpc>
            <a:spcBef>
              <a:spcPct val="0"/>
            </a:spcBef>
            <a:spcAft>
              <a:spcPct val="35000"/>
            </a:spcAft>
          </a:pPr>
          <a:r>
            <a:rPr lang="en-US" altLang="zh-CN">
              <a:solidFill>
                <a:schemeClr val="bg1"/>
              </a:solidFill>
              <a:sym typeface="+mn-ea"/>
            </a:rPr>
            <a:t>2 </a:t>
          </a:r>
          <a:r>
            <a:rPr lang="zh-CN" altLang="en-US">
              <a:solidFill>
                <a:schemeClr val="bg1"/>
              </a:solidFill>
              <a:sym typeface="+mn-ea"/>
            </a:rPr>
            <a:t>集合</a:t>
          </a:r>
          <a:r>
            <a:rPr lang="en-US" altLang="zh-CN">
              <a:solidFill>
                <a:schemeClr val="bg1"/>
              </a:solidFill>
              <a:sym typeface="+mn-ea"/>
            </a:rPr>
            <a:t>-</a:t>
          </a:r>
          <a:r>
            <a:rPr lang="zh-CN" altLang="en-US">
              <a:solidFill>
                <a:schemeClr val="bg1"/>
              </a:solidFill>
              <a:sym typeface="+mn-ea"/>
            </a:rPr>
            <a:t>动态数组</a:t>
          </a:r>
          <a:endParaRPr lang="zh-CN" altLang="en-US"/>
        </a:p>
      </dgm:t>
    </dgm:pt>
    <dgm:pt modelId="{6A6DCCB9-B9C9-4F02-8372-40D5BB3E2726}" type="parTrans" cxnId="{8D0E0F32-948E-4EC3-90D0-B607D35F71EE}">
      <dgm:prSet/>
      <dgm:spPr/>
      <dgm:t>
        <a:bodyPr/>
        <a:lstStyle/>
        <a:p>
          <a:endParaRPr lang="zh-CN" altLang="en-US"/>
        </a:p>
      </dgm:t>
    </dgm:pt>
    <dgm:pt modelId="{183EE679-6E63-4B49-9665-FE19B4A2F12A}" type="sibTrans" cxnId="{8D0E0F32-948E-4EC3-90D0-B607D35F71EE}">
      <dgm:prSet/>
      <dgm:spPr/>
      <dgm:t>
        <a:bodyPr/>
        <a:lstStyle/>
        <a:p>
          <a:endParaRPr lang="zh-CN" altLang="en-US"/>
        </a:p>
      </dgm:t>
    </dgm:pt>
    <dgm:pt modelId="{D4BD55C7-AC3C-43FC-8A67-85D9B43F95ED}">
      <dgm:prSet phldrT="[文本]" phldr="0" custT="0"/>
      <dgm:spPr/>
      <dgm:t>
        <a:bodyPr vert="horz" wrap="square"/>
        <a:lstStyle/>
        <a:p>
          <a:pPr>
            <a:lnSpc>
              <a:spcPct val="100000"/>
            </a:lnSpc>
            <a:spcBef>
              <a:spcPct val="0"/>
            </a:spcBef>
            <a:spcAft>
              <a:spcPct val="35000"/>
            </a:spcAft>
          </a:pPr>
          <a:r>
            <a:rPr lang="en-US" altLang="zh-CN">
              <a:solidFill>
                <a:schemeClr val="bg1"/>
              </a:solidFill>
              <a:sym typeface="+mn-ea"/>
            </a:rPr>
            <a:t>3 </a:t>
          </a:r>
          <a:r>
            <a:rPr lang="zh-CN" altLang="en-US">
              <a:solidFill>
                <a:schemeClr val="bg1"/>
              </a:solidFill>
              <a:sym typeface="+mn-ea"/>
            </a:rPr>
            <a:t>泛型</a:t>
          </a:r>
          <a:endParaRPr lang="zh-CN" altLang="en-US"/>
        </a:p>
      </dgm:t>
    </dgm:pt>
    <dgm:pt modelId="{0E3D13F2-5377-4EE3-8062-8626E5770718}" type="parTrans" cxnId="{9ED9B5C9-7DCB-4357-8211-28472F64B669}">
      <dgm:prSet/>
      <dgm:spPr/>
      <dgm:t>
        <a:bodyPr/>
        <a:lstStyle/>
        <a:p>
          <a:endParaRPr lang="zh-CN" altLang="en-US"/>
        </a:p>
      </dgm:t>
    </dgm:pt>
    <dgm:pt modelId="{767768A6-72C8-4B98-98E5-B01A1C804B6A}" type="sibTrans" cxnId="{9ED9B5C9-7DCB-4357-8211-28472F64B669}">
      <dgm:prSet/>
      <dgm:spPr/>
      <dgm:t>
        <a:bodyPr/>
        <a:lstStyle/>
        <a:p>
          <a:endParaRPr lang="zh-CN" altLang="en-US"/>
        </a:p>
      </dgm:t>
    </dgm:pt>
    <dgm:pt modelId="{EBE81508-B149-4B3C-B231-97BF5F08472D}" type="pres">
      <dgm:prSet presAssocID="{46B84C11-07A7-41F5-8B9A-39D0ACB1BF53}" presName="outerComposite" presStyleCnt="0">
        <dgm:presLayoutVars>
          <dgm:chMax val="5"/>
          <dgm:dir/>
          <dgm:resizeHandles val="exact"/>
        </dgm:presLayoutVars>
      </dgm:prSet>
      <dgm:spPr/>
      <dgm:t>
        <a:bodyPr/>
        <a:lstStyle/>
        <a:p>
          <a:endParaRPr lang="zh-CN" altLang="en-US"/>
        </a:p>
      </dgm:t>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t>
        <a:bodyPr/>
        <a:lstStyle/>
        <a:p>
          <a:endParaRPr lang="zh-CN" altLang="en-US"/>
        </a:p>
      </dgm:t>
    </dgm:pt>
    <dgm:pt modelId="{A339F384-4BED-4FC2-8E07-A05A6FA26E24}" type="pres">
      <dgm:prSet presAssocID="{46B84C11-07A7-41F5-8B9A-39D0ACB1BF53}" presName="ThreeNodes_2" presStyleLbl="node1" presStyleIdx="1" presStyleCnt="3">
        <dgm:presLayoutVars>
          <dgm:bulletEnabled val="1"/>
        </dgm:presLayoutVars>
      </dgm:prSet>
      <dgm:spPr/>
      <dgm:t>
        <a:bodyPr/>
        <a:lstStyle/>
        <a:p>
          <a:endParaRPr lang="zh-CN" altLang="en-US"/>
        </a:p>
      </dgm:t>
    </dgm:pt>
    <dgm:pt modelId="{1849904B-B9A1-41B8-AE72-D62AF180C8CC}" type="pres">
      <dgm:prSet presAssocID="{46B84C11-07A7-41F5-8B9A-39D0ACB1BF53}" presName="ThreeNodes_3" presStyleLbl="node1" presStyleIdx="2" presStyleCnt="3">
        <dgm:presLayoutVars>
          <dgm:bulletEnabled val="1"/>
        </dgm:presLayoutVars>
      </dgm:prSet>
      <dgm:spPr/>
      <dgm:t>
        <a:bodyPr/>
        <a:lstStyle/>
        <a:p>
          <a:endParaRPr lang="zh-CN" altLang="en-US"/>
        </a:p>
      </dgm:t>
    </dgm:pt>
    <dgm:pt modelId="{CF9E5FB5-3C8E-4F9C-BE67-08F0D67091D7}" type="pres">
      <dgm:prSet presAssocID="{46B84C11-07A7-41F5-8B9A-39D0ACB1BF53}" presName="ThreeConn_1-2" presStyleLbl="fgAccFollowNode1" presStyleIdx="0" presStyleCnt="2">
        <dgm:presLayoutVars>
          <dgm:bulletEnabled val="1"/>
        </dgm:presLayoutVars>
      </dgm:prSet>
      <dgm:spPr/>
      <dgm:t>
        <a:bodyPr/>
        <a:lstStyle/>
        <a:p>
          <a:endParaRPr lang="zh-CN" altLang="en-US"/>
        </a:p>
      </dgm:t>
    </dgm:pt>
    <dgm:pt modelId="{A03B5AAD-8870-4FBD-A0AF-D6730408EEF5}" type="pres">
      <dgm:prSet presAssocID="{46B84C11-07A7-41F5-8B9A-39D0ACB1BF53}" presName="ThreeConn_2-3" presStyleLbl="fgAccFollowNode1" presStyleIdx="1" presStyleCnt="2">
        <dgm:presLayoutVars>
          <dgm:bulletEnabled val="1"/>
        </dgm:presLayoutVars>
      </dgm:prSet>
      <dgm:spPr/>
      <dgm:t>
        <a:bodyPr/>
        <a:lstStyle/>
        <a:p>
          <a:endParaRPr lang="zh-CN" altLang="en-US"/>
        </a:p>
      </dgm:t>
    </dgm:pt>
    <dgm:pt modelId="{7AF2ADE7-1D5F-4587-963C-19F4667E16E0}" type="pres">
      <dgm:prSet presAssocID="{46B84C11-07A7-41F5-8B9A-39D0ACB1BF53}" presName="ThreeNodes_1_text" presStyleLbl="node1" presStyleIdx="2" presStyleCnt="3">
        <dgm:presLayoutVars>
          <dgm:bulletEnabled val="1"/>
        </dgm:presLayoutVars>
      </dgm:prSet>
      <dgm:spPr/>
      <dgm:t>
        <a:bodyPr/>
        <a:lstStyle/>
        <a:p>
          <a:endParaRPr lang="zh-CN" altLang="en-US"/>
        </a:p>
      </dgm:t>
    </dgm:pt>
    <dgm:pt modelId="{B1D9E1BE-B5DA-43D1-8C09-88380C579620}" type="pres">
      <dgm:prSet presAssocID="{46B84C11-07A7-41F5-8B9A-39D0ACB1BF53}" presName="ThreeNodes_2_text" presStyleLbl="node1" presStyleIdx="2" presStyleCnt="3">
        <dgm:presLayoutVars>
          <dgm:bulletEnabled val="1"/>
        </dgm:presLayoutVars>
      </dgm:prSet>
      <dgm:spPr/>
      <dgm:t>
        <a:bodyPr/>
        <a:lstStyle/>
        <a:p>
          <a:endParaRPr lang="zh-CN" altLang="en-US"/>
        </a:p>
      </dgm:t>
    </dgm:pt>
    <dgm:pt modelId="{C30B45B3-C9C6-402B-89DA-20610CD8F55C}" type="pres">
      <dgm:prSet presAssocID="{46B84C11-07A7-41F5-8B9A-39D0ACB1BF53}" presName="ThreeNodes_3_text" presStyleLbl="node1" presStyleIdx="2" presStyleCnt="3">
        <dgm:presLayoutVars>
          <dgm:bulletEnabled val="1"/>
        </dgm:presLayoutVars>
      </dgm:prSet>
      <dgm:spPr/>
      <dgm:t>
        <a:bodyPr/>
        <a:lstStyle/>
        <a:p>
          <a:endParaRPr lang="zh-CN" altLang="en-US"/>
        </a:p>
      </dgm:t>
    </dgm:pt>
  </dgm:ptLst>
  <dgm:cxnLst>
    <dgm:cxn modelId="{B9FC4292-F4F5-44D4-AA59-755E108B07D9}" srcId="{46B84C11-07A7-41F5-8B9A-39D0ACB1BF53}" destId="{97A8C2AA-AE5F-4DE0-91B1-F0E85C273E74}" srcOrd="0" destOrd="0" parTransId="{5477065E-AD40-40AD-B851-169D32D6F57B}" sibTransId="{DD01B2A3-2986-44EB-899A-2EB74CB0A2FA}"/>
    <dgm:cxn modelId="{079411AD-DFC4-4060-8103-07E5BC5431F6}" type="presOf" srcId="{46B84C11-07A7-41F5-8B9A-39D0ACB1BF53}" destId="{EBE81508-B149-4B3C-B231-97BF5F08472D}" srcOrd="0" destOrd="0" presId="urn:microsoft.com/office/officeart/2005/8/layout/vProcess5"/>
    <dgm:cxn modelId="{9B179446-4B2E-431A-953F-5C528A6EFE6B}" type="presOf" srcId="{8ED20423-F7C2-4DAC-B9CC-17F08874BF3A}" destId="{A339F384-4BED-4FC2-8E07-A05A6FA26E24}" srcOrd="0" destOrd="0" presId="urn:microsoft.com/office/officeart/2005/8/layout/vProcess5"/>
    <dgm:cxn modelId="{8D0E0F32-948E-4EC3-90D0-B607D35F71EE}" srcId="{46B84C11-07A7-41F5-8B9A-39D0ACB1BF53}" destId="{8ED20423-F7C2-4DAC-B9CC-17F08874BF3A}" srcOrd="1" destOrd="0" parTransId="{6A6DCCB9-B9C9-4F02-8372-40D5BB3E2726}" sibTransId="{183EE679-6E63-4B49-9665-FE19B4A2F12A}"/>
    <dgm:cxn modelId="{CA66E9BB-EC99-4A08-A797-D0D13BB628E3}" type="presOf" srcId="{D4BD55C7-AC3C-43FC-8A67-85D9B43F95ED}" destId="{C30B45B3-C9C6-402B-89DA-20610CD8F55C}" srcOrd="1" destOrd="0" presId="urn:microsoft.com/office/officeart/2005/8/layout/vProcess5"/>
    <dgm:cxn modelId="{48BF3636-8BAE-4461-B6D2-88C8B0CE998B}" type="presOf" srcId="{97A8C2AA-AE5F-4DE0-91B1-F0E85C273E74}" destId="{3919437E-4A2C-4D67-99AE-59DF82E41407}" srcOrd="0" destOrd="0" presId="urn:microsoft.com/office/officeart/2005/8/layout/vProcess5"/>
    <dgm:cxn modelId="{9ED9B5C9-7DCB-4357-8211-28472F64B669}" srcId="{46B84C11-07A7-41F5-8B9A-39D0ACB1BF53}" destId="{D4BD55C7-AC3C-43FC-8A67-85D9B43F95ED}" srcOrd="2" destOrd="0" parTransId="{0E3D13F2-5377-4EE3-8062-8626E5770718}" sibTransId="{767768A6-72C8-4B98-98E5-B01A1C804B6A}"/>
    <dgm:cxn modelId="{51BF25D3-6F8D-4397-B5B3-92F2FE0F0AD3}" type="presOf" srcId="{183EE679-6E63-4B49-9665-FE19B4A2F12A}" destId="{A03B5AAD-8870-4FBD-A0AF-D6730408EEF5}" srcOrd="0" destOrd="0" presId="urn:microsoft.com/office/officeart/2005/8/layout/vProcess5"/>
    <dgm:cxn modelId="{78A0BDBF-3AC0-48F7-89AF-0443B8A54BDA}" type="presOf" srcId="{8ED20423-F7C2-4DAC-B9CC-17F08874BF3A}" destId="{B1D9E1BE-B5DA-43D1-8C09-88380C579620}" srcOrd="1" destOrd="0" presId="urn:microsoft.com/office/officeart/2005/8/layout/vProcess5"/>
    <dgm:cxn modelId="{AD558E7D-418B-4CEB-8F22-913F7B2A4E71}" type="presOf" srcId="{97A8C2AA-AE5F-4DE0-91B1-F0E85C273E74}" destId="{7AF2ADE7-1D5F-4587-963C-19F4667E16E0}" srcOrd="1" destOrd="0" presId="urn:microsoft.com/office/officeart/2005/8/layout/vProcess5"/>
    <dgm:cxn modelId="{40735B91-B7B6-4E94-BE78-7F164FD64878}" type="presOf" srcId="{D4BD55C7-AC3C-43FC-8A67-85D9B43F95ED}" destId="{1849904B-B9A1-41B8-AE72-D62AF180C8CC}" srcOrd="0" destOrd="0" presId="urn:microsoft.com/office/officeart/2005/8/layout/vProcess5"/>
    <dgm:cxn modelId="{7E87793A-885C-43F0-B341-952C56DEC40B}" type="presOf" srcId="{DD01B2A3-2986-44EB-899A-2EB74CB0A2FA}" destId="{CF9E5FB5-3C8E-4F9C-BE67-08F0D67091D7}" srcOrd="0" destOrd="0" presId="urn:microsoft.com/office/officeart/2005/8/layout/vProcess5"/>
    <dgm:cxn modelId="{B4F152E0-88D3-4E28-B216-A074E49B81C9}" type="presParOf" srcId="{EBE81508-B149-4B3C-B231-97BF5F08472D}" destId="{526F08A7-0F36-4A10-9552-DD6C2051F03D}" srcOrd="0" destOrd="0" presId="urn:microsoft.com/office/officeart/2005/8/layout/vProcess5"/>
    <dgm:cxn modelId="{2214D2AE-196E-4FDC-8BC4-F517221A0660}" type="presParOf" srcId="{EBE81508-B149-4B3C-B231-97BF5F08472D}" destId="{3919437E-4A2C-4D67-99AE-59DF82E41407}" srcOrd="1" destOrd="0" presId="urn:microsoft.com/office/officeart/2005/8/layout/vProcess5"/>
    <dgm:cxn modelId="{ECBBBA29-CD20-40CD-B7FD-12197C9203D7}" type="presParOf" srcId="{EBE81508-B149-4B3C-B231-97BF5F08472D}" destId="{A339F384-4BED-4FC2-8E07-A05A6FA26E24}" srcOrd="2" destOrd="0" presId="urn:microsoft.com/office/officeart/2005/8/layout/vProcess5"/>
    <dgm:cxn modelId="{3293A869-0DE7-4CE6-B915-925504139326}" type="presParOf" srcId="{EBE81508-B149-4B3C-B231-97BF5F08472D}" destId="{1849904B-B9A1-41B8-AE72-D62AF180C8CC}" srcOrd="3" destOrd="0" presId="urn:microsoft.com/office/officeart/2005/8/layout/vProcess5"/>
    <dgm:cxn modelId="{26A3D424-35D5-40A8-9AE1-2A616A94FAD1}" type="presParOf" srcId="{EBE81508-B149-4B3C-B231-97BF5F08472D}" destId="{CF9E5FB5-3C8E-4F9C-BE67-08F0D67091D7}" srcOrd="4" destOrd="0" presId="urn:microsoft.com/office/officeart/2005/8/layout/vProcess5"/>
    <dgm:cxn modelId="{A5B05722-8904-4622-B8C9-1A950F9D0BE3}" type="presParOf" srcId="{EBE81508-B149-4B3C-B231-97BF5F08472D}" destId="{A03B5AAD-8870-4FBD-A0AF-D6730408EEF5}" srcOrd="5" destOrd="0" presId="urn:microsoft.com/office/officeart/2005/8/layout/vProcess5"/>
    <dgm:cxn modelId="{A82D8BCF-519B-4FC5-87C1-D4C448F839DF}" type="presParOf" srcId="{EBE81508-B149-4B3C-B231-97BF5F08472D}" destId="{7AF2ADE7-1D5F-4587-963C-19F4667E16E0}" srcOrd="6" destOrd="0" presId="urn:microsoft.com/office/officeart/2005/8/layout/vProcess5"/>
    <dgm:cxn modelId="{C4F5C9DC-1AC5-47B8-9BD8-E406A170B5D9}" type="presParOf" srcId="{EBE81508-B149-4B3C-B231-97BF5F08472D}" destId="{B1D9E1BE-B5DA-43D1-8C09-88380C579620}" srcOrd="7" destOrd="0" presId="urn:microsoft.com/office/officeart/2005/8/layout/vProcess5"/>
    <dgm:cxn modelId="{3DB92BA8-9E6C-4A51-A85A-881D82B182D8}" type="presParOf" srcId="{EBE81508-B149-4B3C-B231-97BF5F08472D}" destId="{C30B45B3-C9C6-402B-89DA-20610CD8F55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437E-4A2C-4D67-99AE-59DF82E41407}">
      <dsp:nvSpPr>
        <dsp:cNvPr id="0" name=""/>
        <dsp:cNvSpPr/>
      </dsp:nvSpPr>
      <dsp:spPr bwMode="white">
        <a:xfrm>
          <a:off x="0" y="0"/>
          <a:ext cx="4468050" cy="9961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100000"/>
            </a:lnSpc>
            <a:spcBef>
              <a:spcPct val="0"/>
            </a:spcBef>
            <a:spcAft>
              <a:spcPct val="35000"/>
            </a:spcAft>
          </a:pPr>
          <a:r>
            <a:rPr lang="en-US" altLang="zh-CN" sz="3400" kern="1200">
              <a:solidFill>
                <a:schemeClr val="bg1"/>
              </a:solidFill>
              <a:sym typeface="+mn-ea"/>
            </a:rPr>
            <a:t>1 </a:t>
          </a:r>
          <a:r>
            <a:rPr lang="zh-CN" altLang="zh-CN" sz="3400" kern="1200">
              <a:solidFill>
                <a:schemeClr val="bg1"/>
              </a:solidFill>
              <a:sym typeface="+mn-ea"/>
            </a:rPr>
            <a:t>数组</a:t>
          </a:r>
          <a:endParaRPr lang="zh-CN" altLang="en-US" sz="3400" kern="1200"/>
        </a:p>
      </dsp:txBody>
      <dsp:txXfrm>
        <a:off x="29175" y="29175"/>
        <a:ext cx="3393155" cy="937774"/>
      </dsp:txXfrm>
    </dsp:sp>
    <dsp:sp modelId="{A339F384-4BED-4FC2-8E07-A05A6FA26E24}">
      <dsp:nvSpPr>
        <dsp:cNvPr id="0" name=""/>
        <dsp:cNvSpPr/>
      </dsp:nvSpPr>
      <dsp:spPr bwMode="white">
        <a:xfrm>
          <a:off x="394239" y="1162145"/>
          <a:ext cx="4468050" cy="9961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100000"/>
            </a:lnSpc>
            <a:spcBef>
              <a:spcPct val="0"/>
            </a:spcBef>
            <a:spcAft>
              <a:spcPct val="35000"/>
            </a:spcAft>
          </a:pPr>
          <a:r>
            <a:rPr lang="en-US" altLang="zh-CN" sz="3400" kern="1200">
              <a:solidFill>
                <a:schemeClr val="bg1"/>
              </a:solidFill>
              <a:sym typeface="+mn-ea"/>
            </a:rPr>
            <a:t>2 </a:t>
          </a:r>
          <a:r>
            <a:rPr lang="zh-CN" altLang="en-US" sz="3400" kern="1200">
              <a:solidFill>
                <a:schemeClr val="bg1"/>
              </a:solidFill>
              <a:sym typeface="+mn-ea"/>
            </a:rPr>
            <a:t>集合</a:t>
          </a:r>
          <a:r>
            <a:rPr lang="en-US" altLang="zh-CN" sz="3400" kern="1200">
              <a:solidFill>
                <a:schemeClr val="bg1"/>
              </a:solidFill>
              <a:sym typeface="+mn-ea"/>
            </a:rPr>
            <a:t>-</a:t>
          </a:r>
          <a:r>
            <a:rPr lang="zh-CN" altLang="en-US" sz="3400" kern="1200">
              <a:solidFill>
                <a:schemeClr val="bg1"/>
              </a:solidFill>
              <a:sym typeface="+mn-ea"/>
            </a:rPr>
            <a:t>动态数组</a:t>
          </a:r>
          <a:endParaRPr lang="zh-CN" altLang="en-US" sz="3400" kern="1200"/>
        </a:p>
      </dsp:txBody>
      <dsp:txXfrm>
        <a:off x="423414" y="1191320"/>
        <a:ext cx="3367979" cy="937774"/>
      </dsp:txXfrm>
    </dsp:sp>
    <dsp:sp modelId="{1849904B-B9A1-41B8-AE72-D62AF180C8CC}">
      <dsp:nvSpPr>
        <dsp:cNvPr id="0" name=""/>
        <dsp:cNvSpPr/>
      </dsp:nvSpPr>
      <dsp:spPr bwMode="white">
        <a:xfrm>
          <a:off x="788479" y="2324290"/>
          <a:ext cx="4468050" cy="9961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100000"/>
            </a:lnSpc>
            <a:spcBef>
              <a:spcPct val="0"/>
            </a:spcBef>
            <a:spcAft>
              <a:spcPct val="35000"/>
            </a:spcAft>
          </a:pPr>
          <a:r>
            <a:rPr lang="en-US" altLang="zh-CN" sz="3400" kern="1200">
              <a:solidFill>
                <a:schemeClr val="bg1"/>
              </a:solidFill>
              <a:sym typeface="+mn-ea"/>
            </a:rPr>
            <a:t>3 </a:t>
          </a:r>
          <a:r>
            <a:rPr lang="zh-CN" altLang="en-US" sz="3400" kern="1200">
              <a:solidFill>
                <a:schemeClr val="bg1"/>
              </a:solidFill>
              <a:sym typeface="+mn-ea"/>
            </a:rPr>
            <a:t>泛型</a:t>
          </a:r>
          <a:endParaRPr lang="zh-CN" altLang="en-US" sz="3400" kern="1200"/>
        </a:p>
      </dsp:txBody>
      <dsp:txXfrm>
        <a:off x="817654" y="2353465"/>
        <a:ext cx="3367979" cy="937774"/>
      </dsp:txXfrm>
    </dsp:sp>
    <dsp:sp modelId="{CF9E5FB5-3C8E-4F9C-BE67-08F0D67091D7}">
      <dsp:nvSpPr>
        <dsp:cNvPr id="0" name=""/>
        <dsp:cNvSpPr/>
      </dsp:nvSpPr>
      <dsp:spPr bwMode="white">
        <a:xfrm>
          <a:off x="3820569" y="755394"/>
          <a:ext cx="647480" cy="6474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3966252" y="755394"/>
        <a:ext cx="356114" cy="487229"/>
      </dsp:txXfrm>
    </dsp:sp>
    <dsp:sp modelId="{A03B5AAD-8870-4FBD-A0AF-D6730408EEF5}">
      <dsp:nvSpPr>
        <dsp:cNvPr id="0" name=""/>
        <dsp:cNvSpPr/>
      </dsp:nvSpPr>
      <dsp:spPr bwMode="white">
        <a:xfrm>
          <a:off x="4214809" y="1910898"/>
          <a:ext cx="647480" cy="6474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4360492" y="1910898"/>
        <a:ext cx="356114" cy="4872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33</a:t>
            </a:fld>
            <a:endParaRPr lang="en-US" altLang="zh-CN" dirty="0"/>
          </a:p>
        </p:txBody>
      </p:sp>
      <p:sp>
        <p:nvSpPr>
          <p:cNvPr id="14339" name="Rectangle 2"/>
          <p:cNvSpPr>
            <a:spLocks noGrp="1" noRot="1" noChangeAspect="1" noTextEdit="1"/>
          </p:cNvSpPr>
          <p:nvPr>
            <p:ph type="sldImg"/>
          </p:nvPr>
        </p:nvSpPr>
        <p:spPr>
          <a:ln>
            <a:solidFill>
              <a:srgbClr val="000000">
                <a:alpha val="100000"/>
              </a:srgbClr>
            </a:solidFill>
            <a:miter lim="800000"/>
          </a:ln>
        </p:spPr>
      </p:sp>
      <p:sp>
        <p:nvSpPr>
          <p:cNvPr id="14340"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eaLnBrk="1" hangingPunct="1">
              <a:spcBef>
                <a:spcPct val="0"/>
              </a:spcBef>
            </a:pP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Rot="1" noChangeAspect="1" noTextEdit="1"/>
          </p:cNvSpPr>
          <p:nvPr>
            <p:ph type="sldImg"/>
          </p:nvPr>
        </p:nvSpPr>
        <p:spPr>
          <a:xfrm>
            <a:off x="1141413" y="684213"/>
            <a:ext cx="4572000" cy="3429000"/>
          </a:xfrm>
        </p:spPr>
      </p:sp>
      <p:sp>
        <p:nvSpPr>
          <p:cNvPr id="345091" name="Rectangle 3"/>
          <p:cNvSpPr>
            <a:spLocks noGrp="1" noRot="1"/>
          </p:cNvSpPr>
          <p:nvPr>
            <p:ph type="body"/>
          </p:nvPr>
        </p:nvSpPr>
        <p:spPr>
          <a:xfrm>
            <a:off x="684213" y="4341813"/>
            <a:ext cx="5486400" cy="4114800"/>
          </a:xfrm>
        </p:spPr>
        <p:txBody>
          <a:bodyPr wrap="square" lIns="91440" tIns="45720" rIns="91440" bIns="45720" anchor="ctr"/>
          <a:lstStyle/>
          <a:p>
            <a:pPr lvl="0" eaLnBrk="1" hangingPunct="1"/>
            <a:r>
              <a:rPr lang="zh-CN" altLang="en-US" dirty="0"/>
              <a:t>演示添加对象与遍历</a:t>
            </a:r>
          </a:p>
          <a:p>
            <a:pPr lvl="0" eaLnBrk="1" hangingPunct="1"/>
            <a:r>
              <a:rPr lang="zh-CN" altLang="en-US" dirty="0"/>
              <a:t>添加正确</a:t>
            </a:r>
          </a:p>
          <a:p>
            <a:pPr lvl="0" eaLnBrk="1" hangingPunct="1"/>
            <a:r>
              <a:rPr lang="zh-CN" altLang="en-US" dirty="0"/>
              <a:t>遍历时出错</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7138" name="Rectangle 2"/>
          <p:cNvSpPr>
            <a:spLocks noGrp="1" noRot="1" noChangeAspect="1" noTextEdit="1"/>
          </p:cNvSpPr>
          <p:nvPr>
            <p:ph type="sldImg"/>
          </p:nvPr>
        </p:nvSpPr>
        <p:spPr>
          <a:xfrm>
            <a:off x="1141413" y="684213"/>
            <a:ext cx="4572000" cy="3429000"/>
          </a:xfrm>
        </p:spPr>
      </p:sp>
      <p:sp>
        <p:nvSpPr>
          <p:cNvPr id="347139" name="Rectangle 3"/>
          <p:cNvSpPr>
            <a:spLocks noGrp="1" noRot="1"/>
          </p:cNvSpPr>
          <p:nvPr>
            <p:ph type="body"/>
          </p:nvPr>
        </p:nvSpPr>
        <p:spPr>
          <a:xfrm>
            <a:off x="684213" y="4341813"/>
            <a:ext cx="5486400" cy="4114800"/>
          </a:xfrm>
        </p:spPr>
        <p:txBody>
          <a:bodyPr wrap="square" lIns="91440" tIns="45720" rIns="91440" bIns="45720" anchor="ctr"/>
          <a:lstStyle/>
          <a:p>
            <a:pPr lvl="0" eaLnBrk="1" hangingPunct="1"/>
            <a:r>
              <a:rPr lang="zh-CN" altLang="en-US" dirty="0"/>
              <a:t>上一页演示结束后 讲解这张动画，提高学生的兴趣</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0210" name="Rectangle 2"/>
          <p:cNvSpPr>
            <a:spLocks noGrp="1" noRot="1" noChangeAspect="1" noTextEdit="1"/>
          </p:cNvSpPr>
          <p:nvPr>
            <p:ph type="sldImg"/>
          </p:nvPr>
        </p:nvSpPr>
        <p:spPr>
          <a:xfrm>
            <a:off x="1141413" y="684213"/>
            <a:ext cx="4572000" cy="3429000"/>
          </a:xfrm>
        </p:spPr>
      </p:sp>
      <p:sp>
        <p:nvSpPr>
          <p:cNvPr id="350211" name="Rectangle 3"/>
          <p:cNvSpPr>
            <a:spLocks noGrp="1" noRot="1"/>
          </p:cNvSpPr>
          <p:nvPr>
            <p:ph type="body"/>
          </p:nvPr>
        </p:nvSpPr>
        <p:spPr>
          <a:xfrm>
            <a:off x="684213" y="4341813"/>
            <a:ext cx="5486400" cy="4114800"/>
          </a:xfrm>
        </p:spPr>
        <p:txBody>
          <a:bodyPr wrap="square" lIns="91440" tIns="45720" rIns="91440" bIns="45720" anchor="ctr"/>
          <a:lstStyle/>
          <a:p>
            <a:pPr lvl="0" eaLnBrk="1" hangingPunct="1"/>
            <a:r>
              <a:rPr lang="zh-CN" altLang="en-US" dirty="0"/>
              <a:t>这里演示，不讲解，让学生看到泛型集合的处理过程</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slideMaster" Target="../slideMasters/slideMaster1.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4"/>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36993" y="2658358"/>
            <a:ext cx="7368766" cy="1716988"/>
          </a:xfrm>
        </p:spPr>
        <p:txBody>
          <a:bodyPr anchor="b">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336993" y="4518221"/>
            <a:ext cx="7368766" cy="6665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17" presetClass="entr" presetSubtype="1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80C721-00F0-49A5-8986-DFDB39C600B4}" type="datetimeFigureOut">
              <a:rPr lang="zh-CN" altLang="en-US" smtClean="0"/>
              <a:t>2020/9/14</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
        <p:nvSpPr>
          <p:cNvPr id="7" name="内容占位符 6"/>
          <p:cNvSpPr>
            <a:spLocks noGrp="1"/>
          </p:cNvSpPr>
          <p:nvPr>
            <p:ph sz="quarter" idx="13"/>
          </p:nvPr>
        </p:nvSpPr>
        <p:spPr>
          <a:xfrm>
            <a:off x="838201" y="465138"/>
            <a:ext cx="10515600" cy="5699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109538"/>
            <a:ext cx="9550400" cy="593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1295400" y="990600"/>
            <a:ext cx="10464800" cy="51752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Blip>
                <a:blip r:embed="rId2"/>
              </a:buBlip>
              <a:defRPr/>
            </a:pPr>
            <a:endParaRPr kumimoji="0" lang="zh-CN" altLang="en-US" sz="2800" b="1" i="0" u="none" strike="noStrike" kern="1200" cap="none" spc="0" normalizeH="0" baseline="0" noProof="0" smtClean="0">
              <a:ln>
                <a:noFill/>
              </a:ln>
              <a:solidFill>
                <a:schemeClr val="tx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DD3E617-B0D2-4D1C-9DA8-A315D25D13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109538"/>
            <a:ext cx="9550400" cy="593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295400" y="990600"/>
            <a:ext cx="5130800" cy="517525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629400" y="990600"/>
            <a:ext cx="5130800" cy="25114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629400" y="3654425"/>
            <a:ext cx="5130800" cy="25114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灯片编号占位符 5"/>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DD3E617-B0D2-4D1C-9DA8-A315D25D13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92100"/>
            <a:ext cx="10972800" cy="1384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905000"/>
            <a:ext cx="538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05000"/>
            <a:ext cx="53848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38600"/>
            <a:ext cx="53848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日期占位符 5"/>
          <p:cNvSpPr>
            <a:spLocks noGrp="1"/>
          </p:cNvSpPr>
          <p:nvPr>
            <p:ph type="dt" sz="half" idx="12"/>
          </p:nvPr>
        </p:nvSpPr>
        <p:spPr>
          <a:xfrm rot="5400000">
            <a:off x="10155238" y="1790700"/>
            <a:ext cx="990600" cy="304800"/>
          </a:xfrm>
          <a:prstGeom prst="rect">
            <a:avLst/>
          </a:prstGeom>
        </p:spPr>
        <p:txBody>
          <a:bodyPr vert="horz" lIns="91440" tIns="45720" rIns="91440" bIns="45720" rtlCol="0" anchor="t"/>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1">
                  <a:tint val="75000"/>
                  <a:alpha val="60000"/>
                </a:schemeClr>
              </a:solidFill>
              <a:effectLst/>
              <a:uLnTx/>
              <a:uFillTx/>
              <a:latin typeface="Arial" panose="020B0604020202020204" pitchFamily="34" charset="0"/>
              <a:ea typeface="宋体" panose="02010600030101010101" pitchFamily="2" charset="-122"/>
              <a:cs typeface="+mn-cs"/>
            </a:endParaRPr>
          </a:p>
        </p:txBody>
      </p:sp>
      <p:sp>
        <p:nvSpPr>
          <p:cNvPr id="15" name="页脚占位符 6"/>
          <p:cNvSpPr>
            <a:spLocks noGrp="1"/>
          </p:cNvSpPr>
          <p:nvPr>
            <p:ph type="ftr" sz="quarter" idx="13"/>
          </p:nvPr>
        </p:nvSpPr>
        <p:spPr>
          <a:xfrm rot="5400000">
            <a:off x="8951119" y="3225006"/>
            <a:ext cx="3859213" cy="304800"/>
          </a:xfrm>
          <a:prstGeom prst="rect">
            <a:avLst/>
          </a:prstGeom>
        </p:spPr>
        <p:txBody>
          <a:bodyPr vert="horz" lIns="91440" tIns="45720" rIns="91440" bIns="45720" rtlCol="0" anchor="b"/>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1">
                  <a:tint val="75000"/>
                  <a:alpha val="60000"/>
                </a:schemeClr>
              </a:solidFill>
              <a:effectLst/>
              <a:uLnTx/>
              <a:uFillTx/>
              <a:latin typeface="Arial" panose="020B0604020202020204" pitchFamily="34" charset="0"/>
              <a:ea typeface="宋体" panose="02010600030101010101" pitchFamily="2" charset="-122"/>
              <a:cs typeface="+mn-cs"/>
            </a:endParaRPr>
          </a:p>
        </p:txBody>
      </p:sp>
      <p:sp>
        <p:nvSpPr>
          <p:cNvPr id="17" name="灯片编号占位符 7"/>
          <p:cNvSpPr>
            <a:spLocks noGrp="1"/>
          </p:cNvSpPr>
          <p:nvPr>
            <p:ph type="sldNum" sz="quarter" idx="4"/>
          </p:nvPr>
        </p:nvSpPr>
        <p:spPr bwMode="gray">
          <a:xfrm>
            <a:off x="10352088" y="295275"/>
            <a:ext cx="838200" cy="768350"/>
          </a:xfrm>
          <a:prstGeom prst="rect">
            <a:avLst/>
          </a:prstGeom>
        </p:spPr>
        <p:txBody>
          <a:bodyPr vert="horz" lIns="91440" tIns="45720" rIns="91440" bIns="45720" rtlCol="0" anchor="b"/>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fld id="{F74D1021-A0DD-41DE-9C3B-A4272D16B1FE}" type="slidenum">
              <a:rPr kumimoji="0" lang="en-US" altLang="zh-CN" sz="28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custDataLst>
              <p:tags r:id="rId1"/>
            </p:custDataLst>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
        <p:nvSpPr>
          <p:cNvPr id="8" name="矩形 7"/>
          <p:cNvSpPr/>
          <p:nvPr>
            <p:custDataLst>
              <p:tags r:id="rId2"/>
            </p:custDataLst>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3"/>
            </p:custDataLst>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4"/>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7"/>
            </p:custDataLst>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custDataLst>
              <p:tags r:id="rId8"/>
            </p:custDataLst>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9"/>
            </p:custDataLst>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custDataLst>
              <p:tags r:id="rId10"/>
            </p:custDataLst>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1"/>
            </p:custDataLst>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882900" y="2527300"/>
            <a:ext cx="3746500" cy="917030"/>
          </a:xfrm>
        </p:spPr>
        <p:txBody>
          <a:bodyPr anchor="b">
            <a:normAutofit/>
          </a:bodyPr>
          <a:lstStyle>
            <a:lvl1pPr>
              <a:defRPr sz="4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882900" y="3471319"/>
            <a:ext cx="3746500" cy="568030"/>
          </a:xfrm>
        </p:spPr>
        <p:txBody>
          <a:bodyPr>
            <a:normAutofit/>
          </a:bodyPr>
          <a:lstStyle>
            <a:lvl1pPr marL="0" indent="0">
              <a:buNone/>
              <a:defRPr sz="1800">
                <a:solidFill>
                  <a:srgbClr val="1F4E7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grpId="1"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4000"/>
                            </p:stCondLst>
                            <p:childTnLst>
                              <p:par>
                                <p:cTn id="38" presetID="2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9" grpId="1" bldLvl="0" animBg="1"/>
      <p:bldP spid="13" grpId="0" bldLvl="0" animBg="1"/>
      <p:bldP spid="15" grpId="0" bldLvl="0" animBg="1"/>
      <p:bldP spid="17"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515533"/>
            <a:ext cx="5181600" cy="466143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515533"/>
            <a:ext cx="5181600" cy="46614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043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16199"/>
            <a:ext cx="5157787" cy="35734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043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16199"/>
            <a:ext cx="5183188" cy="35734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4"/>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5"/>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custDataLst>
              <p:tags r:id="rId6"/>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custDataLst>
              <p:tags r:id="rId7"/>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8"/>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custDataLst>
              <p:tags r:id="rId9"/>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10"/>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custDataLst>
              <p:tags r:id="rId11"/>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2"/>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353549" y="4518221"/>
            <a:ext cx="3679436" cy="666521"/>
          </a:xfrm>
        </p:spPr>
        <p:txBody>
          <a:bodyPr anchor="ct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347179" y="2639504"/>
            <a:ext cx="7374943" cy="1744085"/>
          </a:xfrm>
        </p:spPr>
        <p:txBody>
          <a:bodyPr>
            <a:noAutofit/>
          </a:bodyPr>
          <a:lstStyle>
            <a:lvl1pPr algn="ctr">
              <a:defRPr sz="72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
        <p:nvSpPr>
          <p:cNvPr id="22" name="内容占位符 21"/>
          <p:cNvSpPr>
            <a:spLocks noGrp="1"/>
          </p:cNvSpPr>
          <p:nvPr>
            <p:ph sz="quarter" idx="13" hasCustomPrompt="1"/>
          </p:nvPr>
        </p:nvSpPr>
        <p:spPr>
          <a:xfrm>
            <a:off x="4051835" y="4518221"/>
            <a:ext cx="3670287" cy="666521"/>
          </a:xfrm>
        </p:spPr>
        <p:txBody>
          <a:bodyPr anchor="ctr"/>
          <a:lstStyle>
            <a:lvl1pPr marL="0" indent="0">
              <a:buNone/>
              <a:defRPr/>
            </a:lvl1pPr>
          </a:lstStyle>
          <a:p>
            <a:pPr lvl="0"/>
            <a:r>
              <a:rPr lang="zh-CN" altLang="en-US" dirty="0" smtClean="0"/>
              <a:t>编辑文本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 presetClass="entr" presetSubtype="2"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par>
                          <p:cTn id="55" fill="hold">
                            <p:stCondLst>
                              <p:cond delay="5000"/>
                            </p:stCondLst>
                            <p:childTnLst>
                              <p:par>
                                <p:cTn id="56" presetID="17" presetClass="entr" presetSubtype="1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49932" y="365125"/>
            <a:ext cx="130386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90678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838200" y="365126"/>
            <a:ext cx="10515600" cy="9895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6"/>
            </p:custDataLst>
          </p:nvPr>
        </p:nvSpPr>
        <p:spPr>
          <a:xfrm>
            <a:off x="838200" y="1490133"/>
            <a:ext cx="10515600" cy="468683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2020/9/14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image" Target="../media/image2.png"/><Relationship Id="rId4" Type="http://schemas.openxmlformats.org/officeDocument/2006/relationships/tags" Target="../tags/tag44.xml"/><Relationship Id="rId9"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0.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35838;&#22530;&#26696;&#20363;/Myschool/MySchool/Teacher.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tags" Target="../tags/tag5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388" y="2570728"/>
            <a:ext cx="7368766" cy="1716988"/>
          </a:xfrm>
        </p:spPr>
        <p:txBody>
          <a:bodyPr/>
          <a:lstStyle/>
          <a:p>
            <a:r>
              <a:rPr lang="en-US" altLang="zh-CN"/>
              <a:t>GIS</a:t>
            </a:r>
            <a:r>
              <a:rPr lang="zh-CN" altLang="en-US"/>
              <a:t>软件设计与开发</a:t>
            </a:r>
          </a:p>
        </p:txBody>
      </p:sp>
      <p:sp>
        <p:nvSpPr>
          <p:cNvPr id="3" name="副标题 2"/>
          <p:cNvSpPr>
            <a:spLocks noGrp="1"/>
          </p:cNvSpPr>
          <p:nvPr>
            <p:ph type="subTitle" idx="1"/>
          </p:nvPr>
        </p:nvSpPr>
        <p:spPr>
          <a:xfrm>
            <a:off x="322580" y="4685030"/>
            <a:ext cx="9144000" cy="2239010"/>
          </a:xfrm>
        </p:spPr>
        <p:txBody>
          <a:bodyPr>
            <a:normAutofit/>
          </a:bodyPr>
          <a:lstStyle/>
          <a:p>
            <a:r>
              <a:rPr lang="zh-CN" altLang="en-US"/>
              <a:t>主讲人：刘朋飞</a:t>
            </a:r>
          </a:p>
          <a:p>
            <a:endParaRPr lang="zh-CN" altLang="en-US"/>
          </a:p>
          <a:p>
            <a:r>
              <a:rPr lang="zh-CN" altLang="en-US"/>
              <a:t>天津师范大学</a:t>
            </a:r>
          </a:p>
          <a:p>
            <a:r>
              <a:rPr lang="zh-CN" altLang="en-US"/>
              <a:t>地理与环境科学学院</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使用案例 </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smtClean="0"/>
              <a:t>创建文件夹 　</a:t>
            </a:r>
            <a:r>
              <a:rPr lang="en-US" altLang="zh-CN" dirty="0" err="1" smtClean="0"/>
              <a:t>Directory.CreateDirectory</a:t>
            </a:r>
            <a:r>
              <a:rPr lang="en-US" altLang="zh-CN" dirty="0" smtClean="0"/>
              <a:t>(@"D:\TestDir</a:t>
            </a:r>
            <a:r>
              <a:rPr lang="en-US" altLang="zh-CN" dirty="0" smtClean="0"/>
              <a:t>");</a:t>
            </a:r>
          </a:p>
          <a:p>
            <a:endParaRPr lang="en-US" altLang="zh-CN" dirty="0" smtClean="0"/>
          </a:p>
          <a:p>
            <a:r>
              <a:rPr lang="en-US" altLang="zh-CN" dirty="0" smtClean="0"/>
              <a:t>2.</a:t>
            </a:r>
            <a:r>
              <a:rPr lang="zh-CN" altLang="en-US" dirty="0" smtClean="0"/>
              <a:t>删除文件夹　</a:t>
            </a:r>
            <a:r>
              <a:rPr lang="zh-CN" altLang="en-US" dirty="0" smtClean="0"/>
              <a:t>注意：</a:t>
            </a:r>
            <a:r>
              <a:rPr lang="zh-CN" altLang="en-US" dirty="0" smtClean="0">
                <a:solidFill>
                  <a:schemeClr val="accent2"/>
                </a:solidFill>
              </a:rPr>
              <a:t>删除</a:t>
            </a:r>
            <a:r>
              <a:rPr lang="zh-CN" altLang="en-US" dirty="0" smtClean="0">
                <a:solidFill>
                  <a:schemeClr val="accent2"/>
                </a:solidFill>
              </a:rPr>
              <a:t>文件夹需要对异常进行处理。可捕获指定的异常。</a:t>
            </a:r>
            <a:endParaRPr lang="en-US" altLang="zh-CN" dirty="0" smtClean="0">
              <a:solidFill>
                <a:schemeClr val="accent2"/>
              </a:solidFill>
            </a:endParaRPr>
          </a:p>
          <a:p>
            <a:pPr lvl="1"/>
            <a:r>
              <a:rPr lang="en-US" altLang="zh-CN" dirty="0" err="1" smtClean="0"/>
              <a:t>Directory.Delete</a:t>
            </a:r>
            <a:r>
              <a:rPr lang="en-US" altLang="zh-CN" dirty="0" smtClean="0"/>
              <a:t>(</a:t>
            </a:r>
            <a:r>
              <a:rPr lang="en-US" altLang="zh-CN" dirty="0" err="1" smtClean="0"/>
              <a:t>dirPath</a:t>
            </a:r>
            <a:r>
              <a:rPr lang="en-US" altLang="zh-CN" dirty="0" smtClean="0"/>
              <a:t>); //</a:t>
            </a:r>
            <a:r>
              <a:rPr lang="zh-CN" altLang="en-US" dirty="0" smtClean="0"/>
              <a:t>删除空目录，否则需捕获指定异常处理</a:t>
            </a:r>
          </a:p>
          <a:p>
            <a:pPr lvl="1"/>
            <a:r>
              <a:rPr lang="en-US" altLang="zh-CN" dirty="0" err="1" smtClean="0"/>
              <a:t>Directory.Delete</a:t>
            </a:r>
            <a:r>
              <a:rPr lang="en-US" altLang="zh-CN" dirty="0" smtClean="0"/>
              <a:t>(</a:t>
            </a:r>
            <a:r>
              <a:rPr lang="en-US" altLang="zh-CN" dirty="0" err="1" smtClean="0"/>
              <a:t>dirPath</a:t>
            </a:r>
            <a:r>
              <a:rPr lang="en-US" altLang="zh-CN" dirty="0" smtClean="0"/>
              <a:t>, true);//</a:t>
            </a:r>
            <a:r>
              <a:rPr lang="zh-CN" altLang="en-US" dirty="0" smtClean="0"/>
              <a:t>删除该目录以及其所有</a:t>
            </a:r>
            <a:r>
              <a:rPr lang="zh-CN" altLang="en-US" dirty="0" smtClean="0"/>
              <a:t>内容</a:t>
            </a:r>
            <a:endParaRPr lang="en-US" altLang="zh-CN" dirty="0" smtClean="0"/>
          </a:p>
          <a:p>
            <a:pPr lvl="1"/>
            <a:endParaRPr lang="en-US" altLang="zh-CN" dirty="0" smtClean="0"/>
          </a:p>
          <a:p>
            <a:r>
              <a:rPr lang="en-US" altLang="zh-CN" dirty="0" smtClean="0"/>
              <a:t>3 </a:t>
            </a:r>
            <a:r>
              <a:rPr lang="zh-CN" altLang="zh-CN" dirty="0" smtClean="0"/>
              <a:t>获取</a:t>
            </a:r>
            <a:r>
              <a:rPr lang="zh-CN" altLang="zh-CN" dirty="0"/>
              <a:t>文件夹信息</a:t>
            </a:r>
          </a:p>
          <a:p>
            <a:pPr lvl="1">
              <a:buNone/>
            </a:pPr>
            <a:r>
              <a:rPr lang="zh-CN" altLang="zh-CN" sz="2200" dirty="0"/>
              <a:t>DirectoryInfo dInfo=new DirectoryInfo (“c:\\Winnt”);</a:t>
            </a:r>
          </a:p>
          <a:p>
            <a:pPr lvl="1">
              <a:buNone/>
            </a:pPr>
            <a:r>
              <a:rPr lang="zh-CN" altLang="zh-CN" sz="2200" dirty="0"/>
              <a:t>Console.WriteLine(“创建时间：” + dInfo. </a:t>
            </a:r>
            <a:r>
              <a:rPr lang="en-US" altLang="zh-CN" sz="2200" dirty="0" err="1"/>
              <a:t>CreationTime.ToLongTimeString</a:t>
            </a:r>
            <a:r>
              <a:rPr lang="en-US" altLang="zh-CN" sz="2200" dirty="0"/>
              <a:t>()</a:t>
            </a:r>
            <a:r>
              <a:rPr lang="zh-CN" altLang="zh-CN" sz="2200" dirty="0"/>
              <a:t>);</a:t>
            </a:r>
          </a:p>
          <a:p>
            <a:pPr lvl="1">
              <a:buNone/>
            </a:pPr>
            <a:r>
              <a:rPr lang="zh-CN" altLang="zh-CN" sz="2200" dirty="0"/>
              <a:t>Console.WriteLine(“最近访问时间”+dInfo.LastAccessTime.ToLongDateString());</a:t>
            </a:r>
          </a:p>
          <a:p>
            <a:pPr lvl="1">
              <a:buNone/>
            </a:pPr>
            <a:r>
              <a:rPr lang="zh-CN" altLang="zh-CN" sz="2200" dirty="0"/>
              <a:t>Console.WriteLine(“上级文件夹”, dInfo.Parent.Name);</a:t>
            </a:r>
          </a:p>
          <a:p>
            <a:pPr lvl="1">
              <a:buNone/>
            </a:pPr>
            <a:r>
              <a:rPr lang="zh-CN" altLang="zh-CN" sz="2200" dirty="0"/>
              <a:t>Console.WriteLine(“有子文件夹”+dInfo.GetDirectories().Length.ToString());</a:t>
            </a:r>
          </a:p>
          <a:p>
            <a:pPr lvl="1">
              <a:buNone/>
            </a:pPr>
            <a:r>
              <a:rPr lang="zh-CN" altLang="zh-CN" sz="2200" dirty="0"/>
              <a:t>Console.WriteLine(“包含文件”+dInfo.GetFiles().Length.ToString());</a:t>
            </a:r>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3"/>
          <p:cNvSpPr>
            <a:spLocks noGrp="1"/>
          </p:cNvSpPr>
          <p:nvPr>
            <p:ph idx="1"/>
          </p:nvPr>
        </p:nvSpPr>
        <p:spPr>
          <a:xfrm>
            <a:off x="198755" y="1218988"/>
            <a:ext cx="6627161" cy="2735391"/>
          </a:xfrm>
        </p:spPr>
        <p:txBody>
          <a:bodyPr vert="horz" wrap="square" lIns="91440" tIns="45720" rIns="91440" bIns="45720" anchor="t"/>
          <a:lstStyle/>
          <a:p>
            <a:pPr eaLnBrk="1" hangingPunct="1"/>
            <a:r>
              <a:rPr lang="en-US" altLang="zh-CN" sz="2000" dirty="0" smtClean="0"/>
              <a:t>4 </a:t>
            </a:r>
            <a:r>
              <a:rPr lang="zh-CN" altLang="en-US" sz="2000" dirty="0" smtClean="0"/>
              <a:t>显示</a:t>
            </a:r>
            <a:r>
              <a:rPr lang="zh-CN" altLang="en-US" sz="2000" dirty="0"/>
              <a:t>所有子文件夹</a:t>
            </a:r>
          </a:p>
          <a:p>
            <a:pPr lvl="1" eaLnBrk="1" hangingPunct="1">
              <a:buNone/>
            </a:pPr>
            <a:r>
              <a:rPr lang="en-US" altLang="zh-CN" dirty="0"/>
              <a:t>DirectoryInfo dInfo=new DirectoryInfo(“c:\\WinNT”);</a:t>
            </a:r>
          </a:p>
          <a:p>
            <a:pPr lvl="1" eaLnBrk="1" hangingPunct="1">
              <a:buNone/>
            </a:pPr>
            <a:r>
              <a:rPr lang="en-US" altLang="zh-CN" dirty="0"/>
              <a:t>DirectoryInfo[] dirs =  dInfo.GetDirectories();</a:t>
            </a:r>
          </a:p>
          <a:p>
            <a:pPr lvl="1" eaLnBrk="1" hangingPunct="1">
              <a:buNone/>
            </a:pPr>
            <a:r>
              <a:rPr lang="en-US" altLang="zh-CN" dirty="0"/>
              <a:t>foreach(DirectoryInfo dir in dirs)</a:t>
            </a:r>
          </a:p>
          <a:p>
            <a:pPr lvl="1" eaLnBrk="1" hangingPunct="1">
              <a:buNone/>
            </a:pPr>
            <a:r>
              <a:rPr lang="en-US" altLang="zh-CN" dirty="0"/>
              <a:t>{</a:t>
            </a:r>
          </a:p>
          <a:p>
            <a:pPr lvl="1" eaLnBrk="1" hangingPunct="1">
              <a:buNone/>
            </a:pPr>
            <a:r>
              <a:rPr lang="en-US" altLang="zh-CN" dirty="0"/>
              <a:t>   Console.WriteLine(dir.Name);</a:t>
            </a:r>
          </a:p>
          <a:p>
            <a:pPr lvl="1" eaLnBrk="1" hangingPunct="1">
              <a:buNone/>
            </a:pPr>
            <a:r>
              <a:rPr lang="en-US" altLang="zh-CN" dirty="0"/>
              <a:t>}</a:t>
            </a:r>
          </a:p>
        </p:txBody>
      </p:sp>
      <p:sp>
        <p:nvSpPr>
          <p:cNvPr id="403458" name="Rectangle 3"/>
          <p:cNvSpPr>
            <a:spLocks noGrp="1"/>
          </p:cNvSpPr>
          <p:nvPr/>
        </p:nvSpPr>
        <p:spPr>
          <a:xfrm>
            <a:off x="5277251" y="2464669"/>
            <a:ext cx="6666096" cy="3358615"/>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000" dirty="0"/>
              <a:t>显示文件夹中的文件</a:t>
            </a:r>
          </a:p>
          <a:p>
            <a:pPr lvl="1" eaLnBrk="1" hangingPunct="1">
              <a:buNone/>
            </a:pPr>
            <a:r>
              <a:rPr lang="en-US" altLang="zh-CN" dirty="0"/>
              <a:t>DirectoryInfo dInfo=new DirectoryInfo(“c:\\WinNT”);</a:t>
            </a:r>
          </a:p>
          <a:p>
            <a:pPr lvl="1" eaLnBrk="1" hangingPunct="1">
              <a:buNone/>
            </a:pPr>
            <a:r>
              <a:rPr lang="en-US" altLang="zh-CN" dirty="0"/>
              <a:t>FileInfo[] fs =  dInfo.GetFiles();</a:t>
            </a:r>
          </a:p>
          <a:p>
            <a:pPr lvl="1" eaLnBrk="1" hangingPunct="1">
              <a:buNone/>
            </a:pPr>
            <a:r>
              <a:rPr lang="en-US" altLang="zh-CN" dirty="0"/>
              <a:t>foreach(FileInfo f in dirs)</a:t>
            </a:r>
          </a:p>
          <a:p>
            <a:pPr lvl="1" eaLnBrk="1" hangingPunct="1">
              <a:buNone/>
            </a:pPr>
            <a:r>
              <a:rPr lang="en-US" altLang="zh-CN" dirty="0"/>
              <a:t>{</a:t>
            </a:r>
          </a:p>
          <a:p>
            <a:pPr lvl="1" eaLnBrk="1" hangingPunct="1">
              <a:buNone/>
            </a:pPr>
            <a:r>
              <a:rPr lang="en-US" altLang="zh-CN" dirty="0"/>
              <a:t>   Console.WriteLine(f.Name);</a:t>
            </a:r>
          </a:p>
          <a:p>
            <a:pPr lvl="1" eaLnBrk="1" hangingPunct="1">
              <a:buNone/>
            </a:pPr>
            <a:r>
              <a:rPr lang="en-US" altLang="zh-CN" dirty="0"/>
              <a:t>}</a:t>
            </a:r>
          </a:p>
          <a:p>
            <a:pPr marL="0" lvl="1" eaLnBrk="1" hangingPunct="1">
              <a:buNone/>
            </a:pPr>
            <a:r>
              <a:rPr lang="en-US" altLang="zh-CN" dirty="0" smtClean="0"/>
              <a:t>	</a:t>
            </a:r>
          </a:p>
          <a:p>
            <a:pPr marL="0" lvl="1" eaLnBrk="1" hangingPunct="1">
              <a:buNone/>
            </a:pPr>
            <a:r>
              <a:rPr lang="en-US" altLang="zh-CN" dirty="0"/>
              <a:t> </a:t>
            </a:r>
            <a:r>
              <a:rPr lang="en-US" altLang="zh-CN" dirty="0" smtClean="0"/>
              <a:t>     </a:t>
            </a:r>
            <a:r>
              <a:rPr lang="en-US" altLang="zh-CN" dirty="0" smtClean="0"/>
              <a:t>//</a:t>
            </a:r>
            <a:r>
              <a:rPr lang="en-US" altLang="zh-CN" dirty="0">
                <a:sym typeface="+mn-ea"/>
              </a:rPr>
              <a:t>FileInfo[] fs =  dInfo.GetFiles(“*.exe”);</a:t>
            </a:r>
            <a:endParaRPr lang="en-US" altLang="zh-CN" dirty="0"/>
          </a:p>
          <a:p>
            <a:pPr lvl="1" eaLnBrk="1" hangingPunct="1">
              <a:buNone/>
            </a:pPr>
            <a:endParaRPr lang="en-US" altLang="zh-CN" dirty="0"/>
          </a:p>
          <a:p>
            <a:pPr eaLnBrk="1" hangingPunct="1"/>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179" y="381168"/>
            <a:ext cx="10515600" cy="989542"/>
          </a:xfrm>
        </p:spPr>
        <p:txBody>
          <a:bodyPr/>
          <a:lstStyle/>
          <a:p>
            <a:endParaRPr lang="zh-CN" altLang="en-US"/>
          </a:p>
        </p:txBody>
      </p:sp>
      <p:sp>
        <p:nvSpPr>
          <p:cNvPr id="4" name="内容占位符 3"/>
          <p:cNvSpPr>
            <a:spLocks noGrp="1"/>
          </p:cNvSpPr>
          <p:nvPr>
            <p:ph sz="half" idx="1"/>
          </p:nvPr>
        </p:nvSpPr>
        <p:spPr/>
        <p:txBody>
          <a:bodyPr>
            <a:noAutofit/>
          </a:bodyPr>
          <a:lstStyle/>
          <a:p>
            <a:pPr>
              <a:buFont typeface="Wingdings" panose="05000000000000000000" pitchFamily="2" charset="2"/>
              <a:buChar char="u"/>
            </a:pPr>
            <a:r>
              <a:rPr lang="zh-CN" altLang="en-US" sz="2000" dirty="0" smtClean="0"/>
              <a:t>对于文件的选择，</a:t>
            </a:r>
            <a:r>
              <a:rPr lang="en-US" altLang="zh-CN" sz="2000" dirty="0" smtClean="0"/>
              <a:t>VS</a:t>
            </a:r>
            <a:r>
              <a:rPr lang="zh-CN" altLang="en-US" sz="2000" dirty="0" smtClean="0"/>
              <a:t>同样提供了一个</a:t>
            </a:r>
            <a:r>
              <a:rPr lang="en-US" altLang="zh-CN" sz="2000" dirty="0" smtClean="0"/>
              <a:t>Open(/Save)</a:t>
            </a:r>
            <a:r>
              <a:rPr lang="en-US" altLang="zh-CN" sz="2000" dirty="0" err="1" smtClean="0"/>
              <a:t>FileDialog</a:t>
            </a:r>
            <a:r>
              <a:rPr lang="zh-CN" altLang="en-US" sz="2000" dirty="0" smtClean="0"/>
              <a:t>的控件。</a:t>
            </a:r>
            <a:endParaRPr lang="en-US" altLang="zh-CN" sz="2000" dirty="0" smtClean="0"/>
          </a:p>
          <a:p>
            <a:pPr>
              <a:buFont typeface="Wingdings" panose="05000000000000000000" pitchFamily="2" charset="2"/>
              <a:buChar char="u"/>
            </a:pPr>
            <a:r>
              <a:rPr lang="zh-CN" altLang="en-US" sz="2000" dirty="0" smtClean="0"/>
              <a:t>显示对话框，辅助用户选择文件，也不可继承。</a:t>
            </a:r>
            <a:endParaRPr lang="en-US" altLang="zh-CN" sz="2000" dirty="0" smtClean="0"/>
          </a:p>
          <a:p>
            <a:pPr>
              <a:buFont typeface="Wingdings" panose="05000000000000000000" pitchFamily="2" charset="2"/>
              <a:buChar char="u"/>
            </a:pPr>
            <a:r>
              <a:rPr lang="zh-CN" altLang="en-US" sz="2000" dirty="0"/>
              <a:t>此</a:t>
            </a:r>
            <a:r>
              <a:rPr lang="zh-CN" altLang="en-US" sz="2000" dirty="0" smtClean="0"/>
              <a:t>控件可以检查文件的存在性，</a:t>
            </a:r>
            <a:r>
              <a:rPr lang="en-US" altLang="zh-CN" sz="2000" dirty="0" err="1" smtClean="0"/>
              <a:t>showreadonly</a:t>
            </a:r>
            <a:r>
              <a:rPr lang="zh-CN" altLang="en-US" sz="2000" dirty="0" smtClean="0"/>
              <a:t>确定是否显示只读文件</a:t>
            </a:r>
            <a:endParaRPr lang="en-US" altLang="zh-CN" sz="2000" dirty="0" smtClean="0"/>
          </a:p>
          <a:p>
            <a:pPr>
              <a:buFont typeface="Wingdings" panose="05000000000000000000" pitchFamily="2" charset="2"/>
              <a:buChar char="u"/>
            </a:pPr>
            <a:r>
              <a:rPr lang="zh-CN" altLang="en-US" sz="2000" dirty="0" smtClean="0"/>
              <a:t>调用</a:t>
            </a:r>
            <a:r>
              <a:rPr lang="en-US" altLang="zh-CN" sz="2000" dirty="0" err="1" smtClean="0"/>
              <a:t>ShowDialog</a:t>
            </a:r>
            <a:r>
              <a:rPr lang="zh-CN" altLang="en-US" sz="2000" dirty="0" smtClean="0"/>
              <a:t>方法，可以打开文件选择对话框。</a:t>
            </a:r>
            <a:endParaRPr lang="en-US" altLang="zh-CN" sz="2000" dirty="0" smtClean="0"/>
          </a:p>
          <a:p>
            <a:pPr>
              <a:buFont typeface="Wingdings" panose="05000000000000000000" pitchFamily="2" charset="2"/>
              <a:buChar char="u"/>
            </a:pPr>
            <a:r>
              <a:rPr lang="zh-CN" altLang="en-US" sz="2000" dirty="0"/>
              <a:t>返回</a:t>
            </a:r>
            <a:r>
              <a:rPr lang="zh-CN" altLang="en-US" sz="2000" dirty="0" smtClean="0"/>
              <a:t>值和</a:t>
            </a:r>
            <a:r>
              <a:rPr lang="en-US" altLang="zh-CN" sz="2000" dirty="0" err="1" smtClean="0"/>
              <a:t>FolderBrowserDialog</a:t>
            </a:r>
            <a:r>
              <a:rPr lang="zh-CN" altLang="en-US" sz="2000" dirty="0" smtClean="0"/>
              <a:t>类似</a:t>
            </a:r>
            <a:endParaRPr lang="zh-CN" altLang="en-US" sz="2000" dirty="0"/>
          </a:p>
        </p:txBody>
      </p:sp>
      <p:pic>
        <p:nvPicPr>
          <p:cNvPr id="8" name="图片 7"/>
          <p:cNvPicPr>
            <a:picLocks noChangeAspect="1"/>
          </p:cNvPicPr>
          <p:nvPr/>
        </p:nvPicPr>
        <p:blipFill>
          <a:blip r:embed="rId3"/>
          <a:stretch>
            <a:fillRect/>
          </a:stretch>
        </p:blipFill>
        <p:spPr>
          <a:xfrm>
            <a:off x="1600953" y="4720138"/>
            <a:ext cx="3360704" cy="2025567"/>
          </a:xfrm>
          <a:prstGeom prst="rect">
            <a:avLst/>
          </a:prstGeom>
        </p:spPr>
      </p:pic>
      <p:sp>
        <p:nvSpPr>
          <p:cNvPr id="10" name="内容占位符 8"/>
          <p:cNvSpPr>
            <a:spLocks noGrp="1"/>
          </p:cNvSpPr>
          <p:nvPr>
            <p:ph sz="half" idx="1"/>
          </p:nvPr>
        </p:nvSpPr>
        <p:spPr>
          <a:xfrm>
            <a:off x="6228348" y="1483449"/>
            <a:ext cx="5181600" cy="4661430"/>
          </a:xfrm>
        </p:spPr>
        <p:txBody>
          <a:bodyPr>
            <a:normAutofit/>
          </a:bodyPr>
          <a:lstStyle/>
          <a:p>
            <a:pPr marL="0" indent="0">
              <a:buNone/>
            </a:pPr>
            <a:r>
              <a:rPr lang="en-US" altLang="zh-CN" sz="1800" dirty="0" smtClean="0"/>
              <a:t>Private void button1_click(object </a:t>
            </a:r>
            <a:r>
              <a:rPr lang="en-US" altLang="zh-CN" sz="1800" dirty="0" err="1" smtClean="0"/>
              <a:t>senter</a:t>
            </a:r>
            <a:r>
              <a:rPr lang="en-US" altLang="zh-CN" sz="1800" dirty="0" smtClean="0"/>
              <a:t>, </a:t>
            </a:r>
            <a:r>
              <a:rPr lang="en-US" altLang="zh-CN" sz="1800" dirty="0" err="1" smtClean="0"/>
              <a:t>EventArgs</a:t>
            </a:r>
            <a:r>
              <a:rPr lang="en-US" altLang="zh-CN" sz="1800" dirty="0" smtClean="0"/>
              <a:t> e)</a:t>
            </a:r>
          </a:p>
          <a:p>
            <a:pPr marL="0" indent="0">
              <a:buNone/>
            </a:pPr>
            <a:r>
              <a:rPr lang="en-US" altLang="zh-CN" sz="1800" dirty="0" smtClean="0"/>
              <a:t>{</a:t>
            </a:r>
          </a:p>
          <a:p>
            <a:pPr marL="0" indent="0">
              <a:buNone/>
            </a:pPr>
            <a:r>
              <a:rPr lang="en-GB" altLang="zh-CN" sz="1800" b="1" dirty="0" err="1">
                <a:latin typeface="Courier New" panose="02070309020205020404" pitchFamily="49" charset="0"/>
                <a:cs typeface="Courier New" panose="02070309020205020404" pitchFamily="49" charset="0"/>
              </a:rPr>
              <a:t>DialogResult</a:t>
            </a:r>
            <a:r>
              <a:rPr lang="en-GB" altLang="zh-CN" sz="1800" b="1" dirty="0">
                <a:latin typeface="Courier New" panose="02070309020205020404" pitchFamily="49" charset="0"/>
                <a:cs typeface="Courier New" panose="02070309020205020404" pitchFamily="49" charset="0"/>
              </a:rPr>
              <a:t> result = </a:t>
            </a:r>
          </a:p>
          <a:p>
            <a:pPr marL="0" indent="0">
              <a:buNone/>
            </a:pPr>
            <a:r>
              <a:rPr lang="en-GB" altLang="zh-CN" sz="1800" b="1" dirty="0" smtClean="0">
                <a:latin typeface="Courier New" panose="02070309020205020404" pitchFamily="49" charset="0"/>
                <a:cs typeface="Courier New" panose="02070309020205020404" pitchFamily="49" charset="0"/>
              </a:rPr>
              <a:t>openFileDialog1.ShowDialog</a:t>
            </a:r>
            <a:r>
              <a:rPr lang="en-GB" altLang="zh-CN" sz="1800" b="1" dirty="0">
                <a:latin typeface="Courier New" panose="02070309020205020404" pitchFamily="49" charset="0"/>
                <a:cs typeface="Courier New" panose="02070309020205020404" pitchFamily="49" charset="0"/>
              </a:rPr>
              <a:t>();</a:t>
            </a:r>
          </a:p>
          <a:p>
            <a:pPr marL="0" indent="0">
              <a:buNone/>
            </a:pPr>
            <a:endParaRPr lang="en-GB" altLang="zh-CN" sz="1800" b="1" dirty="0">
              <a:latin typeface="Courier New" panose="02070309020205020404" pitchFamily="49" charset="0"/>
              <a:cs typeface="Courier New" panose="02070309020205020404" pitchFamily="49" charset="0"/>
            </a:endParaRPr>
          </a:p>
          <a:p>
            <a:pPr marL="0" indent="0">
              <a:buNone/>
            </a:pPr>
            <a:r>
              <a:rPr lang="en-GB" altLang="zh-CN" sz="1800" b="1" dirty="0">
                <a:latin typeface="Courier New" panose="02070309020205020404" pitchFamily="49" charset="0"/>
                <a:cs typeface="Courier New" panose="02070309020205020404" pitchFamily="49" charset="0"/>
              </a:rPr>
              <a:t>If( result== </a:t>
            </a:r>
            <a:r>
              <a:rPr lang="en-GB" altLang="zh-CN" sz="1800" b="1" dirty="0" err="1">
                <a:latin typeface="Courier New" panose="02070309020205020404" pitchFamily="49" charset="0"/>
                <a:cs typeface="Courier New" panose="02070309020205020404" pitchFamily="49" charset="0"/>
              </a:rPr>
              <a:t>DialogResult.OK</a:t>
            </a:r>
            <a:r>
              <a:rPr lang="en-GB" altLang="zh-CN" sz="1800" b="1" dirty="0">
                <a:latin typeface="Courier New" panose="02070309020205020404" pitchFamily="49" charset="0"/>
                <a:cs typeface="Courier New" panose="02070309020205020404" pitchFamily="49" charset="0"/>
              </a:rPr>
              <a:t>) </a:t>
            </a:r>
          </a:p>
          <a:p>
            <a:pPr marL="0" indent="0">
              <a:buNone/>
            </a:pPr>
            <a:r>
              <a:rPr lang="en-GB" altLang="zh-CN" sz="1800" b="1" dirty="0">
                <a:latin typeface="Courier New" panose="02070309020205020404" pitchFamily="49" charset="0"/>
                <a:cs typeface="Courier New" panose="02070309020205020404" pitchFamily="49" charset="0"/>
              </a:rPr>
              <a:t>	</a:t>
            </a:r>
            <a:r>
              <a:rPr lang="en-GB" altLang="zh-CN" sz="1800" b="1" dirty="0" smtClean="0">
                <a:latin typeface="Courier New" panose="02070309020205020404" pitchFamily="49" charset="0"/>
                <a:cs typeface="Courier New" panose="02070309020205020404" pitchFamily="49" charset="0"/>
              </a:rPr>
              <a:t>textBox1.Text=</a:t>
            </a:r>
          </a:p>
          <a:p>
            <a:pPr marL="0" indent="0">
              <a:buNone/>
            </a:pPr>
            <a:r>
              <a:rPr lang="en-GB" altLang="zh-CN" sz="1800" b="1" dirty="0">
                <a:latin typeface="Courier New" panose="02070309020205020404" pitchFamily="49" charset="0"/>
                <a:cs typeface="Courier New" panose="02070309020205020404" pitchFamily="49" charset="0"/>
              </a:rPr>
              <a:t>	</a:t>
            </a:r>
            <a:r>
              <a:rPr lang="en-GB" altLang="zh-CN" sz="1800" b="1" dirty="0" smtClean="0">
                <a:latin typeface="Courier New" panose="02070309020205020404" pitchFamily="49" charset="0"/>
                <a:cs typeface="Courier New" panose="02070309020205020404" pitchFamily="49" charset="0"/>
              </a:rPr>
              <a:t>openFileDialog1.</a:t>
            </a:r>
            <a:r>
              <a:rPr lang="en-US" altLang="zh-CN" sz="1800" b="1" dirty="0" err="1" smtClean="0">
                <a:latin typeface="Courier New" panose="02070309020205020404" pitchFamily="49" charset="0"/>
                <a:cs typeface="Courier New" panose="02070309020205020404" pitchFamily="49" charset="0"/>
              </a:rPr>
              <a:t>FileName</a:t>
            </a:r>
            <a:r>
              <a:rPr lang="en-GB" altLang="zh-CN" sz="1800" b="1" dirty="0" smtClean="0">
                <a:latin typeface="Courier New" panose="02070309020205020404" pitchFamily="49" charset="0"/>
                <a:cs typeface="Courier New" panose="02070309020205020404" pitchFamily="49" charset="0"/>
              </a:rPr>
              <a:t>;</a:t>
            </a:r>
            <a:endParaRPr lang="en-GB" altLang="zh-CN" sz="1800" b="1" dirty="0">
              <a:latin typeface="Courier New" panose="02070309020205020404" pitchFamily="49" charset="0"/>
              <a:cs typeface="Courier New" panose="02070309020205020404" pitchFamily="49" charset="0"/>
            </a:endParaRPr>
          </a:p>
          <a:p>
            <a:pPr marL="0" indent="0">
              <a:buNone/>
            </a:pPr>
            <a:r>
              <a:rPr lang="en-GB" altLang="zh-CN" sz="1800" b="1" dirty="0">
                <a:latin typeface="Courier New" panose="02070309020205020404" pitchFamily="49" charset="0"/>
                <a:cs typeface="Courier New" panose="02070309020205020404" pitchFamily="49" charset="0"/>
              </a:rPr>
              <a:t>else </a:t>
            </a:r>
          </a:p>
          <a:p>
            <a:pPr marL="0" indent="0">
              <a:buNone/>
            </a:pPr>
            <a:r>
              <a:rPr lang="en-GB" altLang="zh-CN" sz="1800" b="1" dirty="0">
                <a:latin typeface="Courier New" panose="02070309020205020404" pitchFamily="49" charset="0"/>
                <a:cs typeface="Courier New" panose="02070309020205020404" pitchFamily="49" charset="0"/>
              </a:rPr>
              <a:t>	</a:t>
            </a:r>
            <a:r>
              <a:rPr lang="en-GB" altLang="zh-CN" sz="1800" b="1" dirty="0" err="1">
                <a:latin typeface="Courier New" panose="02070309020205020404" pitchFamily="49" charset="0"/>
                <a:cs typeface="Courier New" panose="02070309020205020404" pitchFamily="49" charset="0"/>
              </a:rPr>
              <a:t>textBoxl.Text</a:t>
            </a:r>
            <a:r>
              <a:rPr lang="en-GB" altLang="zh-CN" sz="1800" b="1" dirty="0">
                <a:latin typeface="Courier New" panose="02070309020205020404" pitchFamily="49" charset="0"/>
                <a:cs typeface="Courier New" panose="02070309020205020404" pitchFamily="49" charset="0"/>
              </a:rPr>
              <a:t>=“”;</a:t>
            </a:r>
            <a:endParaRPr lang="en-US" altLang="zh-CN" sz="1800" dirty="0"/>
          </a:p>
          <a:p>
            <a:pPr marL="0" indent="0">
              <a:buNone/>
            </a:pPr>
            <a:r>
              <a:rPr lang="en-US" altLang="zh-CN" sz="1800" dirty="0" smtClean="0"/>
              <a:t>}</a:t>
            </a:r>
            <a:endParaRPr lang="zh-CN" altLang="en-US" sz="1800"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29" name="Rectangle 2"/>
          <p:cNvSpPr>
            <a:spLocks noGrp="1"/>
          </p:cNvSpPr>
          <p:nvPr>
            <p:ph type="title"/>
          </p:nvPr>
        </p:nvSpPr>
        <p:spPr/>
        <p:txBody>
          <a:bodyPr vert="horz" wrap="square" lIns="91440" tIns="45720" rIns="91440" bIns="45720" anchor="ctr"/>
          <a:lstStyle/>
          <a:p>
            <a:pPr eaLnBrk="1" hangingPunct="1"/>
            <a:r>
              <a:rPr lang="zh-CN" altLang="en-US" dirty="0">
                <a:ea typeface="宋体" panose="02010600030101010101" pitchFamily="2" charset="-122"/>
              </a:rPr>
              <a:t>常见文件操作</a:t>
            </a:r>
          </a:p>
        </p:txBody>
      </p:sp>
      <p:sp>
        <p:nvSpPr>
          <p:cNvPr id="406530" name="Rectangle 3"/>
          <p:cNvSpPr>
            <a:spLocks noGrp="1"/>
          </p:cNvSpPr>
          <p:nvPr>
            <p:ph idx="1"/>
          </p:nvPr>
        </p:nvSpPr>
        <p:spPr/>
        <p:txBody>
          <a:bodyPr vert="horz" wrap="square" lIns="91440" tIns="45720" rIns="91440" bIns="45720" anchor="t"/>
          <a:lstStyle/>
          <a:p>
            <a:pPr eaLnBrk="1" hangingPunct="1"/>
            <a:r>
              <a:rPr lang="zh-CN" altLang="en-US" dirty="0">
                <a:latin typeface="Courier New" panose="02070309020205020404" pitchFamily="49" charset="0"/>
                <a:cs typeface="Courier New" panose="02070309020205020404" pitchFamily="49" charset="0"/>
              </a:rPr>
              <a:t>复制文件</a:t>
            </a:r>
          </a:p>
          <a:p>
            <a:pPr lvl="1" eaLnBrk="1" hangingPunct="1"/>
            <a:r>
              <a:rPr lang="en-US" altLang="zh-CN" dirty="0">
                <a:latin typeface="Courier New" panose="02070309020205020404" pitchFamily="49" charset="0"/>
                <a:cs typeface="Courier New" panose="02070309020205020404" pitchFamily="49" charset="0"/>
              </a:rPr>
              <a:t>File.Copy(“c:\\temp.txt”,  “D:\\temp.txt”,true);</a:t>
            </a:r>
          </a:p>
          <a:p>
            <a:pPr eaLnBrk="1" hangingPunct="1"/>
            <a:r>
              <a:rPr lang="zh-CN" altLang="en-US" dirty="0" smtClean="0">
                <a:latin typeface="Courier New" panose="02070309020205020404" pitchFamily="49" charset="0"/>
                <a:cs typeface="Courier New" panose="02070309020205020404" pitchFamily="49" charset="0"/>
              </a:rPr>
              <a:t>确定</a:t>
            </a:r>
            <a:r>
              <a:rPr lang="zh-CN" altLang="en-US" dirty="0">
                <a:latin typeface="Courier New" panose="02070309020205020404" pitchFamily="49" charset="0"/>
                <a:cs typeface="Courier New" panose="02070309020205020404" pitchFamily="49" charset="0"/>
              </a:rPr>
              <a:t>文件是否存在</a:t>
            </a:r>
          </a:p>
          <a:p>
            <a:pPr lvl="1" eaLnBrk="1" hangingPunct="1"/>
            <a:r>
              <a:rPr lang="en-US" altLang="zh-CN" dirty="0">
                <a:latin typeface="Courier New" panose="02070309020205020404" pitchFamily="49" charset="0"/>
                <a:cs typeface="Courier New" panose="02070309020205020404" pitchFamily="49" charset="0"/>
              </a:rPr>
              <a:t>bool b=File.Exists(“c:\\temp.txt</a:t>
            </a:r>
            <a:r>
              <a:rPr lang="en-US" altLang="zh-CN" dirty="0" smtClean="0">
                <a:latin typeface="Courier New" panose="02070309020205020404" pitchFamily="49" charset="0"/>
                <a:cs typeface="Courier New" panose="02070309020205020404" pitchFamily="49" charset="0"/>
              </a:rPr>
              <a:t>”);</a:t>
            </a:r>
          </a:p>
          <a:p>
            <a:r>
              <a:rPr lang="zh-CN" altLang="en-US" dirty="0" smtClean="0">
                <a:latin typeface="Courier New" panose="02070309020205020404" pitchFamily="49" charset="0"/>
                <a:cs typeface="Courier New" panose="02070309020205020404" pitchFamily="49" charset="0"/>
              </a:rPr>
              <a:t>创建</a:t>
            </a:r>
            <a:r>
              <a:rPr lang="zh-CN" altLang="en-US" dirty="0">
                <a:latin typeface="Courier New" panose="02070309020205020404" pitchFamily="49" charset="0"/>
                <a:cs typeface="Courier New" panose="02070309020205020404" pitchFamily="49" charset="0"/>
              </a:rPr>
              <a:t>文件　</a:t>
            </a:r>
            <a:r>
              <a:rPr lang="zh-CN" altLang="en-US" b="1" dirty="0">
                <a:latin typeface="Courier New" panose="02070309020205020404" pitchFamily="49" charset="0"/>
                <a:cs typeface="Courier New" panose="02070309020205020404" pitchFamily="49" charset="0"/>
              </a:rPr>
              <a:t>创建文件会出现文件被访问，以至于无法删除以及编辑。建议用上</a:t>
            </a:r>
            <a:r>
              <a:rPr lang="en-US" altLang="zh-CN" b="1" dirty="0">
                <a:latin typeface="Courier New" panose="02070309020205020404" pitchFamily="49" charset="0"/>
                <a:cs typeface="Courier New" panose="02070309020205020404" pitchFamily="49" charset="0"/>
              </a:rPr>
              <a:t>using</a:t>
            </a:r>
            <a:r>
              <a:rPr lang="zh-CN" altLang="en-US" b="1" dirty="0">
                <a:latin typeface="Courier New" panose="02070309020205020404" pitchFamily="49" charset="0"/>
                <a:cs typeface="Courier New" panose="02070309020205020404" pitchFamily="49" charset="0"/>
              </a:rPr>
              <a:t>。</a:t>
            </a:r>
          </a:p>
          <a:p>
            <a:pPr lvl="1"/>
            <a:r>
              <a:rPr lang="en-US" altLang="zh-CN" dirty="0">
                <a:latin typeface="Courier New" panose="02070309020205020404" pitchFamily="49" charset="0"/>
                <a:cs typeface="Courier New" panose="02070309020205020404" pitchFamily="49" charset="0"/>
              </a:rPr>
              <a:t>using (</a:t>
            </a:r>
            <a:r>
              <a:rPr lang="en-US" altLang="zh-CN" dirty="0" err="1">
                <a:latin typeface="Courier New" panose="02070309020205020404" pitchFamily="49" charset="0"/>
                <a:cs typeface="Courier New" panose="02070309020205020404" pitchFamily="49" charset="0"/>
              </a:rPr>
              <a:t>File.Create</a:t>
            </a:r>
            <a:r>
              <a:rPr lang="en-US" altLang="zh-CN" dirty="0">
                <a:latin typeface="Courier New" panose="02070309020205020404" pitchFamily="49" charset="0"/>
                <a:cs typeface="Courier New" panose="02070309020205020404" pitchFamily="49" charset="0"/>
              </a:rPr>
              <a:t>(@"D:\TestDir\TestFile.txt"));</a:t>
            </a:r>
          </a:p>
          <a:p>
            <a:r>
              <a:rPr lang="zh-CN" altLang="en-US" dirty="0" smtClean="0">
                <a:latin typeface="Courier New" panose="02070309020205020404" pitchFamily="49" charset="0"/>
                <a:cs typeface="Courier New" panose="02070309020205020404" pitchFamily="49" charset="0"/>
              </a:rPr>
              <a:t>删除</a:t>
            </a:r>
            <a:r>
              <a:rPr lang="zh-CN" altLang="en-US" dirty="0">
                <a:latin typeface="Courier New" panose="02070309020205020404" pitchFamily="49" charset="0"/>
                <a:cs typeface="Courier New" panose="02070309020205020404" pitchFamily="49" charset="0"/>
              </a:rPr>
              <a:t>文件 　　删除文件时，最好先判断该文件是否存在！</a:t>
            </a:r>
          </a:p>
          <a:p>
            <a:pPr lvl="1"/>
            <a:r>
              <a:rPr lang="en-US" altLang="zh-CN" dirty="0">
                <a:latin typeface="Courier New" panose="02070309020205020404" pitchFamily="49" charset="0"/>
                <a:cs typeface="Courier New" panose="02070309020205020404" pitchFamily="49" charset="0"/>
              </a:rPr>
              <a:t>if (</a:t>
            </a:r>
            <a:r>
              <a:rPr lang="en-US" altLang="zh-CN" dirty="0" err="1">
                <a:latin typeface="Courier New" panose="02070309020205020404" pitchFamily="49" charset="0"/>
                <a:cs typeface="Courier New" panose="02070309020205020404" pitchFamily="49" charset="0"/>
              </a:rPr>
              <a:t>File.Exists</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filePath</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File.Delete</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filePath</a:t>
            </a:r>
            <a:r>
              <a:rPr lang="en-US" altLang="zh-CN" dirty="0">
                <a:latin typeface="Courier New" panose="02070309020205020404" pitchFamily="49" charset="0"/>
                <a:cs typeface="Courier New" panose="02070309020205020404" pitchFamily="49" charset="0"/>
              </a:rPr>
              <a:t>);</a:t>
            </a:r>
          </a:p>
          <a:p>
            <a:pPr lvl="1" eaLnBrk="1" hangingPunct="1"/>
            <a:endParaRPr lang="en-US" altLang="zh-CN" dirty="0">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3" name="Rectangle 2"/>
          <p:cNvSpPr>
            <a:spLocks noGrp="1"/>
          </p:cNvSpPr>
          <p:nvPr>
            <p:ph type="title"/>
          </p:nvPr>
        </p:nvSpPr>
        <p:spPr/>
        <p:txBody>
          <a:bodyPr vert="horz" wrap="square" lIns="91440" tIns="45720" rIns="91440" bIns="45720" anchor="ctr"/>
          <a:lstStyle/>
          <a:p>
            <a:pPr eaLnBrk="1" hangingPunct="1"/>
            <a:r>
              <a:rPr lang="zh-CN" altLang="en-US" dirty="0">
                <a:ea typeface="宋体" panose="02010600030101010101" pitchFamily="2" charset="-122"/>
              </a:rPr>
              <a:t>常见文件操作</a:t>
            </a:r>
          </a:p>
        </p:txBody>
      </p:sp>
      <p:sp>
        <p:nvSpPr>
          <p:cNvPr id="407554" name="Rectangle 3"/>
          <p:cNvSpPr>
            <a:spLocks noGrp="1"/>
          </p:cNvSpPr>
          <p:nvPr>
            <p:ph idx="1"/>
          </p:nvPr>
        </p:nvSpPr>
        <p:spPr>
          <a:xfrm>
            <a:off x="987508" y="1358149"/>
            <a:ext cx="9744659" cy="5175250"/>
          </a:xfrm>
        </p:spPr>
        <p:txBody>
          <a:bodyPr vert="horz" wrap="square" lIns="91440" tIns="45720" rIns="91440" bIns="45720" anchor="t"/>
          <a:lstStyle/>
          <a:p>
            <a:pPr eaLnBrk="1" hangingPunct="1">
              <a:lnSpc>
                <a:spcPct val="90000"/>
              </a:lnSpc>
            </a:pPr>
            <a:r>
              <a:rPr lang="zh-CN" altLang="en-US" sz="2400" dirty="0">
                <a:latin typeface="Courier New" panose="02070309020205020404" pitchFamily="49" charset="0"/>
                <a:cs typeface="Courier New" panose="02070309020205020404" pitchFamily="49" charset="0"/>
              </a:rPr>
              <a:t>获取文件大小</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FileInfo f=new FileInfo(“</a:t>
            </a:r>
            <a:r>
              <a:rPr lang="zh-CN" altLang="en-US" sz="2400" dirty="0">
                <a:latin typeface="Courier New" panose="02070309020205020404" pitchFamily="49" charset="0"/>
                <a:cs typeface="Courier New" panose="02070309020205020404" pitchFamily="49" charset="0"/>
              </a:rPr>
              <a:t>文件名”</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long leng=f.Length;</a:t>
            </a:r>
          </a:p>
          <a:p>
            <a:pPr eaLnBrk="1" hangingPunct="1">
              <a:lnSpc>
                <a:spcPct val="90000"/>
              </a:lnSpc>
            </a:pPr>
            <a:r>
              <a:rPr lang="zh-CN" altLang="en-US" sz="2400" dirty="0">
                <a:latin typeface="Courier New" panose="02070309020205020404" pitchFamily="49" charset="0"/>
                <a:cs typeface="Courier New" panose="02070309020205020404" pitchFamily="49" charset="0"/>
              </a:rPr>
              <a:t>获取文件的扩展名</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FileInfo f=new FileInfo(“</a:t>
            </a:r>
            <a:r>
              <a:rPr lang="zh-CN" altLang="en-US" sz="2400" dirty="0">
                <a:latin typeface="Courier New" panose="02070309020205020404" pitchFamily="49" charset="0"/>
                <a:cs typeface="Courier New" panose="02070309020205020404" pitchFamily="49" charset="0"/>
              </a:rPr>
              <a:t>文件名”</a:t>
            </a:r>
            <a:r>
              <a:rPr lang="en-US" altLang="zh-CN" sz="2400" dirty="0">
                <a:latin typeface="Courier New" panose="02070309020205020404" pitchFamily="49" charset="0"/>
                <a:cs typeface="Courier New" panose="02070309020205020404" pitchFamily="49" charset="0"/>
              </a:rPr>
              <a:t>);</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string ext=f.Extension;</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string ext2=Path.GetExtension(“</a:t>
            </a:r>
            <a:r>
              <a:rPr lang="zh-CN" altLang="en-US" sz="2400" dirty="0">
                <a:latin typeface="Courier New" panose="02070309020205020404" pitchFamily="49" charset="0"/>
                <a:cs typeface="Courier New" panose="02070309020205020404" pitchFamily="49" charset="0"/>
              </a:rPr>
              <a:t>路径全名”</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a:t>
            </a:r>
          </a:p>
          <a:p>
            <a:pPr eaLnBrk="1" hangingPunct="1">
              <a:lnSpc>
                <a:spcPct val="90000"/>
              </a:lnSpc>
            </a:pPr>
            <a:r>
              <a:rPr lang="zh-CN" altLang="en-US" sz="2400" dirty="0">
                <a:latin typeface="Courier New" panose="02070309020205020404" pitchFamily="49" charset="0"/>
                <a:cs typeface="Courier New" panose="02070309020205020404" pitchFamily="49" charset="0"/>
              </a:rPr>
              <a:t>获取路径中的文件名</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FileInfo f=new FileInfo(“</a:t>
            </a:r>
            <a:r>
              <a:rPr lang="zh-CN" altLang="en-US" sz="2400" dirty="0">
                <a:latin typeface="Courier New" panose="02070309020205020404" pitchFamily="49" charset="0"/>
                <a:cs typeface="Courier New" panose="02070309020205020404" pitchFamily="49" charset="0"/>
              </a:rPr>
              <a:t>文件名”</a:t>
            </a:r>
            <a:r>
              <a:rPr lang="en-US" altLang="zh-CN" sz="2400" dirty="0">
                <a:latin typeface="Courier New" panose="02070309020205020404" pitchFamily="49" charset="0"/>
                <a:cs typeface="Courier New" panose="02070309020205020404" pitchFamily="49" charset="0"/>
              </a:rPr>
              <a:t>);</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string name=f.name</a:t>
            </a:r>
          </a:p>
          <a:p>
            <a:pPr lvl="1" eaLnBrk="1" hangingPunct="1">
              <a:lnSpc>
                <a:spcPct val="90000"/>
              </a:lnSpc>
            </a:pPr>
            <a:r>
              <a:rPr lang="en-US" altLang="zh-CN" sz="2400" dirty="0">
                <a:latin typeface="Courier New" panose="02070309020205020404" pitchFamily="49" charset="0"/>
                <a:cs typeface="Courier New" panose="02070309020205020404" pitchFamily="49" charset="0"/>
              </a:rPr>
              <a:t>string name22=Path.GetFileName(“</a:t>
            </a:r>
            <a:r>
              <a:rPr lang="zh-CN" altLang="en-US" sz="2400" dirty="0">
                <a:latin typeface="Courier New" panose="02070309020205020404" pitchFamily="49" charset="0"/>
                <a:cs typeface="Courier New" panose="02070309020205020404" pitchFamily="49" charset="0"/>
              </a:rPr>
              <a:t>路径全名”</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r>
              <a:rPr lang="en-US" altLang="zh-CN" dirty="0" smtClean="0">
                <a:latin typeface="Courier New" panose="02070309020205020404" pitchFamily="49" charset="0"/>
                <a:cs typeface="Courier New" panose="02070309020205020404" pitchFamily="49" charset="0"/>
              </a:rPr>
              <a:t>File</a:t>
            </a:r>
            <a:r>
              <a:rPr lang="zh-CN" altLang="en-US" dirty="0" smtClean="0">
                <a:latin typeface="Courier New" panose="02070309020205020404" pitchFamily="49" charset="0"/>
                <a:cs typeface="Courier New" panose="02070309020205020404" pitchFamily="49" charset="0"/>
              </a:rPr>
              <a:t>类与</a:t>
            </a:r>
            <a:r>
              <a:rPr lang="en-US" altLang="zh-CN" dirty="0" err="1" smtClean="0">
                <a:latin typeface="Courier New" panose="02070309020205020404" pitchFamily="49" charset="0"/>
                <a:cs typeface="Courier New" panose="02070309020205020404" pitchFamily="49" charset="0"/>
              </a:rPr>
              <a:t>FileInfo</a:t>
            </a:r>
            <a:r>
              <a:rPr lang="zh-CN" altLang="en-US" dirty="0" smtClean="0">
                <a:latin typeface="Courier New" panose="02070309020205020404" pitchFamily="49" charset="0"/>
                <a:cs typeface="Courier New" panose="02070309020205020404" pitchFamily="49" charset="0"/>
              </a:rPr>
              <a:t>都能实现。</a:t>
            </a:r>
            <a:endParaRPr lang="en-US" altLang="zh-CN" dirty="0" smtClean="0">
              <a:latin typeface="Courier New" panose="02070309020205020404" pitchFamily="49" charset="0"/>
              <a:cs typeface="Courier New" panose="02070309020205020404" pitchFamily="49" charset="0"/>
            </a:endParaRPr>
          </a:p>
          <a:p>
            <a:pPr marL="228600" lvl="2">
              <a:spcBef>
                <a:spcPts val="1000"/>
              </a:spcBef>
            </a:pPr>
            <a:r>
              <a:rPr lang="en-US" altLang="zh-CN" sz="2400" dirty="0">
                <a:solidFill>
                  <a:srgbClr val="0070C0"/>
                </a:solidFill>
                <a:latin typeface="Courier New" panose="02070309020205020404" pitchFamily="49" charset="0"/>
                <a:cs typeface="Courier New" panose="02070309020205020404" pitchFamily="49" charset="0"/>
              </a:rPr>
              <a:t>//use File class</a:t>
            </a:r>
          </a:p>
          <a:p>
            <a:pPr lvl="1"/>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File.GetAttributes</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a:t>
            </a:r>
          </a:p>
          <a:p>
            <a:pPr lvl="1"/>
            <a:r>
              <a:rPr lang="en-US" altLang="zh-CN" dirty="0" err="1" smtClean="0">
                <a:latin typeface="Courier New" panose="02070309020205020404" pitchFamily="49" charset="0"/>
                <a:cs typeface="Courier New" panose="02070309020205020404" pitchFamily="49" charset="0"/>
              </a:rPr>
              <a:t>File.SetAttributes</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FileAttributes.Hidden</a:t>
            </a:r>
            <a:r>
              <a:rPr lang="en-US" altLang="zh-CN" dirty="0" smtClean="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sz="2100" dirty="0" err="1" smtClean="0">
                <a:latin typeface="Courier New" panose="02070309020205020404" pitchFamily="49" charset="0"/>
                <a:cs typeface="Courier New" panose="02070309020205020404" pitchFamily="49" charset="0"/>
              </a:rPr>
              <a:t>FileAttributes.ReadOnly</a:t>
            </a:r>
            <a:r>
              <a:rPr lang="en-US" altLang="zh-CN" dirty="0" smtClean="0">
                <a:latin typeface="Courier New" panose="02070309020205020404" pitchFamily="49" charset="0"/>
                <a:cs typeface="Courier New" panose="02070309020205020404" pitchFamily="49" charset="0"/>
              </a:rPr>
              <a:t>);</a:t>
            </a:r>
          </a:p>
          <a:p>
            <a:pPr lvl="1"/>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File.GetAttributes</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a:t>
            </a:r>
          </a:p>
          <a:p>
            <a:r>
              <a:rPr lang="en-US" altLang="zh-CN" dirty="0" smtClean="0">
                <a:solidFill>
                  <a:srgbClr val="0070C0"/>
                </a:solidFill>
                <a:latin typeface="Courier New" panose="02070309020205020404" pitchFamily="49" charset="0"/>
                <a:cs typeface="Courier New" panose="02070309020205020404" pitchFamily="49" charset="0"/>
              </a:rPr>
              <a:t>//</a:t>
            </a:r>
            <a:r>
              <a:rPr lang="en-US" altLang="zh-CN" dirty="0" smtClean="0">
                <a:solidFill>
                  <a:srgbClr val="0070C0"/>
                </a:solidFill>
                <a:latin typeface="Courier New" panose="02070309020205020404" pitchFamily="49" charset="0"/>
                <a:cs typeface="Courier New" panose="02070309020205020404" pitchFamily="49" charset="0"/>
              </a:rPr>
              <a:t>user </a:t>
            </a:r>
            <a:r>
              <a:rPr lang="en-US" altLang="zh-CN" dirty="0" err="1" smtClean="0">
                <a:solidFill>
                  <a:srgbClr val="0070C0"/>
                </a:solidFill>
                <a:latin typeface="Courier New" panose="02070309020205020404" pitchFamily="49" charset="0"/>
                <a:cs typeface="Courier New" panose="02070309020205020404" pitchFamily="49" charset="0"/>
              </a:rPr>
              <a:t>FilInfo</a:t>
            </a:r>
            <a:r>
              <a:rPr lang="en-US" altLang="zh-CN" dirty="0" smtClean="0">
                <a:solidFill>
                  <a:srgbClr val="0070C0"/>
                </a:solidFill>
                <a:latin typeface="Courier New" panose="02070309020205020404" pitchFamily="49" charset="0"/>
                <a:cs typeface="Courier New" panose="02070309020205020404" pitchFamily="49" charset="0"/>
              </a:rPr>
              <a:t> class</a:t>
            </a:r>
          </a:p>
          <a:p>
            <a:pPr lvl="1"/>
            <a:r>
              <a:rPr lang="en-US" altLang="zh-CN" dirty="0" err="1" smtClean="0">
                <a:latin typeface="Courier New" panose="02070309020205020404" pitchFamily="49" charset="0"/>
                <a:cs typeface="Courier New" panose="02070309020205020404" pitchFamily="49" charset="0"/>
              </a:rPr>
              <a:t>FileInfo</a:t>
            </a:r>
            <a:r>
              <a:rPr lang="en-US" altLang="zh-CN" dirty="0" smtClean="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fi = new </a:t>
            </a:r>
            <a:r>
              <a:rPr lang="en-US" altLang="zh-CN" dirty="0" err="1" smtClean="0">
                <a:latin typeface="Courier New" panose="02070309020205020404" pitchFamily="49" charset="0"/>
                <a:cs typeface="Courier New" panose="02070309020205020404" pitchFamily="49" charset="0"/>
              </a:rPr>
              <a:t>FileInfo</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a:t>
            </a:r>
          </a:p>
          <a:p>
            <a:pPr lvl="1"/>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fi.Attributes.ToString</a:t>
            </a:r>
            <a:r>
              <a:rPr lang="en-US" altLang="zh-CN" dirty="0" smtClean="0">
                <a:latin typeface="Courier New" panose="02070309020205020404" pitchFamily="49" charset="0"/>
                <a:cs typeface="Courier New" panose="02070309020205020404" pitchFamily="49" charset="0"/>
              </a:rPr>
              <a:t>());</a:t>
            </a:r>
          </a:p>
          <a:p>
            <a:pPr lvl="1"/>
            <a:r>
              <a:rPr lang="en-US" altLang="zh-CN" dirty="0" err="1" smtClean="0">
                <a:latin typeface="Courier New" panose="02070309020205020404" pitchFamily="49" charset="0"/>
                <a:cs typeface="Courier New" panose="02070309020205020404" pitchFamily="49" charset="0"/>
              </a:rPr>
              <a:t>fi.Attributes</a:t>
            </a:r>
            <a:r>
              <a:rPr lang="en-US" altLang="zh-CN" dirty="0" smtClean="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FileAttributes.Hidden</a:t>
            </a:r>
            <a:r>
              <a:rPr lang="en-US" altLang="zh-CN" dirty="0" smtClean="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FileAttributes.ReadOnly</a:t>
            </a:r>
            <a:r>
              <a:rPr lang="en-US" altLang="zh-CN" dirty="0" smtClean="0">
                <a:latin typeface="Courier New" panose="02070309020205020404" pitchFamily="49" charset="0"/>
                <a:cs typeface="Courier New" panose="02070309020205020404" pitchFamily="49" charset="0"/>
              </a:rPr>
              <a:t>; </a:t>
            </a:r>
            <a:r>
              <a:rPr lang="en-US" altLang="zh-CN" dirty="0" smtClean="0">
                <a:solidFill>
                  <a:schemeClr val="accent6"/>
                </a:solidFill>
                <a:latin typeface="Courier New" panose="02070309020205020404" pitchFamily="49" charset="0"/>
                <a:cs typeface="Courier New" panose="02070309020205020404" pitchFamily="49" charset="0"/>
              </a:rPr>
              <a:t>//</a:t>
            </a:r>
            <a:r>
              <a:rPr lang="zh-CN" altLang="en-US" dirty="0" smtClean="0">
                <a:solidFill>
                  <a:schemeClr val="accent6"/>
                </a:solidFill>
                <a:latin typeface="Courier New" panose="02070309020205020404" pitchFamily="49" charset="0"/>
                <a:cs typeface="Courier New" panose="02070309020205020404" pitchFamily="49" charset="0"/>
              </a:rPr>
              <a:t>隐藏与只读</a:t>
            </a:r>
          </a:p>
          <a:p>
            <a:pPr lvl="1"/>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fi.Attributes.ToString</a:t>
            </a:r>
            <a:r>
              <a:rPr lang="en-US" altLang="zh-CN" dirty="0" smtClean="0">
                <a:latin typeface="Courier New" panose="02070309020205020404" pitchFamily="49" charset="0"/>
                <a:cs typeface="Courier New" panose="02070309020205020404" pitchFamily="49" charset="0"/>
              </a:rPr>
              <a:t>());</a:t>
            </a:r>
            <a:endParaRPr lang="en-US" altLang="zh-CN" dirty="0" smtClean="0">
              <a:latin typeface="Courier New" panose="02070309020205020404" pitchFamily="49" charset="0"/>
              <a:cs typeface="Courier New" panose="02070309020205020404" pitchFamily="49" charset="0"/>
            </a:endParaRPr>
          </a:p>
        </p:txBody>
      </p:sp>
      <p:sp>
        <p:nvSpPr>
          <p:cNvPr id="4" name="标题 3"/>
          <p:cNvSpPr>
            <a:spLocks noGrp="1"/>
          </p:cNvSpPr>
          <p:nvPr>
            <p:ph type="title"/>
          </p:nvPr>
        </p:nvSpPr>
        <p:spPr/>
        <p:txBody>
          <a:bodyPr/>
          <a:lstStyle/>
          <a:p>
            <a:r>
              <a:rPr lang="zh-CN" altLang="en-US" dirty="0" smtClean="0"/>
              <a:t>获取文件属性</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49" name="Rectangle 2"/>
          <p:cNvSpPr/>
          <p:nvPr/>
        </p:nvSpPr>
        <p:spPr>
          <a:xfrm>
            <a:off x="1524000" y="28035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0" name="Rectangle 3"/>
          <p:cNvSpPr/>
          <p:nvPr/>
        </p:nvSpPr>
        <p:spPr>
          <a:xfrm>
            <a:off x="1524000" y="2987675"/>
            <a:ext cx="0" cy="0"/>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黑体" panose="02010609060101010101" charset="-122"/>
            </a:endParaRPr>
          </a:p>
        </p:txBody>
      </p:sp>
      <p:sp>
        <p:nvSpPr>
          <p:cNvPr id="411651" name="Rectangle 4"/>
          <p:cNvSpPr/>
          <p:nvPr/>
        </p:nvSpPr>
        <p:spPr>
          <a:xfrm>
            <a:off x="3196975" y="532523"/>
            <a:ext cx="7829550" cy="368300"/>
          </a:xfrm>
          <a:prstGeom prst="rect">
            <a:avLst/>
          </a:prstGeom>
          <a:noFill/>
          <a:ln w="9525">
            <a:noFill/>
          </a:ln>
        </p:spPr>
        <p:txBody>
          <a:bodyPr anchor="ctr">
            <a:spAutoFit/>
          </a:bodyPr>
          <a:lstStyle/>
          <a:p>
            <a:pPr algn="ctr"/>
            <a:r>
              <a:rPr lang="zh-CN" altLang="en-US" b="1" dirty="0" smtClean="0">
                <a:latin typeface="Arial" panose="020B0604020202020204" pitchFamily="34" charset="0"/>
                <a:ea typeface="宋体" panose="02010600030101010101" pitchFamily="2" charset="-122"/>
              </a:rPr>
              <a:t>用来</a:t>
            </a:r>
            <a:r>
              <a:rPr lang="zh-CN" altLang="en-US" b="1" dirty="0">
                <a:latin typeface="Arial" panose="020B0604020202020204" pitchFamily="34" charset="0"/>
                <a:ea typeface="宋体" panose="02010600030101010101" pitchFamily="2" charset="-122"/>
              </a:rPr>
              <a:t>处理路径字符串，它的方法也全部是静态的。常用方法见表。</a:t>
            </a:r>
          </a:p>
        </p:txBody>
      </p:sp>
      <p:sp>
        <p:nvSpPr>
          <p:cNvPr id="411652" name="Rectangle 5"/>
          <p:cNvSpPr/>
          <p:nvPr/>
        </p:nvSpPr>
        <p:spPr>
          <a:xfrm>
            <a:off x="2490788" y="1885950"/>
            <a:ext cx="309880" cy="368300"/>
          </a:xfrm>
          <a:prstGeom prst="rect">
            <a:avLst/>
          </a:prstGeom>
          <a:solidFill>
            <a:srgbClr val="D9D9D9"/>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3" name="Rectangle 6"/>
          <p:cNvSpPr/>
          <p:nvPr/>
        </p:nvSpPr>
        <p:spPr>
          <a:xfrm>
            <a:off x="2490788" y="1885950"/>
            <a:ext cx="309880" cy="368300"/>
          </a:xfrm>
          <a:prstGeom prst="rect">
            <a:avLst/>
          </a:prstGeom>
          <a:solidFill>
            <a:srgbClr val="D9D9D9"/>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4" name="Rectangle 7"/>
          <p:cNvSpPr/>
          <p:nvPr/>
        </p:nvSpPr>
        <p:spPr>
          <a:xfrm>
            <a:off x="2490788" y="1885950"/>
            <a:ext cx="309880" cy="368300"/>
          </a:xfrm>
          <a:prstGeom prst="rect">
            <a:avLst/>
          </a:prstGeom>
          <a:solidFill>
            <a:srgbClr val="D9D9D9"/>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5" name="Rectangle 8"/>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6" name="Rectangle 9"/>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7" name="Rectangle 10"/>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8" name="Rectangle 11"/>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59" name="Rectangle 12"/>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0" name="Rectangle 13"/>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1" name="Rectangle 14"/>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2" name="Rectangle 15"/>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3" name="Rectangle 16"/>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4" name="Rectangle 17"/>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5" name="Rectangle 18"/>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6" name="Rectangle 19"/>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7" name="Rectangle 20"/>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8" name="Rectangle 21"/>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69" name="Rectangle 22"/>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0" name="Rectangle 23"/>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1" name="Rectangle 24"/>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2" name="Rectangle 25"/>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3" name="Rectangle 26"/>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4" name="Rectangle 27"/>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5" name="Rectangle 28"/>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6" name="Rectangle 29"/>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7" name="Rectangle 30"/>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8" name="Rectangle 31"/>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79" name="Rectangle 32"/>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80" name="Rectangle 33"/>
          <p:cNvSpPr/>
          <p:nvPr/>
        </p:nvSpPr>
        <p:spPr>
          <a:xfrm>
            <a:off x="2490788" y="18859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1681" name="Rectangle 34"/>
          <p:cNvSpPr/>
          <p:nvPr/>
        </p:nvSpPr>
        <p:spPr>
          <a:xfrm>
            <a:off x="1220788" y="18716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graphicFrame>
        <p:nvGraphicFramePr>
          <p:cNvPr id="462883" name="Group 35"/>
          <p:cNvGraphicFramePr>
            <a:graphicFrameLocks noGrp="1"/>
          </p:cNvGraphicFramePr>
          <p:nvPr>
            <p:extLst>
              <p:ext uri="{D42A27DB-BD31-4B8C-83A1-F6EECF244321}">
                <p14:modId xmlns:p14="http://schemas.microsoft.com/office/powerpoint/2010/main" val="1995900128"/>
              </p:ext>
            </p:extLst>
          </p:nvPr>
        </p:nvGraphicFramePr>
        <p:xfrm>
          <a:off x="1034715" y="1382127"/>
          <a:ext cx="10643937" cy="4899315"/>
        </p:xfrm>
        <a:graphic>
          <a:graphicData uri="http://schemas.openxmlformats.org/drawingml/2006/table">
            <a:tbl>
              <a:tblPr/>
              <a:tblGrid>
                <a:gridCol w="2002246">
                  <a:extLst>
                    <a:ext uri="{9D8B030D-6E8A-4147-A177-3AD203B41FA5}">
                      <a16:colId xmlns:a16="http://schemas.microsoft.com/office/drawing/2014/main" val="20000"/>
                    </a:ext>
                  </a:extLst>
                </a:gridCol>
                <a:gridCol w="3107485">
                  <a:extLst>
                    <a:ext uri="{9D8B030D-6E8A-4147-A177-3AD203B41FA5}">
                      <a16:colId xmlns:a16="http://schemas.microsoft.com/office/drawing/2014/main" val="20001"/>
                    </a:ext>
                  </a:extLst>
                </a:gridCol>
                <a:gridCol w="5534206">
                  <a:extLst>
                    <a:ext uri="{9D8B030D-6E8A-4147-A177-3AD203B41FA5}">
                      <a16:colId xmlns:a16="http://schemas.microsoft.com/office/drawing/2014/main" val="20002"/>
                    </a:ext>
                  </a:extLst>
                </a:gridCol>
              </a:tblGrid>
              <a:tr h="334314">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Arial" panose="020B0604020202020204" pitchFamily="34" charset="0"/>
                          <a:ea typeface="黑体" panose="02010609060101010101" charset="-122"/>
                        </a:rPr>
                        <a:t>方    法</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Arial" panose="020B0604020202020204" pitchFamily="34" charset="0"/>
                          <a:ea typeface="黑体" panose="02010609060101010101" charset="-122"/>
                        </a:rPr>
                        <a:t>含    义</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Arial" panose="020B0604020202020204" pitchFamily="34" charset="0"/>
                          <a:ea typeface="黑体" panose="02010609060101010101" charset="-122"/>
                        </a:rPr>
                        <a:t>示    例</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ChangExtension</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effectLst/>
                          <a:latin typeface="Arial" panose="020B0604020202020204" pitchFamily="34" charset="0"/>
                          <a:ea typeface="黑体" panose="02010609060101010101" charset="-122"/>
                        </a:rPr>
                        <a:t>更改路径字符串的扩展名</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string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newPath</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=Path.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ChangExtension</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 (''c:\\test.txt'', ''html''); </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smtClean="0">
                          <a:ln>
                            <a:noFill/>
                          </a:ln>
                          <a:effectLst/>
                          <a:latin typeface="Arial" panose="020B0604020202020204" pitchFamily="34" charset="0"/>
                          <a:ea typeface="黑体" panose="02010609060101010101" charset="-122"/>
                        </a:rPr>
                        <a:t>Combine</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effectLst/>
                          <a:latin typeface="Arial" panose="020B0604020202020204" pitchFamily="34" charset="0"/>
                          <a:ea typeface="黑体" panose="02010609060101010101" charset="-122"/>
                        </a:rPr>
                        <a:t>合并两个路径的字符串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Arial" panose="020B0604020202020204" pitchFamily="34" charset="0"/>
                          <a:ea typeface="黑体" panose="02010609060101010101" charset="-122"/>
                        </a:rPr>
                        <a:t>string newPath=Path.Combine (''c:\\ '', ''mydir'')</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smtClean="0">
                          <a:ln>
                            <a:noFill/>
                          </a:ln>
                          <a:effectLst/>
                          <a:latin typeface="Arial" panose="020B0604020202020204" pitchFamily="34" charset="0"/>
                          <a:ea typeface="黑体" panose="02010609060101010101" charset="-122"/>
                        </a:rPr>
                        <a:t>GetDirectoryName</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effectLst/>
                          <a:latin typeface="Arial" panose="020B0604020202020204" pitchFamily="34" charset="0"/>
                          <a:ea typeface="黑体" panose="02010609060101010101" charset="-122"/>
                        </a:rPr>
                        <a:t>返回指定路径字符串的目录信息</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string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dir</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=Path.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GetDirectoryName</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 (''c:\\</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mydir</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\\test.txt'');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GetExtension</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smtClean="0">
                          <a:ln>
                            <a:noFill/>
                          </a:ln>
                          <a:effectLst/>
                          <a:latin typeface="Arial" panose="020B0604020202020204" pitchFamily="34" charset="0"/>
                          <a:ea typeface="黑体" panose="02010609060101010101" charset="-122"/>
                        </a:rPr>
                        <a:t>返回指定路径字符串的扩展名</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Arial" panose="020B0604020202020204" pitchFamily="34" charset="0"/>
                          <a:ea typeface="黑体" panose="02010609060101010101" charset="-122"/>
                        </a:rPr>
                        <a:t>string ext=Path. GetExtension (''c:\\mydir\\test.txt'');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GetFileName</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effectLst/>
                          <a:latin typeface="Arial" panose="020B0604020202020204" pitchFamily="34" charset="0"/>
                          <a:ea typeface="黑体" panose="02010609060101010101" charset="-122"/>
                        </a:rPr>
                        <a:t>返回指定路径字符串的文件名和扩展名</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string name=Path.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GetFileName</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 (''c:\\</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mydir</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\\test.txt'');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878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GetFileNameWithoutExtension</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effectLst/>
                          <a:latin typeface="Arial" panose="020B0604020202020204" pitchFamily="34" charset="0"/>
                          <a:ea typeface="黑体" panose="02010609060101010101" charset="-122"/>
                        </a:rPr>
                        <a:t>返回不带扩展名的指定路径字符串的文件名</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(''c:\\</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mydir</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\\test.txt'');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GetFullPath</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effectLst/>
                          <a:latin typeface="Arial" panose="020B0604020202020204" pitchFamily="34" charset="0"/>
                          <a:ea typeface="黑体" panose="02010609060101010101" charset="-122"/>
                        </a:rPr>
                        <a:t>返回指定路径字符串的绝对路径</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string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fullpath</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=Path.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GetFullPath</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 (''test.txt'');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GetTempPath</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effectLst/>
                          <a:latin typeface="Arial" panose="020B0604020202020204" pitchFamily="34" charset="0"/>
                          <a:ea typeface="黑体" panose="02010609060101010101" charset="-122"/>
                        </a:rPr>
                        <a:t>返回当前系统临时文件夹的路径</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string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tempPath</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=Path.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GetTempPath</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4407">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200" b="1" i="0" u="none" strike="noStrike" cap="none" normalizeH="0" baseline="0" dirty="0" err="1" smtClean="0">
                          <a:ln>
                            <a:noFill/>
                          </a:ln>
                          <a:effectLst/>
                          <a:latin typeface="Arial" panose="020B0604020202020204" pitchFamily="34" charset="0"/>
                          <a:ea typeface="黑体" panose="02010609060101010101" charset="-122"/>
                        </a:rPr>
                        <a:t>HasExtension</a:t>
                      </a:r>
                      <a:endParaRPr kumimoji="0" lang="en-US" altLang="zh-CN" sz="1200" b="1" i="0" u="none" strike="noStrike" cap="none" normalizeH="0" baseline="0" dirty="0" smtClean="0">
                        <a:ln>
                          <a:noFill/>
                        </a:ln>
                        <a:effectLst/>
                        <a:latin typeface="Arial" panose="020B0604020202020204" pitchFamily="34" charset="0"/>
                        <a:ea typeface="黑体" panose="02010609060101010101"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200" b="1" i="0" u="none" strike="noStrike" cap="none" normalizeH="0" baseline="0" dirty="0" smtClean="0">
                          <a:ln>
                            <a:noFill/>
                          </a:ln>
                          <a:effectLst/>
                          <a:latin typeface="Arial" panose="020B0604020202020204" pitchFamily="34" charset="0"/>
                          <a:ea typeface="黑体" panose="02010609060101010101" charset="-122"/>
                        </a:rPr>
                        <a:t>确定路径是否包括文件扩展名</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bool </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hasExt</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HasExtension</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 (''c:\\</a:t>
                      </a:r>
                      <a:r>
                        <a:rPr kumimoji="0" lang="en-US" altLang="zh-CN" sz="1400" b="1" i="0" u="none" strike="noStrike" cap="none" normalizeH="0" baseline="0" dirty="0" err="1" smtClean="0">
                          <a:ln>
                            <a:noFill/>
                          </a:ln>
                          <a:effectLst/>
                          <a:latin typeface="Arial" panose="020B0604020202020204" pitchFamily="34" charset="0"/>
                          <a:ea typeface="黑体" panose="02010609060101010101" charset="-122"/>
                        </a:rPr>
                        <a:t>mydir</a:t>
                      </a:r>
                      <a:r>
                        <a:rPr kumimoji="0" lang="en-US" altLang="zh-CN" sz="1400" b="1" i="0" u="none" strike="noStrike" cap="none" normalizeH="0" baseline="0" dirty="0" smtClean="0">
                          <a:ln>
                            <a:noFill/>
                          </a:ln>
                          <a:effectLst/>
                          <a:latin typeface="Arial" panose="020B0604020202020204" pitchFamily="34" charset="0"/>
                          <a:ea typeface="黑体" panose="02010609060101010101" charset="-122"/>
                        </a:rPr>
                        <a:t>\\test.txt'');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11728" name="Rectangle 81"/>
          <p:cNvSpPr>
            <a:spLocks noGrp="1"/>
          </p:cNvSpPr>
          <p:nvPr>
            <p:ph type="title"/>
          </p:nvPr>
        </p:nvSpPr>
        <p:spPr>
          <a:xfrm>
            <a:off x="1757697" y="376989"/>
            <a:ext cx="1434682" cy="593725"/>
          </a:xfrm>
        </p:spPr>
        <p:txBody>
          <a:bodyPr vert="horz" wrap="square" lIns="91440" tIns="45720" rIns="91440" bIns="45720" anchor="ctr">
            <a:normAutofit fontScale="90000"/>
          </a:bodyPr>
          <a:lstStyle/>
          <a:p>
            <a:pPr eaLnBrk="1" hangingPunct="1"/>
            <a:r>
              <a:rPr lang="en-US" altLang="zh-CN" dirty="0">
                <a:ea typeface="宋体" panose="02010600030101010101" pitchFamily="2" charset="-122"/>
              </a:rPr>
              <a:t>Path</a:t>
            </a:r>
            <a:r>
              <a:rPr lang="zh-CN" altLang="en-US" dirty="0">
                <a:ea typeface="宋体" panose="02010600030101010101" pitchFamily="2" charset="-122"/>
              </a:rPr>
              <a:t>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74" name="Rectangle 3"/>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75" name="Rectangle 4"/>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76" name="Rectangle 5"/>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77" name="Rectangle 6"/>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78" name="Rectangle 7"/>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79" name="Rectangle 8"/>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0" name="Rectangle 9"/>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1" name="Rectangle 10"/>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2" name="Rectangle 11"/>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3" name="Rectangle 12"/>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4" name="Rectangle 13"/>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5" name="Rectangle 14"/>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6" name="Rectangle 15"/>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7" name="Rectangle 16"/>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8" name="Rectangle 17"/>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89" name="Rectangle 18"/>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0" name="Rectangle 19"/>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1" name="Rectangle 20"/>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2" name="Rectangle 21"/>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3" name="Rectangle 22"/>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4" name="Rectangle 23"/>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5" name="Rectangle 24"/>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6" name="Rectangle 25"/>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7" name="Rectangle 26"/>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8" name="Rectangle 27"/>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699" name="Rectangle 28"/>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00" name="Rectangle 29"/>
          <p:cNvSpPr/>
          <p:nvPr/>
        </p:nvSpPr>
        <p:spPr>
          <a:xfrm>
            <a:off x="3524250" y="2720975"/>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1" name="Rectangle 30"/>
          <p:cNvSpPr/>
          <p:nvPr/>
        </p:nvSpPr>
        <p:spPr>
          <a:xfrm>
            <a:off x="3524250" y="2720975"/>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2" name="Rectangle 31"/>
          <p:cNvSpPr/>
          <p:nvPr/>
        </p:nvSpPr>
        <p:spPr>
          <a:xfrm>
            <a:off x="3524250" y="2720975"/>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3" name="Rectangle 32"/>
          <p:cNvSpPr/>
          <p:nvPr/>
        </p:nvSpPr>
        <p:spPr>
          <a:xfrm>
            <a:off x="2781300" y="2735263"/>
            <a:ext cx="309880" cy="368300"/>
          </a:xfrm>
          <a:prstGeom prst="rect">
            <a:avLst/>
          </a:prstGeom>
          <a:solidFill>
            <a:srgbClr val="E6E6E6"/>
          </a:solid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4" name="Rectangle 33"/>
          <p:cNvSpPr/>
          <p:nvPr/>
        </p:nvSpPr>
        <p:spPr>
          <a:xfrm>
            <a:off x="2781300" y="2735263"/>
            <a:ext cx="309880" cy="368300"/>
          </a:xfrm>
          <a:prstGeom prst="rect">
            <a:avLst/>
          </a:prstGeom>
          <a:solidFill>
            <a:srgbClr val="E6E6E6"/>
          </a:solid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5" name="Rectangle 34"/>
          <p:cNvSpPr/>
          <p:nvPr/>
        </p:nvSpPr>
        <p:spPr>
          <a:xfrm>
            <a:off x="2781300" y="2735263"/>
            <a:ext cx="309880" cy="368300"/>
          </a:xfrm>
          <a:prstGeom prst="rect">
            <a:avLst/>
          </a:prstGeom>
          <a:solidFill>
            <a:srgbClr val="E6E6E6"/>
          </a:solid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6" name="Rectangle 35"/>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7" name="Rectangle 36"/>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8" name="Rectangle 37"/>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09" name="Rectangle 38"/>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0" name="Rectangle 39"/>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1" name="Rectangle 40"/>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2" name="Rectangle 41"/>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3" name="Rectangle 42"/>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4" name="Rectangle 43"/>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5" name="Rectangle 44"/>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6" name="Rectangle 45"/>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7" name="Rectangle 46"/>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8" name="Rectangle 47"/>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19" name="Rectangle 48"/>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20" name="Rectangle 49"/>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21" name="Rectangle 50"/>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22" name="Rectangle 51"/>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23" name="Rectangle 52"/>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412724" name="Rectangle 53"/>
          <p:cNvSpPr/>
          <p:nvPr/>
        </p:nvSpPr>
        <p:spPr>
          <a:xfrm>
            <a:off x="-836612" y="1186657"/>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412725" name="Rectangle 54"/>
          <p:cNvSpPr/>
          <p:nvPr/>
        </p:nvSpPr>
        <p:spPr>
          <a:xfrm>
            <a:off x="1524000" y="1195388"/>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26" name="Rectangle 55"/>
          <p:cNvSpPr/>
          <p:nvPr/>
        </p:nvSpPr>
        <p:spPr>
          <a:xfrm>
            <a:off x="1524000" y="1195388"/>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27" name="Rectangle 56"/>
          <p:cNvSpPr/>
          <p:nvPr/>
        </p:nvSpPr>
        <p:spPr>
          <a:xfrm>
            <a:off x="1524000" y="1195388"/>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28" name="Rectangle 57"/>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29" name="Rectangle 58"/>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0" name="Rectangle 59"/>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1" name="Rectangle 60"/>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2" name="Rectangle 61"/>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3" name="Rectangle 62"/>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4" name="Rectangle 63"/>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5" name="Rectangle 64"/>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6" name="Rectangle 65"/>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7" name="Rectangle 66"/>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8" name="Rectangle 67"/>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39" name="Rectangle 68"/>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0" name="Rectangle 69"/>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1" name="Rectangle 70"/>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2" name="Rectangle 71"/>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3" name="Rectangle 72"/>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4" name="Rectangle 73"/>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5" name="Rectangle 74"/>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6" name="Rectangle 75"/>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7" name="Rectangle 76"/>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8" name="Rectangle 77"/>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49" name="Rectangle 78"/>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0" name="Rectangle 79"/>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1" name="Rectangle 80"/>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2" name="Rectangle 81"/>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3" name="Rectangle 82"/>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4" name="Rectangle 83"/>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5" name="Rectangle 84"/>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6" name="Rectangle 85"/>
          <p:cNvSpPr/>
          <p:nvPr/>
        </p:nvSpPr>
        <p:spPr>
          <a:xfrm>
            <a:off x="1524000" y="5530850"/>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7" name="Rectangle 86"/>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8" name="Rectangle 87"/>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59" name="Rectangle 88"/>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0" name="Rectangle 89"/>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1" name="Rectangle 90"/>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2" name="Rectangle 91"/>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3" name="Rectangle 92"/>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4" name="Rectangle 93"/>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5" name="Rectangle 94"/>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6" name="Rectangle 95"/>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7" name="Rectangle 96"/>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8" name="Rectangle 97"/>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69" name="Rectangle 98"/>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0" name="Rectangle 99"/>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1" name="Rectangle 100"/>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2" name="Rectangle 101"/>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3" name="Rectangle 102"/>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4" name="Rectangle 103"/>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5" name="Rectangle 104"/>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6" name="Rectangle 105"/>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7" name="Rectangle 106"/>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8" name="Rectangle 107"/>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79" name="Rectangle 108"/>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0" name="Rectangle 109"/>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1" name="Rectangle 110"/>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2" name="Rectangle 111"/>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3" name="Rectangle 112"/>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4" name="Rectangle 113"/>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5" name="Rectangle 114"/>
          <p:cNvSpPr/>
          <p:nvPr/>
        </p:nvSpPr>
        <p:spPr>
          <a:xfrm>
            <a:off x="1524000" y="2062163"/>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6" name="Rectangle 115"/>
          <p:cNvSpPr/>
          <p:nvPr/>
        </p:nvSpPr>
        <p:spPr>
          <a:xfrm>
            <a:off x="1524000" y="2062163"/>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7" name="Rectangle 116"/>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8" name="Rectangle 117"/>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89" name="Rectangle 118"/>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0" name="Rectangle 119"/>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1" name="Rectangle 120"/>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2" name="Rectangle 121"/>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3" name="Rectangle 122"/>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4" name="Rectangle 123"/>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5" name="Rectangle 124"/>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6" name="Rectangle 125"/>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7" name="Rectangle 126"/>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8" name="Rectangle 127"/>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799" name="Rectangle 128"/>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0" name="Rectangle 129"/>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1" name="Rectangle 130"/>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2" name="Rectangle 131"/>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3" name="Rectangle 132"/>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4" name="Rectangle 133"/>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5" name="Rectangle 134"/>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6" name="Rectangle 135"/>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412807" name="Rectangle 136"/>
          <p:cNvSpPr/>
          <p:nvPr/>
        </p:nvSpPr>
        <p:spPr>
          <a:xfrm>
            <a:off x="9043904" y="514417"/>
            <a:ext cx="2720340" cy="460375"/>
          </a:xfrm>
          <a:prstGeom prst="rect">
            <a:avLst/>
          </a:prstGeom>
          <a:noFill/>
          <a:ln w="9525">
            <a:noFill/>
          </a:ln>
        </p:spPr>
        <p:txBody>
          <a:bodyPr wrap="square" anchor="t">
            <a:spAutoFit/>
          </a:bodyPr>
          <a:lstStyle/>
          <a:p>
            <a:pPr algn="ctr"/>
            <a:r>
              <a:rPr lang="en-US" altLang="zh-CN" sz="2400" b="1" dirty="0">
                <a:latin typeface="Arial" panose="020B0604020202020204" pitchFamily="34" charset="0"/>
                <a:ea typeface="宋体" panose="02010600030101010101" pitchFamily="2" charset="-122"/>
              </a:rPr>
              <a:t>Path </a:t>
            </a:r>
            <a:r>
              <a:rPr lang="zh-CN" altLang="en-US" sz="2400" b="1" dirty="0">
                <a:latin typeface="Arial" panose="020B0604020202020204" pitchFamily="34" charset="0"/>
                <a:ea typeface="宋体" panose="02010600030101010101" pitchFamily="2" charset="-122"/>
              </a:rPr>
              <a:t>类主要成员</a:t>
            </a:r>
          </a:p>
        </p:txBody>
      </p:sp>
      <p:sp>
        <p:nvSpPr>
          <p:cNvPr id="412808" name="Text Box 137"/>
          <p:cNvSpPr txBox="1"/>
          <p:nvPr/>
        </p:nvSpPr>
        <p:spPr>
          <a:xfrm>
            <a:off x="689811" y="911125"/>
            <a:ext cx="11253536" cy="5272213"/>
          </a:xfrm>
          <a:prstGeom prst="rect">
            <a:avLst/>
          </a:prstGeom>
          <a:noFill/>
          <a:ln w="9525">
            <a:noFill/>
          </a:ln>
        </p:spPr>
        <p:txBody>
          <a:bodyPr wrap="square" anchor="t">
            <a:spAutoFit/>
          </a:bodyPr>
          <a:lstStyle/>
          <a:p>
            <a:pPr>
              <a:lnSpc>
                <a:spcPct val="90000"/>
              </a:lnSpc>
            </a:pPr>
            <a:r>
              <a:rPr lang="en-US" altLang="zh-CN" sz="1700" b="1" dirty="0" smtClean="0">
                <a:latin typeface="Courier New" panose="02070309020205020404" pitchFamily="49" charset="0"/>
                <a:ea typeface="宋体" panose="02010600030101010101" pitchFamily="2" charset="-122"/>
                <a:cs typeface="Courier New" panose="02070309020205020404" pitchFamily="49" charset="0"/>
              </a:rPr>
              <a:t>class </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Test</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public static void Main()</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string path1 = @"c:\temp\MyTest.txt";</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string path2 = @"c:\temp\MyTest";</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string path3 = @"temp";</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if (</a:t>
            </a:r>
            <a:r>
              <a:rPr lang="en-US" altLang="zh-CN" sz="1700" b="1" dirty="0" err="1">
                <a:latin typeface="Courier New" panose="02070309020205020404" pitchFamily="49" charset="0"/>
                <a:ea typeface="宋体" panose="02010600030101010101" pitchFamily="2" charset="-122"/>
                <a:cs typeface="Courier New" panose="02070309020205020404" pitchFamily="49" charset="0"/>
              </a:rPr>
              <a:t>Path.</a:t>
            </a:r>
            <a:r>
              <a:rPr lang="en-US" altLang="zh-CN" sz="1700" b="1"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HasExtension</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(path1</a:t>
            </a:r>
            <a:r>
              <a:rPr lang="en-US" altLang="zh-CN" sz="1700" b="1" dirty="0" smtClean="0">
                <a:latin typeface="Courier New" panose="02070309020205020404" pitchFamily="49" charset="0"/>
                <a:ea typeface="宋体" panose="02010600030101010101" pitchFamily="2" charset="-122"/>
                <a:cs typeface="Courier New" panose="02070309020205020404" pitchFamily="49" charset="0"/>
              </a:rPr>
              <a:t>))        </a:t>
            </a:r>
            <a:endParaRPr lang="en-US" altLang="zh-CN" sz="1700" b="1" dirty="0">
              <a:latin typeface="Courier New" panose="02070309020205020404" pitchFamily="49" charset="0"/>
              <a:ea typeface="宋体" panose="02010600030101010101" pitchFamily="2" charset="-122"/>
              <a:cs typeface="Courier New" panose="02070309020205020404" pitchFamily="49" charset="0"/>
            </a:endParaRP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Console.WriteLine("{0} has an extension.", path1);</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if (!</a:t>
            </a:r>
            <a:r>
              <a:rPr lang="en-US" altLang="zh-CN" sz="1700" b="1" dirty="0" err="1">
                <a:latin typeface="Courier New" panose="02070309020205020404" pitchFamily="49" charset="0"/>
                <a:ea typeface="宋体" panose="02010600030101010101" pitchFamily="2" charset="-122"/>
                <a:cs typeface="Courier New" panose="02070309020205020404" pitchFamily="49" charset="0"/>
              </a:rPr>
              <a:t>Path.</a:t>
            </a:r>
            <a:r>
              <a:rPr lang="en-US" altLang="zh-CN" sz="1700" b="1"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HasExtension</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(path2</a:t>
            </a:r>
            <a:r>
              <a:rPr lang="en-US" altLang="zh-CN" sz="1700" b="1" dirty="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1700" b="1" dirty="0">
              <a:latin typeface="Courier New" panose="02070309020205020404" pitchFamily="49" charset="0"/>
              <a:ea typeface="宋体" panose="02010600030101010101" pitchFamily="2" charset="-122"/>
              <a:cs typeface="Courier New" panose="02070309020205020404" pitchFamily="49" charset="0"/>
            </a:endParaRP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Console.WriteLine("{0} has no extension.", path2);</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if (!</a:t>
            </a:r>
            <a:r>
              <a:rPr lang="en-US" altLang="zh-CN" sz="1700" b="1" dirty="0" err="1">
                <a:latin typeface="Courier New" panose="02070309020205020404" pitchFamily="49" charset="0"/>
                <a:ea typeface="宋体" panose="02010600030101010101" pitchFamily="2" charset="-122"/>
                <a:cs typeface="Courier New" panose="02070309020205020404" pitchFamily="49" charset="0"/>
              </a:rPr>
              <a:t>Path.</a:t>
            </a:r>
            <a:r>
              <a:rPr lang="en-US" altLang="zh-CN" sz="1700" b="1"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IsPathRooted</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(path3</a:t>
            </a:r>
            <a:r>
              <a:rPr lang="en-US" altLang="zh-CN" sz="1700" b="1" dirty="0" smtClean="0">
                <a:latin typeface="Courier New" panose="02070309020205020404" pitchFamily="49" charset="0"/>
                <a:ea typeface="宋体" panose="02010600030101010101" pitchFamily="2" charset="-122"/>
                <a:cs typeface="Courier New" panose="02070309020205020404" pitchFamily="49" charset="0"/>
              </a:rPr>
              <a:t>)) </a:t>
            </a:r>
            <a:endParaRPr lang="en-US" altLang="zh-CN" sz="1700" b="1" dirty="0">
              <a:latin typeface="Courier New" panose="02070309020205020404" pitchFamily="49" charset="0"/>
              <a:ea typeface="宋体" panose="02010600030101010101" pitchFamily="2" charset="-122"/>
              <a:cs typeface="Courier New" panose="02070309020205020404" pitchFamily="49" charset="0"/>
            </a:endParaRP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Console.WriteLine("The string {0} contains no root information.", path3);</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Console.WriteLine("{0} is the location for temporary files.", </a:t>
            </a:r>
            <a:r>
              <a:rPr lang="zh-CN" altLang="zh-CN" sz="1700" b="1" dirty="0">
                <a:latin typeface="Courier New" panose="02070309020205020404" pitchFamily="49" charset="0"/>
                <a:ea typeface="宋体" panose="02010600030101010101" pitchFamily="2" charset="-122"/>
                <a:cs typeface="Courier New" panose="02070309020205020404" pitchFamily="49" charset="0"/>
              </a:rPr>
              <a:t> </a:t>
            </a:r>
          </a:p>
          <a:p>
            <a:pPr>
              <a:lnSpc>
                <a:spcPct val="90000"/>
              </a:lnSpc>
            </a:pPr>
            <a:r>
              <a:rPr lang="zh-CN" altLang="zh-CN" sz="17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7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Path.GetTempPath()</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Console.WriteLine("{0} is a file available for use.", </a:t>
            </a:r>
            <a:endParaRPr lang="zh-CN" altLang="zh-CN" sz="1700" b="1" dirty="0">
              <a:latin typeface="Courier New" panose="02070309020205020404" pitchFamily="49" charset="0"/>
              <a:ea typeface="宋体" panose="02010600030101010101" pitchFamily="2" charset="-122"/>
              <a:cs typeface="Courier New" panose="02070309020205020404" pitchFamily="49" charset="0"/>
            </a:endParaRPr>
          </a:p>
          <a:p>
            <a:pPr>
              <a:lnSpc>
                <a:spcPct val="90000"/>
              </a:lnSpc>
            </a:pPr>
            <a:r>
              <a:rPr lang="zh-CN" altLang="zh-CN" sz="17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Path.</a:t>
            </a:r>
            <a:r>
              <a:rPr lang="en-US" altLang="zh-CN" sz="1700" b="1"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GetTempFileName</a:t>
            </a:r>
            <a:r>
              <a:rPr lang="en-US" altLang="zh-CN" sz="1700" b="1" dirty="0">
                <a:latin typeface="Courier New" panose="02070309020205020404" pitchFamily="49" charset="0"/>
                <a:ea typeface="宋体" panose="02010600030101010101" pitchFamily="2" charset="-122"/>
                <a:cs typeface="Courier New" panose="02070309020205020404" pitchFamily="49" charset="0"/>
              </a:rPr>
              <a:t>());</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    }</a:t>
            </a:r>
          </a:p>
          <a:p>
            <a:pPr>
              <a:lnSpc>
                <a:spcPct val="90000"/>
              </a:lnSpc>
            </a:pPr>
            <a:r>
              <a:rPr lang="en-US" altLang="zh-CN" sz="1700" b="1" dirty="0">
                <a:latin typeface="Courier New" panose="02070309020205020404" pitchFamily="49" charset="0"/>
                <a:ea typeface="宋体" panose="02010600030101010101" pitchFamily="2" charset="-122"/>
                <a:cs typeface="Courier New" panose="02070309020205020404" pitchFamily="49" charset="0"/>
              </a:rPr>
              <a:t>}</a:t>
            </a:r>
            <a:endParaRPr lang="zh-CN" altLang="zh-CN" sz="1700" b="1"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Path</a:t>
            </a:r>
            <a:r>
              <a:rPr lang="zh-CN" altLang="en-US" dirty="0" smtClean="0"/>
              <a:t>类</a:t>
            </a:r>
            <a:endParaRPr lang="zh-CN" altLang="en-US" dirty="0"/>
          </a:p>
        </p:txBody>
      </p:sp>
      <p:sp>
        <p:nvSpPr>
          <p:cNvPr id="3" name="内容占位符 2"/>
          <p:cNvSpPr>
            <a:spLocks noGrp="1"/>
          </p:cNvSpPr>
          <p:nvPr>
            <p:ph idx="1"/>
          </p:nvPr>
        </p:nvSpPr>
        <p:spPr/>
        <p:txBody>
          <a:bodyPr numCol="1">
            <a:noAutofit/>
          </a:bodyPr>
          <a:lstStyle/>
          <a:p>
            <a:pPr marL="0" indent="0">
              <a:buNone/>
            </a:pPr>
            <a:r>
              <a:rPr lang="en-US" altLang="zh-CN" sz="1800" dirty="0" smtClean="0">
                <a:latin typeface="Courier New" panose="02070309020205020404" pitchFamily="49" charset="0"/>
                <a:cs typeface="Courier New" panose="02070309020205020404" pitchFamily="49" charset="0"/>
              </a:rPr>
              <a:t>string </a:t>
            </a:r>
            <a:r>
              <a:rPr lang="en-US" altLang="zh-CN" sz="1800" dirty="0" err="1" smtClean="0">
                <a:latin typeface="Courier New" panose="02070309020205020404" pitchFamily="49" charset="0"/>
                <a:cs typeface="Courier New" panose="02070309020205020404" pitchFamily="49" charset="0"/>
              </a:rPr>
              <a:t>dirPath</a:t>
            </a:r>
            <a:r>
              <a:rPr lang="en-US" altLang="zh-CN" sz="1800" dirty="0" smtClean="0">
                <a:latin typeface="Courier New" panose="02070309020205020404" pitchFamily="49" charset="0"/>
                <a:cs typeface="Courier New" panose="02070309020205020404" pitchFamily="49" charset="0"/>
              </a:rPr>
              <a:t> = @"D:\TestDir";</a:t>
            </a:r>
          </a:p>
          <a:p>
            <a:pPr marL="0" indent="0">
              <a:buNone/>
            </a:pPr>
            <a:r>
              <a:rPr lang="en-US" altLang="zh-CN" sz="1800" dirty="0" smtClean="0">
                <a:latin typeface="Courier New" panose="02070309020205020404" pitchFamily="49" charset="0"/>
                <a:cs typeface="Courier New" panose="02070309020205020404" pitchFamily="49" charset="0"/>
              </a:rPr>
              <a:t>string </a:t>
            </a:r>
            <a:r>
              <a:rPr lang="en-US" altLang="zh-CN" sz="1800" dirty="0" err="1" smtClean="0">
                <a:latin typeface="Courier New" panose="02070309020205020404" pitchFamily="49" charset="0"/>
                <a:cs typeface="Courier New" panose="02070309020205020404" pitchFamily="49" charset="0"/>
              </a:rPr>
              <a:t>filePath</a:t>
            </a:r>
            <a:r>
              <a:rPr lang="en-US" altLang="zh-CN" sz="1800" dirty="0" smtClean="0">
                <a:latin typeface="Courier New" panose="02070309020205020404" pitchFamily="49" charset="0"/>
                <a:cs typeface="Courier New" panose="02070309020205020404" pitchFamily="49" charset="0"/>
              </a:rPr>
              <a:t> = @"D:\TestDir\TestFile.txt";</a:t>
            </a:r>
          </a:p>
          <a:p>
            <a:pPr marL="0" indent="0">
              <a:buNone/>
            </a:pPr>
            <a:r>
              <a:rPr lang="en-US" altLang="zh-CN" sz="1800" dirty="0" err="1" smtClean="0">
                <a:latin typeface="Courier New" panose="02070309020205020404" pitchFamily="49" charset="0"/>
                <a:cs typeface="Courier New" panose="02070309020205020404" pitchFamily="49" charset="0"/>
              </a:rPr>
              <a:t>Console.WriteLine</a:t>
            </a:r>
            <a:r>
              <a:rPr lang="en-US" altLang="zh-CN" sz="1800" dirty="0" smtClean="0">
                <a:latin typeface="Courier New" panose="02070309020205020404" pitchFamily="49" charset="0"/>
                <a:cs typeface="Courier New" panose="02070309020205020404" pitchFamily="49" charset="0"/>
              </a:rPr>
              <a:t>("&lt;&lt;&lt;&lt;&lt;&lt;&lt;&lt;&lt;&lt;&lt;{0}&gt;&gt;&gt;&gt;&gt;&gt;&gt;&gt;&gt;&gt;", "</a:t>
            </a:r>
            <a:r>
              <a:rPr lang="zh-CN" altLang="en-US" sz="1800" dirty="0" smtClean="0">
                <a:latin typeface="Courier New" panose="02070309020205020404" pitchFamily="49" charset="0"/>
                <a:cs typeface="Courier New" panose="02070309020205020404" pitchFamily="49" charset="0"/>
              </a:rPr>
              <a:t>文件路径</a:t>
            </a:r>
            <a:r>
              <a:rPr lang="en-US" altLang="zh-CN" sz="1800" dirty="0" smtClean="0">
                <a:latin typeface="Courier New" panose="02070309020205020404" pitchFamily="49" charset="0"/>
                <a:cs typeface="Courier New" panose="02070309020205020404" pitchFamily="49" charset="0"/>
              </a:rPr>
              <a:t>");</a:t>
            </a:r>
          </a:p>
          <a:p>
            <a:pPr marL="0" indent="0">
              <a:buNone/>
            </a:pPr>
            <a:r>
              <a:rPr lang="en-US" altLang="zh-CN" sz="1800" dirty="0">
                <a:solidFill>
                  <a:schemeClr val="accent6"/>
                </a:solidFill>
                <a:latin typeface="Courier New" panose="02070309020205020404" pitchFamily="49" charset="0"/>
                <a:cs typeface="Courier New" panose="02070309020205020404" pitchFamily="49" charset="0"/>
              </a:rPr>
              <a:t>//</a:t>
            </a:r>
            <a:r>
              <a:rPr lang="zh-CN" altLang="en-US" sz="1800" dirty="0">
                <a:solidFill>
                  <a:schemeClr val="accent6"/>
                </a:solidFill>
                <a:latin typeface="Courier New" panose="02070309020205020404" pitchFamily="49" charset="0"/>
                <a:cs typeface="Courier New" panose="02070309020205020404" pitchFamily="49" charset="0"/>
              </a:rPr>
              <a:t>获得当前路径</a:t>
            </a:r>
          </a:p>
          <a:p>
            <a:pPr marL="0" indent="0">
              <a:buNone/>
            </a:pPr>
            <a:r>
              <a:rPr lang="en-US" altLang="zh-CN" sz="1800" dirty="0" err="1" smtClean="0">
                <a:latin typeface="Courier New" panose="02070309020205020404" pitchFamily="49" charset="0"/>
                <a:cs typeface="Courier New" panose="02070309020205020404" pitchFamily="49" charset="0"/>
              </a:rPr>
              <a:t>Console.WriteLine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solidFill>
                  <a:schemeClr val="accent2"/>
                </a:solidFill>
                <a:latin typeface="Courier New" panose="02070309020205020404" pitchFamily="49" charset="0"/>
                <a:cs typeface="Courier New" panose="02070309020205020404" pitchFamily="49" charset="0"/>
              </a:rPr>
              <a:t>Environment.CurrentDirectory</a:t>
            </a:r>
            <a:r>
              <a:rPr lang="en-US" altLang="zh-CN" sz="1800" dirty="0" smtClean="0">
                <a:latin typeface="Courier New" panose="02070309020205020404" pitchFamily="49" charset="0"/>
                <a:cs typeface="Courier New" panose="02070309020205020404" pitchFamily="49" charset="0"/>
              </a:rPr>
              <a:t>);</a:t>
            </a:r>
          </a:p>
          <a:p>
            <a:pPr marL="0" indent="0">
              <a:buNone/>
            </a:pPr>
            <a:r>
              <a:rPr lang="en-US" altLang="zh-CN" sz="1800" dirty="0">
                <a:solidFill>
                  <a:schemeClr val="accent6"/>
                </a:solidFill>
                <a:latin typeface="Courier New" panose="02070309020205020404" pitchFamily="49" charset="0"/>
                <a:cs typeface="Courier New" panose="02070309020205020404" pitchFamily="49" charset="0"/>
              </a:rPr>
              <a:t>//</a:t>
            </a:r>
            <a:r>
              <a:rPr lang="zh-CN" altLang="en-US" sz="1800" dirty="0">
                <a:solidFill>
                  <a:schemeClr val="accent6"/>
                </a:solidFill>
                <a:latin typeface="Courier New" panose="02070309020205020404" pitchFamily="49" charset="0"/>
                <a:cs typeface="Courier New" panose="02070309020205020404" pitchFamily="49" charset="0"/>
              </a:rPr>
              <a:t>文件或文件夹所在目录</a:t>
            </a:r>
          </a:p>
          <a:p>
            <a:pPr marL="0" indent="0">
              <a:buNone/>
            </a:pPr>
            <a:r>
              <a:rPr lang="en-US" altLang="zh-CN" sz="1800" dirty="0" err="1" smtClean="0">
                <a:latin typeface="Courier New" panose="02070309020205020404" pitchFamily="49" charset="0"/>
                <a:cs typeface="Courier New" panose="02070309020205020404" pitchFamily="49" charset="0"/>
              </a:rPr>
              <a:t>Console.WriteLine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Path.</a:t>
            </a:r>
            <a:r>
              <a:rPr lang="en-US" altLang="zh-CN" sz="1800" dirty="0" err="1" smtClean="0">
                <a:solidFill>
                  <a:schemeClr val="accent2"/>
                </a:solidFill>
                <a:latin typeface="Courier New" panose="02070309020205020404" pitchFamily="49" charset="0"/>
                <a:cs typeface="Courier New" panose="02070309020205020404" pitchFamily="49" charset="0"/>
              </a:rPr>
              <a:t>GetDirectoryName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filePath</a:t>
            </a:r>
            <a:r>
              <a:rPr lang="en-US" altLang="zh-CN" sz="1800" dirty="0" smtClean="0">
                <a:latin typeface="Courier New" panose="02070309020205020404" pitchFamily="49" charset="0"/>
                <a:cs typeface="Courier New" panose="02070309020205020404" pitchFamily="49" charset="0"/>
              </a:rPr>
              <a:t>));     </a:t>
            </a:r>
            <a:r>
              <a:rPr lang="en-US" altLang="zh-CN" sz="1800" dirty="0" smtClean="0">
                <a:solidFill>
                  <a:schemeClr val="accent6"/>
                </a:solidFill>
                <a:latin typeface="Courier New" panose="02070309020205020404" pitchFamily="49" charset="0"/>
                <a:cs typeface="Courier New" panose="02070309020205020404" pitchFamily="49" charset="0"/>
              </a:rPr>
              <a:t>//D:\TestDir</a:t>
            </a:r>
          </a:p>
          <a:p>
            <a:pPr marL="0" indent="0">
              <a:buNone/>
            </a:pPr>
            <a:r>
              <a:rPr lang="en-US" altLang="zh-CN" sz="1800" dirty="0" err="1" smtClean="0">
                <a:latin typeface="Courier New" panose="02070309020205020404" pitchFamily="49" charset="0"/>
                <a:cs typeface="Courier New" panose="02070309020205020404" pitchFamily="49" charset="0"/>
              </a:rPr>
              <a:t>Console.WriteLine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Path.</a:t>
            </a:r>
            <a:r>
              <a:rPr lang="en-US" altLang="zh-CN" sz="1800" dirty="0" err="1" smtClean="0">
                <a:solidFill>
                  <a:schemeClr val="accent2"/>
                </a:solidFill>
                <a:latin typeface="Courier New" panose="02070309020205020404" pitchFamily="49" charset="0"/>
                <a:cs typeface="Courier New" panose="02070309020205020404" pitchFamily="49" charset="0"/>
              </a:rPr>
              <a:t>GetDirectoryName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dirPath</a:t>
            </a:r>
            <a:r>
              <a:rPr lang="en-US" altLang="zh-CN" sz="1800" dirty="0" smtClean="0">
                <a:latin typeface="Courier New" panose="02070309020205020404" pitchFamily="49" charset="0"/>
                <a:cs typeface="Courier New" panose="02070309020205020404" pitchFamily="49" charset="0"/>
              </a:rPr>
              <a:t>));      </a:t>
            </a:r>
            <a:r>
              <a:rPr lang="en-US" altLang="zh-CN" sz="1800" dirty="0">
                <a:solidFill>
                  <a:schemeClr val="accent6"/>
                </a:solidFill>
                <a:latin typeface="Courier New" panose="02070309020205020404" pitchFamily="49" charset="0"/>
                <a:cs typeface="Courier New" panose="02070309020205020404" pitchFamily="49" charset="0"/>
              </a:rPr>
              <a:t>//</a:t>
            </a:r>
            <a:r>
              <a:rPr lang="en-US" altLang="zh-CN" sz="1800" dirty="0">
                <a:solidFill>
                  <a:schemeClr val="accent6"/>
                </a:solidFill>
                <a:latin typeface="Courier New" panose="02070309020205020404" pitchFamily="49" charset="0"/>
                <a:cs typeface="Courier New" panose="02070309020205020404" pitchFamily="49" charset="0"/>
              </a:rPr>
              <a:t>D:\</a:t>
            </a:r>
          </a:p>
          <a:p>
            <a:pPr marL="0" indent="0">
              <a:buNone/>
            </a:pPr>
            <a:r>
              <a:rPr lang="en-US" altLang="zh-CN" sz="1800" dirty="0">
                <a:solidFill>
                  <a:schemeClr val="accent6"/>
                </a:solidFill>
                <a:latin typeface="Courier New" panose="02070309020205020404" pitchFamily="49" charset="0"/>
                <a:cs typeface="Courier New" panose="02070309020205020404" pitchFamily="49" charset="0"/>
              </a:rPr>
              <a:t>//</a:t>
            </a:r>
            <a:r>
              <a:rPr lang="zh-CN" altLang="en-US" sz="1800" dirty="0">
                <a:solidFill>
                  <a:schemeClr val="accent6"/>
                </a:solidFill>
                <a:latin typeface="Courier New" panose="02070309020205020404" pitchFamily="49" charset="0"/>
                <a:cs typeface="Courier New" panose="02070309020205020404" pitchFamily="49" charset="0"/>
              </a:rPr>
              <a:t>文件扩展名</a:t>
            </a:r>
          </a:p>
          <a:p>
            <a:pPr marL="0" indent="0">
              <a:buNone/>
            </a:pPr>
            <a:r>
              <a:rPr lang="en-US" altLang="zh-CN" sz="1800" dirty="0" err="1" smtClean="0">
                <a:latin typeface="Courier New" panose="02070309020205020404" pitchFamily="49" charset="0"/>
                <a:cs typeface="Courier New" panose="02070309020205020404" pitchFamily="49" charset="0"/>
              </a:rPr>
              <a:t>Console.WriteLine</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Path.</a:t>
            </a:r>
            <a:r>
              <a:rPr lang="en-US" altLang="zh-CN" sz="1800" dirty="0" err="1" smtClean="0">
                <a:solidFill>
                  <a:schemeClr val="accent2"/>
                </a:solidFill>
                <a:latin typeface="Courier New" panose="02070309020205020404" pitchFamily="49" charset="0"/>
                <a:cs typeface="Courier New" panose="02070309020205020404" pitchFamily="49" charset="0"/>
              </a:rPr>
              <a:t>GetExtension</a:t>
            </a:r>
            <a:r>
              <a:rPr lang="en-US" altLang="zh-CN" sz="1800" dirty="0" smtClean="0">
                <a:latin typeface="Courier New" panose="02070309020205020404" pitchFamily="49" charset="0"/>
                <a:cs typeface="Courier New" panose="02070309020205020404" pitchFamily="49" charset="0"/>
              </a:rPr>
              <a:t>(</a:t>
            </a:r>
            <a:r>
              <a:rPr lang="en-US" altLang="zh-CN" sz="1800" dirty="0" err="1" smtClean="0">
                <a:latin typeface="Courier New" panose="02070309020205020404" pitchFamily="49" charset="0"/>
                <a:cs typeface="Courier New" panose="02070309020205020404" pitchFamily="49" charset="0"/>
              </a:rPr>
              <a:t>filePath</a:t>
            </a:r>
            <a:r>
              <a:rPr lang="en-US" altLang="zh-CN" sz="1800" dirty="0" smtClean="0">
                <a:latin typeface="Courier New" panose="02070309020205020404" pitchFamily="49" charset="0"/>
                <a:cs typeface="Courier New" panose="02070309020205020404" pitchFamily="49" charset="0"/>
              </a:rPr>
              <a:t>));         </a:t>
            </a:r>
            <a:r>
              <a:rPr lang="en-US" altLang="zh-CN" sz="1800" dirty="0">
                <a:solidFill>
                  <a:schemeClr val="accent6"/>
                </a:solidFill>
                <a:latin typeface="Courier New" panose="02070309020205020404" pitchFamily="49" charset="0"/>
                <a:cs typeface="Courier New" panose="02070309020205020404" pitchFamily="49" charset="0"/>
              </a:rPr>
              <a:t>//.txt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文件名</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smtClean="0">
                <a:solidFill>
                  <a:schemeClr val="accent2"/>
                </a:solidFill>
                <a:latin typeface="Courier New" panose="02070309020205020404" pitchFamily="49" charset="0"/>
                <a:cs typeface="Courier New" panose="02070309020205020404" pitchFamily="49" charset="0"/>
              </a:rPr>
              <a:t>GetFileName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//TestFile.txt</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GetFileName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dirPath</a:t>
            </a: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a:t>
            </a:r>
            <a:r>
              <a:rPr lang="en-US" altLang="zh-CN" dirty="0" err="1">
                <a:solidFill>
                  <a:schemeClr val="accent6"/>
                </a:solidFill>
                <a:latin typeface="Courier New" panose="02070309020205020404" pitchFamily="49" charset="0"/>
                <a:cs typeface="Courier New" panose="02070309020205020404" pitchFamily="49" charset="0"/>
              </a:rPr>
              <a:t>TestDir</a:t>
            </a:r>
            <a:endParaRPr lang="en-US" altLang="zh-CN" dirty="0">
              <a:solidFill>
                <a:schemeClr val="accent6"/>
              </a:solidFill>
              <a:latin typeface="Courier New" panose="02070309020205020404" pitchFamily="49" charset="0"/>
              <a:cs typeface="Courier New" panose="02070309020205020404" pitchFamily="49" charset="0"/>
            </a:endParaRP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GetFileNameWithoutExtension</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a:t>
            </a:r>
            <a:r>
              <a:rPr lang="en-US" altLang="zh-CN" dirty="0" err="1">
                <a:solidFill>
                  <a:schemeClr val="accent6"/>
                </a:solidFill>
                <a:latin typeface="Courier New" panose="02070309020205020404" pitchFamily="49" charset="0"/>
                <a:cs typeface="Courier New" panose="02070309020205020404" pitchFamily="49" charset="0"/>
              </a:rPr>
              <a:t>TestFile</a:t>
            </a:r>
            <a:endParaRPr lang="en-US" altLang="zh-CN" dirty="0">
              <a:solidFill>
                <a:schemeClr val="accent6"/>
              </a:solidFill>
              <a:latin typeface="Courier New" panose="02070309020205020404" pitchFamily="49" charset="0"/>
              <a:cs typeface="Courier New" panose="02070309020205020404" pitchFamily="49" charset="0"/>
            </a:endParaRP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绝对路径</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GetFullPath</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//D:\TestDir\TestFile.txt</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GetFullPath</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dirPath</a:t>
            </a: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//D:\TestDir  </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更改扩展名</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ChangeExtension</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filePath</a:t>
            </a:r>
            <a:r>
              <a:rPr lang="en-US" altLang="zh-CN" dirty="0" smtClean="0">
                <a:latin typeface="Courier New" panose="02070309020205020404" pitchFamily="49" charset="0"/>
                <a:cs typeface="Courier New" panose="02070309020205020404" pitchFamily="49" charset="0"/>
              </a:rPr>
              <a:t>, ".jpg"));</a:t>
            </a:r>
            <a:r>
              <a:rPr lang="en-US" altLang="zh-CN" dirty="0">
                <a:solidFill>
                  <a:schemeClr val="accent6"/>
                </a:solidFill>
                <a:latin typeface="Courier New" panose="02070309020205020404" pitchFamily="49" charset="0"/>
                <a:cs typeface="Courier New" panose="02070309020205020404" pitchFamily="49" charset="0"/>
              </a:rPr>
              <a:t>//D:\TestDir\TestFile.jpg</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根目录</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GetPathRoot</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dirPath</a:t>
            </a:r>
            <a:r>
              <a:rPr lang="en-US" altLang="zh-CN" dirty="0" smtClean="0">
                <a:latin typeface="Courier New" panose="02070309020205020404" pitchFamily="49" charset="0"/>
                <a:cs typeface="Courier New" panose="02070309020205020404" pitchFamily="49" charset="0"/>
              </a:rPr>
              <a:t>));           </a:t>
            </a:r>
            <a:r>
              <a:rPr lang="en-US" altLang="zh-CN" dirty="0">
                <a:solidFill>
                  <a:schemeClr val="accent6"/>
                </a:solidFill>
                <a:latin typeface="Courier New" panose="02070309020205020404" pitchFamily="49" charset="0"/>
                <a:cs typeface="Courier New" panose="02070309020205020404" pitchFamily="49" charset="0"/>
              </a:rPr>
              <a:t>//</a:t>
            </a:r>
            <a:r>
              <a:rPr lang="en-US" altLang="zh-CN" dirty="0">
                <a:solidFill>
                  <a:schemeClr val="accent6"/>
                </a:solidFill>
                <a:latin typeface="Courier New" panose="02070309020205020404" pitchFamily="49" charset="0"/>
                <a:cs typeface="Courier New" panose="02070309020205020404" pitchFamily="49" charset="0"/>
              </a:rPr>
              <a:t>D:\      </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生成路径</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a:solidFill>
                  <a:schemeClr val="accent2"/>
                </a:solidFill>
                <a:latin typeface="Courier New" panose="02070309020205020404" pitchFamily="49" charset="0"/>
                <a:cs typeface="Courier New" panose="02070309020205020404" pitchFamily="49" charset="0"/>
              </a:rPr>
              <a:t>Combine</a:t>
            </a:r>
            <a:r>
              <a:rPr lang="en-US" altLang="zh-CN" dirty="0" smtClean="0">
                <a:latin typeface="Courier New" panose="02070309020205020404" pitchFamily="49" charset="0"/>
                <a:cs typeface="Courier New" panose="02070309020205020404" pitchFamily="49" charset="0"/>
              </a:rPr>
              <a:t>(new </a:t>
            </a:r>
            <a:r>
              <a:rPr lang="en-US" altLang="zh-CN" dirty="0" smtClean="0">
                <a:latin typeface="Courier New" panose="02070309020205020404" pitchFamily="49" charset="0"/>
                <a:cs typeface="Courier New" panose="02070309020205020404" pitchFamily="49" charset="0"/>
              </a:rPr>
              <a:t>string[] { @"D:\", "</a:t>
            </a:r>
            <a:r>
              <a:rPr lang="en-US" altLang="zh-CN" dirty="0" err="1" smtClean="0">
                <a:latin typeface="Courier New" panose="02070309020205020404" pitchFamily="49" charset="0"/>
                <a:cs typeface="Courier New" panose="02070309020205020404" pitchFamily="49" charset="0"/>
              </a:rPr>
              <a:t>BaseDir</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SubDir</a:t>
            </a:r>
            <a:r>
              <a:rPr lang="en-US" altLang="zh-CN" dirty="0" smtClean="0">
                <a:latin typeface="Courier New" panose="02070309020205020404" pitchFamily="49" charset="0"/>
                <a:cs typeface="Courier New" panose="02070309020205020404" pitchFamily="49" charset="0"/>
              </a:rPr>
              <a:t>", "TestFile.txt" </a:t>
            </a:r>
            <a:r>
              <a:rPr lang="en-US" altLang="zh-CN" dirty="0" smtClean="0">
                <a:latin typeface="Courier New" panose="02070309020205020404" pitchFamily="49" charset="0"/>
                <a:cs typeface="Courier New" panose="02070309020205020404" pitchFamily="49" charset="0"/>
              </a:rPr>
              <a:t>}));</a:t>
            </a:r>
            <a:endParaRPr lang="en-US" altLang="zh-CN" dirty="0" smtClean="0">
              <a:latin typeface="Courier New" panose="02070309020205020404" pitchFamily="49" charset="0"/>
              <a:cs typeface="Courier New" panose="02070309020205020404" pitchFamily="49" charset="0"/>
            </a:endParaRPr>
          </a:p>
          <a:p>
            <a:pPr marL="0" indent="0">
              <a:buNone/>
            </a:pPr>
            <a:r>
              <a:rPr lang="en-US" altLang="zh-CN" dirty="0" smtClean="0">
                <a:latin typeface="Courier New" panose="02070309020205020404" pitchFamily="49" charset="0"/>
                <a:cs typeface="Courier New" panose="02070309020205020404" pitchFamily="49" charset="0"/>
              </a:rPr>
              <a:t> </a:t>
            </a:r>
            <a:r>
              <a:rPr lang="en-US" altLang="zh-CN" dirty="0" smtClean="0">
                <a:solidFill>
                  <a:schemeClr val="accent6"/>
                </a:solidFill>
                <a:latin typeface="Courier New" panose="02070309020205020404" pitchFamily="49" charset="0"/>
                <a:cs typeface="Courier New" panose="02070309020205020404" pitchFamily="49" charset="0"/>
              </a:rPr>
              <a:t>//D:\BaseDir\SubDir\TestFile.txt</a:t>
            </a:r>
            <a:endParaRPr lang="zh-CN" altLang="en-US" dirty="0">
              <a:solidFill>
                <a:schemeClr val="accent6"/>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2168165" y="264321"/>
            <a:ext cx="2780907" cy="521970"/>
          </a:xfrm>
          <a:prstGeom prst="rect">
            <a:avLst/>
          </a:prstGeom>
          <a:noFill/>
        </p:spPr>
        <p:txBody>
          <a:bodyPr wrap="square" rtlCol="0">
            <a:spAutoFit/>
          </a:bodyPr>
          <a:lstStyle/>
          <a:p>
            <a:r>
              <a:rPr lang="zh-CN" altLang="en-US" sz="2800">
                <a:sym typeface="+mn-ea"/>
              </a:rPr>
              <a:t>第一讲 概述</a:t>
            </a:r>
            <a:endParaRPr lang="zh-CN" altLang="en-US" sz="2800" b="1" dirty="0">
              <a:solidFill>
                <a:schemeClr val="accent5">
                  <a:lumMod val="75000"/>
                </a:schemeClr>
              </a:solidFill>
              <a:latin typeface="微软雅黑" panose="020B0503020204020204" charset="-122"/>
              <a:ea typeface="微软雅黑" panose="020B0503020204020204" charset="-122"/>
            </a:endParaRPr>
          </a:p>
        </p:txBody>
      </p:sp>
      <p:pic>
        <p:nvPicPr>
          <p:cNvPr id="8" name="图片 7"/>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p:cNvGrpSpPr/>
          <p:nvPr>
            <p:custDataLst>
              <p:tags r:id="rId5"/>
            </p:custDataLst>
          </p:nvPr>
        </p:nvGrpSpPr>
        <p:grpSpPr>
          <a:xfrm>
            <a:off x="3469005" y="1596390"/>
            <a:ext cx="5165090" cy="688340"/>
            <a:chOff x="5463" y="3075"/>
            <a:chExt cx="8134" cy="1084"/>
          </a:xfrm>
        </p:grpSpPr>
        <p:sp>
          <p:nvSpPr>
            <p:cNvPr id="9" name="圆角矩形 8"/>
            <p:cNvSpPr/>
            <p:nvPr/>
          </p:nvSpPr>
          <p:spPr>
            <a:xfrm>
              <a:off x="5463" y="3075"/>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ym typeface="+mn-ea"/>
                </a:rPr>
                <a:t>文件读写</a:t>
              </a:r>
              <a:endParaRPr lang="zh-CN" altLang="en-US" sz="2800">
                <a:sym typeface="+mn-ea"/>
              </a:endParaRPr>
            </a:p>
          </p:txBody>
        </p:sp>
        <p:sp>
          <p:nvSpPr>
            <p:cNvPr id="10" name="椭圆 9"/>
            <p:cNvSpPr/>
            <p:nvPr/>
          </p:nvSpPr>
          <p:spPr>
            <a:xfrm>
              <a:off x="5775" y="3223"/>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1">
                      <a:lumMod val="50000"/>
                    </a:schemeClr>
                  </a:solidFill>
                </a:rPr>
                <a:t>1</a:t>
              </a:r>
              <a:endParaRPr lang="zh-CN" altLang="en-US" sz="2800" b="1" dirty="0">
                <a:solidFill>
                  <a:schemeClr val="accent1">
                    <a:lumMod val="50000"/>
                  </a:schemeClr>
                </a:solidFill>
              </a:endParaRPr>
            </a:p>
          </p:txBody>
        </p:sp>
      </p:grpSp>
      <p:grpSp>
        <p:nvGrpSpPr>
          <p:cNvPr id="3" name="组合 2"/>
          <p:cNvGrpSpPr/>
          <p:nvPr>
            <p:custDataLst>
              <p:tags r:id="rId6"/>
            </p:custDataLst>
          </p:nvPr>
        </p:nvGrpSpPr>
        <p:grpSpPr>
          <a:xfrm>
            <a:off x="3469640" y="3256915"/>
            <a:ext cx="5165090" cy="688340"/>
            <a:chOff x="5463" y="4740"/>
            <a:chExt cx="8134" cy="1084"/>
          </a:xfrm>
        </p:grpSpPr>
        <p:sp>
          <p:nvSpPr>
            <p:cNvPr id="17" name="圆角矩形 16"/>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ym typeface="+mn-ea"/>
                </a:rPr>
                <a:t>泛型与集合</a:t>
              </a:r>
              <a:endParaRPr lang="zh-CN" altLang="en-US" sz="2800" b="1" dirty="0">
                <a:solidFill>
                  <a:schemeClr val="accent1">
                    <a:lumMod val="50000"/>
                  </a:schemeClr>
                </a:solidFill>
                <a:latin typeface="微软雅黑" panose="020B0503020204020204" charset="-122"/>
                <a:ea typeface="微软雅黑" panose="020B0503020204020204" charset="-122"/>
              </a:endParaRPr>
            </a:p>
          </p:txBody>
        </p:sp>
        <p:sp>
          <p:nvSpPr>
            <p:cNvPr id="18" name="椭圆 17"/>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2</a:t>
              </a:r>
              <a:endParaRPr lang="zh-CN" altLang="en-US" sz="2800" b="1" dirty="0">
                <a:solidFill>
                  <a:schemeClr val="accent1">
                    <a:lumMod val="50000"/>
                  </a:schemeClr>
                </a:solidFill>
              </a:endParaRPr>
            </a:p>
          </p:txBody>
        </p:sp>
      </p:grpSp>
      <p:sp>
        <p:nvSpPr>
          <p:cNvPr id="11" name="文本框 10"/>
          <p:cNvSpPr txBox="1"/>
          <p:nvPr/>
        </p:nvSpPr>
        <p:spPr>
          <a:xfrm>
            <a:off x="3667125" y="2334895"/>
            <a:ext cx="4967605" cy="923330"/>
          </a:xfrm>
          <a:prstGeom prst="rect">
            <a:avLst/>
          </a:prstGeom>
          <a:noFill/>
        </p:spPr>
        <p:txBody>
          <a:bodyPr wrap="square" rtlCol="0" anchor="t">
            <a:spAutoFit/>
          </a:bodyPr>
          <a:lstStyle/>
          <a:p>
            <a:pPr lvl="1"/>
            <a:r>
              <a:rPr lang="en-US" altLang="zh-CN" dirty="0" err="1" smtClean="0">
                <a:sym typeface="+mn-ea"/>
              </a:rPr>
              <a:t>读写类</a:t>
            </a:r>
            <a:endParaRPr lang="en-US" altLang="zh-CN" dirty="0" smtClean="0">
              <a:sym typeface="+mn-ea"/>
            </a:endParaRPr>
          </a:p>
          <a:p>
            <a:pPr lvl="1"/>
            <a:r>
              <a:rPr lang="en-US" altLang="zh-CN" dirty="0" err="1" smtClean="0">
                <a:sym typeface="+mn-ea"/>
              </a:rPr>
              <a:t>文本文件以及二进制文件的读写函数</a:t>
            </a:r>
            <a:endParaRPr lang="en-US" altLang="zh-CN" dirty="0">
              <a:sym typeface="+mn-ea"/>
            </a:endParaRPr>
          </a:p>
          <a:p>
            <a:pPr lvl="1"/>
            <a:r>
              <a:rPr lang="en-US" altLang="zh-CN" dirty="0" err="1" smtClean="0">
                <a:sym typeface="+mn-ea"/>
              </a:rPr>
              <a:t>读写简单的文件</a:t>
            </a:r>
            <a:endParaRPr lang="zh-CN" altLang="en-US" dirty="0"/>
          </a:p>
        </p:txBody>
      </p:sp>
      <p:sp>
        <p:nvSpPr>
          <p:cNvPr id="12" name="文本框 11"/>
          <p:cNvSpPr txBox="1"/>
          <p:nvPr/>
        </p:nvSpPr>
        <p:spPr>
          <a:xfrm>
            <a:off x="3469640" y="3945255"/>
            <a:ext cx="6124575" cy="645160"/>
          </a:xfrm>
          <a:prstGeom prst="rect">
            <a:avLst/>
          </a:prstGeom>
          <a:noFill/>
        </p:spPr>
        <p:txBody>
          <a:bodyPr wrap="square" rtlCol="0" anchor="t">
            <a:spAutoFit/>
          </a:bodyPr>
          <a:lstStyle/>
          <a:p>
            <a:pPr lvl="1"/>
            <a:r>
              <a:rPr lang="en-US" altLang="zh-CN">
                <a:sym typeface="+mn-ea"/>
              </a:rPr>
              <a:t>基础的集合类型以及泛型类型</a:t>
            </a:r>
          </a:p>
          <a:p>
            <a:pPr lvl="1"/>
            <a:r>
              <a:rPr lang="en-US" altLang="zh-CN">
                <a:sym typeface="+mn-ea"/>
              </a:rPr>
              <a:t>基本数据结构类型及使用</a:t>
            </a:r>
          </a:p>
        </p:txBody>
      </p:sp>
      <p:grpSp>
        <p:nvGrpSpPr>
          <p:cNvPr id="4" name="组合 3"/>
          <p:cNvGrpSpPr/>
          <p:nvPr>
            <p:custDataLst>
              <p:tags r:id="rId7"/>
            </p:custDataLst>
          </p:nvPr>
        </p:nvGrpSpPr>
        <p:grpSpPr>
          <a:xfrm>
            <a:off x="3469005" y="4846320"/>
            <a:ext cx="5165090" cy="688340"/>
            <a:chOff x="5463" y="4740"/>
            <a:chExt cx="8134" cy="1084"/>
          </a:xfrm>
        </p:grpSpPr>
        <p:sp>
          <p:nvSpPr>
            <p:cNvPr id="5" name="圆角矩形 4"/>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ym typeface="+mn-ea"/>
                </a:rPr>
                <a:t>GDI+编程</a:t>
              </a:r>
              <a:endParaRPr lang="zh-CN" altLang="en-US" sz="2800" b="1" dirty="0">
                <a:solidFill>
                  <a:schemeClr val="accent1">
                    <a:lumMod val="50000"/>
                  </a:schemeClr>
                </a:solidFill>
                <a:latin typeface="微软雅黑" panose="020B0503020204020204" charset="-122"/>
                <a:ea typeface="微软雅黑" panose="020B0503020204020204" charset="-122"/>
              </a:endParaRPr>
            </a:p>
          </p:txBody>
        </p:sp>
        <p:sp>
          <p:nvSpPr>
            <p:cNvPr id="13" name="椭圆 12"/>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rPr>
                <a:t>3</a:t>
              </a:r>
              <a:endParaRPr lang="zh-CN" altLang="en-US" sz="2800" b="1" dirty="0">
                <a:solidFill>
                  <a:schemeClr val="accent1">
                    <a:lumMod val="50000"/>
                  </a:schemeClr>
                </a:solidFill>
              </a:endParaRPr>
            </a:p>
          </p:txBody>
        </p:sp>
      </p:grpSp>
      <p:sp>
        <p:nvSpPr>
          <p:cNvPr id="14" name="文本框 13"/>
          <p:cNvSpPr txBox="1"/>
          <p:nvPr/>
        </p:nvSpPr>
        <p:spPr>
          <a:xfrm>
            <a:off x="3469640" y="5612765"/>
            <a:ext cx="4381500" cy="645160"/>
          </a:xfrm>
          <a:prstGeom prst="rect">
            <a:avLst/>
          </a:prstGeom>
          <a:noFill/>
        </p:spPr>
        <p:txBody>
          <a:bodyPr wrap="square" rtlCol="0" anchor="t">
            <a:spAutoFit/>
          </a:bodyPr>
          <a:lstStyle/>
          <a:p>
            <a:pPr lvl="1"/>
            <a:r>
              <a:rPr lang="en-US" altLang="zh-CN">
                <a:sym typeface="+mn-ea"/>
              </a:rPr>
              <a:t>基本图形绘图</a:t>
            </a:r>
          </a:p>
          <a:p>
            <a:pPr lvl="1"/>
            <a:r>
              <a:rPr lang="en-US" altLang="zh-CN">
                <a:sym typeface="+mn-ea"/>
              </a:rPr>
              <a:t>基本的图像绘制及图像处理初步</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507067"/>
            <a:ext cx="10515600" cy="4686830"/>
          </a:xfrm>
        </p:spPr>
        <p:txBody>
          <a:bodyPr>
            <a:normAutofit/>
          </a:bodyPr>
          <a:lstStyle/>
          <a:p>
            <a:pPr marL="0" indent="0">
              <a:buNone/>
            </a:pPr>
            <a:r>
              <a:rPr lang="en-US" altLang="zh-CN" dirty="0" smtClean="0">
                <a:solidFill>
                  <a:schemeClr val="accent6"/>
                </a:solidFill>
                <a:latin typeface="Courier New" panose="02070309020205020404" pitchFamily="49" charset="0"/>
                <a:cs typeface="Courier New" panose="02070309020205020404" pitchFamily="49" charset="0"/>
              </a:rPr>
              <a:t>//</a:t>
            </a:r>
            <a:r>
              <a:rPr lang="zh-CN" altLang="en-US" dirty="0" smtClean="0">
                <a:solidFill>
                  <a:schemeClr val="accent6"/>
                </a:solidFill>
                <a:latin typeface="Courier New" panose="02070309020205020404" pitchFamily="49" charset="0"/>
                <a:cs typeface="Courier New" panose="02070309020205020404" pitchFamily="49" charset="0"/>
              </a:rPr>
              <a:t>生成随即文件夹名或文件名</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smtClean="0">
                <a:solidFill>
                  <a:schemeClr val="accent2"/>
                </a:solidFill>
                <a:latin typeface="Courier New" panose="02070309020205020404" pitchFamily="49" charset="0"/>
                <a:cs typeface="Courier New" panose="02070309020205020404" pitchFamily="49" charset="0"/>
              </a:rPr>
              <a:t>GetRandomFileName</a:t>
            </a: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创建磁盘上唯一命名的零字节的临时文件并返回该文件的完整路径</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smtClean="0">
                <a:solidFill>
                  <a:schemeClr val="accent2"/>
                </a:solidFill>
                <a:latin typeface="Courier New" panose="02070309020205020404" pitchFamily="49" charset="0"/>
                <a:cs typeface="Courier New" panose="02070309020205020404" pitchFamily="49" charset="0"/>
              </a:rPr>
              <a:t>GetTempFileName</a:t>
            </a: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返回当前系统的临时文件夹的路径</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smtClean="0">
                <a:solidFill>
                  <a:schemeClr val="accent2"/>
                </a:solidFill>
                <a:latin typeface="Courier New" panose="02070309020205020404" pitchFamily="49" charset="0"/>
                <a:cs typeface="Courier New" panose="02070309020205020404" pitchFamily="49" charset="0"/>
              </a:rPr>
              <a:t>GetTempPath</a:t>
            </a: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文件名中无效字符</a:t>
            </a:r>
          </a:p>
          <a:p>
            <a:pPr marL="0" indent="0">
              <a:buNone/>
            </a:pP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smtClean="0">
                <a:solidFill>
                  <a:schemeClr val="accent2"/>
                </a:solidFill>
                <a:latin typeface="Courier New" panose="02070309020205020404" pitchFamily="49" charset="0"/>
                <a:cs typeface="Courier New" panose="02070309020205020404" pitchFamily="49" charset="0"/>
              </a:rPr>
              <a:t>GetInvalidFileNameChars</a:t>
            </a:r>
            <a:r>
              <a:rPr lang="en-US" altLang="zh-CN" dirty="0" smtClean="0">
                <a:latin typeface="Courier New" panose="02070309020205020404" pitchFamily="49" charset="0"/>
                <a:cs typeface="Courier New" panose="02070309020205020404" pitchFamily="49" charset="0"/>
              </a:rPr>
              <a:t>());</a:t>
            </a:r>
          </a:p>
          <a:p>
            <a:pPr marL="0" indent="0">
              <a:buNone/>
            </a:pPr>
            <a:r>
              <a:rPr lang="en-US" altLang="zh-CN" dirty="0">
                <a:solidFill>
                  <a:schemeClr val="accent6"/>
                </a:solidFill>
                <a:latin typeface="Courier New" panose="02070309020205020404" pitchFamily="49" charset="0"/>
                <a:cs typeface="Courier New" panose="02070309020205020404" pitchFamily="49" charset="0"/>
              </a:rPr>
              <a:t>//</a:t>
            </a:r>
            <a:r>
              <a:rPr lang="zh-CN" altLang="en-US" dirty="0">
                <a:solidFill>
                  <a:schemeClr val="accent6"/>
                </a:solidFill>
                <a:latin typeface="Courier New" panose="02070309020205020404" pitchFamily="49" charset="0"/>
                <a:cs typeface="Courier New" panose="02070309020205020404" pitchFamily="49" charset="0"/>
              </a:rPr>
              <a:t>路径中无效字符            </a:t>
            </a:r>
            <a:r>
              <a:rPr lang="en-US" altLang="zh-CN" dirty="0" err="1" smtClean="0">
                <a:latin typeface="Courier New" panose="02070309020205020404" pitchFamily="49" charset="0"/>
                <a:cs typeface="Courier New" panose="02070309020205020404" pitchFamily="49" charset="0"/>
              </a:rPr>
              <a:t>Console.WriteLine</a:t>
            </a:r>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Path.</a:t>
            </a:r>
            <a:r>
              <a:rPr lang="en-US" altLang="zh-CN" dirty="0" err="1" smtClean="0">
                <a:solidFill>
                  <a:schemeClr val="accent2"/>
                </a:solidFill>
                <a:latin typeface="Courier New" panose="02070309020205020404" pitchFamily="49" charset="0"/>
                <a:cs typeface="Courier New" panose="02070309020205020404" pitchFamily="49" charset="0"/>
              </a:rPr>
              <a:t>GetInvalidPathChars</a:t>
            </a:r>
            <a:r>
              <a:rPr lang="en-US" altLang="zh-CN" dirty="0" smtClean="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http://pic002.cnblogs.com/images/2012/406206/20120509144836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760" y="213571"/>
            <a:ext cx="8650605" cy="5838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a:xfrm>
            <a:off x="770466" y="1837266"/>
            <a:ext cx="4842933" cy="4661430"/>
          </a:xfrm>
        </p:spPr>
        <p:txBody>
          <a:bodyPr>
            <a:normAutofit/>
          </a:bodyPr>
          <a:lstStyle/>
          <a:p>
            <a:pPr marL="0" indent="0">
              <a:buNone/>
            </a:pPr>
            <a:r>
              <a:rPr lang="zh-CN" altLang="en-US" dirty="0" smtClean="0"/>
              <a:t>文件和流</a:t>
            </a:r>
            <a:endParaRPr lang="en-US" altLang="zh-CN" dirty="0" smtClean="0"/>
          </a:p>
          <a:p>
            <a:pPr>
              <a:buFont typeface="Wingdings" panose="05000000000000000000" pitchFamily="2" charset="2"/>
              <a:buChar char="u"/>
            </a:pPr>
            <a:r>
              <a:rPr lang="zh-CN" altLang="en-US" sz="2000" dirty="0" smtClean="0"/>
              <a:t>文件是在各种媒介上永久存储的数据的有序集合。</a:t>
            </a:r>
            <a:endParaRPr lang="en-US" altLang="zh-CN" sz="2000" dirty="0" smtClean="0"/>
          </a:p>
          <a:p>
            <a:pPr>
              <a:buFont typeface="Wingdings" panose="05000000000000000000" pitchFamily="2" charset="2"/>
              <a:buChar char="u"/>
            </a:pPr>
            <a:r>
              <a:rPr lang="zh-CN" altLang="en-US" sz="2000" dirty="0" smtClean="0"/>
              <a:t>是进行数据读写的基本对象。</a:t>
            </a:r>
            <a:r>
              <a:rPr lang="en-US" altLang="zh-CN" sz="2000" dirty="0" smtClean="0"/>
              <a:t>File</a:t>
            </a:r>
          </a:p>
          <a:p>
            <a:pPr>
              <a:buFont typeface="Wingdings" panose="05000000000000000000" pitchFamily="2" charset="2"/>
              <a:buChar char="u"/>
            </a:pPr>
            <a:r>
              <a:rPr lang="zh-CN" altLang="en-US" sz="2000" dirty="0" smtClean="0"/>
              <a:t>通常情况下，按照树状结构组织。</a:t>
            </a:r>
            <a:endParaRPr lang="en-US" altLang="zh-CN" sz="2000" dirty="0" smtClean="0"/>
          </a:p>
          <a:p>
            <a:pPr>
              <a:buFont typeface="Wingdings" panose="05000000000000000000" pitchFamily="2" charset="2"/>
              <a:buChar char="u"/>
            </a:pPr>
            <a:endParaRPr lang="en-US" altLang="zh-CN" sz="2000" dirty="0" smtClean="0"/>
          </a:p>
          <a:p>
            <a:pPr>
              <a:buFont typeface="Wingdings" panose="05000000000000000000" pitchFamily="2" charset="2"/>
              <a:buChar char="u"/>
            </a:pPr>
            <a:r>
              <a:rPr lang="zh-CN" altLang="en-US" sz="2000" dirty="0" smtClean="0"/>
              <a:t>流则是字节序列的抽象概念，如：文件、输入输出设备、内部进程管道通信或者套接字等。是一种向后备存储器写入和读取的方式。</a:t>
            </a:r>
            <a:endParaRPr lang="en-US" altLang="zh-CN" sz="2000" dirty="0" smtClean="0"/>
          </a:p>
          <a:p>
            <a:pPr>
              <a:buFont typeface="Wingdings" panose="05000000000000000000" pitchFamily="2" charset="2"/>
              <a:buChar char="u"/>
            </a:pPr>
            <a:r>
              <a:rPr lang="zh-CN" altLang="en-US" sz="2000" dirty="0" smtClean="0"/>
              <a:t>流也是进行数据读取操作的基本对象</a:t>
            </a:r>
            <a:r>
              <a:rPr lang="en-US" altLang="zh-CN" sz="2000" dirty="0" smtClean="0"/>
              <a:t>-Stream</a:t>
            </a:r>
            <a:r>
              <a:rPr lang="zh-CN" altLang="en-US" sz="2000" dirty="0" smtClean="0"/>
              <a:t>，他提供了连续的字节流存储空间。</a:t>
            </a:r>
            <a:endParaRPr lang="zh-CN" altLang="en-US" sz="2000" dirty="0"/>
          </a:p>
        </p:txBody>
      </p:sp>
      <p:sp>
        <p:nvSpPr>
          <p:cNvPr id="9" name="内容占位符 2"/>
          <p:cNvSpPr txBox="1">
            <a:spLocks/>
          </p:cNvSpPr>
          <p:nvPr/>
        </p:nvSpPr>
        <p:spPr>
          <a:xfrm>
            <a:off x="6189375" y="1671637"/>
            <a:ext cx="4842933" cy="46444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smtClean="0"/>
              <a:t>File</a:t>
            </a:r>
            <a:r>
              <a:rPr lang="zh-CN" altLang="en-US" sz="2000" dirty="0" smtClean="0"/>
              <a:t>类的静态方法主要用于创建</a:t>
            </a:r>
            <a:r>
              <a:rPr lang="en-US" altLang="zh-CN" sz="2000" dirty="0" err="1" smtClean="0"/>
              <a:t>FileStream</a:t>
            </a:r>
            <a:r>
              <a:rPr lang="zh-CN" altLang="en-US" sz="2000" dirty="0" smtClean="0"/>
              <a:t>类。一个</a:t>
            </a:r>
            <a:r>
              <a:rPr lang="en-US" altLang="zh-CN" sz="1800" dirty="0" err="1"/>
              <a:t>FileStream</a:t>
            </a:r>
            <a:r>
              <a:rPr lang="zh-CN" altLang="en-US" sz="1800" dirty="0" smtClean="0"/>
              <a:t>类对象代表一个实际的磁盘文件，可以进行读取、写入、打开、关闭等操作。</a:t>
            </a:r>
            <a:endParaRPr lang="en-US" altLang="zh-CN" sz="1800" dirty="0" smtClean="0"/>
          </a:p>
          <a:p>
            <a:pPr marL="0" indent="0">
              <a:buNone/>
            </a:pPr>
            <a:endParaRPr lang="en-US" altLang="zh-CN" sz="2000" dirty="0"/>
          </a:p>
          <a:p>
            <a:pPr marL="0" indent="0">
              <a:buNone/>
            </a:pPr>
            <a:r>
              <a:rPr lang="zh-CN" altLang="en-US" sz="2000" dirty="0" smtClean="0"/>
              <a:t>利用</a:t>
            </a:r>
            <a:r>
              <a:rPr lang="en-US" altLang="zh-CN" sz="2000" dirty="0" err="1"/>
              <a:t>FileStream</a:t>
            </a:r>
            <a:r>
              <a:rPr lang="zh-CN" altLang="en-US" sz="2000" dirty="0" smtClean="0"/>
              <a:t>类的</a:t>
            </a:r>
            <a:r>
              <a:rPr lang="en-US" altLang="zh-CN" sz="2000" dirty="0" smtClean="0"/>
              <a:t>Open</a:t>
            </a:r>
            <a:r>
              <a:rPr lang="zh-CN" altLang="en-US" sz="2000" dirty="0" smtClean="0"/>
              <a:t>方法打开一个文件后，可以采用</a:t>
            </a:r>
            <a:r>
              <a:rPr lang="en-US" altLang="zh-CN" sz="2000" dirty="0" err="1"/>
              <a:t>FileStream</a:t>
            </a:r>
            <a:r>
              <a:rPr lang="zh-CN" altLang="en-US" sz="2000" dirty="0" smtClean="0"/>
              <a:t>类的方法读、写文件，又可以利用</a:t>
            </a:r>
            <a:r>
              <a:rPr lang="en-US" altLang="zh-CN" sz="2000" dirty="0" err="1" smtClean="0"/>
              <a:t>StreamReader</a:t>
            </a:r>
            <a:r>
              <a:rPr lang="en-US" altLang="zh-CN" sz="2000" dirty="0" smtClean="0"/>
              <a:t>/Writer</a:t>
            </a:r>
            <a:r>
              <a:rPr lang="zh-CN" altLang="en-US" sz="2000" dirty="0" smtClean="0"/>
              <a:t>实现这些功能。</a:t>
            </a:r>
            <a:endParaRPr lang="en-US" altLang="zh-CN" sz="2000" dirty="0" smtClean="0"/>
          </a:p>
          <a:p>
            <a:pPr marL="0" indent="0">
              <a:buNone/>
            </a:pPr>
            <a:endParaRPr lang="en-US" altLang="zh-CN" sz="2000" dirty="0" smtClean="0"/>
          </a:p>
          <a:p>
            <a:pPr marL="0" indent="0">
              <a:buNone/>
            </a:pPr>
            <a:r>
              <a:rPr lang="zh-CN" altLang="en-US" sz="2000" dirty="0" smtClean="0"/>
              <a:t>可以通过</a:t>
            </a:r>
            <a:r>
              <a:rPr lang="en-US" altLang="zh-CN" sz="2000" dirty="0" err="1" smtClean="0"/>
              <a:t>BinaryReader</a:t>
            </a:r>
            <a:r>
              <a:rPr lang="en-US" altLang="zh-CN" sz="2000" dirty="0" smtClean="0"/>
              <a:t>/Writer</a:t>
            </a:r>
            <a:r>
              <a:rPr lang="zh-CN" altLang="en-US" sz="2000" dirty="0" smtClean="0"/>
              <a:t>类实现</a:t>
            </a:r>
            <a:r>
              <a:rPr lang="zh-CN" altLang="en-US" sz="2000" dirty="0" smtClean="0">
                <a:solidFill>
                  <a:schemeClr val="accent2"/>
                </a:solidFill>
              </a:rPr>
              <a:t>二进制文件读写</a:t>
            </a:r>
            <a:r>
              <a:rPr lang="zh-CN" altLang="en-US" sz="2000" dirty="0" smtClean="0"/>
              <a:t>，常用方法有：</a:t>
            </a:r>
            <a:r>
              <a:rPr lang="en-US" altLang="zh-CN" sz="2000" dirty="0" smtClean="0"/>
              <a:t>Read/</a:t>
            </a:r>
            <a:r>
              <a:rPr lang="en-US" altLang="zh-CN" sz="2000" dirty="0" err="1" smtClean="0"/>
              <a:t>WriteByte</a:t>
            </a:r>
            <a:r>
              <a:rPr lang="zh-CN" altLang="en-US" sz="2000" dirty="0" smtClean="0"/>
              <a:t>、</a:t>
            </a:r>
            <a:r>
              <a:rPr lang="en-US" altLang="zh-CN" sz="2000" dirty="0" smtClean="0"/>
              <a:t>Read</a:t>
            </a:r>
            <a:r>
              <a:rPr lang="en-US" altLang="zh-CN" sz="2000" dirty="0"/>
              <a:t>/</a:t>
            </a:r>
            <a:r>
              <a:rPr lang="en-US" altLang="zh-CN" sz="2000" dirty="0" err="1"/>
              <a:t>Write</a:t>
            </a:r>
            <a:r>
              <a:rPr lang="en-US" altLang="zh-CN" sz="2000" dirty="0" err="1" smtClean="0"/>
              <a:t>Int</a:t>
            </a:r>
            <a:r>
              <a:rPr lang="zh-CN" altLang="en-US" sz="2000" dirty="0" smtClean="0"/>
              <a:t>、</a:t>
            </a:r>
            <a:r>
              <a:rPr lang="en-US" altLang="zh-CN" sz="2000" dirty="0" smtClean="0"/>
              <a:t>Read</a:t>
            </a:r>
            <a:r>
              <a:rPr lang="en-US" altLang="zh-CN" sz="2000" dirty="0"/>
              <a:t>/</a:t>
            </a:r>
            <a:r>
              <a:rPr lang="en-US" altLang="zh-CN" sz="2000" dirty="0" err="1"/>
              <a:t>Write</a:t>
            </a:r>
            <a:r>
              <a:rPr lang="en-US" altLang="zh-CN" sz="2000" dirty="0" err="1" smtClean="0"/>
              <a:t>Double</a:t>
            </a:r>
            <a:r>
              <a:rPr lang="zh-CN" altLang="en-US" sz="2000" dirty="0" smtClean="0"/>
              <a:t>、</a:t>
            </a:r>
            <a:r>
              <a:rPr lang="en-US" altLang="zh-CN" sz="2000" dirty="0" smtClean="0"/>
              <a:t>Read</a:t>
            </a:r>
            <a:r>
              <a:rPr lang="en-US" altLang="zh-CN" sz="2000" dirty="0"/>
              <a:t>/</a:t>
            </a:r>
            <a:r>
              <a:rPr lang="en-US" altLang="zh-CN" sz="2000" dirty="0" err="1"/>
              <a:t>Write</a:t>
            </a:r>
            <a:r>
              <a:rPr lang="en-US" altLang="zh-CN" sz="2000" dirty="0" err="1" smtClean="0"/>
              <a:t>String</a:t>
            </a:r>
            <a:r>
              <a:rPr lang="zh-CN" altLang="en-US" sz="2000" dirty="0" smtClean="0"/>
              <a:t>等。</a:t>
            </a:r>
            <a:endParaRPr lang="en-US" altLang="zh-CN" sz="2000" dirty="0"/>
          </a:p>
          <a:p>
            <a:pPr marL="0" indent="0">
              <a:buNone/>
            </a:pPr>
            <a:endParaRPr lang="zh-CN" altLang="en-US" sz="2000" dirty="0"/>
          </a:p>
        </p:txBody>
      </p:sp>
      <p:sp>
        <p:nvSpPr>
          <p:cNvPr id="13" name="内容占位符 12"/>
          <p:cNvSpPr>
            <a:spLocks noGrp="1"/>
          </p:cNvSpPr>
          <p:nvPr>
            <p:ph sz="half" idx="1"/>
          </p:nvPr>
        </p:nvSpPr>
        <p:spPr/>
        <p:txBody>
          <a:bodyPr/>
          <a:lstStyle/>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2"/>
          <p:cNvSpPr>
            <a:spLocks noGrp="1"/>
          </p:cNvSpPr>
          <p:nvPr>
            <p:ph type="body" sz="half" idx="1"/>
          </p:nvPr>
        </p:nvSpPr>
        <p:spPr>
          <a:xfrm>
            <a:off x="862148" y="568734"/>
            <a:ext cx="10746377" cy="5466306"/>
          </a:xfrm>
        </p:spPr>
        <p:txBody>
          <a:bodyPr vert="horz" wrap="square" lIns="91440" tIns="45720" rIns="91440" bIns="45720" anchor="t"/>
          <a:lstStyle/>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using System;</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using System.IO;</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public class MyApp</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static void Main()</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try</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FileStream fs = new FileStream(@"C:\artists\log.txt", FileMode.OpenOrCreate, FileAccess.ReadWrite);</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byte[</a:t>
            </a:r>
            <a:r>
              <a:rPr lang="zh-CN" altLang="zh-CN" sz="1400" b="0" dirty="0">
                <a:latin typeface="Courier New" panose="02070309020205020404" pitchFamily="49" charset="0"/>
                <a:cs typeface="Courier New" panose="02070309020205020404" pitchFamily="49" charset="0"/>
              </a:rPr>
              <a:t> </a:t>
            </a:r>
            <a:r>
              <a:rPr lang="en-US" altLang="zh-CN" sz="1400" b="0" dirty="0">
                <a:latin typeface="Courier New" panose="02070309020205020404" pitchFamily="49" charset="0"/>
                <a:cs typeface="Courier New" panose="02070309020205020404" pitchFamily="49" charset="0"/>
              </a:rPr>
              <a:t>] alpha = new byte[6] { 65, 66, 67, 68, 69, 70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foreach (byte b in alpha)</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fs.WriteByte(b);</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fs.Position = 0;</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for (int i = 0; i &lt; fs.Length(); i++)</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Console.Write((char)</a:t>
            </a:r>
            <a:r>
              <a:rPr lang="en-US" altLang="zh-CN" sz="1400" b="0" dirty="0">
                <a:solidFill>
                  <a:srgbClr val="FF0000"/>
                </a:solidFill>
                <a:latin typeface="Courier New" panose="02070309020205020404" pitchFamily="49" charset="0"/>
                <a:cs typeface="Courier New" panose="02070309020205020404" pitchFamily="49" charset="0"/>
              </a:rPr>
              <a:t>fs.ReadByte()</a:t>
            </a:r>
            <a:r>
              <a:rPr lang="en-US" altLang="zh-CN" sz="1400" b="0" dirty="0">
                <a:latin typeface="Courier New" panose="02070309020205020404" pitchFamily="49" charset="0"/>
                <a:cs typeface="Courier New" panose="02070309020205020404" pitchFamily="49" charset="0"/>
              </a:rPr>
              <a:t>);</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fs.Close();</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catch (Exception ex)</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Console.Write(ex.Message);</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spcBef>
                <a:spcPct val="10000"/>
              </a:spcBef>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a:t>
            </a:r>
            <a:endParaRPr lang="zh-CN" altLang="zh-CN" sz="1400" b="0" dirty="0">
              <a:latin typeface="Courier New" panose="02070309020205020404" pitchFamily="49" charset="0"/>
              <a:cs typeface="Courier New" panose="02070309020205020404" pitchFamily="49" charset="0"/>
            </a:endParaRPr>
          </a:p>
        </p:txBody>
      </p:sp>
      <p:pic>
        <p:nvPicPr>
          <p:cNvPr id="8" name="图片 7"/>
          <p:cNvPicPr>
            <a:picLocks noChangeAspect="1"/>
          </p:cNvPicPr>
          <p:nvPr/>
        </p:nvPicPr>
        <p:blipFill>
          <a:blip r:embed="rId2"/>
          <a:stretch>
            <a:fillRect/>
          </a:stretch>
        </p:blipFill>
        <p:spPr>
          <a:xfrm>
            <a:off x="5614035" y="3571875"/>
            <a:ext cx="5899150" cy="20110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读取</a:t>
            </a:r>
            <a:r>
              <a:rPr lang="zh-CN" altLang="en-US" b="1" dirty="0"/>
              <a:t>文件</a:t>
            </a:r>
            <a:endParaRPr lang="zh-CN" altLang="en-US" dirty="0"/>
          </a:p>
        </p:txBody>
      </p:sp>
      <p:sp>
        <p:nvSpPr>
          <p:cNvPr id="3" name="内容占位符 2"/>
          <p:cNvSpPr>
            <a:spLocks noGrp="1"/>
          </p:cNvSpPr>
          <p:nvPr>
            <p:ph idx="1"/>
          </p:nvPr>
        </p:nvSpPr>
        <p:spPr/>
        <p:txBody>
          <a:bodyPr/>
          <a:lstStyle/>
          <a:p>
            <a:r>
              <a:rPr lang="zh-CN" altLang="en-US" dirty="0">
                <a:latin typeface="Courier New" panose="02070309020205020404" pitchFamily="49" charset="0"/>
                <a:cs typeface="Courier New" panose="02070309020205020404" pitchFamily="49" charset="0"/>
              </a:rPr>
              <a:t>一、直接使用</a:t>
            </a:r>
            <a:r>
              <a:rPr lang="en-US" altLang="zh-CN" dirty="0">
                <a:latin typeface="Courier New" panose="02070309020205020404" pitchFamily="49" charset="0"/>
                <a:cs typeface="Courier New" panose="02070309020205020404" pitchFamily="49" charset="0"/>
              </a:rPr>
              <a:t>File</a:t>
            </a:r>
            <a:r>
              <a:rPr lang="zh-CN" altLang="en-US" dirty="0">
                <a:latin typeface="Courier New" panose="02070309020205020404" pitchFamily="49" charset="0"/>
                <a:cs typeface="Courier New" panose="02070309020205020404" pitchFamily="49" charset="0"/>
              </a:rPr>
              <a:t>类</a:t>
            </a:r>
          </a:p>
          <a:p>
            <a:r>
              <a:rPr lang="en-US" altLang="zh-CN" dirty="0" smtClean="0">
                <a:latin typeface="Courier New" panose="02070309020205020404" pitchFamily="49" charset="0"/>
                <a:cs typeface="Courier New" panose="02070309020205020404" pitchFamily="49" charset="0"/>
              </a:rPr>
              <a:t>public </a:t>
            </a:r>
            <a:r>
              <a:rPr lang="en-US" altLang="zh-CN" dirty="0">
                <a:latin typeface="Courier New" panose="02070309020205020404" pitchFamily="49" charset="0"/>
                <a:cs typeface="Courier New" panose="02070309020205020404" pitchFamily="49" charset="0"/>
              </a:rPr>
              <a:t>static string </a:t>
            </a:r>
            <a:r>
              <a:rPr lang="en-US" altLang="zh-CN" dirty="0" err="1">
                <a:latin typeface="Courier New" panose="02070309020205020404" pitchFamily="49" charset="0"/>
                <a:cs typeface="Courier New" panose="02070309020205020404" pitchFamily="49" charset="0"/>
              </a:rPr>
              <a:t>ReadAllText</a:t>
            </a:r>
            <a:r>
              <a:rPr lang="en-US" altLang="zh-CN" dirty="0">
                <a:latin typeface="Courier New" panose="02070309020205020404" pitchFamily="49" charset="0"/>
                <a:cs typeface="Courier New" panose="02070309020205020404" pitchFamily="49" charset="0"/>
              </a:rPr>
              <a:t>(string path);</a:t>
            </a:r>
            <a:r>
              <a:rPr lang="zh-CN" altLang="en-US" dirty="0">
                <a:latin typeface="Courier New" panose="02070309020205020404" pitchFamily="49" charset="0"/>
                <a:cs typeface="Courier New" panose="02070309020205020404" pitchFamily="49" charset="0"/>
              </a:rPr>
              <a:t>　</a:t>
            </a:r>
          </a:p>
          <a:p>
            <a:r>
              <a:rPr lang="en-US" altLang="zh-CN" dirty="0" smtClean="0">
                <a:latin typeface="Courier New" panose="02070309020205020404" pitchFamily="49" charset="0"/>
                <a:cs typeface="Courier New" panose="02070309020205020404" pitchFamily="49" charset="0"/>
              </a:rPr>
              <a:t>public </a:t>
            </a:r>
            <a:r>
              <a:rPr lang="en-US" altLang="zh-CN" dirty="0">
                <a:latin typeface="Courier New" panose="02070309020205020404" pitchFamily="49" charset="0"/>
                <a:cs typeface="Courier New" panose="02070309020205020404" pitchFamily="49" charset="0"/>
              </a:rPr>
              <a:t>static string[] </a:t>
            </a:r>
            <a:r>
              <a:rPr lang="en-US" altLang="zh-CN" dirty="0" err="1">
                <a:latin typeface="Courier New" panose="02070309020205020404" pitchFamily="49" charset="0"/>
                <a:cs typeface="Courier New" panose="02070309020205020404" pitchFamily="49" charset="0"/>
              </a:rPr>
              <a:t>ReadAllLines</a:t>
            </a:r>
            <a:r>
              <a:rPr lang="en-US" altLang="zh-CN" dirty="0">
                <a:latin typeface="Courier New" panose="02070309020205020404" pitchFamily="49" charset="0"/>
                <a:cs typeface="Courier New" panose="02070309020205020404" pitchFamily="49" charset="0"/>
              </a:rPr>
              <a:t>(string path);</a:t>
            </a:r>
          </a:p>
          <a:p>
            <a:r>
              <a:rPr lang="en-US" altLang="zh-CN" dirty="0" smtClean="0">
                <a:latin typeface="Courier New" panose="02070309020205020404" pitchFamily="49" charset="0"/>
                <a:cs typeface="Courier New" panose="02070309020205020404" pitchFamily="49" charset="0"/>
              </a:rPr>
              <a:t>public </a:t>
            </a:r>
            <a:r>
              <a:rPr lang="en-US" altLang="zh-CN" dirty="0">
                <a:latin typeface="Courier New" panose="02070309020205020404" pitchFamily="49" charset="0"/>
                <a:cs typeface="Courier New" panose="02070309020205020404" pitchFamily="49" charset="0"/>
              </a:rPr>
              <a:t>static </a:t>
            </a:r>
            <a:r>
              <a:rPr lang="en-US" altLang="zh-CN" dirty="0" err="1">
                <a:latin typeface="Courier New" panose="02070309020205020404" pitchFamily="49" charset="0"/>
                <a:cs typeface="Courier New" panose="02070309020205020404" pitchFamily="49" charset="0"/>
              </a:rPr>
              <a:t>IEnumerable</a:t>
            </a:r>
            <a:r>
              <a:rPr lang="en-US" altLang="zh-CN" dirty="0">
                <a:latin typeface="Courier New" panose="02070309020205020404" pitchFamily="49" charset="0"/>
                <a:cs typeface="Courier New" panose="02070309020205020404" pitchFamily="49" charset="0"/>
              </a:rPr>
              <a:t>&lt;string&gt; </a:t>
            </a:r>
            <a:r>
              <a:rPr lang="en-US" altLang="zh-CN" dirty="0" err="1">
                <a:latin typeface="Courier New" panose="02070309020205020404" pitchFamily="49" charset="0"/>
                <a:cs typeface="Courier New" panose="02070309020205020404" pitchFamily="49" charset="0"/>
              </a:rPr>
              <a:t>ReadLines</a:t>
            </a:r>
            <a:r>
              <a:rPr lang="en-US" altLang="zh-CN" dirty="0">
                <a:latin typeface="Courier New" panose="02070309020205020404" pitchFamily="49" charset="0"/>
                <a:cs typeface="Courier New" panose="02070309020205020404" pitchFamily="49" charset="0"/>
              </a:rPr>
              <a:t>(string path);</a:t>
            </a:r>
          </a:p>
          <a:p>
            <a:r>
              <a:rPr lang="en-US" altLang="zh-CN" dirty="0" smtClean="0">
                <a:latin typeface="Courier New" panose="02070309020205020404" pitchFamily="49" charset="0"/>
                <a:cs typeface="Courier New" panose="02070309020205020404" pitchFamily="49" charset="0"/>
              </a:rPr>
              <a:t>public </a:t>
            </a:r>
            <a:r>
              <a:rPr lang="en-US" altLang="zh-CN" dirty="0">
                <a:latin typeface="Courier New" panose="02070309020205020404" pitchFamily="49" charset="0"/>
                <a:cs typeface="Courier New" panose="02070309020205020404" pitchFamily="49" charset="0"/>
              </a:rPr>
              <a:t>static byte[] </a:t>
            </a:r>
            <a:r>
              <a:rPr lang="en-US" altLang="zh-CN" dirty="0" err="1">
                <a:latin typeface="Courier New" panose="02070309020205020404" pitchFamily="49" charset="0"/>
                <a:cs typeface="Courier New" panose="02070309020205020404" pitchFamily="49" charset="0"/>
              </a:rPr>
              <a:t>ReadAllBytes</a:t>
            </a:r>
            <a:r>
              <a:rPr lang="en-US" altLang="zh-CN" dirty="0">
                <a:latin typeface="Courier New" panose="02070309020205020404" pitchFamily="49" charset="0"/>
                <a:cs typeface="Courier New" panose="02070309020205020404" pitchFamily="49" charset="0"/>
              </a:rPr>
              <a:t>(string path);</a:t>
            </a:r>
          </a:p>
          <a:p>
            <a:r>
              <a:rPr lang="zh-CN" altLang="en-US" dirty="0" smtClean="0">
                <a:latin typeface="Courier New" panose="02070309020205020404" pitchFamily="49" charset="0"/>
                <a:cs typeface="Courier New" panose="02070309020205020404" pitchFamily="49" charset="0"/>
              </a:rPr>
              <a:t>以上</a:t>
            </a:r>
            <a:r>
              <a:rPr lang="zh-CN" altLang="en-US" dirty="0">
                <a:latin typeface="Courier New" panose="02070309020205020404" pitchFamily="49" charset="0"/>
                <a:cs typeface="Courier New" panose="02070309020205020404" pitchFamily="49" charset="0"/>
              </a:rPr>
              <a:t>获得内容是一样的，只是返回类型不同罢了，根据自己需要调用。</a:t>
            </a:r>
          </a:p>
          <a:p>
            <a:endParaRPr lang="zh-CN" alt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写入</a:t>
            </a:r>
            <a:r>
              <a:rPr lang="zh-CN" altLang="en-US" b="1" dirty="0"/>
              <a:t>文件</a:t>
            </a:r>
            <a:endParaRPr lang="zh-CN" altLang="en-US" dirty="0"/>
          </a:p>
        </p:txBody>
      </p:sp>
      <p:sp>
        <p:nvSpPr>
          <p:cNvPr id="3" name="内容占位符 2"/>
          <p:cNvSpPr>
            <a:spLocks noGrp="1"/>
          </p:cNvSpPr>
          <p:nvPr>
            <p:ph idx="1"/>
          </p:nvPr>
        </p:nvSpPr>
        <p:spPr>
          <a:xfrm>
            <a:off x="411238" y="1267355"/>
            <a:ext cx="10976429" cy="5167312"/>
          </a:xfrm>
        </p:spPr>
        <p:txBody>
          <a:bodyPr>
            <a:noAutofit/>
          </a:bodyPr>
          <a:lstStyle/>
          <a:p>
            <a:r>
              <a:rPr lang="en-US" altLang="zh-CN" sz="2400" dirty="0" smtClean="0">
                <a:solidFill>
                  <a:srgbClr val="FF0000"/>
                </a:solidFill>
                <a:latin typeface="Courier New" panose="02070309020205020404" pitchFamily="49" charset="0"/>
                <a:cs typeface="Courier New" panose="02070309020205020404" pitchFamily="49" charset="0"/>
              </a:rPr>
              <a:t>//</a:t>
            </a:r>
            <a:r>
              <a:rPr lang="en-US" altLang="zh-CN" sz="2400" dirty="0" err="1" smtClean="0">
                <a:solidFill>
                  <a:srgbClr val="FF0000"/>
                </a:solidFill>
                <a:latin typeface="Courier New" panose="02070309020205020404" pitchFamily="49" charset="0"/>
                <a:cs typeface="Courier New" panose="02070309020205020404" pitchFamily="49" charset="0"/>
              </a:rPr>
              <a:t>WriteAllLines</a:t>
            </a:r>
            <a:endParaRPr lang="en-US" altLang="zh-CN" sz="2400" dirty="0" smtClean="0">
              <a:solidFill>
                <a:srgbClr val="FF0000"/>
              </a:solidFill>
              <a:latin typeface="Courier New" panose="02070309020205020404" pitchFamily="49" charset="0"/>
              <a:cs typeface="Courier New" panose="02070309020205020404" pitchFamily="49" charset="0"/>
            </a:endParaRPr>
          </a:p>
          <a:p>
            <a:r>
              <a:rPr lang="en-US" altLang="zh-CN" sz="2400" dirty="0" err="1" smtClean="0">
                <a:latin typeface="Courier New" panose="02070309020205020404" pitchFamily="49" charset="0"/>
                <a:cs typeface="Courier New" panose="02070309020205020404" pitchFamily="49" charset="0"/>
              </a:rPr>
              <a:t>File.WriteAllLines</a:t>
            </a:r>
            <a:r>
              <a:rPr lang="en-US" altLang="zh-CN" sz="2400" dirty="0" smtClean="0">
                <a:latin typeface="Courier New" panose="02070309020205020404" pitchFamily="49" charset="0"/>
                <a:cs typeface="Courier New" panose="02070309020205020404" pitchFamily="49" charset="0"/>
              </a:rPr>
              <a:t>(</a:t>
            </a:r>
            <a:r>
              <a:rPr lang="en-US" altLang="zh-CN" sz="2400" dirty="0" err="1" smtClean="0">
                <a:latin typeface="Courier New" panose="02070309020205020404" pitchFamily="49" charset="0"/>
                <a:cs typeface="Courier New" panose="02070309020205020404" pitchFamily="49" charset="0"/>
              </a:rPr>
              <a:t>filePath,new</a:t>
            </a:r>
            <a:r>
              <a:rPr lang="en-US" altLang="zh-CN" sz="2400" dirty="0" smtClean="0">
                <a:latin typeface="Courier New" panose="02070309020205020404" pitchFamily="49" charset="0"/>
                <a:cs typeface="Courier New" panose="02070309020205020404" pitchFamily="49" charset="0"/>
              </a:rPr>
              <a:t> </a:t>
            </a:r>
            <a:r>
              <a:rPr lang="en-US" altLang="zh-CN" sz="2400" dirty="0" smtClean="0">
                <a:latin typeface="Courier New" panose="02070309020205020404" pitchFamily="49" charset="0"/>
                <a:cs typeface="Courier New" panose="02070309020205020404" pitchFamily="49" charset="0"/>
              </a:rPr>
              <a:t>string[]{"11111","22222","3333"});</a:t>
            </a:r>
          </a:p>
          <a:p>
            <a:r>
              <a:rPr lang="en-US" altLang="zh-CN" sz="2400" dirty="0" smtClean="0">
                <a:solidFill>
                  <a:srgbClr val="FF0000"/>
                </a:solidFill>
                <a:latin typeface="Courier New" panose="02070309020205020404" pitchFamily="49" charset="0"/>
                <a:cs typeface="Courier New" panose="02070309020205020404" pitchFamily="49" charset="0"/>
              </a:rPr>
              <a:t>//</a:t>
            </a:r>
            <a:r>
              <a:rPr lang="en-US" altLang="zh-CN" sz="2400" dirty="0" err="1" smtClean="0">
                <a:solidFill>
                  <a:srgbClr val="FF0000"/>
                </a:solidFill>
                <a:latin typeface="Courier New" panose="02070309020205020404" pitchFamily="49" charset="0"/>
                <a:cs typeface="Courier New" panose="02070309020205020404" pitchFamily="49" charset="0"/>
              </a:rPr>
              <a:t>WriteAllText</a:t>
            </a:r>
            <a:endParaRPr lang="en-US" altLang="zh-CN" sz="2400" dirty="0" smtClean="0">
              <a:solidFill>
                <a:srgbClr val="FF0000"/>
              </a:solidFill>
              <a:latin typeface="Courier New" panose="02070309020205020404" pitchFamily="49" charset="0"/>
              <a:cs typeface="Courier New" panose="02070309020205020404" pitchFamily="49" charset="0"/>
            </a:endParaRPr>
          </a:p>
          <a:p>
            <a:r>
              <a:rPr lang="en-US" altLang="zh-CN" sz="2400" dirty="0" err="1" smtClean="0">
                <a:latin typeface="Courier New" panose="02070309020205020404" pitchFamily="49" charset="0"/>
                <a:cs typeface="Courier New" panose="02070309020205020404" pitchFamily="49" charset="0"/>
              </a:rPr>
              <a:t>File.WriteAllText</a:t>
            </a:r>
            <a:r>
              <a:rPr lang="en-US" altLang="zh-CN" sz="2400" dirty="0" smtClean="0">
                <a:latin typeface="Courier New" panose="02070309020205020404" pitchFamily="49" charset="0"/>
                <a:cs typeface="Courier New" panose="02070309020205020404" pitchFamily="49" charset="0"/>
              </a:rPr>
              <a:t>(</a:t>
            </a:r>
            <a:r>
              <a:rPr lang="en-US" altLang="zh-CN" sz="2400" dirty="0" err="1" smtClean="0">
                <a:latin typeface="Courier New" panose="02070309020205020404" pitchFamily="49" charset="0"/>
                <a:cs typeface="Courier New" panose="02070309020205020404" pitchFamily="49" charset="0"/>
              </a:rPr>
              <a:t>filePath</a:t>
            </a:r>
            <a:r>
              <a:rPr lang="en-US" altLang="zh-CN" sz="2400" dirty="0" smtClean="0">
                <a:latin typeface="Courier New" panose="02070309020205020404" pitchFamily="49" charset="0"/>
                <a:cs typeface="Courier New" panose="02070309020205020404" pitchFamily="49" charset="0"/>
              </a:rPr>
              <a:t>, "11111\r\n22222\r\n3333\r\n");</a:t>
            </a:r>
          </a:p>
          <a:p>
            <a:r>
              <a:rPr lang="en-US" altLang="zh-CN" sz="2400" dirty="0" smtClean="0">
                <a:solidFill>
                  <a:srgbClr val="FF0000"/>
                </a:solidFill>
                <a:latin typeface="Courier New" panose="02070309020205020404" pitchFamily="49" charset="0"/>
                <a:cs typeface="Courier New" panose="02070309020205020404" pitchFamily="49" charset="0"/>
              </a:rPr>
              <a:t>//</a:t>
            </a:r>
            <a:r>
              <a:rPr lang="en-US" altLang="zh-CN" sz="2400" dirty="0" err="1" smtClean="0">
                <a:solidFill>
                  <a:srgbClr val="FF0000"/>
                </a:solidFill>
                <a:latin typeface="Courier New" panose="02070309020205020404" pitchFamily="49" charset="0"/>
                <a:cs typeface="Courier New" panose="02070309020205020404" pitchFamily="49" charset="0"/>
              </a:rPr>
              <a:t>StreamWriter</a:t>
            </a:r>
            <a:endParaRPr lang="en-US" altLang="zh-CN" sz="2400" dirty="0" smtClean="0">
              <a:solidFill>
                <a:srgbClr val="FF0000"/>
              </a:solidFill>
              <a:latin typeface="Courier New" panose="02070309020205020404" pitchFamily="49" charset="0"/>
              <a:cs typeface="Courier New" panose="02070309020205020404" pitchFamily="49" charset="0"/>
            </a:endParaRPr>
          </a:p>
          <a:p>
            <a:r>
              <a:rPr lang="en-US" altLang="zh-CN" sz="2400" dirty="0" smtClean="0">
                <a:latin typeface="Courier New" panose="02070309020205020404" pitchFamily="49" charset="0"/>
                <a:cs typeface="Courier New" panose="02070309020205020404" pitchFamily="49" charset="0"/>
              </a:rPr>
              <a:t>using </a:t>
            </a:r>
            <a:r>
              <a:rPr lang="en-US" altLang="zh-CN" sz="2400" dirty="0" smtClean="0">
                <a:latin typeface="Courier New" panose="02070309020205020404" pitchFamily="49" charset="0"/>
                <a:cs typeface="Courier New" panose="02070309020205020404" pitchFamily="49" charset="0"/>
              </a:rPr>
              <a:t>(</a:t>
            </a:r>
            <a:r>
              <a:rPr lang="en-US" altLang="zh-CN" sz="2400" dirty="0" err="1" smtClean="0">
                <a:latin typeface="Courier New" panose="02070309020205020404" pitchFamily="49" charset="0"/>
                <a:cs typeface="Courier New" panose="02070309020205020404" pitchFamily="49" charset="0"/>
              </a:rPr>
              <a:t>StreamWriter</a:t>
            </a:r>
            <a:r>
              <a:rPr lang="en-US" altLang="zh-CN" sz="2400" dirty="0" smtClean="0">
                <a:latin typeface="Courier New" panose="02070309020205020404" pitchFamily="49" charset="0"/>
                <a:cs typeface="Courier New" panose="02070309020205020404" pitchFamily="49" charset="0"/>
              </a:rPr>
              <a:t> </a:t>
            </a:r>
            <a:r>
              <a:rPr lang="en-US" altLang="zh-CN" sz="2400" dirty="0" err="1" smtClean="0">
                <a:latin typeface="Courier New" panose="02070309020205020404" pitchFamily="49" charset="0"/>
                <a:cs typeface="Courier New" panose="02070309020205020404" pitchFamily="49" charset="0"/>
              </a:rPr>
              <a:t>sw</a:t>
            </a:r>
            <a:r>
              <a:rPr lang="en-US" altLang="zh-CN" sz="2400" dirty="0" smtClean="0">
                <a:latin typeface="Courier New" panose="02070309020205020404" pitchFamily="49" charset="0"/>
                <a:cs typeface="Courier New" panose="02070309020205020404" pitchFamily="49" charset="0"/>
              </a:rPr>
              <a:t> = new </a:t>
            </a:r>
            <a:r>
              <a:rPr lang="en-US" altLang="zh-CN" sz="2400" dirty="0" err="1" smtClean="0">
                <a:latin typeface="Courier New" panose="02070309020205020404" pitchFamily="49" charset="0"/>
                <a:cs typeface="Courier New" panose="02070309020205020404" pitchFamily="49" charset="0"/>
              </a:rPr>
              <a:t>StreamWriter</a:t>
            </a:r>
            <a:r>
              <a:rPr lang="en-US" altLang="zh-CN" sz="2400" dirty="0" smtClean="0">
                <a:latin typeface="Courier New" panose="02070309020205020404" pitchFamily="49" charset="0"/>
                <a:cs typeface="Courier New" panose="02070309020205020404" pitchFamily="49" charset="0"/>
              </a:rPr>
              <a:t>(</a:t>
            </a:r>
            <a:r>
              <a:rPr lang="en-US" altLang="zh-CN" sz="2400" dirty="0" err="1" smtClean="0">
                <a:latin typeface="Courier New" panose="02070309020205020404" pitchFamily="49" charset="0"/>
                <a:cs typeface="Courier New" panose="02070309020205020404" pitchFamily="49" charset="0"/>
              </a:rPr>
              <a:t>filePath</a:t>
            </a:r>
            <a:r>
              <a:rPr lang="en-US" altLang="zh-CN" sz="2400" dirty="0" smtClean="0">
                <a:latin typeface="Courier New" panose="02070309020205020404" pitchFamily="49" charset="0"/>
                <a:cs typeface="Courier New" panose="02070309020205020404" pitchFamily="49" charset="0"/>
              </a:rPr>
              <a:t>))</a:t>
            </a:r>
          </a:p>
          <a:p>
            <a:r>
              <a:rPr lang="en-US" altLang="zh-CN" sz="2400" dirty="0" smtClean="0">
                <a:latin typeface="Courier New" panose="02070309020205020404" pitchFamily="49" charset="0"/>
                <a:cs typeface="Courier New" panose="02070309020205020404" pitchFamily="49" charset="0"/>
              </a:rPr>
              <a:t>{</a:t>
            </a:r>
            <a:endParaRPr lang="en-US" altLang="zh-CN" sz="2400" dirty="0" smtClean="0">
              <a:latin typeface="Courier New" panose="02070309020205020404" pitchFamily="49" charset="0"/>
              <a:cs typeface="Courier New" panose="02070309020205020404" pitchFamily="49" charset="0"/>
            </a:endParaRPr>
          </a:p>
          <a:p>
            <a:r>
              <a:rPr lang="en-US" altLang="zh-CN" sz="2400" dirty="0" err="1" smtClean="0">
                <a:latin typeface="Courier New" panose="02070309020205020404" pitchFamily="49" charset="0"/>
                <a:cs typeface="Courier New" panose="02070309020205020404" pitchFamily="49" charset="0"/>
              </a:rPr>
              <a:t>sw.Write</a:t>
            </a:r>
            <a:r>
              <a:rPr lang="en-US" altLang="zh-CN" sz="2400" dirty="0" smtClean="0">
                <a:latin typeface="Courier New" panose="02070309020205020404" pitchFamily="49" charset="0"/>
                <a:cs typeface="Courier New" panose="02070309020205020404" pitchFamily="49" charset="0"/>
              </a:rPr>
              <a:t>("11111\r\n22222\r\n3333\r\n");   </a:t>
            </a:r>
            <a:r>
              <a:rPr lang="en-US" altLang="zh-CN" sz="2400" dirty="0" err="1" smtClean="0">
                <a:latin typeface="Courier New" panose="02070309020205020404" pitchFamily="49" charset="0"/>
                <a:cs typeface="Courier New" panose="02070309020205020404" pitchFamily="49" charset="0"/>
              </a:rPr>
              <a:t>sw.Flush</a:t>
            </a:r>
            <a:r>
              <a:rPr lang="en-US" altLang="zh-CN" sz="2400" dirty="0" smtClean="0">
                <a:latin typeface="Courier New" panose="02070309020205020404" pitchFamily="49" charset="0"/>
                <a:cs typeface="Courier New" panose="02070309020205020404" pitchFamily="49" charset="0"/>
              </a:rPr>
              <a:t>();</a:t>
            </a:r>
          </a:p>
          <a:p>
            <a:r>
              <a:rPr lang="en-US" altLang="zh-CN" sz="2400" dirty="0" smtClean="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Rectangle 2"/>
          <p:cNvSpPr>
            <a:spLocks noGrp="1"/>
          </p:cNvSpPr>
          <p:nvPr>
            <p:ph idx="1"/>
          </p:nvPr>
        </p:nvSpPr>
        <p:spPr>
          <a:xfrm>
            <a:off x="1156758" y="387350"/>
            <a:ext cx="10417175" cy="5943781"/>
          </a:xfrm>
        </p:spPr>
        <p:txBody>
          <a:bodyPr vert="horz" wrap="square" lIns="91440" tIns="45720" rIns="91440" bIns="45720" anchor="t"/>
          <a:lstStyle/>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using System;</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using System.IO;</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using System.Text;</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namespace ConsoleApplication2</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class Class1</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     //</a:t>
            </a:r>
            <a:r>
              <a:rPr lang="zh-CN" altLang="en-US" sz="1800" b="0" dirty="0">
                <a:latin typeface="Courier New" panose="02070309020205020404" pitchFamily="49" charset="0"/>
                <a:cs typeface="Courier New" panose="02070309020205020404" pitchFamily="49" charset="0"/>
              </a:rPr>
              <a:t>多线程</a:t>
            </a:r>
            <a:r>
              <a:rPr lang="en-US" altLang="zh-CN" sz="1800" b="0" dirty="0">
                <a:latin typeface="Courier New" panose="02070309020205020404" pitchFamily="49" charset="0"/>
                <a:cs typeface="Courier New" panose="02070309020205020404" pitchFamily="49" charset="0"/>
              </a:rPr>
              <a:t>COM</a:t>
            </a:r>
            <a:r>
              <a:rPr lang="zh-CN" altLang="en-US" sz="1800" b="0" dirty="0">
                <a:latin typeface="Courier New" panose="02070309020205020404" pitchFamily="49" charset="0"/>
                <a:cs typeface="Courier New" panose="02070309020205020404" pitchFamily="49" charset="0"/>
              </a:rPr>
              <a:t>时使用</a:t>
            </a:r>
            <a:r>
              <a:rPr lang="en-US" altLang="zh-CN" sz="1800" b="0" dirty="0">
                <a:latin typeface="Courier New" panose="02070309020205020404" pitchFamily="49" charset="0"/>
                <a:cs typeface="Courier New" panose="02070309020205020404" pitchFamily="49" charset="0"/>
              </a:rPr>
              <a:t>[MTAThread]</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[STAThread]</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static void Main(string[] args)</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a:t>
            </a:r>
          </a:p>
          <a:p>
            <a:pPr eaLnBrk="1" hangingPunct="1">
              <a:lnSpc>
                <a:spcPct val="90000"/>
              </a:lnSpc>
              <a:spcBef>
                <a:spcPct val="0"/>
              </a:spcBef>
              <a:buNone/>
            </a:pPr>
            <a:r>
              <a:rPr lang="en-US" altLang="zh-CN" sz="1800" b="0" dirty="0" smtClean="0">
                <a:solidFill>
                  <a:srgbClr val="FF0000"/>
                </a:solidFill>
                <a:latin typeface="Courier New" panose="02070309020205020404" pitchFamily="49" charset="0"/>
                <a:cs typeface="Courier New" panose="02070309020205020404" pitchFamily="49" charset="0"/>
              </a:rPr>
              <a:t>			</a:t>
            </a:r>
            <a:r>
              <a:rPr lang="en-US" altLang="zh-CN" sz="1800" b="0" dirty="0" err="1" smtClean="0">
                <a:solidFill>
                  <a:srgbClr val="FF0000"/>
                </a:solidFill>
                <a:latin typeface="Courier New" panose="02070309020205020404" pitchFamily="49" charset="0"/>
                <a:cs typeface="Courier New" panose="02070309020205020404" pitchFamily="49" charset="0"/>
              </a:rPr>
              <a:t>StreamReader</a:t>
            </a:r>
            <a:r>
              <a:rPr lang="en-US" altLang="zh-CN" sz="1800" b="0" dirty="0" smtClean="0">
                <a:solidFill>
                  <a:srgbClr val="FF0000"/>
                </a:solidFill>
                <a:latin typeface="Courier New" panose="02070309020205020404" pitchFamily="49" charset="0"/>
                <a:cs typeface="Courier New" panose="02070309020205020404" pitchFamily="49" charset="0"/>
              </a:rPr>
              <a:t> </a:t>
            </a:r>
            <a:r>
              <a:rPr lang="en-US" altLang="zh-CN" sz="1800" b="0" dirty="0">
                <a:solidFill>
                  <a:srgbClr val="FF0000"/>
                </a:solidFill>
                <a:latin typeface="Courier New" panose="02070309020205020404" pitchFamily="49" charset="0"/>
                <a:cs typeface="Courier New" panose="02070309020205020404" pitchFamily="49" charset="0"/>
              </a:rPr>
              <a:t>sr = new StreamReader("c:\\temp.txt</a:t>
            </a:r>
            <a:r>
              <a:rPr lang="en-US" altLang="zh-CN" sz="1800" b="0" dirty="0" smtClean="0">
                <a:solidFill>
                  <a:srgbClr val="FF0000"/>
                </a:solidFill>
                <a:latin typeface="Courier New" panose="02070309020205020404" pitchFamily="49" charset="0"/>
                <a:cs typeface="Courier New" panose="02070309020205020404" pitchFamily="49" charset="0"/>
              </a:rPr>
              <a:t>", 					</a:t>
            </a:r>
            <a:r>
              <a:rPr lang="en-US" altLang="zh-CN" sz="1800" b="0" dirty="0" err="1" smtClean="0">
                <a:solidFill>
                  <a:srgbClr val="FF0000"/>
                </a:solidFill>
                <a:latin typeface="Courier New" panose="02070309020205020404" pitchFamily="49" charset="0"/>
                <a:cs typeface="Courier New" panose="02070309020205020404" pitchFamily="49" charset="0"/>
              </a:rPr>
              <a:t>Encoding.GetEncoding</a:t>
            </a:r>
            <a:r>
              <a:rPr lang="en-US" altLang="zh-CN" sz="1800" b="0" dirty="0">
                <a:solidFill>
                  <a:srgbClr val="FF0000"/>
                </a:solidFill>
                <a:latin typeface="Courier New" panose="02070309020205020404" pitchFamily="49" charset="0"/>
                <a:cs typeface="Courier New" panose="02070309020205020404" pitchFamily="49" charset="0"/>
              </a:rPr>
              <a:t>("gb2312"));</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string line;</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while((line = </a:t>
            </a:r>
            <a:r>
              <a:rPr lang="en-US" altLang="zh-CN" sz="1800" b="1" dirty="0">
                <a:solidFill>
                  <a:srgbClr val="FF0000"/>
                </a:solidFill>
                <a:latin typeface="Courier New" panose="02070309020205020404" pitchFamily="49" charset="0"/>
                <a:cs typeface="Courier New" panose="02070309020205020404" pitchFamily="49" charset="0"/>
              </a:rPr>
              <a:t>sr.ReadLine()</a:t>
            </a:r>
            <a:r>
              <a:rPr lang="en-US" altLang="zh-CN" sz="1800" b="1" dirty="0">
                <a:latin typeface="Courier New" panose="02070309020205020404" pitchFamily="49" charset="0"/>
                <a:cs typeface="Courier New" panose="02070309020205020404" pitchFamily="49" charset="0"/>
              </a:rPr>
              <a:t>) != null)</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a:t>
            </a:r>
            <a:r>
              <a:rPr lang="en-US" altLang="zh-CN" sz="1800" b="0" dirty="0" smtClean="0">
                <a:latin typeface="Courier New" panose="02070309020205020404" pitchFamily="49" charset="0"/>
                <a:cs typeface="Courier New" panose="02070309020205020404" pitchFamily="49" charset="0"/>
              </a:rPr>
              <a:t>	</a:t>
            </a:r>
            <a:r>
              <a:rPr lang="en-US" altLang="zh-CN" sz="1800" b="0" dirty="0" err="1" smtClean="0">
                <a:latin typeface="Courier New" panose="02070309020205020404" pitchFamily="49" charset="0"/>
                <a:cs typeface="Courier New" panose="02070309020205020404" pitchFamily="49" charset="0"/>
              </a:rPr>
              <a:t>Console.WriteLine</a:t>
            </a:r>
            <a:r>
              <a:rPr lang="en-US" altLang="zh-CN" sz="1800" b="0" dirty="0" smtClean="0">
                <a:latin typeface="Courier New" panose="02070309020205020404" pitchFamily="49" charset="0"/>
                <a:cs typeface="Courier New" panose="02070309020205020404" pitchFamily="49" charset="0"/>
              </a:rPr>
              <a:t>(line);</a:t>
            </a:r>
          </a:p>
          <a:p>
            <a:pPr eaLnBrk="1" hangingPunct="1">
              <a:lnSpc>
                <a:spcPct val="90000"/>
              </a:lnSpc>
              <a:spcBef>
                <a:spcPct val="0"/>
              </a:spcBef>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			//</a:t>
            </a:r>
            <a:r>
              <a:rPr lang="zh-CN" altLang="en-US" sz="1800" dirty="0" smtClean="0">
                <a:latin typeface="Courier New" panose="02070309020205020404" pitchFamily="49" charset="0"/>
                <a:cs typeface="Courier New" panose="02070309020205020404" pitchFamily="49" charset="0"/>
              </a:rPr>
              <a:t>其他相关的操作</a:t>
            </a:r>
            <a:endParaRPr lang="en-US" altLang="zh-CN" sz="1800" b="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altLang="zh-CN" sz="1800" b="0" dirty="0" smtClean="0">
                <a:latin typeface="Courier New" panose="02070309020205020404" pitchFamily="49" charset="0"/>
                <a:cs typeface="Courier New" panose="02070309020205020404" pitchFamily="49" charset="0"/>
              </a:rPr>
              <a:t>			}</a:t>
            </a:r>
            <a:endParaRPr lang="en-US" altLang="zh-CN" sz="1800" b="0" dirty="0">
              <a:latin typeface="Courier New" panose="02070309020205020404" pitchFamily="49" charset="0"/>
              <a:cs typeface="Courier New" panose="02070309020205020404" pitchFamily="49" charset="0"/>
            </a:endParaRP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sr.Close();</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Console.ReadLine();</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	  }</a:t>
            </a:r>
          </a:p>
          <a:p>
            <a:pPr eaLnBrk="1" hangingPunct="1">
              <a:lnSpc>
                <a:spcPct val="90000"/>
              </a:lnSpc>
              <a:spcBef>
                <a:spcPct val="0"/>
              </a:spcBef>
              <a:buNone/>
            </a:pPr>
            <a:r>
              <a:rPr lang="en-US" altLang="zh-CN" sz="1800" b="0" dirty="0">
                <a:latin typeface="Courier New" panose="02070309020205020404" pitchFamily="49" charset="0"/>
                <a:cs typeface="Courier New" panose="02070309020205020404" pitchFamily="49" charset="0"/>
              </a:rPr>
              <a:t>}</a:t>
            </a:r>
          </a:p>
          <a:p>
            <a:pPr eaLnBrk="1" hangingPunct="1">
              <a:lnSpc>
                <a:spcPct val="90000"/>
              </a:lnSpc>
              <a:spcBef>
                <a:spcPct val="0"/>
              </a:spcBef>
              <a:buNone/>
            </a:pPr>
            <a:endParaRPr lang="zh-CN" altLang="en-US" sz="1800" b="0" dirty="0">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2"/>
          <p:cNvSpPr>
            <a:spLocks noGrp="1"/>
          </p:cNvSpPr>
          <p:nvPr>
            <p:ph type="title"/>
          </p:nvPr>
        </p:nvSpPr>
        <p:spPr/>
        <p:txBody>
          <a:bodyPr vert="horz" wrap="square" lIns="91440" tIns="45720" rIns="91440" bIns="45720" anchor="ctr">
            <a:normAutofit/>
          </a:bodyPr>
          <a:lstStyle/>
          <a:p>
            <a:pPr eaLnBrk="1" hangingPunct="1"/>
            <a:r>
              <a:rPr lang="en-US" altLang="zh-CN" dirty="0">
                <a:ea typeface="宋体" panose="02010600030101010101" pitchFamily="2" charset="-122"/>
              </a:rPr>
              <a:t>MemoryStream </a:t>
            </a:r>
            <a:r>
              <a:rPr lang="zh-CN" altLang="en-US" dirty="0">
                <a:ea typeface="宋体" panose="02010600030101010101" pitchFamily="2" charset="-122"/>
              </a:rPr>
              <a:t>类</a:t>
            </a:r>
          </a:p>
        </p:txBody>
      </p:sp>
      <p:sp>
        <p:nvSpPr>
          <p:cNvPr id="367618" name="Rectangle 3"/>
          <p:cNvSpPr>
            <a:spLocks noGrp="1"/>
          </p:cNvSpPr>
          <p:nvPr>
            <p:ph type="body" sz="half" idx="1"/>
          </p:nvPr>
        </p:nvSpPr>
        <p:spPr>
          <a:xfrm>
            <a:off x="2495550" y="990600"/>
            <a:ext cx="7718425" cy="5175250"/>
          </a:xfrm>
        </p:spPr>
        <p:txBody>
          <a:bodyPr vert="horz" wrap="square" lIns="91440" tIns="45720" rIns="91440" bIns="45720" anchor="t"/>
          <a:lstStyle/>
          <a:p>
            <a:pPr eaLnBrk="1" hangingPunct="1">
              <a:buClr>
                <a:schemeClr val="hlink"/>
              </a:buClr>
              <a:buSzTx/>
              <a:buFont typeface="Wingdings" panose="05000000000000000000" pitchFamily="2" charset="2"/>
            </a:pPr>
            <a:r>
              <a:rPr lang="zh-CN" altLang="en-US" sz="2400" dirty="0">
                <a:latin typeface="楷体_GB2312" pitchFamily="49" charset="-122"/>
              </a:rPr>
              <a:t>用于从内存中读取数据和将数据写入内存中</a:t>
            </a:r>
          </a:p>
          <a:p>
            <a:pPr eaLnBrk="1" hangingPunct="1">
              <a:buClr>
                <a:schemeClr val="hlink"/>
              </a:buClr>
              <a:buSzTx/>
              <a:buFont typeface="Wingdings" panose="05000000000000000000" pitchFamily="2" charset="2"/>
            </a:pPr>
            <a:r>
              <a:rPr lang="zh-CN" altLang="en-US" sz="2400" dirty="0">
                <a:latin typeface="楷体_GB2312" pitchFamily="49" charset="-122"/>
              </a:rPr>
              <a:t>以下是 </a:t>
            </a:r>
            <a:r>
              <a:rPr lang="en-US" altLang="zh-CN" sz="2400" dirty="0"/>
              <a:t>MemoryStream </a:t>
            </a:r>
            <a:r>
              <a:rPr lang="zh-CN" altLang="en-US" sz="2400" dirty="0">
                <a:latin typeface="楷体_GB2312" pitchFamily="49" charset="-122"/>
              </a:rPr>
              <a:t>的一些方法</a:t>
            </a:r>
          </a:p>
        </p:txBody>
      </p:sp>
      <p:grpSp>
        <p:nvGrpSpPr>
          <p:cNvPr id="367619" name="Group 4"/>
          <p:cNvGrpSpPr/>
          <p:nvPr/>
        </p:nvGrpSpPr>
        <p:grpSpPr>
          <a:xfrm>
            <a:off x="4511675" y="2636838"/>
            <a:ext cx="2957513" cy="2743200"/>
            <a:chOff x="0" y="0"/>
            <a:chExt cx="1863" cy="2370"/>
          </a:xfrm>
        </p:grpSpPr>
        <p:grpSp>
          <p:nvGrpSpPr>
            <p:cNvPr id="367620" name="Group 5"/>
            <p:cNvGrpSpPr/>
            <p:nvPr/>
          </p:nvGrpSpPr>
          <p:grpSpPr>
            <a:xfrm>
              <a:off x="3" y="3"/>
              <a:ext cx="1857" cy="2364"/>
              <a:chOff x="0" y="0"/>
              <a:chExt cx="1857" cy="2364"/>
            </a:xfrm>
          </p:grpSpPr>
          <p:grpSp>
            <p:nvGrpSpPr>
              <p:cNvPr id="367621" name="Group 6"/>
              <p:cNvGrpSpPr/>
              <p:nvPr/>
            </p:nvGrpSpPr>
            <p:grpSpPr>
              <a:xfrm>
                <a:off x="0" y="0"/>
                <a:ext cx="1857" cy="394"/>
                <a:chOff x="0" y="0"/>
                <a:chExt cx="1857" cy="394"/>
              </a:xfrm>
            </p:grpSpPr>
            <p:sp>
              <p:nvSpPr>
                <p:cNvPr id="367622" name="Rectangle 7"/>
                <p:cNvSpPr/>
                <p:nvPr/>
              </p:nvSpPr>
              <p:spPr>
                <a:xfrm>
                  <a:off x="43" y="0"/>
                  <a:ext cx="1771" cy="394"/>
                </a:xfrm>
                <a:prstGeom prst="rect">
                  <a:avLst/>
                </a:prstGeom>
                <a:noFill/>
                <a:ln w="9525">
                  <a:noFill/>
                </a:ln>
              </p:spPr>
              <p:txBody>
                <a:bodyPr anchor="t"/>
                <a:lstStyle/>
                <a:p>
                  <a:pPr algn="ctr"/>
                  <a:r>
                    <a:rPr lang="zh-CN" altLang="en-US" sz="2400" b="1" dirty="0">
                      <a:latin typeface="Arial" panose="020B0604020202020204" pitchFamily="34" charset="0"/>
                      <a:ea typeface="楷体_GB2312" pitchFamily="49" charset="-122"/>
                    </a:rPr>
                    <a:t>方法</a:t>
                  </a:r>
                  <a:endParaRPr lang="zh-CN" altLang="en-US" sz="2400" dirty="0">
                    <a:latin typeface="Arial" panose="020B0604020202020204" pitchFamily="34" charset="0"/>
                    <a:ea typeface="楷体_GB2312" pitchFamily="49" charset="-122"/>
                  </a:endParaRPr>
                </a:p>
                <a:p>
                  <a:pPr algn="ctr" eaLnBrk="0" hangingPunct="0"/>
                  <a:endParaRPr lang="zh-CN" altLang="en-US" sz="2400" dirty="0">
                    <a:latin typeface="Arial" panose="020B0604020202020204" pitchFamily="34" charset="0"/>
                    <a:ea typeface="楷体_GB2312" pitchFamily="49" charset="-122"/>
                  </a:endParaRPr>
                </a:p>
              </p:txBody>
            </p:sp>
            <p:sp>
              <p:nvSpPr>
                <p:cNvPr id="367623" name="Rectangle 8"/>
                <p:cNvSpPr/>
                <p:nvPr/>
              </p:nvSpPr>
              <p:spPr>
                <a:xfrm>
                  <a:off x="0" y="0"/>
                  <a:ext cx="1857" cy="394"/>
                </a:xfrm>
                <a:prstGeom prst="rect">
                  <a:avLst/>
                </a:prstGeom>
                <a:noFill/>
                <a:ln w="7"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grpSp>
            <p:nvGrpSpPr>
              <p:cNvPr id="367624" name="Group 9"/>
              <p:cNvGrpSpPr/>
              <p:nvPr/>
            </p:nvGrpSpPr>
            <p:grpSpPr>
              <a:xfrm>
                <a:off x="0" y="394"/>
                <a:ext cx="1857" cy="394"/>
                <a:chOff x="0" y="0"/>
                <a:chExt cx="1857" cy="394"/>
              </a:xfrm>
            </p:grpSpPr>
            <p:sp>
              <p:nvSpPr>
                <p:cNvPr id="367625" name="Rectangle 10"/>
                <p:cNvSpPr/>
                <p:nvPr/>
              </p:nvSpPr>
              <p:spPr>
                <a:xfrm>
                  <a:off x="43" y="0"/>
                  <a:ext cx="1771" cy="394"/>
                </a:xfrm>
                <a:prstGeom prst="rect">
                  <a:avLst/>
                </a:prstGeom>
                <a:noFill/>
                <a:ln w="9525">
                  <a:noFill/>
                </a:ln>
              </p:spPr>
              <p:txBody>
                <a:bodyPr anchor="t"/>
                <a:lstStyle/>
                <a:p>
                  <a:pPr algn="just"/>
                  <a:r>
                    <a:rPr lang="en-US" altLang="zh-CN" sz="2400" b="1" dirty="0">
                      <a:latin typeface="Arial Narrow" panose="020B0606020202030204" pitchFamily="34" charset="0"/>
                      <a:ea typeface="宋体" panose="02010600030101010101" pitchFamily="2" charset="-122"/>
                    </a:rPr>
                    <a:t>Read( )</a:t>
                  </a:r>
                </a:p>
                <a:p>
                  <a:pPr algn="just" eaLnBrk="0" hangingPunct="0"/>
                  <a:endParaRPr lang="zh-CN" altLang="en-US" sz="2400" b="1" dirty="0">
                    <a:latin typeface="Arial Narrow" panose="020B0606020202030204" pitchFamily="34" charset="0"/>
                    <a:ea typeface="宋体" panose="02010600030101010101" pitchFamily="2" charset="-122"/>
                  </a:endParaRPr>
                </a:p>
              </p:txBody>
            </p:sp>
            <p:sp>
              <p:nvSpPr>
                <p:cNvPr id="367626" name="Rectangle 11"/>
                <p:cNvSpPr/>
                <p:nvPr/>
              </p:nvSpPr>
              <p:spPr>
                <a:xfrm>
                  <a:off x="0" y="0"/>
                  <a:ext cx="1857" cy="394"/>
                </a:xfrm>
                <a:prstGeom prst="rect">
                  <a:avLst/>
                </a:prstGeom>
                <a:noFill/>
                <a:ln w="7"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grpSp>
            <p:nvGrpSpPr>
              <p:cNvPr id="367627" name="Group 12"/>
              <p:cNvGrpSpPr/>
              <p:nvPr/>
            </p:nvGrpSpPr>
            <p:grpSpPr>
              <a:xfrm>
                <a:off x="0" y="788"/>
                <a:ext cx="1857" cy="394"/>
                <a:chOff x="0" y="0"/>
                <a:chExt cx="1857" cy="394"/>
              </a:xfrm>
            </p:grpSpPr>
            <p:sp>
              <p:nvSpPr>
                <p:cNvPr id="367628" name="Rectangle 13"/>
                <p:cNvSpPr/>
                <p:nvPr/>
              </p:nvSpPr>
              <p:spPr>
                <a:xfrm>
                  <a:off x="43" y="0"/>
                  <a:ext cx="1771" cy="394"/>
                </a:xfrm>
                <a:prstGeom prst="rect">
                  <a:avLst/>
                </a:prstGeom>
                <a:noFill/>
                <a:ln w="9525">
                  <a:noFill/>
                </a:ln>
              </p:spPr>
              <p:txBody>
                <a:bodyPr anchor="t"/>
                <a:lstStyle/>
                <a:p>
                  <a:pPr algn="just"/>
                  <a:r>
                    <a:rPr lang="en-US" altLang="zh-CN" sz="2400" b="1" dirty="0">
                      <a:latin typeface="Arial Narrow" panose="020B0606020202030204" pitchFamily="34" charset="0"/>
                      <a:ea typeface="宋体" panose="02010600030101010101" pitchFamily="2" charset="-122"/>
                    </a:rPr>
                    <a:t>ReadByte( )</a:t>
                  </a:r>
                </a:p>
                <a:p>
                  <a:pPr algn="just" eaLnBrk="0" hangingPunct="0"/>
                  <a:endParaRPr lang="zh-CN" altLang="en-US" sz="4800" b="1" dirty="0">
                    <a:latin typeface="Arial" panose="020B0604020202020204" pitchFamily="34" charset="0"/>
                    <a:ea typeface="宋体" panose="02010600030101010101" pitchFamily="2" charset="-122"/>
                  </a:endParaRPr>
                </a:p>
              </p:txBody>
            </p:sp>
            <p:sp>
              <p:nvSpPr>
                <p:cNvPr id="367629" name="Rectangle 14"/>
                <p:cNvSpPr/>
                <p:nvPr/>
              </p:nvSpPr>
              <p:spPr>
                <a:xfrm>
                  <a:off x="0" y="0"/>
                  <a:ext cx="1857" cy="394"/>
                </a:xfrm>
                <a:prstGeom prst="rect">
                  <a:avLst/>
                </a:prstGeom>
                <a:noFill/>
                <a:ln w="7"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grpSp>
            <p:nvGrpSpPr>
              <p:cNvPr id="367630" name="Group 15"/>
              <p:cNvGrpSpPr/>
              <p:nvPr/>
            </p:nvGrpSpPr>
            <p:grpSpPr>
              <a:xfrm>
                <a:off x="0" y="1182"/>
                <a:ext cx="1857" cy="394"/>
                <a:chOff x="0" y="0"/>
                <a:chExt cx="1857" cy="394"/>
              </a:xfrm>
            </p:grpSpPr>
            <p:sp>
              <p:nvSpPr>
                <p:cNvPr id="367631" name="Rectangle 16"/>
                <p:cNvSpPr/>
                <p:nvPr/>
              </p:nvSpPr>
              <p:spPr>
                <a:xfrm>
                  <a:off x="43" y="0"/>
                  <a:ext cx="1771" cy="394"/>
                </a:xfrm>
                <a:prstGeom prst="rect">
                  <a:avLst/>
                </a:prstGeom>
                <a:noFill/>
                <a:ln w="9525">
                  <a:noFill/>
                </a:ln>
              </p:spPr>
              <p:txBody>
                <a:bodyPr anchor="t"/>
                <a:lstStyle/>
                <a:p>
                  <a:pPr algn="just"/>
                  <a:r>
                    <a:rPr lang="en-US" altLang="zh-CN" sz="2400" b="1" dirty="0">
                      <a:latin typeface="Arial Narrow" panose="020B0606020202030204" pitchFamily="34" charset="0"/>
                      <a:ea typeface="宋体" panose="02010600030101010101" pitchFamily="2" charset="-122"/>
                    </a:rPr>
                    <a:t>Write( )</a:t>
                  </a:r>
                </a:p>
                <a:p>
                  <a:pPr algn="just" eaLnBrk="0" hangingPunct="0"/>
                  <a:endParaRPr lang="zh-CN" altLang="en-US" sz="2400" b="1" dirty="0">
                    <a:latin typeface="Arial Narrow" panose="020B0606020202030204" pitchFamily="34" charset="0"/>
                    <a:ea typeface="宋体" panose="02010600030101010101" pitchFamily="2" charset="-122"/>
                  </a:endParaRPr>
                </a:p>
              </p:txBody>
            </p:sp>
            <p:sp>
              <p:nvSpPr>
                <p:cNvPr id="367632" name="Rectangle 17"/>
                <p:cNvSpPr/>
                <p:nvPr/>
              </p:nvSpPr>
              <p:spPr>
                <a:xfrm>
                  <a:off x="0" y="0"/>
                  <a:ext cx="1857" cy="394"/>
                </a:xfrm>
                <a:prstGeom prst="rect">
                  <a:avLst/>
                </a:prstGeom>
                <a:noFill/>
                <a:ln w="7"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grpSp>
            <p:nvGrpSpPr>
              <p:cNvPr id="367633" name="Group 18"/>
              <p:cNvGrpSpPr/>
              <p:nvPr/>
            </p:nvGrpSpPr>
            <p:grpSpPr>
              <a:xfrm>
                <a:off x="0" y="1576"/>
                <a:ext cx="1857" cy="394"/>
                <a:chOff x="0" y="0"/>
                <a:chExt cx="1857" cy="394"/>
              </a:xfrm>
            </p:grpSpPr>
            <p:sp>
              <p:nvSpPr>
                <p:cNvPr id="367634" name="Rectangle 19"/>
                <p:cNvSpPr/>
                <p:nvPr/>
              </p:nvSpPr>
              <p:spPr>
                <a:xfrm>
                  <a:off x="43" y="0"/>
                  <a:ext cx="1771" cy="394"/>
                </a:xfrm>
                <a:prstGeom prst="rect">
                  <a:avLst/>
                </a:prstGeom>
                <a:noFill/>
                <a:ln w="9525">
                  <a:noFill/>
                </a:ln>
              </p:spPr>
              <p:txBody>
                <a:bodyPr anchor="t"/>
                <a:lstStyle/>
                <a:p>
                  <a:pPr algn="just"/>
                  <a:r>
                    <a:rPr lang="en-US" altLang="zh-CN" sz="2400" b="1" dirty="0">
                      <a:latin typeface="Arial Narrow" panose="020B0606020202030204" pitchFamily="34" charset="0"/>
                      <a:ea typeface="宋体" panose="02010600030101010101" pitchFamily="2" charset="-122"/>
                    </a:rPr>
                    <a:t>WriteByte( )</a:t>
                  </a:r>
                </a:p>
                <a:p>
                  <a:pPr algn="just" eaLnBrk="0" hangingPunct="0"/>
                  <a:endParaRPr lang="zh-CN" altLang="en-US" sz="4800" b="1" dirty="0">
                    <a:latin typeface="Arial" panose="020B0604020202020204" pitchFamily="34" charset="0"/>
                    <a:ea typeface="宋体" panose="02010600030101010101" pitchFamily="2" charset="-122"/>
                  </a:endParaRPr>
                </a:p>
              </p:txBody>
            </p:sp>
            <p:sp>
              <p:nvSpPr>
                <p:cNvPr id="367635" name="Rectangle 20"/>
                <p:cNvSpPr/>
                <p:nvPr/>
              </p:nvSpPr>
              <p:spPr>
                <a:xfrm>
                  <a:off x="0" y="0"/>
                  <a:ext cx="1857" cy="394"/>
                </a:xfrm>
                <a:prstGeom prst="rect">
                  <a:avLst/>
                </a:prstGeom>
                <a:noFill/>
                <a:ln w="7"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grpSp>
            <p:nvGrpSpPr>
              <p:cNvPr id="367636" name="Group 21"/>
              <p:cNvGrpSpPr/>
              <p:nvPr/>
            </p:nvGrpSpPr>
            <p:grpSpPr>
              <a:xfrm>
                <a:off x="0" y="1970"/>
                <a:ext cx="1857" cy="394"/>
                <a:chOff x="0" y="0"/>
                <a:chExt cx="1857" cy="394"/>
              </a:xfrm>
            </p:grpSpPr>
            <p:sp>
              <p:nvSpPr>
                <p:cNvPr id="367637" name="Rectangle 22"/>
                <p:cNvSpPr/>
                <p:nvPr/>
              </p:nvSpPr>
              <p:spPr>
                <a:xfrm>
                  <a:off x="43" y="0"/>
                  <a:ext cx="1771" cy="394"/>
                </a:xfrm>
                <a:prstGeom prst="rect">
                  <a:avLst/>
                </a:prstGeom>
                <a:noFill/>
                <a:ln w="9525">
                  <a:noFill/>
                </a:ln>
              </p:spPr>
              <p:txBody>
                <a:bodyPr anchor="t"/>
                <a:lstStyle/>
                <a:p>
                  <a:pPr algn="just"/>
                  <a:r>
                    <a:rPr lang="en-US" altLang="zh-CN" sz="2400" b="1" dirty="0">
                      <a:latin typeface="Arial Narrow" panose="020B0606020202030204" pitchFamily="34" charset="0"/>
                      <a:ea typeface="宋体" panose="02010600030101010101" pitchFamily="2" charset="-122"/>
                    </a:rPr>
                    <a:t>WriteTo( )</a:t>
                  </a:r>
                </a:p>
                <a:p>
                  <a:pPr algn="just" eaLnBrk="0" hangingPunct="0"/>
                  <a:endParaRPr lang="zh-CN" altLang="en-US" sz="4800" dirty="0">
                    <a:latin typeface="Arial" panose="020B0604020202020204" pitchFamily="34" charset="0"/>
                    <a:ea typeface="宋体" panose="02010600030101010101" pitchFamily="2" charset="-122"/>
                  </a:endParaRPr>
                </a:p>
              </p:txBody>
            </p:sp>
            <p:sp>
              <p:nvSpPr>
                <p:cNvPr id="367638" name="Rectangle 23"/>
                <p:cNvSpPr/>
                <p:nvPr/>
              </p:nvSpPr>
              <p:spPr>
                <a:xfrm>
                  <a:off x="0" y="0"/>
                  <a:ext cx="1857" cy="394"/>
                </a:xfrm>
                <a:prstGeom prst="rect">
                  <a:avLst/>
                </a:prstGeom>
                <a:noFill/>
                <a:ln w="7"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grpSp>
        <p:sp>
          <p:nvSpPr>
            <p:cNvPr id="367639" name="Rectangle 24"/>
            <p:cNvSpPr/>
            <p:nvPr/>
          </p:nvSpPr>
          <p:spPr>
            <a:xfrm>
              <a:off x="0" y="0"/>
              <a:ext cx="1863" cy="2370"/>
            </a:xfrm>
            <a:prstGeom prst="rect">
              <a:avLst/>
            </a:prstGeom>
            <a:noFill/>
            <a:ln w="11112" cap="flat" cmpd="sng">
              <a:solidFill>
                <a:srgbClr val="A0A0A0"/>
              </a:solidFill>
              <a:prstDash val="solid"/>
              <a:miter/>
              <a:headEnd type="none" w="med" len="med"/>
              <a:tailEnd type="none" w="med" len="med"/>
            </a:ln>
          </p:spPr>
          <p:txBody>
            <a:bodyPr wrap="none" anchor="t"/>
            <a:lstStyle/>
            <a:p>
              <a:endParaRPr lang="zh-CN" altLang="en-US" dirty="0">
                <a:latin typeface="Arial" panose="020B0604020202020204" pitchFamily="34" charset="0"/>
                <a:ea typeface="黑体" panose="02010609060101010101"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2"/>
          <p:cNvSpPr>
            <a:spLocks noGrp="1"/>
          </p:cNvSpPr>
          <p:nvPr>
            <p:ph type="body" sz="half" idx="1"/>
          </p:nvPr>
        </p:nvSpPr>
        <p:spPr>
          <a:xfrm>
            <a:off x="601134" y="115888"/>
            <a:ext cx="10913534" cy="6524625"/>
          </a:xfrm>
        </p:spPr>
        <p:txBody>
          <a:bodyPr vert="horz" wrap="square" lIns="91440" tIns="45720" rIns="91440" bIns="45720" anchor="t">
            <a:normAutofit fontScale="92500" lnSpcReduction="20000"/>
          </a:bodyPr>
          <a:lstStyle/>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using System;</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using System.IO;</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public class MyApp</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static void Main()</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try</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FileStream fsIn = new FileStream(@"C:\manet.bmp", FileMode.Open, FileAccess.Read);</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FileStream fsOut = new FileStream(@"C:\manetcopy.bmp", FileMode.OpenOrCreate, FileAccess.Write);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MemoryStream ms = new MemoryStream();</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int imgByte;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while ((imgByte = fsIn.ReadByte()) != -1) </a:t>
            </a:r>
            <a:endParaRPr lang="en-US" altLang="zh-CN" sz="1400" b="0" dirty="0" smtClean="0">
              <a:latin typeface="Courier New" panose="02070309020205020404" pitchFamily="49" charset="0"/>
              <a:cs typeface="Courier New" panose="02070309020205020404" pitchFamily="49" charset="0"/>
            </a:endParaRPr>
          </a:p>
          <a:p>
            <a:pPr eaLnBrk="1" hangingPunct="1">
              <a:lnSpc>
                <a:spcPct val="80000"/>
              </a:lnSpc>
              <a:buClr>
                <a:schemeClr val="hlink"/>
              </a:buClr>
              <a:buSzTx/>
              <a:buFont typeface="Wingdings" panose="05000000000000000000" pitchFamily="2" charset="2"/>
              <a:buNone/>
            </a:pPr>
            <a:r>
              <a:rPr lang="en-US" altLang="zh-CN" sz="1400" dirty="0">
                <a:solidFill>
                  <a:srgbClr val="FF0000"/>
                </a:solidFill>
                <a:latin typeface="Courier New" panose="02070309020205020404" pitchFamily="49" charset="0"/>
                <a:cs typeface="Courier New" panose="02070309020205020404" pitchFamily="49" charset="0"/>
              </a:rPr>
              <a:t>	</a:t>
            </a:r>
            <a:r>
              <a:rPr lang="en-US" altLang="zh-CN" sz="1400" dirty="0" smtClean="0">
                <a:solidFill>
                  <a:srgbClr val="FF0000"/>
                </a:solidFill>
                <a:latin typeface="Courier New" panose="02070309020205020404" pitchFamily="49" charset="0"/>
                <a:cs typeface="Courier New" panose="02070309020205020404" pitchFamily="49" charset="0"/>
              </a:rPr>
              <a:t>		</a:t>
            </a:r>
            <a:r>
              <a:rPr lang="en-US" altLang="zh-CN" sz="1400" b="0" dirty="0" err="1" smtClean="0">
                <a:solidFill>
                  <a:srgbClr val="FF0000"/>
                </a:solidFill>
                <a:latin typeface="Courier New" panose="02070309020205020404" pitchFamily="49" charset="0"/>
                <a:cs typeface="Courier New" panose="02070309020205020404" pitchFamily="49" charset="0"/>
              </a:rPr>
              <a:t>ms.WriteByte</a:t>
            </a:r>
            <a:r>
              <a:rPr lang="en-US" altLang="zh-CN" sz="1400" b="0" dirty="0">
                <a:solidFill>
                  <a:srgbClr val="FF0000"/>
                </a:solidFill>
                <a:latin typeface="Courier New" panose="02070309020205020404" pitchFamily="49" charset="0"/>
                <a:cs typeface="Courier New" panose="02070309020205020404" pitchFamily="49" charset="0"/>
              </a:rPr>
              <a:t>((byte)imgByte);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ms.WriteTo(fsOut);</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byte[</a:t>
            </a:r>
            <a:r>
              <a:rPr lang="zh-CN" altLang="zh-CN" sz="1400" b="0" dirty="0">
                <a:solidFill>
                  <a:srgbClr val="FF0000"/>
                </a:solidFill>
                <a:latin typeface="Courier New" panose="02070309020205020404" pitchFamily="49" charset="0"/>
                <a:cs typeface="Courier New" panose="02070309020205020404" pitchFamily="49" charset="0"/>
              </a:rPr>
              <a:t> </a:t>
            </a:r>
            <a:r>
              <a:rPr lang="en-US" altLang="zh-CN" sz="1400" b="0" dirty="0">
                <a:solidFill>
                  <a:srgbClr val="FF0000"/>
                </a:solidFill>
                <a:latin typeface="Courier New" panose="02070309020205020404" pitchFamily="49" charset="0"/>
                <a:cs typeface="Courier New" panose="02070309020205020404" pitchFamily="49" charset="0"/>
              </a:rPr>
              <a:t>] imgArray = ms.ToArray();</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fsIn.Close();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fsOut.Close();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ms.Close();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catch (Exception ex)</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Console.Write(ex.Message);</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    }</a:t>
            </a:r>
          </a:p>
          <a:p>
            <a:pPr eaLnBrk="1" hangingPunct="1">
              <a:lnSpc>
                <a:spcPct val="80000"/>
              </a:lnSpc>
              <a:buClr>
                <a:schemeClr val="hlink"/>
              </a:buClr>
              <a:buSzTx/>
              <a:buFont typeface="Wingdings" panose="05000000000000000000" pitchFamily="2" charset="2"/>
              <a:buNone/>
            </a:pPr>
            <a:r>
              <a:rPr lang="en-US" altLang="zh-CN" sz="1400" b="0" dirty="0">
                <a:latin typeface="Courier New" panose="02070309020205020404" pitchFamily="49" charset="0"/>
                <a:cs typeface="Courier New" panose="02070309020205020404" pitchFamily="49" charset="0"/>
              </a:rPr>
              <a:t>}</a:t>
            </a:r>
            <a:endParaRPr lang="zh-CN" altLang="zh-CN" sz="1400" b="0" dirty="0">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5" name="Rectangle 2"/>
          <p:cNvSpPr>
            <a:spLocks noGrp="1"/>
          </p:cNvSpPr>
          <p:nvPr>
            <p:ph type="title"/>
          </p:nvPr>
        </p:nvSpPr>
        <p:spPr/>
        <p:txBody>
          <a:bodyPr vert="horz" wrap="square" lIns="91440" tIns="45720" rIns="91440" bIns="45720" anchor="ctr">
            <a:normAutofit/>
          </a:bodyPr>
          <a:lstStyle/>
          <a:p>
            <a:pPr eaLnBrk="1" hangingPunct="1"/>
            <a:r>
              <a:rPr lang="en-US" altLang="zh-CN" dirty="0">
                <a:ea typeface="宋体" panose="02010600030101010101" pitchFamily="2" charset="-122"/>
              </a:rPr>
              <a:t>BufferedStream </a:t>
            </a:r>
            <a:r>
              <a:rPr lang="zh-CN" altLang="en-US" dirty="0">
                <a:ea typeface="宋体" panose="02010600030101010101" pitchFamily="2" charset="-122"/>
              </a:rPr>
              <a:t>类 </a:t>
            </a:r>
            <a:r>
              <a:rPr lang="en-US" altLang="zh-CN" dirty="0">
                <a:ea typeface="宋体" panose="02010600030101010101" pitchFamily="2" charset="-122"/>
              </a:rPr>
              <a:t>2-1</a:t>
            </a:r>
          </a:p>
        </p:txBody>
      </p:sp>
      <p:sp>
        <p:nvSpPr>
          <p:cNvPr id="369666" name="Rectangle 3"/>
          <p:cNvSpPr>
            <a:spLocks noGrp="1"/>
          </p:cNvSpPr>
          <p:nvPr>
            <p:ph type="body" sz="half" idx="1"/>
          </p:nvPr>
        </p:nvSpPr>
        <p:spPr>
          <a:xfrm>
            <a:off x="2495550" y="990600"/>
            <a:ext cx="7789863" cy="5175250"/>
          </a:xfrm>
        </p:spPr>
        <p:txBody>
          <a:bodyPr vert="horz" wrap="square" lIns="91440" tIns="45720" rIns="91440" bIns="45720" anchor="t"/>
          <a:lstStyle/>
          <a:p>
            <a:pPr eaLnBrk="1" fontAlgn="b" hangingPunct="1">
              <a:buClr>
                <a:schemeClr val="hlink"/>
              </a:buClr>
              <a:buSzTx/>
              <a:buFontTx/>
              <a:buChar char="•"/>
            </a:pPr>
            <a:r>
              <a:rPr lang="zh-CN" altLang="en-US" sz="2400" dirty="0"/>
              <a:t>用于在缓冲区中读取和写入</a:t>
            </a:r>
          </a:p>
          <a:p>
            <a:pPr eaLnBrk="1" fontAlgn="b" hangingPunct="1">
              <a:buClr>
                <a:schemeClr val="hlink"/>
              </a:buClr>
              <a:buSzTx/>
              <a:buFontTx/>
              <a:buChar char="•"/>
            </a:pPr>
            <a:r>
              <a:rPr lang="zh-CN" altLang="en-US" sz="2400" dirty="0"/>
              <a:t>当缓冲区满或关闭时，内容将刷新输出到底层流</a:t>
            </a:r>
          </a:p>
          <a:p>
            <a:pPr eaLnBrk="1" hangingPunct="1">
              <a:buClr>
                <a:schemeClr val="hlink"/>
              </a:buClr>
              <a:buSzTx/>
              <a:buFont typeface="Wingdings" panose="05000000000000000000" pitchFamily="2" charset="2"/>
              <a:buChar char="•"/>
            </a:pPr>
            <a:r>
              <a:rPr lang="zh-CN" altLang="en-US" sz="2400" dirty="0"/>
              <a:t>它有两个重载的构造函数</a:t>
            </a:r>
          </a:p>
          <a:p>
            <a:pPr eaLnBrk="1" hangingPunct="1">
              <a:buClr>
                <a:schemeClr val="hlink"/>
              </a:buClr>
              <a:buSzTx/>
              <a:buFont typeface="Wingdings" panose="05000000000000000000" pitchFamily="2" charset="2"/>
              <a:buChar char="•"/>
            </a:pPr>
            <a:r>
              <a:rPr lang="zh-CN" altLang="en-US" sz="2400" dirty="0"/>
              <a:t>语法</a:t>
            </a:r>
          </a:p>
        </p:txBody>
      </p:sp>
      <p:pic>
        <p:nvPicPr>
          <p:cNvPr id="369667" name="Picture 4" descr="Csharp_chapter9_TP_P10"/>
          <p:cNvPicPr>
            <a:picLocks noChangeAspect="1"/>
          </p:cNvPicPr>
          <p:nvPr/>
        </p:nvPicPr>
        <p:blipFill>
          <a:blip r:embed="rId2"/>
          <a:stretch>
            <a:fillRect/>
          </a:stretch>
        </p:blipFill>
        <p:spPr>
          <a:xfrm>
            <a:off x="1597025" y="3789363"/>
            <a:ext cx="8820150" cy="21161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797300" cy="989330"/>
          </a:xfrm>
        </p:spPr>
        <p:txBody>
          <a:bodyPr>
            <a:normAutofit/>
          </a:bodyPr>
          <a:lstStyle/>
          <a:p>
            <a:r>
              <a:rPr lang="en-US" altLang="zh-CN"/>
              <a:t>1 </a:t>
            </a:r>
            <a:r>
              <a:rPr lang="zh-CN" altLang="zh-CN"/>
              <a:t>文件读写</a:t>
            </a:r>
          </a:p>
        </p:txBody>
      </p:sp>
      <p:sp>
        <p:nvSpPr>
          <p:cNvPr id="8195" name="Rectangle 3"/>
          <p:cNvSpPr>
            <a:spLocks noGrp="1" noChangeArrowheads="1"/>
          </p:cNvSpPr>
          <p:nvPr>
            <p:ph type="body" sz="half" idx="1"/>
          </p:nvPr>
        </p:nvSpPr>
        <p:spPr>
          <a:xfrm>
            <a:off x="916071" y="1315487"/>
            <a:ext cx="10107930" cy="4876766"/>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
                <a:srgbClr val="660066"/>
              </a:buClr>
              <a:buSzPct val="120000"/>
              <a:buFont typeface="Wingdings" panose="05000000000000000000" pitchFamily="2" charset="2"/>
              <a:buChar char="q"/>
              <a:defRPr/>
            </a:pPr>
            <a:r>
              <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C#</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中，有关文件操作的类位于</a:t>
            </a:r>
            <a:r>
              <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System.IO</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命名空间</a:t>
            </a:r>
            <a:endPar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660066"/>
              </a:buClr>
              <a:buSzPct val="120000"/>
              <a:buFont typeface="Wingdings" panose="05000000000000000000" pitchFamily="2" charset="2"/>
              <a:buChar char="q"/>
              <a:defRPr/>
            </a:pPr>
            <a:r>
              <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IO </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命名空间</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包含数据流</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和</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文件读取</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和</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写入类</a:t>
            </a:r>
            <a:endPar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660066"/>
              </a:buClr>
              <a:buSzPct val="120000"/>
              <a:buFont typeface="Wingdings" panose="05000000000000000000" pitchFamily="2" charset="2"/>
              <a:buChar char="q"/>
              <a:defRPr/>
            </a:pPr>
            <a:r>
              <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IO </a:t>
            </a: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命名空间中用于文件目录操作类</a:t>
            </a: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defRPr/>
            </a:pPr>
            <a:endPar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defRPr/>
            </a:pPr>
            <a:r>
              <a:rPr lang="zh-CN" altLang="en-US" sz="4000" kern="0" baseline="-25000" dirty="0" smtClean="0">
                <a:effectLst>
                  <a:outerShdw blurRad="38100" dist="38100" dir="2700000" algn="tl">
                    <a:srgbClr val="000000"/>
                  </a:outerShdw>
                </a:effectLst>
                <a:ea typeface="宋体" panose="02010600030101010101" pitchFamily="2" charset="-122"/>
              </a:rPr>
              <a:t>文件操作分成三个方面：</a:t>
            </a:r>
            <a:endParaRPr lang="en-US" altLang="zh-CN" sz="4000" kern="0" baseline="-25000" dirty="0" smtClean="0">
              <a:effectLst>
                <a:outerShdw blurRad="38100" dist="38100" dir="2700000" algn="tl">
                  <a:srgbClr val="000000"/>
                </a:outerShdw>
              </a:effectLst>
              <a:ea typeface="宋体" panose="02010600030101010101" pitchFamily="2" charset="-122"/>
            </a:endParaRPr>
          </a:p>
          <a:p>
            <a:pPr marL="800100" lvl="1" indent="-342900" fontAlgn="base">
              <a:lnSpc>
                <a:spcPct val="100000"/>
              </a:lnSpc>
              <a:spcBef>
                <a:spcPct val="20000"/>
              </a:spcBef>
              <a:spcAft>
                <a:spcPct val="0"/>
              </a:spcAft>
              <a:buClr>
                <a:schemeClr val="hlink"/>
              </a:buClr>
              <a:buSzPct val="120000"/>
              <a:buFontTx/>
              <a:buChar char="•"/>
              <a:defRPr/>
            </a:pP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文件和目录操作 </a:t>
            </a:r>
            <a:r>
              <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a:t>
            </a:r>
            <a:r>
              <a:rPr lang="en-US" altLang="zh-CN" sz="4000" kern="0" baseline="-25000" dirty="0">
                <a:effectLst>
                  <a:outerShdw blurRad="38100" dist="38100" dir="2700000" algn="tl">
                    <a:srgbClr val="000000"/>
                  </a:outerShdw>
                </a:effectLst>
                <a:ea typeface="宋体" panose="02010600030101010101" pitchFamily="2" charset="-122"/>
              </a:rPr>
              <a:t> Directory</a:t>
            </a:r>
            <a:r>
              <a:rPr lang="zh-CN" altLang="en-US" sz="4000" kern="0" baseline="-25000" dirty="0">
                <a:effectLst>
                  <a:outerShdw blurRad="38100" dist="38100" dir="2700000" algn="tl">
                    <a:srgbClr val="000000"/>
                  </a:outerShdw>
                </a:effectLst>
                <a:ea typeface="宋体" panose="02010600030101010101" pitchFamily="2" charset="-122"/>
              </a:rPr>
              <a:t>、</a:t>
            </a:r>
            <a:r>
              <a:rPr lang="en-US" altLang="zh-CN" sz="4000" kern="0" baseline="-25000" dirty="0" err="1" smtClean="0">
                <a:effectLst>
                  <a:outerShdw blurRad="38100" dist="38100" dir="2700000" algn="tl">
                    <a:srgbClr val="000000"/>
                  </a:outerShdw>
                </a:effectLst>
                <a:ea typeface="宋体" panose="02010600030101010101" pitchFamily="2" charset="-122"/>
              </a:rPr>
              <a:t>DirectoryInfo</a:t>
            </a:r>
            <a:r>
              <a:rPr lang="zh-CN" altLang="en-US" sz="4000" kern="0" baseline="-25000" dirty="0" smtClean="0">
                <a:effectLst>
                  <a:outerShdw blurRad="38100" dist="38100" dir="2700000" algn="tl">
                    <a:srgbClr val="000000"/>
                  </a:outerShdw>
                </a:effectLst>
                <a:ea typeface="宋体" panose="02010600030101010101" pitchFamily="2" charset="-122"/>
              </a:rPr>
              <a:t>； </a:t>
            </a:r>
            <a:r>
              <a:rPr lang="en-US" altLang="zh-CN" sz="4000" kern="0" baseline="-25000" dirty="0">
                <a:effectLst>
                  <a:outerShdw blurRad="38100" dist="38100" dir="2700000" algn="tl">
                    <a:srgbClr val="000000"/>
                  </a:outerShdw>
                </a:effectLst>
                <a:ea typeface="宋体" panose="02010600030101010101" pitchFamily="2" charset="-122"/>
              </a:rPr>
              <a:t>File</a:t>
            </a:r>
            <a:r>
              <a:rPr lang="zh-CN" altLang="en-US" sz="4000" kern="0" baseline="-25000" dirty="0">
                <a:effectLst>
                  <a:outerShdw blurRad="38100" dist="38100" dir="2700000" algn="tl">
                    <a:srgbClr val="000000"/>
                  </a:outerShdw>
                </a:effectLst>
                <a:ea typeface="宋体" panose="02010600030101010101" pitchFamily="2" charset="-122"/>
              </a:rPr>
              <a:t>和</a:t>
            </a:r>
            <a:r>
              <a:rPr lang="en-US" altLang="zh-CN" sz="4000" kern="0" baseline="-25000" dirty="0" err="1">
                <a:effectLst>
                  <a:outerShdw blurRad="38100" dist="38100" dir="2700000" algn="tl">
                    <a:srgbClr val="000000"/>
                  </a:outerShdw>
                </a:effectLst>
                <a:ea typeface="宋体" panose="02010600030101010101" pitchFamily="2" charset="-122"/>
              </a:rPr>
              <a:t>FileInfo</a:t>
            </a:r>
            <a:endPar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endParaRPr>
          </a:p>
          <a:p>
            <a:pPr marL="800100" lvl="1" indent="-342900" fontAlgn="base">
              <a:lnSpc>
                <a:spcPct val="100000"/>
              </a:lnSpc>
              <a:spcBef>
                <a:spcPct val="20000"/>
              </a:spcBef>
              <a:spcAft>
                <a:spcPct val="0"/>
              </a:spcAft>
              <a:buClr>
                <a:schemeClr val="hlink"/>
              </a:buClr>
              <a:buSzPct val="120000"/>
              <a:buFontTx/>
              <a:buChar char="•"/>
              <a:defRPr/>
            </a:pPr>
            <a:r>
              <a:rPr lang="zh-CN" altLang="en-US" sz="4000" kern="0" baseline="-25000" dirty="0" smtClean="0">
                <a:effectLst>
                  <a:outerShdw blurRad="38100" dist="38100" dir="2700000" algn="tl">
                    <a:srgbClr val="000000"/>
                  </a:outerShdw>
                </a:effectLst>
                <a:ea typeface="宋体" panose="02010600030101010101" pitchFamily="2" charset="-122"/>
              </a:rPr>
              <a:t>文件和目录路径字符串操作</a:t>
            </a:r>
            <a:r>
              <a:rPr lang="en-US" altLang="zh-CN" sz="4000" kern="0" baseline="-25000" dirty="0" smtClean="0">
                <a:effectLst>
                  <a:outerShdw blurRad="38100" dist="38100" dir="2700000" algn="tl">
                    <a:srgbClr val="000000"/>
                  </a:outerShdw>
                </a:effectLst>
                <a:ea typeface="宋体" panose="02010600030101010101" pitchFamily="2" charset="-122"/>
              </a:rPr>
              <a:t>-Path</a:t>
            </a:r>
          </a:p>
          <a:p>
            <a:pPr marL="800100" lvl="1" indent="-342900" fontAlgn="base">
              <a:lnSpc>
                <a:spcPct val="100000"/>
              </a:lnSpc>
              <a:spcBef>
                <a:spcPct val="20000"/>
              </a:spcBef>
              <a:spcAft>
                <a:spcPct val="0"/>
              </a:spcAft>
              <a:buClr>
                <a:schemeClr val="hlink"/>
              </a:buClr>
              <a:buSzPct val="120000"/>
              <a:buFontTx/>
              <a:buChar char="•"/>
              <a:defRPr/>
            </a:pPr>
            <a:r>
              <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文件数据读写</a:t>
            </a:r>
            <a:r>
              <a:rPr kumimoji="0" lang="en-US" altLang="zh-CN"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rPr>
              <a:t>-Stream</a:t>
            </a:r>
            <a:endParaRPr kumimoji="0" lang="zh-CN" altLang="en-US" sz="40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defRPr/>
            </a:pPr>
            <a:endParaRPr kumimoji="0" lang="zh-CN" altLang="en-US" sz="2800" b="0" i="0" u="none" strike="noStrike" kern="0" cap="none" spc="0" normalizeH="0" baseline="-25000" noProof="0" dirty="0" smtClean="0">
              <a:ln>
                <a:noFill/>
              </a:ln>
              <a:solidFill>
                <a:schemeClr val="tx1"/>
              </a:solidFill>
              <a:effectLst>
                <a:outerShdw blurRad="38100" dist="38100" dir="2700000" algn="tl">
                  <a:srgbClr val="000000"/>
                </a:outerShdw>
              </a:effectLst>
              <a:uLnTx/>
              <a:uFillTx/>
              <a:ea typeface="宋体" panose="02010600030101010101" pitchFamily="2"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89" name="Rectangle 2"/>
          <p:cNvSpPr/>
          <p:nvPr/>
        </p:nvSpPr>
        <p:spPr>
          <a:xfrm>
            <a:off x="694267" y="260350"/>
            <a:ext cx="10642600" cy="6408738"/>
          </a:xfrm>
          <a:prstGeom prst="rect">
            <a:avLst/>
          </a:prstGeom>
          <a:noFill/>
          <a:ln w="9525">
            <a:noFill/>
          </a:ln>
        </p:spPr>
        <p:txBody>
          <a:bodyPr anchor="t"/>
          <a:lstStyle/>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using System;</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using System.IO;</a:t>
            </a:r>
            <a:endParaRPr lang="zh-CN"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public class BuffStream</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public void SaveStream()</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Stream fsOut1 = new FileStream(@"captured.txt",</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FileMode.OpenOrCreate, FileAccess.Write);</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dirty="0">
                <a:solidFill>
                  <a:srgbClr val="FF0000"/>
                </a:solidFill>
                <a:latin typeface="Courier New" panose="02070309020205020404" pitchFamily="49" charset="0"/>
                <a:ea typeface="宋体" panose="02010600030101010101" pitchFamily="2" charset="-122"/>
                <a:cs typeface="Courier New" panose="02070309020205020404" pitchFamily="49" charset="0"/>
              </a:rPr>
              <a:t>BufferedStream fileBuffer = new BufferedStream(fsOut1);</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byte[] buff;			// array to hold bytes written to buffer</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bool readMore = true;</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while (readMore)</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buff = FillBytes();			// Get array of bytes</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Console.WriteLine(buff[16]);</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for (int j = 0; j &lt; buff[16]; j++)</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fileBuffer.WriteByte(buff[j]);	// store bytes in buffer</a:t>
            </a:r>
          </a:p>
          <a:p>
            <a:pPr marL="342900" indent="-342900">
              <a:lnSpc>
                <a:spcPct val="90000"/>
              </a:lnSpc>
              <a:buClr>
                <a:schemeClr val="hlink"/>
              </a:buClr>
            </a:pPr>
            <a:endPar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if (buff[16] &lt; 16) readMore = false;   // indicates no more data</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dirty="0">
                <a:solidFill>
                  <a:srgbClr val="FF0000"/>
                </a:solidFill>
                <a:latin typeface="Courier New" panose="02070309020205020404" pitchFamily="49" charset="0"/>
                <a:ea typeface="宋体" panose="02010600030101010101" pitchFamily="2" charset="-122"/>
                <a:cs typeface="Courier New" panose="02070309020205020404" pitchFamily="49" charset="0"/>
              </a:rPr>
              <a:t>fileBuffer.Close();  // flushes all remaining buffer content</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fsOut1.Close();      // Must close after bufferedstream</a:t>
            </a:r>
          </a:p>
          <a:p>
            <a:pPr marL="342900" indent="-342900">
              <a:lnSpc>
                <a:spcPct val="90000"/>
              </a:lnSpc>
              <a:buClr>
                <a:schemeClr val="hlink"/>
              </a:buClr>
            </a:pPr>
            <a:r>
              <a:rPr lang="en-US"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rPr>
              <a:t>    }</a:t>
            </a:r>
            <a:endParaRPr lang="zh-CN" altLang="zh-CN" sz="16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Rectangle 2"/>
          <p:cNvSpPr>
            <a:spLocks noGrp="1"/>
          </p:cNvSpPr>
          <p:nvPr>
            <p:ph idx="1"/>
          </p:nvPr>
        </p:nvSpPr>
        <p:spPr>
          <a:xfrm>
            <a:off x="1038225" y="558800"/>
            <a:ext cx="9714442" cy="5675313"/>
          </a:xfrm>
        </p:spPr>
        <p:txBody>
          <a:bodyPr vert="horz" wrap="square" lIns="91440" tIns="45720" rIns="91440" bIns="45720" anchor="t">
            <a:normAutofit fontScale="92500" lnSpcReduction="20000"/>
          </a:bodyPr>
          <a:lstStyle/>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using System;</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using System.IO;</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using System.Text;</a:t>
            </a:r>
          </a:p>
          <a:p>
            <a:pPr eaLnBrk="1" hangingPunct="1">
              <a:lnSpc>
                <a:spcPct val="80000"/>
              </a:lnSpc>
              <a:buNone/>
            </a:pPr>
            <a:endParaRPr lang="en-US" altLang="zh-CN" sz="1800" b="0" dirty="0">
              <a:latin typeface="Courier New" panose="02070309020205020404" pitchFamily="49" charset="0"/>
              <a:cs typeface="Courier New" panose="02070309020205020404" pitchFamily="49" charset="0"/>
            </a:endParaRP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namespace ConsoleApplication2</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class Class1</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[STAThread]</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static void main(string[] args)</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a:t>
            </a:r>
            <a:r>
              <a:rPr lang="en-US" altLang="zh-CN" sz="1800" b="0" dirty="0">
                <a:solidFill>
                  <a:srgbClr val="FF0000"/>
                </a:solidFill>
                <a:latin typeface="Courier New" panose="02070309020205020404" pitchFamily="49" charset="0"/>
                <a:cs typeface="Courier New" panose="02070309020205020404" pitchFamily="49" charset="0"/>
              </a:rPr>
              <a:t>StreamWriter sw = new StreamWriter("c:\\temp2.txt",</a:t>
            </a:r>
          </a:p>
          <a:p>
            <a:pPr eaLnBrk="1" hangingPunct="1">
              <a:lnSpc>
                <a:spcPct val="80000"/>
              </a:lnSpc>
              <a:buNone/>
            </a:pPr>
            <a:r>
              <a:rPr lang="en-US" altLang="zh-CN" sz="1800" b="0" dirty="0">
                <a:solidFill>
                  <a:srgbClr val="FF0000"/>
                </a:solidFill>
                <a:latin typeface="Courier New" panose="02070309020205020404" pitchFamily="49" charset="0"/>
                <a:cs typeface="Courier New" panose="02070309020205020404" pitchFamily="49" charset="0"/>
              </a:rPr>
              <a:t>                                  true, Encoding.GetEncoding("gb2312"));</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string data = "hello world, how are you";</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a:t>
            </a:r>
            <a:r>
              <a:rPr lang="en-US" altLang="zh-CN" sz="1800" b="0" dirty="0">
                <a:solidFill>
                  <a:srgbClr val="FF0000"/>
                </a:solidFill>
                <a:latin typeface="Courier New" panose="02070309020205020404" pitchFamily="49" charset="0"/>
                <a:cs typeface="Courier New" panose="02070309020205020404" pitchFamily="49" charset="0"/>
              </a:rPr>
              <a:t>sw.WriteLine(data);</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sw.Close();</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	}</a:t>
            </a:r>
          </a:p>
          <a:p>
            <a:pPr eaLnBrk="1" hangingPunct="1">
              <a:lnSpc>
                <a:spcPct val="80000"/>
              </a:lnSpc>
              <a:buNone/>
            </a:pPr>
            <a:r>
              <a:rPr lang="en-US" altLang="zh-CN" sz="1800" b="0" dirty="0">
                <a:latin typeface="Courier New" panose="02070309020205020404" pitchFamily="49" charset="0"/>
                <a:cs typeface="Courier New" panose="020703090202050204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 </a:t>
            </a:r>
            <a:r>
              <a:rPr lang="zh-CN" altLang="en-US">
                <a:sym typeface="+mn-ea"/>
              </a:rPr>
              <a:t>泛型与集合</a:t>
            </a:r>
            <a:endParaRPr lang="zh-CN" altLang="en-US"/>
          </a:p>
        </p:txBody>
      </p:sp>
      <p:sp>
        <p:nvSpPr>
          <p:cNvPr id="3" name="文本占位符 2"/>
          <p:cNvSpPr>
            <a:spLocks noGrp="1"/>
          </p:cNvSpPr>
          <p:nvPr>
            <p:ph type="body" idx="1"/>
          </p:nvPr>
        </p:nvSpPr>
        <p:spPr/>
        <p:txBody>
          <a:bodyPr/>
          <a:lstStyle/>
          <a:p>
            <a:endParaRPr lang="zh-CN" altLang="en-US"/>
          </a:p>
        </p:txBody>
      </p:sp>
      <p:graphicFrame>
        <p:nvGraphicFramePr>
          <p:cNvPr id="63" name="图示 62"/>
          <p:cNvGraphicFramePr/>
          <p:nvPr/>
        </p:nvGraphicFramePr>
        <p:xfrm>
          <a:off x="6529705" y="1858010"/>
          <a:ext cx="5256530" cy="3320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t"/>
          <a:lstStyle/>
          <a:p>
            <a:r>
              <a:rPr lang="zh-CN" altLang="en-US" dirty="0"/>
              <a:t>数组</a:t>
            </a:r>
            <a:endParaRPr lang="en-US" altLang="zh-CN" dirty="0"/>
          </a:p>
        </p:txBody>
      </p:sp>
      <p:sp>
        <p:nvSpPr>
          <p:cNvPr id="77827" name="Rectangle 3"/>
          <p:cNvSpPr>
            <a:spLocks noGrp="1"/>
          </p:cNvSpPr>
          <p:nvPr>
            <p:ph idx="1"/>
          </p:nvPr>
        </p:nvSpPr>
        <p:spPr>
          <a:xfrm>
            <a:off x="838835" y="1484630"/>
            <a:ext cx="10221595" cy="5039995"/>
          </a:xfrm>
        </p:spPr>
        <p:txBody>
          <a:bodyPr vert="horz" wrap="square" lIns="91440" tIns="45720" rIns="91440" bIns="45720" anchor="t">
            <a:normAutofit fontScale="90000" lnSpcReduction="20000"/>
          </a:bodyPr>
          <a:lstStyle/>
          <a:p>
            <a:r>
              <a:rPr lang="zh-CN" altLang="en-US" dirty="0"/>
              <a:t>数组是同一数据类型的一组值 </a:t>
            </a:r>
            <a:endParaRPr lang="en-US" altLang="zh-CN" dirty="0"/>
          </a:p>
          <a:p>
            <a:r>
              <a:rPr lang="zh-CN" altLang="en-US" dirty="0"/>
              <a:t>数组属于</a:t>
            </a:r>
            <a:r>
              <a:rPr lang="zh-CN" altLang="en-US" b="1" dirty="0">
                <a:solidFill>
                  <a:schemeClr val="accent5"/>
                </a:solidFill>
              </a:rPr>
              <a:t>引用类型</a:t>
            </a:r>
            <a:r>
              <a:rPr lang="zh-CN" altLang="en-US" dirty="0"/>
              <a:t>，因此</a:t>
            </a:r>
            <a:r>
              <a:rPr lang="zh-CN" altLang="en-US" b="1" dirty="0">
                <a:solidFill>
                  <a:schemeClr val="accent5"/>
                </a:solidFill>
              </a:rPr>
              <a:t>连续存储在堆内存</a:t>
            </a:r>
            <a:r>
              <a:rPr lang="zh-CN" altLang="en-US" dirty="0"/>
              <a:t>中 </a:t>
            </a:r>
            <a:endParaRPr lang="en-US" altLang="zh-CN" dirty="0"/>
          </a:p>
          <a:p>
            <a:r>
              <a:rPr lang="zh-CN" altLang="en-US" dirty="0"/>
              <a:t>数组元素初始化或给数组元素赋值都可以在声明数组时或在程序的后面阶段中进行</a:t>
            </a:r>
          </a:p>
          <a:p>
            <a:pPr>
              <a:buFontTx/>
              <a:buNone/>
            </a:pPr>
            <a:r>
              <a:rPr lang="zh-CN" altLang="en-US" dirty="0"/>
              <a:t> </a:t>
            </a:r>
            <a:r>
              <a:rPr lang="en-US" altLang="zh-CN" dirty="0"/>
              <a:t> </a:t>
            </a:r>
            <a:endParaRPr lang="zh-CN" altLang="en-US" dirty="0"/>
          </a:p>
          <a:p>
            <a:pPr>
              <a:buFontTx/>
              <a:buNone/>
            </a:pPr>
            <a:r>
              <a:rPr lang="zh-CN" altLang="en-US" dirty="0"/>
              <a:t>   </a:t>
            </a:r>
            <a:r>
              <a:rPr lang="zh-CN" altLang="en-US" sz="2800" dirty="0"/>
              <a:t>语法</a:t>
            </a:r>
            <a:r>
              <a:rPr lang="en-US" altLang="zh-CN" sz="2800" dirty="0"/>
              <a:t>:</a:t>
            </a:r>
          </a:p>
          <a:p>
            <a:pPr>
              <a:buFontTx/>
              <a:buNone/>
            </a:pPr>
            <a:r>
              <a:rPr lang="en-US" altLang="zh-CN" dirty="0">
                <a:latin typeface="Courier New" panose="02070309020205020404" pitchFamily="49" charset="0"/>
              </a:rPr>
              <a:t>  </a:t>
            </a:r>
            <a:r>
              <a:rPr lang="zh-CN" altLang="en-US" dirty="0">
                <a:latin typeface="Courier New" panose="02070309020205020404" pitchFamily="49" charset="0"/>
              </a:rPr>
              <a:t>数据类型  数组名称</a:t>
            </a:r>
            <a:r>
              <a:rPr lang="en-US" altLang="zh-CN" dirty="0">
                <a:latin typeface="Courier New" panose="02070309020205020404" pitchFamily="49" charset="0"/>
              </a:rPr>
              <a:t>; </a:t>
            </a:r>
          </a:p>
          <a:p>
            <a:pPr>
              <a:buFontTx/>
              <a:buNone/>
            </a:pPr>
            <a:r>
              <a:rPr lang="en-US" altLang="zh-CN" dirty="0">
                <a:latin typeface="Courier New" panose="02070309020205020404" pitchFamily="49" charset="0"/>
              </a:rPr>
              <a:t>  </a:t>
            </a:r>
          </a:p>
          <a:p>
            <a:pPr>
              <a:buFontTx/>
              <a:buNone/>
            </a:pPr>
            <a:r>
              <a:rPr lang="en-US" altLang="zh-CN" dirty="0">
                <a:latin typeface="Courier New" panose="02070309020205020404" pitchFamily="49" charset="0"/>
              </a:rPr>
              <a:t>		</a:t>
            </a:r>
            <a:r>
              <a:rPr lang="en-US" altLang="zh-CN" b="1" dirty="0">
                <a:latin typeface="Courier New" panose="02070309020205020404" pitchFamily="49" charset="0"/>
                <a:sym typeface="+mn-ea"/>
              </a:rPr>
              <a:t>int[] arrayHere; </a:t>
            </a:r>
          </a:p>
          <a:p>
            <a:pPr>
              <a:buFontTx/>
              <a:buNone/>
            </a:pPr>
            <a:r>
              <a:rPr lang="en-US" altLang="zh-CN" b="1" dirty="0">
                <a:latin typeface="Courier New" panose="02070309020205020404" pitchFamily="49" charset="0"/>
                <a:sym typeface="+mn-ea"/>
              </a:rPr>
              <a:t>		arrayHere = new int[4];</a:t>
            </a:r>
            <a:endParaRPr lang="en-US" altLang="zh-CN" dirty="0">
              <a:latin typeface="Courier New" panose="02070309020205020404" pitchFamily="49" charset="0"/>
            </a:endParaRPr>
          </a:p>
          <a:p>
            <a:pPr>
              <a:buFontTx/>
              <a:buNone/>
            </a:pPr>
            <a:r>
              <a:rPr lang="en-US" altLang="zh-CN" b="1" dirty="0"/>
              <a:t>				</a:t>
            </a:r>
          </a:p>
          <a:p>
            <a:pPr>
              <a:spcBef>
                <a:spcPct val="0"/>
              </a:spcBef>
              <a:buClr>
                <a:schemeClr val="bg1"/>
              </a:buClr>
              <a:buFontTx/>
              <a:buNone/>
            </a:pPr>
            <a:r>
              <a:rPr lang="en-US" altLang="zh-CN" b="1" dirty="0">
                <a:latin typeface="Courier New" panose="02070309020205020404" pitchFamily="49" charset="0"/>
              </a:rPr>
              <a:t>		int[] arrayHere = new int[4];</a:t>
            </a:r>
          </a:p>
          <a:p>
            <a:pPr>
              <a:spcBef>
                <a:spcPct val="0"/>
              </a:spcBef>
              <a:buClr>
                <a:schemeClr val="bg1"/>
              </a:buClr>
              <a:buFontTx/>
              <a:buNone/>
            </a:pPr>
            <a:r>
              <a:rPr lang="en-US" altLang="zh-CN" b="1" dirty="0">
                <a:latin typeface="Courier New" panose="02070309020205020404" pitchFamily="49" charset="0"/>
              </a:rPr>
              <a:t>		int[] myArray = new int[4]｛1，3，5，7｝;</a:t>
            </a:r>
          </a:p>
          <a:p>
            <a:pPr>
              <a:spcBef>
                <a:spcPct val="0"/>
              </a:spcBef>
              <a:buClr>
                <a:schemeClr val="bg1"/>
              </a:buClr>
              <a:buFontTx/>
              <a:buNone/>
            </a:pPr>
            <a:r>
              <a:rPr lang="en-US" altLang="zh-CN" b="1" dirty="0">
                <a:latin typeface="Courier New" panose="02070309020205020404" pitchFamily="49" charset="0"/>
              </a:rPr>
              <a:t>		int[] myArray = new int[]｛1，3，5，7｝;</a:t>
            </a:r>
          </a:p>
          <a:p>
            <a:pPr>
              <a:spcBef>
                <a:spcPct val="0"/>
              </a:spcBef>
              <a:buClr>
                <a:schemeClr val="bg1"/>
              </a:buClr>
              <a:buFontTx/>
              <a:buNone/>
            </a:pPr>
            <a:r>
              <a:rPr lang="en-US" altLang="zh-CN" b="1" dirty="0">
                <a:latin typeface="Courier New" panose="02070309020205020404" pitchFamily="49" charset="0"/>
              </a:rPr>
              <a:t>		int[] myArray = ｛1，3，5，7｝;</a:t>
            </a:r>
          </a:p>
        </p:txBody>
      </p:sp>
      <p:sp>
        <p:nvSpPr>
          <p:cNvPr id="77828" name="Line 4"/>
          <p:cNvSpPr/>
          <p:nvPr/>
        </p:nvSpPr>
        <p:spPr>
          <a:xfrm>
            <a:off x="1647190" y="3827463"/>
            <a:ext cx="720725" cy="504825"/>
          </a:xfrm>
          <a:prstGeom prst="line">
            <a:avLst/>
          </a:prstGeom>
          <a:ln w="28575" cap="flat" cmpd="sng">
            <a:solidFill>
              <a:srgbClr val="FF6600"/>
            </a:solidFill>
            <a:prstDash val="solid"/>
            <a:headEnd type="none" w="med" len="med"/>
            <a:tailEnd type="triangle" w="med" len="med"/>
          </a:ln>
        </p:spPr>
      </p:sp>
      <p:sp>
        <p:nvSpPr>
          <p:cNvPr id="77829" name="Line 5"/>
          <p:cNvSpPr/>
          <p:nvPr/>
        </p:nvSpPr>
        <p:spPr>
          <a:xfrm>
            <a:off x="3193415" y="3827463"/>
            <a:ext cx="735013" cy="517525"/>
          </a:xfrm>
          <a:prstGeom prst="line">
            <a:avLst/>
          </a:prstGeom>
          <a:ln w="28575" cap="flat" cmpd="sng">
            <a:solidFill>
              <a:srgbClr val="FF66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slide(fromLeft)">
                                      <p:cBhvr>
                                        <p:cTn id="7" dur="500"/>
                                        <p:tgtEl>
                                          <p:spTgt spid="77827">
                                            <p:txEl>
                                              <p:pRg st="0" end="0"/>
                                            </p:txEl>
                                          </p:spTgt>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77827">
                                            <p:txEl>
                                              <p:charRg st="15" end="35"/>
                                            </p:txEl>
                                          </p:spTgt>
                                        </p:tgtEl>
                                        <p:attrNameLst>
                                          <p:attrName>style.visibility</p:attrName>
                                        </p:attrNameLst>
                                      </p:cBhvr>
                                      <p:to>
                                        <p:strVal val="visible"/>
                                      </p:to>
                                    </p:set>
                                    <p:animEffect transition="in" filter="slide(fromLeft)">
                                      <p:cBhvr>
                                        <p:cTn id="11" dur="500"/>
                                        <p:tgtEl>
                                          <p:spTgt spid="77827">
                                            <p:txEl>
                                              <p:charRg st="15" end="35"/>
                                            </p:txEl>
                                          </p:spTgt>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77827">
                                            <p:txEl>
                                              <p:charRg st="35" end="72"/>
                                            </p:txEl>
                                          </p:spTgt>
                                        </p:tgtEl>
                                        <p:attrNameLst>
                                          <p:attrName>style.visibility</p:attrName>
                                        </p:attrNameLst>
                                      </p:cBhvr>
                                      <p:to>
                                        <p:strVal val="visible"/>
                                      </p:to>
                                    </p:set>
                                    <p:animEffect transition="in" filter="slide(fromLeft)">
                                      <p:cBhvr>
                                        <p:cTn id="15" dur="500"/>
                                        <p:tgtEl>
                                          <p:spTgt spid="77827">
                                            <p:txEl>
                                              <p:charRg st="35" end="72"/>
                                            </p:txEl>
                                          </p:spTgt>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77827">
                                            <p:txEl>
                                              <p:charRg st="72" end="75"/>
                                            </p:txEl>
                                          </p:spTgt>
                                        </p:tgtEl>
                                        <p:attrNameLst>
                                          <p:attrName>style.visibility</p:attrName>
                                        </p:attrNameLst>
                                      </p:cBhvr>
                                      <p:to>
                                        <p:strVal val="visible"/>
                                      </p:to>
                                    </p:set>
                                    <p:animEffect transition="in" filter="slide(fromLeft)">
                                      <p:cBhvr>
                                        <p:cTn id="19" dur="500"/>
                                        <p:tgtEl>
                                          <p:spTgt spid="77827">
                                            <p:txEl>
                                              <p:charRg st="72" end="75"/>
                                            </p:txEl>
                                          </p:spTgt>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77827">
                                            <p:txEl>
                                              <p:charRg st="75" end="82"/>
                                            </p:txEl>
                                          </p:spTgt>
                                        </p:tgtEl>
                                        <p:attrNameLst>
                                          <p:attrName>style.visibility</p:attrName>
                                        </p:attrNameLst>
                                      </p:cBhvr>
                                      <p:to>
                                        <p:strVal val="visible"/>
                                      </p:to>
                                    </p:set>
                                    <p:animEffect transition="in" filter="slide(fromLeft)">
                                      <p:cBhvr>
                                        <p:cTn id="23" dur="500"/>
                                        <p:tgtEl>
                                          <p:spTgt spid="77827">
                                            <p:txEl>
                                              <p:charRg st="75" end="82"/>
                                            </p:txEl>
                                          </p:spTgt>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77827">
                                            <p:txEl>
                                              <p:charRg st="82" end="100"/>
                                            </p:txEl>
                                          </p:spTgt>
                                        </p:tgtEl>
                                        <p:attrNameLst>
                                          <p:attrName>style.visibility</p:attrName>
                                        </p:attrNameLst>
                                      </p:cBhvr>
                                      <p:to>
                                        <p:strVal val="visible"/>
                                      </p:to>
                                    </p:set>
                                    <p:animEffect transition="in" filter="slide(fromLeft)">
                                      <p:cBhvr>
                                        <p:cTn id="27" dur="500"/>
                                        <p:tgtEl>
                                          <p:spTgt spid="77827">
                                            <p:txEl>
                                              <p:charRg st="82" end="100"/>
                                            </p:txEl>
                                          </p:spTgt>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77827">
                                            <p:txEl>
                                              <p:charRg st="6" end="6"/>
                                            </p:txEl>
                                          </p:spTgt>
                                        </p:tgtEl>
                                        <p:attrNameLst>
                                          <p:attrName>style.visibility</p:attrName>
                                        </p:attrNameLst>
                                      </p:cBhvr>
                                      <p:to>
                                        <p:strVal val="visible"/>
                                      </p:to>
                                    </p:set>
                                    <p:animEffect transition="in" filter="slide(fromLeft)">
                                      <p:cBhvr>
                                        <p:cTn id="31" dur="500"/>
                                        <p:tgtEl>
                                          <p:spTgt spid="77827">
                                            <p:txEl>
                                              <p:charRg st="6" end="6"/>
                                            </p:txEl>
                                          </p:spTgt>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77827">
                                            <p:txEl>
                                              <p:charRg st="6" end="6"/>
                                            </p:txEl>
                                          </p:spTgt>
                                        </p:tgtEl>
                                        <p:attrNameLst>
                                          <p:attrName>style.visibility</p:attrName>
                                        </p:attrNameLst>
                                      </p:cBhvr>
                                      <p:to>
                                        <p:strVal val="visible"/>
                                      </p:to>
                                    </p:set>
                                    <p:animEffect transition="in" filter="slide(fromLeft)">
                                      <p:cBhvr>
                                        <p:cTn id="35" dur="500"/>
                                        <p:tgtEl>
                                          <p:spTgt spid="77827">
                                            <p:txEl>
                                              <p:charRg st="6" end="6"/>
                                            </p:txEl>
                                          </p:spTgt>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77827">
                                            <p:txEl>
                                              <p:charRg st="7" end="7"/>
                                            </p:txEl>
                                          </p:spTgt>
                                        </p:tgtEl>
                                        <p:attrNameLst>
                                          <p:attrName>style.visibility</p:attrName>
                                        </p:attrNameLst>
                                      </p:cBhvr>
                                      <p:to>
                                        <p:strVal val="visible"/>
                                      </p:to>
                                    </p:set>
                                    <p:animEffect transition="in" filter="slide(fromLeft)">
                                      <p:cBhvr>
                                        <p:cTn id="39" dur="500"/>
                                        <p:tgtEl>
                                          <p:spTgt spid="77827">
                                            <p:txEl>
                                              <p:charRg st="7" end="7"/>
                                            </p:txEl>
                                          </p:spTgt>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77827">
                                            <p:txEl>
                                              <p:charRg st="6" end="6"/>
                                            </p:txEl>
                                          </p:spTgt>
                                        </p:tgtEl>
                                        <p:attrNameLst>
                                          <p:attrName>style.visibility</p:attrName>
                                        </p:attrNameLst>
                                      </p:cBhvr>
                                      <p:to>
                                        <p:strVal val="visible"/>
                                      </p:to>
                                    </p:set>
                                    <p:animEffect transition="in" filter="slide(fromLeft)">
                                      <p:cBhvr>
                                        <p:cTn id="43" dur="500"/>
                                        <p:tgtEl>
                                          <p:spTgt spid="77827">
                                            <p:txEl>
                                              <p:charRg st="6" end="6"/>
                                            </p:txEl>
                                          </p:spTgt>
                                        </p:tgtEl>
                                      </p:cBhvr>
                                    </p:animEffect>
                                  </p:childTnLst>
                                </p:cTn>
                              </p:par>
                            </p:childTnLst>
                          </p:cTn>
                        </p:par>
                        <p:par>
                          <p:cTn id="44" fill="hold">
                            <p:stCondLst>
                              <p:cond delay="5000"/>
                            </p:stCondLst>
                            <p:childTnLst>
                              <p:par>
                                <p:cTn id="45" presetID="12" presetClass="entr" presetSubtype="4" fill="hold" nodeType="afterEffect">
                                  <p:stCondLst>
                                    <p:cond delay="0"/>
                                  </p:stCondLst>
                                  <p:childTnLst>
                                    <p:set>
                                      <p:cBhvr>
                                        <p:cTn id="46" dur="1" fill="hold">
                                          <p:stCondLst>
                                            <p:cond delay="0"/>
                                          </p:stCondLst>
                                        </p:cTn>
                                        <p:tgtEl>
                                          <p:spTgt spid="77827">
                                            <p:txEl>
                                              <p:charRg st="105" end="125"/>
                                            </p:txEl>
                                          </p:spTgt>
                                        </p:tgtEl>
                                        <p:attrNameLst>
                                          <p:attrName>style.visibility</p:attrName>
                                        </p:attrNameLst>
                                      </p:cBhvr>
                                      <p:to>
                                        <p:strVal val="visible"/>
                                      </p:to>
                                    </p:set>
                                    <p:animEffect transition="in" filter="slide(fromBottom)">
                                      <p:cBhvr>
                                        <p:cTn id="47" dur="500"/>
                                        <p:tgtEl>
                                          <p:spTgt spid="77827">
                                            <p:txEl>
                                              <p:charRg st="105" end="125"/>
                                            </p:txEl>
                                          </p:spTgt>
                                        </p:tgtEl>
                                      </p:cBhvr>
                                    </p:animEffect>
                                  </p:childTnLst>
                                </p:cTn>
                              </p:par>
                            </p:childTnLst>
                          </p:cTn>
                        </p:par>
                        <p:par>
                          <p:cTn id="48" fill="hold">
                            <p:stCondLst>
                              <p:cond delay="5500"/>
                            </p:stCondLst>
                            <p:childTnLst>
                              <p:par>
                                <p:cTn id="49" presetID="12" presetClass="entr" presetSubtype="4" fill="hold" nodeType="afterEffect">
                                  <p:stCondLst>
                                    <p:cond delay="0"/>
                                  </p:stCondLst>
                                  <p:childTnLst>
                                    <p:set>
                                      <p:cBhvr>
                                        <p:cTn id="50" dur="1" fill="hold">
                                          <p:stCondLst>
                                            <p:cond delay="0"/>
                                          </p:stCondLst>
                                        </p:cTn>
                                        <p:tgtEl>
                                          <p:spTgt spid="77827">
                                            <p:txEl>
                                              <p:charRg st="8" end="8"/>
                                            </p:txEl>
                                          </p:spTgt>
                                        </p:tgtEl>
                                        <p:attrNameLst>
                                          <p:attrName>style.visibility</p:attrName>
                                        </p:attrNameLst>
                                      </p:cBhvr>
                                      <p:to>
                                        <p:strVal val="visible"/>
                                      </p:to>
                                    </p:set>
                                    <p:animEffect transition="in" filter="slide(fromBottom)">
                                      <p:cBhvr>
                                        <p:cTn id="51" dur="500"/>
                                        <p:tgtEl>
                                          <p:spTgt spid="77827">
                                            <p:txEl>
                                              <p:charRg st="8" end="8"/>
                                            </p:txEl>
                                          </p:spTgt>
                                        </p:tgtEl>
                                      </p:cBhvr>
                                    </p:animEffect>
                                  </p:childTnLst>
                                </p:cTn>
                              </p:par>
                            </p:childTnLst>
                          </p:cTn>
                        </p:par>
                        <p:par>
                          <p:cTn id="52" fill="hold">
                            <p:stCondLst>
                              <p:cond delay="6000"/>
                            </p:stCondLst>
                            <p:childTnLst>
                              <p:par>
                                <p:cTn id="53" presetID="12" presetClass="entr" presetSubtype="4" fill="hold" nodeType="afterEffect">
                                  <p:stCondLst>
                                    <p:cond delay="0"/>
                                  </p:stCondLst>
                                  <p:childTnLst>
                                    <p:set>
                                      <p:cBhvr>
                                        <p:cTn id="54" dur="1" fill="hold">
                                          <p:stCondLst>
                                            <p:cond delay="0"/>
                                          </p:stCondLst>
                                        </p:cTn>
                                        <p:tgtEl>
                                          <p:spTgt spid="77827">
                                            <p:txEl>
                                              <p:charRg st="9" end="9"/>
                                            </p:txEl>
                                          </p:spTgt>
                                        </p:tgtEl>
                                        <p:attrNameLst>
                                          <p:attrName>style.visibility</p:attrName>
                                        </p:attrNameLst>
                                      </p:cBhvr>
                                      <p:to>
                                        <p:strVal val="visible"/>
                                      </p:to>
                                    </p:set>
                                    <p:animEffect transition="in" filter="slide(fromBottom)">
                                      <p:cBhvr>
                                        <p:cTn id="55" dur="500"/>
                                        <p:tgtEl>
                                          <p:spTgt spid="77827">
                                            <p:txEl>
                                              <p:charRg st="9" end="9"/>
                                            </p:txEl>
                                          </p:spTgt>
                                        </p:tgtEl>
                                      </p:cBhvr>
                                    </p:animEffect>
                                  </p:childTnLst>
                                </p:cTn>
                              </p:par>
                            </p:childTnLst>
                          </p:cTn>
                        </p:par>
                        <p:par>
                          <p:cTn id="56" fill="hold">
                            <p:stCondLst>
                              <p:cond delay="6500"/>
                            </p:stCondLst>
                            <p:childTnLst>
                              <p:par>
                                <p:cTn id="57" presetID="12" presetClass="entr" presetSubtype="4" fill="hold" nodeType="afterEffect">
                                  <p:stCondLst>
                                    <p:cond delay="0"/>
                                  </p:stCondLst>
                                  <p:childTnLst>
                                    <p:set>
                                      <p:cBhvr>
                                        <p:cTn id="58" dur="1" fill="hold">
                                          <p:stCondLst>
                                            <p:cond delay="0"/>
                                          </p:stCondLst>
                                        </p:cTn>
                                        <p:tgtEl>
                                          <p:spTgt spid="77827">
                                            <p:txEl>
                                              <p:charRg st="10" end="10"/>
                                            </p:txEl>
                                          </p:spTgt>
                                        </p:tgtEl>
                                        <p:attrNameLst>
                                          <p:attrName>style.visibility</p:attrName>
                                        </p:attrNameLst>
                                      </p:cBhvr>
                                      <p:to>
                                        <p:strVal val="visible"/>
                                      </p:to>
                                    </p:set>
                                    <p:animEffect transition="in" filter="slide(fromBottom)">
                                      <p:cBhvr>
                                        <p:cTn id="59" dur="500"/>
                                        <p:tgtEl>
                                          <p:spTgt spid="77827">
                                            <p:txEl>
                                              <p:charRg st="10" end="10"/>
                                            </p:txEl>
                                          </p:spTgt>
                                        </p:tgtEl>
                                      </p:cBhvr>
                                    </p:animEffect>
                                  </p:childTnLst>
                                </p:cTn>
                              </p:par>
                            </p:childTnLst>
                          </p:cTn>
                        </p:par>
                        <p:par>
                          <p:cTn id="60" fill="hold">
                            <p:stCondLst>
                              <p:cond delay="7000"/>
                            </p:stCondLst>
                            <p:childTnLst>
                              <p:par>
                                <p:cTn id="61" presetID="22" presetClass="entr" presetSubtype="1" fill="hold" nodeType="afterEffect">
                                  <p:stCondLst>
                                    <p:cond delay="0"/>
                                  </p:stCondLst>
                                  <p:childTnLst>
                                    <p:set>
                                      <p:cBhvr>
                                        <p:cTn id="62" dur="1" fill="hold">
                                          <p:stCondLst>
                                            <p:cond delay="0"/>
                                          </p:stCondLst>
                                        </p:cTn>
                                        <p:tgtEl>
                                          <p:spTgt spid="77828"/>
                                        </p:tgtEl>
                                        <p:attrNameLst>
                                          <p:attrName>style.visibility</p:attrName>
                                        </p:attrNameLst>
                                      </p:cBhvr>
                                      <p:to>
                                        <p:strVal val="visible"/>
                                      </p:to>
                                    </p:set>
                                    <p:animEffect transition="in" filter="wipe(up)">
                                      <p:cBhvr>
                                        <p:cTn id="63" dur="500"/>
                                        <p:tgtEl>
                                          <p:spTgt spid="77828"/>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77829"/>
                                        </p:tgtEl>
                                        <p:attrNameLst>
                                          <p:attrName>style.visibility</p:attrName>
                                        </p:attrNameLst>
                                      </p:cBhvr>
                                      <p:to>
                                        <p:strVal val="visible"/>
                                      </p:to>
                                    </p:set>
                                    <p:animEffect transition="in" filter="wipe(up)">
                                      <p:cBhvr>
                                        <p:cTn id="67" dur="5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t"/>
          <a:lstStyle/>
          <a:p>
            <a:r>
              <a:rPr lang="zh-CN" altLang="en-US" dirty="0"/>
              <a:t>一维数组</a:t>
            </a:r>
          </a:p>
        </p:txBody>
      </p:sp>
      <p:sp>
        <p:nvSpPr>
          <p:cNvPr id="12291" name="Rectangle 3"/>
          <p:cNvSpPr>
            <a:spLocks noGrp="1" noChangeArrowheads="1"/>
          </p:cNvSpPr>
          <p:nvPr>
            <p:ph idx="1"/>
          </p:nvPr>
        </p:nvSpPr>
        <p:spPr>
          <a:xfrm>
            <a:off x="746125" y="1424305"/>
            <a:ext cx="10854690" cy="4683760"/>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zh-CN" altLang="en-US" sz="3600" b="0" i="0" u="none" strike="noStrike" kern="1200" cap="none" spc="0" normalizeH="0" baseline="0" noProof="0">
                <a:ln>
                  <a:noFill/>
                </a:ln>
                <a:solidFill>
                  <a:schemeClr val="tx1"/>
                </a:solidFill>
                <a:effectLst/>
                <a:uLnTx/>
                <a:uFillTx/>
                <a:latin typeface="+mj-lt"/>
                <a:ea typeface="+mj-ea"/>
                <a:cs typeface="+mj-cs"/>
              </a:rPr>
              <a:t>声明并初始化</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2000" b="1" i="0" u="none" strike="noStrike" kern="1200" cap="none" spc="0" normalizeH="0" baseline="0" noProof="0">
                <a:ln>
                  <a:noFill/>
                </a:ln>
                <a:solidFill>
                  <a:schemeClr val="tx1"/>
                </a:solidFill>
                <a:effectLst/>
                <a:uLnTx/>
                <a:uFillTx/>
                <a:latin typeface="+mj-lt"/>
                <a:ea typeface="+mj-ea"/>
                <a:cs typeface="+mj-cs"/>
              </a:rPr>
              <a:t>int[] array1 = new int[5] { 1, 3, 5, 7, 9 };</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2000" b="1" i="0" u="none" strike="noStrike" kern="1200" cap="none" spc="0" normalizeH="0" baseline="0" noProof="0">
                <a:ln>
                  <a:noFill/>
                </a:ln>
                <a:solidFill>
                  <a:schemeClr val="tx1"/>
                </a:solidFill>
                <a:effectLst/>
                <a:uLnTx/>
                <a:uFillTx/>
                <a:latin typeface="+mj-lt"/>
                <a:ea typeface="+mj-ea"/>
                <a:cs typeface="+mj-cs"/>
              </a:rPr>
              <a:t>string[] weekDays = new string[] { "Sun", "Mon", "Tue", "Wed", "Thu", "Fri", "Sat" };</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2000" b="1" i="0" u="none" strike="noStrike" kern="1200" cap="none" spc="0" normalizeH="0" baseline="0" noProof="0">
                <a:ln>
                  <a:noFill/>
                </a:ln>
                <a:solidFill>
                  <a:schemeClr val="tx1"/>
                </a:solidFill>
                <a:effectLst/>
                <a:uLnTx/>
                <a:uFillTx/>
                <a:latin typeface="+mj-lt"/>
                <a:ea typeface="+mj-ea"/>
                <a:cs typeface="+mj-cs"/>
              </a:rPr>
              <a:t>int[] array2 = { 1, 3, 5, 7, 9 };</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2000" b="1" i="0" u="none" strike="noStrike" kern="1200" cap="none" spc="0" normalizeH="0" baseline="0" noProof="0">
                <a:ln>
                  <a:noFill/>
                </a:ln>
                <a:solidFill>
                  <a:schemeClr val="tx1"/>
                </a:solidFill>
                <a:effectLst/>
                <a:uLnTx/>
                <a:uFillTx/>
                <a:latin typeface="+mj-lt"/>
                <a:ea typeface="+mj-ea"/>
                <a:cs typeface="+mj-cs"/>
              </a:rPr>
              <a:t>string[] weekDays2 = { "Sun", "Mon", "Tue", "Wed", "Thu", "Fri", "Sat" };</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zh-CN" altLang="en-US" sz="3600" b="0" i="0" u="none" strike="noStrike" kern="1200" cap="none" spc="0" normalizeH="0" baseline="0" noProof="0">
                <a:ln>
                  <a:noFill/>
                </a:ln>
                <a:solidFill>
                  <a:schemeClr val="tx1"/>
                </a:solidFill>
                <a:effectLst/>
                <a:uLnTx/>
                <a:uFillTx/>
                <a:latin typeface="+mj-lt"/>
                <a:ea typeface="+mj-ea"/>
                <a:cs typeface="+mj-cs"/>
              </a:rPr>
              <a:t>声明一个数组变量但不将其初始化</a:t>
            </a:r>
          </a:p>
          <a:p>
            <a:pPr marL="742950" marR="0" lvl="1" indent="-285750" algn="l" defTabSz="457200" rtl="0" eaLnBrk="1" fontAlgn="auto" latinLnBrk="0" hangingPunct="1">
              <a:lnSpc>
                <a:spcPct val="100000"/>
              </a:lnSpc>
              <a:spcBef>
                <a:spcPts val="1000"/>
              </a:spcBef>
              <a:spcAft>
                <a:spcPts val="0"/>
              </a:spcAft>
              <a:buClr>
                <a:schemeClr val="tx1"/>
              </a:buClr>
              <a:buSzPct val="80000"/>
              <a:buFont typeface="Tahoma" panose="020B0604030504040204" pitchFamily="34" charset="0"/>
              <a:buNone/>
              <a:defRPr/>
            </a:pPr>
            <a:r>
              <a:rPr kumimoji="0" lang="en-US" altLang="zh-CN" sz="1800" b="1" i="0" u="none" strike="noStrike" kern="1200" cap="none" spc="0" normalizeH="0" baseline="0" noProof="0">
                <a:ln>
                  <a:noFill/>
                </a:ln>
                <a:solidFill>
                  <a:schemeClr val="tx1"/>
                </a:solidFill>
                <a:effectLst/>
                <a:uLnTx/>
                <a:uFillTx/>
                <a:latin typeface="+mj-lt"/>
                <a:ea typeface="+mj-ea"/>
                <a:cs typeface="+mj-cs"/>
              </a:rPr>
              <a:t>int[] array3;</a:t>
            </a:r>
          </a:p>
          <a:p>
            <a:pPr marL="742950" marR="0" lvl="1" indent="-285750" algn="l" defTabSz="457200" rtl="0" eaLnBrk="1" fontAlgn="auto" latinLnBrk="0" hangingPunct="1">
              <a:lnSpc>
                <a:spcPct val="100000"/>
              </a:lnSpc>
              <a:spcBef>
                <a:spcPts val="1000"/>
              </a:spcBef>
              <a:spcAft>
                <a:spcPts val="0"/>
              </a:spcAft>
              <a:buClr>
                <a:schemeClr val="tx1"/>
              </a:buClr>
              <a:buSzPct val="80000"/>
              <a:buFont typeface="Tahoma" panose="020B0604030504040204" pitchFamily="34" charset="0"/>
              <a:buNone/>
              <a:defRPr/>
            </a:pPr>
            <a:r>
              <a:rPr kumimoji="0" lang="en-US" altLang="zh-CN" sz="1800" b="1" i="0" u="none" strike="noStrike" kern="1200" cap="none" spc="0" normalizeH="0" baseline="0" noProof="0">
                <a:ln>
                  <a:noFill/>
                </a:ln>
                <a:solidFill>
                  <a:schemeClr val="tx1"/>
                </a:solidFill>
                <a:effectLst/>
                <a:uLnTx/>
                <a:uFillTx/>
                <a:latin typeface="+mj-lt"/>
                <a:ea typeface="+mj-ea"/>
                <a:cs typeface="+mj-cs"/>
              </a:rPr>
              <a:t>array3 = new int[] { 1, 3, 5, 7, 9 };		// OK</a:t>
            </a:r>
          </a:p>
          <a:p>
            <a:pPr marL="742950" marR="0" lvl="1" indent="-285750" algn="l" defTabSz="457200" rtl="0" eaLnBrk="1" fontAlgn="auto" latinLnBrk="0" hangingPunct="1">
              <a:lnSpc>
                <a:spcPct val="100000"/>
              </a:lnSpc>
              <a:spcBef>
                <a:spcPts val="1000"/>
              </a:spcBef>
              <a:spcAft>
                <a:spcPts val="0"/>
              </a:spcAft>
              <a:buClr>
                <a:schemeClr val="tx1"/>
              </a:buClr>
              <a:buSzPct val="80000"/>
              <a:buFont typeface="Tahoma" panose="020B0604030504040204" pitchFamily="34" charset="0"/>
              <a:buNone/>
              <a:defRPr/>
            </a:pPr>
            <a:r>
              <a:rPr kumimoji="0" lang="en-US" altLang="zh-CN" sz="1800" b="1" i="0" u="none" strike="noStrike" kern="1200" cap="none" spc="0" normalizeH="0" baseline="0" noProof="0">
                <a:ln>
                  <a:noFill/>
                </a:ln>
                <a:solidFill>
                  <a:srgbClr val="FF0000"/>
                </a:solidFill>
                <a:effectLst/>
                <a:uLnTx/>
                <a:uFillTx/>
                <a:latin typeface="+mj-lt"/>
                <a:ea typeface="+mj-ea"/>
                <a:cs typeface="+mj-cs"/>
              </a:rPr>
              <a:t>//array3 = {1, 3, 5, 7, 9}; 			// Error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t"/>
          <a:lstStyle/>
          <a:p>
            <a:r>
              <a:rPr lang="zh-CN" altLang="en-US" dirty="0"/>
              <a:t>数组 </a:t>
            </a:r>
            <a:endParaRPr lang="en-US" altLang="zh-CN" dirty="0"/>
          </a:p>
        </p:txBody>
      </p:sp>
      <p:sp>
        <p:nvSpPr>
          <p:cNvPr id="80899" name="Text Box 3"/>
          <p:cNvSpPr txBox="1"/>
          <p:nvPr/>
        </p:nvSpPr>
        <p:spPr>
          <a:xfrm>
            <a:off x="2206625" y="1268413"/>
            <a:ext cx="8210550" cy="5226050"/>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r>
              <a:rPr lang="en-US" altLang="zh-CN" sz="1600" dirty="0">
                <a:latin typeface="Arial" panose="020B0604020202020204" pitchFamily="34" charset="0"/>
                <a:ea typeface="黑体" panose="02010609060101010101" charset="-122"/>
              </a:rPr>
              <a:t>static void Main(string[] args)</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a:t>
            </a: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int count;</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Console.WriteLine("</a:t>
            </a:r>
            <a:r>
              <a:rPr lang="zh-CN" altLang="en-US" sz="1600" dirty="0">
                <a:latin typeface="Arial" panose="020B0604020202020204" pitchFamily="34" charset="0"/>
                <a:ea typeface="黑体" panose="02010609060101010101" charset="-122"/>
              </a:rPr>
              <a:t>请输入您要登记的学生人数 </a:t>
            </a:r>
            <a:r>
              <a:rPr lang="en-US" altLang="zh-CN" sz="1600" dirty="0">
                <a:latin typeface="Arial" panose="020B0604020202020204" pitchFamily="34" charset="0"/>
                <a:ea typeface="黑体" panose="02010609060101010101" charset="-122"/>
              </a:rPr>
              <a:t>");</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count=int.Parse(Console.ReadLine());</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 </a:t>
            </a:r>
            <a:r>
              <a:rPr lang="zh-CN" altLang="hi-IN" sz="1600" dirty="0">
                <a:latin typeface="Arial" panose="020B0604020202020204" pitchFamily="34" charset="0"/>
                <a:ea typeface="黑体" panose="02010609060101010101" charset="-122"/>
              </a:rPr>
              <a:t>声明一个存放姓名的字符串数组</a:t>
            </a:r>
            <a:r>
              <a:rPr lang="zh-CN" altLang="en-US" sz="1600" dirty="0">
                <a:latin typeface="Arial" panose="020B0604020202020204" pitchFamily="34" charset="0"/>
                <a:ea typeface="黑体" panose="02010609060101010101" charset="-122"/>
              </a:rPr>
              <a:t>，其长度等于提供的学生人数 </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string[] names = new string[count];</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 </a:t>
            </a:r>
            <a:r>
              <a:rPr lang="zh-CN" altLang="hi-IN" sz="1600" dirty="0">
                <a:latin typeface="Arial" panose="020B0604020202020204" pitchFamily="34" charset="0"/>
                <a:ea typeface="黑体" panose="02010609060101010101" charset="-122"/>
              </a:rPr>
              <a:t>用一个</a:t>
            </a:r>
            <a:r>
              <a:rPr lang="zh-CN" altLang="en-US" sz="1600" dirty="0">
                <a:latin typeface="Arial" panose="020B0604020202020204" pitchFamily="34" charset="0"/>
                <a:ea typeface="黑体" panose="02010609060101010101" charset="-122"/>
              </a:rPr>
              <a:t> </a:t>
            </a:r>
            <a:r>
              <a:rPr lang="en-US" altLang="zh-CN" sz="1600" dirty="0">
                <a:latin typeface="Arial" panose="020B0604020202020204" pitchFamily="34" charset="0"/>
                <a:ea typeface="黑体" panose="02010609060101010101" charset="-122"/>
              </a:rPr>
              <a:t>for </a:t>
            </a:r>
            <a:r>
              <a:rPr lang="zh-CN" altLang="en-US" sz="1600" dirty="0">
                <a:latin typeface="Arial" panose="020B0604020202020204" pitchFamily="34" charset="0"/>
                <a:ea typeface="黑体" panose="02010609060101010101" charset="-122"/>
              </a:rPr>
              <a:t>循环来接受姓名 </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for(int i=0; i&lt;count; i++)</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Console.WriteLine(“</a:t>
            </a:r>
            <a:r>
              <a:rPr lang="zh-CN" altLang="en-US" sz="1600" dirty="0">
                <a:latin typeface="Arial" panose="020B0604020202020204" pitchFamily="34" charset="0"/>
                <a:ea typeface="黑体" panose="02010609060101010101" charset="-122"/>
              </a:rPr>
              <a:t>请输入学生 </a:t>
            </a:r>
            <a:r>
              <a:rPr lang="en-US" altLang="zh-CN" sz="1600" dirty="0">
                <a:latin typeface="Arial" panose="020B0604020202020204" pitchFamily="34" charset="0"/>
                <a:ea typeface="黑体" panose="02010609060101010101" charset="-122"/>
              </a:rPr>
              <a:t>{0} </a:t>
            </a:r>
            <a:r>
              <a:rPr lang="zh-CN" altLang="en-US" sz="1600" dirty="0">
                <a:latin typeface="Arial" panose="020B0604020202020204" pitchFamily="34" charset="0"/>
                <a:ea typeface="黑体" panose="02010609060101010101" charset="-122"/>
              </a:rPr>
              <a:t>的姓名 </a:t>
            </a:r>
            <a:r>
              <a:rPr lang="en-US" altLang="zh-CN" sz="1600" dirty="0">
                <a:latin typeface="Arial" panose="020B0604020202020204" pitchFamily="34" charset="0"/>
                <a:ea typeface="黑体" panose="02010609060101010101" charset="-122"/>
              </a:rPr>
              <a:t>",i+1);</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names[i]=Console.ReadLine();</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Console.WriteLine("</a:t>
            </a:r>
            <a:r>
              <a:rPr lang="zh-CN" altLang="en-US" sz="1600" dirty="0">
                <a:latin typeface="Arial" panose="020B0604020202020204" pitchFamily="34" charset="0"/>
                <a:ea typeface="黑体" panose="02010609060101010101" charset="-122"/>
              </a:rPr>
              <a:t>已登记的学生如下： </a:t>
            </a:r>
            <a:r>
              <a:rPr lang="en-US" altLang="zh-CN" sz="1600" dirty="0">
                <a:latin typeface="Arial" panose="020B0604020202020204" pitchFamily="34" charset="0"/>
                <a:ea typeface="黑体" panose="02010609060101010101" charset="-122"/>
              </a:rPr>
              <a:t>");</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 </a:t>
            </a:r>
            <a:r>
              <a:rPr lang="zh-CN" altLang="hi-IN" sz="1600" dirty="0">
                <a:latin typeface="Arial" panose="020B0604020202020204" pitchFamily="34" charset="0"/>
                <a:ea typeface="黑体" panose="02010609060101010101" charset="-122"/>
              </a:rPr>
              <a:t>用</a:t>
            </a:r>
            <a:r>
              <a:rPr lang="zh-CN" altLang="en-US" sz="1600" dirty="0">
                <a:latin typeface="Arial" panose="020B0604020202020204" pitchFamily="34" charset="0"/>
                <a:ea typeface="黑体" panose="02010609060101010101" charset="-122"/>
              </a:rPr>
              <a:t> </a:t>
            </a:r>
            <a:r>
              <a:rPr lang="en-US" altLang="zh-CN" sz="1600" dirty="0">
                <a:latin typeface="Arial" panose="020B0604020202020204" pitchFamily="34" charset="0"/>
                <a:ea typeface="黑体" panose="02010609060101010101" charset="-122"/>
              </a:rPr>
              <a:t>foreach </a:t>
            </a:r>
            <a:r>
              <a:rPr lang="zh-CN" altLang="en-US" sz="1600" dirty="0">
                <a:latin typeface="Arial" panose="020B0604020202020204" pitchFamily="34" charset="0"/>
                <a:ea typeface="黑体" panose="02010609060101010101" charset="-122"/>
              </a:rPr>
              <a:t>循环显示姓名 </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foreach(string disp in names)</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r>
              <a:rPr lang="en-US" altLang="zh-CN" sz="1600" dirty="0">
                <a:latin typeface="Arial" panose="020B0604020202020204" pitchFamily="34" charset="0"/>
                <a:ea typeface="黑体" panose="02010609060101010101" charset="-122"/>
              </a:rPr>
              <a:t>Console.WriteLine("{0}", disp);</a:t>
            </a:r>
            <a:endParaRPr lang="hi-IN" altLang="zh-CN" sz="1600" dirty="0">
              <a:latin typeface="Arial" panose="020B0604020202020204" pitchFamily="34" charset="0"/>
              <a:cs typeface="Mangal" panose="02040503050203030202" pitchFamily="18" charset="0"/>
            </a:endParaRP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	}</a:t>
            </a:r>
          </a:p>
          <a:p>
            <a:pPr marL="0" lvl="0" indent="0" defTabSz="914400">
              <a:spcBef>
                <a:spcPct val="0"/>
              </a:spcBef>
              <a:buClrTx/>
              <a:buSzTx/>
              <a:buFontTx/>
              <a:buNone/>
            </a:pPr>
            <a:r>
              <a:rPr lang="hi-IN" altLang="zh-CN" sz="1600" dirty="0">
                <a:latin typeface="Arial" panose="020B0604020202020204" pitchFamily="34" charset="0"/>
                <a:cs typeface="Mangal" panose="02040503050203030202" pitchFamily="18" charset="0"/>
              </a:rPr>
              <a:t>}</a:t>
            </a:r>
            <a:endParaRPr lang="hi-IN" altLang="zh-CN" sz="1600" dirty="0">
              <a:latin typeface="Arial" panose="020B0604020202020204" pitchFamily="34" charset="0"/>
              <a:ea typeface="Mangal" panose="02040503050203030202" pitchFamily="18" charset="0"/>
            </a:endParaRPr>
          </a:p>
        </p:txBody>
      </p:sp>
      <p:sp>
        <p:nvSpPr>
          <p:cNvPr id="80900" name="Oval 4"/>
          <p:cNvSpPr/>
          <p:nvPr/>
        </p:nvSpPr>
        <p:spPr>
          <a:xfrm>
            <a:off x="3000375" y="2706688"/>
            <a:ext cx="4103688" cy="360362"/>
          </a:xfrm>
          <a:prstGeom prst="ellipse">
            <a:avLst/>
          </a:prstGeom>
          <a:noFill/>
          <a:ln w="22225" cap="flat" cmpd="sng">
            <a:solidFill>
              <a:srgbClr val="FF0000"/>
            </a:solidFill>
            <a:prstDash val="solid"/>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80901" name="Text Box 5"/>
          <p:cNvSpPr txBox="1"/>
          <p:nvPr/>
        </p:nvSpPr>
        <p:spPr>
          <a:xfrm>
            <a:off x="6958013" y="2700338"/>
            <a:ext cx="1512887" cy="366712"/>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50000"/>
              </a:spcBef>
              <a:buClrTx/>
              <a:buSzTx/>
              <a:buFontTx/>
              <a:buNone/>
            </a:pPr>
            <a:r>
              <a:rPr lang="zh-CN" altLang="en-US" sz="1800" dirty="0">
                <a:solidFill>
                  <a:srgbClr val="FF0000"/>
                </a:solidFill>
                <a:latin typeface="Arial" panose="020B0604020202020204" pitchFamily="34" charset="0"/>
                <a:ea typeface="黑体" panose="02010609060101010101" charset="-122"/>
              </a:rPr>
              <a:t>数组声明</a:t>
            </a:r>
          </a:p>
        </p:txBody>
      </p:sp>
      <p:sp>
        <p:nvSpPr>
          <p:cNvPr id="80902" name="Rectangle 6"/>
          <p:cNvSpPr/>
          <p:nvPr/>
        </p:nvSpPr>
        <p:spPr>
          <a:xfrm>
            <a:off x="3143250" y="3282950"/>
            <a:ext cx="6119813" cy="1152525"/>
          </a:xfrm>
          <a:prstGeom prst="rect">
            <a:avLst/>
          </a:prstGeom>
          <a:noFill/>
          <a:ln w="19050" cap="flat" cmpd="sng">
            <a:solidFill>
              <a:srgbClr val="FF0000"/>
            </a:solidFill>
            <a:prstDash val="solid"/>
            <a:miter/>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80903" name="Text Box 7"/>
          <p:cNvSpPr txBox="1"/>
          <p:nvPr/>
        </p:nvSpPr>
        <p:spPr>
          <a:xfrm>
            <a:off x="9228138" y="3284538"/>
            <a:ext cx="1331912" cy="641350"/>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50000"/>
              </a:spcBef>
              <a:buClrTx/>
              <a:buSzTx/>
              <a:buFontTx/>
              <a:buNone/>
            </a:pPr>
            <a:r>
              <a:rPr lang="zh-CN" altLang="en-US" sz="1800" dirty="0">
                <a:solidFill>
                  <a:srgbClr val="FF0000"/>
                </a:solidFill>
                <a:latin typeface="Arial" panose="020B0604020202020204" pitchFamily="34" charset="0"/>
                <a:ea typeface="黑体" panose="02010609060101010101" charset="-122"/>
              </a:rPr>
              <a:t>初始化数组元素的循环</a:t>
            </a:r>
          </a:p>
        </p:txBody>
      </p:sp>
      <p:sp>
        <p:nvSpPr>
          <p:cNvPr id="80904" name="Rectangle 8"/>
          <p:cNvSpPr/>
          <p:nvPr/>
        </p:nvSpPr>
        <p:spPr>
          <a:xfrm>
            <a:off x="3071813" y="5299075"/>
            <a:ext cx="3889375" cy="720725"/>
          </a:xfrm>
          <a:prstGeom prst="rect">
            <a:avLst/>
          </a:prstGeom>
          <a:noFill/>
          <a:ln w="19050" cap="flat" cmpd="sng">
            <a:solidFill>
              <a:srgbClr val="FF0000"/>
            </a:solidFill>
            <a:prstDash val="solid"/>
            <a:miter/>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80905" name="Text Box 9"/>
          <p:cNvSpPr txBox="1"/>
          <p:nvPr/>
        </p:nvSpPr>
        <p:spPr>
          <a:xfrm>
            <a:off x="6816725" y="5221288"/>
            <a:ext cx="2159000" cy="366712"/>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50000"/>
              </a:spcBef>
              <a:buClrTx/>
              <a:buSzTx/>
              <a:buFontTx/>
              <a:buNone/>
            </a:pPr>
            <a:r>
              <a:rPr lang="zh-CN" altLang="en-US" sz="1800" dirty="0">
                <a:solidFill>
                  <a:srgbClr val="FF0000"/>
                </a:solidFill>
                <a:latin typeface="Arial" panose="020B0604020202020204" pitchFamily="34" charset="0"/>
                <a:ea typeface="黑体" panose="02010609060101010101" charset="-122"/>
              </a:rPr>
              <a:t>显示输出的循环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fade">
                                      <p:cBhvr>
                                        <p:cTn id="7" dur="2000"/>
                                        <p:tgtEl>
                                          <p:spTgt spid="8089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wedge">
                                      <p:cBhvr>
                                        <p:cTn id="12" dur="1000"/>
                                        <p:tgtEl>
                                          <p:spTgt spid="80900"/>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80901"/>
                                        </p:tgtEl>
                                        <p:attrNameLst>
                                          <p:attrName>style.visibility</p:attrName>
                                        </p:attrNameLst>
                                      </p:cBhvr>
                                      <p:to>
                                        <p:strVal val="visible"/>
                                      </p:to>
                                    </p:set>
                                    <p:anim calcmode="discrete" valueType="clr">
                                      <p:cBhvr override="childStyle">
                                        <p:cTn id="16" dur="80"/>
                                        <p:tgtEl>
                                          <p:spTgt spid="80901"/>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80901"/>
                                        </p:tgtEl>
                                        <p:attrNameLst>
                                          <p:attrName>fillcolor</p:attrName>
                                        </p:attrNameLst>
                                      </p:cBhvr>
                                      <p:tavLst>
                                        <p:tav tm="0">
                                          <p:val>
                                            <p:clrVal>
                                              <a:schemeClr val="accent2"/>
                                            </p:clrVal>
                                          </p:val>
                                        </p:tav>
                                        <p:tav tm="50000">
                                          <p:val>
                                            <p:clrVal>
                                              <a:schemeClr val="hlink"/>
                                            </p:clrVal>
                                          </p:val>
                                        </p:tav>
                                      </p:tavLst>
                                    </p:anim>
                                    <p:set>
                                      <p:cBhvr>
                                        <p:cTn id="18" dur="80"/>
                                        <p:tgtEl>
                                          <p:spTgt spid="80901"/>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80902"/>
                                        </p:tgtEl>
                                        <p:attrNameLst>
                                          <p:attrName>style.visibility</p:attrName>
                                        </p:attrNameLst>
                                      </p:cBhvr>
                                      <p:to>
                                        <p:strVal val="visible"/>
                                      </p:to>
                                    </p:set>
                                    <p:animEffect transition="in" filter="wedge">
                                      <p:cBhvr>
                                        <p:cTn id="23" dur="1000"/>
                                        <p:tgtEl>
                                          <p:spTgt spid="80902"/>
                                        </p:tgtEl>
                                      </p:cBhvr>
                                    </p:animEffect>
                                  </p:childTnLst>
                                </p:cTn>
                              </p:par>
                            </p:childTnLst>
                          </p:cTn>
                        </p:par>
                        <p:par>
                          <p:cTn id="24" fill="hold">
                            <p:stCondLst>
                              <p:cond delay="1000"/>
                            </p:stCondLst>
                            <p:childTnLst>
                              <p:par>
                                <p:cTn id="25" presetID="27" presetClass="entr" presetSubtype="0" fill="hold" grpId="0" nodeType="afterEffect">
                                  <p:stCondLst>
                                    <p:cond delay="0"/>
                                  </p:stCondLst>
                                  <p:iterate type="lt">
                                    <p:tmPct val="50000"/>
                                  </p:iterate>
                                  <p:childTnLst>
                                    <p:set>
                                      <p:cBhvr>
                                        <p:cTn id="26" dur="1" fill="hold">
                                          <p:stCondLst>
                                            <p:cond delay="0"/>
                                          </p:stCondLst>
                                        </p:cTn>
                                        <p:tgtEl>
                                          <p:spTgt spid="80903"/>
                                        </p:tgtEl>
                                        <p:attrNameLst>
                                          <p:attrName>style.visibility</p:attrName>
                                        </p:attrNameLst>
                                      </p:cBhvr>
                                      <p:to>
                                        <p:strVal val="visible"/>
                                      </p:to>
                                    </p:set>
                                    <p:anim calcmode="discrete" valueType="clr">
                                      <p:cBhvr override="childStyle">
                                        <p:cTn id="27" dur="80"/>
                                        <p:tgtEl>
                                          <p:spTgt spid="80903"/>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80903"/>
                                        </p:tgtEl>
                                        <p:attrNameLst>
                                          <p:attrName>fillcolor</p:attrName>
                                        </p:attrNameLst>
                                      </p:cBhvr>
                                      <p:tavLst>
                                        <p:tav tm="0">
                                          <p:val>
                                            <p:clrVal>
                                              <a:schemeClr val="accent2"/>
                                            </p:clrVal>
                                          </p:val>
                                        </p:tav>
                                        <p:tav tm="50000">
                                          <p:val>
                                            <p:clrVal>
                                              <a:schemeClr val="hlink"/>
                                            </p:clrVal>
                                          </p:val>
                                        </p:tav>
                                      </p:tavLst>
                                    </p:anim>
                                    <p:set>
                                      <p:cBhvr>
                                        <p:cTn id="29" dur="80"/>
                                        <p:tgtEl>
                                          <p:spTgt spid="80903"/>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80904"/>
                                        </p:tgtEl>
                                        <p:attrNameLst>
                                          <p:attrName>style.visibility</p:attrName>
                                        </p:attrNameLst>
                                      </p:cBhvr>
                                      <p:to>
                                        <p:strVal val="visible"/>
                                      </p:to>
                                    </p:set>
                                    <p:animEffect transition="in" filter="wedge">
                                      <p:cBhvr>
                                        <p:cTn id="34" dur="1000"/>
                                        <p:tgtEl>
                                          <p:spTgt spid="80904"/>
                                        </p:tgtEl>
                                      </p:cBhvr>
                                    </p:animEffect>
                                  </p:childTnLst>
                                </p:cTn>
                              </p:par>
                            </p:childTnLst>
                          </p:cTn>
                        </p:par>
                        <p:par>
                          <p:cTn id="35" fill="hold">
                            <p:stCondLst>
                              <p:cond delay="1000"/>
                            </p:stCondLst>
                            <p:childTnLst>
                              <p:par>
                                <p:cTn id="36" presetID="27" presetClass="entr" presetSubtype="0" fill="hold" grpId="0" nodeType="afterEffect">
                                  <p:stCondLst>
                                    <p:cond delay="0"/>
                                  </p:stCondLst>
                                  <p:iterate type="lt">
                                    <p:tmPct val="50000"/>
                                  </p:iterate>
                                  <p:childTnLst>
                                    <p:set>
                                      <p:cBhvr>
                                        <p:cTn id="37" dur="1" fill="hold">
                                          <p:stCondLst>
                                            <p:cond delay="0"/>
                                          </p:stCondLst>
                                        </p:cTn>
                                        <p:tgtEl>
                                          <p:spTgt spid="80905"/>
                                        </p:tgtEl>
                                        <p:attrNameLst>
                                          <p:attrName>style.visibility</p:attrName>
                                        </p:attrNameLst>
                                      </p:cBhvr>
                                      <p:to>
                                        <p:strVal val="visible"/>
                                      </p:to>
                                    </p:set>
                                    <p:anim calcmode="discrete" valueType="clr">
                                      <p:cBhvr override="childStyle">
                                        <p:cTn id="38" dur="80"/>
                                        <p:tgtEl>
                                          <p:spTgt spid="80905"/>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80905"/>
                                        </p:tgtEl>
                                        <p:attrNameLst>
                                          <p:attrName>fillcolor</p:attrName>
                                        </p:attrNameLst>
                                      </p:cBhvr>
                                      <p:tavLst>
                                        <p:tav tm="0">
                                          <p:val>
                                            <p:clrVal>
                                              <a:schemeClr val="accent2"/>
                                            </p:clrVal>
                                          </p:val>
                                        </p:tav>
                                        <p:tav tm="50000">
                                          <p:val>
                                            <p:clrVal>
                                              <a:schemeClr val="hlink"/>
                                            </p:clrVal>
                                          </p:val>
                                        </p:tav>
                                      </p:tavLst>
                                    </p:anim>
                                    <p:set>
                                      <p:cBhvr>
                                        <p:cTn id="40" dur="80"/>
                                        <p:tgtEl>
                                          <p:spTgt spid="8090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00" grpId="0" bldLvl="0" animBg="1"/>
      <p:bldP spid="80901" grpId="0"/>
      <p:bldP spid="80902" grpId="0" bldLvl="0" animBg="1"/>
      <p:bldP spid="80903" grpId="0"/>
      <p:bldP spid="80904" grpId="0" bldLvl="0" animBg="1"/>
      <p:bldP spid="8090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t"/>
          <a:lstStyle/>
          <a:p>
            <a:r>
              <a:rPr lang="zh-CN" altLang="en-US" dirty="0"/>
              <a:t>多维数组</a:t>
            </a:r>
          </a:p>
        </p:txBody>
      </p:sp>
      <p:sp>
        <p:nvSpPr>
          <p:cNvPr id="13315" name="Rectangle 3"/>
          <p:cNvSpPr>
            <a:spLocks noGrp="1" noChangeArrowheads="1"/>
          </p:cNvSpPr>
          <p:nvPr>
            <p:ph idx="1"/>
          </p:nvPr>
        </p:nvSpPr>
        <p:spPr>
          <a:xfrm>
            <a:off x="1103313" y="2052638"/>
            <a:ext cx="8947150" cy="4195763"/>
          </a:xfrm>
          <a:solidFill>
            <a:schemeClr val="tx1">
              <a:lumMod val="50000"/>
            </a:schemeClr>
          </a:solidFill>
          <a:ln>
            <a:solidFill>
              <a:schemeClr val="accent4">
                <a:lumMod val="40000"/>
                <a:lumOff val="60000"/>
              </a:schemeClr>
            </a:solidFill>
          </a:ln>
        </p:spPr>
        <p:txBody>
          <a:bodyPr vert="horz" lIns="91440" tIns="45720" rIns="91440" bIns="45720" rtlCol="0">
            <a:normAutofit/>
          </a:bodyPr>
          <a:lstStyle/>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mj-ea"/>
                <a:cs typeface="+mj-cs"/>
              </a:rPr>
              <a:t>声明数组</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array6 = new </a:t>
            </a: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[10, 10];</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mj-ea"/>
                <a:cs typeface="+mj-cs"/>
              </a:rPr>
              <a:t>声明数组时将其初始化</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array2D = new </a:t>
            </a: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 { 1, 2 }, { 3, 4 }, { 5, 6 }, { 7, 8 } };</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 array3D = new </a:t>
            </a: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 { { 1, 2, 3 } }, { { 4, 5, 6 } } };</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mj-ea"/>
                <a:cs typeface="+mj-cs"/>
              </a:rPr>
              <a:t>声明一个数组变量但先不将其初始化</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array5;</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array5 = new </a:t>
            </a:r>
            <a:r>
              <a:rPr kumimoji="0" lang="en-US" altLang="zh-CN" sz="1800" b="0" i="0" u="none" strike="noStrike" kern="1200" cap="none" spc="0" normalizeH="0" baseline="0" noProof="0" dirty="0" err="1">
                <a:ln>
                  <a:noFill/>
                </a:ln>
                <a:solidFill>
                  <a:srgbClr val="0000FF"/>
                </a:solidFill>
                <a:effectLst/>
                <a:uLnTx/>
                <a:uFillTx/>
                <a:latin typeface="+mj-lt"/>
                <a:ea typeface="+mj-ea"/>
                <a:cs typeface="+mj-cs"/>
              </a:rPr>
              <a:t>int</a:t>
            </a: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 { { 1, 2 }, { 3, 4 }, { 5, 6 }, { 7, 8 } };   // OK</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//array5 = {{1,2}, {3,4}, {5,6}, {7,8}};   		// Error </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zh-CN" altLang="en-US" sz="2000" b="0" i="0" u="none" strike="noStrike" kern="1200" cap="none" spc="0" normalizeH="0" baseline="0" noProof="0" dirty="0" smtClean="0">
                <a:ln>
                  <a:noFill/>
                </a:ln>
                <a:solidFill>
                  <a:schemeClr val="tx1"/>
                </a:solidFill>
                <a:effectLst/>
                <a:uLnTx/>
                <a:uFillTx/>
                <a:latin typeface="+mj-lt"/>
                <a:ea typeface="+mj-ea"/>
                <a:cs typeface="+mj-cs"/>
              </a:rPr>
              <a:t>也可以给数组元素赋值，例如：</a:t>
            </a:r>
          </a:p>
          <a:p>
            <a:pPr marL="342900" marR="0" lvl="0" indent="-342900" algn="l" defTabSz="457200" rtl="0" eaLnBrk="1" fontAlgn="auto" latinLnBrk="0" hangingPunct="1">
              <a:lnSpc>
                <a:spcPct val="90000"/>
              </a:lnSpc>
              <a:spcBef>
                <a:spcPts val="1000"/>
              </a:spcBef>
              <a:spcAft>
                <a:spcPts val="0"/>
              </a:spcAft>
              <a:buClr>
                <a:schemeClr val="bg2">
                  <a:lumMod val="40000"/>
                  <a:lumOff val="60000"/>
                </a:schemeClr>
              </a:buClr>
              <a:buSzPct val="80000"/>
              <a:buFont typeface="Wingdings 3" panose="05040102010807070707" charset="2"/>
              <a:buChar char=""/>
              <a:defRPr/>
            </a:pPr>
            <a:r>
              <a:rPr kumimoji="0" lang="en-US" altLang="zh-CN" sz="1800" b="0" i="0" u="none" strike="noStrike" kern="1200" cap="none" spc="0" normalizeH="0" baseline="0" noProof="0" dirty="0">
                <a:ln>
                  <a:noFill/>
                </a:ln>
                <a:solidFill>
                  <a:srgbClr val="0000FF"/>
                </a:solidFill>
                <a:effectLst/>
                <a:uLnTx/>
                <a:uFillTx/>
                <a:latin typeface="+mj-lt"/>
                <a:ea typeface="+mj-ea"/>
                <a:cs typeface="+mj-cs"/>
              </a:rPr>
              <a:t>array5[2, 1] = 25;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t"/>
          <a:lstStyle/>
          <a:p>
            <a:r>
              <a:rPr lang="zh-CN" altLang="en-US" dirty="0"/>
              <a:t>交错数组</a:t>
            </a:r>
            <a:r>
              <a:rPr lang="en-US" altLang="zh-CN" dirty="0"/>
              <a:t>3-1</a:t>
            </a:r>
          </a:p>
        </p:txBody>
      </p:sp>
      <p:sp>
        <p:nvSpPr>
          <p:cNvPr id="20483" name="Rectangle 3"/>
          <p:cNvSpPr>
            <a:spLocks noGrp="1"/>
          </p:cNvSpPr>
          <p:nvPr>
            <p:ph idx="1"/>
          </p:nvPr>
        </p:nvSpPr>
        <p:spPr>
          <a:xfrm>
            <a:off x="1992313" y="1341438"/>
            <a:ext cx="8229600" cy="4525962"/>
          </a:xfrm>
        </p:spPr>
        <p:txBody>
          <a:bodyPr vert="horz" wrap="square" lIns="91440" tIns="45720" rIns="91440" bIns="45720" anchor="t"/>
          <a:lstStyle/>
          <a:p>
            <a:r>
              <a:rPr lang="zh-CN" altLang="en-US" dirty="0"/>
              <a:t>交错数组是数组的元素为数组的数组 </a:t>
            </a:r>
          </a:p>
        </p:txBody>
      </p:sp>
      <p:grpSp>
        <p:nvGrpSpPr>
          <p:cNvPr id="20484" name="Group 4"/>
          <p:cNvGrpSpPr/>
          <p:nvPr/>
        </p:nvGrpSpPr>
        <p:grpSpPr>
          <a:xfrm>
            <a:off x="2424113" y="1917700"/>
            <a:ext cx="3313112" cy="1944688"/>
            <a:chOff x="748" y="1706"/>
            <a:chExt cx="2087" cy="1225"/>
          </a:xfrm>
        </p:grpSpPr>
        <p:sp>
          <p:nvSpPr>
            <p:cNvPr id="20490" name="Rectangle 5"/>
            <p:cNvSpPr/>
            <p:nvPr/>
          </p:nvSpPr>
          <p:spPr>
            <a:xfrm>
              <a:off x="748" y="1706"/>
              <a:ext cx="2087"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20491" name="Rectangle 6"/>
            <p:cNvSpPr/>
            <p:nvPr/>
          </p:nvSpPr>
          <p:spPr>
            <a:xfrm>
              <a:off x="748" y="2024"/>
              <a:ext cx="681"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20492" name="Rectangle 7"/>
            <p:cNvSpPr/>
            <p:nvPr/>
          </p:nvSpPr>
          <p:spPr>
            <a:xfrm>
              <a:off x="748" y="2341"/>
              <a:ext cx="1043"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20493" name="Rectangle 8"/>
            <p:cNvSpPr/>
            <p:nvPr/>
          </p:nvSpPr>
          <p:spPr>
            <a:xfrm>
              <a:off x="748" y="2659"/>
              <a:ext cx="1724" cy="27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endParaRPr lang="zh-CN" altLang="en-US" sz="1800" dirty="0">
                <a:latin typeface="Calibri" panose="020F0502020204030204" charset="0"/>
              </a:endParaRPr>
            </a:p>
          </p:txBody>
        </p:sp>
        <p:sp>
          <p:nvSpPr>
            <p:cNvPr id="20494" name="Line 9"/>
            <p:cNvSpPr/>
            <p:nvPr/>
          </p:nvSpPr>
          <p:spPr>
            <a:xfrm>
              <a:off x="1066" y="1706"/>
              <a:ext cx="0" cy="1225"/>
            </a:xfrm>
            <a:prstGeom prst="line">
              <a:avLst/>
            </a:prstGeom>
            <a:ln w="9525" cap="flat" cmpd="sng">
              <a:solidFill>
                <a:schemeClr val="tx1"/>
              </a:solidFill>
              <a:prstDash val="solid"/>
              <a:headEnd type="none" w="med" len="med"/>
              <a:tailEnd type="none" w="med" len="med"/>
            </a:ln>
          </p:spPr>
        </p:sp>
        <p:sp>
          <p:nvSpPr>
            <p:cNvPr id="20495" name="Line 10"/>
            <p:cNvSpPr/>
            <p:nvPr/>
          </p:nvSpPr>
          <p:spPr>
            <a:xfrm>
              <a:off x="1429" y="1706"/>
              <a:ext cx="0" cy="1225"/>
            </a:xfrm>
            <a:prstGeom prst="line">
              <a:avLst/>
            </a:prstGeom>
            <a:ln w="9525" cap="flat" cmpd="sng">
              <a:solidFill>
                <a:schemeClr val="tx1"/>
              </a:solidFill>
              <a:prstDash val="solid"/>
              <a:headEnd type="none" w="med" len="med"/>
              <a:tailEnd type="none" w="med" len="med"/>
            </a:ln>
          </p:spPr>
        </p:sp>
        <p:sp>
          <p:nvSpPr>
            <p:cNvPr id="20496" name="Line 11"/>
            <p:cNvSpPr/>
            <p:nvPr/>
          </p:nvSpPr>
          <p:spPr>
            <a:xfrm>
              <a:off x="1791" y="1706"/>
              <a:ext cx="0" cy="318"/>
            </a:xfrm>
            <a:prstGeom prst="line">
              <a:avLst/>
            </a:prstGeom>
            <a:ln w="9525" cap="flat" cmpd="sng">
              <a:solidFill>
                <a:schemeClr val="tx1"/>
              </a:solidFill>
              <a:prstDash val="solid"/>
              <a:headEnd type="none" w="med" len="med"/>
              <a:tailEnd type="none" w="med" len="med"/>
            </a:ln>
          </p:spPr>
        </p:sp>
        <p:sp>
          <p:nvSpPr>
            <p:cNvPr id="20497" name="Line 12"/>
            <p:cNvSpPr/>
            <p:nvPr/>
          </p:nvSpPr>
          <p:spPr>
            <a:xfrm>
              <a:off x="1791" y="2341"/>
              <a:ext cx="0" cy="590"/>
            </a:xfrm>
            <a:prstGeom prst="line">
              <a:avLst/>
            </a:prstGeom>
            <a:ln w="9525" cap="flat" cmpd="sng">
              <a:solidFill>
                <a:schemeClr val="tx1"/>
              </a:solidFill>
              <a:prstDash val="solid"/>
              <a:headEnd type="none" w="med" len="med"/>
              <a:tailEnd type="none" w="med" len="med"/>
            </a:ln>
          </p:spPr>
        </p:sp>
        <p:sp>
          <p:nvSpPr>
            <p:cNvPr id="20498" name="Line 13"/>
            <p:cNvSpPr/>
            <p:nvPr/>
          </p:nvSpPr>
          <p:spPr>
            <a:xfrm>
              <a:off x="2109" y="1706"/>
              <a:ext cx="0" cy="318"/>
            </a:xfrm>
            <a:prstGeom prst="line">
              <a:avLst/>
            </a:prstGeom>
            <a:ln w="9525" cap="flat" cmpd="sng">
              <a:solidFill>
                <a:schemeClr val="tx1"/>
              </a:solidFill>
              <a:prstDash val="solid"/>
              <a:headEnd type="none" w="med" len="med"/>
              <a:tailEnd type="none" w="med" len="med"/>
            </a:ln>
          </p:spPr>
        </p:sp>
        <p:sp>
          <p:nvSpPr>
            <p:cNvPr id="20499" name="Line 14"/>
            <p:cNvSpPr/>
            <p:nvPr/>
          </p:nvSpPr>
          <p:spPr>
            <a:xfrm>
              <a:off x="2109" y="2659"/>
              <a:ext cx="0" cy="272"/>
            </a:xfrm>
            <a:prstGeom prst="line">
              <a:avLst/>
            </a:prstGeom>
            <a:ln w="9525" cap="flat" cmpd="sng">
              <a:solidFill>
                <a:schemeClr val="tx1"/>
              </a:solidFill>
              <a:prstDash val="solid"/>
              <a:headEnd type="none" w="med" len="med"/>
              <a:tailEnd type="none" w="med" len="med"/>
            </a:ln>
          </p:spPr>
        </p:sp>
        <p:sp>
          <p:nvSpPr>
            <p:cNvPr id="20500" name="Line 15"/>
            <p:cNvSpPr/>
            <p:nvPr/>
          </p:nvSpPr>
          <p:spPr>
            <a:xfrm>
              <a:off x="2472" y="1706"/>
              <a:ext cx="0" cy="318"/>
            </a:xfrm>
            <a:prstGeom prst="line">
              <a:avLst/>
            </a:prstGeom>
            <a:ln w="9525" cap="flat" cmpd="sng">
              <a:solidFill>
                <a:schemeClr val="tx1"/>
              </a:solidFill>
              <a:prstDash val="solid"/>
              <a:headEnd type="none" w="med" len="med"/>
              <a:tailEnd type="none" w="med" len="med"/>
            </a:ln>
          </p:spPr>
        </p:sp>
      </p:grpSp>
      <p:sp>
        <p:nvSpPr>
          <p:cNvPr id="20485" name="Rectangle 16"/>
          <p:cNvSpPr/>
          <p:nvPr/>
        </p:nvSpPr>
        <p:spPr>
          <a:xfrm>
            <a:off x="5664200" y="1844675"/>
            <a:ext cx="1223963" cy="574675"/>
          </a:xfrm>
          <a:prstGeom prst="rect">
            <a:avLst/>
          </a:prstGeom>
          <a:noFill/>
          <a:ln w="9525">
            <a:noFill/>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0"/>
              </a:spcBef>
              <a:buClrTx/>
              <a:buSzTx/>
              <a:buFontTx/>
              <a:buNone/>
            </a:pPr>
            <a:r>
              <a:rPr lang="en-US" altLang="zh-CN" dirty="0">
                <a:latin typeface="Arial" panose="020B0604020202020204" pitchFamily="34" charset="0"/>
              </a:rPr>
              <a:t>6</a:t>
            </a:r>
          </a:p>
        </p:txBody>
      </p:sp>
      <p:sp>
        <p:nvSpPr>
          <p:cNvPr id="20486" name="Rectangle 17"/>
          <p:cNvSpPr/>
          <p:nvPr/>
        </p:nvSpPr>
        <p:spPr>
          <a:xfrm>
            <a:off x="5664200" y="2420938"/>
            <a:ext cx="1223963" cy="431800"/>
          </a:xfrm>
          <a:prstGeom prst="rect">
            <a:avLst/>
          </a:prstGeom>
          <a:noFill/>
          <a:ln w="9525">
            <a:noFill/>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0"/>
              </a:spcBef>
              <a:buClrTx/>
              <a:buSzTx/>
              <a:buFontTx/>
              <a:buNone/>
            </a:pPr>
            <a:r>
              <a:rPr lang="en-US" altLang="zh-CN" dirty="0">
                <a:latin typeface="Arial" panose="020B0604020202020204" pitchFamily="34" charset="0"/>
              </a:rPr>
              <a:t>2</a:t>
            </a:r>
          </a:p>
        </p:txBody>
      </p:sp>
      <p:sp>
        <p:nvSpPr>
          <p:cNvPr id="20487" name="Rectangle 18"/>
          <p:cNvSpPr/>
          <p:nvPr/>
        </p:nvSpPr>
        <p:spPr>
          <a:xfrm>
            <a:off x="5664200" y="2852738"/>
            <a:ext cx="1223963" cy="431800"/>
          </a:xfrm>
          <a:prstGeom prst="rect">
            <a:avLst/>
          </a:prstGeom>
          <a:noFill/>
          <a:ln w="9525">
            <a:noFill/>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0"/>
              </a:spcBef>
              <a:buClrTx/>
              <a:buSzTx/>
              <a:buFontTx/>
              <a:buNone/>
            </a:pPr>
            <a:r>
              <a:rPr lang="en-US" altLang="zh-CN" dirty="0">
                <a:latin typeface="Arial" panose="020B0604020202020204" pitchFamily="34" charset="0"/>
              </a:rPr>
              <a:t>3</a:t>
            </a:r>
          </a:p>
        </p:txBody>
      </p:sp>
      <p:sp>
        <p:nvSpPr>
          <p:cNvPr id="20488" name="Rectangle 19"/>
          <p:cNvSpPr/>
          <p:nvPr/>
        </p:nvSpPr>
        <p:spPr>
          <a:xfrm>
            <a:off x="5664200" y="3429000"/>
            <a:ext cx="1223963" cy="431800"/>
          </a:xfrm>
          <a:prstGeom prst="rect">
            <a:avLst/>
          </a:prstGeom>
          <a:noFill/>
          <a:ln w="9525">
            <a:noFill/>
          </a:ln>
        </p:spPr>
        <p:txBody>
          <a:bodyPr wrap="none"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algn="ctr" defTabSz="914400">
              <a:spcBef>
                <a:spcPct val="0"/>
              </a:spcBef>
              <a:buClrTx/>
              <a:buSzTx/>
              <a:buFontTx/>
              <a:buNone/>
            </a:pPr>
            <a:r>
              <a:rPr lang="en-US" altLang="zh-CN" dirty="0">
                <a:latin typeface="Arial" panose="020B0604020202020204" pitchFamily="34" charset="0"/>
              </a:rPr>
              <a:t>5</a:t>
            </a:r>
          </a:p>
        </p:txBody>
      </p:sp>
      <p:sp>
        <p:nvSpPr>
          <p:cNvPr id="20489" name="Text Box 20"/>
          <p:cNvSpPr txBox="1"/>
          <p:nvPr/>
        </p:nvSpPr>
        <p:spPr>
          <a:xfrm>
            <a:off x="2279650" y="4005263"/>
            <a:ext cx="5400675" cy="2225675"/>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lvl="0" defTabSz="914400">
              <a:spcBef>
                <a:spcPct val="0"/>
              </a:spcBef>
              <a:buClrTx/>
              <a:buSzTx/>
              <a:buFontTx/>
              <a:buAutoNum type="circleNumDbPlain"/>
            </a:pPr>
            <a:r>
              <a:rPr lang="zh-CN" altLang="en-US" dirty="0">
                <a:latin typeface="Arial" panose="020B0604020202020204" pitchFamily="34" charset="0"/>
                <a:ea typeface="黑体" panose="02010609060101010101" charset="-122"/>
              </a:rPr>
              <a:t>交错数组声明</a:t>
            </a:r>
          </a:p>
          <a:p>
            <a:pPr lvl="0" defTabSz="914400">
              <a:spcBef>
                <a:spcPct val="0"/>
              </a:spcBef>
              <a:buClrTx/>
              <a:buSzTx/>
              <a:buFontTx/>
              <a:buNone/>
            </a:pPr>
            <a:r>
              <a:rPr lang="en-US" altLang="zh-CN" dirty="0">
                <a:solidFill>
                  <a:srgbClr val="0000FF"/>
                </a:solidFill>
                <a:latin typeface="Arial" panose="020B0604020202020204" pitchFamily="34" charset="0"/>
              </a:rPr>
              <a:t>int[][] jaggedArray = new int[4][];</a:t>
            </a:r>
          </a:p>
          <a:p>
            <a:pPr lvl="0" defTabSz="914400">
              <a:spcBef>
                <a:spcPct val="0"/>
              </a:spcBef>
              <a:buClrTx/>
              <a:buSzTx/>
              <a:buFontTx/>
              <a:buAutoNum type="circleNumDbPlain" startAt="2"/>
            </a:pPr>
            <a:r>
              <a:rPr lang="zh-CN" altLang="en-US" dirty="0">
                <a:latin typeface="Arial" panose="020B0604020202020204" pitchFamily="34" charset="0"/>
                <a:ea typeface="黑体" panose="02010609060101010101" charset="-122"/>
              </a:rPr>
              <a:t>交错数组初始化</a:t>
            </a:r>
          </a:p>
          <a:p>
            <a:pPr lvl="0" defTabSz="914400">
              <a:spcBef>
                <a:spcPct val="0"/>
              </a:spcBef>
              <a:buClrTx/>
              <a:buSzTx/>
              <a:buFontTx/>
              <a:buNone/>
            </a:pPr>
            <a:r>
              <a:rPr lang="en-US" altLang="zh-CN" dirty="0">
                <a:solidFill>
                  <a:srgbClr val="0000FF"/>
                </a:solidFill>
                <a:latin typeface="Arial" panose="020B0604020202020204" pitchFamily="34" charset="0"/>
              </a:rPr>
              <a:t>jaggedArray[0] = new int[6];</a:t>
            </a:r>
          </a:p>
          <a:p>
            <a:pPr lvl="0" defTabSz="914400">
              <a:spcBef>
                <a:spcPct val="0"/>
              </a:spcBef>
              <a:buClrTx/>
              <a:buSzTx/>
              <a:buFontTx/>
              <a:buNone/>
            </a:pPr>
            <a:r>
              <a:rPr lang="en-US" altLang="zh-CN" dirty="0">
                <a:solidFill>
                  <a:srgbClr val="0000FF"/>
                </a:solidFill>
                <a:latin typeface="Arial" panose="020B0604020202020204" pitchFamily="34" charset="0"/>
              </a:rPr>
              <a:t>jaggedArray[1] = new int[2];</a:t>
            </a:r>
          </a:p>
          <a:p>
            <a:pPr lvl="0" defTabSz="914400">
              <a:spcBef>
                <a:spcPct val="0"/>
              </a:spcBef>
              <a:buClrTx/>
              <a:buSzTx/>
              <a:buFontTx/>
              <a:buNone/>
            </a:pPr>
            <a:r>
              <a:rPr lang="en-US" altLang="zh-CN" dirty="0">
                <a:solidFill>
                  <a:srgbClr val="0000FF"/>
                </a:solidFill>
                <a:latin typeface="Arial" panose="020B0604020202020204" pitchFamily="34" charset="0"/>
              </a:rPr>
              <a:t>jaggedArray[2] = new int[3];</a:t>
            </a:r>
          </a:p>
          <a:p>
            <a:pPr lvl="0" defTabSz="914400">
              <a:spcBef>
                <a:spcPct val="0"/>
              </a:spcBef>
              <a:buClrTx/>
              <a:buSzTx/>
              <a:buFontTx/>
              <a:buNone/>
            </a:pPr>
            <a:r>
              <a:rPr lang="en-US" altLang="zh-CN" dirty="0">
                <a:solidFill>
                  <a:srgbClr val="0000FF"/>
                </a:solidFill>
                <a:latin typeface="Arial" panose="020B0604020202020204" pitchFamily="34" charset="0"/>
              </a:rPr>
              <a:t>jaggedArray[3] = new int[5];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t"/>
          <a:lstStyle/>
          <a:p>
            <a:r>
              <a:rPr lang="zh-CN" altLang="en-US" dirty="0"/>
              <a:t>交错数组</a:t>
            </a:r>
            <a:r>
              <a:rPr lang="en-US" altLang="zh-CN" dirty="0"/>
              <a:t>3-2</a:t>
            </a:r>
          </a:p>
        </p:txBody>
      </p:sp>
      <p:sp>
        <p:nvSpPr>
          <p:cNvPr id="15363" name="Rectangle 3"/>
          <p:cNvSpPr>
            <a:spLocks noGrp="1" noChangeArrowheads="1"/>
          </p:cNvSpPr>
          <p:nvPr>
            <p:ph idx="1"/>
          </p:nvPr>
        </p:nvSpPr>
        <p:spPr>
          <a:xfrm>
            <a:off x="1992313" y="1628775"/>
            <a:ext cx="8229600" cy="4525963"/>
          </a:xfrm>
        </p:spPr>
        <p:txBody>
          <a:bodyPr vert="horz" lIns="91440" tIns="45720" rIns="91440" bIns="45720" rtlCol="0">
            <a:normAutofit fontScale="92500" lnSpcReduction="20000"/>
          </a:bodyPr>
          <a:lstStyle/>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zh-CN" altLang="en-US" sz="2000" b="0" i="0" u="none" strike="noStrike" kern="1200" cap="none" spc="0" normalizeH="0" baseline="0" noProof="0">
                <a:ln>
                  <a:noFill/>
                </a:ln>
                <a:solidFill>
                  <a:schemeClr val="tx1"/>
                </a:solidFill>
                <a:effectLst/>
                <a:uLnTx/>
                <a:uFillTx/>
                <a:latin typeface="+mj-lt"/>
                <a:ea typeface="+mj-ea"/>
                <a:cs typeface="+mj-cs"/>
              </a:rPr>
              <a:t>例如：</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jaggedArray[0] = new int[] { 1, 3, 5, 7, 9,13 };</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jaggedArray[1] = new int[] { 0, 2, };</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jaggedArray[2] = new int[] { 5,11, 22 };</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jaggedArray[3] = new int[] { 3,5,7,10, 32 };</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endParaRPr kumimoji="0" lang="en-US" altLang="zh-CN" sz="2000" b="0" i="0" u="none" strike="noStrike" kern="1200" cap="none" spc="0" normalizeH="0" baseline="0" noProof="0">
              <a:ln>
                <a:noFill/>
              </a:ln>
              <a:solidFill>
                <a:schemeClr val="tx1"/>
              </a:solidFill>
              <a:effectLst/>
              <a:uLnTx/>
              <a:uFillTx/>
              <a:latin typeface="+mj-lt"/>
              <a:ea typeface="+mj-ea"/>
              <a:cs typeface="+mj-cs"/>
            </a:endParaRP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zh-CN" altLang="en-US" sz="2000" b="0" i="0" u="none" strike="noStrike" kern="1200" cap="none" spc="0" normalizeH="0" baseline="0" noProof="0">
                <a:ln>
                  <a:noFill/>
                </a:ln>
                <a:solidFill>
                  <a:schemeClr val="tx1"/>
                </a:solidFill>
                <a:effectLst/>
                <a:uLnTx/>
                <a:uFillTx/>
                <a:latin typeface="+mj-lt"/>
                <a:ea typeface="+mj-ea"/>
                <a:cs typeface="+mj-cs"/>
              </a:rPr>
              <a:t>还可以在声明数组时将其初始化，如：</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int[][] jaggedArray2 = new int[][] </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    new int[] {1,3,5,7,9},</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    new int[] {0,2,4,6},</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    new int[] {11,22}</a:t>
            </a:r>
          </a:p>
          <a:p>
            <a:pPr marL="342900" marR="0" lvl="0" indent="-342900" algn="l" defTabSz="457200" rtl="0" eaLnBrk="1" fontAlgn="auto" latinLnBrk="0" hangingPunct="1">
              <a:lnSpc>
                <a:spcPct val="90000"/>
              </a:lnSpc>
              <a:spcBef>
                <a:spcPts val="1000"/>
              </a:spcBef>
              <a:spcAft>
                <a:spcPts val="0"/>
              </a:spcAft>
              <a:buClr>
                <a:schemeClr val="tx1"/>
              </a:buClr>
              <a:buSzPct val="80000"/>
              <a:buFontTx/>
              <a:buNone/>
              <a:defRPr/>
            </a:pPr>
            <a:r>
              <a:rPr kumimoji="0" lang="en-US" altLang="zh-CN" sz="2000" b="0" i="0" u="none" strike="noStrike" kern="1200" cap="none" spc="0" normalizeH="0" baseline="0" noProof="0">
                <a:ln>
                  <a:noFill/>
                </a:ln>
                <a:solidFill>
                  <a:schemeClr val="tx1"/>
                </a:solidFill>
                <a:effectLst/>
                <a:uLnTx/>
                <a:uFillTx/>
                <a:latin typeface="+mj-lt"/>
                <a:ea typeface="+mj-ea"/>
                <a:cs typeface="+mj-cs"/>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t"/>
          <a:lstStyle/>
          <a:p>
            <a:r>
              <a:rPr lang="zh-CN" altLang="en-US" dirty="0"/>
              <a:t>交错数组</a:t>
            </a:r>
            <a:r>
              <a:rPr lang="en-US" altLang="zh-CN" dirty="0"/>
              <a:t>3-3</a:t>
            </a:r>
          </a:p>
        </p:txBody>
      </p:sp>
      <p:sp>
        <p:nvSpPr>
          <p:cNvPr id="22531" name="Rectangle 3"/>
          <p:cNvSpPr>
            <a:spLocks noGrp="1"/>
          </p:cNvSpPr>
          <p:nvPr>
            <p:ph idx="1"/>
          </p:nvPr>
        </p:nvSpPr>
        <p:spPr/>
        <p:txBody>
          <a:bodyPr vert="horz" wrap="square" lIns="91440" tIns="45720" rIns="91440" bIns="45720" anchor="t"/>
          <a:lstStyle/>
          <a:p>
            <a:r>
              <a:rPr lang="zh-CN" altLang="en-US" b="1" dirty="0"/>
              <a:t>访问交错数组</a:t>
            </a:r>
            <a:r>
              <a:rPr lang="zh-CN" altLang="en-US" dirty="0"/>
              <a:t> </a:t>
            </a:r>
          </a:p>
          <a:p>
            <a:pPr>
              <a:buClr>
                <a:schemeClr val="tx1"/>
              </a:buClr>
              <a:buFontTx/>
              <a:buNone/>
            </a:pPr>
            <a:r>
              <a:rPr lang="zh-CN" altLang="en-US" sz="2800" dirty="0"/>
              <a:t>   </a:t>
            </a:r>
            <a:r>
              <a:rPr lang="en-US" altLang="zh-CN" sz="2800" dirty="0"/>
              <a:t>jaggedArray3[0][1] = 77;</a:t>
            </a:r>
          </a:p>
          <a:p>
            <a:pPr>
              <a:buClr>
                <a:schemeClr val="tx1"/>
              </a:buClr>
              <a:buFontTx/>
              <a:buNone/>
            </a:pPr>
            <a:r>
              <a:rPr lang="en-US" altLang="zh-CN" sz="2800" dirty="0"/>
              <a:t>   jaggedArray3[2][1] = 88;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Group 2"/>
          <p:cNvGraphicFramePr>
            <a:graphicFrameLocks noGrp="1"/>
          </p:cNvGraphicFramePr>
          <p:nvPr>
            <p:ph idx="1"/>
            <p:custDataLst>
              <p:tags r:id="rId2"/>
            </p:custDataLst>
          </p:nvPr>
        </p:nvGraphicFramePr>
        <p:xfrm>
          <a:off x="3739198" y="156528"/>
          <a:ext cx="8229600" cy="6642100"/>
        </p:xfrm>
        <a:graphic>
          <a:graphicData uri="http://schemas.openxmlformats.org/drawingml/2006/table">
            <a:tbl>
              <a:tblPr/>
              <a:tblGrid>
                <a:gridCol w="1873250">
                  <a:extLst>
                    <a:ext uri="{9D8B030D-6E8A-4147-A177-3AD203B41FA5}">
                      <a16:colId xmlns:a16="http://schemas.microsoft.com/office/drawing/2014/main" val="20000"/>
                    </a:ext>
                  </a:extLst>
                </a:gridCol>
                <a:gridCol w="6356350">
                  <a:extLst>
                    <a:ext uri="{9D8B030D-6E8A-4147-A177-3AD203B41FA5}">
                      <a16:colId xmlns:a16="http://schemas.microsoft.com/office/drawing/2014/main" val="20001"/>
                    </a:ext>
                  </a:extLst>
                </a:gridCol>
              </a:tblGrid>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 名</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提供用于创建、复制、删除、移动和打开文件的静态方法，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并协助创建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FileStream</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FileInfo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类提供实例方法。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Directory</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提供通过目录和子目录进行创建、移动和枚举的静态方法。</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DirectoryInfo</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类提供实例方法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FileInfo</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提供用于创建、复制、删除、移动和打开文件的实例方法，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并协助创建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FileStream</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类提供静态方法。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DirectoryInfo</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提供通过目录和子目录进行创建、移动和枚举的实例方法。</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Directory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类提供静态方法。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41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FileSystemInfo</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FileInfo</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DirectoryInfo</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的抽象基类。</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Path</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提供以跨平台的方式处理目录字符串的方法和属性。</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DriveInfo</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提供访问有关驱动器的信息的实例方法。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1887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FileStream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支持通过其</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Seek</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方法随机访问文件。</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默认情况下，</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FileStream</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以同步方式打开文件，</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但它也支持异步操作。</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包含静态方法，而</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FileInfo</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包含实例方法。</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DeflateStream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提供使用</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Deflate</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算法压缩和解压缩流的方法和属性。</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914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GZipStream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提供压缩和解压缩流的方法和属性。默认情况下，</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此类使用与</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DeflateStream </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类相同的算法，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但可以扩展到使用其他压缩格式。</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393218" name="Object 3"/>
          <p:cNvGraphicFramePr>
            <a:graphicFrameLocks noGrp="1" noChangeAspect="1"/>
          </p:cNvGraphicFramePr>
          <p:nvPr/>
        </p:nvGraphicFramePr>
        <p:xfrm>
          <a:off x="620395" y="1678305"/>
          <a:ext cx="2874010" cy="2886075"/>
        </p:xfrm>
        <a:graphic>
          <a:graphicData uri="http://schemas.openxmlformats.org/presentationml/2006/ole">
            <mc:AlternateContent xmlns:mc="http://schemas.openxmlformats.org/markup-compatibility/2006">
              <mc:Choice xmlns:v="urn:schemas-microsoft-com:vml" Requires="v">
                <p:oleObj spid="_x0000_s3123" r:id="rId4" imgW="3225800" imgH="3239770" progId="Visio.Drawing.11">
                  <p:embed/>
                </p:oleObj>
              </mc:Choice>
              <mc:Fallback>
                <p:oleObj r:id="rId4" imgW="3225800" imgH="3239770" progId="Visio.Drawing.11">
                  <p:embed/>
                  <p:pic>
                    <p:nvPicPr>
                      <p:cNvPr id="0" name="图片 3085"/>
                      <p:cNvPicPr/>
                      <p:nvPr/>
                    </p:nvPicPr>
                    <p:blipFill>
                      <a:blip r:embed="rId5"/>
                      <a:stretch>
                        <a:fillRect/>
                      </a:stretch>
                    </p:blipFill>
                    <p:spPr>
                      <a:xfrm>
                        <a:off x="620395" y="1678305"/>
                        <a:ext cx="2874010" cy="2886075"/>
                      </a:xfrm>
                      <a:prstGeom prst="rect">
                        <a:avLst/>
                      </a:prstGeom>
                      <a:noFill/>
                      <a:ln w="38100">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t"/>
          <a:lstStyle/>
          <a:p>
            <a:r>
              <a:rPr lang="zh-CN" altLang="en-US" dirty="0"/>
              <a:t>数组示例</a:t>
            </a:r>
          </a:p>
        </p:txBody>
      </p:sp>
      <p:sp>
        <p:nvSpPr>
          <p:cNvPr id="17411" name="Rectangle 3"/>
          <p:cNvSpPr>
            <a:spLocks noGrp="1" noChangeArrowheads="1"/>
          </p:cNvSpPr>
          <p:nvPr>
            <p:ph idx="1"/>
          </p:nvPr>
        </p:nvSpPr>
        <p:spPr>
          <a:xfrm>
            <a:off x="1919288" y="1268413"/>
            <a:ext cx="8229600" cy="5589588"/>
          </a:xfrm>
        </p:spPr>
        <p:txBody>
          <a:bodyPr vert="horz" lIns="91440" tIns="45720" rIns="91440" bIns="45720" rtlCol="0">
            <a:normAutofit fontScale="92500" lnSpcReduction="20000"/>
          </a:bodyPr>
          <a:lstStyle/>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using System;</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class DeclareArraysSample</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public static void Main()</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 </a:t>
            </a:r>
            <a:r>
              <a:rPr kumimoji="0" lang="zh-CN" altLang="en-US" sz="1600" b="0" i="0" u="none" strike="noStrike" kern="1200" cap="none" spc="0" normalizeH="0" baseline="0" noProof="0">
                <a:ln>
                  <a:noFill/>
                </a:ln>
                <a:solidFill>
                  <a:schemeClr val="tx1"/>
                </a:solidFill>
                <a:effectLst/>
                <a:uLnTx/>
                <a:uFillTx/>
                <a:latin typeface="+mj-lt"/>
                <a:ea typeface="+mj-ea"/>
                <a:cs typeface="+mj-cs"/>
              </a:rPr>
              <a:t>一维数组</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zh-CN" altLang="en-US" sz="1600" b="0" i="0" u="none" strike="noStrike" kern="1200" cap="none" spc="0" normalizeH="0" baseline="0" noProof="0">
                <a:ln>
                  <a:noFill/>
                </a:ln>
                <a:solidFill>
                  <a:schemeClr val="tx1"/>
                </a:solidFill>
                <a:effectLst/>
                <a:uLnTx/>
                <a:uFillTx/>
                <a:latin typeface="+mj-lt"/>
                <a:ea typeface="+mj-ea"/>
                <a:cs typeface="+mj-cs"/>
              </a:rPr>
              <a:t>        </a:t>
            </a:r>
            <a:r>
              <a:rPr kumimoji="0" lang="en-US" altLang="zh-CN" sz="1600" b="0" i="0" u="none" strike="noStrike" kern="1200" cap="none" spc="0" normalizeH="0" baseline="0" noProof="0">
                <a:ln>
                  <a:noFill/>
                </a:ln>
                <a:solidFill>
                  <a:schemeClr val="tx1"/>
                </a:solidFill>
                <a:effectLst/>
                <a:uLnTx/>
                <a:uFillTx/>
                <a:latin typeface="+mj-lt"/>
                <a:ea typeface="+mj-ea"/>
                <a:cs typeface="+mj-cs"/>
              </a:rPr>
              <a:t>int[] numbers = new int[5];</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 </a:t>
            </a:r>
            <a:r>
              <a:rPr kumimoji="0" lang="zh-CN" altLang="en-US" sz="1600" b="0" i="0" u="none" strike="noStrike" kern="1200" cap="none" spc="0" normalizeH="0" baseline="0" noProof="0">
                <a:ln>
                  <a:noFill/>
                </a:ln>
                <a:solidFill>
                  <a:schemeClr val="tx1"/>
                </a:solidFill>
                <a:effectLst/>
                <a:uLnTx/>
                <a:uFillTx/>
                <a:latin typeface="+mj-lt"/>
                <a:ea typeface="+mj-ea"/>
                <a:cs typeface="+mj-cs"/>
              </a:rPr>
              <a:t>多维数组</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zh-CN" altLang="en-US" sz="1600" b="0" i="0" u="none" strike="noStrike" kern="1200" cap="none" spc="0" normalizeH="0" baseline="0" noProof="0">
                <a:ln>
                  <a:noFill/>
                </a:ln>
                <a:solidFill>
                  <a:schemeClr val="tx1"/>
                </a:solidFill>
                <a:effectLst/>
                <a:uLnTx/>
                <a:uFillTx/>
                <a:latin typeface="+mj-lt"/>
                <a:ea typeface="+mj-ea"/>
                <a:cs typeface="+mj-cs"/>
              </a:rPr>
              <a:t>        </a:t>
            </a:r>
            <a:r>
              <a:rPr kumimoji="0" lang="en-US" altLang="zh-CN" sz="1600" b="0" i="0" u="none" strike="noStrike" kern="1200" cap="none" spc="0" normalizeH="0" baseline="0" noProof="0">
                <a:ln>
                  <a:noFill/>
                </a:ln>
                <a:solidFill>
                  <a:schemeClr val="tx1"/>
                </a:solidFill>
                <a:effectLst/>
                <a:uLnTx/>
                <a:uFillTx/>
                <a:latin typeface="+mj-lt"/>
                <a:ea typeface="+mj-ea"/>
                <a:cs typeface="+mj-cs"/>
              </a:rPr>
              <a:t>string[,] names = new string[5, 4];</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 </a:t>
            </a:r>
            <a:r>
              <a:rPr kumimoji="0" lang="zh-CN" altLang="en-US" sz="1600" b="0" i="0" u="none" strike="noStrike" kern="1200" cap="none" spc="0" normalizeH="0" baseline="0" noProof="0">
                <a:ln>
                  <a:noFill/>
                </a:ln>
                <a:solidFill>
                  <a:schemeClr val="tx1"/>
                </a:solidFill>
                <a:effectLst/>
                <a:uLnTx/>
                <a:uFillTx/>
                <a:latin typeface="+mj-lt"/>
                <a:ea typeface="+mj-ea"/>
                <a:cs typeface="+mj-cs"/>
              </a:rPr>
              <a:t>数组的数组（交错数组）</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zh-CN" altLang="en-US" sz="1600" b="0" i="0" u="none" strike="noStrike" kern="1200" cap="none" spc="0" normalizeH="0" baseline="0" noProof="0">
                <a:ln>
                  <a:noFill/>
                </a:ln>
                <a:solidFill>
                  <a:schemeClr val="tx1"/>
                </a:solidFill>
                <a:effectLst/>
                <a:uLnTx/>
                <a:uFillTx/>
                <a:latin typeface="+mj-lt"/>
                <a:ea typeface="+mj-ea"/>
                <a:cs typeface="+mj-cs"/>
              </a:rPr>
              <a:t>        </a:t>
            </a:r>
            <a:r>
              <a:rPr kumimoji="0" lang="en-US" altLang="zh-CN" sz="1600" b="0" i="0" u="none" strike="noStrike" kern="1200" cap="none" spc="0" normalizeH="0" baseline="0" noProof="0">
                <a:ln>
                  <a:noFill/>
                </a:ln>
                <a:solidFill>
                  <a:schemeClr val="tx1"/>
                </a:solidFill>
                <a:effectLst/>
                <a:uLnTx/>
                <a:uFillTx/>
                <a:latin typeface="+mj-lt"/>
                <a:ea typeface="+mj-ea"/>
                <a:cs typeface="+mj-cs"/>
              </a:rPr>
              <a:t>byte[][] scores = new byte[5][];</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 </a:t>
            </a:r>
            <a:r>
              <a:rPr kumimoji="0" lang="zh-CN" altLang="en-US" sz="1600" b="0" i="0" u="none" strike="noStrike" kern="1200" cap="none" spc="0" normalizeH="0" baseline="0" noProof="0">
                <a:ln>
                  <a:noFill/>
                </a:ln>
                <a:solidFill>
                  <a:schemeClr val="tx1"/>
                </a:solidFill>
                <a:effectLst/>
                <a:uLnTx/>
                <a:uFillTx/>
                <a:latin typeface="+mj-lt"/>
                <a:ea typeface="+mj-ea"/>
                <a:cs typeface="+mj-cs"/>
              </a:rPr>
              <a:t>创建交错数组</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zh-CN" altLang="en-US" sz="1600" b="0" i="0" u="none" strike="noStrike" kern="1200" cap="none" spc="0" normalizeH="0" baseline="0" noProof="0">
                <a:ln>
                  <a:noFill/>
                </a:ln>
                <a:solidFill>
                  <a:schemeClr val="tx1"/>
                </a:solidFill>
                <a:effectLst/>
                <a:uLnTx/>
                <a:uFillTx/>
                <a:latin typeface="+mj-lt"/>
                <a:ea typeface="+mj-ea"/>
                <a:cs typeface="+mj-cs"/>
              </a:rPr>
              <a:t>        </a:t>
            </a:r>
            <a:r>
              <a:rPr kumimoji="0" lang="en-US" altLang="zh-CN" sz="1600" b="0" i="0" u="none" strike="noStrike" kern="1200" cap="none" spc="0" normalizeH="0" baseline="0" noProof="0">
                <a:ln>
                  <a:noFill/>
                </a:ln>
                <a:solidFill>
                  <a:schemeClr val="tx1"/>
                </a:solidFill>
                <a:effectLst/>
                <a:uLnTx/>
                <a:uFillTx/>
                <a:latin typeface="+mj-lt"/>
                <a:ea typeface="+mj-ea"/>
                <a:cs typeface="+mj-cs"/>
              </a:rPr>
              <a:t>for (int i = 0; i &lt; scores</a:t>
            </a:r>
            <a:r>
              <a:rPr kumimoji="0" lang="en-US" altLang="zh-CN" sz="1600" b="1" i="0" u="none" strike="noStrike" kern="1200" cap="none" spc="0" normalizeH="0" baseline="0" noProof="0">
                <a:ln>
                  <a:noFill/>
                </a:ln>
                <a:solidFill>
                  <a:schemeClr val="tx1"/>
                </a:solidFill>
                <a:effectLst/>
                <a:uLnTx/>
                <a:uFillTx/>
                <a:latin typeface="+mj-lt"/>
                <a:ea typeface="+mj-ea"/>
                <a:cs typeface="+mj-cs"/>
              </a:rPr>
              <a:t>.</a:t>
            </a:r>
            <a:r>
              <a:rPr kumimoji="0" lang="en-US" altLang="zh-CN" sz="1600" b="0" i="0" u="none" strike="noStrike" kern="1200" cap="none" spc="0" normalizeH="0" baseline="0" noProof="0">
                <a:ln>
                  <a:noFill/>
                </a:ln>
                <a:solidFill>
                  <a:schemeClr val="tx1"/>
                </a:solidFill>
                <a:effectLst/>
                <a:uLnTx/>
                <a:uFillTx/>
                <a:latin typeface="+mj-lt"/>
                <a:ea typeface="+mj-ea"/>
                <a:cs typeface="+mj-cs"/>
              </a:rPr>
              <a:t>Length; i++)</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scores[i] = new byte[i + 3];</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 </a:t>
            </a:r>
            <a:r>
              <a:rPr kumimoji="0" lang="zh-CN" altLang="en-US" sz="1600" b="0" i="0" u="none" strike="noStrike" kern="1200" cap="none" spc="0" normalizeH="0" baseline="0" noProof="0">
                <a:ln>
                  <a:noFill/>
                </a:ln>
                <a:solidFill>
                  <a:schemeClr val="tx1"/>
                </a:solidFill>
                <a:effectLst/>
                <a:uLnTx/>
                <a:uFillTx/>
                <a:latin typeface="+mj-lt"/>
                <a:ea typeface="+mj-ea"/>
                <a:cs typeface="+mj-cs"/>
              </a:rPr>
              <a:t>打印每行的长度</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zh-CN" altLang="en-US" sz="1600" b="0" i="0" u="none" strike="noStrike" kern="1200" cap="none" spc="0" normalizeH="0" baseline="0" noProof="0">
                <a:ln>
                  <a:noFill/>
                </a:ln>
                <a:solidFill>
                  <a:schemeClr val="tx1"/>
                </a:solidFill>
                <a:effectLst/>
                <a:uLnTx/>
                <a:uFillTx/>
                <a:latin typeface="+mj-lt"/>
                <a:ea typeface="+mj-ea"/>
                <a:cs typeface="+mj-cs"/>
              </a:rPr>
              <a:t>        </a:t>
            </a:r>
            <a:r>
              <a:rPr kumimoji="0" lang="en-US" altLang="zh-CN" sz="1600" b="0" i="0" u="none" strike="noStrike" kern="1200" cap="none" spc="0" normalizeH="0" baseline="0" noProof="0">
                <a:ln>
                  <a:noFill/>
                </a:ln>
                <a:solidFill>
                  <a:schemeClr val="tx1"/>
                </a:solidFill>
                <a:effectLst/>
                <a:uLnTx/>
                <a:uFillTx/>
                <a:latin typeface="+mj-lt"/>
                <a:ea typeface="+mj-ea"/>
                <a:cs typeface="+mj-cs"/>
              </a:rPr>
              <a:t>for (int i = 0; i &lt; scores</a:t>
            </a:r>
            <a:r>
              <a:rPr kumimoji="0" lang="en-US" altLang="zh-CN" sz="1600" b="1" i="0" u="none" strike="noStrike" kern="1200" cap="none" spc="0" normalizeH="0" baseline="0" noProof="0">
                <a:ln>
                  <a:noFill/>
                </a:ln>
                <a:solidFill>
                  <a:schemeClr val="tx1"/>
                </a:solidFill>
                <a:effectLst/>
                <a:uLnTx/>
                <a:uFillTx/>
                <a:latin typeface="+mj-lt"/>
                <a:ea typeface="+mj-ea"/>
                <a:cs typeface="+mj-cs"/>
              </a:rPr>
              <a:t>.</a:t>
            </a:r>
            <a:r>
              <a:rPr kumimoji="0" lang="en-US" altLang="zh-CN" sz="1600" b="0" i="0" u="none" strike="noStrike" kern="1200" cap="none" spc="0" normalizeH="0" baseline="0" noProof="0">
                <a:ln>
                  <a:noFill/>
                </a:ln>
                <a:solidFill>
                  <a:schemeClr val="tx1"/>
                </a:solidFill>
                <a:effectLst/>
                <a:uLnTx/>
                <a:uFillTx/>
                <a:latin typeface="+mj-lt"/>
                <a:ea typeface="+mj-ea"/>
                <a:cs typeface="+mj-cs"/>
              </a:rPr>
              <a:t>Length; i++)</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Console</a:t>
            </a:r>
            <a:r>
              <a:rPr kumimoji="0" lang="en-US" altLang="zh-CN" sz="1600" b="1" i="0" u="none" strike="noStrike" kern="1200" cap="none" spc="0" normalizeH="0" baseline="0" noProof="0">
                <a:ln>
                  <a:noFill/>
                </a:ln>
                <a:solidFill>
                  <a:schemeClr val="tx1"/>
                </a:solidFill>
                <a:effectLst/>
                <a:uLnTx/>
                <a:uFillTx/>
                <a:latin typeface="+mj-lt"/>
                <a:ea typeface="+mj-ea"/>
                <a:cs typeface="+mj-cs"/>
              </a:rPr>
              <a:t>.</a:t>
            </a:r>
            <a:r>
              <a:rPr kumimoji="0" lang="en-US" altLang="zh-CN" sz="1600" b="0" i="0" u="none" strike="noStrike" kern="1200" cap="none" spc="0" normalizeH="0" baseline="0" noProof="0">
                <a:ln>
                  <a:noFill/>
                </a:ln>
                <a:solidFill>
                  <a:schemeClr val="tx1"/>
                </a:solidFill>
                <a:effectLst/>
                <a:uLnTx/>
                <a:uFillTx/>
                <a:latin typeface="+mj-lt"/>
                <a:ea typeface="+mj-ea"/>
                <a:cs typeface="+mj-cs"/>
              </a:rPr>
              <a:t>WriteLine("Length of row {0} is {1}", i, scores[i]</a:t>
            </a:r>
            <a:r>
              <a:rPr kumimoji="0" lang="en-US" altLang="zh-CN" sz="1600" b="1" i="0" u="none" strike="noStrike" kern="1200" cap="none" spc="0" normalizeH="0" baseline="0" noProof="0">
                <a:ln>
                  <a:noFill/>
                </a:ln>
                <a:solidFill>
                  <a:schemeClr val="tx1"/>
                </a:solidFill>
                <a:effectLst/>
                <a:uLnTx/>
                <a:uFillTx/>
                <a:latin typeface="+mj-lt"/>
                <a:ea typeface="+mj-ea"/>
                <a:cs typeface="+mj-cs"/>
              </a:rPr>
              <a:t>.</a:t>
            </a:r>
            <a:r>
              <a:rPr kumimoji="0" lang="en-US" altLang="zh-CN" sz="1600" b="0" i="0" u="none" strike="noStrike" kern="1200" cap="none" spc="0" normalizeH="0" baseline="0" noProof="0">
                <a:ln>
                  <a:noFill/>
                </a:ln>
                <a:solidFill>
                  <a:schemeClr val="tx1"/>
                </a:solidFill>
                <a:effectLst/>
                <a:uLnTx/>
                <a:uFillTx/>
                <a:latin typeface="+mj-lt"/>
                <a:ea typeface="+mj-ea"/>
                <a:cs typeface="+mj-cs"/>
              </a:rPr>
              <a:t>Length);</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7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t"/>
          <a:lstStyle/>
          <a:p>
            <a:r>
              <a:rPr lang="zh-CN" altLang="en-US" dirty="0"/>
              <a:t>数组排序</a:t>
            </a:r>
            <a:r>
              <a:rPr lang="en-US" altLang="zh-CN" dirty="0"/>
              <a:t>-</a:t>
            </a:r>
            <a:r>
              <a:rPr lang="zh-CN" altLang="en-US" dirty="0"/>
              <a:t>气泡</a:t>
            </a:r>
          </a:p>
        </p:txBody>
      </p:sp>
      <p:sp>
        <p:nvSpPr>
          <p:cNvPr id="24579" name="Rectangle 3"/>
          <p:cNvSpPr>
            <a:spLocks noGrp="1"/>
          </p:cNvSpPr>
          <p:nvPr>
            <p:ph idx="1"/>
          </p:nvPr>
        </p:nvSpPr>
        <p:spPr>
          <a:xfrm>
            <a:off x="1919288" y="1700213"/>
            <a:ext cx="4114800" cy="4525962"/>
          </a:xfrm>
        </p:spPr>
        <p:txBody>
          <a:bodyPr vert="horz" wrap="square" lIns="91440" tIns="45720" rIns="91440" bIns="45720" anchor="t"/>
          <a:lstStyle/>
          <a:p>
            <a:r>
              <a:rPr lang="zh-CN" altLang="en-US" sz="2800" dirty="0"/>
              <a:t>将待排序的元素看作是竖着排列的</a:t>
            </a:r>
            <a:r>
              <a:rPr lang="zh-CN" altLang="en-US" sz="2800" dirty="0">
                <a:latin typeface="Arial" panose="020B0604020202020204" pitchFamily="34" charset="0"/>
              </a:rPr>
              <a:t>“</a:t>
            </a:r>
            <a:r>
              <a:rPr lang="zh-CN" altLang="en-US" sz="2800" dirty="0"/>
              <a:t>气泡</a:t>
            </a:r>
            <a:r>
              <a:rPr lang="zh-CN" altLang="en-US" sz="2800" dirty="0">
                <a:latin typeface="Arial" panose="020B0604020202020204" pitchFamily="34" charset="0"/>
              </a:rPr>
              <a:t>”</a:t>
            </a:r>
            <a:r>
              <a:rPr lang="zh-CN" altLang="en-US" sz="2800" dirty="0"/>
              <a:t>，较小的元素比较轻，从而要往上浮。 </a:t>
            </a:r>
          </a:p>
        </p:txBody>
      </p:sp>
      <p:sp>
        <p:nvSpPr>
          <p:cNvPr id="24580" name="Text Box 4"/>
          <p:cNvSpPr txBox="1"/>
          <p:nvPr/>
        </p:nvSpPr>
        <p:spPr>
          <a:xfrm>
            <a:off x="6311900" y="1773238"/>
            <a:ext cx="3455988" cy="2530475"/>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stStyle>
          <a:p>
            <a:pPr marL="0" lvl="0" indent="0" defTabSz="914400">
              <a:spcBef>
                <a:spcPct val="0"/>
              </a:spcBef>
              <a:buClrTx/>
              <a:buSzTx/>
              <a:buFontTx/>
              <a:buNone/>
            </a:pPr>
            <a:r>
              <a:rPr lang="en-US" altLang="zh-CN" dirty="0">
                <a:latin typeface="Arial" panose="020B0604020202020204" pitchFamily="34" charset="0"/>
              </a:rPr>
              <a:t>【</a:t>
            </a:r>
            <a:r>
              <a:rPr lang="zh-CN" altLang="en-US" dirty="0">
                <a:latin typeface="Arial" panose="020B0604020202020204" pitchFamily="34" charset="0"/>
              </a:rPr>
              <a:t>示例</a:t>
            </a:r>
            <a:r>
              <a:rPr lang="en-US" altLang="zh-CN" dirty="0">
                <a:latin typeface="Arial" panose="020B0604020202020204" pitchFamily="34" charset="0"/>
              </a:rPr>
              <a:t>】</a:t>
            </a:r>
            <a:r>
              <a:rPr lang="zh-CN" altLang="en-US" dirty="0">
                <a:latin typeface="Arial" panose="020B0604020202020204" pitchFamily="34" charset="0"/>
              </a:rPr>
              <a:t>：</a:t>
            </a:r>
          </a:p>
          <a:p>
            <a:pPr marL="0" lvl="0" indent="0" defTabSz="914400">
              <a:spcBef>
                <a:spcPct val="0"/>
              </a:spcBef>
              <a:buClrTx/>
              <a:buSzTx/>
              <a:buFontTx/>
              <a:buNone/>
            </a:pPr>
            <a:r>
              <a:rPr lang="en-US" altLang="zh-CN" dirty="0">
                <a:latin typeface="Arial" panose="020B0604020202020204" pitchFamily="34" charset="0"/>
              </a:rPr>
              <a:t>49  </a:t>
            </a:r>
            <a:r>
              <a:rPr lang="en-US" altLang="zh-CN" dirty="0">
                <a:solidFill>
                  <a:srgbClr val="FF3300"/>
                </a:solidFill>
                <a:latin typeface="Arial" panose="020B0604020202020204" pitchFamily="34" charset="0"/>
              </a:rPr>
              <a:t>13</a:t>
            </a:r>
            <a:r>
              <a:rPr lang="en-US" altLang="zh-CN" dirty="0">
                <a:latin typeface="Arial" panose="020B0604020202020204" pitchFamily="34" charset="0"/>
              </a:rPr>
              <a:t>  </a:t>
            </a:r>
            <a:r>
              <a:rPr lang="en-US" altLang="zh-CN" dirty="0">
                <a:solidFill>
                  <a:srgbClr val="FF3300"/>
                </a:solidFill>
                <a:latin typeface="Arial" panose="020B0604020202020204" pitchFamily="34" charset="0"/>
              </a:rPr>
              <a:t>13</a:t>
            </a:r>
            <a:r>
              <a:rPr lang="en-US" altLang="zh-CN" dirty="0">
                <a:latin typeface="Arial" panose="020B0604020202020204" pitchFamily="34" charset="0"/>
              </a:rPr>
              <a:t>  </a:t>
            </a:r>
            <a:r>
              <a:rPr lang="en-US" altLang="zh-CN" dirty="0">
                <a:solidFill>
                  <a:srgbClr val="FF3300"/>
                </a:solidFill>
                <a:latin typeface="Arial" panose="020B0604020202020204" pitchFamily="34" charset="0"/>
              </a:rPr>
              <a:t>13  13  13  13  13</a:t>
            </a:r>
          </a:p>
          <a:p>
            <a:pPr marL="0" lvl="0" indent="0" defTabSz="914400">
              <a:spcBef>
                <a:spcPct val="0"/>
              </a:spcBef>
              <a:buClrTx/>
              <a:buSzTx/>
              <a:buFontTx/>
              <a:buNone/>
            </a:pPr>
            <a:r>
              <a:rPr lang="en-US" altLang="zh-CN" dirty="0">
                <a:latin typeface="Arial" panose="020B0604020202020204" pitchFamily="34" charset="0"/>
              </a:rPr>
              <a:t>38  49  </a:t>
            </a:r>
            <a:r>
              <a:rPr lang="en-US" altLang="zh-CN" dirty="0">
                <a:solidFill>
                  <a:srgbClr val="0000FF"/>
                </a:solidFill>
                <a:latin typeface="Arial" panose="020B0604020202020204" pitchFamily="34" charset="0"/>
              </a:rPr>
              <a:t>27</a:t>
            </a:r>
            <a:r>
              <a:rPr lang="en-US" altLang="zh-CN" dirty="0">
                <a:latin typeface="Arial" panose="020B0604020202020204" pitchFamily="34" charset="0"/>
              </a:rPr>
              <a:t>  </a:t>
            </a:r>
            <a:r>
              <a:rPr lang="en-US" altLang="zh-CN" dirty="0">
                <a:solidFill>
                  <a:srgbClr val="0000FF"/>
                </a:solidFill>
                <a:latin typeface="Arial" panose="020B0604020202020204" pitchFamily="34" charset="0"/>
              </a:rPr>
              <a:t>27  27  27  27  27</a:t>
            </a:r>
          </a:p>
          <a:p>
            <a:pPr marL="0" lvl="0" indent="0" defTabSz="914400">
              <a:spcBef>
                <a:spcPct val="0"/>
              </a:spcBef>
              <a:buClrTx/>
              <a:buSzTx/>
              <a:buFontTx/>
              <a:buNone/>
            </a:pPr>
            <a:r>
              <a:rPr lang="en-US" altLang="zh-CN" dirty="0">
                <a:latin typeface="Arial" panose="020B0604020202020204" pitchFamily="34" charset="0"/>
              </a:rPr>
              <a:t>65  38  49  </a:t>
            </a:r>
            <a:r>
              <a:rPr lang="en-US" altLang="zh-CN" dirty="0">
                <a:solidFill>
                  <a:schemeClr val="hlink"/>
                </a:solidFill>
                <a:latin typeface="Arial" panose="020B0604020202020204" pitchFamily="34" charset="0"/>
              </a:rPr>
              <a:t>38  38  38  38  38</a:t>
            </a:r>
          </a:p>
          <a:p>
            <a:pPr marL="0" lvl="0" indent="0" defTabSz="914400">
              <a:spcBef>
                <a:spcPct val="0"/>
              </a:spcBef>
              <a:buClrTx/>
              <a:buSzTx/>
              <a:buFontTx/>
              <a:buNone/>
            </a:pPr>
            <a:r>
              <a:rPr lang="en-US" altLang="zh-CN" dirty="0">
                <a:latin typeface="Arial" panose="020B0604020202020204" pitchFamily="34" charset="0"/>
              </a:rPr>
              <a:t>97  65  </a:t>
            </a:r>
            <a:r>
              <a:rPr lang="en-US" altLang="zh-CN" dirty="0">
                <a:solidFill>
                  <a:schemeClr val="hlink"/>
                </a:solidFill>
                <a:latin typeface="Arial" panose="020B0604020202020204" pitchFamily="34" charset="0"/>
              </a:rPr>
              <a:t>38</a:t>
            </a:r>
            <a:r>
              <a:rPr lang="en-US" altLang="zh-CN" dirty="0">
                <a:latin typeface="Arial" panose="020B0604020202020204" pitchFamily="34" charset="0"/>
              </a:rPr>
              <a:t>  </a:t>
            </a:r>
            <a:r>
              <a:rPr lang="en-US" altLang="zh-CN" dirty="0">
                <a:solidFill>
                  <a:srgbClr val="99CC00"/>
                </a:solidFill>
                <a:latin typeface="Arial" panose="020B0604020202020204" pitchFamily="34" charset="0"/>
              </a:rPr>
              <a:t>49  49  49  49  49</a:t>
            </a:r>
          </a:p>
          <a:p>
            <a:pPr marL="0" lvl="0" indent="0" defTabSz="914400">
              <a:spcBef>
                <a:spcPct val="0"/>
              </a:spcBef>
              <a:buClrTx/>
              <a:buSzTx/>
              <a:buFontTx/>
              <a:buNone/>
            </a:pPr>
            <a:r>
              <a:rPr lang="en-US" altLang="zh-CN" dirty="0">
                <a:latin typeface="Arial" panose="020B0604020202020204" pitchFamily="34" charset="0"/>
              </a:rPr>
              <a:t>76  97  65  49  49  49  49  49</a:t>
            </a:r>
          </a:p>
          <a:p>
            <a:pPr marL="0" lvl="0" indent="0" defTabSz="914400">
              <a:spcBef>
                <a:spcPct val="0"/>
              </a:spcBef>
              <a:buClrTx/>
              <a:buSzTx/>
              <a:buFontTx/>
              <a:buNone/>
            </a:pPr>
            <a:r>
              <a:rPr lang="en-US" altLang="zh-CN" dirty="0">
                <a:solidFill>
                  <a:srgbClr val="FF3300"/>
                </a:solidFill>
                <a:latin typeface="Arial" panose="020B0604020202020204" pitchFamily="34" charset="0"/>
              </a:rPr>
              <a:t>13</a:t>
            </a:r>
            <a:r>
              <a:rPr lang="en-US" altLang="zh-CN" dirty="0">
                <a:latin typeface="Arial" panose="020B0604020202020204" pitchFamily="34" charset="0"/>
              </a:rPr>
              <a:t>  76  97  65  65  65  65  65</a:t>
            </a:r>
          </a:p>
          <a:p>
            <a:pPr marL="0" lvl="0" indent="0" defTabSz="914400">
              <a:spcBef>
                <a:spcPct val="0"/>
              </a:spcBef>
              <a:buClrTx/>
              <a:buSzTx/>
              <a:buFontTx/>
              <a:buNone/>
            </a:pPr>
            <a:r>
              <a:rPr lang="en-US" altLang="zh-CN" dirty="0">
                <a:latin typeface="Arial" panose="020B0604020202020204" pitchFamily="34" charset="0"/>
              </a:rPr>
              <a:t>27 </a:t>
            </a:r>
            <a:r>
              <a:rPr lang="en-US" altLang="zh-CN" dirty="0">
                <a:solidFill>
                  <a:srgbClr val="0000FF"/>
                </a:solidFill>
                <a:latin typeface="Arial" panose="020B0604020202020204" pitchFamily="34" charset="0"/>
              </a:rPr>
              <a:t> 27</a:t>
            </a:r>
            <a:r>
              <a:rPr lang="en-US" altLang="zh-CN" dirty="0">
                <a:latin typeface="Arial" panose="020B0604020202020204" pitchFamily="34" charset="0"/>
              </a:rPr>
              <a:t>  76  97  76  76  76  76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766763" y="0"/>
            <a:ext cx="4033838" cy="7029450"/>
          </a:xfrm>
          <a:solidFill>
            <a:schemeClr val="accent2"/>
          </a:solidFill>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a:t>
            </a:r>
            <a:r>
              <a:rPr kumimoji="0" lang="zh-CN" altLang="en-US" sz="1600" b="0" i="0" u="none" strike="noStrike" kern="1200" cap="none" spc="0" normalizeH="0" baseline="0" noProof="0">
                <a:ln>
                  <a:noFill/>
                </a:ln>
                <a:solidFill>
                  <a:schemeClr val="tx1"/>
                </a:solidFill>
                <a:effectLst/>
                <a:uLnTx/>
                <a:uFillTx/>
                <a:latin typeface="+mj-lt"/>
                <a:ea typeface="+mj-ea"/>
                <a:cs typeface="+mj-cs"/>
              </a:rPr>
              <a:t>气泡排序</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using System;</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namespace BubbleSorter</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public class BubbleSorter</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public void Sort(int[] list)</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int i, j, temp;</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bool done = false;</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j = 1;</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while ((j &lt; list</a:t>
            </a:r>
            <a:r>
              <a:rPr kumimoji="0" lang="en-US" altLang="zh-CN" sz="1600" b="1" i="0" u="none" strike="noStrike" kern="1200" cap="none" spc="0" normalizeH="0" baseline="0" noProof="0">
                <a:ln>
                  <a:noFill/>
                </a:ln>
                <a:solidFill>
                  <a:schemeClr val="tx1"/>
                </a:solidFill>
                <a:effectLst/>
                <a:uLnTx/>
                <a:uFillTx/>
                <a:latin typeface="+mj-lt"/>
                <a:ea typeface="+mj-ea"/>
                <a:cs typeface="+mj-cs"/>
              </a:rPr>
              <a:t>.</a:t>
            </a:r>
            <a:r>
              <a:rPr kumimoji="0" lang="en-US" altLang="zh-CN" sz="1600" b="0" i="0" u="none" strike="noStrike" kern="1200" cap="none" spc="0" normalizeH="0" baseline="0" noProof="0">
                <a:ln>
                  <a:noFill/>
                </a:ln>
                <a:solidFill>
                  <a:schemeClr val="tx1"/>
                </a:solidFill>
                <a:effectLst/>
                <a:uLnTx/>
                <a:uFillTx/>
                <a:latin typeface="+mj-lt"/>
                <a:ea typeface="+mj-ea"/>
                <a:cs typeface="+mj-cs"/>
              </a:rPr>
              <a:t>Length) &amp;&amp; (!done))</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done = true;</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for (i = 0; i &lt; list</a:t>
            </a:r>
            <a:r>
              <a:rPr kumimoji="0" lang="en-US" altLang="zh-CN" sz="1600" b="1" i="0" u="none" strike="noStrike" kern="1200" cap="none" spc="0" normalizeH="0" baseline="0" noProof="0">
                <a:ln>
                  <a:noFill/>
                </a:ln>
                <a:solidFill>
                  <a:schemeClr val="tx1"/>
                </a:solidFill>
                <a:effectLst/>
                <a:uLnTx/>
                <a:uFillTx/>
                <a:latin typeface="+mj-lt"/>
                <a:ea typeface="+mj-ea"/>
                <a:cs typeface="+mj-cs"/>
              </a:rPr>
              <a:t>.</a:t>
            </a:r>
            <a:r>
              <a:rPr kumimoji="0" lang="en-US" altLang="zh-CN" sz="1600" b="0" i="0" u="none" strike="noStrike" kern="1200" cap="none" spc="0" normalizeH="0" baseline="0" noProof="0">
                <a:ln>
                  <a:noFill/>
                </a:ln>
                <a:solidFill>
                  <a:schemeClr val="tx1"/>
                </a:solidFill>
                <a:effectLst/>
                <a:uLnTx/>
                <a:uFillTx/>
                <a:latin typeface="+mj-lt"/>
                <a:ea typeface="+mj-ea"/>
                <a:cs typeface="+mj-cs"/>
              </a:rPr>
              <a:t>Length - j; i++)</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if (list[i] &gt; list[i + 1])</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done = false;</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temp = list[i];</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list[i] = list[i + 1];</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list[i + 1] = temp;</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j++;</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a:p>
            <a:pPr marL="342900" marR="0" lvl="0" indent="-342900" algn="l" defTabSz="457200" rtl="0" eaLnBrk="1" fontAlgn="auto" latinLnBrk="0" hangingPunct="1">
              <a:lnSpc>
                <a:spcPct val="80000"/>
              </a:lnSpc>
              <a:spcBef>
                <a:spcPts val="1000"/>
              </a:spcBef>
              <a:spcAft>
                <a:spcPts val="0"/>
              </a:spcAft>
              <a:buClr>
                <a:schemeClr val="tx1"/>
              </a:buClr>
              <a:buSzPct val="80000"/>
              <a:buFontTx/>
              <a:buNone/>
              <a:defRPr/>
            </a:pPr>
            <a:r>
              <a:rPr kumimoji="0" lang="en-US" altLang="zh-CN" sz="1600" b="0" i="0" u="none" strike="noStrike" kern="1200" cap="none" spc="0" normalizeH="0" baseline="0" noProof="0">
                <a:ln>
                  <a:noFill/>
                </a:ln>
                <a:solidFill>
                  <a:schemeClr val="tx1"/>
                </a:solidFill>
                <a:effectLst/>
                <a:uLnTx/>
                <a:uFillTx/>
                <a:latin typeface="+mj-lt"/>
                <a:ea typeface="+mj-ea"/>
                <a:cs typeface="+mj-cs"/>
              </a:rPr>
              <a:t>    }</a:t>
            </a:r>
          </a:p>
        </p:txBody>
      </p:sp>
      <p:sp>
        <p:nvSpPr>
          <p:cNvPr id="89091" name="Rectangle 3"/>
          <p:cNvSpPr>
            <a:spLocks noChangeArrowheads="1"/>
          </p:cNvSpPr>
          <p:nvPr/>
        </p:nvSpPr>
        <p:spPr bwMode="auto">
          <a:xfrm>
            <a:off x="5087938" y="44450"/>
            <a:ext cx="5580063" cy="6264275"/>
          </a:xfrm>
          <a:prstGeom prst="rect">
            <a:avLst/>
          </a:prstGeom>
          <a:noFill/>
          <a:ln w="9525">
            <a:noFill/>
            <a:miter lim="800000"/>
          </a:ln>
          <a:effectLst/>
        </p:spPr>
        <p:txBody>
          <a:bodyPr/>
          <a:lstStyle/>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public class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MainClass</a:t>
            </a:r>
            <a:endPar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public static void Main()</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iArrary</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 new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1, 5, 13, 6, 10, 55, 99, 2, 87, 12, 34, 75, 33, 47 </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BubbleSorter</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sh</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 new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BubbleSorter</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for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m = 0; m &lt;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iArrary</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Length</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m++)</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Console</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Write</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("{0} ",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iArrary</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[m]);</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Console</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WriteLine</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sh</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Sort</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iArrary</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for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m = 0; m &lt;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iArrary</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Length</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m++)</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Console</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Write</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("{0} ",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iArrary</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[m]);</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Console</a:t>
            </a:r>
            <a:r>
              <a:rPr kumimoji="0" lang="en-US" altLang="zh-CN" sz="1600" b="1"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WriteLine</a:t>
            </a: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tx1"/>
              </a:buClr>
              <a:buSzPct val="120000"/>
              <a:buFontTx/>
              <a:buNone/>
              <a:defRPr/>
            </a:pPr>
            <a:r>
              <a:rPr kumimoji="0" lang="en-US" altLang="zh-CN" sz="1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t"/>
          <a:lstStyle/>
          <a:p>
            <a:r>
              <a:rPr lang="zh-CN" altLang="en-US" dirty="0"/>
              <a:t>总结</a:t>
            </a:r>
          </a:p>
        </p:txBody>
      </p:sp>
      <p:sp>
        <p:nvSpPr>
          <p:cNvPr id="26627" name="Rectangle 3"/>
          <p:cNvSpPr>
            <a:spLocks noGrp="1"/>
          </p:cNvSpPr>
          <p:nvPr>
            <p:ph idx="1"/>
          </p:nvPr>
        </p:nvSpPr>
        <p:spPr/>
        <p:txBody>
          <a:bodyPr vert="horz" wrap="square" lIns="91440" tIns="45720" rIns="91440" bIns="45720" anchor="t"/>
          <a:lstStyle/>
          <a:p>
            <a:r>
              <a:rPr lang="zh-CN" altLang="en-US" dirty="0"/>
              <a:t>数组的定义</a:t>
            </a:r>
          </a:p>
          <a:p>
            <a:r>
              <a:rPr lang="zh-CN" altLang="en-US" dirty="0"/>
              <a:t>声明和操作一维和二维数组</a:t>
            </a:r>
          </a:p>
          <a:p>
            <a:r>
              <a:rPr lang="zh-CN" altLang="en-US" dirty="0"/>
              <a:t>交错数组和多维数组</a:t>
            </a:r>
          </a:p>
          <a:p>
            <a:r>
              <a:rPr lang="zh-CN" altLang="en-US" dirty="0"/>
              <a:t>简单的排序方法</a:t>
            </a:r>
          </a:p>
          <a:p>
            <a:pPr>
              <a:buFont typeface="Arial" panose="020B0604020202020204" pitchFamily="34" charset="0"/>
              <a:buNone/>
            </a:pP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Rectangle 2"/>
          <p:cNvSpPr>
            <a:spLocks noGrp="1"/>
          </p:cNvSpPr>
          <p:nvPr>
            <p:ph type="ctrTitle" sz="quarter"/>
          </p:nvPr>
        </p:nvSpPr>
        <p:spPr/>
        <p:txBody>
          <a:bodyPr vert="horz" wrap="square" lIns="91440" tIns="45720" rIns="91440" bIns="45720" anchor="ctr"/>
          <a:lstStyle/>
          <a:p>
            <a:pPr eaLnBrk="1" hangingPunct="1">
              <a:buClrTx/>
              <a:buSzTx/>
              <a:buFontTx/>
            </a:pPr>
            <a:endParaRPr lang="zh-CN" altLang="en-US" kern="1200" dirty="0">
              <a:latin typeface="+mj-lt"/>
              <a:ea typeface="宋体" panose="02010600030101010101" pitchFamily="2" charset="-122"/>
              <a:cs typeface="+mj-cs"/>
            </a:endParaRPr>
          </a:p>
        </p:txBody>
      </p:sp>
      <p:sp>
        <p:nvSpPr>
          <p:cNvPr id="317442" name="Rectangle 3"/>
          <p:cNvSpPr>
            <a:spLocks noGrp="1"/>
          </p:cNvSpPr>
          <p:nvPr>
            <p:ph type="subTitle" sz="quarter" idx="1"/>
          </p:nvPr>
        </p:nvSpPr>
        <p:spPr/>
        <p:txBody>
          <a:bodyPr vert="horz" wrap="square" lIns="91440" tIns="45720" rIns="91440" bIns="45720" anchor="t"/>
          <a:lstStyle/>
          <a:p>
            <a:pPr eaLnBrk="1" hangingPunct="1">
              <a:lnSpc>
                <a:spcPct val="80000"/>
              </a:lnSpc>
              <a:buSzTx/>
            </a:pPr>
            <a:r>
              <a:rPr lang="zh-CN" altLang="en-US" sz="4100" kern="1200" dirty="0">
                <a:latin typeface="+mn-lt"/>
                <a:ea typeface="+mn-ea"/>
                <a:cs typeface="+mn-cs"/>
              </a:rPr>
              <a:t>集合类及其接口</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System.Array</a:t>
            </a:r>
            <a:r>
              <a:rPr lang="zh-CN" altLang="zh-CN" dirty="0">
                <a:ea typeface="宋体" panose="02010600030101010101" pitchFamily="2" charset="-122"/>
              </a:rPr>
              <a:t> 简介 </a:t>
            </a:r>
            <a:r>
              <a:rPr lang="en-US" altLang="zh-CN" dirty="0">
                <a:ea typeface="宋体" panose="02010600030101010101" pitchFamily="2" charset="-122"/>
              </a:rPr>
              <a:t>3-2</a:t>
            </a:r>
            <a:r>
              <a:rPr lang="zh-CN" altLang="zh-CN" dirty="0">
                <a:ea typeface="宋体" panose="02010600030101010101" pitchFamily="2" charset="-122"/>
              </a:rPr>
              <a:t> </a:t>
            </a:r>
          </a:p>
        </p:txBody>
      </p:sp>
      <p:sp>
        <p:nvSpPr>
          <p:cNvPr id="336899" name="Rectangle 3"/>
          <p:cNvSpPr/>
          <p:nvPr/>
        </p:nvSpPr>
        <p:spPr>
          <a:xfrm>
            <a:off x="2279650" y="1916113"/>
            <a:ext cx="6911975" cy="521970"/>
          </a:xfrm>
          <a:prstGeom prst="rect">
            <a:avLst/>
          </a:prstGeom>
          <a:gradFill rotWithShape="1">
            <a:gsLst>
              <a:gs pos="0">
                <a:schemeClr val="accent1"/>
              </a:gs>
              <a:gs pos="100000">
                <a:srgbClr val="FFFFFF"/>
              </a:gs>
            </a:gsLst>
            <a:lin ang="5400000" scaled="1"/>
            <a:tileRect/>
          </a:gradFill>
          <a:ln w="12700" cap="flat" cmpd="sng">
            <a:solidFill>
              <a:schemeClr val="tx1"/>
            </a:solidFill>
            <a:prstDash val="solid"/>
            <a:miter/>
            <a:headEnd type="none" w="med" len="med"/>
            <a:tailEnd type="none" w="med" len="med"/>
          </a:ln>
          <a:effectLst>
            <a:outerShdw dist="56796" dir="1593903" algn="ctr" rotWithShape="0">
              <a:schemeClr val="bg2">
                <a:alpha val="50000"/>
              </a:schemeClr>
            </a:outerShdw>
          </a:effectLst>
        </p:spPr>
        <p:txBody>
          <a:bodyPr anchor="t">
            <a:spAutoFit/>
          </a:bodyPr>
          <a:lstStyle/>
          <a:p>
            <a:pPr marL="517525" indent="-517525" algn="just"/>
            <a:r>
              <a:rPr lang="zh-CN" altLang="zh-CN" sz="2800" dirty="0">
                <a:solidFill>
                  <a:srgbClr val="FF3300"/>
                </a:solidFill>
                <a:latin typeface="Arial" panose="020B0604020202020204" pitchFamily="34" charset="0"/>
                <a:ea typeface="黑体" panose="02010609060101010101" charset="-122"/>
              </a:rPr>
              <a:t>数组定义：</a:t>
            </a:r>
            <a:r>
              <a:rPr lang="zh-CN" altLang="zh-CN" sz="2800" dirty="0">
                <a:latin typeface="Arial" panose="020B0604020202020204" pitchFamily="34" charset="0"/>
                <a:ea typeface="黑体" panose="02010609060101010101" charset="-122"/>
              </a:rPr>
              <a:t>数据类型</a:t>
            </a:r>
            <a:r>
              <a:rPr lang="en-US" altLang="zh-CN" sz="2800" dirty="0">
                <a:latin typeface="Arial" panose="020B0604020202020204" pitchFamily="34" charset="0"/>
                <a:ea typeface="黑体" panose="02010609060101010101" charset="-122"/>
              </a:rPr>
              <a:t>[</a:t>
            </a:r>
            <a:r>
              <a:rPr lang="zh-CN" altLang="zh-CN" sz="2800" dirty="0">
                <a:latin typeface="Arial" panose="020B0604020202020204" pitchFamily="34" charset="0"/>
                <a:ea typeface="黑体" panose="02010609060101010101" charset="-122"/>
              </a:rPr>
              <a:t> </a:t>
            </a:r>
            <a:r>
              <a:rPr lang="en-US" altLang="zh-CN" sz="2800" dirty="0">
                <a:latin typeface="Arial" panose="020B0604020202020204" pitchFamily="34" charset="0"/>
                <a:ea typeface="黑体" panose="02010609060101010101" charset="-122"/>
              </a:rPr>
              <a:t>] </a:t>
            </a:r>
            <a:r>
              <a:rPr lang="zh-CN" altLang="zh-CN" sz="2800" dirty="0">
                <a:latin typeface="Arial" panose="020B0604020202020204" pitchFamily="34" charset="0"/>
                <a:ea typeface="黑体" panose="02010609060101010101" charset="-122"/>
              </a:rPr>
              <a:t>数组名称</a:t>
            </a:r>
            <a:r>
              <a:rPr lang="en-US" altLang="zh-CN" sz="2800" dirty="0">
                <a:latin typeface="Arial" panose="020B0604020202020204" pitchFamily="34" charset="0"/>
                <a:ea typeface="黑体" panose="02010609060101010101" charset="-122"/>
              </a:rPr>
              <a:t>;</a:t>
            </a:r>
          </a:p>
        </p:txBody>
      </p:sp>
      <p:sp>
        <p:nvSpPr>
          <p:cNvPr id="336900" name="Rectangle 4"/>
          <p:cNvSpPr/>
          <p:nvPr/>
        </p:nvSpPr>
        <p:spPr>
          <a:xfrm>
            <a:off x="2279809" y="3211513"/>
            <a:ext cx="4220845" cy="460375"/>
          </a:xfrm>
          <a:prstGeom prst="rect">
            <a:avLst/>
          </a:prstGeom>
          <a:noFill/>
          <a:ln w="9525">
            <a:noFill/>
          </a:ln>
        </p:spPr>
        <p:txBody>
          <a:bodyPr wrap="none" anchor="ctr">
            <a:spAutoFit/>
          </a:bodyPr>
          <a:lstStyle/>
          <a:p>
            <a:pPr algn="just"/>
            <a:r>
              <a:rPr lang="en-US" altLang="zh-CN" sz="2400" dirty="0">
                <a:latin typeface="Arial" panose="020B0604020202020204" pitchFamily="34" charset="0"/>
                <a:ea typeface="宋体" panose="02010600030101010101" pitchFamily="2" charset="-122"/>
              </a:rPr>
              <a:t>int[] MyArray = {1,2,3,4,5,6,7};</a:t>
            </a:r>
            <a:endParaRPr lang="en-US" altLang="zh-CN" sz="2400" dirty="0">
              <a:latin typeface="Arial" panose="020B0604020202020204" pitchFamily="34" charset="0"/>
              <a:ea typeface="Times New Roman" panose="02020603050405020304" pitchFamily="18" charset="0"/>
            </a:endParaRPr>
          </a:p>
        </p:txBody>
      </p:sp>
      <p:sp>
        <p:nvSpPr>
          <p:cNvPr id="336901" name="Rectangle 5"/>
          <p:cNvSpPr/>
          <p:nvPr/>
        </p:nvSpPr>
        <p:spPr>
          <a:xfrm>
            <a:off x="2311400" y="4148773"/>
            <a:ext cx="6388100" cy="398780"/>
          </a:xfrm>
          <a:prstGeom prst="rect">
            <a:avLst/>
          </a:prstGeom>
          <a:noFill/>
          <a:ln w="9525">
            <a:noFill/>
          </a:ln>
        </p:spPr>
        <p:txBody>
          <a:bodyPr wrap="none" anchor="ctr">
            <a:spAutoFit/>
          </a:bodyPr>
          <a:lstStyle/>
          <a:p>
            <a:pPr algn="just"/>
            <a:r>
              <a:rPr lang="en-US" altLang="zh-CN" sz="2000" dirty="0">
                <a:latin typeface="Arial" panose="020B0604020202020204" pitchFamily="34" charset="0"/>
                <a:ea typeface="黑体" panose="02010609060101010101" charset="-122"/>
              </a:rPr>
              <a:t>MyArray[0], MyArray[1], MyArray[2]…………MyArray[6] </a:t>
            </a:r>
          </a:p>
        </p:txBody>
      </p:sp>
      <p:sp>
        <p:nvSpPr>
          <p:cNvPr id="336902" name="AutoShape 6"/>
          <p:cNvSpPr/>
          <p:nvPr/>
        </p:nvSpPr>
        <p:spPr>
          <a:xfrm>
            <a:off x="2208213" y="3216798"/>
            <a:ext cx="6119812" cy="424406"/>
          </a:xfrm>
          <a:prstGeom prst="roundRect">
            <a:avLst>
              <a:gd name="adj" fmla="val 16667"/>
            </a:avLst>
          </a:prstGeom>
          <a:noFill/>
          <a:ln w="28575" cap="flat" cmpd="sng">
            <a:solidFill>
              <a:srgbClr val="FF0000"/>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36903" name="Text Box 7"/>
          <p:cNvSpPr txBox="1"/>
          <p:nvPr/>
        </p:nvSpPr>
        <p:spPr>
          <a:xfrm>
            <a:off x="6311900" y="5445125"/>
            <a:ext cx="2595880" cy="460375"/>
          </a:xfrm>
          <a:prstGeom prst="rect">
            <a:avLst/>
          </a:prstGeom>
          <a:noFill/>
          <a:ln w="9525">
            <a:noFill/>
          </a:ln>
        </p:spPr>
        <p:txBody>
          <a:bodyPr wrap="none" anchor="t">
            <a:spAutoFit/>
          </a:bodyPr>
          <a:lstStyle/>
          <a:p>
            <a:r>
              <a:rPr lang="en-US" altLang="zh-CN" sz="2400" dirty="0">
                <a:latin typeface="Arial" panose="020B0604020202020204" pitchFamily="34" charset="0"/>
                <a:ea typeface="宋体" panose="02010600030101010101" pitchFamily="2" charset="-122"/>
              </a:rPr>
              <a:t>MyArray [0] = 604 </a:t>
            </a:r>
          </a:p>
        </p:txBody>
      </p:sp>
      <p:sp>
        <p:nvSpPr>
          <p:cNvPr id="336904" name="Oval 8"/>
          <p:cNvSpPr/>
          <p:nvPr/>
        </p:nvSpPr>
        <p:spPr>
          <a:xfrm rot="-7383896">
            <a:off x="4621213" y="4013200"/>
            <a:ext cx="3460750" cy="1493838"/>
          </a:xfrm>
          <a:prstGeom prst="ellipse">
            <a:avLst/>
          </a:prstGeom>
          <a:noFill/>
          <a:ln w="25400" cap="flat" cmpd="sng">
            <a:solidFill>
              <a:srgbClr val="FF66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19497" name="WordArt 9"/>
          <p:cNvSpPr/>
          <p:nvPr/>
        </p:nvSpPr>
        <p:spPr>
          <a:xfrm>
            <a:off x="2495550" y="3933825"/>
            <a:ext cx="4321175" cy="647700"/>
          </a:xfrm>
          <a:prstGeom prst="rect">
            <a:avLst/>
          </a:prstGeom>
        </p:spPr>
        <p:txBody>
          <a:bodyPr wrap="none" fromWordArt="1">
            <a:prstTxWarp prst="textPlain">
              <a:avLst>
                <a:gd name="adj" fmla="val 50000"/>
              </a:avLst>
            </a:prstTxWarp>
            <a:normAutofit/>
          </a:bodyPr>
          <a:lstStyle/>
          <a:p>
            <a:pPr algn="ctr" eaLnBrk="0" hangingPunct="0"/>
            <a:r>
              <a:rPr lang="zh-CN" altLang="en-US" sz="3200">
                <a:ln w="19050" cap="flat" cmpd="sng">
                  <a:solidFill>
                    <a:srgbClr val="800080"/>
                  </a:solidFill>
                  <a:prstDash val="solid"/>
                  <a:round/>
                  <a:headEnd type="none" w="med" len="med"/>
                  <a:tailEnd type="none" w="med" len="med"/>
                </a:ln>
                <a:gradFill rotWithShape="1">
                  <a:gsLst>
                    <a:gs pos="0">
                      <a:srgbClr val="6699FF"/>
                    </a:gs>
                    <a:gs pos="100000">
                      <a:srgbClr val="FFFFFF"/>
                    </a:gs>
                  </a:gsLst>
                  <a:lin ang="5400000" scaled="1"/>
                  <a:tileRect/>
                </a:gradFill>
                <a:effectLst>
                  <a:outerShdw dist="35921" dir="2699999" algn="ctr" rotWithShape="0">
                    <a:schemeClr val="accent2"/>
                  </a:outerShdw>
                </a:effectLst>
                <a:latin typeface="Impact" panose="020B0806030902050204" charset="0"/>
                <a:ea typeface="Impact" panose="020B0806030902050204" charset="0"/>
              </a:rPr>
              <a:t>System . Array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6899"/>
                                        </p:tgtEl>
                                        <p:attrNameLst>
                                          <p:attrName>style.visibility</p:attrName>
                                        </p:attrNameLst>
                                      </p:cBhvr>
                                      <p:to>
                                        <p:strVal val="visible"/>
                                      </p:to>
                                    </p:set>
                                    <p:animEffect transition="in" filter="wipe(up)">
                                      <p:cBhvr>
                                        <p:cTn id="7" dur="1000"/>
                                        <p:tgtEl>
                                          <p:spTgt spid="3368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6900"/>
                                        </p:tgtEl>
                                        <p:attrNameLst>
                                          <p:attrName>style.visibility</p:attrName>
                                        </p:attrNameLst>
                                      </p:cBhvr>
                                      <p:to>
                                        <p:strVal val="visible"/>
                                      </p:to>
                                    </p:set>
                                    <p:animEffect transition="in" filter="dissolve">
                                      <p:cBhvr>
                                        <p:cTn id="12" dur="500"/>
                                        <p:tgtEl>
                                          <p:spTgt spid="336900"/>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336902"/>
                                        </p:tgtEl>
                                        <p:attrNameLst>
                                          <p:attrName>style.visibility</p:attrName>
                                        </p:attrNameLst>
                                      </p:cBhvr>
                                      <p:to>
                                        <p:strVal val="visible"/>
                                      </p:to>
                                    </p:set>
                                    <p:anim calcmode="lin" valueType="num">
                                      <p:cBhvr>
                                        <p:cTn id="16" dur="1000" fill="hold"/>
                                        <p:tgtEl>
                                          <p:spTgt spid="336902"/>
                                        </p:tgtEl>
                                        <p:attrNameLst>
                                          <p:attrName>ppt_w</p:attrName>
                                        </p:attrNameLst>
                                      </p:cBhvr>
                                      <p:tavLst>
                                        <p:tav tm="0">
                                          <p:val>
                                            <p:fltVal val="0"/>
                                          </p:val>
                                        </p:tav>
                                        <p:tav tm="100000">
                                          <p:val>
                                            <p:strVal val="#ppt_w"/>
                                          </p:val>
                                        </p:tav>
                                      </p:tavLst>
                                    </p:anim>
                                    <p:anim calcmode="lin" valueType="num">
                                      <p:cBhvr>
                                        <p:cTn id="17" dur="1000" fill="hold"/>
                                        <p:tgtEl>
                                          <p:spTgt spid="336902"/>
                                        </p:tgtEl>
                                        <p:attrNameLst>
                                          <p:attrName>ppt_h</p:attrName>
                                        </p:attrNameLst>
                                      </p:cBhvr>
                                      <p:tavLst>
                                        <p:tav tm="0">
                                          <p:val>
                                            <p:strVal val="#ppt_h"/>
                                          </p:val>
                                        </p:tav>
                                        <p:tav tm="100000">
                                          <p:val>
                                            <p:strVal val="#ppt_h"/>
                                          </p:val>
                                        </p:tav>
                                      </p:tavLst>
                                    </p:anim>
                                  </p:childTnLst>
                                </p:cTn>
                              </p:par>
                              <p:par>
                                <p:cTn id="18" presetID="9" presetClass="entr" presetSubtype="0" fill="hold" grpId="0" nodeType="withEffect">
                                  <p:stCondLst>
                                    <p:cond delay="0"/>
                                  </p:stCondLst>
                                  <p:childTnLst>
                                    <p:set>
                                      <p:cBhvr>
                                        <p:cTn id="19" dur="1" fill="hold">
                                          <p:stCondLst>
                                            <p:cond delay="0"/>
                                          </p:stCondLst>
                                        </p:cTn>
                                        <p:tgtEl>
                                          <p:spTgt spid="336901"/>
                                        </p:tgtEl>
                                        <p:attrNameLst>
                                          <p:attrName>style.visibility</p:attrName>
                                        </p:attrNameLst>
                                      </p:cBhvr>
                                      <p:to>
                                        <p:strVal val="visible"/>
                                      </p:to>
                                    </p:set>
                                    <p:animEffect transition="in" filter="dissolve">
                                      <p:cBhvr>
                                        <p:cTn id="20" dur="500"/>
                                        <p:tgtEl>
                                          <p:spTgt spid="33690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presetSubtype="0" grpId="1" nodeType="clickEffect">
                                  <p:stCondLst>
                                    <p:cond delay="0"/>
                                  </p:stCondLst>
                                  <p:childTnLst>
                                    <p:set>
                                      <p:cBhvr rctx="PPT">
                                        <p:cTn id="24" dur="indefinite"/>
                                        <p:tgtEl>
                                          <p:spTgt spid="336899"/>
                                        </p:tgtEl>
                                        <p:attrNameLst>
                                          <p:attrName>style.opacity</p:attrName>
                                        </p:attrNameLst>
                                      </p:cBhvr>
                                      <p:to>
                                        <p:strVal val="0.25"/>
                                      </p:to>
                                    </p:set>
                                    <p:animEffect filter="image" prLst="opacity: 0.25">
                                      <p:cBhvr rctx="IE">
                                        <p:cTn id="25" dur="indefinite"/>
                                        <p:tgtEl>
                                          <p:spTgt spid="336899"/>
                                        </p:tgtEl>
                                      </p:cBhvr>
                                    </p:animEffect>
                                  </p:childTnLst>
                                </p:cTn>
                              </p:par>
                              <p:par>
                                <p:cTn id="26" presetID="9" presetClass="emph" presetSubtype="0" grpId="1" nodeType="withEffect">
                                  <p:stCondLst>
                                    <p:cond delay="0"/>
                                  </p:stCondLst>
                                  <p:childTnLst>
                                    <p:set>
                                      <p:cBhvr rctx="PPT">
                                        <p:cTn id="27" dur="indefinite"/>
                                        <p:tgtEl>
                                          <p:spTgt spid="336900"/>
                                        </p:tgtEl>
                                        <p:attrNameLst>
                                          <p:attrName>style.opacity</p:attrName>
                                        </p:attrNameLst>
                                      </p:cBhvr>
                                      <p:to>
                                        <p:strVal val="0.25"/>
                                      </p:to>
                                    </p:set>
                                    <p:animEffect filter="image" prLst="opacity: 0.25">
                                      <p:cBhvr rctx="IE">
                                        <p:cTn id="28" dur="indefinite"/>
                                        <p:tgtEl>
                                          <p:spTgt spid="336900"/>
                                        </p:tgtEl>
                                      </p:cBhvr>
                                    </p:animEffect>
                                  </p:childTnLst>
                                </p:cTn>
                              </p:par>
                              <p:par>
                                <p:cTn id="29" presetID="9" presetClass="emph" presetSubtype="0" grpId="1" nodeType="withEffect">
                                  <p:stCondLst>
                                    <p:cond delay="0"/>
                                  </p:stCondLst>
                                  <p:childTnLst>
                                    <p:set>
                                      <p:cBhvr rctx="PPT">
                                        <p:cTn id="30" dur="indefinite"/>
                                        <p:tgtEl>
                                          <p:spTgt spid="336901"/>
                                        </p:tgtEl>
                                        <p:attrNameLst>
                                          <p:attrName>style.opacity</p:attrName>
                                        </p:attrNameLst>
                                      </p:cBhvr>
                                      <p:to>
                                        <p:strVal val="0.25"/>
                                      </p:to>
                                    </p:set>
                                    <p:animEffect filter="image" prLst="opacity: 0.25">
                                      <p:cBhvr rctx="IE">
                                        <p:cTn id="31" dur="indefinite"/>
                                        <p:tgtEl>
                                          <p:spTgt spid="336901"/>
                                        </p:tgtEl>
                                      </p:cBhvr>
                                    </p:animEffect>
                                  </p:childTnLst>
                                </p:cTn>
                              </p:par>
                              <p:par>
                                <p:cTn id="32" presetID="9" presetClass="emph" presetSubtype="0" grpId="1" nodeType="withEffect">
                                  <p:stCondLst>
                                    <p:cond delay="0"/>
                                  </p:stCondLst>
                                  <p:childTnLst>
                                    <p:set>
                                      <p:cBhvr rctx="PPT">
                                        <p:cTn id="33" dur="indefinite"/>
                                        <p:tgtEl>
                                          <p:spTgt spid="336902"/>
                                        </p:tgtEl>
                                        <p:attrNameLst>
                                          <p:attrName>style.opacity</p:attrName>
                                        </p:attrNameLst>
                                      </p:cBhvr>
                                      <p:to>
                                        <p:strVal val="0.25"/>
                                      </p:to>
                                    </p:set>
                                    <p:animEffect filter="image" prLst="opacity: 0.25">
                                      <p:cBhvr rctx="IE">
                                        <p:cTn id="34" dur="indefinite"/>
                                        <p:tgtEl>
                                          <p:spTgt spid="336902"/>
                                        </p:tgtEl>
                                      </p:cBhvr>
                                    </p:animEffect>
                                  </p:childTnLst>
                                </p:cTn>
                              </p:par>
                              <p:par>
                                <p:cTn id="35" presetID="27" presetClass="entr" presetSubtype="0" fill="hold" grpId="0" nodeType="withEffect">
                                  <p:stCondLst>
                                    <p:cond delay="0"/>
                                  </p:stCondLst>
                                  <p:iterate type="lt">
                                    <p:tmPct val="50000"/>
                                  </p:iterate>
                                  <p:childTnLst>
                                    <p:set>
                                      <p:cBhvr>
                                        <p:cTn id="36" dur="1" fill="hold">
                                          <p:stCondLst>
                                            <p:cond delay="0"/>
                                          </p:stCondLst>
                                        </p:cTn>
                                        <p:tgtEl>
                                          <p:spTgt spid="336903"/>
                                        </p:tgtEl>
                                        <p:attrNameLst>
                                          <p:attrName>style.visibility</p:attrName>
                                        </p:attrNameLst>
                                      </p:cBhvr>
                                      <p:to>
                                        <p:strVal val="visible"/>
                                      </p:to>
                                    </p:set>
                                    <p:anim calcmode="discrete" valueType="clr">
                                      <p:cBhvr override="childStyle">
                                        <p:cTn id="37" dur="80"/>
                                        <p:tgtEl>
                                          <p:spTgt spid="336903"/>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36903"/>
                                        </p:tgtEl>
                                        <p:attrNameLst>
                                          <p:attrName>fillcolor</p:attrName>
                                        </p:attrNameLst>
                                      </p:cBhvr>
                                      <p:tavLst>
                                        <p:tav tm="0">
                                          <p:val>
                                            <p:clrVal>
                                              <a:schemeClr val="accent2"/>
                                            </p:clrVal>
                                          </p:val>
                                        </p:tav>
                                        <p:tav tm="50000">
                                          <p:val>
                                            <p:clrVal>
                                              <a:schemeClr val="hlink"/>
                                            </p:clrVal>
                                          </p:val>
                                        </p:tav>
                                      </p:tavLst>
                                    </p:anim>
                                    <p:set>
                                      <p:cBhvr>
                                        <p:cTn id="39" dur="80"/>
                                        <p:tgtEl>
                                          <p:spTgt spid="336903"/>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36904"/>
                                        </p:tgtEl>
                                        <p:attrNameLst>
                                          <p:attrName>style.visibility</p:attrName>
                                        </p:attrNameLst>
                                      </p:cBhvr>
                                      <p:to>
                                        <p:strVal val="visible"/>
                                      </p:to>
                                    </p:set>
                                    <p:animEffect transition="in" filter="wipe(left)">
                                      <p:cBhvr>
                                        <p:cTn id="44" dur="1000"/>
                                        <p:tgtEl>
                                          <p:spTgt spid="336904"/>
                                        </p:tgtEl>
                                      </p:cBhvr>
                                    </p:animEffect>
                                  </p:childTnLst>
                                </p:cTn>
                              </p:par>
                            </p:childTnLst>
                          </p:cTn>
                        </p:par>
                        <p:par>
                          <p:cTn id="45" fill="hold">
                            <p:stCondLst>
                              <p:cond delay="1000"/>
                            </p:stCondLst>
                            <p:childTnLst>
                              <p:par>
                                <p:cTn id="46" presetID="15" presetClass="entr" presetSubtype="0" fill="hold" nodeType="afterEffect">
                                  <p:stCondLst>
                                    <p:cond delay="0"/>
                                  </p:stCondLst>
                                  <p:childTnLst>
                                    <p:set>
                                      <p:cBhvr>
                                        <p:cTn id="47" dur="1" fill="hold">
                                          <p:stCondLst>
                                            <p:cond delay="0"/>
                                          </p:stCondLst>
                                        </p:cTn>
                                        <p:tgtEl>
                                          <p:spTgt spid="319497"/>
                                        </p:tgtEl>
                                        <p:attrNameLst>
                                          <p:attrName>style.visibility</p:attrName>
                                        </p:attrNameLst>
                                      </p:cBhvr>
                                      <p:to>
                                        <p:strVal val="visible"/>
                                      </p:to>
                                    </p:set>
                                    <p:anim calcmode="lin" valueType="num">
                                      <p:cBhvr>
                                        <p:cTn id="48" dur="1000" fill="hold"/>
                                        <p:tgtEl>
                                          <p:spTgt spid="319497"/>
                                        </p:tgtEl>
                                        <p:attrNameLst>
                                          <p:attrName>ppt_w</p:attrName>
                                        </p:attrNameLst>
                                      </p:cBhvr>
                                      <p:tavLst>
                                        <p:tav tm="0">
                                          <p:val>
                                            <p:fltVal val="0"/>
                                          </p:val>
                                        </p:tav>
                                        <p:tav tm="100000">
                                          <p:val>
                                            <p:strVal val="#ppt_w"/>
                                          </p:val>
                                        </p:tav>
                                      </p:tavLst>
                                    </p:anim>
                                    <p:anim calcmode="lin" valueType="num">
                                      <p:cBhvr>
                                        <p:cTn id="49" dur="1000" fill="hold"/>
                                        <p:tgtEl>
                                          <p:spTgt spid="319497"/>
                                        </p:tgtEl>
                                        <p:attrNameLst>
                                          <p:attrName>ppt_h</p:attrName>
                                        </p:attrNameLst>
                                      </p:cBhvr>
                                      <p:tavLst>
                                        <p:tav tm="0">
                                          <p:val>
                                            <p:fltVal val="0"/>
                                          </p:val>
                                        </p:tav>
                                        <p:tav tm="100000">
                                          <p:val>
                                            <p:strVal val="#ppt_h"/>
                                          </p:val>
                                        </p:tav>
                                      </p:tavLst>
                                    </p:anim>
                                    <p:anim calcmode="lin" valueType="num">
                                      <p:cBhvr>
                                        <p:cTn id="50" dur="1000" fill="hold"/>
                                        <p:tgtEl>
                                          <p:spTgt spid="319497"/>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31949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ldLvl="0" animBg="1"/>
      <p:bldP spid="336899" grpId="1" bldLvl="0" animBg="1"/>
      <p:bldP spid="336900" grpId="0"/>
      <p:bldP spid="336900" grpId="1"/>
      <p:bldP spid="336901" grpId="0"/>
      <p:bldP spid="336901" grpId="1"/>
      <p:bldP spid="336902" grpId="0" bldLvl="0" animBg="1"/>
      <p:bldP spid="336902" grpId="1" bldLvl="0" animBg="1"/>
      <p:bldP spid="336903" grpId="0"/>
      <p:bldP spid="33690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System.Array</a:t>
            </a:r>
            <a:r>
              <a:rPr lang="zh-CN" altLang="zh-CN" dirty="0">
                <a:ea typeface="宋体" panose="02010600030101010101" pitchFamily="2" charset="-122"/>
              </a:rPr>
              <a:t> 简介 </a:t>
            </a:r>
            <a:r>
              <a:rPr lang="en-US" altLang="zh-CN" dirty="0">
                <a:ea typeface="宋体" panose="02010600030101010101" pitchFamily="2" charset="-122"/>
              </a:rPr>
              <a:t>3-3</a:t>
            </a:r>
            <a:endParaRPr lang="zh-CN" altLang="zh-CN" dirty="0">
              <a:ea typeface="宋体" panose="02010600030101010101" pitchFamily="2" charset="-122"/>
            </a:endParaRPr>
          </a:p>
        </p:txBody>
      </p:sp>
      <p:sp>
        <p:nvSpPr>
          <p:cNvPr id="337923" name="Text Box 3"/>
          <p:cNvSpPr txBox="1"/>
          <p:nvPr/>
        </p:nvSpPr>
        <p:spPr>
          <a:xfrm>
            <a:off x="2208213" y="1341438"/>
            <a:ext cx="2765425"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lstStyle/>
          <a:p>
            <a:pPr algn="ctr"/>
            <a:r>
              <a:rPr lang="en-US" altLang="zh-CN" sz="2400" b="1" dirty="0">
                <a:latin typeface="Arial" panose="020B0604020202020204" pitchFamily="34" charset="0"/>
                <a:ea typeface="黑体" panose="02010609060101010101" charset="-122"/>
              </a:rPr>
              <a:t>System.Array</a:t>
            </a:r>
          </a:p>
        </p:txBody>
      </p:sp>
      <p:sp>
        <p:nvSpPr>
          <p:cNvPr id="337924" name="Rectangle 4"/>
          <p:cNvSpPr/>
          <p:nvPr/>
        </p:nvSpPr>
        <p:spPr>
          <a:xfrm>
            <a:off x="2208213" y="1978343"/>
            <a:ext cx="7859712" cy="891540"/>
          </a:xfrm>
          <a:prstGeom prst="rect">
            <a:avLst/>
          </a:prstGeom>
          <a:gradFill rotWithShape="1">
            <a:gsLst>
              <a:gs pos="0">
                <a:schemeClr val="accent1"/>
              </a:gs>
              <a:gs pos="100000">
                <a:srgbClr val="FFFFFF"/>
              </a:gs>
            </a:gsLst>
            <a:lin ang="5400000" scaled="1"/>
            <a:tileRect/>
          </a:gradFill>
          <a:ln w="9525" cap="flat" cmpd="sng">
            <a:solidFill>
              <a:schemeClr val="hlink"/>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r>
              <a:rPr lang="en-US" altLang="zh-CN" sz="2600" dirty="0">
                <a:solidFill>
                  <a:srgbClr val="FF3300"/>
                </a:solidFill>
                <a:latin typeface="Arial" panose="020B0604020202020204" pitchFamily="34" charset="0"/>
                <a:ea typeface="黑体" panose="02010609060101010101" charset="-122"/>
              </a:rPr>
              <a:t>Array</a:t>
            </a:r>
            <a:r>
              <a:rPr lang="zh-CN" altLang="zh-CN" sz="2600" dirty="0">
                <a:latin typeface="Arial" panose="020B0604020202020204" pitchFamily="34" charset="0"/>
                <a:ea typeface="黑体" panose="02010609060101010101" charset="-122"/>
              </a:rPr>
              <a:t>是抽象的基类，提供 </a:t>
            </a:r>
            <a:r>
              <a:rPr lang="en-US" altLang="zh-CN" sz="2600" dirty="0">
                <a:solidFill>
                  <a:srgbClr val="FF3300"/>
                </a:solidFill>
                <a:latin typeface="Arial" panose="020B0604020202020204" pitchFamily="34" charset="0"/>
                <a:ea typeface="黑体" panose="02010609060101010101" charset="-122"/>
              </a:rPr>
              <a:t>CreateInstance</a:t>
            </a:r>
            <a:r>
              <a:rPr lang="zh-CN" altLang="zh-CN" sz="2000" dirty="0">
                <a:solidFill>
                  <a:srgbClr val="FF3300"/>
                </a:solidFill>
                <a:latin typeface="Arial" panose="020B0604020202020204" pitchFamily="34" charset="0"/>
                <a:ea typeface="黑体" panose="02010609060101010101" charset="-122"/>
              </a:rPr>
              <a:t> </a:t>
            </a:r>
            <a:r>
              <a:rPr lang="zh-CN" altLang="zh-CN" sz="2600" dirty="0">
                <a:latin typeface="Arial" panose="020B0604020202020204" pitchFamily="34" charset="0"/>
                <a:ea typeface="黑体" panose="02010609060101010101" charset="-122"/>
              </a:rPr>
              <a:t>方法来创建数组</a:t>
            </a:r>
          </a:p>
        </p:txBody>
      </p:sp>
      <p:sp>
        <p:nvSpPr>
          <p:cNvPr id="337925" name="Rectangle 5"/>
          <p:cNvSpPr/>
          <p:nvPr/>
        </p:nvSpPr>
        <p:spPr>
          <a:xfrm>
            <a:off x="2165350" y="2917190"/>
            <a:ext cx="8178800" cy="829945"/>
          </a:xfrm>
          <a:prstGeom prst="rect">
            <a:avLst/>
          </a:prstGeom>
          <a:noFill/>
          <a:ln w="9525">
            <a:noFill/>
          </a:ln>
        </p:spPr>
        <p:txBody>
          <a:bodyPr anchor="ctr">
            <a:spAutoFit/>
          </a:bodyPr>
          <a:lstStyle/>
          <a:p>
            <a:r>
              <a:rPr lang="en-US" altLang="zh-CN" sz="2400" dirty="0">
                <a:latin typeface="Arial" panose="020B0604020202020204" pitchFamily="34" charset="0"/>
                <a:ea typeface="黑体" panose="02010609060101010101" charset="-122"/>
              </a:rPr>
              <a:t>Array obj</a:t>
            </a:r>
            <a:r>
              <a:rPr lang="zh-CN" altLang="zh-CN" sz="2400" dirty="0">
                <a:latin typeface="Arial" panose="020B0604020202020204" pitchFamily="34" charset="0"/>
                <a:ea typeface="黑体" panose="02010609060101010101" charset="-122"/>
              </a:rPr>
              <a:t> </a:t>
            </a:r>
            <a:r>
              <a:rPr lang="en-US" altLang="zh-CN" sz="2400" dirty="0">
                <a:latin typeface="Arial" panose="020B0604020202020204" pitchFamily="34" charset="0"/>
                <a:ea typeface="黑体" panose="02010609060101010101" charset="-122"/>
              </a:rPr>
              <a:t>= Array.CreateInstance(typeof(string),10);</a:t>
            </a:r>
            <a:r>
              <a:rPr lang="zh-CN" altLang="zh-CN" sz="2400" dirty="0">
                <a:latin typeface="Arial" panose="020B0604020202020204" pitchFamily="34" charset="0"/>
                <a:ea typeface="黑体" panose="02010609060101010101" charset="-122"/>
              </a:rPr>
              <a:t> </a:t>
            </a:r>
          </a:p>
          <a:p>
            <a:r>
              <a:rPr lang="en-US" altLang="zh-CN" sz="2400" dirty="0">
                <a:latin typeface="Arial" panose="020B0604020202020204" pitchFamily="34" charset="0"/>
                <a:ea typeface="黑体" panose="02010609060101010101" charset="-122"/>
              </a:rPr>
              <a:t>Array obj</a:t>
            </a:r>
            <a:r>
              <a:rPr lang="zh-CN" altLang="zh-CN" sz="2400" dirty="0">
                <a:latin typeface="Arial" panose="020B0604020202020204" pitchFamily="34" charset="0"/>
                <a:ea typeface="黑体" panose="02010609060101010101" charset="-122"/>
              </a:rPr>
              <a:t>1 </a:t>
            </a:r>
            <a:r>
              <a:rPr lang="en-US" altLang="zh-CN" sz="2400" dirty="0">
                <a:latin typeface="Arial" panose="020B0604020202020204" pitchFamily="34" charset="0"/>
                <a:ea typeface="黑体" panose="02010609060101010101" charset="-122"/>
              </a:rPr>
              <a:t>= Array.CreateInstance(typeof(string),</a:t>
            </a:r>
            <a:r>
              <a:rPr lang="zh-CN" altLang="zh-CN" sz="2400" dirty="0">
                <a:latin typeface="Arial" panose="020B0604020202020204" pitchFamily="34" charset="0"/>
                <a:ea typeface="黑体" panose="02010609060101010101" charset="-122"/>
              </a:rPr>
              <a:t>2,3,4</a:t>
            </a:r>
            <a:r>
              <a:rPr lang="en-US" altLang="zh-CN" sz="2400" dirty="0">
                <a:latin typeface="Arial" panose="020B0604020202020204" pitchFamily="34" charset="0"/>
                <a:ea typeface="黑体" panose="02010609060101010101" charset="-122"/>
              </a:rPr>
              <a:t>);</a:t>
            </a:r>
            <a:endParaRPr lang="zh-CN" altLang="zh-CN" sz="2400" dirty="0">
              <a:latin typeface="Arial" panose="020B0604020202020204" pitchFamily="34" charset="0"/>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37923"/>
                                        </p:tgtEl>
                                        <p:attrNameLst>
                                          <p:attrName>style.visibility</p:attrName>
                                        </p:attrNameLst>
                                      </p:cBhvr>
                                      <p:to>
                                        <p:strVal val="visible"/>
                                      </p:to>
                                    </p:set>
                                    <p:anim calcmode="lin" valueType="num">
                                      <p:cBhvr>
                                        <p:cTn id="7" dur="1000" fill="hold"/>
                                        <p:tgtEl>
                                          <p:spTgt spid="337923"/>
                                        </p:tgtEl>
                                        <p:attrNameLst>
                                          <p:attrName>ppt_w</p:attrName>
                                        </p:attrNameLst>
                                      </p:cBhvr>
                                      <p:tavLst>
                                        <p:tav tm="0">
                                          <p:val>
                                            <p:strVal val="#ppt_w+.3"/>
                                          </p:val>
                                        </p:tav>
                                        <p:tav tm="100000">
                                          <p:val>
                                            <p:strVal val="#ppt_w"/>
                                          </p:val>
                                        </p:tav>
                                      </p:tavLst>
                                    </p:anim>
                                    <p:anim calcmode="lin" valueType="num">
                                      <p:cBhvr>
                                        <p:cTn id="8" dur="1000" fill="hold"/>
                                        <p:tgtEl>
                                          <p:spTgt spid="337923"/>
                                        </p:tgtEl>
                                        <p:attrNameLst>
                                          <p:attrName>ppt_h</p:attrName>
                                        </p:attrNameLst>
                                      </p:cBhvr>
                                      <p:tavLst>
                                        <p:tav tm="0">
                                          <p:val>
                                            <p:strVal val="#ppt_h"/>
                                          </p:val>
                                        </p:tav>
                                        <p:tav tm="100000">
                                          <p:val>
                                            <p:strVal val="#ppt_h"/>
                                          </p:val>
                                        </p:tav>
                                      </p:tavLst>
                                    </p:anim>
                                    <p:animEffect transition="in" filter="fade">
                                      <p:cBhvr>
                                        <p:cTn id="9" dur="1000"/>
                                        <p:tgtEl>
                                          <p:spTgt spid="337923"/>
                                        </p:tgtEl>
                                      </p:cBhvr>
                                    </p:animEffect>
                                  </p:childTnLst>
                                </p:cTn>
                              </p:par>
                            </p:childTnLst>
                          </p:cTn>
                        </p:par>
                        <p:par>
                          <p:cTn id="10" fill="hold">
                            <p:stCondLst>
                              <p:cond delay="1000"/>
                            </p:stCondLst>
                            <p:childTnLst>
                              <p:par>
                                <p:cTn id="11" presetID="12" presetClass="entr" presetSubtype="1" fill="hold" grpId="0" nodeType="afterEffect">
                                  <p:stCondLst>
                                    <p:cond delay="0"/>
                                  </p:stCondLst>
                                  <p:childTnLst>
                                    <p:set>
                                      <p:cBhvr>
                                        <p:cTn id="12" dur="1" fill="hold">
                                          <p:stCondLst>
                                            <p:cond delay="0"/>
                                          </p:stCondLst>
                                        </p:cTn>
                                        <p:tgtEl>
                                          <p:spTgt spid="337924"/>
                                        </p:tgtEl>
                                        <p:attrNameLst>
                                          <p:attrName>style.visibility</p:attrName>
                                        </p:attrNameLst>
                                      </p:cBhvr>
                                      <p:to>
                                        <p:strVal val="visible"/>
                                      </p:to>
                                    </p:set>
                                    <p:animEffect transition="in" filter="slide(fromTop)">
                                      <p:cBhvr>
                                        <p:cTn id="13" dur="500"/>
                                        <p:tgtEl>
                                          <p:spTgt spid="33792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37925"/>
                                        </p:tgtEl>
                                        <p:attrNameLst>
                                          <p:attrName>style.visibility</p:attrName>
                                        </p:attrNameLst>
                                      </p:cBhvr>
                                      <p:to>
                                        <p:strVal val="visible"/>
                                      </p:to>
                                    </p:set>
                                    <p:animEffect transition="in" filter="dissolve">
                                      <p:cBhvr>
                                        <p:cTn id="18" dur="500"/>
                                        <p:tgtEl>
                                          <p:spTgt spid="3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ldLvl="0" animBg="1"/>
      <p:bldP spid="337924" grpId="0" bldLvl="0" animBg="1"/>
      <p:bldP spid="3379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
          <p:cNvSpPr>
            <a:spLocks noGrp="1"/>
          </p:cNvSpPr>
          <p:nvPr>
            <p:ph type="title"/>
          </p:nvPr>
        </p:nvSpPr>
        <p:spPr>
          <a:xfrm>
            <a:off x="2330450" y="260350"/>
            <a:ext cx="8229600" cy="792163"/>
          </a:xfrm>
        </p:spPr>
        <p:txBody>
          <a:bodyPr vert="horz" wrap="square" lIns="91440" tIns="45720" rIns="91440" bIns="45720" anchor="ctr"/>
          <a:lstStyle/>
          <a:p>
            <a:pPr eaLnBrk="1" hangingPunct="1"/>
            <a:r>
              <a:rPr lang="en-US" altLang="zh-CN" sz="2800" dirty="0">
                <a:ea typeface="宋体" panose="02010600030101010101" pitchFamily="2" charset="-122"/>
              </a:rPr>
              <a:t>System.Array</a:t>
            </a:r>
            <a:r>
              <a:rPr lang="zh-CN" altLang="zh-CN" sz="2800" dirty="0">
                <a:ea typeface="宋体" panose="02010600030101010101" pitchFamily="2" charset="-122"/>
              </a:rPr>
              <a:t> 的属性和方法 </a:t>
            </a:r>
          </a:p>
        </p:txBody>
      </p:sp>
      <p:sp>
        <p:nvSpPr>
          <p:cNvPr id="320514" name="Oval 3"/>
          <p:cNvSpPr/>
          <p:nvPr/>
        </p:nvSpPr>
        <p:spPr>
          <a:xfrm>
            <a:off x="2101850" y="2814384"/>
            <a:ext cx="4114800" cy="1453070"/>
          </a:xfrm>
          <a:prstGeom prst="ellipse">
            <a:avLst/>
          </a:prstGeom>
          <a:gradFill rotWithShape="1">
            <a:gsLst>
              <a:gs pos="0">
                <a:srgbClr val="66CCFF"/>
              </a:gs>
              <a:gs pos="100000">
                <a:srgbClr val="CCFFFF"/>
              </a:gs>
            </a:gsLst>
            <a:path path="rect">
              <a:fillToRect r="100000" b="100000"/>
            </a:path>
            <a:tileRect/>
          </a:gradFill>
          <a:ln w="9525">
            <a:noFill/>
          </a:ln>
          <a:effectLst>
            <a:outerShdw dist="35921" dir="2699999" algn="ctr" rotWithShape="0">
              <a:schemeClr val="bg2"/>
            </a:outerShdw>
          </a:effectLst>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20515" name="Oval 4"/>
          <p:cNvSpPr/>
          <p:nvPr/>
        </p:nvSpPr>
        <p:spPr>
          <a:xfrm>
            <a:off x="2940050" y="1832169"/>
            <a:ext cx="2438400" cy="639376"/>
          </a:xfrm>
          <a:prstGeom prst="ellipse">
            <a:avLst/>
          </a:prstGeom>
          <a:solidFill>
            <a:srgbClr val="3C26A8">
              <a:alpha val="76862"/>
            </a:srgbClr>
          </a:solidFill>
          <a:ln w="9525">
            <a:noFill/>
          </a:ln>
          <a:effectLst>
            <a:outerShdw dist="35921" dir="2699999" algn="ctr" rotWithShape="0">
              <a:schemeClr val="bg2"/>
            </a:outerShdw>
          </a:effectLst>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20516" name="Rectangle 5"/>
          <p:cNvSpPr/>
          <p:nvPr/>
        </p:nvSpPr>
        <p:spPr>
          <a:xfrm>
            <a:off x="3275013" y="1993900"/>
            <a:ext cx="1646237" cy="304800"/>
          </a:xfrm>
          <a:prstGeom prst="rect">
            <a:avLst/>
          </a:prstGeom>
          <a:noFill/>
          <a:ln w="9525">
            <a:noFill/>
          </a:ln>
        </p:spPr>
        <p:txBody>
          <a:bodyPr anchor="b"/>
          <a:lstStyle/>
          <a:p>
            <a:pPr algn="ctr"/>
            <a:r>
              <a:rPr lang="zh-CN" altLang="en-US" b="1" dirty="0">
                <a:solidFill>
                  <a:srgbClr val="CCFFFF"/>
                </a:solidFill>
                <a:latin typeface="Verdana" panose="020B0604030504040204" pitchFamily="34" charset="0"/>
                <a:ea typeface="宋体" panose="02010600030101010101" pitchFamily="2" charset="-122"/>
              </a:rPr>
              <a:t>属性</a:t>
            </a:r>
          </a:p>
        </p:txBody>
      </p:sp>
      <p:sp>
        <p:nvSpPr>
          <p:cNvPr id="338950" name="Rectangle 6"/>
          <p:cNvSpPr>
            <a:spLocks noChangeArrowheads="1"/>
          </p:cNvSpPr>
          <p:nvPr/>
        </p:nvSpPr>
        <p:spPr bwMode="auto">
          <a:xfrm>
            <a:off x="2635250" y="26797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Length</a:t>
            </a:r>
          </a:p>
        </p:txBody>
      </p:sp>
      <p:sp>
        <p:nvSpPr>
          <p:cNvPr id="320518" name="Oval 7"/>
          <p:cNvSpPr/>
          <p:nvPr/>
        </p:nvSpPr>
        <p:spPr>
          <a:xfrm>
            <a:off x="6019800" y="2995583"/>
            <a:ext cx="4572000" cy="1693922"/>
          </a:xfrm>
          <a:prstGeom prst="ellipse">
            <a:avLst/>
          </a:prstGeom>
          <a:gradFill rotWithShape="1">
            <a:gsLst>
              <a:gs pos="0">
                <a:srgbClr val="FF9999"/>
              </a:gs>
              <a:gs pos="100000">
                <a:srgbClr val="FFE7FF"/>
              </a:gs>
            </a:gsLst>
            <a:path path="rect">
              <a:fillToRect r="100000" b="100000"/>
            </a:path>
            <a:tileRect/>
          </a:gradFill>
          <a:ln w="9525">
            <a:noFill/>
          </a:ln>
          <a:effectLst>
            <a:outerShdw dist="35921" dir="2699999" algn="ctr" rotWithShape="0">
              <a:schemeClr val="bg2"/>
            </a:outerShdw>
          </a:effectLst>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20519" name="Oval 8"/>
          <p:cNvSpPr/>
          <p:nvPr/>
        </p:nvSpPr>
        <p:spPr>
          <a:xfrm>
            <a:off x="6959600" y="1755410"/>
            <a:ext cx="2705100" cy="684942"/>
          </a:xfrm>
          <a:prstGeom prst="ellipse">
            <a:avLst/>
          </a:prstGeom>
          <a:solidFill>
            <a:srgbClr val="3C26A8">
              <a:alpha val="76862"/>
            </a:srgbClr>
          </a:solidFill>
          <a:ln w="9525">
            <a:noFill/>
          </a:ln>
          <a:effectLst>
            <a:outerShdw dist="35921" dir="2699999" algn="ctr" rotWithShape="0">
              <a:schemeClr val="bg2"/>
            </a:outerShdw>
          </a:effectLst>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20520" name="Rectangle 9"/>
          <p:cNvSpPr/>
          <p:nvPr/>
        </p:nvSpPr>
        <p:spPr>
          <a:xfrm>
            <a:off x="7129463" y="1808163"/>
            <a:ext cx="2471737" cy="457200"/>
          </a:xfrm>
          <a:prstGeom prst="rect">
            <a:avLst/>
          </a:prstGeom>
          <a:noFill/>
          <a:ln w="9525">
            <a:noFill/>
          </a:ln>
        </p:spPr>
        <p:txBody>
          <a:bodyPr anchor="b"/>
          <a:lstStyle/>
          <a:p>
            <a:pPr algn="ctr"/>
            <a:r>
              <a:rPr lang="zh-CN" altLang="en-US" b="1" dirty="0">
                <a:solidFill>
                  <a:srgbClr val="FFFFFF"/>
                </a:solidFill>
                <a:latin typeface="Verdana" panose="020B0604030504040204" pitchFamily="34" charset="0"/>
                <a:ea typeface="宋体" panose="02010600030101010101" pitchFamily="2" charset="-122"/>
              </a:rPr>
              <a:t>方法</a:t>
            </a:r>
          </a:p>
        </p:txBody>
      </p:sp>
      <p:sp>
        <p:nvSpPr>
          <p:cNvPr id="338954" name="Rectangle 10"/>
          <p:cNvSpPr>
            <a:spLocks noChangeArrowheads="1"/>
          </p:cNvSpPr>
          <p:nvPr/>
        </p:nvSpPr>
        <p:spPr bwMode="auto">
          <a:xfrm>
            <a:off x="6326188" y="2295525"/>
            <a:ext cx="20558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5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BinarySearch</a:t>
            </a:r>
            <a:endParaRPr kumimoji="0" lang="en-US" sz="15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endParaRPr>
          </a:p>
        </p:txBody>
      </p:sp>
      <p:sp>
        <p:nvSpPr>
          <p:cNvPr id="338955" name="Rectangle 11"/>
          <p:cNvSpPr>
            <a:spLocks noChangeArrowheads="1"/>
          </p:cNvSpPr>
          <p:nvPr/>
        </p:nvSpPr>
        <p:spPr bwMode="auto">
          <a:xfrm>
            <a:off x="8839200" y="2265363"/>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6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Clear</a:t>
            </a:r>
            <a:endParaRPr kumimoji="0" lang="en-US" sz="16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endParaRPr>
          </a:p>
        </p:txBody>
      </p:sp>
      <p:sp>
        <p:nvSpPr>
          <p:cNvPr id="338956" name="Rectangle 12"/>
          <p:cNvSpPr>
            <a:spLocks noChangeArrowheads="1"/>
          </p:cNvSpPr>
          <p:nvPr/>
        </p:nvSpPr>
        <p:spPr bwMode="auto">
          <a:xfrm>
            <a:off x="6248400" y="2981325"/>
            <a:ext cx="23669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sz="15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Copy</a:t>
            </a:r>
            <a:endParaRPr kumimoji="0" lang="en-US" sz="15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endParaRPr>
          </a:p>
        </p:txBody>
      </p:sp>
      <p:sp>
        <p:nvSpPr>
          <p:cNvPr id="338957" name="Rectangle 13"/>
          <p:cNvSpPr>
            <a:spLocks noChangeArrowheads="1"/>
          </p:cNvSpPr>
          <p:nvPr/>
        </p:nvSpPr>
        <p:spPr bwMode="auto">
          <a:xfrm>
            <a:off x="2711450" y="32893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Rank</a:t>
            </a:r>
          </a:p>
        </p:txBody>
      </p:sp>
      <p:sp>
        <p:nvSpPr>
          <p:cNvPr id="338958" name="Rectangle 14"/>
          <p:cNvSpPr>
            <a:spLocks noChangeArrowheads="1"/>
          </p:cNvSpPr>
          <p:nvPr/>
        </p:nvSpPr>
        <p:spPr bwMode="auto">
          <a:xfrm>
            <a:off x="2711450" y="38989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IsReadOnly</a:t>
            </a:r>
          </a:p>
        </p:txBody>
      </p:sp>
      <p:sp>
        <p:nvSpPr>
          <p:cNvPr id="338959" name="Rectangle 15"/>
          <p:cNvSpPr>
            <a:spLocks noChangeArrowheads="1"/>
          </p:cNvSpPr>
          <p:nvPr/>
        </p:nvSpPr>
        <p:spPr bwMode="auto">
          <a:xfrm>
            <a:off x="2711450" y="45085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IsFixedSize</a:t>
            </a:r>
          </a:p>
        </p:txBody>
      </p:sp>
      <p:sp>
        <p:nvSpPr>
          <p:cNvPr id="338960" name="Rectangle 16"/>
          <p:cNvSpPr>
            <a:spLocks noChangeArrowheads="1"/>
          </p:cNvSpPr>
          <p:nvPr/>
        </p:nvSpPr>
        <p:spPr bwMode="auto">
          <a:xfrm>
            <a:off x="8077200" y="2981325"/>
            <a:ext cx="23669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6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CopyTo</a:t>
            </a:r>
            <a:endParaRPr kumimoji="0" lang="en-US" sz="16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endParaRPr>
          </a:p>
        </p:txBody>
      </p:sp>
      <p:sp>
        <p:nvSpPr>
          <p:cNvPr id="338961" name="Rectangle 17"/>
          <p:cNvSpPr>
            <a:spLocks noChangeArrowheads="1"/>
          </p:cNvSpPr>
          <p:nvPr/>
        </p:nvSpPr>
        <p:spPr bwMode="auto">
          <a:xfrm>
            <a:off x="5791200" y="3438525"/>
            <a:ext cx="23669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lvl1pPr algn="ctr">
              <a:defRPr sz="3200" b="1">
                <a:solidFill>
                  <a:schemeClr val="tx1"/>
                </a:solidFill>
                <a:latin typeface="Verdana" panose="020B0604030504040204" pitchFamily="34" charset="0"/>
              </a:defRPr>
            </a:lvl1pPr>
            <a:lvl2pPr algn="ctr">
              <a:defRPr sz="3200" b="1">
                <a:solidFill>
                  <a:schemeClr val="tx1"/>
                </a:solidFill>
                <a:latin typeface="Verdana" panose="020B0604030504040204" pitchFamily="34" charset="0"/>
              </a:defRPr>
            </a:lvl2pPr>
            <a:lvl3pPr algn="ctr">
              <a:defRPr sz="3200" b="1">
                <a:solidFill>
                  <a:schemeClr val="tx1"/>
                </a:solidFill>
                <a:latin typeface="Verdana" panose="020B0604030504040204" pitchFamily="34" charset="0"/>
              </a:defRPr>
            </a:lvl3pPr>
            <a:lvl4pPr algn="ctr">
              <a:defRPr sz="3200" b="1">
                <a:solidFill>
                  <a:schemeClr val="tx1"/>
                </a:solidFill>
                <a:latin typeface="Verdana" panose="020B0604030504040204" pitchFamily="34" charset="0"/>
              </a:defRPr>
            </a:lvl4pPr>
            <a:lvl5pPr algn="ctr">
              <a:defRPr sz="3200" b="1">
                <a:solidFill>
                  <a:schemeClr val="tx1"/>
                </a:solidFill>
                <a:latin typeface="Verdana" panose="020B0604030504040204" pitchFamily="34" charset="0"/>
              </a:defRPr>
            </a:lvl5pPr>
            <a:lvl6pPr marL="457200" algn="ctr" fontAlgn="base">
              <a:spcBef>
                <a:spcPct val="0"/>
              </a:spcBef>
              <a:spcAft>
                <a:spcPct val="0"/>
              </a:spcAft>
              <a:defRPr sz="3200" b="1">
                <a:solidFill>
                  <a:schemeClr val="tx1"/>
                </a:solidFill>
                <a:latin typeface="Verdana" panose="020B0604030504040204" pitchFamily="34" charset="0"/>
              </a:defRPr>
            </a:lvl6pPr>
            <a:lvl7pPr marL="914400" algn="ctr" fontAlgn="base">
              <a:spcBef>
                <a:spcPct val="0"/>
              </a:spcBef>
              <a:spcAft>
                <a:spcPct val="0"/>
              </a:spcAft>
              <a:defRPr sz="3200" b="1">
                <a:solidFill>
                  <a:schemeClr val="tx1"/>
                </a:solidFill>
                <a:latin typeface="Verdana" panose="020B0604030504040204" pitchFamily="34" charset="0"/>
              </a:defRPr>
            </a:lvl7pPr>
            <a:lvl8pPr marL="1371600" algn="ctr" fontAlgn="base">
              <a:spcBef>
                <a:spcPct val="0"/>
              </a:spcBef>
              <a:spcAft>
                <a:spcPct val="0"/>
              </a:spcAft>
              <a:defRPr sz="3200" b="1">
                <a:solidFill>
                  <a:schemeClr val="tx1"/>
                </a:solidFill>
                <a:latin typeface="Verdana" panose="020B0604030504040204" pitchFamily="34" charset="0"/>
              </a:defRPr>
            </a:lvl8pPr>
            <a:lvl9pPr marL="1828800" algn="ctr" fontAlgn="base">
              <a:spcBef>
                <a:spcPct val="0"/>
              </a:spcBef>
              <a:spcAft>
                <a:spcPct val="0"/>
              </a:spcAft>
              <a:defRPr sz="3200" b="1">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5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rPr>
              <a:t>CreateInstance</a:t>
            </a:r>
            <a:endParaRPr kumimoji="0" lang="en-US" sz="15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Verdana" panose="020B0604030504040204" pitchFamily="34" charset="0"/>
              <a:ea typeface="黑体" panose="02010609060101010101" charset="-122"/>
              <a:cs typeface="+mn-cs"/>
            </a:endParaRPr>
          </a:p>
        </p:txBody>
      </p:sp>
      <p:sp>
        <p:nvSpPr>
          <p:cNvPr id="338962" name="Rectangle 18"/>
          <p:cNvSpPr>
            <a:spLocks noChangeArrowheads="1"/>
          </p:cNvSpPr>
          <p:nvPr/>
        </p:nvSpPr>
        <p:spPr bwMode="auto">
          <a:xfrm>
            <a:off x="9125585" y="3540125"/>
            <a:ext cx="13258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GetLength</a:t>
            </a:r>
          </a:p>
        </p:txBody>
      </p:sp>
      <p:sp>
        <p:nvSpPr>
          <p:cNvPr id="338963" name="Rectangle 19"/>
          <p:cNvSpPr>
            <a:spLocks noChangeArrowheads="1"/>
          </p:cNvSpPr>
          <p:nvPr/>
        </p:nvSpPr>
        <p:spPr bwMode="auto">
          <a:xfrm>
            <a:off x="6271260" y="3997325"/>
            <a:ext cx="19608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GetLowerBound</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38964" name="Rectangle 20"/>
          <p:cNvSpPr>
            <a:spLocks noChangeArrowheads="1"/>
          </p:cNvSpPr>
          <p:nvPr/>
        </p:nvSpPr>
        <p:spPr bwMode="auto">
          <a:xfrm>
            <a:off x="6499860" y="4454525"/>
            <a:ext cx="19481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GetUpperBound</a:t>
            </a:r>
          </a:p>
        </p:txBody>
      </p:sp>
      <p:sp>
        <p:nvSpPr>
          <p:cNvPr id="338965" name="Rectangle 21"/>
          <p:cNvSpPr>
            <a:spLocks noChangeArrowheads="1"/>
          </p:cNvSpPr>
          <p:nvPr/>
        </p:nvSpPr>
        <p:spPr bwMode="auto">
          <a:xfrm>
            <a:off x="9216073" y="4073525"/>
            <a:ext cx="11607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GetValue</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38966" name="Rectangle 22"/>
          <p:cNvSpPr>
            <a:spLocks noChangeArrowheads="1"/>
          </p:cNvSpPr>
          <p:nvPr/>
        </p:nvSpPr>
        <p:spPr bwMode="auto">
          <a:xfrm>
            <a:off x="9128760" y="4530725"/>
            <a:ext cx="10337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IndexOf</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38967" name="Rectangle 23"/>
          <p:cNvSpPr>
            <a:spLocks noChangeArrowheads="1"/>
          </p:cNvSpPr>
          <p:nvPr/>
        </p:nvSpPr>
        <p:spPr bwMode="auto">
          <a:xfrm>
            <a:off x="6703060" y="4987925"/>
            <a:ext cx="15036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LastIndexOf</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38968" name="Rectangle 24"/>
          <p:cNvSpPr>
            <a:spLocks noChangeArrowheads="1"/>
          </p:cNvSpPr>
          <p:nvPr/>
        </p:nvSpPr>
        <p:spPr bwMode="auto">
          <a:xfrm>
            <a:off x="8782685" y="4987925"/>
            <a:ext cx="10718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Reverse</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38969" name="Rectangle 25"/>
          <p:cNvSpPr>
            <a:spLocks noChangeArrowheads="1"/>
          </p:cNvSpPr>
          <p:nvPr/>
        </p:nvSpPr>
        <p:spPr bwMode="auto">
          <a:xfrm>
            <a:off x="7261860" y="5445125"/>
            <a:ext cx="113538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SetValue</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38970" name="Rectangle 26"/>
          <p:cNvSpPr>
            <a:spLocks noChangeArrowheads="1"/>
          </p:cNvSpPr>
          <p:nvPr/>
        </p:nvSpPr>
        <p:spPr bwMode="auto">
          <a:xfrm>
            <a:off x="8610600" y="5419725"/>
            <a:ext cx="692150"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rPr>
              <a:t>Sort</a:t>
            </a:r>
            <a:endParaRPr kumimoji="0" lang="en-US" sz="1800" b="1" i="0" u="none" strike="noStrike" kern="120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Rectangle 2"/>
          <p:cNvSpPr>
            <a:spLocks noGrp="1"/>
          </p:cNvSpPr>
          <p:nvPr>
            <p:ph type="title"/>
          </p:nvPr>
        </p:nvSpPr>
        <p:spPr/>
        <p:txBody>
          <a:bodyPr vert="horz" wrap="square" lIns="91440" tIns="45720" rIns="91440" bIns="45720" anchor="ctr"/>
          <a:lstStyle/>
          <a:p>
            <a:pPr eaLnBrk="1" hangingPunct="1"/>
            <a:r>
              <a:rPr lang="zh-CN" altLang="zh-CN" dirty="0">
                <a:ea typeface="宋体" panose="02010600030101010101" pitchFamily="2" charset="-122"/>
              </a:rPr>
              <a:t>示例 </a:t>
            </a:r>
            <a:r>
              <a:rPr lang="en-US" altLang="zh-CN" dirty="0">
                <a:ea typeface="宋体" panose="02010600030101010101" pitchFamily="2" charset="-122"/>
              </a:rPr>
              <a:t>2-1</a:t>
            </a:r>
            <a:endParaRPr lang="zh-CN" altLang="zh-CN" dirty="0">
              <a:ea typeface="宋体" panose="02010600030101010101" pitchFamily="2" charset="-122"/>
            </a:endParaRPr>
          </a:p>
        </p:txBody>
      </p:sp>
      <p:sp>
        <p:nvSpPr>
          <p:cNvPr id="321538" name="Rectangle 3"/>
          <p:cNvSpPr/>
          <p:nvPr/>
        </p:nvSpPr>
        <p:spPr>
          <a:xfrm>
            <a:off x="2208213" y="1268413"/>
            <a:ext cx="8208962" cy="5167312"/>
          </a:xfrm>
          <a:prstGeom prst="rect">
            <a:avLst/>
          </a:prstGeom>
          <a:gradFill rotWithShape="1">
            <a:gsLst>
              <a:gs pos="0">
                <a:schemeClr val="accent1"/>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t"/>
          <a:lstStyle/>
          <a:p>
            <a:r>
              <a:rPr lang="zh-CN" altLang="zh-CN" dirty="0">
                <a:latin typeface="Arial" panose="020B0604020202020204" pitchFamily="34" charset="0"/>
                <a:ea typeface="黑体" panose="02010609060101010101" charset="-122"/>
              </a:rPr>
              <a:t>static void Main(string[] args)</a:t>
            </a:r>
          </a:p>
          <a:p>
            <a:pPr eaLnBrk="0" hangingPunct="0"/>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黑体" panose="02010609060101010101" charset="-122"/>
            </a:endParaRPr>
          </a:p>
          <a:p>
            <a:pPr eaLnBrk="0" hangingPunct="0"/>
            <a:r>
              <a:rPr lang="zh-CN" altLang="zh-CN" dirty="0">
                <a:latin typeface="Arial" panose="020B0604020202020204" pitchFamily="34" charset="0"/>
                <a:ea typeface="黑体" panose="02010609060101010101" charset="-122"/>
              </a:rPr>
              <a:t>  //构建 objNames 数组</a:t>
            </a:r>
          </a:p>
          <a:p>
            <a:pPr eaLnBrk="0" hangingPunct="0"/>
            <a:r>
              <a:rPr lang="zh-CN" altLang="zh-CN" dirty="0">
                <a:latin typeface="Arial" panose="020B0604020202020204" pitchFamily="34" charset="0"/>
                <a:ea typeface="黑体" panose="02010609060101010101" charset="-122"/>
              </a:rPr>
              <a:t>  Array objNames = Array.CreateInstance</a:t>
            </a:r>
          </a:p>
          <a:p>
            <a:pPr eaLnBrk="0" hangingPunct="0"/>
            <a:r>
              <a:rPr lang="zh-CN" altLang="zh-CN" dirty="0">
                <a:latin typeface="Arial" panose="020B0604020202020204" pitchFamily="34" charset="0"/>
                <a:ea typeface="黑体" panose="02010609060101010101" charset="-122"/>
              </a:rPr>
              <a:t>			(typeof(string),5);</a:t>
            </a:r>
          </a:p>
          <a:p>
            <a:pPr eaLnBrk="0" hangingPunct="0"/>
            <a:r>
              <a:rPr lang="zh-CN" altLang="zh-CN" dirty="0">
                <a:latin typeface="Arial" panose="020B0604020202020204" pitchFamily="34" charset="0"/>
                <a:ea typeface="黑体" panose="02010609060101010101" charset="-122"/>
              </a:rPr>
              <a:t>  //初始化值</a:t>
            </a:r>
          </a:p>
          <a:p>
            <a:pPr eaLnBrk="0" hangingPunct="0"/>
            <a:r>
              <a:rPr lang="zh-CN" altLang="zh-CN" dirty="0">
                <a:latin typeface="Arial" panose="020B0604020202020204" pitchFamily="34" charset="0"/>
                <a:ea typeface="黑体" panose="02010609060101010101" charset="-122"/>
              </a:rPr>
              <a:t>  objNames.SetValue(“A",0);</a:t>
            </a:r>
          </a:p>
          <a:p>
            <a:pPr eaLnBrk="0" hangingPunct="0"/>
            <a:r>
              <a:rPr lang="zh-CN" altLang="zh-CN" dirty="0">
                <a:latin typeface="Arial" panose="020B0604020202020204" pitchFamily="34" charset="0"/>
                <a:ea typeface="黑体" panose="02010609060101010101" charset="-122"/>
              </a:rPr>
              <a:t>  objNames.SetValue(“B",1);</a:t>
            </a:r>
          </a:p>
          <a:p>
            <a:pPr eaLnBrk="0" hangingPunct="0"/>
            <a:r>
              <a:rPr lang="zh-CN" altLang="zh-CN" dirty="0">
                <a:latin typeface="Arial" panose="020B0604020202020204" pitchFamily="34" charset="0"/>
                <a:ea typeface="黑体" panose="02010609060101010101" charset="-122"/>
              </a:rPr>
              <a:t>  objNames.SetValue(“C",2);</a:t>
            </a:r>
          </a:p>
          <a:p>
            <a:pPr eaLnBrk="0" hangingPunct="0"/>
            <a:r>
              <a:rPr lang="zh-CN" altLang="zh-CN" dirty="0">
                <a:latin typeface="Arial" panose="020B0604020202020204" pitchFamily="34" charset="0"/>
                <a:ea typeface="黑体" panose="02010609060101010101" charset="-122"/>
              </a:rPr>
              <a:t>  objNames.SetValue(“D",3);</a:t>
            </a:r>
          </a:p>
          <a:p>
            <a:pPr eaLnBrk="0" hangingPunct="0"/>
            <a:r>
              <a:rPr lang="zh-CN" altLang="zh-CN" dirty="0">
                <a:latin typeface="Arial" panose="020B0604020202020204" pitchFamily="34" charset="0"/>
                <a:ea typeface="黑体" panose="02010609060101010101" charset="-122"/>
              </a:rPr>
              <a:t>  objNames.SetValue(“E",4);</a:t>
            </a:r>
          </a:p>
          <a:p>
            <a:pPr eaLnBrk="0" hangingPunct="0"/>
            <a:r>
              <a:rPr lang="zh-CN" altLang="zh-CN" dirty="0">
                <a:latin typeface="Arial" panose="020B0604020202020204" pitchFamily="34" charset="0"/>
                <a:ea typeface="黑体" panose="02010609060101010101" charset="-122"/>
              </a:rPr>
              <a:t>  Console.WriteLine(“数组值");</a:t>
            </a:r>
          </a:p>
          <a:p>
            <a:pPr eaLnBrk="0" hangingPunct="0"/>
            <a:r>
              <a:rPr lang="zh-CN" altLang="zh-CN" dirty="0">
                <a:latin typeface="Arial" panose="020B0604020202020204" pitchFamily="34" charset="0"/>
                <a:ea typeface="黑体" panose="02010609060101010101" charset="-122"/>
              </a:rPr>
              <a:t>  for(int ctr = 0 ; ctr &lt; 5; ctr++)</a:t>
            </a:r>
          </a:p>
          <a:p>
            <a:pPr eaLnBrk="0" hangingPunct="0"/>
            <a:r>
              <a:rPr lang="zh-CN" altLang="zh-CN" dirty="0">
                <a:latin typeface="Arial" panose="020B0604020202020204" pitchFamily="34" charset="0"/>
                <a:ea typeface="黑体" panose="02010609060101010101" charset="-122"/>
              </a:rPr>
              <a:t>  </a:t>
            </a:r>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黑体"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黑体" panose="02010609060101010101" charset="-122"/>
              </a:rPr>
              <a:t>Console.WriteLine(“元素 {0}: {1}",ctr+1,</a:t>
            </a:r>
          </a:p>
          <a:p>
            <a:pPr eaLnBrk="0" hangingPunct="0"/>
            <a:r>
              <a:rPr lang="zh-CN" altLang="zh-CN" dirty="0">
                <a:latin typeface="Arial" panose="020B0604020202020204" pitchFamily="34" charset="0"/>
                <a:ea typeface="黑体" panose="02010609060101010101" charset="-122"/>
              </a:rPr>
              <a:t>			objNames.GetValue(ctr));</a:t>
            </a:r>
          </a:p>
          <a:p>
            <a:pPr eaLnBrk="0" hangingPunct="0"/>
            <a:r>
              <a:rPr lang="zh-CN" altLang="zh-CN" dirty="0">
                <a:latin typeface="Arial" panose="020B0604020202020204" pitchFamily="34" charset="0"/>
                <a:ea typeface="黑体" panose="02010609060101010101" charset="-122"/>
              </a:rPr>
              <a:t>  </a:t>
            </a:r>
            <a:r>
              <a:rPr lang="hi-IN" altLang="zh-CN" dirty="0">
                <a:latin typeface="Arial" panose="020B0604020202020204" pitchFamily="34" charset="0"/>
                <a:ea typeface="宋体" panose="02010600030101010101" pitchFamily="2" charset="-122"/>
              </a:rPr>
              <a:t>}</a:t>
            </a:r>
          </a:p>
        </p:txBody>
      </p:sp>
      <p:sp>
        <p:nvSpPr>
          <p:cNvPr id="339972" name="AutoShape 4"/>
          <p:cNvSpPr/>
          <p:nvPr/>
        </p:nvSpPr>
        <p:spPr>
          <a:xfrm>
            <a:off x="2351088" y="2160588"/>
            <a:ext cx="7708900" cy="547687"/>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39973" name="AutoShape 5"/>
          <p:cNvSpPr/>
          <p:nvPr/>
        </p:nvSpPr>
        <p:spPr>
          <a:xfrm>
            <a:off x="2351088" y="2949575"/>
            <a:ext cx="5186362" cy="1398588"/>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39974" name="AutoShape 6"/>
          <p:cNvSpPr/>
          <p:nvPr/>
        </p:nvSpPr>
        <p:spPr>
          <a:xfrm>
            <a:off x="2351088" y="4627563"/>
            <a:ext cx="6586537" cy="1355725"/>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39975" name="Text Box 7"/>
          <p:cNvSpPr txBox="1"/>
          <p:nvPr/>
        </p:nvSpPr>
        <p:spPr>
          <a:xfrm>
            <a:off x="3792538" y="5752307"/>
            <a:ext cx="6446837"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zh-CN" dirty="0">
                <a:latin typeface="Arial" panose="020B0604020202020204" pitchFamily="34" charset="0"/>
                <a:ea typeface="黑体" panose="02010609060101010101" charset="-122"/>
              </a:rPr>
              <a:t>使用 </a:t>
            </a:r>
            <a:r>
              <a:rPr lang="en-US" altLang="zh-CN" dirty="0">
                <a:latin typeface="Arial" panose="020B0604020202020204" pitchFamily="34" charset="0"/>
                <a:ea typeface="黑体" panose="02010609060101010101" charset="-122"/>
              </a:rPr>
              <a:t>GetValue() </a:t>
            </a:r>
            <a:r>
              <a:rPr lang="zh-CN" altLang="zh-CN" dirty="0">
                <a:latin typeface="Arial" panose="020B0604020202020204" pitchFamily="34" charset="0"/>
                <a:ea typeface="黑体" panose="02010609060101010101" charset="-122"/>
              </a:rPr>
              <a:t>方法检索数组值</a:t>
            </a:r>
          </a:p>
        </p:txBody>
      </p:sp>
      <p:sp>
        <p:nvSpPr>
          <p:cNvPr id="339976" name="Text Box 8"/>
          <p:cNvSpPr txBox="1"/>
          <p:nvPr/>
        </p:nvSpPr>
        <p:spPr>
          <a:xfrm>
            <a:off x="3792538" y="4353719"/>
            <a:ext cx="6459537"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zh-CN" dirty="0">
                <a:latin typeface="Arial" panose="020B0604020202020204" pitchFamily="34" charset="0"/>
                <a:ea typeface="黑体" panose="02010609060101010101" charset="-122"/>
              </a:rPr>
              <a:t>使用 </a:t>
            </a:r>
            <a:r>
              <a:rPr lang="en-US" altLang="zh-CN" dirty="0">
                <a:latin typeface="Arial" panose="020B0604020202020204" pitchFamily="34" charset="0"/>
                <a:ea typeface="黑体" panose="02010609060101010101" charset="-122"/>
              </a:rPr>
              <a:t>SetValue() </a:t>
            </a:r>
            <a:r>
              <a:rPr lang="zh-CN" altLang="zh-CN" dirty="0">
                <a:latin typeface="Arial" panose="020B0604020202020204" pitchFamily="34" charset="0"/>
                <a:ea typeface="黑体" panose="02010609060101010101" charset="-122"/>
              </a:rPr>
              <a:t>方法存储字符串</a:t>
            </a:r>
          </a:p>
        </p:txBody>
      </p:sp>
      <p:sp>
        <p:nvSpPr>
          <p:cNvPr id="339977" name="Text Box 9"/>
          <p:cNvSpPr txBox="1"/>
          <p:nvPr/>
        </p:nvSpPr>
        <p:spPr>
          <a:xfrm>
            <a:off x="3648075" y="2642394"/>
            <a:ext cx="6696075"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zh-CN" dirty="0">
                <a:latin typeface="Arial" panose="020B0604020202020204" pitchFamily="34" charset="0"/>
                <a:ea typeface="黑体" panose="02010609060101010101" charset="-122"/>
              </a:rPr>
              <a:t>将 </a:t>
            </a:r>
            <a:r>
              <a:rPr lang="en-US" altLang="zh-CN" dirty="0">
                <a:latin typeface="Arial" panose="020B0604020202020204" pitchFamily="34" charset="0"/>
                <a:ea typeface="黑体" panose="02010609060101010101" charset="-122"/>
              </a:rPr>
              <a:t>objNames</a:t>
            </a:r>
            <a:r>
              <a:rPr lang="zh-CN" altLang="zh-CN" dirty="0">
                <a:latin typeface="Arial" panose="020B0604020202020204" pitchFamily="34" charset="0"/>
                <a:ea typeface="黑体" panose="02010609060101010101" charset="-122"/>
              </a:rPr>
              <a:t> 实例化为字符串对象并且其中存放 </a:t>
            </a:r>
            <a:r>
              <a:rPr lang="en-US" altLang="zh-CN" dirty="0">
                <a:latin typeface="Arial" panose="020B0604020202020204" pitchFamily="34" charset="0"/>
                <a:ea typeface="黑体" panose="02010609060101010101" charset="-122"/>
              </a:rPr>
              <a:t>5</a:t>
            </a:r>
            <a:r>
              <a:rPr lang="zh-CN" altLang="zh-CN" dirty="0">
                <a:latin typeface="Arial" panose="020B0604020202020204" pitchFamily="34" charset="0"/>
                <a:ea typeface="黑体" panose="02010609060101010101" charset="-122"/>
              </a:rPr>
              <a:t> 个元素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9972"/>
                                        </p:tgtEl>
                                        <p:attrNameLst>
                                          <p:attrName>style.visibility</p:attrName>
                                        </p:attrNameLst>
                                      </p:cBhvr>
                                      <p:to>
                                        <p:strVal val="visible"/>
                                      </p:to>
                                    </p:set>
                                    <p:animEffect transition="in" filter="wipe(left)">
                                      <p:cBhvr>
                                        <p:cTn id="7" dur="1000"/>
                                        <p:tgtEl>
                                          <p:spTgt spid="33997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339977"/>
                                        </p:tgtEl>
                                        <p:attrNameLst>
                                          <p:attrName>style.visibility</p:attrName>
                                        </p:attrNameLst>
                                      </p:cBhvr>
                                      <p:to>
                                        <p:strVal val="visible"/>
                                      </p:to>
                                    </p:set>
                                    <p:animEffect transition="in" filter="dissolve">
                                      <p:cBhvr>
                                        <p:cTn id="11" dur="500"/>
                                        <p:tgtEl>
                                          <p:spTgt spid="33997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1000"/>
                                        <p:tgtEl>
                                          <p:spTgt spid="339977"/>
                                        </p:tgtEl>
                                      </p:cBhvr>
                                    </p:animEffect>
                                    <p:set>
                                      <p:cBhvr>
                                        <p:cTn id="16" dur="1" fill="hold">
                                          <p:stCondLst>
                                            <p:cond delay="999"/>
                                          </p:stCondLst>
                                        </p:cTn>
                                        <p:tgtEl>
                                          <p:spTgt spid="33997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1000"/>
                                        <p:tgtEl>
                                          <p:spTgt spid="339972"/>
                                        </p:tgtEl>
                                      </p:cBhvr>
                                    </p:animEffect>
                                    <p:set>
                                      <p:cBhvr>
                                        <p:cTn id="19" dur="1" fill="hold">
                                          <p:stCondLst>
                                            <p:cond delay="999"/>
                                          </p:stCondLst>
                                        </p:cTn>
                                        <p:tgtEl>
                                          <p:spTgt spid="339972"/>
                                        </p:tgtEl>
                                        <p:attrNameLst>
                                          <p:attrName>style.visibility</p:attrName>
                                        </p:attrNameLst>
                                      </p:cBhvr>
                                      <p:to>
                                        <p:strVal val="hidden"/>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39973"/>
                                        </p:tgtEl>
                                        <p:attrNameLst>
                                          <p:attrName>style.visibility</p:attrName>
                                        </p:attrNameLst>
                                      </p:cBhvr>
                                      <p:to>
                                        <p:strVal val="visible"/>
                                      </p:to>
                                    </p:set>
                                    <p:animEffect transition="in" filter="wipe(left)">
                                      <p:cBhvr>
                                        <p:cTn id="23" dur="1000"/>
                                        <p:tgtEl>
                                          <p:spTgt spid="339973"/>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339976"/>
                                        </p:tgtEl>
                                        <p:attrNameLst>
                                          <p:attrName>style.visibility</p:attrName>
                                        </p:attrNameLst>
                                      </p:cBhvr>
                                      <p:to>
                                        <p:strVal val="visible"/>
                                      </p:to>
                                    </p:set>
                                    <p:animEffect transition="in" filter="dissolve">
                                      <p:cBhvr>
                                        <p:cTn id="27" dur="500"/>
                                        <p:tgtEl>
                                          <p:spTgt spid="3399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1000"/>
                                        <p:tgtEl>
                                          <p:spTgt spid="339976"/>
                                        </p:tgtEl>
                                      </p:cBhvr>
                                    </p:animEffect>
                                    <p:set>
                                      <p:cBhvr>
                                        <p:cTn id="32" dur="1" fill="hold">
                                          <p:stCondLst>
                                            <p:cond delay="999"/>
                                          </p:stCondLst>
                                        </p:cTn>
                                        <p:tgtEl>
                                          <p:spTgt spid="33997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1000"/>
                                        <p:tgtEl>
                                          <p:spTgt spid="339973"/>
                                        </p:tgtEl>
                                      </p:cBhvr>
                                    </p:animEffect>
                                    <p:set>
                                      <p:cBhvr>
                                        <p:cTn id="35" dur="1" fill="hold">
                                          <p:stCondLst>
                                            <p:cond delay="999"/>
                                          </p:stCondLst>
                                        </p:cTn>
                                        <p:tgtEl>
                                          <p:spTgt spid="339973"/>
                                        </p:tgtEl>
                                        <p:attrNameLst>
                                          <p:attrName>style.visibility</p:attrName>
                                        </p:attrNameLst>
                                      </p:cBhvr>
                                      <p:to>
                                        <p:strVal val="hidden"/>
                                      </p:to>
                                    </p:se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39974"/>
                                        </p:tgtEl>
                                        <p:attrNameLst>
                                          <p:attrName>style.visibility</p:attrName>
                                        </p:attrNameLst>
                                      </p:cBhvr>
                                      <p:to>
                                        <p:strVal val="visible"/>
                                      </p:to>
                                    </p:set>
                                    <p:animEffect transition="in" filter="wipe(left)">
                                      <p:cBhvr>
                                        <p:cTn id="39" dur="1000"/>
                                        <p:tgtEl>
                                          <p:spTgt spid="339974"/>
                                        </p:tgtEl>
                                      </p:cBhvr>
                                    </p:animEffect>
                                  </p:childTnLst>
                                </p:cTn>
                              </p:par>
                            </p:childTnLst>
                          </p:cTn>
                        </p:par>
                        <p:par>
                          <p:cTn id="40" fill="hold">
                            <p:stCondLst>
                              <p:cond delay="2000"/>
                            </p:stCondLst>
                            <p:childTnLst>
                              <p:par>
                                <p:cTn id="41" presetID="9" presetClass="entr" presetSubtype="0" fill="hold" grpId="0" nodeType="afterEffect">
                                  <p:stCondLst>
                                    <p:cond delay="0"/>
                                  </p:stCondLst>
                                  <p:childTnLst>
                                    <p:set>
                                      <p:cBhvr>
                                        <p:cTn id="42" dur="1" fill="hold">
                                          <p:stCondLst>
                                            <p:cond delay="0"/>
                                          </p:stCondLst>
                                        </p:cTn>
                                        <p:tgtEl>
                                          <p:spTgt spid="339975"/>
                                        </p:tgtEl>
                                        <p:attrNameLst>
                                          <p:attrName>style.visibility</p:attrName>
                                        </p:attrNameLst>
                                      </p:cBhvr>
                                      <p:to>
                                        <p:strVal val="visible"/>
                                      </p:to>
                                    </p:set>
                                    <p:animEffect transition="in" filter="dissolve">
                                      <p:cBhvr>
                                        <p:cTn id="43" dur="500"/>
                                        <p:tgtEl>
                                          <p:spTgt spid="3399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1000"/>
                                        <p:tgtEl>
                                          <p:spTgt spid="339975"/>
                                        </p:tgtEl>
                                      </p:cBhvr>
                                    </p:animEffect>
                                    <p:set>
                                      <p:cBhvr>
                                        <p:cTn id="48" dur="1" fill="hold">
                                          <p:stCondLst>
                                            <p:cond delay="999"/>
                                          </p:stCondLst>
                                        </p:cTn>
                                        <p:tgtEl>
                                          <p:spTgt spid="33997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39974"/>
                                        </p:tgtEl>
                                      </p:cBhvr>
                                    </p:animEffect>
                                    <p:set>
                                      <p:cBhvr>
                                        <p:cTn id="51" dur="1" fill="hold">
                                          <p:stCondLst>
                                            <p:cond delay="999"/>
                                          </p:stCondLst>
                                        </p:cTn>
                                        <p:tgtEl>
                                          <p:spTgt spid="3399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bldLvl="0" animBg="1"/>
      <p:bldP spid="339972" grpId="1" bldLvl="0" animBg="1"/>
      <p:bldP spid="339973" grpId="0" bldLvl="0" animBg="1"/>
      <p:bldP spid="339973" grpId="1" bldLvl="0" animBg="1"/>
      <p:bldP spid="339974" grpId="0" bldLvl="0" animBg="1"/>
      <p:bldP spid="339974" grpId="1" bldLvl="0" animBg="1"/>
      <p:bldP spid="339975" grpId="0" bldLvl="0" animBg="1"/>
      <p:bldP spid="339975" grpId="1" bldLvl="0" animBg="1"/>
      <p:bldP spid="339976" grpId="0" bldLvl="0" animBg="1"/>
      <p:bldP spid="339976" grpId="1" bldLvl="0" animBg="1"/>
      <p:bldP spid="339977" grpId="0" bldLvl="0" animBg="1"/>
      <p:bldP spid="339977" grpId="1"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2"/>
          <p:cNvSpPr>
            <a:spLocks noGrp="1"/>
          </p:cNvSpPr>
          <p:nvPr>
            <p:ph type="title"/>
          </p:nvPr>
        </p:nvSpPr>
        <p:spPr/>
        <p:txBody>
          <a:bodyPr vert="horz" wrap="square" lIns="91440" tIns="45720" rIns="91440" bIns="45720" anchor="ctr"/>
          <a:lstStyle/>
          <a:p>
            <a:pPr eaLnBrk="1" hangingPunct="1"/>
            <a:r>
              <a:rPr lang="zh-CN" altLang="zh-CN" dirty="0">
                <a:ea typeface="宋体" panose="02010600030101010101" pitchFamily="2" charset="-122"/>
              </a:rPr>
              <a:t>示例 </a:t>
            </a:r>
            <a:r>
              <a:rPr lang="en-US" altLang="zh-CN" dirty="0">
                <a:ea typeface="宋体" panose="02010600030101010101" pitchFamily="2" charset="-122"/>
              </a:rPr>
              <a:t>2-2</a:t>
            </a:r>
            <a:r>
              <a:rPr lang="zh-CN" altLang="zh-CN" dirty="0">
                <a:ea typeface="宋体" panose="02010600030101010101" pitchFamily="2" charset="-122"/>
              </a:rPr>
              <a:t> </a:t>
            </a:r>
          </a:p>
        </p:txBody>
      </p:sp>
      <p:sp>
        <p:nvSpPr>
          <p:cNvPr id="322562" name="Rectangle 3"/>
          <p:cNvSpPr/>
          <p:nvPr/>
        </p:nvSpPr>
        <p:spPr>
          <a:xfrm>
            <a:off x="2173288" y="1268413"/>
            <a:ext cx="8315325" cy="4008437"/>
          </a:xfrm>
          <a:prstGeom prst="rect">
            <a:avLst/>
          </a:prstGeom>
          <a:gradFill rotWithShape="1">
            <a:gsLst>
              <a:gs pos="0">
                <a:schemeClr val="accent1"/>
              </a:gs>
              <a:gs pos="100000">
                <a:srgbClr val="FFFFFF"/>
              </a:gs>
            </a:gsLst>
            <a:lin ang="5400000" scaled="1"/>
            <a:tileRect/>
          </a:gradFill>
          <a:ln w="12700" cap="flat" cmpd="sng">
            <a:solidFill>
              <a:schemeClr val="tx1"/>
            </a:solidFill>
            <a:prstDash val="solid"/>
            <a:miter/>
            <a:headEnd type="none" w="med" len="med"/>
            <a:tailEnd type="none" w="med" len="med"/>
          </a:ln>
        </p:spPr>
        <p:txBody>
          <a:bodyPr wrap="none" anchor="ctr"/>
          <a:lstStyle/>
          <a:p>
            <a:r>
              <a:rPr lang="zh-CN" altLang="zh-CN" dirty="0">
                <a:latin typeface="Arial" panose="020B0604020202020204" pitchFamily="34" charset="0"/>
                <a:ea typeface="黑体" panose="02010609060101010101" charset="-122"/>
              </a:rPr>
              <a:t>Console.WriteLine(“\n数组中元素的总数是   </a:t>
            </a:r>
          </a:p>
          <a:p>
            <a:r>
              <a:rPr lang="zh-CN" altLang="zh-CN" dirty="0">
                <a:latin typeface="Arial" panose="020B0604020202020204" pitchFamily="34" charset="0"/>
                <a:ea typeface="黑体" panose="02010609060101010101" charset="-122"/>
              </a:rPr>
              <a:t>                     {0}",objNames.Length.ToString());</a:t>
            </a: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黑体" panose="02010609060101010101" charset="-122"/>
            </a:endParaRPr>
          </a:p>
          <a:p>
            <a:pPr eaLnBrk="0" hangingPunct="0"/>
            <a:r>
              <a:rPr lang="zh-CN" altLang="zh-CN" dirty="0">
                <a:latin typeface="Arial" panose="020B0604020202020204" pitchFamily="34" charset="0"/>
                <a:ea typeface="黑体" panose="02010609060101010101" charset="-122"/>
              </a:rPr>
              <a:t>//输出数组秩</a:t>
            </a:r>
          </a:p>
          <a:p>
            <a:pPr eaLnBrk="0" hangingPunct="0"/>
            <a:r>
              <a:rPr lang="zh-CN" altLang="zh-CN" dirty="0">
                <a:latin typeface="Arial" panose="020B0604020202020204" pitchFamily="34" charset="0"/>
                <a:ea typeface="黑体" panose="02010609060101010101" charset="-122"/>
              </a:rPr>
              <a:t>Console.WriteLine("\n数组秩是 {0}",objNames.Rank.ToString());</a:t>
            </a:r>
          </a:p>
          <a:p>
            <a:pPr eaLnBrk="0" hangingPunct="0"/>
            <a:r>
              <a:rPr lang="zh-CN" altLang="zh-CN" dirty="0">
                <a:latin typeface="Arial" panose="020B0604020202020204" pitchFamily="34" charset="0"/>
                <a:ea typeface="黑体" panose="02010609060101010101" charset="-122"/>
              </a:rPr>
              <a:t>//反转数组并输出</a:t>
            </a:r>
          </a:p>
          <a:p>
            <a:pPr eaLnBrk="0" hangingPunct="0"/>
            <a:r>
              <a:rPr lang="zh-CN" altLang="zh-CN" dirty="0">
                <a:latin typeface="Arial" panose="020B0604020202020204" pitchFamily="34" charset="0"/>
                <a:ea typeface="黑体" panose="02010609060101010101" charset="-122"/>
              </a:rPr>
              <a:t>Array.Reverse(objNames);</a:t>
            </a:r>
          </a:p>
          <a:p>
            <a:pPr eaLnBrk="0" hangingPunct="0"/>
            <a:r>
              <a:rPr lang="zh-CN" altLang="zh-CN" dirty="0">
                <a:latin typeface="Arial" panose="020B0604020202020204" pitchFamily="34" charset="0"/>
                <a:ea typeface="黑体" panose="02010609060101010101" charset="-122"/>
              </a:rPr>
              <a:t>Console.WriteLine(“\n反转数组后");</a:t>
            </a:r>
          </a:p>
          <a:p>
            <a:pPr eaLnBrk="0" hangingPunct="0"/>
            <a:r>
              <a:rPr lang="zh-CN" altLang="zh-CN" dirty="0">
                <a:latin typeface="Arial" panose="020B0604020202020204" pitchFamily="34" charset="0"/>
                <a:ea typeface="黑体" panose="02010609060101010101" charset="-122"/>
              </a:rPr>
              <a:t>for(int ctr = 0 ; ctr &lt; 5; ctr++)</a:t>
            </a:r>
          </a:p>
          <a:p>
            <a:pPr eaLnBrk="0" hangingPunct="0"/>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黑体"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黑体" panose="02010609060101010101" charset="-122"/>
              </a:rPr>
              <a:t>Console.WriteLine(“元素 {0}: {1}",ctr+1,</a:t>
            </a:r>
          </a:p>
          <a:p>
            <a:pPr eaLnBrk="0" hangingPunct="0"/>
            <a:r>
              <a:rPr lang="zh-CN" altLang="zh-CN" dirty="0">
                <a:latin typeface="Arial" panose="020B0604020202020204" pitchFamily="34" charset="0"/>
                <a:ea typeface="黑体" panose="02010609060101010101" charset="-122"/>
              </a:rPr>
              <a:t>					objNames.GetValue(ctr));</a:t>
            </a:r>
          </a:p>
          <a:p>
            <a:pPr eaLnBrk="0" hangingPunct="0"/>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黑体" panose="02010609060101010101" charset="-122"/>
            </a:endParaRPr>
          </a:p>
          <a:p>
            <a:pPr eaLnBrk="0" hangingPunct="0"/>
            <a:r>
              <a:rPr lang="hi-IN" altLang="zh-CN" dirty="0">
                <a:latin typeface="Arial" panose="020B0604020202020204" pitchFamily="34" charset="0"/>
                <a:ea typeface="宋体" panose="02010600030101010101" pitchFamily="2" charset="-122"/>
              </a:rPr>
              <a:t>			</a:t>
            </a:r>
          </a:p>
        </p:txBody>
      </p:sp>
      <p:sp>
        <p:nvSpPr>
          <p:cNvPr id="340996" name="AutoShape 4"/>
          <p:cNvSpPr/>
          <p:nvPr/>
        </p:nvSpPr>
        <p:spPr>
          <a:xfrm>
            <a:off x="2208213" y="1316038"/>
            <a:ext cx="8135937" cy="649287"/>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pPr algn="ctr"/>
            <a:endParaRPr lang="zh-CN" altLang="en-US" dirty="0">
              <a:latin typeface="Arial" panose="020B0604020202020204" pitchFamily="34" charset="0"/>
              <a:ea typeface="黑体" panose="02010609060101010101" charset="-122"/>
            </a:endParaRPr>
          </a:p>
        </p:txBody>
      </p:sp>
      <p:sp>
        <p:nvSpPr>
          <p:cNvPr id="340997" name="Text Box 5"/>
          <p:cNvSpPr txBox="1"/>
          <p:nvPr/>
        </p:nvSpPr>
        <p:spPr>
          <a:xfrm>
            <a:off x="5808663" y="1951832"/>
            <a:ext cx="3600450"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zh-CN" dirty="0">
                <a:latin typeface="Arial" panose="020B0604020202020204" pitchFamily="34" charset="0"/>
                <a:ea typeface="黑体" panose="02010609060101010101" charset="-122"/>
              </a:rPr>
              <a:t>显示 </a:t>
            </a:r>
            <a:r>
              <a:rPr lang="en-US" altLang="zh-CN" dirty="0">
                <a:latin typeface="Arial" panose="020B0604020202020204" pitchFamily="34" charset="0"/>
                <a:ea typeface="黑体" panose="02010609060101010101" charset="-122"/>
              </a:rPr>
              <a:t>objNames</a:t>
            </a:r>
            <a:r>
              <a:rPr lang="zh-CN" altLang="zh-CN" dirty="0">
                <a:latin typeface="Arial" panose="020B0604020202020204" pitchFamily="34" charset="0"/>
                <a:ea typeface="黑体" panose="02010609060101010101" charset="-122"/>
              </a:rPr>
              <a:t>数组的长度</a:t>
            </a:r>
          </a:p>
        </p:txBody>
      </p:sp>
      <p:sp>
        <p:nvSpPr>
          <p:cNvPr id="340998" name="AutoShape 6"/>
          <p:cNvSpPr/>
          <p:nvPr/>
        </p:nvSpPr>
        <p:spPr>
          <a:xfrm>
            <a:off x="2209800" y="2397125"/>
            <a:ext cx="8135938" cy="331788"/>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40999" name="Text Box 7"/>
          <p:cNvSpPr txBox="1"/>
          <p:nvPr/>
        </p:nvSpPr>
        <p:spPr>
          <a:xfrm>
            <a:off x="5665788" y="2713832"/>
            <a:ext cx="2951162"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zh-CN" dirty="0">
                <a:latin typeface="Arial" panose="020B0604020202020204" pitchFamily="34" charset="0"/>
                <a:ea typeface="黑体" panose="02010609060101010101" charset="-122"/>
              </a:rPr>
              <a:t>显示 </a:t>
            </a:r>
            <a:r>
              <a:rPr lang="en-US" altLang="zh-CN" dirty="0">
                <a:latin typeface="Arial" panose="020B0604020202020204" pitchFamily="34" charset="0"/>
                <a:ea typeface="黑体" panose="02010609060101010101" charset="-122"/>
              </a:rPr>
              <a:t>objNames</a:t>
            </a:r>
            <a:r>
              <a:rPr lang="zh-CN" altLang="zh-CN" dirty="0">
                <a:latin typeface="Arial" panose="020B0604020202020204" pitchFamily="34" charset="0"/>
                <a:ea typeface="黑体" panose="02010609060101010101" charset="-122"/>
              </a:rPr>
              <a:t>数组秩</a:t>
            </a:r>
          </a:p>
        </p:txBody>
      </p:sp>
      <p:sp>
        <p:nvSpPr>
          <p:cNvPr id="341000" name="AutoShape 8"/>
          <p:cNvSpPr/>
          <p:nvPr/>
        </p:nvSpPr>
        <p:spPr>
          <a:xfrm>
            <a:off x="2208213" y="2973388"/>
            <a:ext cx="3455987" cy="287337"/>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41001" name="Text Box 9"/>
          <p:cNvSpPr txBox="1"/>
          <p:nvPr/>
        </p:nvSpPr>
        <p:spPr>
          <a:xfrm>
            <a:off x="4872038" y="3271044"/>
            <a:ext cx="1655762"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en-US" dirty="0">
                <a:latin typeface="Arial" panose="020B0604020202020204" pitchFamily="34" charset="0"/>
                <a:ea typeface="黑体" panose="02010609060101010101" charset="-122"/>
              </a:rPr>
              <a:t>反转数组元素 </a:t>
            </a:r>
          </a:p>
        </p:txBody>
      </p:sp>
      <p:sp>
        <p:nvSpPr>
          <p:cNvPr id="341002" name="AutoShape 10"/>
          <p:cNvSpPr/>
          <p:nvPr/>
        </p:nvSpPr>
        <p:spPr>
          <a:xfrm>
            <a:off x="2208213" y="3549650"/>
            <a:ext cx="7991475" cy="1511300"/>
          </a:xfrm>
          <a:prstGeom prst="roundRect">
            <a:avLst>
              <a:gd name="adj" fmla="val 16667"/>
            </a:avLst>
          </a:prstGeom>
          <a:noFill/>
          <a:ln w="19050"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41003" name="Text Box 11"/>
          <p:cNvSpPr txBox="1"/>
          <p:nvPr/>
        </p:nvSpPr>
        <p:spPr>
          <a:xfrm>
            <a:off x="4943475" y="4779169"/>
            <a:ext cx="2665413" cy="36830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lstStyle/>
          <a:p>
            <a:pPr algn="ctr" defTabSz="914400">
              <a:tabLst>
                <a:tab pos="228600" algn="l"/>
              </a:tabLst>
            </a:pPr>
            <a:r>
              <a:rPr lang="zh-CN" altLang="en-US" dirty="0">
                <a:latin typeface="Arial" panose="020B0604020202020204" pitchFamily="34" charset="0"/>
                <a:ea typeface="黑体" panose="02010609060101010101" charset="-122"/>
              </a:rPr>
              <a:t>反转后的数组元素列表</a:t>
            </a:r>
          </a:p>
        </p:txBody>
      </p:sp>
      <p:sp>
        <p:nvSpPr>
          <p:cNvPr id="341004" name="Text Box 12"/>
          <p:cNvSpPr txBox="1"/>
          <p:nvPr/>
        </p:nvSpPr>
        <p:spPr>
          <a:xfrm>
            <a:off x="2279650" y="5373688"/>
            <a:ext cx="7343775" cy="891540"/>
          </a:xfrm>
          <a:prstGeom prst="rect">
            <a:avLst/>
          </a:prstGeom>
          <a:noFill/>
          <a:ln w="9525">
            <a:noFill/>
          </a:ln>
        </p:spPr>
        <p:txBody>
          <a:bodyPr anchor="t">
            <a:spAutoFit/>
          </a:bodyPr>
          <a:lstStyle/>
          <a:p>
            <a:pPr marL="342900" indent="-342900">
              <a:spcBef>
                <a:spcPct val="20000"/>
              </a:spcBef>
            </a:pPr>
            <a:r>
              <a:rPr lang="zh-CN" altLang="en-US" sz="2800" dirty="0">
                <a:solidFill>
                  <a:srgbClr val="FF0000"/>
                </a:solidFill>
                <a:latin typeface="Arial" panose="020B0604020202020204" pitchFamily="34" charset="0"/>
                <a:ea typeface="黑体" panose="02010609060101010101" charset="-122"/>
              </a:rPr>
              <a:t>课堂练习：</a:t>
            </a:r>
          </a:p>
          <a:p>
            <a:pPr marL="342900" indent="-342900">
              <a:spcBef>
                <a:spcPct val="20000"/>
              </a:spcBef>
            </a:pPr>
            <a:r>
              <a:rPr lang="zh-CN" altLang="en-US" sz="2000" dirty="0">
                <a:latin typeface="Arial" panose="020B0604020202020204" pitchFamily="34" charset="0"/>
                <a:ea typeface="黑体" panose="02010609060101010101" charset="-122"/>
              </a:rPr>
              <a:t>这段代码用</a:t>
            </a:r>
            <a:r>
              <a:rPr lang="en-US" altLang="zh-CN" sz="2000" dirty="0">
                <a:latin typeface="Arial" panose="020B0604020202020204" pitchFamily="34" charset="0"/>
                <a:ea typeface="黑体" panose="02010609060101010101" charset="-122"/>
              </a:rPr>
              <a:t>For Each</a:t>
            </a:r>
            <a:r>
              <a:rPr lang="zh-CN" altLang="en-US" sz="2000" dirty="0">
                <a:latin typeface="Arial" panose="020B0604020202020204" pitchFamily="34" charset="0"/>
                <a:ea typeface="黑体" panose="02010609060101010101" charset="-122"/>
              </a:rPr>
              <a:t>结构怎么写？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wipe(left)">
                                      <p:cBhvr>
                                        <p:cTn id="7" dur="1000"/>
                                        <p:tgtEl>
                                          <p:spTgt spid="340996"/>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340997"/>
                                        </p:tgtEl>
                                        <p:attrNameLst>
                                          <p:attrName>style.visibility</p:attrName>
                                        </p:attrNameLst>
                                      </p:cBhvr>
                                      <p:to>
                                        <p:strVal val="visible"/>
                                      </p:to>
                                    </p:set>
                                    <p:animEffect transition="in" filter="dissolve">
                                      <p:cBhvr>
                                        <p:cTn id="11" dur="500"/>
                                        <p:tgtEl>
                                          <p:spTgt spid="34099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1000"/>
                                        <p:tgtEl>
                                          <p:spTgt spid="340997"/>
                                        </p:tgtEl>
                                      </p:cBhvr>
                                    </p:animEffect>
                                    <p:set>
                                      <p:cBhvr>
                                        <p:cTn id="16" dur="1" fill="hold">
                                          <p:stCondLst>
                                            <p:cond delay="999"/>
                                          </p:stCondLst>
                                        </p:cTn>
                                        <p:tgtEl>
                                          <p:spTgt spid="34099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1000"/>
                                        <p:tgtEl>
                                          <p:spTgt spid="340996"/>
                                        </p:tgtEl>
                                      </p:cBhvr>
                                    </p:animEffect>
                                    <p:set>
                                      <p:cBhvr>
                                        <p:cTn id="19" dur="1" fill="hold">
                                          <p:stCondLst>
                                            <p:cond delay="999"/>
                                          </p:stCondLst>
                                        </p:cTn>
                                        <p:tgtEl>
                                          <p:spTgt spid="340996"/>
                                        </p:tgtEl>
                                        <p:attrNameLst>
                                          <p:attrName>style.visibility</p:attrName>
                                        </p:attrNameLst>
                                      </p:cBhvr>
                                      <p:to>
                                        <p:strVal val="hidden"/>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40998"/>
                                        </p:tgtEl>
                                        <p:attrNameLst>
                                          <p:attrName>style.visibility</p:attrName>
                                        </p:attrNameLst>
                                      </p:cBhvr>
                                      <p:to>
                                        <p:strVal val="visible"/>
                                      </p:to>
                                    </p:set>
                                    <p:animEffect transition="in" filter="wipe(left)">
                                      <p:cBhvr>
                                        <p:cTn id="23" dur="1000"/>
                                        <p:tgtEl>
                                          <p:spTgt spid="340998"/>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340999"/>
                                        </p:tgtEl>
                                        <p:attrNameLst>
                                          <p:attrName>style.visibility</p:attrName>
                                        </p:attrNameLst>
                                      </p:cBhvr>
                                      <p:to>
                                        <p:strVal val="visible"/>
                                      </p:to>
                                    </p:set>
                                    <p:animEffect transition="in" filter="dissolve">
                                      <p:cBhvr>
                                        <p:cTn id="27" dur="500"/>
                                        <p:tgtEl>
                                          <p:spTgt spid="3409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1000"/>
                                        <p:tgtEl>
                                          <p:spTgt spid="340999"/>
                                        </p:tgtEl>
                                      </p:cBhvr>
                                    </p:animEffect>
                                    <p:set>
                                      <p:cBhvr>
                                        <p:cTn id="32" dur="1" fill="hold">
                                          <p:stCondLst>
                                            <p:cond delay="999"/>
                                          </p:stCondLst>
                                        </p:cTn>
                                        <p:tgtEl>
                                          <p:spTgt spid="34099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1000"/>
                                        <p:tgtEl>
                                          <p:spTgt spid="340998"/>
                                        </p:tgtEl>
                                      </p:cBhvr>
                                    </p:animEffect>
                                    <p:set>
                                      <p:cBhvr>
                                        <p:cTn id="35" dur="1" fill="hold">
                                          <p:stCondLst>
                                            <p:cond delay="999"/>
                                          </p:stCondLst>
                                        </p:cTn>
                                        <p:tgtEl>
                                          <p:spTgt spid="340998"/>
                                        </p:tgtEl>
                                        <p:attrNameLst>
                                          <p:attrName>style.visibility</p:attrName>
                                        </p:attrNameLst>
                                      </p:cBhvr>
                                      <p:to>
                                        <p:strVal val="hidden"/>
                                      </p:to>
                                    </p:se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41000"/>
                                        </p:tgtEl>
                                        <p:attrNameLst>
                                          <p:attrName>style.visibility</p:attrName>
                                        </p:attrNameLst>
                                      </p:cBhvr>
                                      <p:to>
                                        <p:strVal val="visible"/>
                                      </p:to>
                                    </p:set>
                                    <p:animEffect transition="in" filter="wipe(left)">
                                      <p:cBhvr>
                                        <p:cTn id="39" dur="1000"/>
                                        <p:tgtEl>
                                          <p:spTgt spid="341000"/>
                                        </p:tgtEl>
                                      </p:cBhvr>
                                    </p:animEffect>
                                  </p:childTnLst>
                                </p:cTn>
                              </p:par>
                            </p:childTnLst>
                          </p:cTn>
                        </p:par>
                        <p:par>
                          <p:cTn id="40" fill="hold">
                            <p:stCondLst>
                              <p:cond delay="2000"/>
                            </p:stCondLst>
                            <p:childTnLst>
                              <p:par>
                                <p:cTn id="41" presetID="9" presetClass="entr" presetSubtype="0" fill="hold" grpId="0" nodeType="afterEffect">
                                  <p:stCondLst>
                                    <p:cond delay="0"/>
                                  </p:stCondLst>
                                  <p:childTnLst>
                                    <p:set>
                                      <p:cBhvr>
                                        <p:cTn id="42" dur="1" fill="hold">
                                          <p:stCondLst>
                                            <p:cond delay="0"/>
                                          </p:stCondLst>
                                        </p:cTn>
                                        <p:tgtEl>
                                          <p:spTgt spid="341001"/>
                                        </p:tgtEl>
                                        <p:attrNameLst>
                                          <p:attrName>style.visibility</p:attrName>
                                        </p:attrNameLst>
                                      </p:cBhvr>
                                      <p:to>
                                        <p:strVal val="visible"/>
                                      </p:to>
                                    </p:set>
                                    <p:animEffect transition="in" filter="dissolve">
                                      <p:cBhvr>
                                        <p:cTn id="43" dur="500"/>
                                        <p:tgtEl>
                                          <p:spTgt spid="34100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1000"/>
                                        <p:tgtEl>
                                          <p:spTgt spid="341001"/>
                                        </p:tgtEl>
                                      </p:cBhvr>
                                    </p:animEffect>
                                    <p:set>
                                      <p:cBhvr>
                                        <p:cTn id="48" dur="1" fill="hold">
                                          <p:stCondLst>
                                            <p:cond delay="999"/>
                                          </p:stCondLst>
                                        </p:cTn>
                                        <p:tgtEl>
                                          <p:spTgt spid="34100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41000"/>
                                        </p:tgtEl>
                                      </p:cBhvr>
                                    </p:animEffect>
                                    <p:set>
                                      <p:cBhvr>
                                        <p:cTn id="51" dur="1" fill="hold">
                                          <p:stCondLst>
                                            <p:cond delay="999"/>
                                          </p:stCondLst>
                                        </p:cTn>
                                        <p:tgtEl>
                                          <p:spTgt spid="341000"/>
                                        </p:tgtEl>
                                        <p:attrNameLst>
                                          <p:attrName>style.visibility</p:attrName>
                                        </p:attrNameLst>
                                      </p:cBhvr>
                                      <p:to>
                                        <p:strVal val="hidden"/>
                                      </p:to>
                                    </p:se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341002"/>
                                        </p:tgtEl>
                                        <p:attrNameLst>
                                          <p:attrName>style.visibility</p:attrName>
                                        </p:attrNameLst>
                                      </p:cBhvr>
                                      <p:to>
                                        <p:strVal val="visible"/>
                                      </p:to>
                                    </p:set>
                                    <p:animEffect transition="in" filter="wipe(left)">
                                      <p:cBhvr>
                                        <p:cTn id="55" dur="1000"/>
                                        <p:tgtEl>
                                          <p:spTgt spid="341002"/>
                                        </p:tgtEl>
                                      </p:cBhvr>
                                    </p:animEffect>
                                  </p:childTnLst>
                                </p:cTn>
                              </p:par>
                            </p:childTnLst>
                          </p:cTn>
                        </p:par>
                        <p:par>
                          <p:cTn id="56" fill="hold">
                            <p:stCondLst>
                              <p:cond delay="2000"/>
                            </p:stCondLst>
                            <p:childTnLst>
                              <p:par>
                                <p:cTn id="57" presetID="9" presetClass="entr" presetSubtype="0" fill="hold" grpId="0" nodeType="afterEffect">
                                  <p:stCondLst>
                                    <p:cond delay="0"/>
                                  </p:stCondLst>
                                  <p:childTnLst>
                                    <p:set>
                                      <p:cBhvr>
                                        <p:cTn id="58" dur="1" fill="hold">
                                          <p:stCondLst>
                                            <p:cond delay="0"/>
                                          </p:stCondLst>
                                        </p:cTn>
                                        <p:tgtEl>
                                          <p:spTgt spid="341003"/>
                                        </p:tgtEl>
                                        <p:attrNameLst>
                                          <p:attrName>style.visibility</p:attrName>
                                        </p:attrNameLst>
                                      </p:cBhvr>
                                      <p:to>
                                        <p:strVal val="visible"/>
                                      </p:to>
                                    </p:set>
                                    <p:animEffect transition="in" filter="dissolve">
                                      <p:cBhvr>
                                        <p:cTn id="59" dur="500"/>
                                        <p:tgtEl>
                                          <p:spTgt spid="34100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1000"/>
                                        <p:tgtEl>
                                          <p:spTgt spid="341003"/>
                                        </p:tgtEl>
                                      </p:cBhvr>
                                    </p:animEffect>
                                    <p:set>
                                      <p:cBhvr>
                                        <p:cTn id="64" dur="1" fill="hold">
                                          <p:stCondLst>
                                            <p:cond delay="999"/>
                                          </p:stCondLst>
                                        </p:cTn>
                                        <p:tgtEl>
                                          <p:spTgt spid="341003"/>
                                        </p:tgtEl>
                                        <p:attrNameLst>
                                          <p:attrName>style.visibility</p:attrName>
                                        </p:attrNameLst>
                                      </p:cBhvr>
                                      <p:to>
                                        <p:strVal val="hidden"/>
                                      </p:to>
                                    </p:se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341004"/>
                                        </p:tgtEl>
                                        <p:attrNameLst>
                                          <p:attrName>style.visibility</p:attrName>
                                        </p:attrNameLst>
                                      </p:cBhvr>
                                      <p:to>
                                        <p:strVal val="visible"/>
                                      </p:to>
                                    </p:set>
                                    <p:animEffect transition="in" filter="dissolve">
                                      <p:cBhvr>
                                        <p:cTn id="68" dur="500"/>
                                        <p:tgtEl>
                                          <p:spTgt spid="34100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1000"/>
                                        <p:tgtEl>
                                          <p:spTgt spid="341004"/>
                                        </p:tgtEl>
                                      </p:cBhvr>
                                    </p:animEffect>
                                    <p:set>
                                      <p:cBhvr>
                                        <p:cTn id="73" dur="1" fill="hold">
                                          <p:stCondLst>
                                            <p:cond delay="999"/>
                                          </p:stCondLst>
                                        </p:cTn>
                                        <p:tgtEl>
                                          <p:spTgt spid="341004"/>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1000"/>
                                        <p:tgtEl>
                                          <p:spTgt spid="341002"/>
                                        </p:tgtEl>
                                      </p:cBhvr>
                                    </p:animEffect>
                                    <p:set>
                                      <p:cBhvr>
                                        <p:cTn id="76" dur="1" fill="hold">
                                          <p:stCondLst>
                                            <p:cond delay="999"/>
                                          </p:stCondLst>
                                        </p:cTn>
                                        <p:tgtEl>
                                          <p:spTgt spid="3410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bldLvl="0" animBg="1"/>
      <p:bldP spid="340996" grpId="1" bldLvl="0" animBg="1"/>
      <p:bldP spid="340997" grpId="0" bldLvl="0" animBg="1"/>
      <p:bldP spid="340997" grpId="1" bldLvl="0" animBg="1"/>
      <p:bldP spid="340998" grpId="0" bldLvl="0" animBg="1"/>
      <p:bldP spid="340998" grpId="1" bldLvl="0" animBg="1"/>
      <p:bldP spid="340999" grpId="0" bldLvl="0" animBg="1"/>
      <p:bldP spid="340999" grpId="1" bldLvl="0" animBg="1"/>
      <p:bldP spid="341000" grpId="0" bldLvl="0" animBg="1"/>
      <p:bldP spid="341000" grpId="1" bldLvl="0" animBg="1"/>
      <p:bldP spid="341001" grpId="0" bldLvl="0" animBg="1"/>
      <p:bldP spid="341001" grpId="1" bldLvl="0" animBg="1"/>
      <p:bldP spid="341002" grpId="0" bldLvl="0" animBg="1"/>
      <p:bldP spid="341002" grpId="1" bldLvl="0" animBg="1"/>
      <p:bldP spid="341003" grpId="0" bldLvl="0" animBg="1"/>
      <p:bldP spid="341003" grpId="1" bldLvl="0" animBg="1"/>
      <p:bldP spid="341004" grpId="0"/>
      <p:bldP spid="34100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05803"/>
            <a:ext cx="9550400" cy="593725"/>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流</a:t>
            </a:r>
            <a:r>
              <a:rPr kumimoji="0" lang="en-US" altLang="zh-CN"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I/O</a:t>
            </a: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操作类</a:t>
            </a:r>
          </a:p>
        </p:txBody>
      </p:sp>
      <p:graphicFrame>
        <p:nvGraphicFramePr>
          <p:cNvPr id="10243" name="Group 3"/>
          <p:cNvGraphicFramePr>
            <a:graphicFrameLocks noGrp="1"/>
          </p:cNvGraphicFramePr>
          <p:nvPr>
            <p:ph idx="1"/>
            <p:custDataLst>
              <p:tags r:id="rId1"/>
            </p:custDataLst>
          </p:nvPr>
        </p:nvGraphicFramePr>
        <p:xfrm>
          <a:off x="730885" y="1482725"/>
          <a:ext cx="10623550" cy="4672330"/>
        </p:xfrm>
        <a:graphic>
          <a:graphicData uri="http://schemas.openxmlformats.org/drawingml/2006/table">
            <a:tbl>
              <a:tblPr/>
              <a:tblGrid>
                <a:gridCol w="2118995">
                  <a:extLst>
                    <a:ext uri="{9D8B030D-6E8A-4147-A177-3AD203B41FA5}">
                      <a16:colId xmlns:a16="http://schemas.microsoft.com/office/drawing/2014/main" val="20000"/>
                    </a:ext>
                  </a:extLst>
                </a:gridCol>
                <a:gridCol w="8504555">
                  <a:extLst>
                    <a:ext uri="{9D8B030D-6E8A-4147-A177-3AD203B41FA5}">
                      <a16:colId xmlns:a16="http://schemas.microsoft.com/office/drawing/2014/main" val="20001"/>
                    </a:ext>
                  </a:extLst>
                </a:gridCol>
              </a:tblGrid>
              <a:tr h="3352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 名</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BinaryReader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Streams</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读取编码的字符串和基元数据类型。</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BinaryWriter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或向</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Streams</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写入编码的字符串和基元数据类型。</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329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StreamReader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通过使用</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Encoding</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进行字符和字节的转换，从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中读取字符。</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StreamReader</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具有一个构造函数，该构造函数根据是否存在专用于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Encoding</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preamble</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（例如一个字节顺序标记）来确定给定</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的正确</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Encoding</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是什么。</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StreamWriter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通过使用</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Encoding</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将字符转换为字节，向</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写入字符。</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StringReader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Strings</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中读取字符。</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StringReader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允许您用相同的</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来处理</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Strings</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，因此您的输出可以是</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或以任何编码表示的</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StringWriter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Strings</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写入字符。</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StringWriter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允许您用相同的</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来处理</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Strings</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，因此您的输出可以是</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或以任何编码表示的</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TextReader</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StreamReader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StringReader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的抽象基类。抽象</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类的实现用于字节输入和输出，而</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TextReader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的实现用于</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Unicode</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字符输出。</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TextWriter</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StreamWriter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StringWriter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的抽象基类。抽象</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类的实现用于字节输入和输出，而</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TextWriter</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的实现用于</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Unicode</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字符输出。</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Rectangle 2"/>
          <p:cNvSpPr>
            <a:spLocks noGrp="1"/>
          </p:cNvSpPr>
          <p:nvPr>
            <p:ph type="title"/>
          </p:nvPr>
        </p:nvSpPr>
        <p:spPr/>
        <p:txBody>
          <a:bodyPr vert="horz" wrap="square" lIns="91440" tIns="45720" rIns="91440" bIns="45720" anchor="ctr"/>
          <a:lstStyle/>
          <a:p>
            <a:pPr eaLnBrk="1" hangingPunct="1"/>
            <a:r>
              <a:rPr lang="zh-CN" altLang="en-US" dirty="0">
                <a:ea typeface="宋体" panose="02010600030101010101" pitchFamily="2" charset="-122"/>
              </a:rPr>
              <a:t>列表、队列、栈和哈希表</a:t>
            </a:r>
          </a:p>
        </p:txBody>
      </p:sp>
      <p:sp>
        <p:nvSpPr>
          <p:cNvPr id="324611" name="Rectangle 3"/>
          <p:cNvSpPr>
            <a:spLocks noGrp="1" noChangeArrowheads="1"/>
          </p:cNvSpPr>
          <p:nvPr>
            <p:ph idx="1"/>
          </p:nvPr>
        </p:nvSpPr>
        <p:spPr>
          <a:xfrm>
            <a:off x="2208213" y="1196975"/>
            <a:ext cx="8351838"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2"/>
              </a:buBlip>
              <a:defRPr/>
            </a:pP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数组的局限性：</a:t>
            </a:r>
          </a:p>
          <a:p>
            <a:pPr marL="742950" marR="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Blip>
                <a:blip r:embed="rId3"/>
              </a:buBlip>
              <a:defRPr/>
            </a:pPr>
            <a:r>
              <a:rPr kumimoji="0" lang="zh-CN" altLang="en-US" sz="2600" b="1" i="0" u="none" strike="noStrike" kern="1200" cap="none" spc="0" normalizeH="0" baseline="0" noProof="0" dirty="0" smtClean="0">
                <a:ln>
                  <a:noFill/>
                </a:ln>
                <a:solidFill>
                  <a:schemeClr val="tx2"/>
                </a:solidFill>
                <a:effectLst/>
                <a:uLnTx/>
                <a:uFillTx/>
                <a:latin typeface="+mn-lt"/>
                <a:ea typeface="+mn-ea"/>
                <a:cs typeface="+mn-cs"/>
              </a:rPr>
              <a:t>元素</a:t>
            </a:r>
            <a:r>
              <a:rPr kumimoji="0" lang="zh-CN" altLang="en-US" sz="2600" b="1" i="1" u="none" strike="noStrike" kern="1200" cap="none" spc="0" normalizeH="0" baseline="0" noProof="0" dirty="0" smtClean="0">
                <a:ln>
                  <a:noFill/>
                </a:ln>
                <a:solidFill>
                  <a:schemeClr val="tx1">
                    <a:lumMod val="60000"/>
                    <a:lumOff val="40000"/>
                  </a:schemeClr>
                </a:solidFill>
                <a:effectLst/>
                <a:uLnTx/>
                <a:uFillTx/>
                <a:latin typeface="+mn-lt"/>
                <a:ea typeface="+mn-ea"/>
                <a:cs typeface="+mn-cs"/>
              </a:rPr>
              <a:t>个数固定</a:t>
            </a:r>
            <a:r>
              <a:rPr kumimoji="0" lang="zh-CN" altLang="en-US" sz="2600" b="1" i="0" u="none" strike="noStrike" kern="1200" cap="none" spc="0" normalizeH="0" baseline="0" noProof="0" dirty="0" smtClean="0">
                <a:ln>
                  <a:noFill/>
                </a:ln>
                <a:solidFill>
                  <a:schemeClr val="tx2"/>
                </a:solidFill>
                <a:effectLst/>
                <a:uLnTx/>
                <a:uFillTx/>
                <a:latin typeface="+mn-lt"/>
                <a:ea typeface="+mn-ea"/>
                <a:cs typeface="+mn-cs"/>
              </a:rPr>
              <a:t>，且必须在创建数组时知道元素个数</a:t>
            </a:r>
          </a:p>
          <a:p>
            <a:pPr marL="742950" marR="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Blip>
                <a:blip r:embed="rId3"/>
              </a:buBlip>
              <a:defRPr/>
            </a:pPr>
            <a:r>
              <a:rPr kumimoji="0" lang="zh-CN" altLang="en-US" sz="2600" b="1" i="0" u="none" strike="noStrike" kern="1200" cap="none" spc="0" normalizeH="0" baseline="0" noProof="0" dirty="0" smtClean="0">
                <a:ln>
                  <a:noFill/>
                </a:ln>
                <a:solidFill>
                  <a:schemeClr val="tx2"/>
                </a:solidFill>
                <a:effectLst/>
                <a:uLnTx/>
                <a:uFillTx/>
                <a:latin typeface="+mn-lt"/>
                <a:ea typeface="+mn-ea"/>
                <a:cs typeface="+mn-cs"/>
              </a:rPr>
              <a:t>元素</a:t>
            </a:r>
            <a:r>
              <a:rPr kumimoji="0" lang="zh-CN" altLang="en-US" sz="2600" b="1" i="1" u="none" strike="noStrike" kern="1200" cap="none" spc="0" normalizeH="0" baseline="0" noProof="0" dirty="0" smtClean="0">
                <a:ln>
                  <a:noFill/>
                </a:ln>
                <a:solidFill>
                  <a:schemeClr val="tx1">
                    <a:lumMod val="60000"/>
                    <a:lumOff val="40000"/>
                  </a:schemeClr>
                </a:solidFill>
                <a:effectLst/>
                <a:uLnTx/>
                <a:uFillTx/>
                <a:latin typeface="+mn-lt"/>
                <a:ea typeface="+mn-ea"/>
                <a:cs typeface="+mn-cs"/>
              </a:rPr>
              <a:t>类型</a:t>
            </a:r>
            <a:r>
              <a:rPr kumimoji="0" lang="zh-CN" altLang="en-US" sz="2600" b="1" i="0" u="none" strike="noStrike" kern="1200" cap="none" spc="0" normalizeH="0" baseline="0" noProof="0" dirty="0" smtClean="0">
                <a:ln>
                  <a:noFill/>
                </a:ln>
                <a:solidFill>
                  <a:schemeClr val="tx2"/>
                </a:solidFill>
                <a:effectLst/>
                <a:uLnTx/>
                <a:uFillTx/>
                <a:latin typeface="+mn-lt"/>
                <a:ea typeface="+mn-ea"/>
                <a:cs typeface="+mn-cs"/>
              </a:rPr>
              <a:t>必须</a:t>
            </a:r>
            <a:r>
              <a:rPr kumimoji="0" lang="zh-CN" altLang="en-US" sz="2600" b="1" i="1" u="none" strike="noStrike" kern="1200" cap="none" spc="0" normalizeH="0" baseline="0" noProof="0" dirty="0" smtClean="0">
                <a:ln>
                  <a:noFill/>
                </a:ln>
                <a:solidFill>
                  <a:schemeClr val="tx1">
                    <a:lumMod val="60000"/>
                    <a:lumOff val="40000"/>
                  </a:schemeClr>
                </a:solidFill>
                <a:effectLst/>
                <a:uLnTx/>
                <a:uFillTx/>
                <a:latin typeface="+mn-lt"/>
                <a:ea typeface="+mn-ea"/>
                <a:cs typeface="+mn-cs"/>
              </a:rPr>
              <a:t>相同</a:t>
            </a:r>
          </a:p>
          <a:p>
            <a:pPr marL="742950" marR="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Blip>
                <a:blip r:embed="rId3"/>
              </a:buBlip>
              <a:defRPr/>
            </a:pPr>
            <a:r>
              <a:rPr kumimoji="0" lang="zh-CN" altLang="en-US" sz="2600" b="1" i="0" u="none" strike="noStrike" kern="1200" cap="none" spc="0" normalizeH="0" baseline="0" noProof="0" dirty="0" smtClean="0">
                <a:ln>
                  <a:noFill/>
                </a:ln>
                <a:solidFill>
                  <a:schemeClr val="tx2"/>
                </a:solidFill>
                <a:effectLst/>
                <a:uLnTx/>
                <a:uFillTx/>
                <a:latin typeface="+mn-lt"/>
                <a:ea typeface="+mn-ea"/>
                <a:cs typeface="+mn-cs"/>
              </a:rPr>
              <a:t>只能通过</a:t>
            </a:r>
            <a:r>
              <a:rPr kumimoji="0" lang="zh-CN" altLang="en-US" sz="2600" b="1" i="1" u="none" strike="noStrike" kern="1200" cap="none" spc="0" normalizeH="0" baseline="0" noProof="0" dirty="0" smtClean="0">
                <a:ln>
                  <a:noFill/>
                </a:ln>
                <a:solidFill>
                  <a:schemeClr val="tx1">
                    <a:lumMod val="60000"/>
                    <a:lumOff val="40000"/>
                  </a:schemeClr>
                </a:solidFill>
                <a:effectLst/>
                <a:uLnTx/>
                <a:uFillTx/>
                <a:latin typeface="+mn-lt"/>
                <a:ea typeface="+mn-ea"/>
                <a:cs typeface="+mn-cs"/>
              </a:rPr>
              <a:t>索引</a:t>
            </a:r>
            <a:r>
              <a:rPr kumimoji="0" lang="zh-CN" altLang="en-US" sz="2600" b="1" i="0" u="none" strike="noStrike" kern="1200" cap="none" spc="0" normalizeH="0" baseline="0" noProof="0" dirty="0" smtClean="0">
                <a:ln>
                  <a:noFill/>
                </a:ln>
                <a:solidFill>
                  <a:schemeClr val="tx2"/>
                </a:solidFill>
                <a:effectLst/>
                <a:uLnTx/>
                <a:uFillTx/>
                <a:latin typeface="+mn-lt"/>
                <a:ea typeface="+mn-ea"/>
                <a:cs typeface="+mn-cs"/>
              </a:rPr>
              <a:t>访问数组元素</a:t>
            </a:r>
            <a:endParaRPr kumimoji="0" lang="en-US" altLang="zh-CN" sz="2600" b="1"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Blip>
                <a:blip r:embed="rId3"/>
              </a:buBlip>
              <a:defRPr/>
            </a:pPr>
            <a:endParaRPr kumimoji="0" lang="en-US" altLang="zh-CN" sz="2600" b="1" i="0" u="none" strike="noStrike" kern="1200" cap="none" spc="0" normalizeH="0" baseline="0" noProof="0" dirty="0">
              <a:ln>
                <a:noFill/>
              </a:ln>
              <a:solidFill>
                <a:schemeClr val="tx2"/>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6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2"/>
              </a:buBlip>
              <a:defRPr/>
            </a:pPr>
            <a:r>
              <a:rPr kumimoji="0" lang="en-US" altLang="zh-CN" sz="2800" b="1" i="0" u="none" strike="noStrike" kern="1200" cap="none" spc="0" normalizeH="0" baseline="0" noProof="0" dirty="0" smtClean="0">
                <a:ln>
                  <a:noFill/>
                </a:ln>
                <a:solidFill>
                  <a:schemeClr val="tx2"/>
                </a:solidFill>
                <a:effectLst/>
                <a:uLnTx/>
                <a:uFillTx/>
                <a:latin typeface="+mn-lt"/>
                <a:ea typeface="+mn-ea"/>
                <a:cs typeface="+mn-cs"/>
              </a:rPr>
              <a:t>.NET </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中的集合类型  </a:t>
            </a:r>
            <a:r>
              <a:rPr kumimoji="0" lang="en-US" altLang="zh-CN" sz="2800" b="1" i="0" u="none" strike="noStrike" kern="1200" cap="none" spc="0" normalizeH="0" baseline="0" noProof="0" dirty="0" smtClean="0">
                <a:ln>
                  <a:noFill/>
                </a:ln>
                <a:solidFill>
                  <a:schemeClr val="tx2"/>
                </a:solidFill>
                <a:effectLst/>
                <a:uLnTx/>
                <a:uFillTx/>
                <a:latin typeface="+mn-lt"/>
                <a:ea typeface="+mn-ea"/>
                <a:cs typeface="+mn-cs"/>
              </a:rPr>
              <a:t>(</a:t>
            </a:r>
            <a:r>
              <a:rPr kumimoji="0" lang="en-US" altLang="zh-CN" sz="2800" b="1" i="0" u="none" strike="noStrike" kern="1200" cap="none" spc="0" normalizeH="0" baseline="0" noProof="0" dirty="0" err="1" smtClean="0">
                <a:ln>
                  <a:noFill/>
                </a:ln>
                <a:solidFill>
                  <a:schemeClr val="tx2"/>
                </a:solidFill>
                <a:effectLst/>
                <a:uLnTx/>
                <a:uFillTx/>
                <a:latin typeface="+mn-lt"/>
                <a:ea typeface="+mn-ea"/>
                <a:cs typeface="+mn-cs"/>
              </a:rPr>
              <a:t>System.Collections</a:t>
            </a:r>
            <a:r>
              <a:rPr kumimoji="0" lang="en-US" altLang="zh-CN" sz="2800" b="1" i="0" u="none" strike="noStrike" kern="1200" cap="none" spc="0" normalizeH="0" baseline="0" noProof="0" dirty="0" smtClean="0">
                <a:ln>
                  <a:noFill/>
                </a:ln>
                <a:solidFill>
                  <a:schemeClr val="tx2"/>
                </a:solidFill>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Blip>
                <a:blip r:embed="rId3"/>
              </a:buBlip>
              <a:defRPr/>
            </a:pPr>
            <a:r>
              <a:rPr kumimoji="0" lang="en-US" altLang="zh-CN" sz="2600" b="1" i="0" u="none" strike="noStrike" kern="1200" cap="none" spc="0" normalizeH="0" baseline="0" noProof="0" dirty="0" err="1" smtClean="0">
                <a:ln>
                  <a:noFill/>
                </a:ln>
                <a:solidFill>
                  <a:schemeClr val="tx2"/>
                </a:solidFill>
                <a:effectLst/>
                <a:uLnTx/>
                <a:uFillTx/>
                <a:latin typeface="+mn-lt"/>
                <a:ea typeface="+mn-ea"/>
                <a:cs typeface="+mn-cs"/>
              </a:rPr>
              <a:t>ArrayList</a:t>
            </a:r>
            <a:r>
              <a:rPr kumimoji="0" lang="en-US" altLang="zh-CN" sz="2600" b="1" i="0" u="none" strike="noStrike" kern="1200" cap="none" spc="0" normalizeH="0" baseline="0" noProof="0" dirty="0" smtClean="0">
                <a:ln>
                  <a:noFill/>
                </a:ln>
                <a:solidFill>
                  <a:schemeClr val="tx2"/>
                </a:solidFill>
                <a:effectLst/>
                <a:uLnTx/>
                <a:uFillTx/>
                <a:latin typeface="+mn-lt"/>
                <a:ea typeface="+mn-ea"/>
                <a:cs typeface="+mn-cs"/>
              </a:rPr>
              <a:t>	</a:t>
            </a:r>
            <a:r>
              <a:rPr kumimoji="0" lang="en-US" altLang="zh-CN" sz="2600" b="1" i="0" u="none" strike="noStrike" kern="1200" cap="none" spc="0" normalizeH="0" baseline="0" noProof="0" dirty="0" smtClean="0">
                <a:ln>
                  <a:noFill/>
                </a:ln>
                <a:solidFill>
                  <a:schemeClr val="tx2"/>
                </a:solidFill>
                <a:effectLst/>
                <a:uLnTx/>
                <a:uFillTx/>
                <a:latin typeface="+mn-lt"/>
                <a:ea typeface="+mn-ea"/>
                <a:cs typeface="+mn-cs"/>
                <a:sym typeface="Wingdings" panose="05000000000000000000" pitchFamily="2" charset="2"/>
              </a:rPr>
              <a:t>  </a:t>
            </a:r>
            <a:r>
              <a:rPr kumimoji="0" lang="en-US" altLang="zh-CN" sz="2600" b="1" i="0" u="none" strike="noStrike" kern="1200" cap="none" spc="0" normalizeH="0" baseline="0" noProof="0" dirty="0" smtClean="0">
                <a:ln>
                  <a:noFill/>
                </a:ln>
                <a:solidFill>
                  <a:schemeClr val="tx2"/>
                </a:solidFill>
                <a:effectLst/>
                <a:uLnTx/>
                <a:uFillTx/>
                <a:latin typeface="+mn-lt"/>
                <a:ea typeface="+mn-ea"/>
                <a:cs typeface="+mn-cs"/>
              </a:rPr>
              <a:t>Queue</a:t>
            </a:r>
          </a:p>
          <a:p>
            <a:pPr marL="742950" marR="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Blip>
                <a:blip r:embed="rId3"/>
              </a:buBlip>
              <a:defRPr/>
            </a:pPr>
            <a:r>
              <a:rPr kumimoji="0" lang="en-US" altLang="zh-CN" sz="2600" b="1" i="0" u="none" strike="noStrike" kern="1200" cap="none" spc="0" normalizeH="0" baseline="0" noProof="0" dirty="0" smtClean="0">
                <a:ln>
                  <a:noFill/>
                </a:ln>
                <a:solidFill>
                  <a:schemeClr val="tx2"/>
                </a:solidFill>
                <a:effectLst/>
                <a:uLnTx/>
                <a:uFillTx/>
                <a:latin typeface="+mn-lt"/>
                <a:ea typeface="+mn-ea"/>
                <a:cs typeface="+mn-cs"/>
              </a:rPr>
              <a:t>Stack		</a:t>
            </a:r>
            <a:r>
              <a:rPr kumimoji="0" lang="en-US" altLang="zh-CN" sz="2600" b="1" i="0" u="none" strike="noStrike" kern="1200" cap="none" spc="0" normalizeH="0" baseline="0" noProof="0" dirty="0" smtClean="0">
                <a:ln>
                  <a:noFill/>
                </a:ln>
                <a:solidFill>
                  <a:schemeClr val="tx2"/>
                </a:solidFill>
                <a:effectLst/>
                <a:uLnTx/>
                <a:uFillTx/>
                <a:latin typeface="+mn-lt"/>
                <a:ea typeface="+mn-ea"/>
                <a:cs typeface="+mn-cs"/>
                <a:sym typeface="Wingdings" panose="05000000000000000000" pitchFamily="2" charset="2"/>
              </a:rPr>
              <a:t></a:t>
            </a:r>
            <a:r>
              <a:rPr kumimoji="0" lang="en-US" altLang="zh-CN" sz="2600" b="1" i="0" u="none" strike="noStrike" kern="1200" cap="none" spc="0" normalizeH="0" baseline="0" noProof="0" dirty="0" smtClean="0">
                <a:ln>
                  <a:noFill/>
                </a:ln>
                <a:solidFill>
                  <a:schemeClr val="tx2"/>
                </a:solidFill>
                <a:effectLst/>
                <a:uLnTx/>
                <a:uFillTx/>
                <a:latin typeface="+mn-lt"/>
                <a:ea typeface="+mn-ea"/>
                <a:cs typeface="+mn-cs"/>
              </a:rPr>
              <a:t>  </a:t>
            </a:r>
            <a:r>
              <a:rPr kumimoji="0" lang="en-US" altLang="zh-CN" sz="2600" b="1" i="0" u="none" strike="noStrike" kern="1200" cap="none" spc="0" normalizeH="0" baseline="0" noProof="0" dirty="0" err="1" smtClean="0">
                <a:ln>
                  <a:noFill/>
                </a:ln>
                <a:solidFill>
                  <a:schemeClr val="tx2"/>
                </a:solidFill>
                <a:effectLst/>
                <a:uLnTx/>
                <a:uFillTx/>
                <a:latin typeface="+mn-lt"/>
                <a:ea typeface="+mn-ea"/>
                <a:cs typeface="+mn-cs"/>
              </a:rPr>
              <a:t>HastTable</a:t>
            </a:r>
            <a:endParaRPr kumimoji="0" lang="en-US" altLang="zh-CN" sz="26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System.Collections</a:t>
            </a:r>
            <a:r>
              <a:rPr lang="zh-CN" altLang="en-US" dirty="0">
                <a:ea typeface="宋体" panose="02010600030101010101" pitchFamily="2" charset="-122"/>
              </a:rPr>
              <a:t>接口图</a:t>
            </a:r>
          </a:p>
        </p:txBody>
      </p:sp>
      <p:graphicFrame>
        <p:nvGraphicFramePr>
          <p:cNvPr id="324610" name="Object 3"/>
          <p:cNvGraphicFramePr>
            <a:graphicFrameLocks noGrp="1" noChangeAspect="1"/>
          </p:cNvGraphicFramePr>
          <p:nvPr>
            <p:ph idx="1"/>
          </p:nvPr>
        </p:nvGraphicFramePr>
        <p:xfrm>
          <a:off x="1668463" y="855663"/>
          <a:ext cx="8748712" cy="5668962"/>
        </p:xfrm>
        <a:graphic>
          <a:graphicData uri="http://schemas.openxmlformats.org/presentationml/2006/ole">
            <mc:AlternateContent xmlns:mc="http://schemas.openxmlformats.org/markup-compatibility/2006">
              <mc:Choice xmlns:v="urn:schemas-microsoft-com:vml" Requires="v">
                <p:oleObj spid="_x0000_s4132" r:id="rId3" imgW="6076950" imgH="3938270" progId="Visio.Drawing.11">
                  <p:embed/>
                </p:oleObj>
              </mc:Choice>
              <mc:Fallback>
                <p:oleObj r:id="rId3" imgW="6076950" imgH="3938270" progId="Visio.Drawing.11">
                  <p:embed/>
                  <p:pic>
                    <p:nvPicPr>
                      <p:cNvPr id="0" name="图片 3083"/>
                      <p:cNvPicPr/>
                      <p:nvPr/>
                    </p:nvPicPr>
                    <p:blipFill>
                      <a:blip r:embed="rId4"/>
                      <a:stretch>
                        <a:fillRect/>
                      </a:stretch>
                    </p:blipFill>
                    <p:spPr>
                      <a:xfrm>
                        <a:off x="1668463" y="855663"/>
                        <a:ext cx="8748712" cy="5668962"/>
                      </a:xfrm>
                      <a:prstGeom prst="rect">
                        <a:avLst/>
                      </a:prstGeom>
                      <a:noFill/>
                      <a:ln w="38100">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Rectangle 2"/>
          <p:cNvSpPr>
            <a:spLocks noGrp="1"/>
          </p:cNvSpPr>
          <p:nvPr>
            <p:ph type="title"/>
          </p:nvPr>
        </p:nvSpPr>
        <p:spPr/>
        <p:txBody>
          <a:bodyPr vert="horz" wrap="square" lIns="91440" tIns="45720" rIns="91440" bIns="45720" anchor="ctr"/>
          <a:lstStyle/>
          <a:p>
            <a:pPr eaLnBrk="1" hangingPunct="1"/>
            <a:r>
              <a:rPr lang="zh-CN" altLang="en-US" dirty="0">
                <a:ea typeface="宋体" panose="02010600030101010101" pitchFamily="2" charset="-122"/>
              </a:rPr>
              <a:t>列表、队列、栈和哈希表</a:t>
            </a:r>
          </a:p>
        </p:txBody>
      </p:sp>
      <p:sp>
        <p:nvSpPr>
          <p:cNvPr id="325634" name="Rectangle 3"/>
          <p:cNvSpPr>
            <a:spLocks noGrp="1"/>
          </p:cNvSpPr>
          <p:nvPr>
            <p:ph idx="1"/>
          </p:nvPr>
        </p:nvSpPr>
        <p:spPr/>
        <p:txBody>
          <a:bodyPr vert="horz" wrap="square" lIns="91440" tIns="45720" rIns="91440" bIns="45720" anchor="t"/>
          <a:lstStyle/>
          <a:p>
            <a:pPr eaLnBrk="1" hangingPunct="1"/>
            <a:r>
              <a:rPr lang="zh-CN" altLang="en-US" dirty="0"/>
              <a:t>列表、队列、栈和哈希表是应用程序中管理数据的常见方式</a:t>
            </a:r>
          </a:p>
        </p:txBody>
      </p:sp>
      <p:graphicFrame>
        <p:nvGraphicFramePr>
          <p:cNvPr id="344068" name="Group 4"/>
          <p:cNvGraphicFramePr>
            <a:graphicFrameLocks noGrp="1"/>
          </p:cNvGraphicFramePr>
          <p:nvPr>
            <p:ph idx="1"/>
          </p:nvPr>
        </p:nvGraphicFramePr>
        <p:xfrm>
          <a:off x="1703388" y="2420938"/>
          <a:ext cx="8459470" cy="3528695"/>
        </p:xfrm>
        <a:graphic>
          <a:graphicData uri="http://schemas.openxmlformats.org/drawingml/2006/table">
            <a:tbl>
              <a:tblPr/>
              <a:tblGrid>
                <a:gridCol w="164465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4071620">
                  <a:extLst>
                    <a:ext uri="{9D8B030D-6E8A-4147-A177-3AD203B41FA5}">
                      <a16:colId xmlns:a16="http://schemas.microsoft.com/office/drawing/2014/main" val="20002"/>
                    </a:ext>
                  </a:extLst>
                </a:gridCol>
              </a:tblGrid>
              <a:tr h="47625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特点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示例、用途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extLst>
                  <a:ext uri="{0D108BD9-81ED-4DB2-BD59-A6C34878D82A}">
                    <a16:rowId xmlns:a16="http://schemas.microsoft.com/office/drawing/2014/main" val="10000"/>
                  </a:ext>
                </a:extLst>
              </a:tr>
              <a:tr h="73533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effectLst/>
                          <a:latin typeface="Verdana" panose="020B0604030504040204" pitchFamily="34" charset="0"/>
                          <a:ea typeface="宋体" panose="02010600030101010101" pitchFamily="2" charset="-122"/>
                        </a:rPr>
                        <a:t>ArrayList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有序的对象列表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邮箱：可以在任何位置插入和删除元素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434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effectLst/>
                          <a:latin typeface="Verdana" panose="020B0604030504040204" pitchFamily="34" charset="0"/>
                          <a:ea typeface="宋体" panose="02010600030101010101" pitchFamily="2" charset="-122"/>
                        </a:rPr>
                        <a:t>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先进先出的对象集合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604030504040204" pitchFamily="34" charset="0"/>
                          <a:ea typeface="宋体" panose="02010600030101010101" pitchFamily="2" charset="-122"/>
                        </a:rPr>
                        <a:t>排队买票，处理器队列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561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effectLst/>
                          <a:latin typeface="Verdana" panose="020B0604030504040204" pitchFamily="34" charset="0"/>
                          <a:ea typeface="宋体" panose="02010600030101010101" pitchFamily="2" charset="-122"/>
                        </a:rPr>
                        <a:t>Stack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先进后出的对象集合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一摞盘子，后缀表达式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36715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effectLst/>
                          <a:latin typeface="Verdana" panose="020B0604030504040204" pitchFamily="34" charset="0"/>
                          <a:ea typeface="宋体" panose="02010600030101010101" pitchFamily="2" charset="-122"/>
                        </a:rPr>
                        <a:t>Hashtable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一对（</a:t>
                      </a:r>
                      <a:r>
                        <a:rPr kumimoji="0" lang="en-US" altLang="zh-CN" sz="2000" b="1" i="0" u="none" strike="noStrike" cap="none" normalizeH="0" baseline="0" dirty="0" smtClean="0">
                          <a:ln>
                            <a:noFill/>
                          </a:ln>
                          <a:effectLst/>
                          <a:latin typeface="Verdana" panose="020B0604030504040204" pitchFamily="34" charset="0"/>
                          <a:ea typeface="宋体" panose="02010600030101010101" pitchFamily="2" charset="-122"/>
                        </a:rPr>
                        <a:t>key</a:t>
                      </a: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a:t>
                      </a:r>
                      <a:r>
                        <a:rPr kumimoji="0" lang="en-US" altLang="zh-CN" sz="2000" b="1" i="0" u="none" strike="noStrike" cap="none" normalizeH="0" baseline="0" dirty="0" smtClean="0">
                          <a:ln>
                            <a:noFill/>
                          </a:ln>
                          <a:effectLst/>
                          <a:latin typeface="Verdana" panose="020B0604030504040204" pitchFamily="34" charset="0"/>
                          <a:ea typeface="宋体" panose="02010600030101010101" pitchFamily="2" charset="-122"/>
                        </a:rPr>
                        <a:t>object</a:t>
                      </a: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）元素的集合，通过 </a:t>
                      </a:r>
                      <a:r>
                        <a:rPr kumimoji="0" lang="en-US" altLang="zh-CN" sz="2000" b="1" i="0" u="none" strike="noStrike" cap="none" normalizeH="0" baseline="0" dirty="0" smtClean="0">
                          <a:ln>
                            <a:noFill/>
                          </a:ln>
                          <a:effectLst/>
                          <a:latin typeface="Verdana" panose="020B0604030504040204" pitchFamily="34" charset="0"/>
                          <a:ea typeface="宋体" panose="02010600030101010101" pitchFamily="2" charset="-122"/>
                        </a:rPr>
                        <a:t>key </a:t>
                      </a: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可以访问到指定的元素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通过书籍的 </a:t>
                      </a:r>
                      <a:r>
                        <a:rPr kumimoji="0" lang="en-US" altLang="zh-CN" sz="2000" b="1" i="0" u="none" strike="noStrike" cap="none" normalizeH="0" baseline="0" dirty="0" smtClean="0">
                          <a:ln>
                            <a:noFill/>
                          </a:ln>
                          <a:effectLst/>
                          <a:latin typeface="Verdana" panose="020B0604030504040204" pitchFamily="34" charset="0"/>
                          <a:ea typeface="宋体" panose="02010600030101010101" pitchFamily="2" charset="-122"/>
                        </a:rPr>
                        <a:t>ISBN</a:t>
                      </a:r>
                      <a:r>
                        <a:rPr kumimoji="0" lang="zh-CN" altLang="en-US" sz="2000" b="1" i="0" u="none" strike="noStrike" cap="none" normalizeH="0" baseline="0" dirty="0" smtClean="0">
                          <a:ln>
                            <a:noFill/>
                          </a:ln>
                          <a:effectLst/>
                          <a:latin typeface="Verdana" panose="020B0604030504040204" pitchFamily="34" charset="0"/>
                          <a:ea typeface="宋体" panose="02010600030101010101" pitchFamily="2" charset="-122"/>
                        </a:rPr>
                        <a:t>码找到书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2"/>
          <p:cNvSpPr>
            <a:spLocks noGrp="1"/>
          </p:cNvSpPr>
          <p:nvPr>
            <p:ph type="title"/>
          </p:nvPr>
        </p:nvSpPr>
        <p:spPr/>
        <p:txBody>
          <a:bodyPr vert="horz" wrap="square" lIns="91440" tIns="45720" rIns="91440" bIns="45720" anchor="ctr"/>
          <a:lstStyle/>
          <a:p>
            <a:pPr eaLnBrk="1" hangingPunct="1"/>
            <a:r>
              <a:rPr lang="en-US" altLang="zh-CN" sz="4000" dirty="0">
                <a:ea typeface="宋体" panose="02010600030101010101" pitchFamily="2" charset="-122"/>
              </a:rPr>
              <a:t>ArrayList </a:t>
            </a:r>
            <a:r>
              <a:rPr lang="zh-CN" altLang="en-US" sz="4000" dirty="0">
                <a:ea typeface="宋体" panose="02010600030101010101" pitchFamily="2" charset="-122"/>
              </a:rPr>
              <a:t>类</a:t>
            </a:r>
          </a:p>
        </p:txBody>
      </p:sp>
      <p:sp>
        <p:nvSpPr>
          <p:cNvPr id="326658" name="Rectangle 3"/>
          <p:cNvSpPr>
            <a:spLocks noGrp="1"/>
          </p:cNvSpPr>
          <p:nvPr>
            <p:ph idx="1"/>
          </p:nvPr>
        </p:nvSpPr>
        <p:spPr>
          <a:xfrm>
            <a:off x="1703388" y="1341438"/>
            <a:ext cx="8640762" cy="4752975"/>
          </a:xfrm>
          <a:effectLst>
            <a:outerShdw dist="17961" dir="2699999" algn="ctr" rotWithShape="0">
              <a:schemeClr val="bg1"/>
            </a:outerShdw>
          </a:effectLst>
        </p:spPr>
        <p:txBody>
          <a:bodyPr vert="horz" wrap="square" lIns="91440" tIns="45720" rIns="91440" bIns="45720" anchor="t"/>
          <a:lstStyle/>
          <a:p>
            <a:pPr eaLnBrk="1" hangingPunct="1">
              <a:lnSpc>
                <a:spcPct val="80000"/>
              </a:lnSpc>
            </a:pPr>
            <a:r>
              <a:rPr lang="en-US" altLang="zh-CN" sz="2400" dirty="0"/>
              <a:t>ArrayList </a:t>
            </a:r>
            <a:r>
              <a:rPr lang="zh-CN" altLang="en-US" sz="2400" dirty="0"/>
              <a:t>很类似数组，但是</a:t>
            </a:r>
          </a:p>
          <a:p>
            <a:pPr lvl="1" eaLnBrk="1" hangingPunct="1">
              <a:lnSpc>
                <a:spcPct val="80000"/>
              </a:lnSpc>
            </a:pPr>
            <a:r>
              <a:rPr lang="en-US" altLang="zh-CN" sz="2200" dirty="0"/>
              <a:t>ArrayList </a:t>
            </a:r>
            <a:r>
              <a:rPr lang="zh-CN" altLang="en-US" sz="2200" dirty="0"/>
              <a:t>类没有固定大小；可以根据需要不断增长</a:t>
            </a:r>
          </a:p>
          <a:p>
            <a:pPr lvl="1" eaLnBrk="1" hangingPunct="1">
              <a:lnSpc>
                <a:spcPct val="80000"/>
              </a:lnSpc>
            </a:pPr>
            <a:r>
              <a:rPr lang="zh-CN" altLang="en-US" sz="2200" dirty="0"/>
              <a:t>默认大小为</a:t>
            </a:r>
            <a:r>
              <a:rPr lang="en-US" altLang="zh-CN" sz="2200" dirty="0"/>
              <a:t>16</a:t>
            </a:r>
            <a:r>
              <a:rPr lang="zh-CN" altLang="en-US" sz="2200" dirty="0"/>
              <a:t>个元素，当添加第</a:t>
            </a:r>
            <a:r>
              <a:rPr lang="en-US" altLang="zh-CN" sz="2200" dirty="0"/>
              <a:t>17</a:t>
            </a:r>
            <a:r>
              <a:rPr lang="zh-CN" altLang="en-US" sz="2200" dirty="0"/>
              <a:t>个元素时会自动扩展到</a:t>
            </a:r>
            <a:r>
              <a:rPr lang="en-US" altLang="zh-CN" sz="2200" dirty="0"/>
              <a:t>32</a:t>
            </a:r>
            <a:r>
              <a:rPr lang="zh-CN" altLang="en-US" sz="2200" dirty="0"/>
              <a:t>个</a:t>
            </a:r>
          </a:p>
          <a:p>
            <a:pPr lvl="1" eaLnBrk="1" hangingPunct="1">
              <a:lnSpc>
                <a:spcPct val="80000"/>
              </a:lnSpc>
            </a:pPr>
            <a:r>
              <a:rPr lang="zh-CN" altLang="en-US" sz="2200" dirty="0"/>
              <a:t>可以显式地指定其容量</a:t>
            </a:r>
          </a:p>
          <a:p>
            <a:pPr lvl="1" eaLnBrk="1" hangingPunct="1">
              <a:lnSpc>
                <a:spcPct val="80000"/>
              </a:lnSpc>
            </a:pPr>
            <a:r>
              <a:rPr lang="zh-CN" altLang="en-US" sz="2200" dirty="0"/>
              <a:t>可以存储不同类型的元素，因为所有</a:t>
            </a:r>
            <a:r>
              <a:rPr lang="en-US" altLang="zh-CN" sz="2200" dirty="0"/>
              <a:t>ArrayList</a:t>
            </a:r>
            <a:r>
              <a:rPr lang="zh-CN" altLang="en-US" sz="2200" dirty="0"/>
              <a:t>中的元素都是对象</a:t>
            </a:r>
            <a:r>
              <a:rPr lang="en-US" altLang="zh-CN" sz="2200" dirty="0"/>
              <a:t>(System.Object)</a:t>
            </a:r>
          </a:p>
          <a:p>
            <a:pPr eaLnBrk="1" hangingPunct="1">
              <a:lnSpc>
                <a:spcPct val="80000"/>
              </a:lnSpc>
            </a:pPr>
            <a:r>
              <a:rPr lang="en-US" altLang="zh-CN" sz="2400" dirty="0"/>
              <a:t>ArrayList </a:t>
            </a:r>
            <a:r>
              <a:rPr lang="zh-CN" altLang="en-US" sz="2400" dirty="0"/>
              <a:t>的方法：</a:t>
            </a:r>
          </a:p>
          <a:p>
            <a:pPr lvl="1" eaLnBrk="1" hangingPunct="1">
              <a:lnSpc>
                <a:spcPct val="80000"/>
              </a:lnSpc>
            </a:pPr>
            <a:r>
              <a:rPr lang="en-US" altLang="zh-CN" sz="2200" dirty="0"/>
              <a:t>Add(object) 	 	</a:t>
            </a:r>
            <a:r>
              <a:rPr lang="zh-CN" altLang="en-US" sz="2200" dirty="0"/>
              <a:t>把一个对象添加到 </a:t>
            </a:r>
            <a:r>
              <a:rPr lang="en-US" altLang="zh-CN" sz="2200" dirty="0"/>
              <a:t>ArrayList </a:t>
            </a:r>
            <a:r>
              <a:rPr lang="zh-CN" altLang="en-US" sz="2200" dirty="0"/>
              <a:t>的末尾</a:t>
            </a:r>
          </a:p>
          <a:p>
            <a:pPr lvl="1" eaLnBrk="1" hangingPunct="1">
              <a:lnSpc>
                <a:spcPct val="80000"/>
              </a:lnSpc>
            </a:pPr>
            <a:r>
              <a:rPr lang="en-US" altLang="zh-CN" sz="2200" dirty="0"/>
              <a:t>Insert(index,object)	</a:t>
            </a:r>
            <a:r>
              <a:rPr lang="zh-CN" altLang="en-US" sz="2200" dirty="0"/>
              <a:t>在指定位置插入一个对象</a:t>
            </a:r>
          </a:p>
          <a:p>
            <a:pPr lvl="1" eaLnBrk="1" hangingPunct="1">
              <a:lnSpc>
                <a:spcPct val="80000"/>
              </a:lnSpc>
            </a:pPr>
            <a:r>
              <a:rPr lang="en-US" altLang="zh-CN" sz="2200" dirty="0"/>
              <a:t>Remove(object)		</a:t>
            </a:r>
            <a:r>
              <a:rPr lang="zh-CN" altLang="en-US" sz="2200" dirty="0"/>
              <a:t>移除一个对象</a:t>
            </a:r>
          </a:p>
          <a:p>
            <a:pPr lvl="1" eaLnBrk="1" hangingPunct="1">
              <a:lnSpc>
                <a:spcPct val="80000"/>
              </a:lnSpc>
            </a:pPr>
            <a:r>
              <a:rPr lang="en-US" altLang="zh-CN" sz="2200" dirty="0"/>
              <a:t>RemoveAt(index)		</a:t>
            </a:r>
            <a:r>
              <a:rPr lang="zh-CN" altLang="en-US" sz="2200" dirty="0"/>
              <a:t>移除一个对象</a:t>
            </a:r>
          </a:p>
          <a:p>
            <a:pPr lvl="1" eaLnBrk="1" hangingPunct="1">
              <a:lnSpc>
                <a:spcPct val="80000"/>
              </a:lnSpc>
            </a:pPr>
            <a:r>
              <a:rPr lang="en-US" altLang="zh-CN" sz="2200" dirty="0"/>
              <a:t>Clear()		</a:t>
            </a:r>
            <a:r>
              <a:rPr lang="zh-CN" altLang="en-US" sz="2200" dirty="0"/>
              <a:t>移除所有元素</a:t>
            </a:r>
          </a:p>
          <a:p>
            <a:pPr lvl="1" eaLnBrk="1" hangingPunct="1">
              <a:lnSpc>
                <a:spcPct val="80000"/>
              </a:lnSpc>
            </a:pPr>
            <a:r>
              <a:rPr lang="en-US" altLang="zh-CN" sz="2200" dirty="0"/>
              <a:t>Sort		</a:t>
            </a:r>
            <a:r>
              <a:rPr lang="zh-CN" altLang="en-US" sz="2200" dirty="0"/>
              <a:t>对</a:t>
            </a:r>
            <a:r>
              <a:rPr lang="en-US" altLang="zh-CN" sz="2200" dirty="0"/>
              <a:t>ArrayList </a:t>
            </a:r>
            <a:r>
              <a:rPr lang="zh-CN" altLang="en-US" sz="2200" dirty="0"/>
              <a:t>中的元素进行排序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Rectangle 2"/>
          <p:cNvSpPr>
            <a:spLocks noGrp="1"/>
          </p:cNvSpPr>
          <p:nvPr>
            <p:ph type="title"/>
          </p:nvPr>
        </p:nvSpPr>
        <p:spPr/>
        <p:txBody>
          <a:bodyPr vert="horz" wrap="square" lIns="91440" tIns="45720" rIns="91440" bIns="45720" anchor="ctr"/>
          <a:lstStyle/>
          <a:p>
            <a:pPr eaLnBrk="1" hangingPunct="1"/>
            <a:r>
              <a:rPr lang="zh-CN" altLang="zh-CN" sz="4000" dirty="0">
                <a:ea typeface="宋体" panose="02010600030101010101" pitchFamily="2" charset="-122"/>
              </a:rPr>
              <a:t>ArrayList 类</a:t>
            </a:r>
            <a:endParaRPr lang="en-US" altLang="zh-CN" sz="4000" dirty="0">
              <a:ea typeface="宋体" panose="02010600030101010101" pitchFamily="2" charset="-122"/>
            </a:endParaRPr>
          </a:p>
        </p:txBody>
      </p:sp>
      <p:sp>
        <p:nvSpPr>
          <p:cNvPr id="327682" name="Rectangle 3"/>
          <p:cNvSpPr>
            <a:spLocks noGrp="1"/>
          </p:cNvSpPr>
          <p:nvPr>
            <p:ph idx="1"/>
          </p:nvPr>
        </p:nvSpPr>
        <p:spPr>
          <a:xfrm>
            <a:off x="2495550" y="990600"/>
            <a:ext cx="7848600" cy="725488"/>
          </a:xfrm>
        </p:spPr>
        <p:txBody>
          <a:bodyPr vert="horz" wrap="square" lIns="91440" tIns="45720" rIns="91440" bIns="45720" anchor="t"/>
          <a:lstStyle/>
          <a:p>
            <a:pPr eaLnBrk="1" hangingPunct="1">
              <a:lnSpc>
                <a:spcPct val="90000"/>
              </a:lnSpc>
            </a:pPr>
            <a:r>
              <a:rPr lang="en-US" altLang="zh-CN" dirty="0"/>
              <a:t>ArrayList </a:t>
            </a:r>
            <a:r>
              <a:rPr lang="zh-CN" altLang="en-US" dirty="0"/>
              <a:t>示例：</a:t>
            </a:r>
          </a:p>
        </p:txBody>
      </p:sp>
      <p:sp>
        <p:nvSpPr>
          <p:cNvPr id="327683" name="Rectangle 4"/>
          <p:cNvSpPr/>
          <p:nvPr/>
        </p:nvSpPr>
        <p:spPr>
          <a:xfrm>
            <a:off x="1992313" y="1989138"/>
            <a:ext cx="5545137" cy="4248150"/>
          </a:xfrm>
          <a:prstGeom prst="rect">
            <a:avLst/>
          </a:prstGeom>
          <a:solidFill>
            <a:schemeClr val="bg1"/>
          </a:solidFill>
          <a:ln w="3175" cap="flat" cmpd="sng">
            <a:solidFill>
              <a:schemeClr val="tx1"/>
            </a:solidFill>
            <a:prstDash val="solid"/>
            <a:miter/>
            <a:headEnd type="none" w="med" len="med"/>
            <a:tailEnd type="none" w="med" len="med"/>
          </a:ln>
        </p:spPr>
        <p:txBody>
          <a:bodyPr anchor="ctr"/>
          <a:lstStyle/>
          <a:p>
            <a:pPr marL="342900" indent="-342900"/>
            <a:r>
              <a:rPr lang="en-US" altLang="zh-CN" sz="2400" b="1" dirty="0">
                <a:solidFill>
                  <a:schemeClr val="tx2"/>
                </a:solidFill>
                <a:latin typeface="Arial" panose="020B0604020202020204" pitchFamily="34" charset="0"/>
                <a:ea typeface="黑体" panose="02010609060101010101" charset="-122"/>
              </a:rPr>
              <a:t>int i = 100;</a:t>
            </a:r>
          </a:p>
          <a:p>
            <a:pPr marL="342900" indent="-342900"/>
            <a:r>
              <a:rPr lang="en-US" altLang="zh-CN" sz="2400" b="1" dirty="0">
                <a:solidFill>
                  <a:schemeClr val="tx2"/>
                </a:solidFill>
                <a:latin typeface="Arial" panose="020B0604020202020204" pitchFamily="34" charset="0"/>
                <a:ea typeface="黑体" panose="02010609060101010101" charset="-122"/>
              </a:rPr>
              <a:t>double d =  999.88d;</a:t>
            </a:r>
          </a:p>
          <a:p>
            <a:pPr marL="342900" indent="-342900"/>
            <a:r>
              <a:rPr lang="en-US" altLang="zh-CN" sz="2400" b="1" dirty="0">
                <a:solidFill>
                  <a:schemeClr val="tx2"/>
                </a:solidFill>
                <a:latin typeface="Arial" panose="020B0604020202020204" pitchFamily="34" charset="0"/>
                <a:ea typeface="黑体" panose="02010609060101010101" charset="-122"/>
              </a:rPr>
              <a:t>string s = "Hello World";</a:t>
            </a:r>
          </a:p>
          <a:p>
            <a:pPr marL="342900" indent="-342900"/>
            <a:r>
              <a:rPr lang="en-US" altLang="zh-CN" sz="2400" b="1" dirty="0">
                <a:solidFill>
                  <a:schemeClr val="tx2"/>
                </a:solidFill>
                <a:latin typeface="Arial" panose="020B0604020202020204" pitchFamily="34" charset="0"/>
                <a:ea typeface="黑体" panose="02010609060101010101" charset="-122"/>
              </a:rPr>
              <a:t>DateTime time = DateTime.Now;</a:t>
            </a:r>
          </a:p>
          <a:p>
            <a:pPr marL="342900" indent="-342900"/>
            <a:r>
              <a:rPr lang="en-US" altLang="zh-CN" sz="2400" b="1" dirty="0">
                <a:solidFill>
                  <a:schemeClr val="tx2"/>
                </a:solidFill>
                <a:latin typeface="Arial" panose="020B0604020202020204" pitchFamily="34" charset="0"/>
                <a:ea typeface="黑体" panose="02010609060101010101" charset="-122"/>
              </a:rPr>
              <a:t>ArrayList myList = new ArrayList();</a:t>
            </a:r>
          </a:p>
          <a:p>
            <a:pPr marL="342900" indent="-342900"/>
            <a:r>
              <a:rPr lang="en-US" altLang="zh-CN" sz="2400" b="1" dirty="0">
                <a:solidFill>
                  <a:schemeClr val="tx2"/>
                </a:solidFill>
                <a:latin typeface="Arial" panose="020B0604020202020204" pitchFamily="34" charset="0"/>
                <a:ea typeface="黑体" panose="02010609060101010101" charset="-122"/>
              </a:rPr>
              <a:t>myList.Add(i);</a:t>
            </a:r>
          </a:p>
          <a:p>
            <a:pPr marL="342900" indent="-342900"/>
            <a:r>
              <a:rPr lang="en-US" altLang="zh-CN" sz="2400" b="1" dirty="0">
                <a:solidFill>
                  <a:schemeClr val="tx2"/>
                </a:solidFill>
                <a:latin typeface="Arial" panose="020B0604020202020204" pitchFamily="34" charset="0"/>
                <a:ea typeface="黑体" panose="02010609060101010101" charset="-122"/>
              </a:rPr>
              <a:t>myList.Add(d);</a:t>
            </a:r>
          </a:p>
          <a:p>
            <a:pPr marL="342900" indent="-342900"/>
            <a:r>
              <a:rPr lang="en-US" altLang="zh-CN" sz="2400" b="1" dirty="0">
                <a:solidFill>
                  <a:schemeClr val="tx2"/>
                </a:solidFill>
                <a:latin typeface="Arial" panose="020B0604020202020204" pitchFamily="34" charset="0"/>
                <a:ea typeface="黑体" panose="02010609060101010101" charset="-122"/>
              </a:rPr>
              <a:t>myList.Add(s);</a:t>
            </a:r>
          </a:p>
          <a:p>
            <a:pPr marL="342900" indent="-342900"/>
            <a:r>
              <a:rPr lang="en-US" altLang="zh-CN" sz="2400" b="1" dirty="0">
                <a:solidFill>
                  <a:schemeClr val="tx2"/>
                </a:solidFill>
                <a:latin typeface="Arial" panose="020B0604020202020204" pitchFamily="34" charset="0"/>
                <a:ea typeface="黑体" panose="02010609060101010101" charset="-122"/>
              </a:rPr>
              <a:t>myList.Add(time);</a:t>
            </a:r>
          </a:p>
          <a:p>
            <a:pPr marL="342900" indent="-342900"/>
            <a:r>
              <a:rPr lang="en-US" altLang="zh-CN" sz="2400" b="1" dirty="0">
                <a:solidFill>
                  <a:schemeClr val="tx2"/>
                </a:solidFill>
                <a:latin typeface="Arial" panose="020B0604020202020204" pitchFamily="34" charset="0"/>
                <a:ea typeface="黑体" panose="02010609060101010101" charset="-122"/>
              </a:rPr>
              <a:t>myList.insert(0, 200);</a:t>
            </a:r>
          </a:p>
          <a:p>
            <a:pPr marL="342900" indent="-342900"/>
            <a:r>
              <a:rPr lang="en-US" altLang="zh-CN" sz="2400" b="1" dirty="0">
                <a:solidFill>
                  <a:schemeClr val="tx2"/>
                </a:solidFill>
                <a:latin typeface="Arial" panose="020B0604020202020204" pitchFamily="34" charset="0"/>
                <a:ea typeface="黑体" panose="02010609060101010101" charset="-122"/>
              </a:rPr>
              <a:t>myList.RemoveAt(0); </a:t>
            </a:r>
          </a:p>
        </p:txBody>
      </p:sp>
      <p:pic>
        <p:nvPicPr>
          <p:cNvPr id="327684" name="Picture 5"/>
          <p:cNvPicPr>
            <a:picLocks noChangeAspect="1"/>
          </p:cNvPicPr>
          <p:nvPr/>
        </p:nvPicPr>
        <p:blipFill>
          <a:blip r:embed="rId2"/>
          <a:stretch>
            <a:fillRect/>
          </a:stretch>
        </p:blipFill>
        <p:spPr>
          <a:xfrm>
            <a:off x="7680325" y="2924175"/>
            <a:ext cx="2519363" cy="17018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Queue </a:t>
            </a:r>
            <a:r>
              <a:rPr lang="zh-CN" altLang="en-US" dirty="0">
                <a:ea typeface="宋体" panose="02010600030101010101" pitchFamily="2" charset="-122"/>
              </a:rPr>
              <a:t>类</a:t>
            </a:r>
            <a:endParaRPr lang="en-US" altLang="zh-CN" dirty="0">
              <a:ea typeface="宋体" panose="02010600030101010101" pitchFamily="2" charset="-122"/>
            </a:endParaRPr>
          </a:p>
        </p:txBody>
      </p:sp>
      <p:sp>
        <p:nvSpPr>
          <p:cNvPr id="328706" name="Rectangle 3"/>
          <p:cNvSpPr>
            <a:spLocks noGrp="1"/>
          </p:cNvSpPr>
          <p:nvPr>
            <p:ph idx="1"/>
          </p:nvPr>
        </p:nvSpPr>
        <p:spPr>
          <a:xfrm>
            <a:off x="2208213" y="1412875"/>
            <a:ext cx="7920037" cy="4968875"/>
          </a:xfrm>
          <a:effectLst>
            <a:outerShdw dist="17961" dir="2699999" algn="ctr" rotWithShape="0">
              <a:schemeClr val="bg1"/>
            </a:outerShdw>
          </a:effectLst>
        </p:spPr>
        <p:txBody>
          <a:bodyPr vert="horz" wrap="square" lIns="91440" tIns="45720" rIns="91440" bIns="45720" anchor="t"/>
          <a:lstStyle/>
          <a:p>
            <a:pPr eaLnBrk="1" hangingPunct="1">
              <a:lnSpc>
                <a:spcPct val="80000"/>
              </a:lnSpc>
            </a:pPr>
            <a:r>
              <a:rPr lang="zh-CN" altLang="en-US" dirty="0"/>
              <a:t>队列</a:t>
            </a:r>
            <a:r>
              <a:rPr lang="en-US" altLang="zh-CN" dirty="0"/>
              <a:t>(Queue)</a:t>
            </a:r>
          </a:p>
          <a:p>
            <a:pPr lvl="1" eaLnBrk="1" hangingPunct="1">
              <a:lnSpc>
                <a:spcPct val="80000"/>
              </a:lnSpc>
            </a:pPr>
            <a:r>
              <a:rPr lang="zh-CN" altLang="en-US" dirty="0"/>
              <a:t>对象按照先进先出，先来先服务的原则</a:t>
            </a:r>
          </a:p>
          <a:p>
            <a:pPr lvl="1" eaLnBrk="1" hangingPunct="1">
              <a:lnSpc>
                <a:spcPct val="80000"/>
              </a:lnSpc>
            </a:pPr>
            <a:r>
              <a:rPr lang="zh-CN" altLang="en-US" dirty="0"/>
              <a:t>对象按顺序存储在默认大小为</a:t>
            </a:r>
            <a:r>
              <a:rPr lang="en-US" altLang="zh-CN" dirty="0"/>
              <a:t>32</a:t>
            </a:r>
            <a:r>
              <a:rPr lang="zh-CN" altLang="en-US" dirty="0"/>
              <a:t>的缓冲区中；当缓冲区空间不足时，按增长因子</a:t>
            </a:r>
            <a:r>
              <a:rPr lang="en-US" altLang="zh-CN" dirty="0"/>
              <a:t>(2.0)</a:t>
            </a:r>
            <a:r>
              <a:rPr lang="zh-CN" altLang="en-US" dirty="0"/>
              <a:t>创建一个新的缓冲区，并将现有对象拷贝到新缓冲区中</a:t>
            </a:r>
            <a:r>
              <a:rPr lang="en-US" altLang="zh-CN" dirty="0"/>
              <a:t>(</a:t>
            </a:r>
            <a:r>
              <a:rPr lang="zh-CN" altLang="en-US" dirty="0"/>
              <a:t>开销大</a:t>
            </a:r>
            <a:r>
              <a:rPr lang="en-US" altLang="zh-CN" dirty="0"/>
              <a:t>)</a:t>
            </a:r>
          </a:p>
          <a:p>
            <a:pPr eaLnBrk="1" hangingPunct="1">
              <a:lnSpc>
                <a:spcPct val="80000"/>
              </a:lnSpc>
            </a:pPr>
            <a:r>
              <a:rPr lang="en-US" altLang="zh-CN" dirty="0"/>
              <a:t>Queue</a:t>
            </a:r>
            <a:r>
              <a:rPr lang="zh-CN" altLang="en-US" dirty="0"/>
              <a:t>的方法：</a:t>
            </a:r>
          </a:p>
          <a:p>
            <a:pPr lvl="1" eaLnBrk="1" hangingPunct="1">
              <a:lnSpc>
                <a:spcPct val="80000"/>
              </a:lnSpc>
            </a:pPr>
            <a:r>
              <a:rPr lang="en-US" altLang="zh-CN" dirty="0"/>
              <a:t>Enqueue	</a:t>
            </a:r>
          </a:p>
          <a:p>
            <a:pPr lvl="1" eaLnBrk="1" hangingPunct="1">
              <a:lnSpc>
                <a:spcPct val="80000"/>
              </a:lnSpc>
            </a:pPr>
            <a:r>
              <a:rPr lang="en-US" altLang="zh-CN" dirty="0"/>
              <a:t>Dequeue  	</a:t>
            </a:r>
            <a:endParaRPr lang="en-US" altLang="zh-CN" sz="2200" dirty="0"/>
          </a:p>
          <a:p>
            <a:pPr lvl="1" eaLnBrk="1" hangingPunct="1">
              <a:lnSpc>
                <a:spcPct val="80000"/>
              </a:lnSpc>
            </a:pPr>
            <a:r>
              <a:rPr lang="en-US" altLang="zh-CN" dirty="0"/>
              <a:t>Peek		</a:t>
            </a:r>
            <a:endParaRPr lang="en-US" altLang="zh-CN" sz="2200" dirty="0"/>
          </a:p>
          <a:p>
            <a:pPr lvl="1" eaLnBrk="1" hangingPunct="1">
              <a:lnSpc>
                <a:spcPct val="80000"/>
              </a:lnSpc>
            </a:pPr>
            <a:r>
              <a:rPr lang="en-US" altLang="zh-CN" dirty="0"/>
              <a:t>Clear		</a:t>
            </a:r>
            <a:endParaRPr lang="en-US" altLang="zh-CN" sz="2200" dirty="0"/>
          </a:p>
          <a:p>
            <a:pPr lvl="1" eaLnBrk="1" hangingPunct="1">
              <a:lnSpc>
                <a:spcPct val="80000"/>
              </a:lnSpc>
            </a:pPr>
            <a:r>
              <a:rPr lang="en-US" altLang="zh-CN" dirty="0"/>
              <a:t>Contains	</a:t>
            </a:r>
            <a:endParaRPr lang="en-US" altLang="zh-CN" sz="2200" dirty="0"/>
          </a:p>
        </p:txBody>
      </p:sp>
      <p:sp>
        <p:nvSpPr>
          <p:cNvPr id="328707" name="Rectangle 4"/>
          <p:cNvSpPr/>
          <p:nvPr/>
        </p:nvSpPr>
        <p:spPr>
          <a:xfrm>
            <a:off x="5735638" y="4005263"/>
            <a:ext cx="3384550" cy="1871662"/>
          </a:xfrm>
          <a:prstGeom prst="rect">
            <a:avLst/>
          </a:prstGeom>
          <a:solidFill>
            <a:srgbClr val="CCFF66"/>
          </a:solidFill>
          <a:ln w="9525">
            <a:noFill/>
          </a:ln>
        </p:spPr>
        <p:txBody>
          <a:bodyPr wrap="none" anchor="ctr"/>
          <a:lstStyle/>
          <a:p>
            <a:pPr marL="342900" indent="-342900" algn="ctr"/>
            <a:endParaRPr lang="en-US" altLang="zh-CN" sz="2400" dirty="0">
              <a:latin typeface="Lucida Sans Typewriter" panose="020B0509030504030204" pitchFamily="1" charset="0"/>
              <a:ea typeface="宋体" panose="02010600030101010101" pitchFamily="2" charset="-122"/>
            </a:endParaRPr>
          </a:p>
        </p:txBody>
      </p:sp>
      <p:sp>
        <p:nvSpPr>
          <p:cNvPr id="328708" name="Rectangle 5"/>
          <p:cNvSpPr/>
          <p:nvPr/>
        </p:nvSpPr>
        <p:spPr>
          <a:xfrm>
            <a:off x="5953125" y="4724400"/>
            <a:ext cx="792163" cy="431800"/>
          </a:xfrm>
          <a:prstGeom prst="rect">
            <a:avLst/>
          </a:prstGeom>
          <a:solidFill>
            <a:srgbClr val="FF9966"/>
          </a:solidFill>
          <a:ln w="9525">
            <a:noFill/>
          </a:ln>
        </p:spPr>
        <p:txBody>
          <a:bodyPr wrap="none" anchor="ctr"/>
          <a:lstStyle/>
          <a:p>
            <a:pPr marL="342900" indent="-342900" algn="ctr"/>
            <a:r>
              <a:rPr lang="en-US" altLang="zh-CN" sz="2000" dirty="0">
                <a:latin typeface="Lucida Sans Typewriter" panose="020B0509030504030204" pitchFamily="1" charset="0"/>
                <a:ea typeface="宋体" panose="02010600030101010101" pitchFamily="2" charset="-122"/>
              </a:rPr>
              <a:t>man3</a:t>
            </a:r>
          </a:p>
        </p:txBody>
      </p:sp>
      <p:sp>
        <p:nvSpPr>
          <p:cNvPr id="328709" name="Rectangle 6"/>
          <p:cNvSpPr/>
          <p:nvPr/>
        </p:nvSpPr>
        <p:spPr>
          <a:xfrm>
            <a:off x="6743700" y="4149725"/>
            <a:ext cx="1368425" cy="431800"/>
          </a:xfrm>
          <a:prstGeom prst="rect">
            <a:avLst/>
          </a:prstGeom>
          <a:noFill/>
          <a:ln w="9525">
            <a:noFill/>
          </a:ln>
        </p:spPr>
        <p:txBody>
          <a:bodyPr wrap="none" anchor="ctr"/>
          <a:lstStyle/>
          <a:p>
            <a:pPr marL="342900" indent="-342900" algn="ctr"/>
            <a:r>
              <a:rPr lang="en-US" altLang="zh-CN" sz="2400" dirty="0">
                <a:latin typeface="Lucida Sans Typewriter" panose="020B0509030504030204" pitchFamily="1" charset="0"/>
                <a:ea typeface="宋体" panose="02010600030101010101" pitchFamily="2" charset="-122"/>
              </a:rPr>
              <a:t>Queue</a:t>
            </a:r>
          </a:p>
        </p:txBody>
      </p:sp>
      <p:sp>
        <p:nvSpPr>
          <p:cNvPr id="328710" name="Line 7"/>
          <p:cNvSpPr/>
          <p:nvPr/>
        </p:nvSpPr>
        <p:spPr>
          <a:xfrm>
            <a:off x="4800600" y="4941888"/>
            <a:ext cx="865188" cy="0"/>
          </a:xfrm>
          <a:prstGeom prst="line">
            <a:avLst/>
          </a:prstGeom>
          <a:ln w="76200" cap="flat" cmpd="sng">
            <a:solidFill>
              <a:srgbClr val="7C4E7E"/>
            </a:solidFill>
            <a:prstDash val="solid"/>
            <a:round/>
            <a:headEnd type="none" w="med" len="med"/>
            <a:tailEnd type="triangle" w="med" len="med"/>
          </a:ln>
          <a:effectLst>
            <a:prstShdw prst="shdw17" dist="17961" dir="2699999">
              <a:srgbClr val="4A2F4C"/>
            </a:prstShdw>
          </a:effectLst>
        </p:spPr>
      </p:sp>
      <p:sp>
        <p:nvSpPr>
          <p:cNvPr id="328711" name="Line 8"/>
          <p:cNvSpPr/>
          <p:nvPr/>
        </p:nvSpPr>
        <p:spPr>
          <a:xfrm flipH="1">
            <a:off x="9264650" y="4941888"/>
            <a:ext cx="935038" cy="0"/>
          </a:xfrm>
          <a:prstGeom prst="line">
            <a:avLst/>
          </a:prstGeom>
          <a:ln w="76200" cap="flat" cmpd="sng">
            <a:solidFill>
              <a:srgbClr val="7C4E7E"/>
            </a:solidFill>
            <a:prstDash val="solid"/>
            <a:round/>
            <a:headEnd type="triangle" w="med" len="med"/>
            <a:tailEnd type="none" w="med" len="med"/>
          </a:ln>
          <a:effectLst>
            <a:prstShdw prst="shdw17" dist="17961" dir="2699999">
              <a:srgbClr val="4A2F4C"/>
            </a:prstShdw>
          </a:effectLst>
        </p:spPr>
      </p:sp>
      <p:sp>
        <p:nvSpPr>
          <p:cNvPr id="328712" name="Rectangle 9"/>
          <p:cNvSpPr/>
          <p:nvPr/>
        </p:nvSpPr>
        <p:spPr>
          <a:xfrm>
            <a:off x="7032625" y="4724400"/>
            <a:ext cx="792163" cy="431800"/>
          </a:xfrm>
          <a:prstGeom prst="rect">
            <a:avLst/>
          </a:prstGeom>
          <a:solidFill>
            <a:srgbClr val="FF9966"/>
          </a:solidFill>
          <a:ln w="9525">
            <a:noFill/>
          </a:ln>
        </p:spPr>
        <p:txBody>
          <a:bodyPr wrap="none" anchor="ctr"/>
          <a:lstStyle/>
          <a:p>
            <a:pPr marL="342900" indent="-342900" algn="ctr"/>
            <a:r>
              <a:rPr lang="en-US" altLang="zh-CN" sz="2000" dirty="0">
                <a:latin typeface="Lucida Sans Typewriter" panose="020B0509030504030204" pitchFamily="1" charset="0"/>
                <a:ea typeface="宋体" panose="02010600030101010101" pitchFamily="2" charset="-122"/>
              </a:rPr>
              <a:t>man2</a:t>
            </a:r>
          </a:p>
        </p:txBody>
      </p:sp>
      <p:sp>
        <p:nvSpPr>
          <p:cNvPr id="328713" name="Rectangle 10"/>
          <p:cNvSpPr/>
          <p:nvPr/>
        </p:nvSpPr>
        <p:spPr>
          <a:xfrm>
            <a:off x="8112125" y="4724400"/>
            <a:ext cx="792163" cy="431800"/>
          </a:xfrm>
          <a:prstGeom prst="rect">
            <a:avLst/>
          </a:prstGeom>
          <a:solidFill>
            <a:srgbClr val="FF9966"/>
          </a:solidFill>
          <a:ln w="9525">
            <a:noFill/>
          </a:ln>
        </p:spPr>
        <p:txBody>
          <a:bodyPr wrap="none" anchor="ctr"/>
          <a:lstStyle/>
          <a:p>
            <a:pPr marL="342900" indent="-342900" algn="ctr"/>
            <a:r>
              <a:rPr lang="en-US" altLang="zh-CN" sz="2000" dirty="0">
                <a:latin typeface="Lucida Sans Typewriter" panose="020B0509030504030204" pitchFamily="1" charset="0"/>
                <a:ea typeface="宋体" panose="02010600030101010101" pitchFamily="2" charset="-122"/>
              </a:rPr>
              <a:t>man1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Rectangle 2"/>
          <p:cNvSpPr>
            <a:spLocks noGrp="1"/>
          </p:cNvSpPr>
          <p:nvPr>
            <p:ph idx="1"/>
          </p:nvPr>
        </p:nvSpPr>
        <p:spPr>
          <a:xfrm>
            <a:off x="1981200" y="188913"/>
            <a:ext cx="8229600" cy="6335712"/>
          </a:xfrm>
        </p:spPr>
        <p:txBody>
          <a:bodyPr vert="horz" wrap="square" lIns="91440" tIns="45720" rIns="91440" bIns="45720" anchor="t"/>
          <a:lstStyle/>
          <a:p>
            <a:pPr eaLnBrk="1" hangingPunct="1">
              <a:lnSpc>
                <a:spcPct val="80000"/>
              </a:lnSpc>
              <a:buNone/>
            </a:pPr>
            <a:r>
              <a:rPr lang="en-US" altLang="zh-CN" sz="2000" dirty="0"/>
              <a:t>using System;</a:t>
            </a:r>
          </a:p>
          <a:p>
            <a:pPr eaLnBrk="1" hangingPunct="1">
              <a:lnSpc>
                <a:spcPct val="80000"/>
              </a:lnSpc>
              <a:buNone/>
            </a:pPr>
            <a:r>
              <a:rPr lang="en-US" altLang="zh-CN" sz="2000" dirty="0"/>
              <a:t>using System.Collections;</a:t>
            </a:r>
          </a:p>
          <a:p>
            <a:pPr eaLnBrk="1" hangingPunct="1">
              <a:lnSpc>
                <a:spcPct val="80000"/>
              </a:lnSpc>
              <a:buNone/>
            </a:pPr>
            <a:r>
              <a:rPr lang="en-US" altLang="zh-CN" sz="2000" dirty="0"/>
              <a:t>public class SamplesQueue</a:t>
            </a:r>
          </a:p>
          <a:p>
            <a:pPr eaLnBrk="1" hangingPunct="1">
              <a:lnSpc>
                <a:spcPct val="80000"/>
              </a:lnSpc>
              <a:buNone/>
            </a:pPr>
            <a:r>
              <a:rPr lang="en-US" altLang="zh-CN" sz="2000" dirty="0"/>
              <a:t>{</a:t>
            </a:r>
          </a:p>
          <a:p>
            <a:pPr eaLnBrk="1" hangingPunct="1">
              <a:lnSpc>
                <a:spcPct val="80000"/>
              </a:lnSpc>
              <a:buNone/>
            </a:pPr>
            <a:r>
              <a:rPr lang="en-US" altLang="zh-CN" sz="2000" dirty="0"/>
              <a:t>    public static void Main()</a:t>
            </a:r>
          </a:p>
          <a:p>
            <a:pPr eaLnBrk="1" hangingPunct="1">
              <a:lnSpc>
                <a:spcPct val="80000"/>
              </a:lnSpc>
              <a:buNone/>
            </a:pPr>
            <a:r>
              <a:rPr lang="en-US" altLang="zh-CN" sz="2000" dirty="0"/>
              <a:t>    {</a:t>
            </a:r>
          </a:p>
          <a:p>
            <a:pPr eaLnBrk="1" hangingPunct="1">
              <a:lnSpc>
                <a:spcPct val="80000"/>
              </a:lnSpc>
              <a:buNone/>
            </a:pPr>
            <a:r>
              <a:rPr lang="en-US" altLang="zh-CN" sz="2000" dirty="0"/>
              <a:t>        Queue myQ = new Queue();</a:t>
            </a:r>
          </a:p>
          <a:p>
            <a:pPr eaLnBrk="1" hangingPunct="1">
              <a:lnSpc>
                <a:spcPct val="80000"/>
              </a:lnSpc>
              <a:buNone/>
            </a:pPr>
            <a:r>
              <a:rPr lang="en-US" altLang="zh-CN" sz="2000" dirty="0"/>
              <a:t>        myQ.Enqueue("The");</a:t>
            </a:r>
          </a:p>
          <a:p>
            <a:pPr eaLnBrk="1" hangingPunct="1">
              <a:lnSpc>
                <a:spcPct val="80000"/>
              </a:lnSpc>
              <a:buNone/>
            </a:pPr>
            <a:r>
              <a:rPr lang="en-US" altLang="zh-CN" sz="2000" dirty="0"/>
              <a:t>        myQ.Enqueue("quick");</a:t>
            </a:r>
          </a:p>
          <a:p>
            <a:pPr eaLnBrk="1" hangingPunct="1">
              <a:lnSpc>
                <a:spcPct val="80000"/>
              </a:lnSpc>
              <a:buNone/>
            </a:pPr>
            <a:r>
              <a:rPr lang="en-US" altLang="zh-CN" sz="2000" dirty="0"/>
              <a:t>        myQ.Enqueue("brown");</a:t>
            </a:r>
          </a:p>
          <a:p>
            <a:pPr eaLnBrk="1" hangingPunct="1">
              <a:lnSpc>
                <a:spcPct val="80000"/>
              </a:lnSpc>
              <a:buNone/>
            </a:pPr>
            <a:r>
              <a:rPr lang="en-US" altLang="zh-CN" sz="2000" dirty="0"/>
              <a:t>        myQ.Enqueue("fox");        </a:t>
            </a:r>
          </a:p>
          <a:p>
            <a:pPr eaLnBrk="1" hangingPunct="1">
              <a:lnSpc>
                <a:spcPct val="80000"/>
              </a:lnSpc>
              <a:buNone/>
            </a:pPr>
            <a:r>
              <a:rPr lang="en-US" altLang="zh-CN" sz="2000" dirty="0"/>
              <a:t>        // Removes an element from the Queue.</a:t>
            </a:r>
          </a:p>
          <a:p>
            <a:pPr eaLnBrk="1" hangingPunct="1">
              <a:lnSpc>
                <a:spcPct val="80000"/>
              </a:lnSpc>
              <a:buNone/>
            </a:pPr>
            <a:r>
              <a:rPr lang="en-US" altLang="zh-CN" sz="2000" dirty="0"/>
              <a:t>        Console.WriteLine("(Dequeue)\t{0}", myQ.Dequeue());</a:t>
            </a:r>
          </a:p>
          <a:p>
            <a:pPr eaLnBrk="1" hangingPunct="1">
              <a:lnSpc>
                <a:spcPct val="80000"/>
              </a:lnSpc>
              <a:buNone/>
            </a:pPr>
            <a:r>
              <a:rPr lang="en-US" altLang="zh-CN" sz="2000" dirty="0"/>
              <a:t>        Console.WriteLine("(Peek)   \t{0}", myQ.Peek());</a:t>
            </a:r>
            <a:endParaRPr lang="zh-CN" altLang="zh-CN" sz="2000" dirty="0"/>
          </a:p>
          <a:p>
            <a:pPr eaLnBrk="1" hangingPunct="1">
              <a:lnSpc>
                <a:spcPct val="80000"/>
              </a:lnSpc>
              <a:buNone/>
            </a:pPr>
            <a:r>
              <a:rPr lang="zh-CN" altLang="zh-CN" sz="2000" dirty="0"/>
              <a:t>	    </a:t>
            </a:r>
            <a:r>
              <a:rPr lang="en-US" altLang="zh-CN" sz="2000" dirty="0"/>
              <a:t>Console.WriteLine(myQ.Contains("The"));</a:t>
            </a:r>
          </a:p>
          <a:p>
            <a:pPr eaLnBrk="1" hangingPunct="1">
              <a:lnSpc>
                <a:spcPct val="80000"/>
              </a:lnSpc>
              <a:buNone/>
            </a:pPr>
            <a:r>
              <a:rPr lang="en-US" altLang="zh-CN" sz="2000" dirty="0"/>
              <a:t>    }</a:t>
            </a:r>
          </a:p>
          <a:p>
            <a:pPr eaLnBrk="1" hangingPunct="1">
              <a:lnSpc>
                <a:spcPct val="80000"/>
              </a:lnSpc>
              <a:buNone/>
            </a:pPr>
            <a:r>
              <a:rPr lang="en-US" altLang="zh-CN" sz="2000" dirty="0"/>
              <a:t>}</a:t>
            </a:r>
          </a:p>
          <a:p>
            <a:pPr eaLnBrk="1" hangingPunct="1">
              <a:lnSpc>
                <a:spcPct val="80000"/>
              </a:lnSpc>
              <a:buNone/>
            </a:pPr>
            <a:endParaRPr lang="zh-CN" altLang="zh-CN"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Stack </a:t>
            </a:r>
            <a:r>
              <a:rPr lang="zh-CN" altLang="en-US" dirty="0">
                <a:ea typeface="宋体" panose="02010600030101010101" pitchFamily="2" charset="-122"/>
              </a:rPr>
              <a:t>类</a:t>
            </a:r>
          </a:p>
        </p:txBody>
      </p:sp>
      <p:sp>
        <p:nvSpPr>
          <p:cNvPr id="330754" name="Rectangle 3"/>
          <p:cNvSpPr>
            <a:spLocks noGrp="1"/>
          </p:cNvSpPr>
          <p:nvPr>
            <p:ph idx="1"/>
          </p:nvPr>
        </p:nvSpPr>
        <p:spPr>
          <a:xfrm>
            <a:off x="2208213" y="1628775"/>
            <a:ext cx="7772400" cy="4464050"/>
          </a:xfrm>
        </p:spPr>
        <p:txBody>
          <a:bodyPr vert="horz" wrap="square" lIns="91440" tIns="45720" rIns="91440" bIns="45720" anchor="t"/>
          <a:lstStyle/>
          <a:p>
            <a:pPr eaLnBrk="1" hangingPunct="1">
              <a:lnSpc>
                <a:spcPct val="80000"/>
              </a:lnSpc>
            </a:pPr>
            <a:r>
              <a:rPr lang="zh-CN" altLang="en-US" dirty="0"/>
              <a:t>栈</a:t>
            </a:r>
            <a:r>
              <a:rPr lang="en-US" altLang="zh-CN" dirty="0"/>
              <a:t>(Stack)</a:t>
            </a:r>
          </a:p>
          <a:p>
            <a:pPr lvl="1" eaLnBrk="1" hangingPunct="1">
              <a:lnSpc>
                <a:spcPct val="80000"/>
              </a:lnSpc>
            </a:pPr>
            <a:r>
              <a:rPr lang="zh-CN" altLang="en-US" sz="3000" dirty="0"/>
              <a:t>后进先出，最后插入的对象位于栈的顶端</a:t>
            </a:r>
          </a:p>
          <a:p>
            <a:pPr eaLnBrk="1" hangingPunct="1">
              <a:lnSpc>
                <a:spcPct val="80000"/>
              </a:lnSpc>
            </a:pPr>
            <a:r>
              <a:rPr lang="en-US" altLang="zh-CN" dirty="0"/>
              <a:t>Stack</a:t>
            </a:r>
            <a:r>
              <a:rPr lang="zh-CN" altLang="en-US" dirty="0"/>
              <a:t>的方法</a:t>
            </a:r>
          </a:p>
          <a:p>
            <a:pPr lvl="1" eaLnBrk="1" hangingPunct="1">
              <a:lnSpc>
                <a:spcPct val="80000"/>
              </a:lnSpc>
            </a:pPr>
            <a:r>
              <a:rPr lang="en-US" altLang="zh-CN" sz="3000" dirty="0"/>
              <a:t>Push		</a:t>
            </a:r>
          </a:p>
          <a:p>
            <a:pPr lvl="1" eaLnBrk="1" hangingPunct="1">
              <a:lnSpc>
                <a:spcPct val="80000"/>
              </a:lnSpc>
            </a:pPr>
            <a:r>
              <a:rPr lang="en-US" altLang="zh-CN" sz="3000" dirty="0"/>
              <a:t>Pop</a:t>
            </a:r>
          </a:p>
          <a:p>
            <a:pPr lvl="1" eaLnBrk="1" hangingPunct="1">
              <a:lnSpc>
                <a:spcPct val="80000"/>
              </a:lnSpc>
            </a:pPr>
            <a:r>
              <a:rPr lang="en-US" altLang="zh-CN" sz="3000" dirty="0"/>
              <a:t>Peek</a:t>
            </a:r>
          </a:p>
          <a:p>
            <a:pPr lvl="1" eaLnBrk="1" hangingPunct="1">
              <a:lnSpc>
                <a:spcPct val="80000"/>
              </a:lnSpc>
            </a:pPr>
            <a:r>
              <a:rPr lang="en-US" altLang="zh-CN" sz="3000" dirty="0"/>
              <a:t>Clear</a:t>
            </a:r>
          </a:p>
          <a:p>
            <a:pPr lvl="1" eaLnBrk="1" hangingPunct="1">
              <a:lnSpc>
                <a:spcPct val="80000"/>
              </a:lnSpc>
            </a:pPr>
            <a:r>
              <a:rPr lang="en-US" altLang="zh-CN" sz="3000" dirty="0"/>
              <a:t>Contains</a:t>
            </a:r>
          </a:p>
        </p:txBody>
      </p:sp>
      <p:sp>
        <p:nvSpPr>
          <p:cNvPr id="330755" name="Rectangle 4"/>
          <p:cNvSpPr/>
          <p:nvPr/>
        </p:nvSpPr>
        <p:spPr>
          <a:xfrm>
            <a:off x="6527800" y="3644900"/>
            <a:ext cx="2232025" cy="2665413"/>
          </a:xfrm>
          <a:prstGeom prst="rect">
            <a:avLst/>
          </a:prstGeom>
          <a:solidFill>
            <a:srgbClr val="CCFF66"/>
          </a:solidFill>
          <a:ln w="9525">
            <a:noFill/>
          </a:ln>
        </p:spPr>
        <p:txBody>
          <a:bodyPr wrap="none" anchor="ctr"/>
          <a:lstStyle/>
          <a:p>
            <a:pPr marL="342900" indent="-342900" algn="ctr"/>
            <a:endParaRPr lang="en-US" altLang="zh-CN" sz="2400" dirty="0">
              <a:latin typeface="Lucida Sans Typewriter" panose="020B0509030504030204" pitchFamily="1" charset="0"/>
              <a:ea typeface="宋体" panose="02010600030101010101" pitchFamily="2" charset="-122"/>
            </a:endParaRPr>
          </a:p>
        </p:txBody>
      </p:sp>
      <p:sp>
        <p:nvSpPr>
          <p:cNvPr id="330756" name="Rectangle 5"/>
          <p:cNvSpPr/>
          <p:nvPr/>
        </p:nvSpPr>
        <p:spPr>
          <a:xfrm>
            <a:off x="6959600" y="4365625"/>
            <a:ext cx="1368425" cy="431800"/>
          </a:xfrm>
          <a:prstGeom prst="rect">
            <a:avLst/>
          </a:prstGeom>
          <a:solidFill>
            <a:srgbClr val="FF9966"/>
          </a:solidFill>
          <a:ln w="9525">
            <a:noFill/>
          </a:ln>
        </p:spPr>
        <p:txBody>
          <a:bodyPr wrap="none" anchor="ctr"/>
          <a:lstStyle/>
          <a:p>
            <a:pPr marL="342900" indent="-342900" algn="ctr"/>
            <a:r>
              <a:rPr lang="en-US" altLang="zh-CN" sz="2000" dirty="0">
                <a:latin typeface="Lucida Sans Typewriter" panose="020B0509030504030204" pitchFamily="1" charset="0"/>
                <a:ea typeface="宋体" panose="02010600030101010101" pitchFamily="2" charset="-122"/>
              </a:rPr>
              <a:t>book3</a:t>
            </a:r>
          </a:p>
        </p:txBody>
      </p:sp>
      <p:sp>
        <p:nvSpPr>
          <p:cNvPr id="330757" name="Rectangle 6"/>
          <p:cNvSpPr/>
          <p:nvPr/>
        </p:nvSpPr>
        <p:spPr>
          <a:xfrm>
            <a:off x="6959600" y="4941888"/>
            <a:ext cx="1368425" cy="431800"/>
          </a:xfrm>
          <a:prstGeom prst="rect">
            <a:avLst/>
          </a:prstGeom>
          <a:solidFill>
            <a:srgbClr val="FF9966"/>
          </a:solidFill>
          <a:ln w="9525">
            <a:noFill/>
          </a:ln>
        </p:spPr>
        <p:txBody>
          <a:bodyPr wrap="none" anchor="ctr"/>
          <a:lstStyle/>
          <a:p>
            <a:pPr marL="342900" indent="-342900" algn="ctr"/>
            <a:r>
              <a:rPr lang="en-US" altLang="zh-CN" sz="2000" dirty="0">
                <a:latin typeface="Lucida Sans Typewriter" panose="020B0509030504030204" pitchFamily="1" charset="0"/>
                <a:ea typeface="宋体" panose="02010600030101010101" pitchFamily="2" charset="-122"/>
              </a:rPr>
              <a:t>book2</a:t>
            </a:r>
          </a:p>
        </p:txBody>
      </p:sp>
      <p:sp>
        <p:nvSpPr>
          <p:cNvPr id="330758" name="Rectangle 7"/>
          <p:cNvSpPr/>
          <p:nvPr/>
        </p:nvSpPr>
        <p:spPr>
          <a:xfrm>
            <a:off x="6959600" y="5518150"/>
            <a:ext cx="1368425" cy="431800"/>
          </a:xfrm>
          <a:prstGeom prst="rect">
            <a:avLst/>
          </a:prstGeom>
          <a:solidFill>
            <a:srgbClr val="FF9966"/>
          </a:solidFill>
          <a:ln w="9525">
            <a:noFill/>
          </a:ln>
        </p:spPr>
        <p:txBody>
          <a:bodyPr wrap="none" anchor="ctr"/>
          <a:lstStyle/>
          <a:p>
            <a:pPr marL="342900" indent="-342900" algn="ctr"/>
            <a:r>
              <a:rPr lang="en-US" altLang="zh-CN" sz="2000" dirty="0">
                <a:latin typeface="Lucida Sans Typewriter" panose="020B0509030504030204" pitchFamily="1" charset="0"/>
                <a:ea typeface="宋体" panose="02010600030101010101" pitchFamily="2" charset="-122"/>
              </a:rPr>
              <a:t>book1</a:t>
            </a:r>
          </a:p>
        </p:txBody>
      </p:sp>
      <p:sp>
        <p:nvSpPr>
          <p:cNvPr id="330759" name="Rectangle 8"/>
          <p:cNvSpPr/>
          <p:nvPr/>
        </p:nvSpPr>
        <p:spPr>
          <a:xfrm>
            <a:off x="6959600" y="3789363"/>
            <a:ext cx="1368425" cy="431800"/>
          </a:xfrm>
          <a:prstGeom prst="rect">
            <a:avLst/>
          </a:prstGeom>
          <a:noFill/>
          <a:ln w="9525">
            <a:noFill/>
          </a:ln>
        </p:spPr>
        <p:txBody>
          <a:bodyPr wrap="none" anchor="ctr"/>
          <a:lstStyle/>
          <a:p>
            <a:pPr marL="342900" indent="-342900" algn="ctr"/>
            <a:r>
              <a:rPr lang="en-US" altLang="zh-CN" sz="2400" dirty="0">
                <a:latin typeface="Lucida Sans Typewriter" panose="020B0509030504030204" pitchFamily="1" charset="0"/>
                <a:ea typeface="宋体" panose="02010600030101010101" pitchFamily="2" charset="-122"/>
              </a:rPr>
              <a:t>Stack</a:t>
            </a:r>
          </a:p>
        </p:txBody>
      </p:sp>
      <p:sp>
        <p:nvSpPr>
          <p:cNvPr id="330760" name="Text Box 9"/>
          <p:cNvSpPr txBox="1"/>
          <p:nvPr/>
        </p:nvSpPr>
        <p:spPr>
          <a:xfrm>
            <a:off x="8759825" y="3068638"/>
            <a:ext cx="1223963" cy="398780"/>
          </a:xfrm>
          <a:prstGeom prst="rect">
            <a:avLst/>
          </a:prstGeom>
          <a:noFill/>
          <a:ln w="9525">
            <a:noFill/>
          </a:ln>
        </p:spPr>
        <p:txBody>
          <a:bodyPr anchor="t">
            <a:spAutoFit/>
          </a:bodyPr>
          <a:lstStyle/>
          <a:p>
            <a:pPr marL="342900" indent="-342900">
              <a:spcBef>
                <a:spcPct val="50000"/>
              </a:spcBef>
            </a:pPr>
            <a:r>
              <a:rPr lang="zh-CN" altLang="en-US" sz="2000" b="1" dirty="0">
                <a:latin typeface="Lucida Sans Typewriter" panose="020B0509030504030204" pitchFamily="1" charset="0"/>
                <a:ea typeface="宋体" panose="02010600030101010101" pitchFamily="2" charset="-122"/>
              </a:rPr>
              <a:t>栈顶</a:t>
            </a:r>
          </a:p>
        </p:txBody>
      </p:sp>
      <p:sp>
        <p:nvSpPr>
          <p:cNvPr id="330761" name="Line 10"/>
          <p:cNvSpPr/>
          <p:nvPr/>
        </p:nvSpPr>
        <p:spPr>
          <a:xfrm>
            <a:off x="6167438" y="3644900"/>
            <a:ext cx="0" cy="2520950"/>
          </a:xfrm>
          <a:prstGeom prst="line">
            <a:avLst/>
          </a:prstGeom>
          <a:ln w="76200" cap="flat" cmpd="sng">
            <a:solidFill>
              <a:srgbClr val="7C4E7E"/>
            </a:solidFill>
            <a:prstDash val="solid"/>
            <a:round/>
            <a:headEnd type="none" w="med" len="med"/>
            <a:tailEnd type="triangle" w="med" len="med"/>
          </a:ln>
          <a:effectLst>
            <a:prstShdw prst="shdw17" dist="17961" dir="2699999">
              <a:srgbClr val="4A2F4C"/>
            </a:prstShdw>
          </a:effectLst>
        </p:spPr>
      </p:sp>
      <p:sp>
        <p:nvSpPr>
          <p:cNvPr id="330762" name="Line 11"/>
          <p:cNvSpPr/>
          <p:nvPr/>
        </p:nvSpPr>
        <p:spPr>
          <a:xfrm>
            <a:off x="9120188" y="3644900"/>
            <a:ext cx="0" cy="2520950"/>
          </a:xfrm>
          <a:prstGeom prst="line">
            <a:avLst/>
          </a:prstGeom>
          <a:ln w="76200" cap="flat" cmpd="sng">
            <a:solidFill>
              <a:srgbClr val="7C4E7E"/>
            </a:solidFill>
            <a:prstDash val="solid"/>
            <a:round/>
            <a:headEnd type="triangle" w="med" len="med"/>
            <a:tailEnd type="none" w="med" len="med"/>
          </a:ln>
          <a:effectLst>
            <a:prstShdw prst="shdw17" dist="17961" dir="2699999">
              <a:srgbClr val="4A2F4C"/>
            </a:prstShdw>
          </a:effectLst>
        </p:spPr>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Rectangle 2"/>
          <p:cNvSpPr>
            <a:spLocks noGrp="1"/>
          </p:cNvSpPr>
          <p:nvPr>
            <p:ph idx="1"/>
          </p:nvPr>
        </p:nvSpPr>
        <p:spPr>
          <a:xfrm>
            <a:off x="1847850" y="260350"/>
            <a:ext cx="8229600" cy="6337300"/>
          </a:xfrm>
        </p:spPr>
        <p:txBody>
          <a:bodyPr vert="horz" wrap="square" lIns="91440" tIns="45720" rIns="91440" bIns="45720" anchor="t">
            <a:normAutofit fontScale="92500"/>
          </a:bodyPr>
          <a:lstStyle/>
          <a:p>
            <a:pPr eaLnBrk="1" hangingPunct="1">
              <a:lnSpc>
                <a:spcPct val="80000"/>
              </a:lnSpc>
              <a:buNone/>
            </a:pPr>
            <a:r>
              <a:rPr lang="en-US" altLang="zh-CN" sz="1600" b="0" dirty="0"/>
              <a:t>using System;</a:t>
            </a:r>
          </a:p>
          <a:p>
            <a:pPr eaLnBrk="1" hangingPunct="1">
              <a:lnSpc>
                <a:spcPct val="80000"/>
              </a:lnSpc>
              <a:buNone/>
            </a:pPr>
            <a:r>
              <a:rPr lang="en-US" altLang="zh-CN" sz="1600" b="0" dirty="0"/>
              <a:t>using System.Collections;</a:t>
            </a:r>
          </a:p>
          <a:p>
            <a:pPr eaLnBrk="1" hangingPunct="1">
              <a:lnSpc>
                <a:spcPct val="80000"/>
              </a:lnSpc>
              <a:buNone/>
            </a:pPr>
            <a:r>
              <a:rPr lang="en-US" altLang="zh-CN" sz="1600" b="0" dirty="0"/>
              <a:t>public class ShowStack</a:t>
            </a:r>
          </a:p>
          <a:p>
            <a:pPr eaLnBrk="1" hangingPunct="1">
              <a:lnSpc>
                <a:spcPct val="80000"/>
              </a:lnSpc>
              <a:buNone/>
            </a:pPr>
            <a:r>
              <a:rPr lang="en-US" altLang="zh-CN" sz="1600" b="0" dirty="0"/>
              <a:t>{</a:t>
            </a:r>
          </a:p>
          <a:p>
            <a:pPr eaLnBrk="1" hangingPunct="1">
              <a:lnSpc>
                <a:spcPct val="80000"/>
              </a:lnSpc>
              <a:buNone/>
            </a:pPr>
            <a:r>
              <a:rPr lang="en-US" altLang="zh-CN" sz="1600" b="0" dirty="0"/>
              <a:t>    public static void Main()</a:t>
            </a:r>
          </a:p>
          <a:p>
            <a:pPr eaLnBrk="1" hangingPunct="1">
              <a:lnSpc>
                <a:spcPct val="80000"/>
              </a:lnSpc>
              <a:buNone/>
            </a:pPr>
            <a:r>
              <a:rPr lang="en-US" altLang="zh-CN" sz="1600" b="0" dirty="0"/>
              <a:t>    {</a:t>
            </a:r>
          </a:p>
          <a:p>
            <a:pPr eaLnBrk="1" hangingPunct="1">
              <a:lnSpc>
                <a:spcPct val="80000"/>
              </a:lnSpc>
              <a:buNone/>
            </a:pPr>
            <a:r>
              <a:rPr lang="en-US" altLang="zh-CN" sz="1600" b="0" dirty="0"/>
              <a:t>        Stack myStack = new Stack();</a:t>
            </a:r>
          </a:p>
          <a:p>
            <a:pPr eaLnBrk="1" hangingPunct="1">
              <a:lnSpc>
                <a:spcPct val="80000"/>
              </a:lnSpc>
              <a:buNone/>
            </a:pPr>
            <a:r>
              <a:rPr lang="en-US" altLang="zh-CN" sz="1600" b="0" dirty="0"/>
              <a:t>        myStack.Push(100);</a:t>
            </a:r>
          </a:p>
          <a:p>
            <a:pPr eaLnBrk="1" hangingPunct="1">
              <a:lnSpc>
                <a:spcPct val="80000"/>
              </a:lnSpc>
              <a:buNone/>
            </a:pPr>
            <a:r>
              <a:rPr lang="en-US" altLang="zh-CN" sz="1600" b="0" dirty="0"/>
              <a:t>        myStack.Push(200);</a:t>
            </a:r>
          </a:p>
          <a:p>
            <a:pPr eaLnBrk="1" hangingPunct="1">
              <a:lnSpc>
                <a:spcPct val="80000"/>
              </a:lnSpc>
              <a:buNone/>
            </a:pPr>
            <a:r>
              <a:rPr lang="en-US" altLang="zh-CN" sz="1600" b="0" dirty="0"/>
              <a:t>        myStack.Push(300);</a:t>
            </a:r>
          </a:p>
          <a:p>
            <a:pPr eaLnBrk="1" hangingPunct="1">
              <a:lnSpc>
                <a:spcPct val="80000"/>
              </a:lnSpc>
              <a:buNone/>
            </a:pPr>
            <a:r>
              <a:rPr lang="en-US" altLang="zh-CN" sz="1600" b="0" dirty="0"/>
              <a:t>        PrintValues(myStack);</a:t>
            </a:r>
          </a:p>
          <a:p>
            <a:pPr eaLnBrk="1" hangingPunct="1">
              <a:lnSpc>
                <a:spcPct val="80000"/>
              </a:lnSpc>
              <a:buNone/>
            </a:pPr>
            <a:r>
              <a:rPr lang="en-US" altLang="zh-CN" sz="1600" b="0" dirty="0"/>
              <a:t>        myStack.Pop();</a:t>
            </a:r>
          </a:p>
          <a:p>
            <a:pPr eaLnBrk="1" hangingPunct="1">
              <a:lnSpc>
                <a:spcPct val="80000"/>
              </a:lnSpc>
              <a:buNone/>
            </a:pPr>
            <a:r>
              <a:rPr lang="en-US" altLang="zh-CN" sz="1600" b="0" dirty="0"/>
              <a:t>        Console.WriteLine(myStack.Peek().ToString());</a:t>
            </a:r>
          </a:p>
          <a:p>
            <a:pPr eaLnBrk="1" hangingPunct="1">
              <a:lnSpc>
                <a:spcPct val="80000"/>
              </a:lnSpc>
              <a:buNone/>
            </a:pPr>
            <a:r>
              <a:rPr lang="en-US" altLang="zh-CN" sz="1600" b="0" dirty="0"/>
              <a:t>    }</a:t>
            </a:r>
          </a:p>
          <a:p>
            <a:pPr eaLnBrk="1" hangingPunct="1">
              <a:lnSpc>
                <a:spcPct val="80000"/>
              </a:lnSpc>
              <a:buNone/>
            </a:pPr>
            <a:r>
              <a:rPr lang="en-US" altLang="zh-CN" sz="1600" b="0" dirty="0"/>
              <a:t>    public static void PrintValues(IEnumerable myCollection)</a:t>
            </a:r>
          </a:p>
          <a:p>
            <a:pPr eaLnBrk="1" hangingPunct="1">
              <a:lnSpc>
                <a:spcPct val="80000"/>
              </a:lnSpc>
              <a:buNone/>
            </a:pPr>
            <a:r>
              <a:rPr lang="en-US" altLang="zh-CN" sz="1600" b="0" dirty="0"/>
              <a:t>    {</a:t>
            </a:r>
          </a:p>
          <a:p>
            <a:pPr eaLnBrk="1" hangingPunct="1">
              <a:lnSpc>
                <a:spcPct val="80000"/>
              </a:lnSpc>
              <a:buNone/>
            </a:pPr>
            <a:r>
              <a:rPr lang="en-US" altLang="zh-CN" sz="1600" b="0" dirty="0"/>
              <a:t>        IEnumerator myEnumerator = myCollection.GetEnumerator();</a:t>
            </a:r>
          </a:p>
          <a:p>
            <a:pPr eaLnBrk="1" hangingPunct="1">
              <a:lnSpc>
                <a:spcPct val="80000"/>
              </a:lnSpc>
              <a:buNone/>
            </a:pPr>
            <a:r>
              <a:rPr lang="en-US" altLang="zh-CN" sz="1600" b="0" dirty="0"/>
              <a:t>        while (</a:t>
            </a:r>
            <a:r>
              <a:rPr lang="en-US" altLang="zh-CN" sz="1600" b="0" dirty="0">
                <a:solidFill>
                  <a:srgbClr val="FF0000"/>
                </a:solidFill>
              </a:rPr>
              <a:t>myEnumerator.MoveNext()</a:t>
            </a:r>
            <a:r>
              <a:rPr lang="en-US" altLang="zh-CN" sz="1600" b="0" dirty="0"/>
              <a:t>)</a:t>
            </a:r>
          </a:p>
          <a:p>
            <a:pPr eaLnBrk="1" hangingPunct="1">
              <a:lnSpc>
                <a:spcPct val="80000"/>
              </a:lnSpc>
              <a:buNone/>
            </a:pPr>
            <a:r>
              <a:rPr lang="en-US" altLang="zh-CN" sz="1600" b="0" dirty="0"/>
              <a:t>        {</a:t>
            </a:r>
          </a:p>
          <a:p>
            <a:pPr eaLnBrk="1" hangingPunct="1">
              <a:lnSpc>
                <a:spcPct val="80000"/>
              </a:lnSpc>
              <a:buNone/>
            </a:pPr>
            <a:r>
              <a:rPr lang="en-US" altLang="zh-CN" sz="1600" b="0" dirty="0"/>
              <a:t>            Console.WriteLine(myEnumerator.Current.ToString());</a:t>
            </a:r>
          </a:p>
          <a:p>
            <a:pPr eaLnBrk="1" hangingPunct="1">
              <a:lnSpc>
                <a:spcPct val="80000"/>
              </a:lnSpc>
              <a:buNone/>
            </a:pPr>
            <a:r>
              <a:rPr lang="en-US" altLang="zh-CN" sz="1600" b="0" dirty="0"/>
              <a:t>        }</a:t>
            </a:r>
          </a:p>
          <a:p>
            <a:pPr eaLnBrk="1" hangingPunct="1">
              <a:lnSpc>
                <a:spcPct val="80000"/>
              </a:lnSpc>
              <a:buNone/>
            </a:pPr>
            <a:r>
              <a:rPr lang="en-US" altLang="zh-CN" sz="1600" b="0" dirty="0"/>
              <a:t>    }</a:t>
            </a:r>
          </a:p>
          <a:p>
            <a:pPr eaLnBrk="1" hangingPunct="1">
              <a:lnSpc>
                <a:spcPct val="80000"/>
              </a:lnSpc>
              <a:buNone/>
            </a:pPr>
            <a:r>
              <a:rPr lang="en-US" altLang="zh-CN" sz="1600" b="0" dirty="0"/>
              <a:t>}</a:t>
            </a:r>
            <a:endParaRPr lang="zh-CN" altLang="zh-CN" sz="1600" b="0" dirty="0"/>
          </a:p>
        </p:txBody>
      </p:sp>
      <p:sp>
        <p:nvSpPr>
          <p:cNvPr id="350211" name="Text Box 3"/>
          <p:cNvSpPr txBox="1"/>
          <p:nvPr/>
        </p:nvSpPr>
        <p:spPr>
          <a:xfrm>
            <a:off x="6240463" y="620713"/>
            <a:ext cx="3887787" cy="1938020"/>
          </a:xfrm>
          <a:prstGeom prst="rect">
            <a:avLst/>
          </a:prstGeom>
          <a:noFill/>
          <a:ln w="9525">
            <a:noFill/>
          </a:ln>
        </p:spPr>
        <p:txBody>
          <a:bodyPr anchor="t">
            <a:spAutoFit/>
          </a:bodyPr>
          <a:lstStyle/>
          <a:p>
            <a:pPr>
              <a:spcBef>
                <a:spcPct val="50000"/>
              </a:spcBef>
            </a:pPr>
            <a:r>
              <a:rPr lang="zh-CN" altLang="en-US" sz="2400" b="1" dirty="0">
                <a:solidFill>
                  <a:srgbClr val="FF0000"/>
                </a:solidFill>
                <a:latin typeface="黑体" panose="02010609060101010101" charset="-122"/>
                <a:ea typeface="黑体" panose="02010609060101010101" charset="-122"/>
              </a:rPr>
              <a:t>对于一个新的集合，</a:t>
            </a:r>
            <a:r>
              <a:rPr lang="en-US" altLang="zh-CN" sz="2400" b="1" dirty="0">
                <a:solidFill>
                  <a:srgbClr val="FF0000"/>
                </a:solidFill>
                <a:latin typeface="黑体" panose="02010609060101010101" charset="-122"/>
                <a:ea typeface="黑体" panose="02010609060101010101" charset="-122"/>
              </a:rPr>
              <a:t>Current</a:t>
            </a:r>
            <a:r>
              <a:rPr lang="zh-CN" altLang="en-US" sz="2400" b="1" dirty="0">
                <a:solidFill>
                  <a:srgbClr val="FF0000"/>
                </a:solidFill>
                <a:latin typeface="黑体" panose="02010609060101010101" charset="-122"/>
                <a:ea typeface="黑体" panose="02010609060101010101" charset="-122"/>
              </a:rPr>
              <a:t>指向的是首元素的前一个位置。一定要先</a:t>
            </a:r>
            <a:r>
              <a:rPr lang="en-US" altLang="zh-CN" sz="2400" b="1" dirty="0">
                <a:solidFill>
                  <a:srgbClr val="FF0000"/>
                </a:solidFill>
                <a:latin typeface="黑体" panose="02010609060101010101" charset="-122"/>
                <a:ea typeface="黑体" panose="02010609060101010101" charset="-122"/>
              </a:rPr>
              <a:t>MoveNext</a:t>
            </a:r>
            <a:r>
              <a:rPr lang="zh-CN" altLang="en-US" sz="2400" b="1" dirty="0">
                <a:solidFill>
                  <a:srgbClr val="FF0000"/>
                </a:solidFill>
                <a:latin typeface="黑体" panose="02010609060101010101" charset="-122"/>
                <a:ea typeface="黑体" panose="02010609060101010101" charset="-122"/>
              </a:rPr>
              <a:t>将迭代器 指向最开始元素。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HashTable </a:t>
            </a:r>
            <a:r>
              <a:rPr lang="zh-CN" altLang="en-US" dirty="0">
                <a:ea typeface="宋体" panose="02010600030101010101" pitchFamily="2" charset="-122"/>
              </a:rPr>
              <a:t>类</a:t>
            </a:r>
          </a:p>
        </p:txBody>
      </p:sp>
      <p:sp>
        <p:nvSpPr>
          <p:cNvPr id="332802" name="Rectangle 3"/>
          <p:cNvSpPr>
            <a:spLocks noGrp="1"/>
          </p:cNvSpPr>
          <p:nvPr>
            <p:ph idx="1"/>
          </p:nvPr>
        </p:nvSpPr>
        <p:spPr>
          <a:xfrm>
            <a:off x="2279650" y="1268413"/>
            <a:ext cx="7772400" cy="2233612"/>
          </a:xfrm>
        </p:spPr>
        <p:txBody>
          <a:bodyPr vert="horz" wrap="square" lIns="91440" tIns="45720" rIns="91440" bIns="45720" anchor="t"/>
          <a:lstStyle/>
          <a:p>
            <a:pPr eaLnBrk="1" hangingPunct="1">
              <a:spcBef>
                <a:spcPct val="0"/>
              </a:spcBef>
            </a:pPr>
            <a:r>
              <a:rPr lang="zh-CN" altLang="en-US" dirty="0"/>
              <a:t>哈希表</a:t>
            </a:r>
            <a:r>
              <a:rPr lang="en-US" altLang="zh-CN" dirty="0"/>
              <a:t>(Hashtable)</a:t>
            </a:r>
          </a:p>
          <a:p>
            <a:pPr lvl="1" eaLnBrk="1" hangingPunct="1">
              <a:spcBef>
                <a:spcPct val="0"/>
              </a:spcBef>
            </a:pPr>
            <a:r>
              <a:rPr lang="zh-CN" altLang="en-US" dirty="0"/>
              <a:t>由一对</a:t>
            </a:r>
            <a:r>
              <a:rPr lang="en-US" altLang="zh-CN" dirty="0"/>
              <a:t>(key , value) </a:t>
            </a:r>
            <a:r>
              <a:rPr lang="zh-CN" altLang="en-US" dirty="0"/>
              <a:t>类型的元素组成的集合</a:t>
            </a:r>
          </a:p>
          <a:p>
            <a:pPr lvl="1" eaLnBrk="1" hangingPunct="1">
              <a:spcBef>
                <a:spcPct val="0"/>
              </a:spcBef>
            </a:pPr>
            <a:r>
              <a:rPr lang="zh-CN" altLang="en-US" dirty="0"/>
              <a:t>所有元素的 </a:t>
            </a:r>
            <a:r>
              <a:rPr lang="en-US" altLang="zh-CN" dirty="0"/>
              <a:t>key </a:t>
            </a:r>
            <a:r>
              <a:rPr lang="zh-CN" altLang="en-US" dirty="0"/>
              <a:t>必须唯一</a:t>
            </a:r>
          </a:p>
          <a:p>
            <a:pPr lvl="1" eaLnBrk="1" hangingPunct="1">
              <a:spcBef>
                <a:spcPct val="0"/>
              </a:spcBef>
            </a:pPr>
            <a:r>
              <a:rPr lang="en-US" altLang="zh-CN" dirty="0"/>
              <a:t>key -&gt;value </a:t>
            </a:r>
            <a:r>
              <a:rPr lang="zh-CN" altLang="en-US" dirty="0"/>
              <a:t>是一对一的映射，即根据</a:t>
            </a:r>
            <a:r>
              <a:rPr lang="en-US" altLang="zh-CN" dirty="0"/>
              <a:t>key</a:t>
            </a:r>
            <a:r>
              <a:rPr lang="zh-CN" altLang="en-US" dirty="0"/>
              <a:t>就可以立刻在集合众找到所需元素</a:t>
            </a:r>
          </a:p>
          <a:p>
            <a:pPr lvl="1" eaLnBrk="1" hangingPunct="1"/>
            <a:endParaRPr lang="zh-CN" altLang="en-US" dirty="0"/>
          </a:p>
        </p:txBody>
      </p:sp>
      <p:sp>
        <p:nvSpPr>
          <p:cNvPr id="332803" name="Rectangle 4"/>
          <p:cNvSpPr/>
          <p:nvPr/>
        </p:nvSpPr>
        <p:spPr>
          <a:xfrm>
            <a:off x="6240463" y="5153025"/>
            <a:ext cx="3959225" cy="368300"/>
          </a:xfrm>
          <a:prstGeom prst="rect">
            <a:avLst/>
          </a:prstGeom>
          <a:solidFill>
            <a:srgbClr val="CBFEA8"/>
          </a:solidFill>
          <a:ln w="9525">
            <a:noFill/>
          </a:ln>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32804" name="Rectangle 5"/>
          <p:cNvSpPr/>
          <p:nvPr/>
        </p:nvSpPr>
        <p:spPr>
          <a:xfrm>
            <a:off x="1992313" y="5153025"/>
            <a:ext cx="3887787" cy="368300"/>
          </a:xfrm>
          <a:prstGeom prst="rect">
            <a:avLst/>
          </a:prstGeom>
          <a:solidFill>
            <a:srgbClr val="CBFEA8"/>
          </a:solidFill>
          <a:ln w="9525">
            <a:noFill/>
          </a:ln>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32805" name="Line 6"/>
          <p:cNvSpPr/>
          <p:nvPr/>
        </p:nvSpPr>
        <p:spPr>
          <a:xfrm>
            <a:off x="3863975" y="4508500"/>
            <a:ext cx="0" cy="1657350"/>
          </a:xfrm>
          <a:prstGeom prst="line">
            <a:avLst/>
          </a:prstGeom>
          <a:ln w="9525" cap="rnd" cmpd="sng">
            <a:solidFill>
              <a:schemeClr val="tx1"/>
            </a:solidFill>
            <a:prstDash val="sysDot"/>
            <a:round/>
            <a:headEnd type="none" w="med" len="med"/>
            <a:tailEnd type="none" w="med" len="med"/>
          </a:ln>
        </p:spPr>
      </p:sp>
      <p:sp>
        <p:nvSpPr>
          <p:cNvPr id="332806" name="Line 7"/>
          <p:cNvSpPr/>
          <p:nvPr/>
        </p:nvSpPr>
        <p:spPr>
          <a:xfrm>
            <a:off x="8183563" y="4508500"/>
            <a:ext cx="0" cy="1657350"/>
          </a:xfrm>
          <a:prstGeom prst="line">
            <a:avLst/>
          </a:prstGeom>
          <a:ln w="9525" cap="rnd" cmpd="sng">
            <a:solidFill>
              <a:schemeClr val="tx1"/>
            </a:solidFill>
            <a:prstDash val="sysDot"/>
            <a:round/>
            <a:headEnd type="none" w="med" len="med"/>
            <a:tailEnd type="none" w="med" len="med"/>
          </a:ln>
        </p:spPr>
      </p:sp>
      <p:sp>
        <p:nvSpPr>
          <p:cNvPr id="332807" name="Rectangle 8"/>
          <p:cNvSpPr/>
          <p:nvPr/>
        </p:nvSpPr>
        <p:spPr>
          <a:xfrm>
            <a:off x="1992313" y="4541044"/>
            <a:ext cx="8207375" cy="368300"/>
          </a:xfrm>
          <a:prstGeom prst="rect">
            <a:avLst/>
          </a:prstGeom>
          <a:solidFill>
            <a:srgbClr val="3333CC">
              <a:alpha val="21960"/>
            </a:srgbClr>
          </a:solidFill>
          <a:ln w="9525">
            <a:noFill/>
          </a:ln>
        </p:spPr>
        <p:txBody>
          <a:bodyPr anchor="ctr">
            <a:spAutoFit/>
          </a:bodyPr>
          <a:lstStyle/>
          <a:p>
            <a:endParaRPr lang="zh-CN" altLang="en-US" dirty="0">
              <a:latin typeface="Arial" panose="020B0604020202020204" pitchFamily="34" charset="0"/>
              <a:ea typeface="黑体" panose="02010609060101010101" charset="-122"/>
            </a:endParaRPr>
          </a:p>
        </p:txBody>
      </p:sp>
      <p:sp>
        <p:nvSpPr>
          <p:cNvPr id="332808" name="Text Box 9"/>
          <p:cNvSpPr txBox="1"/>
          <p:nvPr/>
        </p:nvSpPr>
        <p:spPr>
          <a:xfrm>
            <a:off x="2135188" y="3933825"/>
            <a:ext cx="7993062" cy="2503805"/>
          </a:xfrm>
          <a:prstGeom prst="rect">
            <a:avLst/>
          </a:prstGeom>
          <a:noFill/>
          <a:ln w="9525">
            <a:noFill/>
          </a:ln>
        </p:spPr>
        <p:txBody>
          <a:bodyPr anchor="t">
            <a:spAutoFit/>
          </a:bodyPr>
          <a:lstStyle/>
          <a:p>
            <a:pPr marL="342900" indent="-342900">
              <a:spcBef>
                <a:spcPct val="50000"/>
              </a:spcBef>
              <a:buClr>
                <a:srgbClr val="FD31AA"/>
              </a:buClr>
              <a:buSzPct val="150000"/>
            </a:pPr>
            <a:r>
              <a:rPr lang="zh-CN" altLang="zh-CN" sz="2400" b="1" dirty="0">
                <a:latin typeface="Times New Roman" panose="02020603050405020304" pitchFamily="18" charset="0"/>
                <a:ea typeface="华文中宋" panose="02010600040101010101" pitchFamily="2" charset="-122"/>
              </a:rPr>
              <a:t>          </a:t>
            </a:r>
            <a:r>
              <a:rPr lang="zh-CN" altLang="zh-CN" sz="2400" b="1" dirty="0">
                <a:latin typeface="宋体" panose="02010600030101010101" pitchFamily="2" charset="-122"/>
                <a:ea typeface="宋体" panose="02010600030101010101" pitchFamily="2" charset="-122"/>
              </a:rPr>
              <a:t>中国城市天气预报                书目信息</a:t>
            </a:r>
            <a:endParaRPr lang="zh-CN" altLang="zh-CN" sz="1600" b="1" dirty="0">
              <a:latin typeface="宋体" panose="02010600030101010101" pitchFamily="2" charset="-122"/>
              <a:ea typeface="宋体" panose="02010600030101010101" pitchFamily="2" charset="-122"/>
            </a:endParaRPr>
          </a:p>
          <a:p>
            <a:pPr marL="342900" indent="-342900">
              <a:spcBef>
                <a:spcPct val="50000"/>
              </a:spcBef>
              <a:buClr>
                <a:srgbClr val="FD31AA"/>
              </a:buClr>
              <a:buSzPct val="150000"/>
            </a:pPr>
            <a:r>
              <a:rPr lang="zh-CN" altLang="zh-CN" sz="2400" b="1" dirty="0">
                <a:latin typeface="Times New Roman" panose="02020603050405020304" pitchFamily="18" charset="0"/>
                <a:ea typeface="华文中宋" panose="02010600040101010101" pitchFamily="2" charset="-122"/>
              </a:rPr>
              <a:t>〈key〉 	   〈value〉            〈key〉           〈value〉</a:t>
            </a:r>
          </a:p>
          <a:p>
            <a:pPr marL="342900" indent="-342900">
              <a:spcBef>
                <a:spcPct val="20000"/>
              </a:spcBef>
              <a:buClr>
                <a:srgbClr val="FD31AA"/>
              </a:buClr>
              <a:buSzPct val="150000"/>
            </a:pPr>
            <a:r>
              <a:rPr lang="zh-CN" altLang="zh-CN" sz="2400" b="1" dirty="0">
                <a:latin typeface="Times New Roman" panose="02020603050405020304" pitchFamily="18" charset="0"/>
                <a:ea typeface="华文中宋" panose="02010600040101010101" pitchFamily="2" charset="-122"/>
              </a:rPr>
              <a:t>    </a:t>
            </a:r>
            <a:r>
              <a:rPr lang="zh-CN" altLang="zh-CN" sz="2000" b="1" dirty="0">
                <a:latin typeface="Arial" panose="020B0604020202020204" pitchFamily="34" charset="0"/>
                <a:ea typeface="宋体" panose="02010600030101010101" pitchFamily="2" charset="-122"/>
              </a:rPr>
              <a:t>北京	   	          “晴”                </a:t>
            </a:r>
            <a:r>
              <a:rPr lang="zh-CN" altLang="zh-CN" sz="2000" dirty="0">
                <a:latin typeface="Arial" panose="020B0604020202020204" pitchFamily="34" charset="0"/>
                <a:ea typeface="宋体" panose="02010600030101010101" pitchFamily="2" charset="-122"/>
              </a:rPr>
              <a:t>ISBN-0110</a:t>
            </a:r>
            <a:r>
              <a:rPr lang="zh-CN" altLang="zh-CN" sz="2000" b="1" dirty="0">
                <a:latin typeface="Arial" panose="020B0604020202020204" pitchFamily="34" charset="0"/>
                <a:ea typeface="宋体" panose="02010600030101010101" pitchFamily="2" charset="-122"/>
              </a:rPr>
              <a:t>	           “红与黑”</a:t>
            </a:r>
          </a:p>
          <a:p>
            <a:pPr marL="342900" indent="-342900">
              <a:spcBef>
                <a:spcPct val="20000"/>
              </a:spcBef>
              <a:buClr>
                <a:srgbClr val="FD31AA"/>
              </a:buClr>
              <a:buSzPct val="150000"/>
            </a:pPr>
            <a:r>
              <a:rPr lang="zh-CN" altLang="zh-CN" sz="2000" b="1" dirty="0">
                <a:latin typeface="Arial" panose="020B0604020202020204" pitchFamily="34" charset="0"/>
                <a:ea typeface="宋体" panose="02010600030101010101" pitchFamily="2" charset="-122"/>
              </a:rPr>
              <a:t>    上海	    	        “小雨”              </a:t>
            </a:r>
            <a:r>
              <a:rPr lang="zh-CN" altLang="zh-CN" sz="2000" dirty="0">
                <a:latin typeface="Arial" panose="020B0604020202020204" pitchFamily="34" charset="0"/>
                <a:ea typeface="宋体" panose="02010600030101010101" pitchFamily="2" charset="-122"/>
              </a:rPr>
              <a:t>ISBN-0210</a:t>
            </a:r>
            <a:r>
              <a:rPr lang="zh-CN" altLang="zh-CN" sz="2000" b="1" dirty="0">
                <a:latin typeface="Arial" panose="020B0604020202020204" pitchFamily="34" charset="0"/>
                <a:ea typeface="宋体" panose="02010600030101010101" pitchFamily="2" charset="-122"/>
              </a:rPr>
              <a:t>            “荆棘鸟”</a:t>
            </a:r>
          </a:p>
          <a:p>
            <a:pPr marL="342900" indent="-342900">
              <a:spcBef>
                <a:spcPct val="20000"/>
              </a:spcBef>
              <a:buClr>
                <a:srgbClr val="FD31AA"/>
              </a:buClr>
              <a:buSzPct val="150000"/>
            </a:pPr>
            <a:r>
              <a:rPr lang="zh-CN" altLang="zh-CN" sz="2000" b="1" dirty="0">
                <a:latin typeface="Arial" panose="020B0604020202020204" pitchFamily="34" charset="0"/>
                <a:ea typeface="宋体" panose="02010600030101010101" pitchFamily="2" charset="-122"/>
              </a:rPr>
              <a:t>    广州		        “阴天” 	       </a:t>
            </a:r>
            <a:r>
              <a:rPr lang="zh-CN" altLang="zh-CN" sz="2000" dirty="0">
                <a:latin typeface="Arial" panose="020B0604020202020204" pitchFamily="34" charset="0"/>
                <a:ea typeface="宋体" panose="02010600030101010101" pitchFamily="2" charset="-122"/>
              </a:rPr>
              <a:t>ISBN-9106</a:t>
            </a:r>
            <a:r>
              <a:rPr lang="zh-CN" altLang="zh-CN" sz="2000" b="1" dirty="0">
                <a:latin typeface="Arial" panose="020B0604020202020204" pitchFamily="34" charset="0"/>
                <a:ea typeface="宋体" panose="02010600030101010101" pitchFamily="2" charset="-122"/>
              </a:rPr>
              <a:t>	           “简爱”</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3768" y="1056022"/>
            <a:ext cx="9550400" cy="593725"/>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其他</a:t>
            </a:r>
            <a:r>
              <a:rPr kumimoji="0" lang="en-US" altLang="zh-CN"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I/O</a:t>
            </a: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流类</a:t>
            </a:r>
          </a:p>
        </p:txBody>
      </p:sp>
      <p:graphicFrame>
        <p:nvGraphicFramePr>
          <p:cNvPr id="11267" name="Group 3"/>
          <p:cNvGraphicFramePr>
            <a:graphicFrameLocks noGrp="1"/>
          </p:cNvGraphicFramePr>
          <p:nvPr>
            <p:ph idx="1"/>
            <p:custDataLst>
              <p:tags r:id="rId1"/>
            </p:custDataLst>
          </p:nvPr>
        </p:nvGraphicFramePr>
        <p:xfrm>
          <a:off x="875665" y="2369185"/>
          <a:ext cx="10669270" cy="3193415"/>
        </p:xfrm>
        <a:graphic>
          <a:graphicData uri="http://schemas.openxmlformats.org/drawingml/2006/table">
            <a:tbl>
              <a:tblPr/>
              <a:tblGrid>
                <a:gridCol w="2348865">
                  <a:extLst>
                    <a:ext uri="{9D8B030D-6E8A-4147-A177-3AD203B41FA5}">
                      <a16:colId xmlns:a16="http://schemas.microsoft.com/office/drawing/2014/main" val="20000"/>
                    </a:ext>
                  </a:extLst>
                </a:gridCol>
                <a:gridCol w="8320405">
                  <a:extLst>
                    <a:ext uri="{9D8B030D-6E8A-4147-A177-3AD203B41FA5}">
                      <a16:colId xmlns:a16="http://schemas.microsoft.com/office/drawing/2014/main" val="20001"/>
                    </a:ext>
                  </a:extLst>
                </a:gridCol>
              </a:tblGrid>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 名</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   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6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BufferedStream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向另一个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NetworkStream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）添加缓冲的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FileStream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内部已具有缓冲，</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MemoryStream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不需要缓冲。）</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BufferedStream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可以围绕某些类型的流来构成以提高读写性能。缓区是内存中的字节块，用于缓存数据，从而减少对操作系统的调用次数。</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0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MemoryStream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一个非缓冲的流，可以在内存中直接访问它的封装数据。该流没有后备存储，可用作临时缓冲区。</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549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NetworkStream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表示网络连接上的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。虽然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NetworkStream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是从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Stream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派生的，但它不属于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System</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命名空间，而是在 </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System</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Sockets </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命名空间中。</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HashTable </a:t>
            </a:r>
            <a:r>
              <a:rPr lang="zh-CN" altLang="en-US" dirty="0">
                <a:ea typeface="宋体" panose="02010600030101010101" pitchFamily="2" charset="-122"/>
              </a:rPr>
              <a:t>类</a:t>
            </a:r>
          </a:p>
        </p:txBody>
      </p:sp>
      <p:sp>
        <p:nvSpPr>
          <p:cNvPr id="333826" name="Rectangle 3"/>
          <p:cNvSpPr>
            <a:spLocks noGrp="1"/>
          </p:cNvSpPr>
          <p:nvPr>
            <p:ph idx="1"/>
          </p:nvPr>
        </p:nvSpPr>
        <p:spPr>
          <a:xfrm>
            <a:off x="2279650" y="1484313"/>
            <a:ext cx="7848600" cy="1944687"/>
          </a:xfrm>
        </p:spPr>
        <p:txBody>
          <a:bodyPr vert="horz" wrap="square" lIns="91440" tIns="45720" rIns="91440" bIns="45720" anchor="t"/>
          <a:lstStyle/>
          <a:p>
            <a:pPr eaLnBrk="1" hangingPunct="1"/>
            <a:r>
              <a:rPr lang="en-US" altLang="zh-CN" dirty="0"/>
              <a:t>Hashtable</a:t>
            </a:r>
            <a:r>
              <a:rPr lang="zh-CN" altLang="en-US" dirty="0"/>
              <a:t>方法：</a:t>
            </a:r>
          </a:p>
          <a:p>
            <a:pPr lvl="1" eaLnBrk="1" hangingPunct="1"/>
            <a:r>
              <a:rPr lang="en-US" altLang="zh-CN" dirty="0"/>
              <a:t>Add(key, value)</a:t>
            </a:r>
          </a:p>
          <a:p>
            <a:pPr lvl="1" eaLnBrk="1" hangingPunct="1"/>
            <a:r>
              <a:rPr lang="zh-CN" altLang="en-US" dirty="0"/>
              <a:t>根据</a:t>
            </a:r>
            <a:r>
              <a:rPr lang="en-US" altLang="zh-CN" dirty="0"/>
              <a:t>key</a:t>
            </a:r>
            <a:r>
              <a:rPr lang="zh-CN" altLang="en-US" dirty="0"/>
              <a:t>而不是根据索引查找，因此速度很快</a:t>
            </a:r>
          </a:p>
          <a:p>
            <a:pPr eaLnBrk="1" hangingPunct="1"/>
            <a:r>
              <a:rPr lang="zh-CN" altLang="en-US" dirty="0"/>
              <a:t>示例：</a:t>
            </a:r>
          </a:p>
          <a:p>
            <a:pPr eaLnBrk="1" hangingPunct="1"/>
            <a:endParaRPr lang="zh-CN" altLang="en-US" dirty="0"/>
          </a:p>
        </p:txBody>
      </p:sp>
      <p:sp>
        <p:nvSpPr>
          <p:cNvPr id="333827" name="Rectangle 4"/>
          <p:cNvSpPr/>
          <p:nvPr/>
        </p:nvSpPr>
        <p:spPr>
          <a:xfrm>
            <a:off x="1847850" y="3500438"/>
            <a:ext cx="8208963" cy="2879725"/>
          </a:xfrm>
          <a:prstGeom prst="rect">
            <a:avLst/>
          </a:prstGeom>
          <a:solidFill>
            <a:schemeClr val="bg1"/>
          </a:solidFill>
          <a:ln w="3175" cap="flat" cmpd="sng">
            <a:solidFill>
              <a:schemeClr val="tx1"/>
            </a:solidFill>
            <a:prstDash val="solid"/>
            <a:miter/>
            <a:headEnd type="none" w="med" len="med"/>
            <a:tailEnd type="none" w="med" len="med"/>
          </a:ln>
        </p:spPr>
        <p:txBody>
          <a:bodyPr anchor="ctr"/>
          <a:lstStyle/>
          <a:p>
            <a:pPr marL="342900" indent="-342900"/>
            <a:r>
              <a:rPr lang="en-US" altLang="zh-CN" sz="2400" b="1" dirty="0">
                <a:solidFill>
                  <a:schemeClr val="tx2"/>
                </a:solidFill>
                <a:latin typeface="Arial" panose="020B0604020202020204" pitchFamily="34" charset="0"/>
                <a:ea typeface="宋体" panose="02010600030101010101" pitchFamily="2" charset="-122"/>
              </a:rPr>
              <a:t>Hashtable ht = new Hashtable();  </a:t>
            </a:r>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创建</a:t>
            </a:r>
            <a:r>
              <a:rPr lang="en-US" altLang="zh-CN" sz="2400" b="1" dirty="0">
                <a:solidFill>
                  <a:srgbClr val="0000FF"/>
                </a:solidFill>
                <a:latin typeface="Arial" panose="020B0604020202020204" pitchFamily="34" charset="0"/>
                <a:ea typeface="宋体" panose="02010600030101010101" pitchFamily="2" charset="-122"/>
              </a:rPr>
              <a:t>HashTable</a:t>
            </a:r>
          </a:p>
          <a:p>
            <a:pPr marL="342900" indent="-342900"/>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增加对象</a:t>
            </a:r>
            <a:endParaRPr lang="zh-CN" altLang="en-US" sz="2400" b="1" dirty="0">
              <a:solidFill>
                <a:schemeClr val="tx2"/>
              </a:solidFill>
              <a:latin typeface="Arial" panose="020B0604020202020204" pitchFamily="34" charset="0"/>
              <a:ea typeface="宋体" panose="02010600030101010101" pitchFamily="2" charset="-122"/>
            </a:endParaRPr>
          </a:p>
          <a:p>
            <a:pPr marL="342900" indent="-342900"/>
            <a:r>
              <a:rPr lang="en-US" altLang="zh-CN" sz="2400" b="1" dirty="0">
                <a:solidFill>
                  <a:schemeClr val="tx2"/>
                </a:solidFill>
                <a:latin typeface="Arial" panose="020B0604020202020204" pitchFamily="34" charset="0"/>
                <a:ea typeface="宋体" panose="02010600030101010101" pitchFamily="2" charset="-122"/>
              </a:rPr>
              <a:t>ht.Add("Beijing", "Sunny"); </a:t>
            </a:r>
          </a:p>
          <a:p>
            <a:pPr marL="342900" indent="-342900"/>
            <a:r>
              <a:rPr lang="en-US" altLang="zh-CN" sz="2400" b="1" dirty="0">
                <a:solidFill>
                  <a:schemeClr val="tx2"/>
                </a:solidFill>
                <a:latin typeface="Arial" panose="020B0604020202020204" pitchFamily="34" charset="0"/>
                <a:ea typeface="宋体" panose="02010600030101010101" pitchFamily="2" charset="-122"/>
              </a:rPr>
              <a:t>ht.Add("ShangHai", "Rainy");</a:t>
            </a:r>
          </a:p>
          <a:p>
            <a:pPr marL="342900" indent="-342900"/>
            <a:r>
              <a:rPr lang="en-US" altLang="zh-CN" sz="2400" b="1" dirty="0">
                <a:solidFill>
                  <a:schemeClr val="tx2"/>
                </a:solidFill>
                <a:latin typeface="Arial" panose="020B0604020202020204" pitchFamily="34" charset="0"/>
                <a:ea typeface="宋体" panose="02010600030101010101" pitchFamily="2" charset="-122"/>
              </a:rPr>
              <a:t>ht.Add("Guandong", "Cloudy");</a:t>
            </a:r>
          </a:p>
          <a:p>
            <a:pPr marL="342900" indent="-342900"/>
            <a:r>
              <a:rPr lang="en-US" altLang="zh-CN" sz="2400" b="1" dirty="0">
                <a:solidFill>
                  <a:schemeClr val="tx2"/>
                </a:solidFill>
                <a:latin typeface="Arial" panose="020B0604020202020204" pitchFamily="34" charset="0"/>
                <a:ea typeface="宋体" panose="02010600030101010101" pitchFamily="2" charset="-122"/>
              </a:rPr>
              <a:t>Ht[“Guandong”]="Cloudy";</a:t>
            </a:r>
          </a:p>
          <a:p>
            <a:pPr marL="342900" indent="-342900"/>
            <a:r>
              <a:rPr lang="en-US" altLang="zh-CN"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rPr>
              <a:t>读对象</a:t>
            </a:r>
            <a:endParaRPr lang="zh-CN" altLang="en-US" sz="2400" b="1" dirty="0">
              <a:solidFill>
                <a:schemeClr val="tx2"/>
              </a:solidFill>
              <a:latin typeface="Arial" panose="020B0604020202020204" pitchFamily="34" charset="0"/>
              <a:ea typeface="宋体" panose="02010600030101010101" pitchFamily="2" charset="-122"/>
            </a:endParaRPr>
          </a:p>
          <a:p>
            <a:pPr marL="342900" indent="-342900"/>
            <a:r>
              <a:rPr lang="en-US" altLang="zh-CN" sz="2400" b="1" dirty="0">
                <a:solidFill>
                  <a:schemeClr val="tx2"/>
                </a:solidFill>
                <a:latin typeface="Arial" panose="020B0604020202020204" pitchFamily="34" charset="0"/>
                <a:ea typeface="宋体" panose="02010600030101010101" pitchFamily="2" charset="-122"/>
              </a:rPr>
              <a:t>string bjWeather = ht[“Beijing”];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2"/>
          <p:cNvSpPr>
            <a:spLocks noGrp="1"/>
          </p:cNvSpPr>
          <p:nvPr>
            <p:ph idx="1"/>
          </p:nvPr>
        </p:nvSpPr>
        <p:spPr>
          <a:xfrm>
            <a:off x="1981200" y="333375"/>
            <a:ext cx="8229600" cy="6264275"/>
          </a:xfrm>
        </p:spPr>
        <p:txBody>
          <a:bodyPr vert="horz" wrap="square" lIns="91440" tIns="45720" rIns="91440" bIns="45720" anchor="t"/>
          <a:lstStyle/>
          <a:p>
            <a:pPr eaLnBrk="1" hangingPunct="1">
              <a:lnSpc>
                <a:spcPct val="90000"/>
              </a:lnSpc>
            </a:pPr>
            <a:r>
              <a:rPr lang="en-US" altLang="zh-CN" b="0" dirty="0">
                <a:solidFill>
                  <a:srgbClr val="0000FF"/>
                </a:solidFill>
              </a:rPr>
              <a:t>ContainsKey</a:t>
            </a:r>
            <a:r>
              <a:rPr lang="zh-CN" altLang="en-US" b="0" dirty="0">
                <a:solidFill>
                  <a:srgbClr val="0000FF"/>
                </a:solidFill>
              </a:rPr>
              <a:t>方法</a:t>
            </a:r>
          </a:p>
          <a:p>
            <a:pPr eaLnBrk="1" hangingPunct="1">
              <a:lnSpc>
                <a:spcPct val="90000"/>
              </a:lnSpc>
              <a:buNone/>
            </a:pPr>
            <a:r>
              <a:rPr lang="zh-CN" altLang="en-US" b="0" dirty="0"/>
              <a:t>	</a:t>
            </a:r>
            <a:r>
              <a:rPr lang="en-US" altLang="zh-CN" sz="2000" b="0" dirty="0"/>
              <a:t>bool keyFound;</a:t>
            </a:r>
          </a:p>
          <a:p>
            <a:pPr eaLnBrk="1" hangingPunct="1">
              <a:lnSpc>
                <a:spcPct val="90000"/>
              </a:lnSpc>
              <a:buNone/>
            </a:pPr>
            <a:r>
              <a:rPr lang="en-US" altLang="zh-CN" sz="2000" b="0" dirty="0"/>
              <a:t>	if(ht.ContainsKey(“Beijing”)) keyFound=true;</a:t>
            </a:r>
          </a:p>
          <a:p>
            <a:pPr eaLnBrk="1" hangingPunct="1">
              <a:lnSpc>
                <a:spcPct val="90000"/>
              </a:lnSpc>
              <a:buNone/>
            </a:pPr>
            <a:r>
              <a:rPr lang="en-US" altLang="zh-CN" sz="2000" b="0" dirty="0"/>
              <a:t>	else keyFound=false;</a:t>
            </a:r>
          </a:p>
          <a:p>
            <a:pPr eaLnBrk="1" hangingPunct="1">
              <a:lnSpc>
                <a:spcPct val="90000"/>
              </a:lnSpc>
            </a:pPr>
            <a:r>
              <a:rPr lang="zh-CN" altLang="en-US" b="0" dirty="0">
                <a:solidFill>
                  <a:srgbClr val="0000FF"/>
                </a:solidFill>
              </a:rPr>
              <a:t>列举</a:t>
            </a:r>
            <a:r>
              <a:rPr lang="en-US" altLang="zh-CN" b="0" dirty="0">
                <a:solidFill>
                  <a:srgbClr val="0000FF"/>
                </a:solidFill>
              </a:rPr>
              <a:t>HashTable</a:t>
            </a:r>
            <a:r>
              <a:rPr lang="zh-CN" altLang="en-US" b="0" dirty="0">
                <a:solidFill>
                  <a:srgbClr val="0000FF"/>
                </a:solidFill>
              </a:rPr>
              <a:t>中的</a:t>
            </a:r>
            <a:r>
              <a:rPr lang="en-US" altLang="zh-CN" b="0" dirty="0">
                <a:solidFill>
                  <a:srgbClr val="0000FF"/>
                </a:solidFill>
              </a:rPr>
              <a:t>Keys</a:t>
            </a:r>
          </a:p>
          <a:p>
            <a:pPr eaLnBrk="1" hangingPunct="1">
              <a:lnSpc>
                <a:spcPct val="90000"/>
              </a:lnSpc>
              <a:buNone/>
            </a:pPr>
            <a:r>
              <a:rPr lang="en-US" altLang="zh-CN" b="0" dirty="0"/>
              <a:t>	</a:t>
            </a:r>
            <a:r>
              <a:rPr lang="en-US" altLang="zh-CN" sz="2000" b="0" dirty="0"/>
              <a:t>foreach(string key in ht.Keys)</a:t>
            </a:r>
          </a:p>
          <a:p>
            <a:pPr eaLnBrk="1" hangingPunct="1">
              <a:lnSpc>
                <a:spcPct val="90000"/>
              </a:lnSpc>
              <a:buNone/>
            </a:pPr>
            <a:r>
              <a:rPr lang="en-US" altLang="zh-CN" sz="2000" b="0" dirty="0"/>
              <a:t>   {MessageBox.Show(key);}</a:t>
            </a:r>
          </a:p>
          <a:p>
            <a:pPr eaLnBrk="1" hangingPunct="1">
              <a:lnSpc>
                <a:spcPct val="90000"/>
              </a:lnSpc>
            </a:pPr>
            <a:r>
              <a:rPr lang="zh-CN" altLang="en-US" b="0" dirty="0">
                <a:solidFill>
                  <a:srgbClr val="0000FF"/>
                </a:solidFill>
              </a:rPr>
              <a:t>列举</a:t>
            </a:r>
            <a:r>
              <a:rPr lang="en-US" altLang="zh-CN" b="0" dirty="0">
                <a:solidFill>
                  <a:srgbClr val="0000FF"/>
                </a:solidFill>
              </a:rPr>
              <a:t>HashTable</a:t>
            </a:r>
            <a:r>
              <a:rPr lang="zh-CN" altLang="en-US" b="0" dirty="0">
                <a:solidFill>
                  <a:srgbClr val="0000FF"/>
                </a:solidFill>
              </a:rPr>
              <a:t>中的</a:t>
            </a:r>
            <a:r>
              <a:rPr lang="en-US" altLang="zh-CN" b="0" dirty="0">
                <a:solidFill>
                  <a:srgbClr val="0000FF"/>
                </a:solidFill>
              </a:rPr>
              <a:t>Values</a:t>
            </a:r>
          </a:p>
          <a:p>
            <a:pPr eaLnBrk="1" hangingPunct="1">
              <a:lnSpc>
                <a:spcPct val="90000"/>
              </a:lnSpc>
              <a:buNone/>
            </a:pPr>
            <a:r>
              <a:rPr lang="en-US" altLang="zh-CN" b="0" dirty="0"/>
              <a:t>	</a:t>
            </a:r>
            <a:r>
              <a:rPr lang="en-US" altLang="zh-CN" sz="2000" b="0" dirty="0"/>
              <a:t>foreach(string value in ht.Values)</a:t>
            </a:r>
          </a:p>
          <a:p>
            <a:pPr eaLnBrk="1" hangingPunct="1">
              <a:lnSpc>
                <a:spcPct val="90000"/>
              </a:lnSpc>
              <a:buNone/>
            </a:pPr>
            <a:r>
              <a:rPr lang="en-US" altLang="zh-CN" sz="2000" b="0" dirty="0"/>
              <a:t>   {MessageBox.Show(value);}</a:t>
            </a:r>
          </a:p>
          <a:p>
            <a:pPr eaLnBrk="1" hangingPunct="1">
              <a:lnSpc>
                <a:spcPct val="90000"/>
              </a:lnSpc>
            </a:pPr>
            <a:r>
              <a:rPr lang="zh-CN" altLang="en-US" b="0" dirty="0">
                <a:solidFill>
                  <a:srgbClr val="0000FF"/>
                </a:solidFill>
              </a:rPr>
              <a:t>列举</a:t>
            </a:r>
            <a:r>
              <a:rPr lang="en-US" altLang="zh-CN" b="0" dirty="0">
                <a:solidFill>
                  <a:srgbClr val="0000FF"/>
                </a:solidFill>
              </a:rPr>
              <a:t>HashTable</a:t>
            </a:r>
            <a:r>
              <a:rPr lang="zh-CN" altLang="en-US" b="0" dirty="0">
                <a:solidFill>
                  <a:srgbClr val="0000FF"/>
                </a:solidFill>
              </a:rPr>
              <a:t>中的</a:t>
            </a:r>
            <a:r>
              <a:rPr lang="en-US" altLang="zh-CN" b="0" dirty="0">
                <a:solidFill>
                  <a:srgbClr val="0000FF"/>
                </a:solidFill>
              </a:rPr>
              <a:t>Keys</a:t>
            </a:r>
            <a:r>
              <a:rPr lang="zh-CN" altLang="en-US" b="0" dirty="0">
                <a:solidFill>
                  <a:srgbClr val="0000FF"/>
                </a:solidFill>
              </a:rPr>
              <a:t>和</a:t>
            </a:r>
            <a:r>
              <a:rPr lang="en-US" altLang="zh-CN" b="0" dirty="0">
                <a:solidFill>
                  <a:srgbClr val="0000FF"/>
                </a:solidFill>
              </a:rPr>
              <a:t>Values</a:t>
            </a:r>
          </a:p>
          <a:p>
            <a:pPr eaLnBrk="1" hangingPunct="1">
              <a:lnSpc>
                <a:spcPct val="90000"/>
              </a:lnSpc>
              <a:buNone/>
            </a:pPr>
            <a:r>
              <a:rPr lang="en-US" altLang="zh-CN" b="0" dirty="0"/>
              <a:t>	</a:t>
            </a:r>
            <a:r>
              <a:rPr lang="en-US" altLang="zh-CN" sz="2000" b="0" dirty="0"/>
              <a:t>foreach(DictionaryEntry de in ht)</a:t>
            </a:r>
          </a:p>
          <a:p>
            <a:pPr eaLnBrk="1" hangingPunct="1">
              <a:lnSpc>
                <a:spcPct val="90000"/>
              </a:lnSpc>
              <a:buNone/>
            </a:pPr>
            <a:r>
              <a:rPr lang="en-US" altLang="zh-CN" sz="2000" b="0" dirty="0"/>
              <a:t>   { MessageBox.Show(de.Key + “ “ + de.Values);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Rectangle 2"/>
          <p:cNvSpPr>
            <a:spLocks noGrp="1"/>
          </p:cNvSpPr>
          <p:nvPr>
            <p:ph type="title"/>
          </p:nvPr>
        </p:nvSpPr>
        <p:spPr/>
        <p:txBody>
          <a:bodyPr vert="horz" wrap="square" lIns="91440" tIns="45720" rIns="91440" bIns="45720" anchor="ctr"/>
          <a:lstStyle/>
          <a:p>
            <a:pPr eaLnBrk="1" hangingPunct="1"/>
            <a:r>
              <a:rPr lang="zh-CN" altLang="en-US" dirty="0">
                <a:ea typeface="宋体" panose="02010600030101010101" pitchFamily="2" charset="-122"/>
              </a:rPr>
              <a:t>数组和集合的比较</a:t>
            </a:r>
          </a:p>
        </p:txBody>
      </p:sp>
      <p:sp>
        <p:nvSpPr>
          <p:cNvPr id="335874" name="Rectangle 3"/>
          <p:cNvSpPr>
            <a:spLocks noGrp="1"/>
          </p:cNvSpPr>
          <p:nvPr>
            <p:ph idx="1"/>
          </p:nvPr>
        </p:nvSpPr>
        <p:spPr/>
        <p:txBody>
          <a:bodyPr vert="horz" wrap="square" lIns="91440" tIns="45720" rIns="91440" bIns="45720" anchor="t"/>
          <a:lstStyle/>
          <a:p>
            <a:pPr eaLnBrk="1" hangingPunct="1"/>
            <a:r>
              <a:rPr lang="zh-CN" altLang="en-US" dirty="0"/>
              <a:t>数组声明了元素类型，但集合没有，因为集合中所用元素都存储为对象</a:t>
            </a:r>
          </a:p>
          <a:p>
            <a:pPr eaLnBrk="1" hangingPunct="1"/>
            <a:r>
              <a:rPr lang="zh-CN" altLang="en-US" dirty="0"/>
              <a:t>数组的大小是固定的，不能增加和减少；而集合类可根据需要动态调整大小</a:t>
            </a:r>
          </a:p>
          <a:p>
            <a:pPr eaLnBrk="1" hangingPunct="1"/>
            <a:r>
              <a:rPr lang="zh-CN" altLang="en-US" dirty="0"/>
              <a:t>检索元素的方式不同</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2"/>
          <p:cNvSpPr>
            <a:spLocks noGrp="1"/>
          </p:cNvSpPr>
          <p:nvPr>
            <p:ph type="title"/>
          </p:nvPr>
        </p:nvSpPr>
        <p:spPr/>
        <p:txBody>
          <a:bodyPr vert="horz" wrap="square" lIns="91440" tIns="45720" rIns="91440" bIns="45720" anchor="ctr"/>
          <a:lstStyle/>
          <a:p>
            <a:pPr eaLnBrk="1" hangingPunct="1"/>
            <a:r>
              <a:rPr lang="en-US" altLang="zh-CN" sz="4000" dirty="0">
                <a:ea typeface="宋体" panose="02010600030101010101" pitchFamily="2" charset="-122"/>
              </a:rPr>
              <a:t>foreach</a:t>
            </a:r>
            <a:r>
              <a:rPr lang="zh-CN" altLang="en-US" sz="4000" dirty="0">
                <a:ea typeface="宋体" panose="02010600030101010101" pitchFamily="2" charset="-122"/>
              </a:rPr>
              <a:t>的本质</a:t>
            </a:r>
          </a:p>
        </p:txBody>
      </p:sp>
      <p:sp>
        <p:nvSpPr>
          <p:cNvPr id="337922" name="Rectangle 3"/>
          <p:cNvSpPr>
            <a:spLocks noGrp="1"/>
          </p:cNvSpPr>
          <p:nvPr>
            <p:ph idx="1"/>
          </p:nvPr>
        </p:nvSpPr>
        <p:spPr>
          <a:xfrm>
            <a:off x="2135188" y="1484313"/>
            <a:ext cx="8135937" cy="4670425"/>
          </a:xfrm>
        </p:spPr>
        <p:txBody>
          <a:bodyPr vert="horz" wrap="square" lIns="91440" tIns="45720" rIns="91440" bIns="45720" anchor="t"/>
          <a:lstStyle/>
          <a:p>
            <a:pPr eaLnBrk="1" hangingPunct="1">
              <a:lnSpc>
                <a:spcPct val="80000"/>
              </a:lnSpc>
              <a:buNone/>
            </a:pPr>
            <a:r>
              <a:rPr lang="en-US" altLang="zh-CN" sz="2200" dirty="0"/>
              <a:t>foreach(ElementType element in Collection)</a:t>
            </a:r>
          </a:p>
          <a:p>
            <a:pPr eaLnBrk="1" hangingPunct="1">
              <a:lnSpc>
                <a:spcPct val="80000"/>
              </a:lnSpc>
              <a:buNone/>
            </a:pPr>
            <a:r>
              <a:rPr lang="en-US" altLang="zh-CN" sz="2200" dirty="0"/>
              <a:t>{...}</a:t>
            </a:r>
          </a:p>
          <a:p>
            <a:pPr eaLnBrk="1" hangingPunct="1">
              <a:lnSpc>
                <a:spcPct val="80000"/>
              </a:lnSpc>
              <a:buNone/>
            </a:pPr>
            <a:endParaRPr lang="en-US" altLang="zh-CN" sz="2200" dirty="0"/>
          </a:p>
          <a:p>
            <a:pPr eaLnBrk="1" hangingPunct="1">
              <a:lnSpc>
                <a:spcPct val="80000"/>
              </a:lnSpc>
              <a:buNone/>
            </a:pPr>
            <a:r>
              <a:rPr lang="en-US" altLang="zh-CN" sz="2200" dirty="0"/>
              <a:t>IEnumerator enumerator = ((IEnumerable)(collection)).GetEnumerator();</a:t>
            </a:r>
          </a:p>
          <a:p>
            <a:pPr eaLnBrk="1" hangingPunct="1">
              <a:lnSpc>
                <a:spcPct val="80000"/>
              </a:lnSpc>
              <a:buNone/>
            </a:pPr>
            <a:r>
              <a:rPr lang="en-US" altLang="zh-CN" sz="2200" dirty="0"/>
              <a:t>try {</a:t>
            </a:r>
          </a:p>
          <a:p>
            <a:pPr eaLnBrk="1" hangingPunct="1">
              <a:lnSpc>
                <a:spcPct val="80000"/>
              </a:lnSpc>
              <a:buNone/>
            </a:pPr>
            <a:r>
              <a:rPr lang="en-US" altLang="zh-CN" sz="2200" dirty="0"/>
              <a:t>    while(enumerator.MoveNext())</a:t>
            </a:r>
          </a:p>
          <a:p>
            <a:pPr eaLnBrk="1" hangingPunct="1">
              <a:lnSpc>
                <a:spcPct val="80000"/>
              </a:lnSpc>
              <a:buNone/>
            </a:pPr>
            <a:r>
              <a:rPr lang="en-US" altLang="zh-CN" sz="2200" dirty="0"/>
              <a:t>    {</a:t>
            </a:r>
          </a:p>
          <a:p>
            <a:pPr eaLnBrk="1" hangingPunct="1">
              <a:lnSpc>
                <a:spcPct val="80000"/>
              </a:lnSpc>
              <a:buNone/>
            </a:pPr>
            <a:r>
              <a:rPr lang="en-US" altLang="zh-CN" sz="2200" dirty="0"/>
              <a:t>        ElementType element = (ElementType)enumerator.Current;</a:t>
            </a:r>
          </a:p>
          <a:p>
            <a:pPr eaLnBrk="1" hangingPunct="1">
              <a:lnSpc>
                <a:spcPct val="80000"/>
              </a:lnSpc>
              <a:buNone/>
            </a:pPr>
            <a:r>
              <a:rPr lang="en-US" altLang="zh-CN" sz="2200" dirty="0"/>
              <a:t>        {...}</a:t>
            </a:r>
          </a:p>
          <a:p>
            <a:pPr eaLnBrk="1" hangingPunct="1">
              <a:lnSpc>
                <a:spcPct val="80000"/>
              </a:lnSpc>
              <a:buNone/>
            </a:pPr>
            <a:r>
              <a:rPr lang="en-US" altLang="zh-CN" sz="2200" dirty="0"/>
              <a:t>    }</a:t>
            </a:r>
          </a:p>
          <a:p>
            <a:pPr eaLnBrk="1" hangingPunct="1">
              <a:lnSpc>
                <a:spcPct val="80000"/>
              </a:lnSpc>
              <a:buNone/>
            </a:pPr>
            <a:r>
              <a:rPr lang="en-US" altLang="zh-CN" sz="2200" dirty="0"/>
              <a:t>}</a:t>
            </a:r>
            <a:endParaRPr lang="zh-CN" altLang="zh-CN" sz="2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2"/>
          <p:cNvSpPr>
            <a:spLocks noGrp="1"/>
          </p:cNvSpPr>
          <p:nvPr>
            <p:ph type="title"/>
          </p:nvPr>
        </p:nvSpPr>
        <p:spPr>
          <a:xfrm>
            <a:off x="2828925" y="217488"/>
            <a:ext cx="7000875" cy="423862"/>
          </a:xfrm>
        </p:spPr>
        <p:txBody>
          <a:bodyPr vert="horz" wrap="square" lIns="91440" tIns="45720" rIns="91440" bIns="45720" anchor="ctr">
            <a:normAutofit fontScale="90000"/>
          </a:bodyPr>
          <a:lstStyle/>
          <a:p>
            <a:pPr eaLnBrk="1" hangingPunct="1"/>
            <a:r>
              <a:rPr lang="zh-CN" altLang="en-US" dirty="0">
                <a:ea typeface="宋体" panose="02010600030101010101" pitchFamily="2" charset="-122"/>
              </a:rPr>
              <a:t>类型安全</a:t>
            </a:r>
            <a:r>
              <a:rPr lang="en-US" altLang="zh-CN" dirty="0">
                <a:ea typeface="宋体" panose="02010600030101010101" pitchFamily="2" charset="-122"/>
              </a:rPr>
              <a:t>1</a:t>
            </a:r>
          </a:p>
        </p:txBody>
      </p:sp>
      <p:sp>
        <p:nvSpPr>
          <p:cNvPr id="344066" name="Text Box 3"/>
          <p:cNvSpPr txBox="1"/>
          <p:nvPr/>
        </p:nvSpPr>
        <p:spPr>
          <a:xfrm>
            <a:off x="3432175" y="1341438"/>
            <a:ext cx="4604385" cy="460375"/>
          </a:xfrm>
          <a:prstGeom prst="rect">
            <a:avLst/>
          </a:prstGeom>
          <a:noFill/>
          <a:ln w="9525">
            <a:noFill/>
          </a:ln>
        </p:spPr>
        <p:txBody>
          <a:bodyPr wrap="none" anchor="t">
            <a:spAutoFit/>
          </a:bodyPr>
          <a:lstStyle/>
          <a:p>
            <a:r>
              <a:rPr lang="en-US" altLang="zh-CN" sz="2400" b="1" dirty="0">
                <a:latin typeface="Arial" panose="020B0604020202020204" pitchFamily="34" charset="0"/>
                <a:ea typeface="黑体" panose="02010609060101010101" charset="-122"/>
              </a:rPr>
              <a:t>MySchool</a:t>
            </a:r>
            <a:r>
              <a:rPr lang="zh-CN" altLang="en-US" sz="2400" b="1" dirty="0">
                <a:latin typeface="黑体" panose="02010609060101010101" charset="-122"/>
                <a:ea typeface="黑体" panose="02010609060101010101" charset="-122"/>
              </a:rPr>
              <a:t>中添加一个</a:t>
            </a:r>
            <a:r>
              <a:rPr lang="en-US" altLang="zh-CN" sz="2400" b="1" dirty="0">
                <a:latin typeface="Arial" panose="020B0604020202020204" pitchFamily="34" charset="0"/>
                <a:ea typeface="黑体" panose="02010609060101010101" charset="-122"/>
                <a:hlinkClick r:id="rId3" action="ppaction://hlinkfile"/>
              </a:rPr>
              <a:t>Teacher</a:t>
            </a:r>
            <a:r>
              <a:rPr lang="zh-CN" altLang="en-US" sz="2400" b="1" dirty="0">
                <a:latin typeface="黑体" panose="02010609060101010101" charset="-122"/>
                <a:ea typeface="黑体" panose="02010609060101010101" charset="-122"/>
              </a:rPr>
              <a:t>类</a:t>
            </a:r>
          </a:p>
        </p:txBody>
      </p:sp>
      <p:pic>
        <p:nvPicPr>
          <p:cNvPr id="344067" name="Picture 4"/>
          <p:cNvPicPr>
            <a:picLocks noChangeAspect="1"/>
          </p:cNvPicPr>
          <p:nvPr/>
        </p:nvPicPr>
        <p:blipFill>
          <a:blip r:embed="rId4"/>
          <a:stretch>
            <a:fillRect/>
          </a:stretch>
        </p:blipFill>
        <p:spPr>
          <a:xfrm>
            <a:off x="8472488" y="1268413"/>
            <a:ext cx="1944687" cy="2952750"/>
          </a:xfrm>
          <a:prstGeom prst="rect">
            <a:avLst/>
          </a:prstGeom>
          <a:noFill/>
          <a:ln w="9525">
            <a:noFill/>
          </a:ln>
        </p:spPr>
      </p:pic>
      <p:sp>
        <p:nvSpPr>
          <p:cNvPr id="362501" name="AutoShape 5"/>
          <p:cNvSpPr/>
          <p:nvPr/>
        </p:nvSpPr>
        <p:spPr>
          <a:xfrm>
            <a:off x="3432175" y="2205038"/>
            <a:ext cx="4895850" cy="1295400"/>
          </a:xfrm>
          <a:prstGeom prst="roundRect">
            <a:avLst>
              <a:gd name="adj" fmla="val 11028"/>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黑体" panose="02010609060101010101" charset="-122"/>
              </a:rPr>
              <a:t>Teacher jacky = new Teacher("成龙龙", 4);</a:t>
            </a:r>
          </a:p>
          <a:p>
            <a:r>
              <a:rPr lang="en-US" altLang="zh-CN" b="1" dirty="0">
                <a:latin typeface="Arial" panose="020B0604020202020204" pitchFamily="34" charset="0"/>
                <a:ea typeface="黑体" panose="02010609060101010101" charset="-122"/>
              </a:rPr>
              <a:t>jacky.SayHi(); </a:t>
            </a:r>
            <a:endParaRPr lang="zh-CN" altLang="zh-CN" b="1" dirty="0">
              <a:latin typeface="Arial" panose="020B0604020202020204" pitchFamily="34" charset="0"/>
              <a:ea typeface="黑体" panose="02010609060101010101" charset="-122"/>
            </a:endParaRPr>
          </a:p>
          <a:p>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tudents.Add(jacky);</a:t>
            </a:r>
            <a:endParaRPr lang="zh-CN" altLang="zh-CN" b="1" dirty="0">
              <a:latin typeface="Arial" panose="020B0604020202020204" pitchFamily="34" charset="0"/>
              <a:ea typeface="黑体" panose="02010609060101010101" charset="-122"/>
            </a:endParaRPr>
          </a:p>
        </p:txBody>
      </p:sp>
      <p:sp>
        <p:nvSpPr>
          <p:cNvPr id="362502" name="AutoShape 6"/>
          <p:cNvSpPr/>
          <p:nvPr/>
        </p:nvSpPr>
        <p:spPr>
          <a:xfrm>
            <a:off x="5951538" y="2781300"/>
            <a:ext cx="2165350" cy="71444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能否加入一个</a:t>
            </a:r>
            <a:r>
              <a:rPr lang="en-US" altLang="zh-CN" b="1" dirty="0">
                <a:latin typeface="Arial" panose="020B0604020202020204" pitchFamily="34" charset="0"/>
                <a:ea typeface="黑体" panose="02010609060101010101" charset="-122"/>
              </a:rPr>
              <a:t>Teacher</a:t>
            </a:r>
            <a:r>
              <a:rPr lang="zh-CN" altLang="en-US" b="1" dirty="0">
                <a:latin typeface="Arial" panose="020B0604020202020204" pitchFamily="34" charset="0"/>
                <a:ea typeface="黑体" panose="02010609060101010101" charset="-122"/>
              </a:rPr>
              <a:t>对象？</a:t>
            </a:r>
          </a:p>
        </p:txBody>
      </p:sp>
      <p:sp>
        <p:nvSpPr>
          <p:cNvPr id="362503" name="AutoShape 7"/>
          <p:cNvSpPr/>
          <p:nvPr/>
        </p:nvSpPr>
        <p:spPr>
          <a:xfrm>
            <a:off x="3432175" y="3716338"/>
            <a:ext cx="4895850" cy="1465262"/>
          </a:xfrm>
          <a:prstGeom prst="roundRect">
            <a:avLst>
              <a:gd name="adj" fmla="val 9208"/>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宋体" panose="02010600030101010101" pitchFamily="2" charset="-122"/>
              </a:rPr>
              <a:t>foreach (Object stuo in </a:t>
            </a:r>
            <a:r>
              <a:rPr lang="zh-CN" altLang="zh-CN" b="1" dirty="0">
                <a:latin typeface="Arial" panose="020B0604020202020204" pitchFamily="34" charset="0"/>
                <a:ea typeface="宋体" panose="02010600030101010101" pitchFamily="2" charset="-122"/>
              </a:rPr>
              <a:t>s</a:t>
            </a:r>
            <a:r>
              <a:rPr lang="en-US" altLang="zh-CN" b="1" dirty="0">
                <a:latin typeface="Arial" panose="020B0604020202020204" pitchFamily="34" charset="0"/>
                <a:ea typeface="宋体" panose="02010600030101010101" pitchFamily="2" charset="-122"/>
              </a:rPr>
              <a:t>tudents)</a:t>
            </a:r>
          </a:p>
          <a:p>
            <a:r>
              <a:rPr lang="en-US" altLang="zh-CN" b="1" dirty="0">
                <a:latin typeface="Arial" panose="020B0604020202020204" pitchFamily="34" charset="0"/>
                <a:ea typeface="宋体" panose="02010600030101010101" pitchFamily="2" charset="-122"/>
              </a:rPr>
              <a:t>{</a:t>
            </a:r>
          </a:p>
          <a:p>
            <a:r>
              <a:rPr lang="en-US" altLang="zh-CN" b="1" dirty="0">
                <a:latin typeface="Arial" panose="020B0604020202020204" pitchFamily="34" charset="0"/>
                <a:ea typeface="宋体" panose="02010600030101010101" pitchFamily="2" charset="-122"/>
              </a:rPr>
              <a:t>       Student stu = (Student)stuo;</a:t>
            </a:r>
          </a:p>
          <a:p>
            <a:r>
              <a:rPr lang="en-US" altLang="zh-CN" b="1" dirty="0">
                <a:latin typeface="Arial" panose="020B0604020202020204" pitchFamily="34" charset="0"/>
                <a:ea typeface="宋体" panose="02010600030101010101" pitchFamily="2" charset="-122"/>
              </a:rPr>
              <a:t>       Console.WriteLine(stu.Name);</a:t>
            </a:r>
          </a:p>
          <a:p>
            <a:r>
              <a:rPr lang="en-US" altLang="zh-CN" b="1" dirty="0">
                <a:latin typeface="Arial" panose="020B0604020202020204" pitchFamily="34" charset="0"/>
                <a:ea typeface="宋体" panose="02010600030101010101" pitchFamily="2" charset="-122"/>
              </a:rPr>
              <a:t>}</a:t>
            </a:r>
            <a:endParaRPr lang="zh-CN" altLang="zh-CN" b="1" dirty="0">
              <a:latin typeface="Arial" panose="020B0604020202020204" pitchFamily="34" charset="0"/>
              <a:ea typeface="Courier New" panose="02070309020205020404" pitchFamily="49" charset="0"/>
            </a:endParaRPr>
          </a:p>
        </p:txBody>
      </p:sp>
      <p:sp>
        <p:nvSpPr>
          <p:cNvPr id="362504" name="AutoShape 8"/>
          <p:cNvSpPr/>
          <p:nvPr/>
        </p:nvSpPr>
        <p:spPr>
          <a:xfrm>
            <a:off x="2855913" y="5229225"/>
            <a:ext cx="2232025" cy="712886"/>
          </a:xfrm>
          <a:prstGeom prst="wedgeRoundRectCallout">
            <a:avLst>
              <a:gd name="adj1" fmla="val 86630"/>
              <a:gd name="adj2" fmla="val -94167"/>
              <a:gd name="adj3" fmla="val 16667"/>
            </a:avLst>
          </a:prstGeom>
          <a:gradFill rotWithShape="1">
            <a:gsLst>
              <a:gs pos="0">
                <a:srgbClr val="FFFF99"/>
              </a:gs>
              <a:gs pos="100000">
                <a:srgbClr val="FFFFFF"/>
              </a:gs>
            </a:gsLst>
            <a:lin ang="5400000" scaled="1"/>
            <a:tileRect/>
          </a:gradFill>
          <a:ln w="9525" cap="flat" cmpd="sng">
            <a:solidFill>
              <a:srgbClr val="FF66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遍历这个集合是否有问题？</a:t>
            </a:r>
          </a:p>
        </p:txBody>
      </p:sp>
      <p:sp>
        <p:nvSpPr>
          <p:cNvPr id="362505" name="Rectangle 9"/>
          <p:cNvSpPr/>
          <p:nvPr/>
        </p:nvSpPr>
        <p:spPr>
          <a:xfrm>
            <a:off x="3503613" y="2852738"/>
            <a:ext cx="2447925" cy="360362"/>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62506" name="Rectangle 10"/>
          <p:cNvSpPr/>
          <p:nvPr/>
        </p:nvSpPr>
        <p:spPr>
          <a:xfrm>
            <a:off x="3935413" y="4292600"/>
            <a:ext cx="3240087" cy="360363"/>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pic>
        <p:nvPicPr>
          <p:cNvPr id="362507" name="Picture 11" descr="问题"/>
          <p:cNvPicPr>
            <a:picLocks noChangeAspect="1"/>
          </p:cNvPicPr>
          <p:nvPr/>
        </p:nvPicPr>
        <p:blipFill>
          <a:blip r:embed="rId5"/>
          <a:stretch>
            <a:fillRect/>
          </a:stretch>
        </p:blipFill>
        <p:spPr>
          <a:xfrm>
            <a:off x="2063750" y="1844675"/>
            <a:ext cx="1368425" cy="1239838"/>
          </a:xfrm>
          <a:prstGeom prst="rect">
            <a:avLst/>
          </a:prstGeom>
          <a:noFill/>
          <a:ln w="9525">
            <a:noFill/>
          </a:ln>
        </p:spPr>
      </p:pic>
      <p:pic>
        <p:nvPicPr>
          <p:cNvPr id="344075" name="Picture 12" descr="现场编程"/>
          <p:cNvPicPr>
            <a:picLocks noChangeAspect="1"/>
          </p:cNvPicPr>
          <p:nvPr/>
        </p:nvPicPr>
        <p:blipFill>
          <a:blip r:embed="rId6"/>
          <a:stretch>
            <a:fillRect/>
          </a:stretch>
        </p:blipFill>
        <p:spPr>
          <a:xfrm>
            <a:off x="2135188" y="981075"/>
            <a:ext cx="1008062" cy="10080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2507"/>
                                        </p:tgtEl>
                                        <p:attrNameLst>
                                          <p:attrName>style.visibility</p:attrName>
                                        </p:attrNameLst>
                                      </p:cBhvr>
                                      <p:to>
                                        <p:strVal val="visible"/>
                                      </p:to>
                                    </p:set>
                                    <p:anim calcmode="lin" valueType="num">
                                      <p:cBhvr additive="base">
                                        <p:cTn id="7" dur="500" fill="hold"/>
                                        <p:tgtEl>
                                          <p:spTgt spid="362507"/>
                                        </p:tgtEl>
                                        <p:attrNameLst>
                                          <p:attrName>ppt_x</p:attrName>
                                        </p:attrNameLst>
                                      </p:cBhvr>
                                      <p:tavLst>
                                        <p:tav tm="0">
                                          <p:val>
                                            <p:strVal val="1+#ppt_w/2"/>
                                          </p:val>
                                        </p:tav>
                                        <p:tav tm="100000">
                                          <p:val>
                                            <p:strVal val="#ppt_x"/>
                                          </p:val>
                                        </p:tav>
                                      </p:tavLst>
                                    </p:anim>
                                    <p:anim calcmode="lin" valueType="num">
                                      <p:cBhvr additive="base">
                                        <p:cTn id="8" dur="500" fill="hold"/>
                                        <p:tgtEl>
                                          <p:spTgt spid="3625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62501"/>
                                        </p:tgtEl>
                                        <p:attrNameLst>
                                          <p:attrName>style.visibility</p:attrName>
                                        </p:attrNameLst>
                                      </p:cBhvr>
                                      <p:to>
                                        <p:strVal val="visible"/>
                                      </p:to>
                                    </p:set>
                                    <p:animEffect transition="in" filter="blinds(horizontal)">
                                      <p:cBhvr>
                                        <p:cTn id="12" dur="500"/>
                                        <p:tgtEl>
                                          <p:spTgt spid="36250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2503"/>
                                        </p:tgtEl>
                                        <p:attrNameLst>
                                          <p:attrName>style.visibility</p:attrName>
                                        </p:attrNameLst>
                                      </p:cBhvr>
                                      <p:to>
                                        <p:strVal val="visible"/>
                                      </p:to>
                                    </p:set>
                                    <p:animEffect transition="in" filter="blinds(horizontal)">
                                      <p:cBhvr>
                                        <p:cTn id="15" dur="500"/>
                                        <p:tgtEl>
                                          <p:spTgt spid="36250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62502"/>
                                        </p:tgtEl>
                                        <p:attrNameLst>
                                          <p:attrName>style.visibility</p:attrName>
                                        </p:attrNameLst>
                                      </p:cBhvr>
                                      <p:to>
                                        <p:strVal val="visible"/>
                                      </p:to>
                                    </p:set>
                                    <p:animEffect transition="in" filter="wipe(left)">
                                      <p:cBhvr>
                                        <p:cTn id="19" dur="500"/>
                                        <p:tgtEl>
                                          <p:spTgt spid="36250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62504"/>
                                        </p:tgtEl>
                                        <p:attrNameLst>
                                          <p:attrName>style.visibility</p:attrName>
                                        </p:attrNameLst>
                                      </p:cBhvr>
                                      <p:to>
                                        <p:strVal val="visible"/>
                                      </p:to>
                                    </p:set>
                                    <p:animEffect transition="in" filter="wipe(left)">
                                      <p:cBhvr>
                                        <p:cTn id="23" dur="500"/>
                                        <p:tgtEl>
                                          <p:spTgt spid="362504"/>
                                        </p:tgtEl>
                                      </p:cBhvr>
                                    </p:animEffect>
                                  </p:childTnLst>
                                </p:cTn>
                              </p:par>
                            </p:childTnLst>
                          </p:cTn>
                        </p:par>
                        <p:par>
                          <p:cTn id="24" fill="hold">
                            <p:stCondLst>
                              <p:cond delay="2000"/>
                            </p:stCondLst>
                            <p:childTnLst>
                              <p:par>
                                <p:cTn id="25" presetID="5" presetClass="entr" presetSubtype="10" fill="hold" grpId="0" nodeType="afterEffect">
                                  <p:stCondLst>
                                    <p:cond delay="0"/>
                                  </p:stCondLst>
                                  <p:childTnLst>
                                    <p:set>
                                      <p:cBhvr>
                                        <p:cTn id="26" dur="1" fill="hold">
                                          <p:stCondLst>
                                            <p:cond delay="0"/>
                                          </p:stCondLst>
                                        </p:cTn>
                                        <p:tgtEl>
                                          <p:spTgt spid="362505"/>
                                        </p:tgtEl>
                                        <p:attrNameLst>
                                          <p:attrName>style.visibility</p:attrName>
                                        </p:attrNameLst>
                                      </p:cBhvr>
                                      <p:to>
                                        <p:strVal val="visible"/>
                                      </p:to>
                                    </p:set>
                                    <p:animEffect transition="in" filter="checkerboard(across)">
                                      <p:cBhvr>
                                        <p:cTn id="27" dur="500"/>
                                        <p:tgtEl>
                                          <p:spTgt spid="36250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62506"/>
                                        </p:tgtEl>
                                        <p:attrNameLst>
                                          <p:attrName>style.visibility</p:attrName>
                                        </p:attrNameLst>
                                      </p:cBhvr>
                                      <p:to>
                                        <p:strVal val="visible"/>
                                      </p:to>
                                    </p:set>
                                    <p:animEffect transition="in" filter="checkerboard(across)">
                                      <p:cBhvr>
                                        <p:cTn id="30" dur="500"/>
                                        <p:tgtEl>
                                          <p:spTgt spid="362506"/>
                                        </p:tgtEl>
                                      </p:cBhvr>
                                    </p:animEffect>
                                  </p:childTnLst>
                                </p:cTn>
                              </p:par>
                            </p:childTnLst>
                          </p:cTn>
                        </p:par>
                        <p:par>
                          <p:cTn id="31" fill="hold">
                            <p:stCondLst>
                              <p:cond delay="2500"/>
                            </p:stCondLst>
                            <p:childTnLst>
                              <p:par>
                                <p:cTn id="32" presetID="26" presetClass="emph" presetSubtype="0" grpId="1" nodeType="afterEffect">
                                  <p:stCondLst>
                                    <p:cond delay="0"/>
                                  </p:stCondLst>
                                  <p:childTnLst>
                                    <p:animEffect transition="out" filter="fade">
                                      <p:cBhvr>
                                        <p:cTn id="33" dur="500" tmFilter="0, 0; .2, .5; .8, .5; 1, 0"/>
                                        <p:tgtEl>
                                          <p:spTgt spid="362505"/>
                                        </p:tgtEl>
                                      </p:cBhvr>
                                    </p:animEffect>
                                    <p:animScale>
                                      <p:cBhvr>
                                        <p:cTn id="34" dur="250" autoRev="1" fill="hold"/>
                                        <p:tgtEl>
                                          <p:spTgt spid="362505"/>
                                        </p:tgtEl>
                                      </p:cBhvr>
                                      <p:by x="105000" y="105000"/>
                                    </p:animScale>
                                  </p:childTnLst>
                                </p:cTn>
                              </p:par>
                              <p:par>
                                <p:cTn id="35" presetID="26" presetClass="emph" presetSubtype="0" grpId="1" nodeType="withEffect">
                                  <p:stCondLst>
                                    <p:cond delay="0"/>
                                  </p:stCondLst>
                                  <p:childTnLst>
                                    <p:animEffect transition="out" filter="fade">
                                      <p:cBhvr>
                                        <p:cTn id="36" dur="500" tmFilter="0, 0; .2, .5; .8, .5; 1, 0"/>
                                        <p:tgtEl>
                                          <p:spTgt spid="362506"/>
                                        </p:tgtEl>
                                      </p:cBhvr>
                                    </p:animEffect>
                                    <p:animScale>
                                      <p:cBhvr>
                                        <p:cTn id="37" dur="250" autoRev="1" fill="hold"/>
                                        <p:tgtEl>
                                          <p:spTgt spid="36250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1" grpId="0" bldLvl="0" animBg="1"/>
      <p:bldP spid="362502" grpId="0" bldLvl="0" animBg="1"/>
      <p:bldP spid="362503" grpId="0" bldLvl="0" animBg="1"/>
      <p:bldP spid="362504" grpId="0" bldLvl="0" animBg="1"/>
      <p:bldP spid="362505" grpId="0" bldLvl="0" animBg="1"/>
      <p:bldP spid="362505" grpId="1" bldLvl="0" animBg="1"/>
      <p:bldP spid="362506" grpId="0" bldLvl="0" animBg="1"/>
      <p:bldP spid="362506" grpId="1"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Rectangle 2"/>
          <p:cNvSpPr>
            <a:spLocks noGrp="1"/>
          </p:cNvSpPr>
          <p:nvPr>
            <p:ph type="title"/>
          </p:nvPr>
        </p:nvSpPr>
        <p:spPr>
          <a:xfrm>
            <a:off x="2828925" y="217488"/>
            <a:ext cx="6937375" cy="423862"/>
          </a:xfrm>
        </p:spPr>
        <p:txBody>
          <a:bodyPr vert="horz" wrap="square" lIns="91440" tIns="45720" rIns="91440" bIns="45720" anchor="ctr">
            <a:normAutofit fontScale="90000"/>
          </a:bodyPr>
          <a:lstStyle/>
          <a:p>
            <a:pPr eaLnBrk="1" hangingPunct="1"/>
            <a:r>
              <a:rPr lang="zh-CN" altLang="en-US" dirty="0">
                <a:ea typeface="宋体" panose="02010600030101010101" pitchFamily="2" charset="-122"/>
              </a:rPr>
              <a:t>类型安全</a:t>
            </a:r>
            <a:r>
              <a:rPr lang="en-US" altLang="zh-CN" dirty="0">
                <a:ea typeface="宋体" panose="02010600030101010101" pitchFamily="2" charset="-122"/>
              </a:rPr>
              <a:t>2</a:t>
            </a:r>
          </a:p>
        </p:txBody>
      </p:sp>
      <p:sp>
        <p:nvSpPr>
          <p:cNvPr id="346114" name="AutoShape 3"/>
          <p:cNvSpPr/>
          <p:nvPr/>
        </p:nvSpPr>
        <p:spPr>
          <a:xfrm>
            <a:off x="4945063" y="2133600"/>
            <a:ext cx="1727200" cy="2663825"/>
          </a:xfrm>
          <a:prstGeom prst="roundRect">
            <a:avLst>
              <a:gd name="adj" fmla="val 10935"/>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宋体" panose="02010600030101010101" pitchFamily="2" charset="-122"/>
              </a:rPr>
              <a:t>Student</a:t>
            </a:r>
            <a:r>
              <a:rPr lang="zh-CN" altLang="en-US" b="1" dirty="0">
                <a:latin typeface="Arial" panose="020B0604020202020204" pitchFamily="34" charset="0"/>
                <a:ea typeface="宋体" panose="02010600030101010101" pitchFamily="2" charset="-122"/>
              </a:rPr>
              <a:t>集合</a:t>
            </a:r>
            <a:endParaRPr lang="zh-CN" altLang="en-US" b="1" dirty="0">
              <a:latin typeface="Arial" panose="020B0604020202020204" pitchFamily="34" charset="0"/>
              <a:ea typeface="Courier New" panose="02070309020205020404" pitchFamily="49" charset="0"/>
            </a:endParaRPr>
          </a:p>
        </p:txBody>
      </p:sp>
      <p:sp>
        <p:nvSpPr>
          <p:cNvPr id="364548" name="AutoShape 4"/>
          <p:cNvSpPr/>
          <p:nvPr/>
        </p:nvSpPr>
        <p:spPr>
          <a:xfrm>
            <a:off x="5013325" y="2633663"/>
            <a:ext cx="15890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Scofield</a:t>
            </a:r>
          </a:p>
        </p:txBody>
      </p:sp>
      <p:sp>
        <p:nvSpPr>
          <p:cNvPr id="364549" name="AutoShape 5"/>
          <p:cNvSpPr/>
          <p:nvPr/>
        </p:nvSpPr>
        <p:spPr>
          <a:xfrm>
            <a:off x="5013325" y="3065463"/>
            <a:ext cx="15890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张靓靓</a:t>
            </a:r>
          </a:p>
        </p:txBody>
      </p:sp>
      <p:sp>
        <p:nvSpPr>
          <p:cNvPr id="364550" name="AutoShape 6"/>
          <p:cNvSpPr/>
          <p:nvPr/>
        </p:nvSpPr>
        <p:spPr>
          <a:xfrm>
            <a:off x="5013325" y="3497263"/>
            <a:ext cx="15890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周杰杰</a:t>
            </a:r>
          </a:p>
        </p:txBody>
      </p:sp>
      <p:sp>
        <p:nvSpPr>
          <p:cNvPr id="364551" name="AutoShape 7"/>
          <p:cNvSpPr/>
          <p:nvPr/>
        </p:nvSpPr>
        <p:spPr>
          <a:xfrm>
            <a:off x="2205038" y="3068638"/>
            <a:ext cx="1589087" cy="406400"/>
          </a:xfrm>
          <a:prstGeom prst="roundRect">
            <a:avLst>
              <a:gd name="adj" fmla="val 16667"/>
            </a:avLst>
          </a:prstGeom>
          <a:gradFill rotWithShape="1">
            <a:gsLst>
              <a:gs pos="0">
                <a:srgbClr val="CC99FF"/>
              </a:gs>
              <a:gs pos="100000">
                <a:srgbClr val="FFFFFF"/>
              </a:gs>
            </a:gsLst>
            <a:lin ang="5400000" scaled="1"/>
            <a:tileRect/>
          </a:gradFill>
          <a:ln w="9525" cap="flat" cmpd="sng">
            <a:solidFill>
              <a:srgbClr val="B563CF"/>
            </a:solidFill>
            <a:prstDash val="solid"/>
            <a:round/>
            <a:headEnd type="none" w="med" len="med"/>
            <a:tailEnd type="none" w="med" len="med"/>
          </a:ln>
          <a:effectLst>
            <a:outerShdw dist="107763" dir="8100000" algn="ctr" rotWithShape="0">
              <a:schemeClr val="bg2">
                <a:alpha val="50000"/>
              </a:schemeClr>
            </a:outerShdw>
          </a:effectLst>
        </p:spPr>
        <p:txBody>
          <a:bodyPr anchor="ctr"/>
          <a:lstStyle/>
          <a:p>
            <a:pPr algn="ctr" eaLnBrk="0" hangingPunct="0"/>
            <a:r>
              <a:rPr lang="zh-CN" altLang="en-US" b="1" dirty="0">
                <a:latin typeface="Arial" panose="020B0604020202020204" pitchFamily="34" charset="0"/>
                <a:ea typeface="黑体" panose="02010609060101010101" charset="-122"/>
              </a:rPr>
              <a:t>成龙龙</a:t>
            </a:r>
          </a:p>
        </p:txBody>
      </p:sp>
      <p:sp>
        <p:nvSpPr>
          <p:cNvPr id="364552" name="AutoShape 8"/>
          <p:cNvSpPr/>
          <p:nvPr/>
        </p:nvSpPr>
        <p:spPr>
          <a:xfrm>
            <a:off x="1919288" y="4167188"/>
            <a:ext cx="1728787" cy="407200"/>
          </a:xfrm>
          <a:prstGeom prst="wedgeRoundRectCallout">
            <a:avLst>
              <a:gd name="adj1" fmla="val 82968"/>
              <a:gd name="adj2" fmla="val -222907"/>
              <a:gd name="adj3" fmla="val 16667"/>
            </a:avLst>
          </a:prstGeom>
          <a:gradFill rotWithShape="1">
            <a:gsLst>
              <a:gs pos="0">
                <a:srgbClr val="FFFF99"/>
              </a:gs>
              <a:gs pos="100000">
                <a:srgbClr val="FFFFFF"/>
              </a:gs>
            </a:gsLst>
            <a:lin ang="5400000" scaled="1"/>
            <a:tileRect/>
          </a:gradFill>
          <a:ln w="9525" cap="flat" cmpd="sng">
            <a:solidFill>
              <a:srgbClr val="FF66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添加对象</a:t>
            </a:r>
          </a:p>
        </p:txBody>
      </p:sp>
      <p:pic>
        <p:nvPicPr>
          <p:cNvPr id="364553" name="Picture 9" descr="fanxing2"/>
          <p:cNvPicPr>
            <a:picLocks noChangeAspect="1"/>
          </p:cNvPicPr>
          <p:nvPr/>
        </p:nvPicPr>
        <p:blipFill>
          <a:blip r:embed="rId3"/>
          <a:stretch>
            <a:fillRect/>
          </a:stretch>
        </p:blipFill>
        <p:spPr>
          <a:xfrm>
            <a:off x="3216275" y="4868863"/>
            <a:ext cx="2087563" cy="1244600"/>
          </a:xfrm>
          <a:prstGeom prst="rect">
            <a:avLst/>
          </a:prstGeom>
          <a:noFill/>
          <a:ln w="9525">
            <a:noFill/>
          </a:ln>
        </p:spPr>
      </p:pic>
      <p:sp>
        <p:nvSpPr>
          <p:cNvPr id="364554" name="AutoShape 10"/>
          <p:cNvSpPr/>
          <p:nvPr/>
        </p:nvSpPr>
        <p:spPr>
          <a:xfrm>
            <a:off x="7967663" y="1628775"/>
            <a:ext cx="1800225" cy="407200"/>
          </a:xfrm>
          <a:prstGeom prst="wedgeRoundRectCallout">
            <a:avLst>
              <a:gd name="adj1" fmla="val -78394"/>
              <a:gd name="adj2" fmla="val 327690"/>
              <a:gd name="adj3" fmla="val 16667"/>
            </a:avLst>
          </a:prstGeom>
          <a:gradFill rotWithShape="1">
            <a:gsLst>
              <a:gs pos="0">
                <a:srgbClr val="FFFF99"/>
              </a:gs>
              <a:gs pos="100000">
                <a:srgbClr val="FFFFFF"/>
              </a:gs>
            </a:gsLst>
            <a:lin ang="5400000" scaled="1"/>
            <a:tileRect/>
          </a:gradFill>
          <a:ln w="9525" cap="flat" cmpd="sng">
            <a:solidFill>
              <a:srgbClr val="FF66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遍历集合</a:t>
            </a:r>
          </a:p>
        </p:txBody>
      </p:sp>
      <p:sp>
        <p:nvSpPr>
          <p:cNvPr id="364555" name="AutoShape 11"/>
          <p:cNvSpPr/>
          <p:nvPr/>
        </p:nvSpPr>
        <p:spPr>
          <a:xfrm>
            <a:off x="2566988" y="1268413"/>
            <a:ext cx="1584325" cy="693737"/>
          </a:xfrm>
          <a:prstGeom prst="wedgeRoundRectCallout">
            <a:avLst>
              <a:gd name="adj1" fmla="val 64329"/>
              <a:gd name="adj2" fmla="val 221167"/>
              <a:gd name="adj3" fmla="val 16667"/>
            </a:avLst>
          </a:prstGeom>
          <a:gradFill rotWithShape="1">
            <a:gsLst>
              <a:gs pos="0">
                <a:srgbClr val="CC99FF"/>
              </a:gs>
              <a:gs pos="100000">
                <a:srgbClr val="FFFFFF"/>
              </a:gs>
            </a:gsLst>
            <a:lin ang="5400000" scaled="1"/>
            <a:tileRect/>
          </a:gradFill>
          <a:ln w="9525" cap="flat" cmpd="sng">
            <a:solidFill>
              <a:srgbClr val="B563CF"/>
            </a:solidFill>
            <a:prstDash val="solid"/>
            <a:miter/>
            <a:headEnd type="none" w="med" len="med"/>
            <a:tailEnd type="none" w="med" len="med"/>
          </a:ln>
          <a:effectLst>
            <a:outerShdw dist="107763" dir="8100000" algn="ctr" rotWithShape="0">
              <a:schemeClr val="bg2">
                <a:alpha val="50000"/>
              </a:schemeClr>
            </a:outerShdw>
          </a:effectLst>
        </p:spPr>
        <p:txBody>
          <a:bodyPr anchor="ctr"/>
          <a:lstStyle/>
          <a:p>
            <a:pPr algn="ctr" eaLnBrk="0" hangingPunct="0"/>
            <a:r>
              <a:rPr lang="zh-CN" altLang="en-US" b="1" dirty="0">
                <a:latin typeface="Arial" panose="020B0604020202020204" pitchFamily="34" charset="0"/>
                <a:ea typeface="黑体" panose="02010609060101010101" charset="-122"/>
              </a:rPr>
              <a:t>对象存储不易控制</a:t>
            </a:r>
          </a:p>
        </p:txBody>
      </p:sp>
      <p:sp>
        <p:nvSpPr>
          <p:cNvPr id="364556" name="AutoShape 12"/>
          <p:cNvSpPr/>
          <p:nvPr/>
        </p:nvSpPr>
        <p:spPr>
          <a:xfrm>
            <a:off x="6311900" y="1125538"/>
            <a:ext cx="1296988" cy="693737"/>
          </a:xfrm>
          <a:prstGeom prst="wedgeRoundRectCallout">
            <a:avLst>
              <a:gd name="adj1" fmla="val 29806"/>
              <a:gd name="adj2" fmla="val 235810"/>
              <a:gd name="adj3" fmla="val 16667"/>
            </a:avLst>
          </a:prstGeom>
          <a:gradFill rotWithShape="1">
            <a:gsLst>
              <a:gs pos="0">
                <a:srgbClr val="CC99FF"/>
              </a:gs>
              <a:gs pos="100000">
                <a:srgbClr val="FFFFFF"/>
              </a:gs>
            </a:gsLst>
            <a:lin ang="5400000" scaled="1"/>
            <a:tileRect/>
          </a:gradFill>
          <a:ln w="9525" cap="flat" cmpd="sng">
            <a:solidFill>
              <a:srgbClr val="B563CF"/>
            </a:solidFill>
            <a:prstDash val="solid"/>
            <a:miter/>
            <a:headEnd type="none" w="med" len="med"/>
            <a:tailEnd type="none" w="med" len="med"/>
          </a:ln>
          <a:effectLst>
            <a:outerShdw dist="107763" dir="8100000" algn="ctr" rotWithShape="0">
              <a:schemeClr val="bg2">
                <a:alpha val="50000"/>
              </a:schemeClr>
            </a:outerShdw>
          </a:effectLst>
        </p:spPr>
        <p:txBody>
          <a:bodyPr anchor="ctr"/>
          <a:lstStyle/>
          <a:p>
            <a:pPr algn="ctr" eaLnBrk="0" hangingPunct="0"/>
            <a:r>
              <a:rPr lang="zh-CN" altLang="en-US" b="1" dirty="0">
                <a:latin typeface="Arial" panose="020B0604020202020204" pitchFamily="34" charset="0"/>
                <a:ea typeface="黑体" panose="02010609060101010101" charset="-122"/>
              </a:rPr>
              <a:t>类型转换容易出错</a:t>
            </a:r>
          </a:p>
        </p:txBody>
      </p:sp>
      <p:sp>
        <p:nvSpPr>
          <p:cNvPr id="364557" name="AutoShape 13"/>
          <p:cNvSpPr/>
          <p:nvPr/>
        </p:nvSpPr>
        <p:spPr>
          <a:xfrm>
            <a:off x="4008438" y="2983236"/>
            <a:ext cx="576262" cy="674042"/>
          </a:xfrm>
          <a:prstGeom prst="rightArrow">
            <a:avLst>
              <a:gd name="adj1" fmla="val 49861"/>
              <a:gd name="adj2" fmla="val 25027"/>
            </a:avLst>
          </a:prstGeom>
          <a:gradFill rotWithShape="1">
            <a:gsLst>
              <a:gs pos="0">
                <a:srgbClr val="B563CF"/>
              </a:gs>
              <a:gs pos="100000">
                <a:srgbClr val="FFFFFF"/>
              </a:gs>
            </a:gsLst>
            <a:lin ang="5400000" scaled="1"/>
            <a:tileRect/>
          </a:gradFill>
          <a:ln w="6350" cap="flat" cmpd="sng">
            <a:solidFill>
              <a:srgbClr val="800080"/>
            </a:solidFill>
            <a:prstDash val="solid"/>
            <a:miter/>
            <a:headEnd type="none" w="med" len="med"/>
            <a:tailEnd type="none" w="med" len="med"/>
          </a:ln>
        </p:spPr>
        <p:txBody>
          <a:bodyPr lIns="0" tIns="0" rIns="0" bIns="0" anchor="ctr">
            <a:spAutoFit/>
          </a:bodyPr>
          <a:lstStyle/>
          <a:p>
            <a:endParaRPr lang="zh-CN" altLang="en-US" dirty="0">
              <a:latin typeface="Arial" panose="020B0604020202020204" pitchFamily="34" charset="0"/>
              <a:ea typeface="黑体" panose="02010609060101010101" charset="-122"/>
            </a:endParaRPr>
          </a:p>
        </p:txBody>
      </p:sp>
      <p:sp>
        <p:nvSpPr>
          <p:cNvPr id="364558" name="AutoShape 14"/>
          <p:cNvSpPr/>
          <p:nvPr/>
        </p:nvSpPr>
        <p:spPr>
          <a:xfrm>
            <a:off x="6959600" y="2911798"/>
            <a:ext cx="576263" cy="674042"/>
          </a:xfrm>
          <a:prstGeom prst="rightArrow">
            <a:avLst>
              <a:gd name="adj1" fmla="val 49861"/>
              <a:gd name="adj2" fmla="val 25027"/>
            </a:avLst>
          </a:prstGeom>
          <a:gradFill rotWithShape="1">
            <a:gsLst>
              <a:gs pos="0">
                <a:srgbClr val="B563CF"/>
              </a:gs>
              <a:gs pos="100000">
                <a:srgbClr val="FFFFFF"/>
              </a:gs>
            </a:gsLst>
            <a:lin ang="5400000" scaled="1"/>
            <a:tileRect/>
          </a:gradFill>
          <a:ln w="6350" cap="flat" cmpd="sng">
            <a:solidFill>
              <a:srgbClr val="800080"/>
            </a:solidFill>
            <a:prstDash val="solid"/>
            <a:miter/>
            <a:headEnd type="none" w="med" len="med"/>
            <a:tailEnd type="none" w="med" len="med"/>
          </a:ln>
        </p:spPr>
        <p:txBody>
          <a:bodyPr lIns="0" tIns="0" rIns="0" bIns="0" anchor="ctr">
            <a:spAutoFit/>
          </a:bodyPr>
          <a:lstStyle/>
          <a:p>
            <a:endParaRPr lang="zh-CN" altLang="en-US" dirty="0">
              <a:latin typeface="Arial" panose="020B0604020202020204" pitchFamily="34" charset="0"/>
              <a:ea typeface="黑体" panose="02010609060101010101" charset="-122"/>
            </a:endParaRPr>
          </a:p>
        </p:txBody>
      </p:sp>
      <p:sp>
        <p:nvSpPr>
          <p:cNvPr id="346126" name="Rectangle 15"/>
          <p:cNvSpPr/>
          <p:nvPr/>
        </p:nvSpPr>
        <p:spPr>
          <a:xfrm>
            <a:off x="2208213" y="2565400"/>
            <a:ext cx="1501775" cy="368300"/>
          </a:xfrm>
          <a:prstGeom prst="rect">
            <a:avLst/>
          </a:prstGeom>
          <a:noFill/>
          <a:ln w="9525">
            <a:noFill/>
          </a:ln>
        </p:spPr>
        <p:txBody>
          <a:bodyPr wrap="none" anchor="t">
            <a:spAutoFit/>
          </a:bodyPr>
          <a:lstStyle/>
          <a:p>
            <a:r>
              <a:rPr lang="en-US" altLang="zh-CN" b="1" dirty="0">
                <a:latin typeface="Arial" panose="020B0604020202020204" pitchFamily="34" charset="0"/>
                <a:ea typeface="黑体" panose="02010609060101010101" charset="-122"/>
              </a:rPr>
              <a:t>Teacher</a:t>
            </a:r>
            <a:r>
              <a:rPr lang="zh-CN" altLang="en-US" b="1" dirty="0">
                <a:latin typeface="Arial" panose="020B0604020202020204" pitchFamily="34" charset="0"/>
                <a:ea typeface="黑体" panose="02010609060101010101" charset="-122"/>
              </a:rPr>
              <a:t>对象</a:t>
            </a:r>
          </a:p>
        </p:txBody>
      </p:sp>
      <p:sp>
        <p:nvSpPr>
          <p:cNvPr id="364560" name="AutoShape 16"/>
          <p:cNvSpPr/>
          <p:nvPr/>
        </p:nvSpPr>
        <p:spPr>
          <a:xfrm>
            <a:off x="8183563" y="5300663"/>
            <a:ext cx="1511300" cy="407200"/>
          </a:xfrm>
          <a:prstGeom prst="wedgeRoundRectCallout">
            <a:avLst>
              <a:gd name="adj1" fmla="val -70065"/>
              <a:gd name="adj2" fmla="val -285458"/>
              <a:gd name="adj3" fmla="val 16667"/>
            </a:avLst>
          </a:prstGeom>
          <a:gradFill rotWithShape="1">
            <a:gsLst>
              <a:gs pos="0">
                <a:srgbClr val="FF3300"/>
              </a:gs>
              <a:gs pos="100000">
                <a:srgbClr val="FFFFFF"/>
              </a:gs>
            </a:gsLst>
            <a:lin ang="5400000" scaled="1"/>
            <a:tileRect/>
          </a:gradFill>
          <a:ln w="9525" cap="flat" cmpd="sng">
            <a:solidFill>
              <a:srgbClr val="FF00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运行错误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4557"/>
                                        </p:tgtEl>
                                        <p:attrNameLst>
                                          <p:attrName>style.visibility</p:attrName>
                                        </p:attrNameLst>
                                      </p:cBhvr>
                                      <p:to>
                                        <p:strVal val="visible"/>
                                      </p:to>
                                    </p:set>
                                    <p:animEffect transition="in" filter="wipe(left)">
                                      <p:cBhvr>
                                        <p:cTn id="7" dur="500"/>
                                        <p:tgtEl>
                                          <p:spTgt spid="3645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4552"/>
                                        </p:tgtEl>
                                        <p:attrNameLst>
                                          <p:attrName>style.visibility</p:attrName>
                                        </p:attrNameLst>
                                      </p:cBhvr>
                                      <p:to>
                                        <p:strVal val="visible"/>
                                      </p:to>
                                    </p:set>
                                    <p:animEffect transition="in" filter="wipe(left)">
                                      <p:cBhvr>
                                        <p:cTn id="11" dur="500"/>
                                        <p:tgtEl>
                                          <p:spTgt spid="364552"/>
                                        </p:tgtEl>
                                      </p:cBhvr>
                                    </p:animEffect>
                                  </p:childTnLst>
                                </p:cTn>
                              </p:par>
                            </p:childTnLst>
                          </p:cTn>
                        </p:par>
                        <p:par>
                          <p:cTn id="12" fill="hold">
                            <p:stCondLst>
                              <p:cond delay="1000"/>
                            </p:stCondLst>
                            <p:childTnLst>
                              <p:par>
                                <p:cTn id="13" presetID="0" presetClass="path" presetSubtype="0" accel="50000" decel="50000" fill="hold" grpId="0" nodeType="afterEffect">
                                  <p:stCondLst>
                                    <p:cond delay="0"/>
                                  </p:stCondLst>
                                  <p:childTnLst>
                                    <p:animMotion origin="layout" path="M 0.03924 0.03403 L 0.30695 0.13889 " pathEditMode="relative" rAng="0" ptsTypes="AA">
                                      <p:cBhvr>
                                        <p:cTn id="14" dur="2000" fill="hold"/>
                                        <p:tgtEl>
                                          <p:spTgt spid="364551"/>
                                        </p:tgtEl>
                                        <p:attrNameLst>
                                          <p:attrName>ppt_x</p:attrName>
                                          <p:attrName>ppt_y</p:attrName>
                                        </p:attrNameLst>
                                      </p:cBhvr>
                                      <p:rCtr x="13400" y="5200"/>
                                    </p:animMotion>
                                  </p:childTnLst>
                                </p:cTn>
                              </p:par>
                            </p:childTnLst>
                          </p:cTn>
                        </p:par>
                        <p:par>
                          <p:cTn id="15" fill="hold">
                            <p:stCondLst>
                              <p:cond delay="3000"/>
                            </p:stCondLst>
                            <p:childTnLst>
                              <p:par>
                                <p:cTn id="16" presetID="5" presetClass="entr" presetSubtype="10" fill="hold" nodeType="afterEffect">
                                  <p:stCondLst>
                                    <p:cond delay="0"/>
                                  </p:stCondLst>
                                  <p:childTnLst>
                                    <p:set>
                                      <p:cBhvr>
                                        <p:cTn id="17" dur="1" fill="hold">
                                          <p:stCondLst>
                                            <p:cond delay="0"/>
                                          </p:stCondLst>
                                        </p:cTn>
                                        <p:tgtEl>
                                          <p:spTgt spid="364553"/>
                                        </p:tgtEl>
                                        <p:attrNameLst>
                                          <p:attrName>style.visibility</p:attrName>
                                        </p:attrNameLst>
                                      </p:cBhvr>
                                      <p:to>
                                        <p:strVal val="visible"/>
                                      </p:to>
                                    </p:set>
                                    <p:animEffect transition="in" filter="checkerboard(across)">
                                      <p:cBhvr>
                                        <p:cTn id="18" dur="500"/>
                                        <p:tgtEl>
                                          <p:spTgt spid="36455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4558"/>
                                        </p:tgtEl>
                                        <p:attrNameLst>
                                          <p:attrName>style.visibility</p:attrName>
                                        </p:attrNameLst>
                                      </p:cBhvr>
                                      <p:to>
                                        <p:strVal val="visible"/>
                                      </p:to>
                                    </p:set>
                                    <p:animEffect transition="in" filter="wipe(left)">
                                      <p:cBhvr>
                                        <p:cTn id="23" dur="500"/>
                                        <p:tgtEl>
                                          <p:spTgt spid="364558"/>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64554"/>
                                        </p:tgtEl>
                                        <p:attrNameLst>
                                          <p:attrName>style.visibility</p:attrName>
                                        </p:attrNameLst>
                                      </p:cBhvr>
                                      <p:to>
                                        <p:strVal val="visible"/>
                                      </p:to>
                                    </p:set>
                                    <p:animEffect transition="in" filter="wipe(left)">
                                      <p:cBhvr>
                                        <p:cTn id="27" dur="500"/>
                                        <p:tgtEl>
                                          <p:spTgt spid="364554"/>
                                        </p:tgtEl>
                                      </p:cBhvr>
                                    </p:animEffect>
                                  </p:childTnLst>
                                </p:cTn>
                              </p:par>
                            </p:childTnLst>
                          </p:cTn>
                        </p:par>
                        <p:par>
                          <p:cTn id="28" fill="hold">
                            <p:stCondLst>
                              <p:cond delay="1000"/>
                            </p:stCondLst>
                            <p:childTnLst>
                              <p:par>
                                <p:cTn id="29" presetID="63" presetClass="path" presetSubtype="0" accel="50000" decel="50000" fill="hold" grpId="0" nodeType="afterEffect">
                                  <p:stCondLst>
                                    <p:cond delay="0"/>
                                  </p:stCondLst>
                                  <p:childTnLst>
                                    <p:animMotion origin="layout" path="M 3.61111E-6 -4.81481E-6 L 0.33073 -4.81481E-6 " pathEditMode="relative" rAng="0" ptsTypes="AA">
                                      <p:cBhvr>
                                        <p:cTn id="30" dur="1000" fill="hold"/>
                                        <p:tgtEl>
                                          <p:spTgt spid="364548"/>
                                        </p:tgtEl>
                                        <p:attrNameLst>
                                          <p:attrName>ppt_x</p:attrName>
                                          <p:attrName>ppt_y</p:attrName>
                                        </p:attrNameLst>
                                      </p:cBhvr>
                                      <p:rCtr x="16500" y="0"/>
                                    </p:animMotion>
                                  </p:childTnLst>
                                </p:cTn>
                              </p:par>
                            </p:childTnLst>
                          </p:cTn>
                        </p:par>
                        <p:par>
                          <p:cTn id="31" fill="hold">
                            <p:stCondLst>
                              <p:cond delay="2000"/>
                            </p:stCondLst>
                            <p:childTnLst>
                              <p:par>
                                <p:cTn id="32" presetID="63" presetClass="path" presetSubtype="0" accel="50000" decel="50000" fill="hold" grpId="0" nodeType="afterEffect">
                                  <p:stCondLst>
                                    <p:cond delay="0"/>
                                  </p:stCondLst>
                                  <p:childTnLst>
                                    <p:animMotion origin="layout" path="M 3.61111E-6 2.22222E-6 L 0.33073 2.22222E-6 " pathEditMode="relative" rAng="0" ptsTypes="AA">
                                      <p:cBhvr>
                                        <p:cTn id="33" dur="1000" fill="hold"/>
                                        <p:tgtEl>
                                          <p:spTgt spid="364549"/>
                                        </p:tgtEl>
                                        <p:attrNameLst>
                                          <p:attrName>ppt_x</p:attrName>
                                          <p:attrName>ppt_y</p:attrName>
                                        </p:attrNameLst>
                                      </p:cBhvr>
                                      <p:rCtr x="16500" y="0"/>
                                    </p:animMotion>
                                  </p:childTnLst>
                                </p:cTn>
                              </p:par>
                            </p:childTnLst>
                          </p:cTn>
                        </p:par>
                        <p:par>
                          <p:cTn id="34" fill="hold">
                            <p:stCondLst>
                              <p:cond delay="3000"/>
                            </p:stCondLst>
                            <p:childTnLst>
                              <p:par>
                                <p:cTn id="35" presetID="63" presetClass="path" presetSubtype="0" accel="50000" decel="50000" fill="hold" grpId="0" nodeType="afterEffect">
                                  <p:stCondLst>
                                    <p:cond delay="0"/>
                                  </p:stCondLst>
                                  <p:childTnLst>
                                    <p:animMotion origin="layout" path="M 3.61111E-6 -7.40741E-7 L 0.33073 -7.40741E-7 " pathEditMode="relative" rAng="0" ptsTypes="AA">
                                      <p:cBhvr>
                                        <p:cTn id="36" dur="1000" fill="hold"/>
                                        <p:tgtEl>
                                          <p:spTgt spid="364550"/>
                                        </p:tgtEl>
                                        <p:attrNameLst>
                                          <p:attrName>ppt_x</p:attrName>
                                          <p:attrName>ppt_y</p:attrName>
                                        </p:attrNameLst>
                                      </p:cBhvr>
                                      <p:rCtr x="16500" y="0"/>
                                    </p:animMotion>
                                  </p:childTnLst>
                                </p:cTn>
                              </p:par>
                            </p:childTnLst>
                          </p:cTn>
                        </p:par>
                        <p:par>
                          <p:cTn id="37" fill="hold">
                            <p:stCondLst>
                              <p:cond delay="4000"/>
                            </p:stCondLst>
                            <p:childTnLst>
                              <p:par>
                                <p:cTn id="38" presetID="0" presetClass="path" presetSubtype="0" accel="50000" decel="50000" fill="hold" grpId="1" nodeType="afterEffect">
                                  <p:stCondLst>
                                    <p:cond delay="0"/>
                                  </p:stCondLst>
                                  <p:childTnLst>
                                    <p:animMotion origin="layout" path="M 0.30695 0.13889 L 0.48803 0.13889 " pathEditMode="relative" rAng="0" ptsTypes="AA">
                                      <p:cBhvr>
                                        <p:cTn id="39" dur="1000" fill="hold"/>
                                        <p:tgtEl>
                                          <p:spTgt spid="364551"/>
                                        </p:tgtEl>
                                        <p:attrNameLst>
                                          <p:attrName>ppt_x</p:attrName>
                                          <p:attrName>ppt_y</p:attrName>
                                        </p:attrNameLst>
                                      </p:cBhvr>
                                      <p:rCtr x="9000" y="0"/>
                                    </p:animMotion>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364560"/>
                                        </p:tgtEl>
                                        <p:attrNameLst>
                                          <p:attrName>style.visibility</p:attrName>
                                        </p:attrNameLst>
                                      </p:cBhvr>
                                      <p:to>
                                        <p:strVal val="visible"/>
                                      </p:to>
                                    </p:set>
                                    <p:animEffect transition="in" filter="wipe(left)">
                                      <p:cBhvr>
                                        <p:cTn id="43" dur="500"/>
                                        <p:tgtEl>
                                          <p:spTgt spid="36456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64555"/>
                                        </p:tgtEl>
                                        <p:attrNameLst>
                                          <p:attrName>style.visibility</p:attrName>
                                        </p:attrNameLst>
                                      </p:cBhvr>
                                      <p:to>
                                        <p:strVal val="visible"/>
                                      </p:to>
                                    </p:set>
                                    <p:animEffect transition="in" filter="wipe(left)">
                                      <p:cBhvr>
                                        <p:cTn id="48" dur="500"/>
                                        <p:tgtEl>
                                          <p:spTgt spid="364555"/>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64556"/>
                                        </p:tgtEl>
                                        <p:attrNameLst>
                                          <p:attrName>style.visibility</p:attrName>
                                        </p:attrNameLst>
                                      </p:cBhvr>
                                      <p:to>
                                        <p:strVal val="visible"/>
                                      </p:to>
                                    </p:set>
                                    <p:animEffect transition="in" filter="wipe(left)">
                                      <p:cBhvr>
                                        <p:cTn id="52" dur="500"/>
                                        <p:tgtEl>
                                          <p:spTgt spid="364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bldLvl="0" animBg="1"/>
      <p:bldP spid="364549" grpId="0" bldLvl="0" animBg="1"/>
      <p:bldP spid="364550" grpId="0" bldLvl="0" animBg="1"/>
      <p:bldP spid="364551" grpId="0" bldLvl="0" animBg="1"/>
      <p:bldP spid="364551" grpId="1" bldLvl="0" animBg="1"/>
      <p:bldP spid="364552" grpId="0" bldLvl="0" animBg="1"/>
      <p:bldP spid="364554" grpId="0" bldLvl="0" animBg="1"/>
      <p:bldP spid="364555" grpId="0" bldLvl="0" animBg="1"/>
      <p:bldP spid="364556" grpId="0" bldLvl="0" animBg="1"/>
      <p:bldP spid="364557" grpId="0" bldLvl="0" animBg="1"/>
      <p:bldP spid="364558" grpId="0" bldLvl="0" animBg="1"/>
      <p:bldP spid="36456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Rectangle 2"/>
          <p:cNvSpPr>
            <a:spLocks noGrp="1"/>
          </p:cNvSpPr>
          <p:nvPr>
            <p:ph type="title"/>
          </p:nvPr>
        </p:nvSpPr>
        <p:spPr>
          <a:xfrm>
            <a:off x="2828925" y="217488"/>
            <a:ext cx="6937375" cy="423862"/>
          </a:xfrm>
        </p:spPr>
        <p:txBody>
          <a:bodyPr vert="horz" wrap="square" lIns="91440" tIns="45720" rIns="91440" bIns="45720" anchor="ctr">
            <a:normAutofit fontScale="90000"/>
          </a:bodyPr>
          <a:lstStyle/>
          <a:p>
            <a:pPr eaLnBrk="1" hangingPunct="1"/>
            <a:r>
              <a:rPr lang="zh-CN" altLang="en-US" dirty="0">
                <a:ea typeface="宋体" panose="02010600030101010101" pitchFamily="2" charset="-122"/>
              </a:rPr>
              <a:t>什么是泛型集合</a:t>
            </a:r>
          </a:p>
        </p:txBody>
      </p:sp>
      <p:sp>
        <p:nvSpPr>
          <p:cNvPr id="366595" name="Rectangle 3"/>
          <p:cNvSpPr>
            <a:spLocks noGrp="1"/>
          </p:cNvSpPr>
          <p:nvPr>
            <p:ph idx="1"/>
          </p:nvPr>
        </p:nvSpPr>
        <p:spPr>
          <a:xfrm>
            <a:off x="2135188" y="3933825"/>
            <a:ext cx="8229600" cy="2374900"/>
          </a:xfrm>
        </p:spPr>
        <p:txBody>
          <a:bodyPr vert="horz" wrap="square" lIns="91440" tIns="45720" rIns="91440" bIns="45720" anchor="t">
            <a:normAutofit lnSpcReduction="10000"/>
          </a:bodyPr>
          <a:lstStyle/>
          <a:p>
            <a:pPr eaLnBrk="1" hangingPunct="1">
              <a:lnSpc>
                <a:spcPct val="90000"/>
              </a:lnSpc>
            </a:pPr>
            <a:r>
              <a:rPr lang="zh-CN" altLang="en-US" sz="2400" dirty="0"/>
              <a:t>泛型集合可以约束集合内的元素类型 </a:t>
            </a:r>
          </a:p>
          <a:p>
            <a:pPr lvl="1" eaLnBrk="1" hangingPunct="1">
              <a:lnSpc>
                <a:spcPct val="90000"/>
              </a:lnSpc>
            </a:pPr>
            <a:r>
              <a:rPr lang="zh-CN" altLang="en-US" sz="2200" dirty="0">
                <a:solidFill>
                  <a:srgbClr val="0000FF"/>
                </a:solidFill>
              </a:rPr>
              <a:t>编译时检查类型约束</a:t>
            </a:r>
          </a:p>
          <a:p>
            <a:pPr lvl="1" eaLnBrk="1" hangingPunct="1">
              <a:lnSpc>
                <a:spcPct val="90000"/>
              </a:lnSpc>
            </a:pPr>
            <a:r>
              <a:rPr lang="zh-CN" altLang="en-US" sz="2200" dirty="0">
                <a:solidFill>
                  <a:srgbClr val="0000FF"/>
                </a:solidFill>
              </a:rPr>
              <a:t>无需装箱拆箱操作</a:t>
            </a:r>
          </a:p>
          <a:p>
            <a:pPr eaLnBrk="1" hangingPunct="1">
              <a:lnSpc>
                <a:spcPct val="90000"/>
              </a:lnSpc>
            </a:pPr>
            <a:r>
              <a:rPr lang="zh-CN" altLang="en-US" sz="2400" dirty="0"/>
              <a:t>加上</a:t>
            </a:r>
            <a:r>
              <a:rPr lang="en-US" altLang="zh-CN" sz="2400" dirty="0"/>
              <a:t>using System.Collections.Generic;</a:t>
            </a:r>
          </a:p>
          <a:p>
            <a:pPr eaLnBrk="1" hangingPunct="1">
              <a:lnSpc>
                <a:spcPct val="90000"/>
              </a:lnSpc>
            </a:pPr>
            <a:r>
              <a:rPr lang="en-US" altLang="zh-CN" sz="2400" dirty="0"/>
              <a:t>List&lt;T&gt;</a:t>
            </a:r>
            <a:r>
              <a:rPr lang="zh-CN" altLang="en-US" sz="2400" dirty="0"/>
              <a:t>，</a:t>
            </a:r>
            <a:r>
              <a:rPr lang="en-US" altLang="zh-CN" sz="2400" dirty="0"/>
              <a:t>Dictionary&lt;K,V&gt;</a:t>
            </a:r>
          </a:p>
          <a:p>
            <a:pPr lvl="1" eaLnBrk="1" hangingPunct="1">
              <a:lnSpc>
                <a:spcPct val="90000"/>
              </a:lnSpc>
            </a:pPr>
            <a:r>
              <a:rPr lang="en-US" altLang="zh-CN" sz="2200" dirty="0"/>
              <a:t>&lt;T&gt;</a:t>
            </a:r>
            <a:r>
              <a:rPr lang="zh-CN" altLang="en-US" sz="2200" dirty="0"/>
              <a:t>、</a:t>
            </a:r>
            <a:r>
              <a:rPr lang="en-US" altLang="zh-CN" sz="2200" dirty="0"/>
              <a:t>&lt;K,V&gt;</a:t>
            </a:r>
            <a:r>
              <a:rPr lang="zh-CN" altLang="en-US" sz="2200" dirty="0"/>
              <a:t>表示该泛型集合中的元素类型</a:t>
            </a:r>
          </a:p>
        </p:txBody>
      </p:sp>
      <p:sp>
        <p:nvSpPr>
          <p:cNvPr id="348163" name="AutoShape 4"/>
          <p:cNvSpPr/>
          <p:nvPr/>
        </p:nvSpPr>
        <p:spPr>
          <a:xfrm>
            <a:off x="4873625" y="2135188"/>
            <a:ext cx="1784350" cy="406400"/>
          </a:xfrm>
          <a:prstGeom prst="roundRect">
            <a:avLst>
              <a:gd name="adj" fmla="val 16667"/>
            </a:avLst>
          </a:prstGeom>
          <a:gradFill rotWithShape="1">
            <a:gsLst>
              <a:gs pos="0">
                <a:srgbClr val="CC99FF"/>
              </a:gs>
              <a:gs pos="100000">
                <a:srgbClr val="FFFFFF"/>
              </a:gs>
            </a:gsLst>
            <a:lin ang="5400000" scaled="1"/>
            <a:tileRect/>
          </a:gradFill>
          <a:ln w="9525" cap="flat" cmpd="sng">
            <a:solidFill>
              <a:srgbClr val="B563CF"/>
            </a:solidFill>
            <a:prstDash val="solid"/>
            <a:round/>
            <a:headEnd type="none" w="med" len="med"/>
            <a:tailEnd type="none" w="med" len="med"/>
          </a:ln>
          <a:effectLst>
            <a:outerShdw dist="107763" dir="8100000" algn="ctr" rotWithShape="0">
              <a:schemeClr val="bg2">
                <a:alpha val="50000"/>
              </a:schemeClr>
            </a:outerShdw>
          </a:effectLst>
        </p:spPr>
        <p:txBody>
          <a:bodyPr anchor="ctr"/>
          <a:lstStyle/>
          <a:p>
            <a:pPr algn="ctr" eaLnBrk="0" hangingPunct="0"/>
            <a:r>
              <a:rPr lang="en-US" altLang="zh-CN" b="1" dirty="0">
                <a:latin typeface="Arial" panose="020B0604020202020204" pitchFamily="34" charset="0"/>
                <a:ea typeface="黑体" panose="02010609060101010101" charset="-122"/>
              </a:rPr>
              <a:t>List&lt;Student&gt;</a:t>
            </a:r>
          </a:p>
        </p:txBody>
      </p:sp>
      <p:sp>
        <p:nvSpPr>
          <p:cNvPr id="348164" name="AutoShape 5"/>
          <p:cNvSpPr/>
          <p:nvPr/>
        </p:nvSpPr>
        <p:spPr>
          <a:xfrm>
            <a:off x="2566988" y="1052513"/>
            <a:ext cx="1871662"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Student</a:t>
            </a:r>
            <a:r>
              <a:rPr lang="zh-CN" altLang="en-US" b="1" dirty="0">
                <a:latin typeface="Arial" panose="020B0604020202020204" pitchFamily="34" charset="0"/>
                <a:ea typeface="黑体" panose="02010609060101010101" charset="-122"/>
              </a:rPr>
              <a:t>对象</a:t>
            </a:r>
          </a:p>
        </p:txBody>
      </p:sp>
      <p:sp>
        <p:nvSpPr>
          <p:cNvPr id="348165" name="AutoShape 6"/>
          <p:cNvSpPr/>
          <p:nvPr/>
        </p:nvSpPr>
        <p:spPr>
          <a:xfrm>
            <a:off x="7175500" y="981075"/>
            <a:ext cx="1871663"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Teacher</a:t>
            </a:r>
            <a:r>
              <a:rPr lang="zh-CN" altLang="en-US" b="1" dirty="0">
                <a:latin typeface="Arial" panose="020B0604020202020204" pitchFamily="34" charset="0"/>
                <a:ea typeface="黑体" panose="02010609060101010101" charset="-122"/>
              </a:rPr>
              <a:t>对象</a:t>
            </a:r>
          </a:p>
        </p:txBody>
      </p:sp>
      <p:sp>
        <p:nvSpPr>
          <p:cNvPr id="366599" name="未知"/>
          <p:cNvSpPr/>
          <p:nvPr/>
        </p:nvSpPr>
        <p:spPr>
          <a:xfrm rot="1398270">
            <a:off x="3503613" y="1844675"/>
            <a:ext cx="1231900" cy="6207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tileRect/>
          </a:gradFill>
          <a:ln w="12700" cap="rnd" cmpd="sng">
            <a:solidFill>
              <a:srgbClr val="800080"/>
            </a:solidFill>
            <a:prstDash val="solid"/>
            <a:round/>
            <a:headEnd type="none" w="med" len="med"/>
            <a:tailEnd type="none" w="med" len="med"/>
          </a:ln>
          <a:effectLst>
            <a:outerShdw dist="71842" dir="2699999" algn="ctr" rotWithShape="0">
              <a:srgbClr val="808080">
                <a:alpha val="50000"/>
              </a:srgbClr>
            </a:outerShdw>
          </a:effectLst>
        </p:spPr>
        <p:txBody>
          <a:bodyPr/>
          <a:lstStyle/>
          <a:p>
            <a:endParaRPr lang="zh-CN" altLang="en-US"/>
          </a:p>
        </p:txBody>
      </p:sp>
      <p:sp>
        <p:nvSpPr>
          <p:cNvPr id="366600" name="未知"/>
          <p:cNvSpPr/>
          <p:nvPr/>
        </p:nvSpPr>
        <p:spPr>
          <a:xfrm rot="-1499367" flipH="1">
            <a:off x="6743700" y="1701800"/>
            <a:ext cx="1289050" cy="6207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tileRect/>
          </a:gradFill>
          <a:ln w="12700" cap="rnd" cmpd="sng">
            <a:solidFill>
              <a:srgbClr val="800080"/>
            </a:solidFill>
            <a:prstDash val="solid"/>
            <a:round/>
            <a:headEnd type="none" w="med" len="med"/>
            <a:tailEnd type="none" w="med" len="med"/>
          </a:ln>
          <a:effectLst>
            <a:outerShdw dist="71842" dir="2699999" algn="ctr" rotWithShape="0">
              <a:srgbClr val="808080">
                <a:alpha val="50000"/>
              </a:srgbClr>
            </a:outerShdw>
          </a:effectLst>
        </p:spPr>
        <p:txBody>
          <a:bodyPr/>
          <a:lstStyle/>
          <a:p>
            <a:endParaRPr lang="zh-CN" altLang="en-US"/>
          </a:p>
        </p:txBody>
      </p:sp>
      <p:sp>
        <p:nvSpPr>
          <p:cNvPr id="366601" name="Text Box 9"/>
          <p:cNvSpPr txBox="1"/>
          <p:nvPr/>
        </p:nvSpPr>
        <p:spPr>
          <a:xfrm>
            <a:off x="2422525" y="2060575"/>
            <a:ext cx="1728788" cy="398780"/>
          </a:xfrm>
          <a:prstGeom prst="rect">
            <a:avLst/>
          </a:prstGeom>
          <a:noFill/>
          <a:ln w="9525">
            <a:noFill/>
          </a:ln>
        </p:spPr>
        <p:txBody>
          <a:bodyPr anchor="t">
            <a:spAutoFit/>
          </a:bodyPr>
          <a:lstStyle/>
          <a:p>
            <a:pPr>
              <a:spcBef>
                <a:spcPct val="50000"/>
              </a:spcBef>
            </a:pPr>
            <a:r>
              <a:rPr lang="zh-CN" altLang="en-US" sz="2000" b="1" dirty="0">
                <a:solidFill>
                  <a:srgbClr val="FF0000"/>
                </a:solidFill>
                <a:latin typeface="Arial" panose="020B0604020202020204" pitchFamily="34" charset="0"/>
                <a:ea typeface="黑体" panose="02010609060101010101" charset="-122"/>
              </a:rPr>
              <a:t>允许添加</a:t>
            </a:r>
          </a:p>
        </p:txBody>
      </p:sp>
      <p:sp>
        <p:nvSpPr>
          <p:cNvPr id="366602" name="Text Box 10"/>
          <p:cNvSpPr txBox="1"/>
          <p:nvPr/>
        </p:nvSpPr>
        <p:spPr>
          <a:xfrm>
            <a:off x="7967663" y="1989138"/>
            <a:ext cx="1728787" cy="398780"/>
          </a:xfrm>
          <a:prstGeom prst="rect">
            <a:avLst/>
          </a:prstGeom>
          <a:noFill/>
          <a:ln w="9525">
            <a:noFill/>
          </a:ln>
        </p:spPr>
        <p:txBody>
          <a:bodyPr anchor="t">
            <a:spAutoFit/>
          </a:bodyPr>
          <a:lstStyle/>
          <a:p>
            <a:pPr>
              <a:spcBef>
                <a:spcPct val="50000"/>
              </a:spcBef>
            </a:pPr>
            <a:r>
              <a:rPr lang="zh-CN" altLang="en-US" sz="2000" b="1" dirty="0">
                <a:solidFill>
                  <a:srgbClr val="FF0000"/>
                </a:solidFill>
                <a:latin typeface="Arial" panose="020B0604020202020204" pitchFamily="34" charset="0"/>
                <a:ea typeface="黑体" panose="02010609060101010101" charset="-122"/>
              </a:rPr>
              <a:t>不允许添加</a:t>
            </a:r>
          </a:p>
        </p:txBody>
      </p:sp>
      <p:sp>
        <p:nvSpPr>
          <p:cNvPr id="366603" name="AutoShape 11"/>
          <p:cNvSpPr/>
          <p:nvPr/>
        </p:nvSpPr>
        <p:spPr>
          <a:xfrm>
            <a:off x="4872038" y="3443288"/>
            <a:ext cx="1871662"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Student</a:t>
            </a:r>
            <a:r>
              <a:rPr lang="zh-CN" altLang="en-US" b="1" dirty="0">
                <a:latin typeface="Arial" panose="020B0604020202020204" pitchFamily="34" charset="0"/>
                <a:ea typeface="黑体" panose="02010609060101010101" charset="-122"/>
              </a:rPr>
              <a:t>对象</a:t>
            </a:r>
          </a:p>
        </p:txBody>
      </p:sp>
      <p:sp>
        <p:nvSpPr>
          <p:cNvPr id="366604" name="AutoShape 12"/>
          <p:cNvSpPr/>
          <p:nvPr/>
        </p:nvSpPr>
        <p:spPr>
          <a:xfrm rot="-5400000">
            <a:off x="5519738" y="2588499"/>
            <a:ext cx="503237" cy="888840"/>
          </a:xfrm>
          <a:prstGeom prst="leftArrow">
            <a:avLst>
              <a:gd name="adj1" fmla="val 50000"/>
              <a:gd name="adj2" fmla="val 25000"/>
            </a:avLst>
          </a:prstGeom>
          <a:gradFill rotWithShape="1">
            <a:gsLst>
              <a:gs pos="0">
                <a:srgbClr val="B563CF"/>
              </a:gs>
              <a:gs pos="100000">
                <a:srgbClr val="FFFFFF"/>
              </a:gs>
            </a:gsLst>
            <a:lin ang="5400000" scaled="1"/>
            <a:tileRect/>
          </a:gradFill>
          <a:ln w="6350" cap="flat" cmpd="sng">
            <a:solidFill>
              <a:srgbClr val="800080"/>
            </a:solidFill>
            <a:prstDash val="solid"/>
            <a:miter/>
            <a:headEnd type="none" w="med" len="med"/>
            <a:tailEnd type="none" w="med" len="med"/>
          </a:ln>
        </p:spPr>
        <p:txBody>
          <a:bodyPr lIns="0" tIns="0" rIns="0" bIns="0" anchor="ctr">
            <a:spAutoFit/>
          </a:bodyPr>
          <a:lstStyle/>
          <a:p>
            <a:endParaRPr lang="zh-CN" altLang="en-US" dirty="0">
              <a:latin typeface="Arial" panose="020B0604020202020204" pitchFamily="34" charset="0"/>
              <a:ea typeface="黑体" panose="02010609060101010101" charset="-122"/>
            </a:endParaRPr>
          </a:p>
        </p:txBody>
      </p:sp>
      <p:sp>
        <p:nvSpPr>
          <p:cNvPr id="366605" name="Text Box 13"/>
          <p:cNvSpPr txBox="1"/>
          <p:nvPr/>
        </p:nvSpPr>
        <p:spPr>
          <a:xfrm>
            <a:off x="6527800" y="2852738"/>
            <a:ext cx="1728788" cy="398780"/>
          </a:xfrm>
          <a:prstGeom prst="rect">
            <a:avLst/>
          </a:prstGeom>
          <a:noFill/>
          <a:ln w="9525">
            <a:noFill/>
          </a:ln>
        </p:spPr>
        <p:txBody>
          <a:bodyPr anchor="t">
            <a:spAutoFit/>
          </a:bodyPr>
          <a:lstStyle/>
          <a:p>
            <a:pPr>
              <a:spcBef>
                <a:spcPct val="50000"/>
              </a:spcBef>
            </a:pPr>
            <a:r>
              <a:rPr lang="zh-CN" altLang="en-US" sz="2000" b="1" dirty="0">
                <a:solidFill>
                  <a:srgbClr val="FF0000"/>
                </a:solidFill>
                <a:latin typeface="Arial" panose="020B0604020202020204" pitchFamily="34" charset="0"/>
                <a:ea typeface="黑体" panose="02010609060101010101" charset="-122"/>
              </a:rPr>
              <a:t>无需转换类型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6599"/>
                                        </p:tgtEl>
                                        <p:attrNameLst>
                                          <p:attrName>style.visibility</p:attrName>
                                        </p:attrNameLst>
                                      </p:cBhvr>
                                      <p:to>
                                        <p:strVal val="visible"/>
                                      </p:to>
                                    </p:set>
                                    <p:animEffect transition="in" filter="wipe(up)">
                                      <p:cBhvr>
                                        <p:cTn id="7" dur="500"/>
                                        <p:tgtEl>
                                          <p:spTgt spid="3665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6601"/>
                                        </p:tgtEl>
                                        <p:attrNameLst>
                                          <p:attrName>style.visibility</p:attrName>
                                        </p:attrNameLst>
                                      </p:cBhvr>
                                      <p:to>
                                        <p:strVal val="visible"/>
                                      </p:to>
                                    </p:set>
                                    <p:animEffect transition="in" filter="wipe(left)">
                                      <p:cBhvr>
                                        <p:cTn id="11" dur="500"/>
                                        <p:tgtEl>
                                          <p:spTgt spid="36660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6600"/>
                                        </p:tgtEl>
                                        <p:attrNameLst>
                                          <p:attrName>style.visibility</p:attrName>
                                        </p:attrNameLst>
                                      </p:cBhvr>
                                      <p:to>
                                        <p:strVal val="visible"/>
                                      </p:to>
                                    </p:set>
                                    <p:animEffect transition="in" filter="wipe(up)">
                                      <p:cBhvr>
                                        <p:cTn id="15" dur="500"/>
                                        <p:tgtEl>
                                          <p:spTgt spid="36660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6602"/>
                                        </p:tgtEl>
                                        <p:attrNameLst>
                                          <p:attrName>style.visibility</p:attrName>
                                        </p:attrNameLst>
                                      </p:cBhvr>
                                      <p:to>
                                        <p:strVal val="visible"/>
                                      </p:to>
                                    </p:set>
                                    <p:animEffect transition="in" filter="wipe(left)">
                                      <p:cBhvr>
                                        <p:cTn id="19" dur="500"/>
                                        <p:tgtEl>
                                          <p:spTgt spid="36660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66604"/>
                                        </p:tgtEl>
                                        <p:attrNameLst>
                                          <p:attrName>style.visibility</p:attrName>
                                        </p:attrNameLst>
                                      </p:cBhvr>
                                      <p:to>
                                        <p:strVal val="visible"/>
                                      </p:to>
                                    </p:set>
                                    <p:animEffect transition="in" filter="wipe(up)">
                                      <p:cBhvr>
                                        <p:cTn id="24" dur="500"/>
                                        <p:tgtEl>
                                          <p:spTgt spid="36660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66605"/>
                                        </p:tgtEl>
                                        <p:attrNameLst>
                                          <p:attrName>style.visibility</p:attrName>
                                        </p:attrNameLst>
                                      </p:cBhvr>
                                      <p:to>
                                        <p:strVal val="visible"/>
                                      </p:to>
                                    </p:set>
                                    <p:animEffect transition="in" filter="wipe(left)">
                                      <p:cBhvr>
                                        <p:cTn id="28" dur="500"/>
                                        <p:tgtEl>
                                          <p:spTgt spid="36660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66603"/>
                                        </p:tgtEl>
                                        <p:attrNameLst>
                                          <p:attrName>style.visibility</p:attrName>
                                        </p:attrNameLst>
                                      </p:cBhvr>
                                      <p:to>
                                        <p:strVal val="visible"/>
                                      </p:to>
                                    </p:set>
                                    <p:animEffect transition="in" filter="wipe(left)">
                                      <p:cBhvr>
                                        <p:cTn id="32" dur="500"/>
                                        <p:tgtEl>
                                          <p:spTgt spid="366603"/>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66595">
                                            <p:txEl>
                                              <p:pRg st="0" end="0"/>
                                            </p:txEl>
                                          </p:spTgt>
                                        </p:tgtEl>
                                        <p:attrNameLst>
                                          <p:attrName>style.visibility</p:attrName>
                                        </p:attrNameLst>
                                      </p:cBhvr>
                                      <p:to>
                                        <p:strVal val="visible"/>
                                      </p:to>
                                    </p:set>
                                    <p:animEffect transition="in" filter="wipe(left)">
                                      <p:cBhvr>
                                        <p:cTn id="36" dur="500"/>
                                        <p:tgtEl>
                                          <p:spTgt spid="366595">
                                            <p:txEl>
                                              <p:pRg st="0" end="0"/>
                                            </p:txEl>
                                          </p:spTgt>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366595">
                                            <p:txEl>
                                              <p:pRg st="3" end="3"/>
                                            </p:txEl>
                                          </p:spTgt>
                                        </p:tgtEl>
                                        <p:attrNameLst>
                                          <p:attrName>style.visibility</p:attrName>
                                        </p:attrNameLst>
                                      </p:cBhvr>
                                      <p:to>
                                        <p:strVal val="visible"/>
                                      </p:to>
                                    </p:set>
                                    <p:animEffect transition="in" filter="wipe(left)">
                                      <p:cBhvr>
                                        <p:cTn id="40" dur="500"/>
                                        <p:tgtEl>
                                          <p:spTgt spid="366595">
                                            <p:txEl>
                                              <p:pRg st="3" end="3"/>
                                            </p:txEl>
                                          </p:spTgt>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66595">
                                            <p:txEl>
                                              <p:pRg st="2" end="2"/>
                                            </p:txEl>
                                          </p:spTgt>
                                        </p:tgtEl>
                                        <p:attrNameLst>
                                          <p:attrName>style.visibility</p:attrName>
                                        </p:attrNameLst>
                                      </p:cBhvr>
                                      <p:to>
                                        <p:strVal val="visible"/>
                                      </p:to>
                                    </p:set>
                                    <p:animEffect transition="in" filter="wipe(left)">
                                      <p:cBhvr>
                                        <p:cTn id="44" dur="500"/>
                                        <p:tgtEl>
                                          <p:spTgt spid="366595">
                                            <p:txEl>
                                              <p:pRg st="2" end="2"/>
                                            </p:txEl>
                                          </p:spTgt>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366595">
                                            <p:txEl>
                                              <p:pRg st="1" end="1"/>
                                            </p:txEl>
                                          </p:spTgt>
                                        </p:tgtEl>
                                        <p:attrNameLst>
                                          <p:attrName>style.visibility</p:attrName>
                                        </p:attrNameLst>
                                      </p:cBhvr>
                                      <p:to>
                                        <p:strVal val="visible"/>
                                      </p:to>
                                    </p:set>
                                    <p:animEffect transition="in" filter="wipe(left)">
                                      <p:cBhvr>
                                        <p:cTn id="48" dur="500"/>
                                        <p:tgtEl>
                                          <p:spTgt spid="366595">
                                            <p:txEl>
                                              <p:pRg st="1" end="1"/>
                                            </p:txEl>
                                          </p:spTgt>
                                        </p:tgtEl>
                                      </p:cBhvr>
                                    </p:animEffect>
                                  </p:childTnLst>
                                </p:cTn>
                              </p:par>
                            </p:childTnLst>
                          </p:cTn>
                        </p:par>
                        <p:par>
                          <p:cTn id="49" fill="hold">
                            <p:stCondLst>
                              <p:cond delay="3500"/>
                            </p:stCondLst>
                            <p:childTnLst>
                              <p:par>
                                <p:cTn id="50" presetID="22" presetClass="entr" presetSubtype="8" fill="hold" nodeType="afterEffect">
                                  <p:stCondLst>
                                    <p:cond delay="0"/>
                                  </p:stCondLst>
                                  <p:childTnLst>
                                    <p:set>
                                      <p:cBhvr>
                                        <p:cTn id="51" dur="1" fill="hold">
                                          <p:stCondLst>
                                            <p:cond delay="0"/>
                                          </p:stCondLst>
                                        </p:cTn>
                                        <p:tgtEl>
                                          <p:spTgt spid="366595">
                                            <p:txEl>
                                              <p:pRg st="4" end="4"/>
                                            </p:txEl>
                                          </p:spTgt>
                                        </p:tgtEl>
                                        <p:attrNameLst>
                                          <p:attrName>style.visibility</p:attrName>
                                        </p:attrNameLst>
                                      </p:cBhvr>
                                      <p:to>
                                        <p:strVal val="visible"/>
                                      </p:to>
                                    </p:set>
                                    <p:animEffect transition="in" filter="wipe(left)">
                                      <p:cBhvr>
                                        <p:cTn id="52" dur="500"/>
                                        <p:tgtEl>
                                          <p:spTgt spid="366595">
                                            <p:txEl>
                                              <p:pRg st="4" end="4"/>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366595">
                                            <p:txEl>
                                              <p:pRg st="5" end="5"/>
                                            </p:txEl>
                                          </p:spTgt>
                                        </p:tgtEl>
                                        <p:attrNameLst>
                                          <p:attrName>style.visibility</p:attrName>
                                        </p:attrNameLst>
                                      </p:cBhvr>
                                      <p:to>
                                        <p:strVal val="visible"/>
                                      </p:to>
                                    </p:set>
                                    <p:animEffect transition="in" filter="wipe(left)">
                                      <p:cBhvr>
                                        <p:cTn id="55" dur="500"/>
                                        <p:tgtEl>
                                          <p:spTgt spid="366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1" grpId="0"/>
      <p:bldP spid="366602" grpId="0"/>
      <p:bldP spid="366603" grpId="0" bldLvl="0" animBg="1"/>
      <p:bldP spid="366604" grpId="0" bldLvl="0" animBg="1"/>
      <p:bldP spid="36660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p:cNvSpPr>
            <a:spLocks noGrp="1"/>
          </p:cNvSpPr>
          <p:nvPr>
            <p:ph idx="1"/>
          </p:nvPr>
        </p:nvSpPr>
        <p:spPr>
          <a:xfrm>
            <a:off x="2351088" y="836613"/>
            <a:ext cx="7921625" cy="1655762"/>
          </a:xfrm>
        </p:spPr>
        <p:txBody>
          <a:bodyPr vert="horz" wrap="square" lIns="91440" tIns="45720" rIns="91440" bIns="45720" anchor="t"/>
          <a:lstStyle/>
          <a:p>
            <a:pPr eaLnBrk="1" hangingPunct="1">
              <a:lnSpc>
                <a:spcPct val="90000"/>
              </a:lnSpc>
            </a:pPr>
            <a:r>
              <a:rPr lang="en-US" altLang="zh-CN" sz="2600" dirty="0">
                <a:solidFill>
                  <a:srgbClr val="0000FF"/>
                </a:solidFill>
              </a:rPr>
              <a:t>List&lt;Student&gt; students = new List&lt;Student&gt;();</a:t>
            </a:r>
          </a:p>
          <a:p>
            <a:pPr eaLnBrk="1" hangingPunct="1">
              <a:lnSpc>
                <a:spcPct val="90000"/>
              </a:lnSpc>
            </a:pPr>
            <a:r>
              <a:rPr lang="zh-CN" altLang="en-US" sz="2600" dirty="0"/>
              <a:t>利用</a:t>
            </a:r>
            <a:r>
              <a:rPr lang="en-US" altLang="zh-CN" sz="2600" dirty="0"/>
              <a:t>List&lt;Student&gt;</a:t>
            </a:r>
            <a:r>
              <a:rPr lang="zh-CN" altLang="en-US" sz="2600" dirty="0"/>
              <a:t>存储班级集合</a:t>
            </a:r>
          </a:p>
        </p:txBody>
      </p:sp>
      <p:sp>
        <p:nvSpPr>
          <p:cNvPr id="349186" name="Rectangle 3"/>
          <p:cNvSpPr>
            <a:spLocks noGrp="1"/>
          </p:cNvSpPr>
          <p:nvPr>
            <p:ph type="title"/>
          </p:nvPr>
        </p:nvSpPr>
        <p:spPr>
          <a:xfrm>
            <a:off x="2828925" y="217488"/>
            <a:ext cx="6937375" cy="423862"/>
          </a:xfrm>
        </p:spPr>
        <p:txBody>
          <a:bodyPr vert="horz" wrap="square" lIns="91440" tIns="45720" rIns="91440" bIns="45720" anchor="ctr">
            <a:normAutofit fontScale="90000"/>
          </a:bodyPr>
          <a:lstStyle/>
          <a:p>
            <a:pPr eaLnBrk="1" hangingPunct="1"/>
            <a:r>
              <a:rPr lang="en-US" altLang="zh-CN" dirty="0">
                <a:ea typeface="宋体" panose="02010600030101010101" pitchFamily="2" charset="-122"/>
              </a:rPr>
              <a:t>List&lt;T&gt;</a:t>
            </a:r>
            <a:r>
              <a:rPr lang="zh-CN" altLang="en-US" dirty="0">
                <a:ea typeface="宋体" panose="02010600030101010101" pitchFamily="2" charset="-122"/>
              </a:rPr>
              <a:t>的使用</a:t>
            </a:r>
          </a:p>
        </p:txBody>
      </p:sp>
      <p:sp>
        <p:nvSpPr>
          <p:cNvPr id="367620" name="AutoShape 4"/>
          <p:cNvSpPr/>
          <p:nvPr/>
        </p:nvSpPr>
        <p:spPr>
          <a:xfrm>
            <a:off x="2640013" y="2636838"/>
            <a:ext cx="6119812" cy="1079500"/>
          </a:xfrm>
          <a:prstGeom prst="roundRect">
            <a:avLst>
              <a:gd name="adj" fmla="val 1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zh-CN" altLang="zh-CN" b="1" dirty="0">
                <a:latin typeface="Arial" panose="020B0604020202020204" pitchFamily="34" charset="0"/>
                <a:ea typeface="宋体" panose="02010600030101010101" pitchFamily="2" charset="-122"/>
              </a:rPr>
              <a:t>s</a:t>
            </a:r>
            <a:r>
              <a:rPr lang="en-US" altLang="zh-CN" b="1" dirty="0">
                <a:latin typeface="Arial" panose="020B0604020202020204" pitchFamily="34" charset="0"/>
                <a:ea typeface="宋体" panose="02010600030101010101" pitchFamily="2" charset="-122"/>
              </a:rPr>
              <a:t>tudents.Add(scofield);</a:t>
            </a:r>
          </a:p>
          <a:p>
            <a:r>
              <a:rPr lang="zh-CN" altLang="zh-CN" b="1" dirty="0">
                <a:latin typeface="Arial" panose="020B0604020202020204" pitchFamily="34" charset="0"/>
                <a:ea typeface="Courier New" panose="02070309020205020404" pitchFamily="49" charset="0"/>
              </a:rPr>
              <a:t>…</a:t>
            </a:r>
            <a:endParaRPr lang="en-US" altLang="zh-CN" b="1" dirty="0">
              <a:latin typeface="Arial" panose="020B0604020202020204" pitchFamily="34" charset="0"/>
              <a:ea typeface="宋体" panose="02010600030101010101" pitchFamily="2" charset="-122"/>
            </a:endParaRPr>
          </a:p>
          <a:p>
            <a:r>
              <a:rPr lang="zh-CN" altLang="zh-CN" b="1" dirty="0">
                <a:solidFill>
                  <a:srgbClr val="0000FF"/>
                </a:solidFill>
                <a:latin typeface="Arial" panose="020B0604020202020204" pitchFamily="34" charset="0"/>
                <a:ea typeface="宋体" panose="02010600030101010101" pitchFamily="2" charset="-122"/>
              </a:rPr>
              <a:t>s</a:t>
            </a:r>
            <a:r>
              <a:rPr lang="en-US" altLang="zh-CN" b="1" dirty="0">
                <a:solidFill>
                  <a:srgbClr val="0000FF"/>
                </a:solidFill>
                <a:latin typeface="Arial" panose="020B0604020202020204" pitchFamily="34" charset="0"/>
                <a:ea typeface="宋体" panose="02010600030101010101" pitchFamily="2" charset="-122"/>
              </a:rPr>
              <a:t>tudents.Add(jacky);</a:t>
            </a:r>
            <a:endParaRPr lang="zh-CN" altLang="zh-CN" b="1" dirty="0">
              <a:solidFill>
                <a:srgbClr val="0000FF"/>
              </a:solidFill>
              <a:latin typeface="Arial" panose="020B0604020202020204" pitchFamily="34" charset="0"/>
              <a:ea typeface="Courier New" panose="02070309020205020404" pitchFamily="49" charset="0"/>
            </a:endParaRPr>
          </a:p>
        </p:txBody>
      </p:sp>
      <p:sp>
        <p:nvSpPr>
          <p:cNvPr id="367621" name="AutoShape 5"/>
          <p:cNvSpPr/>
          <p:nvPr/>
        </p:nvSpPr>
        <p:spPr>
          <a:xfrm>
            <a:off x="5432425" y="2692400"/>
            <a:ext cx="31257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将</a:t>
            </a:r>
            <a:r>
              <a:rPr lang="en-US" altLang="zh-CN" b="1" dirty="0">
                <a:latin typeface="Arial" panose="020B0604020202020204" pitchFamily="34" charset="0"/>
                <a:ea typeface="黑体" panose="02010609060101010101" charset="-122"/>
              </a:rPr>
              <a:t>Student</a:t>
            </a:r>
            <a:r>
              <a:rPr lang="zh-CN" altLang="en-US" b="1" dirty="0">
                <a:latin typeface="Arial" panose="020B0604020202020204" pitchFamily="34" charset="0"/>
                <a:ea typeface="黑体" panose="02010609060101010101" charset="-122"/>
              </a:rPr>
              <a:t>对象加入班级</a:t>
            </a:r>
          </a:p>
        </p:txBody>
      </p:sp>
      <p:sp>
        <p:nvSpPr>
          <p:cNvPr id="367622" name="AutoShape 6"/>
          <p:cNvSpPr/>
          <p:nvPr/>
        </p:nvSpPr>
        <p:spPr>
          <a:xfrm>
            <a:off x="5432425" y="3197225"/>
            <a:ext cx="31257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将</a:t>
            </a:r>
            <a:r>
              <a:rPr lang="en-US" altLang="zh-CN" b="1" dirty="0">
                <a:latin typeface="Arial" panose="020B0604020202020204" pitchFamily="34" charset="0"/>
                <a:ea typeface="黑体" panose="02010609060101010101" charset="-122"/>
              </a:rPr>
              <a:t>Teacher</a:t>
            </a:r>
            <a:r>
              <a:rPr lang="zh-CN" altLang="en-US" b="1" dirty="0">
                <a:latin typeface="Arial" panose="020B0604020202020204" pitchFamily="34" charset="0"/>
                <a:ea typeface="黑体" panose="02010609060101010101" charset="-122"/>
              </a:rPr>
              <a:t>对象加入班级</a:t>
            </a:r>
          </a:p>
        </p:txBody>
      </p:sp>
      <p:sp>
        <p:nvSpPr>
          <p:cNvPr id="367623" name="AutoShape 7"/>
          <p:cNvSpPr/>
          <p:nvPr/>
        </p:nvSpPr>
        <p:spPr>
          <a:xfrm>
            <a:off x="1631950" y="3716338"/>
            <a:ext cx="1800225" cy="407200"/>
          </a:xfrm>
          <a:prstGeom prst="wedgeRoundRectCallout">
            <a:avLst>
              <a:gd name="adj1" fmla="val 60231"/>
              <a:gd name="adj2" fmla="val -85856"/>
              <a:gd name="adj3" fmla="val 16667"/>
            </a:avLst>
          </a:prstGeom>
          <a:gradFill rotWithShape="1">
            <a:gsLst>
              <a:gs pos="0">
                <a:srgbClr val="FF3300"/>
              </a:gs>
              <a:gs pos="100000">
                <a:srgbClr val="FFFFFF"/>
              </a:gs>
            </a:gsLst>
            <a:lin ang="5400000" scaled="1"/>
            <a:tileRect/>
          </a:gradFill>
          <a:ln w="9525" cap="flat" cmpd="sng">
            <a:solidFill>
              <a:srgbClr val="FF00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编译出错</a:t>
            </a:r>
          </a:p>
        </p:txBody>
      </p:sp>
      <p:sp>
        <p:nvSpPr>
          <p:cNvPr id="367624" name="AutoShape 8"/>
          <p:cNvSpPr/>
          <p:nvPr/>
        </p:nvSpPr>
        <p:spPr>
          <a:xfrm>
            <a:off x="2782888" y="4724400"/>
            <a:ext cx="5761037" cy="1225550"/>
          </a:xfrm>
          <a:prstGeom prst="roundRect">
            <a:avLst>
              <a:gd name="adj" fmla="val 1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宋体" panose="02010600030101010101" pitchFamily="2" charset="-122"/>
              </a:rPr>
              <a:t>foreach (Student stu in </a:t>
            </a:r>
            <a:r>
              <a:rPr lang="zh-CN" altLang="zh-CN" b="1" dirty="0">
                <a:latin typeface="Arial" panose="020B0604020202020204" pitchFamily="34" charset="0"/>
                <a:ea typeface="宋体" panose="02010600030101010101" pitchFamily="2" charset="-122"/>
              </a:rPr>
              <a:t>s</a:t>
            </a:r>
            <a:r>
              <a:rPr lang="en-US" altLang="zh-CN" b="1" dirty="0">
                <a:latin typeface="Arial" panose="020B0604020202020204" pitchFamily="34" charset="0"/>
                <a:ea typeface="宋体" panose="02010600030101010101" pitchFamily="2" charset="-122"/>
              </a:rPr>
              <a:t>tudents)</a:t>
            </a:r>
          </a:p>
          <a:p>
            <a:r>
              <a:rPr lang="en-US" altLang="zh-CN" b="1" dirty="0">
                <a:latin typeface="Arial" panose="020B0604020202020204" pitchFamily="34" charset="0"/>
                <a:ea typeface="宋体" panose="02010600030101010101" pitchFamily="2" charset="-122"/>
              </a:rPr>
              <a:t>{</a:t>
            </a:r>
          </a:p>
          <a:p>
            <a:r>
              <a:rPr lang="en-US" altLang="zh-CN" b="1" dirty="0">
                <a:latin typeface="Arial" panose="020B0604020202020204" pitchFamily="34" charset="0"/>
                <a:ea typeface="宋体" panose="02010600030101010101" pitchFamily="2" charset="-122"/>
              </a:rPr>
              <a:t>       Console.WriteLine(stu.Name);</a:t>
            </a:r>
          </a:p>
          <a:p>
            <a:r>
              <a:rPr lang="en-US" altLang="zh-CN" b="1" dirty="0">
                <a:latin typeface="Arial" panose="020B0604020202020204" pitchFamily="34" charset="0"/>
                <a:ea typeface="宋体" panose="02010600030101010101" pitchFamily="2" charset="-122"/>
              </a:rPr>
              <a:t>}</a:t>
            </a:r>
            <a:endParaRPr lang="zh-CN" altLang="zh-CN" b="1" dirty="0">
              <a:latin typeface="Arial" panose="020B0604020202020204" pitchFamily="34" charset="0"/>
              <a:ea typeface="Courier New" panose="02070309020205020404" pitchFamily="49" charset="0"/>
            </a:endParaRPr>
          </a:p>
        </p:txBody>
      </p:sp>
      <p:sp>
        <p:nvSpPr>
          <p:cNvPr id="367625" name="Rectangle 9"/>
          <p:cNvSpPr/>
          <p:nvPr/>
        </p:nvSpPr>
        <p:spPr>
          <a:xfrm>
            <a:off x="2711450" y="3213100"/>
            <a:ext cx="2376488" cy="360363"/>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67626" name="AutoShape 10"/>
          <p:cNvSpPr/>
          <p:nvPr/>
        </p:nvSpPr>
        <p:spPr>
          <a:xfrm>
            <a:off x="7824788" y="4941888"/>
            <a:ext cx="1800225" cy="407200"/>
          </a:xfrm>
          <a:prstGeom prst="wedgeRoundRectCallout">
            <a:avLst>
              <a:gd name="adj1" fmla="val -124690"/>
              <a:gd name="adj2" fmla="val 67931"/>
              <a:gd name="adj3" fmla="val 16667"/>
            </a:avLst>
          </a:prstGeom>
          <a:gradFill rotWithShape="1">
            <a:gsLst>
              <a:gs pos="0">
                <a:srgbClr val="FFFF99"/>
              </a:gs>
              <a:gs pos="100000">
                <a:srgbClr val="FFFFFF"/>
              </a:gs>
            </a:gsLst>
            <a:lin ang="5400000" scaled="1"/>
            <a:tileRect/>
          </a:gradFill>
          <a:ln w="9525" cap="flat" cmpd="sng">
            <a:solidFill>
              <a:srgbClr val="FF66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不需类型转换</a:t>
            </a:r>
          </a:p>
        </p:txBody>
      </p:sp>
      <p:sp>
        <p:nvSpPr>
          <p:cNvPr id="367627" name="Rectangle 11"/>
          <p:cNvSpPr/>
          <p:nvPr/>
        </p:nvSpPr>
        <p:spPr>
          <a:xfrm>
            <a:off x="2351088" y="4149725"/>
            <a:ext cx="3498850" cy="460375"/>
          </a:xfrm>
          <a:prstGeom prst="rect">
            <a:avLst/>
          </a:prstGeom>
          <a:noFill/>
          <a:ln w="9525">
            <a:noFill/>
          </a:ln>
        </p:spPr>
        <p:txBody>
          <a:bodyPr wrap="none" anchor="t">
            <a:spAutoFit/>
          </a:bodyPr>
          <a:lstStyle/>
          <a:p>
            <a:pPr>
              <a:spcBef>
                <a:spcPct val="20000"/>
              </a:spcBef>
              <a:buClrTx/>
              <a:buFontTx/>
              <a:buBlip>
                <a:blip r:embed="rId3"/>
              </a:buBlip>
            </a:pPr>
            <a:r>
              <a:rPr lang="zh-CN" altLang="en-US" sz="2400" b="1" dirty="0">
                <a:latin typeface="黑体" panose="02010609060101010101" charset="-122"/>
                <a:ea typeface="黑体" panose="02010609060101010101" charset="-122"/>
              </a:rPr>
              <a:t> 遍历</a:t>
            </a:r>
            <a:r>
              <a:rPr lang="en-US" altLang="zh-CN" sz="2000" b="1" dirty="0">
                <a:latin typeface="Arial" panose="020B0604020202020204" pitchFamily="34" charset="0"/>
                <a:ea typeface="黑体" panose="02010609060101010101" charset="-122"/>
              </a:rPr>
              <a:t>List&lt;Student</a:t>
            </a:r>
            <a:r>
              <a:rPr lang="en-US" altLang="zh-CN" sz="2400" b="1" dirty="0">
                <a:latin typeface="Arial" panose="020B0604020202020204" pitchFamily="34" charset="0"/>
                <a:ea typeface="黑体" panose="02010609060101010101" charset="-122"/>
              </a:rPr>
              <a:t>&gt;</a:t>
            </a:r>
            <a:r>
              <a:rPr lang="zh-CN" altLang="en-US" sz="2400" b="1" dirty="0">
                <a:latin typeface="黑体" panose="02010609060101010101" charset="-122"/>
                <a:ea typeface="黑体" panose="02010609060101010101" charset="-122"/>
              </a:rPr>
              <a:t>集合</a:t>
            </a:r>
          </a:p>
        </p:txBody>
      </p:sp>
      <p:sp>
        <p:nvSpPr>
          <p:cNvPr id="367629" name="AutoShape 13"/>
          <p:cNvSpPr/>
          <p:nvPr/>
        </p:nvSpPr>
        <p:spPr>
          <a:xfrm>
            <a:off x="5808663" y="4149725"/>
            <a:ext cx="3314700" cy="406400"/>
          </a:xfrm>
          <a:prstGeom prst="roundRect">
            <a:avLst>
              <a:gd name="adj" fmla="val 16667"/>
            </a:avLst>
          </a:prstGeom>
          <a:gradFill rotWithShape="1">
            <a:gsLst>
              <a:gs pos="0">
                <a:srgbClr val="CC99FF"/>
              </a:gs>
              <a:gs pos="100000">
                <a:srgbClr val="FFFFFF"/>
              </a:gs>
            </a:gsLst>
            <a:lin ang="5400000" scaled="1"/>
            <a:tileRect/>
          </a:gradFill>
          <a:ln w="9525" cap="flat" cmpd="sng">
            <a:solidFill>
              <a:srgbClr val="B563CF"/>
            </a:solidFill>
            <a:prstDash val="solid"/>
            <a:round/>
            <a:headEnd type="none" w="med" len="med"/>
            <a:tailEnd type="none" w="med" len="med"/>
          </a:ln>
          <a:effectLst>
            <a:outerShdw dist="107763" dir="8100000" algn="ctr" rotWithShape="0">
              <a:schemeClr val="bg2">
                <a:alpha val="50000"/>
              </a:schemeClr>
            </a:outerShdw>
          </a:effectLst>
        </p:spPr>
        <p:txBody>
          <a:bodyPr anchor="ctr"/>
          <a:lstStyle/>
          <a:p>
            <a:pPr algn="ctr" eaLnBrk="0" hangingPunct="0"/>
            <a:r>
              <a:rPr lang="zh-CN" altLang="en-US" b="1" dirty="0">
                <a:latin typeface="Arial" panose="020B0604020202020204" pitchFamily="34" charset="0"/>
                <a:ea typeface="黑体" panose="02010609060101010101" charset="-122"/>
              </a:rPr>
              <a:t>只能保存</a:t>
            </a:r>
            <a:r>
              <a:rPr lang="en-US" altLang="zh-CN" b="1" dirty="0">
                <a:latin typeface="Arial" panose="020B0604020202020204" pitchFamily="34" charset="0"/>
                <a:ea typeface="黑体" panose="02010609060101010101" charset="-122"/>
              </a:rPr>
              <a:t>Student</a:t>
            </a:r>
            <a:r>
              <a:rPr lang="zh-CN" altLang="en-US" b="1" dirty="0">
                <a:latin typeface="Arial" panose="020B0604020202020204" pitchFamily="34" charset="0"/>
                <a:ea typeface="黑体" panose="02010609060101010101" charset="-122"/>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blinds(horizontal)">
                                      <p:cBhvr>
                                        <p:cTn id="7" dur="500"/>
                                        <p:tgtEl>
                                          <p:spTgt spid="3676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7621"/>
                                        </p:tgtEl>
                                        <p:attrNameLst>
                                          <p:attrName>style.visibility</p:attrName>
                                        </p:attrNameLst>
                                      </p:cBhvr>
                                      <p:to>
                                        <p:strVal val="visible"/>
                                      </p:to>
                                    </p:set>
                                    <p:animEffect transition="in" filter="wipe(left)">
                                      <p:cBhvr>
                                        <p:cTn id="11" dur="500"/>
                                        <p:tgtEl>
                                          <p:spTgt spid="3676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7622"/>
                                        </p:tgtEl>
                                        <p:attrNameLst>
                                          <p:attrName>style.visibility</p:attrName>
                                        </p:attrNameLst>
                                      </p:cBhvr>
                                      <p:to>
                                        <p:strVal val="visible"/>
                                      </p:to>
                                    </p:set>
                                    <p:animEffect transition="in" filter="wipe(left)">
                                      <p:cBhvr>
                                        <p:cTn id="15" dur="500"/>
                                        <p:tgtEl>
                                          <p:spTgt spid="367622"/>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67625"/>
                                        </p:tgtEl>
                                        <p:attrNameLst>
                                          <p:attrName>style.visibility</p:attrName>
                                        </p:attrNameLst>
                                      </p:cBhvr>
                                      <p:to>
                                        <p:strVal val="visible"/>
                                      </p:to>
                                    </p:set>
                                    <p:animEffect transition="in" filter="checkerboard(across)">
                                      <p:cBhvr>
                                        <p:cTn id="19" dur="500"/>
                                        <p:tgtEl>
                                          <p:spTgt spid="3676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7623"/>
                                        </p:tgtEl>
                                        <p:attrNameLst>
                                          <p:attrName>style.visibility</p:attrName>
                                        </p:attrNameLst>
                                      </p:cBhvr>
                                      <p:to>
                                        <p:strVal val="visible"/>
                                      </p:to>
                                    </p:set>
                                    <p:animEffect transition="in" filter="wipe(left)">
                                      <p:cBhvr>
                                        <p:cTn id="23" dur="500"/>
                                        <p:tgtEl>
                                          <p:spTgt spid="3676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7627"/>
                                        </p:tgtEl>
                                        <p:attrNameLst>
                                          <p:attrName>style.visibility</p:attrName>
                                        </p:attrNameLst>
                                      </p:cBhvr>
                                      <p:to>
                                        <p:strVal val="visible"/>
                                      </p:to>
                                    </p:set>
                                    <p:animEffect transition="in" filter="wipe(left)">
                                      <p:cBhvr>
                                        <p:cTn id="28" dur="500"/>
                                        <p:tgtEl>
                                          <p:spTgt spid="36762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67629"/>
                                        </p:tgtEl>
                                        <p:attrNameLst>
                                          <p:attrName>style.visibility</p:attrName>
                                        </p:attrNameLst>
                                      </p:cBhvr>
                                      <p:to>
                                        <p:strVal val="visible"/>
                                      </p:to>
                                    </p:set>
                                    <p:animEffect transition="in" filter="wipe(left)">
                                      <p:cBhvr>
                                        <p:cTn id="32" dur="500"/>
                                        <p:tgtEl>
                                          <p:spTgt spid="367629"/>
                                        </p:tgtEl>
                                      </p:cBhvr>
                                    </p:animEffect>
                                  </p:childTnLst>
                                </p:cTn>
                              </p:par>
                            </p:childTnLst>
                          </p:cTn>
                        </p:par>
                        <p:par>
                          <p:cTn id="33" fill="hold">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367624"/>
                                        </p:tgtEl>
                                        <p:attrNameLst>
                                          <p:attrName>style.visibility</p:attrName>
                                        </p:attrNameLst>
                                      </p:cBhvr>
                                      <p:to>
                                        <p:strVal val="visible"/>
                                      </p:to>
                                    </p:set>
                                    <p:animEffect transition="in" filter="blinds(horizontal)">
                                      <p:cBhvr>
                                        <p:cTn id="36" dur="500"/>
                                        <p:tgtEl>
                                          <p:spTgt spid="367624"/>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367626"/>
                                        </p:tgtEl>
                                        <p:attrNameLst>
                                          <p:attrName>style.visibility</p:attrName>
                                        </p:attrNameLst>
                                      </p:cBhvr>
                                      <p:to>
                                        <p:strVal val="visible"/>
                                      </p:to>
                                    </p:set>
                                    <p:animEffect transition="in" filter="wipe(left)">
                                      <p:cBhvr>
                                        <p:cTn id="40" dur="500"/>
                                        <p:tgtEl>
                                          <p:spTgt spid="367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bldLvl="0" animBg="1"/>
      <p:bldP spid="367621" grpId="0" bldLvl="0" animBg="1"/>
      <p:bldP spid="367622" grpId="0" bldLvl="0" animBg="1"/>
      <p:bldP spid="367623" grpId="0" bldLvl="0" animBg="1"/>
      <p:bldP spid="367624" grpId="0" bldLvl="0" animBg="1"/>
      <p:bldP spid="367625" grpId="0" bldLvl="0" animBg="1"/>
      <p:bldP spid="367626" grpId="0" bldLvl="0" animBg="1"/>
      <p:bldP spid="367627" grpId="0"/>
      <p:bldP spid="367629"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Grp="1"/>
          </p:cNvSpPr>
          <p:nvPr>
            <p:ph type="title"/>
          </p:nvPr>
        </p:nvSpPr>
        <p:spPr>
          <a:xfrm>
            <a:off x="2828925" y="217488"/>
            <a:ext cx="6937375" cy="423862"/>
          </a:xfrm>
        </p:spPr>
        <p:txBody>
          <a:bodyPr vert="horz" wrap="square" lIns="91440" tIns="45720" rIns="91440" bIns="45720" anchor="ctr">
            <a:normAutofit fontScale="90000"/>
          </a:bodyPr>
          <a:lstStyle/>
          <a:p>
            <a:pPr eaLnBrk="1" hangingPunct="1"/>
            <a:r>
              <a:rPr lang="zh-CN" altLang="en-US" dirty="0">
                <a:ea typeface="宋体" panose="02010600030101010101" pitchFamily="2" charset="-122"/>
              </a:rPr>
              <a:t> 使用泛型集合</a:t>
            </a:r>
            <a:r>
              <a:rPr lang="en-US" altLang="zh-CN" dirty="0">
                <a:ea typeface="宋体" panose="02010600030101010101" pitchFamily="2" charset="-122"/>
              </a:rPr>
              <a:t>List&lt;T&gt;</a:t>
            </a:r>
          </a:p>
        </p:txBody>
      </p:sp>
      <p:sp>
        <p:nvSpPr>
          <p:cNvPr id="351234" name="AutoShape 3"/>
          <p:cNvSpPr/>
          <p:nvPr/>
        </p:nvSpPr>
        <p:spPr>
          <a:xfrm>
            <a:off x="2279650" y="1989138"/>
            <a:ext cx="7740650" cy="3378200"/>
          </a:xfrm>
          <a:prstGeom prst="roundRect">
            <a:avLst>
              <a:gd name="adj" fmla="val 6389"/>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黑体" panose="02010609060101010101" charset="-122"/>
              </a:rPr>
              <a:t>Student stu1 = </a:t>
            </a:r>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tudents[2];</a:t>
            </a:r>
          </a:p>
          <a:p>
            <a:r>
              <a:rPr lang="en-US" altLang="zh-CN" b="1" dirty="0">
                <a:latin typeface="Arial" panose="020B0604020202020204" pitchFamily="34" charset="0"/>
                <a:ea typeface="黑体" panose="02010609060101010101" charset="-122"/>
              </a:rPr>
              <a:t>stu1.SayHi();</a:t>
            </a:r>
            <a:endParaRPr lang="zh-CN" altLang="zh-CN" b="1" dirty="0">
              <a:latin typeface="Arial" panose="020B0604020202020204" pitchFamily="34" charset="0"/>
              <a:ea typeface="黑体" panose="02010609060101010101" charset="-122"/>
            </a:endParaRPr>
          </a:p>
          <a:p>
            <a:endParaRPr lang="zh-CN" altLang="zh-CN" b="1" dirty="0">
              <a:latin typeface="Arial" panose="020B0604020202020204" pitchFamily="34" charset="0"/>
              <a:ea typeface="黑体" panose="02010609060101010101" charset="-122"/>
            </a:endParaRPr>
          </a:p>
          <a:p>
            <a:r>
              <a:rPr lang="en-US" altLang="zh-CN" b="1" dirty="0">
                <a:latin typeface="Arial" panose="020B0604020202020204" pitchFamily="34" charset="0"/>
                <a:ea typeface="黑体" panose="02010609060101010101" charset="-122"/>
              </a:rPr>
              <a:t>Students.RemoveAt(0);</a:t>
            </a:r>
            <a:endParaRPr lang="zh-CN" altLang="zh-CN" b="1" dirty="0">
              <a:latin typeface="Arial" panose="020B0604020202020204" pitchFamily="34" charset="0"/>
              <a:ea typeface="黑体" panose="02010609060101010101" charset="-122"/>
            </a:endParaRPr>
          </a:p>
          <a:p>
            <a:endParaRPr lang="zh-CN" altLang="zh-CN" b="1" dirty="0">
              <a:latin typeface="Arial" panose="020B0604020202020204" pitchFamily="34" charset="0"/>
              <a:ea typeface="黑体" panose="02010609060101010101" charset="-122"/>
            </a:endParaRPr>
          </a:p>
          <a:p>
            <a:r>
              <a:rPr lang="en-US" altLang="zh-CN" b="1" dirty="0">
                <a:latin typeface="Arial" panose="020B0604020202020204" pitchFamily="34" charset="0"/>
                <a:ea typeface="黑体" panose="02010609060101010101" charset="-122"/>
              </a:rPr>
              <a:t>//List&lt;Student&gt; 方式</a:t>
            </a:r>
          </a:p>
          <a:p>
            <a:r>
              <a:rPr lang="en-US" altLang="zh-CN" b="1" dirty="0">
                <a:latin typeface="Arial" panose="020B0604020202020204" pitchFamily="34" charset="0"/>
                <a:ea typeface="黑体" panose="02010609060101010101" charset="-122"/>
              </a:rPr>
              <a:t>foreach (Student stu in </a:t>
            </a:r>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tudents)</a:t>
            </a:r>
          </a:p>
          <a:p>
            <a:r>
              <a:rPr lang="en-US" altLang="zh-CN" b="1" dirty="0">
                <a:latin typeface="Arial" panose="020B0604020202020204" pitchFamily="34" charset="0"/>
                <a:ea typeface="黑体" panose="02010609060101010101" charset="-122"/>
              </a:rPr>
              <a:t>{</a:t>
            </a:r>
          </a:p>
          <a:p>
            <a:r>
              <a:rPr lang="en-US" altLang="zh-CN" b="1" dirty="0">
                <a:latin typeface="Arial" panose="020B0604020202020204" pitchFamily="34" charset="0"/>
                <a:ea typeface="黑体" panose="02010609060101010101" charset="-122"/>
              </a:rPr>
              <a:t>       Console.WriteLine(stu.Name);</a:t>
            </a:r>
          </a:p>
          <a:p>
            <a:r>
              <a:rPr lang="en-US" altLang="zh-CN" b="1" dirty="0">
                <a:latin typeface="Arial" panose="020B0604020202020204" pitchFamily="34" charset="0"/>
                <a:ea typeface="黑体" panose="02010609060101010101" charset="-122"/>
              </a:rPr>
              <a:t>}</a:t>
            </a:r>
            <a:endParaRPr lang="zh-CN" altLang="zh-CN" b="1" dirty="0">
              <a:latin typeface="Arial" panose="020B0604020202020204" pitchFamily="34" charset="0"/>
              <a:ea typeface="黑体" panose="02010609060101010101" charset="-122"/>
            </a:endParaRPr>
          </a:p>
          <a:p>
            <a:endParaRPr lang="zh-CN" altLang="zh-CN" b="1" dirty="0">
              <a:latin typeface="Arial" panose="020B0604020202020204" pitchFamily="34" charset="0"/>
              <a:ea typeface="黑体" panose="02010609060101010101" charset="-122"/>
            </a:endParaRPr>
          </a:p>
        </p:txBody>
      </p:sp>
      <p:sp>
        <p:nvSpPr>
          <p:cNvPr id="351235" name="AutoShape 4"/>
          <p:cNvSpPr/>
          <p:nvPr/>
        </p:nvSpPr>
        <p:spPr>
          <a:xfrm>
            <a:off x="2281238" y="1198563"/>
            <a:ext cx="4316412"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List&lt;T&gt;</a:t>
            </a:r>
            <a:r>
              <a:rPr lang="zh-CN" altLang="en-US" b="1" dirty="0">
                <a:latin typeface="Arial" panose="020B0604020202020204" pitchFamily="34" charset="0"/>
                <a:ea typeface="黑体" panose="02010609060101010101" charset="-122"/>
              </a:rPr>
              <a:t>的访问方式与</a:t>
            </a:r>
            <a:r>
              <a:rPr lang="en-US" altLang="zh-CN" b="1" dirty="0">
                <a:latin typeface="Arial" panose="020B0604020202020204" pitchFamily="34" charset="0"/>
                <a:ea typeface="黑体" panose="02010609060101010101" charset="-122"/>
              </a:rPr>
              <a:t>ArrayList</a:t>
            </a:r>
            <a:r>
              <a:rPr lang="zh-CN" altLang="en-US" b="1" dirty="0">
                <a:latin typeface="Arial" panose="020B0604020202020204" pitchFamily="34" charset="0"/>
                <a:ea typeface="黑体" panose="02010609060101010101" charset="-122"/>
              </a:rPr>
              <a:t>相同</a:t>
            </a:r>
          </a:p>
        </p:txBody>
      </p:sp>
      <p:sp>
        <p:nvSpPr>
          <p:cNvPr id="369669" name="AutoShape 5"/>
          <p:cNvSpPr/>
          <p:nvPr/>
        </p:nvSpPr>
        <p:spPr>
          <a:xfrm>
            <a:off x="5664200" y="2060575"/>
            <a:ext cx="3744913"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使用索引访问，无需类型转换</a:t>
            </a:r>
          </a:p>
        </p:txBody>
      </p:sp>
      <p:sp>
        <p:nvSpPr>
          <p:cNvPr id="369670" name="Rectangle 6"/>
          <p:cNvSpPr/>
          <p:nvPr/>
        </p:nvSpPr>
        <p:spPr>
          <a:xfrm>
            <a:off x="4008438" y="2060575"/>
            <a:ext cx="1439862" cy="360363"/>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69671" name="Rectangle 7"/>
          <p:cNvSpPr/>
          <p:nvPr/>
        </p:nvSpPr>
        <p:spPr>
          <a:xfrm>
            <a:off x="3432175" y="2852738"/>
            <a:ext cx="1584325" cy="360362"/>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69672" name="AutoShape 8"/>
          <p:cNvSpPr/>
          <p:nvPr/>
        </p:nvSpPr>
        <p:spPr>
          <a:xfrm>
            <a:off x="5664200" y="2852738"/>
            <a:ext cx="3744913"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利用索引删除</a:t>
            </a:r>
          </a:p>
        </p:txBody>
      </p:sp>
      <p:sp>
        <p:nvSpPr>
          <p:cNvPr id="369673" name="AutoShape 9"/>
          <p:cNvSpPr/>
          <p:nvPr/>
        </p:nvSpPr>
        <p:spPr>
          <a:xfrm>
            <a:off x="5664200" y="4581525"/>
            <a:ext cx="3744913"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遍历时不需要类型转换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9670"/>
                                        </p:tgtEl>
                                        <p:attrNameLst>
                                          <p:attrName>style.visibility</p:attrName>
                                        </p:attrNameLst>
                                      </p:cBhvr>
                                      <p:to>
                                        <p:strVal val="visible"/>
                                      </p:to>
                                    </p:set>
                                    <p:animEffect transition="in" filter="checkerboard(across)">
                                      <p:cBhvr>
                                        <p:cTn id="7" dur="500"/>
                                        <p:tgtEl>
                                          <p:spTgt spid="36967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9669"/>
                                        </p:tgtEl>
                                        <p:attrNameLst>
                                          <p:attrName>style.visibility</p:attrName>
                                        </p:attrNameLst>
                                      </p:cBhvr>
                                      <p:to>
                                        <p:strVal val="visible"/>
                                      </p:to>
                                    </p:set>
                                    <p:animEffect transition="in" filter="wipe(left)">
                                      <p:cBhvr>
                                        <p:cTn id="11" dur="500"/>
                                        <p:tgtEl>
                                          <p:spTgt spid="36966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69671"/>
                                        </p:tgtEl>
                                        <p:attrNameLst>
                                          <p:attrName>style.visibility</p:attrName>
                                        </p:attrNameLst>
                                      </p:cBhvr>
                                      <p:to>
                                        <p:strVal val="visible"/>
                                      </p:to>
                                    </p:set>
                                    <p:animEffect transition="in" filter="checkerboard(across)">
                                      <p:cBhvr>
                                        <p:cTn id="15" dur="500"/>
                                        <p:tgtEl>
                                          <p:spTgt spid="3696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9672"/>
                                        </p:tgtEl>
                                        <p:attrNameLst>
                                          <p:attrName>style.visibility</p:attrName>
                                        </p:attrNameLst>
                                      </p:cBhvr>
                                      <p:to>
                                        <p:strVal val="visible"/>
                                      </p:to>
                                    </p:set>
                                    <p:animEffect transition="in" filter="wipe(left)">
                                      <p:cBhvr>
                                        <p:cTn id="19" dur="500"/>
                                        <p:tgtEl>
                                          <p:spTgt spid="36967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9673"/>
                                        </p:tgtEl>
                                        <p:attrNameLst>
                                          <p:attrName>style.visibility</p:attrName>
                                        </p:attrNameLst>
                                      </p:cBhvr>
                                      <p:to>
                                        <p:strVal val="visible"/>
                                      </p:to>
                                    </p:set>
                                    <p:animEffect transition="in" filter="wipe(left)">
                                      <p:cBhvr>
                                        <p:cTn id="23" dur="500"/>
                                        <p:tgtEl>
                                          <p:spTgt spid="36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bldLvl="0" animBg="1"/>
      <p:bldP spid="369670" grpId="0" bldLvl="0" animBg="1"/>
      <p:bldP spid="369671" grpId="0" bldLvl="0" animBg="1"/>
      <p:bldP spid="369672" grpId="0" bldLvl="0" animBg="1"/>
      <p:bldP spid="369673"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Rectangle 2"/>
          <p:cNvSpPr>
            <a:spLocks noGrp="1"/>
          </p:cNvSpPr>
          <p:nvPr>
            <p:ph idx="1"/>
          </p:nvPr>
        </p:nvSpPr>
        <p:spPr>
          <a:xfrm>
            <a:off x="1970088" y="361950"/>
            <a:ext cx="8229600" cy="6019800"/>
          </a:xfrm>
        </p:spPr>
        <p:txBody>
          <a:bodyPr vert="horz" wrap="square" lIns="91440" tIns="45720" rIns="91440" bIns="45720" anchor="t">
            <a:normAutofit lnSpcReduction="10000"/>
          </a:bodyPr>
          <a:lstStyle/>
          <a:p>
            <a:pPr eaLnBrk="1" hangingPunct="1">
              <a:lnSpc>
                <a:spcPct val="80000"/>
              </a:lnSpc>
              <a:buNone/>
            </a:pPr>
            <a:r>
              <a:rPr lang="en-US" altLang="zh-CN" sz="2100" b="0" dirty="0"/>
              <a:t>using System;</a:t>
            </a:r>
          </a:p>
          <a:p>
            <a:pPr eaLnBrk="1" hangingPunct="1">
              <a:lnSpc>
                <a:spcPct val="80000"/>
              </a:lnSpc>
              <a:buNone/>
            </a:pPr>
            <a:r>
              <a:rPr lang="en-US" altLang="zh-CN" sz="2100" b="0" dirty="0"/>
              <a:t>using System.Collections.Generic;</a:t>
            </a:r>
          </a:p>
          <a:p>
            <a:pPr eaLnBrk="1" hangingPunct="1">
              <a:lnSpc>
                <a:spcPct val="80000"/>
              </a:lnSpc>
              <a:buNone/>
            </a:pPr>
            <a:r>
              <a:rPr lang="en-US" altLang="zh-CN" sz="2100" b="0" dirty="0"/>
              <a:t>public class Example</a:t>
            </a:r>
          </a:p>
          <a:p>
            <a:pPr eaLnBrk="1" hangingPunct="1">
              <a:lnSpc>
                <a:spcPct val="80000"/>
              </a:lnSpc>
              <a:buNone/>
            </a:pPr>
            <a:r>
              <a:rPr lang="en-US" altLang="zh-CN" sz="2100" b="0" dirty="0"/>
              <a:t>{</a:t>
            </a:r>
          </a:p>
          <a:p>
            <a:pPr eaLnBrk="1" hangingPunct="1">
              <a:lnSpc>
                <a:spcPct val="80000"/>
              </a:lnSpc>
              <a:buNone/>
            </a:pPr>
            <a:r>
              <a:rPr lang="en-US" altLang="zh-CN" sz="2100" b="0" dirty="0"/>
              <a:t>    public static void Main()</a:t>
            </a:r>
          </a:p>
          <a:p>
            <a:pPr eaLnBrk="1" hangingPunct="1">
              <a:lnSpc>
                <a:spcPct val="80000"/>
              </a:lnSpc>
              <a:buNone/>
            </a:pPr>
            <a:r>
              <a:rPr lang="en-US" altLang="zh-CN" sz="2100" b="0" dirty="0"/>
              <a:t>    {</a:t>
            </a:r>
          </a:p>
          <a:p>
            <a:pPr eaLnBrk="1" hangingPunct="1">
              <a:lnSpc>
                <a:spcPct val="80000"/>
              </a:lnSpc>
              <a:buNone/>
            </a:pPr>
            <a:r>
              <a:rPr lang="en-US" altLang="zh-CN" sz="2100" b="0" dirty="0"/>
              <a:t>        List&lt;string&gt; dinosaurs = new List&lt;string&gt;();</a:t>
            </a:r>
          </a:p>
          <a:p>
            <a:pPr eaLnBrk="1" hangingPunct="1">
              <a:lnSpc>
                <a:spcPct val="80000"/>
              </a:lnSpc>
              <a:buNone/>
            </a:pPr>
            <a:r>
              <a:rPr lang="en-US" altLang="zh-CN" sz="2100" b="0" dirty="0"/>
              <a:t>        dinosaurs.Add("Pachycephalosaurus");</a:t>
            </a:r>
          </a:p>
          <a:p>
            <a:pPr eaLnBrk="1" hangingPunct="1">
              <a:lnSpc>
                <a:spcPct val="80000"/>
              </a:lnSpc>
              <a:buNone/>
            </a:pPr>
            <a:r>
              <a:rPr lang="en-US" altLang="zh-CN" sz="2100" b="0" dirty="0"/>
              <a:t>        dinosaurs.Add("Amargasaurus");</a:t>
            </a:r>
          </a:p>
          <a:p>
            <a:pPr eaLnBrk="1" hangingPunct="1">
              <a:lnSpc>
                <a:spcPct val="80000"/>
              </a:lnSpc>
              <a:buNone/>
            </a:pPr>
            <a:r>
              <a:rPr lang="en-US" altLang="zh-CN" sz="2100" b="0" dirty="0"/>
              <a:t>        dinosaurs.Add("Mamenchisaurus");</a:t>
            </a:r>
          </a:p>
          <a:p>
            <a:pPr eaLnBrk="1" hangingPunct="1">
              <a:lnSpc>
                <a:spcPct val="80000"/>
              </a:lnSpc>
              <a:buNone/>
            </a:pPr>
            <a:r>
              <a:rPr lang="en-US" altLang="zh-CN" sz="2100" b="0" dirty="0"/>
              <a:t>        dinosaurs.Add("Deinonychus");        </a:t>
            </a:r>
          </a:p>
          <a:p>
            <a:pPr eaLnBrk="1" hangingPunct="1">
              <a:lnSpc>
                <a:spcPct val="80000"/>
              </a:lnSpc>
              <a:buNone/>
            </a:pPr>
            <a:r>
              <a:rPr lang="en-US" altLang="zh-CN" sz="2100" b="0" dirty="0"/>
              <a:t>        dinosaurs.Sort();</a:t>
            </a:r>
          </a:p>
          <a:p>
            <a:pPr eaLnBrk="1" hangingPunct="1">
              <a:lnSpc>
                <a:spcPct val="80000"/>
              </a:lnSpc>
              <a:buNone/>
            </a:pPr>
            <a:r>
              <a:rPr lang="en-US" altLang="zh-CN" sz="2100" b="0" dirty="0"/>
              <a:t>        dinosaurs.Insert(0, "Tyrannosaurus");</a:t>
            </a:r>
          </a:p>
          <a:p>
            <a:pPr eaLnBrk="1" hangingPunct="1">
              <a:lnSpc>
                <a:spcPct val="80000"/>
              </a:lnSpc>
              <a:buNone/>
            </a:pPr>
            <a:r>
              <a:rPr lang="en-US" altLang="zh-CN" sz="2100" b="0" dirty="0"/>
              <a:t>        foreach (string dinosaur in dinosaurs)</a:t>
            </a:r>
          </a:p>
          <a:p>
            <a:pPr eaLnBrk="1" hangingPunct="1">
              <a:lnSpc>
                <a:spcPct val="80000"/>
              </a:lnSpc>
              <a:buNone/>
            </a:pPr>
            <a:r>
              <a:rPr lang="en-US" altLang="zh-CN" sz="2100" b="0" dirty="0"/>
              <a:t>        { Console.WriteLine(dinosaur); }        </a:t>
            </a:r>
          </a:p>
          <a:p>
            <a:pPr eaLnBrk="1" hangingPunct="1">
              <a:lnSpc>
                <a:spcPct val="80000"/>
              </a:lnSpc>
              <a:buNone/>
            </a:pPr>
            <a:r>
              <a:rPr lang="en-US" altLang="zh-CN" sz="2100" b="0" dirty="0"/>
              <a:t>    }</a:t>
            </a:r>
          </a:p>
          <a:p>
            <a:pPr eaLnBrk="1" hangingPunct="1">
              <a:lnSpc>
                <a:spcPct val="80000"/>
              </a:lnSpc>
              <a:buNone/>
            </a:pPr>
            <a:r>
              <a:rPr lang="en-US" altLang="zh-CN" sz="2100" b="0" dirty="0"/>
              <a:t>}</a:t>
            </a:r>
          </a:p>
          <a:p>
            <a:pPr eaLnBrk="1" hangingPunct="1">
              <a:lnSpc>
                <a:spcPct val="80000"/>
              </a:lnSpc>
              <a:buNone/>
            </a:pPr>
            <a:endParaRPr lang="zh-CN" altLang="zh-CN" sz="21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48702" name="Group 190"/>
          <p:cNvGraphicFramePr>
            <a:graphicFrameLocks noGrp="1"/>
          </p:cNvGraphicFramePr>
          <p:nvPr>
            <p:custDataLst>
              <p:tags r:id="rId2"/>
            </p:custDataLst>
          </p:nvPr>
        </p:nvGraphicFramePr>
        <p:xfrm>
          <a:off x="740410" y="805180"/>
          <a:ext cx="10711815" cy="5469902"/>
        </p:xfrm>
        <a:graphic>
          <a:graphicData uri="http://schemas.openxmlformats.org/drawingml/2006/table">
            <a:tbl>
              <a:tblPr/>
              <a:tblGrid>
                <a:gridCol w="2045335">
                  <a:extLst>
                    <a:ext uri="{9D8B030D-6E8A-4147-A177-3AD203B41FA5}">
                      <a16:colId xmlns:a16="http://schemas.microsoft.com/office/drawing/2014/main" val="20000"/>
                    </a:ext>
                  </a:extLst>
                </a:gridCol>
                <a:gridCol w="2594610">
                  <a:extLst>
                    <a:ext uri="{9D8B030D-6E8A-4147-A177-3AD203B41FA5}">
                      <a16:colId xmlns:a16="http://schemas.microsoft.com/office/drawing/2014/main" val="20001"/>
                    </a:ext>
                  </a:extLst>
                </a:gridCol>
                <a:gridCol w="6071870">
                  <a:extLst>
                    <a:ext uri="{9D8B030D-6E8A-4147-A177-3AD203B41FA5}">
                      <a16:colId xmlns:a16="http://schemas.microsoft.com/office/drawing/2014/main" val="20002"/>
                    </a:ext>
                  </a:extLst>
                </a:gridCol>
              </a:tblGrid>
              <a:tr h="3048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方    法</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含    义</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示    例</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50419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CreateDirectory </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创建目录和子目录</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DirectoryInfodi=Directory. CreateDirectory(''c:\\mydir'');</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删除目录及其内容</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Directory.Delete(''c:\\mydir'');</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Move</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移动文件和目录内容</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Directory.Move=(''c:\\mydir'', ''c:\\mynewdir'');</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011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Exists</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确定给定的目录字符串是否存在物理上对应的目录</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Directory.Exists(''c:\\mydir'');</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GetCurrentDirectory</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获取应用程序的当前工作目录</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console.WriteLine(''Current Directory is: ''+ currentPath); </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1247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SetCurrentDirectory</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将应用程序的当前工作目录设置为指定目录</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 SetCurrentDirectory(''c:\\ '');</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48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GetCreationTime</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获取目录创建的日期和时间</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DateTime dt = Directory.GetCreationTime (Environment.CurrentDirectory);</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419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GetDirectories</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获取指定目录中子目录的名称</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string [] subdirectoryEntries = Directory.GetDirectories(''c:\\mydir'');</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0482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GetFiles</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获取指定目录中文件的名称</a:t>
                      </a:r>
                      <a:endParaRPr kumimoji="0" lang="zh-CN" altLang="en-US"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4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string [] files= Directory. GetFiles (''c:\\mydir'');</a:t>
                      </a:r>
                      <a:endParaRPr kumimoji="0" lang="en-US" altLang="zh-CN" sz="1400" b="1" i="0" u="none" strike="noStrike" cap="none" normalizeH="0" baseline="0" smtClean="0">
                        <a:ln>
                          <a:noFill/>
                        </a:ln>
                        <a:effectLst/>
                        <a:latin typeface="Verdana" panose="020B060403050404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内容占位符 3"/>
          <p:cNvSpPr>
            <a:spLocks noGrp="1"/>
          </p:cNvSpPr>
          <p:nvPr>
            <p:ph sz="half" idx="2"/>
          </p:nvPr>
        </p:nvSpPr>
        <p:spPr/>
        <p:txBody>
          <a:bodyPr/>
          <a:lstStyle/>
          <a:p>
            <a:endParaRPr lang="zh-CN" altLang="en-US"/>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Rectangle 2"/>
          <p:cNvSpPr>
            <a:spLocks noGrp="1"/>
          </p:cNvSpPr>
          <p:nvPr>
            <p:ph type="title"/>
          </p:nvPr>
        </p:nvSpPr>
        <p:spPr>
          <a:xfrm>
            <a:off x="2828925" y="217488"/>
            <a:ext cx="6870700" cy="423862"/>
          </a:xfrm>
        </p:spPr>
        <p:txBody>
          <a:bodyPr vert="horz" wrap="square" lIns="91440" tIns="45720" rIns="91440" bIns="45720" anchor="ctr">
            <a:normAutofit fontScale="90000"/>
          </a:bodyPr>
          <a:lstStyle/>
          <a:p>
            <a:pPr eaLnBrk="1" hangingPunct="1"/>
            <a:r>
              <a:rPr lang="zh-CN" altLang="en-US" dirty="0">
                <a:ea typeface="宋体" panose="02010600030101010101" pitchFamily="2" charset="-122"/>
              </a:rPr>
              <a:t> </a:t>
            </a:r>
            <a:r>
              <a:rPr lang="en-US" altLang="zh-CN" dirty="0">
                <a:ea typeface="宋体" panose="02010600030101010101" pitchFamily="2" charset="-122"/>
              </a:rPr>
              <a:t>List&lt;T&gt; </a:t>
            </a:r>
            <a:r>
              <a:rPr lang="zh-CN" altLang="en-US" dirty="0">
                <a:ea typeface="宋体" panose="02010600030101010101" pitchFamily="2" charset="-122"/>
              </a:rPr>
              <a:t>与 </a:t>
            </a:r>
            <a:r>
              <a:rPr lang="en-US" altLang="zh-CN" dirty="0">
                <a:ea typeface="宋体" panose="02010600030101010101" pitchFamily="2" charset="-122"/>
              </a:rPr>
              <a:t>ArrayList</a:t>
            </a:r>
          </a:p>
        </p:txBody>
      </p:sp>
      <p:sp>
        <p:nvSpPr>
          <p:cNvPr id="353282" name="Line 3"/>
          <p:cNvSpPr/>
          <p:nvPr/>
        </p:nvSpPr>
        <p:spPr>
          <a:xfrm>
            <a:off x="5718175" y="3344863"/>
            <a:ext cx="0" cy="0"/>
          </a:xfrm>
          <a:prstGeom prst="line">
            <a:avLst/>
          </a:prstGeom>
          <a:ln w="12700" cap="rnd" cmpd="sng">
            <a:solidFill>
              <a:srgbClr val="000000"/>
            </a:solidFill>
            <a:prstDash val="solid"/>
            <a:round/>
            <a:headEnd type="none" w="med" len="med"/>
            <a:tailEnd type="triangle" w="med" len="med"/>
          </a:ln>
        </p:spPr>
      </p:sp>
      <p:sp>
        <p:nvSpPr>
          <p:cNvPr id="353283" name="Line 4"/>
          <p:cNvSpPr/>
          <p:nvPr/>
        </p:nvSpPr>
        <p:spPr>
          <a:xfrm>
            <a:off x="5718175" y="3525838"/>
            <a:ext cx="0" cy="0"/>
          </a:xfrm>
          <a:prstGeom prst="line">
            <a:avLst/>
          </a:prstGeom>
          <a:ln w="12700" cap="rnd" cmpd="sng">
            <a:solidFill>
              <a:srgbClr val="000000"/>
            </a:solidFill>
            <a:prstDash val="solid"/>
            <a:round/>
            <a:headEnd type="none" w="med" len="med"/>
            <a:tailEnd type="triangle" w="med" len="med"/>
          </a:ln>
        </p:spPr>
      </p:sp>
      <p:grpSp>
        <p:nvGrpSpPr>
          <p:cNvPr id="353284" name="Group 5"/>
          <p:cNvGrpSpPr/>
          <p:nvPr/>
        </p:nvGrpSpPr>
        <p:grpSpPr>
          <a:xfrm>
            <a:off x="2351088" y="2060575"/>
            <a:ext cx="7489825" cy="2663825"/>
            <a:chOff x="0" y="0"/>
            <a:chExt cx="3402" cy="1678"/>
          </a:xfrm>
        </p:grpSpPr>
        <p:sp>
          <p:nvSpPr>
            <p:cNvPr id="353285" name="Rectangle 6"/>
            <p:cNvSpPr/>
            <p:nvPr/>
          </p:nvSpPr>
          <p:spPr>
            <a:xfrm>
              <a:off x="632" y="1399"/>
              <a:ext cx="2770" cy="279"/>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通过索引删除元素</a:t>
              </a:r>
            </a:p>
          </p:txBody>
        </p:sp>
        <p:sp>
          <p:nvSpPr>
            <p:cNvPr id="353286" name="Rectangle 7"/>
            <p:cNvSpPr/>
            <p:nvPr/>
          </p:nvSpPr>
          <p:spPr>
            <a:xfrm>
              <a:off x="632" y="1121"/>
              <a:ext cx="2770" cy="278"/>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添加对象方法相同</a:t>
              </a:r>
            </a:p>
          </p:txBody>
        </p:sp>
        <p:sp>
          <p:nvSpPr>
            <p:cNvPr id="353287" name="Rectangle 8"/>
            <p:cNvSpPr/>
            <p:nvPr/>
          </p:nvSpPr>
          <p:spPr>
            <a:xfrm>
              <a:off x="632" y="841"/>
              <a:ext cx="2770" cy="280"/>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通过索引访问集合的元素</a:t>
              </a:r>
            </a:p>
          </p:txBody>
        </p:sp>
        <p:sp>
          <p:nvSpPr>
            <p:cNvPr id="353288" name="Rectangle 9"/>
            <p:cNvSpPr/>
            <p:nvPr/>
          </p:nvSpPr>
          <p:spPr>
            <a:xfrm>
              <a:off x="0" y="841"/>
              <a:ext cx="632" cy="837"/>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相同点</a:t>
              </a:r>
            </a:p>
          </p:txBody>
        </p:sp>
        <p:sp>
          <p:nvSpPr>
            <p:cNvPr id="353289" name="Rectangle 10"/>
            <p:cNvSpPr/>
            <p:nvPr/>
          </p:nvSpPr>
          <p:spPr>
            <a:xfrm>
              <a:off x="2035" y="560"/>
              <a:ext cx="1367" cy="281"/>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需要装箱拆箱</a:t>
              </a:r>
            </a:p>
          </p:txBody>
        </p:sp>
        <p:sp>
          <p:nvSpPr>
            <p:cNvPr id="353290" name="Rectangle 11"/>
            <p:cNvSpPr/>
            <p:nvPr/>
          </p:nvSpPr>
          <p:spPr>
            <a:xfrm>
              <a:off x="632" y="560"/>
              <a:ext cx="1403" cy="281"/>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无需装箱拆箱</a:t>
              </a:r>
            </a:p>
          </p:txBody>
        </p:sp>
        <p:sp>
          <p:nvSpPr>
            <p:cNvPr id="353291" name="Rectangle 12"/>
            <p:cNvSpPr/>
            <p:nvPr/>
          </p:nvSpPr>
          <p:spPr>
            <a:xfrm>
              <a:off x="2035" y="280"/>
              <a:ext cx="1367" cy="280"/>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可以增加任何类型</a:t>
              </a:r>
            </a:p>
          </p:txBody>
        </p:sp>
        <p:sp>
          <p:nvSpPr>
            <p:cNvPr id="353292" name="Rectangle 13"/>
            <p:cNvSpPr/>
            <p:nvPr/>
          </p:nvSpPr>
          <p:spPr>
            <a:xfrm>
              <a:off x="632" y="280"/>
              <a:ext cx="1403" cy="280"/>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增加元素时类型严格检查</a:t>
              </a:r>
            </a:p>
          </p:txBody>
        </p:sp>
        <p:sp>
          <p:nvSpPr>
            <p:cNvPr id="353293" name="Rectangle 14"/>
            <p:cNvSpPr/>
            <p:nvPr/>
          </p:nvSpPr>
          <p:spPr>
            <a:xfrm>
              <a:off x="0" y="280"/>
              <a:ext cx="632" cy="561"/>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不同点</a:t>
              </a:r>
            </a:p>
          </p:txBody>
        </p:sp>
        <p:sp>
          <p:nvSpPr>
            <p:cNvPr id="371727" name="Rectangle 15"/>
            <p:cNvSpPr>
              <a:spLocks noChangeArrowheads="1"/>
            </p:cNvSpPr>
            <p:nvPr/>
          </p:nvSpPr>
          <p:spPr bwMode="auto">
            <a:xfrm>
              <a:off x="2035" y="0"/>
              <a:ext cx="1367" cy="280"/>
            </a:xfrm>
            <a:prstGeom prst="rect">
              <a:avLst/>
            </a:prstGeom>
            <a:gradFill rotWithShape="1">
              <a:gsLst>
                <a:gs pos="0">
                  <a:srgbClr val="99CCFF"/>
                </a:gs>
                <a:gs pos="50000">
                  <a:schemeClr val="bg1"/>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ctr"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charset="-122"/>
                  <a:cs typeface="+mn-cs"/>
                </a:rPr>
                <a:t>ArrayList</a:t>
              </a:r>
            </a:p>
          </p:txBody>
        </p:sp>
        <p:sp>
          <p:nvSpPr>
            <p:cNvPr id="371728" name="Rectangle 16"/>
            <p:cNvSpPr>
              <a:spLocks noChangeArrowheads="1"/>
            </p:cNvSpPr>
            <p:nvPr/>
          </p:nvSpPr>
          <p:spPr bwMode="auto">
            <a:xfrm>
              <a:off x="632" y="0"/>
              <a:ext cx="1403" cy="280"/>
            </a:xfrm>
            <a:prstGeom prst="rect">
              <a:avLst/>
            </a:prstGeom>
            <a:gradFill rotWithShape="1">
              <a:gsLst>
                <a:gs pos="0">
                  <a:srgbClr val="99CCFF"/>
                </a:gs>
                <a:gs pos="50000">
                  <a:schemeClr val="bg1"/>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ctr"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charset="-122"/>
                  <a:cs typeface="+mn-cs"/>
                </a:rPr>
                <a:t>List&lt;T&gt;</a:t>
              </a:r>
            </a:p>
          </p:txBody>
        </p:sp>
        <p:sp>
          <p:nvSpPr>
            <p:cNvPr id="371729" name="Rectangle 17"/>
            <p:cNvSpPr>
              <a:spLocks noChangeArrowheads="1"/>
            </p:cNvSpPr>
            <p:nvPr/>
          </p:nvSpPr>
          <p:spPr bwMode="auto">
            <a:xfrm>
              <a:off x="0" y="0"/>
              <a:ext cx="632" cy="280"/>
            </a:xfrm>
            <a:prstGeom prst="rect">
              <a:avLst/>
            </a:prstGeom>
            <a:gradFill rotWithShape="1">
              <a:gsLst>
                <a:gs pos="0">
                  <a:srgbClr val="99CCFF"/>
                </a:gs>
                <a:gs pos="50000">
                  <a:schemeClr val="bg1"/>
                </a:gs>
                <a:gs pos="100000">
                  <a:srgbClr val="99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ctr"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3300"/>
                  </a:solidFill>
                  <a:effectLst/>
                  <a:uLnTx/>
                  <a:uFillTx/>
                  <a:latin typeface="黑体" panose="02010609060101010101" charset="-122"/>
                  <a:ea typeface="黑体" panose="02010609060101010101" charset="-122"/>
                  <a:cs typeface="+mn-cs"/>
                </a:rPr>
                <a:t>异同点</a:t>
              </a:r>
            </a:p>
          </p:txBody>
        </p:sp>
        <p:sp>
          <p:nvSpPr>
            <p:cNvPr id="353297" name="Line 18"/>
            <p:cNvSpPr/>
            <p:nvPr/>
          </p:nvSpPr>
          <p:spPr>
            <a:xfrm>
              <a:off x="0" y="0"/>
              <a:ext cx="3402" cy="0"/>
            </a:xfrm>
            <a:prstGeom prst="line">
              <a:avLst/>
            </a:prstGeom>
            <a:ln w="12700" cap="rnd" cmpd="sng">
              <a:solidFill>
                <a:srgbClr val="000000"/>
              </a:solidFill>
              <a:prstDash val="solid"/>
              <a:round/>
              <a:headEnd type="none" w="med" len="med"/>
              <a:tailEnd type="none" w="med" len="med"/>
            </a:ln>
          </p:spPr>
        </p:sp>
        <p:sp>
          <p:nvSpPr>
            <p:cNvPr id="353298" name="Line 19"/>
            <p:cNvSpPr/>
            <p:nvPr/>
          </p:nvSpPr>
          <p:spPr>
            <a:xfrm>
              <a:off x="0" y="1678"/>
              <a:ext cx="3402" cy="0"/>
            </a:xfrm>
            <a:prstGeom prst="line">
              <a:avLst/>
            </a:prstGeom>
            <a:ln w="12700" cap="rnd" cmpd="sng">
              <a:solidFill>
                <a:srgbClr val="000000"/>
              </a:solidFill>
              <a:prstDash val="solid"/>
              <a:round/>
              <a:headEnd type="none" w="med" len="med"/>
              <a:tailEnd type="none" w="med" len="med"/>
            </a:ln>
          </p:spPr>
        </p:sp>
        <p:sp>
          <p:nvSpPr>
            <p:cNvPr id="353299" name="Line 20"/>
            <p:cNvSpPr/>
            <p:nvPr/>
          </p:nvSpPr>
          <p:spPr>
            <a:xfrm>
              <a:off x="0" y="0"/>
              <a:ext cx="0" cy="1678"/>
            </a:xfrm>
            <a:prstGeom prst="line">
              <a:avLst/>
            </a:prstGeom>
            <a:ln w="12700" cap="rnd" cmpd="sng">
              <a:solidFill>
                <a:srgbClr val="000000"/>
              </a:solidFill>
              <a:prstDash val="solid"/>
              <a:round/>
              <a:headEnd type="none" w="med" len="med"/>
              <a:tailEnd type="none" w="med" len="med"/>
            </a:ln>
          </p:spPr>
        </p:sp>
        <p:sp>
          <p:nvSpPr>
            <p:cNvPr id="353300" name="Line 21"/>
            <p:cNvSpPr/>
            <p:nvPr/>
          </p:nvSpPr>
          <p:spPr>
            <a:xfrm>
              <a:off x="3402" y="0"/>
              <a:ext cx="0" cy="1678"/>
            </a:xfrm>
            <a:prstGeom prst="line">
              <a:avLst/>
            </a:prstGeom>
            <a:ln w="12700" cap="rnd" cmpd="sng">
              <a:solidFill>
                <a:srgbClr val="000000"/>
              </a:solidFill>
              <a:prstDash val="solid"/>
              <a:round/>
              <a:headEnd type="none" w="med" len="med"/>
              <a:tailEnd type="none" w="med" len="med"/>
            </a:ln>
          </p:spPr>
        </p:sp>
        <p:sp>
          <p:nvSpPr>
            <p:cNvPr id="353301" name="Line 22"/>
            <p:cNvSpPr/>
            <p:nvPr/>
          </p:nvSpPr>
          <p:spPr>
            <a:xfrm>
              <a:off x="0" y="280"/>
              <a:ext cx="3402" cy="0"/>
            </a:xfrm>
            <a:prstGeom prst="line">
              <a:avLst/>
            </a:prstGeom>
            <a:ln w="12700" cap="rnd" cmpd="sng">
              <a:solidFill>
                <a:srgbClr val="000000"/>
              </a:solidFill>
              <a:prstDash val="solid"/>
              <a:round/>
              <a:headEnd type="none" w="med" len="med"/>
              <a:tailEnd type="none" w="med" len="med"/>
            </a:ln>
          </p:spPr>
        </p:sp>
        <p:sp>
          <p:nvSpPr>
            <p:cNvPr id="353302" name="Line 23"/>
            <p:cNvSpPr/>
            <p:nvPr/>
          </p:nvSpPr>
          <p:spPr>
            <a:xfrm>
              <a:off x="632" y="0"/>
              <a:ext cx="0" cy="1678"/>
            </a:xfrm>
            <a:prstGeom prst="line">
              <a:avLst/>
            </a:prstGeom>
            <a:ln w="12700" cap="rnd" cmpd="sng">
              <a:solidFill>
                <a:srgbClr val="000000"/>
              </a:solidFill>
              <a:prstDash val="solid"/>
              <a:round/>
              <a:headEnd type="none" w="med" len="med"/>
              <a:tailEnd type="none" w="med" len="med"/>
            </a:ln>
          </p:spPr>
        </p:sp>
        <p:sp>
          <p:nvSpPr>
            <p:cNvPr id="353303" name="Line 24"/>
            <p:cNvSpPr/>
            <p:nvPr/>
          </p:nvSpPr>
          <p:spPr>
            <a:xfrm>
              <a:off x="2035" y="0"/>
              <a:ext cx="0" cy="841"/>
            </a:xfrm>
            <a:prstGeom prst="line">
              <a:avLst/>
            </a:prstGeom>
            <a:ln w="12700" cap="rnd" cmpd="sng">
              <a:solidFill>
                <a:srgbClr val="000000"/>
              </a:solidFill>
              <a:prstDash val="solid"/>
              <a:round/>
              <a:headEnd type="none" w="med" len="med"/>
              <a:tailEnd type="none" w="med" len="med"/>
            </a:ln>
          </p:spPr>
        </p:sp>
        <p:sp>
          <p:nvSpPr>
            <p:cNvPr id="353304" name="Line 25"/>
            <p:cNvSpPr/>
            <p:nvPr/>
          </p:nvSpPr>
          <p:spPr>
            <a:xfrm>
              <a:off x="0" y="841"/>
              <a:ext cx="3402" cy="0"/>
            </a:xfrm>
            <a:prstGeom prst="line">
              <a:avLst/>
            </a:prstGeom>
            <a:ln w="12700" cap="rnd" cmpd="sng">
              <a:solidFill>
                <a:srgbClr val="000000"/>
              </a:solidFill>
              <a:prstDash val="solid"/>
              <a:round/>
              <a:headEnd type="none" w="med" len="med"/>
              <a:tailEnd type="none" w="med" len="med"/>
            </a:ln>
          </p:spPr>
        </p:sp>
        <p:sp>
          <p:nvSpPr>
            <p:cNvPr id="353305" name="Line 26"/>
            <p:cNvSpPr/>
            <p:nvPr/>
          </p:nvSpPr>
          <p:spPr>
            <a:xfrm>
              <a:off x="632" y="560"/>
              <a:ext cx="2770" cy="0"/>
            </a:xfrm>
            <a:prstGeom prst="line">
              <a:avLst/>
            </a:prstGeom>
            <a:ln w="12700" cap="rnd" cmpd="sng">
              <a:solidFill>
                <a:srgbClr val="000000"/>
              </a:solidFill>
              <a:prstDash val="solid"/>
              <a:round/>
              <a:headEnd type="none" w="med" len="med"/>
              <a:tailEnd type="none" w="med" len="med"/>
            </a:ln>
          </p:spPr>
        </p:sp>
        <p:sp>
          <p:nvSpPr>
            <p:cNvPr id="353306" name="Line 27"/>
            <p:cNvSpPr/>
            <p:nvPr/>
          </p:nvSpPr>
          <p:spPr>
            <a:xfrm>
              <a:off x="632" y="1121"/>
              <a:ext cx="2770" cy="0"/>
            </a:xfrm>
            <a:prstGeom prst="line">
              <a:avLst/>
            </a:prstGeom>
            <a:ln w="12700" cap="rnd" cmpd="sng">
              <a:solidFill>
                <a:srgbClr val="000000"/>
              </a:solidFill>
              <a:prstDash val="solid"/>
              <a:round/>
              <a:headEnd type="none" w="med" len="med"/>
              <a:tailEnd type="none" w="med" len="med"/>
            </a:ln>
          </p:spPr>
        </p:sp>
        <p:sp>
          <p:nvSpPr>
            <p:cNvPr id="353307" name="Line 28"/>
            <p:cNvSpPr/>
            <p:nvPr/>
          </p:nvSpPr>
          <p:spPr>
            <a:xfrm>
              <a:off x="632" y="1399"/>
              <a:ext cx="2770" cy="0"/>
            </a:xfrm>
            <a:prstGeom prst="line">
              <a:avLst/>
            </a:prstGeom>
            <a:ln w="12700" cap="rnd" cmpd="sng">
              <a:solidFill>
                <a:srgbClr val="000000"/>
              </a:solidFill>
              <a:prstDash val="solid"/>
              <a:round/>
              <a:headEnd type="none" w="med" len="med"/>
              <a:tailEnd type="none" w="med" len="med"/>
            </a:ln>
          </p:spPr>
        </p:sp>
      </p:grpSp>
      <p:sp>
        <p:nvSpPr>
          <p:cNvPr id="371741" name="Text Box 29"/>
          <p:cNvSpPr txBox="1"/>
          <p:nvPr/>
        </p:nvSpPr>
        <p:spPr>
          <a:xfrm>
            <a:off x="2640013" y="5589588"/>
            <a:ext cx="7704137" cy="460375"/>
          </a:xfrm>
          <a:prstGeom prst="rect">
            <a:avLst/>
          </a:prstGeom>
          <a:noFill/>
          <a:ln w="9525">
            <a:noFill/>
          </a:ln>
        </p:spPr>
        <p:txBody>
          <a:bodyPr anchor="t">
            <a:spAutoFit/>
          </a:bodyPr>
          <a:lstStyle/>
          <a:p>
            <a:r>
              <a:rPr lang="zh-CN" altLang="en-US" sz="2400" b="1" dirty="0">
                <a:latin typeface="黑体" panose="02010609060101010101" charset="-122"/>
                <a:ea typeface="黑体" panose="02010609060101010101" charset="-122"/>
              </a:rPr>
              <a:t>是否有</a:t>
            </a:r>
            <a:r>
              <a:rPr lang="zh-CN" altLang="en-US" sz="2400" b="1" dirty="0">
                <a:latin typeface="Arial" panose="020B0604020202020204" pitchFamily="34" charset="0"/>
                <a:ea typeface="黑体" panose="02010609060101010101" charset="-122"/>
              </a:rPr>
              <a:t>哈希表</a:t>
            </a:r>
            <a:r>
              <a:rPr lang="zh-CN" altLang="en-US" sz="2400" b="1" dirty="0">
                <a:latin typeface="黑体" panose="02010609060101010101" charset="-122"/>
                <a:ea typeface="黑体" panose="02010609060101010101" charset="-122"/>
              </a:rPr>
              <a:t>那样存储</a:t>
            </a:r>
            <a:r>
              <a:rPr lang="en-US" altLang="zh-CN" sz="2400" b="1" dirty="0">
                <a:latin typeface="Arial" panose="020B0604020202020204" pitchFamily="34" charset="0"/>
                <a:ea typeface="黑体" panose="02010609060101010101" charset="-122"/>
              </a:rPr>
              <a:t>Key</a:t>
            </a:r>
            <a:r>
              <a:rPr lang="zh-CN" altLang="en-US" sz="2400" b="1" dirty="0">
                <a:latin typeface="黑体" panose="02010609060101010101" charset="-122"/>
                <a:ea typeface="黑体" panose="02010609060101010101" charset="-122"/>
              </a:rPr>
              <a:t>和</a:t>
            </a:r>
            <a:r>
              <a:rPr lang="en-US" altLang="zh-CN" sz="2400" b="1" dirty="0">
                <a:latin typeface="Arial" panose="020B0604020202020204" pitchFamily="34" charset="0"/>
                <a:ea typeface="黑体" panose="02010609060101010101" charset="-122"/>
              </a:rPr>
              <a:t>Value</a:t>
            </a:r>
            <a:r>
              <a:rPr lang="zh-CN" altLang="en-US" sz="2400" b="1" dirty="0">
                <a:latin typeface="黑体" panose="02010609060101010101" charset="-122"/>
                <a:ea typeface="黑体" panose="02010609060101010101" charset="-122"/>
              </a:rPr>
              <a:t>形式的泛型集合呢？ </a:t>
            </a:r>
          </a:p>
        </p:txBody>
      </p:sp>
      <p:sp>
        <p:nvSpPr>
          <p:cNvPr id="353309" name="Rectangle 30"/>
          <p:cNvSpPr>
            <a:spLocks noGrp="1"/>
          </p:cNvSpPr>
          <p:nvPr>
            <p:ph idx="1"/>
          </p:nvPr>
        </p:nvSpPr>
        <p:spPr>
          <a:xfrm>
            <a:off x="2208213" y="1268413"/>
            <a:ext cx="8229600" cy="431800"/>
          </a:xfrm>
        </p:spPr>
        <p:txBody>
          <a:bodyPr vert="horz" wrap="square" lIns="91440" tIns="45720" rIns="91440" bIns="45720" anchor="t">
            <a:normAutofit/>
          </a:bodyPr>
          <a:lstStyle/>
          <a:p>
            <a:pPr eaLnBrk="1" hangingPunct="1">
              <a:lnSpc>
                <a:spcPct val="90000"/>
              </a:lnSpc>
            </a:pPr>
            <a:r>
              <a:rPr lang="zh-CN" altLang="en-US" dirty="0"/>
              <a:t>访问 </a:t>
            </a:r>
            <a:r>
              <a:rPr lang="en-US" altLang="zh-CN" dirty="0"/>
              <a:t>List&lt;T&gt; </a:t>
            </a:r>
            <a:r>
              <a:rPr lang="zh-CN" altLang="en-US" dirty="0"/>
              <a:t>与 </a:t>
            </a:r>
            <a:r>
              <a:rPr lang="en-US" altLang="zh-CN" dirty="0"/>
              <a:t>ArrayList </a:t>
            </a:r>
            <a:r>
              <a:rPr lang="zh-CN" altLang="en-US" dirty="0"/>
              <a:t>的对比</a:t>
            </a:r>
          </a:p>
        </p:txBody>
      </p:sp>
      <p:pic>
        <p:nvPicPr>
          <p:cNvPr id="371743" name="Picture 31" descr="问题"/>
          <p:cNvPicPr>
            <a:picLocks noChangeAspect="1"/>
          </p:cNvPicPr>
          <p:nvPr/>
        </p:nvPicPr>
        <p:blipFill>
          <a:blip r:embed="rId2"/>
          <a:stretch>
            <a:fillRect/>
          </a:stretch>
        </p:blipFill>
        <p:spPr>
          <a:xfrm>
            <a:off x="1992313" y="4581525"/>
            <a:ext cx="1368425" cy="12398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1743"/>
                                        </p:tgtEl>
                                        <p:attrNameLst>
                                          <p:attrName>style.visibility</p:attrName>
                                        </p:attrNameLst>
                                      </p:cBhvr>
                                      <p:to>
                                        <p:strVal val="visible"/>
                                      </p:to>
                                    </p:set>
                                    <p:anim calcmode="lin" valueType="num">
                                      <p:cBhvr additive="base">
                                        <p:cTn id="7" dur="500" fill="hold"/>
                                        <p:tgtEl>
                                          <p:spTgt spid="371743"/>
                                        </p:tgtEl>
                                        <p:attrNameLst>
                                          <p:attrName>ppt_x</p:attrName>
                                        </p:attrNameLst>
                                      </p:cBhvr>
                                      <p:tavLst>
                                        <p:tav tm="0">
                                          <p:val>
                                            <p:strVal val="1+#ppt_w/2"/>
                                          </p:val>
                                        </p:tav>
                                        <p:tav tm="100000">
                                          <p:val>
                                            <p:strVal val="#ppt_x"/>
                                          </p:val>
                                        </p:tav>
                                      </p:tavLst>
                                    </p:anim>
                                    <p:anim calcmode="lin" valueType="num">
                                      <p:cBhvr additive="base">
                                        <p:cTn id="8" dur="500" fill="hold"/>
                                        <p:tgtEl>
                                          <p:spTgt spid="3717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1741"/>
                                        </p:tgtEl>
                                        <p:attrNameLst>
                                          <p:attrName>style.visibility</p:attrName>
                                        </p:attrNameLst>
                                      </p:cBhvr>
                                      <p:to>
                                        <p:strVal val="visible"/>
                                      </p:to>
                                    </p:set>
                                    <p:anim calcmode="lin" valueType="num">
                                      <p:cBhvr additive="base">
                                        <p:cTn id="11" dur="500" fill="hold"/>
                                        <p:tgtEl>
                                          <p:spTgt spid="371741"/>
                                        </p:tgtEl>
                                        <p:attrNameLst>
                                          <p:attrName>ppt_x</p:attrName>
                                        </p:attrNameLst>
                                      </p:cBhvr>
                                      <p:tavLst>
                                        <p:tav tm="0">
                                          <p:val>
                                            <p:strVal val="0-#ppt_w/2"/>
                                          </p:val>
                                        </p:tav>
                                        <p:tav tm="100000">
                                          <p:val>
                                            <p:strVal val="#ppt_x"/>
                                          </p:val>
                                        </p:tav>
                                      </p:tavLst>
                                    </p:anim>
                                    <p:anim calcmode="lin" valueType="num">
                                      <p:cBhvr additive="base">
                                        <p:cTn id="12" dur="500" fill="hold"/>
                                        <p:tgtEl>
                                          <p:spTgt spid="3717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4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5" name="Rectangle 2"/>
          <p:cNvSpPr>
            <a:spLocks noGrp="1"/>
          </p:cNvSpPr>
          <p:nvPr>
            <p:ph type="title"/>
          </p:nvPr>
        </p:nvSpPr>
        <p:spPr>
          <a:xfrm>
            <a:off x="2828925" y="217488"/>
            <a:ext cx="7000875" cy="423862"/>
          </a:xfrm>
        </p:spPr>
        <p:txBody>
          <a:bodyPr vert="horz" wrap="square" lIns="91440" tIns="45720" rIns="91440" bIns="45720" anchor="ctr">
            <a:normAutofit fontScale="90000"/>
          </a:bodyPr>
          <a:lstStyle/>
          <a:p>
            <a:pPr eaLnBrk="1" hangingPunct="1"/>
            <a:r>
              <a:rPr lang="en-US" altLang="zh-CN" dirty="0">
                <a:ea typeface="宋体" panose="02010600030101010101" pitchFamily="2" charset="-122"/>
              </a:rPr>
              <a:t>Dictionary&lt;K,V&gt;</a:t>
            </a:r>
            <a:r>
              <a:rPr lang="zh-CN" altLang="en-US" dirty="0">
                <a:ea typeface="宋体" panose="02010600030101010101" pitchFamily="2" charset="-122"/>
              </a:rPr>
              <a:t>概述</a:t>
            </a:r>
          </a:p>
        </p:txBody>
      </p:sp>
      <p:sp>
        <p:nvSpPr>
          <p:cNvPr id="354306" name="Rectangle 3"/>
          <p:cNvSpPr>
            <a:spLocks noGrp="1"/>
          </p:cNvSpPr>
          <p:nvPr>
            <p:ph idx="1"/>
          </p:nvPr>
        </p:nvSpPr>
        <p:spPr>
          <a:xfrm>
            <a:off x="2208213" y="1052513"/>
            <a:ext cx="8064500" cy="2376487"/>
          </a:xfrm>
        </p:spPr>
        <p:txBody>
          <a:bodyPr vert="horz" wrap="square" lIns="91440" tIns="45720" rIns="91440" bIns="45720" anchor="t"/>
          <a:lstStyle/>
          <a:p>
            <a:pPr eaLnBrk="1" hangingPunct="1">
              <a:lnSpc>
                <a:spcPct val="90000"/>
              </a:lnSpc>
            </a:pPr>
            <a:r>
              <a:rPr lang="en-US" altLang="zh-CN" dirty="0"/>
              <a:t>Dictionary&lt;K,V&gt;</a:t>
            </a:r>
            <a:r>
              <a:rPr lang="zh-CN" altLang="en-US" dirty="0"/>
              <a:t>具有</a:t>
            </a:r>
            <a:r>
              <a:rPr lang="en-US" altLang="zh-CN" dirty="0"/>
              <a:t>List&lt;T&gt;</a:t>
            </a:r>
            <a:r>
              <a:rPr lang="zh-CN" altLang="en-US" dirty="0"/>
              <a:t>相同的特性</a:t>
            </a:r>
          </a:p>
          <a:p>
            <a:pPr lvl="1" eaLnBrk="1" hangingPunct="1">
              <a:lnSpc>
                <a:spcPct val="90000"/>
              </a:lnSpc>
            </a:pPr>
            <a:r>
              <a:rPr lang="en-US" altLang="zh-CN" dirty="0"/>
              <a:t>&lt;K,V&gt;</a:t>
            </a:r>
            <a:r>
              <a:rPr lang="zh-CN" altLang="en-US" dirty="0"/>
              <a:t>约束集合中元素类型</a:t>
            </a:r>
          </a:p>
          <a:p>
            <a:pPr lvl="1" eaLnBrk="1" hangingPunct="1">
              <a:lnSpc>
                <a:spcPct val="90000"/>
              </a:lnSpc>
            </a:pPr>
            <a:r>
              <a:rPr lang="zh-CN" altLang="en-US" dirty="0">
                <a:solidFill>
                  <a:srgbClr val="0000FF"/>
                </a:solidFill>
              </a:rPr>
              <a:t>编译时检查类型约束</a:t>
            </a:r>
          </a:p>
          <a:p>
            <a:pPr lvl="1" eaLnBrk="1" hangingPunct="1">
              <a:lnSpc>
                <a:spcPct val="90000"/>
              </a:lnSpc>
            </a:pPr>
            <a:r>
              <a:rPr lang="zh-CN" altLang="en-US" dirty="0">
                <a:solidFill>
                  <a:srgbClr val="0000FF"/>
                </a:solidFill>
              </a:rPr>
              <a:t>无需装箱拆箱操作</a:t>
            </a:r>
          </a:p>
          <a:p>
            <a:pPr eaLnBrk="1" hangingPunct="1">
              <a:lnSpc>
                <a:spcPct val="90000"/>
              </a:lnSpc>
            </a:pPr>
            <a:r>
              <a:rPr lang="zh-CN" altLang="en-US" dirty="0"/>
              <a:t>与哈希表类似存储</a:t>
            </a:r>
            <a:r>
              <a:rPr lang="en-US" altLang="zh-CN" dirty="0"/>
              <a:t>Key</a:t>
            </a:r>
            <a:r>
              <a:rPr lang="zh-CN" altLang="en-US" dirty="0"/>
              <a:t>和</a:t>
            </a:r>
            <a:r>
              <a:rPr lang="en-US" altLang="zh-CN" dirty="0"/>
              <a:t>Value</a:t>
            </a:r>
            <a:r>
              <a:rPr lang="zh-CN" altLang="en-US" dirty="0"/>
              <a:t>的集合</a:t>
            </a:r>
          </a:p>
        </p:txBody>
      </p:sp>
      <p:sp>
        <p:nvSpPr>
          <p:cNvPr id="372740" name="AutoShape 4"/>
          <p:cNvSpPr/>
          <p:nvPr/>
        </p:nvSpPr>
        <p:spPr>
          <a:xfrm>
            <a:off x="2640013" y="4437063"/>
            <a:ext cx="6551612" cy="792162"/>
          </a:xfrm>
          <a:prstGeom prst="roundRect">
            <a:avLst>
              <a:gd name="adj" fmla="val 1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宋体" panose="02010600030101010101" pitchFamily="2" charset="-122"/>
              </a:rPr>
              <a:t>Dictionary&lt;</a:t>
            </a:r>
            <a:r>
              <a:rPr lang="zh-CN" altLang="zh-CN" b="1" dirty="0">
                <a:latin typeface="Arial" panose="020B0604020202020204" pitchFamily="34" charset="0"/>
                <a:ea typeface="宋体" panose="02010600030101010101" pitchFamily="2" charset="-122"/>
              </a:rPr>
              <a:t>s</a:t>
            </a:r>
            <a:r>
              <a:rPr lang="en-US" altLang="zh-CN" b="1" dirty="0">
                <a:latin typeface="Arial" panose="020B0604020202020204" pitchFamily="34" charset="0"/>
                <a:ea typeface="宋体" panose="02010600030101010101" pitchFamily="2" charset="-122"/>
              </a:rPr>
              <a:t>tring,Student&gt; </a:t>
            </a:r>
            <a:r>
              <a:rPr lang="zh-CN" altLang="zh-CN" b="1" dirty="0">
                <a:latin typeface="Arial" panose="020B0604020202020204" pitchFamily="34" charset="0"/>
                <a:ea typeface="宋体" panose="02010600030101010101" pitchFamily="2" charset="-122"/>
              </a:rPr>
              <a:t>s</a:t>
            </a:r>
            <a:r>
              <a:rPr lang="en-US" altLang="zh-CN" b="1" dirty="0">
                <a:latin typeface="Arial" panose="020B0604020202020204" pitchFamily="34" charset="0"/>
                <a:ea typeface="宋体" panose="02010600030101010101" pitchFamily="2" charset="-122"/>
              </a:rPr>
              <a:t>tudents = </a:t>
            </a:r>
            <a:endParaRPr lang="zh-CN" altLang="zh-CN" b="1" dirty="0">
              <a:latin typeface="Arial" panose="020B0604020202020204" pitchFamily="34" charset="0"/>
              <a:ea typeface="宋体" panose="02010600030101010101" pitchFamily="2" charset="-122"/>
            </a:endParaRPr>
          </a:p>
          <a:p>
            <a:r>
              <a:rPr lang="zh-CN" altLang="zh-CN"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new Dictionary&lt;</a:t>
            </a:r>
            <a:r>
              <a:rPr lang="en-US" altLang="zh-CN" b="1" dirty="0">
                <a:solidFill>
                  <a:srgbClr val="0000FF"/>
                </a:solidFill>
                <a:latin typeface="Arial" panose="020B0604020202020204" pitchFamily="34" charset="0"/>
                <a:ea typeface="宋体" panose="02010600030101010101" pitchFamily="2" charset="-122"/>
              </a:rPr>
              <a:t>string,Student</a:t>
            </a:r>
            <a:r>
              <a:rPr lang="en-US" altLang="zh-CN" b="1" dirty="0">
                <a:latin typeface="Arial" panose="020B0604020202020204" pitchFamily="34" charset="0"/>
                <a:ea typeface="宋体" panose="02010600030101010101" pitchFamily="2" charset="-122"/>
              </a:rPr>
              <a:t>&gt;();</a:t>
            </a:r>
            <a:endParaRPr lang="zh-CN" altLang="zh-CN" b="1" dirty="0">
              <a:latin typeface="Arial" panose="020B0604020202020204" pitchFamily="34" charset="0"/>
              <a:ea typeface="Courier New" panose="02070309020205020404" pitchFamily="49" charset="0"/>
            </a:endParaRPr>
          </a:p>
        </p:txBody>
      </p:sp>
      <p:sp>
        <p:nvSpPr>
          <p:cNvPr id="372741" name="Text Box 5"/>
          <p:cNvSpPr txBox="1"/>
          <p:nvPr/>
        </p:nvSpPr>
        <p:spPr>
          <a:xfrm>
            <a:off x="2782888" y="3644900"/>
            <a:ext cx="5340350" cy="460375"/>
          </a:xfrm>
          <a:prstGeom prst="rect">
            <a:avLst/>
          </a:prstGeom>
          <a:noFill/>
          <a:ln w="9525">
            <a:noFill/>
          </a:ln>
        </p:spPr>
        <p:txBody>
          <a:bodyPr anchor="t">
            <a:spAutoFit/>
          </a:bodyPr>
          <a:lstStyle/>
          <a:p>
            <a:r>
              <a:rPr lang="zh-CN" altLang="en-US" sz="2400" b="1" dirty="0">
                <a:latin typeface="黑体" panose="02010609060101010101" charset="-122"/>
                <a:ea typeface="黑体" panose="02010609060101010101" charset="-122"/>
              </a:rPr>
              <a:t>利用</a:t>
            </a:r>
            <a:r>
              <a:rPr lang="en-US" altLang="zh-CN" sz="2400" b="1" dirty="0">
                <a:latin typeface="Arial" panose="020B0604020202020204" pitchFamily="34" charset="0"/>
                <a:ea typeface="宋体" panose="02010600030101010101" pitchFamily="2" charset="-122"/>
              </a:rPr>
              <a:t>Dictionary&lt;K,V&gt;</a:t>
            </a:r>
            <a:r>
              <a:rPr lang="zh-CN" altLang="en-US" sz="2400" b="1" dirty="0">
                <a:latin typeface="Arial" panose="020B0604020202020204" pitchFamily="34" charset="0"/>
                <a:ea typeface="黑体" panose="02010609060101010101" charset="-122"/>
              </a:rPr>
              <a:t>存储学员集合</a:t>
            </a:r>
          </a:p>
        </p:txBody>
      </p:sp>
      <p:sp>
        <p:nvSpPr>
          <p:cNvPr id="372742" name="AutoShape 6"/>
          <p:cNvSpPr/>
          <p:nvPr/>
        </p:nvSpPr>
        <p:spPr>
          <a:xfrm>
            <a:off x="2495550" y="5516563"/>
            <a:ext cx="2376488" cy="407200"/>
          </a:xfrm>
          <a:prstGeom prst="wedgeRoundRectCallout">
            <a:avLst>
              <a:gd name="adj1" fmla="val 66500"/>
              <a:gd name="adj2" fmla="val -147611"/>
              <a:gd name="adj3" fmla="val 16667"/>
            </a:avLst>
          </a:prstGeom>
          <a:gradFill rotWithShape="1">
            <a:gsLst>
              <a:gs pos="0">
                <a:srgbClr val="FFFF99"/>
              </a:gs>
              <a:gs pos="100000">
                <a:srgbClr val="FFFFFF"/>
              </a:gs>
            </a:gsLst>
            <a:lin ang="5400000" scaled="1"/>
            <a:tileRect/>
          </a:gradFill>
          <a:ln w="9525" cap="flat" cmpd="sng">
            <a:solidFill>
              <a:srgbClr val="FF66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Key</a:t>
            </a:r>
            <a:r>
              <a:rPr lang="zh-CN" altLang="en-US" b="1" dirty="0">
                <a:latin typeface="Arial" panose="020B0604020202020204" pitchFamily="34" charset="0"/>
                <a:ea typeface="黑体" panose="02010609060101010101" charset="-122"/>
              </a:rPr>
              <a:t>存储</a:t>
            </a:r>
            <a:r>
              <a:rPr lang="en-US" altLang="zh-CN" b="1" dirty="0">
                <a:latin typeface="Arial" panose="020B0604020202020204" pitchFamily="34" charset="0"/>
                <a:ea typeface="黑体" panose="02010609060101010101" charset="-122"/>
              </a:rPr>
              <a:t>String</a:t>
            </a:r>
            <a:r>
              <a:rPr lang="zh-CN" altLang="en-US" b="1" dirty="0">
                <a:latin typeface="Arial" panose="020B0604020202020204" pitchFamily="34" charset="0"/>
                <a:ea typeface="黑体" panose="02010609060101010101" charset="-122"/>
              </a:rPr>
              <a:t>类型</a:t>
            </a:r>
          </a:p>
        </p:txBody>
      </p:sp>
      <p:sp>
        <p:nvSpPr>
          <p:cNvPr id="372743" name="AutoShape 7"/>
          <p:cNvSpPr/>
          <p:nvPr/>
        </p:nvSpPr>
        <p:spPr>
          <a:xfrm>
            <a:off x="5808663" y="5373688"/>
            <a:ext cx="2089150" cy="712886"/>
          </a:xfrm>
          <a:prstGeom prst="wedgeRoundRectCallout">
            <a:avLst>
              <a:gd name="adj1" fmla="val -38528"/>
              <a:gd name="adj2" fmla="val -95537"/>
              <a:gd name="adj3" fmla="val 16667"/>
            </a:avLst>
          </a:prstGeom>
          <a:gradFill rotWithShape="1">
            <a:gsLst>
              <a:gs pos="0">
                <a:srgbClr val="FFFF99"/>
              </a:gs>
              <a:gs pos="100000">
                <a:srgbClr val="FFFFFF"/>
              </a:gs>
            </a:gsLst>
            <a:lin ang="5400000" scaled="1"/>
            <a:tileRect/>
          </a:gradFill>
          <a:ln w="9525" cap="flat" cmpd="sng">
            <a:solidFill>
              <a:srgbClr val="FF6600"/>
            </a:solidFill>
            <a:prstDash val="solid"/>
            <a:miter/>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value</a:t>
            </a:r>
            <a:r>
              <a:rPr lang="zh-CN" altLang="en-US" b="1" dirty="0">
                <a:latin typeface="Arial" panose="020B0604020202020204" pitchFamily="34" charset="0"/>
                <a:ea typeface="黑体" panose="02010609060101010101" charset="-122"/>
              </a:rPr>
              <a:t>存储</a:t>
            </a:r>
            <a:r>
              <a:rPr lang="en-US" altLang="zh-CN" b="1" dirty="0">
                <a:latin typeface="Arial" panose="020B0604020202020204" pitchFamily="34" charset="0"/>
                <a:ea typeface="黑体" panose="02010609060101010101" charset="-122"/>
              </a:rPr>
              <a:t>Student</a:t>
            </a:r>
            <a:r>
              <a:rPr lang="zh-CN" altLang="en-US" b="1" dirty="0">
                <a:latin typeface="Arial" panose="020B0604020202020204" pitchFamily="34" charset="0"/>
                <a:ea typeface="黑体" panose="02010609060101010101" charset="-122"/>
              </a:rPr>
              <a:t>类型</a:t>
            </a:r>
          </a:p>
        </p:txBody>
      </p:sp>
      <p:pic>
        <p:nvPicPr>
          <p:cNvPr id="372744" name="Picture 8" descr="示例"/>
          <p:cNvPicPr>
            <a:picLocks noChangeAspect="1"/>
          </p:cNvPicPr>
          <p:nvPr/>
        </p:nvPicPr>
        <p:blipFill>
          <a:blip r:embed="rId2"/>
          <a:stretch>
            <a:fillRect/>
          </a:stretch>
        </p:blipFill>
        <p:spPr>
          <a:xfrm>
            <a:off x="1847850" y="3213100"/>
            <a:ext cx="1081088" cy="981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2744"/>
                                        </p:tgtEl>
                                        <p:attrNameLst>
                                          <p:attrName>style.visibility</p:attrName>
                                        </p:attrNameLst>
                                      </p:cBhvr>
                                      <p:to>
                                        <p:strVal val="visible"/>
                                      </p:to>
                                    </p:set>
                                    <p:anim calcmode="lin" valueType="num">
                                      <p:cBhvr additive="base">
                                        <p:cTn id="7" dur="500" fill="hold"/>
                                        <p:tgtEl>
                                          <p:spTgt spid="372744"/>
                                        </p:tgtEl>
                                        <p:attrNameLst>
                                          <p:attrName>ppt_x</p:attrName>
                                        </p:attrNameLst>
                                      </p:cBhvr>
                                      <p:tavLst>
                                        <p:tav tm="0">
                                          <p:val>
                                            <p:strVal val="1+#ppt_w/2"/>
                                          </p:val>
                                        </p:tav>
                                        <p:tav tm="100000">
                                          <p:val>
                                            <p:strVal val="#ppt_x"/>
                                          </p:val>
                                        </p:tav>
                                      </p:tavLst>
                                    </p:anim>
                                    <p:anim calcmode="lin" valueType="num">
                                      <p:cBhvr additive="base">
                                        <p:cTn id="8" dur="500" fill="hold"/>
                                        <p:tgtEl>
                                          <p:spTgt spid="3727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2741"/>
                                        </p:tgtEl>
                                        <p:attrNameLst>
                                          <p:attrName>style.visibility</p:attrName>
                                        </p:attrNameLst>
                                      </p:cBhvr>
                                      <p:to>
                                        <p:strVal val="visible"/>
                                      </p:to>
                                    </p:set>
                                    <p:anim calcmode="lin" valueType="num">
                                      <p:cBhvr additive="base">
                                        <p:cTn id="11" dur="500" fill="hold"/>
                                        <p:tgtEl>
                                          <p:spTgt spid="372741"/>
                                        </p:tgtEl>
                                        <p:attrNameLst>
                                          <p:attrName>ppt_x</p:attrName>
                                        </p:attrNameLst>
                                      </p:cBhvr>
                                      <p:tavLst>
                                        <p:tav tm="0">
                                          <p:val>
                                            <p:strVal val="0-#ppt_w/2"/>
                                          </p:val>
                                        </p:tav>
                                        <p:tav tm="100000">
                                          <p:val>
                                            <p:strVal val="#ppt_x"/>
                                          </p:val>
                                        </p:tav>
                                      </p:tavLst>
                                    </p:anim>
                                    <p:anim calcmode="lin" valueType="num">
                                      <p:cBhvr additive="base">
                                        <p:cTn id="12" dur="500" fill="hold"/>
                                        <p:tgtEl>
                                          <p:spTgt spid="3727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72740"/>
                                        </p:tgtEl>
                                        <p:attrNameLst>
                                          <p:attrName>style.visibility</p:attrName>
                                        </p:attrNameLst>
                                      </p:cBhvr>
                                      <p:to>
                                        <p:strVal val="visible"/>
                                      </p:to>
                                    </p:set>
                                    <p:animEffect transition="in" filter="blinds(horizontal)">
                                      <p:cBhvr>
                                        <p:cTn id="16" dur="500"/>
                                        <p:tgtEl>
                                          <p:spTgt spid="37274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72742"/>
                                        </p:tgtEl>
                                        <p:attrNameLst>
                                          <p:attrName>style.visibility</p:attrName>
                                        </p:attrNameLst>
                                      </p:cBhvr>
                                      <p:to>
                                        <p:strVal val="visible"/>
                                      </p:to>
                                    </p:set>
                                    <p:animEffect transition="in" filter="wipe(left)">
                                      <p:cBhvr>
                                        <p:cTn id="20" dur="500"/>
                                        <p:tgtEl>
                                          <p:spTgt spid="37274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72743"/>
                                        </p:tgtEl>
                                        <p:attrNameLst>
                                          <p:attrName>style.visibility</p:attrName>
                                        </p:attrNameLst>
                                      </p:cBhvr>
                                      <p:to>
                                        <p:strVal val="visible"/>
                                      </p:to>
                                    </p:set>
                                    <p:animEffect transition="in" filter="wipe(left)">
                                      <p:cBhvr>
                                        <p:cTn id="24" dur="500"/>
                                        <p:tgtEl>
                                          <p:spTgt spid="37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0" grpId="0" bldLvl="0" animBg="1"/>
      <p:bldP spid="372741" grpId="0"/>
      <p:bldP spid="372742" grpId="0" bldLvl="0" animBg="1"/>
      <p:bldP spid="372743"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29" name="Rectangle 2"/>
          <p:cNvSpPr>
            <a:spLocks noGrp="1"/>
          </p:cNvSpPr>
          <p:nvPr>
            <p:ph type="title"/>
          </p:nvPr>
        </p:nvSpPr>
        <p:spPr>
          <a:xfrm>
            <a:off x="2828925" y="217488"/>
            <a:ext cx="7000875" cy="423862"/>
          </a:xfrm>
        </p:spPr>
        <p:txBody>
          <a:bodyPr vert="horz" wrap="square" lIns="91440" tIns="45720" rIns="91440" bIns="45720" anchor="ctr">
            <a:normAutofit fontScale="90000"/>
          </a:bodyPr>
          <a:lstStyle/>
          <a:p>
            <a:pPr eaLnBrk="1" hangingPunct="1"/>
            <a:r>
              <a:rPr lang="en-US" altLang="zh-CN" dirty="0">
                <a:ea typeface="宋体" panose="02010600030101010101" pitchFamily="2" charset="-122"/>
              </a:rPr>
              <a:t>Dictionary&lt;K,V&gt;</a:t>
            </a:r>
            <a:r>
              <a:rPr lang="zh-CN" altLang="en-US" dirty="0">
                <a:ea typeface="宋体" panose="02010600030101010101" pitchFamily="2" charset="-122"/>
              </a:rPr>
              <a:t>的使用</a:t>
            </a:r>
          </a:p>
        </p:txBody>
      </p:sp>
      <p:sp>
        <p:nvSpPr>
          <p:cNvPr id="373763" name="AutoShape 3"/>
          <p:cNvSpPr/>
          <p:nvPr/>
        </p:nvSpPr>
        <p:spPr>
          <a:xfrm>
            <a:off x="2063750" y="1965325"/>
            <a:ext cx="7777163" cy="1824038"/>
          </a:xfrm>
          <a:prstGeom prst="roundRect">
            <a:avLst>
              <a:gd name="adj" fmla="val 9921"/>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tudents.Add(scofield.Name, scofield);</a:t>
            </a:r>
            <a:endParaRPr lang="zh-CN" altLang="zh-CN" b="1" dirty="0">
              <a:latin typeface="Arial" panose="020B0604020202020204" pitchFamily="34" charset="0"/>
              <a:ea typeface="黑体" panose="02010609060101010101" charset="-122"/>
            </a:endParaRPr>
          </a:p>
          <a:p>
            <a:r>
              <a:rPr lang="zh-CN" altLang="zh-CN" b="1" dirty="0">
                <a:latin typeface="Arial" panose="020B0604020202020204" pitchFamily="34" charset="0"/>
                <a:ea typeface="黑体" panose="02010609060101010101" charset="-122"/>
              </a:rPr>
              <a:t>…</a:t>
            </a:r>
          </a:p>
          <a:p>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 stu2 = </a:t>
            </a:r>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tudents["周杰杰"];</a:t>
            </a:r>
            <a:endParaRPr lang="zh-CN" altLang="zh-CN" b="1" dirty="0">
              <a:latin typeface="Arial" panose="020B0604020202020204" pitchFamily="34" charset="0"/>
              <a:ea typeface="黑体" panose="02010609060101010101" charset="-122"/>
            </a:endParaRPr>
          </a:p>
          <a:p>
            <a:r>
              <a:rPr lang="zh-CN" altLang="zh-CN" b="1" dirty="0">
                <a:latin typeface="Arial" panose="020B0604020202020204" pitchFamily="34" charset="0"/>
                <a:ea typeface="黑体" panose="02010609060101010101" charset="-122"/>
              </a:rPr>
              <a:t>…</a:t>
            </a:r>
          </a:p>
          <a:p>
            <a:r>
              <a:rPr lang="zh-CN" altLang="zh-CN" b="1" dirty="0">
                <a:latin typeface="Arial" panose="020B0604020202020204" pitchFamily="34" charset="0"/>
                <a:ea typeface="黑体" panose="02010609060101010101" charset="-122"/>
              </a:rPr>
              <a:t>s</a:t>
            </a:r>
            <a:r>
              <a:rPr lang="en-US" altLang="zh-CN" b="1" dirty="0">
                <a:latin typeface="Arial" panose="020B0604020202020204" pitchFamily="34" charset="0"/>
                <a:ea typeface="黑体" panose="02010609060101010101" charset="-122"/>
              </a:rPr>
              <a:t>tudents.Remove("周杰杰");</a:t>
            </a:r>
            <a:endParaRPr lang="zh-CN" altLang="zh-CN" b="1" dirty="0">
              <a:latin typeface="Arial" panose="020B0604020202020204" pitchFamily="34" charset="0"/>
              <a:ea typeface="黑体" panose="02010609060101010101" charset="-122"/>
            </a:endParaRPr>
          </a:p>
        </p:txBody>
      </p:sp>
      <p:sp>
        <p:nvSpPr>
          <p:cNvPr id="373764" name="AutoShape 4"/>
          <p:cNvSpPr/>
          <p:nvPr/>
        </p:nvSpPr>
        <p:spPr>
          <a:xfrm>
            <a:off x="6527800" y="2036763"/>
            <a:ext cx="2592388"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添加一对</a:t>
            </a:r>
            <a:r>
              <a:rPr lang="en-US" altLang="zh-CN" b="1" dirty="0">
                <a:latin typeface="Arial" panose="020B0604020202020204" pitchFamily="34" charset="0"/>
                <a:ea typeface="黑体" panose="02010609060101010101" charset="-122"/>
              </a:rPr>
              <a:t>Key/Value</a:t>
            </a:r>
          </a:p>
        </p:txBody>
      </p:sp>
      <p:sp>
        <p:nvSpPr>
          <p:cNvPr id="373765" name="AutoShape 5"/>
          <p:cNvSpPr/>
          <p:nvPr/>
        </p:nvSpPr>
        <p:spPr>
          <a:xfrm>
            <a:off x="6240463" y="2492375"/>
            <a:ext cx="2376487"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通过</a:t>
            </a:r>
            <a:r>
              <a:rPr lang="en-US" altLang="zh-CN" b="1" dirty="0">
                <a:latin typeface="Arial" panose="020B0604020202020204" pitchFamily="34" charset="0"/>
                <a:ea typeface="黑体" panose="02010609060101010101" charset="-122"/>
              </a:rPr>
              <a:t>Key</a:t>
            </a:r>
            <a:r>
              <a:rPr lang="zh-CN" altLang="en-US" b="1" dirty="0">
                <a:latin typeface="Arial" panose="020B0604020202020204" pitchFamily="34" charset="0"/>
                <a:ea typeface="黑体" panose="02010609060101010101" charset="-122"/>
              </a:rPr>
              <a:t>获取元素</a:t>
            </a:r>
          </a:p>
        </p:txBody>
      </p:sp>
      <p:sp>
        <p:nvSpPr>
          <p:cNvPr id="373766" name="AutoShape 6"/>
          <p:cNvSpPr/>
          <p:nvPr/>
        </p:nvSpPr>
        <p:spPr>
          <a:xfrm>
            <a:off x="5735638" y="3141663"/>
            <a:ext cx="2376487"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通过</a:t>
            </a:r>
            <a:r>
              <a:rPr lang="en-US" altLang="zh-CN" b="1" dirty="0">
                <a:latin typeface="Arial" panose="020B0604020202020204" pitchFamily="34" charset="0"/>
                <a:ea typeface="黑体" panose="02010609060101010101" charset="-122"/>
              </a:rPr>
              <a:t>Key</a:t>
            </a:r>
            <a:r>
              <a:rPr lang="zh-CN" altLang="en-US" b="1" dirty="0">
                <a:latin typeface="Arial" panose="020B0604020202020204" pitchFamily="34" charset="0"/>
                <a:ea typeface="黑体" panose="02010609060101010101" charset="-122"/>
              </a:rPr>
              <a:t>删除元素</a:t>
            </a:r>
          </a:p>
        </p:txBody>
      </p:sp>
      <p:sp>
        <p:nvSpPr>
          <p:cNvPr id="373767" name="AutoShape 7"/>
          <p:cNvSpPr/>
          <p:nvPr/>
        </p:nvSpPr>
        <p:spPr>
          <a:xfrm>
            <a:off x="2063750" y="4149725"/>
            <a:ext cx="7777163" cy="1465263"/>
          </a:xfrm>
          <a:prstGeom prst="roundRect">
            <a:avLst>
              <a:gd name="adj" fmla="val 11051"/>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lstStyle/>
          <a:p>
            <a:r>
              <a:rPr lang="en-US" altLang="zh-CN" b="1" dirty="0">
                <a:latin typeface="Arial" panose="020B0604020202020204" pitchFamily="34" charset="0"/>
                <a:ea typeface="黑体" panose="02010609060101010101" charset="-122"/>
              </a:rPr>
              <a:t> //Dictionary&lt;string, Student&gt; 方式</a:t>
            </a:r>
          </a:p>
          <a:p>
            <a:r>
              <a:rPr lang="en-US" altLang="zh-CN" b="1" dirty="0">
                <a:latin typeface="Arial" panose="020B0604020202020204" pitchFamily="34" charset="0"/>
                <a:ea typeface="黑体" panose="02010609060101010101" charset="-122"/>
              </a:rPr>
              <a:t>foreach (Student student in </a:t>
            </a:r>
            <a:r>
              <a:rPr lang="zh-CN" altLang="zh-CN" b="1" dirty="0">
                <a:solidFill>
                  <a:srgbClr val="0000FF"/>
                </a:solidFill>
                <a:latin typeface="Arial" panose="020B0604020202020204" pitchFamily="34" charset="0"/>
                <a:ea typeface="黑体" panose="02010609060101010101" charset="-122"/>
              </a:rPr>
              <a:t>s</a:t>
            </a:r>
            <a:r>
              <a:rPr lang="en-US" altLang="zh-CN" b="1" dirty="0">
                <a:solidFill>
                  <a:srgbClr val="0000FF"/>
                </a:solidFill>
                <a:latin typeface="Arial" panose="020B0604020202020204" pitchFamily="34" charset="0"/>
                <a:ea typeface="黑体" panose="02010609060101010101" charset="-122"/>
              </a:rPr>
              <a:t>tudents.Values</a:t>
            </a:r>
            <a:r>
              <a:rPr lang="en-US" altLang="zh-CN" b="1" dirty="0">
                <a:latin typeface="Arial" panose="020B0604020202020204" pitchFamily="34" charset="0"/>
                <a:ea typeface="黑体" panose="02010609060101010101" charset="-122"/>
              </a:rPr>
              <a:t>)</a:t>
            </a:r>
          </a:p>
          <a:p>
            <a:r>
              <a:rPr lang="en-US" altLang="zh-CN" b="1" dirty="0">
                <a:latin typeface="Arial" panose="020B0604020202020204" pitchFamily="34" charset="0"/>
                <a:ea typeface="黑体" panose="02010609060101010101" charset="-122"/>
              </a:rPr>
              <a:t>{</a:t>
            </a:r>
          </a:p>
          <a:p>
            <a:r>
              <a:rPr lang="en-US" altLang="zh-CN" b="1" dirty="0">
                <a:latin typeface="Arial" panose="020B0604020202020204" pitchFamily="34" charset="0"/>
                <a:ea typeface="黑体" panose="02010609060101010101" charset="-122"/>
              </a:rPr>
              <a:t>       Console.WriteLine(student.Name);</a:t>
            </a:r>
          </a:p>
          <a:p>
            <a:r>
              <a:rPr lang="en-US" altLang="zh-CN" b="1" dirty="0">
                <a:latin typeface="Arial" panose="020B0604020202020204" pitchFamily="34" charset="0"/>
                <a:ea typeface="黑体" panose="02010609060101010101" charset="-122"/>
              </a:rPr>
              <a:t>}</a:t>
            </a:r>
            <a:endParaRPr lang="zh-CN" altLang="zh-CN" b="1" dirty="0">
              <a:latin typeface="Arial" panose="020B0604020202020204" pitchFamily="34" charset="0"/>
              <a:ea typeface="黑体" panose="02010609060101010101" charset="-122"/>
            </a:endParaRPr>
          </a:p>
        </p:txBody>
      </p:sp>
      <p:sp>
        <p:nvSpPr>
          <p:cNvPr id="373768" name="AutoShape 8"/>
          <p:cNvSpPr/>
          <p:nvPr/>
        </p:nvSpPr>
        <p:spPr>
          <a:xfrm>
            <a:off x="7175500" y="4391025"/>
            <a:ext cx="2447925"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zh-CN" altLang="en-US" b="1" dirty="0">
                <a:latin typeface="Arial" panose="020B0604020202020204" pitchFamily="34" charset="0"/>
                <a:ea typeface="黑体" panose="02010609060101010101" charset="-122"/>
              </a:rPr>
              <a:t>遍历</a:t>
            </a:r>
            <a:r>
              <a:rPr lang="en-US" altLang="zh-CN" b="1" dirty="0">
                <a:latin typeface="Arial" panose="020B0604020202020204" pitchFamily="34" charset="0"/>
                <a:ea typeface="黑体" panose="02010609060101010101" charset="-122"/>
              </a:rPr>
              <a:t>Values</a:t>
            </a:r>
          </a:p>
        </p:txBody>
      </p:sp>
      <p:sp>
        <p:nvSpPr>
          <p:cNvPr id="355336" name="AutoShape 9"/>
          <p:cNvSpPr/>
          <p:nvPr/>
        </p:nvSpPr>
        <p:spPr>
          <a:xfrm>
            <a:off x="2065338" y="1270000"/>
            <a:ext cx="5322887" cy="407976"/>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algn="ctr"/>
            <a:r>
              <a:rPr lang="en-US" altLang="zh-CN" b="1" dirty="0">
                <a:latin typeface="Arial" panose="020B0604020202020204" pitchFamily="34" charset="0"/>
                <a:ea typeface="黑体" panose="02010609060101010101" charset="-122"/>
              </a:rPr>
              <a:t>Dictionary&lt;K,V&gt;</a:t>
            </a:r>
            <a:r>
              <a:rPr lang="zh-CN" altLang="en-US" b="1" dirty="0">
                <a:latin typeface="Arial" panose="020B0604020202020204" pitchFamily="34" charset="0"/>
                <a:ea typeface="黑体" panose="02010609060101010101" charset="-122"/>
              </a:rPr>
              <a:t>的访问方式与哈希表相同</a:t>
            </a:r>
          </a:p>
        </p:txBody>
      </p:sp>
      <p:sp>
        <p:nvSpPr>
          <p:cNvPr id="373770" name="Rectangle 10"/>
          <p:cNvSpPr/>
          <p:nvPr/>
        </p:nvSpPr>
        <p:spPr>
          <a:xfrm>
            <a:off x="3719513" y="2060575"/>
            <a:ext cx="2735262" cy="287338"/>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73771" name="Rectangle 11"/>
          <p:cNvSpPr/>
          <p:nvPr/>
        </p:nvSpPr>
        <p:spPr>
          <a:xfrm>
            <a:off x="3792538" y="2565400"/>
            <a:ext cx="2305050" cy="360363"/>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73772" name="Rectangle 12"/>
          <p:cNvSpPr/>
          <p:nvPr/>
        </p:nvSpPr>
        <p:spPr>
          <a:xfrm>
            <a:off x="3143250" y="3068638"/>
            <a:ext cx="2305050" cy="360362"/>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73773" name="Rectangle 13"/>
          <p:cNvSpPr/>
          <p:nvPr/>
        </p:nvSpPr>
        <p:spPr>
          <a:xfrm>
            <a:off x="5159375" y="4462463"/>
            <a:ext cx="1946275" cy="360362"/>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3763"/>
                                        </p:tgtEl>
                                        <p:attrNameLst>
                                          <p:attrName>style.visibility</p:attrName>
                                        </p:attrNameLst>
                                      </p:cBhvr>
                                      <p:to>
                                        <p:strVal val="visible"/>
                                      </p:to>
                                    </p:set>
                                    <p:animEffect transition="in" filter="blinds(horizontal)">
                                      <p:cBhvr>
                                        <p:cTn id="7" dur="500"/>
                                        <p:tgtEl>
                                          <p:spTgt spid="37376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73770"/>
                                        </p:tgtEl>
                                        <p:attrNameLst>
                                          <p:attrName>style.visibility</p:attrName>
                                        </p:attrNameLst>
                                      </p:cBhvr>
                                      <p:to>
                                        <p:strVal val="visible"/>
                                      </p:to>
                                    </p:set>
                                    <p:animEffect transition="in" filter="checkerboard(across)">
                                      <p:cBhvr>
                                        <p:cTn id="11" dur="500"/>
                                        <p:tgtEl>
                                          <p:spTgt spid="3737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3764"/>
                                        </p:tgtEl>
                                        <p:attrNameLst>
                                          <p:attrName>style.visibility</p:attrName>
                                        </p:attrNameLst>
                                      </p:cBhvr>
                                      <p:to>
                                        <p:strVal val="visible"/>
                                      </p:to>
                                    </p:set>
                                    <p:animEffect transition="in" filter="wipe(left)">
                                      <p:cBhvr>
                                        <p:cTn id="15" dur="500"/>
                                        <p:tgtEl>
                                          <p:spTgt spid="373764"/>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73771"/>
                                        </p:tgtEl>
                                        <p:attrNameLst>
                                          <p:attrName>style.visibility</p:attrName>
                                        </p:attrNameLst>
                                      </p:cBhvr>
                                      <p:to>
                                        <p:strVal val="visible"/>
                                      </p:to>
                                    </p:set>
                                    <p:animEffect transition="in" filter="checkerboard(across)">
                                      <p:cBhvr>
                                        <p:cTn id="19" dur="500"/>
                                        <p:tgtEl>
                                          <p:spTgt spid="37377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73765"/>
                                        </p:tgtEl>
                                        <p:attrNameLst>
                                          <p:attrName>style.visibility</p:attrName>
                                        </p:attrNameLst>
                                      </p:cBhvr>
                                      <p:to>
                                        <p:strVal val="visible"/>
                                      </p:to>
                                    </p:set>
                                    <p:animEffect transition="in" filter="wipe(left)">
                                      <p:cBhvr>
                                        <p:cTn id="23" dur="500"/>
                                        <p:tgtEl>
                                          <p:spTgt spid="373765"/>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73772"/>
                                        </p:tgtEl>
                                        <p:attrNameLst>
                                          <p:attrName>style.visibility</p:attrName>
                                        </p:attrNameLst>
                                      </p:cBhvr>
                                      <p:to>
                                        <p:strVal val="visible"/>
                                      </p:to>
                                    </p:set>
                                    <p:animEffect transition="in" filter="checkerboard(across)">
                                      <p:cBhvr>
                                        <p:cTn id="27" dur="500"/>
                                        <p:tgtEl>
                                          <p:spTgt spid="37377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73766"/>
                                        </p:tgtEl>
                                        <p:attrNameLst>
                                          <p:attrName>style.visibility</p:attrName>
                                        </p:attrNameLst>
                                      </p:cBhvr>
                                      <p:to>
                                        <p:strVal val="visible"/>
                                      </p:to>
                                    </p:set>
                                    <p:animEffect transition="in" filter="wipe(left)">
                                      <p:cBhvr>
                                        <p:cTn id="31" dur="500"/>
                                        <p:tgtEl>
                                          <p:spTgt spid="373766"/>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73767"/>
                                        </p:tgtEl>
                                        <p:attrNameLst>
                                          <p:attrName>style.visibility</p:attrName>
                                        </p:attrNameLst>
                                      </p:cBhvr>
                                      <p:to>
                                        <p:strVal val="visible"/>
                                      </p:to>
                                    </p:set>
                                    <p:animEffect transition="in" filter="blinds(horizontal)">
                                      <p:cBhvr>
                                        <p:cTn id="35" dur="500"/>
                                        <p:tgtEl>
                                          <p:spTgt spid="373767"/>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373773"/>
                                        </p:tgtEl>
                                        <p:attrNameLst>
                                          <p:attrName>style.visibility</p:attrName>
                                        </p:attrNameLst>
                                      </p:cBhvr>
                                      <p:to>
                                        <p:strVal val="visible"/>
                                      </p:to>
                                    </p:set>
                                    <p:animEffect transition="in" filter="checkerboard(across)">
                                      <p:cBhvr>
                                        <p:cTn id="39" dur="500"/>
                                        <p:tgtEl>
                                          <p:spTgt spid="37377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73768"/>
                                        </p:tgtEl>
                                        <p:attrNameLst>
                                          <p:attrName>style.visibility</p:attrName>
                                        </p:attrNameLst>
                                      </p:cBhvr>
                                      <p:to>
                                        <p:strVal val="visible"/>
                                      </p:to>
                                    </p:set>
                                    <p:animEffect transition="in" filter="wipe(left)">
                                      <p:cBhvr>
                                        <p:cTn id="43" dur="500"/>
                                        <p:tgtEl>
                                          <p:spTgt spid="373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ldLvl="0" animBg="1"/>
      <p:bldP spid="373764" grpId="0" bldLvl="0" animBg="1"/>
      <p:bldP spid="373765" grpId="0" bldLvl="0" animBg="1"/>
      <p:bldP spid="373766" grpId="0" bldLvl="0" animBg="1"/>
      <p:bldP spid="373767" grpId="0" bldLvl="0" animBg="1"/>
      <p:bldP spid="373768" grpId="0" bldLvl="0" animBg="1"/>
      <p:bldP spid="373770" grpId="0" bldLvl="0" animBg="1"/>
      <p:bldP spid="373771" grpId="0" bldLvl="0" animBg="1"/>
      <p:bldP spid="373772" grpId="0" bldLvl="0" animBg="1"/>
      <p:bldP spid="373773"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p:cNvSpPr>
          <p:nvPr>
            <p:ph type="title"/>
          </p:nvPr>
        </p:nvSpPr>
        <p:spPr>
          <a:xfrm>
            <a:off x="2828925" y="217488"/>
            <a:ext cx="6937375" cy="423862"/>
          </a:xfrm>
        </p:spPr>
        <p:txBody>
          <a:bodyPr vert="horz" wrap="square" lIns="91440" tIns="45720" rIns="91440" bIns="45720" anchor="ctr">
            <a:normAutofit fontScale="90000"/>
          </a:bodyPr>
          <a:lstStyle/>
          <a:p>
            <a:pPr eaLnBrk="1" hangingPunct="1"/>
            <a:r>
              <a:rPr lang="en-US" altLang="zh-CN" dirty="0">
                <a:ea typeface="宋体" panose="02010600030101010101" pitchFamily="2" charset="-122"/>
              </a:rPr>
              <a:t>Dictionary&lt;K,V&gt;</a:t>
            </a:r>
            <a:r>
              <a:rPr lang="zh-CN" altLang="en-US" dirty="0">
                <a:ea typeface="宋体" panose="02010600030101010101" pitchFamily="2" charset="-122"/>
              </a:rPr>
              <a:t>与哈希表</a:t>
            </a:r>
          </a:p>
        </p:txBody>
      </p:sp>
      <p:sp>
        <p:nvSpPr>
          <p:cNvPr id="356354" name="Line 3"/>
          <p:cNvSpPr/>
          <p:nvPr/>
        </p:nvSpPr>
        <p:spPr>
          <a:xfrm>
            <a:off x="6438900" y="3705225"/>
            <a:ext cx="0" cy="0"/>
          </a:xfrm>
          <a:prstGeom prst="line">
            <a:avLst/>
          </a:prstGeom>
          <a:ln w="12700" cap="rnd" cmpd="sng">
            <a:solidFill>
              <a:srgbClr val="000000"/>
            </a:solidFill>
            <a:prstDash val="solid"/>
            <a:round/>
            <a:headEnd type="none" w="med" len="med"/>
            <a:tailEnd type="triangle" w="med" len="med"/>
          </a:ln>
        </p:spPr>
      </p:sp>
      <p:sp>
        <p:nvSpPr>
          <p:cNvPr id="356355" name="Line 4"/>
          <p:cNvSpPr/>
          <p:nvPr/>
        </p:nvSpPr>
        <p:spPr>
          <a:xfrm>
            <a:off x="6438900" y="3886200"/>
            <a:ext cx="0" cy="0"/>
          </a:xfrm>
          <a:prstGeom prst="line">
            <a:avLst/>
          </a:prstGeom>
          <a:ln w="12700" cap="rnd" cmpd="sng">
            <a:solidFill>
              <a:srgbClr val="000000"/>
            </a:solidFill>
            <a:prstDash val="solid"/>
            <a:round/>
            <a:headEnd type="none" w="med" len="med"/>
            <a:tailEnd type="triangle" w="med" len="med"/>
          </a:ln>
        </p:spPr>
      </p:sp>
      <p:grpSp>
        <p:nvGrpSpPr>
          <p:cNvPr id="356356" name="Group 5"/>
          <p:cNvGrpSpPr/>
          <p:nvPr/>
        </p:nvGrpSpPr>
        <p:grpSpPr>
          <a:xfrm>
            <a:off x="2424113" y="2349500"/>
            <a:ext cx="7273925" cy="3171825"/>
            <a:chOff x="0" y="0"/>
            <a:chExt cx="4139" cy="1998"/>
          </a:xfrm>
        </p:grpSpPr>
        <p:sp>
          <p:nvSpPr>
            <p:cNvPr id="356357" name="Rectangle 6"/>
            <p:cNvSpPr/>
            <p:nvPr/>
          </p:nvSpPr>
          <p:spPr>
            <a:xfrm>
              <a:off x="813" y="1625"/>
              <a:ext cx="3326" cy="373"/>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遍历方法相同</a:t>
              </a:r>
            </a:p>
          </p:txBody>
        </p:sp>
        <p:sp>
          <p:nvSpPr>
            <p:cNvPr id="356358" name="Rectangle 7"/>
            <p:cNvSpPr/>
            <p:nvPr/>
          </p:nvSpPr>
          <p:spPr>
            <a:xfrm>
              <a:off x="813" y="1302"/>
              <a:ext cx="3326" cy="323"/>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添加对象方法相同</a:t>
              </a:r>
            </a:p>
          </p:txBody>
        </p:sp>
        <p:sp>
          <p:nvSpPr>
            <p:cNvPr id="356359" name="Rectangle 8"/>
            <p:cNvSpPr/>
            <p:nvPr/>
          </p:nvSpPr>
          <p:spPr>
            <a:xfrm>
              <a:off x="813" y="976"/>
              <a:ext cx="3326" cy="326"/>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通过</a:t>
              </a:r>
              <a:r>
                <a:rPr lang="en-US" altLang="zh-CN" b="1" dirty="0">
                  <a:latin typeface="Arial" panose="020B0604020202020204" pitchFamily="34" charset="0"/>
                  <a:ea typeface="黑体" panose="02010609060101010101" charset="-122"/>
                </a:rPr>
                <a:t>Key</a:t>
              </a:r>
              <a:r>
                <a:rPr lang="zh-CN" altLang="en-US" b="1" dirty="0">
                  <a:latin typeface="黑体" panose="02010609060101010101" charset="-122"/>
                  <a:ea typeface="黑体" panose="02010609060101010101" charset="-122"/>
                </a:rPr>
                <a:t>获取</a:t>
              </a:r>
              <a:r>
                <a:rPr lang="en-US" altLang="zh-CN" b="1" dirty="0">
                  <a:latin typeface="Arial" panose="020B0604020202020204" pitchFamily="34" charset="0"/>
                  <a:ea typeface="黑体" panose="02010609060101010101" charset="-122"/>
                </a:rPr>
                <a:t>Value</a:t>
              </a:r>
            </a:p>
          </p:txBody>
        </p:sp>
        <p:sp>
          <p:nvSpPr>
            <p:cNvPr id="356360" name="Rectangle 9"/>
            <p:cNvSpPr/>
            <p:nvPr/>
          </p:nvSpPr>
          <p:spPr>
            <a:xfrm>
              <a:off x="0" y="976"/>
              <a:ext cx="813" cy="1022"/>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相同点</a:t>
              </a:r>
            </a:p>
          </p:txBody>
        </p:sp>
        <p:sp>
          <p:nvSpPr>
            <p:cNvPr id="356361" name="Rectangle 10"/>
            <p:cNvSpPr/>
            <p:nvPr/>
          </p:nvSpPr>
          <p:spPr>
            <a:xfrm>
              <a:off x="2476" y="651"/>
              <a:ext cx="1663" cy="325"/>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需要装箱拆箱</a:t>
              </a:r>
            </a:p>
          </p:txBody>
        </p:sp>
        <p:sp>
          <p:nvSpPr>
            <p:cNvPr id="356362" name="Rectangle 11"/>
            <p:cNvSpPr/>
            <p:nvPr/>
          </p:nvSpPr>
          <p:spPr>
            <a:xfrm>
              <a:off x="813" y="651"/>
              <a:ext cx="1663" cy="325"/>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无需装箱拆箱</a:t>
              </a:r>
            </a:p>
          </p:txBody>
        </p:sp>
        <p:sp>
          <p:nvSpPr>
            <p:cNvPr id="356363" name="Rectangle 12"/>
            <p:cNvSpPr/>
            <p:nvPr/>
          </p:nvSpPr>
          <p:spPr>
            <a:xfrm>
              <a:off x="2476" y="325"/>
              <a:ext cx="1663" cy="326"/>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可以增加任何类型</a:t>
              </a:r>
            </a:p>
          </p:txBody>
        </p:sp>
        <p:sp>
          <p:nvSpPr>
            <p:cNvPr id="356364" name="Rectangle 13"/>
            <p:cNvSpPr/>
            <p:nvPr/>
          </p:nvSpPr>
          <p:spPr>
            <a:xfrm>
              <a:off x="813" y="325"/>
              <a:ext cx="1663" cy="326"/>
            </a:xfrm>
            <a:prstGeom prst="rect">
              <a:avLst/>
            </a:prstGeom>
            <a:noFill/>
            <a:ln w="9525">
              <a:noFill/>
            </a:ln>
          </p:spPr>
          <p:txBody>
            <a:bodyPr anchor="ctr"/>
            <a:lstStyle/>
            <a:p>
              <a:pPr fontAlgn="ctr"/>
              <a:r>
                <a:rPr lang="zh-CN" altLang="en-US" b="1" dirty="0">
                  <a:latin typeface="黑体" panose="02010609060101010101" charset="-122"/>
                  <a:ea typeface="黑体" panose="02010609060101010101" charset="-122"/>
                </a:rPr>
                <a:t>增加元素时类型严格检查</a:t>
              </a:r>
            </a:p>
          </p:txBody>
        </p:sp>
        <p:sp>
          <p:nvSpPr>
            <p:cNvPr id="356365" name="Rectangle 14"/>
            <p:cNvSpPr/>
            <p:nvPr/>
          </p:nvSpPr>
          <p:spPr>
            <a:xfrm>
              <a:off x="0" y="325"/>
              <a:ext cx="813" cy="651"/>
            </a:xfrm>
            <a:prstGeom prst="rect">
              <a:avLst/>
            </a:prstGeom>
            <a:noFill/>
            <a:ln w="9525">
              <a:noFill/>
            </a:ln>
          </p:spPr>
          <p:txBody>
            <a:bodyPr anchor="ctr"/>
            <a:lstStyle/>
            <a:p>
              <a:pPr algn="ctr" fontAlgn="ctr"/>
              <a:r>
                <a:rPr lang="zh-CN" altLang="en-US" b="1" dirty="0">
                  <a:latin typeface="黑体" panose="02010609060101010101" charset="-122"/>
                  <a:ea typeface="黑体" panose="02010609060101010101" charset="-122"/>
                </a:rPr>
                <a:t>不同点</a:t>
              </a:r>
            </a:p>
          </p:txBody>
        </p:sp>
        <p:sp>
          <p:nvSpPr>
            <p:cNvPr id="374799" name="Rectangle 15"/>
            <p:cNvSpPr>
              <a:spLocks noChangeArrowheads="1"/>
            </p:cNvSpPr>
            <p:nvPr/>
          </p:nvSpPr>
          <p:spPr bwMode="auto">
            <a:xfrm>
              <a:off x="2476" y="0"/>
              <a:ext cx="1663" cy="325"/>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ctr"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3300"/>
                  </a:solidFill>
                  <a:effectLst/>
                  <a:uLnTx/>
                  <a:uFillTx/>
                  <a:latin typeface="黑体" panose="02010609060101010101" charset="-122"/>
                  <a:ea typeface="黑体" panose="02010609060101010101" charset="-122"/>
                  <a:cs typeface="+mn-cs"/>
                </a:rPr>
                <a:t>哈希表</a:t>
              </a:r>
            </a:p>
          </p:txBody>
        </p:sp>
        <p:sp>
          <p:nvSpPr>
            <p:cNvPr id="374800" name="Rectangle 16"/>
            <p:cNvSpPr>
              <a:spLocks noChangeArrowheads="1"/>
            </p:cNvSpPr>
            <p:nvPr/>
          </p:nvSpPr>
          <p:spPr bwMode="auto">
            <a:xfrm>
              <a:off x="813" y="0"/>
              <a:ext cx="1663" cy="325"/>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ctr"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charset="-122"/>
                  <a:cs typeface="+mn-cs"/>
                </a:rPr>
                <a:t>Dictionary&lt;K,V&gt;</a:t>
              </a:r>
            </a:p>
          </p:txBody>
        </p:sp>
        <p:sp>
          <p:nvSpPr>
            <p:cNvPr id="374801" name="Rectangle 17"/>
            <p:cNvSpPr>
              <a:spLocks noChangeArrowheads="1"/>
            </p:cNvSpPr>
            <p:nvPr/>
          </p:nvSpPr>
          <p:spPr bwMode="auto">
            <a:xfrm>
              <a:off x="0" y="0"/>
              <a:ext cx="813" cy="325"/>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ctr"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3300"/>
                  </a:solidFill>
                  <a:effectLst/>
                  <a:uLnTx/>
                  <a:uFillTx/>
                  <a:latin typeface="黑体" panose="02010609060101010101" charset="-122"/>
                  <a:ea typeface="黑体" panose="02010609060101010101" charset="-122"/>
                  <a:cs typeface="+mn-cs"/>
                </a:rPr>
                <a:t>异同点</a:t>
              </a:r>
            </a:p>
          </p:txBody>
        </p:sp>
        <p:sp>
          <p:nvSpPr>
            <p:cNvPr id="356369" name="Line 18"/>
            <p:cNvSpPr/>
            <p:nvPr/>
          </p:nvSpPr>
          <p:spPr>
            <a:xfrm>
              <a:off x="0" y="0"/>
              <a:ext cx="4139" cy="0"/>
            </a:xfrm>
            <a:prstGeom prst="line">
              <a:avLst/>
            </a:prstGeom>
            <a:ln w="12700" cap="rnd" cmpd="sng">
              <a:solidFill>
                <a:srgbClr val="000000"/>
              </a:solidFill>
              <a:prstDash val="solid"/>
              <a:round/>
              <a:headEnd type="none" w="med" len="med"/>
              <a:tailEnd type="none" w="med" len="med"/>
            </a:ln>
          </p:spPr>
        </p:sp>
        <p:sp>
          <p:nvSpPr>
            <p:cNvPr id="356370" name="Line 19"/>
            <p:cNvSpPr/>
            <p:nvPr/>
          </p:nvSpPr>
          <p:spPr>
            <a:xfrm>
              <a:off x="0" y="1998"/>
              <a:ext cx="4139" cy="0"/>
            </a:xfrm>
            <a:prstGeom prst="line">
              <a:avLst/>
            </a:prstGeom>
            <a:ln w="12700" cap="rnd" cmpd="sng">
              <a:solidFill>
                <a:srgbClr val="000000"/>
              </a:solidFill>
              <a:prstDash val="solid"/>
              <a:round/>
              <a:headEnd type="none" w="med" len="med"/>
              <a:tailEnd type="none" w="med" len="med"/>
            </a:ln>
          </p:spPr>
        </p:sp>
        <p:sp>
          <p:nvSpPr>
            <p:cNvPr id="356371" name="Line 20"/>
            <p:cNvSpPr/>
            <p:nvPr/>
          </p:nvSpPr>
          <p:spPr>
            <a:xfrm>
              <a:off x="0" y="0"/>
              <a:ext cx="0" cy="1998"/>
            </a:xfrm>
            <a:prstGeom prst="line">
              <a:avLst/>
            </a:prstGeom>
            <a:ln w="12700" cap="rnd" cmpd="sng">
              <a:solidFill>
                <a:srgbClr val="000000"/>
              </a:solidFill>
              <a:prstDash val="solid"/>
              <a:round/>
              <a:headEnd type="none" w="med" len="med"/>
              <a:tailEnd type="none" w="med" len="med"/>
            </a:ln>
          </p:spPr>
        </p:sp>
        <p:sp>
          <p:nvSpPr>
            <p:cNvPr id="356372" name="Line 21"/>
            <p:cNvSpPr/>
            <p:nvPr/>
          </p:nvSpPr>
          <p:spPr>
            <a:xfrm>
              <a:off x="4139" y="0"/>
              <a:ext cx="0" cy="1998"/>
            </a:xfrm>
            <a:prstGeom prst="line">
              <a:avLst/>
            </a:prstGeom>
            <a:ln w="12700" cap="rnd" cmpd="sng">
              <a:solidFill>
                <a:srgbClr val="000000"/>
              </a:solidFill>
              <a:prstDash val="solid"/>
              <a:round/>
              <a:headEnd type="none" w="med" len="med"/>
              <a:tailEnd type="none" w="med" len="med"/>
            </a:ln>
          </p:spPr>
        </p:sp>
        <p:sp>
          <p:nvSpPr>
            <p:cNvPr id="356373" name="Line 22"/>
            <p:cNvSpPr/>
            <p:nvPr/>
          </p:nvSpPr>
          <p:spPr>
            <a:xfrm>
              <a:off x="0" y="325"/>
              <a:ext cx="4139" cy="0"/>
            </a:xfrm>
            <a:prstGeom prst="line">
              <a:avLst/>
            </a:prstGeom>
            <a:ln w="12700" cap="rnd" cmpd="sng">
              <a:solidFill>
                <a:srgbClr val="000000"/>
              </a:solidFill>
              <a:prstDash val="solid"/>
              <a:round/>
              <a:headEnd type="none" w="med" len="med"/>
              <a:tailEnd type="none" w="med" len="med"/>
            </a:ln>
          </p:spPr>
        </p:sp>
        <p:sp>
          <p:nvSpPr>
            <p:cNvPr id="356374" name="Line 23"/>
            <p:cNvSpPr/>
            <p:nvPr/>
          </p:nvSpPr>
          <p:spPr>
            <a:xfrm>
              <a:off x="813" y="0"/>
              <a:ext cx="0" cy="1998"/>
            </a:xfrm>
            <a:prstGeom prst="line">
              <a:avLst/>
            </a:prstGeom>
            <a:ln w="12700" cap="rnd" cmpd="sng">
              <a:solidFill>
                <a:srgbClr val="000000"/>
              </a:solidFill>
              <a:prstDash val="solid"/>
              <a:round/>
              <a:headEnd type="none" w="med" len="med"/>
              <a:tailEnd type="none" w="med" len="med"/>
            </a:ln>
          </p:spPr>
        </p:sp>
        <p:sp>
          <p:nvSpPr>
            <p:cNvPr id="356375" name="Line 24"/>
            <p:cNvSpPr/>
            <p:nvPr/>
          </p:nvSpPr>
          <p:spPr>
            <a:xfrm>
              <a:off x="2476" y="0"/>
              <a:ext cx="0" cy="976"/>
            </a:xfrm>
            <a:prstGeom prst="line">
              <a:avLst/>
            </a:prstGeom>
            <a:ln w="12700" cap="rnd" cmpd="sng">
              <a:solidFill>
                <a:srgbClr val="000000"/>
              </a:solidFill>
              <a:prstDash val="solid"/>
              <a:round/>
              <a:headEnd type="none" w="med" len="med"/>
              <a:tailEnd type="none" w="med" len="med"/>
            </a:ln>
          </p:spPr>
        </p:sp>
        <p:sp>
          <p:nvSpPr>
            <p:cNvPr id="356376" name="Line 25"/>
            <p:cNvSpPr/>
            <p:nvPr/>
          </p:nvSpPr>
          <p:spPr>
            <a:xfrm>
              <a:off x="0" y="976"/>
              <a:ext cx="4139" cy="0"/>
            </a:xfrm>
            <a:prstGeom prst="line">
              <a:avLst/>
            </a:prstGeom>
            <a:ln w="12700" cap="rnd" cmpd="sng">
              <a:solidFill>
                <a:srgbClr val="000000"/>
              </a:solidFill>
              <a:prstDash val="solid"/>
              <a:round/>
              <a:headEnd type="none" w="med" len="med"/>
              <a:tailEnd type="none" w="med" len="med"/>
            </a:ln>
          </p:spPr>
        </p:sp>
        <p:sp>
          <p:nvSpPr>
            <p:cNvPr id="356377" name="Line 26"/>
            <p:cNvSpPr/>
            <p:nvPr/>
          </p:nvSpPr>
          <p:spPr>
            <a:xfrm>
              <a:off x="813" y="651"/>
              <a:ext cx="3326" cy="0"/>
            </a:xfrm>
            <a:prstGeom prst="line">
              <a:avLst/>
            </a:prstGeom>
            <a:ln w="12700" cap="rnd" cmpd="sng">
              <a:solidFill>
                <a:srgbClr val="000000"/>
              </a:solidFill>
              <a:prstDash val="solid"/>
              <a:round/>
              <a:headEnd type="none" w="med" len="med"/>
              <a:tailEnd type="none" w="med" len="med"/>
            </a:ln>
          </p:spPr>
        </p:sp>
        <p:sp>
          <p:nvSpPr>
            <p:cNvPr id="356378" name="Line 27"/>
            <p:cNvSpPr/>
            <p:nvPr/>
          </p:nvSpPr>
          <p:spPr>
            <a:xfrm>
              <a:off x="813" y="1302"/>
              <a:ext cx="3326" cy="0"/>
            </a:xfrm>
            <a:prstGeom prst="line">
              <a:avLst/>
            </a:prstGeom>
            <a:ln w="12700" cap="rnd" cmpd="sng">
              <a:solidFill>
                <a:srgbClr val="000000"/>
              </a:solidFill>
              <a:prstDash val="solid"/>
              <a:round/>
              <a:headEnd type="none" w="med" len="med"/>
              <a:tailEnd type="none" w="med" len="med"/>
            </a:ln>
          </p:spPr>
        </p:sp>
        <p:sp>
          <p:nvSpPr>
            <p:cNvPr id="356379" name="Line 28"/>
            <p:cNvSpPr/>
            <p:nvPr/>
          </p:nvSpPr>
          <p:spPr>
            <a:xfrm>
              <a:off x="813" y="1625"/>
              <a:ext cx="3326" cy="0"/>
            </a:xfrm>
            <a:prstGeom prst="line">
              <a:avLst/>
            </a:prstGeom>
            <a:ln w="12700" cap="rnd" cmpd="sng">
              <a:solidFill>
                <a:srgbClr val="000000"/>
              </a:solidFill>
              <a:prstDash val="solid"/>
              <a:round/>
              <a:headEnd type="none" w="med" len="med"/>
              <a:tailEnd type="none" w="med" len="med"/>
            </a:ln>
          </p:spPr>
        </p:sp>
      </p:grpSp>
      <p:sp>
        <p:nvSpPr>
          <p:cNvPr id="356380" name="Rectangle 29"/>
          <p:cNvSpPr>
            <a:spLocks noGrp="1"/>
          </p:cNvSpPr>
          <p:nvPr>
            <p:ph idx="1"/>
          </p:nvPr>
        </p:nvSpPr>
        <p:spPr>
          <a:xfrm>
            <a:off x="2208213" y="1268413"/>
            <a:ext cx="8229600" cy="431800"/>
          </a:xfrm>
        </p:spPr>
        <p:txBody>
          <a:bodyPr vert="horz" wrap="square" lIns="91440" tIns="45720" rIns="91440" bIns="45720" anchor="t">
            <a:normAutofit/>
          </a:bodyPr>
          <a:lstStyle/>
          <a:p>
            <a:pPr eaLnBrk="1" hangingPunct="1">
              <a:lnSpc>
                <a:spcPct val="90000"/>
              </a:lnSpc>
            </a:pPr>
            <a:r>
              <a:rPr lang="zh-CN" altLang="en-US" dirty="0"/>
              <a:t>访问 </a:t>
            </a:r>
            <a:r>
              <a:rPr lang="en-US" altLang="zh-CN" dirty="0"/>
              <a:t>Dictionary&lt;K,V&gt; </a:t>
            </a:r>
            <a:r>
              <a:rPr lang="zh-CN" altLang="en-US" dirty="0"/>
              <a:t>与 哈希表 的对比</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p:cNvSpPr>
          <p:nvPr>
            <p:ph type="title"/>
          </p:nvPr>
        </p:nvSpPr>
        <p:spPr>
          <a:xfrm>
            <a:off x="2828925" y="217488"/>
            <a:ext cx="6937375" cy="423862"/>
          </a:xfrm>
        </p:spPr>
        <p:txBody>
          <a:bodyPr vert="horz" wrap="square" lIns="91440" tIns="45720" rIns="91440" bIns="45720" anchor="ctr">
            <a:normAutofit fontScale="90000"/>
          </a:bodyPr>
          <a:lstStyle/>
          <a:p>
            <a:pPr eaLnBrk="1" hangingPunct="1"/>
            <a:r>
              <a:rPr lang="zh-CN" altLang="en-US" dirty="0">
                <a:ea typeface="宋体" panose="02010600030101010101" pitchFamily="2" charset="-122"/>
              </a:rPr>
              <a:t>泛型的重要性</a:t>
            </a:r>
          </a:p>
        </p:txBody>
      </p:sp>
      <p:sp>
        <p:nvSpPr>
          <p:cNvPr id="357378" name="Rectangle 3"/>
          <p:cNvSpPr>
            <a:spLocks noGrp="1"/>
          </p:cNvSpPr>
          <p:nvPr>
            <p:ph idx="1"/>
          </p:nvPr>
        </p:nvSpPr>
        <p:spPr>
          <a:xfrm>
            <a:off x="2208213" y="1412875"/>
            <a:ext cx="7848600" cy="4067175"/>
          </a:xfrm>
        </p:spPr>
        <p:txBody>
          <a:bodyPr vert="horz" wrap="square" lIns="91440" tIns="45720" rIns="91440" bIns="45720" anchor="t"/>
          <a:lstStyle/>
          <a:p>
            <a:pPr eaLnBrk="1" hangingPunct="1"/>
            <a:r>
              <a:rPr lang="zh-CN" altLang="en-US" dirty="0"/>
              <a:t>泛型集合与传统集合相比类型更安全</a:t>
            </a:r>
          </a:p>
          <a:p>
            <a:pPr lvl="1" eaLnBrk="1" hangingPunct="1"/>
            <a:r>
              <a:rPr lang="zh-CN" altLang="en-US" dirty="0"/>
              <a:t>泛型集合无需装箱拆箱操作</a:t>
            </a:r>
          </a:p>
          <a:p>
            <a:pPr eaLnBrk="1" hangingPunct="1"/>
            <a:r>
              <a:rPr lang="zh-CN" altLang="en-US" dirty="0"/>
              <a:t>泛型的重要性</a:t>
            </a:r>
          </a:p>
          <a:p>
            <a:pPr lvl="1" eaLnBrk="1" hangingPunct="1"/>
            <a:r>
              <a:rPr lang="zh-CN" altLang="en-US" dirty="0"/>
              <a:t>泛型是未来五年的主流技术之一</a:t>
            </a:r>
          </a:p>
          <a:p>
            <a:pPr lvl="1" eaLnBrk="1" hangingPunct="1"/>
            <a:r>
              <a:rPr lang="zh-CN" altLang="en-US" dirty="0"/>
              <a:t>解决了很多需要繁琐操作的问题</a:t>
            </a:r>
          </a:p>
          <a:p>
            <a:pPr lvl="1" eaLnBrk="1" hangingPunct="1"/>
            <a:r>
              <a:rPr lang="zh-CN" altLang="en-US" dirty="0"/>
              <a:t>提供了更好的类型安全性</a:t>
            </a:r>
          </a:p>
          <a:p>
            <a:pPr lvl="1" eaLnBrk="1" hangingPunct="1"/>
            <a:r>
              <a:rPr lang="en-US" altLang="zh-CN" dirty="0"/>
              <a:t>CLR </a:t>
            </a:r>
            <a:r>
              <a:rPr lang="zh-CN" altLang="en-US" dirty="0"/>
              <a:t>支持泛型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2"/>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38" name="Rectangle 3"/>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39" name="Rectangle 4"/>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0" name="Rectangle 5"/>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1" name="Rectangle 6"/>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2" name="Rectangle 7"/>
          <p:cNvSpPr/>
          <p:nvPr/>
        </p:nvSpPr>
        <p:spPr>
          <a:xfrm>
            <a:off x="3524250" y="2536825"/>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3" name="Rectangle 8"/>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4" name="Rectangle 9"/>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5" name="Rectangle 10"/>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6" name="Rectangle 11"/>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7" name="Rectangle 12"/>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8" name="Rectangle 13"/>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49" name="Rectangle 14"/>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0" name="Rectangle 15"/>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1" name="Rectangle 16"/>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2" name="Rectangle 17"/>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3" name="Rectangle 18"/>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4" name="Rectangle 19"/>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5" name="Rectangle 20"/>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6" name="Rectangle 21"/>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7" name="Rectangle 22"/>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8" name="Rectangle 23"/>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59" name="Rectangle 24"/>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60" name="Rectangle 25"/>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61" name="Rectangle 26"/>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62" name="Rectangle 27"/>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63" name="Rectangle 28"/>
          <p:cNvSpPr/>
          <p:nvPr/>
        </p:nvSpPr>
        <p:spPr>
          <a:xfrm>
            <a:off x="3524250" y="2536825"/>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64" name="Rectangle 29"/>
          <p:cNvSpPr/>
          <p:nvPr/>
        </p:nvSpPr>
        <p:spPr>
          <a:xfrm>
            <a:off x="3524250" y="2720975"/>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65" name="Rectangle 30"/>
          <p:cNvSpPr/>
          <p:nvPr/>
        </p:nvSpPr>
        <p:spPr>
          <a:xfrm>
            <a:off x="3524250" y="2720975"/>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66" name="Rectangle 31"/>
          <p:cNvSpPr/>
          <p:nvPr/>
        </p:nvSpPr>
        <p:spPr>
          <a:xfrm>
            <a:off x="3524250" y="2720975"/>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67" name="Rectangle 32"/>
          <p:cNvSpPr/>
          <p:nvPr/>
        </p:nvSpPr>
        <p:spPr>
          <a:xfrm>
            <a:off x="2781300" y="2735263"/>
            <a:ext cx="309880" cy="368300"/>
          </a:xfrm>
          <a:prstGeom prst="rect">
            <a:avLst/>
          </a:prstGeom>
          <a:solidFill>
            <a:srgbClr val="E6E6E6"/>
          </a:solid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68" name="Rectangle 33"/>
          <p:cNvSpPr/>
          <p:nvPr/>
        </p:nvSpPr>
        <p:spPr>
          <a:xfrm>
            <a:off x="2781300" y="2735263"/>
            <a:ext cx="309880" cy="368300"/>
          </a:xfrm>
          <a:prstGeom prst="rect">
            <a:avLst/>
          </a:prstGeom>
          <a:solidFill>
            <a:srgbClr val="E6E6E6"/>
          </a:solid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69" name="Rectangle 34"/>
          <p:cNvSpPr/>
          <p:nvPr/>
        </p:nvSpPr>
        <p:spPr>
          <a:xfrm>
            <a:off x="2781300" y="2735263"/>
            <a:ext cx="309880" cy="368300"/>
          </a:xfrm>
          <a:prstGeom prst="rect">
            <a:avLst/>
          </a:prstGeom>
          <a:solidFill>
            <a:srgbClr val="E6E6E6"/>
          </a:solid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0" name="Rectangle 35"/>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1" name="Rectangle 36"/>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2" name="Rectangle 37"/>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3" name="Rectangle 38"/>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4" name="Rectangle 39"/>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5" name="Rectangle 40"/>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6" name="Rectangle 41"/>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7" name="Rectangle 42"/>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8" name="Rectangle 43"/>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79" name="Rectangle 44"/>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0" name="Rectangle 45"/>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1" name="Rectangle 46"/>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2" name="Rectangle 47"/>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3" name="Rectangle 48"/>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4" name="Rectangle 49"/>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5" name="Rectangle 50"/>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6" name="Rectangle 51"/>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7" name="Rectangle 52"/>
          <p:cNvSpPr/>
          <p:nvPr/>
        </p:nvSpPr>
        <p:spPr>
          <a:xfrm>
            <a:off x="2781300"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388" name="Rectangle 53"/>
          <p:cNvSpPr/>
          <p:nvPr/>
        </p:nvSpPr>
        <p:spPr>
          <a:xfrm>
            <a:off x="-836612" y="1186657"/>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398389" name="Rectangle 54"/>
          <p:cNvSpPr/>
          <p:nvPr/>
        </p:nvSpPr>
        <p:spPr>
          <a:xfrm>
            <a:off x="1524000" y="1195388"/>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0" name="Rectangle 55"/>
          <p:cNvSpPr/>
          <p:nvPr/>
        </p:nvSpPr>
        <p:spPr>
          <a:xfrm>
            <a:off x="1524000" y="1195388"/>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1" name="Rectangle 56"/>
          <p:cNvSpPr/>
          <p:nvPr/>
        </p:nvSpPr>
        <p:spPr>
          <a:xfrm>
            <a:off x="1524000" y="1195388"/>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2" name="Rectangle 57"/>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3" name="Rectangle 58"/>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4" name="Rectangle 59"/>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5" name="Rectangle 60"/>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6" name="Rectangle 61"/>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7" name="Rectangle 62"/>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8" name="Rectangle 63"/>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399" name="Rectangle 64"/>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0" name="Rectangle 65"/>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1" name="Rectangle 66"/>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2" name="Rectangle 67"/>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3" name="Rectangle 68"/>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4" name="Rectangle 69"/>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5" name="Rectangle 70"/>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6" name="Rectangle 71"/>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7" name="Rectangle 72"/>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8" name="Rectangle 73"/>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09" name="Rectangle 74"/>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0" name="Rectangle 75"/>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1" name="Rectangle 76"/>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2" name="Rectangle 77"/>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3" name="Rectangle 78"/>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4" name="Rectangle 79"/>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5" name="Rectangle 80"/>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6" name="Rectangle 81"/>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7" name="Rectangle 82"/>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8" name="Rectangle 83"/>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19" name="Rectangle 84"/>
          <p:cNvSpPr/>
          <p:nvPr/>
        </p:nvSpPr>
        <p:spPr>
          <a:xfrm>
            <a:off x="1524000" y="11953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0" name="Rectangle 85"/>
          <p:cNvSpPr/>
          <p:nvPr/>
        </p:nvSpPr>
        <p:spPr>
          <a:xfrm>
            <a:off x="1524000" y="520858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1" name="Rectangle 86"/>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2" name="Rectangle 87"/>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3" name="Rectangle 88"/>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4" name="Rectangle 89"/>
          <p:cNvSpPr/>
          <p:nvPr/>
        </p:nvSpPr>
        <p:spPr>
          <a:xfrm>
            <a:off x="1524000" y="2551113"/>
            <a:ext cx="309880" cy="368300"/>
          </a:xfrm>
          <a:prstGeom prst="rect">
            <a:avLst/>
          </a:prstGeom>
          <a:solidFill>
            <a:srgbClr val="E6E6E6"/>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5" name="Rectangle 90"/>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6" name="Rectangle 91"/>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7" name="Rectangle 92"/>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8" name="Rectangle 93"/>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29" name="Rectangle 94"/>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0" name="Rectangle 95"/>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1" name="Rectangle 96"/>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2" name="Rectangle 97"/>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3" name="Rectangle 98"/>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4" name="Rectangle 99"/>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5" name="Rectangle 100"/>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6" name="Rectangle 101"/>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7" name="Rectangle 102"/>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8" name="Rectangle 103"/>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39" name="Rectangle 104"/>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0" name="Rectangle 105"/>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1" name="Rectangle 106"/>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2" name="Rectangle 107"/>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3" name="Rectangle 108"/>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4" name="Rectangle 109"/>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5" name="Rectangle 110"/>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6" name="Rectangle 111"/>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7" name="Rectangle 112"/>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8" name="Rectangle 113"/>
          <p:cNvSpPr/>
          <p:nvPr/>
        </p:nvSpPr>
        <p:spPr>
          <a:xfrm>
            <a:off x="1524000" y="255111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49" name="Rectangle 114"/>
          <p:cNvSpPr/>
          <p:nvPr/>
        </p:nvSpPr>
        <p:spPr>
          <a:xfrm>
            <a:off x="1524000" y="2062163"/>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0" name="Rectangle 115"/>
          <p:cNvSpPr/>
          <p:nvPr/>
        </p:nvSpPr>
        <p:spPr>
          <a:xfrm>
            <a:off x="1524000" y="2062163"/>
            <a:ext cx="309880" cy="368300"/>
          </a:xfrm>
          <a:prstGeom prst="rect">
            <a:avLst/>
          </a:prstGeom>
          <a:solidFill>
            <a:srgbClr val="E5E5E5"/>
          </a:solid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1" name="Rectangle 116"/>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2" name="Rectangle 117"/>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3" name="Rectangle 118"/>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4" name="Rectangle 119"/>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5" name="Rectangle 120"/>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6" name="Rectangle 121"/>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7" name="Rectangle 122"/>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8" name="Rectangle 123"/>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59" name="Rectangle 124"/>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0" name="Rectangle 125"/>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1" name="Rectangle 126"/>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2" name="Rectangle 127"/>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3" name="Rectangle 128"/>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4" name="Rectangle 129"/>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5" name="Rectangle 130"/>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6" name="Rectangle 131"/>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7" name="Rectangle 132"/>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8" name="Rectangle 133"/>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69" name="Rectangle 134"/>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70" name="Rectangle 135"/>
          <p:cNvSpPr/>
          <p:nvPr/>
        </p:nvSpPr>
        <p:spPr>
          <a:xfrm>
            <a:off x="1524000" y="2062163"/>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charset="-122"/>
            </a:endParaRPr>
          </a:p>
        </p:txBody>
      </p:sp>
      <p:sp>
        <p:nvSpPr>
          <p:cNvPr id="398471" name="Rectangle 136"/>
          <p:cNvSpPr/>
          <p:nvPr/>
        </p:nvSpPr>
        <p:spPr>
          <a:xfrm>
            <a:off x="4224338" y="260350"/>
            <a:ext cx="4800600" cy="460375"/>
          </a:xfrm>
          <a:prstGeom prst="rect">
            <a:avLst/>
          </a:prstGeom>
          <a:noFill/>
          <a:ln w="9525">
            <a:noFill/>
          </a:ln>
        </p:spPr>
        <p:txBody>
          <a:bodyPr anchor="t">
            <a:spAutoFit/>
          </a:bodyPr>
          <a:lstStyle/>
          <a:p>
            <a:pPr algn="just"/>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DirectoryInfo</a:t>
            </a:r>
            <a:r>
              <a:rPr lang="zh-CN" altLang="en-US" sz="2400" b="1" dirty="0">
                <a:latin typeface="Arial" panose="020B0604020202020204" pitchFamily="34" charset="0"/>
                <a:ea typeface="宋体" panose="02010600030101010101" pitchFamily="2" charset="-122"/>
              </a:rPr>
              <a:t>类</a:t>
            </a:r>
            <a:endParaRPr lang="zh-CN" altLang="en-US" sz="4800" b="1" dirty="0">
              <a:latin typeface="Arial" panose="020B0604020202020204" pitchFamily="34" charset="0"/>
              <a:ea typeface="宋体" panose="02010600030101010101" pitchFamily="2" charset="-122"/>
            </a:endParaRPr>
          </a:p>
        </p:txBody>
      </p:sp>
      <p:grpSp>
        <p:nvGrpSpPr>
          <p:cNvPr id="398472" name="Group 137"/>
          <p:cNvGrpSpPr/>
          <p:nvPr/>
        </p:nvGrpSpPr>
        <p:grpSpPr>
          <a:xfrm>
            <a:off x="490219" y="1054735"/>
            <a:ext cx="10811443" cy="2048510"/>
            <a:chOff x="0" y="0"/>
            <a:chExt cx="2257" cy="2411"/>
          </a:xfrm>
        </p:grpSpPr>
        <p:sp>
          <p:nvSpPr>
            <p:cNvPr id="398473" name="Rectangle 138"/>
            <p:cNvSpPr/>
            <p:nvPr/>
          </p:nvSpPr>
          <p:spPr>
            <a:xfrm rot="-319177">
              <a:off x="0" y="0"/>
              <a:ext cx="2144" cy="2411"/>
            </a:xfrm>
            <a:prstGeom prst="rect">
              <a:avLst/>
            </a:prstGeom>
            <a:solidFill>
              <a:srgbClr val="000000">
                <a:alpha val="39999"/>
              </a:srgbClr>
            </a:solidFill>
            <a:ln w="9525">
              <a:noFill/>
            </a:ln>
          </p:spPr>
          <p:txBody>
            <a:bodyPr wrap="none" anchor="ctr"/>
            <a:lstStyle/>
            <a:p>
              <a:endParaRPr lang="zh-CN" altLang="en-US" dirty="0">
                <a:latin typeface="Arial" panose="020B0604020202020204" pitchFamily="34" charset="0"/>
                <a:ea typeface="黑体" panose="02010609060101010101" charset="-122"/>
              </a:endParaRPr>
            </a:p>
          </p:txBody>
        </p:sp>
        <p:sp>
          <p:nvSpPr>
            <p:cNvPr id="398474" name="Rectangle 139"/>
            <p:cNvSpPr/>
            <p:nvPr/>
          </p:nvSpPr>
          <p:spPr>
            <a:xfrm>
              <a:off x="161" y="92"/>
              <a:ext cx="2096" cy="2202"/>
            </a:xfrm>
            <a:prstGeom prst="rect">
              <a:avLst/>
            </a:prstGeom>
            <a:gradFill rotWithShape="1">
              <a:gsLst>
                <a:gs pos="0">
                  <a:srgbClr val="FFFFFF"/>
                </a:gs>
                <a:gs pos="100000">
                  <a:srgbClr val="DBD3A9"/>
                </a:gs>
              </a:gsLst>
              <a:lin ang="2700000" scaled="1"/>
              <a:tileRect/>
            </a:gradFill>
            <a:ln w="9525" cap="flat" cmpd="sng">
              <a:solidFill>
                <a:srgbClr val="00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黑体" panose="02010609060101010101" charset="-122"/>
              </a:endParaRPr>
            </a:p>
          </p:txBody>
        </p:sp>
        <p:sp>
          <p:nvSpPr>
            <p:cNvPr id="398475" name="Text Box 140"/>
            <p:cNvSpPr txBox="1"/>
            <p:nvPr/>
          </p:nvSpPr>
          <p:spPr>
            <a:xfrm>
              <a:off x="232" y="190"/>
              <a:ext cx="1980" cy="1558"/>
            </a:xfrm>
            <a:prstGeom prst="rect">
              <a:avLst/>
            </a:prstGeom>
            <a:noFill/>
            <a:ln w="9525">
              <a:noFill/>
            </a:ln>
          </p:spPr>
          <p:txBody>
            <a:bodyPr anchor="t">
              <a:spAutoFit/>
            </a:bodyPr>
            <a:lstStyle/>
            <a:p>
              <a:r>
                <a:rPr lang="zh-CN" altLang="en-US" sz="2000" b="1" dirty="0">
                  <a:latin typeface="Arial" panose="020B0604020202020204" pitchFamily="34" charset="0"/>
                  <a:ea typeface="宋体" panose="02010600030101010101" pitchFamily="2" charset="-122"/>
                </a:rPr>
                <a:t>在使用</a:t>
              </a:r>
              <a:r>
                <a:rPr lang="en-US" altLang="zh-CN" sz="2000" b="1" dirty="0">
                  <a:latin typeface="Arial" panose="020B0604020202020204" pitchFamily="34" charset="0"/>
                  <a:ea typeface="宋体" panose="02010600030101010101" pitchFamily="2" charset="-122"/>
                </a:rPr>
                <a:t>DirectoryInfo</a:t>
              </a:r>
              <a:r>
                <a:rPr lang="zh-CN" altLang="en-US" sz="2000" b="1" dirty="0">
                  <a:latin typeface="Arial" panose="020B0604020202020204" pitchFamily="34" charset="0"/>
                  <a:ea typeface="宋体" panose="02010600030101010101" pitchFamily="2" charset="-122"/>
                </a:rPr>
                <a:t>类的属性和方法前必须先创建它的对象实例，在创建时需要指定该实例所对应的目录。例如：</a:t>
              </a:r>
            </a:p>
            <a:p>
              <a:r>
                <a:rPr lang="en-US" altLang="zh-CN" sz="2000" b="1" dirty="0">
                  <a:latin typeface="Arial" panose="020B0604020202020204" pitchFamily="34" charset="0"/>
                  <a:ea typeface="宋体" panose="02010600030101010101" pitchFamily="2" charset="-122"/>
                </a:rPr>
                <a:t>DirectoryInfo di=new DirectoryInfo(''c:\\</a:t>
              </a:r>
              <a:r>
                <a:rPr lang="en-US" altLang="zh-CN" sz="2000" b="1" dirty="0" err="1">
                  <a:latin typeface="Arial" panose="020B0604020202020204" pitchFamily="34" charset="0"/>
                  <a:ea typeface="宋体" panose="02010600030101010101" pitchFamily="2" charset="-122"/>
                </a:rPr>
                <a:t>mydir</a:t>
              </a:r>
              <a:r>
                <a:rPr lang="en-US" altLang="zh-CN" sz="2000" b="1" dirty="0" smtClean="0">
                  <a:latin typeface="Arial" panose="020B0604020202020204" pitchFamily="34" charset="0"/>
                  <a:ea typeface="宋体" panose="02010600030101010101" pitchFamily="2" charset="-122"/>
                </a:rPr>
                <a:t>'');</a:t>
              </a:r>
            </a:p>
            <a:p>
              <a:r>
                <a:rPr lang="en-US" altLang="zh-CN" sz="2000" b="1" dirty="0" smtClean="0">
                  <a:latin typeface="Arial" panose="020B0604020202020204" pitchFamily="34" charset="0"/>
                  <a:ea typeface="宋体" panose="02010600030101010101" pitchFamily="2" charset="-122"/>
                </a:rPr>
                <a:t>di.</a:t>
              </a:r>
              <a:r>
                <a:rPr lang="zh-CN" altLang="en-US" sz="2000" b="1" dirty="0" smtClean="0">
                  <a:latin typeface="Arial" panose="020B0604020202020204" pitchFamily="34" charset="0"/>
                  <a:ea typeface="宋体" panose="02010600030101010101" pitchFamily="2" charset="-122"/>
                </a:rPr>
                <a:t>***</a:t>
              </a:r>
              <a:r>
                <a:rPr lang="en-US" altLang="zh-CN" sz="2000" b="1" dirty="0" smtClean="0">
                  <a:latin typeface="Arial" panose="020B0604020202020204" pitchFamily="34" charset="0"/>
                  <a:ea typeface="宋体" panose="02010600030101010101" pitchFamily="2" charset="-122"/>
                </a:rPr>
                <a:t>(); </a:t>
              </a:r>
              <a:r>
                <a:rPr lang="en-US" altLang="zh-CN" sz="2000" b="1" dirty="0" smtClean="0">
                  <a:solidFill>
                    <a:schemeClr val="accent6"/>
                  </a:solidFill>
                  <a:latin typeface="Arial" panose="020B0604020202020204" pitchFamily="34" charset="0"/>
                  <a:ea typeface="宋体" panose="02010600030101010101" pitchFamily="2" charset="-122"/>
                </a:rPr>
                <a:t>//</a:t>
              </a:r>
              <a:r>
                <a:rPr lang="zh-CN" altLang="en-US" sz="2000" b="1" dirty="0" smtClean="0">
                  <a:solidFill>
                    <a:schemeClr val="accent6"/>
                  </a:solidFill>
                  <a:latin typeface="Arial" panose="020B0604020202020204" pitchFamily="34" charset="0"/>
                  <a:ea typeface="宋体" panose="02010600030101010101" pitchFamily="2" charset="-122"/>
                </a:rPr>
                <a:t>调用方法</a:t>
              </a:r>
              <a:endParaRPr lang="en-US" altLang="zh-CN" sz="2000" b="1" dirty="0">
                <a:solidFill>
                  <a:schemeClr val="accent6"/>
                </a:solidFill>
                <a:latin typeface="Arial" panose="020B0604020202020204" pitchFamily="34" charset="0"/>
                <a:ea typeface="宋体" panose="02010600030101010101" pitchFamily="2" charset="-122"/>
              </a:endParaRPr>
            </a:p>
          </p:txBody>
        </p:sp>
      </p:grpSp>
      <p:sp>
        <p:nvSpPr>
          <p:cNvPr id="398476" name="Rectangle 141"/>
          <p:cNvSpPr/>
          <p:nvPr/>
        </p:nvSpPr>
        <p:spPr>
          <a:xfrm>
            <a:off x="10332988" y="3295148"/>
            <a:ext cx="1530350" cy="1198880"/>
          </a:xfrm>
          <a:prstGeom prst="rect">
            <a:avLst/>
          </a:prstGeom>
          <a:noFill/>
          <a:ln w="9525">
            <a:noFill/>
          </a:ln>
        </p:spPr>
        <p:txBody>
          <a:bodyPr wrap="square" anchor="ctr">
            <a:spAutoFit/>
          </a:bodyPr>
          <a:lstStyle/>
          <a:p>
            <a:pPr algn="ctr"/>
            <a:r>
              <a:rPr lang="en-US" altLang="zh-CN" sz="2400" b="1" dirty="0" err="1" smtClean="0">
                <a:latin typeface="Arial" panose="020B0604020202020204" pitchFamily="34" charset="0"/>
                <a:ea typeface="宋体" panose="02010600030101010101" pitchFamily="2" charset="-122"/>
              </a:rPr>
              <a:t>DirectoryInfo</a:t>
            </a:r>
            <a:r>
              <a:rPr lang="zh-CN" altLang="en-US" sz="2400" b="1" dirty="0" smtClean="0">
                <a:latin typeface="Arial" panose="020B0604020202020204" pitchFamily="34" charset="0"/>
                <a:ea typeface="宋体" panose="02010600030101010101" pitchFamily="2" charset="-122"/>
              </a:rPr>
              <a:t>常用</a:t>
            </a:r>
            <a:r>
              <a:rPr lang="zh-CN" altLang="en-US" sz="2400" b="1" dirty="0">
                <a:latin typeface="Arial" panose="020B0604020202020204" pitchFamily="34" charset="0"/>
                <a:ea typeface="宋体" panose="02010600030101010101" pitchFamily="2" charset="-122"/>
              </a:rPr>
              <a:t>方法</a:t>
            </a:r>
          </a:p>
        </p:txBody>
      </p:sp>
      <p:sp>
        <p:nvSpPr>
          <p:cNvPr id="398480" name="Rectangle 145"/>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1" name="Rectangle 146"/>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2" name="Rectangle 147"/>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3" name="Rectangle 148"/>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4" name="Rectangle 149"/>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5" name="Rectangle 150"/>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6" name="Rectangle 151"/>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7" name="Rectangle 152"/>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8" name="Rectangle 153"/>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89" name="Rectangle 154"/>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0" name="Rectangle 155"/>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1" name="Rectangle 156"/>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2" name="Rectangle 157"/>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3" name="Rectangle 158"/>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4" name="Rectangle 159"/>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5" name="Rectangle 160"/>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6" name="Rectangle 161"/>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sp>
        <p:nvSpPr>
          <p:cNvPr id="398497" name="Rectangle 162"/>
          <p:cNvSpPr/>
          <p:nvPr/>
        </p:nvSpPr>
        <p:spPr>
          <a:xfrm>
            <a:off x="2509838" y="2735263"/>
            <a:ext cx="309880" cy="368300"/>
          </a:xfrm>
          <a:prstGeom prst="rect">
            <a:avLst/>
          </a:prstGeom>
          <a:noFill/>
          <a:ln w="9525">
            <a:noFill/>
          </a:ln>
        </p:spPr>
        <p:txBody>
          <a:bodyPr wrap="none" anchor="t">
            <a:spAutoFit/>
          </a:bodyPr>
          <a:lstStyle/>
          <a:p>
            <a:endParaRPr lang="zh-CN" altLang="en-US" dirty="0">
              <a:latin typeface="Arial" panose="020B0604020202020204" pitchFamily="34" charset="0"/>
              <a:ea typeface="黑体" panose="02010609060101010101" charset="-122"/>
            </a:endParaRPr>
          </a:p>
        </p:txBody>
      </p:sp>
      <p:graphicFrame>
        <p:nvGraphicFramePr>
          <p:cNvPr id="449699" name="Group 163"/>
          <p:cNvGraphicFramePr>
            <a:graphicFrameLocks noGrp="1"/>
          </p:cNvGraphicFramePr>
          <p:nvPr>
            <p:custDataLst>
              <p:tags r:id="rId1"/>
            </p:custDataLst>
            <p:extLst>
              <p:ext uri="{D42A27DB-BD31-4B8C-83A1-F6EECF244321}">
                <p14:modId xmlns:p14="http://schemas.microsoft.com/office/powerpoint/2010/main" val="3708106013"/>
              </p:ext>
            </p:extLst>
          </p:nvPr>
        </p:nvGraphicFramePr>
        <p:xfrm>
          <a:off x="1259807" y="3148798"/>
          <a:ext cx="9047246" cy="3434080"/>
        </p:xfrm>
        <a:graphic>
          <a:graphicData uri="http://schemas.openxmlformats.org/drawingml/2006/table">
            <a:tbl>
              <a:tblPr/>
              <a:tblGrid>
                <a:gridCol w="2121892">
                  <a:extLst>
                    <a:ext uri="{9D8B030D-6E8A-4147-A177-3AD203B41FA5}">
                      <a16:colId xmlns:a16="http://schemas.microsoft.com/office/drawing/2014/main" val="20000"/>
                    </a:ext>
                  </a:extLst>
                </a:gridCol>
                <a:gridCol w="2978996">
                  <a:extLst>
                    <a:ext uri="{9D8B030D-6E8A-4147-A177-3AD203B41FA5}">
                      <a16:colId xmlns:a16="http://schemas.microsoft.com/office/drawing/2014/main" val="20001"/>
                    </a:ext>
                  </a:extLst>
                </a:gridCol>
                <a:gridCol w="3946358">
                  <a:extLst>
                    <a:ext uri="{9D8B030D-6E8A-4147-A177-3AD203B41FA5}">
                      <a16:colId xmlns:a16="http://schemas.microsoft.com/office/drawing/2014/main" val="20002"/>
                    </a:ext>
                  </a:extLst>
                </a:gridCol>
              </a:tblGrid>
              <a:tr h="38036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方    法</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含    义</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示    例</a:t>
                      </a:r>
                      <a:endParaRPr kumimoji="0" lang="zh-CN" altLang="en-US" sz="1600" b="1" i="0" u="none" strike="noStrike" cap="none" normalizeH="0" baseline="0" dirty="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429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Create </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创建目录</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 Create();</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182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删除</a:t>
                      </a: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DirectoryInfo</a:t>
                      </a: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实例所引用的目录及其内容</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 Delete();</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2455">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MoveTo</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将</a:t>
                      </a: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DirectoryInfo</a:t>
                      </a: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实例及其内容移到新的路径</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di.MoveTo(''c:\\Program files'');</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182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CreateSubDirectory</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创建一个或多个子目录</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DirectoryInfo  di = di.CreateSubdirectory("SubDir");</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182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GetDirectories</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返回当前目录的子目录</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DirectoryInfo[]  subdirs=di. GetDirectories();</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GetFiles</a:t>
                      </a:r>
                      <a:endParaRPr kumimoji="0" lang="en-US" altLang="zh-CN"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1" i="0" u="none" strike="noStrike" cap="none" normalizeH="0" baseline="0" smtClean="0">
                          <a:ln>
                            <a:noFill/>
                          </a:ln>
                          <a:effectLst/>
                          <a:latin typeface="Times New Roman" panose="02020603050405020304" pitchFamily="18" charset="0"/>
                          <a:ea typeface="宋体" panose="02010600030101010101" pitchFamily="2" charset="-122"/>
                          <a:cs typeface="Times New Roman" panose="02020603050405020304" pitchFamily="18" charset="0"/>
                        </a:rPr>
                        <a:t>返回当前目录的文件列表</a:t>
                      </a:r>
                      <a:endParaRPr kumimoji="0" lang="zh-CN" altLang="en-US" sz="1600" b="1" i="0" u="none" strike="noStrike" cap="none" normalizeH="0" baseline="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60403050404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60403050404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1" i="0" u="none" strike="noStrike" cap="none" normalizeH="0" baseline="0" dirty="0" err="1" smtClean="0">
                          <a:ln>
                            <a:noFill/>
                          </a:ln>
                          <a:effectLst/>
                          <a:latin typeface="Times New Roman" panose="02020603050405020304" pitchFamily="18" charset="0"/>
                          <a:ea typeface="宋体" panose="02010600030101010101" pitchFamily="2" charset="-122"/>
                          <a:cs typeface="Times New Roman" panose="02020603050405020304" pitchFamily="18" charset="0"/>
                        </a:rPr>
                        <a:t>FileInfo</a:t>
                      </a:r>
                      <a:r>
                        <a:rPr kumimoji="0" lang="en-US" altLang="zh-CN" sz="1600" b="1"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 files=di. </a:t>
                      </a:r>
                      <a:r>
                        <a:rPr kumimoji="0" lang="en-US" altLang="zh-CN" sz="1600" b="1" i="0" u="none" strike="noStrike" cap="none" normalizeH="0" baseline="0" dirty="0" err="1" smtClean="0">
                          <a:ln>
                            <a:noFill/>
                          </a:ln>
                          <a:effectLst/>
                          <a:latin typeface="Times New Roman" panose="02020603050405020304" pitchFamily="18" charset="0"/>
                          <a:ea typeface="宋体" panose="02010600030101010101" pitchFamily="2" charset="-122"/>
                          <a:cs typeface="Times New Roman" panose="02020603050405020304" pitchFamily="18" charset="0"/>
                        </a:rPr>
                        <a:t>GetFiles</a:t>
                      </a:r>
                      <a:r>
                        <a:rPr kumimoji="0" lang="en-US" altLang="zh-CN" sz="1600" b="1" i="0" u="none" strike="noStrike" cap="none" normalizeH="0" baseline="0" dirty="0" smtClean="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effectLst/>
                        <a:latin typeface="Verdana" panose="020B060403050404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GDI+</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sz="half" idx="2"/>
          </p:nvPr>
        </p:nvSpPr>
        <p:spPr>
          <a:xfrm>
            <a:off x="397042" y="1387196"/>
            <a:ext cx="5181600" cy="4661430"/>
          </a:xfrm>
        </p:spPr>
        <p:txBody>
          <a:bodyPr>
            <a:normAutofit fontScale="70000" lnSpcReduction="20000"/>
          </a:bodyPr>
          <a:lstStyle/>
          <a:p>
            <a:pPr>
              <a:lnSpc>
                <a:spcPct val="120000"/>
              </a:lnSpc>
            </a:pPr>
            <a:r>
              <a:rPr lang="en-GB" altLang="zh-CN" dirty="0" err="1"/>
              <a:t>FolderBrowserDialog</a:t>
            </a:r>
            <a:r>
              <a:rPr lang="en-GB" altLang="zh-CN" dirty="0"/>
              <a:t> </a:t>
            </a:r>
            <a:r>
              <a:rPr lang="zh-CN" altLang="en-US" dirty="0" smtClean="0"/>
              <a:t>控件</a:t>
            </a:r>
            <a:endParaRPr lang="en-US" altLang="zh-CN" dirty="0" smtClean="0"/>
          </a:p>
          <a:p>
            <a:pPr marL="0" indent="0">
              <a:lnSpc>
                <a:spcPct val="120000"/>
              </a:lnSpc>
              <a:buNone/>
            </a:pPr>
            <a:endParaRPr lang="en-US" altLang="zh-CN" dirty="0" smtClean="0"/>
          </a:p>
          <a:p>
            <a:pPr>
              <a:lnSpc>
                <a:spcPct val="120000"/>
              </a:lnSpc>
            </a:pPr>
            <a:r>
              <a:rPr lang="en-US" altLang="zh-CN" dirty="0" smtClean="0"/>
              <a:t>VS</a:t>
            </a:r>
            <a:r>
              <a:rPr lang="zh-CN" altLang="en-US" dirty="0" smtClean="0"/>
              <a:t>提供了</a:t>
            </a:r>
            <a:r>
              <a:rPr lang="en-GB" altLang="zh-CN" dirty="0" err="1" smtClean="0"/>
              <a:t>FolderBrowserDia</a:t>
            </a:r>
            <a:r>
              <a:rPr lang="en-US" altLang="zh-CN" dirty="0" smtClean="0"/>
              <a:t>lo</a:t>
            </a:r>
            <a:r>
              <a:rPr lang="en-GB" altLang="zh-CN" dirty="0" smtClean="0"/>
              <a:t>g</a:t>
            </a:r>
            <a:r>
              <a:rPr lang="zh-CN" altLang="en-US" dirty="0"/>
              <a:t>控件</a:t>
            </a:r>
            <a:r>
              <a:rPr lang="zh-CN" altLang="en-US" dirty="0" smtClean="0"/>
              <a:t>，显示选择文件夹对话框。</a:t>
            </a:r>
            <a:endParaRPr lang="en-US" altLang="zh-CN" dirty="0" smtClean="0"/>
          </a:p>
          <a:p>
            <a:pPr>
              <a:lnSpc>
                <a:spcPct val="120000"/>
              </a:lnSpc>
            </a:pPr>
            <a:r>
              <a:rPr lang="zh-CN" altLang="en-US" dirty="0" smtClean="0"/>
              <a:t>它属于</a:t>
            </a:r>
            <a:r>
              <a:rPr lang="en-US" altLang="zh-CN" dirty="0" smtClean="0"/>
              <a:t>Sys</a:t>
            </a:r>
            <a:r>
              <a:rPr lang="en-GB" altLang="zh-CN" dirty="0" smtClean="0"/>
              <a:t>tem</a:t>
            </a:r>
            <a:r>
              <a:rPr lang="en-GB" altLang="zh-CN" dirty="0"/>
              <a:t>. </a:t>
            </a:r>
            <a:r>
              <a:rPr lang="en-GB" altLang="zh-CN" dirty="0" err="1" smtClean="0"/>
              <a:t>Windows.Forms</a:t>
            </a:r>
            <a:r>
              <a:rPr lang="zh-CN" altLang="en-US" dirty="0" smtClean="0"/>
              <a:t>命名空间</a:t>
            </a:r>
            <a:r>
              <a:rPr lang="zh-CN" altLang="en-US" dirty="0"/>
              <a:t>，</a:t>
            </a:r>
            <a:r>
              <a:rPr lang="zh-CN" altLang="en-US" b="1" dirty="0">
                <a:solidFill>
                  <a:schemeClr val="accent2"/>
                </a:solidFill>
              </a:rPr>
              <a:t>无法继承</a:t>
            </a:r>
            <a:r>
              <a:rPr lang="zh-CN" altLang="en-US" dirty="0"/>
              <a:t>该</a:t>
            </a:r>
            <a:r>
              <a:rPr lang="zh-CN" altLang="en-US" dirty="0" smtClean="0"/>
              <a:t>类。</a:t>
            </a:r>
            <a:endParaRPr lang="en-US" altLang="zh-CN" dirty="0" smtClean="0"/>
          </a:p>
          <a:p>
            <a:pPr>
              <a:lnSpc>
                <a:spcPct val="120000"/>
              </a:lnSpc>
            </a:pPr>
            <a:r>
              <a:rPr lang="en-GB" altLang="zh-CN" dirty="0" err="1" smtClean="0"/>
              <a:t>FolderBrowserDialogShowDialog</a:t>
            </a:r>
            <a:r>
              <a:rPr lang="zh-CN" altLang="en-US" dirty="0" smtClean="0"/>
              <a:t>打开</a:t>
            </a:r>
            <a:r>
              <a:rPr lang="zh-CN" altLang="en-US" dirty="0"/>
              <a:t>对话框，提示用户浏览、创建并最终选择一个文件夹</a:t>
            </a:r>
            <a:r>
              <a:rPr lang="zh-CN" altLang="en-US" dirty="0" smtClean="0"/>
              <a:t>。</a:t>
            </a:r>
            <a:endParaRPr lang="en-US" altLang="zh-CN" dirty="0" smtClean="0"/>
          </a:p>
          <a:p>
            <a:pPr>
              <a:lnSpc>
                <a:spcPct val="120000"/>
              </a:lnSpc>
            </a:pPr>
            <a:r>
              <a:rPr lang="zh-CN" altLang="en-US" b="1" dirty="0" smtClean="0"/>
              <a:t>只能</a:t>
            </a:r>
            <a:r>
              <a:rPr lang="zh-CN" altLang="en-US" b="1" dirty="0"/>
              <a:t>选择文件系统中的</a:t>
            </a:r>
            <a:r>
              <a:rPr lang="zh-CN" altLang="en-US" b="1" dirty="0">
                <a:solidFill>
                  <a:schemeClr val="accent2"/>
                </a:solidFill>
              </a:rPr>
              <a:t>文件夹</a:t>
            </a:r>
            <a:r>
              <a:rPr lang="zh-CN" altLang="en-US" b="1" dirty="0"/>
              <a:t>，不能选择虚拟</a:t>
            </a:r>
            <a:r>
              <a:rPr lang="zh-CN" altLang="en-US" b="1" dirty="0" smtClean="0"/>
              <a:t>文件夹或者</a:t>
            </a:r>
            <a:r>
              <a:rPr lang="zh-CN" altLang="en-US" dirty="0"/>
              <a:t>文件</a:t>
            </a:r>
            <a:endParaRPr lang="en-US" altLang="zh-CN" b="1" dirty="0" smtClean="0"/>
          </a:p>
          <a:p>
            <a:pPr>
              <a:lnSpc>
                <a:spcPct val="120000"/>
              </a:lnSpc>
            </a:pPr>
            <a:r>
              <a:rPr lang="zh-CN" altLang="en-US" dirty="0" smtClean="0"/>
              <a:t>返回值：</a:t>
            </a:r>
            <a:endParaRPr lang="en-US" altLang="zh-CN" dirty="0" smtClean="0"/>
          </a:p>
          <a:p>
            <a:pPr lvl="1">
              <a:lnSpc>
                <a:spcPct val="120000"/>
              </a:lnSpc>
            </a:pPr>
            <a:r>
              <a:rPr lang="zh-CN" altLang="en-US" dirty="0" smtClean="0"/>
              <a:t>单击</a:t>
            </a:r>
            <a:r>
              <a:rPr lang="zh-CN" altLang="en-US" b="1" i="1" dirty="0" smtClean="0">
                <a:solidFill>
                  <a:schemeClr val="accent2"/>
                </a:solidFill>
              </a:rPr>
              <a:t>确定</a:t>
            </a:r>
            <a:r>
              <a:rPr lang="zh-CN" altLang="en-US" dirty="0" smtClean="0"/>
              <a:t>按钮，返回</a:t>
            </a:r>
            <a:r>
              <a:rPr lang="en-GB" altLang="zh-CN" dirty="0" err="1" smtClean="0"/>
              <a:t>DIalogResult</a:t>
            </a:r>
            <a:r>
              <a:rPr lang="en-GB" altLang="zh-CN" dirty="0" smtClean="0"/>
              <a:t>.</a:t>
            </a:r>
            <a:r>
              <a:rPr lang="en-US" altLang="zh-CN" dirty="0" smtClean="0"/>
              <a:t>OK</a:t>
            </a:r>
            <a:r>
              <a:rPr lang="en-GB" altLang="zh-CN" dirty="0" smtClean="0"/>
              <a:t>,</a:t>
            </a:r>
          </a:p>
          <a:p>
            <a:pPr lvl="1">
              <a:lnSpc>
                <a:spcPct val="120000"/>
              </a:lnSpc>
            </a:pPr>
            <a:r>
              <a:rPr lang="zh-CN" altLang="en-US" dirty="0" smtClean="0"/>
              <a:t>否则： </a:t>
            </a:r>
            <a:r>
              <a:rPr lang="en-GB" altLang="zh-CN" dirty="0" err="1" smtClean="0"/>
              <a:t>DialogResult</a:t>
            </a:r>
            <a:r>
              <a:rPr lang="en-GB" altLang="zh-CN" dirty="0"/>
              <a:t>. Cancel</a:t>
            </a:r>
            <a:r>
              <a:rPr lang="zh-CN" altLang="en-GB" dirty="0" smtClean="0"/>
              <a:t>。</a:t>
            </a:r>
            <a:endParaRPr lang="en-US" altLang="zh-CN" dirty="0" smtClean="0"/>
          </a:p>
          <a:p>
            <a:pPr>
              <a:lnSpc>
                <a:spcPct val="120000"/>
              </a:lnSpc>
            </a:pPr>
            <a:r>
              <a:rPr lang="zh-CN" altLang="en-US" dirty="0" smtClean="0"/>
              <a:t> </a:t>
            </a:r>
            <a:endParaRPr lang="zh-CN" altLang="en-US" dirty="0"/>
          </a:p>
        </p:txBody>
      </p:sp>
      <p:sp>
        <p:nvSpPr>
          <p:cNvPr id="5" name="矩形 4"/>
          <p:cNvSpPr/>
          <p:nvPr/>
        </p:nvSpPr>
        <p:spPr>
          <a:xfrm>
            <a:off x="5735053" y="1449215"/>
            <a:ext cx="6248400" cy="3416320"/>
          </a:xfrm>
          <a:prstGeom prst="rect">
            <a:avLst/>
          </a:prstGeom>
        </p:spPr>
        <p:txBody>
          <a:bodyPr wrap="square">
            <a:spAutoFit/>
          </a:bodyPr>
          <a:lstStyle/>
          <a:p>
            <a:r>
              <a:rPr lang="en-GB" altLang="zh-CN" dirty="0">
                <a:latin typeface="Courier New" panose="02070309020205020404" pitchFamily="49" charset="0"/>
                <a:cs typeface="Courier New" panose="02070309020205020404" pitchFamily="49" charset="0"/>
              </a:rPr>
              <a:t>private void button Click(object sender, </a:t>
            </a:r>
            <a:r>
              <a:rPr lang="en-GB" altLang="zh-CN" dirty="0" err="1">
                <a:latin typeface="Courier New" panose="02070309020205020404" pitchFamily="49" charset="0"/>
                <a:cs typeface="Courier New" panose="02070309020205020404" pitchFamily="49" charset="0"/>
              </a:rPr>
              <a:t>EventArgs</a:t>
            </a:r>
            <a:r>
              <a:rPr lang="en-GB" altLang="zh-CN" dirty="0">
                <a:latin typeface="Courier New" panose="02070309020205020404" pitchFamily="49" charset="0"/>
                <a:cs typeface="Courier New" panose="02070309020205020404" pitchFamily="49" charset="0"/>
              </a:rPr>
              <a:t> e) </a:t>
            </a:r>
            <a:endParaRPr lang="en-US" altLang="zh-CN" dirty="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a:t>
            </a:r>
          </a:p>
          <a:p>
            <a:r>
              <a:rPr lang="en-GB" altLang="zh-CN" b="1" dirty="0" err="1" smtClean="0">
                <a:latin typeface="Courier New" panose="02070309020205020404" pitchFamily="49" charset="0"/>
                <a:cs typeface="Courier New" panose="02070309020205020404" pitchFamily="49" charset="0"/>
              </a:rPr>
              <a:t>DialogResult</a:t>
            </a:r>
            <a:r>
              <a:rPr lang="en-GB" altLang="zh-CN" b="1" dirty="0" smtClean="0">
                <a:latin typeface="Courier New" panose="02070309020205020404" pitchFamily="49" charset="0"/>
                <a:cs typeface="Courier New" panose="02070309020205020404" pitchFamily="49" charset="0"/>
              </a:rPr>
              <a:t> result = </a:t>
            </a:r>
          </a:p>
          <a:p>
            <a:r>
              <a:rPr lang="en-GB" altLang="zh-CN" b="1" dirty="0" smtClean="0">
                <a:latin typeface="Courier New" panose="02070309020205020404" pitchFamily="49" charset="0"/>
                <a:cs typeface="Courier New" panose="02070309020205020404" pitchFamily="49" charset="0"/>
              </a:rPr>
              <a:t>folderBrowserDialog1.ShowDialog();</a:t>
            </a:r>
          </a:p>
          <a:p>
            <a:endParaRPr lang="en-GB" altLang="zh-CN" b="1" dirty="0" smtClean="0">
              <a:latin typeface="Courier New" panose="02070309020205020404" pitchFamily="49" charset="0"/>
              <a:cs typeface="Courier New" panose="02070309020205020404" pitchFamily="49" charset="0"/>
            </a:endParaRPr>
          </a:p>
          <a:p>
            <a:r>
              <a:rPr lang="en-GB" altLang="zh-CN" b="1" dirty="0" smtClean="0">
                <a:latin typeface="Courier New" panose="02070309020205020404" pitchFamily="49" charset="0"/>
                <a:cs typeface="Courier New" panose="02070309020205020404" pitchFamily="49" charset="0"/>
              </a:rPr>
              <a:t>If( </a:t>
            </a:r>
            <a:r>
              <a:rPr lang="en-GB" altLang="zh-CN" b="1" dirty="0">
                <a:latin typeface="Courier New" panose="02070309020205020404" pitchFamily="49" charset="0"/>
                <a:cs typeface="Courier New" panose="02070309020205020404" pitchFamily="49" charset="0"/>
              </a:rPr>
              <a:t>result</a:t>
            </a:r>
            <a:r>
              <a:rPr lang="en-GB" altLang="zh-CN" b="1" dirty="0" smtClean="0">
                <a:latin typeface="Courier New" panose="02070309020205020404" pitchFamily="49" charset="0"/>
                <a:cs typeface="Courier New" panose="02070309020205020404" pitchFamily="49" charset="0"/>
              </a:rPr>
              <a:t>== </a:t>
            </a:r>
            <a:r>
              <a:rPr lang="en-GB" altLang="zh-CN" b="1" dirty="0" err="1" smtClean="0">
                <a:latin typeface="Courier New" panose="02070309020205020404" pitchFamily="49" charset="0"/>
                <a:cs typeface="Courier New" panose="02070309020205020404" pitchFamily="49" charset="0"/>
              </a:rPr>
              <a:t>DialogResult.OK</a:t>
            </a:r>
            <a:r>
              <a:rPr lang="en-GB" altLang="zh-CN" b="1" dirty="0">
                <a:latin typeface="Courier New" panose="02070309020205020404" pitchFamily="49" charset="0"/>
                <a:cs typeface="Courier New" panose="02070309020205020404" pitchFamily="49" charset="0"/>
              </a:rPr>
              <a:t>) </a:t>
            </a:r>
            <a:endParaRPr lang="en-GB" altLang="zh-CN" b="1" dirty="0" smtClean="0">
              <a:latin typeface="Courier New" panose="02070309020205020404" pitchFamily="49" charset="0"/>
              <a:cs typeface="Courier New" panose="02070309020205020404" pitchFamily="49" charset="0"/>
            </a:endParaRPr>
          </a:p>
          <a:p>
            <a:r>
              <a:rPr lang="en-GB" altLang="zh-CN" b="1" dirty="0">
                <a:latin typeface="Courier New" panose="02070309020205020404" pitchFamily="49" charset="0"/>
                <a:cs typeface="Courier New" panose="02070309020205020404" pitchFamily="49" charset="0"/>
              </a:rPr>
              <a:t>	</a:t>
            </a:r>
            <a:r>
              <a:rPr lang="en-GB" altLang="zh-CN" b="1" dirty="0" smtClean="0">
                <a:latin typeface="Courier New" panose="02070309020205020404" pitchFamily="49" charset="0"/>
                <a:cs typeface="Courier New" panose="02070309020205020404" pitchFamily="49" charset="0"/>
              </a:rPr>
              <a:t>textBox1.Text</a:t>
            </a:r>
            <a:r>
              <a:rPr lang="en-GB" altLang="zh-CN" b="1" dirty="0">
                <a:latin typeface="Courier New" panose="02070309020205020404" pitchFamily="49" charset="0"/>
                <a:cs typeface="Courier New" panose="02070309020205020404" pitchFamily="49" charset="0"/>
              </a:rPr>
              <a:t>= </a:t>
            </a:r>
            <a:endParaRPr lang="en-GB" altLang="zh-CN" b="1" dirty="0" smtClean="0">
              <a:latin typeface="Courier New" panose="02070309020205020404" pitchFamily="49" charset="0"/>
              <a:cs typeface="Courier New" panose="02070309020205020404" pitchFamily="49" charset="0"/>
            </a:endParaRPr>
          </a:p>
          <a:p>
            <a:r>
              <a:rPr lang="en-GB" altLang="zh-CN" b="1" dirty="0" smtClean="0">
                <a:latin typeface="Courier New" panose="02070309020205020404" pitchFamily="49" charset="0"/>
                <a:cs typeface="Courier New" panose="02070309020205020404" pitchFamily="49" charset="0"/>
              </a:rPr>
              <a:t>	folderBrowserDialog1.SelectedPath;</a:t>
            </a:r>
          </a:p>
          <a:p>
            <a:r>
              <a:rPr lang="en-GB" altLang="zh-CN" b="1" dirty="0" smtClean="0">
                <a:latin typeface="Courier New" panose="02070309020205020404" pitchFamily="49" charset="0"/>
                <a:cs typeface="Courier New" panose="02070309020205020404" pitchFamily="49" charset="0"/>
              </a:rPr>
              <a:t>else </a:t>
            </a:r>
          </a:p>
          <a:p>
            <a:r>
              <a:rPr lang="en-GB" altLang="zh-CN" b="1" dirty="0">
                <a:latin typeface="Courier New" panose="02070309020205020404" pitchFamily="49" charset="0"/>
                <a:cs typeface="Courier New" panose="02070309020205020404" pitchFamily="49" charset="0"/>
              </a:rPr>
              <a:t>	</a:t>
            </a:r>
            <a:r>
              <a:rPr lang="en-GB" altLang="zh-CN" b="1" dirty="0" err="1" smtClean="0">
                <a:latin typeface="Courier New" panose="02070309020205020404" pitchFamily="49" charset="0"/>
                <a:cs typeface="Courier New" panose="02070309020205020404" pitchFamily="49" charset="0"/>
              </a:rPr>
              <a:t>textBoxl.Text</a:t>
            </a:r>
            <a:r>
              <a:rPr lang="en-GB" altLang="zh-CN" b="1" dirty="0" smtClean="0">
                <a:latin typeface="Courier New" panose="02070309020205020404" pitchFamily="49" charset="0"/>
                <a:cs typeface="Courier New" panose="02070309020205020404" pitchFamily="49" charset="0"/>
              </a:rPr>
              <a:t>=“”;</a:t>
            </a:r>
          </a:p>
          <a:p>
            <a:r>
              <a:rPr lang="en-GB"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pic>
        <p:nvPicPr>
          <p:cNvPr id="5122" name="Picture 2" descr="https://ss1.bdstatic.com/70cFvXSh_Q1YnxGkpoWK1HF6hhy/it/u=1930024712,1034058383&amp;fm=26&amp;gp=0.jpg"/>
          <p:cNvPicPr>
            <a:picLocks noChangeAspect="1" noChangeArrowheads="1"/>
          </p:cNvPicPr>
          <p:nvPr/>
        </p:nvPicPr>
        <p:blipFill rotWithShape="1">
          <a:blip r:embed="rId3">
            <a:extLst>
              <a:ext uri="{28A0092B-C50C-407E-A947-70E740481C1C}">
                <a14:useLocalDpi xmlns:a14="http://schemas.microsoft.com/office/drawing/2010/main" val="0"/>
              </a:ext>
            </a:extLst>
          </a:blip>
          <a:srcRect l="49618" t="15027" r="8277" b="7846"/>
          <a:stretch/>
        </p:blipFill>
        <p:spPr bwMode="auto">
          <a:xfrm>
            <a:off x="4660234" y="4443662"/>
            <a:ext cx="2005263" cy="23581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155"/>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155"/>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155"/>
  <p:tag name="KSO_WM_SLIDE_MODEL_TYPE" val="cover"/>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155"/>
  <p:tag name="KSO_WM_TAG_VERSION" val="1.0"/>
  <p:tag name="KSO_WM_SLIDE_ID" val="basetag20163155_2"/>
  <p:tag name="KSO_WM_SLIDE_INDEX" val="2"/>
  <p:tag name="KSO_WM_SLIDE_ITEM_CNT" val="0"/>
  <p:tag name="KSO_WM_SLIDE_TYPE" val="contents"/>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i*0"/>
  <p:tag name="KSO_WM_TEMPLATE_CATEGORY" val="special"/>
  <p:tag name="KSO_WM_TEMPLATE_INDEX" val="20163155"/>
  <p:tag name="KSO_WM_UNIT_INDEX" val="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i*1"/>
  <p:tag name="KSO_WM_TEMPLATE_CATEGORY" val="special"/>
  <p:tag name="KSO_WM_TEMPLATE_INDEX" val="20163155"/>
  <p:tag name="KSO_WM_UNIT_INDEX"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i*2"/>
  <p:tag name="KSO_WM_TEMPLATE_CATEGORY" val="special"/>
  <p:tag name="KSO_WM_TEMPLATE_INDEX" val="20163155"/>
  <p:tag name="KSO_WM_UNIT_INDEX" val="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i*3"/>
  <p:tag name="KSO_WM_TEMPLATE_CATEGORY" val="special"/>
  <p:tag name="KSO_WM_TEMPLATE_INDEX" val="20163155"/>
  <p:tag name="KSO_WM_UNIT_INDEX" val="3"/>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49.xml><?xml version="1.0" encoding="utf-8"?>
<p:tagLst xmlns:a="http://schemas.openxmlformats.org/drawingml/2006/main" xmlns:r="http://schemas.openxmlformats.org/officeDocument/2006/relationships" xmlns:p="http://schemas.openxmlformats.org/presentationml/2006/main">
  <p:tag name="KSO_WM_UNIT_TABLE_BEAUTIFY" val="smartTable{f8f862aa-c7f3-43cc-8ac3-d04c691ac00d}"/>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50.xml><?xml version="1.0" encoding="utf-8"?>
<p:tagLst xmlns:a="http://schemas.openxmlformats.org/drawingml/2006/main" xmlns:r="http://schemas.openxmlformats.org/officeDocument/2006/relationships" xmlns:p="http://schemas.openxmlformats.org/presentationml/2006/main">
  <p:tag name="KSO_WM_UNIT_TABLE_BEAUTIFY" val="smartTable{97933120-83a6-46e1-bfbe-858fdc0a2fd6}"/>
</p:tagLst>
</file>

<file path=ppt/tags/tag51.xml><?xml version="1.0" encoding="utf-8"?>
<p:tagLst xmlns:a="http://schemas.openxmlformats.org/drawingml/2006/main" xmlns:r="http://schemas.openxmlformats.org/officeDocument/2006/relationships" xmlns:p="http://schemas.openxmlformats.org/presentationml/2006/main">
  <p:tag name="KSO_WM_UNIT_TABLE_BEAUTIFY" val="smartTable{d891b0fd-6310-47c6-9c81-6b6567cb5dfa}"/>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9f9199f1-aa97-404d-9518-824d1b93e24d}"/>
</p:tagLst>
</file>

<file path=ppt/tags/tag54.xml><?xml version="1.0" encoding="utf-8"?>
<p:tagLst xmlns:a="http://schemas.openxmlformats.org/drawingml/2006/main" xmlns:r="http://schemas.openxmlformats.org/officeDocument/2006/relationships" xmlns:p="http://schemas.openxmlformats.org/presentationml/2006/main">
  <p:tag name="KSO_WM_UNIT_TABLE_BEAUTIFY" val="smartTable{c72c7a1b-cb45-45a4-a0a1-382e3a853a92}"/>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basetag"/>
  <p:tag name="KSO_WM_TEMPLATE_INDEX" val="2016315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5045</Words>
  <Application>Microsoft Office PowerPoint</Application>
  <PresentationFormat>宽屏</PresentationFormat>
  <Paragraphs>1094</Paragraphs>
  <Slides>85</Slides>
  <Notes>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104" baseType="lpstr">
      <vt:lpstr>Mangal</vt:lpstr>
      <vt:lpstr>华文中宋</vt:lpstr>
      <vt:lpstr>宋体</vt:lpstr>
      <vt:lpstr>微软雅黑</vt:lpstr>
      <vt:lpstr>楷体_GB2312</vt:lpstr>
      <vt:lpstr>黑体</vt:lpstr>
      <vt:lpstr>Arial</vt:lpstr>
      <vt:lpstr>Arial Narrow</vt:lpstr>
      <vt:lpstr>Calibri</vt:lpstr>
      <vt:lpstr>Courier New</vt:lpstr>
      <vt:lpstr>Impact</vt:lpstr>
      <vt:lpstr>Lucida Sans Typewriter</vt:lpstr>
      <vt:lpstr>Tahoma</vt:lpstr>
      <vt:lpstr>Times New Roman</vt:lpstr>
      <vt:lpstr>Verdana</vt:lpstr>
      <vt:lpstr>Wingdings</vt:lpstr>
      <vt:lpstr>Wingdings 3</vt:lpstr>
      <vt:lpstr>1_Office 主题</vt:lpstr>
      <vt:lpstr>Visio.Drawing.11</vt:lpstr>
      <vt:lpstr>GIS软件设计与开发</vt:lpstr>
      <vt:lpstr>PowerPoint 演示文稿</vt:lpstr>
      <vt:lpstr>1 文件读写</vt:lpstr>
      <vt:lpstr>PowerPoint 演示文稿</vt:lpstr>
      <vt:lpstr>流I/O操作类</vt:lpstr>
      <vt:lpstr>其他I/O流类</vt:lpstr>
      <vt:lpstr>PowerPoint 演示文稿</vt:lpstr>
      <vt:lpstr>PowerPoint 演示文稿</vt:lpstr>
      <vt:lpstr>PowerPoint 演示文稿</vt:lpstr>
      <vt:lpstr>使用案例 </vt:lpstr>
      <vt:lpstr>PowerPoint 演示文稿</vt:lpstr>
      <vt:lpstr>PowerPoint 演示文稿</vt:lpstr>
      <vt:lpstr>常见文件操作</vt:lpstr>
      <vt:lpstr>常见文件操作</vt:lpstr>
      <vt:lpstr>获取文件属性</vt:lpstr>
      <vt:lpstr>Path类</vt:lpstr>
      <vt:lpstr>PowerPoint 演示文稿</vt:lpstr>
      <vt:lpstr>Path类</vt:lpstr>
      <vt:lpstr>PowerPoint 演示文稿</vt:lpstr>
      <vt:lpstr>PowerPoint 演示文稿</vt:lpstr>
      <vt:lpstr>PowerPoint 演示文稿</vt:lpstr>
      <vt:lpstr>PowerPoint 演示文稿</vt:lpstr>
      <vt:lpstr>PowerPoint 演示文稿</vt:lpstr>
      <vt:lpstr>读取文件</vt:lpstr>
      <vt:lpstr>写入文件</vt:lpstr>
      <vt:lpstr>PowerPoint 演示文稿</vt:lpstr>
      <vt:lpstr>MemoryStream 类</vt:lpstr>
      <vt:lpstr>PowerPoint 演示文稿</vt:lpstr>
      <vt:lpstr>BufferedStream 类 2-1</vt:lpstr>
      <vt:lpstr>PowerPoint 演示文稿</vt:lpstr>
      <vt:lpstr>PowerPoint 演示文稿</vt:lpstr>
      <vt:lpstr>2 泛型与集合</vt:lpstr>
      <vt:lpstr>数组</vt:lpstr>
      <vt:lpstr>一维数组</vt:lpstr>
      <vt:lpstr>数组 </vt:lpstr>
      <vt:lpstr>多维数组</vt:lpstr>
      <vt:lpstr>交错数组3-1</vt:lpstr>
      <vt:lpstr>交错数组3-2</vt:lpstr>
      <vt:lpstr>交错数组3-3</vt:lpstr>
      <vt:lpstr>数组示例</vt:lpstr>
      <vt:lpstr>数组排序-气泡</vt:lpstr>
      <vt:lpstr>PowerPoint 演示文稿</vt:lpstr>
      <vt:lpstr>总结</vt:lpstr>
      <vt:lpstr>PowerPoint 演示文稿</vt:lpstr>
      <vt:lpstr>System.Array 简介 3-2 </vt:lpstr>
      <vt:lpstr>System.Array 简介 3-3</vt:lpstr>
      <vt:lpstr>System.Array 的属性和方法 </vt:lpstr>
      <vt:lpstr>示例 2-1</vt:lpstr>
      <vt:lpstr>示例 2-2 </vt:lpstr>
      <vt:lpstr>列表、队列、栈和哈希表</vt:lpstr>
      <vt:lpstr>System.Collections接口图</vt:lpstr>
      <vt:lpstr>列表、队列、栈和哈希表</vt:lpstr>
      <vt:lpstr>ArrayList 类</vt:lpstr>
      <vt:lpstr>ArrayList 类</vt:lpstr>
      <vt:lpstr>Queue 类</vt:lpstr>
      <vt:lpstr>PowerPoint 演示文稿</vt:lpstr>
      <vt:lpstr>Stack 类</vt:lpstr>
      <vt:lpstr>PowerPoint 演示文稿</vt:lpstr>
      <vt:lpstr>HashTable 类</vt:lpstr>
      <vt:lpstr>HashTable 类</vt:lpstr>
      <vt:lpstr>PowerPoint 演示文稿</vt:lpstr>
      <vt:lpstr>数组和集合的比较</vt:lpstr>
      <vt:lpstr>foreach的本质</vt:lpstr>
      <vt:lpstr>类型安全1</vt:lpstr>
      <vt:lpstr>类型安全2</vt:lpstr>
      <vt:lpstr>什么是泛型集合</vt:lpstr>
      <vt:lpstr>List&lt;T&gt;的使用</vt:lpstr>
      <vt:lpstr> 使用泛型集合List&lt;T&gt;</vt:lpstr>
      <vt:lpstr>PowerPoint 演示文稿</vt:lpstr>
      <vt:lpstr> List&lt;T&gt; 与 ArrayList</vt:lpstr>
      <vt:lpstr>Dictionary&lt;K,V&gt;概述</vt:lpstr>
      <vt:lpstr>Dictionary&lt;K,V&gt;的使用</vt:lpstr>
      <vt:lpstr>Dictionary&lt;K,V&gt;与哈希表</vt:lpstr>
      <vt:lpstr>泛型的重要性</vt:lpstr>
      <vt:lpstr>3 GDI+</vt:lpstr>
      <vt:lpstr>3 GDI+</vt:lpstr>
      <vt:lpstr>3 GDI+</vt:lpstr>
      <vt:lpstr>3 GDI+</vt:lpstr>
      <vt:lpstr>3 GDI+</vt:lpstr>
      <vt:lpstr>3 GDI+</vt:lpstr>
      <vt:lpstr>3 GDI+</vt:lpstr>
      <vt:lpstr>3 GDI+</vt:lpstr>
      <vt:lpstr>3 GDI+</vt:lpstr>
      <vt:lpstr>3 GDI+</vt:lpstr>
      <vt:lpstr>3 GDI+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goose</dc:creator>
  <cp:lastModifiedBy>goose</cp:lastModifiedBy>
  <cp:revision>105</cp:revision>
  <dcterms:created xsi:type="dcterms:W3CDTF">2020-09-06T11:59:00Z</dcterms:created>
  <dcterms:modified xsi:type="dcterms:W3CDTF">2020-09-14T08:17:01Z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