
<file path=[Content_Types].xml><?xml version="1.0" encoding="utf-8"?>
<Types xmlns="http://schemas.openxmlformats.org/package/2006/content-types">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83"/>
  </p:handoutMasterIdLst>
  <p:sldIdLst>
    <p:sldId id="256" r:id="rId3"/>
    <p:sldId id="263" r:id="rId4"/>
    <p:sldId id="258" r:id="rId6"/>
    <p:sldId id="473" r:id="rId7"/>
    <p:sldId id="474" r:id="rId8"/>
    <p:sldId id="359" r:id="rId9"/>
    <p:sldId id="360" r:id="rId10"/>
    <p:sldId id="361" r:id="rId11"/>
    <p:sldId id="362" r:id="rId12"/>
    <p:sldId id="363" r:id="rId13"/>
    <p:sldId id="364" r:id="rId14"/>
    <p:sldId id="368" r:id="rId15"/>
    <p:sldId id="367" r:id="rId16"/>
    <p:sldId id="369" r:id="rId17"/>
    <p:sldId id="484" r:id="rId18"/>
    <p:sldId id="478" r:id="rId19"/>
    <p:sldId id="550" r:id="rId20"/>
    <p:sldId id="480" r:id="rId21"/>
    <p:sldId id="481" r:id="rId22"/>
    <p:sldId id="482" r:id="rId23"/>
    <p:sldId id="483" r:id="rId24"/>
    <p:sldId id="370" r:id="rId25"/>
    <p:sldId id="371" r:id="rId26"/>
    <p:sldId id="372" r:id="rId27"/>
    <p:sldId id="373" r:id="rId28"/>
    <p:sldId id="374" r:id="rId29"/>
    <p:sldId id="375" r:id="rId30"/>
    <p:sldId id="376" r:id="rId31"/>
    <p:sldId id="377" r:id="rId32"/>
    <p:sldId id="378" r:id="rId33"/>
    <p:sldId id="381" r:id="rId34"/>
    <p:sldId id="383" r:id="rId35"/>
    <p:sldId id="384" r:id="rId36"/>
    <p:sldId id="385" r:id="rId37"/>
    <p:sldId id="420" r:id="rId38"/>
    <p:sldId id="422" r:id="rId39"/>
    <p:sldId id="421" r:id="rId40"/>
    <p:sldId id="423" r:id="rId41"/>
    <p:sldId id="424" r:id="rId42"/>
    <p:sldId id="386" r:id="rId43"/>
    <p:sldId id="387" r:id="rId44"/>
    <p:sldId id="388" r:id="rId45"/>
    <p:sldId id="396" r:id="rId46"/>
    <p:sldId id="397" r:id="rId47"/>
    <p:sldId id="398" r:id="rId48"/>
    <p:sldId id="399" r:id="rId49"/>
    <p:sldId id="400" r:id="rId50"/>
    <p:sldId id="401" r:id="rId51"/>
    <p:sldId id="402" r:id="rId52"/>
    <p:sldId id="403" r:id="rId53"/>
    <p:sldId id="404" r:id="rId54"/>
    <p:sldId id="405" r:id="rId55"/>
    <p:sldId id="406" r:id="rId56"/>
    <p:sldId id="407" r:id="rId57"/>
    <p:sldId id="551" r:id="rId58"/>
    <p:sldId id="408" r:id="rId59"/>
    <p:sldId id="409" r:id="rId60"/>
    <p:sldId id="410" r:id="rId61"/>
    <p:sldId id="411" r:id="rId62"/>
    <p:sldId id="412" r:id="rId63"/>
    <p:sldId id="413" r:id="rId64"/>
    <p:sldId id="414" r:id="rId65"/>
    <p:sldId id="415" r:id="rId66"/>
    <p:sldId id="416" r:id="rId67"/>
    <p:sldId id="417" r:id="rId68"/>
    <p:sldId id="418" r:id="rId69"/>
    <p:sldId id="419" r:id="rId70"/>
    <p:sldId id="334" r:id="rId71"/>
    <p:sldId id="335" r:id="rId72"/>
    <p:sldId id="341" r:id="rId73"/>
    <p:sldId id="343" r:id="rId74"/>
    <p:sldId id="342" r:id="rId75"/>
    <p:sldId id="344" r:id="rId76"/>
    <p:sldId id="346" r:id="rId77"/>
    <p:sldId id="348" r:id="rId78"/>
    <p:sldId id="350" r:id="rId79"/>
    <p:sldId id="353" r:id="rId80"/>
    <p:sldId id="356" r:id="rId81"/>
    <p:sldId id="358" r:id="rId8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6" Type="http://schemas.openxmlformats.org/officeDocument/2006/relationships/tableStyles" Target="tableStyles.xml"/><Relationship Id="rId85" Type="http://schemas.openxmlformats.org/officeDocument/2006/relationships/viewProps" Target="viewProps.xml"/><Relationship Id="rId84" Type="http://schemas.openxmlformats.org/officeDocument/2006/relationships/presProps" Target="presProps.xml"/><Relationship Id="rId83" Type="http://schemas.openxmlformats.org/officeDocument/2006/relationships/handoutMaster" Target="handoutMasters/handoutMaster1.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cs typeface="Courier New" panose="02070309020205020404" charset="0"/>
              </a:defRPr>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cs typeface="Courier New" panose="0207030902020502040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cs typeface="Courier New" panose="02070309020205020404" charset="0"/>
              </a:defRPr>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cs typeface="Courier New" panose="0207030902020502040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Courier New" panose="02070309020205020404" charset="0"/>
      </a:defRPr>
    </a:lvl1pPr>
    <a:lvl2pPr marL="457200" algn="l" defTabSz="914400" rtl="0" eaLnBrk="1" latinLnBrk="0" hangingPunct="1">
      <a:defRPr sz="1200" kern="1200">
        <a:solidFill>
          <a:schemeClr val="tx1"/>
        </a:solidFill>
        <a:latin typeface="+mn-lt"/>
        <a:ea typeface="+mn-ea"/>
        <a:cs typeface="Courier New" panose="02070309020205020404" charset="0"/>
      </a:defRPr>
    </a:lvl2pPr>
    <a:lvl3pPr marL="914400" algn="l" defTabSz="914400" rtl="0" eaLnBrk="1" latinLnBrk="0" hangingPunct="1">
      <a:defRPr sz="1200" kern="1200">
        <a:solidFill>
          <a:schemeClr val="tx1"/>
        </a:solidFill>
        <a:latin typeface="+mn-lt"/>
        <a:ea typeface="+mn-ea"/>
        <a:cs typeface="Courier New" panose="02070309020205020404" charset="0"/>
      </a:defRPr>
    </a:lvl3pPr>
    <a:lvl4pPr marL="1371600" algn="l" defTabSz="914400" rtl="0" eaLnBrk="1" latinLnBrk="0" hangingPunct="1">
      <a:defRPr sz="1200" kern="1200">
        <a:solidFill>
          <a:schemeClr val="tx1"/>
        </a:solidFill>
        <a:latin typeface="+mn-lt"/>
        <a:ea typeface="+mn-ea"/>
        <a:cs typeface="Courier New" panose="02070309020205020404" charset="0"/>
      </a:defRPr>
    </a:lvl4pPr>
    <a:lvl5pPr marL="1828800" algn="l" defTabSz="914400" rtl="0" eaLnBrk="1" latinLnBrk="0" hangingPunct="1">
      <a:defRPr sz="1200" kern="1200">
        <a:solidFill>
          <a:schemeClr val="tx1"/>
        </a:solidFill>
        <a:latin typeface="+mn-lt"/>
        <a:ea typeface="+mn-ea"/>
        <a:cs typeface="Courier New" panose="0207030902020502040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8435" name="Rectangle 2"/>
          <p:cNvSpPr>
            <a:spLocks noRot="1" noTextEdit="1"/>
          </p:cNvSpPr>
          <p:nvPr>
            <p:ph type="sldImg"/>
          </p:nvPr>
        </p:nvSpPr>
        <p:spPr/>
      </p:sp>
      <p:sp>
        <p:nvSpPr>
          <p:cNvPr id="1843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22531" name="Rectangle 2"/>
          <p:cNvSpPr>
            <a:spLocks noRot="1" noTextEdit="1"/>
          </p:cNvSpPr>
          <p:nvPr>
            <p:ph type="sldImg"/>
          </p:nvPr>
        </p:nvSpPr>
        <p:spPr/>
      </p:sp>
      <p:sp>
        <p:nvSpPr>
          <p:cNvPr id="2253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26627" name="Rectangle 2"/>
          <p:cNvSpPr>
            <a:spLocks noRot="1" noTextEdit="1"/>
          </p:cNvSpPr>
          <p:nvPr>
            <p:ph type="sldImg"/>
          </p:nvPr>
        </p:nvSpPr>
        <p:spPr/>
      </p:sp>
      <p:sp>
        <p:nvSpPr>
          <p:cNvPr id="2662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30723" name="Rectangle 2"/>
          <p:cNvSpPr>
            <a:spLocks noRot="1" noTextEdit="1"/>
          </p:cNvSpPr>
          <p:nvPr>
            <p:ph type="sldImg"/>
          </p:nvPr>
        </p:nvSpPr>
        <p:spPr/>
      </p:sp>
      <p:sp>
        <p:nvSpPr>
          <p:cNvPr id="3072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36867" name="Rectangle 2"/>
          <p:cNvSpPr>
            <a:spLocks noRot="1" noTextEdit="1"/>
          </p:cNvSpPr>
          <p:nvPr>
            <p:ph type="sldImg"/>
          </p:nvPr>
        </p:nvSpPr>
        <p:spPr/>
      </p:sp>
      <p:sp>
        <p:nvSpPr>
          <p:cNvPr id="3686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43011" name="Rectangle 2"/>
          <p:cNvSpPr>
            <a:spLocks noRot="1" noTextEdit="1"/>
          </p:cNvSpPr>
          <p:nvPr>
            <p:ph type="sldImg"/>
          </p:nvPr>
        </p:nvSpPr>
        <p:spPr/>
      </p:sp>
      <p:sp>
        <p:nvSpPr>
          <p:cNvPr id="4301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47107" name="Rectangle 2"/>
          <p:cNvSpPr>
            <a:spLocks noRot="1" noTextEdit="1"/>
          </p:cNvSpPr>
          <p:nvPr>
            <p:ph type="sldImg"/>
          </p:nvPr>
        </p:nvSpPr>
        <p:spPr/>
      </p:sp>
      <p:sp>
        <p:nvSpPr>
          <p:cNvPr id="4710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3" Type="http://schemas.openxmlformats.org/officeDocument/2006/relationships/tags" Target="../tags/tag37.xml"/><Relationship Id="rId12" Type="http://schemas.openxmlformats.org/officeDocument/2006/relationships/tags" Target="../tags/tag36.xml"/><Relationship Id="rId11" Type="http://schemas.openxmlformats.org/officeDocument/2006/relationships/tags" Target="../tags/tag35.xml"/><Relationship Id="rId10" Type="http://schemas.openxmlformats.org/officeDocument/2006/relationships/tags" Target="../tags/tag34.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custDataLst>
              <p:tags r:id="rId2"/>
            </p:custDataLst>
          </p:nvPr>
        </p:nvSpPr>
        <p:spPr>
          <a:xfrm>
            <a:off x="0" y="2639505"/>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urier New" panose="02070309020205020404" charset="0"/>
              <a:ea typeface="仿宋" panose="02010609060101010101" charset="-122"/>
              <a:cs typeface="Courier New" panose="02070309020205020404" charset="0"/>
            </a:endParaRPr>
          </a:p>
        </p:txBody>
      </p:sp>
      <p:sp>
        <p:nvSpPr>
          <p:cNvPr id="8" name="矩形 7"/>
          <p:cNvSpPr/>
          <p:nvPr>
            <p:custDataLst>
              <p:tags r:id="rId3"/>
            </p:custDataLst>
          </p:nvPr>
        </p:nvSpPr>
        <p:spPr>
          <a:xfrm>
            <a:off x="7722124" y="2639505"/>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urier New" panose="02070309020205020404" charset="0"/>
              <a:ea typeface="仿宋" panose="02010609060101010101" charset="-122"/>
              <a:cs typeface="Courier New" panose="02070309020205020404" charset="0"/>
            </a:endParaRPr>
          </a:p>
        </p:txBody>
      </p:sp>
      <p:sp>
        <p:nvSpPr>
          <p:cNvPr id="9" name="任意多边形 8"/>
          <p:cNvSpPr/>
          <p:nvPr>
            <p:custDataLst>
              <p:tags r:id="rId4"/>
            </p:custDataLst>
          </p:nvPr>
        </p:nvSpPr>
        <p:spPr>
          <a:xfrm>
            <a:off x="8062274" y="3185887"/>
            <a:ext cx="386499" cy="198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urier New" panose="02070309020205020404" charset="0"/>
              <a:ea typeface="仿宋" panose="02010609060101010101" charset="-122"/>
              <a:cs typeface="Courier New" panose="02070309020205020404" charset="0"/>
            </a:endParaRPr>
          </a:p>
        </p:txBody>
      </p:sp>
      <p:cxnSp>
        <p:nvCxnSpPr>
          <p:cNvPr id="10" name="直接连接符 9"/>
          <p:cNvCxnSpPr/>
          <p:nvPr>
            <p:custDataLst>
              <p:tags r:id="rId5"/>
            </p:custDataLst>
          </p:nvPr>
        </p:nvCxnSpPr>
        <p:spPr>
          <a:xfrm>
            <a:off x="8033209" y="5184742"/>
            <a:ext cx="4158791"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任意多边形 10"/>
          <p:cNvSpPr/>
          <p:nvPr>
            <p:custDataLst>
              <p:tags r:id="rId6"/>
            </p:custDataLst>
          </p:nvPr>
        </p:nvSpPr>
        <p:spPr>
          <a:xfrm>
            <a:off x="8467623"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urier New" panose="02070309020205020404" charset="0"/>
              <a:ea typeface="仿宋" panose="02010609060101010101" charset="-122"/>
              <a:cs typeface="Courier New" panose="02070309020205020404" charset="0"/>
            </a:endParaRPr>
          </a:p>
        </p:txBody>
      </p:sp>
      <p:sp>
        <p:nvSpPr>
          <p:cNvPr id="12" name="任意多边形 11"/>
          <p:cNvSpPr/>
          <p:nvPr>
            <p:custDataLst>
              <p:tags r:id="rId7"/>
            </p:custDataLst>
          </p:nvPr>
        </p:nvSpPr>
        <p:spPr>
          <a:xfrm>
            <a:off x="8880982"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urier New" panose="02070309020205020404" charset="0"/>
              <a:ea typeface="仿宋" panose="02010609060101010101" charset="-122"/>
              <a:cs typeface="Courier New" panose="02070309020205020404" charset="0"/>
            </a:endParaRPr>
          </a:p>
        </p:txBody>
      </p:sp>
      <p:sp>
        <p:nvSpPr>
          <p:cNvPr id="13" name="任意多边形 12"/>
          <p:cNvSpPr/>
          <p:nvPr>
            <p:custDataLst>
              <p:tags r:id="rId8"/>
            </p:custDataLst>
          </p:nvPr>
        </p:nvSpPr>
        <p:spPr>
          <a:xfrm>
            <a:off x="9287066" y="3293887"/>
            <a:ext cx="386499" cy="1872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urier New" panose="02070309020205020404" charset="0"/>
              <a:ea typeface="仿宋" panose="02010609060101010101" charset="-122"/>
              <a:cs typeface="Courier New" panose="02070309020205020404" charset="0"/>
            </a:endParaRPr>
          </a:p>
        </p:txBody>
      </p:sp>
      <p:sp>
        <p:nvSpPr>
          <p:cNvPr id="14" name="任意多边形 13"/>
          <p:cNvSpPr/>
          <p:nvPr>
            <p:custDataLst>
              <p:tags r:id="rId9"/>
            </p:custDataLst>
          </p:nvPr>
        </p:nvSpPr>
        <p:spPr>
          <a:xfrm>
            <a:off x="9712735" y="3329887"/>
            <a:ext cx="386499" cy="1836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urier New" panose="02070309020205020404" charset="0"/>
              <a:ea typeface="仿宋" panose="02010609060101010101" charset="-122"/>
              <a:cs typeface="Courier New" panose="02070309020205020404" charset="0"/>
            </a:endParaRPr>
          </a:p>
        </p:txBody>
      </p:sp>
      <p:sp>
        <p:nvSpPr>
          <p:cNvPr id="15" name="任意多边形 14"/>
          <p:cNvSpPr/>
          <p:nvPr>
            <p:custDataLst>
              <p:tags r:id="rId10"/>
            </p:custDataLst>
          </p:nvPr>
        </p:nvSpPr>
        <p:spPr>
          <a:xfrm>
            <a:off x="10135328" y="3365887"/>
            <a:ext cx="386499" cy="180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urier New" panose="02070309020205020404" charset="0"/>
              <a:ea typeface="仿宋" panose="02010609060101010101" charset="-122"/>
              <a:cs typeface="Courier New" panose="02070309020205020404" charset="0"/>
            </a:endParaRPr>
          </a:p>
        </p:txBody>
      </p:sp>
      <p:sp>
        <p:nvSpPr>
          <p:cNvPr id="16" name="任意多边形 15"/>
          <p:cNvSpPr/>
          <p:nvPr>
            <p:custDataLst>
              <p:tags r:id="rId11"/>
            </p:custDataLst>
          </p:nvPr>
        </p:nvSpPr>
        <p:spPr>
          <a:xfrm rot="20959521">
            <a:off x="10678524" y="3417043"/>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urier New" panose="02070309020205020404" charset="0"/>
              <a:ea typeface="仿宋" panose="02010609060101010101" charset="-122"/>
              <a:cs typeface="Courier New" panose="02070309020205020404" charset="0"/>
            </a:endParaRPr>
          </a:p>
        </p:txBody>
      </p:sp>
      <p:sp>
        <p:nvSpPr>
          <p:cNvPr id="17" name="任意多边形 16"/>
          <p:cNvSpPr/>
          <p:nvPr>
            <p:custDataLst>
              <p:tags r:id="rId12"/>
            </p:custDataLst>
          </p:nvPr>
        </p:nvSpPr>
        <p:spPr>
          <a:xfrm rot="19779136">
            <a:off x="11359082" y="3458639"/>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urier New" panose="02070309020205020404" charset="0"/>
              <a:ea typeface="仿宋" panose="02010609060101010101" charset="-122"/>
              <a:cs typeface="Courier New" panose="02070309020205020404" charset="0"/>
            </a:endParaRPr>
          </a:p>
        </p:txBody>
      </p:sp>
      <p:cxnSp>
        <p:nvCxnSpPr>
          <p:cNvPr id="18" name="直接连接符 17"/>
          <p:cNvCxnSpPr/>
          <p:nvPr>
            <p:custDataLst>
              <p:tags r:id="rId13"/>
            </p:custDataLst>
          </p:nvPr>
        </p:nvCxnSpPr>
        <p:spPr>
          <a:xfrm>
            <a:off x="311085" y="5184742"/>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custDataLst>
              <p:tags r:id="rId14"/>
            </p:custDataLst>
          </p:nvPr>
        </p:nvCxnSpPr>
        <p:spPr>
          <a:xfrm>
            <a:off x="311084" y="2658359"/>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custDataLst>
              <p:tags r:id="rId15"/>
            </p:custDataLst>
          </p:nvPr>
        </p:nvCxnSpPr>
        <p:spPr>
          <a:xfrm>
            <a:off x="311083" y="4451022"/>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336993" y="2658358"/>
            <a:ext cx="7368766" cy="1716988"/>
          </a:xfrm>
        </p:spPr>
        <p:txBody>
          <a:bodyPr anchor="b">
            <a:normAutofit/>
          </a:bodyPr>
          <a:lstStyle>
            <a:lvl1pPr algn="ctr">
              <a:defRPr sz="5400">
                <a:solidFill>
                  <a:srgbClr val="1F4E79"/>
                </a:solidFill>
              </a:defRPr>
            </a:lvl1pPr>
          </a:lstStyle>
          <a:p>
            <a:r>
              <a:rPr lang="zh-CN" altLang="en-US" dirty="0" smtClean="0"/>
              <a:t>编辑标题</a:t>
            </a:r>
            <a:endParaRPr lang="zh-CN" altLang="en-US" dirty="0"/>
          </a:p>
        </p:txBody>
      </p:sp>
      <p:sp>
        <p:nvSpPr>
          <p:cNvPr id="3" name="副标题 2"/>
          <p:cNvSpPr>
            <a:spLocks noGrp="1"/>
          </p:cNvSpPr>
          <p:nvPr>
            <p:ph type="subTitle" idx="1"/>
          </p:nvPr>
        </p:nvSpPr>
        <p:spPr>
          <a:xfrm>
            <a:off x="336993" y="4518221"/>
            <a:ext cx="7368766" cy="66652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1"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ppt_x</p:attrName>
                                        </p:attrNameLst>
                                      </p:cBhvr>
                                      <p:tavLst>
                                        <p:tav tm="0">
                                          <p:val>
                                            <p:strVal val="#ppt_x-.2"/>
                                          </p:val>
                                        </p:tav>
                                        <p:tav tm="100000">
                                          <p:val>
                                            <p:strVal val="#ppt_x"/>
                                          </p:val>
                                        </p:tav>
                                      </p:tavLst>
                                    </p:anim>
                                    <p:anim calcmode="lin" valueType="num">
                                      <p:cBhvr>
                                        <p:cTn id="8"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9" dur="1000"/>
                                        <p:tgtEl>
                                          <p:spTgt spid="7"/>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ppt_x</p:attrName>
                                        </p:attrNameLst>
                                      </p:cBhvr>
                                      <p:tavLst>
                                        <p:tav tm="0">
                                          <p:val>
                                            <p:strVal val="#ppt_x-.2"/>
                                          </p:val>
                                        </p:tav>
                                        <p:tav tm="100000">
                                          <p:val>
                                            <p:strVal val="#ppt_x"/>
                                          </p:val>
                                        </p:tav>
                                      </p:tavLst>
                                    </p:anim>
                                    <p:anim calcmode="lin" valueType="num">
                                      <p:cBhvr>
                                        <p:cTn id="13"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1+#ppt_w/2"/>
                                          </p:val>
                                        </p:tav>
                                        <p:tav tm="100000">
                                          <p:val>
                                            <p:strVal val="#ppt_x"/>
                                          </p:val>
                                        </p:tav>
                                      </p:tavLst>
                                    </p:anim>
                                    <p:anim calcmode="lin" valueType="num">
                                      <p:cBhvr additive="base">
                                        <p:cTn id="23" dur="5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1+#ppt_w/2"/>
                                          </p:val>
                                        </p:tav>
                                        <p:tav tm="100000">
                                          <p:val>
                                            <p:strVal val="#ppt_x"/>
                                          </p:val>
                                        </p:tav>
                                      </p:tavLst>
                                    </p:anim>
                                    <p:anim calcmode="lin" valueType="num">
                                      <p:cBhvr additive="base">
                                        <p:cTn id="28" dur="500" fill="hold"/>
                                        <p:tgtEl>
                                          <p:spTgt spid="11"/>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1+#ppt_w/2"/>
                                          </p:val>
                                        </p:tav>
                                        <p:tav tm="100000">
                                          <p:val>
                                            <p:strVal val="#ppt_x"/>
                                          </p:val>
                                        </p:tav>
                                      </p:tavLst>
                                    </p:anim>
                                    <p:anim calcmode="lin" valueType="num">
                                      <p:cBhvr additive="base">
                                        <p:cTn id="33" dur="500" fill="hold"/>
                                        <p:tgtEl>
                                          <p:spTgt spid="12"/>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1+#ppt_w/2"/>
                                          </p:val>
                                        </p:tav>
                                        <p:tav tm="100000">
                                          <p:val>
                                            <p:strVal val="#ppt_x"/>
                                          </p:val>
                                        </p:tav>
                                      </p:tavLst>
                                    </p:anim>
                                    <p:anim calcmode="lin" valueType="num">
                                      <p:cBhvr additive="base">
                                        <p:cTn id="38" dur="500" fill="hold"/>
                                        <p:tgtEl>
                                          <p:spTgt spid="13"/>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1+#ppt_w/2"/>
                                          </p:val>
                                        </p:tav>
                                        <p:tav tm="100000">
                                          <p:val>
                                            <p:strVal val="#ppt_x"/>
                                          </p:val>
                                        </p:tav>
                                      </p:tavLst>
                                    </p:anim>
                                    <p:anim calcmode="lin" valueType="num">
                                      <p:cBhvr additive="base">
                                        <p:cTn id="43" dur="500" fill="hold"/>
                                        <p:tgtEl>
                                          <p:spTgt spid="14"/>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2"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1+#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 presetClass="entr" presetSubtype="2"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1+#ppt_w/2"/>
                                          </p:val>
                                        </p:tav>
                                        <p:tav tm="100000">
                                          <p:val>
                                            <p:strVal val="#ppt_x"/>
                                          </p:val>
                                        </p:tav>
                                      </p:tavLst>
                                    </p:anim>
                                    <p:anim calcmode="lin" valueType="num">
                                      <p:cBhvr additive="base">
                                        <p:cTn id="53" dur="500" fill="hold"/>
                                        <p:tgtEl>
                                          <p:spTgt spid="16"/>
                                        </p:tgtEl>
                                        <p:attrNameLst>
                                          <p:attrName>ppt_y</p:attrName>
                                        </p:attrNameLst>
                                      </p:cBhvr>
                                      <p:tavLst>
                                        <p:tav tm="0">
                                          <p:val>
                                            <p:strVal val="#ppt_y"/>
                                          </p:val>
                                        </p:tav>
                                        <p:tav tm="100000">
                                          <p:val>
                                            <p:strVal val="#ppt_y"/>
                                          </p:val>
                                        </p:tav>
                                      </p:tavLst>
                                    </p:anim>
                                  </p:childTnLst>
                                </p:cTn>
                              </p:par>
                            </p:childTnLst>
                          </p:cTn>
                        </p:par>
                        <p:par>
                          <p:cTn id="54" fill="hold">
                            <p:stCondLst>
                              <p:cond delay="5000"/>
                            </p:stCondLst>
                            <p:childTnLst>
                              <p:par>
                                <p:cTn id="55" presetID="2" presetClass="entr" presetSubtype="2" fill="hold" grpId="0" nodeType="after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1+#ppt_w/2"/>
                                          </p:val>
                                        </p:tav>
                                        <p:tav tm="100000">
                                          <p:val>
                                            <p:strVal val="#ppt_x"/>
                                          </p:val>
                                        </p:tav>
                                      </p:tavLst>
                                    </p:anim>
                                    <p:anim calcmode="lin" valueType="num">
                                      <p:cBhvr additive="base">
                                        <p:cTn id="58" dur="500" fill="hold"/>
                                        <p:tgtEl>
                                          <p:spTgt spid="17"/>
                                        </p:tgtEl>
                                        <p:attrNameLst>
                                          <p:attrName>ppt_y</p:attrName>
                                        </p:attrNameLst>
                                      </p:cBhvr>
                                      <p:tavLst>
                                        <p:tav tm="0">
                                          <p:val>
                                            <p:strVal val="#ppt_y"/>
                                          </p:val>
                                        </p:tav>
                                        <p:tav tm="100000">
                                          <p:val>
                                            <p:strVal val="#ppt_y"/>
                                          </p:val>
                                        </p:tav>
                                      </p:tavLst>
                                    </p:anim>
                                  </p:childTnLst>
                                </p:cTn>
                              </p:par>
                            </p:childTnLst>
                          </p:cTn>
                        </p:par>
                        <p:par>
                          <p:cTn id="59" fill="hold">
                            <p:stCondLst>
                              <p:cond delay="5500"/>
                            </p:stCondLst>
                            <p:childTnLst>
                              <p:par>
                                <p:cTn id="60" presetID="17" presetClass="entr" presetSubtype="10" fill="hold" nodeType="after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strVal val="#ppt_h"/>
                                          </p:val>
                                        </p:tav>
                                        <p:tav tm="100000">
                                          <p:val>
                                            <p:strVal val="#ppt_h"/>
                                          </p:val>
                                        </p:tav>
                                      </p:tavLst>
                                    </p:anim>
                                  </p:childTnLst>
                                </p:cTn>
                              </p:par>
                              <p:par>
                                <p:cTn id="64" presetID="17" presetClass="entr" presetSubtype="10" fill="hold" nodeType="withEffect">
                                  <p:stCondLst>
                                    <p:cond delay="0"/>
                                  </p:stCondLst>
                                  <p:childTnLst>
                                    <p:set>
                                      <p:cBhvr>
                                        <p:cTn id="65" dur="1" fill="hold">
                                          <p:stCondLst>
                                            <p:cond delay="0"/>
                                          </p:stCondLst>
                                        </p:cTn>
                                        <p:tgtEl>
                                          <p:spTgt spid="20"/>
                                        </p:tgtEl>
                                        <p:attrNameLst>
                                          <p:attrName>style.visibility</p:attrName>
                                        </p:attrNameLst>
                                      </p:cBhvr>
                                      <p:to>
                                        <p:strVal val="visible"/>
                                      </p:to>
                                    </p:set>
                                    <p:anim calcmode="lin" valueType="num">
                                      <p:cBhvr>
                                        <p:cTn id="66" dur="500" fill="hold"/>
                                        <p:tgtEl>
                                          <p:spTgt spid="20"/>
                                        </p:tgtEl>
                                        <p:attrNameLst>
                                          <p:attrName>ppt_w</p:attrName>
                                        </p:attrNameLst>
                                      </p:cBhvr>
                                      <p:tavLst>
                                        <p:tav tm="0">
                                          <p:val>
                                            <p:fltVal val="0"/>
                                          </p:val>
                                        </p:tav>
                                        <p:tav tm="100000">
                                          <p:val>
                                            <p:strVal val="#ppt_w"/>
                                          </p:val>
                                        </p:tav>
                                      </p:tavLst>
                                    </p:anim>
                                    <p:anim calcmode="lin" valueType="num">
                                      <p:cBhvr>
                                        <p:cTn id="67" dur="500" fill="hold"/>
                                        <p:tgtEl>
                                          <p:spTgt spid="20"/>
                                        </p:tgtEl>
                                        <p:attrNameLst>
                                          <p:attrName>ppt_h</p:attrName>
                                        </p:attrNameLst>
                                      </p:cBhvr>
                                      <p:tavLst>
                                        <p:tav tm="0">
                                          <p:val>
                                            <p:strVal val="#ppt_h"/>
                                          </p:val>
                                        </p:tav>
                                        <p:tav tm="100000">
                                          <p:val>
                                            <p:strVal val="#ppt_h"/>
                                          </p:val>
                                        </p:tav>
                                      </p:tavLst>
                                    </p:anim>
                                  </p:childTnLst>
                                </p:cTn>
                              </p:par>
                              <p:par>
                                <p:cTn id="68" presetID="17" presetClass="entr" presetSubtype="10" fill="hold" nodeType="withEffect">
                                  <p:stCondLst>
                                    <p:cond delay="0"/>
                                  </p:stCondLst>
                                  <p:childTnLst>
                                    <p:set>
                                      <p:cBhvr>
                                        <p:cTn id="69" dur="1" fill="hold">
                                          <p:stCondLst>
                                            <p:cond delay="0"/>
                                          </p:stCondLst>
                                        </p:cTn>
                                        <p:tgtEl>
                                          <p:spTgt spid="18"/>
                                        </p:tgtEl>
                                        <p:attrNameLst>
                                          <p:attrName>style.visibility</p:attrName>
                                        </p:attrNameLst>
                                      </p:cBhvr>
                                      <p:to>
                                        <p:strVal val="visible"/>
                                      </p:to>
                                    </p:set>
                                    <p:anim calcmode="lin" valueType="num">
                                      <p:cBhvr>
                                        <p:cTn id="70" dur="500" fill="hold"/>
                                        <p:tgtEl>
                                          <p:spTgt spid="18"/>
                                        </p:tgtEl>
                                        <p:attrNameLst>
                                          <p:attrName>ppt_w</p:attrName>
                                        </p:attrNameLst>
                                      </p:cBhvr>
                                      <p:tavLst>
                                        <p:tav tm="0">
                                          <p:val>
                                            <p:fltVal val="0"/>
                                          </p:val>
                                        </p:tav>
                                        <p:tav tm="100000">
                                          <p:val>
                                            <p:strVal val="#ppt_w"/>
                                          </p:val>
                                        </p:tav>
                                      </p:tavLst>
                                    </p:anim>
                                    <p:anim calcmode="lin" valueType="num">
                                      <p:cBhvr>
                                        <p:cTn id="71" dur="500" fill="hold"/>
                                        <p:tgtEl>
                                          <p:spTgt spid="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bldLvl="0" animBg="1"/>
      <p:bldP spid="8" grpId="0" bldLvl="0" animBg="1"/>
      <p:bldP spid="9"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180C721-00F0-49A5-8986-DFDB39C600B4}"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8C8E5C5-05D3-4171-9F3F-370131363719}" type="slidenum">
              <a:rPr lang="zh-CN" altLang="en-US" smtClean="0"/>
            </a:fld>
            <a:endParaRPr lang="zh-CN" altLang="en-US"/>
          </a:p>
        </p:txBody>
      </p:sp>
      <p:sp>
        <p:nvSpPr>
          <p:cNvPr id="7" name="内容占位符 6"/>
          <p:cNvSpPr>
            <a:spLocks noGrp="1"/>
          </p:cNvSpPr>
          <p:nvPr>
            <p:ph sz="quarter" idx="13"/>
          </p:nvPr>
        </p:nvSpPr>
        <p:spPr>
          <a:xfrm>
            <a:off x="838201" y="465138"/>
            <a:ext cx="10515600" cy="56991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标题和表格">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152400"/>
            <a:ext cx="11074400" cy="563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09600" y="1219200"/>
            <a:ext cx="10972800" cy="5105400"/>
          </a:xfrm>
        </p:spPr>
        <p:txBody>
          <a:bodyPr vert="horz" wrap="square" lIns="91440" tIns="45720" rIns="91440" bIns="45720" numCol="1" rtlCol="0" anchor="t" anchorCtr="0" compatLnSpc="1">
            <a:normAutofit/>
          </a:bodyPr>
          <a:lstStyle/>
          <a:p>
            <a:pPr marL="342900" marR="0" lvl="0" indent="-342900" algn="l" defTabSz="914400" rtl="0" eaLnBrk="1" fontAlgn="base" latinLnBrk="0" hangingPunct="1">
              <a:lnSpc>
                <a:spcPct val="100000"/>
              </a:lnSpc>
              <a:spcBef>
                <a:spcPts val="800"/>
              </a:spcBef>
              <a:spcAft>
                <a:spcPct val="0"/>
              </a:spcAft>
              <a:buClrTx/>
              <a:buSzTx/>
              <a:buFont typeface="Arial" panose="020B0604020202020204" pitchFamily="34" charset="0"/>
              <a:buNone/>
              <a:defRPr/>
            </a:pPr>
            <a:endParaRPr kumimoji="0" lang="zh-CN" altLang="en-US" sz="1600" b="1" i="0" u="none" strike="noStrike" kern="1200" cap="none" spc="0" normalizeH="0" baseline="0" noProof="0">
              <a:ln>
                <a:noFill/>
              </a:ln>
              <a:solidFill>
                <a:schemeClr val="tx1"/>
              </a:solidFill>
              <a:effectLst/>
              <a:uLnTx/>
              <a:uFillTx/>
              <a:latin typeface="+mn-lt"/>
              <a:ea typeface="+mn-ea"/>
              <a:cs typeface="+mn-cs"/>
            </a:endParaRPr>
          </a:p>
        </p:txBody>
      </p:sp>
      <p:sp>
        <p:nvSpPr>
          <p:cNvPr id="9" name="日期占位符 3"/>
          <p:cNvSpPr>
            <a:spLocks noGrp="1"/>
          </p:cNvSpPr>
          <p:nvPr>
            <p:ph type="dt" sz="half" idx="2"/>
          </p:nvPr>
        </p:nvSpPr>
        <p:spPr>
          <a:xfrm>
            <a:off x="304800" y="6567488"/>
            <a:ext cx="3556000" cy="230188"/>
          </a:xfrm>
          <a:prstGeom prst="rect">
            <a:avLst/>
          </a:prstGeom>
        </p:spPr>
        <p:txBody>
          <a:bodyPr vert="horz" lIns="91440" tIns="45720" rIns="91440" bIns="45720" rtlCol="0" anchor="ctr"/>
          <a:lstStyle>
            <a:lvl1pPr>
              <a:defRPr>
                <a:latin typeface="Courier New" panose="02070309020205020404" charset="0"/>
                <a:cs typeface="Courier New" panose="0207030902020502040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FFFFFF"/>
                </a:solidFill>
                <a:effectLst/>
                <a:uLnTx/>
                <a:uFillTx/>
                <a:ea typeface="宋体" panose="02010600030101010101" pitchFamily="2" charset="-122"/>
              </a:rPr>
              <a:t>www.pcschoolchina.com</a:t>
            </a:r>
            <a:endParaRPr kumimoji="0" lang="en-US" altLang="zh-CN" sz="1200" b="0" i="0" u="none" strike="noStrike" kern="1200" cap="none" spc="0" normalizeH="0" baseline="0" noProof="0">
              <a:ln>
                <a:noFill/>
              </a:ln>
              <a:solidFill>
                <a:srgbClr val="FFFFFF"/>
              </a:solidFill>
              <a:effectLst/>
              <a:uLnTx/>
              <a:uFillTx/>
              <a:ea typeface="宋体" panose="02010600030101010101" pitchFamily="2" charset="-122"/>
            </a:endParaRPr>
          </a:p>
        </p:txBody>
      </p:sp>
      <p:sp>
        <p:nvSpPr>
          <p:cNvPr id="10" name="页脚占位符 4"/>
          <p:cNvSpPr>
            <a:spLocks noGrp="1"/>
          </p:cNvSpPr>
          <p:nvPr>
            <p:ph type="ftr" sz="quarter" idx="3"/>
          </p:nvPr>
        </p:nvSpPr>
        <p:spPr>
          <a:xfrm>
            <a:off x="8026400" y="6578600"/>
            <a:ext cx="3860800" cy="214313"/>
          </a:xfrm>
          <a:prstGeom prst="rect">
            <a:avLst/>
          </a:prstGeom>
        </p:spPr>
        <p:txBody>
          <a:bodyPr vert="horz" lIns="91440" tIns="45720" rIns="91440" bIns="45720"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1000" b="0" i="0" u="none" strike="noStrike" kern="1200" cap="all" spc="200" normalizeH="0" baseline="0" noProof="0">
                <a:ln>
                  <a:noFill/>
                </a:ln>
                <a:solidFill>
                  <a:srgbClr val="FFFFFF"/>
                </a:solidFill>
                <a:effectLst/>
                <a:uLnTx/>
                <a:uFillTx/>
                <a:ea typeface="宋体" panose="02010600030101010101" pitchFamily="2" charset="-122"/>
              </a:rPr>
              <a:t>巨匠</a:t>
            </a:r>
            <a:r>
              <a:rPr kumimoji="0" lang="en-US" altLang="zh-CN" sz="1000" b="0" i="0" u="none" strike="noStrike" kern="1200" cap="all" spc="200" normalizeH="0" baseline="0" noProof="0">
                <a:ln>
                  <a:noFill/>
                </a:ln>
                <a:solidFill>
                  <a:srgbClr val="FFFFFF"/>
                </a:solidFill>
                <a:effectLst/>
                <a:uLnTx/>
                <a:uFillTx/>
                <a:ea typeface="宋体" panose="02010600030101010101" pitchFamily="2" charset="-122"/>
              </a:rPr>
              <a:t>IT</a:t>
            </a:r>
            <a:r>
              <a:rPr kumimoji="0" lang="zh-CN" altLang="en-US" sz="1000" b="0" i="0" u="none" strike="noStrike" kern="1200" cap="all" spc="200" normalizeH="0" baseline="0" noProof="0">
                <a:ln>
                  <a:noFill/>
                </a:ln>
                <a:solidFill>
                  <a:srgbClr val="FFFFFF"/>
                </a:solidFill>
                <a:effectLst/>
                <a:uLnTx/>
                <a:uFillTx/>
                <a:ea typeface="宋体" panose="02010600030101010101" pitchFamily="2" charset="-122"/>
              </a:rPr>
              <a:t>培训</a:t>
            </a:r>
            <a:endParaRPr kumimoji="0" lang="zh-CN" altLang="en-US" sz="1000" b="0" i="0" u="none" strike="noStrike" kern="1200" cap="all" spc="200" normalizeH="0" baseline="0" noProof="0">
              <a:ln>
                <a:noFill/>
              </a:ln>
              <a:solidFill>
                <a:srgbClr val="FFFFFF"/>
              </a:solidFill>
              <a:effectLst/>
              <a:uLnTx/>
              <a:uFillTx/>
              <a:ea typeface="宋体" panose="02010600030101010101" pitchFamily="2" charset="-122"/>
            </a:endParaRPr>
          </a:p>
        </p:txBody>
      </p:sp>
      <p:sp>
        <p:nvSpPr>
          <p:cNvPr id="11" name="灯片编号占位符 5"/>
          <p:cNvSpPr>
            <a:spLocks noGrp="1"/>
          </p:cNvSpPr>
          <p:nvPr>
            <p:ph type="sldNum" sz="quarter" idx="4"/>
          </p:nvPr>
        </p:nvSpPr>
        <p:spPr>
          <a:xfrm>
            <a:off x="4368800" y="6572250"/>
            <a:ext cx="2844800" cy="209550"/>
          </a:xfrm>
          <a:prstGeom prst="ellipse">
            <a:avLst/>
          </a:prstGeom>
          <a:ln w="19050">
            <a:solidFill>
              <a:srgbClr val="FFFFFF"/>
            </a:solidFill>
          </a:ln>
        </p:spPr>
        <p:txBody>
          <a:bodyPr vert="horz" wrap="square" lIns="9144" tIns="9144" rIns="9144" bIns="9144" numCol="1" anchor="ctr" anchorCtr="0" compatLnSpc="1">
            <a:normAutofit/>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6D8A8636-5D57-47AC-BD50-6E414FEE20B5}" type="slidenum">
              <a:rPr kumimoji="0" lang="en-US" altLang="zh-CN" sz="1600" b="0" i="0" u="none" strike="noStrike" kern="1200" cap="none" spc="0" normalizeH="0" baseline="0" noProof="0" smtClean="0">
                <a:ln>
                  <a:noFill/>
                </a:ln>
                <a:solidFill>
                  <a:srgbClr val="FFFFFF"/>
                </a:solidFill>
                <a:effectLst/>
                <a:uLnTx/>
                <a:uFillTx/>
                <a:ea typeface="宋体" panose="02010600030101010101" pitchFamily="2" charset="-122"/>
              </a:rPr>
            </a:fld>
            <a:endParaRPr kumimoji="0" lang="en-US" altLang="zh-CN" sz="1600" b="0" i="0" u="none" strike="noStrike" kern="1200" cap="none" spc="0" normalizeH="0" baseline="0" noProof="0" smtClean="0">
              <a:ln>
                <a:noFill/>
              </a:ln>
              <a:solidFill>
                <a:srgbClr val="FFFFFF"/>
              </a:solidFill>
              <a:effectLst/>
              <a:uLnTx/>
              <a:uFillTx/>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custDataLst>
              <p:tags r:id="rId2"/>
            </p:custDataLst>
          </p:nvPr>
        </p:nvSpPr>
        <p:spPr>
          <a:xfrm>
            <a:off x="1696822" y="2866937"/>
            <a:ext cx="1080000" cy="1080000"/>
          </a:xfrm>
          <a:prstGeom prst="ellipse">
            <a:avLst/>
          </a:prstGeom>
          <a:solidFill>
            <a:schemeClr val="bg1"/>
          </a:solidFill>
          <a:ln w="15875" cmpd="db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b="1" dirty="0">
              <a:solidFill>
                <a:schemeClr val="accent1">
                  <a:lumMod val="50000"/>
                </a:schemeClr>
              </a:solidFill>
              <a:latin typeface="Courier New" panose="02070309020205020404" charset="0"/>
              <a:ea typeface="仿宋" panose="02010609060101010101" charset="-122"/>
              <a:cs typeface="Courier New" panose="02070309020205020404" charset="0"/>
            </a:endParaRPr>
          </a:p>
        </p:txBody>
      </p:sp>
      <p:sp>
        <p:nvSpPr>
          <p:cNvPr id="8" name="矩形 7"/>
          <p:cNvSpPr/>
          <p:nvPr>
            <p:custDataLst>
              <p:tags r:id="rId3"/>
            </p:custDataLst>
          </p:nvPr>
        </p:nvSpPr>
        <p:spPr>
          <a:xfrm>
            <a:off x="6900421" y="0"/>
            <a:ext cx="5291579"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urier New" panose="02070309020205020404" charset="0"/>
              <a:ea typeface="仿宋" panose="02010609060101010101" charset="-122"/>
              <a:cs typeface="Courier New" panose="02070309020205020404" charset="0"/>
            </a:endParaRPr>
          </a:p>
        </p:txBody>
      </p:sp>
      <p:sp>
        <p:nvSpPr>
          <p:cNvPr id="9" name="椭圆 8"/>
          <p:cNvSpPr/>
          <p:nvPr>
            <p:custDataLst>
              <p:tags r:id="rId4"/>
            </p:custDataLst>
          </p:nvPr>
        </p:nvSpPr>
        <p:spPr>
          <a:xfrm>
            <a:off x="8555081" y="1957837"/>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urier New" panose="02070309020205020404" charset="0"/>
              <a:ea typeface="仿宋" panose="02010609060101010101" charset="-122"/>
              <a:cs typeface="Courier New" panose="02070309020205020404" charset="0"/>
            </a:endParaRPr>
          </a:p>
        </p:txBody>
      </p:sp>
      <p:cxnSp>
        <p:nvCxnSpPr>
          <p:cNvPr id="10" name="直接连接符 9"/>
          <p:cNvCxnSpPr/>
          <p:nvPr>
            <p:custDataLst>
              <p:tags r:id="rId5"/>
            </p:custDataLst>
          </p:nvPr>
        </p:nvCxnSpPr>
        <p:spPr>
          <a:xfrm flipH="1">
            <a:off x="6810167" y="-246669"/>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6"/>
            </p:custDataLst>
          </p:nvPr>
        </p:nvCxnSpPr>
        <p:spPr>
          <a:xfrm flipH="1">
            <a:off x="10120546" y="5516252"/>
            <a:ext cx="2664061"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7"/>
            </p:custDataLst>
          </p:nvPr>
        </p:nvCxnSpPr>
        <p:spPr>
          <a:xfrm>
            <a:off x="8609081" y="2065837"/>
            <a:ext cx="0" cy="9079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椭圆 12"/>
          <p:cNvSpPr/>
          <p:nvPr>
            <p:custDataLst>
              <p:tags r:id="rId8"/>
            </p:custDataLst>
          </p:nvPr>
        </p:nvSpPr>
        <p:spPr>
          <a:xfrm>
            <a:off x="8569717" y="2965412"/>
            <a:ext cx="78729" cy="87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urier New" panose="02070309020205020404" charset="0"/>
              <a:ea typeface="仿宋" panose="02010609060101010101" charset="-122"/>
              <a:cs typeface="Courier New" panose="02070309020205020404" charset="0"/>
            </a:endParaRPr>
          </a:p>
        </p:txBody>
      </p:sp>
      <p:cxnSp>
        <p:nvCxnSpPr>
          <p:cNvPr id="14" name="直接连接符 13"/>
          <p:cNvCxnSpPr/>
          <p:nvPr>
            <p:custDataLst>
              <p:tags r:id="rId9"/>
            </p:custDataLst>
          </p:nvPr>
        </p:nvCxnSpPr>
        <p:spPr>
          <a:xfrm>
            <a:off x="8609081" y="3045780"/>
            <a:ext cx="0" cy="9079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椭圆 14"/>
          <p:cNvSpPr/>
          <p:nvPr>
            <p:custDataLst>
              <p:tags r:id="rId10"/>
            </p:custDataLst>
          </p:nvPr>
        </p:nvSpPr>
        <p:spPr>
          <a:xfrm>
            <a:off x="8555081" y="3926059"/>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urier New" panose="02070309020205020404" charset="0"/>
              <a:ea typeface="仿宋" panose="02010609060101010101" charset="-122"/>
              <a:cs typeface="Courier New" panose="02070309020205020404" charset="0"/>
            </a:endParaRPr>
          </a:p>
        </p:txBody>
      </p:sp>
      <p:cxnSp>
        <p:nvCxnSpPr>
          <p:cNvPr id="16" name="直接连接符 15"/>
          <p:cNvCxnSpPr/>
          <p:nvPr>
            <p:custDataLst>
              <p:tags r:id="rId11"/>
            </p:custDataLst>
          </p:nvPr>
        </p:nvCxnSpPr>
        <p:spPr>
          <a:xfrm>
            <a:off x="8609081" y="4001248"/>
            <a:ext cx="0" cy="9079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椭圆 16"/>
          <p:cNvSpPr/>
          <p:nvPr>
            <p:custDataLst>
              <p:tags r:id="rId12"/>
            </p:custDataLst>
          </p:nvPr>
        </p:nvSpPr>
        <p:spPr>
          <a:xfrm>
            <a:off x="8555081" y="4880421"/>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urier New" panose="02070309020205020404" charset="0"/>
              <a:ea typeface="仿宋" panose="02010609060101010101" charset="-122"/>
              <a:cs typeface="Courier New" panose="02070309020205020404" charset="0"/>
            </a:endParaRPr>
          </a:p>
        </p:txBody>
      </p:sp>
      <p:sp>
        <p:nvSpPr>
          <p:cNvPr id="2" name="标题 1"/>
          <p:cNvSpPr>
            <a:spLocks noGrp="1"/>
          </p:cNvSpPr>
          <p:nvPr>
            <p:ph type="title" hasCustomPrompt="1"/>
          </p:nvPr>
        </p:nvSpPr>
        <p:spPr>
          <a:xfrm>
            <a:off x="2882900" y="2527300"/>
            <a:ext cx="3746500" cy="917030"/>
          </a:xfrm>
        </p:spPr>
        <p:txBody>
          <a:bodyPr anchor="b">
            <a:normAutofit/>
          </a:bodyPr>
          <a:lstStyle>
            <a:lvl1pPr>
              <a:defRPr sz="4000">
                <a:solidFill>
                  <a:srgbClr val="1F4E79"/>
                </a:solidFill>
              </a:defRPr>
            </a:lvl1pPr>
          </a:lstStyle>
          <a:p>
            <a:r>
              <a:rPr lang="zh-CN" altLang="en-US" dirty="0" smtClean="0"/>
              <a:t>编辑标题</a:t>
            </a:r>
            <a:endParaRPr lang="zh-CN" altLang="en-US" dirty="0"/>
          </a:p>
        </p:txBody>
      </p:sp>
      <p:sp>
        <p:nvSpPr>
          <p:cNvPr id="3" name="文本占位符 2"/>
          <p:cNvSpPr>
            <a:spLocks noGrp="1"/>
          </p:cNvSpPr>
          <p:nvPr>
            <p:ph type="body" idx="1"/>
          </p:nvPr>
        </p:nvSpPr>
        <p:spPr>
          <a:xfrm>
            <a:off x="2882900" y="3471319"/>
            <a:ext cx="3746500" cy="568030"/>
          </a:xfrm>
        </p:spPr>
        <p:txBody>
          <a:bodyPr>
            <a:normAutofit/>
          </a:bodyPr>
          <a:lstStyle>
            <a:lvl1pPr marL="0" indent="0">
              <a:buNone/>
              <a:defRPr sz="1800">
                <a:solidFill>
                  <a:srgbClr val="1F4E79"/>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日期占位符 3"/>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3" presetClass="entr" presetSubtype="16" fill="hold" grpId="1"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childTnLst>
                                </p:cTn>
                              </p:par>
                            </p:childTnLst>
                          </p:cTn>
                        </p:par>
                        <p:par>
                          <p:cTn id="15" fill="hold">
                            <p:stCondLst>
                              <p:cond delay="1500"/>
                            </p:stCondLst>
                            <p:childTnLst>
                              <p:par>
                                <p:cTn id="16" presetID="22" presetClass="entr" presetSubtype="1"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up)">
                                      <p:cBhvr>
                                        <p:cTn id="18" dur="500"/>
                                        <p:tgtEl>
                                          <p:spTgt spid="12"/>
                                        </p:tgtEl>
                                      </p:cBhvr>
                                    </p:animEffect>
                                  </p:childTnLst>
                                </p:cTn>
                              </p:par>
                            </p:childTnLst>
                          </p:cTn>
                        </p:par>
                        <p:par>
                          <p:cTn id="19" fill="hold">
                            <p:stCondLst>
                              <p:cond delay="2000"/>
                            </p:stCondLst>
                            <p:childTnLst>
                              <p:par>
                                <p:cTn id="20" presetID="23" presetClass="entr" presetSubtype="16"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3000"/>
                            </p:stCondLst>
                            <p:childTnLst>
                              <p:par>
                                <p:cTn id="29" presetID="23" presetClass="entr" presetSubtype="16"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childTnLst>
                                </p:cTn>
                              </p:par>
                            </p:childTnLst>
                          </p:cTn>
                        </p:par>
                        <p:par>
                          <p:cTn id="33" fill="hold">
                            <p:stCondLst>
                              <p:cond delay="3500"/>
                            </p:stCondLst>
                            <p:childTnLst>
                              <p:par>
                                <p:cTn id="34" presetID="22" presetClass="entr" presetSubtype="1" fill="hold"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up)">
                                      <p:cBhvr>
                                        <p:cTn id="36" dur="500"/>
                                        <p:tgtEl>
                                          <p:spTgt spid="16"/>
                                        </p:tgtEl>
                                      </p:cBhvr>
                                    </p:animEffect>
                                  </p:childTnLst>
                                </p:cTn>
                              </p:par>
                            </p:childTnLst>
                          </p:cTn>
                        </p:par>
                        <p:par>
                          <p:cTn id="37" fill="hold">
                            <p:stCondLst>
                              <p:cond delay="4000"/>
                            </p:stCondLst>
                            <p:childTnLst>
                              <p:par>
                                <p:cTn id="38" presetID="23" presetClass="entr" presetSubtype="16"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500" fill="hold"/>
                                        <p:tgtEl>
                                          <p:spTgt spid="17"/>
                                        </p:tgtEl>
                                        <p:attrNameLst>
                                          <p:attrName>ppt_w</p:attrName>
                                        </p:attrNameLst>
                                      </p:cBhvr>
                                      <p:tavLst>
                                        <p:tav tm="0">
                                          <p:val>
                                            <p:fltVal val="0"/>
                                          </p:val>
                                        </p:tav>
                                        <p:tav tm="100000">
                                          <p:val>
                                            <p:strVal val="#ppt_w"/>
                                          </p:val>
                                        </p:tav>
                                      </p:tavLst>
                                    </p:anim>
                                    <p:anim calcmode="lin" valueType="num">
                                      <p:cBhvr>
                                        <p:cTn id="41" dur="500" fill="hold"/>
                                        <p:tgtEl>
                                          <p:spTgt spid="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9" grpId="0" animBg="1"/>
      <p:bldP spid="9" grpId="1" bldLvl="0" animBg="1"/>
      <p:bldP spid="13" grpId="0" bldLvl="0" animBg="1"/>
      <p:bldP spid="15" grpId="0" bldLvl="0" animBg="1"/>
      <p:bldP spid="17" grpId="0" bldLvl="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515533"/>
            <a:ext cx="5181600" cy="466143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172200" y="1515533"/>
            <a:ext cx="5181600" cy="466143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C8E5C5-05D3-4171-9F3F-3701313637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740432"/>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616199"/>
            <a:ext cx="5157787" cy="3573463"/>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740432"/>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p:nvPr>
        </p:nvSpPr>
        <p:spPr>
          <a:xfrm>
            <a:off x="6172200" y="2616199"/>
            <a:ext cx="5183188" cy="35734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8C8E5C5-05D3-4171-9F3F-3701313637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custDataLst>
              <p:tags r:id="rId2"/>
            </p:custDataLst>
          </p:nvPr>
        </p:nvSpPr>
        <p:spPr>
          <a:xfrm>
            <a:off x="0" y="2639505"/>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urier New" panose="02070309020205020404" charset="0"/>
              <a:ea typeface="仿宋" panose="02010609060101010101" charset="-122"/>
              <a:cs typeface="Courier New" panose="02070309020205020404" charset="0"/>
            </a:endParaRPr>
          </a:p>
        </p:txBody>
      </p:sp>
      <p:sp>
        <p:nvSpPr>
          <p:cNvPr id="7" name="矩形 6"/>
          <p:cNvSpPr/>
          <p:nvPr>
            <p:custDataLst>
              <p:tags r:id="rId3"/>
            </p:custDataLst>
          </p:nvPr>
        </p:nvSpPr>
        <p:spPr>
          <a:xfrm>
            <a:off x="7722124" y="2639505"/>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urier New" panose="02070309020205020404" charset="0"/>
              <a:ea typeface="仿宋" panose="02010609060101010101" charset="-122"/>
              <a:cs typeface="Courier New" panose="02070309020205020404" charset="0"/>
            </a:endParaRPr>
          </a:p>
        </p:txBody>
      </p:sp>
      <p:sp>
        <p:nvSpPr>
          <p:cNvPr id="8" name="任意多边形 7"/>
          <p:cNvSpPr/>
          <p:nvPr>
            <p:custDataLst>
              <p:tags r:id="rId4"/>
            </p:custDataLst>
          </p:nvPr>
        </p:nvSpPr>
        <p:spPr>
          <a:xfrm>
            <a:off x="8062274" y="3185887"/>
            <a:ext cx="386499" cy="198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urier New" panose="02070309020205020404" charset="0"/>
              <a:ea typeface="仿宋" panose="02010609060101010101" charset="-122"/>
              <a:cs typeface="Courier New" panose="02070309020205020404" charset="0"/>
            </a:endParaRPr>
          </a:p>
        </p:txBody>
      </p:sp>
      <p:sp>
        <p:nvSpPr>
          <p:cNvPr id="9" name="任意多边形 8"/>
          <p:cNvSpPr/>
          <p:nvPr>
            <p:custDataLst>
              <p:tags r:id="rId5"/>
            </p:custDataLst>
          </p:nvPr>
        </p:nvSpPr>
        <p:spPr>
          <a:xfrm>
            <a:off x="8467623"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urier New" panose="02070309020205020404" charset="0"/>
              <a:ea typeface="仿宋" panose="02010609060101010101" charset="-122"/>
              <a:cs typeface="Courier New" panose="02070309020205020404" charset="0"/>
            </a:endParaRPr>
          </a:p>
        </p:txBody>
      </p:sp>
      <p:sp>
        <p:nvSpPr>
          <p:cNvPr id="10" name="任意多边形 9"/>
          <p:cNvSpPr/>
          <p:nvPr>
            <p:custDataLst>
              <p:tags r:id="rId6"/>
            </p:custDataLst>
          </p:nvPr>
        </p:nvSpPr>
        <p:spPr>
          <a:xfrm>
            <a:off x="8880982" y="3257887"/>
            <a:ext cx="386499"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urier New" panose="02070309020205020404" charset="0"/>
              <a:ea typeface="仿宋" panose="02010609060101010101" charset="-122"/>
              <a:cs typeface="Courier New" panose="02070309020205020404" charset="0"/>
            </a:endParaRPr>
          </a:p>
        </p:txBody>
      </p:sp>
      <p:sp>
        <p:nvSpPr>
          <p:cNvPr id="11" name="任意多边形 10"/>
          <p:cNvSpPr/>
          <p:nvPr>
            <p:custDataLst>
              <p:tags r:id="rId7"/>
            </p:custDataLst>
          </p:nvPr>
        </p:nvSpPr>
        <p:spPr>
          <a:xfrm>
            <a:off x="9287066" y="3293887"/>
            <a:ext cx="386499" cy="1872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urier New" panose="02070309020205020404" charset="0"/>
              <a:ea typeface="仿宋" panose="02010609060101010101" charset="-122"/>
              <a:cs typeface="Courier New" panose="02070309020205020404" charset="0"/>
            </a:endParaRPr>
          </a:p>
        </p:txBody>
      </p:sp>
      <p:sp>
        <p:nvSpPr>
          <p:cNvPr id="12" name="任意多边形 11"/>
          <p:cNvSpPr/>
          <p:nvPr>
            <p:custDataLst>
              <p:tags r:id="rId8"/>
            </p:custDataLst>
          </p:nvPr>
        </p:nvSpPr>
        <p:spPr>
          <a:xfrm>
            <a:off x="9712735" y="3329887"/>
            <a:ext cx="386499" cy="1836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urier New" panose="02070309020205020404" charset="0"/>
              <a:ea typeface="仿宋" panose="02010609060101010101" charset="-122"/>
              <a:cs typeface="Courier New" panose="02070309020205020404" charset="0"/>
            </a:endParaRPr>
          </a:p>
        </p:txBody>
      </p:sp>
      <p:sp>
        <p:nvSpPr>
          <p:cNvPr id="13" name="任意多边形 12"/>
          <p:cNvSpPr/>
          <p:nvPr>
            <p:custDataLst>
              <p:tags r:id="rId9"/>
            </p:custDataLst>
          </p:nvPr>
        </p:nvSpPr>
        <p:spPr>
          <a:xfrm>
            <a:off x="10135328" y="3365887"/>
            <a:ext cx="386499" cy="180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urier New" panose="02070309020205020404" charset="0"/>
              <a:ea typeface="仿宋" panose="02010609060101010101" charset="-122"/>
              <a:cs typeface="Courier New" panose="02070309020205020404" charset="0"/>
            </a:endParaRPr>
          </a:p>
        </p:txBody>
      </p:sp>
      <p:sp>
        <p:nvSpPr>
          <p:cNvPr id="14" name="任意多边形 13"/>
          <p:cNvSpPr/>
          <p:nvPr>
            <p:custDataLst>
              <p:tags r:id="rId10"/>
            </p:custDataLst>
          </p:nvPr>
        </p:nvSpPr>
        <p:spPr>
          <a:xfrm rot="20959521">
            <a:off x="10678524" y="3417043"/>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urier New" panose="02070309020205020404" charset="0"/>
              <a:ea typeface="仿宋" panose="02010609060101010101" charset="-122"/>
              <a:cs typeface="Courier New" panose="02070309020205020404" charset="0"/>
            </a:endParaRPr>
          </a:p>
        </p:txBody>
      </p:sp>
      <p:sp>
        <p:nvSpPr>
          <p:cNvPr id="15" name="任意多边形 14"/>
          <p:cNvSpPr/>
          <p:nvPr>
            <p:custDataLst>
              <p:tags r:id="rId11"/>
            </p:custDataLst>
          </p:nvPr>
        </p:nvSpPr>
        <p:spPr>
          <a:xfrm rot="19779136">
            <a:off x="11359082" y="3458639"/>
            <a:ext cx="386499"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urier New" panose="02070309020205020404" charset="0"/>
              <a:ea typeface="仿宋" panose="02010609060101010101" charset="-122"/>
              <a:cs typeface="Courier New" panose="02070309020205020404" charset="0"/>
            </a:endParaRPr>
          </a:p>
        </p:txBody>
      </p:sp>
      <p:cxnSp>
        <p:nvCxnSpPr>
          <p:cNvPr id="16" name="直接连接符 15"/>
          <p:cNvCxnSpPr/>
          <p:nvPr>
            <p:custDataLst>
              <p:tags r:id="rId12"/>
            </p:custDataLst>
          </p:nvPr>
        </p:nvCxnSpPr>
        <p:spPr>
          <a:xfrm>
            <a:off x="311084" y="2658359"/>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3"/>
            </p:custDataLst>
          </p:nvPr>
        </p:nvCxnSpPr>
        <p:spPr>
          <a:xfrm>
            <a:off x="311083" y="4451022"/>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9" name="副标题 2"/>
          <p:cNvSpPr>
            <a:spLocks noGrp="1"/>
          </p:cNvSpPr>
          <p:nvPr>
            <p:ph type="subTitle" idx="1" hasCustomPrompt="1"/>
          </p:nvPr>
        </p:nvSpPr>
        <p:spPr>
          <a:xfrm>
            <a:off x="353549" y="4518221"/>
            <a:ext cx="3679436" cy="666521"/>
          </a:xfrm>
        </p:spPr>
        <p:txBody>
          <a:bodyPr anchor="ct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编辑文本</a:t>
            </a:r>
            <a:endParaRPr lang="zh-CN" altLang="en-US" dirty="0"/>
          </a:p>
        </p:txBody>
      </p:sp>
      <p:sp>
        <p:nvSpPr>
          <p:cNvPr id="2" name="标题 1"/>
          <p:cNvSpPr>
            <a:spLocks noGrp="1"/>
          </p:cNvSpPr>
          <p:nvPr>
            <p:ph type="title" hasCustomPrompt="1"/>
          </p:nvPr>
        </p:nvSpPr>
        <p:spPr>
          <a:xfrm>
            <a:off x="347179" y="2639504"/>
            <a:ext cx="7374943" cy="1744085"/>
          </a:xfrm>
        </p:spPr>
        <p:txBody>
          <a:bodyPr>
            <a:noAutofit/>
          </a:bodyPr>
          <a:lstStyle>
            <a:lvl1pPr algn="ctr">
              <a:defRPr sz="7200">
                <a:solidFill>
                  <a:srgbClr val="1F4E79"/>
                </a:solidFill>
              </a:defRPr>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8C8E5C5-05D3-4171-9F3F-370131363719}" type="slidenum">
              <a:rPr lang="zh-CN" altLang="en-US" smtClean="0"/>
            </a:fld>
            <a:endParaRPr lang="zh-CN" altLang="en-US"/>
          </a:p>
        </p:txBody>
      </p:sp>
      <p:sp>
        <p:nvSpPr>
          <p:cNvPr id="22" name="内容占位符 21"/>
          <p:cNvSpPr>
            <a:spLocks noGrp="1"/>
          </p:cNvSpPr>
          <p:nvPr>
            <p:ph sz="quarter" idx="13" hasCustomPrompt="1"/>
          </p:nvPr>
        </p:nvSpPr>
        <p:spPr>
          <a:xfrm>
            <a:off x="4051835" y="4518221"/>
            <a:ext cx="3670287" cy="666521"/>
          </a:xfrm>
        </p:spPr>
        <p:txBody>
          <a:bodyPr anchor="ctr"/>
          <a:lstStyle>
            <a:lvl1pPr marL="0" indent="0">
              <a:buNone/>
              <a:defRPr/>
            </a:lvl1pPr>
          </a:lstStyle>
          <a:p>
            <a:pPr lvl="0"/>
            <a:r>
              <a:rPr lang="zh-CN" altLang="en-US" dirty="0" smtClean="0"/>
              <a:t>编辑文本</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1"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ppt_x</p:attrName>
                                        </p:attrNameLst>
                                      </p:cBhvr>
                                      <p:tavLst>
                                        <p:tav tm="0">
                                          <p:val>
                                            <p:strVal val="#ppt_x-.2"/>
                                          </p:val>
                                        </p:tav>
                                        <p:tav tm="100000">
                                          <p:val>
                                            <p:strVal val="#ppt_x"/>
                                          </p:val>
                                        </p:tav>
                                      </p:tavLst>
                                    </p:anim>
                                    <p:anim calcmode="lin" valueType="num">
                                      <p:cBhvr>
                                        <p:cTn id="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9" dur="1000"/>
                                        <p:tgtEl>
                                          <p:spTgt spid="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ppt_x</p:attrName>
                                        </p:attrNameLst>
                                      </p:cBhvr>
                                      <p:tavLst>
                                        <p:tav tm="0">
                                          <p:val>
                                            <p:strVal val="#ppt_x-.2"/>
                                          </p:val>
                                        </p:tav>
                                        <p:tav tm="100000">
                                          <p:val>
                                            <p:strVal val="#ppt_x"/>
                                          </p:val>
                                        </p:tav>
                                      </p:tavLst>
                                    </p:anim>
                                    <p:anim calcmode="lin" valueType="num">
                                      <p:cBhvr>
                                        <p:cTn id="13"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14" dur="1000"/>
                                        <p:tgtEl>
                                          <p:spTgt spid="7"/>
                                        </p:tgtEl>
                                      </p:cBhvr>
                                    </p:animEffect>
                                  </p:childTnLst>
                                </p:cTn>
                              </p:par>
                            </p:childTnLst>
                          </p:cTn>
                        </p:par>
                        <p:par>
                          <p:cTn id="15" fill="hold">
                            <p:stCondLst>
                              <p:cond delay="1000"/>
                            </p:stCondLst>
                            <p:childTnLst>
                              <p:par>
                                <p:cTn id="16" presetID="2" presetClass="entr" presetSubtype="2"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2"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1+#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2"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1+#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2"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1+#ppt_w/2"/>
                                          </p:val>
                                        </p:tav>
                                        <p:tav tm="100000">
                                          <p:val>
                                            <p:strVal val="#ppt_x"/>
                                          </p:val>
                                        </p:tav>
                                      </p:tavLst>
                                    </p:anim>
                                    <p:anim calcmode="lin" valueType="num">
                                      <p:cBhvr additive="base">
                                        <p:cTn id="39" dur="500" fill="hold"/>
                                        <p:tgtEl>
                                          <p:spTgt spid="12"/>
                                        </p:tgtEl>
                                        <p:attrNameLst>
                                          <p:attrName>ppt_y</p:attrName>
                                        </p:attrNameLst>
                                      </p:cBhvr>
                                      <p:tavLst>
                                        <p:tav tm="0">
                                          <p:val>
                                            <p:strVal val="#ppt_y"/>
                                          </p:val>
                                        </p:tav>
                                        <p:tav tm="100000">
                                          <p:val>
                                            <p:strVal val="#ppt_y"/>
                                          </p:val>
                                        </p:tav>
                                      </p:tavLst>
                                    </p:anim>
                                  </p:childTnLst>
                                </p:cTn>
                              </p:par>
                            </p:childTnLst>
                          </p:cTn>
                        </p:par>
                        <p:par>
                          <p:cTn id="40" fill="hold">
                            <p:stCondLst>
                              <p:cond delay="3500"/>
                            </p:stCondLst>
                            <p:childTnLst>
                              <p:par>
                                <p:cTn id="41" presetID="2" presetClass="entr" presetSubtype="2"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1+#ppt_w/2"/>
                                          </p:val>
                                        </p:tav>
                                        <p:tav tm="100000">
                                          <p:val>
                                            <p:strVal val="#ppt_x"/>
                                          </p:val>
                                        </p:tav>
                                      </p:tavLst>
                                    </p:anim>
                                    <p:anim calcmode="lin" valueType="num">
                                      <p:cBhvr additive="base">
                                        <p:cTn id="44" dur="500" fill="hold"/>
                                        <p:tgtEl>
                                          <p:spTgt spid="13"/>
                                        </p:tgtEl>
                                        <p:attrNameLst>
                                          <p:attrName>ppt_y</p:attrName>
                                        </p:attrNameLst>
                                      </p:cBhvr>
                                      <p:tavLst>
                                        <p:tav tm="0">
                                          <p:val>
                                            <p:strVal val="#ppt_y"/>
                                          </p:val>
                                        </p:tav>
                                        <p:tav tm="100000">
                                          <p:val>
                                            <p:strVal val="#ppt_y"/>
                                          </p:val>
                                        </p:tav>
                                      </p:tavLst>
                                    </p:anim>
                                  </p:childTnLst>
                                </p:cTn>
                              </p:par>
                            </p:childTnLst>
                          </p:cTn>
                        </p:par>
                        <p:par>
                          <p:cTn id="45" fill="hold">
                            <p:stCondLst>
                              <p:cond delay="4000"/>
                            </p:stCondLst>
                            <p:childTnLst>
                              <p:par>
                                <p:cTn id="46" presetID="2" presetClass="entr" presetSubtype="2"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500" fill="hold"/>
                                        <p:tgtEl>
                                          <p:spTgt spid="14"/>
                                        </p:tgtEl>
                                        <p:attrNameLst>
                                          <p:attrName>ppt_x</p:attrName>
                                        </p:attrNameLst>
                                      </p:cBhvr>
                                      <p:tavLst>
                                        <p:tav tm="0">
                                          <p:val>
                                            <p:strVal val="1+#ppt_w/2"/>
                                          </p:val>
                                        </p:tav>
                                        <p:tav tm="100000">
                                          <p:val>
                                            <p:strVal val="#ppt_x"/>
                                          </p:val>
                                        </p:tav>
                                      </p:tavLst>
                                    </p:anim>
                                    <p:anim calcmode="lin" valueType="num">
                                      <p:cBhvr additive="base">
                                        <p:cTn id="49" dur="500" fill="hold"/>
                                        <p:tgtEl>
                                          <p:spTgt spid="14"/>
                                        </p:tgtEl>
                                        <p:attrNameLst>
                                          <p:attrName>ppt_y</p:attrName>
                                        </p:attrNameLst>
                                      </p:cBhvr>
                                      <p:tavLst>
                                        <p:tav tm="0">
                                          <p:val>
                                            <p:strVal val="#ppt_y"/>
                                          </p:val>
                                        </p:tav>
                                        <p:tav tm="100000">
                                          <p:val>
                                            <p:strVal val="#ppt_y"/>
                                          </p:val>
                                        </p:tav>
                                      </p:tavLst>
                                    </p:anim>
                                  </p:childTnLst>
                                </p:cTn>
                              </p:par>
                            </p:childTnLst>
                          </p:cTn>
                        </p:par>
                        <p:par>
                          <p:cTn id="50" fill="hold">
                            <p:stCondLst>
                              <p:cond delay="4500"/>
                            </p:stCondLst>
                            <p:childTnLst>
                              <p:par>
                                <p:cTn id="51" presetID="2" presetClass="entr" presetSubtype="2" fill="hold" grpId="0" nodeType="after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1+#ppt_w/2"/>
                                          </p:val>
                                        </p:tav>
                                        <p:tav tm="100000">
                                          <p:val>
                                            <p:strVal val="#ppt_x"/>
                                          </p:val>
                                        </p:tav>
                                      </p:tavLst>
                                    </p:anim>
                                    <p:anim calcmode="lin" valueType="num">
                                      <p:cBhvr additive="base">
                                        <p:cTn id="54" dur="500" fill="hold"/>
                                        <p:tgtEl>
                                          <p:spTgt spid="15"/>
                                        </p:tgtEl>
                                        <p:attrNameLst>
                                          <p:attrName>ppt_y</p:attrName>
                                        </p:attrNameLst>
                                      </p:cBhvr>
                                      <p:tavLst>
                                        <p:tav tm="0">
                                          <p:val>
                                            <p:strVal val="#ppt_y"/>
                                          </p:val>
                                        </p:tav>
                                        <p:tav tm="100000">
                                          <p:val>
                                            <p:strVal val="#ppt_y"/>
                                          </p:val>
                                        </p:tav>
                                      </p:tavLst>
                                    </p:anim>
                                  </p:childTnLst>
                                </p:cTn>
                              </p:par>
                            </p:childTnLst>
                          </p:cTn>
                        </p:par>
                        <p:par>
                          <p:cTn id="55" fill="hold">
                            <p:stCondLst>
                              <p:cond delay="5000"/>
                            </p:stCondLst>
                            <p:childTnLst>
                              <p:par>
                                <p:cTn id="56" presetID="17" presetClass="entr" presetSubtype="10" fill="hold" nodeType="after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p:cTn id="58" dur="500" fill="hold"/>
                                        <p:tgtEl>
                                          <p:spTgt spid="16"/>
                                        </p:tgtEl>
                                        <p:attrNameLst>
                                          <p:attrName>ppt_w</p:attrName>
                                        </p:attrNameLst>
                                      </p:cBhvr>
                                      <p:tavLst>
                                        <p:tav tm="0">
                                          <p:val>
                                            <p:fltVal val="0"/>
                                          </p:val>
                                        </p:tav>
                                        <p:tav tm="100000">
                                          <p:val>
                                            <p:strVal val="#ppt_w"/>
                                          </p:val>
                                        </p:tav>
                                      </p:tavLst>
                                    </p:anim>
                                    <p:anim calcmode="lin" valueType="num">
                                      <p:cBhvr>
                                        <p:cTn id="59" dur="500" fill="hold"/>
                                        <p:tgtEl>
                                          <p:spTgt spid="16"/>
                                        </p:tgtEl>
                                        <p:attrNameLst>
                                          <p:attrName>ppt_h</p:attrName>
                                        </p:attrNameLst>
                                      </p:cBhvr>
                                      <p:tavLst>
                                        <p:tav tm="0">
                                          <p:val>
                                            <p:strVal val="#ppt_h"/>
                                          </p:val>
                                        </p:tav>
                                        <p:tav tm="100000">
                                          <p:val>
                                            <p:strVal val="#ppt_h"/>
                                          </p:val>
                                        </p:tav>
                                      </p:tavLst>
                                    </p:anim>
                                  </p:childTnLst>
                                </p:cTn>
                              </p:par>
                              <p:par>
                                <p:cTn id="60" presetID="17" presetClass="entr" presetSubtype="10" fill="hold" nodeType="withEffect">
                                  <p:stCondLst>
                                    <p:cond delay="0"/>
                                  </p:stCondLst>
                                  <p:childTnLst>
                                    <p:set>
                                      <p:cBhvr>
                                        <p:cTn id="61" dur="1" fill="hold">
                                          <p:stCondLst>
                                            <p:cond delay="0"/>
                                          </p:stCondLst>
                                        </p:cTn>
                                        <p:tgtEl>
                                          <p:spTgt spid="17"/>
                                        </p:tgtEl>
                                        <p:attrNameLst>
                                          <p:attrName>style.visibility</p:attrName>
                                        </p:attrNameLst>
                                      </p:cBhvr>
                                      <p:to>
                                        <p:strVal val="visible"/>
                                      </p:to>
                                    </p:set>
                                    <p:anim calcmode="lin" valueType="num">
                                      <p:cBhvr>
                                        <p:cTn id="62" dur="500" fill="hold"/>
                                        <p:tgtEl>
                                          <p:spTgt spid="17"/>
                                        </p:tgtEl>
                                        <p:attrNameLst>
                                          <p:attrName>ppt_w</p:attrName>
                                        </p:attrNameLst>
                                      </p:cBhvr>
                                      <p:tavLst>
                                        <p:tav tm="0">
                                          <p:val>
                                            <p:fltVal val="0"/>
                                          </p:val>
                                        </p:tav>
                                        <p:tav tm="100000">
                                          <p:val>
                                            <p:strVal val="#ppt_w"/>
                                          </p:val>
                                        </p:tav>
                                      </p:tavLst>
                                    </p:anim>
                                    <p:anim calcmode="lin" valueType="num">
                                      <p:cBhvr>
                                        <p:cTn id="63" dur="5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8C8E5C5-05D3-4171-9F3F-3701313637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C8E5C5-05D3-4171-9F3F-3701313637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049932" y="365125"/>
            <a:ext cx="1303867"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90678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9.xml"/><Relationship Id="rId12" Type="http://schemas.openxmlformats.org/officeDocument/2006/relationships/tags" Target="../tags/tag3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00000">
              <a:schemeClr val="accent1">
                <a:lumMod val="20000"/>
                <a:lumOff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6"/>
            <a:ext cx="10515600" cy="98954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custDataLst>
              <p:tags r:id="rId13"/>
            </p:custDataLst>
          </p:nvPr>
        </p:nvSpPr>
        <p:spPr>
          <a:xfrm>
            <a:off x="838200" y="1490133"/>
            <a:ext cx="10515600" cy="4686830"/>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ourier New" panose="02070309020205020404" charset="0"/>
                <a:ea typeface="仿宋" panose="02010609060101010101" charset="-122"/>
                <a:cs typeface="Courier New" panose="02070309020205020404" charset="0"/>
              </a:defRPr>
            </a:lvl1pPr>
          </a:lstStyle>
          <a:p>
            <a:fld id="{2180C721-00F0-49A5-8986-DFDB39C600B4}"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ourier New" panose="02070309020205020404" charset="0"/>
                <a:ea typeface="仿宋" panose="02010609060101010101" charset="-122"/>
                <a:cs typeface="Courier New" panose="0207030902020502040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ourier New" panose="02070309020205020404" charset="0"/>
                <a:ea typeface="仿宋" panose="02010609060101010101" charset="-122"/>
                <a:cs typeface="Courier New" panose="02070309020205020404" charset="0"/>
              </a:defRPr>
            </a:lvl1pPr>
          </a:lstStyle>
          <a:p>
            <a:fld id="{18C8E5C5-05D3-4171-9F3F-3701313637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Courier New" panose="02070309020205020404" charset="0"/>
          <a:ea typeface="仿宋" panose="02010609060101010101" charset="-122"/>
          <a:cs typeface="Courier New" panose="0207030902020502040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Courier New" panose="02070309020205020404" charset="0"/>
          <a:ea typeface="仿宋" panose="02010609060101010101" charset="-122"/>
          <a:cs typeface="Courier New" panose="0207030902020502040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charset="0"/>
          <a:ea typeface="仿宋" panose="02010609060101010101" charset="-122"/>
          <a:cs typeface="Courier New" panose="0207030902020502040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charset="0"/>
          <a:ea typeface="仿宋" panose="02010609060101010101" charset="-122"/>
          <a:cs typeface="Courier New" panose="0207030902020502040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charset="0"/>
          <a:ea typeface="仿宋" panose="02010609060101010101" charset="-122"/>
          <a:cs typeface="Courier New" panose="0207030902020502040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charset="0"/>
          <a:ea typeface="仿宋" panose="02010609060101010101" charset="-122"/>
          <a:cs typeface="Courier New" panose="020703090202050204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image" Target="../media/image1.png"/><Relationship Id="rId3" Type="http://schemas.openxmlformats.org/officeDocument/2006/relationships/tags" Target="../tags/tag43.xml"/><Relationship Id="rId2" Type="http://schemas.openxmlformats.org/officeDocument/2006/relationships/tags" Target="../tags/tag42.xml"/><Relationship Id="rId10" Type="http://schemas.openxmlformats.org/officeDocument/2006/relationships/notesSlide" Target="../notesSlides/notesSlide1.xml"/><Relationship Id="rId1" Type="http://schemas.openxmlformats.org/officeDocument/2006/relationships/tags" Target="../tags/tag4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8.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file:///E:\2010&#38754;&#21521;&#23545;&#35937;&#31243;&#24207;&#35774;&#35745;C#/P4_1.doc" TargetMode="Externa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50.xml"/><Relationship Id="rId2" Type="http://schemas.openxmlformats.org/officeDocument/2006/relationships/image" Target="../media/image4.png"/><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322388" y="2570728"/>
            <a:ext cx="7368766" cy="1716988"/>
          </a:xfrm>
        </p:spPr>
        <p:txBody>
          <a:bodyPr/>
          <a:p>
            <a:r>
              <a:rPr lang="en-US" altLang="zh-CN"/>
              <a:t>GIS</a:t>
            </a:r>
            <a:r>
              <a:rPr lang="zh-CN" altLang="en-US"/>
              <a:t>软件设计与开发</a:t>
            </a:r>
            <a:endParaRPr lang="zh-CN" altLang="en-US"/>
          </a:p>
        </p:txBody>
      </p:sp>
      <p:sp>
        <p:nvSpPr>
          <p:cNvPr id="3" name="副标题 2"/>
          <p:cNvSpPr>
            <a:spLocks noGrp="1"/>
          </p:cNvSpPr>
          <p:nvPr>
            <p:ph type="subTitle" idx="1"/>
          </p:nvPr>
        </p:nvSpPr>
        <p:spPr>
          <a:xfrm>
            <a:off x="322580" y="4685030"/>
            <a:ext cx="9144000" cy="2239010"/>
          </a:xfrm>
        </p:spPr>
        <p:txBody>
          <a:bodyPr>
            <a:normAutofit lnSpcReduction="20000"/>
          </a:bodyPr>
          <a:p>
            <a:r>
              <a:rPr lang="zh-CN" altLang="en-US"/>
              <a:t>主讲人：刘朋飞</a:t>
            </a:r>
            <a:endParaRPr lang="zh-CN" altLang="en-US"/>
          </a:p>
          <a:p>
            <a:endParaRPr lang="zh-CN" altLang="en-US"/>
          </a:p>
          <a:p>
            <a:r>
              <a:rPr lang="zh-CN" altLang="en-US"/>
              <a:t>天津师范大学</a:t>
            </a:r>
            <a:endParaRPr lang="zh-CN" altLang="en-US"/>
          </a:p>
          <a:p>
            <a:r>
              <a:rPr lang="zh-CN" altLang="en-US"/>
              <a:t>地理与环境科学学院</a:t>
            </a:r>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9681" name="Rectangle 2"/>
          <p:cNvSpPr>
            <a:spLocks noGrp="1"/>
          </p:cNvSpPr>
          <p:nvPr>
            <p:ph idx="1"/>
          </p:nvPr>
        </p:nvSpPr>
        <p:spPr>
          <a:xfrm>
            <a:off x="1127760" y="1125855"/>
            <a:ext cx="10059035" cy="4525645"/>
          </a:xfrm>
        </p:spPr>
        <p:txBody>
          <a:bodyPr vert="horz" wrap="square" lIns="91440" tIns="45720" rIns="91440" bIns="45720" anchor="t"/>
          <a:p>
            <a:pPr marL="0" indent="0" algn="just" eaLnBrk="1" hangingPunct="1">
              <a:buNone/>
            </a:pPr>
            <a:r>
              <a:rPr lang="zh-CN" altLang="en-US" sz="3200" dirty="0"/>
              <a:t>类的定义</a:t>
            </a:r>
            <a:endParaRPr lang="zh-CN" altLang="en-US" sz="3200" dirty="0"/>
          </a:p>
          <a:p>
            <a:pPr lvl="1" eaLnBrk="1" hangingPunct="1">
              <a:buNone/>
            </a:pPr>
            <a:r>
              <a:rPr lang="zh-CN" altLang="en-US" sz="2800" dirty="0"/>
              <a:t>使用</a:t>
            </a:r>
            <a:r>
              <a:rPr lang="en-US" altLang="zh-CN" sz="2800" dirty="0"/>
              <a:t>class</a:t>
            </a:r>
            <a:r>
              <a:rPr lang="zh-CN" altLang="en-US" sz="2800" dirty="0"/>
              <a:t>关键字声明。语法为：</a:t>
            </a:r>
            <a:endParaRPr lang="zh-CN" altLang="en-US" sz="2800" b="0" dirty="0"/>
          </a:p>
          <a:p>
            <a:pPr lvl="1" eaLnBrk="1" hangingPunct="1">
              <a:buNone/>
            </a:pPr>
            <a:endParaRPr lang="zh-CN" altLang="en-US" sz="2800" b="0" dirty="0"/>
          </a:p>
          <a:p>
            <a:pPr lvl="1" eaLnBrk="1" hangingPunct="1">
              <a:buNone/>
            </a:pPr>
            <a:r>
              <a:rPr lang="en-US" altLang="zh-CN" sz="2800" b="0" dirty="0"/>
              <a:t>[</a:t>
            </a:r>
            <a:r>
              <a:rPr lang="zh-CN" altLang="en-US" sz="2800" b="0" dirty="0"/>
              <a:t>类修饰符</a:t>
            </a:r>
            <a:r>
              <a:rPr lang="en-US" altLang="zh-CN" sz="2800" b="0" dirty="0"/>
              <a:t>] </a:t>
            </a:r>
            <a:r>
              <a:rPr lang="en-US" altLang="zh-CN" sz="2800" b="1" dirty="0">
                <a:latin typeface="Courier New Bold" panose="02070309020205020404" charset="0"/>
                <a:cs typeface="Courier New Bold" panose="02070309020205020404" charset="0"/>
              </a:rPr>
              <a:t>class </a:t>
            </a:r>
            <a:r>
              <a:rPr lang="zh-CN" altLang="en-US" sz="2800" b="0" dirty="0"/>
              <a:t>类名称</a:t>
            </a:r>
            <a:r>
              <a:rPr lang="en-US" altLang="zh-CN" sz="2800" b="0" dirty="0"/>
              <a:t>[:</a:t>
            </a:r>
            <a:r>
              <a:rPr lang="zh-CN" altLang="en-US" sz="2800" b="0" dirty="0"/>
              <a:t>基类以及实现的接口列表</a:t>
            </a:r>
            <a:r>
              <a:rPr lang="en-US" altLang="zh-CN" sz="2800" b="0" dirty="0"/>
              <a:t>] {</a:t>
            </a:r>
            <a:endParaRPr lang="en-US" altLang="zh-CN" sz="2800" b="0" dirty="0"/>
          </a:p>
          <a:p>
            <a:pPr lvl="1" eaLnBrk="1" hangingPunct="1">
              <a:buNone/>
            </a:pPr>
            <a:r>
              <a:rPr lang="en-US" altLang="zh-CN" sz="2800" b="0" dirty="0"/>
              <a:t>		</a:t>
            </a:r>
            <a:r>
              <a:rPr lang="en-US" altLang="zh-CN" sz="2800" b="0" dirty="0">
                <a:solidFill>
                  <a:schemeClr val="accent6"/>
                </a:solidFill>
              </a:rPr>
              <a:t>//</a:t>
            </a:r>
            <a:r>
              <a:rPr lang="zh-CN" altLang="en-US" sz="2800" b="0" dirty="0">
                <a:solidFill>
                  <a:schemeClr val="accent6"/>
                </a:solidFill>
              </a:rPr>
              <a:t>类体</a:t>
            </a:r>
            <a:endParaRPr lang="zh-CN" altLang="en-US" sz="2800" b="0" dirty="0"/>
          </a:p>
          <a:p>
            <a:pPr lvl="1" eaLnBrk="1" hangingPunct="1">
              <a:buNone/>
            </a:pPr>
            <a:r>
              <a:rPr lang="en-US" altLang="zh-CN" sz="2800" b="0" dirty="0"/>
              <a:t>}[;]</a:t>
            </a:r>
            <a:endParaRPr lang="en-US" altLang="zh-CN" sz="2800" dirty="0"/>
          </a:p>
          <a:p>
            <a:pPr eaLnBrk="1" hangingPunct="1"/>
            <a:endParaRPr lang="en-US" altLang="zh-CN"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0705" name="Rectangle 2"/>
          <p:cNvSpPr>
            <a:spLocks noGrp="1"/>
          </p:cNvSpPr>
          <p:nvPr>
            <p:ph type="title"/>
          </p:nvPr>
        </p:nvSpPr>
        <p:spPr>
          <a:xfrm>
            <a:off x="686435" y="12065"/>
            <a:ext cx="5500370" cy="1040130"/>
          </a:xfrm>
        </p:spPr>
        <p:txBody>
          <a:bodyPr vert="horz" wrap="square" lIns="91440" tIns="45720" rIns="91440" bIns="45720" anchor="ctr"/>
          <a:p>
            <a:pPr eaLnBrk="1" hangingPunct="1"/>
            <a:r>
              <a:rPr lang="zh-CN" altLang="en-US" dirty="0">
                <a:ea typeface="宋体" panose="02010600030101010101" pitchFamily="2" charset="-122"/>
              </a:rPr>
              <a:t>类、对象和引用的声明</a:t>
            </a:r>
            <a:endParaRPr lang="zh-CN" altLang="en-US" dirty="0">
              <a:ea typeface="宋体" panose="02010600030101010101" pitchFamily="2" charset="-122"/>
            </a:endParaRPr>
          </a:p>
        </p:txBody>
      </p:sp>
      <p:sp>
        <p:nvSpPr>
          <p:cNvPr id="200706" name="Rectangle 3"/>
          <p:cNvSpPr>
            <a:spLocks noGrp="1"/>
          </p:cNvSpPr>
          <p:nvPr>
            <p:ph idx="1"/>
          </p:nvPr>
        </p:nvSpPr>
        <p:spPr>
          <a:xfrm>
            <a:off x="885190" y="908050"/>
            <a:ext cx="10641965" cy="5473700"/>
          </a:xfrm>
        </p:spPr>
        <p:txBody>
          <a:bodyPr vert="horz" wrap="square" lIns="91440" tIns="45720" rIns="91440" bIns="45720" anchor="t">
            <a:normAutofit lnSpcReduction="10000"/>
          </a:bodyPr>
          <a:p>
            <a:pPr eaLnBrk="1" hangingPunct="1">
              <a:lnSpc>
                <a:spcPct val="90000"/>
              </a:lnSpc>
            </a:pPr>
            <a:r>
              <a:rPr lang="zh-CN" altLang="en-US" sz="2000" b="0" dirty="0"/>
              <a:t>声明一个类：</a:t>
            </a:r>
            <a:endParaRPr lang="zh-CN" altLang="en-US" sz="2000" b="0" dirty="0"/>
          </a:p>
          <a:p>
            <a:pPr eaLnBrk="1" hangingPunct="1">
              <a:lnSpc>
                <a:spcPct val="90000"/>
              </a:lnSpc>
            </a:pPr>
            <a:r>
              <a:rPr lang="en-US" altLang="zh-CN" sz="2000" b="0" dirty="0"/>
              <a:t>class Student</a:t>
            </a:r>
            <a:endParaRPr lang="en-US" altLang="zh-CN" sz="2000" b="0" dirty="0"/>
          </a:p>
          <a:p>
            <a:pPr eaLnBrk="1" hangingPunct="1">
              <a:lnSpc>
                <a:spcPct val="90000"/>
              </a:lnSpc>
              <a:buNone/>
            </a:pPr>
            <a:r>
              <a:rPr lang="zh-CN" altLang="en-US" sz="2000" b="0" dirty="0"/>
              <a:t>｛</a:t>
            </a:r>
            <a:endParaRPr lang="en-US" altLang="zh-CN" sz="2000" b="0" dirty="0"/>
          </a:p>
          <a:p>
            <a:pPr eaLnBrk="1" hangingPunct="1">
              <a:lnSpc>
                <a:spcPct val="90000"/>
              </a:lnSpc>
              <a:buNone/>
            </a:pPr>
            <a:r>
              <a:rPr lang="en-US" altLang="zh-CN" sz="2000" b="0" dirty="0"/>
              <a:t>		long id; </a:t>
            </a:r>
            <a:r>
              <a:rPr lang="en-US" altLang="zh-CN" sz="2000" b="0" dirty="0">
                <a:solidFill>
                  <a:schemeClr val="accent6"/>
                </a:solidFill>
              </a:rPr>
              <a:t>// </a:t>
            </a:r>
            <a:r>
              <a:rPr lang="zh-CN" altLang="en-US" sz="2000" b="0" dirty="0">
                <a:solidFill>
                  <a:schemeClr val="accent6"/>
                </a:solidFill>
              </a:rPr>
              <a:t>学号</a:t>
            </a:r>
            <a:endParaRPr lang="zh-CN" altLang="en-US" sz="2000" b="0" dirty="0">
              <a:solidFill>
                <a:schemeClr val="accent6"/>
              </a:solidFill>
            </a:endParaRPr>
          </a:p>
          <a:p>
            <a:pPr eaLnBrk="1" hangingPunct="1">
              <a:lnSpc>
                <a:spcPct val="90000"/>
              </a:lnSpc>
              <a:buNone/>
            </a:pPr>
            <a:r>
              <a:rPr lang="zh-CN" altLang="en-US" sz="2000" b="0" dirty="0"/>
              <a:t>   </a:t>
            </a:r>
            <a:r>
              <a:rPr lang="en-US" altLang="zh-CN" sz="2000" b="0" dirty="0"/>
              <a:t>	char gender; </a:t>
            </a:r>
            <a:r>
              <a:rPr lang="en-US" altLang="zh-CN" sz="2000" b="0" dirty="0">
                <a:solidFill>
                  <a:schemeClr val="accent6"/>
                </a:solidFill>
              </a:rPr>
              <a:t>//</a:t>
            </a:r>
            <a:r>
              <a:rPr lang="zh-CN" altLang="en-US" sz="2000" b="0" dirty="0">
                <a:solidFill>
                  <a:schemeClr val="accent6"/>
                </a:solidFill>
              </a:rPr>
              <a:t>性别</a:t>
            </a:r>
            <a:endParaRPr lang="zh-CN" altLang="en-US" sz="2000" b="0" dirty="0">
              <a:solidFill>
                <a:schemeClr val="accent6"/>
              </a:solidFill>
            </a:endParaRPr>
          </a:p>
          <a:p>
            <a:pPr eaLnBrk="1" hangingPunct="1">
              <a:lnSpc>
                <a:spcPct val="90000"/>
              </a:lnSpc>
              <a:buNone/>
            </a:pPr>
            <a:r>
              <a:rPr lang="zh-CN" altLang="en-US" sz="2000" b="0" dirty="0"/>
              <a:t>   </a:t>
            </a:r>
            <a:r>
              <a:rPr lang="en-US" altLang="zh-CN" sz="2000" b="0" dirty="0"/>
              <a:t>	int classID; </a:t>
            </a:r>
            <a:r>
              <a:rPr lang="en-US" altLang="zh-CN" sz="2000" b="0" dirty="0">
                <a:solidFill>
                  <a:schemeClr val="accent6"/>
                </a:solidFill>
              </a:rPr>
              <a:t>// </a:t>
            </a:r>
            <a:r>
              <a:rPr lang="zh-CN" altLang="en-US" sz="2000" b="0" dirty="0">
                <a:solidFill>
                  <a:schemeClr val="accent6"/>
                </a:solidFill>
              </a:rPr>
              <a:t>班级号，注意不能用</a:t>
            </a:r>
            <a:r>
              <a:rPr lang="en-US" altLang="zh-CN" sz="2000" b="0" dirty="0">
                <a:solidFill>
                  <a:schemeClr val="accent6"/>
                </a:solidFill>
              </a:rPr>
              <a:t>class</a:t>
            </a:r>
            <a:r>
              <a:rPr lang="zh-CN" altLang="en-US" sz="2000" b="0" dirty="0">
                <a:solidFill>
                  <a:schemeClr val="accent6"/>
                </a:solidFill>
              </a:rPr>
              <a:t>作属性名</a:t>
            </a:r>
            <a:endParaRPr lang="zh-CN" altLang="en-US" sz="2000" b="0" dirty="0">
              <a:solidFill>
                <a:schemeClr val="accent6"/>
              </a:solidFill>
            </a:endParaRPr>
          </a:p>
          <a:p>
            <a:pPr eaLnBrk="1" hangingPunct="1">
              <a:lnSpc>
                <a:spcPct val="90000"/>
              </a:lnSpc>
              <a:buNone/>
            </a:pPr>
            <a:r>
              <a:rPr lang="zh-CN" altLang="en-US" sz="2000" b="0" dirty="0"/>
              <a:t>   </a:t>
            </a:r>
            <a:r>
              <a:rPr lang="en-US" altLang="zh-CN" sz="2000" b="0" dirty="0"/>
              <a:t>	void ChangeClass(int aClassID) {… } </a:t>
            </a:r>
            <a:r>
              <a:rPr lang="en-US" altLang="zh-CN" sz="2000" dirty="0">
                <a:solidFill>
                  <a:schemeClr val="accent6"/>
                </a:solidFill>
                <a:sym typeface="+mn-ea"/>
              </a:rPr>
              <a:t>//</a:t>
            </a:r>
            <a:r>
              <a:rPr lang="zh-CN" altLang="en-US" sz="2000" dirty="0">
                <a:solidFill>
                  <a:schemeClr val="accent6"/>
                </a:solidFill>
                <a:sym typeface="+mn-ea"/>
              </a:rPr>
              <a:t>更改班级</a:t>
            </a:r>
            <a:endParaRPr lang="en-US" altLang="zh-CN" sz="2000" b="0" dirty="0"/>
          </a:p>
          <a:p>
            <a:pPr eaLnBrk="1" hangingPunct="1">
              <a:lnSpc>
                <a:spcPct val="90000"/>
              </a:lnSpc>
              <a:buNone/>
            </a:pPr>
            <a:r>
              <a:rPr lang="en-US" altLang="zh-CN" sz="2000" b="0" dirty="0"/>
              <a:t> </a:t>
            </a:r>
            <a:r>
              <a:rPr lang="zh-CN" altLang="en-US" sz="2000" b="0" dirty="0"/>
              <a:t>｝ </a:t>
            </a:r>
            <a:endParaRPr lang="zh-CN" altLang="en-US" sz="2000" b="0" dirty="0"/>
          </a:p>
          <a:p>
            <a:pPr eaLnBrk="1" hangingPunct="1">
              <a:lnSpc>
                <a:spcPct val="90000"/>
              </a:lnSpc>
            </a:pPr>
            <a:r>
              <a:rPr lang="zh-CN" altLang="en-US" sz="2000" b="0" dirty="0"/>
              <a:t>声明一个对象引用：</a:t>
            </a:r>
            <a:endParaRPr lang="zh-CN" altLang="en-US" sz="2000" b="0" dirty="0"/>
          </a:p>
          <a:p>
            <a:pPr marL="457200" lvl="1" indent="0" eaLnBrk="1" hangingPunct="1">
              <a:lnSpc>
                <a:spcPct val="90000"/>
              </a:lnSpc>
              <a:buNone/>
            </a:pPr>
            <a:r>
              <a:rPr lang="en-US" altLang="zh-CN" sz="2000" b="0" dirty="0"/>
              <a:t>	Student  student; </a:t>
            </a:r>
            <a:endParaRPr lang="en-US" altLang="zh-CN" sz="2000" b="0" dirty="0"/>
          </a:p>
          <a:p>
            <a:pPr eaLnBrk="1" hangingPunct="1">
              <a:lnSpc>
                <a:spcPct val="90000"/>
              </a:lnSpc>
            </a:pPr>
            <a:r>
              <a:rPr lang="zh-CN" altLang="en-US" sz="2000" b="0" dirty="0"/>
              <a:t>创建一个对象：</a:t>
            </a:r>
            <a:r>
              <a:rPr lang="en-US" altLang="zh-CN" sz="2000" b="0" dirty="0"/>
              <a:t>new </a:t>
            </a:r>
            <a:r>
              <a:rPr lang="zh-CN" altLang="en-US" sz="2000" b="0" dirty="0"/>
              <a:t>类构造函数</a:t>
            </a:r>
            <a:endParaRPr lang="zh-CN" altLang="en-US" sz="2000" b="0" dirty="0"/>
          </a:p>
          <a:p>
            <a:pPr eaLnBrk="1" hangingPunct="1">
              <a:lnSpc>
                <a:spcPct val="90000"/>
              </a:lnSpc>
              <a:buNone/>
            </a:pPr>
            <a:r>
              <a:rPr lang="en-US" altLang="zh-CN" sz="2000" b="0" dirty="0"/>
              <a:t>		student = new Student(); </a:t>
            </a:r>
            <a:r>
              <a:rPr lang="en-US" altLang="zh-CN" sz="2000" b="1" dirty="0">
                <a:solidFill>
                  <a:schemeClr val="accent6"/>
                </a:solidFill>
              </a:rPr>
              <a:t>//</a:t>
            </a:r>
            <a:r>
              <a:rPr lang="zh-CN" altLang="en-US" sz="2000" b="1" dirty="0">
                <a:solidFill>
                  <a:schemeClr val="accent6"/>
                </a:solidFill>
              </a:rPr>
              <a:t>如果缺少这一步编译器会报错</a:t>
            </a:r>
            <a:endParaRPr lang="zh-CN" altLang="en-US" sz="2000" b="1" dirty="0">
              <a:solidFill>
                <a:schemeClr val="accent6"/>
              </a:solidFill>
            </a:endParaRPr>
          </a:p>
          <a:p>
            <a:pPr eaLnBrk="1" hangingPunct="1">
              <a:lnSpc>
                <a:spcPct val="90000"/>
              </a:lnSpc>
            </a:pPr>
            <a:r>
              <a:rPr lang="zh-CN" altLang="en-US" sz="2000" b="0" dirty="0"/>
              <a:t>使用对象：引用名</a:t>
            </a:r>
            <a:r>
              <a:rPr lang="en-US" altLang="zh-CN" sz="2000" b="0" dirty="0">
                <a:solidFill>
                  <a:srgbClr val="FF0000"/>
                </a:solidFill>
              </a:rPr>
              <a:t>. </a:t>
            </a:r>
            <a:r>
              <a:rPr lang="zh-CN" altLang="en-US" sz="2000" b="0" dirty="0"/>
              <a:t>变量名</a:t>
            </a:r>
            <a:r>
              <a:rPr lang="en-US" altLang="zh-CN" sz="2000" b="0" dirty="0"/>
              <a:t>/</a:t>
            </a:r>
            <a:r>
              <a:rPr lang="zh-CN" altLang="en-US" sz="2000" b="0" dirty="0"/>
              <a:t>方法名</a:t>
            </a:r>
            <a:r>
              <a:rPr lang="en-US" altLang="zh-CN" sz="2000" b="0" dirty="0"/>
              <a:t>(</a:t>
            </a:r>
            <a:r>
              <a:rPr lang="zh-CN" altLang="en-US" sz="2000" b="0" dirty="0"/>
              <a:t>参数</a:t>
            </a:r>
            <a:r>
              <a:rPr lang="en-US" altLang="zh-CN" sz="2000" b="0" dirty="0"/>
              <a:t>) </a:t>
            </a:r>
            <a:endParaRPr lang="en-US" altLang="zh-CN" sz="2000" b="0" dirty="0"/>
          </a:p>
          <a:p>
            <a:pPr eaLnBrk="1" hangingPunct="1">
              <a:lnSpc>
                <a:spcPct val="90000"/>
              </a:lnSpc>
              <a:buNone/>
            </a:pPr>
            <a:r>
              <a:rPr lang="en-US" altLang="zh-CN" sz="2000" b="0" dirty="0"/>
              <a:t>		student</a:t>
            </a:r>
            <a:r>
              <a:rPr lang="en-US" altLang="zh-CN" sz="2000" b="1" dirty="0">
                <a:latin typeface="Courier New Bold" panose="02070309020205020404" charset="0"/>
                <a:cs typeface="Courier New Bold" panose="02070309020205020404" charset="0"/>
              </a:rPr>
              <a:t>.id</a:t>
            </a:r>
            <a:r>
              <a:rPr lang="en-US" altLang="zh-CN" sz="2000" b="0" dirty="0"/>
              <a:t> = 200328013203194; </a:t>
            </a:r>
            <a:endParaRPr lang="en-US" altLang="zh-CN" sz="2000" b="0" dirty="0"/>
          </a:p>
        </p:txBody>
      </p:sp>
      <p:sp>
        <p:nvSpPr>
          <p:cNvPr id="3" name="内容占位符 2"/>
          <p:cNvSpPr>
            <a:spLocks noGrp="1"/>
          </p:cNvSpPr>
          <p:nvPr/>
        </p:nvSpPr>
        <p:spPr>
          <a:xfrm>
            <a:off x="6504940" y="544195"/>
            <a:ext cx="5496560" cy="2312035"/>
          </a:xfrm>
          <a:prstGeom prst="rect">
            <a:avLst/>
          </a:prstGeom>
        </p:spPr>
        <p:txBody>
          <a:bodyPr vert="horz" lIns="91440" tIns="45720" rIns="91440" bIns="45720" rtlCol="0">
            <a:normAutofit fontScale="7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Courier New" panose="02070309020205020404" charset="0"/>
                <a:ea typeface="仿宋" panose="02010609060101010101" charset="-122"/>
                <a:cs typeface="Courier New" panose="0207030902020502040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charset="0"/>
                <a:ea typeface="仿宋" panose="02010609060101010101" charset="-122"/>
                <a:cs typeface="Courier New" panose="0207030902020502040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charset="0"/>
                <a:ea typeface="仿宋" panose="02010609060101010101" charset="-122"/>
                <a:cs typeface="Courier New" panose="0207030902020502040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charset="0"/>
                <a:ea typeface="仿宋" panose="02010609060101010101" charset="-122"/>
                <a:cs typeface="Courier New" panose="0207030902020502040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charset="0"/>
                <a:ea typeface="仿宋" panose="02010609060101010101" charset="-122"/>
                <a:cs typeface="Courier New" panose="020703090202050204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类的声明就是</a:t>
            </a:r>
            <a:r>
              <a:rPr lang="zh-CN" altLang="en-US" b="1"/>
              <a:t>封装</a:t>
            </a:r>
            <a:r>
              <a:rPr lang="zh-CN" altLang="en-US"/>
              <a:t>的过程</a:t>
            </a:r>
            <a:endParaRPr lang="zh-CN" altLang="en-US"/>
          </a:p>
          <a:p>
            <a:r>
              <a:rPr lang="zh-CN" altLang="en-US"/>
              <a:t>类将它的成员私有化，只暴露它认为应当暴露给外界的成员。</a:t>
            </a:r>
            <a:endParaRPr lang="zh-CN" altLang="en-US"/>
          </a:p>
          <a:p>
            <a:r>
              <a:rPr lang="zh-CN" altLang="en-US"/>
              <a:t>通过私有化成员，外界不必了解这些成员的实现细节。</a:t>
            </a:r>
            <a:endParaRPr lang="zh-CN" altLang="en-US"/>
          </a:p>
          <a:p>
            <a:r>
              <a:rPr lang="zh-CN" altLang="en-US"/>
              <a:t>单词 capsule 有胶囊之意，encapsulation 即为“使成为胶囊”的意思。暗含类隐藏的意思。</a:t>
            </a: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0706">
                                            <p:txEl>
                                              <p:pRg st="0" end="0"/>
                                            </p:txEl>
                                          </p:spTgt>
                                        </p:tgtEl>
                                        <p:attrNameLst>
                                          <p:attrName>style.visibility</p:attrName>
                                        </p:attrNameLst>
                                      </p:cBhvr>
                                      <p:to>
                                        <p:strVal val="visible"/>
                                      </p:to>
                                    </p:set>
                                    <p:animEffect transition="in" filter="blinds(horizontal)">
                                      <p:cBhvr>
                                        <p:cTn id="7" dur="500"/>
                                        <p:tgtEl>
                                          <p:spTgt spid="2007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0706">
                                            <p:txEl>
                                              <p:pRg st="1" end="1"/>
                                            </p:txEl>
                                          </p:spTgt>
                                        </p:tgtEl>
                                        <p:attrNameLst>
                                          <p:attrName>style.visibility</p:attrName>
                                        </p:attrNameLst>
                                      </p:cBhvr>
                                      <p:to>
                                        <p:strVal val="visible"/>
                                      </p:to>
                                    </p:set>
                                    <p:animEffect transition="in" filter="blinds(horizontal)">
                                      <p:cBhvr>
                                        <p:cTn id="12" dur="500"/>
                                        <p:tgtEl>
                                          <p:spTgt spid="2007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0706">
                                            <p:txEl>
                                              <p:pRg st="2" end="2"/>
                                            </p:txEl>
                                          </p:spTgt>
                                        </p:tgtEl>
                                        <p:attrNameLst>
                                          <p:attrName>style.visibility</p:attrName>
                                        </p:attrNameLst>
                                      </p:cBhvr>
                                      <p:to>
                                        <p:strVal val="visible"/>
                                      </p:to>
                                    </p:set>
                                    <p:animEffect transition="in" filter="blinds(horizontal)">
                                      <p:cBhvr>
                                        <p:cTn id="17" dur="500"/>
                                        <p:tgtEl>
                                          <p:spTgt spid="20070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0706">
                                            <p:txEl>
                                              <p:pRg st="3" end="3"/>
                                            </p:txEl>
                                          </p:spTgt>
                                        </p:tgtEl>
                                        <p:attrNameLst>
                                          <p:attrName>style.visibility</p:attrName>
                                        </p:attrNameLst>
                                      </p:cBhvr>
                                      <p:to>
                                        <p:strVal val="visible"/>
                                      </p:to>
                                    </p:set>
                                    <p:animEffect transition="in" filter="blinds(horizontal)">
                                      <p:cBhvr>
                                        <p:cTn id="22" dur="500"/>
                                        <p:tgtEl>
                                          <p:spTgt spid="20070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0706">
                                            <p:txEl>
                                              <p:pRg st="4" end="4"/>
                                            </p:txEl>
                                          </p:spTgt>
                                        </p:tgtEl>
                                        <p:attrNameLst>
                                          <p:attrName>style.visibility</p:attrName>
                                        </p:attrNameLst>
                                      </p:cBhvr>
                                      <p:to>
                                        <p:strVal val="visible"/>
                                      </p:to>
                                    </p:set>
                                    <p:animEffect transition="in" filter="blinds(horizontal)">
                                      <p:cBhvr>
                                        <p:cTn id="27" dur="500"/>
                                        <p:tgtEl>
                                          <p:spTgt spid="20070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0706">
                                            <p:txEl>
                                              <p:pRg st="5" end="5"/>
                                            </p:txEl>
                                          </p:spTgt>
                                        </p:tgtEl>
                                        <p:attrNameLst>
                                          <p:attrName>style.visibility</p:attrName>
                                        </p:attrNameLst>
                                      </p:cBhvr>
                                      <p:to>
                                        <p:strVal val="visible"/>
                                      </p:to>
                                    </p:set>
                                    <p:animEffect transition="in" filter="blinds(horizontal)">
                                      <p:cBhvr>
                                        <p:cTn id="32" dur="500"/>
                                        <p:tgtEl>
                                          <p:spTgt spid="20070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0706">
                                            <p:txEl>
                                              <p:pRg st="6" end="6"/>
                                            </p:txEl>
                                          </p:spTgt>
                                        </p:tgtEl>
                                        <p:attrNameLst>
                                          <p:attrName>style.visibility</p:attrName>
                                        </p:attrNameLst>
                                      </p:cBhvr>
                                      <p:to>
                                        <p:strVal val="visible"/>
                                      </p:to>
                                    </p:set>
                                    <p:animEffect transition="in" filter="blinds(horizontal)">
                                      <p:cBhvr>
                                        <p:cTn id="37" dur="500"/>
                                        <p:tgtEl>
                                          <p:spTgt spid="20070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00706">
                                            <p:txEl>
                                              <p:pRg st="7" end="7"/>
                                            </p:txEl>
                                          </p:spTgt>
                                        </p:tgtEl>
                                        <p:attrNameLst>
                                          <p:attrName>style.visibility</p:attrName>
                                        </p:attrNameLst>
                                      </p:cBhvr>
                                      <p:to>
                                        <p:strVal val="visible"/>
                                      </p:to>
                                    </p:set>
                                    <p:animEffect transition="in" filter="blinds(horizontal)">
                                      <p:cBhvr>
                                        <p:cTn id="42" dur="500"/>
                                        <p:tgtEl>
                                          <p:spTgt spid="20070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00706">
                                            <p:txEl>
                                              <p:pRg st="8" end="8"/>
                                            </p:txEl>
                                          </p:spTgt>
                                        </p:tgtEl>
                                        <p:attrNameLst>
                                          <p:attrName>style.visibility</p:attrName>
                                        </p:attrNameLst>
                                      </p:cBhvr>
                                      <p:to>
                                        <p:strVal val="visible"/>
                                      </p:to>
                                    </p:set>
                                    <p:animEffect transition="in" filter="blinds(horizontal)">
                                      <p:cBhvr>
                                        <p:cTn id="47" dur="500"/>
                                        <p:tgtEl>
                                          <p:spTgt spid="200706">
                                            <p:txEl>
                                              <p:pRg st="8" end="8"/>
                                            </p:txEl>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00706">
                                            <p:txEl>
                                              <p:pRg st="9" end="9"/>
                                            </p:txEl>
                                          </p:spTgt>
                                        </p:tgtEl>
                                        <p:attrNameLst>
                                          <p:attrName>style.visibility</p:attrName>
                                        </p:attrNameLst>
                                      </p:cBhvr>
                                      <p:to>
                                        <p:strVal val="visible"/>
                                      </p:to>
                                    </p:set>
                                    <p:animEffect transition="in" filter="blinds(horizontal)">
                                      <p:cBhvr>
                                        <p:cTn id="50" dur="500"/>
                                        <p:tgtEl>
                                          <p:spTgt spid="200706">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00706">
                                            <p:txEl>
                                              <p:pRg st="10" end="10"/>
                                            </p:txEl>
                                          </p:spTgt>
                                        </p:tgtEl>
                                        <p:attrNameLst>
                                          <p:attrName>style.visibility</p:attrName>
                                        </p:attrNameLst>
                                      </p:cBhvr>
                                      <p:to>
                                        <p:strVal val="visible"/>
                                      </p:to>
                                    </p:set>
                                    <p:animEffect transition="in" filter="blinds(horizontal)">
                                      <p:cBhvr>
                                        <p:cTn id="55" dur="500"/>
                                        <p:tgtEl>
                                          <p:spTgt spid="200706">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200706">
                                            <p:txEl>
                                              <p:pRg st="11" end="11"/>
                                            </p:txEl>
                                          </p:spTgt>
                                        </p:tgtEl>
                                        <p:attrNameLst>
                                          <p:attrName>style.visibility</p:attrName>
                                        </p:attrNameLst>
                                      </p:cBhvr>
                                      <p:to>
                                        <p:strVal val="visible"/>
                                      </p:to>
                                    </p:set>
                                    <p:animEffect transition="in" filter="blinds(horizontal)">
                                      <p:cBhvr>
                                        <p:cTn id="60" dur="500"/>
                                        <p:tgtEl>
                                          <p:spTgt spid="200706">
                                            <p:txEl>
                                              <p:pRg st="11" end="1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200706">
                                            <p:txEl>
                                              <p:pRg st="12" end="12"/>
                                            </p:txEl>
                                          </p:spTgt>
                                        </p:tgtEl>
                                        <p:attrNameLst>
                                          <p:attrName>style.visibility</p:attrName>
                                        </p:attrNameLst>
                                      </p:cBhvr>
                                      <p:to>
                                        <p:strVal val="visible"/>
                                      </p:to>
                                    </p:set>
                                    <p:animEffect transition="in" filter="blinds(horizontal)">
                                      <p:cBhvr>
                                        <p:cTn id="65" dur="500"/>
                                        <p:tgtEl>
                                          <p:spTgt spid="200706">
                                            <p:txEl>
                                              <p:pRg st="12" end="1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200706">
                                            <p:txEl>
                                              <p:pRg st="13" end="13"/>
                                            </p:txEl>
                                          </p:spTgt>
                                        </p:tgtEl>
                                        <p:attrNameLst>
                                          <p:attrName>style.visibility</p:attrName>
                                        </p:attrNameLst>
                                      </p:cBhvr>
                                      <p:to>
                                        <p:strVal val="visible"/>
                                      </p:to>
                                    </p:set>
                                    <p:animEffect transition="in" filter="blinds(horizontal)">
                                      <p:cBhvr>
                                        <p:cTn id="70" dur="500"/>
                                        <p:tgtEl>
                                          <p:spTgt spid="200706">
                                            <p:txEl>
                                              <p:pRg st="13" end="1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mph" presetSubtype="0" grpId="0" nodeType="clickEffect">
                                  <p:stCondLst>
                                    <p:cond delay="0"/>
                                  </p:stCondLst>
                                  <p:childTnLst>
                                    <p:set>
                                      <p:cBhvr override="childStyle">
                                        <p:cTn id="74" dur="indefinite"/>
                                        <p:tgtEl>
                                          <p:spTgt spid="3"/>
                                        </p:tgtEl>
                                        <p:attrNameLst>
                                          <p:attrName>style.fontFamily</p:attrName>
                                        </p:attrNameLst>
                                      </p:cBhvr>
                                      <p:to>
                                        <p:strVal val="方正黑体_GBK"/>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6" grpId="0" build="p"/>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01" name="Rectangle 2"/>
          <p:cNvSpPr>
            <a:spLocks noGrp="1"/>
          </p:cNvSpPr>
          <p:nvPr>
            <p:ph idx="1"/>
          </p:nvPr>
        </p:nvSpPr>
        <p:spPr>
          <a:xfrm>
            <a:off x="3432175" y="404813"/>
            <a:ext cx="6778625" cy="6119812"/>
          </a:xfrm>
        </p:spPr>
        <p:txBody>
          <a:bodyPr vert="horz" wrap="square" lIns="91440" tIns="45720" rIns="91440" bIns="45720" anchor="t"/>
          <a:p>
            <a:pPr eaLnBrk="1" hangingPunct="1">
              <a:lnSpc>
                <a:spcPct val="80000"/>
              </a:lnSpc>
              <a:buNone/>
            </a:pPr>
            <a:r>
              <a:rPr lang="en-US" altLang="zh-CN" sz="1800" dirty="0"/>
              <a:t>public class Furniture</a:t>
            </a:r>
            <a:endParaRPr lang="en-US" altLang="zh-CN" sz="1800" dirty="0"/>
          </a:p>
          <a:p>
            <a:pPr eaLnBrk="1" hangingPunct="1">
              <a:lnSpc>
                <a:spcPct val="80000"/>
              </a:lnSpc>
              <a:buNone/>
            </a:pPr>
            <a:r>
              <a:rPr lang="en-US" altLang="zh-CN" sz="1800" dirty="0"/>
              <a:t>{</a:t>
            </a:r>
            <a:endParaRPr lang="en-US" altLang="zh-CN" sz="1800" dirty="0"/>
          </a:p>
          <a:p>
            <a:pPr eaLnBrk="1" hangingPunct="1">
              <a:lnSpc>
                <a:spcPct val="80000"/>
              </a:lnSpc>
              <a:buNone/>
            </a:pPr>
            <a:r>
              <a:rPr lang="en-US" altLang="zh-CN" sz="1800" dirty="0"/>
              <a:t>    const double salesTax = .065;</a:t>
            </a:r>
            <a:endParaRPr lang="en-US" altLang="zh-CN" sz="1800" dirty="0"/>
          </a:p>
          <a:p>
            <a:pPr eaLnBrk="1" hangingPunct="1">
              <a:lnSpc>
                <a:spcPct val="80000"/>
              </a:lnSpc>
              <a:buNone/>
            </a:pPr>
            <a:r>
              <a:rPr lang="en-US" altLang="zh-CN" sz="1800" dirty="0"/>
              <a:t>    private double purchPrice;</a:t>
            </a:r>
            <a:endParaRPr lang="en-US" altLang="zh-CN" sz="1800" dirty="0"/>
          </a:p>
          <a:p>
            <a:pPr eaLnBrk="1" hangingPunct="1">
              <a:lnSpc>
                <a:spcPct val="80000"/>
              </a:lnSpc>
              <a:buNone/>
            </a:pPr>
            <a:r>
              <a:rPr lang="en-US" altLang="zh-CN" sz="1800" dirty="0"/>
              <a:t>    private string vendor, inventoryID;</a:t>
            </a:r>
            <a:endParaRPr lang="en-US" altLang="zh-CN" sz="1800" dirty="0"/>
          </a:p>
          <a:p>
            <a:pPr eaLnBrk="1" hangingPunct="1">
              <a:lnSpc>
                <a:spcPct val="80000"/>
              </a:lnSpc>
              <a:buNone/>
            </a:pPr>
            <a:r>
              <a:rPr lang="en-US" altLang="zh-CN" sz="1800" dirty="0"/>
              <a:t>    public Furniture(string vendor, string inventID, double </a:t>
            </a:r>
            <a:r>
              <a:rPr lang="zh-CN" altLang="zh-CN" sz="1800" dirty="0"/>
              <a:t>         </a:t>
            </a:r>
            <a:r>
              <a:rPr lang="en-US" altLang="zh-CN" sz="1800" dirty="0"/>
              <a:t>purchPrice)</a:t>
            </a:r>
            <a:endParaRPr lang="en-US" altLang="zh-CN" sz="1800" dirty="0"/>
          </a:p>
          <a:p>
            <a:pPr eaLnBrk="1" hangingPunct="1">
              <a:lnSpc>
                <a:spcPct val="80000"/>
              </a:lnSpc>
              <a:buNone/>
            </a:pPr>
            <a:r>
              <a:rPr lang="en-US" altLang="zh-CN" sz="1800" dirty="0"/>
              <a:t>    {</a:t>
            </a:r>
            <a:endParaRPr lang="en-US" altLang="zh-CN" sz="1800" dirty="0"/>
          </a:p>
          <a:p>
            <a:pPr eaLnBrk="1" hangingPunct="1">
              <a:lnSpc>
                <a:spcPct val="80000"/>
              </a:lnSpc>
              <a:buNone/>
            </a:pPr>
            <a:r>
              <a:rPr lang="en-US" altLang="zh-CN" sz="1800" dirty="0"/>
              <a:t>        this.vendor = vendor;</a:t>
            </a:r>
            <a:endParaRPr lang="en-US" altLang="zh-CN" sz="1800" dirty="0"/>
          </a:p>
          <a:p>
            <a:pPr eaLnBrk="1" hangingPunct="1">
              <a:lnSpc>
                <a:spcPct val="80000"/>
              </a:lnSpc>
              <a:buNone/>
            </a:pPr>
            <a:r>
              <a:rPr lang="en-US" altLang="zh-CN" sz="1800" dirty="0"/>
              <a:t>        this.inventoryID = inventID;</a:t>
            </a:r>
            <a:endParaRPr lang="en-US" altLang="zh-CN" sz="1800" dirty="0"/>
          </a:p>
          <a:p>
            <a:pPr eaLnBrk="1" hangingPunct="1">
              <a:lnSpc>
                <a:spcPct val="80000"/>
              </a:lnSpc>
              <a:buNone/>
            </a:pPr>
            <a:r>
              <a:rPr lang="en-US" altLang="zh-CN" sz="1800" dirty="0"/>
              <a:t>        this.purchPrice = purchPrice;</a:t>
            </a:r>
            <a:endParaRPr lang="en-US" altLang="zh-CN" sz="1800" dirty="0"/>
          </a:p>
          <a:p>
            <a:pPr eaLnBrk="1" hangingPunct="1">
              <a:lnSpc>
                <a:spcPct val="80000"/>
              </a:lnSpc>
              <a:buNone/>
            </a:pPr>
            <a:r>
              <a:rPr lang="en-US" altLang="zh-CN" sz="1800" dirty="0"/>
              <a:t>    }</a:t>
            </a:r>
            <a:endParaRPr lang="en-US" altLang="zh-CN" sz="1800" dirty="0"/>
          </a:p>
          <a:p>
            <a:pPr eaLnBrk="1" hangingPunct="1">
              <a:lnSpc>
                <a:spcPct val="80000"/>
              </a:lnSpc>
              <a:buNone/>
            </a:pPr>
            <a:r>
              <a:rPr lang="en-US" altLang="zh-CN" sz="1800" dirty="0"/>
              <a:t>    public string MyVendor</a:t>
            </a:r>
            <a:endParaRPr lang="en-US" altLang="zh-CN" sz="1800" dirty="0"/>
          </a:p>
          <a:p>
            <a:pPr eaLnBrk="1" hangingPunct="1">
              <a:lnSpc>
                <a:spcPct val="80000"/>
              </a:lnSpc>
              <a:buNone/>
            </a:pPr>
            <a:r>
              <a:rPr lang="en-US" altLang="zh-CN" sz="1800" dirty="0"/>
              <a:t>    { get { return vendor; } }</a:t>
            </a:r>
            <a:endParaRPr lang="en-US" altLang="zh-CN" sz="1800" dirty="0"/>
          </a:p>
          <a:p>
            <a:pPr eaLnBrk="1" hangingPunct="1">
              <a:lnSpc>
                <a:spcPct val="80000"/>
              </a:lnSpc>
              <a:buNone/>
            </a:pPr>
            <a:r>
              <a:rPr lang="en-US" altLang="zh-CN" sz="1800" dirty="0"/>
              <a:t>    public double CalcSalesTax(double salePrice)</a:t>
            </a:r>
            <a:endParaRPr lang="en-US" altLang="zh-CN" sz="1800" dirty="0"/>
          </a:p>
          <a:p>
            <a:pPr eaLnBrk="1" hangingPunct="1">
              <a:lnSpc>
                <a:spcPct val="80000"/>
              </a:lnSpc>
              <a:buNone/>
            </a:pPr>
            <a:r>
              <a:rPr lang="en-US" altLang="zh-CN" sz="1800" dirty="0"/>
              <a:t>    { return salePrice * salesTax; }</a:t>
            </a:r>
            <a:endParaRPr lang="en-US" altLang="zh-CN" sz="1800" dirty="0"/>
          </a:p>
          <a:p>
            <a:pPr eaLnBrk="1" hangingPunct="1">
              <a:lnSpc>
                <a:spcPct val="80000"/>
              </a:lnSpc>
              <a:buNone/>
            </a:pPr>
            <a:r>
              <a:rPr lang="en-US" altLang="zh-CN" sz="1800" dirty="0"/>
              <a:t>}</a:t>
            </a:r>
            <a:endParaRPr lang="zh-CN" altLang="zh-CN" sz="1800" dirty="0"/>
          </a:p>
        </p:txBody>
      </p:sp>
      <p:grpSp>
        <p:nvGrpSpPr>
          <p:cNvPr id="204802" name="Group 3"/>
          <p:cNvGrpSpPr/>
          <p:nvPr/>
        </p:nvGrpSpPr>
        <p:grpSpPr>
          <a:xfrm>
            <a:off x="1847850" y="398463"/>
            <a:ext cx="1584325" cy="368299"/>
            <a:chOff x="0" y="0"/>
            <a:chExt cx="998" cy="232"/>
          </a:xfrm>
        </p:grpSpPr>
        <p:sp>
          <p:nvSpPr>
            <p:cNvPr id="204803" name="Line 4"/>
            <p:cNvSpPr/>
            <p:nvPr/>
          </p:nvSpPr>
          <p:spPr>
            <a:xfrm flipH="1">
              <a:off x="544" y="113"/>
              <a:ext cx="454" cy="0"/>
            </a:xfrm>
            <a:prstGeom prst="line">
              <a:avLst/>
            </a:prstGeom>
            <a:ln w="28575" cap="flat" cmpd="sng">
              <a:solidFill>
                <a:srgbClr val="0000FF"/>
              </a:solidFill>
              <a:prstDash val="solid"/>
              <a:round/>
              <a:headEnd type="none" w="med" len="med"/>
              <a:tailEnd type="none" w="med" len="med"/>
            </a:ln>
          </p:spPr>
        </p:sp>
        <p:sp>
          <p:nvSpPr>
            <p:cNvPr id="204804" name="Text Box 5"/>
            <p:cNvSpPr txBox="1"/>
            <p:nvPr/>
          </p:nvSpPr>
          <p:spPr>
            <a:xfrm>
              <a:off x="0" y="0"/>
              <a:ext cx="590" cy="232"/>
            </a:xfrm>
            <a:prstGeom prst="rect">
              <a:avLst/>
            </a:prstGeom>
            <a:noFill/>
            <a:ln w="9525">
              <a:noFill/>
            </a:ln>
          </p:spPr>
          <p:txBody>
            <a:bodyPr anchor="t">
              <a:spAutoFit/>
            </a:bodyPr>
            <a:p>
              <a:pPr>
                <a:spcBef>
                  <a:spcPct val="50000"/>
                </a:spcBef>
              </a:pPr>
              <a:r>
                <a:rPr lang="zh-CN" altLang="en-US" b="1" dirty="0">
                  <a:solidFill>
                    <a:srgbClr val="FF0000"/>
                  </a:solidFill>
                  <a:latin typeface="Arial" panose="020B0604020202020204" pitchFamily="34" charset="0"/>
                  <a:ea typeface="宋体" panose="02010600030101010101" pitchFamily="2" charset="-122"/>
                </a:rPr>
                <a:t>类声明</a:t>
              </a:r>
              <a:endParaRPr lang="zh-CN" altLang="en-US" b="1" dirty="0">
                <a:solidFill>
                  <a:srgbClr val="FF0000"/>
                </a:solidFill>
                <a:latin typeface="Arial" panose="020B0604020202020204" pitchFamily="34" charset="0"/>
                <a:ea typeface="宋体" panose="02010600030101010101" pitchFamily="2" charset="-122"/>
              </a:endParaRPr>
            </a:p>
          </p:txBody>
        </p:sp>
      </p:grpSp>
      <p:grpSp>
        <p:nvGrpSpPr>
          <p:cNvPr id="204805" name="Group 6"/>
          <p:cNvGrpSpPr/>
          <p:nvPr/>
        </p:nvGrpSpPr>
        <p:grpSpPr>
          <a:xfrm>
            <a:off x="2135188" y="981075"/>
            <a:ext cx="1584325" cy="368301"/>
            <a:chOff x="0" y="0"/>
            <a:chExt cx="998" cy="232"/>
          </a:xfrm>
        </p:grpSpPr>
        <p:sp>
          <p:nvSpPr>
            <p:cNvPr id="204806" name="Line 7"/>
            <p:cNvSpPr/>
            <p:nvPr/>
          </p:nvSpPr>
          <p:spPr>
            <a:xfrm flipH="1">
              <a:off x="544" y="113"/>
              <a:ext cx="454" cy="0"/>
            </a:xfrm>
            <a:prstGeom prst="line">
              <a:avLst/>
            </a:prstGeom>
            <a:ln w="28575" cap="flat" cmpd="sng">
              <a:solidFill>
                <a:srgbClr val="0000FF"/>
              </a:solidFill>
              <a:prstDash val="solid"/>
              <a:round/>
              <a:headEnd type="none" w="med" len="med"/>
              <a:tailEnd type="none" w="med" len="med"/>
            </a:ln>
          </p:spPr>
        </p:sp>
        <p:sp>
          <p:nvSpPr>
            <p:cNvPr id="204807" name="Text Box 8"/>
            <p:cNvSpPr txBox="1"/>
            <p:nvPr/>
          </p:nvSpPr>
          <p:spPr>
            <a:xfrm>
              <a:off x="0" y="0"/>
              <a:ext cx="590" cy="232"/>
            </a:xfrm>
            <a:prstGeom prst="rect">
              <a:avLst/>
            </a:prstGeom>
            <a:noFill/>
            <a:ln w="9525">
              <a:noFill/>
            </a:ln>
          </p:spPr>
          <p:txBody>
            <a:bodyPr anchor="t">
              <a:spAutoFit/>
            </a:bodyPr>
            <a:p>
              <a:pPr algn="r">
                <a:spcBef>
                  <a:spcPct val="50000"/>
                </a:spcBef>
              </a:pPr>
              <a:r>
                <a:rPr lang="zh-CN" altLang="en-US" b="1" dirty="0">
                  <a:solidFill>
                    <a:srgbClr val="FF0000"/>
                  </a:solidFill>
                  <a:latin typeface="Arial" panose="020B0604020202020204" pitchFamily="34" charset="0"/>
                  <a:ea typeface="宋体" panose="02010600030101010101" pitchFamily="2" charset="-122"/>
                </a:rPr>
                <a:t>常量</a:t>
              </a:r>
              <a:endParaRPr lang="zh-CN" altLang="en-US" b="1" dirty="0">
                <a:solidFill>
                  <a:srgbClr val="FF0000"/>
                </a:solidFill>
                <a:latin typeface="Arial" panose="020B0604020202020204" pitchFamily="34" charset="0"/>
                <a:ea typeface="宋体" panose="02010600030101010101" pitchFamily="2" charset="-122"/>
              </a:endParaRPr>
            </a:p>
          </p:txBody>
        </p:sp>
      </p:grpSp>
      <p:sp>
        <p:nvSpPr>
          <p:cNvPr id="204808" name="Line 9"/>
          <p:cNvSpPr/>
          <p:nvPr/>
        </p:nvSpPr>
        <p:spPr>
          <a:xfrm flipH="1">
            <a:off x="2998788" y="1484313"/>
            <a:ext cx="720725" cy="0"/>
          </a:xfrm>
          <a:prstGeom prst="line">
            <a:avLst/>
          </a:prstGeom>
          <a:ln w="28575" cap="flat" cmpd="sng">
            <a:solidFill>
              <a:srgbClr val="0000FF"/>
            </a:solidFill>
            <a:prstDash val="solid"/>
            <a:round/>
            <a:headEnd type="none" w="med" len="med"/>
            <a:tailEnd type="none" w="med" len="med"/>
          </a:ln>
        </p:spPr>
      </p:sp>
      <p:sp>
        <p:nvSpPr>
          <p:cNvPr id="204809" name="Text Box 10"/>
          <p:cNvSpPr txBox="1"/>
          <p:nvPr/>
        </p:nvSpPr>
        <p:spPr>
          <a:xfrm>
            <a:off x="2135188" y="1477963"/>
            <a:ext cx="936625" cy="368300"/>
          </a:xfrm>
          <a:prstGeom prst="rect">
            <a:avLst/>
          </a:prstGeom>
          <a:noFill/>
          <a:ln w="9525">
            <a:noFill/>
          </a:ln>
        </p:spPr>
        <p:txBody>
          <a:bodyPr anchor="t">
            <a:spAutoFit/>
          </a:bodyPr>
          <a:p>
            <a:pPr algn="r">
              <a:spcBef>
                <a:spcPct val="50000"/>
              </a:spcBef>
            </a:pPr>
            <a:r>
              <a:rPr lang="zh-CN" altLang="en-US" b="1" dirty="0">
                <a:solidFill>
                  <a:srgbClr val="FF0000"/>
                </a:solidFill>
                <a:latin typeface="Arial" panose="020B0604020202020204" pitchFamily="34" charset="0"/>
                <a:ea typeface="宋体" panose="02010600030101010101" pitchFamily="2" charset="-122"/>
              </a:rPr>
              <a:t>字段</a:t>
            </a:r>
            <a:endParaRPr lang="zh-CN" altLang="en-US" b="1" dirty="0">
              <a:solidFill>
                <a:srgbClr val="FF0000"/>
              </a:solidFill>
              <a:latin typeface="Arial" panose="020B0604020202020204" pitchFamily="34" charset="0"/>
              <a:ea typeface="宋体" panose="02010600030101010101" pitchFamily="2" charset="-122"/>
            </a:endParaRPr>
          </a:p>
        </p:txBody>
      </p:sp>
      <p:sp>
        <p:nvSpPr>
          <p:cNvPr id="204810" name="Line 11"/>
          <p:cNvSpPr/>
          <p:nvPr/>
        </p:nvSpPr>
        <p:spPr>
          <a:xfrm flipH="1">
            <a:off x="3000375" y="1844675"/>
            <a:ext cx="720725" cy="0"/>
          </a:xfrm>
          <a:prstGeom prst="line">
            <a:avLst/>
          </a:prstGeom>
          <a:ln w="28575" cap="flat" cmpd="sng">
            <a:solidFill>
              <a:srgbClr val="0000FF"/>
            </a:solidFill>
            <a:prstDash val="solid"/>
            <a:round/>
            <a:headEnd type="none" w="med" len="med"/>
            <a:tailEnd type="none" w="med" len="med"/>
          </a:ln>
        </p:spPr>
      </p:sp>
      <p:sp>
        <p:nvSpPr>
          <p:cNvPr id="204811" name="Line 12"/>
          <p:cNvSpPr/>
          <p:nvPr/>
        </p:nvSpPr>
        <p:spPr>
          <a:xfrm>
            <a:off x="3000375" y="1484313"/>
            <a:ext cx="0" cy="360362"/>
          </a:xfrm>
          <a:prstGeom prst="line">
            <a:avLst/>
          </a:prstGeom>
          <a:ln w="28575" cap="flat" cmpd="sng">
            <a:solidFill>
              <a:srgbClr val="0000FF"/>
            </a:solidFill>
            <a:prstDash val="solid"/>
            <a:round/>
            <a:headEnd type="none" w="med" len="med"/>
            <a:tailEnd type="none" w="med" len="med"/>
          </a:ln>
        </p:spPr>
      </p:sp>
      <p:sp>
        <p:nvSpPr>
          <p:cNvPr id="204812" name="Line 13"/>
          <p:cNvSpPr/>
          <p:nvPr/>
        </p:nvSpPr>
        <p:spPr>
          <a:xfrm flipH="1">
            <a:off x="2997200" y="2132013"/>
            <a:ext cx="720725" cy="0"/>
          </a:xfrm>
          <a:prstGeom prst="line">
            <a:avLst/>
          </a:prstGeom>
          <a:ln w="28575" cap="flat" cmpd="sng">
            <a:solidFill>
              <a:srgbClr val="0000FF"/>
            </a:solidFill>
            <a:prstDash val="solid"/>
            <a:round/>
            <a:headEnd type="none" w="med" len="med"/>
            <a:tailEnd type="none" w="med" len="med"/>
          </a:ln>
        </p:spPr>
      </p:sp>
      <p:sp>
        <p:nvSpPr>
          <p:cNvPr id="204813" name="Text Box 14"/>
          <p:cNvSpPr txBox="1"/>
          <p:nvPr/>
        </p:nvSpPr>
        <p:spPr>
          <a:xfrm>
            <a:off x="1774825" y="2708275"/>
            <a:ext cx="1154113" cy="368300"/>
          </a:xfrm>
          <a:prstGeom prst="rect">
            <a:avLst/>
          </a:prstGeom>
          <a:noFill/>
          <a:ln w="9525">
            <a:noFill/>
          </a:ln>
        </p:spPr>
        <p:txBody>
          <a:bodyPr anchor="t">
            <a:spAutoFit/>
          </a:bodyPr>
          <a:p>
            <a:pPr algn="r">
              <a:spcBef>
                <a:spcPct val="50000"/>
              </a:spcBef>
            </a:pPr>
            <a:r>
              <a:rPr lang="zh-CN" altLang="en-US" b="1" dirty="0">
                <a:solidFill>
                  <a:srgbClr val="FF0000"/>
                </a:solidFill>
                <a:latin typeface="Arial" panose="020B0604020202020204" pitchFamily="34" charset="0"/>
                <a:ea typeface="宋体" panose="02010600030101010101" pitchFamily="2" charset="-122"/>
              </a:rPr>
              <a:t>构造函数</a:t>
            </a:r>
            <a:endParaRPr lang="zh-CN" altLang="en-US" b="1" dirty="0">
              <a:solidFill>
                <a:srgbClr val="FF0000"/>
              </a:solidFill>
              <a:latin typeface="Arial" panose="020B0604020202020204" pitchFamily="34" charset="0"/>
              <a:ea typeface="宋体" panose="02010600030101010101" pitchFamily="2" charset="-122"/>
            </a:endParaRPr>
          </a:p>
        </p:txBody>
      </p:sp>
      <p:sp>
        <p:nvSpPr>
          <p:cNvPr id="204814" name="Line 15"/>
          <p:cNvSpPr/>
          <p:nvPr/>
        </p:nvSpPr>
        <p:spPr>
          <a:xfrm flipH="1">
            <a:off x="2998788" y="3860800"/>
            <a:ext cx="720725" cy="0"/>
          </a:xfrm>
          <a:prstGeom prst="line">
            <a:avLst/>
          </a:prstGeom>
          <a:ln w="28575" cap="flat" cmpd="sng">
            <a:solidFill>
              <a:srgbClr val="0000FF"/>
            </a:solidFill>
            <a:prstDash val="solid"/>
            <a:round/>
            <a:headEnd type="none" w="med" len="med"/>
            <a:tailEnd type="none" w="med" len="med"/>
          </a:ln>
        </p:spPr>
      </p:sp>
      <p:sp>
        <p:nvSpPr>
          <p:cNvPr id="204815" name="Line 16"/>
          <p:cNvSpPr/>
          <p:nvPr/>
        </p:nvSpPr>
        <p:spPr>
          <a:xfrm>
            <a:off x="2998788" y="2132013"/>
            <a:ext cx="0" cy="1728787"/>
          </a:xfrm>
          <a:prstGeom prst="line">
            <a:avLst/>
          </a:prstGeom>
          <a:ln w="28575" cap="flat" cmpd="sng">
            <a:solidFill>
              <a:srgbClr val="0000FF"/>
            </a:solidFill>
            <a:prstDash val="solid"/>
            <a:round/>
            <a:headEnd type="none" w="med" len="med"/>
            <a:tailEnd type="none" w="med" len="med"/>
          </a:ln>
        </p:spPr>
      </p:sp>
      <p:sp>
        <p:nvSpPr>
          <p:cNvPr id="204816" name="Line 17"/>
          <p:cNvSpPr/>
          <p:nvPr/>
        </p:nvSpPr>
        <p:spPr>
          <a:xfrm flipH="1">
            <a:off x="2997200" y="4148138"/>
            <a:ext cx="720725" cy="0"/>
          </a:xfrm>
          <a:prstGeom prst="line">
            <a:avLst/>
          </a:prstGeom>
          <a:ln w="28575" cap="flat" cmpd="sng">
            <a:solidFill>
              <a:srgbClr val="0000FF"/>
            </a:solidFill>
            <a:prstDash val="solid"/>
            <a:round/>
            <a:headEnd type="none" w="med" len="med"/>
            <a:tailEnd type="none" w="med" len="med"/>
          </a:ln>
        </p:spPr>
      </p:sp>
      <p:sp>
        <p:nvSpPr>
          <p:cNvPr id="204817" name="Text Box 18"/>
          <p:cNvSpPr txBox="1"/>
          <p:nvPr/>
        </p:nvSpPr>
        <p:spPr>
          <a:xfrm>
            <a:off x="1774825" y="4122738"/>
            <a:ext cx="1222375" cy="368300"/>
          </a:xfrm>
          <a:prstGeom prst="rect">
            <a:avLst/>
          </a:prstGeom>
          <a:noFill/>
          <a:ln w="9525">
            <a:noFill/>
          </a:ln>
        </p:spPr>
        <p:txBody>
          <a:bodyPr anchor="t">
            <a:spAutoFit/>
          </a:bodyPr>
          <a:p>
            <a:pPr algn="r">
              <a:spcBef>
                <a:spcPct val="50000"/>
              </a:spcBef>
            </a:pPr>
            <a:r>
              <a:rPr lang="zh-CN" altLang="en-US" b="1" dirty="0">
                <a:solidFill>
                  <a:srgbClr val="FF0000"/>
                </a:solidFill>
                <a:latin typeface="Arial" panose="020B0604020202020204" pitchFamily="34" charset="0"/>
                <a:ea typeface="宋体" panose="02010600030101010101" pitchFamily="2" charset="-122"/>
              </a:rPr>
              <a:t>成员属性</a:t>
            </a:r>
            <a:endParaRPr lang="zh-CN" altLang="en-US" b="1" dirty="0">
              <a:solidFill>
                <a:srgbClr val="FF0000"/>
              </a:solidFill>
              <a:latin typeface="Arial" panose="020B0604020202020204" pitchFamily="34" charset="0"/>
              <a:ea typeface="宋体" panose="02010600030101010101" pitchFamily="2" charset="-122"/>
            </a:endParaRPr>
          </a:p>
        </p:txBody>
      </p:sp>
      <p:sp>
        <p:nvSpPr>
          <p:cNvPr id="204818" name="Line 19"/>
          <p:cNvSpPr/>
          <p:nvPr/>
        </p:nvSpPr>
        <p:spPr>
          <a:xfrm flipH="1">
            <a:off x="2998788" y="4508500"/>
            <a:ext cx="720725" cy="0"/>
          </a:xfrm>
          <a:prstGeom prst="line">
            <a:avLst/>
          </a:prstGeom>
          <a:ln w="28575" cap="flat" cmpd="sng">
            <a:solidFill>
              <a:srgbClr val="0000FF"/>
            </a:solidFill>
            <a:prstDash val="solid"/>
            <a:round/>
            <a:headEnd type="none" w="med" len="med"/>
            <a:tailEnd type="none" w="med" len="med"/>
          </a:ln>
        </p:spPr>
      </p:sp>
      <p:sp>
        <p:nvSpPr>
          <p:cNvPr id="204819" name="Line 20"/>
          <p:cNvSpPr/>
          <p:nvPr/>
        </p:nvSpPr>
        <p:spPr>
          <a:xfrm>
            <a:off x="2998788" y="4148138"/>
            <a:ext cx="0" cy="360362"/>
          </a:xfrm>
          <a:prstGeom prst="line">
            <a:avLst/>
          </a:prstGeom>
          <a:ln w="28575" cap="flat" cmpd="sng">
            <a:solidFill>
              <a:srgbClr val="0000FF"/>
            </a:solidFill>
            <a:prstDash val="solid"/>
            <a:round/>
            <a:headEnd type="none" w="med" len="med"/>
            <a:tailEnd type="none" w="med" len="med"/>
          </a:ln>
        </p:spPr>
      </p:sp>
      <p:sp>
        <p:nvSpPr>
          <p:cNvPr id="204820" name="Line 21"/>
          <p:cNvSpPr/>
          <p:nvPr/>
        </p:nvSpPr>
        <p:spPr>
          <a:xfrm flipH="1">
            <a:off x="2997200" y="4768850"/>
            <a:ext cx="720725" cy="0"/>
          </a:xfrm>
          <a:prstGeom prst="line">
            <a:avLst/>
          </a:prstGeom>
          <a:ln w="28575" cap="flat" cmpd="sng">
            <a:solidFill>
              <a:srgbClr val="0000FF"/>
            </a:solidFill>
            <a:prstDash val="solid"/>
            <a:round/>
            <a:headEnd type="none" w="med" len="med"/>
            <a:tailEnd type="none" w="med" len="med"/>
          </a:ln>
        </p:spPr>
      </p:sp>
      <p:sp>
        <p:nvSpPr>
          <p:cNvPr id="204821" name="Text Box 22"/>
          <p:cNvSpPr txBox="1"/>
          <p:nvPr/>
        </p:nvSpPr>
        <p:spPr>
          <a:xfrm>
            <a:off x="2063750" y="4762500"/>
            <a:ext cx="936625" cy="368300"/>
          </a:xfrm>
          <a:prstGeom prst="rect">
            <a:avLst/>
          </a:prstGeom>
          <a:noFill/>
          <a:ln w="9525">
            <a:noFill/>
          </a:ln>
        </p:spPr>
        <p:txBody>
          <a:bodyPr anchor="t">
            <a:spAutoFit/>
          </a:bodyPr>
          <a:p>
            <a:pPr algn="r">
              <a:spcBef>
                <a:spcPct val="50000"/>
              </a:spcBef>
            </a:pPr>
            <a:r>
              <a:rPr lang="zh-CN" altLang="en-US" b="1" dirty="0">
                <a:solidFill>
                  <a:srgbClr val="FF0000"/>
                </a:solidFill>
                <a:latin typeface="Arial" panose="020B0604020202020204" pitchFamily="34" charset="0"/>
                <a:ea typeface="宋体" panose="02010600030101010101" pitchFamily="2" charset="-122"/>
              </a:rPr>
              <a:t>方法</a:t>
            </a:r>
            <a:endParaRPr lang="zh-CN" altLang="en-US" b="1" dirty="0">
              <a:solidFill>
                <a:srgbClr val="FF0000"/>
              </a:solidFill>
              <a:latin typeface="Arial" panose="020B0604020202020204" pitchFamily="34" charset="0"/>
              <a:ea typeface="宋体" panose="02010600030101010101" pitchFamily="2" charset="-122"/>
            </a:endParaRPr>
          </a:p>
        </p:txBody>
      </p:sp>
      <p:sp>
        <p:nvSpPr>
          <p:cNvPr id="204822" name="Line 23"/>
          <p:cNvSpPr/>
          <p:nvPr/>
        </p:nvSpPr>
        <p:spPr>
          <a:xfrm flipH="1">
            <a:off x="2998788" y="5129213"/>
            <a:ext cx="720725" cy="0"/>
          </a:xfrm>
          <a:prstGeom prst="line">
            <a:avLst/>
          </a:prstGeom>
          <a:ln w="28575" cap="flat" cmpd="sng">
            <a:solidFill>
              <a:srgbClr val="0000FF"/>
            </a:solidFill>
            <a:prstDash val="solid"/>
            <a:round/>
            <a:headEnd type="none" w="med" len="med"/>
            <a:tailEnd type="none" w="med" len="med"/>
          </a:ln>
        </p:spPr>
      </p:sp>
      <p:sp>
        <p:nvSpPr>
          <p:cNvPr id="204823" name="Line 24"/>
          <p:cNvSpPr/>
          <p:nvPr/>
        </p:nvSpPr>
        <p:spPr>
          <a:xfrm>
            <a:off x="2998788" y="4768850"/>
            <a:ext cx="0" cy="360363"/>
          </a:xfrm>
          <a:prstGeom prst="line">
            <a:avLst/>
          </a:prstGeom>
          <a:ln w="28575" cap="flat" cmpd="sng">
            <a:solidFill>
              <a:srgbClr val="0000FF"/>
            </a:solidFill>
            <a:prstDash val="solid"/>
            <a:round/>
            <a:headEnd type="none" w="med" len="med"/>
            <a:tailEnd type="none" w="med" len="med"/>
          </a:ln>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3777" name="Rectangle 2"/>
          <p:cNvSpPr>
            <a:spLocks noGrp="1"/>
          </p:cNvSpPr>
          <p:nvPr>
            <p:ph idx="1"/>
          </p:nvPr>
        </p:nvSpPr>
        <p:spPr>
          <a:xfrm>
            <a:off x="1069975" y="908050"/>
            <a:ext cx="10138410" cy="4526280"/>
          </a:xfrm>
        </p:spPr>
        <p:txBody>
          <a:bodyPr vert="horz" wrap="square" lIns="91440" tIns="45720" rIns="91440" bIns="45720" anchor="t"/>
          <a:p>
            <a:pPr eaLnBrk="1" hangingPunct="1">
              <a:lnSpc>
                <a:spcPct val="80000"/>
              </a:lnSpc>
            </a:pPr>
            <a:r>
              <a:rPr lang="zh-CN" altLang="en-US" dirty="0"/>
              <a:t>类的成员</a:t>
            </a:r>
            <a:endParaRPr lang="zh-CN" altLang="en-US" dirty="0"/>
          </a:p>
          <a:p>
            <a:pPr eaLnBrk="1" hangingPunct="1">
              <a:lnSpc>
                <a:spcPct val="80000"/>
              </a:lnSpc>
            </a:pPr>
            <a:endParaRPr lang="zh-CN" altLang="en-US" sz="2000" dirty="0"/>
          </a:p>
          <a:p>
            <a:pPr lvl="1" eaLnBrk="1" hangingPunct="1">
              <a:lnSpc>
                <a:spcPct val="80000"/>
              </a:lnSpc>
            </a:pPr>
            <a:r>
              <a:rPr lang="zh-CN" altLang="en-US" sz="2000" dirty="0"/>
              <a:t>常量：表示与</a:t>
            </a:r>
            <a:r>
              <a:rPr lang="zh-CN" altLang="en-US" sz="2000" dirty="0">
                <a:solidFill>
                  <a:srgbClr val="FF0000"/>
                </a:solidFill>
              </a:rPr>
              <a:t>该类</a:t>
            </a:r>
            <a:r>
              <a:rPr lang="zh-CN" altLang="en-US" sz="2000" dirty="0"/>
              <a:t>相关联的常量值。 </a:t>
            </a:r>
            <a:endParaRPr lang="zh-CN" altLang="en-US" sz="2000" dirty="0"/>
          </a:p>
          <a:p>
            <a:pPr lvl="1" eaLnBrk="1" hangingPunct="1">
              <a:lnSpc>
                <a:spcPct val="80000"/>
              </a:lnSpc>
            </a:pPr>
            <a:r>
              <a:rPr lang="zh-CN" altLang="en-US" sz="2000" dirty="0"/>
              <a:t>字段：即该类的变量。 </a:t>
            </a:r>
            <a:endParaRPr lang="zh-CN" altLang="en-US" sz="2000" dirty="0"/>
          </a:p>
          <a:p>
            <a:pPr lvl="1" eaLnBrk="1" hangingPunct="1">
              <a:lnSpc>
                <a:spcPct val="80000"/>
              </a:lnSpc>
            </a:pPr>
            <a:r>
              <a:rPr lang="zh-CN" altLang="en-US" sz="2000" dirty="0"/>
              <a:t>类型：用于表示一些类型，它们是该类的局部类型。 </a:t>
            </a:r>
            <a:endParaRPr lang="zh-CN" altLang="en-US" sz="2000" dirty="0"/>
          </a:p>
          <a:p>
            <a:pPr lvl="1" eaLnBrk="1" hangingPunct="1">
              <a:lnSpc>
                <a:spcPct val="80000"/>
              </a:lnSpc>
            </a:pPr>
            <a:endParaRPr lang="zh-CN" altLang="en-US" sz="2000" dirty="0"/>
          </a:p>
          <a:p>
            <a:pPr lvl="1" eaLnBrk="1" hangingPunct="1">
              <a:lnSpc>
                <a:spcPct val="80000"/>
              </a:lnSpc>
            </a:pPr>
            <a:r>
              <a:rPr lang="zh-CN" altLang="en-US" sz="2000" dirty="0"/>
              <a:t>方法：用于实现可由该类执行的计算和操作。 </a:t>
            </a:r>
            <a:endParaRPr lang="zh-CN" altLang="en-US" sz="2000" dirty="0"/>
          </a:p>
          <a:p>
            <a:pPr lvl="1" eaLnBrk="1" hangingPunct="1">
              <a:lnSpc>
                <a:spcPct val="80000"/>
              </a:lnSpc>
            </a:pPr>
            <a:r>
              <a:rPr lang="zh-CN" altLang="en-US" sz="2000" dirty="0"/>
              <a:t>属性：用于定义一些命名特性，通过它来读取和写入相关的特性。 </a:t>
            </a:r>
            <a:endParaRPr lang="zh-CN" altLang="en-US" sz="2000" dirty="0"/>
          </a:p>
          <a:p>
            <a:pPr lvl="1" eaLnBrk="1" hangingPunct="1">
              <a:lnSpc>
                <a:spcPct val="80000"/>
              </a:lnSpc>
            </a:pPr>
            <a:r>
              <a:rPr lang="zh-CN" altLang="en-US" sz="2000" dirty="0"/>
              <a:t>事件：用于定义可由该类生成的通知。 </a:t>
            </a:r>
            <a:endParaRPr lang="zh-CN" altLang="en-US" sz="2000" dirty="0"/>
          </a:p>
          <a:p>
            <a:pPr lvl="1" eaLnBrk="1" hangingPunct="1">
              <a:lnSpc>
                <a:spcPct val="80000"/>
              </a:lnSpc>
            </a:pPr>
            <a:r>
              <a:rPr lang="zh-CN" altLang="en-US" sz="2000" dirty="0"/>
              <a:t>索引器：使该类的实例可按与数组相同的（语法）方式进行索引。 </a:t>
            </a:r>
            <a:endParaRPr lang="zh-CN" altLang="en-US" sz="2000" dirty="0"/>
          </a:p>
          <a:p>
            <a:pPr lvl="1" eaLnBrk="1" hangingPunct="1">
              <a:lnSpc>
                <a:spcPct val="80000"/>
              </a:lnSpc>
            </a:pPr>
            <a:r>
              <a:rPr lang="zh-CN" altLang="en-US" sz="2000" dirty="0"/>
              <a:t>运算符：用于定义表达式运算符，通过它对该类的实例进行运算。 </a:t>
            </a:r>
            <a:endParaRPr lang="zh-CN" altLang="en-US" sz="2000" dirty="0"/>
          </a:p>
          <a:p>
            <a:pPr lvl="1" eaLnBrk="1" hangingPunct="1">
              <a:lnSpc>
                <a:spcPct val="80000"/>
              </a:lnSpc>
            </a:pPr>
            <a:r>
              <a:rPr lang="zh-CN" altLang="en-US" sz="2000" dirty="0"/>
              <a:t>实例构造函数：用于规定在初始化该类的实例时需要做些什么。 </a:t>
            </a:r>
            <a:endParaRPr lang="zh-CN" altLang="en-US" sz="2000" dirty="0"/>
          </a:p>
          <a:p>
            <a:pPr lvl="1" eaLnBrk="1" hangingPunct="1">
              <a:lnSpc>
                <a:spcPct val="80000"/>
              </a:lnSpc>
            </a:pPr>
            <a:r>
              <a:rPr lang="zh-CN" altLang="en-US" sz="2000" dirty="0"/>
              <a:t>析构函数：用于规定在永久地放弃该类的一个实例之前需要做些什么。 </a:t>
            </a:r>
            <a:endParaRPr lang="zh-CN" altLang="en-US" sz="2000" dirty="0"/>
          </a:p>
          <a:p>
            <a:pPr lvl="1" eaLnBrk="1" hangingPunct="1">
              <a:lnSpc>
                <a:spcPct val="80000"/>
              </a:lnSpc>
            </a:pPr>
            <a:r>
              <a:rPr lang="zh-CN" altLang="en-US" sz="2000" dirty="0"/>
              <a:t>静态构造函数：用于规定在初始化该类自身时需要做些什么。 </a:t>
            </a:r>
            <a:endParaRPr lang="zh-CN" altLang="en-US" sz="2000" dirty="0"/>
          </a:p>
        </p:txBody>
      </p:sp>
      <p:sp>
        <p:nvSpPr>
          <p:cNvPr id="3" name="六角星 2"/>
          <p:cNvSpPr/>
          <p:nvPr/>
        </p:nvSpPr>
        <p:spPr>
          <a:xfrm>
            <a:off x="9286240" y="3224530"/>
            <a:ext cx="2113280" cy="1372235"/>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marL="0" lvl="1" algn="ctr"/>
            <a:r>
              <a:rPr lang="zh-CN" altLang="en-US" sz="2400" dirty="0">
                <a:solidFill>
                  <a:srgbClr val="1C1C1C"/>
                </a:solidFill>
                <a:effectLst>
                  <a:outerShdw blurRad="38100" dist="38100" dir="2700000">
                    <a:srgbClr val="C0C0C0"/>
                  </a:outerShdw>
                </a:effectLst>
                <a:ea typeface="仿宋" panose="02010609060101010101" charset="-122"/>
                <a:sym typeface="+mn-ea"/>
              </a:rPr>
              <a:t>函数成员</a:t>
            </a:r>
            <a:endParaRPr lang="zh-CN" altLang="en-US" sz="2400" dirty="0">
              <a:solidFill>
                <a:srgbClr val="1C1C1C"/>
              </a:solidFill>
              <a:effectLst>
                <a:outerShdw blurRad="38100" dist="38100" dir="2700000">
                  <a:srgbClr val="C0C0C0"/>
                </a:outerShdw>
              </a:effectLst>
              <a:ea typeface="仿宋" panose="02010609060101010101" charset="-122"/>
              <a:sym typeface="+mn-ea"/>
            </a:endParaRPr>
          </a:p>
        </p:txBody>
      </p:sp>
      <p:sp>
        <p:nvSpPr>
          <p:cNvPr id="4" name="六角星 3"/>
          <p:cNvSpPr/>
          <p:nvPr/>
        </p:nvSpPr>
        <p:spPr>
          <a:xfrm>
            <a:off x="8161020" y="1283335"/>
            <a:ext cx="2113280" cy="1372235"/>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marL="0" lvl="1" algn="ctr"/>
            <a:r>
              <a:rPr lang="zh-CN" altLang="en-US" sz="2400" dirty="0">
                <a:solidFill>
                  <a:srgbClr val="1C1C1C"/>
                </a:solidFill>
                <a:effectLst>
                  <a:outerShdw blurRad="38100" dist="38100" dir="2700000">
                    <a:srgbClr val="C0C0C0"/>
                  </a:outerShdw>
                </a:effectLst>
                <a:ea typeface="仿宋" panose="02010609060101010101" charset="-122"/>
                <a:sym typeface="+mn-ea"/>
              </a:rPr>
              <a:t>数据成员</a:t>
            </a:r>
            <a:endParaRPr lang="zh-CN" altLang="en-US" sz="2400" dirty="0">
              <a:solidFill>
                <a:srgbClr val="1C1C1C"/>
              </a:solidFill>
              <a:effectLst>
                <a:outerShdw blurRad="38100" dist="38100" dir="2700000">
                  <a:srgbClr val="C0C0C0"/>
                </a:outerShdw>
              </a:effectLst>
              <a:ea typeface="仿宋" panose="02010609060101010101"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25" name="Rectangle 2"/>
          <p:cNvSpPr>
            <a:spLocks noGrp="1"/>
          </p:cNvSpPr>
          <p:nvPr>
            <p:ph idx="1"/>
          </p:nvPr>
        </p:nvSpPr>
        <p:spPr>
          <a:xfrm>
            <a:off x="1009015" y="269875"/>
            <a:ext cx="8229600" cy="854075"/>
          </a:xfrm>
        </p:spPr>
        <p:txBody>
          <a:bodyPr vert="horz" wrap="square" lIns="91440" tIns="45720" rIns="91440" bIns="45720" anchor="t"/>
          <a:p>
            <a:pPr marL="0" indent="0" eaLnBrk="1" hangingPunct="1">
              <a:buNone/>
            </a:pPr>
            <a:r>
              <a:rPr lang="zh-CN" altLang="en-US" sz="3600" b="0" dirty="0"/>
              <a:t>类成员的可访问性</a:t>
            </a:r>
            <a:endParaRPr lang="zh-CN" altLang="en-US" sz="3600" b="0" dirty="0"/>
          </a:p>
        </p:txBody>
      </p:sp>
      <p:graphicFrame>
        <p:nvGraphicFramePr>
          <p:cNvPr id="2" name="表格 1"/>
          <p:cNvGraphicFramePr/>
          <p:nvPr>
            <p:custDataLst>
              <p:tags r:id="rId1"/>
            </p:custDataLst>
          </p:nvPr>
        </p:nvGraphicFramePr>
        <p:xfrm>
          <a:off x="977900" y="1271905"/>
          <a:ext cx="10491470" cy="4528820"/>
        </p:xfrm>
        <a:graphic>
          <a:graphicData uri="http://schemas.openxmlformats.org/drawingml/2006/table">
            <a:tbl>
              <a:tblPr firstRow="1" bandRow="1">
                <a:tableStyleId>{5C22544A-7EE6-4342-B048-85BDC9FD1C3A}</a:tableStyleId>
              </a:tblPr>
              <a:tblGrid>
                <a:gridCol w="1772285"/>
                <a:gridCol w="8719185"/>
              </a:tblGrid>
              <a:tr h="770890">
                <a:tc>
                  <a:txBody>
                    <a:bodyPr/>
                    <a:p>
                      <a:pPr indent="0" algn="ctr">
                        <a:buNone/>
                      </a:pPr>
                      <a:r>
                        <a:rPr lang="zh-CN" alt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访问修饰符</a:t>
                      </a:r>
                      <a:endParaRPr lang="zh-CN"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说明</a:t>
                      </a:r>
                      <a:endParaRPr lang="zh-CN"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528320">
                <a:tc>
                  <a:txBody>
                    <a:bodyPr/>
                    <a:p>
                      <a:pPr indent="0">
                        <a:buNone/>
                      </a:pPr>
                      <a:r>
                        <a:rPr lang="en-US" altLang="zh-CN" sz="2400" b="0">
                          <a:solidFill>
                            <a:srgbClr val="000000"/>
                          </a:solidFill>
                          <a:latin typeface="宋体" panose="02010600030101010101" pitchFamily="2" charset="-122"/>
                          <a:ea typeface="宋体" panose="02010600030101010101" pitchFamily="2" charset="-122"/>
                          <a:cs typeface="宋体" panose="02010600030101010101" pitchFamily="2" charset="-122"/>
                        </a:rPr>
                        <a:t>public</a:t>
                      </a:r>
                      <a:endParaRPr lang="en-US" altLang="zh-CN"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公有访问。不受任何限制。</a:t>
                      </a:r>
                      <a:endParaRPr lang="zh-CN"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587375">
                <a:tc>
                  <a:txBody>
                    <a:bodyPr/>
                    <a:p>
                      <a:pPr indent="0">
                        <a:buNone/>
                      </a:pPr>
                      <a:r>
                        <a:rPr lang="en-US" altLang="zh-CN" sz="2400" b="0">
                          <a:solidFill>
                            <a:srgbClr val="000000"/>
                          </a:solidFill>
                          <a:latin typeface="宋体" panose="02010600030101010101" pitchFamily="2" charset="-122"/>
                          <a:ea typeface="宋体" panose="02010600030101010101" pitchFamily="2" charset="-122"/>
                          <a:cs typeface="宋体" panose="02010600030101010101" pitchFamily="2" charset="-122"/>
                        </a:rPr>
                        <a:t>protected</a:t>
                      </a:r>
                      <a:endParaRPr lang="en-US" altLang="zh-CN"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保护访问。只限于本类内部和子类内部可访问，实例不能访问。</a:t>
                      </a:r>
                      <a:endParaRPr lang="zh-CN"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056640">
                <a:tc>
                  <a:txBody>
                    <a:bodyPr/>
                    <a:p>
                      <a:pPr indent="0">
                        <a:buNone/>
                      </a:pPr>
                      <a:r>
                        <a:rPr lang="en-US" altLang="zh-CN" sz="2400" b="0">
                          <a:solidFill>
                            <a:srgbClr val="000000"/>
                          </a:solidFill>
                          <a:latin typeface="宋体" panose="02010600030101010101" pitchFamily="2" charset="-122"/>
                          <a:ea typeface="宋体" panose="02010600030101010101" pitchFamily="2" charset="-122"/>
                          <a:cs typeface="宋体" panose="02010600030101010101" pitchFamily="2" charset="-122"/>
                        </a:rPr>
                        <a:t>internal</a:t>
                      </a:r>
                      <a:endParaRPr lang="en-US" altLang="zh-CN"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内部访问。只限于本项目内访问，其他不能访问。（相当于项目内的</a:t>
                      </a:r>
                      <a:r>
                        <a:rPr lang="en-US" altLang="zh-CN" sz="2400" b="0">
                          <a:solidFill>
                            <a:srgbClr val="000000"/>
                          </a:solidFill>
                          <a:latin typeface="宋体" panose="02010600030101010101" pitchFamily="2" charset="-122"/>
                          <a:ea typeface="宋体" panose="02010600030101010101" pitchFamily="2" charset="-122"/>
                          <a:cs typeface="宋体" panose="02010600030101010101" pitchFamily="2" charset="-122"/>
                        </a:rPr>
                        <a:t>public</a:t>
                      </a:r>
                      <a:r>
                        <a:rPr lang="zh-CN" alt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057275">
                <a:tc>
                  <a:txBody>
                    <a:bodyPr/>
                    <a:p>
                      <a:pPr indent="0">
                        <a:buNone/>
                      </a:pPr>
                      <a:r>
                        <a:rPr lang="en-US" altLang="zh-CN" sz="2400" b="0">
                          <a:solidFill>
                            <a:srgbClr val="000000"/>
                          </a:solidFill>
                          <a:latin typeface="宋体" panose="02010600030101010101" pitchFamily="2" charset="-122"/>
                          <a:ea typeface="宋体" panose="02010600030101010101" pitchFamily="2" charset="-122"/>
                          <a:cs typeface="宋体" panose="02010600030101010101" pitchFamily="2" charset="-122"/>
                        </a:rPr>
                        <a:t>protected internal</a:t>
                      </a:r>
                      <a:endParaRPr lang="en-US" altLang="zh-CN"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内部保护访问。只限于本项目和子类访问，其他不能访问。（</a:t>
                      </a:r>
                      <a:r>
                        <a:rPr lang="en-US" altLang="zh-CN" sz="2400" b="0">
                          <a:solidFill>
                            <a:srgbClr val="000000"/>
                          </a:solidFill>
                          <a:latin typeface="宋体" panose="02010600030101010101" pitchFamily="2" charset="-122"/>
                          <a:ea typeface="宋体" panose="02010600030101010101" pitchFamily="2" charset="-122"/>
                          <a:cs typeface="宋体" panose="02010600030101010101" pitchFamily="2" charset="-122"/>
                        </a:rPr>
                        <a:t>protected</a:t>
                      </a:r>
                      <a:r>
                        <a:rPr lang="zh-CN" alt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和</a:t>
                      </a:r>
                      <a:r>
                        <a:rPr lang="en-US" altLang="zh-CN" sz="2400" b="0">
                          <a:solidFill>
                            <a:srgbClr val="000000"/>
                          </a:solidFill>
                          <a:latin typeface="宋体" panose="02010600030101010101" pitchFamily="2" charset="-122"/>
                          <a:ea typeface="宋体" panose="02010600030101010101" pitchFamily="2" charset="-122"/>
                          <a:cs typeface="宋体" panose="02010600030101010101" pitchFamily="2" charset="-122"/>
                        </a:rPr>
                        <a:t>internal</a:t>
                      </a:r>
                      <a:r>
                        <a:rPr lang="zh-CN" alt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的权限之和）</a:t>
                      </a:r>
                      <a:endParaRPr lang="zh-CN"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528320">
                <a:tc>
                  <a:txBody>
                    <a:bodyPr/>
                    <a:p>
                      <a:pPr indent="0">
                        <a:buNone/>
                      </a:pPr>
                      <a:r>
                        <a:rPr lang="en-US" altLang="zh-CN" sz="2400" b="0">
                          <a:solidFill>
                            <a:srgbClr val="000000"/>
                          </a:solidFill>
                          <a:latin typeface="宋体" panose="02010600030101010101" pitchFamily="2" charset="-122"/>
                          <a:ea typeface="宋体" panose="02010600030101010101" pitchFamily="2" charset="-122"/>
                          <a:cs typeface="宋体" panose="02010600030101010101" pitchFamily="2" charset="-122"/>
                        </a:rPr>
                        <a:t>private</a:t>
                      </a:r>
                      <a:endParaRPr lang="en-US" altLang="zh-CN"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私有访问。只限于本类成员内访问，子类、实例都不能访问。</a:t>
                      </a:r>
                      <a:endParaRPr lang="zh-CN"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3" name="Rectangle 3"/>
          <p:cNvSpPr>
            <a:spLocks noGrp="1"/>
          </p:cNvSpPr>
          <p:nvPr>
            <p:ph type="body" idx="4294967295"/>
          </p:nvPr>
        </p:nvSpPr>
        <p:spPr>
          <a:xfrm>
            <a:off x="1142048" y="769938"/>
            <a:ext cx="8642350" cy="719137"/>
          </a:xfrm>
          <a:prstGeom prst="rect">
            <a:avLst/>
          </a:prstGeom>
          <a:noFill/>
          <a:ln w="9525">
            <a:noFill/>
          </a:ln>
        </p:spPr>
        <p:txBody>
          <a:bodyPr/>
          <a:p>
            <a:pPr eaLnBrk="1" hangingPunct="1"/>
            <a:r>
              <a:rPr lang="zh-CN" altLang="en-US" sz="3200" dirty="0"/>
              <a:t>一般字段 </a:t>
            </a:r>
            <a:endParaRPr lang="zh-CN" altLang="en-US" sz="3200" dirty="0">
              <a:latin typeface="仿宋" panose="02010609060101010101" charset="-122"/>
              <a:ea typeface="仿宋" panose="02010609060101010101" charset="-122"/>
            </a:endParaRPr>
          </a:p>
        </p:txBody>
      </p:sp>
      <p:sp>
        <p:nvSpPr>
          <p:cNvPr id="25604" name="TextBox 8"/>
          <p:cNvSpPr txBox="1"/>
          <p:nvPr/>
        </p:nvSpPr>
        <p:spPr>
          <a:xfrm>
            <a:off x="1437640" y="1910080"/>
            <a:ext cx="6624638" cy="1198880"/>
          </a:xfrm>
          <a:prstGeom prst="rect">
            <a:avLst/>
          </a:prstGeom>
          <a:noFill/>
          <a:ln w="9525" cap="flat" cmpd="sng">
            <a:solidFill>
              <a:srgbClr val="003300"/>
            </a:solidFill>
            <a:prstDash val="solid"/>
            <a:miter/>
            <a:headEnd type="none" w="med" len="med"/>
            <a:tailEnd type="none" w="med" len="med"/>
          </a:ln>
        </p:spPr>
        <p:txBody>
          <a:bodyPr>
            <a:spAutoFit/>
          </a:bodyPr>
          <a:p>
            <a:pPr eaLnBrk="1" hangingPunct="1"/>
            <a:r>
              <a:rPr lang="en-US" altLang="x-none" b="1" dirty="0">
                <a:solidFill>
                  <a:srgbClr val="1C1C1C"/>
                </a:solidFill>
                <a:latin typeface="Courier New" panose="02070309020205020404" charset="0"/>
                <a:cs typeface="Arial" panose="020B0604020202020204" pitchFamily="34" charset="0"/>
              </a:rPr>
              <a:t>public class Circle</a:t>
            </a:r>
            <a:endParaRPr lang="en-US" altLang="x-none" b="1" dirty="0">
              <a:solidFill>
                <a:srgbClr val="1C1C1C"/>
              </a:solidFill>
              <a:latin typeface="Courier New" panose="02070309020205020404" charset="0"/>
              <a:cs typeface="Arial" panose="020B0604020202020204" pitchFamily="34" charset="0"/>
            </a:endParaRPr>
          </a:p>
          <a:p>
            <a:pPr eaLnBrk="1" hangingPunct="1"/>
            <a:r>
              <a:rPr lang="en-US" altLang="x-none" b="1" dirty="0">
                <a:solidFill>
                  <a:srgbClr val="1C1C1C"/>
                </a:solidFill>
                <a:latin typeface="Courier New" panose="02070309020205020404" charset="0"/>
                <a:cs typeface="Arial" panose="020B0604020202020204" pitchFamily="34" charset="0"/>
              </a:rPr>
              <a:t>{</a:t>
            </a:r>
            <a:endParaRPr lang="en-US" altLang="x-none" b="1" dirty="0">
              <a:solidFill>
                <a:srgbClr val="1C1C1C"/>
              </a:solidFill>
              <a:latin typeface="Courier New" panose="02070309020205020404" charset="0"/>
              <a:cs typeface="Arial" panose="020B0604020202020204" pitchFamily="34" charset="0"/>
            </a:endParaRPr>
          </a:p>
          <a:p>
            <a:pPr eaLnBrk="1" hangingPunct="1"/>
            <a:r>
              <a:rPr lang="en-US" altLang="x-none" b="1" dirty="0">
                <a:solidFill>
                  <a:srgbClr val="1C1C1C"/>
                </a:solidFill>
                <a:latin typeface="Courier New" panose="02070309020205020404" charset="0"/>
                <a:cs typeface="Arial" panose="020B0604020202020204" pitchFamily="34" charset="0"/>
              </a:rPr>
              <a:t>  public double r;</a:t>
            </a:r>
            <a:endParaRPr lang="en-US" altLang="x-none" b="1" dirty="0">
              <a:solidFill>
                <a:srgbClr val="1C1C1C"/>
              </a:solidFill>
              <a:latin typeface="Courier New" panose="02070309020205020404" charset="0"/>
              <a:cs typeface="Arial" panose="020B0604020202020204" pitchFamily="34" charset="0"/>
            </a:endParaRPr>
          </a:p>
          <a:p>
            <a:pPr eaLnBrk="1" hangingPunct="1"/>
            <a:r>
              <a:rPr lang="en-US" altLang="x-none" b="1" dirty="0">
                <a:solidFill>
                  <a:srgbClr val="1C1C1C"/>
                </a:solidFill>
                <a:latin typeface="Courier New" panose="02070309020205020404" charset="0"/>
                <a:cs typeface="Arial" panose="020B0604020202020204" pitchFamily="34" charset="0"/>
              </a:rPr>
              <a:t>}</a:t>
            </a:r>
            <a:endParaRPr lang="zh-CN" altLang="en-US" b="1" dirty="0">
              <a:solidFill>
                <a:srgbClr val="1C1C1C"/>
              </a:solidFill>
              <a:latin typeface="Courier New" panose="02070309020205020404" charset="0"/>
              <a:ea typeface="Arial" panose="020B0604020202020204" pitchFamily="34" charset="0"/>
            </a:endParaRPr>
          </a:p>
        </p:txBody>
      </p:sp>
      <p:sp>
        <p:nvSpPr>
          <p:cNvPr id="25605" name="TextBox 9"/>
          <p:cNvSpPr txBox="1"/>
          <p:nvPr/>
        </p:nvSpPr>
        <p:spPr>
          <a:xfrm>
            <a:off x="1437640" y="3295650"/>
            <a:ext cx="6624638" cy="922020"/>
          </a:xfrm>
          <a:prstGeom prst="rect">
            <a:avLst/>
          </a:prstGeom>
          <a:noFill/>
          <a:ln w="9525" cap="flat" cmpd="sng">
            <a:solidFill>
              <a:srgbClr val="003300"/>
            </a:solidFill>
            <a:prstDash val="solid"/>
            <a:miter/>
            <a:headEnd type="none" w="med" len="med"/>
            <a:tailEnd type="none" w="med" len="med"/>
          </a:ln>
        </p:spPr>
        <p:txBody>
          <a:bodyPr>
            <a:spAutoFit/>
          </a:bodyPr>
          <a:p>
            <a:pPr eaLnBrk="1" hangingPunct="1"/>
            <a:r>
              <a:rPr lang="en-US" altLang="x-none" b="1" dirty="0">
                <a:solidFill>
                  <a:srgbClr val="1C1C1C"/>
                </a:solidFill>
                <a:latin typeface="Courier New" panose="02070309020205020404" charset="0"/>
                <a:cs typeface="Arial" panose="020B0604020202020204" pitchFamily="34" charset="0"/>
              </a:rPr>
              <a:t>Circle c1 = new Circle();</a:t>
            </a:r>
            <a:endParaRPr lang="en-US" altLang="x-none" b="1" dirty="0">
              <a:solidFill>
                <a:srgbClr val="1C1C1C"/>
              </a:solidFill>
              <a:latin typeface="Courier New" panose="02070309020205020404" charset="0"/>
              <a:cs typeface="Arial" panose="020B0604020202020204" pitchFamily="34" charset="0"/>
            </a:endParaRPr>
          </a:p>
          <a:p>
            <a:pPr eaLnBrk="1" hangingPunct="1"/>
            <a:r>
              <a:rPr lang="en-US" altLang="x-none" b="1" dirty="0">
                <a:solidFill>
                  <a:srgbClr val="1C1C1C"/>
                </a:solidFill>
                <a:latin typeface="Courier New" panose="02070309020205020404" charset="0"/>
                <a:cs typeface="Arial" panose="020B0604020202020204" pitchFamily="34" charset="0"/>
              </a:rPr>
              <a:t>Console.WriteLine(c1.r);</a:t>
            </a:r>
            <a:endParaRPr lang="en-US" altLang="x-none" b="1" dirty="0">
              <a:solidFill>
                <a:srgbClr val="1C1C1C"/>
              </a:solidFill>
              <a:latin typeface="Courier New" panose="02070309020205020404" charset="0"/>
              <a:cs typeface="Arial" panose="020B0604020202020204" pitchFamily="34" charset="0"/>
            </a:endParaRPr>
          </a:p>
          <a:p>
            <a:pPr eaLnBrk="1" hangingPunct="1"/>
            <a:r>
              <a:rPr lang="en-US" altLang="x-none" b="1" dirty="0">
                <a:solidFill>
                  <a:srgbClr val="1C1C1C"/>
                </a:solidFill>
                <a:latin typeface="Courier New" panose="02070309020205020404" charset="0"/>
                <a:cs typeface="Arial" panose="020B0604020202020204" pitchFamily="34" charset="0"/>
              </a:rPr>
              <a:t>c1.r = 10;</a:t>
            </a:r>
            <a:endParaRPr lang="zh-CN" altLang="en-US" b="1" dirty="0">
              <a:solidFill>
                <a:srgbClr val="1C1C1C"/>
              </a:solidFill>
              <a:latin typeface="Courier New" panose="02070309020205020404" charset="0"/>
              <a:ea typeface="Arial" panose="020B0604020202020204" pitchFamily="34" charset="0"/>
            </a:endParaRPr>
          </a:p>
        </p:txBody>
      </p:sp>
      <p:sp>
        <p:nvSpPr>
          <p:cNvPr id="2" name="文本框 1"/>
          <p:cNvSpPr txBox="1"/>
          <p:nvPr/>
        </p:nvSpPr>
        <p:spPr>
          <a:xfrm>
            <a:off x="1437640" y="4544060"/>
            <a:ext cx="9411970" cy="521970"/>
          </a:xfrm>
          <a:prstGeom prst="rect">
            <a:avLst/>
          </a:prstGeom>
          <a:noFill/>
        </p:spPr>
        <p:txBody>
          <a:bodyPr wrap="square" rtlCol="0" anchor="t">
            <a:spAutoFit/>
          </a:bodyPr>
          <a:p>
            <a:pPr eaLnBrk="1" hangingPunct="1">
              <a:buNone/>
            </a:pPr>
            <a:r>
              <a:rPr lang="zh-CN" altLang="en-US" sz="2800" dirty="0">
                <a:latin typeface="仿宋" panose="02010609060101010101" charset="-122"/>
                <a:ea typeface="仿宋" panose="02010609060101010101" charset="-122"/>
                <a:sym typeface="+mn-ea"/>
              </a:rPr>
              <a:t>字段只是类中声明的一个变量，用来在对象中存储信息。</a:t>
            </a:r>
            <a:endParaRPr lang="zh-CN" altLang="en-US" sz="2800" dirty="0">
              <a:latin typeface="仿宋" panose="02010609060101010101" charset="-122"/>
              <a:ea typeface="仿宋" panose="0201060906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5605"/>
                                        </p:tgtEl>
                                        <p:attrNameLst>
                                          <p:attrName>style.visibility</p:attrName>
                                        </p:attrNameLst>
                                      </p:cBhvr>
                                      <p:to>
                                        <p:strVal val="visible"/>
                                      </p:to>
                                    </p:set>
                                    <p:animEffect transition="in" filter="blinds(horizontal)">
                                      <p:cBhvr>
                                        <p:cTn id="7" dur="500"/>
                                        <p:tgtEl>
                                          <p:spTgt spid="25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6305" name="Rectangle 2"/>
          <p:cNvSpPr>
            <a:spLocks noGrp="1"/>
          </p:cNvSpPr>
          <p:nvPr>
            <p:ph type="title"/>
          </p:nvPr>
        </p:nvSpPr>
        <p:spPr/>
        <p:txBody>
          <a:bodyPr vert="horz" wrap="square" lIns="91440" tIns="45720" rIns="91440" bIns="45720" anchor="ctr"/>
          <a:p>
            <a:pPr eaLnBrk="1" hangingPunct="1"/>
            <a:r>
              <a:rPr lang="zh-CN" altLang="en-US" dirty="0">
                <a:ea typeface="宋体" panose="02010600030101010101" pitchFamily="2" charset="-122"/>
              </a:rPr>
              <a:t>类成员</a:t>
            </a:r>
            <a:endParaRPr lang="zh-CN" altLang="en-US" dirty="0">
              <a:ea typeface="宋体" panose="02010600030101010101" pitchFamily="2" charset="-122"/>
            </a:endParaRPr>
          </a:p>
        </p:txBody>
      </p:sp>
      <p:sp>
        <p:nvSpPr>
          <p:cNvPr id="226306" name="Rectangle 3"/>
          <p:cNvSpPr>
            <a:spLocks noGrp="1"/>
          </p:cNvSpPr>
          <p:nvPr>
            <p:ph idx="1"/>
          </p:nvPr>
        </p:nvSpPr>
        <p:spPr>
          <a:xfrm>
            <a:off x="923925" y="1412875"/>
            <a:ext cx="10238105" cy="4949825"/>
          </a:xfrm>
        </p:spPr>
        <p:txBody>
          <a:bodyPr vert="horz" wrap="square" lIns="91440" tIns="45720" rIns="91440" bIns="45720" anchor="t">
            <a:noAutofit/>
          </a:bodyPr>
          <a:p>
            <a:pPr eaLnBrk="1" hangingPunct="1">
              <a:lnSpc>
                <a:spcPct val="90000"/>
              </a:lnSpc>
              <a:buNone/>
            </a:pPr>
            <a:endParaRPr lang="zh-CN" altLang="en-US" dirty="0">
              <a:sym typeface="+mn-ea"/>
            </a:endParaRPr>
          </a:p>
          <a:p>
            <a:pPr eaLnBrk="1" hangingPunct="1">
              <a:lnSpc>
                <a:spcPct val="90000"/>
              </a:lnSpc>
              <a:buNone/>
            </a:pPr>
            <a:r>
              <a:rPr lang="zh-CN" altLang="en-US" dirty="0">
                <a:sym typeface="+mn-ea"/>
              </a:rPr>
              <a:t>当字段声明中包括</a:t>
            </a:r>
            <a:r>
              <a:rPr lang="en-US" altLang="zh-CN" dirty="0">
                <a:solidFill>
                  <a:srgbClr val="FF0000"/>
                </a:solidFill>
                <a:sym typeface="+mn-ea"/>
              </a:rPr>
              <a:t>readonly</a:t>
            </a:r>
            <a:r>
              <a:rPr lang="zh-CN" altLang="en-US" dirty="0">
                <a:sym typeface="+mn-ea"/>
              </a:rPr>
              <a:t>修饰符时，该字段成为只读字段。</a:t>
            </a:r>
            <a:endParaRPr lang="zh-CN" altLang="en-US" dirty="0">
              <a:sym typeface="+mn-ea"/>
            </a:endParaRPr>
          </a:p>
          <a:p>
            <a:pPr eaLnBrk="1" hangingPunct="1">
              <a:lnSpc>
                <a:spcPct val="90000"/>
              </a:lnSpc>
              <a:buNone/>
            </a:pPr>
            <a:r>
              <a:rPr lang="zh-CN" altLang="en-US" dirty="0">
                <a:sym typeface="+mn-ea"/>
              </a:rPr>
              <a:t>只能在声明的</a:t>
            </a:r>
            <a:r>
              <a:rPr lang="zh-CN" altLang="en-US" i="1" dirty="0">
                <a:solidFill>
                  <a:srgbClr val="FF0000"/>
                </a:solidFill>
                <a:sym typeface="+mn-ea"/>
              </a:rPr>
              <a:t>同时</a:t>
            </a:r>
            <a:r>
              <a:rPr lang="zh-CN" altLang="en-US" dirty="0">
                <a:sym typeface="+mn-ea"/>
              </a:rPr>
              <a:t>赋初值。其他任何时候都不允许为只读字段赋值。</a:t>
            </a:r>
            <a:endParaRPr lang="zh-CN" altLang="en-US" dirty="0">
              <a:sym typeface="+mn-ea"/>
            </a:endParaRPr>
          </a:p>
          <a:p>
            <a:pPr eaLnBrk="1" hangingPunct="1">
              <a:lnSpc>
                <a:spcPct val="90000"/>
              </a:lnSpc>
              <a:buNone/>
            </a:pPr>
            <a:endParaRPr lang="zh-CN" altLang="en-US" b="0" dirty="0">
              <a:sym typeface="+mn-ea"/>
            </a:endParaRPr>
          </a:p>
          <a:p>
            <a:pPr eaLnBrk="1" hangingPunct="1">
              <a:lnSpc>
                <a:spcPct val="90000"/>
              </a:lnSpc>
              <a:buNone/>
            </a:pPr>
            <a:r>
              <a:rPr lang="zh-CN" altLang="en-US" b="0" dirty="0"/>
              <a:t>使用 const 关键字来声明某个</a:t>
            </a:r>
            <a:r>
              <a:rPr lang="zh-CN" altLang="en-US" b="1" dirty="0"/>
              <a:t>常量字段</a:t>
            </a:r>
            <a:r>
              <a:rPr lang="zh-CN" altLang="en-US" b="0" dirty="0"/>
              <a:t>或常量局部变量。</a:t>
            </a:r>
            <a:endParaRPr lang="zh-CN" altLang="en-US" b="0" dirty="0"/>
          </a:p>
          <a:p>
            <a:pPr eaLnBrk="1" hangingPunct="1">
              <a:lnSpc>
                <a:spcPct val="90000"/>
              </a:lnSpc>
              <a:buNone/>
            </a:pPr>
            <a:endParaRPr lang="zh-CN" altLang="en-US" b="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977265" y="1461135"/>
            <a:ext cx="10237470" cy="4686935"/>
          </a:xfrm>
        </p:spPr>
        <p:txBody>
          <a:bodyPr/>
          <a:p>
            <a:pPr eaLnBrk="1" hangingPunct="1">
              <a:lnSpc>
                <a:spcPct val="90000"/>
              </a:lnSpc>
              <a:buNone/>
            </a:pPr>
            <a:r>
              <a:rPr lang="zh-CN" altLang="en-US" dirty="0">
                <a:sym typeface="+mn-ea"/>
              </a:rPr>
              <a:t>常量字段和常量局部变量</a:t>
            </a:r>
            <a:r>
              <a:rPr lang="zh-CN" altLang="en-US" b="1" dirty="0">
                <a:sym typeface="+mn-ea"/>
              </a:rPr>
              <a:t>不是变量并且不能修改</a:t>
            </a:r>
            <a:r>
              <a:rPr lang="zh-CN" altLang="en-US" dirty="0">
                <a:sym typeface="+mn-ea"/>
              </a:rPr>
              <a:t>。 </a:t>
            </a:r>
            <a:endParaRPr lang="zh-CN" altLang="en-US" b="0" dirty="0"/>
          </a:p>
          <a:p>
            <a:pPr eaLnBrk="1" hangingPunct="1">
              <a:lnSpc>
                <a:spcPct val="90000"/>
              </a:lnSpc>
              <a:buNone/>
            </a:pPr>
            <a:r>
              <a:rPr lang="zh-CN" altLang="en-US" dirty="0">
                <a:sym typeface="+mn-ea"/>
              </a:rPr>
              <a:t>常量可以为数字、布尔值、字符串或null引用（Constants can be numbers, Boolean values, strings, or a null reference）。</a:t>
            </a:r>
            <a:endParaRPr lang="zh-CN" altLang="en-US" b="0" dirty="0"/>
          </a:p>
          <a:p>
            <a:pPr eaLnBrk="1" hangingPunct="1">
              <a:lnSpc>
                <a:spcPct val="90000"/>
              </a:lnSpc>
              <a:buNone/>
            </a:pPr>
            <a:r>
              <a:rPr lang="zh-CN" altLang="en-US" dirty="0">
                <a:sym typeface="+mn-ea"/>
              </a:rPr>
              <a:t>不允许在常数声明中使用</a:t>
            </a:r>
            <a:r>
              <a:rPr lang="zh-CN" altLang="en-US" b="1" dirty="0">
                <a:latin typeface="Courier New Bold" panose="02070309020205020404" charset="0"/>
                <a:cs typeface="Courier New Bold" panose="02070309020205020404" charset="0"/>
                <a:sym typeface="+mn-ea"/>
              </a:rPr>
              <a:t>static</a:t>
            </a:r>
            <a:r>
              <a:rPr lang="zh-CN" altLang="en-US" dirty="0">
                <a:sym typeface="+mn-ea"/>
              </a:rPr>
              <a:t>修饰符。</a:t>
            </a:r>
            <a:endParaRPr lang="zh-CN" altLang="en-US" b="0" dirty="0"/>
          </a:p>
          <a:p>
            <a:pPr eaLnBrk="1" hangingPunct="1">
              <a:lnSpc>
                <a:spcPct val="90000"/>
              </a:lnSpc>
              <a:buNone/>
            </a:pPr>
            <a:r>
              <a:rPr lang="zh-CN" altLang="en-US" dirty="0">
                <a:sym typeface="+mn-ea"/>
              </a:rPr>
              <a:t> </a:t>
            </a:r>
            <a:endParaRPr lang="zh-CN" altLang="en-US" b="0" dirty="0"/>
          </a:p>
          <a:p>
            <a:pPr eaLnBrk="1" hangingPunct="1">
              <a:lnSpc>
                <a:spcPct val="90000"/>
              </a:lnSpc>
              <a:buNone/>
            </a:pPr>
            <a:r>
              <a:rPr lang="zh-CN" altLang="en-US" dirty="0">
                <a:sym typeface="+mn-ea"/>
              </a:rPr>
              <a:t>readonly关键字与const关键字不同：</a:t>
            </a:r>
            <a:endParaRPr lang="zh-CN" altLang="en-US" b="0" dirty="0"/>
          </a:p>
          <a:p>
            <a:pPr eaLnBrk="1" hangingPunct="1">
              <a:lnSpc>
                <a:spcPct val="90000"/>
              </a:lnSpc>
              <a:buNone/>
            </a:pPr>
            <a:r>
              <a:rPr lang="zh-CN" altLang="en-US" dirty="0">
                <a:sym typeface="+mn-ea"/>
              </a:rPr>
              <a:t>const字段</a:t>
            </a:r>
            <a:r>
              <a:rPr lang="zh-CN" altLang="en-US" b="1" dirty="0">
                <a:sym typeface="+mn-ea"/>
              </a:rPr>
              <a:t>只能</a:t>
            </a:r>
            <a:r>
              <a:rPr lang="zh-CN" altLang="en-US" dirty="0">
                <a:sym typeface="+mn-ea"/>
              </a:rPr>
              <a:t>在该字段的</a:t>
            </a:r>
            <a:r>
              <a:rPr lang="zh-CN" altLang="en-US" b="1" dirty="0">
                <a:sym typeface="+mn-ea"/>
              </a:rPr>
              <a:t>声明中初始化</a:t>
            </a:r>
            <a:r>
              <a:rPr lang="zh-CN" altLang="en-US" dirty="0">
                <a:sym typeface="+mn-ea"/>
              </a:rPr>
              <a:t>。readonly字段可以在声明或构造函数中初始化。</a:t>
            </a:r>
            <a:endParaRPr lang="zh-CN" altLang="en-US" b="0" dirty="0"/>
          </a:p>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8353" name="Rectangle 2"/>
          <p:cNvSpPr>
            <a:spLocks noGrp="1"/>
          </p:cNvSpPr>
          <p:nvPr>
            <p:ph idx="1"/>
          </p:nvPr>
        </p:nvSpPr>
        <p:spPr>
          <a:xfrm>
            <a:off x="1452880" y="577850"/>
            <a:ext cx="9874250" cy="5702300"/>
          </a:xfrm>
        </p:spPr>
        <p:txBody>
          <a:bodyPr vert="horz" wrap="square" lIns="91440" tIns="45720" rIns="91440" bIns="45720" anchor="t"/>
          <a:p>
            <a:pPr eaLnBrk="1" hangingPunct="1">
              <a:lnSpc>
                <a:spcPct val="90000"/>
              </a:lnSpc>
            </a:pPr>
            <a:endParaRPr lang="zh-CN" altLang="en-US" sz="2200" b="0" dirty="0"/>
          </a:p>
          <a:p>
            <a:pPr eaLnBrk="1" hangingPunct="1">
              <a:lnSpc>
                <a:spcPct val="90000"/>
              </a:lnSpc>
              <a:buNone/>
            </a:pPr>
            <a:r>
              <a:rPr lang="en-US" altLang="zh-CN" sz="2000" dirty="0"/>
              <a:t>public class Class1{</a:t>
            </a:r>
            <a:endParaRPr lang="en-US" altLang="zh-CN" sz="2000" dirty="0"/>
          </a:p>
          <a:p>
            <a:pPr eaLnBrk="1" hangingPunct="1">
              <a:lnSpc>
                <a:spcPct val="90000"/>
              </a:lnSpc>
              <a:buNone/>
            </a:pPr>
            <a:r>
              <a:rPr lang="en-US" altLang="zh-CN" sz="2000" dirty="0"/>
              <a:t>public readonly string str1=@”I am str1”;}</a:t>
            </a:r>
            <a:endParaRPr lang="en-US" altLang="zh-CN" sz="2000" dirty="0"/>
          </a:p>
          <a:p>
            <a:pPr eaLnBrk="1" hangingPunct="1">
              <a:lnSpc>
                <a:spcPct val="90000"/>
              </a:lnSpc>
              <a:buNone/>
            </a:pPr>
            <a:r>
              <a:rPr lang="zh-CN" altLang="en-US" sz="2000" dirty="0"/>
              <a:t>执行下面代码：</a:t>
            </a:r>
            <a:endParaRPr lang="zh-CN" altLang="en-US" sz="2000" dirty="0"/>
          </a:p>
          <a:p>
            <a:pPr eaLnBrk="1" hangingPunct="1">
              <a:lnSpc>
                <a:spcPct val="90000"/>
              </a:lnSpc>
              <a:buNone/>
            </a:pPr>
            <a:r>
              <a:rPr lang="en-US" altLang="zh-CN" sz="2000" dirty="0"/>
              <a:t>Class1 c1=new Class1();</a:t>
            </a:r>
            <a:endParaRPr lang="en-US" altLang="zh-CN" sz="2000" dirty="0"/>
          </a:p>
          <a:p>
            <a:pPr eaLnBrk="1" hangingPunct="1">
              <a:lnSpc>
                <a:spcPct val="90000"/>
              </a:lnSpc>
              <a:buNone/>
            </a:pPr>
            <a:r>
              <a:rPr lang="en-US" altLang="zh-CN" sz="2000" dirty="0"/>
              <a:t>Console.WriteLine(c1.str1);</a:t>
            </a:r>
            <a:endParaRPr lang="en-US" altLang="zh-CN" sz="2000" dirty="0"/>
          </a:p>
          <a:p>
            <a:pPr eaLnBrk="1" hangingPunct="1">
              <a:lnSpc>
                <a:spcPct val="90000"/>
              </a:lnSpc>
              <a:buNone/>
            </a:pPr>
            <a:r>
              <a:rPr lang="en-US" altLang="zh-CN" sz="2000" dirty="0"/>
              <a:t>//c1.str1=“Change readonlyfiled”;</a:t>
            </a:r>
            <a:r>
              <a:rPr lang="zh-CN" altLang="en-US" sz="2000" dirty="0"/>
              <a:t>错误</a:t>
            </a:r>
            <a:endParaRPr lang="en-US" altLang="zh-CN" sz="2000" dirty="0"/>
          </a:p>
          <a:p>
            <a:pPr eaLnBrk="1" hangingPunct="1">
              <a:lnSpc>
                <a:spcPct val="90000"/>
              </a:lnSpc>
              <a:buNone/>
            </a:pPr>
            <a:endParaRPr lang="zh-CN" altLang="en-US" sz="2000" dirty="0"/>
          </a:p>
          <a:p>
            <a:pPr eaLnBrk="1" hangingPunct="1">
              <a:lnSpc>
                <a:spcPct val="90000"/>
              </a:lnSpc>
              <a:buNone/>
            </a:pPr>
            <a:r>
              <a:rPr lang="zh-CN" altLang="en-US" sz="2000" b="0" dirty="0">
                <a:solidFill>
                  <a:srgbClr val="FF0000"/>
                </a:solidFill>
              </a:rPr>
              <a:t>如果在类定义中显式添加一个构造函数，</a:t>
            </a:r>
            <a:r>
              <a:rPr lang="zh-CN" altLang="en-US" sz="2000" i="1" dirty="0">
                <a:solidFill>
                  <a:srgbClr val="FF0000"/>
                </a:solidFill>
              </a:rPr>
              <a:t>可以在构造函数</a:t>
            </a:r>
            <a:r>
              <a:rPr lang="zh-CN" altLang="en-US" sz="2000" b="0" dirty="0">
                <a:solidFill>
                  <a:srgbClr val="FF0000"/>
                </a:solidFill>
              </a:rPr>
              <a:t>中改变只读字段的值。</a:t>
            </a:r>
            <a:endParaRPr lang="zh-CN" altLang="en-US" sz="2000" b="0" dirty="0">
              <a:solidFill>
                <a:srgbClr val="FF0000"/>
              </a:solidFill>
            </a:endParaRPr>
          </a:p>
          <a:p>
            <a:pPr eaLnBrk="1" hangingPunct="1">
              <a:lnSpc>
                <a:spcPct val="90000"/>
              </a:lnSpc>
              <a:buNone/>
            </a:pPr>
            <a:r>
              <a:rPr lang="en-US" altLang="zh-CN" sz="2000" dirty="0"/>
              <a:t>Public class Class1</a:t>
            </a:r>
            <a:endParaRPr lang="en-US" altLang="zh-CN" sz="2000" dirty="0"/>
          </a:p>
          <a:p>
            <a:pPr eaLnBrk="1" hangingPunct="1">
              <a:lnSpc>
                <a:spcPct val="90000"/>
              </a:lnSpc>
              <a:buNone/>
            </a:pPr>
            <a:r>
              <a:rPr lang="en-US" altLang="zh-CN" sz="2000" dirty="0"/>
              <a:t>{Public readonly string str1=@”I am str1”;</a:t>
            </a:r>
            <a:endParaRPr lang="en-US" altLang="zh-CN" sz="2000" dirty="0"/>
          </a:p>
          <a:p>
            <a:pPr eaLnBrk="1" hangingPunct="1">
              <a:lnSpc>
                <a:spcPct val="90000"/>
              </a:lnSpc>
              <a:buNone/>
            </a:pPr>
            <a:r>
              <a:rPr lang="en-US" altLang="zh-CN" sz="2000" dirty="0"/>
              <a:t>  public Class1(){ str1=“initialized by constructor!”;}</a:t>
            </a:r>
            <a:endParaRPr lang="en-US" altLang="zh-CN" sz="2000" dirty="0"/>
          </a:p>
          <a:p>
            <a:pPr eaLnBrk="1" hangingPunct="1">
              <a:lnSpc>
                <a:spcPct val="90000"/>
              </a:lnSpc>
              <a:buNone/>
            </a:pPr>
            <a:r>
              <a:rPr lang="en-US" altLang="zh-CN" sz="2000" dirty="0"/>
              <a:t>}</a:t>
            </a:r>
            <a:endParaRPr lang="en-US" altLang="zh-CN" sz="2000" dirty="0"/>
          </a:p>
          <a:p>
            <a:pPr eaLnBrk="1" hangingPunct="1">
              <a:lnSpc>
                <a:spcPct val="90000"/>
              </a:lnSpc>
              <a:buNone/>
            </a:pPr>
            <a:endParaRPr lang="zh-CN" alt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9377" name="Rectangle 2"/>
          <p:cNvSpPr>
            <a:spLocks noGrp="1"/>
          </p:cNvSpPr>
          <p:nvPr>
            <p:ph idx="1"/>
          </p:nvPr>
        </p:nvSpPr>
        <p:spPr>
          <a:xfrm>
            <a:off x="1224915" y="924560"/>
            <a:ext cx="10678795" cy="5247640"/>
          </a:xfrm>
        </p:spPr>
        <p:txBody>
          <a:bodyPr vert="horz" wrap="square" lIns="91440" tIns="45720" rIns="91440" bIns="45720" anchor="t"/>
          <a:p>
            <a:pPr eaLnBrk="1" hangingPunct="1"/>
            <a:r>
              <a:rPr lang="en-US" altLang="zh-CN" sz="3200" dirty="0"/>
              <a:t>2.</a:t>
            </a:r>
            <a:r>
              <a:rPr lang="zh-CN" altLang="en-US" sz="3200" dirty="0"/>
              <a:t>方法成员</a:t>
            </a:r>
            <a:endParaRPr lang="zh-CN" altLang="en-US" sz="3200" dirty="0"/>
          </a:p>
          <a:p>
            <a:pPr eaLnBrk="1" hangingPunct="1">
              <a:buNone/>
            </a:pPr>
            <a:r>
              <a:rPr lang="zh-CN" altLang="en-US" sz="2800" dirty="0"/>
              <a:t>方法成员的本质就是在类中声明的函数，描述类能够“做什么”。</a:t>
            </a:r>
            <a:endParaRPr lang="zh-CN" altLang="en-US" sz="2800" dirty="0"/>
          </a:p>
          <a:p>
            <a:pPr eaLnBrk="1" hangingPunct="1">
              <a:buNone/>
            </a:pPr>
            <a:endParaRPr lang="zh-CN" altLang="en-US" sz="2800" dirty="0"/>
          </a:p>
          <a:p>
            <a:pPr eaLnBrk="1" hangingPunct="1">
              <a:buNone/>
            </a:pPr>
            <a:r>
              <a:rPr lang="en-US" altLang="zh-CN" sz="2800" dirty="0"/>
              <a:t>[</a:t>
            </a:r>
            <a:r>
              <a:rPr lang="zh-CN" altLang="en-US" sz="2800" dirty="0"/>
              <a:t>访问修饰符</a:t>
            </a:r>
            <a:r>
              <a:rPr lang="en-US" altLang="zh-CN" sz="2800" dirty="0"/>
              <a:t>] </a:t>
            </a:r>
            <a:r>
              <a:rPr lang="zh-CN" altLang="en-US" sz="2800" dirty="0"/>
              <a:t>返回类型 方法名称 </a:t>
            </a:r>
            <a:r>
              <a:rPr lang="en-US" altLang="zh-CN" sz="2800" dirty="0"/>
              <a:t>([</a:t>
            </a:r>
            <a:r>
              <a:rPr lang="zh-CN" altLang="en-US" sz="2800" dirty="0"/>
              <a:t>参数列表</a:t>
            </a:r>
            <a:r>
              <a:rPr lang="en-US" altLang="zh-CN" sz="2800" dirty="0"/>
              <a:t>])</a:t>
            </a:r>
            <a:endParaRPr lang="en-US" altLang="zh-CN" sz="2800" dirty="0"/>
          </a:p>
          <a:p>
            <a:pPr eaLnBrk="1" hangingPunct="1">
              <a:buNone/>
            </a:pPr>
            <a:r>
              <a:rPr lang="en-US" altLang="zh-CN" sz="2800" dirty="0"/>
              <a:t>{</a:t>
            </a:r>
            <a:endParaRPr lang="en-US" altLang="zh-CN" sz="2800" dirty="0"/>
          </a:p>
          <a:p>
            <a:pPr eaLnBrk="1" hangingPunct="1">
              <a:buNone/>
            </a:pPr>
            <a:r>
              <a:rPr lang="en-US" altLang="zh-CN" sz="2800" dirty="0"/>
              <a:t>     </a:t>
            </a:r>
            <a:r>
              <a:rPr lang="zh-CN" altLang="en-US" sz="2800" dirty="0"/>
              <a:t>方法体；</a:t>
            </a:r>
            <a:endParaRPr lang="zh-CN" altLang="en-US" sz="2800" dirty="0"/>
          </a:p>
          <a:p>
            <a:pPr eaLnBrk="1" hangingPunct="1">
              <a:buNone/>
            </a:pPr>
            <a:r>
              <a:rPr lang="en-US" altLang="zh-CN" sz="2800" dirty="0"/>
              <a:t>}</a:t>
            </a:r>
            <a:endParaRPr lang="en-US" altLang="zh-CN" sz="2800" dirty="0"/>
          </a:p>
          <a:p>
            <a:pPr eaLnBrk="1" hangingPunct="1">
              <a:buNone/>
            </a:pPr>
            <a:r>
              <a:rPr lang="zh-CN" altLang="en-US" sz="2800" dirty="0"/>
              <a:t>省略访问修饰符时，默认为</a:t>
            </a:r>
            <a:r>
              <a:rPr lang="en-US" altLang="zh-CN" sz="2800" dirty="0"/>
              <a:t>private</a:t>
            </a:r>
            <a:endParaRPr lang="en-US" altLang="zh-C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custDataLst>
              <p:tags r:id="rId1"/>
            </p:custDataLst>
          </p:nvPr>
        </p:nvCxnSpPr>
        <p:spPr>
          <a:xfrm>
            <a:off x="1932495" y="806587"/>
            <a:ext cx="10259505"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custDataLst>
              <p:tags r:id="rId2"/>
            </p:custDataLst>
          </p:nvPr>
        </p:nvSpPr>
        <p:spPr>
          <a:xfrm>
            <a:off x="2168165" y="264321"/>
            <a:ext cx="2780907" cy="521970"/>
          </a:xfrm>
          <a:prstGeom prst="rect">
            <a:avLst/>
          </a:prstGeom>
          <a:noFill/>
        </p:spPr>
        <p:txBody>
          <a:bodyPr wrap="square" rtlCol="0">
            <a:spAutoFit/>
          </a:bodyPr>
          <a:lstStyle/>
          <a:p>
            <a:r>
              <a:rPr lang="zh-CN" altLang="en-US" sz="2800">
                <a:latin typeface="Courier New" panose="02070309020205020404" charset="0"/>
                <a:ea typeface="仿宋" panose="02010609060101010101" charset="-122"/>
                <a:cs typeface="Courier New" panose="02070309020205020404" charset="0"/>
                <a:sym typeface="+mn-ea"/>
              </a:rPr>
              <a:t>第一讲 概述</a:t>
            </a:r>
            <a:endParaRPr lang="zh-CN" altLang="en-US" sz="2800" b="1" dirty="0">
              <a:solidFill>
                <a:schemeClr val="accent5">
                  <a:lumMod val="75000"/>
                </a:schemeClr>
              </a:solidFill>
              <a:latin typeface="微软雅黑" panose="020B0503020204020204" charset="-122"/>
              <a:ea typeface="微软雅黑" panose="020B0503020204020204" charset="-122"/>
              <a:cs typeface="Courier New" panose="02070309020205020404" charset="0"/>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43244" y="0"/>
            <a:ext cx="1789251" cy="1051863"/>
          </a:xfrm>
          <a:prstGeom prst="rect">
            <a:avLst/>
          </a:prstGeom>
        </p:spPr>
      </p:pic>
      <p:grpSp>
        <p:nvGrpSpPr>
          <p:cNvPr id="2" name="组合 1"/>
          <p:cNvGrpSpPr/>
          <p:nvPr>
            <p:custDataLst>
              <p:tags r:id="rId5"/>
            </p:custDataLst>
          </p:nvPr>
        </p:nvGrpSpPr>
        <p:grpSpPr>
          <a:xfrm>
            <a:off x="3469640" y="1238885"/>
            <a:ext cx="5165090" cy="688340"/>
            <a:chOff x="5463" y="3075"/>
            <a:chExt cx="8134" cy="1084"/>
          </a:xfrm>
        </p:grpSpPr>
        <p:sp>
          <p:nvSpPr>
            <p:cNvPr id="9" name="圆角矩形 8"/>
            <p:cNvSpPr/>
            <p:nvPr/>
          </p:nvSpPr>
          <p:spPr>
            <a:xfrm>
              <a:off x="5463" y="3075"/>
              <a:ext cx="8135" cy="1084"/>
            </a:xfrm>
            <a:prstGeom prst="roundRect">
              <a:avLst/>
            </a:prstGeom>
            <a:solidFill>
              <a:schemeClr val="accent1"/>
            </a:solidFill>
            <a:ln w="44450">
              <a:gradFill>
                <a:gsLst>
                  <a:gs pos="0">
                    <a:schemeClr val="accent1">
                      <a:lumMod val="5000"/>
                      <a:lumOff val="95000"/>
                    </a:schemeClr>
                  </a:gs>
                  <a:gs pos="100000">
                    <a:schemeClr val="accent1">
                      <a:lumMod val="30000"/>
                      <a:lumOff val="70000"/>
                    </a:schemeClr>
                  </a:gs>
                </a:gsLst>
                <a:lin ang="135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latin typeface="仿宋" panose="02010609060101010101" charset="-122"/>
                  <a:ea typeface="仿宋" panose="02010609060101010101" charset="-122"/>
                  <a:cs typeface="仿宋" panose="02010609060101010101" charset="-122"/>
                  <a:sym typeface="+mn-ea"/>
                </a:rPr>
                <a:t>面向对象</a:t>
              </a:r>
              <a:endParaRPr lang="zh-CN" altLang="en-US" sz="2800">
                <a:latin typeface="Courier New" panose="02070309020205020404" charset="0"/>
                <a:ea typeface="仿宋" panose="02010609060101010101" charset="-122"/>
                <a:cs typeface="Courier New" panose="02070309020205020404" charset="0"/>
                <a:sym typeface="+mn-ea"/>
              </a:endParaRPr>
            </a:p>
          </p:txBody>
        </p:sp>
        <p:sp>
          <p:nvSpPr>
            <p:cNvPr id="10" name="椭圆 9"/>
            <p:cNvSpPr/>
            <p:nvPr/>
          </p:nvSpPr>
          <p:spPr>
            <a:xfrm>
              <a:off x="5775" y="3223"/>
              <a:ext cx="787" cy="787"/>
            </a:xfrm>
            <a:prstGeom prst="ellipse">
              <a:avLst/>
            </a:prstGeom>
            <a:solidFill>
              <a:schemeClr val="bg1"/>
            </a:solidFill>
            <a:ln w="15875" cmpd="db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accent1">
                      <a:lumMod val="50000"/>
                    </a:schemeClr>
                  </a:solidFill>
                  <a:latin typeface="Courier New" panose="02070309020205020404" charset="0"/>
                  <a:ea typeface="仿宋" panose="02010609060101010101" charset="-122"/>
                  <a:cs typeface="Courier New" panose="02070309020205020404" charset="0"/>
                </a:rPr>
                <a:t>1</a:t>
              </a:r>
              <a:endParaRPr lang="zh-CN" altLang="en-US" sz="2800" b="1" dirty="0">
                <a:solidFill>
                  <a:schemeClr val="accent1">
                    <a:lumMod val="50000"/>
                  </a:schemeClr>
                </a:solidFill>
                <a:latin typeface="Courier New" panose="02070309020205020404" charset="0"/>
                <a:ea typeface="仿宋" panose="02010609060101010101" charset="-122"/>
                <a:cs typeface="Courier New" panose="02070309020205020404" charset="0"/>
              </a:endParaRPr>
            </a:p>
          </p:txBody>
        </p:sp>
      </p:grpSp>
      <p:grpSp>
        <p:nvGrpSpPr>
          <p:cNvPr id="3" name="组合 2"/>
          <p:cNvGrpSpPr/>
          <p:nvPr>
            <p:custDataLst>
              <p:tags r:id="rId6"/>
            </p:custDataLst>
          </p:nvPr>
        </p:nvGrpSpPr>
        <p:grpSpPr>
          <a:xfrm>
            <a:off x="3469005" y="3281680"/>
            <a:ext cx="5165090" cy="688340"/>
            <a:chOff x="5463" y="4740"/>
            <a:chExt cx="8134" cy="1084"/>
          </a:xfrm>
        </p:grpSpPr>
        <p:sp>
          <p:nvSpPr>
            <p:cNvPr id="17" name="圆角矩形 16"/>
            <p:cNvSpPr/>
            <p:nvPr/>
          </p:nvSpPr>
          <p:spPr>
            <a:xfrm>
              <a:off x="5463" y="4740"/>
              <a:ext cx="8135" cy="1084"/>
            </a:xfrm>
            <a:prstGeom prst="roundRect">
              <a:avLst/>
            </a:prstGeom>
            <a:solidFill>
              <a:schemeClr val="accent1"/>
            </a:solidFill>
            <a:ln w="44450">
              <a:gradFill>
                <a:gsLst>
                  <a:gs pos="0">
                    <a:schemeClr val="accent1">
                      <a:lumMod val="5000"/>
                      <a:lumOff val="95000"/>
                    </a:schemeClr>
                  </a:gs>
                  <a:gs pos="100000">
                    <a:schemeClr val="accent1">
                      <a:lumMod val="30000"/>
                      <a:lumOff val="70000"/>
                    </a:schemeClr>
                  </a:gs>
                </a:gsLst>
                <a:lin ang="135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latin typeface="仿宋" panose="02010609060101010101" charset="-122"/>
                  <a:ea typeface="仿宋" panose="02010609060101010101" charset="-122"/>
                  <a:cs typeface="仿宋" panose="02010609060101010101" charset="-122"/>
                  <a:sym typeface="+mn-ea"/>
                </a:rPr>
                <a:t>函数重载</a:t>
              </a:r>
              <a:r>
                <a:rPr lang="zh-CN" altLang="en-US" sz="2800">
                  <a:latin typeface="Courier New" panose="02070309020205020404" charset="0"/>
                  <a:ea typeface="仿宋" panose="02010609060101010101" charset="-122"/>
                  <a:cs typeface="Courier New" panose="02070309020205020404" charset="0"/>
                  <a:sym typeface="+mn-ea"/>
                </a:rPr>
                <a:t> </a:t>
              </a:r>
              <a:endParaRPr lang="zh-CN" altLang="en-US" sz="2800" b="1" dirty="0">
                <a:solidFill>
                  <a:schemeClr val="accent1">
                    <a:lumMod val="50000"/>
                  </a:schemeClr>
                </a:solidFill>
                <a:latin typeface="微软雅黑" panose="020B0503020204020204" charset="-122"/>
                <a:ea typeface="微软雅黑" panose="020B0503020204020204" charset="-122"/>
                <a:cs typeface="Courier New" panose="02070309020205020404" charset="0"/>
              </a:endParaRPr>
            </a:p>
          </p:txBody>
        </p:sp>
        <p:sp>
          <p:nvSpPr>
            <p:cNvPr id="18" name="椭圆 17"/>
            <p:cNvSpPr/>
            <p:nvPr/>
          </p:nvSpPr>
          <p:spPr>
            <a:xfrm>
              <a:off x="5775" y="4888"/>
              <a:ext cx="787" cy="787"/>
            </a:xfrm>
            <a:prstGeom prst="ellipse">
              <a:avLst/>
            </a:prstGeom>
            <a:solidFill>
              <a:schemeClr val="bg1"/>
            </a:solidFill>
            <a:ln w="15875" cmpd="db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accent1">
                      <a:lumMod val="50000"/>
                    </a:schemeClr>
                  </a:solidFill>
                  <a:latin typeface="Courier New" panose="02070309020205020404" charset="0"/>
                  <a:ea typeface="仿宋" panose="02010609060101010101" charset="-122"/>
                  <a:cs typeface="Courier New" panose="02070309020205020404" charset="0"/>
                </a:rPr>
                <a:t>2</a:t>
              </a:r>
              <a:endParaRPr lang="zh-CN" altLang="en-US" sz="2800" b="1" dirty="0">
                <a:solidFill>
                  <a:schemeClr val="accent1">
                    <a:lumMod val="50000"/>
                  </a:schemeClr>
                </a:solidFill>
                <a:latin typeface="Courier New" panose="02070309020205020404" charset="0"/>
                <a:ea typeface="仿宋" panose="02010609060101010101" charset="-122"/>
                <a:cs typeface="Courier New" panose="02070309020205020404" charset="0"/>
              </a:endParaRPr>
            </a:p>
          </p:txBody>
        </p:sp>
      </p:grpSp>
      <p:sp>
        <p:nvSpPr>
          <p:cNvPr id="11" name="文本框 10"/>
          <p:cNvSpPr txBox="1"/>
          <p:nvPr/>
        </p:nvSpPr>
        <p:spPr>
          <a:xfrm>
            <a:off x="3469640" y="2082800"/>
            <a:ext cx="5417185" cy="1198880"/>
          </a:xfrm>
          <a:prstGeom prst="rect">
            <a:avLst/>
          </a:prstGeom>
          <a:noFill/>
        </p:spPr>
        <p:txBody>
          <a:bodyPr wrap="square" rtlCol="0" anchor="t">
            <a:spAutoFit/>
          </a:bodyPr>
          <a:p>
            <a:pPr lvl="1"/>
            <a:r>
              <a:rPr lang="zh-CN" altLang="en-US">
                <a:latin typeface="Courier New" panose="02070309020205020404" charset="0"/>
                <a:ea typeface="仿宋" panose="02010609060101010101" charset="-122"/>
                <a:cs typeface="Courier New" panose="02070309020205020404" charset="0"/>
                <a:sym typeface="+mn-ea"/>
              </a:rPr>
              <a:t>面向对象基本概念，封装的概念和基本思路。成员变量属性索引器</a:t>
            </a:r>
            <a:endParaRPr lang="zh-CN" altLang="en-US">
              <a:latin typeface="Courier New" panose="02070309020205020404" charset="0"/>
              <a:ea typeface="仿宋" panose="02010609060101010101" charset="-122"/>
              <a:cs typeface="Courier New" panose="02070309020205020404" charset="0"/>
              <a:sym typeface="+mn-ea"/>
            </a:endParaRPr>
          </a:p>
        </p:txBody>
      </p:sp>
      <p:sp>
        <p:nvSpPr>
          <p:cNvPr id="12" name="文本框 11"/>
          <p:cNvSpPr txBox="1"/>
          <p:nvPr/>
        </p:nvSpPr>
        <p:spPr>
          <a:xfrm>
            <a:off x="3469640" y="4101465"/>
            <a:ext cx="6124575" cy="645160"/>
          </a:xfrm>
          <a:prstGeom prst="rect">
            <a:avLst/>
          </a:prstGeom>
          <a:noFill/>
        </p:spPr>
        <p:txBody>
          <a:bodyPr wrap="square" rtlCol="0" anchor="t">
            <a:spAutoFit/>
          </a:bodyPr>
          <a:p>
            <a:pPr lvl="1"/>
            <a:r>
              <a:rPr lang="zh-CN" altLang="en-US">
                <a:latin typeface="Courier New" panose="02070309020205020404" charset="0"/>
                <a:ea typeface="仿宋" panose="02010609060101010101" charset="-122"/>
                <a:cs typeface="Courier New" panose="02070309020205020404" charset="0"/>
                <a:sym typeface="+mn-ea"/>
              </a:rPr>
              <a:t>函数重载</a:t>
            </a:r>
            <a:endParaRPr lang="zh-CN" altLang="en-US">
              <a:latin typeface="Courier New" panose="02070309020205020404" charset="0"/>
              <a:ea typeface="仿宋" panose="02010609060101010101" charset="-122"/>
              <a:cs typeface="Courier New" panose="02070309020205020404" charset="0"/>
              <a:sym typeface="+mn-ea"/>
            </a:endParaRPr>
          </a:p>
          <a:p>
            <a:pPr lvl="1"/>
            <a:r>
              <a:rPr lang="zh-CN" altLang="en-US">
                <a:latin typeface="Courier New" panose="02070309020205020404" charset="0"/>
                <a:ea typeface="仿宋" panose="02010609060101010101" charset="-122"/>
                <a:cs typeface="Courier New" panose="02070309020205020404" charset="0"/>
                <a:sym typeface="+mn-ea"/>
              </a:rPr>
              <a:t>运算符重载</a:t>
            </a:r>
            <a:endParaRPr lang="zh-CN" altLang="en-US">
              <a:latin typeface="Courier New" panose="02070309020205020404" charset="0"/>
              <a:ea typeface="仿宋" panose="02010609060101010101" charset="-122"/>
              <a:cs typeface="Courier New" panose="02070309020205020404" charset="0"/>
              <a:sym typeface="+mn-ea"/>
            </a:endParaRPr>
          </a:p>
        </p:txBody>
      </p:sp>
      <p:grpSp>
        <p:nvGrpSpPr>
          <p:cNvPr id="4" name="组合 3"/>
          <p:cNvGrpSpPr/>
          <p:nvPr>
            <p:custDataLst>
              <p:tags r:id="rId7"/>
            </p:custDataLst>
          </p:nvPr>
        </p:nvGrpSpPr>
        <p:grpSpPr>
          <a:xfrm>
            <a:off x="3469005" y="4877435"/>
            <a:ext cx="5165090" cy="688340"/>
            <a:chOff x="5463" y="4740"/>
            <a:chExt cx="8134" cy="1084"/>
          </a:xfrm>
        </p:grpSpPr>
        <p:sp>
          <p:nvSpPr>
            <p:cNvPr id="5" name="圆角矩形 4"/>
            <p:cNvSpPr/>
            <p:nvPr/>
          </p:nvSpPr>
          <p:spPr>
            <a:xfrm>
              <a:off x="5463" y="4740"/>
              <a:ext cx="8135" cy="1084"/>
            </a:xfrm>
            <a:prstGeom prst="roundRect">
              <a:avLst/>
            </a:prstGeom>
            <a:solidFill>
              <a:schemeClr val="accent1"/>
            </a:solidFill>
            <a:ln w="44450">
              <a:gradFill>
                <a:gsLst>
                  <a:gs pos="0">
                    <a:schemeClr val="accent1">
                      <a:lumMod val="5000"/>
                      <a:lumOff val="95000"/>
                    </a:schemeClr>
                  </a:gs>
                  <a:gs pos="100000">
                    <a:schemeClr val="accent1">
                      <a:lumMod val="30000"/>
                      <a:lumOff val="70000"/>
                    </a:schemeClr>
                  </a:gs>
                </a:gsLst>
                <a:lin ang="135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latin typeface="Courier New" panose="02070309020205020404" charset="0"/>
                  <a:ea typeface="仿宋" panose="02010609060101010101" charset="-122"/>
                  <a:cs typeface="Courier New" panose="02070309020205020404" charset="0"/>
                  <a:sym typeface="+mn-ea"/>
                </a:rPr>
                <a:t>实习</a:t>
              </a:r>
              <a:endParaRPr lang="zh-CN" altLang="en-US" sz="2800">
                <a:latin typeface="Courier New" panose="02070309020205020404" charset="0"/>
                <a:ea typeface="仿宋" panose="02010609060101010101" charset="-122"/>
                <a:cs typeface="Courier New" panose="02070309020205020404" charset="0"/>
                <a:sym typeface="+mn-ea"/>
              </a:endParaRPr>
            </a:p>
          </p:txBody>
        </p:sp>
        <p:sp>
          <p:nvSpPr>
            <p:cNvPr id="13" name="椭圆 12"/>
            <p:cNvSpPr/>
            <p:nvPr/>
          </p:nvSpPr>
          <p:spPr>
            <a:xfrm>
              <a:off x="5775" y="4888"/>
              <a:ext cx="787" cy="787"/>
            </a:xfrm>
            <a:prstGeom prst="ellipse">
              <a:avLst/>
            </a:prstGeom>
            <a:solidFill>
              <a:schemeClr val="bg1"/>
            </a:solidFill>
            <a:ln w="15875" cmpd="db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b="1" dirty="0">
                  <a:solidFill>
                    <a:schemeClr val="accent1">
                      <a:lumMod val="50000"/>
                    </a:schemeClr>
                  </a:solidFill>
                  <a:latin typeface="Courier New" panose="02070309020205020404" charset="0"/>
                  <a:ea typeface="Courier New" panose="02070309020205020404" charset="0"/>
                  <a:cs typeface="Courier New" panose="02070309020205020404" charset="0"/>
                </a:rPr>
                <a:t>3</a:t>
              </a:r>
              <a:endParaRPr lang="en-US" sz="2800" b="1" dirty="0">
                <a:solidFill>
                  <a:schemeClr val="accent1">
                    <a:lumMod val="50000"/>
                  </a:schemeClr>
                </a:solidFill>
                <a:latin typeface="Courier New" panose="02070309020205020404" charset="0"/>
                <a:ea typeface="Courier New" panose="02070309020205020404" charset="0"/>
                <a:cs typeface="Courier New" panose="02070309020205020404" charset="0"/>
              </a:endParaRPr>
            </a:p>
          </p:txBody>
        </p:sp>
      </p:grpSp>
      <p:sp>
        <p:nvSpPr>
          <p:cNvPr id="14" name="文本框 13"/>
          <p:cNvSpPr txBox="1"/>
          <p:nvPr/>
        </p:nvSpPr>
        <p:spPr>
          <a:xfrm>
            <a:off x="3469640" y="5565775"/>
            <a:ext cx="6124575" cy="368300"/>
          </a:xfrm>
          <a:prstGeom prst="rect">
            <a:avLst/>
          </a:prstGeom>
          <a:noFill/>
        </p:spPr>
        <p:txBody>
          <a:bodyPr wrap="square" rtlCol="0" anchor="t">
            <a:spAutoFit/>
          </a:bodyPr>
          <a:p>
            <a:pPr lvl="1"/>
            <a:r>
              <a:rPr lang="zh-CN" altLang="en-US">
                <a:latin typeface="Courier New" panose="02070309020205020404" charset="0"/>
                <a:ea typeface="仿宋" panose="02010609060101010101" charset="-122"/>
                <a:cs typeface="Courier New" panose="02070309020205020404" charset="0"/>
                <a:sym typeface="+mn-ea"/>
              </a:rPr>
              <a:t>设计和实现double类型坐标类</a:t>
            </a:r>
            <a:endParaRPr lang="zh-CN" altLang="en-US">
              <a:latin typeface="Courier New" panose="02070309020205020404" charset="0"/>
              <a:ea typeface="仿宋" panose="02010609060101010101" charset="-122"/>
              <a:cs typeface="Courier New" panose="02070309020205020404" charset="0"/>
              <a:sym typeface="+mn-ea"/>
            </a:endParaRPr>
          </a:p>
        </p:txBody>
      </p:sp>
    </p:spTree>
    <p:custDataLst>
      <p:tags r:id="rId8"/>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750"/>
                            </p:stCondLst>
                            <p:childTnLst>
                              <p:par>
                                <p:cTn id="13" presetID="42"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par>
                          <p:cTn id="18" fill="hold">
                            <p:stCondLst>
                              <p:cond delay="1750"/>
                            </p:stCondLst>
                            <p:childTnLst>
                              <p:par>
                                <p:cTn id="19" presetID="42" presetClass="entr" presetSubtype="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par>
                          <p:cTn id="24" fill="hold">
                            <p:stCondLst>
                              <p:cond delay="2750"/>
                            </p:stCondLst>
                            <p:childTnLst>
                              <p:par>
                                <p:cTn id="25" presetID="42"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Rectangle 2"/>
          <p:cNvSpPr>
            <a:spLocks noGrp="1"/>
          </p:cNvSpPr>
          <p:nvPr>
            <p:ph idx="1"/>
          </p:nvPr>
        </p:nvSpPr>
        <p:spPr>
          <a:xfrm>
            <a:off x="385445" y="504825"/>
            <a:ext cx="5786755" cy="6048375"/>
          </a:xfrm>
        </p:spPr>
        <p:txBody>
          <a:bodyPr vert="horz" wrap="square" lIns="91440" tIns="45720" rIns="91440" bIns="45720" anchor="t">
            <a:normAutofit lnSpcReduction="20000"/>
          </a:bodyPr>
          <a:p>
            <a:pPr eaLnBrk="1" hangingPunct="1">
              <a:lnSpc>
                <a:spcPct val="80000"/>
              </a:lnSpc>
            </a:pPr>
            <a:r>
              <a:rPr lang="zh-CN" altLang="en-US" sz="1600" dirty="0"/>
              <a:t>例如，下面给出一个矩形类的代码，其中声明了三个方法。</a:t>
            </a:r>
            <a:endParaRPr lang="zh-CN" altLang="en-US" sz="1600" dirty="0"/>
          </a:p>
          <a:p>
            <a:pPr eaLnBrk="1" hangingPunct="1">
              <a:lnSpc>
                <a:spcPct val="80000"/>
              </a:lnSpc>
              <a:buNone/>
            </a:pPr>
            <a:r>
              <a:rPr lang="en-US" altLang="zh-CN" sz="1800" dirty="0"/>
              <a:t>public class myRect</a:t>
            </a:r>
            <a:endParaRPr lang="en-US" altLang="zh-CN" sz="1800" dirty="0"/>
          </a:p>
          <a:p>
            <a:pPr eaLnBrk="1" hangingPunct="1">
              <a:lnSpc>
                <a:spcPct val="80000"/>
              </a:lnSpc>
              <a:buNone/>
            </a:pPr>
            <a:r>
              <a:rPr lang="en-US" altLang="zh-CN" sz="1800" dirty="0"/>
              <a:t>{</a:t>
            </a:r>
            <a:endParaRPr lang="en-US" altLang="zh-CN" sz="1800" dirty="0"/>
          </a:p>
          <a:p>
            <a:pPr eaLnBrk="1" hangingPunct="1">
              <a:lnSpc>
                <a:spcPct val="80000"/>
              </a:lnSpc>
              <a:buNone/>
            </a:pPr>
            <a:r>
              <a:rPr lang="en-US" altLang="zh-CN" sz="1800" dirty="0"/>
              <a:t>	private System.Drawing.Point p0;</a:t>
            </a:r>
            <a:endParaRPr lang="en-US" altLang="zh-CN" sz="1800" dirty="0"/>
          </a:p>
          <a:p>
            <a:pPr eaLnBrk="1" hangingPunct="1">
              <a:lnSpc>
                <a:spcPct val="80000"/>
              </a:lnSpc>
              <a:buNone/>
            </a:pPr>
            <a:r>
              <a:rPr lang="en-US" altLang="zh-CN" sz="1800" dirty="0"/>
              <a:t>	private int a, b;</a:t>
            </a:r>
            <a:endParaRPr lang="en-US" altLang="zh-CN" sz="1800" dirty="0"/>
          </a:p>
          <a:p>
            <a:pPr eaLnBrk="1" hangingPunct="1">
              <a:lnSpc>
                <a:spcPct val="80000"/>
              </a:lnSpc>
              <a:buNone/>
            </a:pPr>
            <a:r>
              <a:rPr lang="en-US" altLang="zh-CN" sz="1800" dirty="0"/>
              <a:t>	public myRect(int aa,int bb, Point p)</a:t>
            </a:r>
            <a:endParaRPr lang="en-US" altLang="zh-CN" sz="1800" dirty="0"/>
          </a:p>
          <a:p>
            <a:pPr eaLnBrk="1" hangingPunct="1">
              <a:lnSpc>
                <a:spcPct val="80000"/>
              </a:lnSpc>
              <a:buNone/>
            </a:pPr>
            <a:r>
              <a:rPr lang="en-US" altLang="zh-CN" sz="1800" dirty="0"/>
              <a:t>	{</a:t>
            </a:r>
            <a:endParaRPr lang="en-US" altLang="zh-CN" sz="1800" dirty="0"/>
          </a:p>
          <a:p>
            <a:pPr eaLnBrk="1" hangingPunct="1">
              <a:lnSpc>
                <a:spcPct val="80000"/>
              </a:lnSpc>
              <a:buNone/>
            </a:pPr>
            <a:r>
              <a:rPr lang="en-US" altLang="zh-CN" sz="1800" dirty="0"/>
              <a:t>      a = aa;	b = bb; p0 = p;</a:t>
            </a:r>
            <a:endParaRPr lang="en-US" altLang="zh-CN" sz="1800" dirty="0"/>
          </a:p>
          <a:p>
            <a:pPr eaLnBrk="1" hangingPunct="1">
              <a:lnSpc>
                <a:spcPct val="80000"/>
              </a:lnSpc>
              <a:buNone/>
            </a:pPr>
            <a:r>
              <a:rPr lang="en-US" altLang="zh-CN" sz="1800" dirty="0"/>
              <a:t>	}</a:t>
            </a:r>
            <a:endParaRPr lang="en-US" altLang="zh-CN" sz="1800" dirty="0"/>
          </a:p>
          <a:p>
            <a:pPr eaLnBrk="1" hangingPunct="1">
              <a:lnSpc>
                <a:spcPct val="80000"/>
              </a:lnSpc>
              <a:buNone/>
            </a:pPr>
            <a:r>
              <a:rPr lang="en-US" altLang="zh-CN" sz="1800" dirty="0"/>
              <a:t>     public int Area() //</a:t>
            </a:r>
            <a:r>
              <a:rPr lang="zh-CN" altLang="en-US" sz="1800" dirty="0"/>
              <a:t>求面积</a:t>
            </a:r>
            <a:endParaRPr lang="zh-CN" altLang="en-US" sz="1800" dirty="0"/>
          </a:p>
          <a:p>
            <a:pPr eaLnBrk="1" hangingPunct="1">
              <a:lnSpc>
                <a:spcPct val="80000"/>
              </a:lnSpc>
              <a:buNone/>
            </a:pPr>
            <a:r>
              <a:rPr lang="zh-CN" altLang="en-US" sz="1800" dirty="0"/>
              <a:t>	</a:t>
            </a:r>
            <a:r>
              <a:rPr lang="en-US" altLang="zh-CN" sz="1800" dirty="0"/>
              <a:t>{Return (a * b);}</a:t>
            </a:r>
            <a:endParaRPr lang="en-US" altLang="zh-CN" sz="1800" dirty="0"/>
          </a:p>
          <a:p>
            <a:pPr eaLnBrk="1" hangingPunct="1">
              <a:lnSpc>
                <a:spcPct val="80000"/>
              </a:lnSpc>
              <a:buNone/>
            </a:pPr>
            <a:r>
              <a:rPr lang="en-US" altLang="zh-CN" sz="1800" dirty="0"/>
              <a:t>    	public int round() //</a:t>
            </a:r>
            <a:r>
              <a:rPr lang="zh-CN" altLang="en-US" sz="1800" dirty="0"/>
              <a:t>求周长</a:t>
            </a:r>
            <a:endParaRPr lang="zh-CN" altLang="en-US" sz="1800" dirty="0"/>
          </a:p>
          <a:p>
            <a:pPr eaLnBrk="1" hangingPunct="1">
              <a:lnSpc>
                <a:spcPct val="80000"/>
              </a:lnSpc>
              <a:buNone/>
            </a:pPr>
            <a:r>
              <a:rPr lang="zh-CN" altLang="en-US" sz="1800" dirty="0"/>
              <a:t>	</a:t>
            </a:r>
            <a:r>
              <a:rPr lang="en-US" altLang="zh-CN" sz="1800" dirty="0"/>
              <a:t>{Return (2 * (a + b));}</a:t>
            </a:r>
            <a:endParaRPr lang="en-US" altLang="zh-CN" sz="1800" dirty="0"/>
          </a:p>
          <a:p>
            <a:pPr eaLnBrk="1" hangingPunct="1">
              <a:lnSpc>
                <a:spcPct val="80000"/>
              </a:lnSpc>
              <a:buNone/>
            </a:pPr>
            <a:r>
              <a:rPr lang="en-US" altLang="zh-CN" sz="1800" dirty="0"/>
              <a:t>     public void move(int dx, int dy) </a:t>
            </a:r>
            <a:endParaRPr lang="en-US" altLang="zh-CN" sz="1800" dirty="0"/>
          </a:p>
          <a:p>
            <a:pPr eaLnBrk="1" hangingPunct="1">
              <a:lnSpc>
                <a:spcPct val="80000"/>
              </a:lnSpc>
              <a:buNone/>
            </a:pPr>
            <a:r>
              <a:rPr lang="en-US" altLang="zh-CN" sz="1800" dirty="0"/>
              <a:t>//</a:t>
            </a:r>
            <a:r>
              <a:rPr lang="zh-CN" altLang="en-US" sz="1800" dirty="0"/>
              <a:t>移动顶点</a:t>
            </a:r>
            <a:endParaRPr lang="zh-CN" altLang="en-US" sz="1800" dirty="0"/>
          </a:p>
          <a:p>
            <a:pPr eaLnBrk="1" hangingPunct="1">
              <a:lnSpc>
                <a:spcPct val="80000"/>
              </a:lnSpc>
              <a:buNone/>
            </a:pPr>
            <a:r>
              <a:rPr lang="zh-CN" altLang="en-US" sz="1800" dirty="0"/>
              <a:t>	</a:t>
            </a:r>
            <a:r>
              <a:rPr lang="en-US" altLang="zh-CN" sz="1800" dirty="0"/>
              <a:t>{</a:t>
            </a:r>
            <a:endParaRPr lang="en-US" altLang="zh-CN" sz="1800" dirty="0"/>
          </a:p>
          <a:p>
            <a:pPr eaLnBrk="1" hangingPunct="1">
              <a:lnSpc>
                <a:spcPct val="80000"/>
              </a:lnSpc>
              <a:buNone/>
            </a:pPr>
            <a:r>
              <a:rPr lang="en-US" altLang="zh-CN" sz="1800" dirty="0"/>
              <a:t>           p0.X += dx;</a:t>
            </a:r>
            <a:endParaRPr lang="en-US" altLang="zh-CN" sz="1800" dirty="0"/>
          </a:p>
          <a:p>
            <a:pPr lvl="1" eaLnBrk="1" hangingPunct="1">
              <a:lnSpc>
                <a:spcPct val="80000"/>
              </a:lnSpc>
              <a:buNone/>
            </a:pPr>
            <a:r>
              <a:rPr lang="en-US" altLang="zh-CN" sz="1700" dirty="0"/>
              <a:t>     p0.Y += dy;</a:t>
            </a:r>
            <a:endParaRPr lang="en-US" altLang="zh-CN" sz="1700" dirty="0"/>
          </a:p>
          <a:p>
            <a:pPr eaLnBrk="1" hangingPunct="1">
              <a:lnSpc>
                <a:spcPct val="80000"/>
              </a:lnSpc>
              <a:buNone/>
            </a:pPr>
            <a:r>
              <a:rPr lang="en-US" altLang="zh-CN" sz="1800" dirty="0"/>
              <a:t>	}</a:t>
            </a:r>
            <a:endParaRPr lang="en-US" altLang="zh-CN" sz="1800" dirty="0"/>
          </a:p>
          <a:p>
            <a:pPr eaLnBrk="1" hangingPunct="1">
              <a:lnSpc>
                <a:spcPct val="80000"/>
              </a:lnSpc>
              <a:buNone/>
            </a:pPr>
            <a:r>
              <a:rPr lang="en-US" altLang="zh-CN" sz="1800" dirty="0"/>
              <a:t>}</a:t>
            </a:r>
            <a:endParaRPr lang="en-US" altLang="zh-CN" sz="1800" dirty="0"/>
          </a:p>
        </p:txBody>
      </p:sp>
      <p:sp>
        <p:nvSpPr>
          <p:cNvPr id="160771" name="Rectangle 3"/>
          <p:cNvSpPr/>
          <p:nvPr/>
        </p:nvSpPr>
        <p:spPr>
          <a:xfrm>
            <a:off x="6172200" y="504825"/>
            <a:ext cx="6048375" cy="6178550"/>
          </a:xfrm>
          <a:prstGeom prst="rect">
            <a:avLst/>
          </a:prstGeom>
          <a:noFill/>
          <a:ln w="9525">
            <a:noFill/>
          </a:ln>
        </p:spPr>
        <p:txBody>
          <a:bodyPr anchor="t"/>
          <a:p>
            <a:pPr marL="342900" indent="-342900">
              <a:lnSpc>
                <a:spcPct val="80000"/>
              </a:lnSpc>
              <a:spcBef>
                <a:spcPct val="20000"/>
              </a:spcBef>
              <a:buClr>
                <a:schemeClr val="hlink"/>
              </a:buClr>
            </a:pPr>
            <a:r>
              <a:rPr lang="en-US" altLang="zh-CN" b="1" dirty="0">
                <a:solidFill>
                  <a:schemeClr val="tx2"/>
                </a:solidFill>
                <a:latin typeface="Verdana" panose="020B0604030504040204" pitchFamily="34" charset="0"/>
                <a:ea typeface="宋体" panose="02010600030101010101" pitchFamily="2" charset="-122"/>
              </a:rPr>
              <a:t>using System.Drawing;</a:t>
            </a:r>
            <a:endParaRPr lang="en-US" altLang="zh-CN" b="1" dirty="0">
              <a:solidFill>
                <a:schemeClr val="tx2"/>
              </a:solidFill>
              <a:latin typeface="Verdana" panose="020B0604030504040204" pitchFamily="34" charset="0"/>
              <a:ea typeface="宋体" panose="02010600030101010101" pitchFamily="2" charset="-122"/>
            </a:endParaRPr>
          </a:p>
          <a:p>
            <a:pPr marL="342900" indent="-342900">
              <a:lnSpc>
                <a:spcPct val="80000"/>
              </a:lnSpc>
              <a:spcBef>
                <a:spcPct val="20000"/>
              </a:spcBef>
              <a:buClr>
                <a:schemeClr val="hlink"/>
              </a:buClr>
            </a:pPr>
            <a:r>
              <a:rPr lang="en-US" altLang="zh-CN" b="1" dirty="0">
                <a:solidFill>
                  <a:schemeClr val="tx2"/>
                </a:solidFill>
                <a:latin typeface="Verdana" panose="020B0604030504040204" pitchFamily="34" charset="0"/>
                <a:ea typeface="宋体" panose="02010600030101010101" pitchFamily="2" charset="-122"/>
              </a:rPr>
              <a:t>public class myRect</a:t>
            </a:r>
            <a:endParaRPr lang="en-US" altLang="zh-CN" b="1" dirty="0">
              <a:solidFill>
                <a:schemeClr val="tx2"/>
              </a:solidFill>
              <a:latin typeface="Verdana" panose="020B0604030504040204" pitchFamily="34" charset="0"/>
              <a:ea typeface="宋体" panose="02010600030101010101" pitchFamily="2" charset="-122"/>
            </a:endParaRPr>
          </a:p>
          <a:p>
            <a:pPr marL="342900" indent="-342900">
              <a:lnSpc>
                <a:spcPct val="80000"/>
              </a:lnSpc>
              <a:spcBef>
                <a:spcPct val="20000"/>
              </a:spcBef>
              <a:buClr>
                <a:schemeClr val="hlink"/>
              </a:buClr>
            </a:pPr>
            <a:r>
              <a:rPr lang="en-US" altLang="zh-CN" b="1" dirty="0">
                <a:solidFill>
                  <a:schemeClr val="tx2"/>
                </a:solidFill>
                <a:latin typeface="Verdana" panose="020B0604030504040204" pitchFamily="34" charset="0"/>
                <a:ea typeface="宋体" panose="02010600030101010101" pitchFamily="2" charset="-122"/>
              </a:rPr>
              <a:t>{</a:t>
            </a:r>
            <a:endParaRPr lang="en-US" altLang="zh-CN" b="1" dirty="0">
              <a:solidFill>
                <a:schemeClr val="tx2"/>
              </a:solidFill>
              <a:latin typeface="Verdana" panose="020B0604030504040204" pitchFamily="34" charset="0"/>
              <a:ea typeface="宋体" panose="02010600030101010101" pitchFamily="2" charset="-122"/>
            </a:endParaRPr>
          </a:p>
          <a:p>
            <a:pPr marL="342900" indent="-342900">
              <a:lnSpc>
                <a:spcPct val="80000"/>
              </a:lnSpc>
              <a:spcBef>
                <a:spcPct val="20000"/>
              </a:spcBef>
              <a:buClr>
                <a:schemeClr val="hlink"/>
              </a:buClr>
            </a:pPr>
            <a:r>
              <a:rPr lang="en-US" altLang="zh-CN" b="1" dirty="0">
                <a:solidFill>
                  <a:schemeClr val="tx2"/>
                </a:solidFill>
                <a:latin typeface="Verdana" panose="020B0604030504040204" pitchFamily="34" charset="0"/>
                <a:ea typeface="宋体" panose="02010600030101010101" pitchFamily="2" charset="-122"/>
              </a:rPr>
              <a:t>	private </a:t>
            </a:r>
            <a:r>
              <a:rPr lang="en-US" altLang="zh-CN" b="1" dirty="0">
                <a:solidFill>
                  <a:srgbClr val="FF0000"/>
                </a:solidFill>
                <a:latin typeface="Verdana" panose="020B0604030504040204" pitchFamily="34" charset="0"/>
                <a:ea typeface="宋体" panose="02010600030101010101" pitchFamily="2" charset="-122"/>
              </a:rPr>
              <a:t>Point</a:t>
            </a:r>
            <a:r>
              <a:rPr lang="en-US" altLang="zh-CN" b="1" dirty="0">
                <a:solidFill>
                  <a:schemeClr val="tx2"/>
                </a:solidFill>
                <a:latin typeface="Verdana" panose="020B0604030504040204" pitchFamily="34" charset="0"/>
                <a:ea typeface="宋体" panose="02010600030101010101" pitchFamily="2" charset="-122"/>
              </a:rPr>
              <a:t> p0;</a:t>
            </a:r>
            <a:endParaRPr lang="en-US" altLang="zh-CN" b="1" dirty="0">
              <a:solidFill>
                <a:schemeClr val="tx2"/>
              </a:solidFill>
              <a:latin typeface="Verdana" panose="020B0604030504040204" pitchFamily="34" charset="0"/>
              <a:ea typeface="宋体" panose="02010600030101010101" pitchFamily="2" charset="-122"/>
            </a:endParaRPr>
          </a:p>
          <a:p>
            <a:pPr marL="342900" indent="-342900">
              <a:lnSpc>
                <a:spcPct val="80000"/>
              </a:lnSpc>
              <a:spcBef>
                <a:spcPct val="20000"/>
              </a:spcBef>
              <a:buClr>
                <a:schemeClr val="hlink"/>
              </a:buClr>
            </a:pPr>
            <a:r>
              <a:rPr lang="en-US" altLang="zh-CN" b="1" dirty="0">
                <a:solidFill>
                  <a:schemeClr val="tx2"/>
                </a:solidFill>
                <a:latin typeface="Verdana" panose="020B0604030504040204" pitchFamily="34" charset="0"/>
                <a:ea typeface="宋体" panose="02010600030101010101" pitchFamily="2" charset="-122"/>
              </a:rPr>
              <a:t>	private int a, b;</a:t>
            </a:r>
            <a:endParaRPr lang="en-US" altLang="zh-CN" b="1" dirty="0">
              <a:solidFill>
                <a:schemeClr val="tx2"/>
              </a:solidFill>
              <a:latin typeface="Verdana" panose="020B0604030504040204" pitchFamily="34" charset="0"/>
              <a:ea typeface="宋体" panose="02010600030101010101" pitchFamily="2" charset="-122"/>
            </a:endParaRPr>
          </a:p>
          <a:p>
            <a:pPr marL="342900" indent="-342900">
              <a:lnSpc>
                <a:spcPct val="80000"/>
              </a:lnSpc>
              <a:spcBef>
                <a:spcPct val="20000"/>
              </a:spcBef>
              <a:buClr>
                <a:schemeClr val="hlink"/>
              </a:buClr>
            </a:pPr>
            <a:r>
              <a:rPr lang="en-US" altLang="zh-CN" b="1" dirty="0">
                <a:solidFill>
                  <a:schemeClr val="tx2"/>
                </a:solidFill>
                <a:latin typeface="Verdana" panose="020B0604030504040204" pitchFamily="34" charset="0"/>
                <a:ea typeface="宋体" panose="02010600030101010101" pitchFamily="2" charset="-122"/>
              </a:rPr>
              <a:t>	public myRect(int aa,int bb, </a:t>
            </a:r>
            <a:r>
              <a:rPr lang="en-US" altLang="zh-CN" b="1" dirty="0">
                <a:solidFill>
                  <a:srgbClr val="FF0000"/>
                </a:solidFill>
                <a:latin typeface="Verdana" panose="020B0604030504040204" pitchFamily="34" charset="0"/>
                <a:ea typeface="宋体" panose="02010600030101010101" pitchFamily="2" charset="-122"/>
              </a:rPr>
              <a:t>Point</a:t>
            </a:r>
            <a:r>
              <a:rPr lang="en-US" altLang="zh-CN" b="1" dirty="0">
                <a:solidFill>
                  <a:schemeClr val="tx2"/>
                </a:solidFill>
                <a:latin typeface="Verdana" panose="020B0604030504040204" pitchFamily="34" charset="0"/>
                <a:ea typeface="宋体" panose="02010600030101010101" pitchFamily="2" charset="-122"/>
              </a:rPr>
              <a:t> p)</a:t>
            </a:r>
            <a:endParaRPr lang="en-US" altLang="zh-CN" b="1" dirty="0">
              <a:solidFill>
                <a:schemeClr val="tx2"/>
              </a:solidFill>
              <a:latin typeface="Verdana" panose="020B0604030504040204" pitchFamily="34" charset="0"/>
              <a:ea typeface="宋体" panose="02010600030101010101" pitchFamily="2" charset="-122"/>
            </a:endParaRPr>
          </a:p>
          <a:p>
            <a:pPr marL="342900" indent="-342900">
              <a:lnSpc>
                <a:spcPct val="80000"/>
              </a:lnSpc>
              <a:spcBef>
                <a:spcPct val="20000"/>
              </a:spcBef>
              <a:buClr>
                <a:schemeClr val="hlink"/>
              </a:buClr>
            </a:pPr>
            <a:r>
              <a:rPr lang="en-US" altLang="zh-CN" b="1" dirty="0">
                <a:solidFill>
                  <a:schemeClr val="tx2"/>
                </a:solidFill>
                <a:latin typeface="Verdana" panose="020B0604030504040204" pitchFamily="34" charset="0"/>
                <a:ea typeface="宋体" panose="02010600030101010101" pitchFamily="2" charset="-122"/>
              </a:rPr>
              <a:t>	{</a:t>
            </a:r>
            <a:endParaRPr lang="en-US" altLang="zh-CN" b="1" dirty="0">
              <a:solidFill>
                <a:schemeClr val="tx2"/>
              </a:solidFill>
              <a:latin typeface="Verdana" panose="020B0604030504040204" pitchFamily="34" charset="0"/>
              <a:ea typeface="宋体" panose="02010600030101010101" pitchFamily="2" charset="-122"/>
            </a:endParaRPr>
          </a:p>
          <a:p>
            <a:pPr marL="342900" indent="-342900">
              <a:lnSpc>
                <a:spcPct val="80000"/>
              </a:lnSpc>
              <a:spcBef>
                <a:spcPct val="20000"/>
              </a:spcBef>
              <a:buClr>
                <a:schemeClr val="hlink"/>
              </a:buClr>
            </a:pPr>
            <a:r>
              <a:rPr lang="en-US" altLang="zh-CN" b="1" dirty="0">
                <a:solidFill>
                  <a:schemeClr val="tx2"/>
                </a:solidFill>
                <a:latin typeface="Verdana" panose="020B0604030504040204" pitchFamily="34" charset="0"/>
                <a:ea typeface="宋体" panose="02010600030101010101" pitchFamily="2" charset="-122"/>
              </a:rPr>
              <a:t>          	a = aa;	b = bb;	p0 = p;</a:t>
            </a:r>
            <a:endParaRPr lang="en-US" altLang="zh-CN" b="1" dirty="0">
              <a:solidFill>
                <a:schemeClr val="tx2"/>
              </a:solidFill>
              <a:latin typeface="Verdana" panose="020B0604030504040204" pitchFamily="34" charset="0"/>
              <a:ea typeface="宋体" panose="02010600030101010101" pitchFamily="2" charset="-122"/>
            </a:endParaRPr>
          </a:p>
          <a:p>
            <a:pPr marL="342900" indent="-342900">
              <a:lnSpc>
                <a:spcPct val="80000"/>
              </a:lnSpc>
              <a:spcBef>
                <a:spcPct val="20000"/>
              </a:spcBef>
              <a:buClr>
                <a:schemeClr val="hlink"/>
              </a:buClr>
            </a:pPr>
            <a:r>
              <a:rPr lang="en-US" altLang="zh-CN" b="1" dirty="0">
                <a:solidFill>
                  <a:schemeClr val="tx2"/>
                </a:solidFill>
                <a:latin typeface="Verdana" panose="020B0604030504040204" pitchFamily="34" charset="0"/>
                <a:ea typeface="宋体" panose="02010600030101010101" pitchFamily="2" charset="-122"/>
              </a:rPr>
              <a:t>	}</a:t>
            </a:r>
            <a:endParaRPr lang="en-US" altLang="zh-CN" b="1" dirty="0">
              <a:solidFill>
                <a:schemeClr val="tx2"/>
              </a:solidFill>
              <a:latin typeface="Verdana" panose="020B0604030504040204" pitchFamily="34" charset="0"/>
              <a:ea typeface="宋体" panose="02010600030101010101" pitchFamily="2" charset="-122"/>
            </a:endParaRPr>
          </a:p>
          <a:p>
            <a:pPr marL="342900" indent="-342900">
              <a:lnSpc>
                <a:spcPct val="80000"/>
              </a:lnSpc>
              <a:spcBef>
                <a:spcPct val="20000"/>
              </a:spcBef>
              <a:buClr>
                <a:schemeClr val="hlink"/>
              </a:buClr>
            </a:pPr>
            <a:r>
              <a:rPr lang="en-US" altLang="zh-CN" b="1" dirty="0">
                <a:solidFill>
                  <a:schemeClr val="tx2"/>
                </a:solidFill>
                <a:latin typeface="Verdana" panose="020B0604030504040204" pitchFamily="34" charset="0"/>
                <a:ea typeface="宋体" panose="02010600030101010101" pitchFamily="2" charset="-122"/>
              </a:rPr>
              <a:t>     public int Area() //</a:t>
            </a:r>
            <a:r>
              <a:rPr lang="zh-CN" altLang="en-US" b="1" dirty="0">
                <a:solidFill>
                  <a:schemeClr val="tx2"/>
                </a:solidFill>
                <a:latin typeface="Verdana" panose="020B0604030504040204" pitchFamily="34" charset="0"/>
                <a:ea typeface="宋体" panose="02010600030101010101" pitchFamily="2" charset="-122"/>
              </a:rPr>
              <a:t>求面积</a:t>
            </a:r>
            <a:endParaRPr lang="zh-CN" altLang="en-US" b="1" dirty="0">
              <a:solidFill>
                <a:schemeClr val="tx2"/>
              </a:solidFill>
              <a:latin typeface="Verdana" panose="020B0604030504040204" pitchFamily="34" charset="0"/>
              <a:ea typeface="宋体" panose="02010600030101010101" pitchFamily="2" charset="-122"/>
            </a:endParaRPr>
          </a:p>
          <a:p>
            <a:pPr marL="342900" indent="-342900">
              <a:lnSpc>
                <a:spcPct val="80000"/>
              </a:lnSpc>
              <a:spcBef>
                <a:spcPct val="20000"/>
              </a:spcBef>
              <a:buClr>
                <a:schemeClr val="hlink"/>
              </a:buClr>
            </a:pPr>
            <a:r>
              <a:rPr lang="zh-CN" altLang="en-US" b="1" dirty="0">
                <a:solidFill>
                  <a:schemeClr val="tx2"/>
                </a:solidFill>
                <a:latin typeface="Verdana" panose="020B0604030504040204" pitchFamily="34" charset="0"/>
                <a:ea typeface="宋体" panose="02010600030101010101" pitchFamily="2" charset="-122"/>
              </a:rPr>
              <a:t>	</a:t>
            </a:r>
            <a:r>
              <a:rPr lang="en-US" altLang="zh-CN" b="1" dirty="0">
                <a:solidFill>
                  <a:schemeClr val="tx2"/>
                </a:solidFill>
                <a:latin typeface="Verdana" panose="020B0604030504040204" pitchFamily="34" charset="0"/>
                <a:ea typeface="宋体" panose="02010600030101010101" pitchFamily="2" charset="-122"/>
              </a:rPr>
              <a:t>{Return (a * b);}</a:t>
            </a:r>
            <a:endParaRPr lang="en-US" altLang="zh-CN" b="1" dirty="0">
              <a:solidFill>
                <a:schemeClr val="tx2"/>
              </a:solidFill>
              <a:latin typeface="Verdana" panose="020B0604030504040204" pitchFamily="34" charset="0"/>
              <a:ea typeface="宋体" panose="02010600030101010101" pitchFamily="2" charset="-122"/>
            </a:endParaRPr>
          </a:p>
          <a:p>
            <a:pPr marL="342900" indent="-342900">
              <a:lnSpc>
                <a:spcPct val="80000"/>
              </a:lnSpc>
              <a:spcBef>
                <a:spcPct val="20000"/>
              </a:spcBef>
              <a:buClr>
                <a:schemeClr val="hlink"/>
              </a:buClr>
            </a:pPr>
            <a:r>
              <a:rPr lang="en-US" altLang="zh-CN" b="1" dirty="0">
                <a:solidFill>
                  <a:schemeClr val="tx2"/>
                </a:solidFill>
                <a:latin typeface="Verdana" panose="020B0604030504040204" pitchFamily="34" charset="0"/>
                <a:ea typeface="宋体" panose="02010600030101010101" pitchFamily="2" charset="-122"/>
              </a:rPr>
              <a:t>    	public int round() //</a:t>
            </a:r>
            <a:r>
              <a:rPr lang="zh-CN" altLang="en-US" b="1" dirty="0">
                <a:solidFill>
                  <a:schemeClr val="tx2"/>
                </a:solidFill>
                <a:latin typeface="Verdana" panose="020B0604030504040204" pitchFamily="34" charset="0"/>
                <a:ea typeface="宋体" panose="02010600030101010101" pitchFamily="2" charset="-122"/>
              </a:rPr>
              <a:t>求周长</a:t>
            </a:r>
            <a:endParaRPr lang="zh-CN" altLang="en-US" b="1" dirty="0">
              <a:solidFill>
                <a:schemeClr val="tx2"/>
              </a:solidFill>
              <a:latin typeface="Verdana" panose="020B0604030504040204" pitchFamily="34" charset="0"/>
              <a:ea typeface="宋体" panose="02010600030101010101" pitchFamily="2" charset="-122"/>
            </a:endParaRPr>
          </a:p>
          <a:p>
            <a:pPr marL="342900" indent="-342900">
              <a:lnSpc>
                <a:spcPct val="80000"/>
              </a:lnSpc>
              <a:spcBef>
                <a:spcPct val="20000"/>
              </a:spcBef>
              <a:buClr>
                <a:schemeClr val="hlink"/>
              </a:buClr>
            </a:pPr>
            <a:r>
              <a:rPr lang="zh-CN" altLang="en-US" b="1" dirty="0">
                <a:solidFill>
                  <a:schemeClr val="tx2"/>
                </a:solidFill>
                <a:latin typeface="Verdana" panose="020B0604030504040204" pitchFamily="34" charset="0"/>
                <a:ea typeface="宋体" panose="02010600030101010101" pitchFamily="2" charset="-122"/>
              </a:rPr>
              <a:t>	</a:t>
            </a:r>
            <a:r>
              <a:rPr lang="en-US" altLang="zh-CN" b="1" dirty="0">
                <a:solidFill>
                  <a:schemeClr val="tx2"/>
                </a:solidFill>
                <a:latin typeface="Verdana" panose="020B0604030504040204" pitchFamily="34" charset="0"/>
                <a:ea typeface="宋体" panose="02010600030101010101" pitchFamily="2" charset="-122"/>
              </a:rPr>
              <a:t>{Return (2 * (a + b));}</a:t>
            </a:r>
            <a:endParaRPr lang="en-US" altLang="zh-CN" b="1" dirty="0">
              <a:solidFill>
                <a:schemeClr val="tx2"/>
              </a:solidFill>
              <a:latin typeface="Verdana" panose="020B0604030504040204" pitchFamily="34" charset="0"/>
              <a:ea typeface="宋体" panose="02010600030101010101" pitchFamily="2" charset="-122"/>
            </a:endParaRPr>
          </a:p>
          <a:p>
            <a:pPr marL="342900" indent="-342900">
              <a:lnSpc>
                <a:spcPct val="80000"/>
              </a:lnSpc>
              <a:spcBef>
                <a:spcPct val="20000"/>
              </a:spcBef>
              <a:buClr>
                <a:schemeClr val="hlink"/>
              </a:buClr>
            </a:pPr>
            <a:r>
              <a:rPr lang="en-US" altLang="zh-CN" b="1" dirty="0">
                <a:solidFill>
                  <a:schemeClr val="tx2"/>
                </a:solidFill>
                <a:latin typeface="Verdana" panose="020B0604030504040204" pitchFamily="34" charset="0"/>
                <a:ea typeface="宋体" panose="02010600030101010101" pitchFamily="2" charset="-122"/>
              </a:rPr>
              <a:t>     public void move(int dx, int dy) //</a:t>
            </a:r>
            <a:r>
              <a:rPr lang="zh-CN" altLang="en-US" b="1" dirty="0">
                <a:solidFill>
                  <a:schemeClr val="tx2"/>
                </a:solidFill>
                <a:latin typeface="Verdana" panose="020B0604030504040204" pitchFamily="34" charset="0"/>
                <a:ea typeface="宋体" panose="02010600030101010101" pitchFamily="2" charset="-122"/>
              </a:rPr>
              <a:t>移动顶点</a:t>
            </a:r>
            <a:endParaRPr lang="zh-CN" altLang="en-US" b="1" dirty="0">
              <a:solidFill>
                <a:schemeClr val="tx2"/>
              </a:solidFill>
              <a:latin typeface="Verdana" panose="020B0604030504040204" pitchFamily="34" charset="0"/>
              <a:ea typeface="宋体" panose="02010600030101010101" pitchFamily="2" charset="-122"/>
            </a:endParaRPr>
          </a:p>
          <a:p>
            <a:pPr marL="342900" indent="-342900">
              <a:lnSpc>
                <a:spcPct val="80000"/>
              </a:lnSpc>
              <a:spcBef>
                <a:spcPct val="20000"/>
              </a:spcBef>
              <a:buClr>
                <a:schemeClr val="hlink"/>
              </a:buClr>
            </a:pPr>
            <a:r>
              <a:rPr lang="zh-CN" altLang="en-US" b="1" dirty="0">
                <a:solidFill>
                  <a:schemeClr val="tx2"/>
                </a:solidFill>
                <a:latin typeface="Verdana" panose="020B0604030504040204" pitchFamily="34" charset="0"/>
                <a:ea typeface="宋体" panose="02010600030101010101" pitchFamily="2" charset="-122"/>
              </a:rPr>
              <a:t>	</a:t>
            </a:r>
            <a:r>
              <a:rPr lang="en-US" altLang="zh-CN" b="1" dirty="0">
                <a:solidFill>
                  <a:schemeClr val="tx2"/>
                </a:solidFill>
                <a:latin typeface="Verdana" panose="020B0604030504040204" pitchFamily="34" charset="0"/>
                <a:ea typeface="宋体" panose="02010600030101010101" pitchFamily="2" charset="-122"/>
              </a:rPr>
              <a:t>{</a:t>
            </a:r>
            <a:endParaRPr lang="en-US" altLang="zh-CN" b="1" dirty="0">
              <a:solidFill>
                <a:schemeClr val="tx2"/>
              </a:solidFill>
              <a:latin typeface="Verdana" panose="020B0604030504040204" pitchFamily="34" charset="0"/>
              <a:ea typeface="宋体" panose="02010600030101010101" pitchFamily="2" charset="-122"/>
            </a:endParaRPr>
          </a:p>
          <a:p>
            <a:pPr marL="342900" indent="-342900">
              <a:lnSpc>
                <a:spcPct val="80000"/>
              </a:lnSpc>
              <a:spcBef>
                <a:spcPct val="20000"/>
              </a:spcBef>
              <a:buClr>
                <a:schemeClr val="hlink"/>
              </a:buClr>
            </a:pPr>
            <a:r>
              <a:rPr lang="en-US" altLang="zh-CN" b="1" dirty="0">
                <a:solidFill>
                  <a:schemeClr val="tx2"/>
                </a:solidFill>
                <a:latin typeface="Verdana" panose="020B0604030504040204" pitchFamily="34" charset="0"/>
                <a:ea typeface="宋体" panose="02010600030101010101" pitchFamily="2" charset="-122"/>
              </a:rPr>
              <a:t>           p0.X += dx;</a:t>
            </a:r>
            <a:endParaRPr lang="en-US" altLang="zh-CN" b="1" dirty="0">
              <a:solidFill>
                <a:schemeClr val="tx2"/>
              </a:solidFill>
              <a:latin typeface="Verdana" panose="020B0604030504040204" pitchFamily="34" charset="0"/>
              <a:ea typeface="宋体" panose="02010600030101010101" pitchFamily="2" charset="-122"/>
            </a:endParaRPr>
          </a:p>
          <a:p>
            <a:pPr marL="742950" lvl="1" indent="-285750" algn="l" eaLnBrk="1" fontAlgn="base" hangingPunct="1">
              <a:lnSpc>
                <a:spcPct val="80000"/>
              </a:lnSpc>
              <a:spcBef>
                <a:spcPct val="20000"/>
              </a:spcBef>
              <a:spcAft>
                <a:spcPct val="0"/>
              </a:spcAft>
              <a:buClr>
                <a:schemeClr val="folHlink"/>
              </a:buClr>
              <a:buSzPct val="60000"/>
              <a:buNone/>
            </a:pPr>
            <a:r>
              <a:rPr lang="en-US" altLang="zh-CN" sz="1700" b="1" dirty="0">
                <a:solidFill>
                  <a:schemeClr val="tx2"/>
                </a:solidFill>
                <a:latin typeface="Verdana" panose="020B0604030504040204" pitchFamily="34" charset="0"/>
                <a:ea typeface="宋体" panose="02010600030101010101" pitchFamily="2" charset="-122"/>
              </a:rPr>
              <a:t>     p0.Y += dy;</a:t>
            </a:r>
            <a:endParaRPr lang="en-US" altLang="zh-CN" sz="1700" b="1" dirty="0">
              <a:solidFill>
                <a:schemeClr val="tx2"/>
              </a:solidFill>
              <a:latin typeface="Verdana" panose="020B0604030504040204" pitchFamily="34" charset="0"/>
              <a:ea typeface="宋体" panose="02010600030101010101" pitchFamily="2" charset="-122"/>
            </a:endParaRPr>
          </a:p>
          <a:p>
            <a:pPr marL="342900" indent="-342900">
              <a:lnSpc>
                <a:spcPct val="80000"/>
              </a:lnSpc>
              <a:spcBef>
                <a:spcPct val="20000"/>
              </a:spcBef>
              <a:buClr>
                <a:schemeClr val="hlink"/>
              </a:buClr>
            </a:pPr>
            <a:r>
              <a:rPr lang="en-US" altLang="zh-CN" b="1" dirty="0">
                <a:solidFill>
                  <a:schemeClr val="tx2"/>
                </a:solidFill>
                <a:latin typeface="Verdana" panose="020B0604030504040204" pitchFamily="34" charset="0"/>
                <a:ea typeface="宋体" panose="02010600030101010101" pitchFamily="2" charset="-122"/>
              </a:rPr>
              <a:t>	}</a:t>
            </a:r>
            <a:endParaRPr lang="en-US" altLang="zh-CN" b="1" dirty="0">
              <a:solidFill>
                <a:schemeClr val="tx2"/>
              </a:solidFill>
              <a:latin typeface="Verdana" panose="020B0604030504040204" pitchFamily="34" charset="0"/>
              <a:ea typeface="宋体" panose="02010600030101010101" pitchFamily="2" charset="-122"/>
            </a:endParaRPr>
          </a:p>
          <a:p>
            <a:pPr marL="342900" indent="-342900">
              <a:lnSpc>
                <a:spcPct val="80000"/>
              </a:lnSpc>
              <a:spcBef>
                <a:spcPct val="20000"/>
              </a:spcBef>
              <a:buClr>
                <a:schemeClr val="hlink"/>
              </a:buClr>
            </a:pPr>
            <a:r>
              <a:rPr lang="en-US" altLang="zh-CN" b="1" dirty="0">
                <a:solidFill>
                  <a:schemeClr val="tx2"/>
                </a:solidFill>
                <a:latin typeface="Verdana" panose="020B0604030504040204" pitchFamily="34" charset="0"/>
                <a:ea typeface="宋体" panose="02010600030101010101" pitchFamily="2" charset="-122"/>
              </a:rPr>
              <a:t>}</a:t>
            </a:r>
            <a:endParaRPr lang="en-US" altLang="zh-CN" b="1" dirty="0">
              <a:solidFill>
                <a:schemeClr val="tx2"/>
              </a:solidFill>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71"/>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60770">
                                            <p:txEl>
                                              <p:charRg st="0" end="27"/>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60770">
                                            <p:txEl>
                                              <p:charRg st="27" end="47"/>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60770">
                                            <p:txEl>
                                              <p:charRg st="47" end="49"/>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60770">
                                            <p:txEl>
                                              <p:charRg st="49" end="83"/>
                                            </p:txEl>
                                          </p:spTgt>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60770">
                                            <p:txEl>
                                              <p:charRg st="83" end="102"/>
                                            </p:txEl>
                                          </p:spTgt>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60770">
                                            <p:txEl>
                                              <p:charRg st="102" end="156"/>
                                            </p:txEl>
                                          </p:spTgt>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60770">
                                            <p:txEl>
                                              <p:charRg st="156" end="159"/>
                                            </p:txEl>
                                          </p:spTgt>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60770">
                                            <p:txEl>
                                              <p:charRg st="159" end="194"/>
                                            </p:txEl>
                                          </p:spTgt>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60770">
                                            <p:txEl>
                                              <p:charRg st="194" end="197"/>
                                            </p:txEl>
                                          </p:spTgt>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60770">
                                            <p:txEl>
                                              <p:charRg st="197" end="226"/>
                                            </p:txEl>
                                          </p:spTgt>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160770">
                                            <p:txEl>
                                              <p:charRg st="226" end="245"/>
                                            </p:txEl>
                                          </p:spTgt>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160770">
                                            <p:txEl>
                                              <p:charRg st="245" end="275"/>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160770">
                                            <p:txEl>
                                              <p:charRg st="275" end="300"/>
                                            </p:txEl>
                                          </p:spTgt>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160770">
                                            <p:txEl>
                                              <p:charRg st="300" end="345"/>
                                            </p:txEl>
                                          </p:spTgt>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60770">
                                            <p:txEl>
                                              <p:charRg st="345" end="348"/>
                                            </p:txEl>
                                          </p:spTgt>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160770">
                                            <p:txEl>
                                              <p:charRg st="348" end="371"/>
                                            </p:txEl>
                                          </p:spTgt>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160770">
                                            <p:txEl>
                                              <p:charRg st="371" end="388"/>
                                            </p:txEl>
                                          </p:spTgt>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160770">
                                            <p:txEl>
                                              <p:charRg st="388" end="391"/>
                                            </p:txEl>
                                          </p:spTgt>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160770">
                                            <p:txEl>
                                              <p:charRg st="391" end="39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0" grpId="0" build="p"/>
      <p:bldP spid="16077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1425" name="Rectangle 2"/>
          <p:cNvSpPr>
            <a:spLocks noGrp="1"/>
          </p:cNvSpPr>
          <p:nvPr>
            <p:ph idx="1"/>
          </p:nvPr>
        </p:nvSpPr>
        <p:spPr>
          <a:xfrm>
            <a:off x="757555" y="189230"/>
            <a:ext cx="10788650" cy="6480175"/>
          </a:xfrm>
        </p:spPr>
        <p:txBody>
          <a:bodyPr vert="horz" wrap="square" lIns="91440" tIns="45720" rIns="91440" bIns="45720" anchor="t">
            <a:normAutofit lnSpcReduction="10000"/>
          </a:bodyPr>
          <a:p>
            <a:pPr eaLnBrk="1" hangingPunct="1">
              <a:lnSpc>
                <a:spcPct val="80000"/>
              </a:lnSpc>
              <a:buNone/>
            </a:pPr>
            <a:r>
              <a:rPr lang="en-US" altLang="zh-CN" sz="3600" dirty="0"/>
              <a:t>(2).</a:t>
            </a:r>
            <a:r>
              <a:rPr lang="zh-CN" altLang="en-US" sz="3600" dirty="0"/>
              <a:t>方法重载</a:t>
            </a:r>
            <a:endParaRPr lang="zh-CN" altLang="en-US" sz="3600" dirty="0"/>
          </a:p>
          <a:p>
            <a:pPr eaLnBrk="1" hangingPunct="1">
              <a:lnSpc>
                <a:spcPct val="80000"/>
              </a:lnSpc>
              <a:buNone/>
            </a:pPr>
            <a:endParaRPr lang="en-US" altLang="zh-CN" sz="2000" b="0" dirty="0">
              <a:solidFill>
                <a:srgbClr val="FF0000"/>
              </a:solidFill>
            </a:endParaRPr>
          </a:p>
          <a:p>
            <a:pPr eaLnBrk="1" hangingPunct="1">
              <a:lnSpc>
                <a:spcPct val="80000"/>
              </a:lnSpc>
              <a:buNone/>
            </a:pPr>
            <a:r>
              <a:rPr lang="zh-CN" altLang="en-US" sz="3600" b="0" dirty="0">
                <a:solidFill>
                  <a:srgbClr val="FF0000"/>
                </a:solidFill>
              </a:rPr>
              <a:t>方法名</a:t>
            </a:r>
            <a:r>
              <a:rPr lang="zh-CN" altLang="en-US" sz="3600" b="1" dirty="0">
                <a:ln/>
                <a:solidFill>
                  <a:schemeClr val="accent1"/>
                </a:solidFill>
                <a:effectLst>
                  <a:outerShdw blurRad="38100" dist="25400" dir="5400000" algn="ctr" rotWithShape="0">
                    <a:srgbClr val="6E747A">
                      <a:alpha val="43000"/>
                    </a:srgbClr>
                  </a:outerShdw>
                </a:effectLst>
              </a:rPr>
              <a:t>相同</a:t>
            </a:r>
            <a:r>
              <a:rPr lang="zh-CN" altLang="en-US" sz="3600" b="0" dirty="0">
                <a:solidFill>
                  <a:srgbClr val="FF0000"/>
                </a:solidFill>
              </a:rPr>
              <a:t>  参数列表</a:t>
            </a:r>
            <a:r>
              <a:rPr lang="zh-CN" altLang="en-US" sz="3600" b="0" dirty="0">
                <a:ln w="22225">
                  <a:solidFill>
                    <a:schemeClr val="accent2"/>
                  </a:solidFill>
                  <a:prstDash val="solid"/>
                </a:ln>
                <a:solidFill>
                  <a:schemeClr val="accent2">
                    <a:lumMod val="40000"/>
                    <a:lumOff val="60000"/>
                  </a:schemeClr>
                </a:solidFill>
                <a:effectLst/>
              </a:rPr>
              <a:t>不同</a:t>
            </a:r>
            <a:r>
              <a:rPr lang="zh-CN" altLang="en-US" sz="3600" b="0" dirty="0">
                <a:solidFill>
                  <a:srgbClr val="FF0000"/>
                </a:solidFill>
              </a:rPr>
              <a:t>：个数或数据类型</a:t>
            </a:r>
            <a:endParaRPr lang="zh-CN" altLang="en-US" sz="3600" b="0" dirty="0">
              <a:solidFill>
                <a:srgbClr val="FF0000"/>
              </a:solidFill>
            </a:endParaRPr>
          </a:p>
          <a:p>
            <a:pPr eaLnBrk="1" hangingPunct="1">
              <a:lnSpc>
                <a:spcPct val="80000"/>
              </a:lnSpc>
              <a:buNone/>
            </a:pPr>
            <a:endParaRPr lang="zh-CN" altLang="en-US" sz="800" b="0" dirty="0">
              <a:solidFill>
                <a:srgbClr val="FF0000"/>
              </a:solidFill>
            </a:endParaRPr>
          </a:p>
          <a:p>
            <a:pPr eaLnBrk="1" hangingPunct="1">
              <a:lnSpc>
                <a:spcPct val="80000"/>
              </a:lnSpc>
            </a:pPr>
            <a:r>
              <a:rPr lang="zh-CN" altLang="en-US" sz="2000" b="0" dirty="0"/>
              <a:t>建立一个类</a:t>
            </a:r>
            <a:r>
              <a:rPr lang="en-US" altLang="zh-CN" sz="2000" b="0" dirty="0"/>
              <a:t>Operate</a:t>
            </a:r>
            <a:r>
              <a:rPr lang="zh-CN" altLang="en-US" sz="2000" b="0" dirty="0"/>
              <a:t>，该类有两个重载方法，分别对整型和浮点型做加法。</a:t>
            </a:r>
            <a:endParaRPr lang="zh-CN" altLang="en-US" sz="2000" b="0" dirty="0"/>
          </a:p>
          <a:p>
            <a:pPr eaLnBrk="1" hangingPunct="1">
              <a:lnSpc>
                <a:spcPct val="80000"/>
              </a:lnSpc>
              <a:buNone/>
            </a:pPr>
            <a:r>
              <a:rPr lang="en-US" altLang="zh-CN" sz="1800" dirty="0"/>
              <a:t>public class Operate</a:t>
            </a:r>
            <a:endParaRPr lang="en-US" altLang="zh-CN" sz="1800" dirty="0"/>
          </a:p>
          <a:p>
            <a:pPr eaLnBrk="1" hangingPunct="1">
              <a:lnSpc>
                <a:spcPct val="80000"/>
              </a:lnSpc>
              <a:buNone/>
            </a:pPr>
            <a:r>
              <a:rPr lang="en-US" altLang="zh-CN" sz="1800" dirty="0"/>
              <a:t>{</a:t>
            </a:r>
            <a:endParaRPr lang="en-US" altLang="zh-CN" sz="1800" dirty="0"/>
          </a:p>
          <a:p>
            <a:pPr eaLnBrk="1" hangingPunct="1">
              <a:lnSpc>
                <a:spcPct val="80000"/>
              </a:lnSpc>
              <a:buNone/>
            </a:pPr>
            <a:r>
              <a:rPr lang="en-US" altLang="zh-CN" sz="1800" dirty="0"/>
              <a:t>	public long Add(long a, long b)</a:t>
            </a:r>
            <a:endParaRPr lang="en-US" altLang="zh-CN" sz="1800" dirty="0"/>
          </a:p>
          <a:p>
            <a:pPr eaLnBrk="1" hangingPunct="1">
              <a:lnSpc>
                <a:spcPct val="80000"/>
              </a:lnSpc>
              <a:buNone/>
            </a:pPr>
            <a:r>
              <a:rPr lang="en-US" altLang="zh-CN" sz="1800" dirty="0"/>
              <a:t>	{return(a*b);}</a:t>
            </a:r>
            <a:endParaRPr lang="en-US" altLang="zh-CN" sz="1800" dirty="0"/>
          </a:p>
          <a:p>
            <a:pPr eaLnBrk="1" hangingPunct="1">
              <a:lnSpc>
                <a:spcPct val="80000"/>
              </a:lnSpc>
              <a:buNone/>
            </a:pPr>
            <a:r>
              <a:rPr lang="en-US" altLang="zh-CN" sz="1800" dirty="0"/>
              <a:t>                                                      </a:t>
            </a:r>
            <a:endParaRPr lang="en-US" altLang="zh-CN" sz="1800" dirty="0"/>
          </a:p>
          <a:p>
            <a:pPr eaLnBrk="1" hangingPunct="1">
              <a:lnSpc>
                <a:spcPct val="80000"/>
              </a:lnSpc>
              <a:buNone/>
            </a:pPr>
            <a:r>
              <a:rPr lang="en-US" altLang="zh-CN" sz="1800" dirty="0"/>
              <a:t>	public double Add(double a, double b)</a:t>
            </a:r>
            <a:endParaRPr lang="en-US" altLang="zh-CN" sz="1800" dirty="0"/>
          </a:p>
          <a:p>
            <a:pPr eaLnBrk="1" hangingPunct="1">
              <a:lnSpc>
                <a:spcPct val="80000"/>
              </a:lnSpc>
              <a:buNone/>
            </a:pPr>
            <a:r>
              <a:rPr lang="en-US" altLang="zh-CN" sz="1800" dirty="0"/>
              <a:t>	{return(a+b);}</a:t>
            </a:r>
            <a:endParaRPr lang="en-US" altLang="zh-CN" sz="1800" dirty="0"/>
          </a:p>
          <a:p>
            <a:pPr eaLnBrk="1" hangingPunct="1">
              <a:lnSpc>
                <a:spcPct val="80000"/>
              </a:lnSpc>
              <a:buNone/>
            </a:pPr>
            <a:r>
              <a:rPr lang="en-US" altLang="zh-CN" sz="1800" dirty="0"/>
              <a:t>}</a:t>
            </a:r>
            <a:endParaRPr lang="en-US" altLang="zh-CN" sz="1800" dirty="0"/>
          </a:p>
          <a:p>
            <a:pPr eaLnBrk="1" hangingPunct="1">
              <a:lnSpc>
                <a:spcPct val="80000"/>
              </a:lnSpc>
            </a:pPr>
            <a:r>
              <a:rPr lang="zh-CN" altLang="en-US" sz="2000" b="0" dirty="0"/>
              <a:t>当在程序中使用时，会根据实参数据类型自动选择调用。</a:t>
            </a:r>
            <a:endParaRPr lang="zh-CN" altLang="en-US" sz="2000" b="0" dirty="0"/>
          </a:p>
          <a:p>
            <a:pPr eaLnBrk="1" hangingPunct="1">
              <a:lnSpc>
                <a:spcPct val="80000"/>
              </a:lnSpc>
              <a:buNone/>
            </a:pPr>
            <a:r>
              <a:rPr lang="en-US" altLang="zh-CN" sz="1800" dirty="0"/>
              <a:t>Operate p = new Operate();</a:t>
            </a:r>
            <a:endParaRPr lang="en-US" altLang="zh-CN" sz="1800" dirty="0"/>
          </a:p>
          <a:p>
            <a:pPr eaLnBrk="1" hangingPunct="1">
              <a:lnSpc>
                <a:spcPct val="80000"/>
              </a:lnSpc>
              <a:buNone/>
            </a:pPr>
            <a:r>
              <a:rPr lang="en-US" altLang="zh-CN" sz="1800" dirty="0"/>
              <a:t>Console.WriteLine(p.Add(3,5)); //</a:t>
            </a:r>
            <a:r>
              <a:rPr lang="zh-CN" altLang="en-US" sz="1800" dirty="0"/>
              <a:t>返回</a:t>
            </a:r>
            <a:r>
              <a:rPr lang="en-US" altLang="zh-CN" sz="1800" dirty="0"/>
              <a:t>15</a:t>
            </a:r>
            <a:endParaRPr lang="en-US" altLang="zh-CN" sz="1800" dirty="0"/>
          </a:p>
          <a:p>
            <a:pPr eaLnBrk="1" hangingPunct="1">
              <a:lnSpc>
                <a:spcPct val="80000"/>
              </a:lnSpc>
              <a:buNone/>
            </a:pPr>
            <a:r>
              <a:rPr lang="en-US" altLang="zh-CN" sz="1800" dirty="0"/>
              <a:t>Console.WriteLine(p.Add(1.03,3.25)); //</a:t>
            </a:r>
            <a:r>
              <a:rPr lang="zh-CN" altLang="en-US" sz="1800" dirty="0"/>
              <a:t>返回</a:t>
            </a:r>
            <a:r>
              <a:rPr lang="en-US" altLang="zh-CN" sz="1800" dirty="0"/>
              <a:t>4.28</a:t>
            </a:r>
            <a:endParaRPr lang="en-US" altLang="zh-CN"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6849" name="Rectangle 2"/>
          <p:cNvSpPr>
            <a:spLocks noGrp="1"/>
          </p:cNvSpPr>
          <p:nvPr>
            <p:ph idx="1"/>
          </p:nvPr>
        </p:nvSpPr>
        <p:spPr>
          <a:xfrm>
            <a:off x="1847850" y="260350"/>
            <a:ext cx="8229600" cy="865188"/>
          </a:xfrm>
        </p:spPr>
        <p:txBody>
          <a:bodyPr vert="horz" wrap="square" lIns="91440" tIns="45720" rIns="91440" bIns="45720" anchor="t"/>
          <a:p>
            <a:pPr eaLnBrk="1" hangingPunct="1">
              <a:lnSpc>
                <a:spcPct val="80000"/>
              </a:lnSpc>
            </a:pPr>
            <a:r>
              <a:rPr lang="zh-CN" altLang="en-US" sz="2400" dirty="0"/>
              <a:t>类或结构的默认访问类型是</a:t>
            </a:r>
            <a:r>
              <a:rPr lang="en-US" altLang="zh-CN" sz="2400" dirty="0">
                <a:solidFill>
                  <a:srgbClr val="FF0000"/>
                </a:solidFill>
              </a:rPr>
              <a:t>internal</a:t>
            </a:r>
            <a:r>
              <a:rPr lang="zh-CN" altLang="en-US" sz="2400" dirty="0">
                <a:solidFill>
                  <a:srgbClr val="FF0000"/>
                </a:solidFill>
              </a:rPr>
              <a:t>。</a:t>
            </a:r>
            <a:endParaRPr lang="zh-CN" altLang="en-US" sz="2400" dirty="0">
              <a:solidFill>
                <a:srgbClr val="FF0000"/>
              </a:solidFill>
            </a:endParaRPr>
          </a:p>
          <a:p>
            <a:pPr eaLnBrk="1" hangingPunct="1">
              <a:lnSpc>
                <a:spcPct val="80000"/>
              </a:lnSpc>
            </a:pPr>
            <a:r>
              <a:rPr lang="zh-CN" altLang="en-US" sz="2400" dirty="0"/>
              <a:t>类中所有的成员，默认均为</a:t>
            </a:r>
            <a:r>
              <a:rPr lang="en-US" altLang="zh-CN" sz="2400" dirty="0">
                <a:solidFill>
                  <a:srgbClr val="FF0000"/>
                </a:solidFill>
              </a:rPr>
              <a:t>private</a:t>
            </a:r>
            <a:r>
              <a:rPr lang="zh-CN" altLang="en-US" sz="2400" dirty="0">
                <a:solidFill>
                  <a:srgbClr val="FF0000"/>
                </a:solidFill>
              </a:rPr>
              <a:t>。</a:t>
            </a:r>
            <a:endParaRPr lang="zh-CN" altLang="en-US" sz="2400" dirty="0">
              <a:solidFill>
                <a:srgbClr val="FF0000"/>
              </a:solidFill>
            </a:endParaRPr>
          </a:p>
        </p:txBody>
      </p:sp>
      <p:sp>
        <p:nvSpPr>
          <p:cNvPr id="206850" name="Rectangle 3"/>
          <p:cNvSpPr/>
          <p:nvPr/>
        </p:nvSpPr>
        <p:spPr>
          <a:xfrm>
            <a:off x="2189480" y="1196975"/>
            <a:ext cx="8879840" cy="5256530"/>
          </a:xfrm>
          <a:prstGeom prst="rect">
            <a:avLst/>
          </a:prstGeom>
          <a:noFill/>
          <a:ln w="9525">
            <a:noFill/>
          </a:ln>
        </p:spPr>
        <p:txBody>
          <a:bodyPr anchor="t"/>
          <a:p>
            <a:pPr marL="342900" indent="-342900">
              <a:lnSpc>
                <a:spcPct val="80000"/>
              </a:lnSpc>
              <a:spcBef>
                <a:spcPct val="20000"/>
              </a:spcBef>
              <a:buClr>
                <a:schemeClr val="hlink"/>
              </a:buClr>
            </a:pPr>
            <a:r>
              <a:rPr lang="en-US" altLang="zh-CN" b="1" dirty="0">
                <a:solidFill>
                  <a:schemeClr val="tx2"/>
                </a:solidFill>
                <a:latin typeface="Verdana" panose="020B0604030504040204" pitchFamily="34" charset="0"/>
                <a:ea typeface="宋体" panose="02010600030101010101" pitchFamily="2" charset="-122"/>
              </a:rPr>
              <a:t>class Furniture</a:t>
            </a:r>
            <a:endParaRPr lang="en-US" altLang="zh-CN" b="1" dirty="0">
              <a:solidFill>
                <a:schemeClr val="tx2"/>
              </a:solidFill>
              <a:latin typeface="Verdana" panose="020B0604030504040204" pitchFamily="34" charset="0"/>
              <a:ea typeface="宋体" panose="02010600030101010101" pitchFamily="2" charset="-122"/>
            </a:endParaRPr>
          </a:p>
          <a:p>
            <a:pPr marL="342900" indent="-342900">
              <a:lnSpc>
                <a:spcPct val="80000"/>
              </a:lnSpc>
              <a:spcBef>
                <a:spcPct val="20000"/>
              </a:spcBef>
              <a:buClr>
                <a:schemeClr val="hlink"/>
              </a:buClr>
            </a:pPr>
            <a:r>
              <a:rPr lang="en-US" altLang="zh-CN" b="1" dirty="0">
                <a:solidFill>
                  <a:schemeClr val="tx2"/>
                </a:solidFill>
                <a:latin typeface="Verdana" panose="020B0604030504040204" pitchFamily="34" charset="0"/>
                <a:ea typeface="宋体" panose="02010600030101010101" pitchFamily="2" charset="-122"/>
              </a:rPr>
              <a:t>{</a:t>
            </a:r>
            <a:endParaRPr lang="en-US" altLang="zh-CN" b="1" dirty="0">
              <a:solidFill>
                <a:schemeClr val="tx2"/>
              </a:solidFill>
              <a:latin typeface="Verdana" panose="020B0604030504040204" pitchFamily="34" charset="0"/>
              <a:ea typeface="宋体" panose="02010600030101010101" pitchFamily="2" charset="-122"/>
            </a:endParaRPr>
          </a:p>
          <a:p>
            <a:pPr marL="342900" indent="-342900">
              <a:lnSpc>
                <a:spcPct val="80000"/>
              </a:lnSpc>
              <a:spcBef>
                <a:spcPct val="20000"/>
              </a:spcBef>
              <a:buClr>
                <a:schemeClr val="hlink"/>
              </a:buClr>
            </a:pPr>
            <a:r>
              <a:rPr lang="en-US" altLang="zh-CN" b="1" dirty="0">
                <a:solidFill>
                  <a:schemeClr val="tx2"/>
                </a:solidFill>
                <a:latin typeface="Verdana" panose="020B0604030504040204" pitchFamily="34" charset="0"/>
                <a:ea typeface="宋体" panose="02010600030101010101" pitchFamily="2" charset="-122"/>
              </a:rPr>
              <a:t>    const double salesTax = .065;</a:t>
            </a:r>
            <a:endParaRPr lang="en-US" altLang="zh-CN" b="1" dirty="0">
              <a:solidFill>
                <a:schemeClr val="tx2"/>
              </a:solidFill>
              <a:latin typeface="Verdana" panose="020B0604030504040204" pitchFamily="34" charset="0"/>
              <a:ea typeface="宋体" panose="02010600030101010101" pitchFamily="2" charset="-122"/>
            </a:endParaRPr>
          </a:p>
          <a:p>
            <a:pPr marL="342900" indent="-342900">
              <a:lnSpc>
                <a:spcPct val="80000"/>
              </a:lnSpc>
              <a:spcBef>
                <a:spcPct val="20000"/>
              </a:spcBef>
              <a:buClr>
                <a:schemeClr val="hlink"/>
              </a:buClr>
            </a:pPr>
            <a:r>
              <a:rPr lang="en-US" altLang="zh-CN" b="1" dirty="0">
                <a:solidFill>
                  <a:schemeClr val="tx2"/>
                </a:solidFill>
                <a:latin typeface="Verdana" panose="020B0604030504040204" pitchFamily="34" charset="0"/>
                <a:ea typeface="宋体" panose="02010600030101010101" pitchFamily="2" charset="-122"/>
              </a:rPr>
              <a:t>    private double purchPrice;</a:t>
            </a:r>
            <a:endParaRPr lang="en-US" altLang="zh-CN" b="1" dirty="0">
              <a:solidFill>
                <a:schemeClr val="tx2"/>
              </a:solidFill>
              <a:latin typeface="Verdana" panose="020B0604030504040204" pitchFamily="34" charset="0"/>
              <a:ea typeface="宋体" panose="02010600030101010101" pitchFamily="2" charset="-122"/>
            </a:endParaRPr>
          </a:p>
          <a:p>
            <a:pPr marL="342900" indent="-342900">
              <a:lnSpc>
                <a:spcPct val="80000"/>
              </a:lnSpc>
              <a:spcBef>
                <a:spcPct val="20000"/>
              </a:spcBef>
              <a:buClr>
                <a:schemeClr val="hlink"/>
              </a:buClr>
            </a:pPr>
            <a:r>
              <a:rPr lang="en-US" altLang="zh-CN" b="1" dirty="0">
                <a:solidFill>
                  <a:schemeClr val="tx2"/>
                </a:solidFill>
                <a:latin typeface="Verdana" panose="020B0604030504040204" pitchFamily="34" charset="0"/>
                <a:ea typeface="宋体" panose="02010600030101010101" pitchFamily="2" charset="-122"/>
              </a:rPr>
              <a:t>    private string vendor, inventoryID;</a:t>
            </a:r>
            <a:endParaRPr lang="en-US" altLang="zh-CN" b="1" dirty="0">
              <a:solidFill>
                <a:schemeClr val="tx2"/>
              </a:solidFill>
              <a:latin typeface="Verdana" panose="020B0604030504040204" pitchFamily="34" charset="0"/>
              <a:ea typeface="宋体" panose="02010600030101010101" pitchFamily="2" charset="-122"/>
            </a:endParaRPr>
          </a:p>
          <a:p>
            <a:pPr marL="342900" indent="-342900">
              <a:lnSpc>
                <a:spcPct val="80000"/>
              </a:lnSpc>
              <a:spcBef>
                <a:spcPct val="20000"/>
              </a:spcBef>
              <a:buClr>
                <a:schemeClr val="hlink"/>
              </a:buClr>
            </a:pPr>
            <a:endParaRPr lang="en-US" altLang="zh-CN" b="1" dirty="0">
              <a:solidFill>
                <a:schemeClr val="tx2"/>
              </a:solidFill>
              <a:latin typeface="Verdana" panose="020B0604030504040204" pitchFamily="34" charset="0"/>
              <a:ea typeface="宋体" panose="02010600030101010101" pitchFamily="2" charset="-122"/>
            </a:endParaRPr>
          </a:p>
          <a:p>
            <a:pPr marL="342900" indent="-342900">
              <a:lnSpc>
                <a:spcPct val="80000"/>
              </a:lnSpc>
              <a:spcBef>
                <a:spcPct val="20000"/>
              </a:spcBef>
              <a:buClr>
                <a:schemeClr val="hlink"/>
              </a:buClr>
            </a:pPr>
            <a:r>
              <a:rPr lang="en-US" altLang="zh-CN" b="1" dirty="0">
                <a:solidFill>
                  <a:schemeClr val="tx2"/>
                </a:solidFill>
                <a:latin typeface="Verdana" panose="020B0604030504040204" pitchFamily="34" charset="0"/>
                <a:ea typeface="宋体" panose="02010600030101010101" pitchFamily="2" charset="-122"/>
              </a:rPr>
              <a:t>    public Furniture(string vendor, string inventID, </a:t>
            </a:r>
            <a:endParaRPr lang="en-US" altLang="zh-CN" b="1" dirty="0">
              <a:solidFill>
                <a:schemeClr val="tx2"/>
              </a:solidFill>
              <a:latin typeface="Verdana" panose="020B0604030504040204" pitchFamily="34" charset="0"/>
              <a:ea typeface="宋体" panose="02010600030101010101" pitchFamily="2" charset="-122"/>
            </a:endParaRPr>
          </a:p>
          <a:p>
            <a:pPr marL="342900" indent="-342900">
              <a:lnSpc>
                <a:spcPct val="80000"/>
              </a:lnSpc>
              <a:spcBef>
                <a:spcPct val="20000"/>
              </a:spcBef>
              <a:buClr>
                <a:schemeClr val="hlink"/>
              </a:buClr>
            </a:pPr>
            <a:r>
              <a:rPr lang="en-US" altLang="zh-CN" b="1" dirty="0">
                <a:solidFill>
                  <a:schemeClr val="tx2"/>
                </a:solidFill>
                <a:latin typeface="Verdana" panose="020B0604030504040204" pitchFamily="34" charset="0"/>
                <a:ea typeface="宋体" panose="02010600030101010101" pitchFamily="2" charset="-122"/>
              </a:rPr>
              <a:t>		double purchPrice)</a:t>
            </a:r>
            <a:endParaRPr lang="en-US" altLang="zh-CN" b="1" dirty="0">
              <a:solidFill>
                <a:schemeClr val="tx2"/>
              </a:solidFill>
              <a:latin typeface="Verdana" panose="020B0604030504040204" pitchFamily="34" charset="0"/>
              <a:ea typeface="宋体" panose="02010600030101010101" pitchFamily="2" charset="-122"/>
            </a:endParaRPr>
          </a:p>
          <a:p>
            <a:pPr marL="342900" indent="-342900">
              <a:lnSpc>
                <a:spcPct val="80000"/>
              </a:lnSpc>
              <a:spcBef>
                <a:spcPct val="20000"/>
              </a:spcBef>
              <a:buClr>
                <a:schemeClr val="hlink"/>
              </a:buClr>
            </a:pPr>
            <a:r>
              <a:rPr lang="en-US" altLang="zh-CN" b="1" dirty="0">
                <a:solidFill>
                  <a:schemeClr val="tx2"/>
                </a:solidFill>
                <a:latin typeface="Verdana" panose="020B0604030504040204" pitchFamily="34" charset="0"/>
                <a:ea typeface="宋体" panose="02010600030101010101" pitchFamily="2" charset="-122"/>
              </a:rPr>
              <a:t>    {</a:t>
            </a:r>
            <a:endParaRPr lang="en-US" altLang="zh-CN" b="1" dirty="0">
              <a:solidFill>
                <a:schemeClr val="tx2"/>
              </a:solidFill>
              <a:latin typeface="Verdana" panose="020B0604030504040204" pitchFamily="34" charset="0"/>
              <a:ea typeface="宋体" panose="02010600030101010101" pitchFamily="2" charset="-122"/>
            </a:endParaRPr>
          </a:p>
          <a:p>
            <a:pPr marL="342900" indent="-342900">
              <a:lnSpc>
                <a:spcPct val="80000"/>
              </a:lnSpc>
              <a:spcBef>
                <a:spcPct val="20000"/>
              </a:spcBef>
              <a:buClr>
                <a:schemeClr val="hlink"/>
              </a:buClr>
            </a:pPr>
            <a:r>
              <a:rPr lang="en-US" altLang="zh-CN" b="1" dirty="0">
                <a:solidFill>
                  <a:schemeClr val="tx2"/>
                </a:solidFill>
                <a:latin typeface="Verdana" panose="020B0604030504040204" pitchFamily="34" charset="0"/>
                <a:ea typeface="宋体" panose="02010600030101010101" pitchFamily="2" charset="-122"/>
              </a:rPr>
              <a:t>        this.vendor = vendor;</a:t>
            </a:r>
            <a:endParaRPr lang="en-US" altLang="zh-CN" b="1" dirty="0">
              <a:solidFill>
                <a:schemeClr val="tx2"/>
              </a:solidFill>
              <a:latin typeface="Verdana" panose="020B0604030504040204" pitchFamily="34" charset="0"/>
              <a:ea typeface="宋体" panose="02010600030101010101" pitchFamily="2" charset="-122"/>
            </a:endParaRPr>
          </a:p>
          <a:p>
            <a:pPr marL="342900" indent="-342900">
              <a:lnSpc>
                <a:spcPct val="80000"/>
              </a:lnSpc>
              <a:spcBef>
                <a:spcPct val="20000"/>
              </a:spcBef>
              <a:buClr>
                <a:schemeClr val="hlink"/>
              </a:buClr>
            </a:pPr>
            <a:r>
              <a:rPr lang="en-US" altLang="zh-CN" b="1" dirty="0">
                <a:solidFill>
                  <a:schemeClr val="tx2"/>
                </a:solidFill>
                <a:latin typeface="Verdana" panose="020B0604030504040204" pitchFamily="34" charset="0"/>
                <a:ea typeface="宋体" panose="02010600030101010101" pitchFamily="2" charset="-122"/>
              </a:rPr>
              <a:t>        this.inventoryID = inventID;</a:t>
            </a:r>
            <a:endParaRPr lang="en-US" altLang="zh-CN" b="1" dirty="0">
              <a:solidFill>
                <a:schemeClr val="tx2"/>
              </a:solidFill>
              <a:latin typeface="Verdana" panose="020B0604030504040204" pitchFamily="34" charset="0"/>
              <a:ea typeface="宋体" panose="02010600030101010101" pitchFamily="2" charset="-122"/>
            </a:endParaRPr>
          </a:p>
          <a:p>
            <a:pPr marL="342900" indent="-342900">
              <a:lnSpc>
                <a:spcPct val="80000"/>
              </a:lnSpc>
              <a:spcBef>
                <a:spcPct val="20000"/>
              </a:spcBef>
              <a:buClr>
                <a:schemeClr val="hlink"/>
              </a:buClr>
            </a:pPr>
            <a:r>
              <a:rPr lang="en-US" altLang="zh-CN" b="1" dirty="0">
                <a:solidFill>
                  <a:schemeClr val="tx2"/>
                </a:solidFill>
                <a:latin typeface="Verdana" panose="020B0604030504040204" pitchFamily="34" charset="0"/>
                <a:ea typeface="宋体" panose="02010600030101010101" pitchFamily="2" charset="-122"/>
              </a:rPr>
              <a:t>        this.purchPrice = purchPrice;</a:t>
            </a:r>
            <a:endParaRPr lang="en-US" altLang="zh-CN" b="1" dirty="0">
              <a:solidFill>
                <a:schemeClr val="tx2"/>
              </a:solidFill>
              <a:latin typeface="Verdana" panose="020B0604030504040204" pitchFamily="34" charset="0"/>
              <a:ea typeface="宋体" panose="02010600030101010101" pitchFamily="2" charset="-122"/>
            </a:endParaRPr>
          </a:p>
          <a:p>
            <a:pPr marL="342900" indent="-342900">
              <a:lnSpc>
                <a:spcPct val="80000"/>
              </a:lnSpc>
              <a:spcBef>
                <a:spcPct val="20000"/>
              </a:spcBef>
              <a:buClr>
                <a:schemeClr val="hlink"/>
              </a:buClr>
            </a:pPr>
            <a:r>
              <a:rPr lang="en-US" altLang="zh-CN" b="1" dirty="0">
                <a:solidFill>
                  <a:schemeClr val="tx2"/>
                </a:solidFill>
                <a:latin typeface="Verdana" panose="020B0604030504040204" pitchFamily="34" charset="0"/>
                <a:ea typeface="宋体" panose="02010600030101010101" pitchFamily="2" charset="-122"/>
              </a:rPr>
              <a:t>    }</a:t>
            </a:r>
            <a:endParaRPr lang="en-US" altLang="zh-CN" b="1" dirty="0">
              <a:solidFill>
                <a:schemeClr val="tx2"/>
              </a:solidFill>
              <a:latin typeface="Verdana" panose="020B0604030504040204" pitchFamily="34" charset="0"/>
              <a:ea typeface="宋体" panose="02010600030101010101" pitchFamily="2" charset="-122"/>
            </a:endParaRPr>
          </a:p>
          <a:p>
            <a:pPr marL="342900" indent="-342900">
              <a:lnSpc>
                <a:spcPct val="80000"/>
              </a:lnSpc>
              <a:spcBef>
                <a:spcPct val="20000"/>
              </a:spcBef>
              <a:buClr>
                <a:schemeClr val="hlink"/>
              </a:buClr>
            </a:pPr>
            <a:endParaRPr lang="en-US" altLang="zh-CN" b="1" dirty="0">
              <a:solidFill>
                <a:schemeClr val="tx2"/>
              </a:solidFill>
              <a:latin typeface="Verdana" panose="020B0604030504040204" pitchFamily="34" charset="0"/>
              <a:ea typeface="宋体" panose="02010600030101010101" pitchFamily="2" charset="-122"/>
            </a:endParaRPr>
          </a:p>
          <a:p>
            <a:pPr marL="342900" indent="-342900">
              <a:lnSpc>
                <a:spcPct val="80000"/>
              </a:lnSpc>
              <a:spcBef>
                <a:spcPct val="20000"/>
              </a:spcBef>
              <a:buClr>
                <a:schemeClr val="hlink"/>
              </a:buClr>
            </a:pPr>
            <a:r>
              <a:rPr lang="en-US" altLang="zh-CN" b="1" dirty="0">
                <a:solidFill>
                  <a:schemeClr val="tx2"/>
                </a:solidFill>
                <a:latin typeface="Verdana" panose="020B0604030504040204" pitchFamily="34" charset="0"/>
                <a:ea typeface="宋体" panose="02010600030101010101" pitchFamily="2" charset="-122"/>
              </a:rPr>
              <a:t>    public string MyVendor</a:t>
            </a:r>
            <a:endParaRPr lang="en-US" altLang="zh-CN" b="1" dirty="0">
              <a:solidFill>
                <a:schemeClr val="tx2"/>
              </a:solidFill>
              <a:latin typeface="Verdana" panose="020B0604030504040204" pitchFamily="34" charset="0"/>
              <a:ea typeface="宋体" panose="02010600030101010101" pitchFamily="2" charset="-122"/>
            </a:endParaRPr>
          </a:p>
          <a:p>
            <a:pPr marL="342900" indent="-342900">
              <a:lnSpc>
                <a:spcPct val="80000"/>
              </a:lnSpc>
              <a:spcBef>
                <a:spcPct val="20000"/>
              </a:spcBef>
              <a:buClr>
                <a:schemeClr val="hlink"/>
              </a:buClr>
            </a:pPr>
            <a:r>
              <a:rPr lang="en-US" altLang="zh-CN" b="1" dirty="0">
                <a:solidFill>
                  <a:schemeClr val="tx2"/>
                </a:solidFill>
                <a:latin typeface="Verdana" panose="020B0604030504040204" pitchFamily="34" charset="0"/>
                <a:ea typeface="宋体" panose="02010600030101010101" pitchFamily="2" charset="-122"/>
              </a:rPr>
              <a:t>    { get { return vendor; } }</a:t>
            </a:r>
            <a:endParaRPr lang="en-US" altLang="zh-CN" b="1" dirty="0">
              <a:solidFill>
                <a:schemeClr val="tx2"/>
              </a:solidFill>
              <a:latin typeface="Verdana" panose="020B0604030504040204" pitchFamily="34" charset="0"/>
              <a:ea typeface="宋体" panose="02010600030101010101" pitchFamily="2" charset="-122"/>
            </a:endParaRPr>
          </a:p>
          <a:p>
            <a:pPr marL="342900" indent="-342900">
              <a:lnSpc>
                <a:spcPct val="80000"/>
              </a:lnSpc>
              <a:spcBef>
                <a:spcPct val="20000"/>
              </a:spcBef>
              <a:buClr>
                <a:schemeClr val="hlink"/>
              </a:buClr>
            </a:pPr>
            <a:endParaRPr lang="en-US" altLang="zh-CN" b="1" dirty="0">
              <a:solidFill>
                <a:schemeClr val="tx2"/>
              </a:solidFill>
              <a:latin typeface="Verdana" panose="020B0604030504040204" pitchFamily="34" charset="0"/>
              <a:ea typeface="宋体" panose="02010600030101010101" pitchFamily="2" charset="-122"/>
            </a:endParaRPr>
          </a:p>
          <a:p>
            <a:pPr marL="342900" indent="-342900">
              <a:lnSpc>
                <a:spcPct val="80000"/>
              </a:lnSpc>
              <a:spcBef>
                <a:spcPct val="20000"/>
              </a:spcBef>
              <a:buClr>
                <a:schemeClr val="hlink"/>
              </a:buClr>
            </a:pPr>
            <a:r>
              <a:rPr lang="en-US" altLang="zh-CN" b="1" dirty="0">
                <a:solidFill>
                  <a:schemeClr val="tx2"/>
                </a:solidFill>
                <a:latin typeface="Verdana" panose="020B0604030504040204" pitchFamily="34" charset="0"/>
                <a:ea typeface="宋体" panose="02010600030101010101" pitchFamily="2" charset="-122"/>
              </a:rPr>
              <a:t>    public double CalcSalesTax(double salePrice)</a:t>
            </a:r>
            <a:endParaRPr lang="en-US" altLang="zh-CN" b="1" dirty="0">
              <a:solidFill>
                <a:schemeClr val="tx2"/>
              </a:solidFill>
              <a:latin typeface="Verdana" panose="020B0604030504040204" pitchFamily="34" charset="0"/>
              <a:ea typeface="宋体" panose="02010600030101010101" pitchFamily="2" charset="-122"/>
            </a:endParaRPr>
          </a:p>
          <a:p>
            <a:pPr marL="342900" indent="-342900">
              <a:lnSpc>
                <a:spcPct val="80000"/>
              </a:lnSpc>
              <a:spcBef>
                <a:spcPct val="20000"/>
              </a:spcBef>
              <a:buClr>
                <a:schemeClr val="hlink"/>
              </a:buClr>
            </a:pPr>
            <a:r>
              <a:rPr lang="en-US" altLang="zh-CN" b="1" dirty="0">
                <a:solidFill>
                  <a:schemeClr val="tx2"/>
                </a:solidFill>
                <a:latin typeface="Verdana" panose="020B0604030504040204" pitchFamily="34" charset="0"/>
                <a:ea typeface="宋体" panose="02010600030101010101" pitchFamily="2" charset="-122"/>
              </a:rPr>
              <a:t>    { return salePrice * salesTax; }</a:t>
            </a:r>
            <a:endParaRPr lang="en-US" altLang="zh-CN" b="1" dirty="0">
              <a:solidFill>
                <a:schemeClr val="tx2"/>
              </a:solidFill>
              <a:latin typeface="Verdana" panose="020B0604030504040204" pitchFamily="34" charset="0"/>
              <a:ea typeface="宋体" panose="02010600030101010101" pitchFamily="2" charset="-122"/>
            </a:endParaRPr>
          </a:p>
          <a:p>
            <a:pPr marL="342900" indent="-342900">
              <a:lnSpc>
                <a:spcPct val="80000"/>
              </a:lnSpc>
              <a:spcBef>
                <a:spcPct val="20000"/>
              </a:spcBef>
              <a:buClr>
                <a:schemeClr val="hlink"/>
              </a:buClr>
            </a:pPr>
            <a:r>
              <a:rPr lang="en-US" altLang="zh-CN" b="1" dirty="0">
                <a:solidFill>
                  <a:schemeClr val="tx2"/>
                </a:solidFill>
                <a:latin typeface="Verdana" panose="020B0604030504040204" pitchFamily="34" charset="0"/>
                <a:ea typeface="宋体" panose="02010600030101010101" pitchFamily="2" charset="-122"/>
              </a:rPr>
              <a:t>}</a:t>
            </a:r>
            <a:endParaRPr lang="zh-CN" altLang="zh-CN" b="1" dirty="0">
              <a:solidFill>
                <a:schemeClr val="tx2"/>
              </a:solidFill>
              <a:latin typeface="Verdana" panose="020B0604030504040204" pitchFamily="34" charset="0"/>
              <a:ea typeface="宋体" panose="02010600030101010101" pitchFamily="2" charset="-122"/>
            </a:endParaRPr>
          </a:p>
        </p:txBody>
      </p:sp>
      <p:grpSp>
        <p:nvGrpSpPr>
          <p:cNvPr id="206851" name="Group 4"/>
          <p:cNvGrpSpPr/>
          <p:nvPr/>
        </p:nvGrpSpPr>
        <p:grpSpPr>
          <a:xfrm>
            <a:off x="460693" y="1196975"/>
            <a:ext cx="1728787" cy="368301"/>
            <a:chOff x="0" y="0"/>
            <a:chExt cx="998" cy="232"/>
          </a:xfrm>
        </p:grpSpPr>
        <p:sp>
          <p:nvSpPr>
            <p:cNvPr id="206852" name="Line 5"/>
            <p:cNvSpPr/>
            <p:nvPr/>
          </p:nvSpPr>
          <p:spPr>
            <a:xfrm flipH="1">
              <a:off x="544" y="113"/>
              <a:ext cx="454" cy="0"/>
            </a:xfrm>
            <a:prstGeom prst="line">
              <a:avLst/>
            </a:prstGeom>
            <a:ln w="28575" cap="flat" cmpd="sng">
              <a:solidFill>
                <a:srgbClr val="0000FF"/>
              </a:solidFill>
              <a:prstDash val="solid"/>
              <a:round/>
              <a:headEnd type="none" w="med" len="med"/>
              <a:tailEnd type="none" w="med" len="med"/>
            </a:ln>
          </p:spPr>
        </p:sp>
        <p:sp>
          <p:nvSpPr>
            <p:cNvPr id="206853" name="Text Box 6"/>
            <p:cNvSpPr txBox="1"/>
            <p:nvPr/>
          </p:nvSpPr>
          <p:spPr>
            <a:xfrm>
              <a:off x="0" y="0"/>
              <a:ext cx="590" cy="232"/>
            </a:xfrm>
            <a:prstGeom prst="rect">
              <a:avLst/>
            </a:prstGeom>
            <a:noFill/>
            <a:ln w="9525">
              <a:noFill/>
            </a:ln>
          </p:spPr>
          <p:txBody>
            <a:bodyPr anchor="t">
              <a:spAutoFit/>
            </a:bodyPr>
            <a:p>
              <a:pPr>
                <a:spcBef>
                  <a:spcPct val="50000"/>
                </a:spcBef>
              </a:pPr>
              <a:r>
                <a:rPr lang="en-US" altLang="zh-CN" b="1" dirty="0">
                  <a:solidFill>
                    <a:srgbClr val="FF0000"/>
                  </a:solidFill>
                  <a:latin typeface="Arial" panose="020B0604020202020204" pitchFamily="34" charset="0"/>
                  <a:ea typeface="宋体" panose="02010600030101010101" pitchFamily="2" charset="-122"/>
                </a:rPr>
                <a:t>internal</a:t>
              </a:r>
              <a:endParaRPr lang="en-US" altLang="zh-CN" b="1" dirty="0">
                <a:solidFill>
                  <a:srgbClr val="FF0000"/>
                </a:solidFill>
                <a:latin typeface="Arial" panose="020B0604020202020204" pitchFamily="34" charset="0"/>
                <a:ea typeface="宋体" panose="02010600030101010101" pitchFamily="2" charset="-122"/>
              </a:endParaRPr>
            </a:p>
          </p:txBody>
        </p:sp>
      </p:grpSp>
      <p:grpSp>
        <p:nvGrpSpPr>
          <p:cNvPr id="206854" name="Group 7"/>
          <p:cNvGrpSpPr/>
          <p:nvPr/>
        </p:nvGrpSpPr>
        <p:grpSpPr>
          <a:xfrm>
            <a:off x="892493" y="1792288"/>
            <a:ext cx="1584325" cy="368299"/>
            <a:chOff x="0" y="0"/>
            <a:chExt cx="998" cy="232"/>
          </a:xfrm>
        </p:grpSpPr>
        <p:sp>
          <p:nvSpPr>
            <p:cNvPr id="206855" name="Line 8"/>
            <p:cNvSpPr/>
            <p:nvPr/>
          </p:nvSpPr>
          <p:spPr>
            <a:xfrm flipH="1">
              <a:off x="544" y="113"/>
              <a:ext cx="454" cy="0"/>
            </a:xfrm>
            <a:prstGeom prst="line">
              <a:avLst/>
            </a:prstGeom>
            <a:ln w="28575" cap="flat" cmpd="sng">
              <a:solidFill>
                <a:srgbClr val="0000FF"/>
              </a:solidFill>
              <a:prstDash val="solid"/>
              <a:round/>
              <a:headEnd type="none" w="med" len="med"/>
              <a:tailEnd type="none" w="med" len="med"/>
            </a:ln>
          </p:spPr>
        </p:sp>
        <p:sp>
          <p:nvSpPr>
            <p:cNvPr id="206856" name="Text Box 9"/>
            <p:cNvSpPr txBox="1"/>
            <p:nvPr/>
          </p:nvSpPr>
          <p:spPr>
            <a:xfrm>
              <a:off x="0" y="0"/>
              <a:ext cx="590" cy="232"/>
            </a:xfrm>
            <a:prstGeom prst="rect">
              <a:avLst/>
            </a:prstGeom>
            <a:noFill/>
            <a:ln w="9525">
              <a:noFill/>
            </a:ln>
          </p:spPr>
          <p:txBody>
            <a:bodyPr anchor="t">
              <a:spAutoFit/>
            </a:bodyPr>
            <a:p>
              <a:pPr algn="r">
                <a:spcBef>
                  <a:spcPct val="50000"/>
                </a:spcBef>
              </a:pPr>
              <a:r>
                <a:rPr lang="en-US" altLang="zh-CN" b="1" dirty="0">
                  <a:solidFill>
                    <a:srgbClr val="FF0000"/>
                  </a:solidFill>
                  <a:latin typeface="Arial" panose="020B0604020202020204" pitchFamily="34" charset="0"/>
                  <a:ea typeface="宋体" panose="02010600030101010101" pitchFamily="2" charset="-122"/>
                </a:rPr>
                <a:t>private</a:t>
              </a:r>
              <a:endParaRPr lang="en-US" altLang="zh-CN" b="1" dirty="0">
                <a:solidFill>
                  <a:srgbClr val="FF0000"/>
                </a:solidFill>
                <a:latin typeface="Arial" panose="020B0604020202020204" pitchFamily="34" charset="0"/>
                <a:ea typeface="宋体" panose="02010600030101010101" pitchFamily="2" charset="-122"/>
              </a:endParaRPr>
            </a:p>
          </p:txBody>
        </p:sp>
      </p:grpSp>
      <p:sp>
        <p:nvSpPr>
          <p:cNvPr id="2" name="文本框 1"/>
          <p:cNvSpPr txBox="1"/>
          <p:nvPr/>
        </p:nvSpPr>
        <p:spPr>
          <a:xfrm>
            <a:off x="8234680" y="324485"/>
            <a:ext cx="3844925" cy="4831080"/>
          </a:xfrm>
          <a:prstGeom prst="rect">
            <a:avLst/>
          </a:prstGeom>
          <a:noFill/>
        </p:spPr>
        <p:txBody>
          <a:bodyPr wrap="square" rtlCol="0" anchor="t">
            <a:spAutoFit/>
          </a:bodyPr>
          <a:p>
            <a:r>
              <a:rPr lang="zh-CN" altLang="en-US" sz="2800"/>
              <a:t>在命名空间内部的所有类型（class、struct、abstract class、interface、delegate、enum）访问修饰符</a:t>
            </a:r>
            <a:r>
              <a:rPr lang="zh-CN" altLang="en-US" sz="2800" b="1">
                <a:solidFill>
                  <a:schemeClr val="accent2"/>
                </a:solidFill>
              </a:rPr>
              <a:t>默认都</a:t>
            </a:r>
            <a:r>
              <a:rPr lang="zh-CN" altLang="en-US" sz="2800"/>
              <a:t>是internal</a:t>
            </a:r>
            <a:endParaRPr lang="zh-CN" altLang="en-US" sz="2800"/>
          </a:p>
          <a:p>
            <a:endParaRPr lang="zh-CN" altLang="en-US" sz="2800"/>
          </a:p>
          <a:p>
            <a:r>
              <a:rPr lang="zh-CN" altLang="en-US" sz="2800"/>
              <a:t>可显式改成public类型，</a:t>
            </a:r>
            <a:endParaRPr lang="zh-CN" altLang="en-US" sz="2800"/>
          </a:p>
          <a:p>
            <a:r>
              <a:rPr lang="zh-CN" altLang="en-US" sz="2800"/>
              <a:t>不能改成protected、protected internal、private类型。 </a:t>
            </a:r>
            <a:endParaRPr lang="zh-CN" altLang="en-US" sz="2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7873" name="Rectangle 2"/>
          <p:cNvSpPr>
            <a:spLocks noGrp="1"/>
          </p:cNvSpPr>
          <p:nvPr>
            <p:ph type="title"/>
          </p:nvPr>
        </p:nvSpPr>
        <p:spPr/>
        <p:txBody>
          <a:bodyPr vert="horz" wrap="square" lIns="91440" tIns="45720" rIns="91440" bIns="45720" anchor="ctr"/>
          <a:p>
            <a:pPr eaLnBrk="1" hangingPunct="1"/>
            <a:endParaRPr lang="zh-CN" altLang="en-US" dirty="0">
              <a:ea typeface="宋体" panose="02010600030101010101" pitchFamily="2" charset="-122"/>
            </a:endParaRPr>
          </a:p>
        </p:txBody>
      </p:sp>
      <p:sp>
        <p:nvSpPr>
          <p:cNvPr id="138243" name="Rectangle 3"/>
          <p:cNvSpPr>
            <a:spLocks noGrp="1"/>
          </p:cNvSpPr>
          <p:nvPr>
            <p:ph idx="1"/>
          </p:nvPr>
        </p:nvSpPr>
        <p:spPr/>
        <p:txBody>
          <a:bodyPr vert="horz" wrap="square" lIns="91440" tIns="45720" rIns="91440" bIns="45720" anchor="t"/>
          <a:p>
            <a:pPr eaLnBrk="1" hangingPunct="1">
              <a:lnSpc>
                <a:spcPct val="90000"/>
              </a:lnSpc>
              <a:buNone/>
            </a:pPr>
            <a:r>
              <a:rPr lang="en-US" altLang="zh-CN" sz="2000" dirty="0"/>
              <a:t>class MyApp</a:t>
            </a:r>
            <a:endParaRPr lang="en-US" altLang="zh-CN" sz="2000" dirty="0"/>
          </a:p>
          <a:p>
            <a:pPr eaLnBrk="1" hangingPunct="1">
              <a:lnSpc>
                <a:spcPct val="90000"/>
              </a:lnSpc>
              <a:buNone/>
            </a:pPr>
            <a:r>
              <a:rPr lang="en-US" altLang="zh-CN" sz="2000" dirty="0"/>
              <a:t>{</a:t>
            </a:r>
            <a:endParaRPr lang="en-US" altLang="zh-CN" sz="2000" dirty="0"/>
          </a:p>
          <a:p>
            <a:pPr eaLnBrk="1" hangingPunct="1">
              <a:lnSpc>
                <a:spcPct val="90000"/>
              </a:lnSpc>
              <a:buNone/>
            </a:pPr>
            <a:r>
              <a:rPr lang="en-US" altLang="zh-CN" sz="2000" dirty="0"/>
              <a:t>    static void Main()</a:t>
            </a:r>
            <a:endParaRPr lang="en-US" altLang="zh-CN" sz="2000" dirty="0"/>
          </a:p>
          <a:p>
            <a:pPr eaLnBrk="1" hangingPunct="1">
              <a:lnSpc>
                <a:spcPct val="90000"/>
              </a:lnSpc>
              <a:buNone/>
            </a:pPr>
            <a:r>
              <a:rPr lang="en-US" altLang="zh-CN" sz="2000" dirty="0"/>
              <a:t>    {</a:t>
            </a:r>
            <a:endParaRPr lang="en-US" altLang="zh-CN" sz="2000" dirty="0"/>
          </a:p>
          <a:p>
            <a:pPr eaLnBrk="1" hangingPunct="1">
              <a:lnSpc>
                <a:spcPct val="90000"/>
              </a:lnSpc>
              <a:buNone/>
            </a:pPr>
            <a:r>
              <a:rPr lang="en-US" altLang="zh-CN" sz="2000" dirty="0"/>
              <a:t>        Furniture f = new Furniture("aaa", "001", 1.2);</a:t>
            </a:r>
            <a:endParaRPr lang="zh-CN" altLang="zh-CN" sz="2000" dirty="0"/>
          </a:p>
          <a:p>
            <a:pPr eaLnBrk="1" hangingPunct="1">
              <a:lnSpc>
                <a:spcPct val="90000"/>
              </a:lnSpc>
              <a:buNone/>
            </a:pPr>
            <a:r>
              <a:rPr lang="zh-CN" altLang="zh-CN" sz="2000" dirty="0"/>
              <a:t>	    </a:t>
            </a:r>
            <a:r>
              <a:rPr lang="en-US" altLang="zh-CN" sz="2000" dirty="0"/>
              <a:t>	  Console.WriteLine(</a:t>
            </a:r>
            <a:r>
              <a:rPr lang="zh-CN" altLang="zh-CN" sz="2000" dirty="0"/>
              <a:t>f</a:t>
            </a:r>
            <a:r>
              <a:rPr lang="en-US" altLang="zh-CN" sz="2000" dirty="0"/>
              <a:t>.salesTax);</a:t>
            </a:r>
            <a:endParaRPr lang="en-US" altLang="zh-CN" sz="2000" dirty="0"/>
          </a:p>
          <a:p>
            <a:pPr eaLnBrk="1" hangingPunct="1">
              <a:lnSpc>
                <a:spcPct val="90000"/>
              </a:lnSpc>
              <a:buNone/>
            </a:pPr>
            <a:r>
              <a:rPr lang="en-US" altLang="zh-CN" sz="2000" dirty="0"/>
              <a:t>        Console.WriteLine(Furniture.</a:t>
            </a:r>
            <a:r>
              <a:rPr lang="en-US" altLang="zh-CN" sz="2000" b="1" dirty="0">
                <a:latin typeface="Courier New Bold" panose="02070309020205020404" charset="0"/>
                <a:cs typeface="Courier New Bold" panose="02070309020205020404" charset="0"/>
              </a:rPr>
              <a:t>salesTax</a:t>
            </a:r>
            <a:r>
              <a:rPr lang="en-US" altLang="zh-CN" sz="2000" dirty="0"/>
              <a:t>);</a:t>
            </a:r>
            <a:endParaRPr lang="en-US" altLang="zh-CN" sz="2000" dirty="0"/>
          </a:p>
          <a:p>
            <a:pPr eaLnBrk="1" hangingPunct="1">
              <a:lnSpc>
                <a:spcPct val="90000"/>
              </a:lnSpc>
              <a:buNone/>
            </a:pPr>
            <a:r>
              <a:rPr lang="en-US" altLang="zh-CN" sz="2000" dirty="0"/>
              <a:t>        f.purchPrice = 10;</a:t>
            </a:r>
            <a:endParaRPr lang="en-US" altLang="zh-CN" sz="2000" dirty="0"/>
          </a:p>
          <a:p>
            <a:pPr eaLnBrk="1" hangingPunct="1">
              <a:lnSpc>
                <a:spcPct val="90000"/>
              </a:lnSpc>
              <a:buNone/>
            </a:pPr>
            <a:r>
              <a:rPr lang="en-US" altLang="zh-CN" sz="2000" dirty="0"/>
              <a:t>        string str = f.MyVendor;</a:t>
            </a:r>
            <a:endParaRPr lang="en-US" altLang="zh-CN" sz="2000" dirty="0"/>
          </a:p>
          <a:p>
            <a:pPr eaLnBrk="1" hangingPunct="1">
              <a:lnSpc>
                <a:spcPct val="90000"/>
              </a:lnSpc>
              <a:buNone/>
            </a:pPr>
            <a:r>
              <a:rPr lang="en-US" altLang="zh-CN" sz="2000" dirty="0"/>
              <a:t>    }</a:t>
            </a:r>
            <a:endParaRPr lang="en-US" altLang="zh-CN" sz="2000" dirty="0"/>
          </a:p>
          <a:p>
            <a:pPr eaLnBrk="1" hangingPunct="1">
              <a:lnSpc>
                <a:spcPct val="90000"/>
              </a:lnSpc>
              <a:buNone/>
            </a:pPr>
            <a:r>
              <a:rPr lang="en-US" altLang="zh-CN" sz="2000" dirty="0"/>
              <a:t>}</a:t>
            </a:r>
            <a:endParaRPr lang="zh-CN" altLang="zh-CN" sz="2000" dirty="0"/>
          </a:p>
        </p:txBody>
      </p:sp>
      <p:sp>
        <p:nvSpPr>
          <p:cNvPr id="138244" name="AutoShape 4"/>
          <p:cNvSpPr/>
          <p:nvPr/>
        </p:nvSpPr>
        <p:spPr>
          <a:xfrm>
            <a:off x="8472805" y="5445125"/>
            <a:ext cx="2745740" cy="986155"/>
          </a:xfrm>
          <a:prstGeom prst="wedgeRectCallout">
            <a:avLst>
              <a:gd name="adj1" fmla="val -92853"/>
              <a:gd name="adj2" fmla="val -177173"/>
            </a:avLst>
          </a:prstGeom>
          <a:solidFill>
            <a:schemeClr val="accent1"/>
          </a:solidFill>
          <a:ln w="9525" cap="flat" cmpd="sng">
            <a:solidFill>
              <a:schemeClr val="tx1"/>
            </a:solidFill>
            <a:prstDash val="solid"/>
            <a:miter/>
            <a:headEnd type="none" w="med" len="med"/>
            <a:tailEnd type="none" w="med" len="med"/>
          </a:ln>
        </p:spPr>
        <p:txBody>
          <a:bodyPr anchor="t"/>
          <a:p>
            <a:pPr algn="ctr"/>
            <a:r>
              <a:rPr lang="zh-CN" altLang="en-US" sz="2800" b="1" dirty="0">
                <a:solidFill>
                  <a:srgbClr val="FF0000"/>
                </a:solidFill>
                <a:latin typeface="Arial" panose="020B0604020202020204" pitchFamily="34" charset="0"/>
                <a:ea typeface="宋体" panose="02010600030101010101" pitchFamily="2" charset="-122"/>
              </a:rPr>
              <a:t>错误</a:t>
            </a:r>
            <a:endParaRPr lang="zh-CN" altLang="en-US" sz="2800" b="1" dirty="0">
              <a:solidFill>
                <a:srgbClr val="FF0000"/>
              </a:solidFill>
              <a:latin typeface="Arial" panose="020B0604020202020204" pitchFamily="34" charset="0"/>
              <a:ea typeface="宋体" panose="02010600030101010101" pitchFamily="2" charset="-122"/>
            </a:endParaRPr>
          </a:p>
          <a:p>
            <a:pPr algn="ctr"/>
            <a:r>
              <a:rPr lang="zh-CN" altLang="en-US" sz="2800" b="1" dirty="0">
                <a:solidFill>
                  <a:srgbClr val="FF0000"/>
                </a:solidFill>
                <a:latin typeface="Arial" panose="020B0604020202020204" pitchFamily="34" charset="0"/>
                <a:ea typeface="宋体" panose="02010600030101010101" pitchFamily="2" charset="-122"/>
              </a:rPr>
              <a:t>默认</a:t>
            </a:r>
            <a:r>
              <a:rPr lang="en-US" altLang="zh-CN" sz="2800" b="1" dirty="0">
                <a:solidFill>
                  <a:srgbClr val="FF0000"/>
                </a:solidFill>
                <a:latin typeface="Arial" panose="020B0604020202020204" pitchFamily="34" charset="0"/>
                <a:ea typeface="宋体" panose="02010600030101010101" pitchFamily="2" charset="-122"/>
              </a:rPr>
              <a:t>private</a:t>
            </a:r>
            <a:endParaRPr lang="en-US" altLang="zh-CN" sz="2800" b="1"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1" nodeType="clickEffect">
                                  <p:stCondLst>
                                    <p:cond delay="0"/>
                                  </p:stCondLst>
                                  <p:childTnLst>
                                    <p:set>
                                      <p:cBhvr override="childStyle">
                                        <p:cTn id="6" dur="indefinite"/>
                                        <p:tgtEl>
                                          <p:spTgt spid="138243">
                                            <p:txEl>
                                              <p:charRg st="135" end="182"/>
                                            </p:txEl>
                                          </p:spTgt>
                                        </p:tgtEl>
                                        <p:attrNameLst>
                                          <p:attrName>style.color</p:attrName>
                                        </p:attrNameLst>
                                      </p:cBhvr>
                                      <p:to>
                                        <p:clrVal>
                                          <a:srgbClr val="ff0000"/>
                                        </p:clrVal>
                                      </p:to>
                                    </p:set>
                                  </p:childTnLst>
                                </p:cTn>
                              </p:par>
                              <p:par>
                                <p:cTn id="7" presetID="3" presetClass="emph" presetSubtype="1" nodeType="withEffect">
                                  <p:stCondLst>
                                    <p:cond delay="0"/>
                                  </p:stCondLst>
                                  <p:childTnLst>
                                    <p:set>
                                      <p:cBhvr override="childStyle">
                                        <p:cTn id="8" dur="indefinite"/>
                                        <p:tgtEl>
                                          <p:spTgt spid="138243">
                                            <p:txEl>
                                              <p:charRg st="182" end="209"/>
                                            </p:txEl>
                                          </p:spTgt>
                                        </p:tgtEl>
                                        <p:attrNameLst>
                                          <p:attrName>style.color</p:attrName>
                                        </p:attrNameLst>
                                      </p:cBhvr>
                                      <p:to>
                                        <p:clrVal>
                                          <a:srgbClr val="ff0000"/>
                                        </p:clrVal>
                                      </p:to>
                                    </p:set>
                                  </p:childTnLst>
                                </p:cTn>
                              </p:par>
                              <p:par>
                                <p:cTn id="9" presetID="3" presetClass="emph" presetSubtype="1" nodeType="withEffect">
                                  <p:stCondLst>
                                    <p:cond delay="0"/>
                                  </p:stCondLst>
                                  <p:childTnLst>
                                    <p:set>
                                      <p:cBhvr override="childStyle">
                                        <p:cTn id="10" dur="indefinite"/>
                                        <p:tgtEl>
                                          <p:spTgt spid="138243">
                                            <p:txEl>
                                              <p:charRg st="99" end="135"/>
                                            </p:txEl>
                                          </p:spTgt>
                                        </p:tgtEl>
                                        <p:attrNameLst>
                                          <p:attrName>style.color</p:attrName>
                                        </p:attrNameLst>
                                      </p:cBhvr>
                                      <p:to>
                                        <p:clrVal>
                                          <a:srgbClr val="ff0000"/>
                                        </p:clrVal>
                                      </p:to>
                                    </p:set>
                                  </p:childTnLst>
                                </p:cTn>
                              </p:par>
                              <p:par>
                                <p:cTn id="11" presetID="1" presetClass="entr" presetSubtype="0" fill="hold" grpId="0" nodeType="withEffect">
                                  <p:stCondLst>
                                    <p:cond delay="0"/>
                                  </p:stCondLst>
                                  <p:childTnLst>
                                    <p:set>
                                      <p:cBhvr>
                                        <p:cTn id="12" dur="1" fill="hold">
                                          <p:stCondLst>
                                            <p:cond delay="0"/>
                                          </p:stCondLst>
                                        </p:cTn>
                                        <p:tgtEl>
                                          <p:spTgt spid="138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4"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8897" name="Rectangle 2"/>
          <p:cNvSpPr>
            <a:spLocks noGrp="1"/>
          </p:cNvSpPr>
          <p:nvPr>
            <p:ph type="title"/>
          </p:nvPr>
        </p:nvSpPr>
        <p:spPr>
          <a:xfrm>
            <a:off x="1115695" y="111125"/>
            <a:ext cx="8229600" cy="896938"/>
          </a:xfrm>
        </p:spPr>
        <p:txBody>
          <a:bodyPr vert="horz" wrap="square" lIns="91440" tIns="45720" rIns="91440" bIns="45720" anchor="ctr"/>
          <a:p>
            <a:pPr eaLnBrk="1" hangingPunct="1"/>
            <a:r>
              <a:rPr lang="zh-CN" altLang="en-US" dirty="0">
                <a:ea typeface="宋体" panose="02010600030101010101" pitchFamily="2" charset="-122"/>
              </a:rPr>
              <a:t>构造函数</a:t>
            </a:r>
            <a:endParaRPr lang="zh-CN" altLang="en-US" dirty="0">
              <a:ea typeface="宋体" panose="02010600030101010101" pitchFamily="2" charset="-122"/>
            </a:endParaRPr>
          </a:p>
        </p:txBody>
      </p:sp>
      <p:sp>
        <p:nvSpPr>
          <p:cNvPr id="208898" name="Rectangle 3"/>
          <p:cNvSpPr>
            <a:spLocks noGrp="1"/>
          </p:cNvSpPr>
          <p:nvPr>
            <p:ph idx="1"/>
          </p:nvPr>
        </p:nvSpPr>
        <p:spPr>
          <a:xfrm>
            <a:off x="720090" y="1289685"/>
            <a:ext cx="10581640" cy="4277995"/>
          </a:xfrm>
        </p:spPr>
        <p:txBody>
          <a:bodyPr vert="horz" wrap="square" lIns="91440" tIns="45720" rIns="91440" bIns="45720" anchor="t"/>
          <a:p>
            <a:pPr eaLnBrk="1" hangingPunct="1">
              <a:lnSpc>
                <a:spcPct val="80000"/>
              </a:lnSpc>
            </a:pPr>
            <a:r>
              <a:rPr lang="zh-CN" altLang="en-US" b="0" dirty="0"/>
              <a:t>构造函数是一种用于对象初始化的特殊方法，有以下特点。</a:t>
            </a:r>
            <a:endParaRPr lang="zh-CN" altLang="en-US" b="0" dirty="0"/>
          </a:p>
          <a:p>
            <a:pPr eaLnBrk="1" hangingPunct="1">
              <a:lnSpc>
                <a:spcPct val="80000"/>
              </a:lnSpc>
              <a:buNone/>
            </a:pPr>
            <a:r>
              <a:rPr lang="zh-CN" altLang="en-US" sz="2200" b="0" dirty="0"/>
              <a:t>    </a:t>
            </a:r>
            <a:r>
              <a:rPr lang="en-US" altLang="zh-CN" sz="2000" b="0" dirty="0"/>
              <a:t>–</a:t>
            </a:r>
            <a:r>
              <a:rPr lang="zh-CN" altLang="en-US" sz="2000" b="0" dirty="0"/>
              <a:t>构造函数只能在对象创建时调用，即和</a:t>
            </a:r>
            <a:r>
              <a:rPr lang="en-US" altLang="zh-CN" sz="2000" b="1" dirty="0">
                <a:latin typeface="Courier New Bold" panose="02070309020205020404" charset="0"/>
                <a:cs typeface="Courier New Bold" panose="02070309020205020404" charset="0"/>
              </a:rPr>
              <a:t>new</a:t>
            </a:r>
            <a:r>
              <a:rPr lang="zh-CN" altLang="en-US" sz="2000" b="0" dirty="0"/>
              <a:t>运算符一起被调用。</a:t>
            </a:r>
            <a:endParaRPr lang="zh-CN" altLang="en-US" sz="2000" b="0" dirty="0"/>
          </a:p>
          <a:p>
            <a:pPr eaLnBrk="1" hangingPunct="1">
              <a:lnSpc>
                <a:spcPct val="80000"/>
              </a:lnSpc>
              <a:buNone/>
            </a:pPr>
            <a:r>
              <a:rPr lang="zh-CN" altLang="en-US" sz="2000" b="0" dirty="0"/>
              <a:t>    </a:t>
            </a:r>
            <a:r>
              <a:rPr lang="en-US" altLang="zh-CN" sz="2000" b="0" dirty="0"/>
              <a:t>–</a:t>
            </a:r>
            <a:r>
              <a:rPr lang="zh-CN" altLang="en-US" sz="2000" b="0" dirty="0"/>
              <a:t>构造函数和</a:t>
            </a:r>
            <a:r>
              <a:rPr lang="zh-CN" altLang="en-US" sz="2000" b="1" dirty="0"/>
              <a:t>类</a:t>
            </a:r>
            <a:r>
              <a:rPr lang="zh-CN" altLang="en-US" sz="2000" b="0" dirty="0"/>
              <a:t>具有相同的</a:t>
            </a:r>
            <a:r>
              <a:rPr lang="zh-CN" altLang="en-US" sz="2000" b="1" dirty="0"/>
              <a:t>名字</a:t>
            </a:r>
            <a:r>
              <a:rPr lang="zh-CN" altLang="en-US" sz="2000" b="0" dirty="0"/>
              <a:t>。</a:t>
            </a:r>
            <a:endParaRPr lang="zh-CN" altLang="en-US" sz="2000" b="0" dirty="0"/>
          </a:p>
          <a:p>
            <a:pPr eaLnBrk="1" hangingPunct="1">
              <a:lnSpc>
                <a:spcPct val="80000"/>
              </a:lnSpc>
              <a:buNone/>
            </a:pPr>
            <a:r>
              <a:rPr lang="zh-CN" altLang="en-US" sz="2000" b="0" dirty="0"/>
              <a:t>    </a:t>
            </a:r>
            <a:r>
              <a:rPr lang="en-US" altLang="zh-CN" sz="2000" b="0" dirty="0"/>
              <a:t>–</a:t>
            </a:r>
            <a:r>
              <a:rPr lang="zh-CN" altLang="en-US" sz="2000" b="0" dirty="0"/>
              <a:t>构造函数可以有</a:t>
            </a:r>
            <a:r>
              <a:rPr lang="en-US" altLang="zh-CN" sz="2000" b="0" dirty="0"/>
              <a:t>0</a:t>
            </a:r>
            <a:r>
              <a:rPr lang="zh-CN" altLang="en-US" sz="2000" b="0" dirty="0"/>
              <a:t>个、</a:t>
            </a:r>
            <a:r>
              <a:rPr lang="en-US" altLang="zh-CN" sz="2000" b="0" dirty="0"/>
              <a:t>1</a:t>
            </a:r>
            <a:r>
              <a:rPr lang="zh-CN" altLang="en-US" sz="2000" b="0" dirty="0"/>
              <a:t>个或多个</a:t>
            </a:r>
            <a:r>
              <a:rPr lang="zh-CN" altLang="en-US" sz="2000" b="1" dirty="0"/>
              <a:t>参数</a:t>
            </a:r>
            <a:r>
              <a:rPr lang="zh-CN" altLang="en-US" sz="2000" b="0" dirty="0"/>
              <a:t>。</a:t>
            </a:r>
            <a:endParaRPr lang="zh-CN" altLang="en-US" sz="2000" b="0" dirty="0"/>
          </a:p>
          <a:p>
            <a:pPr eaLnBrk="1" hangingPunct="1">
              <a:lnSpc>
                <a:spcPct val="80000"/>
              </a:lnSpc>
              <a:buNone/>
            </a:pPr>
            <a:r>
              <a:rPr lang="zh-CN" altLang="en-US" sz="2000" b="0" dirty="0"/>
              <a:t>    </a:t>
            </a:r>
            <a:r>
              <a:rPr lang="en-US" altLang="zh-CN" sz="2000" b="0" dirty="0"/>
              <a:t>–</a:t>
            </a:r>
            <a:r>
              <a:rPr lang="zh-CN" altLang="en-US" sz="2000" b="0" dirty="0"/>
              <a:t>构造函数</a:t>
            </a:r>
            <a:r>
              <a:rPr lang="zh-CN" altLang="en-US" sz="2000" b="1" dirty="0"/>
              <a:t>没有返回值</a:t>
            </a:r>
            <a:r>
              <a:rPr lang="zh-CN" altLang="en-US" sz="2000" b="0" dirty="0"/>
              <a:t>。</a:t>
            </a:r>
            <a:endParaRPr lang="zh-CN" altLang="en-US" sz="2000" b="0" dirty="0"/>
          </a:p>
          <a:p>
            <a:pPr eaLnBrk="1" hangingPunct="1">
              <a:lnSpc>
                <a:spcPct val="80000"/>
              </a:lnSpc>
              <a:buNone/>
            </a:pPr>
            <a:r>
              <a:rPr lang="zh-CN" altLang="en-US" sz="2000" b="0" dirty="0"/>
              <a:t>    </a:t>
            </a:r>
            <a:r>
              <a:rPr lang="en-US" altLang="zh-CN" sz="2000" b="0" dirty="0"/>
              <a:t>–</a:t>
            </a:r>
            <a:r>
              <a:rPr lang="zh-CN" altLang="en-US" sz="2000" b="0" dirty="0"/>
              <a:t>每个类至少有一个构造函数，一个类可以有多个构造函数。</a:t>
            </a:r>
            <a:endParaRPr lang="zh-CN" altLang="en-US" sz="2000" b="0" dirty="0"/>
          </a:p>
          <a:p>
            <a:pPr eaLnBrk="1" hangingPunct="1">
              <a:lnSpc>
                <a:spcPct val="80000"/>
              </a:lnSpc>
              <a:buNone/>
            </a:pPr>
            <a:r>
              <a:rPr lang="zh-CN" altLang="en-US" sz="2000" b="0" dirty="0"/>
              <a:t>    </a:t>
            </a:r>
            <a:r>
              <a:rPr lang="en-US" altLang="zh-CN" sz="2000" b="0" dirty="0"/>
              <a:t>–</a:t>
            </a:r>
            <a:r>
              <a:rPr lang="zh-CN" altLang="en-US" sz="2000" b="0" dirty="0"/>
              <a:t>如果没有为类定义构造函数，系统会自动为其定义一个</a:t>
            </a:r>
            <a:r>
              <a:rPr lang="zh-CN" altLang="en-US" sz="2000" b="1" dirty="0"/>
              <a:t>缺省</a:t>
            </a:r>
            <a:r>
              <a:rPr lang="zh-CN" altLang="en-US" sz="2000" b="0" dirty="0"/>
              <a:t>的构造函数。缺省构造函数不带参数，作用是将实例变量都清零。</a:t>
            </a:r>
            <a:endParaRPr lang="zh-CN" altLang="en-US" sz="2000" b="0" dirty="0"/>
          </a:p>
          <a:p>
            <a:pPr eaLnBrk="1" hangingPunct="1">
              <a:lnSpc>
                <a:spcPct val="80000"/>
              </a:lnSpc>
              <a:buNone/>
            </a:pPr>
            <a:r>
              <a:rPr lang="zh-CN" altLang="en-US" sz="2000" b="0" dirty="0"/>
              <a:t>    </a:t>
            </a:r>
            <a:r>
              <a:rPr lang="en-US" altLang="zh-CN" sz="2000" b="0" dirty="0"/>
              <a:t>–</a:t>
            </a:r>
            <a:r>
              <a:rPr lang="zh-CN" altLang="en-US" sz="2000" b="1" dirty="0">
                <a:solidFill>
                  <a:schemeClr val="accent2"/>
                </a:solidFill>
              </a:rPr>
              <a:t>一旦</a:t>
            </a:r>
            <a:r>
              <a:rPr lang="zh-CN" altLang="en-US" sz="2000" b="0" dirty="0"/>
              <a:t>为类定义了构造函数，则系统不会再为其定义缺省构造函数。</a:t>
            </a:r>
            <a:endParaRPr lang="zh-CN" altLang="en-US" sz="2000" b="0" dirty="0"/>
          </a:p>
          <a:p>
            <a:pPr eaLnBrk="1" hangingPunct="1">
              <a:lnSpc>
                <a:spcPct val="80000"/>
              </a:lnSpc>
              <a:buNone/>
            </a:pPr>
            <a:endParaRPr lang="zh-CN" altLang="en-US" sz="2000" b="0" dirty="0"/>
          </a:p>
          <a:p>
            <a:pPr eaLnBrk="1" hangingPunct="1">
              <a:lnSpc>
                <a:spcPct val="80000"/>
              </a:lnSpc>
            </a:pPr>
            <a:r>
              <a:rPr lang="en-US" altLang="zh-CN" b="0" dirty="0"/>
              <a:t>C#</a:t>
            </a:r>
            <a:r>
              <a:rPr lang="zh-CN" altLang="en-US" b="0" dirty="0"/>
              <a:t>中构造函数有三种：</a:t>
            </a:r>
            <a:r>
              <a:rPr lang="zh-CN" altLang="en-US" b="0" dirty="0">
                <a:solidFill>
                  <a:srgbClr val="FF0000"/>
                </a:solidFill>
              </a:rPr>
              <a:t>实例构造，私有构造和静态构造</a:t>
            </a:r>
            <a:endParaRPr lang="zh-CN" altLang="en-US" b="0" dirty="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9921" name="Rectangle 2"/>
          <p:cNvSpPr>
            <a:spLocks noGrp="1"/>
          </p:cNvSpPr>
          <p:nvPr>
            <p:ph idx="1"/>
          </p:nvPr>
        </p:nvSpPr>
        <p:spPr>
          <a:xfrm>
            <a:off x="669290" y="1165860"/>
            <a:ext cx="10627995" cy="4526280"/>
          </a:xfrm>
        </p:spPr>
        <p:txBody>
          <a:bodyPr vert="horz" wrap="square" lIns="91440" tIns="45720" rIns="91440" bIns="45720" anchor="t"/>
          <a:p>
            <a:pPr eaLnBrk="1" hangingPunct="1"/>
            <a:r>
              <a:rPr lang="zh-CN" altLang="en-US" sz="2800" dirty="0"/>
              <a:t>创建对象与构造函数</a:t>
            </a:r>
            <a:endParaRPr lang="zh-CN" altLang="en-US" sz="2800" dirty="0"/>
          </a:p>
          <a:p>
            <a:pPr lvl="1" eaLnBrk="1" hangingPunct="1">
              <a:buNone/>
            </a:pPr>
            <a:r>
              <a:rPr lang="zh-CN" altLang="en-US" sz="2400" dirty="0"/>
              <a:t>类声明后，可以创建类的实例，即对象。</a:t>
            </a:r>
            <a:endParaRPr lang="zh-CN" altLang="en-US" sz="2400" dirty="0"/>
          </a:p>
          <a:p>
            <a:pPr lvl="1" eaLnBrk="1" hangingPunct="1">
              <a:buNone/>
            </a:pPr>
            <a:r>
              <a:rPr lang="zh-CN" altLang="en-US" sz="2400" dirty="0"/>
              <a:t>创建类的实例需要使用</a:t>
            </a:r>
            <a:r>
              <a:rPr lang="en-US" altLang="zh-CN" sz="2400" dirty="0"/>
              <a:t>new</a:t>
            </a:r>
            <a:r>
              <a:rPr lang="zh-CN" altLang="en-US" sz="2400" dirty="0"/>
              <a:t>关键字。类的实例相当于一个变量</a:t>
            </a:r>
            <a:endParaRPr lang="zh-CN" altLang="en-US" sz="2400" dirty="0"/>
          </a:p>
          <a:p>
            <a:pPr lvl="1" eaLnBrk="1" hangingPunct="1">
              <a:buNone/>
            </a:pPr>
            <a:r>
              <a:rPr lang="zh-CN" altLang="en-US" sz="2400" dirty="0"/>
              <a:t>创建类实例的格式如下：</a:t>
            </a:r>
            <a:endParaRPr lang="zh-CN" altLang="en-US" sz="2400" dirty="0"/>
          </a:p>
          <a:p>
            <a:pPr lvl="1" eaLnBrk="1" hangingPunct="1">
              <a:buNone/>
            </a:pPr>
            <a:r>
              <a:rPr lang="en-US" altLang="zh-CN" sz="2400" dirty="0"/>
              <a:t>	</a:t>
            </a:r>
            <a:r>
              <a:rPr lang="zh-CN" altLang="en-US" sz="2400" dirty="0">
                <a:solidFill>
                  <a:schemeClr val="accent2"/>
                </a:solidFill>
              </a:rPr>
              <a:t>类名 对象名</a:t>
            </a:r>
            <a:r>
              <a:rPr lang="en-US" altLang="zh-CN" sz="2400" dirty="0">
                <a:solidFill>
                  <a:schemeClr val="accent2"/>
                </a:solidFill>
              </a:rPr>
              <a:t>=</a:t>
            </a:r>
            <a:r>
              <a:rPr lang="en-US" altLang="zh-CN" sz="2400" b="0" dirty="0">
                <a:solidFill>
                  <a:schemeClr val="accent2"/>
                </a:solidFill>
              </a:rPr>
              <a:t>new </a:t>
            </a:r>
            <a:r>
              <a:rPr lang="zh-CN" altLang="en-US" sz="2400" dirty="0">
                <a:solidFill>
                  <a:schemeClr val="accent2"/>
                </a:solidFill>
              </a:rPr>
              <a:t>构造函数（参数类表）</a:t>
            </a:r>
            <a:r>
              <a:rPr lang="en-US" altLang="zh-CN" sz="2400" dirty="0">
                <a:solidFill>
                  <a:schemeClr val="accent2"/>
                </a:solidFill>
              </a:rPr>
              <a:t>;</a:t>
            </a:r>
            <a:endParaRPr lang="en-US" altLang="zh-CN" sz="2400" dirty="0">
              <a:solidFill>
                <a:schemeClr val="accent2"/>
              </a:solidFill>
            </a:endParaRPr>
          </a:p>
          <a:p>
            <a:pPr lvl="1" eaLnBrk="1" hangingPunct="1">
              <a:buNone/>
            </a:pPr>
            <a:endParaRPr lang="en-US" altLang="zh-CN" sz="2400" dirty="0">
              <a:solidFill>
                <a:schemeClr val="accent2"/>
              </a:solidFill>
            </a:endParaRPr>
          </a:p>
          <a:p>
            <a:pPr lvl="1" eaLnBrk="1" hangingPunct="1">
              <a:buNone/>
            </a:pPr>
            <a:r>
              <a:rPr lang="zh-CN" altLang="en-US" sz="2400" dirty="0"/>
              <a:t>例如：</a:t>
            </a:r>
            <a:endParaRPr lang="zh-CN" altLang="en-US" sz="2400" dirty="0"/>
          </a:p>
          <a:p>
            <a:pPr lvl="1" eaLnBrk="1" hangingPunct="1">
              <a:buNone/>
            </a:pPr>
            <a:r>
              <a:rPr lang="en-US" altLang="zh-CN" sz="2400" dirty="0"/>
              <a:t>Point myPoint = new Point();</a:t>
            </a:r>
            <a:endParaRPr lang="en-US" altLang="zh-CN"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0945" name="Rectangle 2"/>
          <p:cNvSpPr>
            <a:spLocks noGrp="1"/>
          </p:cNvSpPr>
          <p:nvPr>
            <p:ph idx="1"/>
          </p:nvPr>
        </p:nvSpPr>
        <p:spPr>
          <a:xfrm>
            <a:off x="1016000" y="981075"/>
            <a:ext cx="10294620" cy="4526280"/>
          </a:xfrm>
        </p:spPr>
        <p:txBody>
          <a:bodyPr vert="horz" wrap="square" lIns="91440" tIns="45720" rIns="91440" bIns="45720" anchor="t">
            <a:noAutofit/>
          </a:bodyPr>
          <a:p>
            <a:pPr eaLnBrk="1" hangingPunct="1">
              <a:lnSpc>
                <a:spcPct val="90000"/>
              </a:lnSpc>
            </a:pPr>
            <a:r>
              <a:rPr lang="zh-CN" altLang="zh-CN" sz="2800" dirty="0"/>
              <a:t>类的构造函数可通过初始值设定项来调用基类的构造函数，例如：</a:t>
            </a:r>
            <a:endParaRPr lang="zh-CN" altLang="zh-CN" sz="2800" dirty="0"/>
          </a:p>
          <a:p>
            <a:pPr eaLnBrk="1" hangingPunct="1">
              <a:lnSpc>
                <a:spcPct val="90000"/>
              </a:lnSpc>
            </a:pPr>
            <a:endParaRPr lang="zh-CN" altLang="zh-CN" sz="2800" dirty="0"/>
          </a:p>
          <a:p>
            <a:pPr lvl="1" eaLnBrk="1" hangingPunct="1">
              <a:lnSpc>
                <a:spcPct val="90000"/>
              </a:lnSpc>
              <a:buNone/>
            </a:pPr>
            <a:r>
              <a:rPr lang="zh-CN" altLang="zh-CN" sz="2400" dirty="0"/>
              <a:t>public Student(string no, string name,char sex,int age) </a:t>
            </a:r>
            <a:r>
              <a:rPr lang="en-GB" altLang="zh-CN" sz="2400" dirty="0">
                <a:solidFill>
                  <a:srgbClr val="FF0000"/>
                </a:solidFill>
              </a:rPr>
              <a:t>: </a:t>
            </a:r>
            <a:r>
              <a:rPr lang="zh-CN" altLang="zh-CN" sz="2400" dirty="0">
                <a:solidFill>
                  <a:srgbClr val="FF0000"/>
                </a:solidFill>
              </a:rPr>
              <a:t>base(name, sex,age)</a:t>
            </a:r>
            <a:r>
              <a:rPr lang="en-US" altLang="zh-CN" sz="2400" dirty="0">
                <a:solidFill>
                  <a:schemeClr val="accent6"/>
                </a:solidFill>
              </a:rPr>
              <a:t>//</a:t>
            </a:r>
            <a:r>
              <a:rPr lang="zh-CN" altLang="en-US" sz="2400" dirty="0">
                <a:solidFill>
                  <a:schemeClr val="accent6"/>
                </a:solidFill>
              </a:rPr>
              <a:t>调用父类构造函数</a:t>
            </a:r>
            <a:endParaRPr lang="zh-CN" altLang="zh-CN" sz="2400" dirty="0">
              <a:solidFill>
                <a:schemeClr val="accent6"/>
              </a:solidFill>
            </a:endParaRPr>
          </a:p>
          <a:p>
            <a:pPr lvl="1" eaLnBrk="1" hangingPunct="1">
              <a:lnSpc>
                <a:spcPct val="90000"/>
              </a:lnSpc>
              <a:buNone/>
            </a:pPr>
            <a:r>
              <a:rPr lang="zh-CN" altLang="zh-CN" sz="2400" dirty="0"/>
              <a:t>{ … }</a:t>
            </a:r>
            <a:endParaRPr lang="zh-CN" altLang="zh-CN" sz="2400" dirty="0"/>
          </a:p>
          <a:p>
            <a:pPr lvl="1" eaLnBrk="1" hangingPunct="1">
              <a:lnSpc>
                <a:spcPct val="90000"/>
              </a:lnSpc>
              <a:buNone/>
            </a:pPr>
            <a:endParaRPr lang="zh-CN" altLang="zh-CN" sz="2400" dirty="0"/>
          </a:p>
          <a:p>
            <a:pPr eaLnBrk="1" hangingPunct="1">
              <a:lnSpc>
                <a:spcPct val="90000"/>
              </a:lnSpc>
            </a:pPr>
            <a:r>
              <a:rPr lang="zh-CN" altLang="zh-CN" sz="2800" dirty="0"/>
              <a:t>类的构造函数也可通过关键字</a:t>
            </a:r>
            <a:r>
              <a:rPr lang="zh-CN" altLang="zh-CN" sz="2800" b="1" dirty="0">
                <a:latin typeface="Courier New Bold" panose="02070309020205020404" charset="0"/>
                <a:cs typeface="Courier New Bold" panose="02070309020205020404" charset="0"/>
              </a:rPr>
              <a:t>this</a:t>
            </a:r>
            <a:r>
              <a:rPr lang="zh-CN" altLang="zh-CN" sz="2800" dirty="0"/>
              <a:t>调用</a:t>
            </a:r>
            <a:r>
              <a:rPr lang="zh-CN" altLang="zh-CN" sz="2800" b="1" dirty="0"/>
              <a:t>同一个类</a:t>
            </a:r>
            <a:r>
              <a:rPr lang="zh-CN" altLang="zh-CN" sz="2800" dirty="0"/>
              <a:t>的另一个构造函数，例如：</a:t>
            </a:r>
            <a:endParaRPr lang="zh-CN" altLang="zh-CN" sz="2800" dirty="0"/>
          </a:p>
          <a:p>
            <a:pPr lvl="1" eaLnBrk="1" hangingPunct="1">
              <a:lnSpc>
                <a:spcPct val="90000"/>
              </a:lnSpc>
              <a:buNone/>
            </a:pPr>
            <a:r>
              <a:rPr lang="zh-CN" altLang="zh-CN" sz="2400" dirty="0"/>
              <a:t>public Point() </a:t>
            </a:r>
            <a:r>
              <a:rPr lang="zh-CN" altLang="zh-CN" sz="2400" dirty="0">
                <a:solidFill>
                  <a:srgbClr val="FF0000"/>
                </a:solidFill>
              </a:rPr>
              <a:t>: this(0,20)</a:t>
            </a:r>
            <a:r>
              <a:rPr lang="en-US" altLang="zh-CN" sz="2400" dirty="0">
                <a:solidFill>
                  <a:schemeClr val="accent6"/>
                </a:solidFill>
                <a:sym typeface="+mn-ea"/>
              </a:rPr>
              <a:t>//</a:t>
            </a:r>
            <a:r>
              <a:rPr lang="zh-CN" altLang="en-US" sz="2400" dirty="0">
                <a:solidFill>
                  <a:schemeClr val="accent6"/>
                </a:solidFill>
                <a:sym typeface="+mn-ea"/>
              </a:rPr>
              <a:t>调用同类另一个构造函数</a:t>
            </a:r>
            <a:endParaRPr lang="zh-CN" altLang="en-US" sz="2400" dirty="0">
              <a:solidFill>
                <a:schemeClr val="accent6"/>
              </a:solidFill>
            </a:endParaRPr>
          </a:p>
          <a:p>
            <a:pPr lvl="1" eaLnBrk="1" hangingPunct="1">
              <a:lnSpc>
                <a:spcPct val="90000"/>
              </a:lnSpc>
              <a:buNone/>
            </a:pPr>
            <a:r>
              <a:rPr lang="zh-CN" altLang="zh-CN" sz="2400" dirty="0"/>
              <a:t>{ … }</a:t>
            </a:r>
            <a:endParaRPr lang="zh-CN" altLang="zh-CN"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1969" name="Rectangle 2"/>
          <p:cNvSpPr>
            <a:spLocks noGrp="1"/>
          </p:cNvSpPr>
          <p:nvPr>
            <p:ph type="title"/>
          </p:nvPr>
        </p:nvSpPr>
        <p:spPr>
          <a:xfrm>
            <a:off x="1981200" y="-11112"/>
            <a:ext cx="8229600" cy="1136650"/>
          </a:xfrm>
        </p:spPr>
        <p:txBody>
          <a:bodyPr vert="horz" wrap="square" lIns="91440" tIns="45720" rIns="91440" bIns="45720" anchor="ctr"/>
          <a:p>
            <a:pPr eaLnBrk="1" hangingPunct="1"/>
            <a:r>
              <a:rPr lang="zh-CN" altLang="en-US" dirty="0">
                <a:ea typeface="宋体" panose="02010600030101010101" pitchFamily="2" charset="-122"/>
              </a:rPr>
              <a:t>构造函数举例</a:t>
            </a:r>
            <a:endParaRPr lang="zh-CN" altLang="en-US" dirty="0">
              <a:ea typeface="宋体" panose="02010600030101010101" pitchFamily="2" charset="-122"/>
            </a:endParaRPr>
          </a:p>
        </p:txBody>
      </p:sp>
      <p:sp>
        <p:nvSpPr>
          <p:cNvPr id="211970" name="Rectangle 3"/>
          <p:cNvSpPr>
            <a:spLocks noGrp="1"/>
          </p:cNvSpPr>
          <p:nvPr>
            <p:ph idx="1"/>
          </p:nvPr>
        </p:nvSpPr>
        <p:spPr>
          <a:xfrm>
            <a:off x="1029335" y="981075"/>
            <a:ext cx="9811385" cy="5145405"/>
          </a:xfrm>
        </p:spPr>
        <p:txBody>
          <a:bodyPr vert="horz" wrap="square" lIns="91440" tIns="45720" rIns="91440" bIns="45720" anchor="t">
            <a:normAutofit lnSpcReduction="20000"/>
          </a:bodyPr>
          <a:p>
            <a:pPr eaLnBrk="1" hangingPunct="1">
              <a:lnSpc>
                <a:spcPct val="80000"/>
              </a:lnSpc>
              <a:buNone/>
            </a:pPr>
            <a:r>
              <a:rPr lang="en-US" altLang="zh-CN" sz="2000" dirty="0"/>
              <a:t>class Student</a:t>
            </a:r>
            <a:endParaRPr lang="en-US" altLang="zh-CN" sz="2000" dirty="0"/>
          </a:p>
          <a:p>
            <a:pPr eaLnBrk="1" hangingPunct="1">
              <a:lnSpc>
                <a:spcPct val="80000"/>
              </a:lnSpc>
              <a:buNone/>
            </a:pPr>
            <a:r>
              <a:rPr lang="en-US" altLang="zh-CN" sz="2000" dirty="0"/>
              <a:t>{</a:t>
            </a:r>
            <a:endParaRPr lang="en-US" altLang="zh-CN" sz="2000" dirty="0"/>
          </a:p>
          <a:p>
            <a:pPr eaLnBrk="1" hangingPunct="1">
              <a:lnSpc>
                <a:spcPct val="80000"/>
              </a:lnSpc>
              <a:buNone/>
            </a:pPr>
            <a:r>
              <a:rPr lang="en-US" altLang="zh-CN" sz="2000" dirty="0"/>
              <a:t>    long id;</a:t>
            </a:r>
            <a:endParaRPr lang="en-US" altLang="zh-CN" sz="2000" dirty="0"/>
          </a:p>
          <a:p>
            <a:pPr eaLnBrk="1" hangingPunct="1">
              <a:lnSpc>
                <a:spcPct val="80000"/>
              </a:lnSpc>
              <a:buNone/>
            </a:pPr>
            <a:r>
              <a:rPr lang="en-US" altLang="zh-CN" sz="2000" dirty="0"/>
              <a:t>    char gender;</a:t>
            </a:r>
            <a:endParaRPr lang="en-US" altLang="zh-CN" sz="2000" dirty="0"/>
          </a:p>
          <a:p>
            <a:pPr eaLnBrk="1" hangingPunct="1">
              <a:lnSpc>
                <a:spcPct val="80000"/>
              </a:lnSpc>
              <a:buNone/>
            </a:pPr>
            <a:r>
              <a:rPr lang="en-US" altLang="zh-CN" sz="2000" dirty="0"/>
              <a:t>    int classID;</a:t>
            </a:r>
            <a:endParaRPr lang="en-US" altLang="zh-CN" sz="2000" dirty="0"/>
          </a:p>
          <a:p>
            <a:pPr eaLnBrk="1" hangingPunct="1">
              <a:lnSpc>
                <a:spcPct val="80000"/>
              </a:lnSpc>
              <a:buNone/>
            </a:pPr>
            <a:endParaRPr lang="en-US" altLang="zh-CN" sz="2000" dirty="0"/>
          </a:p>
          <a:p>
            <a:pPr eaLnBrk="1" hangingPunct="1">
              <a:lnSpc>
                <a:spcPct val="80000"/>
              </a:lnSpc>
              <a:buNone/>
            </a:pPr>
            <a:r>
              <a:rPr lang="en-US" altLang="zh-CN" sz="2000" dirty="0"/>
              <a:t>    public Student() : </a:t>
            </a:r>
            <a:r>
              <a:rPr lang="en-US" altLang="zh-CN" sz="2000" b="1" dirty="0">
                <a:solidFill>
                  <a:schemeClr val="accent6"/>
                </a:solidFill>
                <a:latin typeface="Courier New Bold" panose="02070309020205020404" charset="0"/>
                <a:cs typeface="Courier New Bold" panose="02070309020205020404" charset="0"/>
              </a:rPr>
              <a:t>this(0, 'F', 0)</a:t>
            </a:r>
            <a:endParaRPr lang="en-US" altLang="zh-CN" sz="2000" b="1" dirty="0">
              <a:solidFill>
                <a:schemeClr val="accent6"/>
              </a:solidFill>
              <a:latin typeface="Courier New Bold" panose="02070309020205020404" charset="0"/>
              <a:cs typeface="Courier New Bold" panose="02070309020205020404" charset="0"/>
            </a:endParaRPr>
          </a:p>
          <a:p>
            <a:pPr eaLnBrk="1" hangingPunct="1">
              <a:lnSpc>
                <a:spcPct val="80000"/>
              </a:lnSpc>
              <a:buNone/>
            </a:pPr>
            <a:r>
              <a:rPr lang="en-US" altLang="zh-CN" sz="2000" dirty="0"/>
              <a:t>    { }</a:t>
            </a:r>
            <a:endParaRPr lang="en-US" altLang="zh-CN" sz="2000" dirty="0"/>
          </a:p>
          <a:p>
            <a:pPr eaLnBrk="1" hangingPunct="1">
              <a:lnSpc>
                <a:spcPct val="80000"/>
              </a:lnSpc>
              <a:buNone/>
            </a:pPr>
            <a:endParaRPr lang="en-US" altLang="zh-CN" sz="2000" dirty="0"/>
          </a:p>
          <a:p>
            <a:pPr eaLnBrk="1" hangingPunct="1">
              <a:lnSpc>
                <a:spcPct val="80000"/>
              </a:lnSpc>
              <a:buNone/>
            </a:pPr>
            <a:r>
              <a:rPr lang="en-US" altLang="zh-CN" sz="2000" dirty="0"/>
              <a:t>    public Student(long aID, char aGender, int aClassID)</a:t>
            </a:r>
            <a:endParaRPr lang="en-US" altLang="zh-CN" sz="2000" dirty="0"/>
          </a:p>
          <a:p>
            <a:pPr eaLnBrk="1" hangingPunct="1">
              <a:lnSpc>
                <a:spcPct val="80000"/>
              </a:lnSpc>
              <a:buNone/>
            </a:pPr>
            <a:r>
              <a:rPr lang="en-US" altLang="zh-CN" sz="2000" dirty="0"/>
              <a:t>    {</a:t>
            </a:r>
            <a:endParaRPr lang="en-US" altLang="zh-CN" sz="2000" dirty="0"/>
          </a:p>
          <a:p>
            <a:pPr eaLnBrk="1" hangingPunct="1">
              <a:lnSpc>
                <a:spcPct val="80000"/>
              </a:lnSpc>
              <a:buNone/>
            </a:pPr>
            <a:r>
              <a:rPr lang="en-US" altLang="zh-CN" sz="2000" dirty="0"/>
              <a:t>        id = aID;</a:t>
            </a:r>
            <a:endParaRPr lang="en-US" altLang="zh-CN" sz="2000" dirty="0"/>
          </a:p>
          <a:p>
            <a:pPr eaLnBrk="1" hangingPunct="1">
              <a:lnSpc>
                <a:spcPct val="80000"/>
              </a:lnSpc>
              <a:buNone/>
            </a:pPr>
            <a:r>
              <a:rPr lang="en-US" altLang="zh-CN" sz="2000" dirty="0"/>
              <a:t>        gender = aGender;</a:t>
            </a:r>
            <a:endParaRPr lang="en-US" altLang="zh-CN" sz="2000" dirty="0"/>
          </a:p>
          <a:p>
            <a:pPr eaLnBrk="1" hangingPunct="1">
              <a:lnSpc>
                <a:spcPct val="80000"/>
              </a:lnSpc>
              <a:buNone/>
            </a:pPr>
            <a:r>
              <a:rPr lang="en-US" altLang="zh-CN" sz="2000" dirty="0"/>
              <a:t>        classID = aClassID;</a:t>
            </a:r>
            <a:endParaRPr lang="en-US" altLang="zh-CN" sz="2000" dirty="0"/>
          </a:p>
          <a:p>
            <a:pPr eaLnBrk="1" hangingPunct="1">
              <a:lnSpc>
                <a:spcPct val="80000"/>
              </a:lnSpc>
              <a:buNone/>
            </a:pPr>
            <a:r>
              <a:rPr lang="en-US" altLang="zh-CN" sz="2000" dirty="0"/>
              <a:t>    }</a:t>
            </a:r>
            <a:endParaRPr lang="en-US" altLang="zh-CN" sz="2000" dirty="0"/>
          </a:p>
          <a:p>
            <a:pPr eaLnBrk="1" hangingPunct="1">
              <a:lnSpc>
                <a:spcPct val="80000"/>
              </a:lnSpc>
              <a:buNone/>
            </a:pPr>
            <a:r>
              <a:rPr lang="en-US" altLang="zh-CN" sz="2000" dirty="0"/>
              <a:t>}</a:t>
            </a:r>
            <a:endParaRPr lang="zh-CN" altLang="zh-CN"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2993" name="Rectangle 2"/>
          <p:cNvSpPr>
            <a:spLocks noGrp="1"/>
          </p:cNvSpPr>
          <p:nvPr>
            <p:ph type="title"/>
          </p:nvPr>
        </p:nvSpPr>
        <p:spPr/>
        <p:txBody>
          <a:bodyPr vert="horz" wrap="square" lIns="91440" tIns="45720" rIns="91440" bIns="45720" anchor="ctr"/>
          <a:p>
            <a:pPr eaLnBrk="1" hangingPunct="1"/>
            <a:r>
              <a:rPr lang="zh-CN" altLang="en-US" dirty="0">
                <a:ea typeface="宋体" panose="02010600030101010101" pitchFamily="2" charset="-122"/>
              </a:rPr>
              <a:t>私有构造函数</a:t>
            </a:r>
            <a:endParaRPr lang="zh-CN" altLang="en-US" dirty="0">
              <a:ea typeface="宋体" panose="02010600030101010101" pitchFamily="2" charset="-122"/>
            </a:endParaRPr>
          </a:p>
        </p:txBody>
      </p:sp>
      <p:sp>
        <p:nvSpPr>
          <p:cNvPr id="212994" name="Rectangle 3"/>
          <p:cNvSpPr>
            <a:spLocks noGrp="1"/>
          </p:cNvSpPr>
          <p:nvPr>
            <p:ph idx="1"/>
          </p:nvPr>
        </p:nvSpPr>
        <p:spPr>
          <a:xfrm>
            <a:off x="837565" y="1341755"/>
            <a:ext cx="10516235" cy="4784725"/>
          </a:xfrm>
        </p:spPr>
        <p:txBody>
          <a:bodyPr vert="horz" wrap="square" lIns="91440" tIns="45720" rIns="91440" bIns="45720" anchor="t"/>
          <a:p>
            <a:pPr eaLnBrk="1" hangingPunct="1"/>
            <a:r>
              <a:rPr lang="zh-CN" altLang="en-US" b="0" dirty="0"/>
              <a:t>在某些特殊的情况下，使用私有构造函数能够达到意想不到的效果。比如，想建立这样一个类：</a:t>
            </a:r>
            <a:r>
              <a:rPr lang="zh-CN" altLang="en-US" b="1" dirty="0"/>
              <a:t>不允许被其他类实例化</a:t>
            </a:r>
            <a:r>
              <a:rPr lang="zh-CN" altLang="en-US" b="0" dirty="0"/>
              <a:t>，但提供对外的</a:t>
            </a:r>
            <a:r>
              <a:rPr lang="zh-CN" altLang="en-US" b="1" dirty="0"/>
              <a:t>静态</a:t>
            </a:r>
            <a:r>
              <a:rPr lang="zh-CN" altLang="en-US" b="0" dirty="0"/>
              <a:t>接口成员。在</a:t>
            </a:r>
            <a:r>
              <a:rPr lang="en-US" altLang="zh-CN" b="0" dirty="0"/>
              <a:t>.NET</a:t>
            </a:r>
            <a:r>
              <a:rPr lang="zh-CN" altLang="en-US" b="0" dirty="0"/>
              <a:t>框架类库中就存在这样的类，如</a:t>
            </a:r>
            <a:r>
              <a:rPr lang="en-US" altLang="zh-CN" b="0" dirty="0"/>
              <a:t>System.Math</a:t>
            </a:r>
            <a:r>
              <a:rPr lang="zh-CN" altLang="en-US" b="0" dirty="0"/>
              <a:t>类就不能够实例化，它的所有成员都是静态的。</a:t>
            </a:r>
            <a:endParaRPr lang="zh-CN" altLang="en-US" b="0" dirty="0"/>
          </a:p>
          <a:p>
            <a:pPr eaLnBrk="1" hangingPunct="1"/>
            <a:endParaRPr lang="zh-CN" altLang="en-US" b="0" dirty="0"/>
          </a:p>
          <a:p>
            <a:pPr eaLnBrk="1" hangingPunct="1"/>
            <a:r>
              <a:rPr lang="zh-CN" altLang="en-US" b="0" dirty="0"/>
              <a:t>用关键字</a:t>
            </a:r>
            <a:r>
              <a:rPr lang="en-US" altLang="zh-CN" b="0" dirty="0"/>
              <a:t>private</a:t>
            </a:r>
            <a:r>
              <a:rPr lang="zh-CN" altLang="en-US" b="0" dirty="0"/>
              <a:t>修饰的构造函数就是私有构造函数。</a:t>
            </a:r>
            <a:endParaRPr lang="zh-CN" altLang="en-US" b="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4017" name="Rectangle 2"/>
          <p:cNvSpPr>
            <a:spLocks noGrp="1"/>
          </p:cNvSpPr>
          <p:nvPr>
            <p:ph idx="1"/>
          </p:nvPr>
        </p:nvSpPr>
        <p:spPr>
          <a:xfrm>
            <a:off x="1847850" y="404813"/>
            <a:ext cx="8435975" cy="6192837"/>
          </a:xfrm>
        </p:spPr>
        <p:txBody>
          <a:bodyPr vert="horz" wrap="square" lIns="91440" tIns="45720" rIns="91440" bIns="45720" anchor="t">
            <a:normAutofit lnSpcReduction="20000"/>
          </a:bodyPr>
          <a:p>
            <a:pPr eaLnBrk="1" hangingPunct="1">
              <a:lnSpc>
                <a:spcPct val="80000"/>
              </a:lnSpc>
            </a:pPr>
            <a:r>
              <a:rPr lang="zh-CN" altLang="en-US" sz="1600" dirty="0"/>
              <a:t>下面的代码建立一个无法实例化的类</a:t>
            </a:r>
            <a:r>
              <a:rPr lang="en-US" altLang="zh-CN" sz="1600" dirty="0"/>
              <a:t>filling</a:t>
            </a:r>
            <a:r>
              <a:rPr lang="zh-CN" altLang="en-US" sz="1600" dirty="0"/>
              <a:t>：</a:t>
            </a:r>
            <a:endParaRPr lang="zh-CN" altLang="en-US" sz="1600" dirty="0"/>
          </a:p>
          <a:p>
            <a:pPr eaLnBrk="1" hangingPunct="1">
              <a:lnSpc>
                <a:spcPct val="80000"/>
              </a:lnSpc>
              <a:buNone/>
            </a:pPr>
            <a:r>
              <a:rPr lang="en-US" altLang="zh-CN" sz="1600" dirty="0"/>
              <a:t>public class filling</a:t>
            </a:r>
            <a:endParaRPr lang="en-US" altLang="zh-CN" sz="1600" dirty="0"/>
          </a:p>
          <a:p>
            <a:pPr eaLnBrk="1" hangingPunct="1">
              <a:lnSpc>
                <a:spcPct val="80000"/>
              </a:lnSpc>
              <a:buNone/>
            </a:pPr>
            <a:r>
              <a:rPr lang="en-US" altLang="zh-CN" sz="1600" dirty="0"/>
              <a:t>{</a:t>
            </a:r>
            <a:endParaRPr lang="en-US" altLang="zh-CN" sz="1600" dirty="0"/>
          </a:p>
          <a:p>
            <a:pPr eaLnBrk="1" hangingPunct="1">
              <a:lnSpc>
                <a:spcPct val="80000"/>
              </a:lnSpc>
              <a:buNone/>
            </a:pPr>
            <a:r>
              <a:rPr lang="en-US" altLang="zh-CN" sz="1600" dirty="0"/>
              <a:t>	</a:t>
            </a:r>
            <a:r>
              <a:rPr lang="en-US" altLang="zh-CN" sz="1600" b="1" dirty="0">
                <a:ln w="22225">
                  <a:solidFill>
                    <a:schemeClr val="accent2"/>
                  </a:solidFill>
                  <a:prstDash val="solid"/>
                </a:ln>
                <a:solidFill>
                  <a:schemeClr val="accent2">
                    <a:lumMod val="40000"/>
                    <a:lumOff val="60000"/>
                  </a:schemeClr>
                </a:solidFill>
                <a:effectLst/>
              </a:rPr>
              <a:t>private filling() { } //</a:t>
            </a:r>
            <a:r>
              <a:rPr lang="zh-CN" altLang="en-US" sz="1600" b="1" dirty="0">
                <a:ln w="22225">
                  <a:solidFill>
                    <a:schemeClr val="accent2"/>
                  </a:solidFill>
                  <a:prstDash val="solid"/>
                </a:ln>
                <a:solidFill>
                  <a:schemeClr val="accent2">
                    <a:lumMod val="40000"/>
                    <a:lumOff val="60000"/>
                  </a:schemeClr>
                </a:solidFill>
                <a:effectLst/>
              </a:rPr>
              <a:t>私有构造</a:t>
            </a:r>
            <a:endParaRPr lang="zh-CN" altLang="en-US" sz="1600" dirty="0"/>
          </a:p>
          <a:p>
            <a:pPr eaLnBrk="1" hangingPunct="1">
              <a:lnSpc>
                <a:spcPct val="80000"/>
              </a:lnSpc>
              <a:buNone/>
            </a:pPr>
            <a:r>
              <a:rPr lang="zh-CN" altLang="en-US" sz="1600" dirty="0"/>
              <a:t>	</a:t>
            </a:r>
            <a:r>
              <a:rPr lang="en-US" altLang="zh-CN" sz="1600" dirty="0"/>
              <a:t>public static void happy()</a:t>
            </a:r>
            <a:endParaRPr lang="en-US" altLang="zh-CN" sz="1600" dirty="0"/>
          </a:p>
          <a:p>
            <a:pPr eaLnBrk="1" hangingPunct="1">
              <a:lnSpc>
                <a:spcPct val="80000"/>
              </a:lnSpc>
              <a:buNone/>
            </a:pPr>
            <a:r>
              <a:rPr lang="en-US" altLang="zh-CN" sz="1600" dirty="0"/>
              <a:t>	{</a:t>
            </a:r>
            <a:endParaRPr lang="en-US" altLang="zh-CN" sz="1600" dirty="0"/>
          </a:p>
          <a:p>
            <a:pPr eaLnBrk="1" hangingPunct="1">
              <a:lnSpc>
                <a:spcPct val="80000"/>
              </a:lnSpc>
              <a:buNone/>
            </a:pPr>
            <a:r>
              <a:rPr lang="en-US" altLang="zh-CN" sz="1600" dirty="0"/>
              <a:t>	     Console.WriteLine ("How happy!");</a:t>
            </a:r>
            <a:endParaRPr lang="en-US" altLang="zh-CN" sz="1600" dirty="0"/>
          </a:p>
          <a:p>
            <a:pPr eaLnBrk="1" hangingPunct="1">
              <a:lnSpc>
                <a:spcPct val="80000"/>
              </a:lnSpc>
              <a:buNone/>
            </a:pPr>
            <a:r>
              <a:rPr lang="en-US" altLang="zh-CN" sz="1600" dirty="0"/>
              <a:t>	}</a:t>
            </a:r>
            <a:endParaRPr lang="en-US" altLang="zh-CN" sz="1600" dirty="0"/>
          </a:p>
          <a:p>
            <a:pPr eaLnBrk="1" hangingPunct="1">
              <a:lnSpc>
                <a:spcPct val="80000"/>
              </a:lnSpc>
              <a:buNone/>
            </a:pPr>
            <a:r>
              <a:rPr lang="en-US" altLang="zh-CN" sz="1600" dirty="0"/>
              <a:t>    public static void sad()</a:t>
            </a:r>
            <a:endParaRPr lang="en-US" altLang="zh-CN" sz="1600" dirty="0"/>
          </a:p>
          <a:p>
            <a:pPr eaLnBrk="1" hangingPunct="1">
              <a:lnSpc>
                <a:spcPct val="80000"/>
              </a:lnSpc>
              <a:buNone/>
            </a:pPr>
            <a:r>
              <a:rPr lang="en-US" altLang="zh-CN" sz="1600" dirty="0"/>
              <a:t>      {</a:t>
            </a:r>
            <a:endParaRPr lang="en-US" altLang="zh-CN" sz="1600" dirty="0"/>
          </a:p>
          <a:p>
            <a:pPr eaLnBrk="1" hangingPunct="1">
              <a:lnSpc>
                <a:spcPct val="80000"/>
              </a:lnSpc>
              <a:buNone/>
            </a:pPr>
            <a:r>
              <a:rPr lang="en-US" altLang="zh-CN" sz="1600" dirty="0"/>
              <a:t>	     Console.WriteLine ("So sad!!!!");</a:t>
            </a:r>
            <a:endParaRPr lang="en-US" altLang="zh-CN" sz="1600" dirty="0"/>
          </a:p>
          <a:p>
            <a:pPr eaLnBrk="1" hangingPunct="1">
              <a:lnSpc>
                <a:spcPct val="80000"/>
              </a:lnSpc>
              <a:buNone/>
            </a:pPr>
            <a:r>
              <a:rPr lang="en-US" altLang="zh-CN" sz="1600" dirty="0"/>
              <a:t>	}</a:t>
            </a:r>
            <a:endParaRPr lang="en-US" altLang="zh-CN" sz="1600" dirty="0"/>
          </a:p>
          <a:p>
            <a:pPr eaLnBrk="1" hangingPunct="1">
              <a:lnSpc>
                <a:spcPct val="80000"/>
              </a:lnSpc>
              <a:buNone/>
            </a:pPr>
            <a:r>
              <a:rPr lang="en-US" altLang="zh-CN" sz="1600" dirty="0"/>
              <a:t>}</a:t>
            </a:r>
            <a:endParaRPr lang="en-US" altLang="zh-CN" sz="1600" dirty="0"/>
          </a:p>
          <a:p>
            <a:pPr eaLnBrk="1" hangingPunct="1">
              <a:lnSpc>
                <a:spcPct val="80000"/>
              </a:lnSpc>
              <a:buNone/>
            </a:pPr>
            <a:r>
              <a:rPr lang="en-US" altLang="zh-CN" sz="1600" dirty="0"/>
              <a:t>public class MainClass</a:t>
            </a:r>
            <a:endParaRPr lang="en-US" altLang="zh-CN" sz="1600" dirty="0"/>
          </a:p>
          <a:p>
            <a:pPr eaLnBrk="1" hangingPunct="1">
              <a:lnSpc>
                <a:spcPct val="80000"/>
              </a:lnSpc>
              <a:buNone/>
            </a:pPr>
            <a:r>
              <a:rPr lang="en-US" altLang="zh-CN" sz="1600" dirty="0"/>
              <a:t>{</a:t>
            </a:r>
            <a:endParaRPr lang="en-US" altLang="zh-CN" sz="1600" dirty="0"/>
          </a:p>
          <a:p>
            <a:pPr eaLnBrk="1" hangingPunct="1">
              <a:lnSpc>
                <a:spcPct val="80000"/>
              </a:lnSpc>
              <a:buNone/>
            </a:pPr>
            <a:r>
              <a:rPr lang="en-US" altLang="zh-CN" sz="1600" dirty="0"/>
              <a:t>    public static void Main()</a:t>
            </a:r>
            <a:endParaRPr lang="en-US" altLang="zh-CN" sz="1600" dirty="0"/>
          </a:p>
          <a:p>
            <a:pPr eaLnBrk="1" hangingPunct="1">
              <a:lnSpc>
                <a:spcPct val="80000"/>
              </a:lnSpc>
              <a:buNone/>
            </a:pPr>
            <a:r>
              <a:rPr lang="en-US" altLang="zh-CN" sz="1600" dirty="0"/>
              <a:t>    {</a:t>
            </a:r>
            <a:endParaRPr lang="en-US" altLang="zh-CN" sz="1600" dirty="0"/>
          </a:p>
          <a:p>
            <a:pPr eaLnBrk="1" hangingPunct="1">
              <a:lnSpc>
                <a:spcPct val="80000"/>
              </a:lnSpc>
              <a:buNone/>
            </a:pPr>
            <a:r>
              <a:rPr lang="en-US" altLang="zh-CN" sz="1600" dirty="0"/>
              <a:t>         </a:t>
            </a:r>
            <a:r>
              <a:rPr lang="en-US" altLang="zh-CN" sz="1600" dirty="0">
                <a:solidFill>
                  <a:srgbClr val="FF0000"/>
                </a:solidFill>
              </a:rPr>
              <a:t>//filling f1=new filling(); //</a:t>
            </a:r>
            <a:r>
              <a:rPr lang="zh-CN" altLang="en-US" sz="1600" dirty="0">
                <a:solidFill>
                  <a:srgbClr val="FF0000"/>
                </a:solidFill>
              </a:rPr>
              <a:t>不能实例化</a:t>
            </a:r>
            <a:endParaRPr lang="zh-CN" altLang="en-US" sz="1600" dirty="0">
              <a:solidFill>
                <a:srgbClr val="FF0000"/>
              </a:solidFill>
            </a:endParaRPr>
          </a:p>
          <a:p>
            <a:pPr eaLnBrk="1" hangingPunct="1">
              <a:lnSpc>
                <a:spcPct val="80000"/>
              </a:lnSpc>
              <a:buNone/>
            </a:pPr>
            <a:r>
              <a:rPr lang="zh-CN" altLang="en-US" sz="1600" dirty="0"/>
              <a:t>         </a:t>
            </a:r>
            <a:r>
              <a:rPr lang="en-US" altLang="zh-CN" sz="1600" dirty="0"/>
              <a:t>filling.happy();</a:t>
            </a:r>
            <a:endParaRPr lang="en-US" altLang="zh-CN" sz="1600" dirty="0"/>
          </a:p>
          <a:p>
            <a:pPr eaLnBrk="1" hangingPunct="1">
              <a:lnSpc>
                <a:spcPct val="80000"/>
              </a:lnSpc>
              <a:buNone/>
            </a:pPr>
            <a:r>
              <a:rPr lang="en-US" altLang="zh-CN" sz="1600" dirty="0"/>
              <a:t>         filling.sad();</a:t>
            </a:r>
            <a:endParaRPr lang="en-US" altLang="zh-CN" sz="1600" dirty="0"/>
          </a:p>
          <a:p>
            <a:pPr eaLnBrk="1" hangingPunct="1">
              <a:lnSpc>
                <a:spcPct val="80000"/>
              </a:lnSpc>
              <a:buNone/>
            </a:pPr>
            <a:r>
              <a:rPr lang="en-US" altLang="zh-CN" sz="1600" dirty="0"/>
              <a:t>    }</a:t>
            </a:r>
            <a:endParaRPr lang="en-US" altLang="zh-CN" sz="1600" dirty="0"/>
          </a:p>
          <a:p>
            <a:pPr eaLnBrk="1" hangingPunct="1">
              <a:lnSpc>
                <a:spcPct val="80000"/>
              </a:lnSpc>
              <a:buNone/>
            </a:pPr>
            <a:r>
              <a:rPr lang="en-US" altLang="zh-CN" sz="1600" dirty="0"/>
              <a:t>}</a:t>
            </a:r>
            <a:endParaRPr lang="en-US" altLang="zh-C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1 </a:t>
            </a:r>
            <a:r>
              <a:rPr lang="zh-CN" altLang="en-US">
                <a:sym typeface="+mn-ea"/>
              </a:rPr>
              <a:t>面向对象</a:t>
            </a:r>
            <a:r>
              <a:rPr lang="en-US" altLang="zh-CN">
                <a:sym typeface="+mn-ea"/>
              </a:rPr>
              <a:t>-OOP</a:t>
            </a:r>
            <a:endParaRPr lang="en-US" altLang="zh-CN">
              <a:sym typeface="+mn-ea"/>
            </a:endParaRPr>
          </a:p>
        </p:txBody>
      </p:sp>
      <p:sp>
        <p:nvSpPr>
          <p:cNvPr id="3" name="内容占位符 2"/>
          <p:cNvSpPr/>
          <p:nvPr>
            <p:ph sz="half" idx="1"/>
          </p:nvPr>
        </p:nvSpPr>
        <p:spPr>
          <a:xfrm>
            <a:off x="838200" y="1515745"/>
            <a:ext cx="10597515" cy="3082290"/>
          </a:xfrm>
        </p:spPr>
        <p:txBody>
          <a:bodyPr>
            <a:normAutofit lnSpcReduction="20000"/>
          </a:bodyPr>
          <a:p>
            <a:pPr>
              <a:lnSpc>
                <a:spcPct val="100000"/>
              </a:lnSpc>
            </a:pPr>
            <a:r>
              <a:rPr lang="zh-CN" altLang="en-US"/>
              <a:t> 面向对象编程 —— Object Oriented Programming 简写 OOP</a:t>
            </a:r>
            <a:endParaRPr lang="zh-CN" altLang="en-US"/>
          </a:p>
        </p:txBody>
      </p:sp>
      <p:sp>
        <p:nvSpPr>
          <p:cNvPr id="4" name="文本框 3"/>
          <p:cNvSpPr txBox="1"/>
          <p:nvPr/>
        </p:nvSpPr>
        <p:spPr>
          <a:xfrm>
            <a:off x="598170" y="2512060"/>
            <a:ext cx="9117330" cy="3169285"/>
          </a:xfrm>
          <a:prstGeom prst="rect">
            <a:avLst/>
          </a:prstGeom>
          <a:noFill/>
        </p:spPr>
        <p:txBody>
          <a:bodyPr wrap="square" rtlCol="0" anchor="t">
            <a:spAutoFit/>
          </a:bodyPr>
          <a:p>
            <a:r>
              <a:rPr lang="zh-CN" altLang="en-US" sz="2000">
                <a:ea typeface="仿宋" panose="02010609060101010101" charset="-122"/>
              </a:rPr>
              <a:t>1) 面向过程 </a:t>
            </a:r>
            <a:endParaRPr lang="zh-CN" altLang="en-US" sz="2000">
              <a:ea typeface="仿宋" panose="02010609060101010101" charset="-122"/>
            </a:endParaRPr>
          </a:p>
          <a:p>
            <a:r>
              <a:rPr lang="zh-CN" altLang="en-US" sz="2000">
                <a:ea typeface="仿宋" panose="02010609060101010101" charset="-122"/>
              </a:rPr>
              <a:t>    把完成某一个需求的所有步骤</a:t>
            </a:r>
            <a:r>
              <a:rPr lang="zh-CN" altLang="en-US" sz="2000" b="1">
                <a:ea typeface="仿宋" panose="02010609060101010101" charset="-122"/>
              </a:rPr>
              <a:t>从头到尾</a:t>
            </a:r>
            <a:r>
              <a:rPr lang="zh-CN" altLang="en-US" sz="2000">
                <a:ea typeface="仿宋" panose="02010609060101010101" charset="-122"/>
              </a:rPr>
              <a:t>逐步实现</a:t>
            </a:r>
            <a:endParaRPr lang="zh-CN" altLang="en-US" sz="2000">
              <a:ea typeface="仿宋" panose="02010609060101010101" charset="-122"/>
            </a:endParaRPr>
          </a:p>
          <a:p>
            <a:r>
              <a:rPr lang="zh-CN" altLang="en-US" sz="2000">
                <a:ea typeface="仿宋" panose="02010609060101010101" charset="-122"/>
              </a:rPr>
              <a:t>    根据开发需求，将某些 功能独立 的代码封装成一个又一个</a:t>
            </a:r>
            <a:r>
              <a:rPr lang="zh-CN" altLang="en-US" sz="2000" b="1">
                <a:ea typeface="仿宋" panose="02010609060101010101" charset="-122"/>
              </a:rPr>
              <a:t>函数</a:t>
            </a:r>
            <a:endParaRPr lang="zh-CN" altLang="en-US" sz="2000" b="1">
              <a:ea typeface="仿宋" panose="02010609060101010101" charset="-122"/>
            </a:endParaRPr>
          </a:p>
          <a:p>
            <a:r>
              <a:rPr lang="zh-CN" altLang="en-US" sz="2000">
                <a:ea typeface="仿宋" panose="02010609060101010101" charset="-122"/>
              </a:rPr>
              <a:t>    最后完成的代码，就是</a:t>
            </a:r>
            <a:r>
              <a:rPr lang="zh-CN" altLang="en-US" sz="2000" b="1">
                <a:ea typeface="仿宋" panose="02010609060101010101" charset="-122"/>
              </a:rPr>
              <a:t>顺序</a:t>
            </a:r>
            <a:r>
              <a:rPr lang="zh-CN" altLang="en-US" sz="2000">
                <a:ea typeface="仿宋" panose="02010609060101010101" charset="-122"/>
              </a:rPr>
              <a:t>地调用不同的函数</a:t>
            </a:r>
            <a:endParaRPr lang="zh-CN" altLang="en-US" sz="2000">
              <a:ea typeface="仿宋" panose="02010609060101010101" charset="-122"/>
            </a:endParaRPr>
          </a:p>
          <a:p>
            <a:endParaRPr lang="zh-CN" altLang="en-US" sz="2000">
              <a:ea typeface="仿宋" panose="02010609060101010101" charset="-122"/>
            </a:endParaRPr>
          </a:p>
          <a:p>
            <a:r>
              <a:rPr lang="zh-CN" altLang="en-US" sz="2000">
                <a:ea typeface="仿宋" panose="02010609060101010101" charset="-122"/>
              </a:rPr>
              <a:t>特点</a:t>
            </a:r>
            <a:endParaRPr lang="zh-CN" altLang="en-US" sz="2000">
              <a:ea typeface="仿宋" panose="02010609060101010101" charset="-122"/>
            </a:endParaRPr>
          </a:p>
          <a:p>
            <a:endParaRPr lang="zh-CN" altLang="en-US" sz="2000">
              <a:ea typeface="仿宋" panose="02010609060101010101" charset="-122"/>
            </a:endParaRPr>
          </a:p>
          <a:p>
            <a:r>
              <a:rPr lang="zh-CN" altLang="en-US" sz="2000">
                <a:ea typeface="仿宋" panose="02010609060101010101" charset="-122"/>
              </a:rPr>
              <a:t>    注重 步骤与过程，不注重职责分工</a:t>
            </a:r>
            <a:endParaRPr lang="zh-CN" altLang="en-US" sz="2000">
              <a:ea typeface="仿宋" panose="02010609060101010101" charset="-122"/>
            </a:endParaRPr>
          </a:p>
          <a:p>
            <a:r>
              <a:rPr lang="zh-CN" altLang="en-US" sz="2000">
                <a:ea typeface="仿宋" panose="02010609060101010101" charset="-122"/>
              </a:rPr>
              <a:t>    如果需求复杂，代码会变得很复杂</a:t>
            </a:r>
            <a:endParaRPr lang="zh-CN" altLang="en-US" sz="2000">
              <a:ea typeface="仿宋" panose="02010609060101010101" charset="-122"/>
            </a:endParaRPr>
          </a:p>
          <a:p>
            <a:r>
              <a:rPr lang="zh-CN" altLang="en-US" sz="2000">
                <a:ea typeface="仿宋" panose="02010609060101010101" charset="-122"/>
              </a:rPr>
              <a:t>    开发复杂项目，没有固定的套路，开发难度很大！</a:t>
            </a:r>
            <a:endParaRPr lang="zh-CN" altLang="en-US" sz="2000">
              <a:ea typeface="仿宋" panose="02010609060101010101" charset="-122"/>
            </a:endParaRPr>
          </a:p>
        </p:txBody>
      </p:sp>
      <p:pic>
        <p:nvPicPr>
          <p:cNvPr id="5" name="图片 4"/>
          <p:cNvPicPr>
            <a:picLocks noChangeAspect="1"/>
          </p:cNvPicPr>
          <p:nvPr/>
        </p:nvPicPr>
        <p:blipFill>
          <a:blip r:embed="rId1"/>
          <a:stretch>
            <a:fillRect/>
          </a:stretch>
        </p:blipFill>
        <p:spPr>
          <a:xfrm>
            <a:off x="6472555" y="3888740"/>
            <a:ext cx="5626735" cy="2456180"/>
          </a:xfrm>
          <a:prstGeom prst="rect">
            <a:avLst/>
          </a:prstGeom>
        </p:spPr>
      </p:pic>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1" name="Rectangle 2"/>
          <p:cNvSpPr>
            <a:spLocks noGrp="1"/>
          </p:cNvSpPr>
          <p:nvPr>
            <p:ph type="title"/>
          </p:nvPr>
        </p:nvSpPr>
        <p:spPr>
          <a:xfrm>
            <a:off x="939165" y="307975"/>
            <a:ext cx="8229600" cy="981075"/>
          </a:xfrm>
        </p:spPr>
        <p:txBody>
          <a:bodyPr vert="horz" wrap="square" lIns="91440" tIns="45720" rIns="91440" bIns="45720" anchor="ctr"/>
          <a:p>
            <a:pPr eaLnBrk="1" hangingPunct="1"/>
            <a:r>
              <a:rPr lang="zh-CN" altLang="en-US" dirty="0">
                <a:ea typeface="宋体" panose="02010600030101010101" pitchFamily="2" charset="-122"/>
              </a:rPr>
              <a:t>析构函数</a:t>
            </a:r>
            <a:endParaRPr lang="zh-CN" altLang="en-US" dirty="0">
              <a:ea typeface="宋体" panose="02010600030101010101" pitchFamily="2" charset="-122"/>
            </a:endParaRPr>
          </a:p>
        </p:txBody>
      </p:sp>
      <p:sp>
        <p:nvSpPr>
          <p:cNvPr id="215042" name="Rectangle 3"/>
          <p:cNvSpPr>
            <a:spLocks noGrp="1"/>
          </p:cNvSpPr>
          <p:nvPr>
            <p:ph idx="1"/>
          </p:nvPr>
        </p:nvSpPr>
        <p:spPr>
          <a:xfrm>
            <a:off x="742950" y="1517015"/>
            <a:ext cx="9634855" cy="3950335"/>
          </a:xfrm>
        </p:spPr>
        <p:txBody>
          <a:bodyPr vert="horz" wrap="square" lIns="91440" tIns="45720" rIns="91440" bIns="45720" anchor="t"/>
          <a:p>
            <a:pPr marL="609600" indent="-609600" eaLnBrk="1" hangingPunct="1"/>
            <a:r>
              <a:rPr lang="en-US" altLang="zh-CN" sz="2400" b="0" dirty="0">
                <a:latin typeface="宋体" panose="02010600030101010101" pitchFamily="2" charset="-122"/>
              </a:rPr>
              <a:t>C#</a:t>
            </a:r>
            <a:r>
              <a:rPr lang="zh-CN" altLang="en-US" sz="2400" b="0" dirty="0">
                <a:latin typeface="宋体" panose="02010600030101010101" pitchFamily="2" charset="-122"/>
              </a:rPr>
              <a:t>支持析构函数。虽然</a:t>
            </a:r>
            <a:r>
              <a:rPr lang="en-US" altLang="zh-CN" sz="2400" b="0" dirty="0">
                <a:latin typeface="宋体" panose="02010600030101010101" pitchFamily="2" charset="-122"/>
              </a:rPr>
              <a:t>C#</a:t>
            </a:r>
            <a:r>
              <a:rPr lang="zh-CN" altLang="en-US" sz="2400" b="0" dirty="0">
                <a:latin typeface="宋体" panose="02010600030101010101" pitchFamily="2" charset="-122"/>
              </a:rPr>
              <a:t>能够自动进行垃圾回收，但对于某些资源，</a:t>
            </a:r>
            <a:r>
              <a:rPr lang="en-US" altLang="zh-CN" sz="2400" b="0" dirty="0">
                <a:latin typeface="宋体" panose="02010600030101010101" pitchFamily="2" charset="-122"/>
              </a:rPr>
              <a:t>.Net</a:t>
            </a:r>
            <a:r>
              <a:rPr lang="zh-CN" altLang="en-US" sz="2400" b="0" dirty="0">
                <a:latin typeface="宋体" panose="02010600030101010101" pitchFamily="2" charset="-122"/>
              </a:rPr>
              <a:t>不知道如何回收，所以需要人工的内存回收。</a:t>
            </a:r>
            <a:endParaRPr lang="zh-CN" altLang="en-US" sz="2400" b="0" dirty="0">
              <a:latin typeface="宋体" panose="02010600030101010101" pitchFamily="2" charset="-122"/>
            </a:endParaRPr>
          </a:p>
          <a:p>
            <a:pPr marL="990600" lvl="1" indent="-533400" eaLnBrk="1" hangingPunct="1">
              <a:buNone/>
            </a:pPr>
            <a:r>
              <a:rPr lang="zh-CN" altLang="en-US" sz="2200" b="0" dirty="0"/>
              <a:t>在</a:t>
            </a:r>
            <a:r>
              <a:rPr lang="en-US" altLang="zh-CN" sz="2200" b="0" dirty="0"/>
              <a:t>.net </a:t>
            </a:r>
            <a:r>
              <a:rPr lang="zh-CN" altLang="en-US" sz="2200" b="0" dirty="0"/>
              <a:t>编程环境中，系统的资源分为托管资源和非托管资源。</a:t>
            </a:r>
            <a:endParaRPr lang="zh-CN" altLang="en-US" sz="2200" b="0" dirty="0"/>
          </a:p>
          <a:p>
            <a:pPr marL="990600" lvl="1" indent="-533400" eaLnBrk="1" hangingPunct="1">
              <a:buNone/>
            </a:pPr>
            <a:r>
              <a:rPr lang="en-US" altLang="zh-CN" sz="2200" b="0" dirty="0"/>
              <a:t>–</a:t>
            </a:r>
            <a:r>
              <a:rPr lang="zh-CN" altLang="en-US" sz="2200" b="0" dirty="0"/>
              <a:t>托管资源，如简单的</a:t>
            </a:r>
            <a:r>
              <a:rPr lang="en-US" altLang="zh-CN" sz="2200" b="0" dirty="0"/>
              <a:t>int,string,float,DateTime </a:t>
            </a:r>
            <a:r>
              <a:rPr lang="zh-CN" altLang="en-US" sz="2200" b="0" dirty="0"/>
              <a:t>等等，是不需要人工干预回收的。</a:t>
            </a:r>
            <a:endParaRPr lang="zh-CN" altLang="en-US" sz="2200" b="0" dirty="0"/>
          </a:p>
          <a:p>
            <a:pPr marL="990600" lvl="1" indent="-533400" eaLnBrk="1" hangingPunct="1">
              <a:buNone/>
            </a:pPr>
            <a:r>
              <a:rPr lang="en-US" altLang="zh-CN" sz="2200" b="0" dirty="0"/>
              <a:t>–</a:t>
            </a:r>
            <a:r>
              <a:rPr lang="zh-CN" altLang="en-US" sz="2200" b="0" dirty="0"/>
              <a:t>非托管资源，例如文件，窗口或网络连接，对于这类资源虽然垃圾回收器可以跟踪封装非托管资源的对象的生存期，但它不了解具体如何清理这些资源。在使用完之后，必须显式的释放他们，否则会占用系统的内存和资源，而且可能会出现意想不到的错误。</a:t>
            </a:r>
            <a:endParaRPr lang="zh-CN" altLang="en-US" sz="2200" b="0" dirty="0"/>
          </a:p>
          <a:p>
            <a:pPr marL="609600" indent="-609600" eaLnBrk="1" hangingPunct="1"/>
            <a:r>
              <a:rPr lang="en-US" altLang="zh-CN" sz="2400" b="0" dirty="0"/>
              <a:t>.net </a:t>
            </a:r>
            <a:r>
              <a:rPr lang="zh-CN" altLang="en-US" sz="2400" b="0" dirty="0"/>
              <a:t>中超过</a:t>
            </a:r>
            <a:r>
              <a:rPr lang="en-US" altLang="zh-CN" sz="2400" b="0" dirty="0"/>
              <a:t>80%</a:t>
            </a:r>
            <a:r>
              <a:rPr lang="zh-CN" altLang="en-US" sz="2400" b="0" dirty="0"/>
              <a:t>的资源都是托管资源。</a:t>
            </a:r>
            <a:endParaRPr lang="zh-CN" altLang="en-US" sz="2400" b="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8113" name="Rectangle 2"/>
          <p:cNvSpPr>
            <a:spLocks noGrp="1"/>
          </p:cNvSpPr>
          <p:nvPr>
            <p:ph type="title"/>
          </p:nvPr>
        </p:nvSpPr>
        <p:spPr>
          <a:xfrm>
            <a:off x="1322388" y="259715"/>
            <a:ext cx="8229600" cy="981075"/>
          </a:xfrm>
        </p:spPr>
        <p:txBody>
          <a:bodyPr vert="horz" wrap="square" lIns="91440" tIns="45720" rIns="91440" bIns="45720" anchor="ctr"/>
          <a:p>
            <a:pPr eaLnBrk="1" hangingPunct="1"/>
            <a:r>
              <a:rPr lang="zh-CN" altLang="en-US" dirty="0">
                <a:ea typeface="宋体" panose="02010600030101010101" pitchFamily="2" charset="-122"/>
              </a:rPr>
              <a:t>对象析构</a:t>
            </a:r>
            <a:endParaRPr lang="zh-CN" altLang="en-US" dirty="0">
              <a:ea typeface="宋体" panose="02010600030101010101" pitchFamily="2" charset="-122"/>
            </a:endParaRPr>
          </a:p>
        </p:txBody>
      </p:sp>
      <p:sp>
        <p:nvSpPr>
          <p:cNvPr id="218114" name="Rectangle 3"/>
          <p:cNvSpPr>
            <a:spLocks noGrp="1"/>
          </p:cNvSpPr>
          <p:nvPr>
            <p:ph idx="1"/>
          </p:nvPr>
        </p:nvSpPr>
        <p:spPr>
          <a:xfrm>
            <a:off x="1081405" y="1412875"/>
            <a:ext cx="9880600" cy="4679950"/>
          </a:xfrm>
        </p:spPr>
        <p:txBody>
          <a:bodyPr vert="horz" wrap="square" lIns="91440" tIns="45720" rIns="91440" bIns="45720" anchor="t"/>
          <a:p>
            <a:pPr marL="609600" indent="-609600" eaLnBrk="1" hangingPunct="1">
              <a:buNone/>
            </a:pPr>
            <a:r>
              <a:rPr lang="en-US" altLang="zh-CN" b="0" dirty="0"/>
              <a:t>• Dispose </a:t>
            </a:r>
            <a:r>
              <a:rPr lang="zh-CN" altLang="en-US" b="0" dirty="0"/>
              <a:t>方法是编程人员需要</a:t>
            </a:r>
            <a:r>
              <a:rPr lang="zh-CN" altLang="en-US" b="1" dirty="0"/>
              <a:t>立即释放</a:t>
            </a:r>
            <a:r>
              <a:rPr lang="zh-CN" altLang="en-US" b="0" dirty="0"/>
              <a:t>资源时调用，所以在</a:t>
            </a:r>
            <a:r>
              <a:rPr lang="en-US" altLang="zh-CN" b="0" dirty="0"/>
              <a:t>Dispose </a:t>
            </a:r>
            <a:r>
              <a:rPr lang="zh-CN" altLang="en-US" b="0" dirty="0"/>
              <a:t>方法中调用</a:t>
            </a:r>
            <a:r>
              <a:rPr lang="en-US" altLang="zh-CN" b="0" dirty="0"/>
              <a:t>Close</a:t>
            </a:r>
            <a:r>
              <a:rPr lang="zh-CN" altLang="en-US" b="0" dirty="0"/>
              <a:t>，并通知</a:t>
            </a:r>
            <a:r>
              <a:rPr lang="en-US" altLang="zh-CN" b="0" dirty="0"/>
              <a:t>GC</a:t>
            </a:r>
            <a:r>
              <a:rPr lang="zh-CN" altLang="en-US" b="0" dirty="0"/>
              <a:t>在回收垃圾时不需要再释放资源。</a:t>
            </a:r>
            <a:endParaRPr lang="zh-CN" altLang="en-US" b="0" dirty="0"/>
          </a:p>
          <a:p>
            <a:pPr marL="609600" indent="-609600" eaLnBrk="1" hangingPunct="1">
              <a:buNone/>
            </a:pPr>
            <a:r>
              <a:rPr lang="en-US" altLang="zh-CN" b="0" dirty="0"/>
              <a:t>•</a:t>
            </a:r>
            <a:r>
              <a:rPr lang="zh-CN" altLang="en-US" b="0" dirty="0"/>
              <a:t>析构函数是编程人员在没有调用</a:t>
            </a:r>
            <a:r>
              <a:rPr lang="en-US" altLang="zh-CN" b="0" dirty="0"/>
              <a:t>Dispose</a:t>
            </a:r>
            <a:r>
              <a:rPr lang="zh-CN" altLang="en-US" b="0" dirty="0"/>
              <a:t>方法释放资源的情况下由</a:t>
            </a:r>
            <a:r>
              <a:rPr lang="en-US" altLang="zh-CN" b="0" dirty="0"/>
              <a:t>GC</a:t>
            </a:r>
            <a:r>
              <a:rPr lang="zh-CN" altLang="en-US" b="0" dirty="0"/>
              <a:t>在回收垃圾时调用。</a:t>
            </a:r>
            <a:endParaRPr lang="zh-CN" altLang="en-US" b="0" dirty="0"/>
          </a:p>
          <a:p>
            <a:pPr marL="609600" indent="-609600" eaLnBrk="1" hangingPunct="1">
              <a:buNone/>
            </a:pPr>
            <a:endParaRPr lang="zh-CN" altLang="en-US" b="0" dirty="0"/>
          </a:p>
          <a:p>
            <a:pPr marL="609600" indent="-609600" eaLnBrk="1" hangingPunct="1">
              <a:buNone/>
            </a:pPr>
            <a:r>
              <a:rPr lang="en-US" altLang="zh-CN" b="0" dirty="0">
                <a:ln w="22225">
                  <a:solidFill>
                    <a:schemeClr val="accent2"/>
                  </a:solidFill>
                  <a:prstDash val="solid"/>
                </a:ln>
                <a:solidFill>
                  <a:schemeClr val="accent2">
                    <a:lumMod val="40000"/>
                    <a:lumOff val="60000"/>
                  </a:schemeClr>
                </a:solidFill>
                <a:effectLst/>
              </a:rPr>
              <a:t>1</a:t>
            </a:r>
            <a:r>
              <a:rPr lang="zh-CN" altLang="en-US" b="0" dirty="0">
                <a:ln w="22225">
                  <a:solidFill>
                    <a:schemeClr val="accent2"/>
                  </a:solidFill>
                  <a:prstDash val="solid"/>
                </a:ln>
                <a:solidFill>
                  <a:schemeClr val="accent2">
                    <a:lumMod val="40000"/>
                    <a:lumOff val="60000"/>
                  </a:schemeClr>
                </a:solidFill>
                <a:effectLst/>
              </a:rPr>
              <a:t>．一般</a:t>
            </a:r>
            <a:r>
              <a:rPr lang="zh-CN" altLang="en-US" i="1" dirty="0">
                <a:ln w="22225">
                  <a:solidFill>
                    <a:schemeClr val="accent2"/>
                  </a:solidFill>
                  <a:prstDash val="solid"/>
                </a:ln>
                <a:solidFill>
                  <a:schemeClr val="accent2">
                    <a:lumMod val="40000"/>
                    <a:lumOff val="60000"/>
                  </a:schemeClr>
                </a:solidFill>
                <a:effectLst/>
              </a:rPr>
              <a:t>不要</a:t>
            </a:r>
            <a:r>
              <a:rPr lang="zh-CN" altLang="en-US" b="0" dirty="0">
                <a:ln w="22225">
                  <a:solidFill>
                    <a:schemeClr val="accent2"/>
                  </a:solidFill>
                  <a:prstDash val="solid"/>
                </a:ln>
                <a:solidFill>
                  <a:schemeClr val="accent2">
                    <a:lumMod val="40000"/>
                    <a:lumOff val="60000"/>
                  </a:schemeClr>
                </a:solidFill>
                <a:effectLst/>
              </a:rPr>
              <a:t>提供析构函数，因为它不能及时地被执行；</a:t>
            </a:r>
            <a:endParaRPr lang="zh-CN" altLang="en-US" b="0" dirty="0">
              <a:ln w="22225">
                <a:solidFill>
                  <a:schemeClr val="accent2"/>
                </a:solidFill>
                <a:prstDash val="solid"/>
              </a:ln>
              <a:solidFill>
                <a:schemeClr val="accent2">
                  <a:lumMod val="40000"/>
                  <a:lumOff val="60000"/>
                </a:schemeClr>
              </a:solidFill>
              <a:effectLst/>
            </a:endParaRPr>
          </a:p>
          <a:p>
            <a:pPr marL="609600" indent="-609600" eaLnBrk="1" hangingPunct="1">
              <a:buNone/>
            </a:pPr>
            <a:r>
              <a:rPr lang="en-US" altLang="zh-CN" b="0" dirty="0"/>
              <a:t>2</a:t>
            </a:r>
            <a:r>
              <a:rPr lang="zh-CN" altLang="en-US" b="0" dirty="0"/>
              <a:t>．实现</a:t>
            </a:r>
            <a:r>
              <a:rPr lang="en-US" altLang="zh-CN" b="0" dirty="0"/>
              <a:t>Dispose</a:t>
            </a:r>
            <a:r>
              <a:rPr lang="zh-CN" altLang="en-US" b="0" dirty="0"/>
              <a:t>方法的时候，一定要加上“</a:t>
            </a:r>
            <a:r>
              <a:rPr lang="en-US" altLang="zh-CN" b="0" dirty="0"/>
              <a:t>GC.SuppressFinalize( this )”</a:t>
            </a:r>
            <a:r>
              <a:rPr lang="zh-CN" altLang="en-US" b="0" dirty="0"/>
              <a:t>语句。</a:t>
            </a:r>
            <a:endParaRPr lang="zh-CN" altLang="en-US" b="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0161" name="Rectangle 2"/>
          <p:cNvSpPr>
            <a:spLocks noGrp="1"/>
          </p:cNvSpPr>
          <p:nvPr>
            <p:ph idx="1"/>
          </p:nvPr>
        </p:nvSpPr>
        <p:spPr>
          <a:xfrm>
            <a:off x="848360" y="1125855"/>
            <a:ext cx="10408920" cy="5732145"/>
          </a:xfrm>
        </p:spPr>
        <p:txBody>
          <a:bodyPr vert="horz" wrap="square" lIns="91440" tIns="45720" rIns="91440" bIns="45720" anchor="t"/>
          <a:p>
            <a:pPr eaLnBrk="1" hangingPunct="1">
              <a:lnSpc>
                <a:spcPct val="90000"/>
              </a:lnSpc>
            </a:pPr>
            <a:r>
              <a:rPr lang="zh-CN" altLang="en-US" sz="2400" dirty="0"/>
              <a:t>问题：</a:t>
            </a:r>
            <a:endParaRPr lang="zh-CN" altLang="en-US" sz="2400" dirty="0"/>
          </a:p>
          <a:p>
            <a:pPr eaLnBrk="1" hangingPunct="1">
              <a:lnSpc>
                <a:spcPct val="90000"/>
              </a:lnSpc>
              <a:buNone/>
            </a:pPr>
            <a:r>
              <a:rPr lang="en-US" altLang="zh-CN" sz="2400" dirty="0"/>
              <a:t>– </a:t>
            </a:r>
            <a:r>
              <a:rPr lang="zh-CN" altLang="en-US" sz="2400" dirty="0"/>
              <a:t>用</a:t>
            </a:r>
            <a:r>
              <a:rPr lang="en-US" altLang="zh-CN" sz="2400" dirty="0"/>
              <a:t>Student</a:t>
            </a:r>
            <a:r>
              <a:rPr lang="zh-CN" altLang="en-US" sz="2400" dirty="0"/>
              <a:t>对象保存学生信息，希望每个对象有一个单独的编号。第一个创建的对象编号为</a:t>
            </a:r>
            <a:r>
              <a:rPr lang="en-US" altLang="zh-CN" sz="2400" dirty="0"/>
              <a:t>0</a:t>
            </a:r>
            <a:r>
              <a:rPr lang="zh-CN" altLang="en-US" sz="2400" dirty="0"/>
              <a:t>，第二个对象编号为</a:t>
            </a:r>
            <a:r>
              <a:rPr lang="en-US" altLang="zh-CN" sz="2400" dirty="0"/>
              <a:t>1</a:t>
            </a:r>
            <a:r>
              <a:rPr lang="zh-CN" altLang="en-US" sz="2400" dirty="0"/>
              <a:t>，以此类推。</a:t>
            </a:r>
            <a:endParaRPr lang="zh-CN" altLang="en-US" sz="2400" dirty="0"/>
          </a:p>
          <a:p>
            <a:pPr eaLnBrk="1" hangingPunct="1">
              <a:lnSpc>
                <a:spcPct val="90000"/>
              </a:lnSpc>
              <a:buNone/>
            </a:pPr>
            <a:r>
              <a:rPr lang="en-US" altLang="zh-CN" sz="2400" dirty="0"/>
              <a:t>– </a:t>
            </a:r>
            <a:r>
              <a:rPr lang="zh-CN" altLang="en-US" sz="2400" dirty="0"/>
              <a:t>这就需要有一个所有</a:t>
            </a:r>
            <a:r>
              <a:rPr lang="en-US" altLang="zh-CN" sz="2400" dirty="0"/>
              <a:t>Student</a:t>
            </a:r>
            <a:r>
              <a:rPr lang="zh-CN" altLang="en-US" sz="2400" dirty="0"/>
              <a:t>对象都能访问的变量</a:t>
            </a:r>
            <a:r>
              <a:rPr lang="en-US" altLang="zh-CN" sz="2400" dirty="0"/>
              <a:t>counter</a:t>
            </a:r>
            <a:r>
              <a:rPr lang="zh-CN" altLang="en-US" sz="2400" dirty="0"/>
              <a:t>，而且变量</a:t>
            </a:r>
            <a:r>
              <a:rPr lang="en-US" altLang="zh-CN" sz="2400" dirty="0"/>
              <a:t>counter</a:t>
            </a:r>
            <a:r>
              <a:rPr lang="zh-CN" altLang="en-US" sz="2400" dirty="0"/>
              <a:t>在所有实例中共享。当一个对象创建时，构造函数增加</a:t>
            </a:r>
            <a:r>
              <a:rPr lang="en-US" altLang="zh-CN" sz="2400" dirty="0"/>
              <a:t>counter</a:t>
            </a:r>
            <a:r>
              <a:rPr lang="zh-CN" altLang="en-US" sz="2400" dirty="0"/>
              <a:t>值，下一个对象创建时使用增加过的值。</a:t>
            </a:r>
            <a:endParaRPr lang="zh-CN" altLang="en-US" sz="2400" dirty="0"/>
          </a:p>
          <a:p>
            <a:pPr eaLnBrk="1" hangingPunct="1">
              <a:lnSpc>
                <a:spcPct val="90000"/>
              </a:lnSpc>
            </a:pPr>
            <a:r>
              <a:rPr lang="zh-CN" altLang="en-US" sz="2400" dirty="0"/>
              <a:t>解决方法：</a:t>
            </a:r>
            <a:endParaRPr lang="zh-CN" altLang="en-US" sz="2400" dirty="0"/>
          </a:p>
          <a:p>
            <a:pPr eaLnBrk="1" hangingPunct="1">
              <a:lnSpc>
                <a:spcPct val="90000"/>
              </a:lnSpc>
              <a:buNone/>
            </a:pPr>
            <a:r>
              <a:rPr lang="en-US" altLang="zh-CN" sz="2400" dirty="0"/>
              <a:t>– C#</a:t>
            </a:r>
            <a:r>
              <a:rPr lang="zh-CN" altLang="en-US" sz="2400" dirty="0"/>
              <a:t>编程语言没有这样的全局变量，但类变量是可以从类的任何实例访问的</a:t>
            </a:r>
            <a:r>
              <a:rPr lang="zh-CN" altLang="en-US" sz="2400" i="1" dirty="0">
                <a:solidFill>
                  <a:srgbClr val="FF0000"/>
                </a:solidFill>
              </a:rPr>
              <a:t>单个</a:t>
            </a:r>
            <a:r>
              <a:rPr lang="zh-CN" altLang="en-US" sz="2400" dirty="0"/>
              <a:t>变量。</a:t>
            </a:r>
            <a:endParaRPr lang="zh-CN" altLang="en-US" sz="2400" dirty="0"/>
          </a:p>
          <a:p>
            <a:pPr eaLnBrk="1" hangingPunct="1">
              <a:lnSpc>
                <a:spcPct val="90000"/>
              </a:lnSpc>
              <a:buNone/>
            </a:pPr>
            <a:r>
              <a:rPr lang="en-US" altLang="zh-CN" sz="2400" dirty="0"/>
              <a:t>– </a:t>
            </a:r>
            <a:r>
              <a:rPr lang="zh-CN" altLang="en-US" sz="2400" dirty="0"/>
              <a:t>类变量在某种程度上与其它语言中的全局变量相似。但仅限于同类型的对象访问。</a:t>
            </a:r>
            <a:endParaRPr lang="zh-CN" altLang="en-US" sz="2400" dirty="0"/>
          </a:p>
        </p:txBody>
      </p:sp>
      <p:sp>
        <p:nvSpPr>
          <p:cNvPr id="220162" name="Rectangle 3"/>
          <p:cNvSpPr>
            <a:spLocks noGrp="1"/>
          </p:cNvSpPr>
          <p:nvPr>
            <p:ph type="title"/>
          </p:nvPr>
        </p:nvSpPr>
        <p:spPr>
          <a:xfrm>
            <a:off x="1981200" y="44450"/>
            <a:ext cx="8229600" cy="1139825"/>
          </a:xfrm>
        </p:spPr>
        <p:txBody>
          <a:bodyPr vert="horz" wrap="square" lIns="91440" tIns="45720" rIns="91440" bIns="45720" anchor="ctr"/>
          <a:p>
            <a:pPr eaLnBrk="1" hangingPunct="1"/>
            <a:r>
              <a:rPr lang="zh-CN" altLang="en-US" dirty="0">
                <a:ea typeface="宋体" panose="02010600030101010101" pitchFamily="2" charset="-122"/>
              </a:rPr>
              <a:t>类中的静态问题</a:t>
            </a:r>
            <a:endParaRPr lang="zh-CN" altLang="en-US" dirty="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1185" name="Rectangle 2"/>
          <p:cNvSpPr>
            <a:spLocks noGrp="1"/>
          </p:cNvSpPr>
          <p:nvPr>
            <p:ph type="title"/>
          </p:nvPr>
        </p:nvSpPr>
        <p:spPr>
          <a:xfrm>
            <a:off x="1981200" y="-96837"/>
            <a:ext cx="8229600" cy="1136650"/>
          </a:xfrm>
        </p:spPr>
        <p:txBody>
          <a:bodyPr vert="horz" wrap="square" lIns="91440" tIns="45720" rIns="91440" bIns="45720" anchor="ctr"/>
          <a:p>
            <a:pPr eaLnBrk="1" hangingPunct="1"/>
            <a:r>
              <a:rPr lang="zh-CN" altLang="en-US" dirty="0">
                <a:ea typeface="宋体" panose="02010600030101010101" pitchFamily="2" charset="-122"/>
              </a:rPr>
              <a:t>静态变量</a:t>
            </a:r>
            <a:endParaRPr lang="zh-CN" altLang="en-US" dirty="0">
              <a:ea typeface="宋体" panose="02010600030101010101" pitchFamily="2" charset="-122"/>
            </a:endParaRPr>
          </a:p>
        </p:txBody>
      </p:sp>
      <p:sp>
        <p:nvSpPr>
          <p:cNvPr id="221186" name="Rectangle 3"/>
          <p:cNvSpPr>
            <a:spLocks noGrp="1"/>
          </p:cNvSpPr>
          <p:nvPr>
            <p:ph idx="1"/>
          </p:nvPr>
        </p:nvSpPr>
        <p:spPr>
          <a:xfrm>
            <a:off x="714375" y="1268730"/>
            <a:ext cx="10608945" cy="4968875"/>
          </a:xfrm>
        </p:spPr>
        <p:txBody>
          <a:bodyPr vert="horz" wrap="square" lIns="91440" tIns="45720" rIns="91440" bIns="45720" anchor="t">
            <a:normAutofit lnSpcReduction="20000"/>
          </a:bodyPr>
          <a:p>
            <a:pPr eaLnBrk="1" hangingPunct="1">
              <a:lnSpc>
                <a:spcPct val="90000"/>
              </a:lnSpc>
            </a:pPr>
            <a:r>
              <a:rPr lang="zh-CN" altLang="en-US" sz="2600" b="0" dirty="0"/>
              <a:t>类变量是在所有</a:t>
            </a:r>
            <a:r>
              <a:rPr lang="zh-CN" altLang="en-US" sz="2600" b="1" dirty="0">
                <a:ln w="22225">
                  <a:solidFill>
                    <a:schemeClr val="accent2"/>
                  </a:solidFill>
                  <a:prstDash val="solid"/>
                </a:ln>
                <a:solidFill>
                  <a:schemeClr val="accent2">
                    <a:lumMod val="40000"/>
                    <a:lumOff val="60000"/>
                  </a:schemeClr>
                </a:solidFill>
                <a:effectLst/>
              </a:rPr>
              <a:t>类的</a:t>
            </a:r>
            <a:r>
              <a:rPr lang="zh-CN" altLang="en-US" sz="2600" b="1" i="1" dirty="0">
                <a:ln w="22225">
                  <a:solidFill>
                    <a:schemeClr val="accent2"/>
                  </a:solidFill>
                  <a:prstDash val="solid"/>
                </a:ln>
                <a:solidFill>
                  <a:schemeClr val="accent2">
                    <a:lumMod val="40000"/>
                    <a:lumOff val="60000"/>
                  </a:schemeClr>
                </a:solidFill>
                <a:effectLst/>
              </a:rPr>
              <a:t>实例</a:t>
            </a:r>
            <a:r>
              <a:rPr lang="en-US" altLang="zh-CN" sz="2600" b="1" dirty="0">
                <a:ln w="22225">
                  <a:solidFill>
                    <a:schemeClr val="accent2"/>
                  </a:solidFill>
                  <a:prstDash val="solid"/>
                </a:ln>
                <a:solidFill>
                  <a:schemeClr val="accent2">
                    <a:lumMod val="40000"/>
                    <a:lumOff val="60000"/>
                  </a:schemeClr>
                </a:solidFill>
                <a:effectLst/>
              </a:rPr>
              <a:t>(</a:t>
            </a:r>
            <a:r>
              <a:rPr lang="zh-CN" altLang="en-US" sz="2600" b="1" dirty="0">
                <a:ln w="22225">
                  <a:solidFill>
                    <a:schemeClr val="accent2"/>
                  </a:solidFill>
                  <a:prstDash val="solid"/>
                </a:ln>
                <a:solidFill>
                  <a:schemeClr val="accent2">
                    <a:lumMod val="40000"/>
                    <a:lumOff val="60000"/>
                  </a:schemeClr>
                </a:solidFill>
                <a:effectLst/>
              </a:rPr>
              <a:t>对象</a:t>
            </a:r>
            <a:r>
              <a:rPr lang="en-US" altLang="zh-CN" sz="2600" b="1" dirty="0">
                <a:ln w="22225">
                  <a:solidFill>
                    <a:schemeClr val="accent2"/>
                  </a:solidFill>
                  <a:prstDash val="solid"/>
                </a:ln>
                <a:solidFill>
                  <a:schemeClr val="accent2">
                    <a:lumMod val="40000"/>
                    <a:lumOff val="60000"/>
                  </a:schemeClr>
                </a:solidFill>
                <a:effectLst/>
              </a:rPr>
              <a:t>)</a:t>
            </a:r>
            <a:r>
              <a:rPr lang="zh-CN" altLang="en-US" sz="2600" b="1" dirty="0">
                <a:ln w="22225">
                  <a:solidFill>
                    <a:schemeClr val="accent2"/>
                  </a:solidFill>
                  <a:prstDash val="solid"/>
                </a:ln>
                <a:solidFill>
                  <a:schemeClr val="accent2">
                    <a:lumMod val="40000"/>
                    <a:lumOff val="60000"/>
                  </a:schemeClr>
                </a:solidFill>
                <a:effectLst/>
              </a:rPr>
              <a:t>中共享</a:t>
            </a:r>
            <a:r>
              <a:rPr lang="zh-CN" altLang="en-US" sz="2600" b="0" dirty="0"/>
              <a:t>的变量，在变量声明中用</a:t>
            </a:r>
            <a:r>
              <a:rPr lang="en-US" altLang="zh-CN" sz="2600" b="0" dirty="0"/>
              <a:t>static</a:t>
            </a:r>
            <a:r>
              <a:rPr lang="zh-CN" altLang="en-US" sz="2600" b="0" dirty="0"/>
              <a:t>关键字表示。</a:t>
            </a:r>
            <a:endParaRPr lang="zh-CN" altLang="en-US" sz="2600" b="0" dirty="0"/>
          </a:p>
          <a:p>
            <a:pPr eaLnBrk="1" hangingPunct="1">
              <a:lnSpc>
                <a:spcPct val="90000"/>
              </a:lnSpc>
            </a:pPr>
            <a:endParaRPr lang="zh-CN" altLang="en-US" sz="2600" b="0" dirty="0"/>
          </a:p>
          <a:p>
            <a:pPr eaLnBrk="1" hangingPunct="1">
              <a:lnSpc>
                <a:spcPct val="90000"/>
              </a:lnSpc>
            </a:pPr>
            <a:r>
              <a:rPr lang="zh-CN" altLang="en-US" sz="2600" b="0" dirty="0"/>
              <a:t>类变量可以被标记为</a:t>
            </a:r>
            <a:r>
              <a:rPr lang="en-US" altLang="zh-CN" sz="2600" b="0" dirty="0"/>
              <a:t>public</a:t>
            </a:r>
            <a:r>
              <a:rPr lang="zh-CN" altLang="en-US" sz="2600" b="0" dirty="0"/>
              <a:t>或</a:t>
            </a:r>
            <a:r>
              <a:rPr lang="en-US" altLang="zh-CN" sz="2600" b="0" dirty="0"/>
              <a:t>private</a:t>
            </a:r>
            <a:r>
              <a:rPr lang="zh-CN" altLang="en-US" sz="2600" b="0" dirty="0"/>
              <a:t>。如果被标记为</a:t>
            </a:r>
            <a:r>
              <a:rPr lang="en-US" altLang="zh-CN" sz="2600" b="0" dirty="0"/>
              <a:t>public</a:t>
            </a:r>
            <a:r>
              <a:rPr lang="zh-CN" altLang="en-US" sz="2600" b="0" dirty="0"/>
              <a:t>，不需要类的实例就可以访问。</a:t>
            </a:r>
            <a:endParaRPr lang="zh-CN" altLang="en-US" sz="2600" b="0" dirty="0"/>
          </a:p>
          <a:p>
            <a:pPr eaLnBrk="1" hangingPunct="1">
              <a:lnSpc>
                <a:spcPct val="90000"/>
              </a:lnSpc>
              <a:buNone/>
            </a:pPr>
            <a:r>
              <a:rPr lang="en-US" altLang="zh-CN" sz="1800" b="0" dirty="0"/>
              <a:t>public class Student </a:t>
            </a:r>
            <a:endParaRPr lang="en-US" altLang="zh-CN" sz="1800" b="0" dirty="0"/>
          </a:p>
          <a:p>
            <a:pPr eaLnBrk="1" hangingPunct="1">
              <a:lnSpc>
                <a:spcPct val="90000"/>
              </a:lnSpc>
              <a:buNone/>
            </a:pPr>
            <a:r>
              <a:rPr lang="en-US" altLang="zh-CN" sz="1800" b="0" dirty="0"/>
              <a:t>{</a:t>
            </a:r>
            <a:endParaRPr lang="en-US" altLang="zh-CN" sz="1800" b="0" dirty="0"/>
          </a:p>
          <a:p>
            <a:pPr eaLnBrk="1" hangingPunct="1">
              <a:lnSpc>
                <a:spcPct val="90000"/>
              </a:lnSpc>
              <a:buNone/>
            </a:pPr>
            <a:r>
              <a:rPr lang="en-US" altLang="zh-CN" sz="1800" b="0" dirty="0"/>
              <a:t>      private int serialNumber;</a:t>
            </a:r>
            <a:endParaRPr lang="en-US" altLang="zh-CN" sz="1800" b="0" dirty="0"/>
          </a:p>
          <a:p>
            <a:pPr eaLnBrk="1" hangingPunct="1">
              <a:lnSpc>
                <a:spcPct val="90000"/>
              </a:lnSpc>
              <a:buNone/>
            </a:pPr>
            <a:r>
              <a:rPr lang="en-US" altLang="zh-CN" sz="1800" b="0" dirty="0"/>
              <a:t>      </a:t>
            </a:r>
            <a:r>
              <a:rPr lang="en-US" altLang="zh-CN" sz="1800" b="0" dirty="0">
                <a:solidFill>
                  <a:srgbClr val="FF0000"/>
                </a:solidFill>
              </a:rPr>
              <a:t>private static int counter = 0;</a:t>
            </a:r>
            <a:endParaRPr lang="en-US" altLang="zh-CN" sz="1800" b="0" dirty="0">
              <a:solidFill>
                <a:srgbClr val="FF0000"/>
              </a:solidFill>
            </a:endParaRPr>
          </a:p>
          <a:p>
            <a:pPr eaLnBrk="1" hangingPunct="1">
              <a:lnSpc>
                <a:spcPct val="90000"/>
              </a:lnSpc>
              <a:buNone/>
            </a:pPr>
            <a:r>
              <a:rPr lang="en-US" altLang="zh-CN" sz="1800" b="0" dirty="0"/>
              <a:t>      public Student() {</a:t>
            </a:r>
            <a:endParaRPr lang="en-US" altLang="zh-CN" sz="1800" b="0" dirty="0"/>
          </a:p>
          <a:p>
            <a:pPr eaLnBrk="1" hangingPunct="1">
              <a:lnSpc>
                <a:spcPct val="90000"/>
              </a:lnSpc>
              <a:buNone/>
            </a:pPr>
            <a:r>
              <a:rPr lang="en-US" altLang="zh-CN" sz="1800" b="0" dirty="0"/>
              <a:t>          serialNumber = counter;</a:t>
            </a:r>
            <a:endParaRPr lang="en-US" altLang="zh-CN" sz="1800" b="0" dirty="0"/>
          </a:p>
          <a:p>
            <a:pPr eaLnBrk="1" hangingPunct="1">
              <a:lnSpc>
                <a:spcPct val="90000"/>
              </a:lnSpc>
              <a:buNone/>
            </a:pPr>
            <a:r>
              <a:rPr lang="en-US" altLang="zh-CN" sz="1800" b="0" dirty="0"/>
              <a:t>          counter++;</a:t>
            </a:r>
            <a:endParaRPr lang="en-US" altLang="zh-CN" sz="1800" b="0" dirty="0"/>
          </a:p>
          <a:p>
            <a:pPr eaLnBrk="1" hangingPunct="1">
              <a:lnSpc>
                <a:spcPct val="90000"/>
              </a:lnSpc>
              <a:buNone/>
            </a:pPr>
            <a:r>
              <a:rPr lang="en-US" altLang="zh-CN" sz="1800" b="0" dirty="0"/>
              <a:t>      }</a:t>
            </a:r>
            <a:endParaRPr lang="en-US" altLang="zh-CN" sz="1800" b="0" dirty="0"/>
          </a:p>
          <a:p>
            <a:pPr eaLnBrk="1" hangingPunct="1">
              <a:lnSpc>
                <a:spcPct val="90000"/>
              </a:lnSpc>
              <a:buNone/>
            </a:pPr>
            <a:r>
              <a:rPr lang="en-US" altLang="zh-CN" sz="1800" b="0" dirty="0"/>
              <a:t>}</a:t>
            </a:r>
            <a:endParaRPr lang="en-US" altLang="zh-CN" sz="1800" b="0" dirty="0"/>
          </a:p>
        </p:txBody>
      </p:sp>
      <p:sp>
        <p:nvSpPr>
          <p:cNvPr id="151556" name="Text Box 4"/>
          <p:cNvSpPr txBox="1"/>
          <p:nvPr/>
        </p:nvSpPr>
        <p:spPr>
          <a:xfrm>
            <a:off x="6348413" y="3213100"/>
            <a:ext cx="5148262" cy="2861310"/>
          </a:xfrm>
          <a:prstGeom prst="rect">
            <a:avLst/>
          </a:prstGeom>
          <a:noFill/>
          <a:ln w="9525">
            <a:noFill/>
          </a:ln>
        </p:spPr>
        <p:txBody>
          <a:bodyPr anchor="t">
            <a:spAutoFit/>
          </a:bodyPr>
          <a:p>
            <a:pPr>
              <a:lnSpc>
                <a:spcPct val="90000"/>
              </a:lnSpc>
            </a:pPr>
            <a:r>
              <a:rPr lang="en-US" altLang="zh-CN" sz="2000" dirty="0">
                <a:latin typeface="Arial" panose="020B0604020202020204" pitchFamily="34" charset="0"/>
                <a:ea typeface="宋体" panose="02010600030101010101" pitchFamily="2" charset="-122"/>
              </a:rPr>
              <a:t>class MyApp</a:t>
            </a:r>
            <a:endParaRPr lang="en-US" altLang="zh-CN" sz="2000" dirty="0">
              <a:latin typeface="Arial" panose="020B0604020202020204" pitchFamily="34" charset="0"/>
              <a:ea typeface="宋体" panose="02010600030101010101" pitchFamily="2" charset="-122"/>
            </a:endParaRPr>
          </a:p>
          <a:p>
            <a:pPr>
              <a:lnSpc>
                <a:spcPct val="90000"/>
              </a:lnSpc>
            </a:pPr>
            <a:r>
              <a:rPr lang="en-US" altLang="zh-CN" sz="2000" dirty="0">
                <a:latin typeface="Arial" panose="020B0604020202020204" pitchFamily="34" charset="0"/>
                <a:ea typeface="宋体" panose="02010600030101010101" pitchFamily="2" charset="-122"/>
              </a:rPr>
              <a:t>{</a:t>
            </a:r>
            <a:endParaRPr lang="en-US" altLang="zh-CN" sz="2000" dirty="0">
              <a:latin typeface="Arial" panose="020B0604020202020204" pitchFamily="34" charset="0"/>
              <a:ea typeface="宋体" panose="02010600030101010101" pitchFamily="2" charset="-122"/>
            </a:endParaRPr>
          </a:p>
          <a:p>
            <a:pPr>
              <a:lnSpc>
                <a:spcPct val="90000"/>
              </a:lnSpc>
            </a:pPr>
            <a:r>
              <a:rPr lang="en-US" altLang="zh-CN" sz="2000" dirty="0">
                <a:latin typeface="Arial" panose="020B0604020202020204" pitchFamily="34" charset="0"/>
                <a:ea typeface="宋体" panose="02010600030101010101" pitchFamily="2" charset="-122"/>
              </a:rPr>
              <a:t>    static void Main()</a:t>
            </a:r>
            <a:endParaRPr lang="en-US" altLang="zh-CN" sz="2000" dirty="0">
              <a:latin typeface="Arial" panose="020B0604020202020204" pitchFamily="34" charset="0"/>
              <a:ea typeface="宋体" panose="02010600030101010101" pitchFamily="2" charset="-122"/>
            </a:endParaRPr>
          </a:p>
          <a:p>
            <a:pPr>
              <a:lnSpc>
                <a:spcPct val="90000"/>
              </a:lnSpc>
            </a:pPr>
            <a:r>
              <a:rPr lang="en-US" altLang="zh-CN" sz="2000" dirty="0">
                <a:latin typeface="Arial" panose="020B0604020202020204" pitchFamily="34" charset="0"/>
                <a:ea typeface="宋体" panose="02010600030101010101" pitchFamily="2" charset="-122"/>
              </a:rPr>
              <a:t>    {</a:t>
            </a:r>
            <a:endParaRPr lang="en-US" altLang="zh-CN" sz="2000" dirty="0">
              <a:latin typeface="Arial" panose="020B0604020202020204" pitchFamily="34" charset="0"/>
              <a:ea typeface="宋体" panose="02010600030101010101" pitchFamily="2" charset="-122"/>
            </a:endParaRPr>
          </a:p>
          <a:p>
            <a:pPr>
              <a:lnSpc>
                <a:spcPct val="90000"/>
              </a:lnSpc>
            </a:pPr>
            <a:r>
              <a:rPr lang="en-US" altLang="zh-CN" sz="2000" dirty="0">
                <a:latin typeface="Arial" panose="020B0604020202020204" pitchFamily="34" charset="0"/>
                <a:ea typeface="宋体" panose="02010600030101010101" pitchFamily="2" charset="-122"/>
              </a:rPr>
              <a:t>        Student stu = new Student();</a:t>
            </a:r>
            <a:endParaRPr lang="en-US" altLang="zh-CN" sz="2000" dirty="0">
              <a:latin typeface="Arial" panose="020B0604020202020204" pitchFamily="34" charset="0"/>
              <a:ea typeface="宋体" panose="02010600030101010101" pitchFamily="2" charset="-122"/>
            </a:endParaRPr>
          </a:p>
          <a:p>
            <a:pPr>
              <a:lnSpc>
                <a:spcPct val="90000"/>
              </a:lnSpc>
            </a:pPr>
            <a:r>
              <a:rPr lang="en-US" altLang="zh-CN" sz="2000" dirty="0">
                <a:latin typeface="Arial" panose="020B0604020202020204" pitchFamily="34" charset="0"/>
                <a:ea typeface="宋体" panose="02010600030101010101" pitchFamily="2" charset="-122"/>
              </a:rPr>
              <a:t>        Console.WriteLine(stu.serialNumber);</a:t>
            </a:r>
            <a:endParaRPr lang="en-US" altLang="zh-CN" sz="2000" dirty="0">
              <a:latin typeface="Arial" panose="020B0604020202020204" pitchFamily="34" charset="0"/>
              <a:ea typeface="宋体" panose="02010600030101010101" pitchFamily="2" charset="-122"/>
            </a:endParaRPr>
          </a:p>
          <a:p>
            <a:pPr>
              <a:lnSpc>
                <a:spcPct val="90000"/>
              </a:lnSpc>
            </a:pPr>
            <a:r>
              <a:rPr lang="en-US" altLang="zh-CN" sz="2000" dirty="0">
                <a:latin typeface="Arial" panose="020B0604020202020204" pitchFamily="34" charset="0"/>
                <a:ea typeface="宋体" panose="02010600030101010101" pitchFamily="2" charset="-122"/>
              </a:rPr>
              <a:t>        Student stu1 = new Student();</a:t>
            </a:r>
            <a:endParaRPr lang="en-US" altLang="zh-CN" sz="2000" dirty="0">
              <a:latin typeface="Arial" panose="020B0604020202020204" pitchFamily="34" charset="0"/>
              <a:ea typeface="宋体" panose="02010600030101010101" pitchFamily="2" charset="-122"/>
            </a:endParaRPr>
          </a:p>
          <a:p>
            <a:pPr>
              <a:lnSpc>
                <a:spcPct val="90000"/>
              </a:lnSpc>
            </a:pPr>
            <a:r>
              <a:rPr lang="en-US" altLang="zh-CN" sz="2000" dirty="0">
                <a:latin typeface="Arial" panose="020B0604020202020204" pitchFamily="34" charset="0"/>
                <a:ea typeface="宋体" panose="02010600030101010101" pitchFamily="2" charset="-122"/>
              </a:rPr>
              <a:t>        Console.WriteLine(stu1.serialNumber);</a:t>
            </a:r>
            <a:endParaRPr lang="en-US" altLang="zh-CN" sz="2000" dirty="0">
              <a:latin typeface="Arial" panose="020B0604020202020204" pitchFamily="34" charset="0"/>
              <a:ea typeface="宋体" panose="02010600030101010101" pitchFamily="2" charset="-122"/>
            </a:endParaRPr>
          </a:p>
          <a:p>
            <a:pPr>
              <a:lnSpc>
                <a:spcPct val="90000"/>
              </a:lnSpc>
            </a:pPr>
            <a:r>
              <a:rPr lang="en-US" altLang="zh-CN" sz="2000" dirty="0">
                <a:latin typeface="Arial" panose="020B0604020202020204" pitchFamily="34" charset="0"/>
                <a:ea typeface="宋体" panose="02010600030101010101" pitchFamily="2" charset="-122"/>
              </a:rPr>
              <a:t>    }</a:t>
            </a:r>
            <a:endParaRPr lang="en-US" altLang="zh-CN" sz="2000" dirty="0">
              <a:latin typeface="Arial" panose="020B0604020202020204" pitchFamily="34" charset="0"/>
              <a:ea typeface="宋体" panose="02010600030101010101" pitchFamily="2" charset="-122"/>
            </a:endParaRPr>
          </a:p>
          <a:p>
            <a:pPr>
              <a:lnSpc>
                <a:spcPct val="90000"/>
              </a:lnSpc>
            </a:pPr>
            <a:r>
              <a:rPr lang="en-US" altLang="zh-CN" sz="2000" dirty="0">
                <a:latin typeface="Arial" panose="020B0604020202020204" pitchFamily="34" charset="0"/>
                <a:ea typeface="宋体" panose="02010600030101010101" pitchFamily="2" charset="-122"/>
              </a:rPr>
              <a:t>}</a:t>
            </a:r>
            <a:endParaRPr lang="zh-CN" altLang="zh-CN" sz="20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2209" name="Rectangle 2"/>
          <p:cNvSpPr>
            <a:spLocks noGrp="1"/>
          </p:cNvSpPr>
          <p:nvPr>
            <p:ph type="title"/>
          </p:nvPr>
        </p:nvSpPr>
        <p:spPr>
          <a:xfrm>
            <a:off x="1703388" y="0"/>
            <a:ext cx="8229600" cy="1039813"/>
          </a:xfrm>
        </p:spPr>
        <p:txBody>
          <a:bodyPr vert="horz" wrap="square" lIns="91440" tIns="45720" rIns="91440" bIns="45720" anchor="ctr"/>
          <a:p>
            <a:pPr eaLnBrk="1" hangingPunct="1"/>
            <a:r>
              <a:rPr lang="zh-CN" altLang="en-US" dirty="0">
                <a:ea typeface="宋体" panose="02010600030101010101" pitchFamily="2" charset="-122"/>
              </a:rPr>
              <a:t>静态方法</a:t>
            </a:r>
            <a:endParaRPr lang="zh-CN" altLang="en-US" dirty="0">
              <a:ea typeface="宋体" panose="02010600030101010101" pitchFamily="2" charset="-122"/>
            </a:endParaRPr>
          </a:p>
        </p:txBody>
      </p:sp>
      <p:sp>
        <p:nvSpPr>
          <p:cNvPr id="222210" name="Rectangle 3"/>
          <p:cNvSpPr>
            <a:spLocks noGrp="1"/>
          </p:cNvSpPr>
          <p:nvPr>
            <p:ph idx="1"/>
          </p:nvPr>
        </p:nvSpPr>
        <p:spPr>
          <a:xfrm>
            <a:off x="520065" y="908050"/>
            <a:ext cx="10956290" cy="5949950"/>
          </a:xfrm>
        </p:spPr>
        <p:txBody>
          <a:bodyPr vert="horz" wrap="square" lIns="91440" tIns="45720" rIns="91440" bIns="45720" anchor="t">
            <a:normAutofit lnSpcReduction="10000"/>
          </a:bodyPr>
          <a:p>
            <a:pPr eaLnBrk="1" hangingPunct="1">
              <a:lnSpc>
                <a:spcPct val="80000"/>
              </a:lnSpc>
            </a:pPr>
            <a:r>
              <a:rPr lang="zh-CN" altLang="en-US" b="0" dirty="0"/>
              <a:t>是</a:t>
            </a:r>
            <a:r>
              <a:rPr lang="zh-CN" altLang="en-US" b="0" dirty="0">
                <a:solidFill>
                  <a:srgbClr val="FF0000"/>
                </a:solidFill>
              </a:rPr>
              <a:t>不需要类的任何实例</a:t>
            </a:r>
            <a:r>
              <a:rPr lang="zh-CN" altLang="en-US" b="0" dirty="0"/>
              <a:t>就可以被调用的方法，声明中用</a:t>
            </a:r>
            <a:r>
              <a:rPr lang="en-US" altLang="zh-CN" b="0" dirty="0"/>
              <a:t>static</a:t>
            </a:r>
            <a:r>
              <a:rPr lang="zh-CN" altLang="en-US" b="0" dirty="0"/>
              <a:t>表示。</a:t>
            </a:r>
            <a:endParaRPr lang="zh-CN" altLang="en-US" b="0" dirty="0"/>
          </a:p>
          <a:p>
            <a:pPr eaLnBrk="1" hangingPunct="1">
              <a:lnSpc>
                <a:spcPct val="80000"/>
              </a:lnSpc>
            </a:pPr>
            <a:r>
              <a:rPr lang="zh-CN" altLang="en-US" b="0" dirty="0"/>
              <a:t>类方法</a:t>
            </a:r>
            <a:r>
              <a:rPr lang="zh-CN" altLang="en-US" b="0" dirty="0">
                <a:solidFill>
                  <a:srgbClr val="FF0000"/>
                </a:solidFill>
              </a:rPr>
              <a:t>只能访问静态变量</a:t>
            </a:r>
            <a:r>
              <a:rPr lang="zh-CN" altLang="en-US" b="0" dirty="0"/>
              <a:t>，访问非静态变量的尝试会引起编译错误。</a:t>
            </a:r>
            <a:endParaRPr lang="zh-CN" altLang="en-US" b="0" dirty="0"/>
          </a:p>
          <a:p>
            <a:pPr eaLnBrk="1" hangingPunct="1">
              <a:lnSpc>
                <a:spcPct val="80000"/>
              </a:lnSpc>
            </a:pPr>
            <a:r>
              <a:rPr lang="zh-CN" altLang="en-US" b="0" dirty="0"/>
              <a:t>静态方法不能被覆盖成非静态的。</a:t>
            </a:r>
            <a:endParaRPr lang="zh-CN" altLang="en-US" b="0" dirty="0"/>
          </a:p>
          <a:p>
            <a:pPr eaLnBrk="1" hangingPunct="1">
              <a:lnSpc>
                <a:spcPct val="80000"/>
              </a:lnSpc>
            </a:pPr>
            <a:endParaRPr lang="zh-CN" altLang="en-US" b="0" dirty="0"/>
          </a:p>
          <a:p>
            <a:pPr eaLnBrk="1" hangingPunct="1">
              <a:lnSpc>
                <a:spcPct val="80000"/>
              </a:lnSpc>
            </a:pPr>
            <a:r>
              <a:rPr lang="en-US" altLang="zh-CN" b="0" dirty="0"/>
              <a:t>main</a:t>
            </a:r>
            <a:r>
              <a:rPr lang="zh-CN" altLang="en-US" b="0" dirty="0"/>
              <a:t>是静态的，因为它必须在任何实例化发生前被访问，以便应用程序的运行。</a:t>
            </a:r>
            <a:endParaRPr lang="en-US" altLang="zh-CN" b="0" dirty="0"/>
          </a:p>
          <a:p>
            <a:pPr eaLnBrk="1" hangingPunct="1">
              <a:lnSpc>
                <a:spcPct val="80000"/>
              </a:lnSpc>
            </a:pPr>
            <a:endParaRPr lang="zh-CN" altLang="en-US" sz="1800" b="0" dirty="0"/>
          </a:p>
          <a:p>
            <a:pPr eaLnBrk="1" hangingPunct="1">
              <a:lnSpc>
                <a:spcPct val="80000"/>
              </a:lnSpc>
            </a:pPr>
            <a:r>
              <a:rPr lang="en-US" altLang="zh-CN" sz="1800" dirty="0"/>
              <a:t>public class GeneralFunction {</a:t>
            </a:r>
            <a:endParaRPr lang="en-US" altLang="zh-CN" sz="1800" dirty="0"/>
          </a:p>
          <a:p>
            <a:pPr eaLnBrk="1" hangingPunct="1">
              <a:lnSpc>
                <a:spcPct val="80000"/>
              </a:lnSpc>
              <a:buNone/>
            </a:pPr>
            <a:r>
              <a:rPr lang="en-US" altLang="zh-CN" sz="1800" dirty="0"/>
              <a:t>        public static int AddUp(int x, int y) </a:t>
            </a:r>
            <a:r>
              <a:rPr lang="en-US" altLang="zh-CN" sz="1800" dirty="0">
                <a:sym typeface="+mn-ea"/>
              </a:rPr>
              <a:t>//</a:t>
            </a:r>
            <a:r>
              <a:rPr lang="zh-CN" altLang="en-US" sz="1800" dirty="0">
                <a:sym typeface="+mn-ea"/>
              </a:rPr>
              <a:t>静态方法</a:t>
            </a:r>
            <a:endParaRPr lang="zh-CN" altLang="en-US" sz="1800" dirty="0"/>
          </a:p>
          <a:p>
            <a:pPr eaLnBrk="1" hangingPunct="1">
              <a:lnSpc>
                <a:spcPct val="80000"/>
              </a:lnSpc>
              <a:buNone/>
            </a:pPr>
            <a:r>
              <a:rPr lang="en-US" altLang="zh-CN" sz="1800" dirty="0"/>
              <a:t>        { </a:t>
            </a:r>
            <a:r>
              <a:rPr lang="zh-CN" altLang="en-US" sz="1800" dirty="0"/>
              <a:t> </a:t>
            </a:r>
            <a:r>
              <a:rPr lang="en-US" altLang="zh-CN" sz="1800" dirty="0"/>
              <a:t>return x + y;}</a:t>
            </a:r>
            <a:endParaRPr lang="en-US" altLang="zh-CN" sz="1800" dirty="0"/>
          </a:p>
          <a:p>
            <a:pPr eaLnBrk="1" hangingPunct="1">
              <a:lnSpc>
                <a:spcPct val="80000"/>
              </a:lnSpc>
              <a:buNone/>
            </a:pPr>
            <a:r>
              <a:rPr lang="en-US" altLang="zh-CN" sz="1800" dirty="0"/>
              <a:t>     }</a:t>
            </a:r>
            <a:endParaRPr lang="en-US" altLang="zh-CN" sz="1800" dirty="0"/>
          </a:p>
          <a:p>
            <a:pPr eaLnBrk="1" hangingPunct="1">
              <a:lnSpc>
                <a:spcPct val="80000"/>
              </a:lnSpc>
              <a:buNone/>
            </a:pPr>
            <a:endParaRPr lang="en-US" altLang="zh-CN" sz="1800" dirty="0"/>
          </a:p>
          <a:p>
            <a:pPr eaLnBrk="1" hangingPunct="1">
              <a:lnSpc>
                <a:spcPct val="80000"/>
              </a:lnSpc>
            </a:pPr>
            <a:r>
              <a:rPr lang="en-US" altLang="zh-CN" sz="1800" dirty="0"/>
              <a:t>public class UseGeneral {</a:t>
            </a:r>
            <a:endParaRPr lang="en-US" altLang="zh-CN" sz="1800" dirty="0"/>
          </a:p>
          <a:p>
            <a:pPr eaLnBrk="1" hangingPunct="1">
              <a:lnSpc>
                <a:spcPct val="80000"/>
              </a:lnSpc>
              <a:buNone/>
            </a:pPr>
            <a:r>
              <a:rPr lang="en-US" altLang="zh-CN" sz="1800" dirty="0"/>
              <a:t>     public void method() {</a:t>
            </a:r>
            <a:endParaRPr lang="en-US" altLang="zh-CN" sz="1800" dirty="0"/>
          </a:p>
          <a:p>
            <a:pPr eaLnBrk="1" hangingPunct="1">
              <a:lnSpc>
                <a:spcPct val="80000"/>
              </a:lnSpc>
              <a:buNone/>
            </a:pPr>
            <a:r>
              <a:rPr lang="en-US" altLang="zh-CN" sz="1800" dirty="0"/>
              <a:t>     int c = </a:t>
            </a:r>
            <a:r>
              <a:rPr lang="en-US" altLang="zh-CN" sz="1800" i="1" dirty="0">
                <a:solidFill>
                  <a:srgbClr val="FF0000"/>
                </a:solidFill>
              </a:rPr>
              <a:t>GeneralFunction.AddUp</a:t>
            </a:r>
            <a:r>
              <a:rPr lang="en-US" altLang="zh-CN" sz="1800" dirty="0"/>
              <a:t>(9, 10); //</a:t>
            </a:r>
            <a:r>
              <a:rPr lang="zh-CN" altLang="en-US" sz="1800" dirty="0"/>
              <a:t>调用静态方法</a:t>
            </a:r>
            <a:endParaRPr lang="zh-CN" altLang="en-US" sz="1800" dirty="0"/>
          </a:p>
          <a:p>
            <a:pPr eaLnBrk="1" hangingPunct="1">
              <a:lnSpc>
                <a:spcPct val="80000"/>
              </a:lnSpc>
              <a:buNone/>
            </a:pPr>
            <a:r>
              <a:rPr lang="zh-CN" altLang="en-US" sz="1800" dirty="0"/>
              <a:t>     </a:t>
            </a:r>
            <a:r>
              <a:rPr lang="en-US" altLang="zh-CN" sz="1800" dirty="0"/>
              <a:t>System.Console.WriteLine("addUp() gives " + c);</a:t>
            </a:r>
            <a:endParaRPr lang="en-US" altLang="zh-CN" sz="1800" dirty="0"/>
          </a:p>
          <a:p>
            <a:pPr eaLnBrk="1" hangingPunct="1">
              <a:lnSpc>
                <a:spcPct val="80000"/>
              </a:lnSpc>
              <a:buNone/>
            </a:pPr>
            <a:r>
              <a:rPr lang="en-US" altLang="zh-CN" sz="1800" dirty="0"/>
              <a:t>     }</a:t>
            </a:r>
            <a:endParaRPr lang="en-US" altLang="zh-CN" sz="1800" dirty="0"/>
          </a:p>
          <a:p>
            <a:pPr eaLnBrk="1" hangingPunct="1">
              <a:lnSpc>
                <a:spcPct val="80000"/>
              </a:lnSpc>
              <a:buNone/>
            </a:pPr>
            <a:r>
              <a:rPr lang="en-US" altLang="zh-CN" sz="1800" dirty="0"/>
              <a:t>}</a:t>
            </a:r>
            <a:endParaRPr lang="en-US" altLang="zh-CN" sz="1800" dirty="0"/>
          </a:p>
          <a:p>
            <a:pPr eaLnBrk="1" hangingPunct="1">
              <a:lnSpc>
                <a:spcPct val="80000"/>
              </a:lnSpc>
            </a:pPr>
            <a:endParaRPr lang="zh-CN" altLang="en-US" sz="1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idx="4294967295"/>
          </p:nvPr>
        </p:nvSpPr>
        <p:spPr>
          <a:xfrm>
            <a:off x="2149475" y="476250"/>
            <a:ext cx="8339138" cy="576263"/>
          </a:xfrm>
          <a:prstGeom prst="rect">
            <a:avLst/>
          </a:prstGeom>
          <a:noFill/>
          <a:ln w="9525">
            <a:noFill/>
          </a:ln>
        </p:spPr>
        <p:txBody>
          <a:bodyPr>
            <a:normAutofit fontScale="90000"/>
          </a:bodyPr>
          <a:p>
            <a:pPr eaLnBrk="1" hangingPunct="1"/>
            <a:r>
              <a:rPr lang="zh-CN" altLang="en-US" sz="4000" dirty="0">
                <a:solidFill>
                  <a:srgbClr val="3333FF"/>
                </a:solidFill>
                <a:effectLst>
                  <a:outerShdw blurRad="38100" dist="38100" dir="2700000">
                    <a:srgbClr val="C0C0C0"/>
                  </a:outerShdw>
                </a:effectLst>
              </a:rPr>
              <a:t>多个类对象初始化后的内存情况</a:t>
            </a:r>
            <a:endParaRPr lang="zh-CN" altLang="en-US" sz="4000" dirty="0">
              <a:solidFill>
                <a:srgbClr val="3333FF"/>
              </a:solidFill>
              <a:effectLst>
                <a:outerShdw blurRad="38100" dist="38100" dir="2700000">
                  <a:srgbClr val="C0C0C0"/>
                </a:outerShdw>
              </a:effectLst>
            </a:endParaRPr>
          </a:p>
        </p:txBody>
      </p:sp>
      <p:grpSp>
        <p:nvGrpSpPr>
          <p:cNvPr id="20483" name="组合 20482"/>
          <p:cNvGrpSpPr/>
          <p:nvPr/>
        </p:nvGrpSpPr>
        <p:grpSpPr>
          <a:xfrm>
            <a:off x="1442884" y="1412875"/>
            <a:ext cx="8757121" cy="4946650"/>
            <a:chOff x="-163" y="0"/>
            <a:chExt cx="5243" cy="3116"/>
          </a:xfrm>
        </p:grpSpPr>
        <p:grpSp>
          <p:nvGrpSpPr>
            <p:cNvPr id="20484" name="组合 20483"/>
            <p:cNvGrpSpPr/>
            <p:nvPr/>
          </p:nvGrpSpPr>
          <p:grpSpPr>
            <a:xfrm>
              <a:off x="-163" y="286"/>
              <a:ext cx="5243" cy="2830"/>
              <a:chOff x="-163" y="0"/>
              <a:chExt cx="5243" cy="2830"/>
            </a:xfrm>
          </p:grpSpPr>
          <p:sp>
            <p:nvSpPr>
              <p:cNvPr id="20485" name="Rectangle 7"/>
              <p:cNvSpPr/>
              <p:nvPr/>
            </p:nvSpPr>
            <p:spPr>
              <a:xfrm>
                <a:off x="-163" y="272"/>
                <a:ext cx="1468" cy="2540"/>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p>
                <a:endParaRPr lang="zh-CN" altLang="en-US" dirty="0">
                  <a:latin typeface="仿宋" panose="02010609060101010101" charset="-122"/>
                  <a:ea typeface="仿宋" panose="02010609060101010101" charset="-122"/>
                </a:endParaRPr>
              </a:p>
            </p:txBody>
          </p:sp>
          <p:sp>
            <p:nvSpPr>
              <p:cNvPr id="20486" name="Rectangle 8"/>
              <p:cNvSpPr/>
              <p:nvPr/>
            </p:nvSpPr>
            <p:spPr>
              <a:xfrm>
                <a:off x="1497" y="272"/>
                <a:ext cx="1723" cy="1406"/>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p>
                <a:endParaRPr lang="zh-CN" altLang="en-US" dirty="0">
                  <a:latin typeface="仿宋" panose="02010609060101010101" charset="-122"/>
                  <a:ea typeface="仿宋" panose="02010609060101010101" charset="-122"/>
                </a:endParaRPr>
              </a:p>
            </p:txBody>
          </p:sp>
          <p:sp>
            <p:nvSpPr>
              <p:cNvPr id="20487" name="Rectangle 9"/>
              <p:cNvSpPr/>
              <p:nvPr/>
            </p:nvSpPr>
            <p:spPr>
              <a:xfrm>
                <a:off x="3402" y="272"/>
                <a:ext cx="1678" cy="1406"/>
              </a:xfrm>
              <a:prstGeom prst="rect">
                <a:avLst/>
              </a:prstGeom>
              <a:solidFill>
                <a:srgbClr val="00CCFF"/>
              </a:solidFill>
              <a:ln w="9525" cap="flat" cmpd="sng">
                <a:solidFill>
                  <a:schemeClr val="tx1"/>
                </a:solidFill>
                <a:prstDash val="solid"/>
                <a:miter/>
                <a:headEnd type="none" w="med" len="med"/>
                <a:tailEnd type="none" w="med" len="med"/>
              </a:ln>
            </p:spPr>
            <p:txBody>
              <a:bodyPr wrap="none" anchor="ctr"/>
              <a:p>
                <a:endParaRPr lang="zh-CN" altLang="en-US" dirty="0">
                  <a:latin typeface="仿宋" panose="02010609060101010101" charset="-122"/>
                  <a:ea typeface="仿宋" panose="02010609060101010101" charset="-122"/>
                </a:endParaRPr>
              </a:p>
            </p:txBody>
          </p:sp>
          <p:sp>
            <p:nvSpPr>
              <p:cNvPr id="20488" name="Text Box 10"/>
              <p:cNvSpPr txBox="1"/>
              <p:nvPr/>
            </p:nvSpPr>
            <p:spPr>
              <a:xfrm>
                <a:off x="45" y="317"/>
                <a:ext cx="915" cy="290"/>
              </a:xfrm>
              <a:prstGeom prst="rect">
                <a:avLst/>
              </a:prstGeom>
              <a:noFill/>
              <a:ln w="9525">
                <a:noFill/>
              </a:ln>
            </p:spPr>
            <p:txBody>
              <a:bodyPr wrap="square">
                <a:spAutoFit/>
              </a:bodyPr>
              <a:p>
                <a:pPr eaLnBrk="1" hangingPunct="1">
                  <a:spcBef>
                    <a:spcPct val="50000"/>
                  </a:spcBef>
                </a:pPr>
                <a:r>
                  <a:rPr lang="en-US" altLang="x-none" sz="2400" dirty="0">
                    <a:solidFill>
                      <a:srgbClr val="1C1C1C"/>
                    </a:solidFill>
                    <a:latin typeface="仿宋" panose="02010609060101010101" charset="-122"/>
                    <a:ea typeface="仿宋" panose="02010609060101010101" charset="-122"/>
                  </a:rPr>
                  <a:t>Private:</a:t>
                </a:r>
                <a:endParaRPr lang="en-US" altLang="x-none" sz="2400" dirty="0">
                  <a:solidFill>
                    <a:srgbClr val="1C1C1C"/>
                  </a:solidFill>
                  <a:latin typeface="仿宋" panose="02010609060101010101" charset="-122"/>
                  <a:ea typeface="仿宋" panose="02010609060101010101" charset="-122"/>
                </a:endParaRPr>
              </a:p>
            </p:txBody>
          </p:sp>
          <p:sp>
            <p:nvSpPr>
              <p:cNvPr id="20489" name="Text Box 11"/>
              <p:cNvSpPr txBox="1"/>
              <p:nvPr/>
            </p:nvSpPr>
            <p:spPr>
              <a:xfrm>
                <a:off x="45" y="1542"/>
                <a:ext cx="915" cy="290"/>
              </a:xfrm>
              <a:prstGeom prst="rect">
                <a:avLst/>
              </a:prstGeom>
              <a:noFill/>
              <a:ln w="9525">
                <a:noFill/>
              </a:ln>
            </p:spPr>
            <p:txBody>
              <a:bodyPr wrap="square">
                <a:spAutoFit/>
              </a:bodyPr>
              <a:p>
                <a:pPr eaLnBrk="1" hangingPunct="1">
                  <a:spcBef>
                    <a:spcPct val="50000"/>
                  </a:spcBef>
                </a:pPr>
                <a:r>
                  <a:rPr lang="en-US" altLang="x-none" sz="2400" dirty="0">
                    <a:solidFill>
                      <a:srgbClr val="1C1C1C"/>
                    </a:solidFill>
                    <a:latin typeface="仿宋" panose="02010609060101010101" charset="-122"/>
                    <a:ea typeface="仿宋" panose="02010609060101010101" charset="-122"/>
                  </a:rPr>
                  <a:t>Public:</a:t>
                </a:r>
                <a:endParaRPr lang="en-US" altLang="x-none" sz="2400" dirty="0">
                  <a:solidFill>
                    <a:srgbClr val="1C1C1C"/>
                  </a:solidFill>
                  <a:latin typeface="仿宋" panose="02010609060101010101" charset="-122"/>
                  <a:ea typeface="仿宋" panose="02010609060101010101" charset="-122"/>
                </a:endParaRPr>
              </a:p>
            </p:txBody>
          </p:sp>
          <p:sp>
            <p:nvSpPr>
              <p:cNvPr id="20490" name="Text Box 12"/>
              <p:cNvSpPr txBox="1"/>
              <p:nvPr/>
            </p:nvSpPr>
            <p:spPr>
              <a:xfrm>
                <a:off x="181" y="2313"/>
                <a:ext cx="907" cy="290"/>
              </a:xfrm>
              <a:prstGeom prst="rect">
                <a:avLst/>
              </a:prstGeom>
              <a:no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zh-CN" altLang="en-US" sz="2400" dirty="0">
                    <a:solidFill>
                      <a:srgbClr val="1C1C1C"/>
                    </a:solidFill>
                    <a:latin typeface="Garamond" panose="02020404030301010803" pitchFamily="2" charset="0"/>
                    <a:ea typeface="仿宋" panose="02010609060101010101" charset="-122"/>
                  </a:rPr>
                  <a:t>函数成员</a:t>
                </a:r>
                <a:endParaRPr lang="zh-CN" altLang="en-US" sz="2400" dirty="0">
                  <a:solidFill>
                    <a:srgbClr val="1C1C1C"/>
                  </a:solidFill>
                  <a:latin typeface="Garamond" panose="02020404030301010803" pitchFamily="2" charset="0"/>
                  <a:ea typeface="仿宋" panose="02010609060101010101" charset="-122"/>
                </a:endParaRPr>
              </a:p>
            </p:txBody>
          </p:sp>
          <p:sp>
            <p:nvSpPr>
              <p:cNvPr id="20491" name="Text Box 13"/>
              <p:cNvSpPr txBox="1"/>
              <p:nvPr/>
            </p:nvSpPr>
            <p:spPr>
              <a:xfrm>
                <a:off x="181" y="1905"/>
                <a:ext cx="908" cy="290"/>
              </a:xfrm>
              <a:prstGeom prst="rect">
                <a:avLst/>
              </a:prstGeom>
              <a:no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zh-CN" altLang="en-US" sz="2400" dirty="0">
                    <a:solidFill>
                      <a:srgbClr val="1C1C1C"/>
                    </a:solidFill>
                    <a:latin typeface="Garamond" panose="02020404030301010803" pitchFamily="2" charset="0"/>
                    <a:ea typeface="仿宋" panose="02010609060101010101" charset="-122"/>
                  </a:rPr>
                  <a:t>数据成员</a:t>
                </a:r>
                <a:endParaRPr lang="zh-CN" altLang="en-US" sz="2400" dirty="0">
                  <a:solidFill>
                    <a:srgbClr val="1C1C1C"/>
                  </a:solidFill>
                  <a:latin typeface="Garamond" panose="02020404030301010803" pitchFamily="2" charset="0"/>
                  <a:ea typeface="仿宋" panose="02010609060101010101" charset="-122"/>
                </a:endParaRPr>
              </a:p>
            </p:txBody>
          </p:sp>
          <p:sp>
            <p:nvSpPr>
              <p:cNvPr id="20492" name="Text Box 14"/>
              <p:cNvSpPr txBox="1"/>
              <p:nvPr/>
            </p:nvSpPr>
            <p:spPr>
              <a:xfrm>
                <a:off x="1633" y="589"/>
                <a:ext cx="1497" cy="290"/>
              </a:xfrm>
              <a:prstGeom prst="rect">
                <a:avLst/>
              </a:prstGeom>
              <a:no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zh-CN" altLang="en-US" sz="2400" dirty="0">
                    <a:solidFill>
                      <a:srgbClr val="1C1C1C"/>
                    </a:solidFill>
                    <a:latin typeface="Garamond" panose="02020404030301010803" pitchFamily="2" charset="0"/>
                    <a:ea typeface="仿宋" panose="02010609060101010101" charset="-122"/>
                  </a:rPr>
                  <a:t>非静态数据成员</a:t>
                </a:r>
                <a:endParaRPr lang="zh-CN" altLang="en-US" sz="2400" dirty="0">
                  <a:solidFill>
                    <a:srgbClr val="1C1C1C"/>
                  </a:solidFill>
                  <a:latin typeface="Garamond" panose="02020404030301010803" pitchFamily="2" charset="0"/>
                  <a:ea typeface="仿宋" panose="02010609060101010101" charset="-122"/>
                </a:endParaRPr>
              </a:p>
            </p:txBody>
          </p:sp>
          <p:sp>
            <p:nvSpPr>
              <p:cNvPr id="20493" name="Text Box 15"/>
              <p:cNvSpPr txBox="1"/>
              <p:nvPr/>
            </p:nvSpPr>
            <p:spPr>
              <a:xfrm>
                <a:off x="181" y="1043"/>
                <a:ext cx="908" cy="290"/>
              </a:xfrm>
              <a:prstGeom prst="rect">
                <a:avLst/>
              </a:prstGeom>
              <a:no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zh-CN" altLang="en-US" sz="2400" dirty="0">
                    <a:solidFill>
                      <a:srgbClr val="1C1C1C"/>
                    </a:solidFill>
                    <a:latin typeface="Garamond" panose="02020404030301010803" pitchFamily="2" charset="0"/>
                    <a:ea typeface="仿宋" panose="02010609060101010101" charset="-122"/>
                  </a:rPr>
                  <a:t>函数成员</a:t>
                </a:r>
                <a:endParaRPr lang="zh-CN" altLang="en-US" sz="2400" dirty="0">
                  <a:solidFill>
                    <a:srgbClr val="1C1C1C"/>
                  </a:solidFill>
                  <a:latin typeface="Garamond" panose="02020404030301010803" pitchFamily="2" charset="0"/>
                  <a:ea typeface="仿宋" panose="02010609060101010101" charset="-122"/>
                </a:endParaRPr>
              </a:p>
            </p:txBody>
          </p:sp>
          <p:sp>
            <p:nvSpPr>
              <p:cNvPr id="20494" name="Text Box 16"/>
              <p:cNvSpPr txBox="1"/>
              <p:nvPr/>
            </p:nvSpPr>
            <p:spPr>
              <a:xfrm>
                <a:off x="1497" y="272"/>
                <a:ext cx="1179" cy="290"/>
              </a:xfrm>
              <a:prstGeom prst="rect">
                <a:avLst/>
              </a:prstGeom>
              <a:noFill/>
              <a:ln w="9525">
                <a:noFill/>
              </a:ln>
            </p:spPr>
            <p:txBody>
              <a:bodyPr wrap="square">
                <a:spAutoFit/>
              </a:bodyPr>
              <a:p>
                <a:pPr eaLnBrk="1" hangingPunct="1">
                  <a:spcBef>
                    <a:spcPct val="50000"/>
                  </a:spcBef>
                </a:pPr>
                <a:r>
                  <a:rPr lang="en-US" altLang="x-none" sz="2400" dirty="0">
                    <a:solidFill>
                      <a:srgbClr val="1C1C1C"/>
                    </a:solidFill>
                    <a:latin typeface="仿宋" panose="02010609060101010101" charset="-122"/>
                    <a:ea typeface="仿宋" panose="02010609060101010101" charset="-122"/>
                  </a:rPr>
                  <a:t>Private:</a:t>
                </a:r>
                <a:endParaRPr lang="en-US" altLang="x-none" sz="2400" dirty="0">
                  <a:solidFill>
                    <a:srgbClr val="1C1C1C"/>
                  </a:solidFill>
                  <a:latin typeface="仿宋" panose="02010609060101010101" charset="-122"/>
                  <a:ea typeface="仿宋" panose="02010609060101010101" charset="-122"/>
                </a:endParaRPr>
              </a:p>
            </p:txBody>
          </p:sp>
          <p:sp>
            <p:nvSpPr>
              <p:cNvPr id="20495" name="Text Box 17"/>
              <p:cNvSpPr txBox="1"/>
              <p:nvPr/>
            </p:nvSpPr>
            <p:spPr>
              <a:xfrm>
                <a:off x="1542" y="998"/>
                <a:ext cx="909" cy="290"/>
              </a:xfrm>
              <a:prstGeom prst="rect">
                <a:avLst/>
              </a:prstGeom>
              <a:noFill/>
              <a:ln w="9525">
                <a:noFill/>
              </a:ln>
            </p:spPr>
            <p:txBody>
              <a:bodyPr wrap="square">
                <a:spAutoFit/>
              </a:bodyPr>
              <a:p>
                <a:pPr eaLnBrk="1" hangingPunct="1">
                  <a:spcBef>
                    <a:spcPct val="50000"/>
                  </a:spcBef>
                </a:pPr>
                <a:r>
                  <a:rPr lang="en-US" altLang="x-none" sz="2400" dirty="0">
                    <a:solidFill>
                      <a:srgbClr val="1C1C1C"/>
                    </a:solidFill>
                    <a:latin typeface="仿宋" panose="02010609060101010101" charset="-122"/>
                    <a:ea typeface="仿宋" panose="02010609060101010101" charset="-122"/>
                  </a:rPr>
                  <a:t>Public:</a:t>
                </a:r>
                <a:endParaRPr lang="en-US" altLang="x-none" sz="2400" dirty="0">
                  <a:solidFill>
                    <a:srgbClr val="1C1C1C"/>
                  </a:solidFill>
                  <a:latin typeface="仿宋" panose="02010609060101010101" charset="-122"/>
                  <a:ea typeface="仿宋" panose="02010609060101010101" charset="-122"/>
                </a:endParaRPr>
              </a:p>
            </p:txBody>
          </p:sp>
          <p:sp>
            <p:nvSpPr>
              <p:cNvPr id="20496" name="Text Box 18"/>
              <p:cNvSpPr txBox="1"/>
              <p:nvPr/>
            </p:nvSpPr>
            <p:spPr>
              <a:xfrm>
                <a:off x="181" y="680"/>
                <a:ext cx="908" cy="290"/>
              </a:xfrm>
              <a:prstGeom prst="rect">
                <a:avLst/>
              </a:prstGeom>
              <a:no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zh-CN" altLang="en-US" sz="2400" dirty="0">
                    <a:solidFill>
                      <a:srgbClr val="1C1C1C"/>
                    </a:solidFill>
                    <a:latin typeface="Garamond" panose="02020404030301010803" pitchFamily="2" charset="0"/>
                    <a:ea typeface="仿宋" panose="02010609060101010101" charset="-122"/>
                  </a:rPr>
                  <a:t>数据成员</a:t>
                </a:r>
                <a:endParaRPr lang="zh-CN" altLang="en-US" sz="2400" dirty="0">
                  <a:solidFill>
                    <a:srgbClr val="1C1C1C"/>
                  </a:solidFill>
                  <a:latin typeface="Garamond" panose="02020404030301010803" pitchFamily="2" charset="0"/>
                  <a:ea typeface="仿宋" panose="02010609060101010101" charset="-122"/>
                </a:endParaRPr>
              </a:p>
            </p:txBody>
          </p:sp>
          <p:sp>
            <p:nvSpPr>
              <p:cNvPr id="20497" name="Text Box 19"/>
              <p:cNvSpPr txBox="1"/>
              <p:nvPr/>
            </p:nvSpPr>
            <p:spPr>
              <a:xfrm>
                <a:off x="1633" y="1315"/>
                <a:ext cx="1497" cy="290"/>
              </a:xfrm>
              <a:prstGeom prst="rect">
                <a:avLst/>
              </a:prstGeom>
              <a:no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zh-CN" altLang="en-US" sz="2400" dirty="0">
                    <a:solidFill>
                      <a:srgbClr val="1C1C1C"/>
                    </a:solidFill>
                    <a:latin typeface="Garamond" panose="02020404030301010803" pitchFamily="2" charset="0"/>
                    <a:ea typeface="仿宋" panose="02010609060101010101" charset="-122"/>
                  </a:rPr>
                  <a:t>非静态数据成员</a:t>
                </a:r>
                <a:endParaRPr lang="zh-CN" altLang="en-US" sz="2400" dirty="0">
                  <a:solidFill>
                    <a:srgbClr val="1C1C1C"/>
                  </a:solidFill>
                  <a:latin typeface="Garamond" panose="02020404030301010803" pitchFamily="2" charset="0"/>
                  <a:ea typeface="仿宋" panose="02010609060101010101" charset="-122"/>
                </a:endParaRPr>
              </a:p>
            </p:txBody>
          </p:sp>
          <p:sp>
            <p:nvSpPr>
              <p:cNvPr id="20498" name="Text Box 20"/>
              <p:cNvSpPr txBox="1"/>
              <p:nvPr/>
            </p:nvSpPr>
            <p:spPr>
              <a:xfrm>
                <a:off x="3493" y="544"/>
                <a:ext cx="1496" cy="290"/>
              </a:xfrm>
              <a:prstGeom prst="rect">
                <a:avLst/>
              </a:prstGeom>
              <a:no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zh-CN" altLang="en-US" sz="2400" dirty="0">
                    <a:solidFill>
                      <a:srgbClr val="1C1C1C"/>
                    </a:solidFill>
                    <a:latin typeface="Garamond" panose="02020404030301010803" pitchFamily="2" charset="0"/>
                    <a:ea typeface="仿宋" panose="02010609060101010101" charset="-122"/>
                  </a:rPr>
                  <a:t>非静态数据成员</a:t>
                </a:r>
                <a:endParaRPr lang="zh-CN" altLang="en-US" sz="2400" dirty="0">
                  <a:solidFill>
                    <a:srgbClr val="1C1C1C"/>
                  </a:solidFill>
                  <a:latin typeface="Garamond" panose="02020404030301010803" pitchFamily="2" charset="0"/>
                  <a:ea typeface="仿宋" panose="02010609060101010101" charset="-122"/>
                </a:endParaRPr>
              </a:p>
            </p:txBody>
          </p:sp>
          <p:sp>
            <p:nvSpPr>
              <p:cNvPr id="20499" name="Text Box 21"/>
              <p:cNvSpPr txBox="1"/>
              <p:nvPr/>
            </p:nvSpPr>
            <p:spPr>
              <a:xfrm>
                <a:off x="3357" y="226"/>
                <a:ext cx="1155" cy="290"/>
              </a:xfrm>
              <a:prstGeom prst="rect">
                <a:avLst/>
              </a:prstGeom>
              <a:noFill/>
              <a:ln w="9525">
                <a:noFill/>
              </a:ln>
            </p:spPr>
            <p:txBody>
              <a:bodyPr wrap="square">
                <a:spAutoFit/>
              </a:bodyPr>
              <a:p>
                <a:pPr eaLnBrk="1" hangingPunct="1">
                  <a:spcBef>
                    <a:spcPct val="50000"/>
                  </a:spcBef>
                </a:pPr>
                <a:r>
                  <a:rPr lang="en-US" altLang="x-none" sz="2400" dirty="0">
                    <a:solidFill>
                      <a:srgbClr val="1C1C1C"/>
                    </a:solidFill>
                    <a:latin typeface="仿宋" panose="02010609060101010101" charset="-122"/>
                    <a:ea typeface="仿宋" panose="02010609060101010101" charset="-122"/>
                  </a:rPr>
                  <a:t>Private:</a:t>
                </a:r>
                <a:endParaRPr lang="en-US" altLang="x-none" sz="2400" dirty="0">
                  <a:solidFill>
                    <a:srgbClr val="1C1C1C"/>
                  </a:solidFill>
                  <a:latin typeface="仿宋" panose="02010609060101010101" charset="-122"/>
                  <a:ea typeface="仿宋" panose="02010609060101010101" charset="-122"/>
                </a:endParaRPr>
              </a:p>
            </p:txBody>
          </p:sp>
          <p:sp>
            <p:nvSpPr>
              <p:cNvPr id="20500" name="Text Box 22"/>
              <p:cNvSpPr txBox="1"/>
              <p:nvPr/>
            </p:nvSpPr>
            <p:spPr>
              <a:xfrm>
                <a:off x="3402" y="998"/>
                <a:ext cx="930" cy="290"/>
              </a:xfrm>
              <a:prstGeom prst="rect">
                <a:avLst/>
              </a:prstGeom>
              <a:noFill/>
              <a:ln w="9525">
                <a:noFill/>
              </a:ln>
            </p:spPr>
            <p:txBody>
              <a:bodyPr wrap="square">
                <a:spAutoFit/>
              </a:bodyPr>
              <a:p>
                <a:pPr eaLnBrk="1" hangingPunct="1">
                  <a:spcBef>
                    <a:spcPct val="50000"/>
                  </a:spcBef>
                </a:pPr>
                <a:r>
                  <a:rPr lang="en-US" altLang="x-none" sz="2400" dirty="0">
                    <a:solidFill>
                      <a:srgbClr val="1C1C1C"/>
                    </a:solidFill>
                    <a:latin typeface="仿宋" panose="02010609060101010101" charset="-122"/>
                    <a:ea typeface="仿宋" panose="02010609060101010101" charset="-122"/>
                  </a:rPr>
                  <a:t>Public:</a:t>
                </a:r>
                <a:endParaRPr lang="en-US" altLang="x-none" sz="2400" dirty="0">
                  <a:solidFill>
                    <a:srgbClr val="1C1C1C"/>
                  </a:solidFill>
                  <a:latin typeface="仿宋" panose="02010609060101010101" charset="-122"/>
                  <a:ea typeface="仿宋" panose="02010609060101010101" charset="-122"/>
                </a:endParaRPr>
              </a:p>
            </p:txBody>
          </p:sp>
          <p:sp>
            <p:nvSpPr>
              <p:cNvPr id="20501" name="Text Box 23"/>
              <p:cNvSpPr txBox="1"/>
              <p:nvPr/>
            </p:nvSpPr>
            <p:spPr>
              <a:xfrm>
                <a:off x="3493" y="1315"/>
                <a:ext cx="1496" cy="290"/>
              </a:xfrm>
              <a:prstGeom prst="rect">
                <a:avLst/>
              </a:prstGeom>
              <a:no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zh-CN" altLang="en-US" sz="2400" dirty="0">
                    <a:solidFill>
                      <a:srgbClr val="1C1C1C"/>
                    </a:solidFill>
                    <a:latin typeface="Garamond" panose="02020404030301010803" pitchFamily="2" charset="0"/>
                    <a:ea typeface="仿宋" panose="02010609060101010101" charset="-122"/>
                  </a:rPr>
                  <a:t>非静态数据成员</a:t>
                </a:r>
                <a:endParaRPr lang="zh-CN" altLang="en-US" sz="2400" dirty="0">
                  <a:solidFill>
                    <a:srgbClr val="1C1C1C"/>
                  </a:solidFill>
                  <a:latin typeface="Garamond" panose="02020404030301010803" pitchFamily="2" charset="0"/>
                  <a:ea typeface="仿宋" panose="02010609060101010101" charset="-122"/>
                </a:endParaRPr>
              </a:p>
            </p:txBody>
          </p:sp>
          <p:sp>
            <p:nvSpPr>
              <p:cNvPr id="20502" name="Text Box 24"/>
              <p:cNvSpPr txBox="1"/>
              <p:nvPr/>
            </p:nvSpPr>
            <p:spPr>
              <a:xfrm>
                <a:off x="2722" y="2086"/>
                <a:ext cx="1361" cy="290"/>
              </a:xfrm>
              <a:prstGeom prst="rect">
                <a:avLst/>
              </a:prstGeom>
              <a:solidFill>
                <a:srgbClr val="00CCFF"/>
              </a:solid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zh-CN" altLang="en-US" sz="2400" dirty="0">
                    <a:solidFill>
                      <a:srgbClr val="1C1C1C"/>
                    </a:solidFill>
                    <a:latin typeface="Garamond" panose="02020404030301010803" pitchFamily="2" charset="0"/>
                    <a:ea typeface="仿宋" panose="02010609060101010101" charset="-122"/>
                  </a:rPr>
                  <a:t>静态数据成员</a:t>
                </a:r>
                <a:endParaRPr lang="zh-CN" altLang="en-US" sz="2400" dirty="0">
                  <a:solidFill>
                    <a:srgbClr val="1C1C1C"/>
                  </a:solidFill>
                  <a:latin typeface="Garamond" panose="02020404030301010803" pitchFamily="2" charset="0"/>
                  <a:ea typeface="仿宋" panose="02010609060101010101" charset="-122"/>
                </a:endParaRPr>
              </a:p>
            </p:txBody>
          </p:sp>
          <p:sp>
            <p:nvSpPr>
              <p:cNvPr id="20503" name="Text Box 25"/>
              <p:cNvSpPr txBox="1"/>
              <p:nvPr/>
            </p:nvSpPr>
            <p:spPr>
              <a:xfrm>
                <a:off x="1860" y="2540"/>
                <a:ext cx="3084" cy="290"/>
              </a:xfrm>
              <a:prstGeom prst="rect">
                <a:avLst/>
              </a:prstGeom>
              <a:solidFill>
                <a:srgbClr val="00CCFF"/>
              </a:solidFill>
              <a:ln w="9525" cap="flat" cmpd="sng">
                <a:solidFill>
                  <a:schemeClr val="tx1"/>
                </a:solidFill>
                <a:prstDash val="solid"/>
                <a:miter/>
                <a:headEnd type="none" w="med" len="med"/>
                <a:tailEnd type="none" w="med" len="med"/>
              </a:ln>
            </p:spPr>
            <p:txBody>
              <a:bodyPr>
                <a:spAutoFit/>
              </a:bodyPr>
              <a:p>
                <a:pPr algn="ctr" eaLnBrk="1" hangingPunct="1">
                  <a:spcBef>
                    <a:spcPct val="50000"/>
                  </a:spcBef>
                </a:pPr>
                <a:r>
                  <a:rPr lang="zh-CN" altLang="en-US" sz="2400" dirty="0">
                    <a:solidFill>
                      <a:srgbClr val="1C1C1C"/>
                    </a:solidFill>
                    <a:latin typeface="Garamond" panose="02020404030301010803" pitchFamily="2" charset="0"/>
                    <a:ea typeface="仿宋" panose="02010609060101010101" charset="-122"/>
                  </a:rPr>
                  <a:t>函数成员</a:t>
                </a:r>
                <a:endParaRPr lang="zh-CN" altLang="en-US" sz="2400" dirty="0">
                  <a:solidFill>
                    <a:srgbClr val="1C1C1C"/>
                  </a:solidFill>
                  <a:latin typeface="Garamond" panose="02020404030301010803" pitchFamily="2" charset="0"/>
                  <a:ea typeface="仿宋" panose="02010609060101010101" charset="-122"/>
                </a:endParaRPr>
              </a:p>
            </p:txBody>
          </p:sp>
          <p:sp>
            <p:nvSpPr>
              <p:cNvPr id="20504" name="AutoShape 26"/>
              <p:cNvSpPr/>
              <p:nvPr/>
            </p:nvSpPr>
            <p:spPr>
              <a:xfrm>
                <a:off x="1950" y="1678"/>
                <a:ext cx="318" cy="862"/>
              </a:xfrm>
              <a:prstGeom prst="upArrow">
                <a:avLst>
                  <a:gd name="adj1" fmla="val 50000"/>
                  <a:gd name="adj2" fmla="val 67767"/>
                </a:avLst>
              </a:prstGeom>
              <a:solidFill>
                <a:srgbClr val="00CCFF"/>
              </a:solidFill>
              <a:ln w="9525" cap="flat" cmpd="sng">
                <a:solidFill>
                  <a:schemeClr val="tx1"/>
                </a:solidFill>
                <a:prstDash val="solid"/>
                <a:miter/>
                <a:headEnd type="none" w="med" len="med"/>
                <a:tailEnd type="none" w="med" len="med"/>
              </a:ln>
            </p:spPr>
            <p:txBody>
              <a:bodyPr vert="eaVert" wrap="none" anchor="ctr"/>
              <a:p>
                <a:endParaRPr lang="zh-CN" altLang="en-US" dirty="0">
                  <a:latin typeface="仿宋" panose="02010609060101010101" charset="-122"/>
                  <a:ea typeface="仿宋" panose="02010609060101010101" charset="-122"/>
                </a:endParaRPr>
              </a:p>
            </p:txBody>
          </p:sp>
          <p:sp>
            <p:nvSpPr>
              <p:cNvPr id="20505" name="AutoShape 27"/>
              <p:cNvSpPr/>
              <p:nvPr/>
            </p:nvSpPr>
            <p:spPr>
              <a:xfrm>
                <a:off x="4491" y="1678"/>
                <a:ext cx="362" cy="862"/>
              </a:xfrm>
              <a:prstGeom prst="upArrow">
                <a:avLst>
                  <a:gd name="adj1" fmla="val 50000"/>
                  <a:gd name="adj2" fmla="val 59530"/>
                </a:avLst>
              </a:prstGeom>
              <a:solidFill>
                <a:srgbClr val="00CCFF"/>
              </a:solidFill>
              <a:ln w="9525" cap="flat" cmpd="sng">
                <a:solidFill>
                  <a:schemeClr val="tx1"/>
                </a:solidFill>
                <a:prstDash val="solid"/>
                <a:miter/>
                <a:headEnd type="none" w="med" len="med"/>
                <a:tailEnd type="none" w="med" len="med"/>
              </a:ln>
            </p:spPr>
            <p:txBody>
              <a:bodyPr vert="eaVert" wrap="none" anchor="ctr"/>
              <a:p>
                <a:endParaRPr lang="zh-CN" altLang="en-US" dirty="0">
                  <a:latin typeface="仿宋" panose="02010609060101010101" charset="-122"/>
                  <a:ea typeface="仿宋" panose="02010609060101010101" charset="-122"/>
                </a:endParaRPr>
              </a:p>
            </p:txBody>
          </p:sp>
          <p:sp>
            <p:nvSpPr>
              <p:cNvPr id="20506" name="AutoShape 28"/>
              <p:cNvSpPr/>
              <p:nvPr/>
            </p:nvSpPr>
            <p:spPr>
              <a:xfrm>
                <a:off x="2676" y="1678"/>
                <a:ext cx="272" cy="408"/>
              </a:xfrm>
              <a:prstGeom prst="upArrow">
                <a:avLst>
                  <a:gd name="adj1" fmla="val 50000"/>
                  <a:gd name="adj2" fmla="val 37500"/>
                </a:avLst>
              </a:prstGeom>
              <a:solidFill>
                <a:srgbClr val="00CCFF"/>
              </a:solidFill>
              <a:ln w="9525" cap="flat" cmpd="sng">
                <a:solidFill>
                  <a:schemeClr val="tx1"/>
                </a:solidFill>
                <a:prstDash val="solid"/>
                <a:miter/>
                <a:headEnd type="none" w="med" len="med"/>
                <a:tailEnd type="none" w="med" len="med"/>
              </a:ln>
            </p:spPr>
            <p:txBody>
              <a:bodyPr vert="eaVert" wrap="none" anchor="ctr"/>
              <a:p>
                <a:endParaRPr lang="zh-CN" altLang="en-US" dirty="0">
                  <a:latin typeface="仿宋" panose="02010609060101010101" charset="-122"/>
                  <a:ea typeface="仿宋" panose="02010609060101010101" charset="-122"/>
                </a:endParaRPr>
              </a:p>
            </p:txBody>
          </p:sp>
          <p:sp>
            <p:nvSpPr>
              <p:cNvPr id="20507" name="AutoShape 29"/>
              <p:cNvSpPr/>
              <p:nvPr/>
            </p:nvSpPr>
            <p:spPr>
              <a:xfrm>
                <a:off x="3856" y="1678"/>
                <a:ext cx="272" cy="408"/>
              </a:xfrm>
              <a:prstGeom prst="upArrow">
                <a:avLst>
                  <a:gd name="adj1" fmla="val 50000"/>
                  <a:gd name="adj2" fmla="val 37500"/>
                </a:avLst>
              </a:prstGeom>
              <a:solidFill>
                <a:srgbClr val="00CCFF"/>
              </a:solidFill>
              <a:ln w="9525" cap="flat" cmpd="sng">
                <a:solidFill>
                  <a:schemeClr val="tx1"/>
                </a:solidFill>
                <a:prstDash val="solid"/>
                <a:miter/>
                <a:headEnd type="none" w="med" len="med"/>
                <a:tailEnd type="none" w="med" len="med"/>
              </a:ln>
            </p:spPr>
            <p:txBody>
              <a:bodyPr vert="eaVert" wrap="none" anchor="ctr"/>
              <a:p>
                <a:endParaRPr lang="zh-CN" altLang="en-US" dirty="0">
                  <a:latin typeface="仿宋" panose="02010609060101010101" charset="-122"/>
                  <a:ea typeface="仿宋" panose="02010609060101010101" charset="-122"/>
                </a:endParaRPr>
              </a:p>
            </p:txBody>
          </p:sp>
          <p:sp>
            <p:nvSpPr>
              <p:cNvPr id="20508" name="AutoShape 30"/>
              <p:cNvSpPr/>
              <p:nvPr/>
            </p:nvSpPr>
            <p:spPr>
              <a:xfrm>
                <a:off x="499" y="0"/>
                <a:ext cx="136" cy="272"/>
              </a:xfrm>
              <a:prstGeom prst="downArrow">
                <a:avLst>
                  <a:gd name="adj1" fmla="val 50000"/>
                  <a:gd name="adj2" fmla="val 50000"/>
                </a:avLst>
              </a:prstGeom>
              <a:solidFill>
                <a:srgbClr val="00CCFF"/>
              </a:solidFill>
              <a:ln w="9525" cap="flat" cmpd="sng">
                <a:solidFill>
                  <a:schemeClr val="tx1"/>
                </a:solidFill>
                <a:prstDash val="sysDot"/>
                <a:miter/>
                <a:headEnd type="none" w="med" len="med"/>
                <a:tailEnd type="none" w="med" len="med"/>
              </a:ln>
            </p:spPr>
            <p:txBody>
              <a:bodyPr wrap="none" anchor="ctr"/>
              <a:p>
                <a:endParaRPr lang="zh-CN" altLang="en-US" dirty="0">
                  <a:latin typeface="仿宋" panose="02010609060101010101" charset="-122"/>
                  <a:ea typeface="仿宋" panose="02010609060101010101" charset="-122"/>
                </a:endParaRPr>
              </a:p>
            </p:txBody>
          </p:sp>
          <p:sp>
            <p:nvSpPr>
              <p:cNvPr id="20509" name="AutoShape 31"/>
              <p:cNvSpPr/>
              <p:nvPr/>
            </p:nvSpPr>
            <p:spPr>
              <a:xfrm>
                <a:off x="2268" y="0"/>
                <a:ext cx="136" cy="272"/>
              </a:xfrm>
              <a:prstGeom prst="downArrow">
                <a:avLst>
                  <a:gd name="adj1" fmla="val 50000"/>
                  <a:gd name="adj2" fmla="val 50000"/>
                </a:avLst>
              </a:prstGeom>
              <a:solidFill>
                <a:srgbClr val="00CCFF"/>
              </a:solidFill>
              <a:ln w="9525" cap="flat" cmpd="sng">
                <a:solidFill>
                  <a:schemeClr val="tx1"/>
                </a:solidFill>
                <a:prstDash val="sysDot"/>
                <a:miter/>
                <a:headEnd type="none" w="med" len="med"/>
                <a:tailEnd type="none" w="med" len="med"/>
              </a:ln>
            </p:spPr>
            <p:txBody>
              <a:bodyPr wrap="none" anchor="ctr"/>
              <a:p>
                <a:endParaRPr lang="zh-CN" altLang="en-US" dirty="0">
                  <a:latin typeface="仿宋" panose="02010609060101010101" charset="-122"/>
                  <a:ea typeface="仿宋" panose="02010609060101010101" charset="-122"/>
                </a:endParaRPr>
              </a:p>
            </p:txBody>
          </p:sp>
          <p:sp>
            <p:nvSpPr>
              <p:cNvPr id="20510" name="AutoShape 32"/>
              <p:cNvSpPr/>
              <p:nvPr/>
            </p:nvSpPr>
            <p:spPr>
              <a:xfrm>
                <a:off x="4037" y="0"/>
                <a:ext cx="136" cy="272"/>
              </a:xfrm>
              <a:prstGeom prst="downArrow">
                <a:avLst>
                  <a:gd name="adj1" fmla="val 50000"/>
                  <a:gd name="adj2" fmla="val 50000"/>
                </a:avLst>
              </a:prstGeom>
              <a:solidFill>
                <a:srgbClr val="00CCFF"/>
              </a:solidFill>
              <a:ln w="9525" cap="flat" cmpd="sng">
                <a:solidFill>
                  <a:schemeClr val="tx1"/>
                </a:solidFill>
                <a:prstDash val="sysDot"/>
                <a:miter/>
                <a:headEnd type="none" w="med" len="med"/>
                <a:tailEnd type="none" w="med" len="med"/>
              </a:ln>
            </p:spPr>
            <p:txBody>
              <a:bodyPr wrap="none" anchor="ctr"/>
              <a:p>
                <a:endParaRPr lang="zh-CN" altLang="en-US" dirty="0">
                  <a:latin typeface="仿宋" panose="02010609060101010101" charset="-122"/>
                  <a:ea typeface="仿宋" panose="02010609060101010101" charset="-122"/>
                </a:endParaRPr>
              </a:p>
            </p:txBody>
          </p:sp>
        </p:grpSp>
        <p:sp>
          <p:nvSpPr>
            <p:cNvPr id="20511" name="Text Box 33"/>
            <p:cNvSpPr txBox="1"/>
            <p:nvPr/>
          </p:nvSpPr>
          <p:spPr>
            <a:xfrm>
              <a:off x="240" y="0"/>
              <a:ext cx="720" cy="290"/>
            </a:xfrm>
            <a:prstGeom prst="rect">
              <a:avLst/>
            </a:prstGeom>
            <a:noFill/>
            <a:ln w="9525">
              <a:noFill/>
            </a:ln>
          </p:spPr>
          <p:txBody>
            <a:bodyPr>
              <a:spAutoFit/>
            </a:bodyPr>
            <a:p>
              <a:pPr eaLnBrk="1" hangingPunct="1">
                <a:spcBef>
                  <a:spcPct val="50000"/>
                </a:spcBef>
              </a:pPr>
              <a:r>
                <a:rPr lang="zh-CN" altLang="en-US" sz="2400" dirty="0">
                  <a:solidFill>
                    <a:srgbClr val="1C1C1C"/>
                  </a:solidFill>
                  <a:latin typeface="Tahoma" panose="020B0604030504040204" pitchFamily="2" charset="0"/>
                  <a:ea typeface="仿宋" panose="02010609060101010101" charset="-122"/>
                </a:rPr>
                <a:t>类定义</a:t>
              </a:r>
              <a:endParaRPr lang="zh-CN" altLang="en-US" sz="2400" dirty="0">
                <a:solidFill>
                  <a:srgbClr val="1C1C1C"/>
                </a:solidFill>
                <a:latin typeface="Tahoma" panose="020B0604030504040204" pitchFamily="2" charset="0"/>
                <a:ea typeface="仿宋" panose="02010609060101010101" charset="-122"/>
              </a:endParaRPr>
            </a:p>
          </p:txBody>
        </p:sp>
        <p:sp>
          <p:nvSpPr>
            <p:cNvPr id="20512" name="Text Box 34"/>
            <p:cNvSpPr txBox="1"/>
            <p:nvPr/>
          </p:nvSpPr>
          <p:spPr>
            <a:xfrm>
              <a:off x="1968" y="0"/>
              <a:ext cx="816" cy="290"/>
            </a:xfrm>
            <a:prstGeom prst="rect">
              <a:avLst/>
            </a:prstGeom>
            <a:noFill/>
            <a:ln w="9525">
              <a:noFill/>
            </a:ln>
          </p:spPr>
          <p:txBody>
            <a:bodyPr>
              <a:spAutoFit/>
            </a:bodyPr>
            <a:p>
              <a:pPr eaLnBrk="1" hangingPunct="1">
                <a:spcBef>
                  <a:spcPct val="50000"/>
                </a:spcBef>
              </a:pPr>
              <a:r>
                <a:rPr lang="zh-CN" altLang="en-US" sz="2400" dirty="0">
                  <a:solidFill>
                    <a:srgbClr val="1C1C1C"/>
                  </a:solidFill>
                  <a:latin typeface="仿宋" panose="02010609060101010101" charset="-122"/>
                  <a:ea typeface="仿宋" panose="02010609060101010101" charset="-122"/>
                </a:rPr>
                <a:t>类对象</a:t>
              </a:r>
              <a:r>
                <a:rPr lang="en-US" altLang="x-none" sz="2400" dirty="0">
                  <a:solidFill>
                    <a:srgbClr val="1C1C1C"/>
                  </a:solidFill>
                  <a:latin typeface="仿宋" panose="02010609060101010101" charset="-122"/>
                  <a:ea typeface="仿宋" panose="02010609060101010101" charset="-122"/>
                </a:rPr>
                <a:t>1</a:t>
              </a:r>
              <a:endParaRPr lang="en-US" altLang="x-none" sz="2400" dirty="0">
                <a:solidFill>
                  <a:srgbClr val="1C1C1C"/>
                </a:solidFill>
                <a:latin typeface="仿宋" panose="02010609060101010101" charset="-122"/>
                <a:ea typeface="仿宋" panose="02010609060101010101" charset="-122"/>
              </a:endParaRPr>
            </a:p>
          </p:txBody>
        </p:sp>
        <p:sp>
          <p:nvSpPr>
            <p:cNvPr id="20513" name="Text Box 35"/>
            <p:cNvSpPr txBox="1"/>
            <p:nvPr/>
          </p:nvSpPr>
          <p:spPr>
            <a:xfrm>
              <a:off x="3696" y="0"/>
              <a:ext cx="816" cy="290"/>
            </a:xfrm>
            <a:prstGeom prst="rect">
              <a:avLst/>
            </a:prstGeom>
            <a:noFill/>
            <a:ln w="9525">
              <a:noFill/>
            </a:ln>
          </p:spPr>
          <p:txBody>
            <a:bodyPr>
              <a:spAutoFit/>
            </a:bodyPr>
            <a:p>
              <a:pPr eaLnBrk="1" hangingPunct="1">
                <a:spcBef>
                  <a:spcPct val="50000"/>
                </a:spcBef>
              </a:pPr>
              <a:r>
                <a:rPr lang="zh-CN" altLang="en-US" sz="2400" dirty="0">
                  <a:solidFill>
                    <a:srgbClr val="1C1C1C"/>
                  </a:solidFill>
                  <a:latin typeface="仿宋" panose="02010609060101010101" charset="-122"/>
                  <a:ea typeface="仿宋" panose="02010609060101010101" charset="-122"/>
                </a:rPr>
                <a:t>类对象</a:t>
              </a:r>
              <a:r>
                <a:rPr lang="en-US" altLang="x-none" sz="2400" dirty="0">
                  <a:solidFill>
                    <a:srgbClr val="1C1C1C"/>
                  </a:solidFill>
                  <a:latin typeface="仿宋" panose="02010609060101010101" charset="-122"/>
                  <a:ea typeface="仿宋" panose="02010609060101010101" charset="-122"/>
                </a:rPr>
                <a:t>n</a:t>
              </a:r>
              <a:endParaRPr lang="en-US" altLang="x-none" sz="2400" dirty="0">
                <a:solidFill>
                  <a:srgbClr val="1C1C1C"/>
                </a:solidFill>
                <a:latin typeface="仿宋" panose="02010609060101010101" charset="-122"/>
                <a:ea typeface="仿宋" panose="02010609060101010101" charset="-122"/>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idx="4294967295"/>
          </p:nvPr>
        </p:nvSpPr>
        <p:spPr>
          <a:xfrm>
            <a:off x="1157288" y="274638"/>
            <a:ext cx="8345487" cy="777875"/>
          </a:xfrm>
          <a:prstGeom prst="rect">
            <a:avLst/>
          </a:prstGeom>
          <a:noFill/>
          <a:ln w="9525">
            <a:noFill/>
          </a:ln>
        </p:spPr>
        <p:txBody>
          <a:bodyPr/>
          <a:p>
            <a:pPr eaLnBrk="1" hangingPunct="1"/>
            <a:r>
              <a:rPr lang="zh-CN" altLang="en-US" sz="3600" dirty="0">
                <a:solidFill>
                  <a:srgbClr val="0000CC"/>
                </a:solidFill>
                <a:latin typeface="仿宋" panose="02010609060101010101" charset="-122"/>
                <a:ea typeface="仿宋" panose="02010609060101010101" charset="-122"/>
              </a:rPr>
              <a:t>静态数据成员</a:t>
            </a:r>
            <a:endParaRPr lang="zh-CN" altLang="en-US" sz="3600" dirty="0">
              <a:solidFill>
                <a:srgbClr val="0000CC"/>
              </a:solidFill>
              <a:latin typeface="仿宋" panose="02010609060101010101" charset="-122"/>
              <a:ea typeface="仿宋" panose="02010609060101010101" charset="-122"/>
            </a:endParaRPr>
          </a:p>
        </p:txBody>
      </p:sp>
      <p:sp>
        <p:nvSpPr>
          <p:cNvPr id="22531" name="Rectangle 3"/>
          <p:cNvSpPr>
            <a:spLocks noGrp="1"/>
          </p:cNvSpPr>
          <p:nvPr>
            <p:ph type="body" idx="4294967295"/>
          </p:nvPr>
        </p:nvSpPr>
        <p:spPr>
          <a:xfrm>
            <a:off x="1158240" y="1600200"/>
            <a:ext cx="9395460" cy="1612900"/>
          </a:xfrm>
          <a:prstGeom prst="rect">
            <a:avLst/>
          </a:prstGeom>
          <a:noFill/>
          <a:ln w="9525">
            <a:noFill/>
          </a:ln>
        </p:spPr>
        <p:txBody>
          <a:bodyPr/>
          <a:p>
            <a:pPr eaLnBrk="1" hangingPunct="1"/>
            <a:r>
              <a:rPr lang="en-US" altLang="x-none" dirty="0">
                <a:solidFill>
                  <a:srgbClr val="1C1C1C"/>
                </a:solidFill>
                <a:latin typeface="仿宋" panose="02010609060101010101" charset="-122"/>
                <a:cs typeface="仿宋" panose="02010609060101010101" charset="-122"/>
              </a:rPr>
              <a:t>static </a:t>
            </a:r>
            <a:r>
              <a:rPr lang="zh-CN" altLang="en-US" dirty="0">
                <a:solidFill>
                  <a:srgbClr val="1C1C1C"/>
                </a:solidFill>
                <a:latin typeface="仿宋" panose="02010609060101010101" charset="-122"/>
                <a:cs typeface="仿宋" panose="02010609060101010101" charset="-122"/>
              </a:rPr>
              <a:t>修饰类的字段时，在一个类中只开辟一块内存空间存储，并在类的所有对象实例间共享，因此</a:t>
            </a:r>
            <a:r>
              <a:rPr lang="en-US" altLang="x-none" dirty="0">
                <a:solidFill>
                  <a:srgbClr val="1C1C1C"/>
                </a:solidFill>
                <a:latin typeface="仿宋" panose="02010609060101010101" charset="-122"/>
                <a:cs typeface="仿宋" panose="02010609060101010101" charset="-122"/>
              </a:rPr>
              <a:t>static </a:t>
            </a:r>
            <a:r>
              <a:rPr lang="zh-CN" altLang="en-US" dirty="0">
                <a:solidFill>
                  <a:srgbClr val="1C1C1C"/>
                </a:solidFill>
                <a:latin typeface="仿宋" panose="02010609060101010101" charset="-122"/>
                <a:cs typeface="仿宋" panose="02010609060101010101" charset="-122"/>
              </a:rPr>
              <a:t>变量也称为类变量</a:t>
            </a:r>
            <a:endParaRPr lang="zh-CN" altLang="en-US" dirty="0">
              <a:solidFill>
                <a:srgbClr val="1C1C1C"/>
              </a:solidFill>
              <a:latin typeface="仿宋" panose="02010609060101010101" charset="-122"/>
              <a:cs typeface="仿宋" panose="02010609060101010101" charset="-122"/>
            </a:endParaRPr>
          </a:p>
        </p:txBody>
      </p:sp>
      <p:sp>
        <p:nvSpPr>
          <p:cNvPr id="22532" name="Text Box 4"/>
          <p:cNvSpPr txBox="1"/>
          <p:nvPr/>
        </p:nvSpPr>
        <p:spPr>
          <a:xfrm>
            <a:off x="1487488" y="3213100"/>
            <a:ext cx="4608512" cy="2592388"/>
          </a:xfrm>
          <a:prstGeom prst="rect">
            <a:avLst/>
          </a:prstGeom>
          <a:solidFill>
            <a:schemeClr val="bg1"/>
          </a:solidFill>
          <a:ln w="3175" cap="flat" cmpd="sng">
            <a:solidFill>
              <a:schemeClr val="tx1"/>
            </a:solidFill>
            <a:prstDash val="solid"/>
            <a:miter/>
            <a:headEnd type="none" w="med" len="med"/>
            <a:tailEnd type="none" w="med" len="med"/>
          </a:ln>
          <a:effectLst>
            <a:prstShdw prst="shdw17" dir="16200000">
              <a:schemeClr val="tx1"/>
            </a:prstShdw>
          </a:effectLst>
        </p:spPr>
        <p:txBody>
          <a:bodyPr/>
          <a:p>
            <a:pPr marL="279400" indent="-279400" eaLnBrk="1" hangingPunct="1">
              <a:spcBef>
                <a:spcPct val="20000"/>
              </a:spcBef>
              <a:buClr>
                <a:srgbClr val="FD31AA"/>
              </a:buClr>
              <a:buSzPct val="150000"/>
            </a:pPr>
            <a:r>
              <a:rPr lang="en-US" altLang="x-none" b="1" dirty="0">
                <a:solidFill>
                  <a:schemeClr val="accent2"/>
                </a:solidFill>
                <a:latin typeface="仿宋" panose="02010609060101010101" charset="-122"/>
                <a:ea typeface="仿宋" panose="02010609060101010101" charset="-122"/>
              </a:rPr>
              <a:t>class</a:t>
            </a:r>
            <a:r>
              <a:rPr lang="en-US" altLang="x-none" b="1" dirty="0">
                <a:latin typeface="仿宋" panose="02010609060101010101" charset="-122"/>
                <a:ea typeface="仿宋" panose="02010609060101010101" charset="-122"/>
              </a:rPr>
              <a:t> Cat </a:t>
            </a:r>
            <a:endParaRPr lang="en-US" altLang="x-none" b="1" dirty="0">
              <a:latin typeface="仿宋" panose="02010609060101010101" charset="-122"/>
              <a:ea typeface="仿宋" panose="02010609060101010101" charset="-122"/>
            </a:endParaRPr>
          </a:p>
          <a:p>
            <a:pPr marL="279400" indent="-279400" eaLnBrk="1" hangingPunct="1">
              <a:spcBef>
                <a:spcPct val="20000"/>
              </a:spcBef>
              <a:buClr>
                <a:srgbClr val="FD31AA"/>
              </a:buClr>
              <a:buSzPct val="150000"/>
            </a:pPr>
            <a:r>
              <a:rPr lang="en-US" altLang="x-none" b="1" dirty="0">
                <a:latin typeface="仿宋" panose="02010609060101010101" charset="-122"/>
                <a:ea typeface="仿宋" panose="02010609060101010101" charset="-122"/>
              </a:rPr>
              <a:t>{</a:t>
            </a:r>
            <a:endParaRPr lang="en-US" altLang="x-none" b="1" dirty="0">
              <a:latin typeface="仿宋" panose="02010609060101010101" charset="-122"/>
              <a:ea typeface="仿宋" panose="02010609060101010101" charset="-122"/>
            </a:endParaRPr>
          </a:p>
          <a:p>
            <a:pPr marL="279400" indent="-279400" eaLnBrk="1" hangingPunct="1">
              <a:spcBef>
                <a:spcPct val="20000"/>
              </a:spcBef>
              <a:buClr>
                <a:srgbClr val="FD31AA"/>
              </a:buClr>
              <a:buSzPct val="150000"/>
            </a:pPr>
            <a:r>
              <a:rPr lang="en-US" altLang="x-none" b="1" dirty="0">
                <a:latin typeface="仿宋" panose="02010609060101010101" charset="-122"/>
                <a:ea typeface="仿宋" panose="02010609060101010101" charset="-122"/>
              </a:rPr>
              <a:t> string name ;</a:t>
            </a:r>
            <a:endParaRPr lang="en-US" altLang="x-none" b="1" dirty="0">
              <a:latin typeface="仿宋" panose="02010609060101010101" charset="-122"/>
              <a:ea typeface="仿宋" panose="02010609060101010101" charset="-122"/>
            </a:endParaRPr>
          </a:p>
          <a:p>
            <a:pPr marL="279400" indent="-279400" eaLnBrk="1" hangingPunct="1">
              <a:spcBef>
                <a:spcPct val="20000"/>
              </a:spcBef>
              <a:buClr>
                <a:srgbClr val="FD31AA"/>
              </a:buClr>
              <a:buSzPct val="150000"/>
            </a:pPr>
            <a:r>
              <a:rPr lang="en-US" altLang="x-none" b="1" dirty="0">
                <a:latin typeface="仿宋" panose="02010609060101010101" charset="-122"/>
                <a:ea typeface="仿宋" panose="02010609060101010101" charset="-122"/>
              </a:rPr>
              <a:t> static string food;  </a:t>
            </a:r>
            <a:endParaRPr lang="en-US" altLang="x-none" b="1" dirty="0">
              <a:latin typeface="仿宋" panose="02010609060101010101" charset="-122"/>
              <a:ea typeface="仿宋" panose="02010609060101010101" charset="-122"/>
            </a:endParaRPr>
          </a:p>
          <a:p>
            <a:pPr marL="279400" indent="-279400" eaLnBrk="1" hangingPunct="1">
              <a:spcBef>
                <a:spcPct val="20000"/>
              </a:spcBef>
              <a:buClr>
                <a:srgbClr val="FD31AA"/>
              </a:buClr>
              <a:buSzPct val="150000"/>
            </a:pPr>
            <a:r>
              <a:rPr lang="en-US" altLang="x-none" b="1" dirty="0">
                <a:latin typeface="仿宋" panose="02010609060101010101" charset="-122"/>
                <a:ea typeface="仿宋" panose="02010609060101010101" charset="-122"/>
              </a:rPr>
              <a:t>}</a:t>
            </a:r>
            <a:endParaRPr lang="en-US" altLang="x-none" b="1" dirty="0">
              <a:latin typeface="仿宋" panose="02010609060101010101" charset="-122"/>
              <a:ea typeface="仿宋" panose="02010609060101010101" charset="-122"/>
            </a:endParaRPr>
          </a:p>
          <a:p>
            <a:pPr marL="279400" indent="-279400" eaLnBrk="1" hangingPunct="1">
              <a:spcBef>
                <a:spcPct val="20000"/>
              </a:spcBef>
              <a:buClr>
                <a:srgbClr val="FD31AA"/>
              </a:buClr>
              <a:buSzPct val="150000"/>
            </a:pPr>
            <a:endParaRPr lang="zh-CN" altLang="en-US" sz="2000" dirty="0">
              <a:latin typeface="仿宋" panose="02010609060101010101" charset="-122"/>
              <a:ea typeface="仿宋" panose="02010609060101010101" charset="-122"/>
            </a:endParaRPr>
          </a:p>
        </p:txBody>
      </p:sp>
      <p:grpSp>
        <p:nvGrpSpPr>
          <p:cNvPr id="22533" name="组合 22532"/>
          <p:cNvGrpSpPr/>
          <p:nvPr/>
        </p:nvGrpSpPr>
        <p:grpSpPr>
          <a:xfrm>
            <a:off x="6975475" y="3068638"/>
            <a:ext cx="2608263" cy="2660650"/>
            <a:chOff x="10" y="0"/>
            <a:chExt cx="1643" cy="1676"/>
          </a:xfrm>
        </p:grpSpPr>
        <p:sp>
          <p:nvSpPr>
            <p:cNvPr id="22534" name="Rectangle 5"/>
            <p:cNvSpPr/>
            <p:nvPr/>
          </p:nvSpPr>
          <p:spPr>
            <a:xfrm>
              <a:off x="544" y="451"/>
              <a:ext cx="590" cy="232"/>
            </a:xfrm>
            <a:prstGeom prst="rect">
              <a:avLst/>
            </a:prstGeom>
            <a:solidFill>
              <a:srgbClr val="FF9933">
                <a:alpha val="39999"/>
              </a:srgbClr>
            </a:solidFill>
            <a:ln w="9525" cap="flat" cmpd="sng">
              <a:solidFill>
                <a:schemeClr val="tx1"/>
              </a:solidFill>
              <a:prstDash val="solid"/>
              <a:miter/>
              <a:headEnd type="none" w="med" len="med"/>
              <a:tailEnd type="none" w="med" len="med"/>
            </a:ln>
          </p:spPr>
          <p:txBody>
            <a:bodyPr anchor="ctr">
              <a:spAutoFit/>
            </a:bodyPr>
            <a:p>
              <a:endParaRPr lang="zh-CN" altLang="en-US" dirty="0">
                <a:latin typeface="仿宋" panose="02010609060101010101" charset="-122"/>
                <a:ea typeface="仿宋" panose="02010609060101010101" charset="-122"/>
              </a:endParaRPr>
            </a:p>
          </p:txBody>
        </p:sp>
        <p:sp>
          <p:nvSpPr>
            <p:cNvPr id="22535" name="Rectangle 6"/>
            <p:cNvSpPr/>
            <p:nvPr/>
          </p:nvSpPr>
          <p:spPr>
            <a:xfrm rot="5400000">
              <a:off x="816" y="724"/>
              <a:ext cx="590" cy="232"/>
            </a:xfrm>
            <a:prstGeom prst="rect">
              <a:avLst/>
            </a:prstGeom>
            <a:solidFill>
              <a:srgbClr val="FF9933">
                <a:alpha val="39999"/>
              </a:srgbClr>
            </a:solidFill>
            <a:ln w="9525" cap="flat" cmpd="sng">
              <a:solidFill>
                <a:schemeClr val="tx1"/>
              </a:solidFill>
              <a:prstDash val="solid"/>
              <a:miter/>
              <a:headEnd type="none" w="med" len="med"/>
              <a:tailEnd type="none" w="med" len="med"/>
            </a:ln>
          </p:spPr>
          <p:txBody>
            <a:bodyPr anchor="ctr">
              <a:spAutoFit/>
            </a:bodyPr>
            <a:p>
              <a:endParaRPr lang="zh-CN" altLang="en-US" dirty="0">
                <a:latin typeface="仿宋" panose="02010609060101010101" charset="-122"/>
                <a:ea typeface="仿宋" panose="02010609060101010101" charset="-122"/>
              </a:endParaRPr>
            </a:p>
          </p:txBody>
        </p:sp>
        <p:sp>
          <p:nvSpPr>
            <p:cNvPr id="22536" name="Rectangle 7"/>
            <p:cNvSpPr/>
            <p:nvPr/>
          </p:nvSpPr>
          <p:spPr>
            <a:xfrm rot="5400000">
              <a:off x="272" y="724"/>
              <a:ext cx="590" cy="232"/>
            </a:xfrm>
            <a:prstGeom prst="rect">
              <a:avLst/>
            </a:prstGeom>
            <a:solidFill>
              <a:srgbClr val="FF9933">
                <a:alpha val="39999"/>
              </a:srgbClr>
            </a:solidFill>
            <a:ln w="9525" cap="flat" cmpd="sng">
              <a:solidFill>
                <a:schemeClr val="tx1"/>
              </a:solidFill>
              <a:prstDash val="solid"/>
              <a:miter/>
              <a:headEnd type="none" w="med" len="med"/>
              <a:tailEnd type="none" w="med" len="med"/>
            </a:ln>
          </p:spPr>
          <p:txBody>
            <a:bodyPr anchor="ctr">
              <a:spAutoFit/>
            </a:bodyPr>
            <a:p>
              <a:endParaRPr lang="zh-CN" altLang="en-US" dirty="0">
                <a:latin typeface="仿宋" panose="02010609060101010101" charset="-122"/>
                <a:ea typeface="仿宋" panose="02010609060101010101" charset="-122"/>
              </a:endParaRPr>
            </a:p>
          </p:txBody>
        </p:sp>
        <p:sp>
          <p:nvSpPr>
            <p:cNvPr id="22537" name="Rectangle 8"/>
            <p:cNvSpPr/>
            <p:nvPr/>
          </p:nvSpPr>
          <p:spPr>
            <a:xfrm rot="10800000">
              <a:off x="544" y="996"/>
              <a:ext cx="590" cy="232"/>
            </a:xfrm>
            <a:prstGeom prst="rect">
              <a:avLst/>
            </a:prstGeom>
            <a:solidFill>
              <a:srgbClr val="FF9933">
                <a:alpha val="39999"/>
              </a:srgbClr>
            </a:solidFill>
            <a:ln w="9525" cap="flat" cmpd="sng">
              <a:solidFill>
                <a:schemeClr val="tx1"/>
              </a:solidFill>
              <a:prstDash val="solid"/>
              <a:miter/>
              <a:headEnd type="none" w="med" len="med"/>
              <a:tailEnd type="none" w="med" len="med"/>
            </a:ln>
          </p:spPr>
          <p:txBody>
            <a:bodyPr anchor="ctr">
              <a:spAutoFit/>
            </a:bodyPr>
            <a:p>
              <a:endParaRPr lang="zh-CN" altLang="en-US" dirty="0">
                <a:latin typeface="仿宋" panose="02010609060101010101" charset="-122"/>
                <a:ea typeface="仿宋" panose="02010609060101010101" charset="-122"/>
              </a:endParaRPr>
            </a:p>
          </p:txBody>
        </p:sp>
        <p:sp>
          <p:nvSpPr>
            <p:cNvPr id="22538" name="Text Box 9"/>
            <p:cNvSpPr txBox="1"/>
            <p:nvPr/>
          </p:nvSpPr>
          <p:spPr>
            <a:xfrm>
              <a:off x="10" y="581"/>
              <a:ext cx="499" cy="542"/>
            </a:xfrm>
            <a:prstGeom prst="rect">
              <a:avLst/>
            </a:prstGeom>
            <a:noFill/>
            <a:ln w="9525">
              <a:noFill/>
            </a:ln>
            <a:effectLst>
              <a:outerShdw dist="17961" dir="2699999" algn="ctr" rotWithShape="0">
                <a:schemeClr val="bg1"/>
              </a:outerShdw>
            </a:effectLst>
          </p:spPr>
          <p:txBody>
            <a:bodyPr>
              <a:spAutoFit/>
            </a:bodyPr>
            <a:p>
              <a:pPr eaLnBrk="1" hangingPunct="1">
                <a:spcBef>
                  <a:spcPct val="50000"/>
                </a:spcBef>
              </a:pPr>
              <a:r>
                <a:rPr lang="en-US" altLang="x-none" sz="2000" b="1" dirty="0">
                  <a:latin typeface="仿宋" panose="02010609060101010101" charset="-122"/>
                  <a:ea typeface="仿宋" panose="02010609060101010101" charset="-122"/>
                </a:rPr>
                <a:t>1</a:t>
              </a:r>
              <a:endParaRPr lang="en-US" altLang="x-none" sz="2000" b="1" dirty="0">
                <a:latin typeface="仿宋" panose="02010609060101010101" charset="-122"/>
                <a:ea typeface="仿宋" panose="02010609060101010101" charset="-122"/>
              </a:endParaRPr>
            </a:p>
            <a:p>
              <a:pPr eaLnBrk="1" hangingPunct="1">
                <a:spcBef>
                  <a:spcPct val="50000"/>
                </a:spcBef>
              </a:pPr>
              <a:r>
                <a:rPr lang="en-US" altLang="x-none" sz="2000" b="1" dirty="0">
                  <a:latin typeface="仿宋" panose="02010609060101010101" charset="-122"/>
                  <a:ea typeface="仿宋" panose="02010609060101010101" charset="-122"/>
                </a:rPr>
                <a:t>name</a:t>
              </a:r>
              <a:endParaRPr lang="en-US" altLang="x-none" sz="2000" b="1" dirty="0">
                <a:latin typeface="仿宋" panose="02010609060101010101" charset="-122"/>
                <a:ea typeface="仿宋" panose="02010609060101010101" charset="-122"/>
              </a:endParaRPr>
            </a:p>
          </p:txBody>
        </p:sp>
        <p:sp>
          <p:nvSpPr>
            <p:cNvPr id="22539" name="Text Box 10"/>
            <p:cNvSpPr txBox="1"/>
            <p:nvPr/>
          </p:nvSpPr>
          <p:spPr>
            <a:xfrm>
              <a:off x="1154" y="570"/>
              <a:ext cx="499" cy="542"/>
            </a:xfrm>
            <a:prstGeom prst="rect">
              <a:avLst/>
            </a:prstGeom>
            <a:noFill/>
            <a:ln w="9525">
              <a:noFill/>
            </a:ln>
            <a:effectLst>
              <a:outerShdw dist="17961" dir="2699999" algn="ctr" rotWithShape="0">
                <a:schemeClr val="bg1"/>
              </a:outerShdw>
            </a:effectLst>
          </p:spPr>
          <p:txBody>
            <a:bodyPr>
              <a:spAutoFit/>
            </a:bodyPr>
            <a:p>
              <a:pPr eaLnBrk="1" hangingPunct="1">
                <a:spcBef>
                  <a:spcPct val="50000"/>
                </a:spcBef>
              </a:pPr>
              <a:r>
                <a:rPr lang="en-US" altLang="x-none" sz="2000" b="1" dirty="0">
                  <a:latin typeface="仿宋" panose="02010609060101010101" charset="-122"/>
                  <a:ea typeface="仿宋" panose="02010609060101010101" charset="-122"/>
                </a:rPr>
                <a:t>2</a:t>
              </a:r>
              <a:endParaRPr lang="en-US" altLang="x-none" sz="2000" b="1" dirty="0">
                <a:latin typeface="仿宋" panose="02010609060101010101" charset="-122"/>
                <a:ea typeface="仿宋" panose="02010609060101010101" charset="-122"/>
              </a:endParaRPr>
            </a:p>
            <a:p>
              <a:pPr eaLnBrk="1" hangingPunct="1">
                <a:spcBef>
                  <a:spcPct val="50000"/>
                </a:spcBef>
              </a:pPr>
              <a:r>
                <a:rPr lang="en-US" altLang="x-none" sz="2000" b="1" dirty="0">
                  <a:latin typeface="仿宋" panose="02010609060101010101" charset="-122"/>
                  <a:ea typeface="仿宋" panose="02010609060101010101" charset="-122"/>
                </a:rPr>
                <a:t>name</a:t>
              </a:r>
              <a:endParaRPr lang="en-US" altLang="x-none" sz="2000" b="1" dirty="0">
                <a:latin typeface="仿宋" panose="02010609060101010101" charset="-122"/>
                <a:ea typeface="仿宋" panose="02010609060101010101" charset="-122"/>
              </a:endParaRPr>
            </a:p>
          </p:txBody>
        </p:sp>
        <p:sp>
          <p:nvSpPr>
            <p:cNvPr id="22540" name="Text Box 11"/>
            <p:cNvSpPr txBox="1"/>
            <p:nvPr/>
          </p:nvSpPr>
          <p:spPr>
            <a:xfrm>
              <a:off x="590" y="0"/>
              <a:ext cx="499" cy="542"/>
            </a:xfrm>
            <a:prstGeom prst="rect">
              <a:avLst/>
            </a:prstGeom>
            <a:noFill/>
            <a:ln w="9525">
              <a:noFill/>
            </a:ln>
            <a:effectLst>
              <a:outerShdw dist="17961" dir="2699999" algn="ctr" rotWithShape="0">
                <a:schemeClr val="bg1"/>
              </a:outerShdw>
            </a:effectLst>
          </p:spPr>
          <p:txBody>
            <a:bodyPr>
              <a:spAutoFit/>
            </a:bodyPr>
            <a:p>
              <a:pPr eaLnBrk="1" hangingPunct="1">
                <a:spcBef>
                  <a:spcPct val="50000"/>
                </a:spcBef>
              </a:pPr>
              <a:r>
                <a:rPr lang="en-US" altLang="x-none" sz="2000" b="1" dirty="0">
                  <a:latin typeface="仿宋" panose="02010609060101010101" charset="-122"/>
                  <a:ea typeface="仿宋" panose="02010609060101010101" charset="-122"/>
                </a:rPr>
                <a:t>3</a:t>
              </a:r>
              <a:endParaRPr lang="en-US" altLang="x-none" sz="2000" b="1" dirty="0">
                <a:latin typeface="仿宋" panose="02010609060101010101" charset="-122"/>
                <a:ea typeface="仿宋" panose="02010609060101010101" charset="-122"/>
              </a:endParaRPr>
            </a:p>
            <a:p>
              <a:pPr eaLnBrk="1" hangingPunct="1">
                <a:spcBef>
                  <a:spcPct val="50000"/>
                </a:spcBef>
              </a:pPr>
              <a:r>
                <a:rPr lang="en-US" altLang="x-none" sz="2000" b="1" dirty="0">
                  <a:latin typeface="仿宋" panose="02010609060101010101" charset="-122"/>
                  <a:ea typeface="仿宋" panose="02010609060101010101" charset="-122"/>
                </a:rPr>
                <a:t>name</a:t>
              </a:r>
              <a:endParaRPr lang="en-US" altLang="x-none" sz="2000" b="1" dirty="0">
                <a:latin typeface="仿宋" panose="02010609060101010101" charset="-122"/>
                <a:ea typeface="仿宋" panose="02010609060101010101" charset="-122"/>
              </a:endParaRPr>
            </a:p>
          </p:txBody>
        </p:sp>
        <p:sp>
          <p:nvSpPr>
            <p:cNvPr id="22541" name="Text Box 12"/>
            <p:cNvSpPr txBox="1"/>
            <p:nvPr/>
          </p:nvSpPr>
          <p:spPr>
            <a:xfrm>
              <a:off x="590" y="1134"/>
              <a:ext cx="499" cy="542"/>
            </a:xfrm>
            <a:prstGeom prst="rect">
              <a:avLst/>
            </a:prstGeom>
            <a:noFill/>
            <a:ln w="9525">
              <a:noFill/>
            </a:ln>
            <a:effectLst>
              <a:outerShdw dist="17961" dir="2699999" algn="ctr" rotWithShape="0">
                <a:schemeClr val="bg1"/>
              </a:outerShdw>
            </a:effectLst>
          </p:spPr>
          <p:txBody>
            <a:bodyPr>
              <a:spAutoFit/>
            </a:bodyPr>
            <a:p>
              <a:pPr eaLnBrk="1" hangingPunct="1">
                <a:spcBef>
                  <a:spcPct val="50000"/>
                </a:spcBef>
              </a:pPr>
              <a:r>
                <a:rPr lang="en-US" altLang="x-none" sz="2000" b="1" dirty="0">
                  <a:latin typeface="仿宋" panose="02010609060101010101" charset="-122"/>
                  <a:ea typeface="仿宋" panose="02010609060101010101" charset="-122"/>
                </a:rPr>
                <a:t>4</a:t>
              </a:r>
              <a:endParaRPr lang="en-US" altLang="x-none" sz="2000" b="1" dirty="0">
                <a:latin typeface="仿宋" panose="02010609060101010101" charset="-122"/>
                <a:ea typeface="仿宋" panose="02010609060101010101" charset="-122"/>
              </a:endParaRPr>
            </a:p>
            <a:p>
              <a:pPr eaLnBrk="1" hangingPunct="1">
                <a:spcBef>
                  <a:spcPct val="50000"/>
                </a:spcBef>
              </a:pPr>
              <a:r>
                <a:rPr lang="en-US" altLang="x-none" sz="2000" b="1" dirty="0">
                  <a:latin typeface="仿宋" panose="02010609060101010101" charset="-122"/>
                  <a:ea typeface="仿宋" panose="02010609060101010101" charset="-122"/>
                </a:rPr>
                <a:t>name</a:t>
              </a:r>
              <a:endParaRPr lang="en-US" altLang="x-none" sz="2000" b="1" dirty="0">
                <a:latin typeface="仿宋" panose="02010609060101010101" charset="-122"/>
                <a:ea typeface="仿宋" panose="02010609060101010101" charset="-122"/>
              </a:endParaRPr>
            </a:p>
          </p:txBody>
        </p:sp>
        <p:sp>
          <p:nvSpPr>
            <p:cNvPr id="22542" name="Text Box 13"/>
            <p:cNvSpPr txBox="1"/>
            <p:nvPr/>
          </p:nvSpPr>
          <p:spPr>
            <a:xfrm>
              <a:off x="635" y="681"/>
              <a:ext cx="499" cy="251"/>
            </a:xfrm>
            <a:prstGeom prst="rect">
              <a:avLst/>
            </a:prstGeom>
            <a:noFill/>
            <a:ln w="9525">
              <a:noFill/>
            </a:ln>
            <a:effectLst>
              <a:outerShdw dist="17961" dir="2699999" algn="ctr" rotWithShape="0">
                <a:schemeClr val="bg1"/>
              </a:outerShdw>
            </a:effectLst>
          </p:spPr>
          <p:txBody>
            <a:bodyPr>
              <a:spAutoFit/>
            </a:bodyPr>
            <a:p>
              <a:pPr eaLnBrk="1" hangingPunct="1">
                <a:spcBef>
                  <a:spcPct val="50000"/>
                </a:spcBef>
              </a:pPr>
              <a:r>
                <a:rPr lang="en-US" altLang="x-none" sz="2000" b="1" dirty="0">
                  <a:latin typeface="仿宋" panose="02010609060101010101" charset="-122"/>
                  <a:ea typeface="仿宋" panose="02010609060101010101" charset="-122"/>
                </a:rPr>
                <a:t>food</a:t>
              </a:r>
              <a:endParaRPr lang="en-US" altLang="x-none" sz="2000" b="1" dirty="0">
                <a:latin typeface="仿宋" panose="02010609060101010101" charset="-122"/>
                <a:ea typeface="仿宋" panose="02010609060101010101" charset="-122"/>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title" idx="4294967295"/>
          </p:nvPr>
        </p:nvSpPr>
        <p:spPr>
          <a:xfrm>
            <a:off x="1515428" y="274638"/>
            <a:ext cx="8345487" cy="777875"/>
          </a:xfrm>
          <a:prstGeom prst="rect">
            <a:avLst/>
          </a:prstGeom>
          <a:noFill/>
          <a:ln w="9525">
            <a:noFill/>
          </a:ln>
        </p:spPr>
        <p:txBody>
          <a:bodyPr/>
          <a:p>
            <a:pPr eaLnBrk="1" hangingPunct="1"/>
            <a:r>
              <a:rPr lang="zh-CN" altLang="en-US" sz="3600" dirty="0">
                <a:solidFill>
                  <a:srgbClr val="0000CC"/>
                </a:solidFill>
                <a:latin typeface="仿宋" panose="02010609060101010101" charset="-122"/>
                <a:ea typeface="仿宋" panose="02010609060101010101" charset="-122"/>
              </a:rPr>
              <a:t>静态数据成员</a:t>
            </a:r>
            <a:endParaRPr lang="zh-CN" altLang="en-US" sz="3600" dirty="0">
              <a:solidFill>
                <a:srgbClr val="0000CC"/>
              </a:solidFill>
              <a:latin typeface="仿宋" panose="02010609060101010101" charset="-122"/>
              <a:ea typeface="仿宋" panose="02010609060101010101" charset="-122"/>
            </a:endParaRPr>
          </a:p>
        </p:txBody>
      </p:sp>
      <p:sp>
        <p:nvSpPr>
          <p:cNvPr id="21507" name="Rectangle 4"/>
          <p:cNvSpPr/>
          <p:nvPr/>
        </p:nvSpPr>
        <p:spPr>
          <a:xfrm>
            <a:off x="1157288" y="1266190"/>
            <a:ext cx="8839200" cy="457200"/>
          </a:xfrm>
          <a:prstGeom prst="rect">
            <a:avLst/>
          </a:prstGeom>
          <a:noFill/>
          <a:ln w="9525">
            <a:noFill/>
          </a:ln>
        </p:spPr>
        <p:txBody>
          <a:bodyPr lIns="0" tIns="0" rIns="0" bIns="0" anchor="ctr"/>
          <a:p>
            <a:pPr eaLnBrk="1" hangingPunct="1"/>
            <a:r>
              <a:rPr lang="en-US" altLang="x-none" sz="2400" b="1" dirty="0">
                <a:solidFill>
                  <a:srgbClr val="1C1C1C"/>
                </a:solidFill>
                <a:latin typeface="Times New Roman" panose="02020603050405020304" charset="0"/>
              </a:rPr>
              <a:t>1</a:t>
            </a:r>
            <a:r>
              <a:rPr lang="zh-CN" altLang="en-US" sz="2400" b="1" dirty="0">
                <a:solidFill>
                  <a:srgbClr val="1C1C1C"/>
                </a:solidFill>
                <a:latin typeface="Times New Roman" panose="02020603050405020304" charset="0"/>
                <a:ea typeface="仿宋" panose="02010609060101010101" charset="-122"/>
              </a:rPr>
              <a:t>、特性</a:t>
            </a:r>
            <a:endParaRPr lang="zh-CN" altLang="en-US" sz="2400" b="1" dirty="0">
              <a:solidFill>
                <a:srgbClr val="1C1C1C"/>
              </a:solidFill>
              <a:latin typeface="Times New Roman" panose="02020603050405020304" charset="0"/>
              <a:ea typeface="仿宋" panose="02010609060101010101" charset="-122"/>
            </a:endParaRPr>
          </a:p>
        </p:txBody>
      </p:sp>
      <p:sp>
        <p:nvSpPr>
          <p:cNvPr id="21508" name="Rectangle 5"/>
          <p:cNvSpPr/>
          <p:nvPr/>
        </p:nvSpPr>
        <p:spPr>
          <a:xfrm>
            <a:off x="1085850" y="1840865"/>
            <a:ext cx="8985250" cy="533400"/>
          </a:xfrm>
          <a:prstGeom prst="rect">
            <a:avLst/>
          </a:prstGeom>
          <a:noFill/>
          <a:ln w="9525">
            <a:noFill/>
          </a:ln>
        </p:spPr>
        <p:txBody>
          <a:bodyPr lIns="0" tIns="0" rIns="0" bIns="0" anchor="ctr"/>
          <a:p>
            <a:pPr eaLnBrk="1" hangingPunct="1">
              <a:buFont typeface="Wingdings" panose="05000000000000000000" pitchFamily="2" charset="2"/>
              <a:buChar char="Ø"/>
            </a:pPr>
            <a:r>
              <a:rPr lang="zh-CN" altLang="en-US" sz="2400" b="1" dirty="0">
                <a:solidFill>
                  <a:srgbClr val="1C1C1C"/>
                </a:solidFill>
                <a:latin typeface="Times New Roman" panose="02020603050405020304" charset="0"/>
                <a:ea typeface="仿宋" panose="02010609060101010101" charset="-122"/>
              </a:rPr>
              <a:t>是类的所有</a:t>
            </a:r>
            <a:r>
              <a:rPr lang="zh-CN" altLang="en-US" sz="2400" b="1" dirty="0">
                <a:solidFill>
                  <a:srgbClr val="FF0000"/>
                </a:solidFill>
                <a:latin typeface="Times New Roman" panose="02020603050405020304" charset="0"/>
                <a:ea typeface="仿宋" panose="02010609060101010101" charset="-122"/>
              </a:rPr>
              <a:t>对象共享</a:t>
            </a:r>
            <a:r>
              <a:rPr lang="zh-CN" altLang="en-US" sz="2400" b="1" dirty="0">
                <a:solidFill>
                  <a:srgbClr val="1C1C1C"/>
                </a:solidFill>
                <a:latin typeface="Times New Roman" panose="02020603050405020304" charset="0"/>
                <a:ea typeface="仿宋" panose="02010609060101010101" charset="-122"/>
              </a:rPr>
              <a:t>的成员，而不是某个对象的成员；</a:t>
            </a:r>
            <a:endParaRPr lang="zh-CN" altLang="en-US" sz="2400" b="1" dirty="0">
              <a:solidFill>
                <a:srgbClr val="1C1C1C"/>
              </a:solidFill>
              <a:latin typeface="Times New Roman" panose="02020603050405020304" charset="0"/>
              <a:ea typeface="仿宋" panose="02010609060101010101" charset="-122"/>
            </a:endParaRPr>
          </a:p>
        </p:txBody>
      </p:sp>
      <p:sp>
        <p:nvSpPr>
          <p:cNvPr id="21509" name="Rectangle 6"/>
          <p:cNvSpPr/>
          <p:nvPr/>
        </p:nvSpPr>
        <p:spPr>
          <a:xfrm>
            <a:off x="1085850" y="2332990"/>
            <a:ext cx="10184765" cy="838200"/>
          </a:xfrm>
          <a:prstGeom prst="rect">
            <a:avLst/>
          </a:prstGeom>
          <a:noFill/>
          <a:ln w="9525">
            <a:noFill/>
          </a:ln>
        </p:spPr>
        <p:txBody>
          <a:bodyPr lIns="0" tIns="0" rIns="0" bIns="0" anchor="ctr"/>
          <a:p>
            <a:pPr eaLnBrk="1" hangingPunct="1">
              <a:buFont typeface="Wingdings" panose="05000000000000000000" pitchFamily="2" charset="2"/>
              <a:buChar char="Ø"/>
            </a:pPr>
            <a:r>
              <a:rPr lang="zh-CN" altLang="en-US" sz="2400" b="1" dirty="0">
                <a:solidFill>
                  <a:srgbClr val="1C1C1C"/>
                </a:solidFill>
                <a:latin typeface="Times New Roman" panose="02020603050405020304" charset="0"/>
                <a:ea typeface="仿宋" panose="02010609060101010101" charset="-122"/>
              </a:rPr>
              <a:t>对多个对象来说，静态数据成员只存储在一个地方，供所有对象使用；</a:t>
            </a:r>
            <a:endParaRPr lang="zh-CN" altLang="en-US" sz="2400" b="1" dirty="0">
              <a:solidFill>
                <a:srgbClr val="1C1C1C"/>
              </a:solidFill>
              <a:latin typeface="Times New Roman" panose="02020603050405020304" charset="0"/>
              <a:ea typeface="仿宋" panose="02010609060101010101" charset="-122"/>
            </a:endParaRPr>
          </a:p>
        </p:txBody>
      </p:sp>
      <p:sp>
        <p:nvSpPr>
          <p:cNvPr id="21510" name="Rectangle 7"/>
          <p:cNvSpPr/>
          <p:nvPr/>
        </p:nvSpPr>
        <p:spPr>
          <a:xfrm>
            <a:off x="1085850" y="3247390"/>
            <a:ext cx="10757535" cy="838200"/>
          </a:xfrm>
          <a:prstGeom prst="rect">
            <a:avLst/>
          </a:prstGeom>
          <a:noFill/>
          <a:ln w="9525">
            <a:noFill/>
          </a:ln>
        </p:spPr>
        <p:txBody>
          <a:bodyPr lIns="0" tIns="0" rIns="0" bIns="0" anchor="ctr"/>
          <a:p>
            <a:pPr eaLnBrk="1" hangingPunct="1">
              <a:buFont typeface="Wingdings" panose="05000000000000000000" pitchFamily="2" charset="2"/>
              <a:buChar char="Ø"/>
            </a:pPr>
            <a:r>
              <a:rPr lang="zh-CN" altLang="en-US" sz="2400" b="1" dirty="0">
                <a:solidFill>
                  <a:srgbClr val="1C1C1C"/>
                </a:solidFill>
                <a:latin typeface="Times New Roman" panose="02020603050405020304" charset="0"/>
                <a:ea typeface="仿宋" panose="02010609060101010101" charset="-122"/>
              </a:rPr>
              <a:t>静态数据成员的值对每个对象都是一样的，但其值可以被任何一个对象更新；</a:t>
            </a:r>
            <a:endParaRPr lang="zh-CN" altLang="en-US" sz="2400" b="1" dirty="0">
              <a:solidFill>
                <a:srgbClr val="1C1C1C"/>
              </a:solidFill>
              <a:latin typeface="Times New Roman" panose="02020603050405020304" charset="0"/>
              <a:ea typeface="仿宋" panose="02010609060101010101" charset="-122"/>
            </a:endParaRPr>
          </a:p>
        </p:txBody>
      </p:sp>
      <p:sp>
        <p:nvSpPr>
          <p:cNvPr id="21511" name="Rectangle 8"/>
          <p:cNvSpPr/>
          <p:nvPr/>
        </p:nvSpPr>
        <p:spPr>
          <a:xfrm>
            <a:off x="1085850" y="4145915"/>
            <a:ext cx="8534400" cy="457200"/>
          </a:xfrm>
          <a:prstGeom prst="rect">
            <a:avLst/>
          </a:prstGeom>
          <a:noFill/>
          <a:ln w="9525">
            <a:noFill/>
          </a:ln>
        </p:spPr>
        <p:txBody>
          <a:bodyPr lIns="0" tIns="0" rIns="0" bIns="0" anchor="ctr"/>
          <a:p>
            <a:pPr eaLnBrk="1" hangingPunct="1"/>
            <a:r>
              <a:rPr lang="en-US" altLang="x-none" sz="2400" b="1" dirty="0">
                <a:solidFill>
                  <a:srgbClr val="1C1C1C"/>
                </a:solidFill>
                <a:latin typeface="Times New Roman" panose="02020603050405020304" charset="0"/>
              </a:rPr>
              <a:t>2</a:t>
            </a:r>
            <a:r>
              <a:rPr lang="zh-CN" altLang="en-US" sz="2400" b="1" dirty="0">
                <a:solidFill>
                  <a:srgbClr val="1C1C1C"/>
                </a:solidFill>
                <a:latin typeface="Times New Roman" panose="02020603050405020304" charset="0"/>
                <a:ea typeface="仿宋" panose="02010609060101010101" charset="-122"/>
              </a:rPr>
              <a:t>、使用方法与注意事项</a:t>
            </a:r>
            <a:endParaRPr lang="zh-CN" altLang="en-US" sz="2400" b="1" dirty="0">
              <a:solidFill>
                <a:srgbClr val="1C1C1C"/>
              </a:solidFill>
              <a:latin typeface="Times New Roman" panose="02020603050405020304" charset="0"/>
              <a:ea typeface="仿宋" panose="02010609060101010101" charset="-122"/>
            </a:endParaRPr>
          </a:p>
        </p:txBody>
      </p:sp>
      <p:sp>
        <p:nvSpPr>
          <p:cNvPr id="21512" name="Rectangle 9"/>
          <p:cNvSpPr/>
          <p:nvPr/>
        </p:nvSpPr>
        <p:spPr>
          <a:xfrm>
            <a:off x="1157288" y="4793615"/>
            <a:ext cx="9129712" cy="609600"/>
          </a:xfrm>
          <a:prstGeom prst="rect">
            <a:avLst/>
          </a:prstGeom>
          <a:noFill/>
          <a:ln w="9525">
            <a:noFill/>
          </a:ln>
        </p:spPr>
        <p:txBody>
          <a:bodyPr lIns="0" tIns="0" rIns="0" bIns="0" anchor="ctr"/>
          <a:p>
            <a:pPr eaLnBrk="1" hangingPunct="1"/>
            <a:r>
              <a:rPr lang="zh-CN" altLang="en-US" sz="2400" b="1" dirty="0">
                <a:solidFill>
                  <a:srgbClr val="1C1C1C"/>
                </a:solidFill>
                <a:latin typeface="Times New Roman" panose="02020603050405020304" charset="0"/>
                <a:ea typeface="仿宋" panose="02010609060101010101" charset="-122"/>
              </a:rPr>
              <a:t>静态数据成员在定义或说明时类型前面加上关键字</a:t>
            </a:r>
            <a:r>
              <a:rPr lang="en-US" altLang="x-none" sz="2400" b="1" dirty="0">
                <a:solidFill>
                  <a:srgbClr val="1C1C1C"/>
                </a:solidFill>
                <a:latin typeface="Times New Roman" panose="02020603050405020304" charset="0"/>
              </a:rPr>
              <a:t>static</a:t>
            </a:r>
            <a:r>
              <a:rPr lang="zh-CN" altLang="en-US" sz="2400" b="1" dirty="0">
                <a:solidFill>
                  <a:srgbClr val="1C1C1C"/>
                </a:solidFill>
                <a:latin typeface="Times New Roman" panose="02020603050405020304" charset="0"/>
                <a:ea typeface="仿宋" panose="02010609060101010101" charset="-122"/>
              </a:rPr>
              <a:t>；</a:t>
            </a:r>
            <a:endParaRPr lang="zh-CN" altLang="en-US" sz="2400" b="1" dirty="0">
              <a:solidFill>
                <a:srgbClr val="1C1C1C"/>
              </a:solidFill>
              <a:latin typeface="Times New Roman" panose="02020603050405020304" charset="0"/>
              <a:ea typeface="仿宋" panose="02010609060101010101" charset="-122"/>
            </a:endParaRPr>
          </a:p>
        </p:txBody>
      </p:sp>
      <p:sp>
        <p:nvSpPr>
          <p:cNvPr id="21513" name="Rectangle 10"/>
          <p:cNvSpPr/>
          <p:nvPr/>
        </p:nvSpPr>
        <p:spPr>
          <a:xfrm>
            <a:off x="1157605" y="5546090"/>
            <a:ext cx="8259445" cy="756920"/>
          </a:xfrm>
          <a:prstGeom prst="rect">
            <a:avLst/>
          </a:prstGeom>
          <a:gradFill rotWithShape="0">
            <a:gsLst>
              <a:gs pos="0">
                <a:srgbClr val="FFFFCC"/>
              </a:gs>
              <a:gs pos="100000">
                <a:srgbClr val="FFFFFF"/>
              </a:gs>
            </a:gsLst>
            <a:lin ang="5400000" scaled="1"/>
            <a:tileRect/>
          </a:gradFill>
          <a:ln w="9525">
            <a:noFill/>
          </a:ln>
        </p:spPr>
        <p:txBody>
          <a:bodyPr lIns="0" tIns="0" rIns="0" bIns="0" anchor="ctr"/>
          <a:p>
            <a:pPr eaLnBrk="1" hangingPunct="1">
              <a:lnSpc>
                <a:spcPct val="80000"/>
              </a:lnSpc>
              <a:buFont typeface="Monotype Sorts" pitchFamily="2" charset="2"/>
              <a:buNone/>
            </a:pPr>
            <a:r>
              <a:rPr lang="en-US" altLang="x-none" sz="2400" b="1" dirty="0">
                <a:solidFill>
                  <a:srgbClr val="1C1C1C"/>
                </a:solidFill>
                <a:latin typeface="Times New Roman" panose="02020603050405020304" charset="0"/>
                <a:ea typeface="仿宋" panose="02010609060101010101" charset="-122"/>
              </a:rPr>
              <a:t>public static string School=“</a:t>
            </a:r>
            <a:r>
              <a:rPr lang="zh-CN" altLang="en-US" sz="2400" b="1" dirty="0">
                <a:solidFill>
                  <a:srgbClr val="1C1C1C"/>
                </a:solidFill>
                <a:latin typeface="Times New Roman" panose="02020603050405020304" charset="0"/>
                <a:ea typeface="仿宋" panose="02010609060101010101" charset="-122"/>
              </a:rPr>
              <a:t>南京农业大学”</a:t>
            </a:r>
            <a:r>
              <a:rPr lang="en-US" altLang="x-none" sz="2400" b="1" dirty="0">
                <a:solidFill>
                  <a:srgbClr val="1C1C1C"/>
                </a:solidFill>
                <a:latin typeface="Times New Roman" panose="02020603050405020304" charset="0"/>
                <a:ea typeface="仿宋" panose="02010609060101010101" charset="-122"/>
              </a:rPr>
              <a:t>;</a:t>
            </a:r>
            <a:endParaRPr lang="en-US" altLang="x-none" sz="2400" b="1" dirty="0">
              <a:solidFill>
                <a:srgbClr val="1C1C1C"/>
              </a:solidFill>
              <a:latin typeface="Times New Roman" panose="02020603050405020304" charset="0"/>
              <a:ea typeface="仿宋"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1507">
                                            <p:txEl>
                                              <p:charRg st="0" end="5"/>
                                            </p:txEl>
                                          </p:spTgt>
                                        </p:tgtEl>
                                        <p:attrNameLst>
                                          <p:attrName>style.visibility</p:attrName>
                                        </p:attrNameLst>
                                      </p:cBhvr>
                                      <p:to>
                                        <p:strVal val="visible"/>
                                      </p:to>
                                    </p:set>
                                    <p:animEffect transition="in" filter="box(out)">
                                      <p:cBhvr>
                                        <p:cTn id="7" dur="500"/>
                                        <p:tgtEl>
                                          <p:spTgt spid="21507">
                                            <p:txEl>
                                              <p:charRg st="0"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1508"/>
                                        </p:tgtEl>
                                        <p:attrNameLst>
                                          <p:attrName>style.visibility</p:attrName>
                                        </p:attrNameLst>
                                      </p:cBhvr>
                                      <p:to>
                                        <p:strVal val="visible"/>
                                      </p:to>
                                    </p:set>
                                    <p:anim calcmode="lin" valueType="num">
                                      <p:cBhvr additive="base">
                                        <p:cTn id="12" dur="500" fill="hold"/>
                                        <p:tgtEl>
                                          <p:spTgt spid="21508"/>
                                        </p:tgtEl>
                                        <p:attrNameLst>
                                          <p:attrName>ppt_x</p:attrName>
                                        </p:attrNameLst>
                                      </p:cBhvr>
                                      <p:tavLst>
                                        <p:tav tm="0">
                                          <p:val>
                                            <p:strVal val="0-#ppt_w/2"/>
                                          </p:val>
                                        </p:tav>
                                        <p:tav tm="100000">
                                          <p:val>
                                            <p:strVal val="#ppt_x"/>
                                          </p:val>
                                        </p:tav>
                                      </p:tavLst>
                                    </p:anim>
                                    <p:anim calcmode="lin" valueType="num">
                                      <p:cBhvr additive="base">
                                        <p:cTn id="13" dur="500" fill="hold"/>
                                        <p:tgtEl>
                                          <p:spTgt spid="2150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1509"/>
                                        </p:tgtEl>
                                        <p:attrNameLst>
                                          <p:attrName>style.visibility</p:attrName>
                                        </p:attrNameLst>
                                      </p:cBhvr>
                                      <p:to>
                                        <p:strVal val="visible"/>
                                      </p:to>
                                    </p:set>
                                    <p:anim calcmode="lin" valueType="num">
                                      <p:cBhvr additive="base">
                                        <p:cTn id="18" dur="500" fill="hold"/>
                                        <p:tgtEl>
                                          <p:spTgt spid="21509"/>
                                        </p:tgtEl>
                                        <p:attrNameLst>
                                          <p:attrName>ppt_x</p:attrName>
                                        </p:attrNameLst>
                                      </p:cBhvr>
                                      <p:tavLst>
                                        <p:tav tm="0">
                                          <p:val>
                                            <p:strVal val="0-#ppt_w/2"/>
                                          </p:val>
                                        </p:tav>
                                        <p:tav tm="100000">
                                          <p:val>
                                            <p:strVal val="#ppt_x"/>
                                          </p:val>
                                        </p:tav>
                                      </p:tavLst>
                                    </p:anim>
                                    <p:anim calcmode="lin" valueType="num">
                                      <p:cBhvr additive="base">
                                        <p:cTn id="19" dur="500" fill="hold"/>
                                        <p:tgtEl>
                                          <p:spTgt spid="2150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1510"/>
                                        </p:tgtEl>
                                        <p:attrNameLst>
                                          <p:attrName>style.visibility</p:attrName>
                                        </p:attrNameLst>
                                      </p:cBhvr>
                                      <p:to>
                                        <p:strVal val="visible"/>
                                      </p:to>
                                    </p:set>
                                    <p:anim calcmode="lin" valueType="num">
                                      <p:cBhvr additive="base">
                                        <p:cTn id="24" dur="500" fill="hold"/>
                                        <p:tgtEl>
                                          <p:spTgt spid="21510"/>
                                        </p:tgtEl>
                                        <p:attrNameLst>
                                          <p:attrName>ppt_x</p:attrName>
                                        </p:attrNameLst>
                                      </p:cBhvr>
                                      <p:tavLst>
                                        <p:tav tm="0">
                                          <p:val>
                                            <p:strVal val="0-#ppt_w/2"/>
                                          </p:val>
                                        </p:tav>
                                        <p:tav tm="100000">
                                          <p:val>
                                            <p:strVal val="#ppt_x"/>
                                          </p:val>
                                        </p:tav>
                                      </p:tavLst>
                                    </p:anim>
                                    <p:anim calcmode="lin" valueType="num">
                                      <p:cBhvr additive="base">
                                        <p:cTn id="25" dur="500" fill="hold"/>
                                        <p:tgtEl>
                                          <p:spTgt spid="21510"/>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21511">
                                            <p:txEl>
                                              <p:charRg st="0" end="12"/>
                                            </p:txEl>
                                          </p:spTgt>
                                        </p:tgtEl>
                                        <p:attrNameLst>
                                          <p:attrName>style.visibility</p:attrName>
                                        </p:attrNameLst>
                                      </p:cBhvr>
                                      <p:to>
                                        <p:strVal val="visible"/>
                                      </p:to>
                                    </p:set>
                                    <p:animEffect transition="in" filter="box(out)">
                                      <p:cBhvr>
                                        <p:cTn id="30" dur="500"/>
                                        <p:tgtEl>
                                          <p:spTgt spid="21511">
                                            <p:txEl>
                                              <p:charRg st="0" end="1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1512"/>
                                        </p:tgtEl>
                                        <p:attrNameLst>
                                          <p:attrName>style.visibility</p:attrName>
                                        </p:attrNameLst>
                                      </p:cBhvr>
                                      <p:to>
                                        <p:strVal val="visible"/>
                                      </p:to>
                                    </p:set>
                                    <p:anim calcmode="lin" valueType="num">
                                      <p:cBhvr additive="base">
                                        <p:cTn id="35" dur="500" fill="hold"/>
                                        <p:tgtEl>
                                          <p:spTgt spid="21512"/>
                                        </p:tgtEl>
                                        <p:attrNameLst>
                                          <p:attrName>ppt_x</p:attrName>
                                        </p:attrNameLst>
                                      </p:cBhvr>
                                      <p:tavLst>
                                        <p:tav tm="0">
                                          <p:val>
                                            <p:strVal val="0-#ppt_w/2"/>
                                          </p:val>
                                        </p:tav>
                                        <p:tav tm="100000">
                                          <p:val>
                                            <p:strVal val="#ppt_x"/>
                                          </p:val>
                                        </p:tav>
                                      </p:tavLst>
                                    </p:anim>
                                    <p:anim calcmode="lin" valueType="num">
                                      <p:cBhvr additive="base">
                                        <p:cTn id="36" dur="500" fill="hold"/>
                                        <p:tgtEl>
                                          <p:spTgt spid="21512"/>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 presetClass="entr" presetSubtype="5" fill="hold" grpId="0" nodeType="clickEffect">
                                  <p:stCondLst>
                                    <p:cond delay="0"/>
                                  </p:stCondLst>
                                  <p:childTnLst>
                                    <p:set>
                                      <p:cBhvr>
                                        <p:cTn id="40" dur="1" fill="hold">
                                          <p:stCondLst>
                                            <p:cond delay="0"/>
                                          </p:stCondLst>
                                        </p:cTn>
                                        <p:tgtEl>
                                          <p:spTgt spid="21513"/>
                                        </p:tgtEl>
                                        <p:attrNameLst>
                                          <p:attrName>style.visibility</p:attrName>
                                        </p:attrNameLst>
                                      </p:cBhvr>
                                      <p:to>
                                        <p:strVal val="visible"/>
                                      </p:to>
                                    </p:set>
                                    <p:animEffect transition="in" filter="blinds(vertical)">
                                      <p:cBhvr>
                                        <p:cTn id="41" dur="500"/>
                                        <p:tgtEl>
                                          <p:spTgt spid="21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P spid="21508" grpId="0"/>
      <p:bldP spid="21509" grpId="0"/>
      <p:bldP spid="21510" grpId="0"/>
      <p:bldP spid="21511" grpId="0" build="p"/>
      <p:bldP spid="21512" grpId="0"/>
      <p:bldP spid="21513"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idx="4294967295"/>
          </p:nvPr>
        </p:nvSpPr>
        <p:spPr>
          <a:xfrm>
            <a:off x="2135188" y="274638"/>
            <a:ext cx="8418512" cy="777875"/>
          </a:xfrm>
          <a:prstGeom prst="rect">
            <a:avLst/>
          </a:prstGeom>
          <a:noFill/>
          <a:ln w="9525">
            <a:noFill/>
          </a:ln>
        </p:spPr>
        <p:txBody>
          <a:bodyPr/>
          <a:p>
            <a:pPr eaLnBrk="1" hangingPunct="1"/>
            <a:r>
              <a:rPr lang="zh-CN" altLang="en-US" sz="3600" dirty="0">
                <a:solidFill>
                  <a:srgbClr val="0000CC"/>
                </a:solidFill>
                <a:latin typeface="仿宋" panose="02010609060101010101" charset="-122"/>
                <a:ea typeface="仿宋" panose="02010609060101010101" charset="-122"/>
              </a:rPr>
              <a:t>静态数据成员</a:t>
            </a:r>
            <a:endParaRPr lang="zh-CN" altLang="en-US" sz="3600" dirty="0">
              <a:solidFill>
                <a:srgbClr val="0000CC"/>
              </a:solidFill>
              <a:latin typeface="仿宋" panose="02010609060101010101" charset="-122"/>
              <a:ea typeface="仿宋" panose="02010609060101010101" charset="-122"/>
            </a:endParaRPr>
          </a:p>
        </p:txBody>
      </p:sp>
      <p:sp>
        <p:nvSpPr>
          <p:cNvPr id="23555" name="Rectangle 3"/>
          <p:cNvSpPr>
            <a:spLocks noGrp="1"/>
          </p:cNvSpPr>
          <p:nvPr>
            <p:ph type="body" idx="4294967295"/>
          </p:nvPr>
        </p:nvSpPr>
        <p:spPr>
          <a:xfrm>
            <a:off x="1631950" y="1341438"/>
            <a:ext cx="8915400" cy="2116137"/>
          </a:xfrm>
          <a:prstGeom prst="rect">
            <a:avLst/>
          </a:prstGeom>
          <a:noFill/>
          <a:ln w="9525">
            <a:noFill/>
          </a:ln>
        </p:spPr>
        <p:txBody>
          <a:bodyPr>
            <a:normAutofit lnSpcReduction="10000"/>
          </a:bodyPr>
          <a:p>
            <a:pPr eaLnBrk="1" hangingPunct="1">
              <a:lnSpc>
                <a:spcPct val="130000"/>
              </a:lnSpc>
            </a:pPr>
            <a:r>
              <a:rPr lang="en-US" altLang="x-none" sz="2400" dirty="0">
                <a:solidFill>
                  <a:srgbClr val="1C1C1C"/>
                </a:solidFill>
              </a:rPr>
              <a:t>static变量不依赖于具体对象，</a:t>
            </a:r>
            <a:r>
              <a:rPr lang="zh-CN" altLang="en-US" sz="2400" dirty="0">
                <a:solidFill>
                  <a:srgbClr val="1C1C1C"/>
                </a:solidFill>
              </a:rPr>
              <a:t>因此</a:t>
            </a:r>
            <a:r>
              <a:rPr lang="en-US" altLang="x-none" sz="2400" dirty="0">
                <a:solidFill>
                  <a:srgbClr val="1C1C1C"/>
                </a:solidFill>
              </a:rPr>
              <a:t>直接通过类名访问，而</a:t>
            </a:r>
            <a:r>
              <a:rPr lang="zh-CN" altLang="en-US" sz="2400" dirty="0">
                <a:solidFill>
                  <a:srgbClr val="1C1C1C"/>
                </a:solidFill>
              </a:rPr>
              <a:t>不是通过类的对象实例访问的</a:t>
            </a:r>
            <a:endParaRPr lang="zh-CN" altLang="en-US" sz="2400" dirty="0">
              <a:solidFill>
                <a:srgbClr val="1C1C1C"/>
              </a:solidFill>
            </a:endParaRPr>
          </a:p>
          <a:p>
            <a:pPr eaLnBrk="1" hangingPunct="1">
              <a:lnSpc>
                <a:spcPct val="130000"/>
              </a:lnSpc>
            </a:pPr>
            <a:r>
              <a:rPr lang="zh-CN" altLang="en-US" sz="2400" dirty="0">
                <a:solidFill>
                  <a:srgbClr val="1C1C1C"/>
                </a:solidFill>
              </a:rPr>
              <a:t>非静态变量必须首先实例化类的一个对象，再通过对象访问，因此也称为实例变量</a:t>
            </a:r>
            <a:endParaRPr lang="zh-CN" altLang="en-US" sz="2400" dirty="0">
              <a:solidFill>
                <a:srgbClr val="1C1C1C"/>
              </a:solidFill>
            </a:endParaRPr>
          </a:p>
          <a:p>
            <a:pPr eaLnBrk="1" hangingPunct="1">
              <a:buNone/>
            </a:pPr>
            <a:endParaRPr lang="zh-CN" altLang="en-US" sz="2400" dirty="0">
              <a:solidFill>
                <a:srgbClr val="1C1C1C"/>
              </a:solidFill>
            </a:endParaRPr>
          </a:p>
        </p:txBody>
      </p:sp>
      <p:sp>
        <p:nvSpPr>
          <p:cNvPr id="23556" name="Text Box 4"/>
          <p:cNvSpPr txBox="1"/>
          <p:nvPr/>
        </p:nvSpPr>
        <p:spPr>
          <a:xfrm>
            <a:off x="1271588" y="3933825"/>
            <a:ext cx="3455987" cy="2378075"/>
          </a:xfrm>
          <a:prstGeom prst="rect">
            <a:avLst/>
          </a:prstGeom>
          <a:solidFill>
            <a:schemeClr val="bg1"/>
          </a:solidFill>
          <a:ln w="3175" cap="flat" cmpd="sng">
            <a:solidFill>
              <a:schemeClr val="tx1"/>
            </a:solidFill>
            <a:prstDash val="solid"/>
            <a:miter/>
            <a:headEnd type="none" w="med" len="med"/>
            <a:tailEnd type="none" w="med" len="med"/>
          </a:ln>
          <a:effectLst>
            <a:prstShdw prst="shdw17" dir="16200000">
              <a:schemeClr val="tx1"/>
            </a:prstShdw>
          </a:effectLst>
        </p:spPr>
        <p:txBody>
          <a:bodyPr/>
          <a:p>
            <a:pPr marL="279400" indent="-279400" eaLnBrk="1" hangingPunct="1">
              <a:spcBef>
                <a:spcPct val="20000"/>
              </a:spcBef>
              <a:buClr>
                <a:srgbClr val="FD31AA"/>
              </a:buClr>
              <a:buSzPct val="150000"/>
            </a:pPr>
            <a:r>
              <a:rPr lang="en-US" altLang="x-none" sz="2000" b="1" dirty="0">
                <a:solidFill>
                  <a:schemeClr val="accent2"/>
                </a:solidFill>
                <a:latin typeface="仿宋" panose="02010609060101010101" charset="-122"/>
                <a:ea typeface="仿宋" panose="02010609060101010101" charset="-122"/>
              </a:rPr>
              <a:t>class</a:t>
            </a:r>
            <a:r>
              <a:rPr lang="en-US" altLang="x-none" sz="2000" b="1" dirty="0">
                <a:latin typeface="仿宋" panose="02010609060101010101" charset="-122"/>
                <a:ea typeface="仿宋" panose="02010609060101010101" charset="-122"/>
              </a:rPr>
              <a:t> Cat </a:t>
            </a:r>
            <a:endParaRPr lang="en-US" altLang="x-none" sz="2000" b="1" dirty="0">
              <a:latin typeface="仿宋" panose="02010609060101010101" charset="-122"/>
              <a:ea typeface="仿宋" panose="02010609060101010101" charset="-122"/>
            </a:endParaRPr>
          </a:p>
          <a:p>
            <a:pPr marL="279400" indent="-279400" eaLnBrk="1" hangingPunct="1">
              <a:spcBef>
                <a:spcPct val="20000"/>
              </a:spcBef>
              <a:buClr>
                <a:srgbClr val="FD31AA"/>
              </a:buClr>
              <a:buSzPct val="150000"/>
            </a:pPr>
            <a:r>
              <a:rPr lang="en-US" altLang="x-none" sz="2000" b="1" dirty="0">
                <a:latin typeface="仿宋" panose="02010609060101010101" charset="-122"/>
                <a:ea typeface="仿宋" panose="02010609060101010101" charset="-122"/>
              </a:rPr>
              <a:t>{</a:t>
            </a:r>
            <a:endParaRPr lang="en-US" altLang="x-none" sz="2000" b="1" dirty="0">
              <a:latin typeface="仿宋" panose="02010609060101010101" charset="-122"/>
              <a:ea typeface="仿宋" panose="02010609060101010101" charset="-122"/>
            </a:endParaRPr>
          </a:p>
          <a:p>
            <a:pPr marL="279400" indent="-279400" eaLnBrk="1" hangingPunct="1">
              <a:spcBef>
                <a:spcPct val="20000"/>
              </a:spcBef>
              <a:buClr>
                <a:srgbClr val="FD31AA"/>
              </a:buClr>
              <a:buSzPct val="150000"/>
            </a:pPr>
            <a:r>
              <a:rPr lang="en-US" altLang="x-none" sz="2000" b="1" dirty="0">
                <a:latin typeface="仿宋" panose="02010609060101010101" charset="-122"/>
                <a:ea typeface="仿宋" panose="02010609060101010101" charset="-122"/>
              </a:rPr>
              <a:t> string name ;</a:t>
            </a:r>
            <a:endParaRPr lang="en-US" altLang="x-none" sz="2000" b="1" dirty="0">
              <a:latin typeface="仿宋" panose="02010609060101010101" charset="-122"/>
              <a:ea typeface="仿宋" panose="02010609060101010101" charset="-122"/>
            </a:endParaRPr>
          </a:p>
          <a:p>
            <a:pPr marL="279400" indent="-279400" eaLnBrk="1" hangingPunct="1">
              <a:spcBef>
                <a:spcPct val="20000"/>
              </a:spcBef>
              <a:buClr>
                <a:srgbClr val="FD31AA"/>
              </a:buClr>
              <a:buSzPct val="150000"/>
            </a:pPr>
            <a:r>
              <a:rPr lang="en-US" altLang="x-none" sz="2000" b="1" dirty="0">
                <a:latin typeface="仿宋" panose="02010609060101010101" charset="-122"/>
                <a:ea typeface="仿宋" panose="02010609060101010101" charset="-122"/>
              </a:rPr>
              <a:t> static string food;  </a:t>
            </a:r>
            <a:endParaRPr lang="en-US" altLang="x-none" sz="2000" b="1" dirty="0">
              <a:latin typeface="仿宋" panose="02010609060101010101" charset="-122"/>
              <a:ea typeface="仿宋" panose="02010609060101010101" charset="-122"/>
            </a:endParaRPr>
          </a:p>
          <a:p>
            <a:pPr marL="279400" indent="-279400" eaLnBrk="1" hangingPunct="1">
              <a:spcBef>
                <a:spcPct val="20000"/>
              </a:spcBef>
              <a:buClr>
                <a:srgbClr val="FD31AA"/>
              </a:buClr>
              <a:buSzPct val="150000"/>
            </a:pPr>
            <a:r>
              <a:rPr lang="en-US" altLang="x-none" sz="2000" b="1" dirty="0">
                <a:latin typeface="仿宋" panose="02010609060101010101" charset="-122"/>
                <a:ea typeface="仿宋" panose="02010609060101010101" charset="-122"/>
              </a:rPr>
              <a:t>}</a:t>
            </a:r>
            <a:endParaRPr lang="en-US" altLang="x-none" sz="2000" b="1" dirty="0">
              <a:latin typeface="仿宋" panose="02010609060101010101" charset="-122"/>
              <a:ea typeface="仿宋" panose="02010609060101010101" charset="-122"/>
            </a:endParaRPr>
          </a:p>
          <a:p>
            <a:pPr marL="279400" indent="-279400" eaLnBrk="1" hangingPunct="1">
              <a:spcBef>
                <a:spcPct val="20000"/>
              </a:spcBef>
              <a:buClr>
                <a:srgbClr val="FD31AA"/>
              </a:buClr>
              <a:buSzPct val="150000"/>
            </a:pPr>
            <a:endParaRPr lang="zh-CN" altLang="en-US" sz="2000" b="1" dirty="0">
              <a:latin typeface="仿宋" panose="02010609060101010101" charset="-122"/>
              <a:ea typeface="仿宋" panose="02010609060101010101" charset="-122"/>
            </a:endParaRPr>
          </a:p>
        </p:txBody>
      </p:sp>
      <p:sp>
        <p:nvSpPr>
          <p:cNvPr id="23557" name="Text Box 5"/>
          <p:cNvSpPr txBox="1"/>
          <p:nvPr/>
        </p:nvSpPr>
        <p:spPr>
          <a:xfrm>
            <a:off x="4800600" y="3933825"/>
            <a:ext cx="5926138" cy="2374900"/>
          </a:xfrm>
          <a:prstGeom prst="rect">
            <a:avLst/>
          </a:prstGeom>
          <a:solidFill>
            <a:schemeClr val="bg1"/>
          </a:solidFill>
          <a:ln w="3175" cap="flat" cmpd="sng">
            <a:solidFill>
              <a:schemeClr val="tx1"/>
            </a:solidFill>
            <a:prstDash val="solid"/>
            <a:miter/>
            <a:headEnd type="none" w="med" len="med"/>
            <a:tailEnd type="none" w="med" len="med"/>
          </a:ln>
          <a:effectLst>
            <a:prstShdw prst="shdw17" dir="16200000">
              <a:schemeClr val="tx1"/>
            </a:prstShdw>
          </a:effectLst>
        </p:spPr>
        <p:txBody>
          <a:bodyPr anchor="ctr"/>
          <a:p>
            <a:pPr marL="279400" indent="-279400" eaLnBrk="1" hangingPunct="1">
              <a:spcBef>
                <a:spcPct val="20000"/>
              </a:spcBef>
              <a:buClr>
                <a:srgbClr val="FD31AA"/>
              </a:buClr>
              <a:buSzPct val="150000"/>
            </a:pPr>
            <a:r>
              <a:rPr lang="en-US" altLang="x-none" sz="2000" b="1" dirty="0">
                <a:latin typeface="仿宋" panose="02010609060101010101" charset="-122"/>
                <a:ea typeface="仿宋" panose="02010609060101010101" charset="-122"/>
              </a:rPr>
              <a:t>static void Main(){</a:t>
            </a:r>
            <a:endParaRPr lang="en-US" altLang="x-none" sz="2000" b="1" dirty="0">
              <a:latin typeface="仿宋" panose="02010609060101010101" charset="-122"/>
              <a:ea typeface="仿宋" panose="02010609060101010101" charset="-122"/>
            </a:endParaRPr>
          </a:p>
          <a:p>
            <a:pPr marL="279400" indent="-279400" eaLnBrk="1" hangingPunct="1">
              <a:spcBef>
                <a:spcPct val="20000"/>
              </a:spcBef>
              <a:buClr>
                <a:srgbClr val="FD31AA"/>
              </a:buClr>
              <a:buSzPct val="150000"/>
            </a:pPr>
            <a:r>
              <a:rPr lang="en-US" altLang="x-none" sz="2000" b="1" dirty="0">
                <a:latin typeface="仿宋" panose="02010609060101010101" charset="-122"/>
                <a:ea typeface="仿宋" panose="02010609060101010101" charset="-122"/>
              </a:rPr>
              <a:t>  Cat.food = “fish”;   </a:t>
            </a:r>
            <a:r>
              <a:rPr lang="en-US" altLang="x-none" sz="2000" b="1" dirty="0">
                <a:solidFill>
                  <a:srgbClr val="009900"/>
                </a:solidFill>
                <a:latin typeface="仿宋" panose="02010609060101010101" charset="-122"/>
                <a:ea typeface="仿宋" panose="02010609060101010101" charset="-122"/>
              </a:rPr>
              <a:t>//OK</a:t>
            </a:r>
            <a:endParaRPr lang="en-US" altLang="x-none" sz="2000" b="1" dirty="0">
              <a:solidFill>
                <a:srgbClr val="009900"/>
              </a:solidFill>
              <a:latin typeface="仿宋" panose="02010609060101010101" charset="-122"/>
              <a:ea typeface="仿宋" panose="02010609060101010101" charset="-122"/>
            </a:endParaRPr>
          </a:p>
          <a:p>
            <a:pPr marL="279400" indent="-279400" eaLnBrk="1" hangingPunct="1">
              <a:spcBef>
                <a:spcPct val="20000"/>
              </a:spcBef>
              <a:buClr>
                <a:srgbClr val="FD31AA"/>
              </a:buClr>
              <a:buSzPct val="150000"/>
            </a:pPr>
            <a:r>
              <a:rPr lang="en-US" altLang="x-none" sz="2000" b="1" dirty="0">
                <a:latin typeface="仿宋" panose="02010609060101010101" charset="-122"/>
                <a:ea typeface="仿宋" panose="02010609060101010101" charset="-122"/>
              </a:rPr>
              <a:t>  Cat.name = “Kitty”;  </a:t>
            </a:r>
            <a:r>
              <a:rPr lang="en-US" altLang="x-none" sz="2000" b="1" dirty="0">
                <a:solidFill>
                  <a:srgbClr val="009900"/>
                </a:solidFill>
                <a:latin typeface="仿宋" panose="02010609060101010101" charset="-122"/>
                <a:ea typeface="仿宋" panose="02010609060101010101" charset="-122"/>
              </a:rPr>
              <a:t>//</a:t>
            </a:r>
            <a:r>
              <a:rPr lang="zh-CN" altLang="en-US" sz="2000" b="1" dirty="0">
                <a:solidFill>
                  <a:srgbClr val="009900"/>
                </a:solidFill>
                <a:latin typeface="仿宋" panose="02010609060101010101" charset="-122"/>
                <a:ea typeface="仿宋" panose="02010609060101010101" charset="-122"/>
              </a:rPr>
              <a:t>错误</a:t>
            </a:r>
            <a:endParaRPr lang="zh-CN" altLang="en-US" sz="2000" b="1" dirty="0">
              <a:solidFill>
                <a:srgbClr val="009900"/>
              </a:solidFill>
              <a:latin typeface="仿宋" panose="02010609060101010101" charset="-122"/>
              <a:ea typeface="仿宋" panose="02010609060101010101" charset="-122"/>
            </a:endParaRPr>
          </a:p>
          <a:p>
            <a:pPr marL="279400" indent="-279400" eaLnBrk="1" hangingPunct="1">
              <a:spcBef>
                <a:spcPct val="20000"/>
              </a:spcBef>
              <a:buClr>
                <a:srgbClr val="FD31AA"/>
              </a:buClr>
              <a:buSzPct val="150000"/>
            </a:pPr>
            <a:r>
              <a:rPr lang="zh-CN" altLang="en-US" sz="2000" b="1" dirty="0">
                <a:latin typeface="仿宋" panose="02010609060101010101" charset="-122"/>
                <a:ea typeface="仿宋" panose="02010609060101010101" charset="-122"/>
              </a:rPr>
              <a:t>  </a:t>
            </a:r>
            <a:r>
              <a:rPr lang="en-US" altLang="x-none" sz="2000" b="1" dirty="0">
                <a:latin typeface="仿宋" panose="02010609060101010101" charset="-122"/>
                <a:ea typeface="仿宋" panose="02010609060101010101" charset="-122"/>
              </a:rPr>
              <a:t>Cat cat1 = new Cat();</a:t>
            </a:r>
            <a:endParaRPr lang="en-US" altLang="x-none" sz="2000" b="1" dirty="0">
              <a:latin typeface="仿宋" panose="02010609060101010101" charset="-122"/>
              <a:ea typeface="仿宋" panose="02010609060101010101" charset="-122"/>
            </a:endParaRPr>
          </a:p>
          <a:p>
            <a:pPr marL="279400" indent="-279400" eaLnBrk="1" hangingPunct="1">
              <a:spcBef>
                <a:spcPct val="20000"/>
              </a:spcBef>
              <a:buClr>
                <a:srgbClr val="FD31AA"/>
              </a:buClr>
              <a:buSzPct val="150000"/>
            </a:pPr>
            <a:r>
              <a:rPr lang="en-US" altLang="x-none" sz="2000" b="1" dirty="0">
                <a:latin typeface="仿宋" panose="02010609060101010101" charset="-122"/>
                <a:ea typeface="仿宋" panose="02010609060101010101" charset="-122"/>
              </a:rPr>
              <a:t>  cat1.name = “Kitty”; </a:t>
            </a:r>
            <a:r>
              <a:rPr lang="en-US" altLang="x-none" sz="2000" b="1" dirty="0">
                <a:solidFill>
                  <a:srgbClr val="009900"/>
                </a:solidFill>
                <a:latin typeface="仿宋" panose="02010609060101010101" charset="-122"/>
                <a:ea typeface="仿宋" panose="02010609060101010101" charset="-122"/>
              </a:rPr>
              <a:t>//OK</a:t>
            </a:r>
            <a:endParaRPr lang="en-US" altLang="x-none" sz="2000" b="1" dirty="0">
              <a:solidFill>
                <a:srgbClr val="009900"/>
              </a:solidFill>
              <a:latin typeface="仿宋" panose="02010609060101010101" charset="-122"/>
              <a:ea typeface="仿宋" panose="02010609060101010101" charset="-122"/>
            </a:endParaRPr>
          </a:p>
          <a:p>
            <a:pPr marL="279400" indent="-279400" eaLnBrk="1" hangingPunct="1">
              <a:spcBef>
                <a:spcPct val="20000"/>
              </a:spcBef>
              <a:buClr>
                <a:srgbClr val="FD31AA"/>
              </a:buClr>
              <a:buSzPct val="150000"/>
            </a:pPr>
            <a:r>
              <a:rPr lang="en-US" altLang="x-none" sz="2000" b="1" dirty="0">
                <a:latin typeface="仿宋" panose="02010609060101010101" charset="-122"/>
                <a:ea typeface="仿宋" panose="02010609060101010101" charset="-122"/>
              </a:rPr>
              <a:t>}</a:t>
            </a:r>
            <a:endParaRPr lang="en-US" altLang="x-none" sz="2000" b="1" dirty="0">
              <a:latin typeface="仿宋" panose="02010609060101010101" charset="-122"/>
              <a:ea typeface="仿宋" panose="02010609060101010101"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idx="4294967295"/>
          </p:nvPr>
        </p:nvSpPr>
        <p:spPr>
          <a:xfrm>
            <a:off x="2135188" y="274638"/>
            <a:ext cx="8418512" cy="777875"/>
          </a:xfrm>
          <a:prstGeom prst="rect">
            <a:avLst/>
          </a:prstGeom>
          <a:noFill/>
          <a:ln w="9525">
            <a:noFill/>
          </a:ln>
        </p:spPr>
        <p:txBody>
          <a:bodyPr/>
          <a:p>
            <a:pPr eaLnBrk="1" hangingPunct="1"/>
            <a:r>
              <a:rPr lang="zh-CN" altLang="en-US" sz="3600" dirty="0">
                <a:solidFill>
                  <a:srgbClr val="0000CC"/>
                </a:solidFill>
                <a:latin typeface="仿宋" panose="02010609060101010101" charset="-122"/>
                <a:ea typeface="仿宋" panose="02010609060101010101" charset="-122"/>
              </a:rPr>
              <a:t>静态函数成员</a:t>
            </a:r>
            <a:endParaRPr lang="zh-CN" altLang="en-US" sz="3600" dirty="0">
              <a:solidFill>
                <a:srgbClr val="0000CC"/>
              </a:solidFill>
              <a:latin typeface="仿宋" panose="02010609060101010101" charset="-122"/>
              <a:ea typeface="仿宋" panose="02010609060101010101" charset="-122"/>
            </a:endParaRPr>
          </a:p>
        </p:txBody>
      </p:sp>
      <p:sp>
        <p:nvSpPr>
          <p:cNvPr id="24579" name="Rectangle 3"/>
          <p:cNvSpPr>
            <a:spLocks noGrp="1"/>
          </p:cNvSpPr>
          <p:nvPr>
            <p:ph type="body" idx="4294967295"/>
          </p:nvPr>
        </p:nvSpPr>
        <p:spPr>
          <a:xfrm>
            <a:off x="1007745" y="1600200"/>
            <a:ext cx="10339705" cy="4853305"/>
          </a:xfrm>
          <a:prstGeom prst="rect">
            <a:avLst/>
          </a:prstGeom>
          <a:noFill/>
          <a:ln w="9525">
            <a:noFill/>
          </a:ln>
        </p:spPr>
        <p:txBody>
          <a:bodyPr/>
          <a:p>
            <a:pPr eaLnBrk="1" hangingPunct="1">
              <a:lnSpc>
                <a:spcPct val="110000"/>
              </a:lnSpc>
            </a:pPr>
            <a:r>
              <a:rPr lang="en-US" altLang="x-none" dirty="0">
                <a:solidFill>
                  <a:srgbClr val="1C1C1C"/>
                </a:solidFill>
              </a:rPr>
              <a:t>static</a:t>
            </a:r>
            <a:r>
              <a:rPr lang="zh-CN" altLang="en-US" dirty="0">
                <a:solidFill>
                  <a:srgbClr val="1C1C1C"/>
                </a:solidFill>
              </a:rPr>
              <a:t>修饰的方法称为静态方法，是一个类的全局方法</a:t>
            </a:r>
            <a:endParaRPr lang="zh-CN" altLang="en-US" dirty="0">
              <a:solidFill>
                <a:srgbClr val="1C1C1C"/>
              </a:solidFill>
            </a:endParaRPr>
          </a:p>
          <a:p>
            <a:pPr eaLnBrk="1" hangingPunct="1">
              <a:lnSpc>
                <a:spcPct val="110000"/>
              </a:lnSpc>
            </a:pPr>
            <a:r>
              <a:rPr lang="zh-CN" altLang="en-US" dirty="0">
                <a:solidFill>
                  <a:srgbClr val="1C1C1C"/>
                </a:solidFill>
              </a:rPr>
              <a:t>静态方法也叫作类方法，类名</a:t>
            </a:r>
            <a:r>
              <a:rPr lang="en-US" altLang="x-none" dirty="0">
                <a:solidFill>
                  <a:srgbClr val="1C1C1C"/>
                </a:solidFill>
              </a:rPr>
              <a:t>.</a:t>
            </a:r>
            <a:r>
              <a:rPr lang="zh-CN" altLang="en-US" dirty="0">
                <a:solidFill>
                  <a:srgbClr val="1C1C1C"/>
                </a:solidFill>
              </a:rPr>
              <a:t>方法名 </a:t>
            </a:r>
            <a:endParaRPr lang="zh-CN" altLang="en-US" dirty="0">
              <a:solidFill>
                <a:srgbClr val="1C1C1C"/>
              </a:solidFill>
            </a:endParaRPr>
          </a:p>
          <a:p>
            <a:pPr eaLnBrk="1" hangingPunct="1">
              <a:lnSpc>
                <a:spcPct val="110000"/>
              </a:lnSpc>
            </a:pPr>
            <a:r>
              <a:rPr lang="zh-CN" altLang="en-US" dirty="0">
                <a:solidFill>
                  <a:srgbClr val="1C1C1C"/>
                </a:solidFill>
              </a:rPr>
              <a:t>没有</a:t>
            </a:r>
            <a:r>
              <a:rPr lang="en-US" altLang="x-none" dirty="0">
                <a:solidFill>
                  <a:srgbClr val="1C1C1C"/>
                </a:solidFill>
              </a:rPr>
              <a:t>static</a:t>
            </a:r>
            <a:r>
              <a:rPr lang="zh-CN" altLang="en-US" dirty="0">
                <a:solidFill>
                  <a:srgbClr val="1C1C1C"/>
                </a:solidFill>
              </a:rPr>
              <a:t>修饰的方法叫实例方法，对象名</a:t>
            </a:r>
            <a:r>
              <a:rPr lang="en-US" altLang="x-none" dirty="0">
                <a:solidFill>
                  <a:srgbClr val="1C1C1C"/>
                </a:solidFill>
              </a:rPr>
              <a:t>.</a:t>
            </a:r>
            <a:r>
              <a:rPr lang="zh-CN" altLang="en-US" dirty="0">
                <a:solidFill>
                  <a:srgbClr val="1C1C1C"/>
                </a:solidFill>
              </a:rPr>
              <a:t>方法名</a:t>
            </a:r>
            <a:endParaRPr lang="zh-CN" altLang="en-US" dirty="0">
              <a:solidFill>
                <a:srgbClr val="1C1C1C"/>
              </a:solidFill>
            </a:endParaRPr>
          </a:p>
          <a:p>
            <a:pPr eaLnBrk="1" hangingPunct="1">
              <a:lnSpc>
                <a:spcPct val="110000"/>
              </a:lnSpc>
            </a:pPr>
            <a:r>
              <a:rPr lang="zh-CN" altLang="en-US" dirty="0">
                <a:solidFill>
                  <a:srgbClr val="1C1C1C"/>
                </a:solidFill>
              </a:rPr>
              <a:t>注意事项：</a:t>
            </a:r>
            <a:endParaRPr lang="zh-CN" altLang="en-US" dirty="0">
              <a:solidFill>
                <a:srgbClr val="1C1C1C"/>
              </a:solidFill>
            </a:endParaRPr>
          </a:p>
          <a:p>
            <a:pPr lvl="1" eaLnBrk="1" hangingPunct="1">
              <a:lnSpc>
                <a:spcPct val="130000"/>
              </a:lnSpc>
            </a:pPr>
            <a:r>
              <a:rPr lang="en-US" altLang="x-none" sz="2400" dirty="0">
                <a:solidFill>
                  <a:srgbClr val="1C1C1C"/>
                </a:solidFill>
              </a:rPr>
              <a:t>static</a:t>
            </a:r>
            <a:r>
              <a:rPr lang="zh-CN" altLang="en-US" sz="2400" dirty="0">
                <a:solidFill>
                  <a:srgbClr val="1C1C1C"/>
                </a:solidFill>
              </a:rPr>
              <a:t>方法中不能直接使用非静态成员，因为非静态成员与实例相关，但可以通过</a:t>
            </a:r>
            <a:r>
              <a:rPr lang="en-US" altLang="x-none" sz="2400" dirty="0">
                <a:solidFill>
                  <a:srgbClr val="1C1C1C"/>
                </a:solidFill>
              </a:rPr>
              <a:t>”.”</a:t>
            </a:r>
            <a:r>
              <a:rPr lang="zh-CN" altLang="en-US" sz="2400" dirty="0">
                <a:solidFill>
                  <a:srgbClr val="1C1C1C"/>
                </a:solidFill>
              </a:rPr>
              <a:t>间接使用</a:t>
            </a:r>
            <a:endParaRPr lang="zh-CN" altLang="en-US" sz="2400" dirty="0">
              <a:solidFill>
                <a:srgbClr val="1C1C1C"/>
              </a:solidFill>
            </a:endParaRPr>
          </a:p>
          <a:p>
            <a:pPr lvl="1" eaLnBrk="1" hangingPunct="1">
              <a:lnSpc>
                <a:spcPct val="130000"/>
              </a:lnSpc>
            </a:pPr>
            <a:r>
              <a:rPr lang="en-US" altLang="x-none" sz="2400" dirty="0">
                <a:solidFill>
                  <a:srgbClr val="1C1C1C"/>
                </a:solidFill>
              </a:rPr>
              <a:t>static</a:t>
            </a:r>
            <a:r>
              <a:rPr lang="zh-CN" altLang="en-US" sz="2400" dirty="0">
                <a:solidFill>
                  <a:srgbClr val="1C1C1C"/>
                </a:solidFill>
              </a:rPr>
              <a:t>方法中不能使用</a:t>
            </a:r>
            <a:r>
              <a:rPr lang="en-US" altLang="x-none" sz="2400" dirty="0">
                <a:solidFill>
                  <a:srgbClr val="1C1C1C"/>
                </a:solidFill>
              </a:rPr>
              <a:t>this</a:t>
            </a:r>
            <a:r>
              <a:rPr lang="zh-CN" altLang="en-US" sz="2400" dirty="0">
                <a:solidFill>
                  <a:srgbClr val="1C1C1C"/>
                </a:solidFill>
              </a:rPr>
              <a:t>（与实例相关）</a:t>
            </a:r>
            <a:endParaRPr lang="zh-CN" altLang="en-US" sz="2400" dirty="0">
              <a:solidFill>
                <a:srgbClr val="1C1C1C"/>
              </a:solidFill>
            </a:endParaRPr>
          </a:p>
          <a:p>
            <a:pPr lvl="1" eaLnBrk="1" hangingPunct="1">
              <a:lnSpc>
                <a:spcPct val="130000"/>
              </a:lnSpc>
            </a:pPr>
            <a:r>
              <a:rPr lang="zh-CN" altLang="en-US" sz="2400" dirty="0">
                <a:solidFill>
                  <a:srgbClr val="1C1C1C"/>
                </a:solidFill>
              </a:rPr>
              <a:t>非</a:t>
            </a:r>
            <a:r>
              <a:rPr lang="en-US" altLang="x-none" sz="2400" dirty="0">
                <a:solidFill>
                  <a:srgbClr val="1C1C1C"/>
                </a:solidFill>
              </a:rPr>
              <a:t>static</a:t>
            </a:r>
            <a:r>
              <a:rPr lang="zh-CN" altLang="en-US" sz="2400" dirty="0">
                <a:solidFill>
                  <a:srgbClr val="1C1C1C"/>
                </a:solidFill>
              </a:rPr>
              <a:t>方法中可以使用静态成员</a:t>
            </a:r>
            <a:endParaRPr lang="zh-CN" altLang="en-US" sz="2400" dirty="0">
              <a:solidFill>
                <a:srgbClr val="1C1C1C"/>
              </a:solidFill>
            </a:endParaRPr>
          </a:p>
        </p:txBody>
      </p:sp>
      <p:sp>
        <p:nvSpPr>
          <p:cNvPr id="24580" name="AutoShape 4">
            <a:hlinkClick r:id="rId1" action="ppaction://program"/>
          </p:cNvPr>
          <p:cNvSpPr/>
          <p:nvPr/>
        </p:nvSpPr>
        <p:spPr>
          <a:xfrm>
            <a:off x="2135188" y="6381750"/>
            <a:ext cx="720725" cy="287338"/>
          </a:xfrm>
          <a:prstGeom prst="actionButtonDocument">
            <a:avLst/>
          </a:prstGeom>
          <a:solidFill>
            <a:schemeClr val="accent1"/>
          </a:solidFill>
          <a:ln w="9525">
            <a:noFill/>
          </a:ln>
        </p:spPr>
        <p:txBody>
          <a:bodyPr wrap="none" anchor="ctr"/>
          <a:p>
            <a:endParaRPr lang="zh-CN" altLang="en-US" dirty="0">
              <a:latin typeface="Times New Roman" panose="02020603050405020304" charset="0"/>
              <a:ea typeface="仿宋" panose="0201060906010101010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sz="half" idx="1"/>
          </p:nvPr>
        </p:nvSpPr>
        <p:spPr>
          <a:xfrm>
            <a:off x="628650" y="1515745"/>
            <a:ext cx="10360025" cy="4265930"/>
          </a:xfrm>
        </p:spPr>
        <p:txBody>
          <a:bodyPr>
            <a:normAutofit fontScale="80000"/>
          </a:bodyPr>
          <a:p>
            <a:r>
              <a:rPr lang="zh-CN" altLang="en-US"/>
              <a:t>2) 面向对象 </a:t>
            </a:r>
            <a:endParaRPr lang="zh-CN" altLang="en-US"/>
          </a:p>
          <a:p>
            <a:r>
              <a:rPr lang="zh-CN" altLang="en-US"/>
              <a:t>相比较函数，面向对象是更大的</a:t>
            </a:r>
            <a:r>
              <a:rPr lang="zh-CN" altLang="en-US" b="1"/>
              <a:t>封装</a:t>
            </a:r>
            <a:r>
              <a:rPr lang="zh-CN" altLang="en-US"/>
              <a:t>，根据职责在一个对象中封装多个方法</a:t>
            </a:r>
            <a:endParaRPr lang="zh-CN" altLang="en-US"/>
          </a:p>
          <a:p>
            <a:r>
              <a:rPr lang="zh-CN" altLang="en-US"/>
              <a:t>在完成某一个需求前，首先确定职责——要做的事情（方法）</a:t>
            </a:r>
            <a:endParaRPr lang="zh-CN" altLang="en-US"/>
          </a:p>
          <a:p>
            <a:r>
              <a:rPr lang="zh-CN" altLang="en-US"/>
              <a:t>根据职责确定不同的</a:t>
            </a:r>
            <a:r>
              <a:rPr lang="zh-CN" altLang="en-US" b="1"/>
              <a:t>对象</a:t>
            </a:r>
            <a:r>
              <a:rPr lang="zh-CN" altLang="en-US"/>
              <a:t>，在对象内部封装不同的方法（多个）</a:t>
            </a:r>
            <a:endParaRPr lang="zh-CN" altLang="en-US"/>
          </a:p>
          <a:p>
            <a:r>
              <a:rPr lang="zh-CN" altLang="en-US"/>
              <a:t>最后完成的代码，就是</a:t>
            </a:r>
            <a:r>
              <a:rPr lang="zh-CN" altLang="en-US" b="1"/>
              <a:t>顺序</a:t>
            </a:r>
            <a:r>
              <a:rPr lang="zh-CN" altLang="en-US"/>
              <a:t>地让不同的对象调用不同的方法</a:t>
            </a:r>
            <a:endParaRPr lang="zh-CN" altLang="en-US"/>
          </a:p>
          <a:p>
            <a:endParaRPr lang="zh-CN" altLang="en-US"/>
          </a:p>
          <a:p>
            <a:r>
              <a:rPr lang="zh-CN" altLang="en-US"/>
              <a:t>特点</a:t>
            </a:r>
            <a:endParaRPr lang="zh-CN" altLang="en-US"/>
          </a:p>
          <a:p>
            <a:endParaRPr lang="zh-CN" altLang="en-US"/>
          </a:p>
          <a:p>
            <a:r>
              <a:rPr lang="zh-CN" altLang="en-US"/>
              <a:t>注重对象和职责，不同的对象承担不同的职责</a:t>
            </a:r>
            <a:endParaRPr lang="zh-CN" altLang="en-US"/>
          </a:p>
          <a:p>
            <a:r>
              <a:rPr lang="zh-CN" altLang="en-US"/>
              <a:t>更加适合应对复杂的需求变化，是专门应对复杂项目开发，提供的固定套路</a:t>
            </a:r>
            <a:endParaRPr lang="zh-CN" altLang="en-US"/>
          </a:p>
          <a:p>
            <a:r>
              <a:rPr lang="zh-CN" altLang="en-US"/>
              <a:t>需要在面向过程基础上，再学习一些面向对象的语法</a:t>
            </a:r>
            <a:endParaRPr lang="zh-CN" altLang="en-US"/>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3233" name="Rectangle 2"/>
          <p:cNvSpPr>
            <a:spLocks noGrp="1"/>
          </p:cNvSpPr>
          <p:nvPr>
            <p:ph type="title"/>
          </p:nvPr>
        </p:nvSpPr>
        <p:spPr>
          <a:xfrm>
            <a:off x="1085215" y="-317"/>
            <a:ext cx="8229600" cy="968375"/>
          </a:xfrm>
        </p:spPr>
        <p:txBody>
          <a:bodyPr vert="horz" wrap="square" lIns="91440" tIns="45720" rIns="91440" bIns="45720" anchor="ctr"/>
          <a:p>
            <a:pPr eaLnBrk="1" hangingPunct="1"/>
            <a:r>
              <a:rPr lang="zh-CN" altLang="en-US" dirty="0">
                <a:ea typeface="宋体" panose="02010600030101010101" pitchFamily="2" charset="-122"/>
              </a:rPr>
              <a:t>静态构造函数</a:t>
            </a:r>
            <a:endParaRPr lang="zh-CN" altLang="en-US" dirty="0">
              <a:ea typeface="宋体" panose="02010600030101010101" pitchFamily="2" charset="-122"/>
            </a:endParaRPr>
          </a:p>
        </p:txBody>
      </p:sp>
      <p:sp>
        <p:nvSpPr>
          <p:cNvPr id="223234" name="Rectangle 3"/>
          <p:cNvSpPr>
            <a:spLocks noGrp="1"/>
          </p:cNvSpPr>
          <p:nvPr>
            <p:ph idx="1"/>
          </p:nvPr>
        </p:nvSpPr>
        <p:spPr>
          <a:xfrm>
            <a:off x="1085215" y="1052830"/>
            <a:ext cx="10219055" cy="4321175"/>
          </a:xfrm>
        </p:spPr>
        <p:txBody>
          <a:bodyPr vert="horz" wrap="square" lIns="91440" tIns="45720" rIns="91440" bIns="45720" anchor="t"/>
          <a:p>
            <a:pPr eaLnBrk="1" hangingPunct="1"/>
            <a:r>
              <a:rPr lang="zh-CN" altLang="en-US" b="0" dirty="0"/>
              <a:t>问题：在</a:t>
            </a:r>
            <a:r>
              <a:rPr lang="en-US" altLang="zh-CN" b="0" dirty="0"/>
              <a:t>Student</a:t>
            </a:r>
            <a:r>
              <a:rPr lang="zh-CN" altLang="en-US" b="0" dirty="0"/>
              <a:t>类的例子中，如果希望对象编号不是从</a:t>
            </a:r>
            <a:r>
              <a:rPr lang="en-US" altLang="zh-CN" b="0" dirty="0"/>
              <a:t>1</a:t>
            </a:r>
            <a:r>
              <a:rPr lang="zh-CN" altLang="en-US" b="0" dirty="0"/>
              <a:t>开始，而是从</a:t>
            </a:r>
            <a:r>
              <a:rPr lang="en-US" altLang="zh-CN" b="0" dirty="0"/>
              <a:t>0</a:t>
            </a:r>
            <a:r>
              <a:rPr lang="zh-CN" altLang="en-US" b="0" dirty="0"/>
              <a:t>到</a:t>
            </a:r>
            <a:r>
              <a:rPr lang="en-US" altLang="zh-CN" b="0" dirty="0"/>
              <a:t>1000</a:t>
            </a:r>
            <a:r>
              <a:rPr lang="zh-CN" altLang="en-US" b="0" dirty="0"/>
              <a:t>之间的随机的数开始。</a:t>
            </a:r>
            <a:endParaRPr lang="zh-CN" altLang="en-US" b="0" dirty="0"/>
          </a:p>
          <a:p>
            <a:pPr eaLnBrk="1" hangingPunct="1"/>
            <a:r>
              <a:rPr lang="zh-CN" altLang="en-US" b="0" dirty="0"/>
              <a:t>构造函数中虽然可以执行代码，但每个对象创建时都执行，而本例中只希望第一个对象创建时执行。</a:t>
            </a:r>
            <a:endParaRPr lang="zh-CN" altLang="en-US" b="0" dirty="0"/>
          </a:p>
        </p:txBody>
      </p:sp>
      <p:sp>
        <p:nvSpPr>
          <p:cNvPr id="153604" name="Text Box 4"/>
          <p:cNvSpPr txBox="1"/>
          <p:nvPr/>
        </p:nvSpPr>
        <p:spPr>
          <a:xfrm>
            <a:off x="900430" y="3031490"/>
            <a:ext cx="10403205" cy="1383665"/>
          </a:xfrm>
          <a:prstGeom prst="rect">
            <a:avLst/>
          </a:prstGeom>
          <a:noFill/>
          <a:ln w="9525">
            <a:noFill/>
          </a:ln>
        </p:spPr>
        <p:txBody>
          <a:bodyPr wrap="square" anchor="t">
            <a:spAutoFit/>
          </a:bodyPr>
          <a:p>
            <a:r>
              <a:rPr lang="zh-CN" altLang="en-US" sz="2800" b="1" dirty="0">
                <a:latin typeface="Verdana" panose="020B0604030504040204" pitchFamily="34" charset="0"/>
                <a:ea typeface="宋体" panose="02010600030101010101" pitchFamily="2" charset="-122"/>
              </a:rPr>
              <a:t>解决：</a:t>
            </a:r>
            <a:endParaRPr lang="zh-CN" altLang="en-US" sz="2800" b="1" dirty="0">
              <a:latin typeface="Verdana" panose="020B0604030504040204" pitchFamily="34" charset="0"/>
              <a:ea typeface="宋体" panose="02010600030101010101" pitchFamily="2" charset="-122"/>
            </a:endParaRPr>
          </a:p>
          <a:p>
            <a:r>
              <a:rPr lang="zh-CN" altLang="en-US" sz="2800" b="1" dirty="0">
                <a:latin typeface="Verdana" panose="020B0604030504040204" pitchFamily="34" charset="0"/>
                <a:ea typeface="宋体" panose="02010600030101010101" pitchFamily="2" charset="-122"/>
              </a:rPr>
              <a:t>   </a:t>
            </a:r>
            <a:r>
              <a:rPr lang="en-US" altLang="zh-CN" sz="2800" b="1" dirty="0">
                <a:latin typeface="Verdana" panose="020B0604030504040204" pitchFamily="34" charset="0"/>
                <a:ea typeface="宋体" panose="02010600030101010101" pitchFamily="2" charset="-122"/>
              </a:rPr>
              <a:t>C#</a:t>
            </a:r>
            <a:r>
              <a:rPr lang="zh-CN" altLang="en-US" sz="2800" b="1" dirty="0">
                <a:latin typeface="Verdana" panose="020B0604030504040204" pitchFamily="34" charset="0"/>
                <a:ea typeface="宋体" panose="02010600030101010101" pitchFamily="2" charset="-122"/>
              </a:rPr>
              <a:t>中支持静态构造函数，静态构造函数在类中</a:t>
            </a:r>
            <a:r>
              <a:rPr lang="zh-CN" altLang="en-US" sz="2800" b="1" i="1" dirty="0">
                <a:solidFill>
                  <a:srgbClr val="FF0000"/>
                </a:solidFill>
                <a:latin typeface="Verdana" panose="020B0604030504040204" pitchFamily="34" charset="0"/>
                <a:ea typeface="宋体" panose="02010600030101010101" pitchFamily="2" charset="-122"/>
              </a:rPr>
              <a:t>第一个</a:t>
            </a:r>
            <a:r>
              <a:rPr lang="zh-CN" altLang="en-US" sz="2800" b="1" dirty="0">
                <a:latin typeface="Verdana" panose="020B0604030504040204" pitchFamily="34" charset="0"/>
                <a:ea typeface="宋体" panose="02010600030101010101" pitchFamily="2" charset="-122"/>
              </a:rPr>
              <a:t>对象初始化或引用任何静态成员之前执行。</a:t>
            </a:r>
            <a:endParaRPr lang="zh-CN" altLang="en-US" sz="2800" b="1" dirty="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04">
                                            <p:txEl>
                                              <p:charRg st="0" end="4"/>
                                            </p:txEl>
                                          </p:spTgt>
                                        </p:tgtEl>
                                        <p:attrNameLst>
                                          <p:attrName>style.visibility</p:attrName>
                                        </p:attrNameLst>
                                      </p:cBhvr>
                                      <p:to>
                                        <p:strVal val="visible"/>
                                      </p:to>
                                    </p:set>
                                    <p:anim calcmode="lin" valueType="num">
                                      <p:cBhvr additive="base">
                                        <p:cTn id="7" dur="500" fill="hold"/>
                                        <p:tgtEl>
                                          <p:spTgt spid="153604">
                                            <p:txEl>
                                              <p:charRg st="0"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04">
                                            <p:txEl>
                                              <p:charRg st="0"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3604">
                                            <p:txEl>
                                              <p:charRg st="4" end="51"/>
                                            </p:txEl>
                                          </p:spTgt>
                                        </p:tgtEl>
                                        <p:attrNameLst>
                                          <p:attrName>style.visibility</p:attrName>
                                        </p:attrNameLst>
                                      </p:cBhvr>
                                      <p:to>
                                        <p:strVal val="visible"/>
                                      </p:to>
                                    </p:set>
                                    <p:anim calcmode="lin" valueType="num">
                                      <p:cBhvr additive="base">
                                        <p:cTn id="11" dur="500" fill="hold"/>
                                        <p:tgtEl>
                                          <p:spTgt spid="153604">
                                            <p:txEl>
                                              <p:charRg st="4" end="5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3604">
                                            <p:txEl>
                                              <p:charRg st="4" end="5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4257" name="Rectangle 2"/>
          <p:cNvSpPr>
            <a:spLocks noGrp="1"/>
          </p:cNvSpPr>
          <p:nvPr>
            <p:ph idx="1"/>
          </p:nvPr>
        </p:nvSpPr>
        <p:spPr>
          <a:xfrm>
            <a:off x="447675" y="495618"/>
            <a:ext cx="8229600" cy="5865812"/>
          </a:xfrm>
        </p:spPr>
        <p:txBody>
          <a:bodyPr vert="horz" wrap="square" lIns="91440" tIns="45720" rIns="91440" bIns="45720" anchor="t"/>
          <a:p>
            <a:pPr eaLnBrk="1" hangingPunct="1">
              <a:lnSpc>
                <a:spcPct val="80000"/>
              </a:lnSpc>
              <a:spcBef>
                <a:spcPct val="5000"/>
              </a:spcBef>
              <a:buNone/>
            </a:pPr>
            <a:r>
              <a:rPr lang="en-US" altLang="zh-CN" b="0" dirty="0"/>
              <a:t>using System;</a:t>
            </a:r>
            <a:endParaRPr lang="en-US" altLang="zh-CN" b="0" dirty="0"/>
          </a:p>
          <a:p>
            <a:pPr eaLnBrk="1" hangingPunct="1">
              <a:lnSpc>
                <a:spcPct val="80000"/>
              </a:lnSpc>
              <a:spcBef>
                <a:spcPct val="5000"/>
              </a:spcBef>
              <a:buNone/>
            </a:pPr>
            <a:endParaRPr lang="en-US" altLang="zh-CN" b="0" dirty="0"/>
          </a:p>
          <a:p>
            <a:pPr eaLnBrk="1" hangingPunct="1">
              <a:lnSpc>
                <a:spcPct val="80000"/>
              </a:lnSpc>
              <a:spcBef>
                <a:spcPct val="5000"/>
              </a:spcBef>
              <a:buNone/>
            </a:pPr>
            <a:r>
              <a:rPr lang="en-US" altLang="zh-CN" b="0" dirty="0"/>
              <a:t>public class Student</a:t>
            </a:r>
            <a:endParaRPr lang="en-US" altLang="zh-CN" b="0" dirty="0"/>
          </a:p>
          <a:p>
            <a:pPr eaLnBrk="1" hangingPunct="1">
              <a:lnSpc>
                <a:spcPct val="80000"/>
              </a:lnSpc>
              <a:spcBef>
                <a:spcPct val="5000"/>
              </a:spcBef>
              <a:buNone/>
            </a:pPr>
            <a:r>
              <a:rPr lang="en-US" altLang="zh-CN" b="0" dirty="0"/>
              <a:t>{</a:t>
            </a:r>
            <a:endParaRPr lang="en-US" altLang="zh-CN" b="0" dirty="0"/>
          </a:p>
          <a:p>
            <a:pPr eaLnBrk="1" hangingPunct="1">
              <a:lnSpc>
                <a:spcPct val="80000"/>
              </a:lnSpc>
              <a:spcBef>
                <a:spcPct val="5000"/>
              </a:spcBef>
              <a:buNone/>
            </a:pPr>
            <a:r>
              <a:rPr lang="en-US" altLang="zh-CN" b="0" dirty="0"/>
              <a:t>    public int serialNumber;</a:t>
            </a:r>
            <a:endParaRPr lang="en-US" altLang="zh-CN" b="0" dirty="0"/>
          </a:p>
          <a:p>
            <a:pPr eaLnBrk="1" hangingPunct="1">
              <a:lnSpc>
                <a:spcPct val="80000"/>
              </a:lnSpc>
              <a:spcBef>
                <a:spcPct val="5000"/>
              </a:spcBef>
              <a:buNone/>
            </a:pPr>
            <a:r>
              <a:rPr lang="en-US" altLang="zh-CN" b="0" dirty="0"/>
              <a:t>    </a:t>
            </a:r>
            <a:r>
              <a:rPr lang="en-US" altLang="zh-CN" b="1" dirty="0">
                <a:latin typeface="Courier New Bold" panose="02070309020205020404" charset="0"/>
                <a:cs typeface="Courier New Bold" panose="02070309020205020404" charset="0"/>
              </a:rPr>
              <a:t>private static int counter;</a:t>
            </a:r>
            <a:endParaRPr lang="en-US" altLang="zh-CN" b="1" dirty="0">
              <a:latin typeface="Courier New Bold" panose="02070309020205020404" charset="0"/>
              <a:cs typeface="Courier New Bold" panose="02070309020205020404" charset="0"/>
            </a:endParaRPr>
          </a:p>
          <a:p>
            <a:pPr eaLnBrk="1" hangingPunct="1">
              <a:lnSpc>
                <a:spcPct val="80000"/>
              </a:lnSpc>
              <a:spcBef>
                <a:spcPct val="5000"/>
              </a:spcBef>
              <a:buNone/>
            </a:pPr>
            <a:r>
              <a:rPr lang="en-US" altLang="zh-CN" b="0" dirty="0"/>
              <a:t>    </a:t>
            </a:r>
            <a:r>
              <a:rPr lang="en-US" altLang="zh-CN" b="1" dirty="0">
                <a:latin typeface="Courier New Bold" panose="02070309020205020404" charset="0"/>
                <a:cs typeface="Courier New Bold" panose="02070309020205020404" charset="0"/>
              </a:rPr>
              <a:t>static Student()</a:t>
            </a:r>
            <a:endParaRPr lang="en-US" altLang="zh-CN" b="1" dirty="0">
              <a:latin typeface="Courier New Bold" panose="02070309020205020404" charset="0"/>
              <a:cs typeface="Courier New Bold" panose="02070309020205020404" charset="0"/>
            </a:endParaRPr>
          </a:p>
          <a:p>
            <a:pPr eaLnBrk="1" hangingPunct="1">
              <a:lnSpc>
                <a:spcPct val="80000"/>
              </a:lnSpc>
              <a:spcBef>
                <a:spcPct val="5000"/>
              </a:spcBef>
              <a:buNone/>
            </a:pPr>
            <a:r>
              <a:rPr lang="en-US" altLang="zh-CN" b="0" dirty="0"/>
              <a:t>    {</a:t>
            </a:r>
            <a:endParaRPr lang="en-US" altLang="zh-CN" b="0" dirty="0"/>
          </a:p>
          <a:p>
            <a:pPr eaLnBrk="1" hangingPunct="1">
              <a:lnSpc>
                <a:spcPct val="80000"/>
              </a:lnSpc>
              <a:spcBef>
                <a:spcPct val="5000"/>
              </a:spcBef>
              <a:buNone/>
            </a:pPr>
            <a:r>
              <a:rPr lang="en-US" altLang="zh-CN" b="0" dirty="0"/>
              <a:t>        Random rand = new Random(0);</a:t>
            </a:r>
            <a:endParaRPr lang="en-US" altLang="zh-CN" b="0" dirty="0"/>
          </a:p>
          <a:p>
            <a:pPr eaLnBrk="1" hangingPunct="1">
              <a:lnSpc>
                <a:spcPct val="80000"/>
              </a:lnSpc>
              <a:spcBef>
                <a:spcPct val="5000"/>
              </a:spcBef>
              <a:buNone/>
            </a:pPr>
            <a:r>
              <a:rPr lang="en-US" altLang="zh-CN" b="0" dirty="0"/>
              <a:t>        counter = rand.Next(0, 1000);</a:t>
            </a:r>
            <a:endParaRPr lang="en-US" altLang="zh-CN" b="0" dirty="0"/>
          </a:p>
          <a:p>
            <a:pPr eaLnBrk="1" hangingPunct="1">
              <a:lnSpc>
                <a:spcPct val="80000"/>
              </a:lnSpc>
              <a:spcBef>
                <a:spcPct val="5000"/>
              </a:spcBef>
              <a:buNone/>
            </a:pPr>
            <a:r>
              <a:rPr lang="en-US" altLang="zh-CN" b="0" dirty="0"/>
              <a:t>    }</a:t>
            </a:r>
            <a:endParaRPr lang="en-US" altLang="zh-CN" b="0" dirty="0"/>
          </a:p>
          <a:p>
            <a:pPr eaLnBrk="1" hangingPunct="1">
              <a:lnSpc>
                <a:spcPct val="80000"/>
              </a:lnSpc>
              <a:spcBef>
                <a:spcPct val="5000"/>
              </a:spcBef>
              <a:buNone/>
            </a:pPr>
            <a:r>
              <a:rPr lang="en-US" altLang="zh-CN" b="0" dirty="0"/>
              <a:t>    public Student()</a:t>
            </a:r>
            <a:endParaRPr lang="en-US" altLang="zh-CN" b="0" dirty="0"/>
          </a:p>
          <a:p>
            <a:pPr eaLnBrk="1" hangingPunct="1">
              <a:lnSpc>
                <a:spcPct val="80000"/>
              </a:lnSpc>
              <a:spcBef>
                <a:spcPct val="5000"/>
              </a:spcBef>
              <a:buNone/>
            </a:pPr>
            <a:r>
              <a:rPr lang="en-US" altLang="zh-CN" b="0" dirty="0"/>
              <a:t>    {        </a:t>
            </a:r>
            <a:endParaRPr lang="en-US" altLang="zh-CN" b="0" dirty="0"/>
          </a:p>
          <a:p>
            <a:pPr eaLnBrk="1" hangingPunct="1">
              <a:lnSpc>
                <a:spcPct val="80000"/>
              </a:lnSpc>
              <a:spcBef>
                <a:spcPct val="5000"/>
              </a:spcBef>
              <a:buNone/>
            </a:pPr>
            <a:r>
              <a:rPr lang="en-US" altLang="zh-CN" b="0" dirty="0"/>
              <a:t>        serialNumber = counter;</a:t>
            </a:r>
            <a:endParaRPr lang="en-US" altLang="zh-CN" b="0" dirty="0"/>
          </a:p>
          <a:p>
            <a:pPr eaLnBrk="1" hangingPunct="1">
              <a:lnSpc>
                <a:spcPct val="80000"/>
              </a:lnSpc>
              <a:spcBef>
                <a:spcPct val="5000"/>
              </a:spcBef>
              <a:buNone/>
            </a:pPr>
            <a:r>
              <a:rPr lang="en-US" altLang="zh-CN" b="0" dirty="0"/>
              <a:t>        counter++;</a:t>
            </a:r>
            <a:endParaRPr lang="en-US" altLang="zh-CN" b="0" dirty="0"/>
          </a:p>
          <a:p>
            <a:pPr eaLnBrk="1" hangingPunct="1">
              <a:lnSpc>
                <a:spcPct val="80000"/>
              </a:lnSpc>
              <a:spcBef>
                <a:spcPct val="5000"/>
              </a:spcBef>
              <a:buNone/>
            </a:pPr>
            <a:r>
              <a:rPr lang="en-US" altLang="zh-CN" b="0" dirty="0"/>
              <a:t>    }</a:t>
            </a:r>
            <a:endParaRPr lang="en-US" altLang="zh-CN" b="0" dirty="0"/>
          </a:p>
          <a:p>
            <a:pPr eaLnBrk="1" hangingPunct="1">
              <a:lnSpc>
                <a:spcPct val="80000"/>
              </a:lnSpc>
              <a:spcBef>
                <a:spcPct val="5000"/>
              </a:spcBef>
              <a:buNone/>
            </a:pPr>
            <a:r>
              <a:rPr lang="en-US" altLang="zh-CN" b="0" dirty="0"/>
              <a:t>}</a:t>
            </a:r>
            <a:endParaRPr lang="en-US" altLang="zh-CN" b="0" dirty="0"/>
          </a:p>
          <a:p>
            <a:pPr eaLnBrk="1" hangingPunct="1">
              <a:lnSpc>
                <a:spcPct val="80000"/>
              </a:lnSpc>
              <a:spcBef>
                <a:spcPct val="5000"/>
              </a:spcBef>
              <a:buNone/>
            </a:pPr>
            <a:endParaRPr lang="en-US" altLang="zh-CN" b="0" dirty="0"/>
          </a:p>
          <a:p>
            <a:pPr eaLnBrk="1" hangingPunct="1">
              <a:lnSpc>
                <a:spcPct val="80000"/>
              </a:lnSpc>
              <a:spcBef>
                <a:spcPct val="5000"/>
              </a:spcBef>
              <a:buNone/>
            </a:pPr>
            <a:endParaRPr lang="en-US" altLang="zh-CN" b="0" dirty="0"/>
          </a:p>
        </p:txBody>
      </p:sp>
      <p:sp>
        <p:nvSpPr>
          <p:cNvPr id="2" name="文本框 1"/>
          <p:cNvSpPr txBox="1"/>
          <p:nvPr/>
        </p:nvSpPr>
        <p:spPr>
          <a:xfrm>
            <a:off x="6990080" y="3937000"/>
            <a:ext cx="5384800" cy="2424430"/>
          </a:xfrm>
          <a:prstGeom prst="rect">
            <a:avLst/>
          </a:prstGeom>
          <a:noFill/>
        </p:spPr>
        <p:txBody>
          <a:bodyPr wrap="square" rtlCol="0" anchor="t">
            <a:spAutoFit/>
          </a:bodyPr>
          <a:p>
            <a:pPr eaLnBrk="1" hangingPunct="1">
              <a:lnSpc>
                <a:spcPct val="80000"/>
              </a:lnSpc>
              <a:spcBef>
                <a:spcPct val="5000"/>
              </a:spcBef>
              <a:buNone/>
            </a:pPr>
            <a:r>
              <a:rPr lang="en-US" altLang="zh-CN" dirty="0">
                <a:sym typeface="+mn-ea"/>
              </a:rPr>
              <a:t>class MyApp</a:t>
            </a:r>
            <a:endParaRPr lang="en-US" altLang="zh-CN" b="0" dirty="0"/>
          </a:p>
          <a:p>
            <a:pPr eaLnBrk="1" hangingPunct="1">
              <a:lnSpc>
                <a:spcPct val="80000"/>
              </a:lnSpc>
              <a:spcBef>
                <a:spcPct val="5000"/>
              </a:spcBef>
              <a:buNone/>
            </a:pPr>
            <a:r>
              <a:rPr lang="en-US" altLang="zh-CN" dirty="0">
                <a:sym typeface="+mn-ea"/>
              </a:rPr>
              <a:t>{</a:t>
            </a:r>
            <a:endParaRPr lang="en-US" altLang="zh-CN" b="0" dirty="0"/>
          </a:p>
          <a:p>
            <a:pPr eaLnBrk="1" hangingPunct="1">
              <a:lnSpc>
                <a:spcPct val="80000"/>
              </a:lnSpc>
              <a:spcBef>
                <a:spcPct val="5000"/>
              </a:spcBef>
              <a:buNone/>
            </a:pPr>
            <a:r>
              <a:rPr lang="en-US" altLang="zh-CN" dirty="0">
                <a:sym typeface="+mn-ea"/>
              </a:rPr>
              <a:t>    static void Main()</a:t>
            </a:r>
            <a:endParaRPr lang="en-US" altLang="zh-CN" b="0" dirty="0"/>
          </a:p>
          <a:p>
            <a:pPr eaLnBrk="1" hangingPunct="1">
              <a:lnSpc>
                <a:spcPct val="80000"/>
              </a:lnSpc>
              <a:spcBef>
                <a:spcPct val="5000"/>
              </a:spcBef>
              <a:buNone/>
            </a:pPr>
            <a:r>
              <a:rPr lang="en-US" altLang="zh-CN" dirty="0">
                <a:sym typeface="+mn-ea"/>
              </a:rPr>
              <a:t>    {</a:t>
            </a:r>
            <a:endParaRPr lang="en-US" altLang="zh-CN" b="0" dirty="0"/>
          </a:p>
          <a:p>
            <a:pPr eaLnBrk="1" hangingPunct="1">
              <a:lnSpc>
                <a:spcPct val="80000"/>
              </a:lnSpc>
              <a:spcBef>
                <a:spcPct val="5000"/>
              </a:spcBef>
              <a:buNone/>
            </a:pPr>
            <a:r>
              <a:rPr lang="en-US" altLang="zh-CN" dirty="0">
                <a:sym typeface="+mn-ea"/>
              </a:rPr>
              <a:t>        Student stu = new Student();</a:t>
            </a:r>
            <a:endParaRPr lang="en-US" altLang="zh-CN" b="0" dirty="0"/>
          </a:p>
          <a:p>
            <a:pPr eaLnBrk="1" hangingPunct="1">
              <a:lnSpc>
                <a:spcPct val="80000"/>
              </a:lnSpc>
              <a:spcBef>
                <a:spcPct val="5000"/>
              </a:spcBef>
              <a:buNone/>
            </a:pPr>
            <a:r>
              <a:rPr lang="en-US" altLang="zh-CN" dirty="0">
                <a:sym typeface="+mn-ea"/>
              </a:rPr>
              <a:t>        Console.WriteLine(stu.serialNumber);</a:t>
            </a:r>
            <a:endParaRPr lang="en-US" altLang="zh-CN" b="0" dirty="0"/>
          </a:p>
          <a:p>
            <a:pPr eaLnBrk="1" hangingPunct="1">
              <a:lnSpc>
                <a:spcPct val="80000"/>
              </a:lnSpc>
              <a:spcBef>
                <a:spcPct val="5000"/>
              </a:spcBef>
              <a:buNone/>
            </a:pPr>
            <a:r>
              <a:rPr lang="en-US" altLang="zh-CN" dirty="0">
                <a:sym typeface="+mn-ea"/>
              </a:rPr>
              <a:t>        Student stu1 = new Student();</a:t>
            </a:r>
            <a:endParaRPr lang="en-US" altLang="zh-CN" b="0" dirty="0"/>
          </a:p>
          <a:p>
            <a:pPr eaLnBrk="1" hangingPunct="1">
              <a:lnSpc>
                <a:spcPct val="80000"/>
              </a:lnSpc>
              <a:spcBef>
                <a:spcPct val="5000"/>
              </a:spcBef>
              <a:buNone/>
            </a:pPr>
            <a:r>
              <a:rPr lang="en-US" altLang="zh-CN" dirty="0">
                <a:sym typeface="+mn-ea"/>
              </a:rPr>
              <a:t>        Console.WriteLine(stu1.serialNumber);</a:t>
            </a:r>
            <a:endParaRPr lang="en-US" altLang="zh-CN" b="0" dirty="0"/>
          </a:p>
          <a:p>
            <a:pPr eaLnBrk="1" hangingPunct="1">
              <a:lnSpc>
                <a:spcPct val="80000"/>
              </a:lnSpc>
              <a:spcBef>
                <a:spcPct val="5000"/>
              </a:spcBef>
              <a:buNone/>
            </a:pPr>
            <a:r>
              <a:rPr lang="en-US" altLang="zh-CN" dirty="0">
                <a:sym typeface="+mn-ea"/>
              </a:rPr>
              <a:t>    }</a:t>
            </a:r>
            <a:endParaRPr lang="en-US" altLang="zh-CN" b="0" dirty="0"/>
          </a:p>
          <a:p>
            <a:pPr eaLnBrk="1" hangingPunct="1">
              <a:lnSpc>
                <a:spcPct val="80000"/>
              </a:lnSpc>
              <a:spcBef>
                <a:spcPct val="5000"/>
              </a:spcBef>
              <a:buNone/>
            </a:pPr>
            <a:r>
              <a:rPr lang="en-US" altLang="zh-CN" dirty="0">
                <a:sym typeface="+mn-ea"/>
              </a:rPr>
              <a:t>}</a:t>
            </a:r>
            <a:endParaRPr lang="zh-CN" altLang="en-US"/>
          </a:p>
        </p:txBody>
      </p:sp>
      <p:sp>
        <p:nvSpPr>
          <p:cNvPr id="4" name="文本框 3"/>
          <p:cNvSpPr txBox="1"/>
          <p:nvPr/>
        </p:nvSpPr>
        <p:spPr>
          <a:xfrm>
            <a:off x="6698615" y="908050"/>
            <a:ext cx="5128895" cy="1383665"/>
          </a:xfrm>
          <a:prstGeom prst="rect">
            <a:avLst/>
          </a:prstGeom>
          <a:noFill/>
        </p:spPr>
        <p:txBody>
          <a:bodyPr wrap="square" rtlCol="0" anchor="t">
            <a:spAutoFit/>
          </a:bodyPr>
          <a:p>
            <a:r>
              <a:rPr lang="zh-CN" altLang="en-US" sz="2800" b="1" dirty="0">
                <a:latin typeface="Verdana" panose="020B0604030504040204" pitchFamily="34" charset="0"/>
                <a:ea typeface="宋体" panose="02010600030101010101" pitchFamily="2" charset="-122"/>
                <a:sym typeface="+mn-ea"/>
              </a:rPr>
              <a:t>静态构造函数在类中</a:t>
            </a:r>
            <a:r>
              <a:rPr lang="zh-CN" altLang="en-US" sz="2800" b="1" i="1" dirty="0">
                <a:solidFill>
                  <a:srgbClr val="FF0000"/>
                </a:solidFill>
                <a:latin typeface="Verdana" panose="020B0604030504040204" pitchFamily="34" charset="0"/>
                <a:ea typeface="宋体" panose="02010600030101010101" pitchFamily="2" charset="-122"/>
                <a:sym typeface="+mn-ea"/>
              </a:rPr>
              <a:t>第一个</a:t>
            </a:r>
            <a:r>
              <a:rPr lang="zh-CN" altLang="en-US" sz="2800" b="1" dirty="0">
                <a:latin typeface="Verdana" panose="020B0604030504040204" pitchFamily="34" charset="0"/>
                <a:ea typeface="宋体" panose="02010600030101010101" pitchFamily="2" charset="-122"/>
                <a:sym typeface="+mn-ea"/>
              </a:rPr>
              <a:t>对象初始化或引用任何静态成员之前执行。</a:t>
            </a:r>
            <a:endParaRPr lang="zh-CN" altLang="en-US" sz="2800" b="1" dirty="0">
              <a:latin typeface="Verdana" panose="020B0604030504040204" pitchFamily="34" charset="0"/>
              <a:ea typeface="宋体" panose="02010600030101010101" pitchFamily="2" charset="-122"/>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81" name="Rectangle 2"/>
          <p:cNvSpPr>
            <a:spLocks noGrp="1"/>
          </p:cNvSpPr>
          <p:nvPr>
            <p:ph idx="1"/>
          </p:nvPr>
        </p:nvSpPr>
        <p:spPr>
          <a:xfrm>
            <a:off x="727075" y="1501140"/>
            <a:ext cx="9965690" cy="4685665"/>
          </a:xfrm>
        </p:spPr>
        <p:txBody>
          <a:bodyPr vert="horz" wrap="square" lIns="91440" tIns="45720" rIns="91440" bIns="45720" anchor="t"/>
          <a:p>
            <a:pPr eaLnBrk="1" hangingPunct="1">
              <a:lnSpc>
                <a:spcPct val="80000"/>
              </a:lnSpc>
            </a:pPr>
            <a:r>
              <a:rPr lang="zh-CN" altLang="zh-CN" sz="3200" b="0" dirty="0"/>
              <a:t>静态构造函数用于初始化类。在创建第一个实例或引用任何静态成员之前，将自动调用静态构造函数来初始化类。</a:t>
            </a:r>
            <a:endParaRPr lang="zh-CN" altLang="zh-CN" sz="3200" b="0" dirty="0"/>
          </a:p>
          <a:p>
            <a:pPr eaLnBrk="1" hangingPunct="1">
              <a:lnSpc>
                <a:spcPct val="80000"/>
              </a:lnSpc>
              <a:spcBef>
                <a:spcPct val="10000"/>
              </a:spcBef>
              <a:buNone/>
            </a:pPr>
            <a:endParaRPr lang="zh-CN" altLang="zh-CN" sz="1600" b="0" dirty="0"/>
          </a:p>
          <a:p>
            <a:pPr eaLnBrk="1" hangingPunct="1">
              <a:lnSpc>
                <a:spcPct val="80000"/>
              </a:lnSpc>
            </a:pPr>
            <a:r>
              <a:rPr lang="zh-CN" altLang="zh-CN" sz="3200" b="0" dirty="0"/>
              <a:t>静态构造函数既没有访问修饰符，也没有参数。</a:t>
            </a:r>
            <a:endParaRPr lang="zh-CN" altLang="zh-CN" sz="3200" b="0" dirty="0"/>
          </a:p>
          <a:p>
            <a:pPr eaLnBrk="1" hangingPunct="1">
              <a:lnSpc>
                <a:spcPct val="80000"/>
              </a:lnSpc>
            </a:pPr>
            <a:r>
              <a:rPr lang="zh-CN" altLang="zh-CN" sz="3200" b="0" dirty="0"/>
              <a:t>无法直接调用静态构造函数。</a:t>
            </a:r>
            <a:endParaRPr lang="zh-CN" altLang="zh-CN" sz="3200" b="0" dirty="0"/>
          </a:p>
          <a:p>
            <a:pPr eaLnBrk="1" hangingPunct="1">
              <a:lnSpc>
                <a:spcPct val="80000"/>
              </a:lnSpc>
            </a:pPr>
            <a:r>
              <a:rPr lang="zh-CN" altLang="zh-CN" sz="3200" b="0" dirty="0"/>
              <a:t>在程序中，</a:t>
            </a:r>
            <a:r>
              <a:rPr lang="zh-CN" altLang="zh-CN" sz="3200" b="0" i="1" dirty="0">
                <a:solidFill>
                  <a:srgbClr val="FF0000"/>
                </a:solidFill>
              </a:rPr>
              <a:t>用户无法控制</a:t>
            </a:r>
            <a:r>
              <a:rPr lang="zh-CN" altLang="zh-CN" sz="3200" b="0" dirty="0"/>
              <a:t>何时执行静态构造函数。</a:t>
            </a:r>
            <a:endParaRPr lang="zh-CN" altLang="zh-CN" sz="3200" b="0" dirty="0"/>
          </a:p>
          <a:p>
            <a:pPr eaLnBrk="1" hangingPunct="1">
              <a:lnSpc>
                <a:spcPct val="80000"/>
              </a:lnSpc>
            </a:pPr>
            <a:r>
              <a:rPr lang="zh-CN" altLang="zh-CN" sz="3200" b="0" dirty="0"/>
              <a:t>静态构造函数的典型用途是：当类使用日志文件时，将使用这种构造函数向日志文件中写入项。 </a:t>
            </a:r>
            <a:endParaRPr lang="zh-CN" altLang="zh-CN" sz="3200" b="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3473" name="Rectangle 2"/>
          <p:cNvSpPr>
            <a:spLocks noGrp="1"/>
          </p:cNvSpPr>
          <p:nvPr>
            <p:ph type="title"/>
          </p:nvPr>
        </p:nvSpPr>
        <p:spPr>
          <a:xfrm>
            <a:off x="1181100" y="0"/>
            <a:ext cx="8229600" cy="1139825"/>
          </a:xfrm>
        </p:spPr>
        <p:txBody>
          <a:bodyPr vert="horz" wrap="square" lIns="91440" tIns="45720" rIns="91440" bIns="45720" anchor="ctr"/>
          <a:p>
            <a:pPr eaLnBrk="1" hangingPunct="1"/>
            <a:r>
              <a:rPr lang="zh-CN" altLang="en-US" dirty="0">
                <a:ea typeface="宋体" panose="02010600030101010101" pitchFamily="2" charset="-122"/>
              </a:rPr>
              <a:t>参数传递</a:t>
            </a:r>
            <a:endParaRPr lang="zh-CN" altLang="en-US" dirty="0">
              <a:ea typeface="宋体" panose="02010600030101010101" pitchFamily="2" charset="-122"/>
            </a:endParaRPr>
          </a:p>
        </p:txBody>
      </p:sp>
      <p:sp>
        <p:nvSpPr>
          <p:cNvPr id="233474" name="Rectangle 3"/>
          <p:cNvSpPr>
            <a:spLocks noGrp="1"/>
          </p:cNvSpPr>
          <p:nvPr>
            <p:ph idx="1"/>
          </p:nvPr>
        </p:nvSpPr>
        <p:spPr>
          <a:xfrm>
            <a:off x="1181100" y="1236980"/>
            <a:ext cx="9949180" cy="5251450"/>
          </a:xfrm>
        </p:spPr>
        <p:txBody>
          <a:bodyPr vert="horz" wrap="square" lIns="91440" tIns="45720" rIns="91440" bIns="45720" anchor="t"/>
          <a:p>
            <a:pPr eaLnBrk="1" hangingPunct="1">
              <a:lnSpc>
                <a:spcPct val="90000"/>
              </a:lnSpc>
            </a:pPr>
            <a:r>
              <a:rPr lang="en-US" altLang="zh-CN" sz="2400" b="0" dirty="0">
                <a:latin typeface="仿宋" panose="02010609060101010101" charset="-122"/>
                <a:cs typeface="仿宋" panose="02010609060101010101" charset="-122"/>
              </a:rPr>
              <a:t>C#</a:t>
            </a:r>
            <a:r>
              <a:rPr lang="zh-CN" altLang="en-US" sz="2400" b="0" dirty="0">
                <a:latin typeface="仿宋" panose="02010609060101010101" charset="-122"/>
                <a:cs typeface="仿宋" panose="02010609060101010101" charset="-122"/>
              </a:rPr>
              <a:t>编程语言支持的参数传递方式包括：</a:t>
            </a:r>
            <a:endParaRPr lang="zh-CN" altLang="en-US" sz="2400" b="0" dirty="0">
              <a:latin typeface="仿宋" panose="02010609060101010101" charset="-122"/>
              <a:cs typeface="仿宋" panose="02010609060101010101" charset="-122"/>
            </a:endParaRPr>
          </a:p>
          <a:p>
            <a:pPr eaLnBrk="1" hangingPunct="1">
              <a:lnSpc>
                <a:spcPct val="90000"/>
              </a:lnSpc>
              <a:buNone/>
            </a:pPr>
            <a:r>
              <a:rPr lang="zh-CN" altLang="en-US" sz="2800" b="0" dirty="0">
                <a:latin typeface="仿宋" panose="02010609060101010101" charset="-122"/>
                <a:cs typeface="仿宋" panose="02010609060101010101" charset="-122"/>
              </a:rPr>
              <a:t> </a:t>
            </a:r>
            <a:r>
              <a:rPr lang="en-US" altLang="zh-CN" sz="2800" b="0" dirty="0">
                <a:latin typeface="仿宋" panose="02010609060101010101" charset="-122"/>
                <a:cs typeface="仿宋" panose="02010609060101010101" charset="-122"/>
              </a:rPr>
              <a:t>1.</a:t>
            </a:r>
            <a:r>
              <a:rPr lang="zh-CN" altLang="en-US" b="0" dirty="0">
                <a:solidFill>
                  <a:srgbClr val="0000FF"/>
                </a:solidFill>
                <a:latin typeface="仿宋" panose="02010609060101010101" charset="-122"/>
                <a:cs typeface="仿宋" panose="02010609060101010101" charset="-122"/>
              </a:rPr>
              <a:t>值传递：</a:t>
            </a:r>
            <a:r>
              <a:rPr lang="zh-CN" altLang="en-US" b="0" dirty="0">
                <a:latin typeface="仿宋" panose="02010609060101010101" charset="-122"/>
                <a:cs typeface="仿宋" panose="02010609060101010101" charset="-122"/>
              </a:rPr>
              <a:t>方法中的变量是传入变量的一个</a:t>
            </a:r>
            <a:r>
              <a:rPr lang="zh-CN" altLang="en-US" b="0" dirty="0">
                <a:ln w="22225">
                  <a:solidFill>
                    <a:schemeClr val="accent2"/>
                  </a:solidFill>
                  <a:prstDash val="solid"/>
                </a:ln>
                <a:solidFill>
                  <a:schemeClr val="accent2">
                    <a:lumMod val="40000"/>
                    <a:lumOff val="60000"/>
                  </a:schemeClr>
                </a:solidFill>
                <a:effectLst/>
                <a:latin typeface="仿宋" panose="02010609060101010101" charset="-122"/>
                <a:cs typeface="仿宋" panose="02010609060101010101" charset="-122"/>
              </a:rPr>
              <a:t>拷贝</a:t>
            </a:r>
            <a:r>
              <a:rPr lang="zh-CN" altLang="en-US" b="0" dirty="0">
                <a:latin typeface="仿宋" panose="02010609060101010101" charset="-122"/>
                <a:cs typeface="仿宋" panose="02010609060101010101" charset="-122"/>
              </a:rPr>
              <a:t>，方法中对形参做的修改，不会影响方法外面的实参。</a:t>
            </a:r>
            <a:endParaRPr lang="zh-CN" altLang="en-US" b="0" dirty="0">
              <a:latin typeface="仿宋" panose="02010609060101010101" charset="-122"/>
              <a:cs typeface="仿宋" panose="02010609060101010101" charset="-122"/>
            </a:endParaRPr>
          </a:p>
          <a:p>
            <a:pPr eaLnBrk="1" hangingPunct="1">
              <a:lnSpc>
                <a:spcPct val="90000"/>
              </a:lnSpc>
              <a:buNone/>
            </a:pPr>
            <a:r>
              <a:rPr lang="zh-CN" altLang="en-US" sz="2000" b="0" dirty="0">
                <a:latin typeface="仿宋" panose="02010609060101010101" charset="-122"/>
                <a:cs typeface="仿宋" panose="02010609060101010101" charset="-122"/>
              </a:rPr>
              <a:t>   </a:t>
            </a:r>
            <a:r>
              <a:rPr lang="en-US" altLang="zh-CN" sz="2000" b="0" dirty="0">
                <a:latin typeface="仿宋" panose="02010609060101010101" charset="-122"/>
                <a:cs typeface="仿宋" panose="02010609060101010101" charset="-122"/>
              </a:rPr>
              <a:t>(1) </a:t>
            </a:r>
            <a:r>
              <a:rPr lang="zh-CN" altLang="en-US" sz="2000" b="0" dirty="0">
                <a:latin typeface="仿宋" panose="02010609060101010101" charset="-122"/>
                <a:cs typeface="仿宋" panose="02010609060101010101" charset="-122"/>
              </a:rPr>
              <a:t>对于</a:t>
            </a:r>
            <a:r>
              <a:rPr lang="zh-CN" altLang="en-US" sz="2000" b="1" dirty="0">
                <a:latin typeface="仿宋" panose="02010609060101010101" charset="-122"/>
                <a:cs typeface="仿宋" panose="02010609060101010101" charset="-122"/>
              </a:rPr>
              <a:t>值类型</a:t>
            </a:r>
            <a:r>
              <a:rPr lang="zh-CN" altLang="en-US" sz="2000" b="0" dirty="0">
                <a:latin typeface="仿宋" panose="02010609060101010101" charset="-122"/>
                <a:cs typeface="仿宋" panose="02010609060101010101" charset="-122"/>
              </a:rPr>
              <a:t>数据，值传递就是传递了变量的值。</a:t>
            </a:r>
            <a:endParaRPr lang="zh-CN" altLang="en-US" sz="2000" b="0" dirty="0">
              <a:latin typeface="仿宋" panose="02010609060101010101" charset="-122"/>
              <a:cs typeface="仿宋" panose="02010609060101010101" charset="-122"/>
            </a:endParaRPr>
          </a:p>
          <a:p>
            <a:pPr eaLnBrk="1" hangingPunct="1">
              <a:lnSpc>
                <a:spcPct val="90000"/>
              </a:lnSpc>
              <a:buNone/>
            </a:pPr>
            <a:r>
              <a:rPr lang="zh-CN" altLang="en-US" sz="2000" b="0" dirty="0">
                <a:latin typeface="仿宋" panose="02010609060101010101" charset="-122"/>
                <a:cs typeface="仿宋" panose="02010609060101010101" charset="-122"/>
              </a:rPr>
              <a:t>   </a:t>
            </a:r>
            <a:r>
              <a:rPr lang="en-US" altLang="zh-CN" sz="2000" b="0" dirty="0">
                <a:latin typeface="仿宋" panose="02010609060101010101" charset="-122"/>
                <a:cs typeface="仿宋" panose="02010609060101010101" charset="-122"/>
              </a:rPr>
              <a:t>(2) </a:t>
            </a:r>
            <a:r>
              <a:rPr lang="zh-CN" altLang="en-US" sz="2000" b="0" dirty="0">
                <a:latin typeface="仿宋" panose="02010609060101010101" charset="-122"/>
                <a:cs typeface="仿宋" panose="02010609060101010101" charset="-122"/>
              </a:rPr>
              <a:t>对于</a:t>
            </a:r>
            <a:r>
              <a:rPr lang="zh-CN" altLang="en-US" sz="2000" b="1" dirty="0">
                <a:latin typeface="仿宋" panose="02010609060101010101" charset="-122"/>
                <a:cs typeface="仿宋" panose="02010609060101010101" charset="-122"/>
              </a:rPr>
              <a:t>引用类型</a:t>
            </a:r>
            <a:r>
              <a:rPr lang="zh-CN" altLang="en-US" sz="2000" b="0" dirty="0">
                <a:latin typeface="仿宋" panose="02010609060101010101" charset="-122"/>
                <a:cs typeface="仿宋" panose="02010609060101010101" charset="-122"/>
              </a:rPr>
              <a:t>数据，值传递传递的是引用的值，即方法中的形参和方法外的实参将指向同一对象。因此，通过形参也能修改对象的实际内容。</a:t>
            </a:r>
            <a:endParaRPr lang="zh-CN" altLang="en-US" sz="2000" b="0" dirty="0">
              <a:latin typeface="仿宋" panose="02010609060101010101" charset="-122"/>
              <a:cs typeface="仿宋" panose="02010609060101010101" charset="-122"/>
            </a:endParaRPr>
          </a:p>
          <a:p>
            <a:pPr eaLnBrk="1" hangingPunct="1">
              <a:lnSpc>
                <a:spcPct val="90000"/>
              </a:lnSpc>
              <a:buNone/>
            </a:pPr>
            <a:endParaRPr lang="zh-CN" altLang="en-US" sz="2000" b="0" dirty="0">
              <a:latin typeface="仿宋" panose="02010609060101010101" charset="-122"/>
              <a:cs typeface="仿宋" panose="02010609060101010101" charset="-122"/>
            </a:endParaRPr>
          </a:p>
          <a:p>
            <a:pPr eaLnBrk="1" hangingPunct="1">
              <a:lnSpc>
                <a:spcPct val="90000"/>
              </a:lnSpc>
              <a:buNone/>
            </a:pPr>
            <a:r>
              <a:rPr lang="zh-CN" altLang="en-US" sz="2400" b="0" dirty="0">
                <a:latin typeface="仿宋" panose="02010609060101010101" charset="-122"/>
                <a:cs typeface="仿宋" panose="02010609060101010101" charset="-122"/>
              </a:rPr>
              <a:t> </a:t>
            </a:r>
            <a:r>
              <a:rPr lang="en-US" altLang="zh-CN" sz="2400" b="0" dirty="0">
                <a:latin typeface="仿宋" panose="02010609060101010101" charset="-122"/>
                <a:cs typeface="仿宋" panose="02010609060101010101" charset="-122"/>
              </a:rPr>
              <a:t>2.</a:t>
            </a:r>
            <a:r>
              <a:rPr lang="zh-CN" altLang="en-US" sz="2400" b="0" dirty="0">
                <a:solidFill>
                  <a:srgbClr val="0000FF"/>
                </a:solidFill>
                <a:latin typeface="仿宋" panose="02010609060101010101" charset="-122"/>
                <a:cs typeface="仿宋" panose="02010609060101010101" charset="-122"/>
              </a:rPr>
              <a:t>地址传递：</a:t>
            </a:r>
            <a:r>
              <a:rPr lang="zh-CN" altLang="en-US" sz="2400" b="0" dirty="0">
                <a:latin typeface="仿宋" panose="02010609060101010101" charset="-122"/>
                <a:cs typeface="仿宋" panose="02010609060101010101" charset="-122"/>
              </a:rPr>
              <a:t>方法中的变量是传入变量的</a:t>
            </a:r>
            <a:r>
              <a:rPr lang="zh-CN" altLang="en-US" sz="2400" b="1" dirty="0">
                <a:latin typeface="仿宋" panose="02010609060101010101" charset="-122"/>
                <a:cs typeface="仿宋" panose="02010609060101010101" charset="-122"/>
              </a:rPr>
              <a:t>一个引用</a:t>
            </a:r>
            <a:r>
              <a:rPr lang="zh-CN" altLang="en-US" sz="2400" b="0" dirty="0">
                <a:latin typeface="仿宋" panose="02010609060101010101" charset="-122"/>
                <a:cs typeface="仿宋" panose="02010609060101010101" charset="-122"/>
              </a:rPr>
              <a:t>，方法中对形参做的修改，也会影响方法外面的实参。</a:t>
            </a:r>
            <a:endParaRPr lang="zh-CN" altLang="en-US" sz="2400" b="0" dirty="0">
              <a:latin typeface="仿宋" panose="02010609060101010101" charset="-122"/>
              <a:cs typeface="仿宋" panose="02010609060101010101" charset="-122"/>
            </a:endParaRPr>
          </a:p>
          <a:p>
            <a:pPr eaLnBrk="1" hangingPunct="1">
              <a:lnSpc>
                <a:spcPct val="90000"/>
              </a:lnSpc>
              <a:buNone/>
            </a:pPr>
            <a:r>
              <a:rPr lang="zh-CN" altLang="en-US" sz="2000" dirty="0">
                <a:latin typeface="仿宋" panose="02010609060101010101" charset="-122"/>
                <a:cs typeface="仿宋" panose="02010609060101010101" charset="-122"/>
              </a:rPr>
              <a:t>    </a:t>
            </a:r>
            <a:r>
              <a:rPr lang="en-US" altLang="zh-CN" sz="2000" b="0" dirty="0">
                <a:latin typeface="仿宋" panose="02010609060101010101" charset="-122"/>
                <a:cs typeface="仿宋" panose="02010609060101010101" charset="-122"/>
              </a:rPr>
              <a:t>(1) </a:t>
            </a:r>
            <a:r>
              <a:rPr lang="en-US" altLang="zh-CN" sz="2000" b="0" dirty="0">
                <a:solidFill>
                  <a:srgbClr val="FF0000"/>
                </a:solidFill>
                <a:latin typeface="仿宋" panose="02010609060101010101" charset="-122"/>
                <a:cs typeface="仿宋" panose="02010609060101010101" charset="-122"/>
              </a:rPr>
              <a:t>ref</a:t>
            </a:r>
            <a:r>
              <a:rPr lang="zh-CN" altLang="en-US" sz="2000" b="0" dirty="0">
                <a:latin typeface="仿宋" panose="02010609060101010101" charset="-122"/>
                <a:cs typeface="仿宋" panose="02010609060101010101" charset="-122"/>
              </a:rPr>
              <a:t>：由调用方法初始化参数值。</a:t>
            </a:r>
            <a:endParaRPr lang="zh-CN" altLang="en-US" sz="2000" b="0" dirty="0">
              <a:latin typeface="仿宋" panose="02010609060101010101" charset="-122"/>
              <a:cs typeface="仿宋" panose="02010609060101010101" charset="-122"/>
            </a:endParaRPr>
          </a:p>
          <a:p>
            <a:pPr eaLnBrk="1" hangingPunct="1">
              <a:lnSpc>
                <a:spcPct val="90000"/>
              </a:lnSpc>
              <a:buNone/>
            </a:pPr>
            <a:r>
              <a:rPr lang="zh-CN" altLang="en-US" sz="2000" b="0" dirty="0">
                <a:latin typeface="仿宋" panose="02010609060101010101" charset="-122"/>
                <a:cs typeface="仿宋" panose="02010609060101010101" charset="-122"/>
              </a:rPr>
              <a:t>    </a:t>
            </a:r>
            <a:r>
              <a:rPr lang="en-US" altLang="zh-CN" sz="2000" b="0" dirty="0">
                <a:latin typeface="仿宋" panose="02010609060101010101" charset="-122"/>
                <a:cs typeface="仿宋" panose="02010609060101010101" charset="-122"/>
              </a:rPr>
              <a:t>(2) </a:t>
            </a:r>
            <a:r>
              <a:rPr lang="en-US" altLang="zh-CN" sz="2000" b="0" dirty="0">
                <a:solidFill>
                  <a:srgbClr val="FF0000"/>
                </a:solidFill>
                <a:latin typeface="仿宋" panose="02010609060101010101" charset="-122"/>
                <a:cs typeface="仿宋" panose="02010609060101010101" charset="-122"/>
              </a:rPr>
              <a:t>out</a:t>
            </a:r>
            <a:r>
              <a:rPr lang="zh-CN" altLang="en-US" sz="2000" b="0" dirty="0">
                <a:latin typeface="仿宋" panose="02010609060101010101" charset="-122"/>
                <a:cs typeface="仿宋" panose="02010609060101010101" charset="-122"/>
              </a:rPr>
              <a:t>：被调用方法初始化参数值，可以不用初始化就作为参数传递给方法。</a:t>
            </a:r>
            <a:r>
              <a:rPr lang="zh-CN" altLang="en-US" sz="2400" b="0" dirty="0">
                <a:latin typeface="仿宋" panose="02010609060101010101" charset="-122"/>
                <a:cs typeface="仿宋" panose="02010609060101010101" charset="-122"/>
              </a:rPr>
              <a:t> </a:t>
            </a:r>
            <a:endParaRPr lang="zh-CN" altLang="en-US" sz="2400" b="0" dirty="0">
              <a:latin typeface="仿宋" panose="02010609060101010101" charset="-122"/>
              <a:cs typeface="仿宋" panose="02010609060101010101"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4497" name="Rectangle 2"/>
          <p:cNvSpPr>
            <a:spLocks noGrp="1"/>
          </p:cNvSpPr>
          <p:nvPr>
            <p:ph type="title"/>
          </p:nvPr>
        </p:nvSpPr>
        <p:spPr/>
        <p:txBody>
          <a:bodyPr vert="horz" wrap="square" lIns="91440" tIns="45720" rIns="91440" bIns="45720" anchor="ctr"/>
          <a:p>
            <a:pPr eaLnBrk="1" hangingPunct="1">
              <a:buNone/>
            </a:pPr>
            <a:r>
              <a:rPr lang="zh-CN" altLang="en-US" dirty="0">
                <a:ea typeface="Sim Sun" charset="-122"/>
              </a:rPr>
              <a:t>值传递</a:t>
            </a:r>
            <a:r>
              <a:rPr lang="en-US" altLang="zh-CN" dirty="0">
                <a:latin typeface="Times New Roman" panose="02020603050405020304" charset="0"/>
                <a:ea typeface="宋体" panose="02010600030101010101" pitchFamily="2" charset="-122"/>
              </a:rPr>
              <a:t>-</a:t>
            </a:r>
            <a:r>
              <a:rPr lang="zh-CN" altLang="en-US" dirty="0">
                <a:ea typeface="Sim Sun" charset="-122"/>
              </a:rPr>
              <a:t>值类型</a:t>
            </a:r>
            <a:r>
              <a:rPr lang="zh-CN" altLang="en-US" dirty="0">
                <a:ea typeface="宋体" panose="02010600030101010101" pitchFamily="2" charset="-122"/>
              </a:rPr>
              <a:t> </a:t>
            </a:r>
            <a:endParaRPr lang="zh-CN" altLang="en-US" dirty="0">
              <a:ea typeface="宋体" panose="02010600030101010101" pitchFamily="2" charset="-122"/>
            </a:endParaRPr>
          </a:p>
        </p:txBody>
      </p:sp>
      <p:pic>
        <p:nvPicPr>
          <p:cNvPr id="234498" name="Picture 3"/>
          <p:cNvPicPr>
            <a:picLocks noGrp="1" noChangeAspect="1"/>
          </p:cNvPicPr>
          <p:nvPr>
            <p:ph idx="1"/>
          </p:nvPr>
        </p:nvPicPr>
        <p:blipFill>
          <a:blip r:embed="rId1"/>
          <a:stretch>
            <a:fillRect/>
          </a:stretch>
        </p:blipFill>
        <p:spPr>
          <a:xfrm>
            <a:off x="1752600" y="1295400"/>
            <a:ext cx="8610600" cy="4740275"/>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21" name="Rectangle 2"/>
          <p:cNvSpPr>
            <a:spLocks noGrp="1"/>
          </p:cNvSpPr>
          <p:nvPr>
            <p:ph type="title"/>
          </p:nvPr>
        </p:nvSpPr>
        <p:spPr/>
        <p:txBody>
          <a:bodyPr vert="horz" wrap="square" lIns="91440" tIns="45720" rIns="91440" bIns="45720" anchor="ctr"/>
          <a:p>
            <a:pPr eaLnBrk="1" hangingPunct="1">
              <a:buNone/>
            </a:pPr>
            <a:r>
              <a:rPr lang="zh-CN" altLang="en-US" dirty="0">
                <a:ea typeface="Sim Sun" charset="-122"/>
              </a:rPr>
              <a:t>值传递</a:t>
            </a:r>
            <a:r>
              <a:rPr lang="en-US" altLang="zh-CN" dirty="0">
                <a:latin typeface="Times New Roman" panose="02020603050405020304" charset="0"/>
                <a:ea typeface="宋体" panose="02010600030101010101" pitchFamily="2" charset="-122"/>
              </a:rPr>
              <a:t>-</a:t>
            </a:r>
            <a:r>
              <a:rPr lang="zh-CN" altLang="en-US" dirty="0">
                <a:ea typeface="Sim Sun" charset="-122"/>
              </a:rPr>
              <a:t>引用类型</a:t>
            </a:r>
            <a:r>
              <a:rPr lang="zh-CN" altLang="en-US" dirty="0">
                <a:ea typeface="宋体" panose="02010600030101010101" pitchFamily="2" charset="-122"/>
              </a:rPr>
              <a:t> </a:t>
            </a:r>
            <a:endParaRPr lang="zh-CN" altLang="en-US" dirty="0">
              <a:ea typeface="宋体" panose="02010600030101010101" pitchFamily="2" charset="-122"/>
            </a:endParaRPr>
          </a:p>
        </p:txBody>
      </p:sp>
      <p:sp>
        <p:nvSpPr>
          <p:cNvPr id="235522" name="Rectangle 3"/>
          <p:cNvSpPr>
            <a:spLocks noGrp="1"/>
          </p:cNvSpPr>
          <p:nvPr>
            <p:ph idx="1"/>
          </p:nvPr>
        </p:nvSpPr>
        <p:spPr/>
        <p:txBody>
          <a:bodyPr vert="horz" wrap="square" lIns="91440" tIns="45720" rIns="91440" bIns="45720" anchor="t"/>
          <a:p>
            <a:pPr eaLnBrk="1" hangingPunct="1"/>
            <a:endParaRPr lang="zh-CN" altLang="en-US" dirty="0"/>
          </a:p>
        </p:txBody>
      </p:sp>
      <p:pic>
        <p:nvPicPr>
          <p:cNvPr id="235523" name="Picture 4"/>
          <p:cNvPicPr>
            <a:picLocks noChangeAspect="1"/>
          </p:cNvPicPr>
          <p:nvPr/>
        </p:nvPicPr>
        <p:blipFill>
          <a:blip r:embed="rId1"/>
          <a:stretch>
            <a:fillRect/>
          </a:stretch>
        </p:blipFill>
        <p:spPr>
          <a:xfrm>
            <a:off x="1905000" y="1295400"/>
            <a:ext cx="8229600" cy="4978400"/>
          </a:xfrm>
          <a:prstGeom prst="rect">
            <a:avLst/>
          </a:prstGeom>
          <a:noFill/>
          <a:ln w="9525">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6545" name="Rectangle 2"/>
          <p:cNvSpPr>
            <a:spLocks noGrp="1"/>
          </p:cNvSpPr>
          <p:nvPr>
            <p:ph idx="1"/>
          </p:nvPr>
        </p:nvSpPr>
        <p:spPr>
          <a:xfrm>
            <a:off x="1774825" y="331788"/>
            <a:ext cx="8534400" cy="6192837"/>
          </a:xfrm>
        </p:spPr>
        <p:txBody>
          <a:bodyPr vert="horz" wrap="square" lIns="91440" tIns="45720" rIns="91440" bIns="45720" anchor="t">
            <a:normAutofit lnSpcReduction="20000"/>
          </a:bodyPr>
          <a:p>
            <a:pPr algn="just" eaLnBrk="1" hangingPunct="1">
              <a:lnSpc>
                <a:spcPct val="90000"/>
              </a:lnSpc>
            </a:pPr>
            <a:r>
              <a:rPr lang="zh-CN" altLang="en-US" sz="1800" b="0" dirty="0"/>
              <a:t>例如</a:t>
            </a:r>
            <a:r>
              <a:rPr lang="en-US" altLang="zh-CN" sz="1800" b="0" dirty="0"/>
              <a:t>3-5</a:t>
            </a:r>
            <a:r>
              <a:rPr lang="zh-CN" altLang="en-US" sz="1800" b="0" dirty="0"/>
              <a:t>：</a:t>
            </a:r>
            <a:endParaRPr lang="zh-CN" altLang="en-US" sz="1800" b="0" dirty="0"/>
          </a:p>
          <a:p>
            <a:pPr algn="just" eaLnBrk="1" hangingPunct="1">
              <a:lnSpc>
                <a:spcPct val="90000"/>
              </a:lnSpc>
              <a:buNone/>
            </a:pPr>
            <a:r>
              <a:rPr lang="en-US" altLang="zh-CN" sz="1800" b="0" dirty="0"/>
              <a:t>public class valtest1</a:t>
            </a:r>
            <a:endParaRPr lang="en-US" altLang="zh-CN" sz="1800" b="0" dirty="0"/>
          </a:p>
          <a:p>
            <a:pPr algn="just" eaLnBrk="1" hangingPunct="1">
              <a:lnSpc>
                <a:spcPct val="90000"/>
              </a:lnSpc>
              <a:buNone/>
            </a:pPr>
            <a:r>
              <a:rPr lang="en-US" altLang="zh-CN" sz="1800" b="0" dirty="0"/>
              <a:t>{</a:t>
            </a:r>
            <a:endParaRPr lang="en-US" altLang="zh-CN" sz="1800" b="0" dirty="0"/>
          </a:p>
          <a:p>
            <a:pPr algn="just" eaLnBrk="1" hangingPunct="1">
              <a:lnSpc>
                <a:spcPct val="90000"/>
              </a:lnSpc>
              <a:buNone/>
            </a:pPr>
            <a:r>
              <a:rPr lang="en-US" altLang="zh-CN" sz="1800" b="0" dirty="0"/>
              <a:t>	public void valdiliver(int i) //</a:t>
            </a:r>
            <a:r>
              <a:rPr lang="zh-CN" altLang="en-US" sz="1800" b="0" dirty="0"/>
              <a:t>值类型参数</a:t>
            </a:r>
            <a:endParaRPr lang="zh-CN" altLang="en-US" sz="1800" b="0" dirty="0"/>
          </a:p>
          <a:p>
            <a:pPr algn="just" eaLnBrk="1" hangingPunct="1">
              <a:lnSpc>
                <a:spcPct val="90000"/>
              </a:lnSpc>
              <a:buNone/>
            </a:pPr>
            <a:r>
              <a:rPr lang="zh-CN" altLang="en-US" sz="1800" b="0" dirty="0"/>
              <a:t>	</a:t>
            </a:r>
            <a:r>
              <a:rPr lang="en-US" altLang="zh-CN" sz="1800" b="0" dirty="0"/>
              <a:t>{</a:t>
            </a:r>
            <a:endParaRPr lang="en-US" altLang="zh-CN" sz="1800" b="0" dirty="0"/>
          </a:p>
          <a:p>
            <a:pPr algn="just" eaLnBrk="1" hangingPunct="1">
              <a:lnSpc>
                <a:spcPct val="90000"/>
              </a:lnSpc>
              <a:buNone/>
            </a:pPr>
            <a:r>
              <a:rPr lang="en-US" altLang="zh-CN" sz="1800" b="0" dirty="0"/>
              <a:t>		i+=5;</a:t>
            </a:r>
            <a:endParaRPr lang="en-US" altLang="zh-CN" sz="1800" b="0" dirty="0"/>
          </a:p>
          <a:p>
            <a:pPr algn="just" eaLnBrk="1" hangingPunct="1">
              <a:lnSpc>
                <a:spcPct val="90000"/>
              </a:lnSpc>
              <a:buNone/>
            </a:pPr>
            <a:r>
              <a:rPr lang="en-US" altLang="zh-CN" sz="1800" b="0" dirty="0"/>
              <a:t>		Console.WriteLine(i);</a:t>
            </a:r>
            <a:endParaRPr lang="en-US" altLang="zh-CN" sz="1800" b="0" dirty="0"/>
          </a:p>
          <a:p>
            <a:pPr algn="just" eaLnBrk="1" hangingPunct="1">
              <a:lnSpc>
                <a:spcPct val="90000"/>
              </a:lnSpc>
              <a:buNone/>
            </a:pPr>
            <a:r>
              <a:rPr lang="en-US" altLang="zh-CN" sz="1800" b="0" dirty="0"/>
              <a:t>	}</a:t>
            </a:r>
            <a:endParaRPr lang="en-US" altLang="zh-CN" sz="1800" b="0" dirty="0"/>
          </a:p>
          <a:p>
            <a:pPr algn="just" eaLnBrk="1" hangingPunct="1">
              <a:lnSpc>
                <a:spcPct val="90000"/>
              </a:lnSpc>
              <a:buNone/>
            </a:pPr>
            <a:r>
              <a:rPr lang="en-US" altLang="zh-CN" sz="1800" b="0" dirty="0"/>
              <a:t>	public void valdiliver(valtest2 ob) //</a:t>
            </a:r>
            <a:r>
              <a:rPr lang="zh-CN" altLang="en-US" sz="1800" b="0" dirty="0"/>
              <a:t>引用类型参数</a:t>
            </a:r>
            <a:endParaRPr lang="zh-CN" altLang="en-US" sz="1800" b="0" dirty="0"/>
          </a:p>
          <a:p>
            <a:pPr algn="just" eaLnBrk="1" hangingPunct="1">
              <a:lnSpc>
                <a:spcPct val="90000"/>
              </a:lnSpc>
              <a:buNone/>
            </a:pPr>
            <a:r>
              <a:rPr lang="zh-CN" altLang="en-US" sz="1800" b="0" dirty="0"/>
              <a:t>	</a:t>
            </a:r>
            <a:r>
              <a:rPr lang="en-US" altLang="zh-CN" sz="1800" b="0" dirty="0"/>
              <a:t>{</a:t>
            </a:r>
            <a:endParaRPr lang="en-US" altLang="zh-CN" sz="1800" b="0" dirty="0"/>
          </a:p>
          <a:p>
            <a:pPr algn="just" eaLnBrk="1" hangingPunct="1">
              <a:lnSpc>
                <a:spcPct val="90000"/>
              </a:lnSpc>
              <a:buNone/>
            </a:pPr>
            <a:r>
              <a:rPr lang="en-US" altLang="zh-CN" sz="1800" b="0" dirty="0"/>
              <a:t>		ob.str+="Changed!";</a:t>
            </a:r>
            <a:endParaRPr lang="en-US" altLang="zh-CN" sz="1800" b="0" dirty="0"/>
          </a:p>
          <a:p>
            <a:pPr algn="just" eaLnBrk="1" hangingPunct="1">
              <a:lnSpc>
                <a:spcPct val="90000"/>
              </a:lnSpc>
              <a:buNone/>
            </a:pPr>
            <a:r>
              <a:rPr lang="en-US" altLang="zh-CN" sz="1800" b="0" dirty="0"/>
              <a:t>		Console.WriteLine(ob.str);</a:t>
            </a:r>
            <a:endParaRPr lang="en-US" altLang="zh-CN" sz="1800" b="0" dirty="0"/>
          </a:p>
          <a:p>
            <a:pPr algn="just" eaLnBrk="1" hangingPunct="1">
              <a:lnSpc>
                <a:spcPct val="90000"/>
              </a:lnSpc>
              <a:buNone/>
            </a:pPr>
            <a:r>
              <a:rPr lang="en-US" altLang="zh-CN" sz="1800" b="0" dirty="0"/>
              <a:t>	}</a:t>
            </a:r>
            <a:endParaRPr lang="en-US" altLang="zh-CN" sz="1800" b="0" dirty="0"/>
          </a:p>
          <a:p>
            <a:pPr algn="just" eaLnBrk="1" hangingPunct="1">
              <a:lnSpc>
                <a:spcPct val="90000"/>
              </a:lnSpc>
              <a:buNone/>
            </a:pPr>
            <a:r>
              <a:rPr lang="en-US" altLang="zh-CN" sz="1800" b="0" dirty="0"/>
              <a:t>}</a:t>
            </a:r>
            <a:endParaRPr lang="en-US" altLang="zh-CN" sz="1800" b="0" dirty="0"/>
          </a:p>
          <a:p>
            <a:pPr algn="just" eaLnBrk="1" hangingPunct="1">
              <a:lnSpc>
                <a:spcPct val="90000"/>
              </a:lnSpc>
              <a:buNone/>
            </a:pPr>
            <a:r>
              <a:rPr lang="en-US" altLang="zh-CN" sz="1800" b="0" dirty="0"/>
              <a:t>public class valtest2</a:t>
            </a:r>
            <a:endParaRPr lang="en-US" altLang="zh-CN" sz="1800" b="0" dirty="0"/>
          </a:p>
          <a:p>
            <a:pPr algn="just" eaLnBrk="1" hangingPunct="1">
              <a:lnSpc>
                <a:spcPct val="90000"/>
              </a:lnSpc>
              <a:buNone/>
            </a:pPr>
            <a:r>
              <a:rPr lang="en-US" altLang="zh-CN" sz="1800" b="0" dirty="0"/>
              <a:t>{</a:t>
            </a:r>
            <a:endParaRPr lang="en-US" altLang="zh-CN" sz="1800" b="0" dirty="0"/>
          </a:p>
          <a:p>
            <a:pPr algn="just" eaLnBrk="1" hangingPunct="1">
              <a:lnSpc>
                <a:spcPct val="90000"/>
              </a:lnSpc>
              <a:buNone/>
            </a:pPr>
            <a:r>
              <a:rPr lang="en-US" altLang="zh-CN" sz="1800" b="0" dirty="0"/>
              <a:t>	public string str="this string ";</a:t>
            </a:r>
            <a:endParaRPr lang="en-US" altLang="zh-CN" sz="1800" b="0" dirty="0"/>
          </a:p>
          <a:p>
            <a:pPr algn="just" eaLnBrk="1" hangingPunct="1">
              <a:lnSpc>
                <a:spcPct val="90000"/>
              </a:lnSpc>
              <a:buNone/>
            </a:pPr>
            <a:r>
              <a:rPr lang="en-US" altLang="zh-CN" sz="1800" b="0" dirty="0"/>
              <a:t>}</a:t>
            </a:r>
            <a:endParaRPr lang="en-US" altLang="zh-CN" sz="1800" b="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7569" name="Text Box 2"/>
          <p:cNvSpPr txBox="1"/>
          <p:nvPr/>
        </p:nvSpPr>
        <p:spPr>
          <a:xfrm>
            <a:off x="530860" y="1140778"/>
            <a:ext cx="7848600" cy="3753485"/>
          </a:xfrm>
          <a:prstGeom prst="rect">
            <a:avLst/>
          </a:prstGeom>
          <a:noFill/>
          <a:ln w="9525">
            <a:noFill/>
          </a:ln>
        </p:spPr>
        <p:txBody>
          <a:bodyPr anchor="t">
            <a:spAutoFit/>
          </a:bodyPr>
          <a:p>
            <a:pPr algn="just">
              <a:lnSpc>
                <a:spcPct val="90000"/>
              </a:lnSpc>
              <a:spcBef>
                <a:spcPct val="20000"/>
              </a:spcBef>
              <a:buClr>
                <a:schemeClr val="hlink"/>
              </a:buClr>
              <a:buSzPct val="60000"/>
              <a:buFont typeface="Wingdings" panose="05000000000000000000" pitchFamily="2" charset="2"/>
              <a:buChar char="n"/>
            </a:pPr>
            <a:r>
              <a:rPr lang="zh-CN" altLang="en-US" sz="2000" b="1" dirty="0">
                <a:latin typeface="Arial" panose="020B0604020202020204" pitchFamily="34" charset="0"/>
                <a:ea typeface="仿宋" panose="02010609060101010101" charset="-122"/>
              </a:rPr>
              <a:t>在</a:t>
            </a:r>
            <a:r>
              <a:rPr lang="en-US" altLang="zh-CN" sz="2000" b="1" dirty="0">
                <a:latin typeface="Arial" panose="020B0604020202020204" pitchFamily="34" charset="0"/>
                <a:ea typeface="仿宋" panose="02010609060101010101" charset="-122"/>
              </a:rPr>
              <a:t>Main()</a:t>
            </a:r>
            <a:r>
              <a:rPr lang="zh-CN" altLang="en-US" sz="2000" b="1" dirty="0">
                <a:latin typeface="Arial" panose="020B0604020202020204" pitchFamily="34" charset="0"/>
                <a:ea typeface="仿宋" panose="02010609060101010101" charset="-122"/>
              </a:rPr>
              <a:t>方法中执行下面的语句：</a:t>
            </a:r>
            <a:endParaRPr lang="zh-CN" altLang="en-US" sz="2000" b="1" dirty="0">
              <a:latin typeface="Arial" panose="020B0604020202020204" pitchFamily="34" charset="0"/>
              <a:ea typeface="仿宋" panose="02010609060101010101" charset="-122"/>
            </a:endParaRPr>
          </a:p>
          <a:p>
            <a:pPr algn="just">
              <a:lnSpc>
                <a:spcPct val="90000"/>
              </a:lnSpc>
              <a:spcBef>
                <a:spcPct val="20000"/>
              </a:spcBef>
              <a:buClr>
                <a:schemeClr val="hlink"/>
              </a:buClr>
              <a:buSzPct val="60000"/>
            </a:pPr>
            <a:r>
              <a:rPr lang="en-US" altLang="zh-CN" sz="2000" b="1" dirty="0">
                <a:latin typeface="Arial" panose="020B0604020202020204" pitchFamily="34" charset="0"/>
                <a:ea typeface="仿宋" panose="02010609060101010101" charset="-122"/>
              </a:rPr>
              <a:t>valtest1 v1=new valtest1();</a:t>
            </a:r>
            <a:endParaRPr lang="en-US" altLang="zh-CN" sz="2000" b="1" dirty="0">
              <a:latin typeface="Arial" panose="020B0604020202020204" pitchFamily="34" charset="0"/>
              <a:ea typeface="仿宋" panose="02010609060101010101" charset="-122"/>
            </a:endParaRPr>
          </a:p>
          <a:p>
            <a:pPr algn="just">
              <a:lnSpc>
                <a:spcPct val="90000"/>
              </a:lnSpc>
              <a:spcBef>
                <a:spcPct val="20000"/>
              </a:spcBef>
              <a:buClr>
                <a:schemeClr val="hlink"/>
              </a:buClr>
              <a:buSzPct val="60000"/>
            </a:pPr>
            <a:r>
              <a:rPr lang="en-US" altLang="zh-CN" sz="2000" b="1" dirty="0">
                <a:latin typeface="Arial" panose="020B0604020202020204" pitchFamily="34" charset="0"/>
                <a:ea typeface="仿宋" panose="02010609060101010101" charset="-122"/>
              </a:rPr>
              <a:t>valtest2 v2=new valtest2();</a:t>
            </a:r>
            <a:endParaRPr lang="en-US" altLang="zh-CN" sz="2000" b="1" dirty="0">
              <a:latin typeface="Arial" panose="020B0604020202020204" pitchFamily="34" charset="0"/>
              <a:ea typeface="仿宋" panose="02010609060101010101" charset="-122"/>
            </a:endParaRPr>
          </a:p>
          <a:p>
            <a:pPr algn="just">
              <a:lnSpc>
                <a:spcPct val="90000"/>
              </a:lnSpc>
              <a:spcBef>
                <a:spcPct val="20000"/>
              </a:spcBef>
              <a:buClr>
                <a:schemeClr val="hlink"/>
              </a:buClr>
              <a:buSzPct val="60000"/>
            </a:pPr>
            <a:r>
              <a:rPr lang="en-US" altLang="zh-CN" sz="2000" b="1" dirty="0">
                <a:latin typeface="Arial" panose="020B0604020202020204" pitchFamily="34" charset="0"/>
                <a:ea typeface="仿宋" panose="02010609060101010101" charset="-122"/>
              </a:rPr>
              <a:t>int ii=5;</a:t>
            </a:r>
            <a:endParaRPr lang="en-US" altLang="zh-CN" sz="2000" b="1" dirty="0">
              <a:latin typeface="Arial" panose="020B0604020202020204" pitchFamily="34" charset="0"/>
              <a:ea typeface="仿宋" panose="02010609060101010101" charset="-122"/>
            </a:endParaRPr>
          </a:p>
          <a:p>
            <a:pPr algn="just">
              <a:lnSpc>
                <a:spcPct val="90000"/>
              </a:lnSpc>
              <a:spcBef>
                <a:spcPct val="20000"/>
              </a:spcBef>
              <a:buClr>
                <a:schemeClr val="hlink"/>
              </a:buClr>
              <a:buSzPct val="60000"/>
            </a:pPr>
            <a:r>
              <a:rPr lang="en-US" altLang="zh-CN" sz="2000" b="1" dirty="0">
                <a:latin typeface="Arial" panose="020B0604020202020204" pitchFamily="34" charset="0"/>
                <a:ea typeface="仿宋" panose="02010609060101010101" charset="-122"/>
              </a:rPr>
              <a:t>Console.WriteLine(ii);</a:t>
            </a:r>
            <a:endParaRPr lang="en-US" altLang="zh-CN" sz="2000" b="1" dirty="0">
              <a:latin typeface="Arial" panose="020B0604020202020204" pitchFamily="34" charset="0"/>
              <a:ea typeface="仿宋" panose="02010609060101010101" charset="-122"/>
            </a:endParaRPr>
          </a:p>
          <a:p>
            <a:pPr algn="just">
              <a:lnSpc>
                <a:spcPct val="90000"/>
              </a:lnSpc>
              <a:spcBef>
                <a:spcPct val="20000"/>
              </a:spcBef>
              <a:buClr>
                <a:schemeClr val="hlink"/>
              </a:buClr>
              <a:buSzPct val="60000"/>
            </a:pPr>
            <a:r>
              <a:rPr lang="en-US" altLang="zh-CN" sz="2000" b="1" dirty="0">
                <a:latin typeface="Arial" panose="020B0604020202020204" pitchFamily="34" charset="0"/>
                <a:ea typeface="仿宋" panose="02010609060101010101" charset="-122"/>
              </a:rPr>
              <a:t>v1.valdiliver(ii); //</a:t>
            </a:r>
            <a:r>
              <a:rPr lang="zh-CN" altLang="en-US" sz="2000" b="1" dirty="0">
                <a:latin typeface="Arial" panose="020B0604020202020204" pitchFamily="34" charset="0"/>
                <a:ea typeface="仿宋" panose="02010609060101010101" charset="-122"/>
              </a:rPr>
              <a:t>值参数的值传递</a:t>
            </a:r>
            <a:endParaRPr lang="zh-CN" altLang="en-US" sz="2000" b="1" dirty="0">
              <a:latin typeface="Arial" panose="020B0604020202020204" pitchFamily="34" charset="0"/>
              <a:ea typeface="仿宋" panose="02010609060101010101" charset="-122"/>
            </a:endParaRPr>
          </a:p>
          <a:p>
            <a:pPr algn="just">
              <a:lnSpc>
                <a:spcPct val="90000"/>
              </a:lnSpc>
              <a:spcBef>
                <a:spcPct val="20000"/>
              </a:spcBef>
              <a:buClr>
                <a:schemeClr val="hlink"/>
              </a:buClr>
              <a:buSzPct val="60000"/>
            </a:pPr>
            <a:r>
              <a:rPr lang="en-US" altLang="zh-CN" sz="2000" b="1" dirty="0">
                <a:latin typeface="Arial" panose="020B0604020202020204" pitchFamily="34" charset="0"/>
                <a:ea typeface="仿宋" panose="02010609060101010101" charset="-122"/>
              </a:rPr>
              <a:t>Console.WriteLine(ii);</a:t>
            </a:r>
            <a:endParaRPr lang="en-US" altLang="zh-CN" sz="2000" b="1" dirty="0">
              <a:latin typeface="Arial" panose="020B0604020202020204" pitchFamily="34" charset="0"/>
              <a:ea typeface="仿宋" panose="02010609060101010101" charset="-122"/>
            </a:endParaRPr>
          </a:p>
          <a:p>
            <a:pPr algn="just">
              <a:lnSpc>
                <a:spcPct val="90000"/>
              </a:lnSpc>
              <a:spcBef>
                <a:spcPct val="20000"/>
              </a:spcBef>
              <a:buClr>
                <a:schemeClr val="hlink"/>
              </a:buClr>
              <a:buSzPct val="60000"/>
            </a:pPr>
            <a:r>
              <a:rPr lang="en-US" altLang="zh-CN" sz="2000" b="1" dirty="0">
                <a:latin typeface="Arial" panose="020B0604020202020204" pitchFamily="34" charset="0"/>
                <a:ea typeface="仿宋" panose="02010609060101010101" charset="-122"/>
              </a:rPr>
              <a:t> </a:t>
            </a:r>
            <a:endParaRPr lang="en-US" altLang="zh-CN" sz="2000" b="1" dirty="0">
              <a:latin typeface="Arial" panose="020B0604020202020204" pitchFamily="34" charset="0"/>
              <a:ea typeface="仿宋" panose="02010609060101010101" charset="-122"/>
            </a:endParaRPr>
          </a:p>
          <a:p>
            <a:pPr algn="just">
              <a:lnSpc>
                <a:spcPct val="90000"/>
              </a:lnSpc>
              <a:spcBef>
                <a:spcPct val="20000"/>
              </a:spcBef>
              <a:buClr>
                <a:schemeClr val="hlink"/>
              </a:buClr>
              <a:buSzPct val="60000"/>
            </a:pPr>
            <a:r>
              <a:rPr lang="en-US" altLang="zh-CN" sz="2000" b="1" dirty="0">
                <a:latin typeface="Arial" panose="020B0604020202020204" pitchFamily="34" charset="0"/>
                <a:ea typeface="仿宋" panose="02010609060101010101" charset="-122"/>
              </a:rPr>
              <a:t>Console.WriteLine(v2.str);</a:t>
            </a:r>
            <a:endParaRPr lang="en-US" altLang="zh-CN" sz="2000" b="1" dirty="0">
              <a:latin typeface="Arial" panose="020B0604020202020204" pitchFamily="34" charset="0"/>
              <a:ea typeface="仿宋" panose="02010609060101010101" charset="-122"/>
            </a:endParaRPr>
          </a:p>
          <a:p>
            <a:pPr algn="just">
              <a:lnSpc>
                <a:spcPct val="90000"/>
              </a:lnSpc>
              <a:spcBef>
                <a:spcPct val="20000"/>
              </a:spcBef>
              <a:buClr>
                <a:schemeClr val="hlink"/>
              </a:buClr>
              <a:buSzPct val="60000"/>
            </a:pPr>
            <a:r>
              <a:rPr lang="en-US" altLang="zh-CN" sz="2000" b="1" dirty="0">
                <a:latin typeface="Arial" panose="020B0604020202020204" pitchFamily="34" charset="0"/>
                <a:ea typeface="仿宋" panose="02010609060101010101" charset="-122"/>
              </a:rPr>
              <a:t>v1.valdiliver(v2); //</a:t>
            </a:r>
            <a:r>
              <a:rPr lang="zh-CN" altLang="en-US" sz="2000" b="1" dirty="0">
                <a:latin typeface="Arial" panose="020B0604020202020204" pitchFamily="34" charset="0"/>
                <a:ea typeface="仿宋" panose="02010609060101010101" charset="-122"/>
              </a:rPr>
              <a:t>引用参数的值传递</a:t>
            </a:r>
            <a:endParaRPr lang="zh-CN" altLang="en-US" sz="2000" b="1" dirty="0">
              <a:latin typeface="Arial" panose="020B0604020202020204" pitchFamily="34" charset="0"/>
              <a:ea typeface="仿宋" panose="02010609060101010101" charset="-122"/>
            </a:endParaRPr>
          </a:p>
          <a:p>
            <a:pPr algn="just">
              <a:lnSpc>
                <a:spcPct val="90000"/>
              </a:lnSpc>
              <a:spcBef>
                <a:spcPct val="20000"/>
              </a:spcBef>
              <a:buClr>
                <a:schemeClr val="hlink"/>
              </a:buClr>
              <a:buSzPct val="60000"/>
            </a:pPr>
            <a:r>
              <a:rPr lang="en-US" altLang="zh-CN" sz="2000" b="1" dirty="0">
                <a:latin typeface="Arial" panose="020B0604020202020204" pitchFamily="34" charset="0"/>
                <a:ea typeface="仿宋" panose="02010609060101010101" charset="-122"/>
              </a:rPr>
              <a:t>Console.WriteLine(v2.str );</a:t>
            </a:r>
            <a:endParaRPr lang="en-US" altLang="zh-CN" dirty="0">
              <a:latin typeface="Arial" panose="020B0604020202020204" pitchFamily="34" charset="0"/>
              <a:ea typeface="仿宋" panose="02010609060101010101" charset="-122"/>
            </a:endParaRPr>
          </a:p>
        </p:txBody>
      </p:sp>
      <p:sp>
        <p:nvSpPr>
          <p:cNvPr id="167939" name="Text Box 3"/>
          <p:cNvSpPr txBox="1"/>
          <p:nvPr/>
        </p:nvSpPr>
        <p:spPr>
          <a:xfrm>
            <a:off x="5410200" y="3804603"/>
            <a:ext cx="6781800" cy="2861310"/>
          </a:xfrm>
          <a:prstGeom prst="rect">
            <a:avLst/>
          </a:prstGeom>
          <a:noFill/>
          <a:ln w="9525">
            <a:noFill/>
          </a:ln>
        </p:spPr>
        <p:txBody>
          <a:bodyPr anchor="t">
            <a:spAutoFit/>
          </a:bodyPr>
          <a:p>
            <a:pPr algn="just">
              <a:spcBef>
                <a:spcPct val="50000"/>
              </a:spcBef>
            </a:pPr>
            <a:r>
              <a:rPr lang="zh-CN" altLang="en-US" b="1" dirty="0">
                <a:latin typeface="宋体" panose="02010600030101010101" pitchFamily="2" charset="-122"/>
                <a:ea typeface="宋体" panose="02010600030101010101" pitchFamily="2" charset="-122"/>
              </a:rPr>
              <a:t>输出的结果如下：</a:t>
            </a:r>
            <a:endParaRPr lang="zh-CN" altLang="en-US" b="1" dirty="0">
              <a:latin typeface="Times New Roman" panose="02020603050405020304" charset="0"/>
              <a:ea typeface="宋体" panose="02010600030101010101" pitchFamily="2" charset="-122"/>
            </a:endParaRPr>
          </a:p>
          <a:p>
            <a:pPr algn="just">
              <a:spcBef>
                <a:spcPct val="50000"/>
              </a:spcBef>
            </a:pPr>
            <a:r>
              <a:rPr lang="en-US" altLang="zh-CN" b="1" dirty="0">
                <a:latin typeface="Courier New" panose="02070309020205020404" charset="0"/>
                <a:ea typeface="宋体" panose="02010600030101010101" pitchFamily="2" charset="-122"/>
              </a:rPr>
              <a:t>5  //</a:t>
            </a:r>
            <a:r>
              <a:rPr lang="zh-CN" altLang="en-US" b="1" dirty="0">
                <a:latin typeface="宋体" panose="02010600030101010101" pitchFamily="2" charset="-122"/>
                <a:ea typeface="宋体" panose="02010600030101010101" pitchFamily="2" charset="-122"/>
              </a:rPr>
              <a:t>传递前实参值</a:t>
            </a:r>
            <a:endParaRPr lang="zh-CN" altLang="en-US" b="1" dirty="0">
              <a:latin typeface="Courier New" panose="02070309020205020404" charset="0"/>
              <a:ea typeface="宋体" panose="02010600030101010101" pitchFamily="2" charset="-122"/>
            </a:endParaRPr>
          </a:p>
          <a:p>
            <a:pPr algn="just">
              <a:spcBef>
                <a:spcPct val="50000"/>
              </a:spcBef>
            </a:pPr>
            <a:r>
              <a:rPr lang="en-US" altLang="zh-CN" b="1" dirty="0">
                <a:latin typeface="Courier New" panose="02070309020205020404" charset="0"/>
                <a:ea typeface="宋体" panose="02010600030101010101" pitchFamily="2" charset="-122"/>
              </a:rPr>
              <a:t>10  //</a:t>
            </a:r>
            <a:r>
              <a:rPr lang="zh-CN" altLang="en-US" b="1" dirty="0">
                <a:latin typeface="宋体" panose="02010600030101010101" pitchFamily="2" charset="-122"/>
                <a:ea typeface="宋体" panose="02010600030101010101" pitchFamily="2" charset="-122"/>
              </a:rPr>
              <a:t>形参值</a:t>
            </a:r>
            <a:endParaRPr lang="zh-CN" altLang="en-US" b="1" dirty="0">
              <a:latin typeface="Courier New" panose="02070309020205020404" charset="0"/>
              <a:ea typeface="宋体" panose="02010600030101010101" pitchFamily="2" charset="-122"/>
            </a:endParaRPr>
          </a:p>
          <a:p>
            <a:pPr algn="just">
              <a:spcBef>
                <a:spcPct val="50000"/>
              </a:spcBef>
            </a:pPr>
            <a:r>
              <a:rPr lang="en-US" altLang="zh-CN" b="1" dirty="0">
                <a:latin typeface="Courier New" panose="02070309020205020404" charset="0"/>
                <a:ea typeface="宋体" panose="02010600030101010101" pitchFamily="2" charset="-122"/>
              </a:rPr>
              <a:t>5  //</a:t>
            </a:r>
            <a:r>
              <a:rPr lang="zh-CN" altLang="en-US" b="1" dirty="0">
                <a:latin typeface="宋体" panose="02010600030101010101" pitchFamily="2" charset="-122"/>
                <a:ea typeface="宋体" panose="02010600030101010101" pitchFamily="2" charset="-122"/>
              </a:rPr>
              <a:t>传递后实参值</a:t>
            </a:r>
            <a:endParaRPr lang="zh-CN" altLang="en-US" b="1" dirty="0">
              <a:latin typeface="Courier New" panose="02070309020205020404" charset="0"/>
              <a:ea typeface="宋体" panose="02010600030101010101" pitchFamily="2" charset="-122"/>
            </a:endParaRPr>
          </a:p>
          <a:p>
            <a:pPr algn="just">
              <a:spcBef>
                <a:spcPct val="50000"/>
              </a:spcBef>
            </a:pPr>
            <a:r>
              <a:rPr lang="en-US" altLang="zh-CN" b="1" dirty="0">
                <a:latin typeface="Courier New" panose="02070309020205020404" charset="0"/>
                <a:ea typeface="宋体" panose="02010600030101010101" pitchFamily="2" charset="-122"/>
              </a:rPr>
              <a:t>this string //</a:t>
            </a:r>
            <a:r>
              <a:rPr lang="zh-CN" altLang="en-US" b="1" dirty="0">
                <a:latin typeface="宋体" panose="02010600030101010101" pitchFamily="2" charset="-122"/>
                <a:ea typeface="宋体" panose="02010600030101010101" pitchFamily="2" charset="-122"/>
              </a:rPr>
              <a:t>传递前实参值</a:t>
            </a:r>
            <a:endParaRPr lang="zh-CN" altLang="en-US" b="1" dirty="0">
              <a:latin typeface="Courier New" panose="02070309020205020404" charset="0"/>
              <a:ea typeface="宋体" panose="02010600030101010101" pitchFamily="2" charset="-122"/>
            </a:endParaRPr>
          </a:p>
          <a:p>
            <a:pPr algn="just">
              <a:spcBef>
                <a:spcPct val="50000"/>
              </a:spcBef>
            </a:pPr>
            <a:r>
              <a:rPr lang="en-US" altLang="zh-CN" b="1" dirty="0">
                <a:latin typeface="Courier New" panose="02070309020205020404" charset="0"/>
                <a:ea typeface="宋体" panose="02010600030101010101" pitchFamily="2" charset="-122"/>
              </a:rPr>
              <a:t>this string changed! //</a:t>
            </a:r>
            <a:r>
              <a:rPr lang="zh-CN" altLang="en-US" b="1" dirty="0">
                <a:latin typeface="宋体" panose="02010600030101010101" pitchFamily="2" charset="-122"/>
                <a:ea typeface="宋体" panose="02010600030101010101" pitchFamily="2" charset="-122"/>
              </a:rPr>
              <a:t>形参值</a:t>
            </a:r>
            <a:endParaRPr lang="zh-CN" altLang="en-US" b="1" dirty="0">
              <a:latin typeface="Courier New" panose="02070309020205020404" charset="0"/>
              <a:ea typeface="宋体" panose="02010600030101010101" pitchFamily="2" charset="-122"/>
            </a:endParaRPr>
          </a:p>
          <a:p>
            <a:pPr algn="just">
              <a:spcBef>
                <a:spcPct val="50000"/>
              </a:spcBef>
            </a:pPr>
            <a:r>
              <a:rPr lang="en-US" altLang="zh-CN" b="1" dirty="0">
                <a:latin typeface="Courier New" panose="02070309020205020404" charset="0"/>
                <a:ea typeface="宋体" panose="02010600030101010101" pitchFamily="2" charset="-122"/>
              </a:rPr>
              <a:t>this string changed! //</a:t>
            </a:r>
            <a:r>
              <a:rPr lang="zh-CN" altLang="en-US" b="1" dirty="0">
                <a:latin typeface="宋体" panose="02010600030101010101" pitchFamily="2" charset="-122"/>
                <a:ea typeface="宋体" panose="02010600030101010101" pitchFamily="2" charset="-122"/>
              </a:rPr>
              <a:t>传递后实参值</a:t>
            </a:r>
            <a:endParaRPr lang="zh-CN" altLang="en-US" b="1" dirty="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7939"/>
                                        </p:tgtEl>
                                        <p:attrNameLst>
                                          <p:attrName>style.visibility</p:attrName>
                                        </p:attrNameLst>
                                      </p:cBhvr>
                                      <p:to>
                                        <p:strVal val="visible"/>
                                      </p:to>
                                    </p:set>
                                    <p:anim calcmode="lin" valueType="num">
                                      <p:cBhvr additive="base">
                                        <p:cTn id="7" dur="500" fill="hold"/>
                                        <p:tgtEl>
                                          <p:spTgt spid="167939"/>
                                        </p:tgtEl>
                                        <p:attrNameLst>
                                          <p:attrName>ppt_x</p:attrName>
                                        </p:attrNameLst>
                                      </p:cBhvr>
                                      <p:tavLst>
                                        <p:tav tm="0">
                                          <p:val>
                                            <p:strVal val="#ppt_x"/>
                                          </p:val>
                                        </p:tav>
                                        <p:tav tm="100000">
                                          <p:val>
                                            <p:strVal val="#ppt_x"/>
                                          </p:val>
                                        </p:tav>
                                      </p:tavLst>
                                    </p:anim>
                                    <p:anim calcmode="lin" valueType="num">
                                      <p:cBhvr additive="base">
                                        <p:cTn id="8" dur="500" fill="hold"/>
                                        <p:tgtEl>
                                          <p:spTgt spid="1679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8593" name="Rectangle 2"/>
          <p:cNvSpPr>
            <a:spLocks noGrp="1"/>
          </p:cNvSpPr>
          <p:nvPr>
            <p:ph type="title"/>
          </p:nvPr>
        </p:nvSpPr>
        <p:spPr>
          <a:xfrm>
            <a:off x="1981200" y="0"/>
            <a:ext cx="8229600" cy="838200"/>
          </a:xfrm>
        </p:spPr>
        <p:txBody>
          <a:bodyPr vert="horz" wrap="square" lIns="91440" tIns="45720" rIns="91440" bIns="45720" anchor="ctr"/>
          <a:p>
            <a:pPr eaLnBrk="1" hangingPunct="1">
              <a:buNone/>
            </a:pPr>
            <a:r>
              <a:rPr lang="zh-CN" altLang="en-US" sz="2400" dirty="0">
                <a:ea typeface="Sim Sun" charset="-122"/>
              </a:rPr>
              <a:t>引用参数</a:t>
            </a:r>
            <a:r>
              <a:rPr lang="en-US" altLang="zh-CN" sz="2400" dirty="0">
                <a:latin typeface="Times New Roman" panose="02020603050405020304" charset="0"/>
                <a:ea typeface="宋体" panose="02010600030101010101" pitchFamily="2" charset="-122"/>
              </a:rPr>
              <a:t>-</a:t>
            </a:r>
            <a:r>
              <a:rPr lang="en-US" altLang="zh-CN" sz="2400" dirty="0">
                <a:solidFill>
                  <a:srgbClr val="FF0000"/>
                </a:solidFill>
                <a:latin typeface="Times New Roman" panose="02020603050405020304" charset="0"/>
                <a:ea typeface="宋体" panose="02010600030101010101" pitchFamily="2" charset="-122"/>
              </a:rPr>
              <a:t>ref</a:t>
            </a:r>
            <a:r>
              <a:rPr lang="en-US" altLang="zh-CN" dirty="0">
                <a:solidFill>
                  <a:srgbClr val="FF0000"/>
                </a:solidFill>
                <a:ea typeface="宋体" panose="02010600030101010101" pitchFamily="2" charset="-122"/>
              </a:rPr>
              <a:t> </a:t>
            </a:r>
            <a:endParaRPr lang="en-US" altLang="zh-CN" dirty="0">
              <a:solidFill>
                <a:srgbClr val="FF0000"/>
              </a:solidFill>
              <a:ea typeface="宋体" panose="02010600030101010101" pitchFamily="2" charset="-122"/>
            </a:endParaRPr>
          </a:p>
        </p:txBody>
      </p:sp>
      <p:sp>
        <p:nvSpPr>
          <p:cNvPr id="238594" name="Text Box 3"/>
          <p:cNvSpPr txBox="1"/>
          <p:nvPr/>
        </p:nvSpPr>
        <p:spPr>
          <a:xfrm>
            <a:off x="1069975" y="671830"/>
            <a:ext cx="10292715" cy="1137285"/>
          </a:xfrm>
          <a:prstGeom prst="rect">
            <a:avLst/>
          </a:prstGeom>
          <a:noFill/>
          <a:ln w="9525">
            <a:noFill/>
          </a:ln>
        </p:spPr>
        <p:txBody>
          <a:bodyPr wrap="square" anchor="t">
            <a:spAutoFit/>
          </a:bodyPr>
          <a:p>
            <a:pPr>
              <a:buClrTx/>
              <a:buChar char="•"/>
            </a:pPr>
            <a:r>
              <a:rPr lang="zh-CN" altLang="en-US" sz="2200" b="1" dirty="0">
                <a:latin typeface="Arial" panose="020B0604020202020204" pitchFamily="34" charset="0"/>
                <a:ea typeface="仿宋" panose="02010609060101010101" charset="-122"/>
              </a:rPr>
              <a:t>很多情况下，我们要使用参数的引用传递。引用传递是传递变量的地址，使得形参和实参指向同一内存空间，方法中对于形参的修改，实际上就是对于实参的修改。</a:t>
            </a:r>
            <a:endParaRPr lang="zh-CN" altLang="en-US" sz="2200" b="1" dirty="0">
              <a:latin typeface="Arial" panose="020B0604020202020204" pitchFamily="34" charset="0"/>
              <a:ea typeface="仿宋" panose="02010609060101010101" charset="-122"/>
            </a:endParaRPr>
          </a:p>
          <a:p>
            <a:pPr>
              <a:buClrTx/>
              <a:buChar char="•"/>
            </a:pPr>
            <a:r>
              <a:rPr lang="zh-CN" altLang="en-US" sz="2200" b="1" dirty="0">
                <a:latin typeface="Arial" panose="020B0604020202020204" pitchFamily="34" charset="0"/>
                <a:ea typeface="仿宋" panose="02010609060101010101" charset="-122"/>
              </a:rPr>
              <a:t>由调用方法初始化参数值</a:t>
            </a:r>
            <a:r>
              <a:rPr lang="zh-CN" altLang="en-US" b="1" dirty="0">
                <a:latin typeface="Arial" panose="020B0604020202020204" pitchFamily="34" charset="0"/>
                <a:ea typeface="仿宋" panose="02010609060101010101" charset="-122"/>
              </a:rPr>
              <a:t>。</a:t>
            </a:r>
            <a:r>
              <a:rPr lang="zh-CN" altLang="en-US" sz="2200" b="1" dirty="0">
                <a:solidFill>
                  <a:srgbClr val="FF0000"/>
                </a:solidFill>
                <a:latin typeface="Arial" panose="020B0604020202020204" pitchFamily="34" charset="0"/>
                <a:ea typeface="仿宋" panose="02010609060101010101" charset="-122"/>
              </a:rPr>
              <a:t>实参、形参中</a:t>
            </a:r>
            <a:r>
              <a:rPr lang="en-US" altLang="zh-CN" sz="2200" b="1" dirty="0">
                <a:solidFill>
                  <a:srgbClr val="FF0000"/>
                </a:solidFill>
                <a:latin typeface="Arial" panose="020B0604020202020204" pitchFamily="34" charset="0"/>
                <a:ea typeface="仿宋" panose="02010609060101010101" charset="-122"/>
              </a:rPr>
              <a:t>ref</a:t>
            </a:r>
            <a:r>
              <a:rPr lang="zh-CN" altLang="en-US" sz="2200" b="1" dirty="0">
                <a:solidFill>
                  <a:srgbClr val="FF0000"/>
                </a:solidFill>
                <a:latin typeface="Arial" panose="020B0604020202020204" pitchFamily="34" charset="0"/>
                <a:ea typeface="仿宋" panose="02010609060101010101" charset="-122"/>
              </a:rPr>
              <a:t>不能省</a:t>
            </a:r>
            <a:r>
              <a:rPr lang="zh-CN" altLang="en-US" sz="2400" dirty="0">
                <a:latin typeface="Arial" panose="020B0604020202020204" pitchFamily="34" charset="0"/>
                <a:ea typeface="仿宋" panose="02010609060101010101" charset="-122"/>
              </a:rPr>
              <a:t> 。</a:t>
            </a:r>
            <a:endParaRPr lang="zh-CN" altLang="en-US" sz="2400" dirty="0">
              <a:latin typeface="Arial" panose="020B0604020202020204" pitchFamily="34" charset="0"/>
              <a:ea typeface="仿宋" panose="02010609060101010101" charset="-122"/>
            </a:endParaRPr>
          </a:p>
        </p:txBody>
      </p:sp>
      <p:pic>
        <p:nvPicPr>
          <p:cNvPr id="238595" name="Picture 4"/>
          <p:cNvPicPr>
            <a:picLocks noChangeAspect="1"/>
          </p:cNvPicPr>
          <p:nvPr/>
        </p:nvPicPr>
        <p:blipFill>
          <a:blip r:embed="rId1"/>
          <a:stretch>
            <a:fillRect/>
          </a:stretch>
        </p:blipFill>
        <p:spPr>
          <a:xfrm>
            <a:off x="1069975" y="2045970"/>
            <a:ext cx="8627745" cy="4679950"/>
          </a:xfrm>
          <a:prstGeom prst="rect">
            <a:avLst/>
          </a:prstGeom>
          <a:noFill/>
          <a:ln w="9525">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9617" name="Text Box 2"/>
          <p:cNvSpPr txBox="1"/>
          <p:nvPr/>
        </p:nvSpPr>
        <p:spPr>
          <a:xfrm>
            <a:off x="2057400" y="457200"/>
            <a:ext cx="8001000" cy="368300"/>
          </a:xfrm>
          <a:prstGeom prst="rect">
            <a:avLst/>
          </a:prstGeom>
          <a:noFill/>
          <a:ln w="9525">
            <a:noFill/>
          </a:ln>
        </p:spPr>
        <p:txBody>
          <a:bodyPr anchor="t">
            <a:spAutoFit/>
          </a:bodyPr>
          <a:p>
            <a:pPr>
              <a:spcBef>
                <a:spcPct val="50000"/>
              </a:spcBef>
            </a:pPr>
            <a:endParaRPr lang="zh-CN" altLang="en-US" dirty="0">
              <a:latin typeface="Verdana" panose="020B0604030504040204" pitchFamily="34" charset="0"/>
              <a:ea typeface="宋体" panose="02010600030101010101" pitchFamily="2" charset="-122"/>
            </a:endParaRPr>
          </a:p>
        </p:txBody>
      </p:sp>
      <p:sp>
        <p:nvSpPr>
          <p:cNvPr id="239618" name="Text Box 3"/>
          <p:cNvSpPr txBox="1"/>
          <p:nvPr/>
        </p:nvSpPr>
        <p:spPr>
          <a:xfrm>
            <a:off x="1752600" y="212725"/>
            <a:ext cx="7467600" cy="5939155"/>
          </a:xfrm>
          <a:prstGeom prst="rect">
            <a:avLst/>
          </a:prstGeom>
          <a:noFill/>
          <a:ln w="9525">
            <a:noFill/>
          </a:ln>
        </p:spPr>
        <p:txBody>
          <a:bodyPr anchor="t">
            <a:spAutoFit/>
          </a:bodyPr>
          <a:p>
            <a:pPr algn="just">
              <a:spcBef>
                <a:spcPct val="50000"/>
              </a:spcBef>
            </a:pPr>
            <a:r>
              <a:rPr lang="en-US" altLang="zh-CN" sz="2000" b="1" dirty="0">
                <a:latin typeface="Courier New" panose="02070309020205020404" charset="0"/>
                <a:ea typeface="宋体" panose="02010600030101010101" pitchFamily="2" charset="-122"/>
              </a:rPr>
              <a:t>public void CalcuArea(long L, ref long W)</a:t>
            </a:r>
            <a:endParaRPr lang="en-US" altLang="zh-CN" sz="2000" b="1" dirty="0">
              <a:latin typeface="Courier New" panose="02070309020205020404" charset="0"/>
              <a:ea typeface="宋体" panose="02010600030101010101" pitchFamily="2" charset="-122"/>
            </a:endParaRPr>
          </a:p>
          <a:p>
            <a:pPr algn="just">
              <a:spcBef>
                <a:spcPct val="50000"/>
              </a:spcBef>
            </a:pPr>
            <a:r>
              <a:rPr lang="en-US" altLang="zh-CN" sz="2000" b="1" dirty="0">
                <a:latin typeface="Courier New" panose="02070309020205020404" charset="0"/>
                <a:ea typeface="宋体" panose="02010600030101010101" pitchFamily="2" charset="-122"/>
              </a:rPr>
              <a:t>{</a:t>
            </a:r>
            <a:endParaRPr lang="en-US" altLang="zh-CN" sz="2000" b="1" dirty="0">
              <a:latin typeface="Courier New" panose="02070309020205020404" charset="0"/>
              <a:ea typeface="宋体" panose="02010600030101010101" pitchFamily="2" charset="-122"/>
            </a:endParaRPr>
          </a:p>
          <a:p>
            <a:pPr algn="just">
              <a:spcBef>
                <a:spcPct val="50000"/>
              </a:spcBef>
            </a:pPr>
            <a:r>
              <a:rPr lang="en-US" altLang="zh-CN" sz="2000" b="1" dirty="0">
                <a:latin typeface="Courier New" panose="02070309020205020404" charset="0"/>
                <a:ea typeface="宋体" panose="02010600030101010101" pitchFamily="2" charset="-122"/>
              </a:rPr>
              <a:t>   double Area;   </a:t>
            </a:r>
            <a:endParaRPr lang="en-US" altLang="zh-CN" sz="2000" b="1" dirty="0">
              <a:latin typeface="Courier New" panose="02070309020205020404" charset="0"/>
              <a:ea typeface="宋体" panose="02010600030101010101" pitchFamily="2" charset="-122"/>
            </a:endParaRPr>
          </a:p>
          <a:p>
            <a:pPr algn="just">
              <a:spcBef>
                <a:spcPct val="50000"/>
              </a:spcBef>
            </a:pPr>
            <a:r>
              <a:rPr lang="en-US" altLang="zh-CN" sz="2000" b="1" dirty="0">
                <a:latin typeface="Courier New" panose="02070309020205020404" charset="0"/>
                <a:ea typeface="宋体" panose="02010600030101010101" pitchFamily="2" charset="-122"/>
              </a:rPr>
              <a:t>   L+=10;</a:t>
            </a:r>
            <a:endParaRPr lang="en-US" altLang="zh-CN" sz="2000" b="1" dirty="0">
              <a:latin typeface="Courier New" panose="02070309020205020404" charset="0"/>
              <a:ea typeface="宋体" panose="02010600030101010101" pitchFamily="2" charset="-122"/>
            </a:endParaRPr>
          </a:p>
          <a:p>
            <a:pPr algn="just">
              <a:spcBef>
                <a:spcPct val="50000"/>
              </a:spcBef>
            </a:pPr>
            <a:r>
              <a:rPr lang="en-US" altLang="zh-CN" sz="2000" b="1" dirty="0">
                <a:latin typeface="Courier New" panose="02070309020205020404" charset="0"/>
                <a:ea typeface="宋体" panose="02010600030101010101" pitchFamily="2" charset="-122"/>
              </a:rPr>
              <a:t>   W+=10;</a:t>
            </a:r>
            <a:endParaRPr lang="en-US" altLang="zh-CN" sz="2000" b="1" dirty="0">
              <a:latin typeface="Courier New" panose="02070309020205020404" charset="0"/>
              <a:ea typeface="宋体" panose="02010600030101010101" pitchFamily="2" charset="-122"/>
            </a:endParaRPr>
          </a:p>
          <a:p>
            <a:pPr algn="just">
              <a:spcBef>
                <a:spcPct val="50000"/>
              </a:spcBef>
            </a:pPr>
            <a:r>
              <a:rPr lang="en-US" altLang="zh-CN" sz="2000" b="1" dirty="0">
                <a:latin typeface="Courier New" panose="02070309020205020404" charset="0"/>
                <a:ea typeface="宋体" panose="02010600030101010101" pitchFamily="2" charset="-122"/>
              </a:rPr>
              <a:t>   Area = (L * W);  </a:t>
            </a:r>
            <a:endParaRPr lang="en-US" altLang="zh-CN" sz="2000" b="1" dirty="0">
              <a:latin typeface="Courier New" panose="02070309020205020404" charset="0"/>
              <a:ea typeface="宋体" panose="02010600030101010101" pitchFamily="2" charset="-122"/>
            </a:endParaRPr>
          </a:p>
          <a:p>
            <a:pPr algn="just">
              <a:spcBef>
                <a:spcPct val="50000"/>
              </a:spcBef>
            </a:pPr>
            <a:r>
              <a:rPr lang="en-US" altLang="zh-CN" sz="2000" b="1" dirty="0">
                <a:latin typeface="Courier New" panose="02070309020205020404" charset="0"/>
                <a:ea typeface="宋体" panose="02010600030101010101" pitchFamily="2" charset="-122"/>
              </a:rPr>
              <a:t>   Console.WriteLine(Area);  </a:t>
            </a:r>
            <a:endParaRPr lang="en-US" altLang="zh-CN" sz="2000" b="1" dirty="0">
              <a:latin typeface="Courier New" panose="02070309020205020404" charset="0"/>
              <a:ea typeface="宋体" panose="02010600030101010101" pitchFamily="2" charset="-122"/>
            </a:endParaRPr>
          </a:p>
          <a:p>
            <a:pPr algn="just">
              <a:spcBef>
                <a:spcPct val="50000"/>
              </a:spcBef>
            </a:pPr>
            <a:r>
              <a:rPr lang="en-US" altLang="zh-CN" sz="2000" b="1" dirty="0">
                <a:latin typeface="Courier New" panose="02070309020205020404" charset="0"/>
                <a:ea typeface="宋体" panose="02010600030101010101" pitchFamily="2" charset="-122"/>
              </a:rPr>
              <a:t>}</a:t>
            </a:r>
            <a:endParaRPr lang="en-US" altLang="zh-CN" sz="2000" b="1" dirty="0">
              <a:latin typeface="Courier New" panose="02070309020205020404" charset="0"/>
              <a:ea typeface="宋体" panose="02010600030101010101" pitchFamily="2" charset="-122"/>
            </a:endParaRPr>
          </a:p>
          <a:p>
            <a:pPr algn="just">
              <a:spcBef>
                <a:spcPct val="50000"/>
              </a:spcBef>
            </a:pPr>
            <a:r>
              <a:rPr lang="zh-CN" altLang="en-US" sz="2000" b="1" dirty="0">
                <a:latin typeface="宋体" panose="02010600030101010101" pitchFamily="2" charset="-122"/>
                <a:ea typeface="宋体" panose="02010600030101010101" pitchFamily="2" charset="-122"/>
              </a:rPr>
              <a:t>假设过程调用如下：</a:t>
            </a:r>
            <a:endParaRPr lang="zh-CN" altLang="en-US" sz="2000" b="1" dirty="0">
              <a:latin typeface="Times New Roman" panose="02020603050405020304" charset="0"/>
              <a:ea typeface="宋体" panose="02010600030101010101" pitchFamily="2" charset="-122"/>
            </a:endParaRPr>
          </a:p>
          <a:p>
            <a:pPr algn="just">
              <a:spcBef>
                <a:spcPct val="50000"/>
              </a:spcBef>
            </a:pPr>
            <a:r>
              <a:rPr lang="en-US" altLang="zh-CN" sz="2000" b="1" dirty="0">
                <a:latin typeface="Courier New" panose="02070309020205020404" charset="0"/>
                <a:ea typeface="宋体" panose="02010600030101010101" pitchFamily="2" charset="-122"/>
              </a:rPr>
              <a:t>len= 5;</a:t>
            </a:r>
            <a:endParaRPr lang="en-US" altLang="zh-CN" sz="2000" b="1" dirty="0">
              <a:latin typeface="Courier New" panose="02070309020205020404" charset="0"/>
              <a:ea typeface="宋体" panose="02010600030101010101" pitchFamily="2" charset="-122"/>
            </a:endParaRPr>
          </a:p>
          <a:p>
            <a:pPr algn="just">
              <a:spcBef>
                <a:spcPct val="50000"/>
              </a:spcBef>
            </a:pPr>
            <a:r>
              <a:rPr lang="en-US" altLang="zh-CN" sz="2000" b="1" dirty="0">
                <a:latin typeface="Courier New" panose="02070309020205020404" charset="0"/>
                <a:ea typeface="宋体" panose="02010600030101010101" pitchFamily="2" charset="-122"/>
              </a:rPr>
              <a:t>wid= 5;</a:t>
            </a:r>
            <a:endParaRPr lang="en-US" altLang="zh-CN" sz="2000" b="1" dirty="0">
              <a:latin typeface="Courier New" panose="02070309020205020404" charset="0"/>
              <a:ea typeface="宋体" panose="02010600030101010101" pitchFamily="2" charset="-122"/>
            </a:endParaRPr>
          </a:p>
          <a:p>
            <a:pPr algn="just">
              <a:spcBef>
                <a:spcPct val="50000"/>
              </a:spcBef>
            </a:pPr>
            <a:r>
              <a:rPr lang="en-US" altLang="zh-CN" sz="2000" b="1" dirty="0">
                <a:latin typeface="Courier New" panose="02070309020205020404" charset="0"/>
                <a:ea typeface="宋体" panose="02010600030101010101" pitchFamily="2" charset="-122"/>
              </a:rPr>
              <a:t>CalcuArea(len, ref wid); </a:t>
            </a:r>
            <a:endParaRPr lang="en-US" altLang="zh-CN" sz="2000" b="1" dirty="0">
              <a:latin typeface="Courier New" panose="02070309020205020404" charset="0"/>
              <a:ea typeface="宋体" panose="02010600030101010101" pitchFamily="2" charset="-122"/>
            </a:endParaRPr>
          </a:p>
          <a:p>
            <a:pPr>
              <a:spcBef>
                <a:spcPct val="50000"/>
              </a:spcBef>
            </a:pPr>
            <a:endParaRPr lang="zh-CN" altLang="en-US" sz="2000" b="1" dirty="0">
              <a:latin typeface="Verdana" panose="020B0604030504040204" pitchFamily="34" charset="0"/>
              <a:ea typeface="宋体" panose="02010600030101010101" pitchFamily="2" charset="-122"/>
            </a:endParaRPr>
          </a:p>
        </p:txBody>
      </p:sp>
      <p:sp>
        <p:nvSpPr>
          <p:cNvPr id="239619" name="Text Box 4"/>
          <p:cNvSpPr txBox="1"/>
          <p:nvPr/>
        </p:nvSpPr>
        <p:spPr>
          <a:xfrm>
            <a:off x="7391400" y="1828800"/>
            <a:ext cx="2819400" cy="2091690"/>
          </a:xfrm>
          <a:prstGeom prst="rect">
            <a:avLst/>
          </a:prstGeom>
          <a:noFill/>
          <a:ln w="9525">
            <a:noFill/>
          </a:ln>
        </p:spPr>
        <p:txBody>
          <a:bodyPr anchor="t">
            <a:spAutoFit/>
          </a:bodyPr>
          <a:p>
            <a:pPr>
              <a:spcBef>
                <a:spcPct val="50000"/>
              </a:spcBef>
            </a:pPr>
            <a:r>
              <a:rPr lang="zh-CN" altLang="en-US" dirty="0">
                <a:latin typeface="Verdana" panose="020B0604030504040204" pitchFamily="34" charset="0"/>
                <a:ea typeface="宋体" panose="02010600030101010101" pitchFamily="2" charset="-122"/>
              </a:rPr>
              <a:t>调用之后</a:t>
            </a:r>
            <a:r>
              <a:rPr lang="en-US" altLang="zh-CN" sz="2000" b="1" dirty="0">
                <a:latin typeface="Courier New" panose="02070309020205020404" charset="0"/>
                <a:ea typeface="宋体" panose="02010600030101010101" pitchFamily="2" charset="-122"/>
              </a:rPr>
              <a:t>CalcuArea()</a:t>
            </a:r>
            <a:r>
              <a:rPr lang="zh-CN" altLang="en-US" sz="2000" b="1" dirty="0">
                <a:latin typeface="Courier New" panose="02070309020205020404" charset="0"/>
                <a:ea typeface="宋体" panose="02010600030101010101" pitchFamily="2" charset="-122"/>
              </a:rPr>
              <a:t>函数之后：</a:t>
            </a:r>
            <a:endParaRPr lang="zh-CN" altLang="en-US" sz="2000" b="1" dirty="0">
              <a:latin typeface="Courier New" panose="02070309020205020404" charset="0"/>
              <a:ea typeface="宋体" panose="02010600030101010101" pitchFamily="2" charset="-122"/>
            </a:endParaRPr>
          </a:p>
          <a:p>
            <a:pPr>
              <a:spcBef>
                <a:spcPct val="50000"/>
              </a:spcBef>
            </a:pPr>
            <a:r>
              <a:rPr lang="en-US" altLang="zh-CN" sz="2000" b="1" dirty="0">
                <a:latin typeface="Courier New" panose="02070309020205020404" charset="0"/>
                <a:ea typeface="宋体" panose="02010600030101010101" pitchFamily="2" charset="-122"/>
              </a:rPr>
              <a:t>len</a:t>
            </a:r>
            <a:r>
              <a:rPr lang="zh-CN" altLang="en-US" sz="2000" b="1" dirty="0">
                <a:latin typeface="Courier New" panose="02070309020205020404" charset="0"/>
                <a:ea typeface="宋体" panose="02010600030101010101" pitchFamily="2" charset="-122"/>
              </a:rPr>
              <a:t>仍为</a:t>
            </a:r>
            <a:r>
              <a:rPr lang="en-US" altLang="zh-CN" sz="2000" b="1" dirty="0">
                <a:latin typeface="Courier New" panose="02070309020205020404" charset="0"/>
                <a:ea typeface="宋体" panose="02010600030101010101" pitchFamily="2" charset="-122"/>
              </a:rPr>
              <a:t>5</a:t>
            </a:r>
            <a:endParaRPr lang="en-US" altLang="zh-CN" sz="2000" b="1" dirty="0">
              <a:latin typeface="Courier New" panose="02070309020205020404" charset="0"/>
              <a:ea typeface="宋体" panose="02010600030101010101" pitchFamily="2" charset="-122"/>
            </a:endParaRPr>
          </a:p>
          <a:p>
            <a:pPr>
              <a:spcBef>
                <a:spcPct val="50000"/>
              </a:spcBef>
            </a:pPr>
            <a:r>
              <a:rPr lang="en-US" altLang="zh-CN" sz="2000" b="1" dirty="0">
                <a:latin typeface="Courier New" panose="02070309020205020404" charset="0"/>
                <a:ea typeface="宋体" panose="02010600030101010101" pitchFamily="2" charset="-122"/>
              </a:rPr>
              <a:t>wid</a:t>
            </a:r>
            <a:r>
              <a:rPr lang="zh-CN" altLang="en-US" sz="2000" b="1" dirty="0">
                <a:latin typeface="Courier New" panose="02070309020205020404" charset="0"/>
                <a:ea typeface="宋体" panose="02010600030101010101" pitchFamily="2" charset="-122"/>
              </a:rPr>
              <a:t>变为</a:t>
            </a:r>
            <a:r>
              <a:rPr lang="en-US" altLang="zh-CN" sz="2000" b="1" dirty="0">
                <a:latin typeface="Courier New" panose="02070309020205020404" charset="0"/>
                <a:ea typeface="宋体" panose="02010600030101010101" pitchFamily="2" charset="-122"/>
              </a:rPr>
              <a:t>15</a:t>
            </a:r>
            <a:endParaRPr lang="en-US" altLang="zh-CN" sz="2000" b="1" dirty="0">
              <a:latin typeface="Courier New" panose="02070309020205020404" charset="0"/>
              <a:ea typeface="宋体" panose="02010600030101010101" pitchFamily="2" charset="-122"/>
            </a:endParaRPr>
          </a:p>
          <a:p>
            <a:pPr>
              <a:spcBef>
                <a:spcPct val="50000"/>
              </a:spcBef>
            </a:pPr>
            <a:r>
              <a:rPr lang="en-US" altLang="zh-CN" sz="2000" b="1" dirty="0">
                <a:latin typeface="Courier New" panose="02070309020205020404" charset="0"/>
                <a:ea typeface="宋体" panose="02010600030101010101" pitchFamily="2" charset="-122"/>
              </a:rPr>
              <a:t>Area=225</a:t>
            </a:r>
            <a:endParaRPr lang="en-US" altLang="zh-CN" sz="2000" b="1" dirty="0">
              <a:latin typeface="Courier New" panose="0207030902020502040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5" name="内容占位符 4"/>
          <p:cNvPicPr>
            <a:picLocks noChangeAspect="1"/>
          </p:cNvPicPr>
          <p:nvPr>
            <p:ph sz="half" idx="1"/>
          </p:nvPr>
        </p:nvPicPr>
        <p:blipFill>
          <a:blip r:embed="rId1"/>
          <a:stretch>
            <a:fillRect/>
          </a:stretch>
        </p:blipFill>
        <p:spPr>
          <a:xfrm>
            <a:off x="1437640" y="229235"/>
            <a:ext cx="7799705" cy="4956810"/>
          </a:xfrm>
          <a:prstGeom prst="rect">
            <a:avLst/>
          </a:prstGeom>
        </p:spPr>
      </p:pic>
      <p:pic>
        <p:nvPicPr>
          <p:cNvPr id="6" name="图片 5"/>
          <p:cNvPicPr>
            <a:picLocks noChangeAspect="1"/>
          </p:cNvPicPr>
          <p:nvPr/>
        </p:nvPicPr>
        <p:blipFill>
          <a:blip r:embed="rId2"/>
          <a:stretch>
            <a:fillRect/>
          </a:stretch>
        </p:blipFill>
        <p:spPr>
          <a:xfrm>
            <a:off x="1022985" y="5299075"/>
            <a:ext cx="9086850" cy="1452880"/>
          </a:xfrm>
          <a:prstGeom prst="rect">
            <a:avLst/>
          </a:prstGeom>
        </p:spPr>
      </p:pic>
    </p:spTree>
    <p:custDataLst>
      <p:tags r:id="rId3"/>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0641" name="Rectangle 2"/>
          <p:cNvSpPr>
            <a:spLocks noGrp="1"/>
          </p:cNvSpPr>
          <p:nvPr>
            <p:ph type="title"/>
          </p:nvPr>
        </p:nvSpPr>
        <p:spPr>
          <a:xfrm>
            <a:off x="1992313" y="142875"/>
            <a:ext cx="8229600" cy="549275"/>
          </a:xfrm>
        </p:spPr>
        <p:txBody>
          <a:bodyPr vert="horz" wrap="square" lIns="91440" tIns="45720" rIns="91440" bIns="45720" anchor="ctr">
            <a:normAutofit fontScale="90000"/>
          </a:bodyPr>
          <a:p>
            <a:pPr eaLnBrk="1" hangingPunct="1">
              <a:buNone/>
            </a:pPr>
            <a:r>
              <a:rPr lang="zh-CN" altLang="en-US" sz="2800" dirty="0">
                <a:ea typeface="Sim Sun" charset="-122"/>
              </a:rPr>
              <a:t>输出参数</a:t>
            </a:r>
            <a:r>
              <a:rPr lang="en-US" altLang="zh-CN" sz="2800" dirty="0">
                <a:latin typeface="Times New Roman" panose="02020603050405020304" charset="0"/>
                <a:ea typeface="宋体" panose="02010600030101010101" pitchFamily="2" charset="-122"/>
              </a:rPr>
              <a:t>-out</a:t>
            </a:r>
            <a:r>
              <a:rPr lang="en-US" altLang="zh-CN" sz="2800" dirty="0">
                <a:ea typeface="宋体" panose="02010600030101010101" pitchFamily="2" charset="-122"/>
              </a:rPr>
              <a:t> </a:t>
            </a:r>
            <a:endParaRPr lang="en-US" altLang="zh-CN" sz="2800" dirty="0">
              <a:ea typeface="宋体" panose="02010600030101010101" pitchFamily="2" charset="-122"/>
            </a:endParaRPr>
          </a:p>
        </p:txBody>
      </p:sp>
      <p:pic>
        <p:nvPicPr>
          <p:cNvPr id="240642" name="Picture 3"/>
          <p:cNvPicPr>
            <a:picLocks noGrp="1" noChangeAspect="1"/>
          </p:cNvPicPr>
          <p:nvPr>
            <p:ph idx="1"/>
          </p:nvPr>
        </p:nvPicPr>
        <p:blipFill>
          <a:blip r:embed="rId1"/>
          <a:stretch>
            <a:fillRect/>
          </a:stretch>
        </p:blipFill>
        <p:spPr>
          <a:xfrm>
            <a:off x="1239520" y="1726883"/>
            <a:ext cx="8686800" cy="4783137"/>
          </a:xfrm>
        </p:spPr>
      </p:pic>
      <p:sp>
        <p:nvSpPr>
          <p:cNvPr id="240643" name="Text Box 4"/>
          <p:cNvSpPr txBox="1"/>
          <p:nvPr/>
        </p:nvSpPr>
        <p:spPr>
          <a:xfrm>
            <a:off x="1113790" y="765175"/>
            <a:ext cx="10301605" cy="829945"/>
          </a:xfrm>
          <a:prstGeom prst="rect">
            <a:avLst/>
          </a:prstGeom>
          <a:noFill/>
          <a:ln w="9525">
            <a:noFill/>
          </a:ln>
        </p:spPr>
        <p:txBody>
          <a:bodyPr wrap="square" anchor="t">
            <a:spAutoFit/>
          </a:bodyPr>
          <a:p>
            <a:pPr>
              <a:buClrTx/>
              <a:buChar char="•"/>
            </a:pPr>
            <a:r>
              <a:rPr lang="zh-CN" altLang="en-US" sz="2400" b="1" dirty="0">
                <a:latin typeface="Arial" panose="020B0604020202020204" pitchFamily="34" charset="0"/>
                <a:ea typeface="仿宋" panose="02010609060101010101" charset="-122"/>
              </a:rPr>
              <a:t>被调用方法初始化参数值，可以不用初始化就作为参数传递给方法。</a:t>
            </a:r>
            <a:endParaRPr lang="zh-CN" altLang="en-US" sz="2400" b="1" dirty="0">
              <a:latin typeface="Arial" panose="020B0604020202020204" pitchFamily="34" charset="0"/>
              <a:ea typeface="仿宋" panose="02010609060101010101" charset="-122"/>
            </a:endParaRPr>
          </a:p>
          <a:p>
            <a:pPr>
              <a:buClrTx/>
              <a:buChar char="•"/>
            </a:pPr>
            <a:r>
              <a:rPr lang="zh-CN" altLang="en-US" sz="2400" b="1" dirty="0">
                <a:solidFill>
                  <a:srgbClr val="FF0000"/>
                </a:solidFill>
                <a:latin typeface="Arial" panose="020B0604020202020204" pitchFamily="34" charset="0"/>
                <a:ea typeface="仿宋" panose="02010609060101010101" charset="-122"/>
              </a:rPr>
              <a:t>实参、形参中</a:t>
            </a:r>
            <a:r>
              <a:rPr lang="en-US" altLang="zh-CN" sz="2400" b="1" dirty="0">
                <a:solidFill>
                  <a:srgbClr val="FF0000"/>
                </a:solidFill>
                <a:latin typeface="Arial" panose="020B0604020202020204" pitchFamily="34" charset="0"/>
                <a:ea typeface="仿宋" panose="02010609060101010101" charset="-122"/>
              </a:rPr>
              <a:t>out</a:t>
            </a:r>
            <a:r>
              <a:rPr lang="zh-CN" altLang="en-US" sz="2400" b="1" dirty="0">
                <a:solidFill>
                  <a:srgbClr val="FF0000"/>
                </a:solidFill>
                <a:latin typeface="Arial" panose="020B0604020202020204" pitchFamily="34" charset="0"/>
                <a:ea typeface="仿宋" panose="02010609060101010101" charset="-122"/>
              </a:rPr>
              <a:t>不能省 。</a:t>
            </a:r>
            <a:r>
              <a:rPr lang="zh-CN" altLang="en-US" sz="2400" b="1" dirty="0">
                <a:latin typeface="Arial" panose="020B0604020202020204" pitchFamily="34" charset="0"/>
                <a:ea typeface="仿宋" panose="02010609060101010101" charset="-122"/>
              </a:rPr>
              <a:t> </a:t>
            </a:r>
            <a:endParaRPr lang="zh-CN" altLang="en-US" sz="2400" b="1" dirty="0">
              <a:latin typeface="Arial" panose="020B0604020202020204" pitchFamily="34" charset="0"/>
              <a:ea typeface="仿宋" panose="02010609060101010101"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1665" name="Text Box 2"/>
          <p:cNvSpPr txBox="1"/>
          <p:nvPr/>
        </p:nvSpPr>
        <p:spPr>
          <a:xfrm>
            <a:off x="1981200" y="304800"/>
            <a:ext cx="7924800" cy="368300"/>
          </a:xfrm>
          <a:prstGeom prst="rect">
            <a:avLst/>
          </a:prstGeom>
          <a:noFill/>
          <a:ln w="9525">
            <a:noFill/>
          </a:ln>
        </p:spPr>
        <p:txBody>
          <a:bodyPr anchor="t">
            <a:spAutoFit/>
          </a:bodyPr>
          <a:p>
            <a:pPr>
              <a:spcBef>
                <a:spcPct val="50000"/>
              </a:spcBef>
            </a:pPr>
            <a:endParaRPr lang="zh-CN" altLang="en-US" dirty="0">
              <a:latin typeface="Verdana" panose="020B0604030504040204" pitchFamily="34" charset="0"/>
              <a:ea typeface="宋体" panose="02010600030101010101" pitchFamily="2" charset="-122"/>
            </a:endParaRPr>
          </a:p>
        </p:txBody>
      </p:sp>
      <p:sp>
        <p:nvSpPr>
          <p:cNvPr id="241666" name="Text Box 3"/>
          <p:cNvSpPr txBox="1"/>
          <p:nvPr/>
        </p:nvSpPr>
        <p:spPr>
          <a:xfrm>
            <a:off x="857885" y="360045"/>
            <a:ext cx="9471660" cy="6137910"/>
          </a:xfrm>
          <a:prstGeom prst="rect">
            <a:avLst/>
          </a:prstGeom>
          <a:noFill/>
          <a:ln w="9525">
            <a:noFill/>
          </a:ln>
        </p:spPr>
        <p:txBody>
          <a:bodyPr wrap="square" anchor="t">
            <a:spAutoFit/>
          </a:bodyPr>
          <a:p>
            <a:pPr algn="just">
              <a:lnSpc>
                <a:spcPct val="95000"/>
              </a:lnSpc>
            </a:pPr>
            <a:r>
              <a:rPr lang="zh-CN" altLang="en-US" b="1" dirty="0">
                <a:ln w="22225">
                  <a:solidFill>
                    <a:schemeClr val="accent2"/>
                  </a:solidFill>
                  <a:prstDash val="solid"/>
                </a:ln>
                <a:solidFill>
                  <a:schemeClr val="accent2">
                    <a:lumMod val="40000"/>
                    <a:lumOff val="60000"/>
                  </a:schemeClr>
                </a:solidFill>
                <a:effectLst/>
                <a:latin typeface="Arial" panose="020B0604020202020204" pitchFamily="34" charset="0"/>
                <a:ea typeface="仿宋" panose="02010609060101010101" charset="-122"/>
              </a:rPr>
              <a:t>输出参数的使用。</a:t>
            </a:r>
            <a:endParaRPr lang="zh-CN" altLang="en-US" b="1" dirty="0">
              <a:latin typeface="Arial" panose="020B0604020202020204" pitchFamily="34" charset="0"/>
              <a:ea typeface="仿宋" panose="02010609060101010101" charset="-122"/>
            </a:endParaRPr>
          </a:p>
          <a:p>
            <a:pPr algn="just">
              <a:lnSpc>
                <a:spcPct val="95000"/>
              </a:lnSpc>
            </a:pPr>
            <a:r>
              <a:rPr lang="en-US" altLang="zh-CN" b="1" dirty="0">
                <a:latin typeface="Arial" panose="020B0604020202020204" pitchFamily="34" charset="0"/>
                <a:ea typeface="仿宋" panose="02010609060101010101" charset="-122"/>
              </a:rPr>
              <a:t>public class Test</a:t>
            </a:r>
            <a:endParaRPr lang="en-US" altLang="zh-CN" b="1" dirty="0">
              <a:latin typeface="Arial" panose="020B0604020202020204" pitchFamily="34" charset="0"/>
              <a:ea typeface="仿宋" panose="02010609060101010101" charset="-122"/>
            </a:endParaRPr>
          </a:p>
          <a:p>
            <a:pPr algn="just">
              <a:lnSpc>
                <a:spcPct val="95000"/>
              </a:lnSpc>
            </a:pPr>
            <a:r>
              <a:rPr lang="en-US" altLang="zh-CN" b="1" dirty="0">
                <a:latin typeface="Arial" panose="020B0604020202020204" pitchFamily="34" charset="0"/>
                <a:ea typeface="仿宋" panose="02010609060101010101" charset="-122"/>
              </a:rPr>
              <a:t>{</a:t>
            </a:r>
            <a:endParaRPr lang="en-US" altLang="zh-CN" b="1" dirty="0">
              <a:latin typeface="Arial" panose="020B0604020202020204" pitchFamily="34" charset="0"/>
              <a:ea typeface="仿宋" panose="02010609060101010101" charset="-122"/>
            </a:endParaRPr>
          </a:p>
          <a:p>
            <a:pPr algn="just">
              <a:lnSpc>
                <a:spcPct val="95000"/>
              </a:lnSpc>
            </a:pPr>
            <a:r>
              <a:rPr lang="en-US" altLang="zh-CN" b="1" dirty="0">
                <a:latin typeface="Arial" panose="020B0604020202020204" pitchFamily="34" charset="0"/>
                <a:ea typeface="仿宋" panose="02010609060101010101" charset="-122"/>
              </a:rPr>
              <a:t>    static void SplitPath(string path, </a:t>
            </a:r>
            <a:r>
              <a:rPr lang="en-US" altLang="zh-CN" b="1" dirty="0">
                <a:ln/>
                <a:solidFill>
                  <a:schemeClr val="accent1"/>
                </a:solidFill>
                <a:effectLst>
                  <a:outerShdw blurRad="38100" dist="25400" dir="5400000" algn="ctr" rotWithShape="0">
                    <a:srgbClr val="6E747A">
                      <a:alpha val="43000"/>
                    </a:srgbClr>
                  </a:outerShdw>
                </a:effectLst>
                <a:latin typeface="Arial" panose="020B0604020202020204" pitchFamily="34" charset="0"/>
                <a:ea typeface="仿宋" panose="02010609060101010101" charset="-122"/>
              </a:rPr>
              <a:t>out </a:t>
            </a:r>
            <a:r>
              <a:rPr lang="en-US" altLang="zh-CN" b="1" dirty="0">
                <a:latin typeface="Arial" panose="020B0604020202020204" pitchFamily="34" charset="0"/>
                <a:ea typeface="仿宋" panose="02010609060101010101" charset="-122"/>
              </a:rPr>
              <a:t>string dir, </a:t>
            </a:r>
            <a:r>
              <a:rPr lang="en-US" altLang="zh-CN" b="1" dirty="0">
                <a:ln w="22225">
                  <a:solidFill>
                    <a:schemeClr val="accent2"/>
                  </a:solidFill>
                  <a:prstDash val="solid"/>
                </a:ln>
                <a:solidFill>
                  <a:schemeClr val="accent2">
                    <a:lumMod val="40000"/>
                    <a:lumOff val="60000"/>
                  </a:schemeClr>
                </a:solidFill>
                <a:effectLst/>
                <a:latin typeface="Arial" panose="020B0604020202020204" pitchFamily="34" charset="0"/>
                <a:ea typeface="仿宋" panose="02010609060101010101" charset="-122"/>
              </a:rPr>
              <a:t>out </a:t>
            </a:r>
            <a:r>
              <a:rPr lang="en-US" altLang="zh-CN" b="1" dirty="0">
                <a:latin typeface="Arial" panose="020B0604020202020204" pitchFamily="34" charset="0"/>
                <a:ea typeface="仿宋" panose="02010609060101010101" charset="-122"/>
              </a:rPr>
              <a:t>string name) </a:t>
            </a:r>
            <a:endParaRPr lang="en-US" altLang="zh-CN" b="1" dirty="0">
              <a:latin typeface="Arial" panose="020B0604020202020204" pitchFamily="34" charset="0"/>
              <a:ea typeface="仿宋" panose="02010609060101010101" charset="-122"/>
            </a:endParaRPr>
          </a:p>
          <a:p>
            <a:pPr algn="just">
              <a:lnSpc>
                <a:spcPct val="95000"/>
              </a:lnSpc>
            </a:pPr>
            <a:r>
              <a:rPr lang="en-US" altLang="zh-CN" b="1" dirty="0">
                <a:latin typeface="Arial" panose="020B0604020202020204" pitchFamily="34" charset="0"/>
                <a:ea typeface="仿宋" panose="02010609060101010101" charset="-122"/>
              </a:rPr>
              <a:t>    {</a:t>
            </a:r>
            <a:endParaRPr lang="en-US" altLang="zh-CN" b="1" dirty="0">
              <a:latin typeface="Arial" panose="020B0604020202020204" pitchFamily="34" charset="0"/>
              <a:ea typeface="仿宋" panose="02010609060101010101" charset="-122"/>
            </a:endParaRPr>
          </a:p>
          <a:p>
            <a:pPr lvl="1" indent="0" algn="just" eaLnBrk="1" fontAlgn="base" hangingPunct="1">
              <a:lnSpc>
                <a:spcPct val="95000"/>
              </a:lnSpc>
              <a:spcBef>
                <a:spcPct val="0"/>
              </a:spcBef>
              <a:spcAft>
                <a:spcPct val="0"/>
              </a:spcAft>
              <a:buClrTx/>
              <a:buNone/>
            </a:pPr>
            <a:r>
              <a:rPr lang="en-US" altLang="zh-CN" sz="1800" b="1" dirty="0">
                <a:solidFill>
                  <a:schemeClr val="tx1"/>
                </a:solidFill>
                <a:latin typeface="Arial" panose="020B0604020202020204" pitchFamily="34" charset="0"/>
                <a:ea typeface="仿宋" panose="02010609060101010101" charset="-122"/>
              </a:rPr>
              <a:t>      int i = path.Length;</a:t>
            </a:r>
            <a:endParaRPr lang="en-US" altLang="zh-CN" sz="1800" b="1" dirty="0">
              <a:solidFill>
                <a:schemeClr val="tx1"/>
              </a:solidFill>
              <a:latin typeface="Arial" panose="020B0604020202020204" pitchFamily="34" charset="0"/>
              <a:ea typeface="仿宋" panose="02010609060101010101" charset="-122"/>
            </a:endParaRPr>
          </a:p>
          <a:p>
            <a:pPr lvl="1" indent="0" algn="just" eaLnBrk="1" fontAlgn="base" hangingPunct="1">
              <a:lnSpc>
                <a:spcPct val="95000"/>
              </a:lnSpc>
              <a:spcBef>
                <a:spcPct val="0"/>
              </a:spcBef>
              <a:spcAft>
                <a:spcPct val="0"/>
              </a:spcAft>
              <a:buClrTx/>
              <a:buNone/>
            </a:pPr>
            <a:r>
              <a:rPr lang="en-US" altLang="zh-CN" sz="1800" b="1" dirty="0">
                <a:solidFill>
                  <a:schemeClr val="tx1"/>
                </a:solidFill>
                <a:latin typeface="Arial" panose="020B0604020202020204" pitchFamily="34" charset="0"/>
                <a:ea typeface="仿宋" panose="02010609060101010101" charset="-122"/>
              </a:rPr>
              <a:t>      while (i &gt; 0)</a:t>
            </a:r>
            <a:endParaRPr lang="en-US" altLang="zh-CN" sz="1800" b="1" dirty="0">
              <a:solidFill>
                <a:schemeClr val="tx1"/>
              </a:solidFill>
              <a:latin typeface="Arial" panose="020B0604020202020204" pitchFamily="34" charset="0"/>
              <a:ea typeface="仿宋" panose="02010609060101010101" charset="-122"/>
            </a:endParaRPr>
          </a:p>
          <a:p>
            <a:pPr lvl="1" indent="0" algn="just" eaLnBrk="1" fontAlgn="base" hangingPunct="1">
              <a:lnSpc>
                <a:spcPct val="95000"/>
              </a:lnSpc>
              <a:spcBef>
                <a:spcPct val="0"/>
              </a:spcBef>
              <a:spcAft>
                <a:spcPct val="0"/>
              </a:spcAft>
              <a:buClrTx/>
              <a:buNone/>
            </a:pPr>
            <a:r>
              <a:rPr lang="en-US" altLang="zh-CN" sz="1800" b="1" dirty="0">
                <a:solidFill>
                  <a:schemeClr val="tx1"/>
                </a:solidFill>
                <a:latin typeface="Arial" panose="020B0604020202020204" pitchFamily="34" charset="0"/>
                <a:ea typeface="仿宋" panose="02010609060101010101" charset="-122"/>
              </a:rPr>
              <a:t>      {</a:t>
            </a:r>
            <a:endParaRPr lang="en-US" altLang="zh-CN" sz="1800" b="1" dirty="0">
              <a:solidFill>
                <a:schemeClr val="tx1"/>
              </a:solidFill>
              <a:latin typeface="Arial" panose="020B0604020202020204" pitchFamily="34" charset="0"/>
              <a:ea typeface="仿宋" panose="02010609060101010101" charset="-122"/>
            </a:endParaRPr>
          </a:p>
          <a:p>
            <a:pPr lvl="1" indent="0" algn="just" eaLnBrk="1" fontAlgn="base" hangingPunct="1">
              <a:lnSpc>
                <a:spcPct val="95000"/>
              </a:lnSpc>
              <a:spcBef>
                <a:spcPct val="0"/>
              </a:spcBef>
              <a:spcAft>
                <a:spcPct val="0"/>
              </a:spcAft>
              <a:buClrTx/>
              <a:buNone/>
            </a:pPr>
            <a:r>
              <a:rPr lang="en-US" altLang="zh-CN" sz="1800" b="1" dirty="0">
                <a:solidFill>
                  <a:schemeClr val="tx1"/>
                </a:solidFill>
                <a:latin typeface="Arial" panose="020B0604020202020204" pitchFamily="34" charset="0"/>
                <a:ea typeface="仿宋" panose="02010609060101010101" charset="-122"/>
              </a:rPr>
              <a:t>         char ch = path[i – 1];</a:t>
            </a:r>
            <a:endParaRPr lang="en-US" altLang="zh-CN" sz="1800" b="1" dirty="0">
              <a:solidFill>
                <a:schemeClr val="tx1"/>
              </a:solidFill>
              <a:latin typeface="Arial" panose="020B0604020202020204" pitchFamily="34" charset="0"/>
              <a:ea typeface="仿宋" panose="02010609060101010101" charset="-122"/>
            </a:endParaRPr>
          </a:p>
          <a:p>
            <a:pPr lvl="1" indent="0" algn="just" eaLnBrk="1" fontAlgn="base" hangingPunct="1">
              <a:lnSpc>
                <a:spcPct val="95000"/>
              </a:lnSpc>
              <a:spcBef>
                <a:spcPct val="0"/>
              </a:spcBef>
              <a:spcAft>
                <a:spcPct val="0"/>
              </a:spcAft>
              <a:buClrTx/>
              <a:buNone/>
            </a:pPr>
            <a:r>
              <a:rPr lang="en-US" altLang="zh-CN" sz="1800" b="1" dirty="0">
                <a:solidFill>
                  <a:schemeClr val="tx1"/>
                </a:solidFill>
                <a:latin typeface="Arial" panose="020B0604020202020204" pitchFamily="34" charset="0"/>
                <a:ea typeface="仿宋" panose="02010609060101010101" charset="-122"/>
              </a:rPr>
              <a:t>         if (ch == '\\') break;</a:t>
            </a:r>
            <a:endParaRPr lang="en-US" altLang="zh-CN" sz="1800" b="1" dirty="0">
              <a:solidFill>
                <a:schemeClr val="tx1"/>
              </a:solidFill>
              <a:latin typeface="Arial" panose="020B0604020202020204" pitchFamily="34" charset="0"/>
              <a:ea typeface="仿宋" panose="02010609060101010101" charset="-122"/>
            </a:endParaRPr>
          </a:p>
          <a:p>
            <a:pPr lvl="1" indent="0" algn="just" eaLnBrk="1" fontAlgn="base" hangingPunct="1">
              <a:lnSpc>
                <a:spcPct val="95000"/>
              </a:lnSpc>
              <a:spcBef>
                <a:spcPct val="0"/>
              </a:spcBef>
              <a:spcAft>
                <a:spcPct val="0"/>
              </a:spcAft>
              <a:buClrTx/>
              <a:buNone/>
            </a:pPr>
            <a:r>
              <a:rPr lang="en-US" altLang="zh-CN" sz="1800" b="1" dirty="0">
                <a:solidFill>
                  <a:schemeClr val="tx1"/>
                </a:solidFill>
                <a:latin typeface="Arial" panose="020B0604020202020204" pitchFamily="34" charset="0"/>
                <a:ea typeface="仿宋" panose="02010609060101010101" charset="-122"/>
              </a:rPr>
              <a:t>         i--;</a:t>
            </a:r>
            <a:endParaRPr lang="en-US" altLang="zh-CN" sz="1800" b="1" dirty="0">
              <a:solidFill>
                <a:schemeClr val="tx1"/>
              </a:solidFill>
              <a:latin typeface="Arial" panose="020B0604020202020204" pitchFamily="34" charset="0"/>
              <a:ea typeface="仿宋" panose="02010609060101010101" charset="-122"/>
            </a:endParaRPr>
          </a:p>
          <a:p>
            <a:pPr lvl="1" indent="0" algn="just" eaLnBrk="1" fontAlgn="base" hangingPunct="1">
              <a:lnSpc>
                <a:spcPct val="95000"/>
              </a:lnSpc>
              <a:spcBef>
                <a:spcPct val="0"/>
              </a:spcBef>
              <a:spcAft>
                <a:spcPct val="0"/>
              </a:spcAft>
              <a:buClrTx/>
              <a:buNone/>
            </a:pPr>
            <a:r>
              <a:rPr lang="en-US" altLang="zh-CN" sz="1800" b="1" dirty="0">
                <a:solidFill>
                  <a:schemeClr val="tx1"/>
                </a:solidFill>
                <a:latin typeface="Arial" panose="020B0604020202020204" pitchFamily="34" charset="0"/>
                <a:ea typeface="仿宋" panose="02010609060101010101" charset="-122"/>
              </a:rPr>
              <a:t>      }</a:t>
            </a:r>
            <a:endParaRPr lang="en-US" altLang="zh-CN" sz="1800" b="1" dirty="0">
              <a:solidFill>
                <a:schemeClr val="tx1"/>
              </a:solidFill>
              <a:latin typeface="Arial" panose="020B0604020202020204" pitchFamily="34" charset="0"/>
              <a:ea typeface="仿宋" panose="02010609060101010101" charset="-122"/>
            </a:endParaRPr>
          </a:p>
          <a:p>
            <a:pPr lvl="1" indent="0" algn="just" eaLnBrk="1" fontAlgn="base" hangingPunct="1">
              <a:lnSpc>
                <a:spcPct val="95000"/>
              </a:lnSpc>
              <a:spcBef>
                <a:spcPct val="0"/>
              </a:spcBef>
              <a:spcAft>
                <a:spcPct val="0"/>
              </a:spcAft>
              <a:buClrTx/>
              <a:buNone/>
            </a:pPr>
            <a:r>
              <a:rPr lang="en-US" altLang="zh-CN" sz="1800" b="1" dirty="0">
                <a:solidFill>
                  <a:schemeClr val="tx1"/>
                </a:solidFill>
                <a:latin typeface="Arial" panose="020B0604020202020204" pitchFamily="34" charset="0"/>
                <a:ea typeface="仿宋" panose="02010609060101010101" charset="-122"/>
              </a:rPr>
              <a:t>      dir = path.Substring(0, i);</a:t>
            </a:r>
            <a:endParaRPr lang="en-US" altLang="zh-CN" sz="1800" b="1" dirty="0">
              <a:solidFill>
                <a:schemeClr val="tx1"/>
              </a:solidFill>
              <a:latin typeface="Arial" panose="020B0604020202020204" pitchFamily="34" charset="0"/>
              <a:ea typeface="仿宋" panose="02010609060101010101" charset="-122"/>
            </a:endParaRPr>
          </a:p>
          <a:p>
            <a:pPr lvl="1" indent="0" algn="just" eaLnBrk="1" fontAlgn="base" hangingPunct="1">
              <a:lnSpc>
                <a:spcPct val="95000"/>
              </a:lnSpc>
              <a:spcBef>
                <a:spcPct val="0"/>
              </a:spcBef>
              <a:spcAft>
                <a:spcPct val="0"/>
              </a:spcAft>
              <a:buClrTx/>
              <a:buNone/>
            </a:pPr>
            <a:r>
              <a:rPr lang="en-US" altLang="zh-CN" sz="1800" b="1" dirty="0">
                <a:solidFill>
                  <a:schemeClr val="tx1"/>
                </a:solidFill>
                <a:latin typeface="Arial" panose="020B0604020202020204" pitchFamily="34" charset="0"/>
                <a:ea typeface="仿宋" panose="02010609060101010101" charset="-122"/>
              </a:rPr>
              <a:t>      name = path.Substring(i);</a:t>
            </a:r>
            <a:endParaRPr lang="en-US" altLang="zh-CN" sz="1800" b="1" dirty="0">
              <a:solidFill>
                <a:schemeClr val="tx1"/>
              </a:solidFill>
              <a:latin typeface="Arial" panose="020B0604020202020204" pitchFamily="34" charset="0"/>
              <a:ea typeface="仿宋" panose="02010609060101010101" charset="-122"/>
            </a:endParaRPr>
          </a:p>
          <a:p>
            <a:pPr algn="just">
              <a:lnSpc>
                <a:spcPct val="95000"/>
              </a:lnSpc>
            </a:pPr>
            <a:r>
              <a:rPr lang="en-US" altLang="zh-CN" b="1" dirty="0">
                <a:latin typeface="Arial" panose="020B0604020202020204" pitchFamily="34" charset="0"/>
                <a:ea typeface="仿宋" panose="02010609060101010101" charset="-122"/>
              </a:rPr>
              <a:t>     }</a:t>
            </a:r>
            <a:endParaRPr lang="en-US" altLang="zh-CN" b="1" dirty="0">
              <a:latin typeface="Arial" panose="020B0604020202020204" pitchFamily="34" charset="0"/>
              <a:ea typeface="仿宋" panose="02010609060101010101" charset="-122"/>
            </a:endParaRPr>
          </a:p>
          <a:p>
            <a:pPr algn="just">
              <a:lnSpc>
                <a:spcPct val="95000"/>
              </a:lnSpc>
            </a:pPr>
            <a:r>
              <a:rPr lang="en-US" altLang="zh-CN" b="1" dirty="0">
                <a:latin typeface="Arial" panose="020B0604020202020204" pitchFamily="34" charset="0"/>
                <a:ea typeface="仿宋" panose="02010609060101010101" charset="-122"/>
              </a:rPr>
              <a:t>     static void Main() </a:t>
            </a:r>
            <a:endParaRPr lang="en-US" altLang="zh-CN" b="1" dirty="0">
              <a:latin typeface="Arial" panose="020B0604020202020204" pitchFamily="34" charset="0"/>
              <a:ea typeface="仿宋" panose="02010609060101010101" charset="-122"/>
            </a:endParaRPr>
          </a:p>
          <a:p>
            <a:pPr algn="just">
              <a:lnSpc>
                <a:spcPct val="95000"/>
              </a:lnSpc>
            </a:pPr>
            <a:r>
              <a:rPr lang="en-US" altLang="zh-CN" b="1" dirty="0">
                <a:latin typeface="Arial" panose="020B0604020202020204" pitchFamily="34" charset="0"/>
                <a:ea typeface="仿宋" panose="02010609060101010101" charset="-122"/>
              </a:rPr>
              <a:t>     {</a:t>
            </a:r>
            <a:endParaRPr lang="en-US" altLang="zh-CN" b="1" dirty="0">
              <a:latin typeface="Arial" panose="020B0604020202020204" pitchFamily="34" charset="0"/>
              <a:ea typeface="仿宋" panose="02010609060101010101" charset="-122"/>
            </a:endParaRPr>
          </a:p>
          <a:p>
            <a:pPr lvl="1" indent="0" algn="l" eaLnBrk="1" fontAlgn="base" hangingPunct="1">
              <a:lnSpc>
                <a:spcPct val="95000"/>
              </a:lnSpc>
              <a:spcBef>
                <a:spcPct val="0"/>
              </a:spcBef>
              <a:spcAft>
                <a:spcPct val="0"/>
              </a:spcAft>
              <a:buClrTx/>
              <a:buNone/>
            </a:pPr>
            <a:r>
              <a:rPr lang="en-US" altLang="zh-CN" sz="1800" b="1" dirty="0">
                <a:solidFill>
                  <a:schemeClr val="tx1"/>
                </a:solidFill>
                <a:latin typeface="Arial" panose="020B0604020202020204" pitchFamily="34" charset="0"/>
                <a:ea typeface="仿宋" panose="02010609060101010101" charset="-122"/>
              </a:rPr>
              <a:t>      string dir, name; //</a:t>
            </a:r>
            <a:r>
              <a:rPr lang="zh-CN" altLang="en-US" sz="1800" b="1" dirty="0">
                <a:solidFill>
                  <a:schemeClr val="tx1"/>
                </a:solidFill>
                <a:latin typeface="Arial" panose="020B0604020202020204" pitchFamily="34" charset="0"/>
                <a:ea typeface="仿宋" panose="02010609060101010101" charset="-122"/>
              </a:rPr>
              <a:t>变量作为输出参数无须明确赋值</a:t>
            </a:r>
            <a:endParaRPr lang="zh-CN" altLang="en-US" sz="1800" b="1" dirty="0">
              <a:solidFill>
                <a:schemeClr val="tx1"/>
              </a:solidFill>
              <a:latin typeface="Arial" panose="020B0604020202020204" pitchFamily="34" charset="0"/>
              <a:ea typeface="仿宋" panose="02010609060101010101" charset="-122"/>
            </a:endParaRPr>
          </a:p>
          <a:p>
            <a:pPr lvl="1" indent="0" algn="l" eaLnBrk="1" fontAlgn="base" hangingPunct="1">
              <a:lnSpc>
                <a:spcPct val="95000"/>
              </a:lnSpc>
              <a:spcBef>
                <a:spcPct val="0"/>
              </a:spcBef>
              <a:spcAft>
                <a:spcPct val="0"/>
              </a:spcAft>
              <a:buClrTx/>
              <a:buNone/>
            </a:pPr>
            <a:r>
              <a:rPr lang="zh-CN" altLang="en-US" sz="1800" b="1" dirty="0">
                <a:solidFill>
                  <a:schemeClr val="tx1"/>
                </a:solidFill>
                <a:latin typeface="Arial" panose="020B0604020202020204" pitchFamily="34" charset="0"/>
                <a:ea typeface="仿宋" panose="02010609060101010101" charset="-122"/>
              </a:rPr>
              <a:t>      </a:t>
            </a:r>
            <a:r>
              <a:rPr lang="en-US" altLang="zh-CN" sz="1800" b="1" dirty="0">
                <a:solidFill>
                  <a:schemeClr val="tx1"/>
                </a:solidFill>
                <a:latin typeface="Arial" panose="020B0604020202020204" pitchFamily="34" charset="0"/>
                <a:ea typeface="仿宋" panose="02010609060101010101" charset="-122"/>
              </a:rPr>
              <a:t>SplitPath("c:\\Windows\\System\\hello.txt", </a:t>
            </a:r>
            <a:r>
              <a:rPr lang="en-US" altLang="zh-CN" sz="1800" b="1" dirty="0">
                <a:ln/>
                <a:solidFill>
                  <a:schemeClr val="accent1"/>
                </a:solidFill>
                <a:effectLst>
                  <a:outerShdw blurRad="38100" dist="25400" dir="5400000" algn="ctr" rotWithShape="0">
                    <a:srgbClr val="6E747A">
                      <a:alpha val="43000"/>
                    </a:srgbClr>
                  </a:outerShdw>
                </a:effectLst>
                <a:latin typeface="Arial" panose="020B0604020202020204" pitchFamily="34" charset="0"/>
                <a:ea typeface="仿宋" panose="02010609060101010101" charset="-122"/>
              </a:rPr>
              <a:t>out </a:t>
            </a:r>
            <a:r>
              <a:rPr lang="en-US" altLang="zh-CN" sz="1800" b="1" dirty="0">
                <a:solidFill>
                  <a:schemeClr val="tx1"/>
                </a:solidFill>
                <a:latin typeface="Arial" panose="020B0604020202020204" pitchFamily="34" charset="0"/>
                <a:ea typeface="仿宋" panose="02010609060101010101" charset="-122"/>
              </a:rPr>
              <a:t>dir, </a:t>
            </a:r>
            <a:r>
              <a:rPr lang="en-US" altLang="zh-CN" sz="1800" b="1" dirty="0">
                <a:ln w="22225">
                  <a:solidFill>
                    <a:schemeClr val="accent2"/>
                  </a:solidFill>
                  <a:prstDash val="solid"/>
                </a:ln>
                <a:solidFill>
                  <a:schemeClr val="accent2">
                    <a:lumMod val="40000"/>
                    <a:lumOff val="60000"/>
                  </a:schemeClr>
                </a:solidFill>
                <a:effectLst/>
                <a:latin typeface="Arial" panose="020B0604020202020204" pitchFamily="34" charset="0"/>
                <a:ea typeface="仿宋" panose="02010609060101010101" charset="-122"/>
              </a:rPr>
              <a:t>out </a:t>
            </a:r>
            <a:r>
              <a:rPr lang="en-US" altLang="zh-CN" sz="1800" b="1" dirty="0">
                <a:solidFill>
                  <a:schemeClr val="tx1"/>
                </a:solidFill>
                <a:latin typeface="Arial" panose="020B0604020202020204" pitchFamily="34" charset="0"/>
                <a:ea typeface="仿宋" panose="02010609060101010101" charset="-122"/>
              </a:rPr>
              <a:t>name);</a:t>
            </a:r>
            <a:endParaRPr lang="en-US" altLang="zh-CN" sz="1800" b="1" dirty="0">
              <a:solidFill>
                <a:schemeClr val="tx1"/>
              </a:solidFill>
              <a:latin typeface="Arial" panose="020B0604020202020204" pitchFamily="34" charset="0"/>
              <a:ea typeface="仿宋" panose="02010609060101010101" charset="-122"/>
            </a:endParaRPr>
          </a:p>
          <a:p>
            <a:pPr lvl="1" indent="0" algn="l" eaLnBrk="1" fontAlgn="base" hangingPunct="1">
              <a:lnSpc>
                <a:spcPct val="95000"/>
              </a:lnSpc>
              <a:spcBef>
                <a:spcPct val="0"/>
              </a:spcBef>
              <a:spcAft>
                <a:spcPct val="0"/>
              </a:spcAft>
              <a:buClrTx/>
              <a:buNone/>
            </a:pPr>
            <a:r>
              <a:rPr lang="en-US" altLang="zh-CN" sz="1800" b="1" dirty="0">
                <a:solidFill>
                  <a:schemeClr val="tx1"/>
                </a:solidFill>
                <a:latin typeface="Arial" panose="020B0604020202020204" pitchFamily="34" charset="0"/>
                <a:ea typeface="仿宋" panose="02010609060101010101" charset="-122"/>
              </a:rPr>
              <a:t>      Console.WriteLine(dir);</a:t>
            </a:r>
            <a:endParaRPr lang="en-US" altLang="zh-CN" sz="1800" b="1" dirty="0">
              <a:solidFill>
                <a:schemeClr val="tx1"/>
              </a:solidFill>
              <a:latin typeface="Arial" panose="020B0604020202020204" pitchFamily="34" charset="0"/>
              <a:ea typeface="仿宋" panose="02010609060101010101" charset="-122"/>
            </a:endParaRPr>
          </a:p>
          <a:p>
            <a:pPr lvl="1" indent="0" algn="l" eaLnBrk="1" fontAlgn="base" hangingPunct="1">
              <a:lnSpc>
                <a:spcPct val="95000"/>
              </a:lnSpc>
              <a:spcBef>
                <a:spcPct val="0"/>
              </a:spcBef>
              <a:spcAft>
                <a:spcPct val="0"/>
              </a:spcAft>
              <a:buClrTx/>
              <a:buNone/>
            </a:pPr>
            <a:r>
              <a:rPr lang="en-US" altLang="zh-CN" sz="1800" b="1" dirty="0">
                <a:solidFill>
                  <a:schemeClr val="tx1"/>
                </a:solidFill>
                <a:latin typeface="Arial" panose="020B0604020202020204" pitchFamily="34" charset="0"/>
                <a:ea typeface="仿宋" panose="02010609060101010101" charset="-122"/>
              </a:rPr>
              <a:t>      Console.WriteLine(name);</a:t>
            </a:r>
            <a:endParaRPr lang="en-US" altLang="zh-CN" sz="1800" b="1" dirty="0">
              <a:solidFill>
                <a:schemeClr val="tx1"/>
              </a:solidFill>
              <a:latin typeface="Arial" panose="020B0604020202020204" pitchFamily="34" charset="0"/>
              <a:ea typeface="仿宋" panose="02010609060101010101" charset="-122"/>
            </a:endParaRPr>
          </a:p>
          <a:p>
            <a:pPr lvl="1" indent="0" algn="l" eaLnBrk="1" fontAlgn="base" hangingPunct="1">
              <a:lnSpc>
                <a:spcPct val="95000"/>
              </a:lnSpc>
              <a:spcBef>
                <a:spcPct val="0"/>
              </a:spcBef>
              <a:spcAft>
                <a:spcPct val="0"/>
              </a:spcAft>
              <a:buClrTx/>
              <a:buNone/>
            </a:pPr>
            <a:r>
              <a:rPr lang="en-US" altLang="zh-CN" sz="1800" b="1" dirty="0">
                <a:solidFill>
                  <a:schemeClr val="tx1"/>
                </a:solidFill>
                <a:latin typeface="Arial" panose="020B0604020202020204" pitchFamily="34" charset="0"/>
                <a:ea typeface="仿宋" panose="02010609060101010101" charset="-122"/>
              </a:rPr>
              <a:t>}</a:t>
            </a:r>
            <a:endParaRPr lang="en-US" altLang="zh-CN" sz="1800" b="1" dirty="0">
              <a:solidFill>
                <a:schemeClr val="tx1"/>
              </a:solidFill>
              <a:latin typeface="Arial" panose="020B0604020202020204" pitchFamily="34" charset="0"/>
              <a:ea typeface="仿宋" panose="02010609060101010101" charset="-122"/>
            </a:endParaRPr>
          </a:p>
          <a:p>
            <a:pPr>
              <a:lnSpc>
                <a:spcPct val="95000"/>
              </a:lnSpc>
            </a:pPr>
            <a:r>
              <a:rPr lang="en-US" altLang="zh-CN" b="1" dirty="0">
                <a:latin typeface="Arial" panose="020B0604020202020204" pitchFamily="34" charset="0"/>
                <a:ea typeface="仿宋" panose="02010609060101010101" charset="-122"/>
              </a:rPr>
              <a:t>}  </a:t>
            </a:r>
            <a:endParaRPr lang="en-US" altLang="zh-CN" b="1" dirty="0">
              <a:latin typeface="Arial" panose="020B0604020202020204" pitchFamily="34" charset="0"/>
              <a:ea typeface="仿宋" panose="02010609060101010101" charset="-122"/>
            </a:endParaRPr>
          </a:p>
        </p:txBody>
      </p:sp>
      <p:sp>
        <p:nvSpPr>
          <p:cNvPr id="172036" name="Text Box 4"/>
          <p:cNvSpPr txBox="1"/>
          <p:nvPr/>
        </p:nvSpPr>
        <p:spPr>
          <a:xfrm>
            <a:off x="6383338" y="5734050"/>
            <a:ext cx="2665412" cy="645160"/>
          </a:xfrm>
          <a:prstGeom prst="rect">
            <a:avLst/>
          </a:prstGeom>
          <a:noFill/>
          <a:ln w="9525">
            <a:noFill/>
          </a:ln>
        </p:spPr>
        <p:txBody>
          <a:bodyPr anchor="t">
            <a:spAutoFit/>
          </a:bodyPr>
          <a:p>
            <a:r>
              <a:rPr lang="en-US" altLang="zh-CN" b="1" dirty="0">
                <a:solidFill>
                  <a:srgbClr val="FF0000"/>
                </a:solidFill>
                <a:latin typeface="Arial" panose="020B0604020202020204" pitchFamily="34" charset="0"/>
                <a:ea typeface="宋体" panose="02010600030101010101" pitchFamily="2" charset="-122"/>
              </a:rPr>
              <a:t>c:\Windows\System\</a:t>
            </a:r>
            <a:endParaRPr lang="en-US" altLang="zh-CN" b="1" dirty="0">
              <a:solidFill>
                <a:srgbClr val="FF0000"/>
              </a:solidFill>
              <a:latin typeface="Arial" panose="020B0604020202020204" pitchFamily="34" charset="0"/>
              <a:ea typeface="宋体" panose="02010600030101010101" pitchFamily="2" charset="-122"/>
            </a:endParaRPr>
          </a:p>
          <a:p>
            <a:r>
              <a:rPr lang="en-US" altLang="zh-CN" b="1" dirty="0">
                <a:solidFill>
                  <a:srgbClr val="FF0000"/>
                </a:solidFill>
                <a:latin typeface="Arial" panose="020B0604020202020204" pitchFamily="34" charset="0"/>
                <a:ea typeface="宋体" panose="02010600030101010101" pitchFamily="2" charset="-122"/>
              </a:rPr>
              <a:t>hello.txt</a:t>
            </a:r>
            <a:endParaRPr lang="en-US" altLang="zh-CN" b="1"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2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2689" name="Rectangle 2"/>
          <p:cNvSpPr>
            <a:spLocks noGrp="1"/>
          </p:cNvSpPr>
          <p:nvPr>
            <p:ph type="title"/>
          </p:nvPr>
        </p:nvSpPr>
        <p:spPr/>
        <p:txBody>
          <a:bodyPr vert="horz" wrap="square" lIns="91440" tIns="45720" rIns="91440" bIns="45720" anchor="ctr"/>
          <a:p>
            <a:pPr eaLnBrk="1" hangingPunct="1"/>
            <a:r>
              <a:rPr lang="zh-CN" altLang="en-US" dirty="0">
                <a:ea typeface="宋体" panose="02010600030101010101" pitchFamily="2" charset="-122"/>
              </a:rPr>
              <a:t>参数数组</a:t>
            </a:r>
            <a:endParaRPr lang="zh-CN" altLang="en-US" dirty="0">
              <a:ea typeface="宋体" panose="02010600030101010101" pitchFamily="2" charset="-122"/>
            </a:endParaRPr>
          </a:p>
        </p:txBody>
      </p:sp>
      <p:sp>
        <p:nvSpPr>
          <p:cNvPr id="242690" name="Rectangle 3"/>
          <p:cNvSpPr>
            <a:spLocks noGrp="1"/>
          </p:cNvSpPr>
          <p:nvPr>
            <p:ph idx="1"/>
          </p:nvPr>
        </p:nvSpPr>
        <p:spPr/>
        <p:txBody>
          <a:bodyPr vert="horz" wrap="square" lIns="91440" tIns="45720" rIns="91440" bIns="45720" anchor="t"/>
          <a:p>
            <a:pPr eaLnBrk="1" hangingPunct="1"/>
            <a:r>
              <a:rPr lang="zh-CN" altLang="en-US" b="0" dirty="0"/>
              <a:t>在</a:t>
            </a:r>
            <a:r>
              <a:rPr lang="zh-CN" altLang="en-US" b="0" dirty="0">
                <a:ln w="22225">
                  <a:solidFill>
                    <a:schemeClr val="accent2"/>
                  </a:solidFill>
                  <a:prstDash val="solid"/>
                </a:ln>
                <a:solidFill>
                  <a:schemeClr val="accent2">
                    <a:lumMod val="40000"/>
                    <a:lumOff val="60000"/>
                  </a:schemeClr>
                </a:solidFill>
                <a:effectLst/>
              </a:rPr>
              <a:t>不能</a:t>
            </a:r>
            <a:r>
              <a:rPr lang="zh-CN" altLang="en-US" b="0" dirty="0">
                <a:ln w="22225">
                  <a:solidFill>
                    <a:schemeClr val="accent2"/>
                  </a:solidFill>
                  <a:prstDash val="solid"/>
                </a:ln>
                <a:solidFill>
                  <a:schemeClr val="accent2">
                    <a:lumMod val="40000"/>
                    <a:lumOff val="60000"/>
                  </a:schemeClr>
                </a:solidFill>
                <a:effectLst/>
              </a:rPr>
              <a:t>确定</a:t>
            </a:r>
            <a:r>
              <a:rPr lang="zh-CN" altLang="en-US" b="0" dirty="0"/>
              <a:t>需要传递</a:t>
            </a:r>
            <a:r>
              <a:rPr lang="zh-CN" altLang="en-US" b="0" dirty="0">
                <a:ln w="22225">
                  <a:solidFill>
                    <a:schemeClr val="accent2"/>
                  </a:solidFill>
                  <a:prstDash val="solid"/>
                </a:ln>
                <a:solidFill>
                  <a:schemeClr val="accent2">
                    <a:lumMod val="40000"/>
                    <a:lumOff val="60000"/>
                  </a:schemeClr>
                </a:solidFill>
                <a:effectLst/>
              </a:rPr>
              <a:t>多少个参数</a:t>
            </a:r>
            <a:r>
              <a:rPr lang="zh-CN" altLang="en-US" b="0" dirty="0"/>
              <a:t>的时候可以使用</a:t>
            </a:r>
            <a:r>
              <a:rPr lang="en-US" altLang="zh-CN" b="0" dirty="0">
                <a:solidFill>
                  <a:srgbClr val="FF0000"/>
                </a:solidFill>
              </a:rPr>
              <a:t>params</a:t>
            </a:r>
            <a:r>
              <a:rPr lang="zh-CN" altLang="en-US" b="0" dirty="0"/>
              <a:t>关键字指明一个可变的参数数组。</a:t>
            </a:r>
            <a:endParaRPr lang="zh-CN" altLang="en-US" b="0" dirty="0"/>
          </a:p>
          <a:p>
            <a:pPr eaLnBrk="1" hangingPunct="1"/>
            <a:r>
              <a:rPr lang="zh-CN" altLang="en-US" b="0" dirty="0"/>
              <a:t>数组参数的类型必须是</a:t>
            </a:r>
            <a:r>
              <a:rPr lang="zh-CN" altLang="en-US" b="0" dirty="0">
                <a:solidFill>
                  <a:srgbClr val="FF0000"/>
                </a:solidFill>
              </a:rPr>
              <a:t>一维数组</a:t>
            </a:r>
            <a:r>
              <a:rPr lang="zh-CN" altLang="en-US" b="0" dirty="0"/>
              <a:t>，而且必须是形参表中的</a:t>
            </a:r>
            <a:r>
              <a:rPr lang="zh-CN" altLang="en-US" b="0" dirty="0">
                <a:ln w="22225">
                  <a:solidFill>
                    <a:schemeClr val="accent2"/>
                  </a:solidFill>
                  <a:prstDash val="solid"/>
                </a:ln>
                <a:solidFill>
                  <a:schemeClr val="accent2">
                    <a:lumMod val="40000"/>
                    <a:lumOff val="60000"/>
                  </a:schemeClr>
                </a:solidFill>
                <a:effectLst/>
              </a:rPr>
              <a:t>最后</a:t>
            </a:r>
            <a:r>
              <a:rPr lang="zh-CN" altLang="en-US" b="0" dirty="0">
                <a:solidFill>
                  <a:srgbClr val="FF0000"/>
                </a:solidFill>
              </a:rPr>
              <a:t>一个参数</a:t>
            </a:r>
            <a:r>
              <a:rPr lang="zh-CN" altLang="en-US" b="0" dirty="0"/>
              <a:t>。</a:t>
            </a:r>
            <a:endParaRPr lang="zh-CN" altLang="en-US" b="0" dirty="0"/>
          </a:p>
          <a:p>
            <a:pPr eaLnBrk="1" hangingPunct="1"/>
            <a:r>
              <a:rPr lang="zh-CN" altLang="en-US" b="0" dirty="0"/>
              <a:t>数组参数始终是值传递方式进行传递，</a:t>
            </a:r>
            <a:r>
              <a:rPr lang="zh-CN" altLang="en-US" b="0" dirty="0">
                <a:solidFill>
                  <a:srgbClr val="FF0000"/>
                </a:solidFill>
              </a:rPr>
              <a:t>不能将</a:t>
            </a:r>
            <a:r>
              <a:rPr lang="en-US" altLang="zh-CN" b="0" dirty="0">
                <a:solidFill>
                  <a:srgbClr val="FF0000"/>
                </a:solidFill>
              </a:rPr>
              <a:t>params</a:t>
            </a:r>
            <a:r>
              <a:rPr lang="zh-CN" altLang="en-US" b="0" dirty="0">
                <a:solidFill>
                  <a:srgbClr val="FF0000"/>
                </a:solidFill>
              </a:rPr>
              <a:t>同</a:t>
            </a:r>
            <a:r>
              <a:rPr lang="en-US" altLang="zh-CN" b="0" dirty="0">
                <a:solidFill>
                  <a:srgbClr val="FF0000"/>
                </a:solidFill>
              </a:rPr>
              <a:t>ref</a:t>
            </a:r>
            <a:r>
              <a:rPr lang="zh-CN" altLang="en-US" b="0" dirty="0">
                <a:solidFill>
                  <a:srgbClr val="FF0000"/>
                </a:solidFill>
              </a:rPr>
              <a:t>和</a:t>
            </a:r>
            <a:r>
              <a:rPr lang="en-US" altLang="zh-CN" b="0" dirty="0">
                <a:solidFill>
                  <a:srgbClr val="FF0000"/>
                </a:solidFill>
              </a:rPr>
              <a:t>out</a:t>
            </a:r>
            <a:r>
              <a:rPr lang="zh-CN" altLang="en-US" b="0" dirty="0">
                <a:solidFill>
                  <a:srgbClr val="FF0000"/>
                </a:solidFill>
              </a:rPr>
              <a:t>组合</a:t>
            </a:r>
            <a:r>
              <a:rPr lang="zh-CN" altLang="en-US" b="0" dirty="0"/>
              <a:t>。</a:t>
            </a:r>
            <a:endParaRPr lang="zh-CN" altLang="en-US" b="0" dirty="0"/>
          </a:p>
        </p:txBody>
      </p:sp>
      <p:sp>
        <p:nvSpPr>
          <p:cNvPr id="2" name="文本框 1"/>
          <p:cNvSpPr txBox="1"/>
          <p:nvPr/>
        </p:nvSpPr>
        <p:spPr>
          <a:xfrm>
            <a:off x="838200" y="3832860"/>
            <a:ext cx="11068685" cy="1383665"/>
          </a:xfrm>
          <a:prstGeom prst="rect">
            <a:avLst/>
          </a:prstGeom>
          <a:noFill/>
        </p:spPr>
        <p:txBody>
          <a:bodyPr wrap="square" rtlCol="0" anchor="t">
            <a:spAutoFit/>
          </a:bodyPr>
          <a:p>
            <a:r>
              <a:rPr lang="zh-CN" altLang="en-US" sz="2800">
                <a:latin typeface="Courier New" panose="02070309020205020404" charset="0"/>
                <a:cs typeface="Courier New" panose="02070309020205020404" charset="0"/>
              </a:rPr>
              <a:t>public string[] Split( </a:t>
            </a:r>
            <a:r>
              <a:rPr lang="zh-CN" altLang="en-US" sz="2800">
                <a:ln w="22225">
                  <a:solidFill>
                    <a:schemeClr val="accent2"/>
                  </a:solidFill>
                  <a:prstDash val="solid"/>
                </a:ln>
                <a:solidFill>
                  <a:schemeClr val="accent2">
                    <a:lumMod val="40000"/>
                    <a:lumOff val="60000"/>
                  </a:schemeClr>
                </a:solidFill>
                <a:effectLst/>
                <a:latin typeface="Courier New" panose="02070309020205020404" charset="0"/>
                <a:cs typeface="Courier New" panose="02070309020205020404" charset="0"/>
              </a:rPr>
              <a:t>params char[] </a:t>
            </a:r>
            <a:r>
              <a:rPr lang="zh-CN" altLang="en-US" sz="2800">
                <a:latin typeface="Courier New" panose="02070309020205020404" charset="0"/>
                <a:cs typeface="Courier New" panose="02070309020205020404" charset="0"/>
              </a:rPr>
              <a:t>separator ) </a:t>
            </a:r>
            <a:endParaRPr lang="zh-CN" altLang="en-US" sz="2800">
              <a:latin typeface="Courier New" panose="02070309020205020404" charset="0"/>
              <a:cs typeface="Courier New" panose="02070309020205020404" charset="0"/>
            </a:endParaRPr>
          </a:p>
          <a:p>
            <a:r>
              <a:rPr lang="zh-CN" altLang="en-US" sz="2800">
                <a:latin typeface="Courier New" panose="02070309020205020404" charset="0"/>
                <a:cs typeface="Courier New" panose="02070309020205020404" charset="0"/>
              </a:rPr>
              <a:t>public static string Format (string format, </a:t>
            </a:r>
            <a:r>
              <a:rPr lang="zh-CN" altLang="en-US" sz="2800">
                <a:ln w="22225">
                  <a:solidFill>
                    <a:schemeClr val="accent2"/>
                  </a:solidFill>
                  <a:prstDash val="solid"/>
                </a:ln>
                <a:solidFill>
                  <a:schemeClr val="accent2">
                    <a:lumMod val="40000"/>
                    <a:lumOff val="60000"/>
                  </a:schemeClr>
                </a:solidFill>
                <a:effectLst/>
                <a:latin typeface="Courier New" panose="02070309020205020404" charset="0"/>
                <a:cs typeface="Courier New" panose="02070309020205020404" charset="0"/>
              </a:rPr>
              <a:t>params object[]</a:t>
            </a:r>
            <a:r>
              <a:rPr lang="zh-CN" altLang="en-US" sz="2800">
                <a:latin typeface="Courier New" panose="02070309020205020404" charset="0"/>
                <a:cs typeface="Courier New" panose="02070309020205020404" charset="0"/>
              </a:rPr>
              <a:t> args);</a:t>
            </a:r>
            <a:endParaRPr lang="zh-CN" altLang="en-US" sz="2800">
              <a:latin typeface="Courier New" panose="02070309020205020404" charset="0"/>
              <a:cs typeface="Courier New" panose="0207030902020502040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2" name="Text Box 2"/>
          <p:cNvSpPr txBox="1"/>
          <p:nvPr/>
        </p:nvSpPr>
        <p:spPr>
          <a:xfrm>
            <a:off x="1919288" y="409575"/>
            <a:ext cx="8316912" cy="6185535"/>
          </a:xfrm>
          <a:prstGeom prst="rect">
            <a:avLst/>
          </a:prstGeom>
          <a:noFill/>
          <a:ln w="9525">
            <a:noFill/>
          </a:ln>
        </p:spPr>
        <p:txBody>
          <a:bodyPr anchor="t">
            <a:spAutoFit/>
          </a:bodyPr>
          <a:p>
            <a:pPr algn="just">
              <a:lnSpc>
                <a:spcPct val="90000"/>
              </a:lnSpc>
            </a:pPr>
            <a:r>
              <a:rPr lang="zh-CN" altLang="en-US" sz="2000" b="1" dirty="0">
                <a:solidFill>
                  <a:srgbClr val="0000FF"/>
                </a:solidFill>
                <a:latin typeface="Arial" panose="020B0604020202020204" pitchFamily="34" charset="0"/>
                <a:ea typeface="仿宋" panose="02010609060101010101" charset="-122"/>
              </a:rPr>
              <a:t>例如，下面定义一个具有</a:t>
            </a:r>
            <a:r>
              <a:rPr lang="en-US" altLang="zh-CN" sz="2000" b="1" dirty="0">
                <a:solidFill>
                  <a:srgbClr val="0000FF"/>
                </a:solidFill>
                <a:latin typeface="Arial" panose="020B0604020202020204" pitchFamily="34" charset="0"/>
                <a:ea typeface="仿宋" panose="02010609060101010101" charset="-122"/>
              </a:rPr>
              <a:t>params</a:t>
            </a:r>
            <a:r>
              <a:rPr lang="zh-CN" altLang="en-US" sz="2000" b="1" dirty="0">
                <a:solidFill>
                  <a:srgbClr val="0000FF"/>
                </a:solidFill>
                <a:latin typeface="Arial" panose="020B0604020202020204" pitchFamily="34" charset="0"/>
                <a:ea typeface="仿宋" panose="02010609060101010101" charset="-122"/>
              </a:rPr>
              <a:t>参数的求平均值函数：</a:t>
            </a:r>
            <a:endParaRPr lang="zh-CN" altLang="en-US" sz="2000" b="1" dirty="0">
              <a:solidFill>
                <a:srgbClr val="0000FF"/>
              </a:solidFill>
              <a:latin typeface="Arial" panose="020B0604020202020204" pitchFamily="34" charset="0"/>
              <a:ea typeface="仿宋" panose="02010609060101010101" charset="-122"/>
            </a:endParaRPr>
          </a:p>
          <a:p>
            <a:pPr algn="just">
              <a:lnSpc>
                <a:spcPct val="90000"/>
              </a:lnSpc>
            </a:pPr>
            <a:endParaRPr lang="zh-CN" altLang="en-US" sz="2000" b="1" dirty="0">
              <a:solidFill>
                <a:srgbClr val="0000FF"/>
              </a:solidFill>
              <a:latin typeface="Arial" panose="020B0604020202020204" pitchFamily="34" charset="0"/>
              <a:ea typeface="仿宋" panose="02010609060101010101" charset="-122"/>
            </a:endParaRPr>
          </a:p>
          <a:p>
            <a:pPr algn="just">
              <a:lnSpc>
                <a:spcPct val="90000"/>
              </a:lnSpc>
            </a:pPr>
            <a:r>
              <a:rPr lang="en-US" altLang="zh-CN" sz="2000" b="1" dirty="0">
                <a:latin typeface="Arial" panose="020B0604020202020204" pitchFamily="34" charset="0"/>
                <a:ea typeface="仿宋" panose="02010609060101010101" charset="-122"/>
              </a:rPr>
              <a:t>public double AVG(</a:t>
            </a:r>
            <a:r>
              <a:rPr lang="en-US" altLang="zh-CN" sz="2000" b="1" dirty="0">
                <a:solidFill>
                  <a:srgbClr val="FF0000"/>
                </a:solidFill>
                <a:latin typeface="Arial" panose="020B0604020202020204" pitchFamily="34" charset="0"/>
                <a:ea typeface="仿宋" panose="02010609060101010101" charset="-122"/>
              </a:rPr>
              <a:t> params </a:t>
            </a:r>
            <a:r>
              <a:rPr lang="en-US" altLang="zh-CN" sz="2000" b="1" dirty="0">
                <a:latin typeface="Arial" panose="020B0604020202020204" pitchFamily="34" charset="0"/>
                <a:ea typeface="仿宋" panose="02010609060101010101" charset="-122"/>
              </a:rPr>
              <a:t>int[ ] Nums)</a:t>
            </a:r>
            <a:endParaRPr lang="en-US" altLang="zh-CN" sz="2000" b="1" dirty="0">
              <a:latin typeface="Arial" panose="020B0604020202020204" pitchFamily="34" charset="0"/>
              <a:ea typeface="仿宋" panose="02010609060101010101" charset="-122"/>
            </a:endParaRPr>
          </a:p>
          <a:p>
            <a:pPr algn="just">
              <a:lnSpc>
                <a:spcPct val="90000"/>
              </a:lnSpc>
            </a:pPr>
            <a:r>
              <a:rPr lang="en-US" altLang="zh-CN" sz="2000" b="1" dirty="0">
                <a:latin typeface="Arial" panose="020B0604020202020204" pitchFamily="34" charset="0"/>
                <a:ea typeface="仿宋" panose="02010609060101010101" charset="-122"/>
              </a:rPr>
              <a:t>{	</a:t>
            </a:r>
            <a:endParaRPr lang="en-US" altLang="zh-CN" sz="2000" b="1" dirty="0">
              <a:latin typeface="Arial" panose="020B0604020202020204" pitchFamily="34" charset="0"/>
              <a:ea typeface="仿宋" panose="02010609060101010101" charset="-122"/>
            </a:endParaRPr>
          </a:p>
          <a:p>
            <a:pPr lvl="1" indent="0" algn="just" eaLnBrk="1" fontAlgn="base" hangingPunct="1">
              <a:lnSpc>
                <a:spcPct val="90000"/>
              </a:lnSpc>
              <a:spcBef>
                <a:spcPct val="0"/>
              </a:spcBef>
              <a:spcAft>
                <a:spcPct val="0"/>
              </a:spcAft>
              <a:buClrTx/>
              <a:buNone/>
            </a:pPr>
            <a:r>
              <a:rPr lang="en-US" altLang="zh-CN" sz="2000" b="1" dirty="0">
                <a:solidFill>
                  <a:schemeClr val="tx1"/>
                </a:solidFill>
                <a:latin typeface="Arial" panose="020B0604020202020204" pitchFamily="34" charset="0"/>
                <a:ea typeface="仿宋" panose="02010609060101010101" charset="-122"/>
              </a:rPr>
              <a:t>  int Sum=0;  int Count=0;</a:t>
            </a:r>
            <a:endParaRPr lang="en-US" altLang="zh-CN" sz="2000" b="1" dirty="0">
              <a:solidFill>
                <a:schemeClr val="tx1"/>
              </a:solidFill>
              <a:latin typeface="Arial" panose="020B0604020202020204" pitchFamily="34" charset="0"/>
              <a:ea typeface="仿宋" panose="02010609060101010101" charset="-122"/>
            </a:endParaRPr>
          </a:p>
          <a:p>
            <a:pPr lvl="1" indent="0" algn="l" eaLnBrk="1" fontAlgn="base" hangingPunct="1">
              <a:lnSpc>
                <a:spcPct val="90000"/>
              </a:lnSpc>
              <a:spcBef>
                <a:spcPct val="0"/>
              </a:spcBef>
              <a:spcAft>
                <a:spcPct val="0"/>
              </a:spcAft>
              <a:buClrTx/>
              <a:buNone/>
            </a:pPr>
            <a:r>
              <a:rPr lang="en-US" altLang="zh-CN" sz="2000" b="1" dirty="0">
                <a:solidFill>
                  <a:schemeClr val="tx1"/>
                </a:solidFill>
                <a:latin typeface="Arial" panose="020B0604020202020204" pitchFamily="34" charset="0"/>
                <a:ea typeface="仿宋" panose="02010609060101010101" charset="-122"/>
              </a:rPr>
              <a:t>  foreach(int n in Nums) </a:t>
            </a:r>
            <a:br>
              <a:rPr lang="en-US" altLang="zh-CN" sz="2000" b="1" dirty="0">
                <a:solidFill>
                  <a:srgbClr val="0000FF"/>
                </a:solidFill>
                <a:latin typeface="Arial" panose="020B0604020202020204" pitchFamily="34" charset="0"/>
                <a:ea typeface="仿宋" panose="02010609060101010101" charset="-122"/>
              </a:rPr>
            </a:br>
            <a:r>
              <a:rPr lang="en-US" altLang="zh-CN" sz="2000" b="1" dirty="0">
                <a:solidFill>
                  <a:schemeClr val="tx1"/>
                </a:solidFill>
                <a:latin typeface="Arial" panose="020B0604020202020204" pitchFamily="34" charset="0"/>
                <a:ea typeface="仿宋" panose="02010609060101010101" charset="-122"/>
              </a:rPr>
              <a:t>   {	</a:t>
            </a:r>
            <a:endParaRPr lang="en-US" altLang="zh-CN" sz="2000" b="1" dirty="0">
              <a:solidFill>
                <a:schemeClr val="tx1"/>
              </a:solidFill>
              <a:latin typeface="Arial" panose="020B0604020202020204" pitchFamily="34" charset="0"/>
              <a:ea typeface="仿宋" panose="02010609060101010101" charset="-122"/>
            </a:endParaRPr>
          </a:p>
          <a:p>
            <a:pPr lvl="1" indent="0" algn="just" eaLnBrk="1" fontAlgn="base" hangingPunct="1">
              <a:lnSpc>
                <a:spcPct val="90000"/>
              </a:lnSpc>
              <a:spcBef>
                <a:spcPct val="0"/>
              </a:spcBef>
              <a:spcAft>
                <a:spcPct val="0"/>
              </a:spcAft>
              <a:buClrTx/>
              <a:buNone/>
            </a:pPr>
            <a:r>
              <a:rPr lang="en-US" altLang="zh-CN" sz="2000" b="1" dirty="0">
                <a:solidFill>
                  <a:schemeClr val="tx1"/>
                </a:solidFill>
                <a:latin typeface="Arial" panose="020B0604020202020204" pitchFamily="34" charset="0"/>
                <a:ea typeface="仿宋" panose="02010609060101010101" charset="-122"/>
              </a:rPr>
              <a:t>     Sum+=n;</a:t>
            </a:r>
            <a:endParaRPr lang="en-US" altLang="zh-CN" sz="2000" b="1" dirty="0">
              <a:solidFill>
                <a:schemeClr val="tx1"/>
              </a:solidFill>
              <a:latin typeface="Arial" panose="020B0604020202020204" pitchFamily="34" charset="0"/>
              <a:ea typeface="仿宋" panose="02010609060101010101" charset="-122"/>
            </a:endParaRPr>
          </a:p>
          <a:p>
            <a:pPr lvl="1" indent="0" algn="just" eaLnBrk="1" fontAlgn="base" hangingPunct="1">
              <a:lnSpc>
                <a:spcPct val="90000"/>
              </a:lnSpc>
              <a:spcBef>
                <a:spcPct val="0"/>
              </a:spcBef>
              <a:spcAft>
                <a:spcPct val="0"/>
              </a:spcAft>
              <a:buClrTx/>
              <a:buNone/>
            </a:pPr>
            <a:r>
              <a:rPr lang="en-US" altLang="zh-CN" sz="2000" b="1" dirty="0">
                <a:solidFill>
                  <a:schemeClr val="tx1"/>
                </a:solidFill>
                <a:latin typeface="Arial" panose="020B0604020202020204" pitchFamily="34" charset="0"/>
                <a:ea typeface="仿宋" panose="02010609060101010101" charset="-122"/>
              </a:rPr>
              <a:t>     Count+=1;</a:t>
            </a:r>
            <a:endParaRPr lang="en-US" altLang="zh-CN" sz="2000" b="1" dirty="0">
              <a:solidFill>
                <a:schemeClr val="tx1"/>
              </a:solidFill>
              <a:latin typeface="Arial" panose="020B0604020202020204" pitchFamily="34" charset="0"/>
              <a:ea typeface="仿宋" panose="02010609060101010101" charset="-122"/>
            </a:endParaRPr>
          </a:p>
          <a:p>
            <a:pPr lvl="1" indent="0" algn="just" eaLnBrk="1" fontAlgn="base" hangingPunct="1">
              <a:lnSpc>
                <a:spcPct val="90000"/>
              </a:lnSpc>
              <a:spcBef>
                <a:spcPct val="0"/>
              </a:spcBef>
              <a:spcAft>
                <a:spcPct val="0"/>
              </a:spcAft>
              <a:buClrTx/>
              <a:buNone/>
            </a:pPr>
            <a:r>
              <a:rPr lang="en-US" altLang="zh-CN" sz="2000" b="1" dirty="0">
                <a:solidFill>
                  <a:schemeClr val="tx1"/>
                </a:solidFill>
                <a:latin typeface="Arial" panose="020B0604020202020204" pitchFamily="34" charset="0"/>
                <a:ea typeface="仿宋" panose="02010609060101010101" charset="-122"/>
              </a:rPr>
              <a:t>   }</a:t>
            </a:r>
            <a:endParaRPr lang="en-US" altLang="zh-CN" sz="2000" b="1" dirty="0">
              <a:solidFill>
                <a:schemeClr val="tx1"/>
              </a:solidFill>
              <a:latin typeface="Arial" panose="020B0604020202020204" pitchFamily="34" charset="0"/>
              <a:ea typeface="仿宋" panose="02010609060101010101" charset="-122"/>
            </a:endParaRPr>
          </a:p>
          <a:p>
            <a:pPr lvl="1" indent="0" algn="just" eaLnBrk="1" fontAlgn="base" hangingPunct="1">
              <a:lnSpc>
                <a:spcPct val="90000"/>
              </a:lnSpc>
              <a:spcBef>
                <a:spcPct val="0"/>
              </a:spcBef>
              <a:spcAft>
                <a:spcPct val="0"/>
              </a:spcAft>
              <a:buClrTx/>
              <a:buNone/>
            </a:pPr>
            <a:r>
              <a:rPr lang="en-US" altLang="zh-CN" sz="2000" b="1" dirty="0">
                <a:solidFill>
                  <a:schemeClr val="tx1"/>
                </a:solidFill>
                <a:latin typeface="Arial" panose="020B0604020202020204" pitchFamily="34" charset="0"/>
                <a:ea typeface="仿宋" panose="02010609060101010101" charset="-122"/>
              </a:rPr>
              <a:t>   </a:t>
            </a:r>
            <a:r>
              <a:rPr lang="en-US" altLang="zh-CN" sz="2000" b="1" dirty="0">
                <a:solidFill>
                  <a:srgbClr val="FF0000"/>
                </a:solidFill>
                <a:latin typeface="Arial" panose="020B0604020202020204" pitchFamily="34" charset="0"/>
                <a:ea typeface="仿宋" panose="02010609060101010101" charset="-122"/>
              </a:rPr>
              <a:t>Nums[0] = 100;</a:t>
            </a:r>
            <a:endParaRPr lang="en-US" altLang="zh-CN" sz="2000" b="1" dirty="0">
              <a:solidFill>
                <a:srgbClr val="FF0000"/>
              </a:solidFill>
              <a:latin typeface="Arial" panose="020B0604020202020204" pitchFamily="34" charset="0"/>
              <a:ea typeface="仿宋" panose="02010609060101010101" charset="-122"/>
            </a:endParaRPr>
          </a:p>
          <a:p>
            <a:pPr lvl="1" indent="0" algn="just" eaLnBrk="1" fontAlgn="base" hangingPunct="1">
              <a:lnSpc>
                <a:spcPct val="90000"/>
              </a:lnSpc>
              <a:spcBef>
                <a:spcPct val="0"/>
              </a:spcBef>
              <a:spcAft>
                <a:spcPct val="0"/>
              </a:spcAft>
              <a:buClrTx/>
              <a:buNone/>
            </a:pPr>
            <a:r>
              <a:rPr lang="en-US" altLang="zh-CN" sz="2000" b="1" dirty="0">
                <a:solidFill>
                  <a:schemeClr val="tx1"/>
                </a:solidFill>
                <a:latin typeface="Arial" panose="020B0604020202020204" pitchFamily="34" charset="0"/>
                <a:ea typeface="仿宋" panose="02010609060101010101" charset="-122"/>
              </a:rPr>
              <a:t>   return (Sum/Count);</a:t>
            </a:r>
            <a:endParaRPr lang="en-US" altLang="zh-CN" sz="2000" b="1" dirty="0">
              <a:solidFill>
                <a:schemeClr val="tx1"/>
              </a:solidFill>
              <a:latin typeface="Arial" panose="020B0604020202020204" pitchFamily="34" charset="0"/>
              <a:ea typeface="仿宋" panose="02010609060101010101" charset="-122"/>
            </a:endParaRPr>
          </a:p>
          <a:p>
            <a:pPr algn="just">
              <a:lnSpc>
                <a:spcPct val="90000"/>
              </a:lnSpc>
            </a:pPr>
            <a:r>
              <a:rPr lang="en-US" altLang="zh-CN" sz="2000" b="1" dirty="0">
                <a:latin typeface="Arial" panose="020B0604020202020204" pitchFamily="34" charset="0"/>
                <a:ea typeface="仿宋" panose="02010609060101010101" charset="-122"/>
              </a:rPr>
              <a:t>}</a:t>
            </a:r>
            <a:endParaRPr lang="en-US" altLang="zh-CN" sz="2000" b="1" dirty="0">
              <a:latin typeface="Arial" panose="020B0604020202020204" pitchFamily="34" charset="0"/>
              <a:ea typeface="仿宋" panose="02010609060101010101" charset="-122"/>
            </a:endParaRPr>
          </a:p>
          <a:p>
            <a:pPr algn="just">
              <a:lnSpc>
                <a:spcPct val="90000"/>
              </a:lnSpc>
            </a:pPr>
            <a:endParaRPr lang="en-US" altLang="zh-CN" sz="2000" b="1" dirty="0">
              <a:latin typeface="Arial" panose="020B0604020202020204" pitchFamily="34" charset="0"/>
              <a:ea typeface="仿宋" panose="02010609060101010101" charset="-122"/>
            </a:endParaRPr>
          </a:p>
          <a:p>
            <a:pPr algn="just">
              <a:lnSpc>
                <a:spcPct val="90000"/>
              </a:lnSpc>
            </a:pPr>
            <a:r>
              <a:rPr lang="zh-CN" altLang="en-US" sz="2000" b="1" dirty="0">
                <a:latin typeface="Arial" panose="020B0604020202020204" pitchFamily="34" charset="0"/>
                <a:ea typeface="仿宋" panose="02010609060101010101" charset="-122"/>
              </a:rPr>
              <a:t>调用该函数时，可以采用下面的语句：</a:t>
            </a:r>
            <a:endParaRPr lang="zh-CN" altLang="en-US" sz="2000" b="1" dirty="0">
              <a:latin typeface="Arial" panose="020B0604020202020204" pitchFamily="34" charset="0"/>
              <a:ea typeface="仿宋" panose="02010609060101010101" charset="-122"/>
            </a:endParaRPr>
          </a:p>
          <a:p>
            <a:pPr algn="just">
              <a:lnSpc>
                <a:spcPct val="90000"/>
              </a:lnSpc>
            </a:pPr>
            <a:r>
              <a:rPr lang="en-US" altLang="zh-CN" sz="2000" b="1" dirty="0">
                <a:latin typeface="Arial" panose="020B0604020202020204" pitchFamily="34" charset="0"/>
                <a:ea typeface="仿宋" panose="02010609060101010101" charset="-122"/>
              </a:rPr>
              <a:t>Class1 a = new Class1();</a:t>
            </a:r>
            <a:endParaRPr lang="en-US" altLang="zh-CN" sz="2000" b="1" dirty="0">
              <a:latin typeface="Arial" panose="020B0604020202020204" pitchFamily="34" charset="0"/>
              <a:ea typeface="仿宋" panose="02010609060101010101" charset="-122"/>
            </a:endParaRPr>
          </a:p>
          <a:p>
            <a:pPr algn="just">
              <a:lnSpc>
                <a:spcPct val="90000"/>
              </a:lnSpc>
            </a:pPr>
            <a:r>
              <a:rPr lang="en-US" altLang="zh-CN" sz="2000" b="1" dirty="0">
                <a:latin typeface="Arial" panose="020B0604020202020204" pitchFamily="34" charset="0"/>
                <a:ea typeface="仿宋" panose="02010609060101010101" charset="-122"/>
              </a:rPr>
              <a:t>double d = a.AVG(13,27,33,25,78);</a:t>
            </a:r>
            <a:endParaRPr lang="en-US" altLang="zh-CN" sz="2000" b="1" dirty="0">
              <a:latin typeface="Arial" panose="020B0604020202020204" pitchFamily="34" charset="0"/>
              <a:ea typeface="仿宋" panose="02010609060101010101" charset="-122"/>
            </a:endParaRPr>
          </a:p>
          <a:p>
            <a:pPr algn="just">
              <a:lnSpc>
                <a:spcPct val="90000"/>
              </a:lnSpc>
            </a:pPr>
            <a:endParaRPr lang="en-US" altLang="zh-CN" sz="2000" b="1" dirty="0">
              <a:latin typeface="Arial" panose="020B0604020202020204" pitchFamily="34" charset="0"/>
              <a:ea typeface="仿宋" panose="02010609060101010101" charset="-122"/>
            </a:endParaRPr>
          </a:p>
          <a:p>
            <a:pPr algn="just">
              <a:lnSpc>
                <a:spcPct val="90000"/>
              </a:lnSpc>
            </a:pPr>
            <a:r>
              <a:rPr lang="zh-CN" altLang="en-US" sz="2000" b="1" dirty="0">
                <a:latin typeface="Arial" panose="020B0604020202020204" pitchFamily="34" charset="0"/>
                <a:ea typeface="仿宋" panose="02010609060101010101" charset="-122"/>
              </a:rPr>
              <a:t>另外，还可以传递一个实际的数组：</a:t>
            </a:r>
            <a:endParaRPr lang="zh-CN" altLang="en-US" sz="2000" b="1" dirty="0">
              <a:latin typeface="Arial" panose="020B0604020202020204" pitchFamily="34" charset="0"/>
              <a:ea typeface="仿宋" panose="02010609060101010101" charset="-122"/>
            </a:endParaRPr>
          </a:p>
          <a:p>
            <a:pPr algn="just">
              <a:lnSpc>
                <a:spcPct val="90000"/>
              </a:lnSpc>
            </a:pPr>
            <a:r>
              <a:rPr lang="en-US" altLang="zh-CN" sz="2000" b="1" dirty="0">
                <a:latin typeface="Arial" panose="020B0604020202020204" pitchFamily="34" charset="0"/>
                <a:ea typeface="仿宋" panose="02010609060101010101" charset="-122"/>
              </a:rPr>
              <a:t>int[ ] args = {31,41,46,53,28};</a:t>
            </a:r>
            <a:endParaRPr lang="en-US" altLang="zh-CN" sz="2000" b="1" dirty="0">
              <a:latin typeface="Arial" panose="020B0604020202020204" pitchFamily="34" charset="0"/>
              <a:ea typeface="仿宋" panose="02010609060101010101" charset="-122"/>
            </a:endParaRPr>
          </a:p>
          <a:p>
            <a:pPr algn="just">
              <a:lnSpc>
                <a:spcPct val="90000"/>
              </a:lnSpc>
            </a:pPr>
            <a:r>
              <a:rPr lang="en-US" altLang="zh-CN" sz="2000" b="1" dirty="0">
                <a:latin typeface="Arial" panose="020B0604020202020204" pitchFamily="34" charset="0"/>
                <a:ea typeface="仿宋" panose="02010609060101010101" charset="-122"/>
              </a:rPr>
              <a:t>double d = a.AVG(args);</a:t>
            </a:r>
            <a:endParaRPr lang="en-US" altLang="zh-CN" sz="2000" b="1" dirty="0">
              <a:latin typeface="Arial" panose="020B0604020202020204" pitchFamily="34" charset="0"/>
              <a:ea typeface="仿宋" panose="02010609060101010101" charset="-122"/>
            </a:endParaRPr>
          </a:p>
          <a:p>
            <a:pPr>
              <a:lnSpc>
                <a:spcPct val="90000"/>
              </a:lnSpc>
            </a:pPr>
            <a:r>
              <a:rPr lang="en-US" altLang="zh-CN" sz="2000" b="1" dirty="0">
                <a:solidFill>
                  <a:srgbClr val="FF0000"/>
                </a:solidFill>
                <a:latin typeface="Arial" panose="020B0604020202020204" pitchFamily="34" charset="0"/>
                <a:ea typeface="仿宋" panose="02010609060101010101" charset="-122"/>
              </a:rPr>
              <a:t>args[0] = ?</a:t>
            </a:r>
            <a:endParaRPr lang="en-US" altLang="zh-CN" sz="2000" b="1" dirty="0">
              <a:solidFill>
                <a:srgbClr val="FF0000"/>
              </a:solidFill>
              <a:latin typeface="Arial" panose="020B0604020202020204" pitchFamily="34" charset="0"/>
              <a:ea typeface="仿宋"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082">
                                            <p:txEl>
                                              <p:charRg st="163" end="18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082">
                                            <p:txEl>
                                              <p:charRg st="358" end="37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4737" name="Rectangle 2"/>
          <p:cNvSpPr>
            <a:spLocks noGrp="1"/>
          </p:cNvSpPr>
          <p:nvPr>
            <p:ph type="title"/>
          </p:nvPr>
        </p:nvSpPr>
        <p:spPr>
          <a:xfrm>
            <a:off x="1981200" y="0"/>
            <a:ext cx="8229600" cy="987425"/>
          </a:xfrm>
        </p:spPr>
        <p:txBody>
          <a:bodyPr vert="horz" wrap="square" lIns="91440" tIns="45720" rIns="91440" bIns="45720" anchor="ctr"/>
          <a:p>
            <a:pPr eaLnBrk="1" hangingPunct="1"/>
            <a:r>
              <a:rPr lang="en-US" altLang="zh-CN" dirty="0">
                <a:ea typeface="宋体" panose="02010600030101010101" pitchFamily="2" charset="-122"/>
              </a:rPr>
              <a:t>3.5</a:t>
            </a:r>
            <a:r>
              <a:rPr lang="zh-CN" altLang="en-US" dirty="0">
                <a:ea typeface="宋体" panose="02010600030101010101" pitchFamily="2" charset="-122"/>
              </a:rPr>
              <a:t>属性成员</a:t>
            </a:r>
            <a:endParaRPr lang="zh-CN" altLang="en-US" dirty="0">
              <a:ea typeface="宋体" panose="02010600030101010101" pitchFamily="2" charset="-122"/>
            </a:endParaRPr>
          </a:p>
        </p:txBody>
      </p:sp>
      <p:sp>
        <p:nvSpPr>
          <p:cNvPr id="244738" name="Rectangle 3"/>
          <p:cNvSpPr>
            <a:spLocks noGrp="1"/>
          </p:cNvSpPr>
          <p:nvPr>
            <p:ph idx="1"/>
          </p:nvPr>
        </p:nvSpPr>
        <p:spPr>
          <a:xfrm>
            <a:off x="1158240" y="850900"/>
            <a:ext cx="10191750" cy="3082925"/>
          </a:xfrm>
        </p:spPr>
        <p:txBody>
          <a:bodyPr vert="horz" wrap="square" lIns="91440" tIns="45720" rIns="91440" bIns="45720" anchor="t"/>
          <a:p>
            <a:pPr eaLnBrk="1" hangingPunct="1"/>
            <a:r>
              <a:rPr lang="zh-CN" altLang="en-US" sz="2200" dirty="0"/>
              <a:t>属性主要用于描述和维护类对象的状态。</a:t>
            </a:r>
            <a:endParaRPr lang="zh-CN" altLang="en-US" sz="2200" dirty="0"/>
          </a:p>
          <a:p>
            <a:pPr eaLnBrk="1" hangingPunct="1"/>
            <a:r>
              <a:rPr lang="zh-CN" altLang="en-US" sz="2200" dirty="0"/>
              <a:t>从客户端看，对属性的访问就好像直接访问</a:t>
            </a:r>
            <a:r>
              <a:rPr lang="en-US" altLang="zh-CN" sz="2200" dirty="0"/>
              <a:t>public</a:t>
            </a:r>
            <a:r>
              <a:rPr lang="zh-CN" altLang="en-US" sz="2200" dirty="0"/>
              <a:t>字段成员，但在类内部是通过类方法访问的。</a:t>
            </a:r>
            <a:endParaRPr lang="zh-CN" altLang="en-US" sz="2200" dirty="0"/>
          </a:p>
          <a:p>
            <a:pPr eaLnBrk="1" hangingPunct="1"/>
            <a:r>
              <a:rPr lang="zh-CN" altLang="en-US" sz="2200" dirty="0"/>
              <a:t>创建一个属性包括两步：</a:t>
            </a:r>
            <a:endParaRPr lang="zh-CN" altLang="en-US" sz="2200" dirty="0"/>
          </a:p>
          <a:p>
            <a:pPr lvl="1" eaLnBrk="1" hangingPunct="1">
              <a:buNone/>
            </a:pPr>
            <a:r>
              <a:rPr lang="en-US" altLang="zh-CN" sz="2100" dirty="0"/>
              <a:t>1.</a:t>
            </a:r>
            <a:r>
              <a:rPr lang="zh-CN" altLang="en-US" sz="2100" dirty="0"/>
              <a:t>声明一个</a:t>
            </a:r>
            <a:r>
              <a:rPr lang="zh-CN" altLang="en-US" sz="2100" dirty="0">
                <a:solidFill>
                  <a:srgbClr val="FF0000"/>
                </a:solidFill>
              </a:rPr>
              <a:t>字段</a:t>
            </a:r>
            <a:r>
              <a:rPr lang="zh-CN" altLang="en-US" sz="2100" dirty="0"/>
              <a:t>来存储属性值</a:t>
            </a:r>
            <a:endParaRPr lang="zh-CN" altLang="en-US" sz="2100" dirty="0"/>
          </a:p>
          <a:p>
            <a:pPr lvl="1" eaLnBrk="1" hangingPunct="1">
              <a:buNone/>
            </a:pPr>
            <a:r>
              <a:rPr lang="en-US" altLang="zh-CN" sz="2100" dirty="0"/>
              <a:t>2.</a:t>
            </a:r>
            <a:r>
              <a:rPr lang="zh-CN" altLang="en-US" sz="2100" dirty="0"/>
              <a:t>编写一个</a:t>
            </a:r>
            <a:r>
              <a:rPr lang="zh-CN" altLang="en-US" sz="2100" dirty="0">
                <a:solidFill>
                  <a:srgbClr val="FF0000"/>
                </a:solidFill>
              </a:rPr>
              <a:t>属性</a:t>
            </a:r>
            <a:r>
              <a:rPr lang="zh-CN" altLang="en-US" sz="2100" dirty="0"/>
              <a:t>声明，提供访问接口</a:t>
            </a:r>
            <a:endParaRPr lang="zh-CN" altLang="en-US" sz="2100" dirty="0"/>
          </a:p>
        </p:txBody>
      </p:sp>
      <p:sp>
        <p:nvSpPr>
          <p:cNvPr id="175108" name="Text Box 4"/>
          <p:cNvSpPr txBox="1"/>
          <p:nvPr/>
        </p:nvSpPr>
        <p:spPr>
          <a:xfrm>
            <a:off x="527685" y="3461385"/>
            <a:ext cx="5967730" cy="3230245"/>
          </a:xfrm>
          <a:prstGeom prst="rect">
            <a:avLst/>
          </a:prstGeom>
          <a:noFill/>
          <a:ln w="9525">
            <a:noFill/>
          </a:ln>
        </p:spPr>
        <p:txBody>
          <a:bodyPr wrap="square" anchor="t">
            <a:spAutoFit/>
          </a:bodyPr>
          <a:p>
            <a:pPr>
              <a:spcBef>
                <a:spcPct val="50000"/>
              </a:spcBef>
            </a:pPr>
            <a:r>
              <a:rPr lang="zh-CN" altLang="en-US" sz="2400" b="1" dirty="0">
                <a:latin typeface="Arial" panose="020B0604020202020204" pitchFamily="34" charset="0"/>
                <a:ea typeface="仿宋" panose="02010609060101010101" charset="-122"/>
              </a:rPr>
              <a:t>属性的建立要使用属性声明，语法如下：</a:t>
            </a:r>
            <a:endParaRPr lang="zh-CN" altLang="en-US" sz="2400" b="1" dirty="0">
              <a:latin typeface="Arial" panose="020B0604020202020204" pitchFamily="34" charset="0"/>
              <a:ea typeface="仿宋" panose="02010609060101010101" charset="-122"/>
            </a:endParaRPr>
          </a:p>
          <a:p>
            <a:pPr>
              <a:spcBef>
                <a:spcPct val="50000"/>
              </a:spcBef>
            </a:pPr>
            <a:endParaRPr lang="zh-CN" altLang="en-US" sz="2400" b="1" dirty="0">
              <a:latin typeface="Arial" panose="020B0604020202020204" pitchFamily="34" charset="0"/>
              <a:ea typeface="仿宋" panose="02010609060101010101" charset="-122"/>
            </a:endParaRPr>
          </a:p>
          <a:p>
            <a:r>
              <a:rPr lang="en-US" altLang="zh-CN" sz="2400" b="1" dirty="0">
                <a:latin typeface="Arial" panose="020B0604020202020204" pitchFamily="34" charset="0"/>
                <a:ea typeface="仿宋" panose="02010609060101010101" charset="-122"/>
              </a:rPr>
              <a:t>[</a:t>
            </a:r>
            <a:r>
              <a:rPr lang="zh-CN" altLang="en-US" sz="2400" b="1" dirty="0">
                <a:latin typeface="Arial" panose="020B0604020202020204" pitchFamily="34" charset="0"/>
                <a:ea typeface="仿宋" panose="02010609060101010101" charset="-122"/>
              </a:rPr>
              <a:t>访问修饰符</a:t>
            </a:r>
            <a:r>
              <a:rPr lang="en-US" altLang="zh-CN" sz="2400" b="1" dirty="0">
                <a:latin typeface="Arial" panose="020B0604020202020204" pitchFamily="34" charset="0"/>
                <a:ea typeface="仿宋" panose="02010609060101010101" charset="-122"/>
              </a:rPr>
              <a:t>] </a:t>
            </a:r>
            <a:r>
              <a:rPr lang="zh-CN" altLang="en-US" sz="2400" b="1" dirty="0">
                <a:latin typeface="Arial" panose="020B0604020202020204" pitchFamily="34" charset="0"/>
                <a:ea typeface="仿宋" panose="02010609060101010101" charset="-122"/>
              </a:rPr>
              <a:t>类型名  属性名</a:t>
            </a:r>
            <a:endParaRPr lang="zh-CN" altLang="en-US" sz="2400" b="1" dirty="0">
              <a:latin typeface="Arial" panose="020B0604020202020204" pitchFamily="34" charset="0"/>
              <a:ea typeface="仿宋" panose="02010609060101010101" charset="-122"/>
            </a:endParaRPr>
          </a:p>
          <a:p>
            <a:r>
              <a:rPr lang="en-US" altLang="zh-CN" sz="2400" b="1" dirty="0">
                <a:latin typeface="Arial" panose="020B0604020202020204" pitchFamily="34" charset="0"/>
                <a:ea typeface="仿宋" panose="02010609060101010101" charset="-122"/>
              </a:rPr>
              <a:t>{  </a:t>
            </a:r>
            <a:r>
              <a:rPr lang="en-US" altLang="zh-CN" sz="2400" b="1" dirty="0">
                <a:solidFill>
                  <a:srgbClr val="FF0000"/>
                </a:solidFill>
                <a:latin typeface="Arial" panose="020B0604020202020204" pitchFamily="34" charset="0"/>
                <a:ea typeface="仿宋" panose="02010609060101010101" charset="-122"/>
              </a:rPr>
              <a:t>get</a:t>
            </a:r>
            <a:endParaRPr lang="en-US" altLang="zh-CN" sz="2400" b="1" dirty="0">
              <a:solidFill>
                <a:srgbClr val="FF0000"/>
              </a:solidFill>
              <a:latin typeface="Arial" panose="020B0604020202020204" pitchFamily="34" charset="0"/>
              <a:ea typeface="仿宋" panose="02010609060101010101" charset="-122"/>
            </a:endParaRPr>
          </a:p>
          <a:p>
            <a:r>
              <a:rPr lang="en-US" altLang="zh-CN" sz="2400" b="1" dirty="0">
                <a:latin typeface="Arial" panose="020B0604020202020204" pitchFamily="34" charset="0"/>
                <a:ea typeface="仿宋" panose="02010609060101010101" charset="-122"/>
              </a:rPr>
              <a:t>   {  </a:t>
            </a:r>
            <a:r>
              <a:rPr lang="en-US" altLang="zh-CN" sz="2400" b="1" dirty="0">
                <a:solidFill>
                  <a:srgbClr val="FF0000"/>
                </a:solidFill>
                <a:latin typeface="Arial" panose="020B0604020202020204" pitchFamily="34" charset="0"/>
                <a:ea typeface="仿宋" panose="02010609060101010101" charset="-122"/>
              </a:rPr>
              <a:t>return </a:t>
            </a:r>
            <a:r>
              <a:rPr lang="en-US" altLang="zh-CN" sz="2400" b="1" dirty="0">
                <a:latin typeface="Arial" panose="020B0604020202020204" pitchFamily="34" charset="0"/>
                <a:ea typeface="仿宋" panose="02010609060101010101" charset="-122"/>
              </a:rPr>
              <a:t> </a:t>
            </a:r>
            <a:r>
              <a:rPr lang="zh-CN" altLang="en-US" sz="2400" b="1" dirty="0">
                <a:latin typeface="Arial" panose="020B0604020202020204" pitchFamily="34" charset="0"/>
                <a:ea typeface="仿宋" panose="02010609060101010101" charset="-122"/>
              </a:rPr>
              <a:t>字段</a:t>
            </a:r>
            <a:r>
              <a:rPr lang="en-US" altLang="zh-CN" sz="2400" b="1" dirty="0">
                <a:latin typeface="Arial" panose="020B0604020202020204" pitchFamily="34" charset="0"/>
                <a:ea typeface="仿宋" panose="02010609060101010101" charset="-122"/>
              </a:rPr>
              <a:t>;   }</a:t>
            </a:r>
            <a:endParaRPr lang="en-US" altLang="zh-CN" sz="2400" b="1" dirty="0">
              <a:latin typeface="Arial" panose="020B0604020202020204" pitchFamily="34" charset="0"/>
              <a:ea typeface="仿宋" panose="02010609060101010101" charset="-122"/>
            </a:endParaRPr>
          </a:p>
          <a:p>
            <a:r>
              <a:rPr lang="en-US" altLang="zh-CN" sz="2400" b="1" dirty="0">
                <a:latin typeface="Arial" panose="020B0604020202020204" pitchFamily="34" charset="0"/>
                <a:ea typeface="仿宋" panose="02010609060101010101" charset="-122"/>
              </a:rPr>
              <a:t>    </a:t>
            </a:r>
            <a:r>
              <a:rPr lang="en-US" altLang="zh-CN" sz="2400" b="1" dirty="0">
                <a:solidFill>
                  <a:srgbClr val="FF0000"/>
                </a:solidFill>
                <a:latin typeface="Arial" panose="020B0604020202020204" pitchFamily="34" charset="0"/>
                <a:ea typeface="仿宋" panose="02010609060101010101" charset="-122"/>
              </a:rPr>
              <a:t>set</a:t>
            </a:r>
            <a:endParaRPr lang="en-US" altLang="zh-CN" sz="2400" b="1" dirty="0">
              <a:solidFill>
                <a:srgbClr val="FF0000"/>
              </a:solidFill>
              <a:latin typeface="Arial" panose="020B0604020202020204" pitchFamily="34" charset="0"/>
              <a:ea typeface="仿宋" panose="02010609060101010101" charset="-122"/>
            </a:endParaRPr>
          </a:p>
          <a:p>
            <a:r>
              <a:rPr lang="en-US" altLang="zh-CN" sz="2400" b="1" dirty="0">
                <a:latin typeface="Arial" panose="020B0604020202020204" pitchFamily="34" charset="0"/>
                <a:ea typeface="仿宋" panose="02010609060101010101" charset="-122"/>
              </a:rPr>
              <a:t>   { </a:t>
            </a:r>
            <a:r>
              <a:rPr lang="zh-CN" altLang="en-US" sz="2400" b="1" dirty="0">
                <a:latin typeface="Arial" panose="020B0604020202020204" pitchFamily="34" charset="0"/>
                <a:ea typeface="仿宋" panose="02010609060101010101" charset="-122"/>
              </a:rPr>
              <a:t>私有字段 </a:t>
            </a:r>
            <a:r>
              <a:rPr lang="en-US" altLang="zh-CN" sz="2400" b="1" dirty="0">
                <a:latin typeface="Arial" panose="020B0604020202020204" pitchFamily="34" charset="0"/>
                <a:ea typeface="仿宋" panose="02010609060101010101" charset="-122"/>
              </a:rPr>
              <a:t>= </a:t>
            </a:r>
            <a:r>
              <a:rPr lang="en-US" altLang="zh-CN" sz="2400" b="1" dirty="0">
                <a:solidFill>
                  <a:srgbClr val="FF0000"/>
                </a:solidFill>
                <a:latin typeface="Arial" panose="020B0604020202020204" pitchFamily="34" charset="0"/>
                <a:ea typeface="仿宋" panose="02010609060101010101" charset="-122"/>
              </a:rPr>
              <a:t>value</a:t>
            </a:r>
            <a:r>
              <a:rPr lang="en-US" altLang="zh-CN" sz="2400" b="1" dirty="0">
                <a:latin typeface="Arial" panose="020B0604020202020204" pitchFamily="34" charset="0"/>
                <a:ea typeface="仿宋" panose="02010609060101010101" charset="-122"/>
              </a:rPr>
              <a:t>; }</a:t>
            </a:r>
            <a:endParaRPr lang="en-US" altLang="zh-CN" sz="2400" b="1" dirty="0">
              <a:latin typeface="Arial" panose="020B0604020202020204" pitchFamily="34" charset="0"/>
              <a:ea typeface="仿宋" panose="02010609060101010101" charset="-122"/>
            </a:endParaRPr>
          </a:p>
          <a:p>
            <a:r>
              <a:rPr lang="en-US" altLang="zh-CN" sz="2400" b="1" dirty="0">
                <a:latin typeface="Arial" panose="020B0604020202020204" pitchFamily="34" charset="0"/>
                <a:ea typeface="仿宋" panose="02010609060101010101" charset="-122"/>
              </a:rPr>
              <a:t>}</a:t>
            </a:r>
            <a:endParaRPr lang="en-US" altLang="zh-CN" sz="2400" b="1" dirty="0">
              <a:latin typeface="Arial" panose="020B0604020202020204" pitchFamily="34" charset="0"/>
              <a:ea typeface="仿宋"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5108"/>
                                        </p:tgtEl>
                                        <p:attrNameLst>
                                          <p:attrName>style.visibility</p:attrName>
                                        </p:attrNameLst>
                                      </p:cBhvr>
                                      <p:to>
                                        <p:strVal val="visible"/>
                                      </p:to>
                                    </p:set>
                                    <p:anim calcmode="lin" valueType="num">
                                      <p:cBhvr additive="base">
                                        <p:cTn id="7" dur="500" fill="hold"/>
                                        <p:tgtEl>
                                          <p:spTgt spid="175108"/>
                                        </p:tgtEl>
                                        <p:attrNameLst>
                                          <p:attrName>ppt_x</p:attrName>
                                        </p:attrNameLst>
                                      </p:cBhvr>
                                      <p:tavLst>
                                        <p:tav tm="0">
                                          <p:val>
                                            <p:strVal val="#ppt_x"/>
                                          </p:val>
                                        </p:tav>
                                        <p:tav tm="100000">
                                          <p:val>
                                            <p:strVal val="#ppt_x"/>
                                          </p:val>
                                        </p:tav>
                                      </p:tavLst>
                                    </p:anim>
                                    <p:anim calcmode="lin" valueType="num">
                                      <p:cBhvr additive="base">
                                        <p:cTn id="8" dur="500" fill="hold"/>
                                        <p:tgtEl>
                                          <p:spTgt spid="175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4" name="文本框 3"/>
          <p:cNvSpPr txBox="1"/>
          <p:nvPr/>
        </p:nvSpPr>
        <p:spPr>
          <a:xfrm>
            <a:off x="7157720" y="1614805"/>
            <a:ext cx="4196080" cy="1938020"/>
          </a:xfrm>
          <a:prstGeom prst="rect">
            <a:avLst/>
          </a:prstGeom>
          <a:noFill/>
        </p:spPr>
        <p:txBody>
          <a:bodyPr wrap="square" rtlCol="0" anchor="t">
            <a:spAutoFit/>
          </a:bodyPr>
          <a:p>
            <a:r>
              <a:rPr lang="en-US" altLang="zh-CN" sz="2400" b="1" dirty="0">
                <a:latin typeface="Arial" panose="020B0604020202020204" pitchFamily="34" charset="0"/>
                <a:ea typeface="仿宋" panose="02010609060101010101" charset="-122"/>
                <a:sym typeface="+mn-ea"/>
              </a:rPr>
              <a:t>[</a:t>
            </a:r>
            <a:r>
              <a:rPr lang="zh-CN" altLang="en-US" sz="2400" b="1" dirty="0">
                <a:latin typeface="Arial" panose="020B0604020202020204" pitchFamily="34" charset="0"/>
                <a:ea typeface="仿宋" panose="02010609060101010101" charset="-122"/>
                <a:sym typeface="+mn-ea"/>
              </a:rPr>
              <a:t>访问修饰符</a:t>
            </a:r>
            <a:r>
              <a:rPr lang="en-US" altLang="zh-CN" sz="2400" b="1" dirty="0">
                <a:latin typeface="Arial" panose="020B0604020202020204" pitchFamily="34" charset="0"/>
                <a:ea typeface="仿宋" panose="02010609060101010101" charset="-122"/>
                <a:sym typeface="+mn-ea"/>
              </a:rPr>
              <a:t>] </a:t>
            </a:r>
            <a:r>
              <a:rPr lang="zh-CN" altLang="en-US" sz="2400" b="1" dirty="0">
                <a:latin typeface="Arial" panose="020B0604020202020204" pitchFamily="34" charset="0"/>
                <a:ea typeface="仿宋" panose="02010609060101010101" charset="-122"/>
                <a:sym typeface="+mn-ea"/>
              </a:rPr>
              <a:t>类型名  属性名</a:t>
            </a:r>
            <a:endParaRPr lang="zh-CN" altLang="en-US" sz="2400" b="1" dirty="0">
              <a:latin typeface="Arial" panose="020B0604020202020204" pitchFamily="34" charset="0"/>
              <a:ea typeface="仿宋" panose="02010609060101010101" charset="-122"/>
            </a:endParaRPr>
          </a:p>
          <a:p>
            <a:r>
              <a:rPr lang="en-US" altLang="zh-CN" sz="2400" b="1" dirty="0">
                <a:latin typeface="Arial" panose="020B0604020202020204" pitchFamily="34" charset="0"/>
                <a:ea typeface="仿宋" panose="02010609060101010101" charset="-122"/>
                <a:sym typeface="+mn-ea"/>
              </a:rPr>
              <a:t>{  </a:t>
            </a:r>
            <a:r>
              <a:rPr lang="en-US" altLang="zh-CN" sz="2400" b="1" dirty="0">
                <a:solidFill>
                  <a:srgbClr val="FF0000"/>
                </a:solidFill>
                <a:latin typeface="Arial" panose="020B0604020202020204" pitchFamily="34" charset="0"/>
                <a:ea typeface="仿宋" panose="02010609060101010101" charset="-122"/>
                <a:sym typeface="+mn-ea"/>
              </a:rPr>
              <a:t>get</a:t>
            </a:r>
            <a:r>
              <a:rPr lang="en-US" altLang="zh-CN" sz="2400" b="1" dirty="0">
                <a:latin typeface="Arial" panose="020B0604020202020204" pitchFamily="34" charset="0"/>
                <a:ea typeface="仿宋" panose="02010609060101010101" charset="-122"/>
                <a:sym typeface="+mn-ea"/>
              </a:rPr>
              <a:t> </a:t>
            </a:r>
            <a:r>
              <a:rPr lang="zh-CN" altLang="en-US" sz="2400" b="1" dirty="0">
                <a:latin typeface="Arial" panose="020B0604020202020204" pitchFamily="34" charset="0"/>
                <a:ea typeface="仿宋" panose="02010609060101010101" charset="-122"/>
                <a:sym typeface="+mn-ea"/>
              </a:rPr>
              <a:t>；</a:t>
            </a:r>
            <a:r>
              <a:rPr lang="en-US" altLang="zh-CN" sz="2400" b="1" dirty="0">
                <a:latin typeface="Arial" panose="020B0604020202020204" pitchFamily="34" charset="0"/>
                <a:ea typeface="仿宋" panose="02010609060101010101" charset="-122"/>
                <a:sym typeface="+mn-ea"/>
              </a:rPr>
              <a:t>    </a:t>
            </a:r>
            <a:r>
              <a:rPr lang="en-US" altLang="zh-CN" sz="2400" b="1" dirty="0">
                <a:solidFill>
                  <a:srgbClr val="FF0000"/>
                </a:solidFill>
                <a:latin typeface="Arial" panose="020B0604020202020204" pitchFamily="34" charset="0"/>
                <a:ea typeface="仿宋" panose="02010609060101010101" charset="-122"/>
                <a:sym typeface="+mn-ea"/>
              </a:rPr>
              <a:t>set</a:t>
            </a:r>
            <a:r>
              <a:rPr lang="zh-CN" altLang="en-US" sz="2400" b="1" dirty="0">
                <a:solidFill>
                  <a:srgbClr val="FF0000"/>
                </a:solidFill>
                <a:latin typeface="Arial" panose="020B0604020202020204" pitchFamily="34" charset="0"/>
                <a:ea typeface="仿宋" panose="02010609060101010101" charset="-122"/>
                <a:sym typeface="+mn-ea"/>
              </a:rPr>
              <a:t>；</a:t>
            </a:r>
            <a:r>
              <a:rPr lang="en-US" altLang="zh-CN" sz="2400" b="1" dirty="0">
                <a:latin typeface="Arial" panose="020B0604020202020204" pitchFamily="34" charset="0"/>
                <a:ea typeface="仿宋" panose="02010609060101010101" charset="-122"/>
                <a:sym typeface="+mn-ea"/>
              </a:rPr>
              <a:t>}</a:t>
            </a:r>
            <a:endParaRPr lang="en-US" altLang="zh-CN" sz="2400" b="1" dirty="0">
              <a:latin typeface="Arial" panose="020B0604020202020204" pitchFamily="34" charset="0"/>
              <a:ea typeface="仿宋" panose="02010609060101010101" charset="-122"/>
              <a:sym typeface="+mn-ea"/>
            </a:endParaRPr>
          </a:p>
          <a:p>
            <a:endParaRPr lang="zh-CN" altLang="en-US" sz="2400"/>
          </a:p>
          <a:p>
            <a:r>
              <a:rPr lang="en-US" altLang="zh-CN" sz="2400">
                <a:solidFill>
                  <a:schemeClr val="accent1"/>
                </a:solidFill>
                <a:effectLst>
                  <a:outerShdw blurRad="38100" dist="25400" dir="5400000" algn="ctr" rotWithShape="0">
                    <a:srgbClr val="6E747A">
                      <a:alpha val="43000"/>
                    </a:srgbClr>
                  </a:outerShdw>
                </a:effectLst>
              </a:rPr>
              <a:t>//</a:t>
            </a:r>
            <a:r>
              <a:rPr lang="zh-CN" altLang="en-US" sz="2400">
                <a:solidFill>
                  <a:schemeClr val="accent1"/>
                </a:solidFill>
                <a:effectLst>
                  <a:outerShdw blurRad="38100" dist="25400" dir="5400000" algn="ctr" rotWithShape="0">
                    <a:srgbClr val="6E747A">
                      <a:alpha val="43000"/>
                    </a:srgbClr>
                  </a:outerShdw>
                </a:effectLst>
              </a:rPr>
              <a:t>自动实现的属性  </a:t>
            </a:r>
            <a:r>
              <a:rPr lang="zh-CN" altLang="en-US" sz="2400">
                <a:solidFill>
                  <a:schemeClr val="accent1"/>
                </a:solidFill>
                <a:effectLst>
                  <a:outerShdw blurRad="38100" dist="25400" dir="5400000" algn="ctr" rotWithShape="0">
                    <a:srgbClr val="6E747A">
                      <a:alpha val="43000"/>
                    </a:srgbClr>
                  </a:outerShdw>
                </a:effectLst>
              </a:rPr>
              <a:t>此时不需要声明变量</a:t>
            </a:r>
            <a:endParaRPr lang="zh-CN" altLang="en-US" sz="2400">
              <a:solidFill>
                <a:schemeClr val="accent1"/>
              </a:solidFill>
              <a:effectLst>
                <a:outerShdw blurRad="38100" dist="25400" dir="5400000" algn="ctr" rotWithShape="0">
                  <a:srgbClr val="6E747A">
                    <a:alpha val="43000"/>
                  </a:srgbClr>
                </a:outerShdw>
              </a:effectLst>
            </a:endParaRPr>
          </a:p>
        </p:txBody>
      </p:sp>
      <p:sp>
        <p:nvSpPr>
          <p:cNvPr id="5" name="文本框 4"/>
          <p:cNvSpPr txBox="1"/>
          <p:nvPr/>
        </p:nvSpPr>
        <p:spPr>
          <a:xfrm>
            <a:off x="838200" y="1989455"/>
            <a:ext cx="4386580" cy="3415030"/>
          </a:xfrm>
          <a:prstGeom prst="rect">
            <a:avLst/>
          </a:prstGeom>
          <a:noFill/>
        </p:spPr>
        <p:txBody>
          <a:bodyPr wrap="square" rtlCol="0" anchor="t">
            <a:spAutoFit/>
          </a:bodyPr>
          <a:p>
            <a:r>
              <a:rPr lang="zh-CN" altLang="en-US" sz="2400"/>
              <a:t>public class Employee</a:t>
            </a:r>
            <a:endParaRPr lang="zh-CN" altLang="en-US" sz="2400"/>
          </a:p>
          <a:p>
            <a:r>
              <a:rPr lang="zh-CN" altLang="en-US" sz="2400"/>
              <a:t>{</a:t>
            </a:r>
            <a:endParaRPr lang="zh-CN" altLang="en-US" sz="2400"/>
          </a:p>
          <a:p>
            <a:r>
              <a:rPr lang="zh-CN" altLang="en-US" sz="2400"/>
              <a:t>    </a:t>
            </a:r>
            <a:r>
              <a:rPr lang="zh-CN" altLang="en-US" sz="2400" b="1"/>
              <a:t>private string name;</a:t>
            </a:r>
            <a:endParaRPr lang="zh-CN" altLang="en-US" sz="2400" b="1"/>
          </a:p>
          <a:p>
            <a:r>
              <a:rPr lang="zh-CN" altLang="en-US" sz="2400"/>
              <a:t>    public </a:t>
            </a:r>
            <a:r>
              <a:rPr lang="zh-CN" altLang="en-US" sz="2400" b="1"/>
              <a:t>string Name</a:t>
            </a:r>
            <a:endParaRPr lang="zh-CN" altLang="en-US" sz="2400" b="1"/>
          </a:p>
          <a:p>
            <a:r>
              <a:rPr lang="zh-CN" altLang="en-US" sz="2400"/>
              <a:t>    {</a:t>
            </a:r>
            <a:endParaRPr lang="zh-CN" altLang="en-US" sz="2400"/>
          </a:p>
          <a:p>
            <a:r>
              <a:rPr lang="zh-CN" altLang="en-US" sz="2400"/>
              <a:t>       get{return name;}</a:t>
            </a:r>
            <a:endParaRPr lang="zh-CN" altLang="en-US" sz="2400"/>
          </a:p>
          <a:p>
            <a:r>
              <a:rPr lang="zh-CN" altLang="en-US" sz="2400"/>
              <a:t>       set{name=value;}                          </a:t>
            </a:r>
            <a:endParaRPr lang="zh-CN" altLang="en-US" sz="2400"/>
          </a:p>
          <a:p>
            <a:r>
              <a:rPr lang="zh-CN" altLang="en-US" sz="2400"/>
              <a:t>    }</a:t>
            </a:r>
            <a:endParaRPr lang="zh-CN" altLang="en-US" sz="2400"/>
          </a:p>
          <a:p>
            <a:r>
              <a:rPr lang="zh-CN" altLang="en-US" sz="2400"/>
              <a:t>}</a:t>
            </a:r>
            <a:endParaRPr lang="zh-CN" altLang="en-US" sz="2400"/>
          </a:p>
        </p:txBody>
      </p:sp>
      <p:sp>
        <p:nvSpPr>
          <p:cNvPr id="6" name="文本框 5"/>
          <p:cNvSpPr txBox="1"/>
          <p:nvPr/>
        </p:nvSpPr>
        <p:spPr>
          <a:xfrm>
            <a:off x="7157720" y="4944110"/>
            <a:ext cx="4017645" cy="460375"/>
          </a:xfrm>
          <a:prstGeom prst="rect">
            <a:avLst/>
          </a:prstGeom>
          <a:noFill/>
        </p:spPr>
        <p:txBody>
          <a:bodyPr wrap="square" rtlCol="0" anchor="t">
            <a:spAutoFit/>
          </a:bodyPr>
          <a:p>
            <a:r>
              <a:rPr lang="zh-CN" altLang="en-US" sz="2400">
                <a:sym typeface="+mn-ea"/>
              </a:rPr>
              <a:t>public string Name{get;set;}</a:t>
            </a:r>
            <a:endParaRPr lang="zh-CN" altLang="en-US" sz="2400">
              <a:sym typeface="+mn-e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5761" name="Picture 2"/>
          <p:cNvPicPr>
            <a:picLocks noChangeAspect="1"/>
          </p:cNvPicPr>
          <p:nvPr/>
        </p:nvPicPr>
        <p:blipFill>
          <a:blip r:embed="rId1"/>
          <a:stretch>
            <a:fillRect/>
          </a:stretch>
        </p:blipFill>
        <p:spPr>
          <a:xfrm>
            <a:off x="1643063" y="1125538"/>
            <a:ext cx="8991600" cy="4411662"/>
          </a:xfrm>
          <a:prstGeom prst="rect">
            <a:avLst/>
          </a:prstGeom>
          <a:noFill/>
          <a:ln w="9525">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6785" name="Text Box 2"/>
          <p:cNvSpPr txBox="1"/>
          <p:nvPr/>
        </p:nvSpPr>
        <p:spPr>
          <a:xfrm>
            <a:off x="2135188" y="836613"/>
            <a:ext cx="8001000" cy="5015865"/>
          </a:xfrm>
          <a:prstGeom prst="rect">
            <a:avLst/>
          </a:prstGeom>
          <a:noFill/>
          <a:ln w="9525">
            <a:noFill/>
          </a:ln>
        </p:spPr>
        <p:txBody>
          <a:bodyPr anchor="t">
            <a:spAutoFit/>
          </a:bodyPr>
          <a:p>
            <a:r>
              <a:rPr lang="en-US" altLang="zh-CN" sz="2000" b="1" dirty="0">
                <a:latin typeface="Arial" panose="020B0604020202020204" pitchFamily="34" charset="0"/>
                <a:ea typeface="宋体" panose="02010600030101010101" pitchFamily="2" charset="-122"/>
              </a:rPr>
              <a:t>public class checkval</a:t>
            </a:r>
            <a:endParaRPr lang="en-US"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private string p_PropVal; //声明一个私有变量p_PropVal</a:t>
            </a:r>
            <a:endParaRPr lang="en-US"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public string str1 //声明属性str1</a:t>
            </a:r>
            <a:endParaRPr lang="en-US"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a:t>
            </a:r>
            <a:endParaRPr lang="en-US"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get  //返回存储在私有变量中的属性值</a:t>
            </a:r>
            <a:endParaRPr lang="en-US"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 return p_PropVal; }</a:t>
            </a:r>
            <a:endParaRPr lang="en-US"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set //存储属性值到私有变量</a:t>
            </a:r>
            <a:endParaRPr lang="en-US"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a:t>
            </a:r>
            <a:endParaRPr lang="en-US"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if (Convert.ToString(value).Length &lt;= 10)</a:t>
            </a:r>
            <a:endParaRPr lang="en-US"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 p_PropVal = value; }</a:t>
            </a:r>
            <a:endParaRPr lang="en-US"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else</a:t>
            </a:r>
            <a:endParaRPr lang="en-US"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 Console.WriteLine("too many words"); }</a:t>
            </a:r>
            <a:endParaRPr lang="en-US"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a:t>
            </a:r>
            <a:endParaRPr lang="en-US"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a:t>
            </a:r>
            <a:endParaRPr lang="en-US"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a:t>
            </a:r>
            <a:endParaRPr lang="zh-CN" altLang="zh-CN" sz="2000" b="1" dirty="0">
              <a:latin typeface="Arial" panose="020B0604020202020204" pitchFamily="34" charset="0"/>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7809" name="Rectangle 2"/>
          <p:cNvSpPr>
            <a:spLocks noGrp="1"/>
          </p:cNvSpPr>
          <p:nvPr>
            <p:ph idx="1"/>
          </p:nvPr>
        </p:nvSpPr>
        <p:spPr>
          <a:xfrm>
            <a:off x="1035050" y="1052830"/>
            <a:ext cx="10370185" cy="4525645"/>
          </a:xfrm>
        </p:spPr>
        <p:txBody>
          <a:bodyPr vert="horz" wrap="square" lIns="91440" tIns="45720" rIns="91440" bIns="45720" anchor="t"/>
          <a:p>
            <a:pPr lvl="1" eaLnBrk="1" hangingPunct="1">
              <a:buNone/>
            </a:pPr>
            <a:r>
              <a:rPr lang="zh-CN" altLang="en-US" sz="2400" dirty="0"/>
              <a:t>可以说，属性是一种特殊的方法，但属性和方法也有不同之处，主要有：</a:t>
            </a:r>
            <a:endParaRPr lang="zh-CN" altLang="en-US" sz="2400" dirty="0"/>
          </a:p>
          <a:p>
            <a:pPr lvl="1" eaLnBrk="1" hangingPunct="1">
              <a:buNone/>
            </a:pPr>
            <a:endParaRPr lang="zh-CN" altLang="en-US" sz="2400" dirty="0"/>
          </a:p>
          <a:p>
            <a:pPr lvl="1" eaLnBrk="1" hangingPunct="1"/>
            <a:r>
              <a:rPr lang="zh-CN" altLang="en-US" sz="2400" dirty="0"/>
              <a:t>属性不必使用</a:t>
            </a:r>
            <a:r>
              <a:rPr lang="zh-CN" altLang="en-US" sz="2400" b="1" dirty="0"/>
              <a:t>圆括号</a:t>
            </a:r>
            <a:r>
              <a:rPr lang="zh-CN" altLang="en-US" sz="2400" dirty="0"/>
              <a:t>，但方法一定使用圆括号。</a:t>
            </a:r>
            <a:endParaRPr lang="zh-CN" altLang="en-US" sz="2400" dirty="0"/>
          </a:p>
          <a:p>
            <a:pPr lvl="1" eaLnBrk="1" hangingPunct="1"/>
            <a:r>
              <a:rPr lang="zh-CN" altLang="en-US" sz="2400" dirty="0"/>
              <a:t>属性不能制定</a:t>
            </a:r>
            <a:r>
              <a:rPr lang="zh-CN" altLang="en-US" sz="2400" b="1" dirty="0"/>
              <a:t>参数</a:t>
            </a:r>
            <a:r>
              <a:rPr lang="zh-CN" altLang="en-US" sz="2400" dirty="0"/>
              <a:t>，方法可以指定参数。</a:t>
            </a:r>
            <a:endParaRPr lang="zh-CN" altLang="en-US" sz="2400" dirty="0"/>
          </a:p>
          <a:p>
            <a:pPr lvl="1" eaLnBrk="1" hangingPunct="1"/>
            <a:r>
              <a:rPr lang="zh-CN" altLang="en-US" sz="2400" dirty="0"/>
              <a:t>属性不能使用</a:t>
            </a:r>
            <a:r>
              <a:rPr lang="en-US" altLang="zh-CN" sz="2400" b="1" dirty="0"/>
              <a:t>void</a:t>
            </a:r>
            <a:r>
              <a:rPr lang="zh-CN" altLang="en-US" sz="2400" dirty="0"/>
              <a:t>类型，方法则可以使用</a:t>
            </a:r>
            <a:r>
              <a:rPr lang="en-US" altLang="zh-CN" sz="2400" dirty="0"/>
              <a:t>void</a:t>
            </a:r>
            <a:r>
              <a:rPr lang="zh-CN" altLang="en-US" sz="2400" dirty="0"/>
              <a:t>类型。</a:t>
            </a:r>
            <a:endParaRPr lang="zh-CN" altLang="en-US" sz="2400" dirty="0"/>
          </a:p>
          <a:p>
            <a:pPr lvl="1" eaLnBrk="1" hangingPunct="1"/>
            <a:r>
              <a:rPr lang="zh-CN" altLang="en-US" sz="2400" dirty="0"/>
              <a:t>属性使用方法与</a:t>
            </a:r>
            <a:r>
              <a:rPr lang="zh-CN" altLang="en-US" sz="2400" b="1" dirty="0"/>
              <a:t>变量</a:t>
            </a:r>
            <a:r>
              <a:rPr lang="zh-CN" altLang="en-US" sz="2400" dirty="0"/>
              <a:t>相同。</a:t>
            </a:r>
            <a:endParaRPr lang="zh-CN" altLang="en-US" sz="2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8833" name="Rectangle 2"/>
          <p:cNvSpPr>
            <a:spLocks noGrp="1"/>
          </p:cNvSpPr>
          <p:nvPr>
            <p:ph type="title"/>
          </p:nvPr>
        </p:nvSpPr>
        <p:spPr/>
        <p:txBody>
          <a:bodyPr vert="horz" wrap="square" lIns="91440" tIns="45720" rIns="91440" bIns="45720" anchor="ctr"/>
          <a:p>
            <a:pPr eaLnBrk="1" hangingPunct="1"/>
            <a:r>
              <a:rPr lang="zh-CN" altLang="en-US" dirty="0">
                <a:ea typeface="宋体" panose="02010600030101010101" pitchFamily="2" charset="-122"/>
              </a:rPr>
              <a:t>属性说明</a:t>
            </a:r>
            <a:endParaRPr lang="zh-CN" altLang="en-US" dirty="0">
              <a:ea typeface="宋体" panose="02010600030101010101" pitchFamily="2" charset="-122"/>
            </a:endParaRPr>
          </a:p>
        </p:txBody>
      </p:sp>
      <p:sp>
        <p:nvSpPr>
          <p:cNvPr id="248834" name="Rectangle 3"/>
          <p:cNvSpPr>
            <a:spLocks noGrp="1"/>
          </p:cNvSpPr>
          <p:nvPr>
            <p:ph idx="1"/>
          </p:nvPr>
        </p:nvSpPr>
        <p:spPr>
          <a:xfrm>
            <a:off x="998220" y="1600200"/>
            <a:ext cx="10528935" cy="4530725"/>
          </a:xfrm>
        </p:spPr>
        <p:txBody>
          <a:bodyPr vert="horz" wrap="square" lIns="91440" tIns="45720" rIns="91440" bIns="45720" anchor="t"/>
          <a:p>
            <a:pPr eaLnBrk="1" hangingPunct="1"/>
            <a:r>
              <a:rPr lang="zh-CN" altLang="en-US" dirty="0">
                <a:latin typeface="仿宋" panose="02010609060101010101" charset="-122"/>
                <a:cs typeface="仿宋" panose="02010609060101010101" charset="-122"/>
              </a:rPr>
              <a:t> </a:t>
            </a:r>
            <a:r>
              <a:rPr lang="zh-CN" altLang="en-US" sz="2400" b="0" dirty="0">
                <a:latin typeface="仿宋" panose="02010609060101010101" charset="-122"/>
                <a:cs typeface="仿宋" panose="02010609060101010101" charset="-122"/>
              </a:rPr>
              <a:t>可以创建只读或只写属性，即只有</a:t>
            </a:r>
            <a:r>
              <a:rPr lang="en-US" altLang="zh-CN" sz="2400" b="0" dirty="0">
                <a:latin typeface="仿宋" panose="02010609060101010101" charset="-122"/>
                <a:cs typeface="仿宋" panose="02010609060101010101" charset="-122"/>
              </a:rPr>
              <a:t>get</a:t>
            </a:r>
            <a:r>
              <a:rPr lang="zh-CN" altLang="en-US" sz="2400" b="0" dirty="0">
                <a:latin typeface="仿宋" panose="02010609060101010101" charset="-122"/>
                <a:cs typeface="仿宋" panose="02010609060101010101" charset="-122"/>
              </a:rPr>
              <a:t>或</a:t>
            </a:r>
            <a:r>
              <a:rPr lang="en-US" altLang="zh-CN" sz="2400" b="0" dirty="0">
                <a:latin typeface="仿宋" panose="02010609060101010101" charset="-122"/>
                <a:cs typeface="仿宋" panose="02010609060101010101" charset="-122"/>
              </a:rPr>
              <a:t>set</a:t>
            </a:r>
            <a:r>
              <a:rPr lang="zh-CN" altLang="en-US" sz="2400" b="0" dirty="0">
                <a:latin typeface="仿宋" panose="02010609060101010101" charset="-122"/>
                <a:cs typeface="仿宋" panose="02010609060101010101" charset="-122"/>
              </a:rPr>
              <a:t>方法。</a:t>
            </a:r>
            <a:endParaRPr lang="zh-CN" altLang="en-US" sz="2400" b="0" dirty="0">
              <a:latin typeface="仿宋" panose="02010609060101010101" charset="-122"/>
              <a:cs typeface="仿宋" panose="02010609060101010101" charset="-122"/>
            </a:endParaRPr>
          </a:p>
          <a:p>
            <a:pPr eaLnBrk="1" hangingPunct="1"/>
            <a:r>
              <a:rPr lang="zh-CN" altLang="en-US" sz="2400" b="0" dirty="0">
                <a:latin typeface="仿宋" panose="02010609060101010101" charset="-122"/>
                <a:cs typeface="仿宋" panose="02010609060101010101" charset="-122"/>
              </a:rPr>
              <a:t>可以创建静态属性，用</a:t>
            </a:r>
            <a:r>
              <a:rPr lang="en-US" altLang="zh-CN" sz="2400" b="0" dirty="0">
                <a:latin typeface="仿宋" panose="02010609060101010101" charset="-122"/>
                <a:cs typeface="仿宋" panose="02010609060101010101" charset="-122"/>
              </a:rPr>
              <a:t>static</a:t>
            </a:r>
            <a:r>
              <a:rPr lang="zh-CN" altLang="en-US" sz="2400" b="0" dirty="0">
                <a:latin typeface="仿宋" panose="02010609060101010101" charset="-122"/>
                <a:cs typeface="仿宋" panose="02010609060101010101" charset="-122"/>
              </a:rPr>
              <a:t>关键字。</a:t>
            </a:r>
            <a:endParaRPr lang="zh-CN" altLang="en-US" sz="2400" b="0" dirty="0">
              <a:latin typeface="仿宋" panose="02010609060101010101" charset="-122"/>
              <a:cs typeface="仿宋" panose="02010609060101010101" charset="-122"/>
            </a:endParaRPr>
          </a:p>
          <a:p>
            <a:pPr eaLnBrk="1" hangingPunct="1"/>
            <a:r>
              <a:rPr lang="zh-CN" altLang="en-US" sz="2400" b="0" dirty="0">
                <a:latin typeface="仿宋" panose="02010609060101010101" charset="-122"/>
                <a:cs typeface="仿宋" panose="02010609060101010101" charset="-122"/>
              </a:rPr>
              <a:t>静态属性不与特定实例有关联，因此在静态属性的</a:t>
            </a:r>
            <a:r>
              <a:rPr lang="en-US" altLang="zh-CN" sz="2400" b="0" dirty="0">
                <a:latin typeface="仿宋" panose="02010609060101010101" charset="-122"/>
                <a:cs typeface="仿宋" panose="02010609060101010101" charset="-122"/>
              </a:rPr>
              <a:t>get</a:t>
            </a:r>
            <a:r>
              <a:rPr lang="zh-CN" altLang="en-US" sz="2400" b="0" dirty="0">
                <a:latin typeface="仿宋" panose="02010609060101010101" charset="-122"/>
                <a:cs typeface="仿宋" panose="02010609060101010101" charset="-122"/>
              </a:rPr>
              <a:t>和</a:t>
            </a:r>
            <a:r>
              <a:rPr lang="en-US" altLang="zh-CN" sz="2400" b="0" dirty="0">
                <a:latin typeface="仿宋" panose="02010609060101010101" charset="-122"/>
                <a:cs typeface="仿宋" panose="02010609060101010101" charset="-122"/>
              </a:rPr>
              <a:t>set</a:t>
            </a:r>
            <a:r>
              <a:rPr lang="zh-CN" altLang="en-US" sz="2400" b="0" dirty="0">
                <a:latin typeface="仿宋" panose="02010609060101010101" charset="-122"/>
                <a:cs typeface="仿宋" panose="02010609060101010101" charset="-122"/>
              </a:rPr>
              <a:t>方法内引用</a:t>
            </a:r>
            <a:r>
              <a:rPr lang="en-US" altLang="zh-CN" sz="2400" b="0" dirty="0">
                <a:latin typeface="仿宋" panose="02010609060101010101" charset="-122"/>
                <a:cs typeface="仿宋" panose="02010609060101010101" charset="-122"/>
              </a:rPr>
              <a:t>this</a:t>
            </a:r>
            <a:r>
              <a:rPr lang="zh-CN" altLang="en-US" sz="2400" b="0" dirty="0">
                <a:latin typeface="仿宋" panose="02010609060101010101" charset="-122"/>
                <a:cs typeface="仿宋" panose="02010609060101010101" charset="-122"/>
              </a:rPr>
              <a:t>是错误的。</a:t>
            </a:r>
            <a:endParaRPr lang="zh-CN" altLang="en-US" sz="2400" b="0" dirty="0">
              <a:latin typeface="仿宋" panose="02010609060101010101" charset="-122"/>
              <a:cs typeface="仿宋" panose="02010609060101010101" charset="-122"/>
            </a:endParaRPr>
          </a:p>
          <a:p>
            <a:pPr eaLnBrk="1" hangingPunct="1"/>
            <a:r>
              <a:rPr lang="zh-CN" altLang="en-US" sz="2400" b="0" dirty="0">
                <a:latin typeface="仿宋" panose="02010609060101010101" charset="-122"/>
                <a:cs typeface="仿宋" panose="02010609060101010101" charset="-122"/>
              </a:rPr>
              <a:t>静态属性使用类名访问，并且，与静态属性相配合的私有字段也应该是静态的。</a:t>
            </a:r>
            <a:endParaRPr lang="zh-CN" altLang="en-US" sz="2400" b="0" dirty="0">
              <a:latin typeface="仿宋" panose="02010609060101010101" charset="-122"/>
              <a:cs typeface="仿宋" panose="02010609060101010101"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5585" name="Rectangle 2"/>
          <p:cNvSpPr>
            <a:spLocks noGrp="1"/>
          </p:cNvSpPr>
          <p:nvPr>
            <p:ph type="title"/>
          </p:nvPr>
        </p:nvSpPr>
        <p:spPr/>
        <p:txBody>
          <a:bodyPr vert="horz" wrap="square" lIns="91440" tIns="45720" rIns="91440" bIns="45720" anchor="ctr"/>
          <a:p>
            <a:pPr eaLnBrk="1" hangingPunct="1"/>
            <a:r>
              <a:rPr lang="en-US" altLang="zh-CN" dirty="0">
                <a:ea typeface="宋体" panose="02010600030101010101" pitchFamily="2" charset="-122"/>
              </a:rPr>
              <a:t>C#</a:t>
            </a:r>
            <a:r>
              <a:rPr lang="zh-CN" altLang="en-US" dirty="0">
                <a:ea typeface="宋体" panose="02010600030101010101" pitchFamily="2" charset="-122"/>
              </a:rPr>
              <a:t>的面向对象特性</a:t>
            </a:r>
            <a:endParaRPr lang="zh-CN" altLang="en-US" dirty="0">
              <a:ea typeface="宋体" panose="02010600030101010101" pitchFamily="2" charset="-122"/>
            </a:endParaRPr>
          </a:p>
        </p:txBody>
      </p:sp>
      <p:sp>
        <p:nvSpPr>
          <p:cNvPr id="195586" name="Rectangle 3"/>
          <p:cNvSpPr>
            <a:spLocks noGrp="1"/>
          </p:cNvSpPr>
          <p:nvPr>
            <p:ph idx="1"/>
          </p:nvPr>
        </p:nvSpPr>
        <p:spPr>
          <a:xfrm>
            <a:off x="838200" y="1600200"/>
            <a:ext cx="10840085" cy="4530725"/>
          </a:xfrm>
        </p:spPr>
        <p:txBody>
          <a:bodyPr vert="horz" wrap="square" lIns="91440" tIns="45720" rIns="91440" bIns="45720" anchor="t"/>
          <a:p>
            <a:pPr marL="609600" indent="-609600" eaLnBrk="1" hangingPunct="1"/>
            <a:r>
              <a:rPr lang="zh-CN" altLang="en-US" b="0" dirty="0"/>
              <a:t>所有东西都是对象：变量和方法的集合。</a:t>
            </a:r>
            <a:endParaRPr lang="zh-CN" altLang="en-US" b="0" dirty="0"/>
          </a:p>
          <a:p>
            <a:pPr marL="609600" indent="-609600" eaLnBrk="1" hangingPunct="1"/>
            <a:endParaRPr lang="zh-CN" altLang="en-US" b="0" dirty="0"/>
          </a:p>
          <a:p>
            <a:pPr marL="609600" indent="-609600" eaLnBrk="1" hangingPunct="1"/>
            <a:r>
              <a:rPr lang="zh-CN" altLang="en-US" b="0" dirty="0"/>
              <a:t>初级特性：</a:t>
            </a:r>
            <a:r>
              <a:rPr lang="en-US" altLang="zh-CN" b="0" dirty="0"/>
              <a:t>OO</a:t>
            </a:r>
            <a:r>
              <a:rPr lang="zh-CN" altLang="en-US" b="0" dirty="0"/>
              <a:t>最基本的概念，即</a:t>
            </a:r>
            <a:r>
              <a:rPr lang="zh-CN" altLang="en-US" b="1" dirty="0"/>
              <a:t>类和对象</a:t>
            </a:r>
            <a:r>
              <a:rPr lang="zh-CN" altLang="en-US" b="0" dirty="0"/>
              <a:t>。</a:t>
            </a:r>
            <a:endParaRPr lang="zh-CN" altLang="en-US" b="0" dirty="0"/>
          </a:p>
          <a:p>
            <a:pPr marL="609600" indent="-609600" eaLnBrk="1" hangingPunct="1"/>
            <a:r>
              <a:rPr lang="zh-CN" altLang="en-US" b="0" dirty="0"/>
              <a:t>中级特性：</a:t>
            </a:r>
            <a:r>
              <a:rPr lang="en-US" altLang="zh-CN" b="0" dirty="0"/>
              <a:t>OO</a:t>
            </a:r>
            <a:r>
              <a:rPr lang="zh-CN" altLang="en-US" b="0" dirty="0"/>
              <a:t>最核心的概念，即</a:t>
            </a:r>
            <a:r>
              <a:rPr lang="zh-CN" altLang="en-US" b="1" dirty="0"/>
              <a:t>封装、继承和</a:t>
            </a:r>
            <a:r>
              <a:rPr lang="zh-CN" altLang="en-US" b="1" dirty="0">
                <a:solidFill>
                  <a:srgbClr val="FF0000"/>
                </a:solidFill>
              </a:rPr>
              <a:t>多态</a:t>
            </a:r>
            <a:r>
              <a:rPr lang="zh-CN" altLang="en-US" b="0" dirty="0"/>
              <a:t>。</a:t>
            </a:r>
            <a:endParaRPr lang="zh-CN" altLang="en-US" b="0" dirty="0"/>
          </a:p>
          <a:p>
            <a:pPr marL="609600" indent="-609600" eaLnBrk="1" hangingPunct="1"/>
            <a:endParaRPr lang="zh-CN" altLang="en-US" b="0" dirty="0"/>
          </a:p>
          <a:p>
            <a:pPr marL="609600" indent="-609600" eaLnBrk="1" hangingPunct="1"/>
            <a:r>
              <a:rPr lang="zh-CN" altLang="en-US" b="0" dirty="0"/>
              <a:t>高级特性：由初级特性和中级特性引出的一些问题，如构造函数的使用、覆盖的规则、静态变量和函数等。</a:t>
            </a:r>
            <a:endParaRPr lang="zh-CN" altLang="en-US" b="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9857" name="Text Box 2"/>
          <p:cNvSpPr txBox="1"/>
          <p:nvPr/>
        </p:nvSpPr>
        <p:spPr>
          <a:xfrm>
            <a:off x="1774825" y="188913"/>
            <a:ext cx="8280400" cy="6216015"/>
          </a:xfrm>
          <a:prstGeom prst="rect">
            <a:avLst/>
          </a:prstGeom>
          <a:noFill/>
          <a:ln w="9525">
            <a:noFill/>
          </a:ln>
        </p:spPr>
        <p:txBody>
          <a:bodyPr anchor="t">
            <a:spAutoFit/>
          </a:bodyPr>
          <a:p>
            <a:pPr algn="just"/>
            <a:r>
              <a:rPr lang="zh-CN" altLang="zh-CN" sz="2000" b="1" dirty="0">
                <a:latin typeface="Arial" panose="020B0604020202020204" pitchFamily="34" charset="0"/>
                <a:ea typeface="仿宋" panose="02010609060101010101" charset="-122"/>
              </a:rPr>
              <a:t>例3-7：</a:t>
            </a:r>
            <a:endParaRPr lang="zh-CN" altLang="zh-CN" sz="2000" b="1" dirty="0">
              <a:latin typeface="Arial" panose="020B0604020202020204" pitchFamily="34" charset="0"/>
              <a:ea typeface="仿宋" panose="02010609060101010101" charset="-122"/>
            </a:endParaRPr>
          </a:p>
          <a:p>
            <a:r>
              <a:rPr lang="en-US" altLang="zh-CN" b="1" dirty="0">
                <a:latin typeface="Arial" panose="020B0604020202020204" pitchFamily="34" charset="0"/>
                <a:ea typeface="仿宋" panose="02010609060101010101" charset="-122"/>
              </a:rPr>
              <a:t>public class checkval</a:t>
            </a:r>
            <a:endParaRPr lang="en-US" altLang="zh-CN" b="1" dirty="0">
              <a:latin typeface="Arial" panose="020B0604020202020204" pitchFamily="34" charset="0"/>
              <a:ea typeface="仿宋" panose="02010609060101010101" charset="-122"/>
            </a:endParaRPr>
          </a:p>
          <a:p>
            <a:r>
              <a:rPr lang="en-US" altLang="zh-CN" b="1" dirty="0">
                <a:latin typeface="Arial" panose="020B0604020202020204" pitchFamily="34" charset="0"/>
                <a:ea typeface="仿宋" panose="02010609060101010101" charset="-122"/>
              </a:rPr>
              <a:t>{</a:t>
            </a:r>
            <a:endParaRPr lang="en-US" altLang="zh-CN" b="1" dirty="0">
              <a:latin typeface="Arial" panose="020B0604020202020204" pitchFamily="34" charset="0"/>
              <a:ea typeface="仿宋" panose="02010609060101010101" charset="-122"/>
            </a:endParaRPr>
          </a:p>
          <a:p>
            <a:r>
              <a:rPr lang="en-US" altLang="zh-CN" b="1" dirty="0">
                <a:latin typeface="Arial" panose="020B0604020202020204" pitchFamily="34" charset="0"/>
                <a:ea typeface="仿宋" panose="02010609060101010101" charset="-122"/>
              </a:rPr>
              <a:t>    private </a:t>
            </a:r>
            <a:r>
              <a:rPr lang="en-US" altLang="zh-CN" b="1" dirty="0">
                <a:solidFill>
                  <a:srgbClr val="FF0000"/>
                </a:solidFill>
                <a:latin typeface="Arial" panose="020B0604020202020204" pitchFamily="34" charset="0"/>
                <a:ea typeface="仿宋" panose="02010609060101010101" charset="-122"/>
              </a:rPr>
              <a:t>static</a:t>
            </a:r>
            <a:r>
              <a:rPr lang="en-US" altLang="zh-CN" b="1" dirty="0">
                <a:latin typeface="Arial" panose="020B0604020202020204" pitchFamily="34" charset="0"/>
                <a:ea typeface="仿宋" panose="02010609060101010101" charset="-122"/>
              </a:rPr>
              <a:t> string p_time="00:00:00";//静态私有字段</a:t>
            </a:r>
            <a:endParaRPr lang="en-US" altLang="zh-CN" b="1" dirty="0">
              <a:latin typeface="Arial" panose="020B0604020202020204" pitchFamily="34" charset="0"/>
              <a:ea typeface="仿宋" panose="02010609060101010101" charset="-122"/>
            </a:endParaRPr>
          </a:p>
          <a:p>
            <a:r>
              <a:rPr lang="en-US" altLang="zh-CN" b="1" dirty="0">
                <a:latin typeface="Arial" panose="020B0604020202020204" pitchFamily="34" charset="0"/>
                <a:ea typeface="仿宋" panose="02010609060101010101" charset="-122"/>
              </a:rPr>
              <a:t>    public </a:t>
            </a:r>
            <a:r>
              <a:rPr lang="en-US" altLang="zh-CN" b="1" dirty="0">
                <a:solidFill>
                  <a:srgbClr val="FF0000"/>
                </a:solidFill>
                <a:latin typeface="Arial" panose="020B0604020202020204" pitchFamily="34" charset="0"/>
                <a:ea typeface="仿宋" panose="02010609060101010101" charset="-122"/>
              </a:rPr>
              <a:t>static</a:t>
            </a:r>
            <a:r>
              <a:rPr lang="en-US" altLang="zh-CN" b="1" dirty="0">
                <a:latin typeface="Arial" panose="020B0604020202020204" pitchFamily="34" charset="0"/>
                <a:ea typeface="仿宋" panose="02010609060101010101" charset="-122"/>
              </a:rPr>
              <a:t> string mytime //静态属性</a:t>
            </a:r>
            <a:endParaRPr lang="en-US" altLang="zh-CN" b="1" dirty="0">
              <a:latin typeface="Arial" panose="020B0604020202020204" pitchFamily="34" charset="0"/>
              <a:ea typeface="仿宋" panose="02010609060101010101" charset="-122"/>
            </a:endParaRPr>
          </a:p>
          <a:p>
            <a:r>
              <a:rPr lang="en-US" altLang="zh-CN" b="1" dirty="0">
                <a:latin typeface="Arial" panose="020B0604020202020204" pitchFamily="34" charset="0"/>
                <a:ea typeface="仿宋" panose="02010609060101010101" charset="-122"/>
              </a:rPr>
              <a:t>    {</a:t>
            </a:r>
            <a:endParaRPr lang="en-US" altLang="zh-CN" b="1" dirty="0">
              <a:latin typeface="Arial" panose="020B0604020202020204" pitchFamily="34" charset="0"/>
              <a:ea typeface="仿宋" panose="02010609060101010101" charset="-122"/>
            </a:endParaRPr>
          </a:p>
          <a:p>
            <a:r>
              <a:rPr lang="en-US" altLang="zh-CN" b="1" dirty="0">
                <a:latin typeface="Arial" panose="020B0604020202020204" pitchFamily="34" charset="0"/>
                <a:ea typeface="仿宋" panose="02010609060101010101" charset="-122"/>
              </a:rPr>
              <a:t>        get</a:t>
            </a:r>
            <a:endParaRPr lang="en-US" altLang="zh-CN" b="1" dirty="0">
              <a:latin typeface="Arial" panose="020B0604020202020204" pitchFamily="34" charset="0"/>
              <a:ea typeface="仿宋" panose="02010609060101010101" charset="-122"/>
            </a:endParaRPr>
          </a:p>
          <a:p>
            <a:r>
              <a:rPr lang="en-US" altLang="zh-CN" b="1" dirty="0">
                <a:latin typeface="Arial" panose="020B0604020202020204" pitchFamily="34" charset="0"/>
                <a:ea typeface="仿宋" panose="02010609060101010101" charset="-122"/>
              </a:rPr>
              <a:t>        { return p_time; }        </a:t>
            </a:r>
            <a:endParaRPr lang="en-US" altLang="zh-CN" b="1" dirty="0">
              <a:latin typeface="Arial" panose="020B0604020202020204" pitchFamily="34" charset="0"/>
              <a:ea typeface="仿宋" panose="02010609060101010101" charset="-122"/>
            </a:endParaRPr>
          </a:p>
          <a:p>
            <a:r>
              <a:rPr lang="en-US" altLang="zh-CN" b="1" dirty="0">
                <a:latin typeface="Arial" panose="020B0604020202020204" pitchFamily="34" charset="0"/>
                <a:ea typeface="仿宋" panose="02010609060101010101" charset="-122"/>
              </a:rPr>
              <a:t>    }</a:t>
            </a:r>
            <a:endParaRPr lang="en-US" altLang="zh-CN" b="1" dirty="0">
              <a:latin typeface="Arial" panose="020B0604020202020204" pitchFamily="34" charset="0"/>
              <a:ea typeface="仿宋" panose="02010609060101010101" charset="-122"/>
            </a:endParaRPr>
          </a:p>
          <a:p>
            <a:r>
              <a:rPr lang="en-US" altLang="zh-CN" b="1" dirty="0">
                <a:latin typeface="Arial" panose="020B0604020202020204" pitchFamily="34" charset="0"/>
                <a:ea typeface="仿宋" panose="02010609060101010101" charset="-122"/>
              </a:rPr>
              <a:t>    public static string mytime1 //静态属性</a:t>
            </a:r>
            <a:endParaRPr lang="en-US" altLang="zh-CN" b="1" dirty="0">
              <a:latin typeface="Arial" panose="020B0604020202020204" pitchFamily="34" charset="0"/>
              <a:ea typeface="仿宋" panose="02010609060101010101" charset="-122"/>
            </a:endParaRPr>
          </a:p>
          <a:p>
            <a:r>
              <a:rPr lang="en-US" altLang="zh-CN" b="1" dirty="0">
                <a:latin typeface="Arial" panose="020B0604020202020204" pitchFamily="34" charset="0"/>
                <a:ea typeface="仿宋" panose="02010609060101010101" charset="-122"/>
              </a:rPr>
              <a:t>    {        </a:t>
            </a:r>
            <a:endParaRPr lang="en-US" altLang="zh-CN" b="1" dirty="0">
              <a:latin typeface="Arial" panose="020B0604020202020204" pitchFamily="34" charset="0"/>
              <a:ea typeface="仿宋" panose="02010609060101010101" charset="-122"/>
            </a:endParaRPr>
          </a:p>
          <a:p>
            <a:r>
              <a:rPr lang="en-US" altLang="zh-CN" b="1" dirty="0">
                <a:latin typeface="Arial" panose="020B0604020202020204" pitchFamily="34" charset="0"/>
                <a:ea typeface="仿宋" panose="02010609060101010101" charset="-122"/>
              </a:rPr>
              <a:t>        set</a:t>
            </a:r>
            <a:endParaRPr lang="en-US" altLang="zh-CN" b="1" dirty="0">
              <a:latin typeface="Arial" panose="020B0604020202020204" pitchFamily="34" charset="0"/>
              <a:ea typeface="仿宋" panose="02010609060101010101" charset="-122"/>
            </a:endParaRPr>
          </a:p>
          <a:p>
            <a:r>
              <a:rPr lang="en-US" altLang="zh-CN" b="1" dirty="0">
                <a:latin typeface="Arial" panose="020B0604020202020204" pitchFamily="34" charset="0"/>
                <a:ea typeface="仿宋" panose="02010609060101010101" charset="-122"/>
              </a:rPr>
              <a:t>        { p_time = value; }</a:t>
            </a:r>
            <a:endParaRPr lang="en-US" altLang="zh-CN" b="1" dirty="0">
              <a:latin typeface="Arial" panose="020B0604020202020204" pitchFamily="34" charset="0"/>
              <a:ea typeface="仿宋" panose="02010609060101010101" charset="-122"/>
            </a:endParaRPr>
          </a:p>
          <a:p>
            <a:r>
              <a:rPr lang="en-US" altLang="zh-CN" b="1" dirty="0">
                <a:latin typeface="Arial" panose="020B0604020202020204" pitchFamily="34" charset="0"/>
                <a:ea typeface="仿宋" panose="02010609060101010101" charset="-122"/>
              </a:rPr>
              <a:t>    }</a:t>
            </a:r>
            <a:endParaRPr lang="en-US" altLang="zh-CN" b="1" dirty="0">
              <a:latin typeface="Arial" panose="020B0604020202020204" pitchFamily="34" charset="0"/>
              <a:ea typeface="仿宋" panose="02010609060101010101" charset="-122"/>
            </a:endParaRPr>
          </a:p>
          <a:p>
            <a:endParaRPr lang="en-US" altLang="zh-CN" b="1" dirty="0">
              <a:latin typeface="Arial" panose="020B0604020202020204" pitchFamily="34" charset="0"/>
              <a:ea typeface="仿宋" panose="02010609060101010101" charset="-122"/>
            </a:endParaRPr>
          </a:p>
          <a:p>
            <a:r>
              <a:rPr lang="en-US" altLang="zh-CN" b="1" dirty="0">
                <a:latin typeface="Arial" panose="020B0604020202020204" pitchFamily="34" charset="0"/>
                <a:ea typeface="仿宋" panose="02010609060101010101" charset="-122"/>
              </a:rPr>
              <a:t>    static void Main()</a:t>
            </a:r>
            <a:endParaRPr lang="en-US" altLang="zh-CN" b="1" dirty="0">
              <a:latin typeface="Arial" panose="020B0604020202020204" pitchFamily="34" charset="0"/>
              <a:ea typeface="仿宋" panose="02010609060101010101" charset="-122"/>
            </a:endParaRPr>
          </a:p>
          <a:p>
            <a:r>
              <a:rPr lang="en-US" altLang="zh-CN" b="1" dirty="0">
                <a:latin typeface="Arial" panose="020B0604020202020204" pitchFamily="34" charset="0"/>
                <a:ea typeface="仿宋" panose="02010609060101010101" charset="-122"/>
              </a:rPr>
              <a:t>    {</a:t>
            </a:r>
            <a:endParaRPr lang="en-US" altLang="zh-CN" b="1" dirty="0">
              <a:latin typeface="Arial" panose="020B0604020202020204" pitchFamily="34" charset="0"/>
              <a:ea typeface="仿宋" panose="02010609060101010101" charset="-122"/>
            </a:endParaRPr>
          </a:p>
          <a:p>
            <a:r>
              <a:rPr lang="en-US" altLang="zh-CN" b="1" dirty="0">
                <a:latin typeface="Arial" panose="020B0604020202020204" pitchFamily="34" charset="0"/>
                <a:ea typeface="仿宋" panose="02010609060101010101" charset="-122"/>
              </a:rPr>
              <a:t>        Console.WriteLine(checkval.mytime);</a:t>
            </a:r>
            <a:endParaRPr lang="en-US" altLang="zh-CN" b="1" dirty="0">
              <a:latin typeface="Arial" panose="020B0604020202020204" pitchFamily="34" charset="0"/>
              <a:ea typeface="仿宋" panose="02010609060101010101" charset="-122"/>
            </a:endParaRPr>
          </a:p>
          <a:p>
            <a:r>
              <a:rPr lang="en-US" altLang="zh-CN" b="1" dirty="0">
                <a:latin typeface="Arial" panose="020B0604020202020204" pitchFamily="34" charset="0"/>
                <a:ea typeface="仿宋" panose="02010609060101010101" charset="-122"/>
              </a:rPr>
              <a:t>        checkval.mytime1 = "10:2:22";</a:t>
            </a:r>
            <a:endParaRPr lang="en-US" altLang="zh-CN" b="1" dirty="0">
              <a:latin typeface="Arial" panose="020B0604020202020204" pitchFamily="34" charset="0"/>
              <a:ea typeface="仿宋" panose="02010609060101010101" charset="-122"/>
            </a:endParaRPr>
          </a:p>
          <a:p>
            <a:r>
              <a:rPr lang="en-US" altLang="zh-CN" b="1" dirty="0">
                <a:latin typeface="Arial" panose="020B0604020202020204" pitchFamily="34" charset="0"/>
                <a:ea typeface="仿宋" panose="02010609060101010101" charset="-122"/>
              </a:rPr>
              <a:t>        Console.WriteLine("now is " + checkval.mytime);</a:t>
            </a:r>
            <a:endParaRPr lang="en-US" altLang="zh-CN" b="1" dirty="0">
              <a:latin typeface="Arial" panose="020B0604020202020204" pitchFamily="34" charset="0"/>
              <a:ea typeface="仿宋" panose="02010609060101010101" charset="-122"/>
            </a:endParaRPr>
          </a:p>
          <a:p>
            <a:r>
              <a:rPr lang="en-US" altLang="zh-CN" b="1" dirty="0">
                <a:latin typeface="Arial" panose="020B0604020202020204" pitchFamily="34" charset="0"/>
                <a:ea typeface="仿宋" panose="02010609060101010101" charset="-122"/>
              </a:rPr>
              <a:t>    }</a:t>
            </a:r>
            <a:endParaRPr lang="en-US" altLang="zh-CN" b="1" dirty="0">
              <a:latin typeface="Arial" panose="020B0604020202020204" pitchFamily="34" charset="0"/>
              <a:ea typeface="仿宋" panose="02010609060101010101" charset="-122"/>
            </a:endParaRPr>
          </a:p>
          <a:p>
            <a:r>
              <a:rPr lang="en-US" altLang="zh-CN" b="1" dirty="0">
                <a:latin typeface="Arial" panose="020B0604020202020204" pitchFamily="34" charset="0"/>
                <a:ea typeface="仿宋" panose="02010609060101010101" charset="-122"/>
              </a:rPr>
              <a:t>}</a:t>
            </a:r>
            <a:endParaRPr lang="zh-CN" altLang="zh-CN" b="1" dirty="0">
              <a:latin typeface="Arial" panose="020B0604020202020204" pitchFamily="34" charset="0"/>
              <a:ea typeface="仿宋" panose="02010609060101010101" charset="-122"/>
            </a:endParaRPr>
          </a:p>
        </p:txBody>
      </p:sp>
      <p:sp>
        <p:nvSpPr>
          <p:cNvPr id="180227" name="Text Box 3"/>
          <p:cNvSpPr txBox="1"/>
          <p:nvPr/>
        </p:nvSpPr>
        <p:spPr>
          <a:xfrm>
            <a:off x="7680325" y="3068638"/>
            <a:ext cx="2271713" cy="1198880"/>
          </a:xfrm>
          <a:prstGeom prst="rect">
            <a:avLst/>
          </a:prstGeom>
          <a:noFill/>
          <a:ln w="9525">
            <a:noFill/>
          </a:ln>
        </p:spPr>
        <p:txBody>
          <a:bodyPr anchor="t">
            <a:spAutoFit/>
          </a:bodyPr>
          <a:p>
            <a:pPr algn="just">
              <a:spcBef>
                <a:spcPct val="50000"/>
              </a:spcBef>
            </a:pPr>
            <a:r>
              <a:rPr lang="zh-CN" altLang="en-US" b="1" dirty="0">
                <a:solidFill>
                  <a:srgbClr val="FF0000"/>
                </a:solidFill>
                <a:latin typeface="Verdana" panose="020B0604030504040204" pitchFamily="34" charset="0"/>
                <a:ea typeface="宋体" panose="02010600030101010101" pitchFamily="2" charset="-122"/>
              </a:rPr>
              <a:t>输出结果为：</a:t>
            </a:r>
            <a:endParaRPr lang="zh-CN" altLang="en-US" b="1" dirty="0">
              <a:solidFill>
                <a:srgbClr val="FF0000"/>
              </a:solidFill>
              <a:latin typeface="Verdana" panose="020B0604030504040204" pitchFamily="34" charset="0"/>
              <a:ea typeface="宋体" panose="02010600030101010101" pitchFamily="2" charset="-122"/>
            </a:endParaRPr>
          </a:p>
          <a:p>
            <a:pPr algn="just">
              <a:spcBef>
                <a:spcPct val="50000"/>
              </a:spcBef>
            </a:pPr>
            <a:r>
              <a:rPr lang="en-US" altLang="zh-CN" b="1" dirty="0">
                <a:solidFill>
                  <a:srgbClr val="FF0000"/>
                </a:solidFill>
                <a:latin typeface="Verdana" panose="020B0604030504040204" pitchFamily="34" charset="0"/>
                <a:ea typeface="宋体" panose="02010600030101010101" pitchFamily="2" charset="-122"/>
              </a:rPr>
              <a:t>00:00:00</a:t>
            </a:r>
            <a:endParaRPr lang="en-US" altLang="zh-CN" b="1" dirty="0">
              <a:solidFill>
                <a:srgbClr val="FF0000"/>
              </a:solidFill>
              <a:latin typeface="Verdana" panose="020B0604030504040204" pitchFamily="34" charset="0"/>
              <a:ea typeface="宋体" panose="02010600030101010101" pitchFamily="2" charset="-122"/>
            </a:endParaRPr>
          </a:p>
          <a:p>
            <a:pPr algn="just">
              <a:spcBef>
                <a:spcPct val="50000"/>
              </a:spcBef>
            </a:pPr>
            <a:r>
              <a:rPr lang="en-US" altLang="zh-CN" b="1" dirty="0">
                <a:solidFill>
                  <a:srgbClr val="FF0000"/>
                </a:solidFill>
                <a:latin typeface="Verdana" panose="020B0604030504040204" pitchFamily="34" charset="0"/>
                <a:ea typeface="宋体" panose="02010600030101010101" pitchFamily="2" charset="-122"/>
              </a:rPr>
              <a:t>now is 10:2:22</a:t>
            </a:r>
            <a:endParaRPr lang="en-US" altLang="zh-CN" b="1" dirty="0">
              <a:solidFill>
                <a:srgbClr val="FF0000"/>
              </a:solidFill>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0227"/>
                                        </p:tgtEl>
                                        <p:attrNameLst>
                                          <p:attrName>style.visibility</p:attrName>
                                        </p:attrNameLst>
                                      </p:cBhvr>
                                      <p:to>
                                        <p:strVal val="visible"/>
                                      </p:to>
                                    </p:set>
                                    <p:anim calcmode="lin" valueType="num">
                                      <p:cBhvr additive="base">
                                        <p:cTn id="7" dur="500" fill="hold"/>
                                        <p:tgtEl>
                                          <p:spTgt spid="180227"/>
                                        </p:tgtEl>
                                        <p:attrNameLst>
                                          <p:attrName>ppt_x</p:attrName>
                                        </p:attrNameLst>
                                      </p:cBhvr>
                                      <p:tavLst>
                                        <p:tav tm="0">
                                          <p:val>
                                            <p:strVal val="#ppt_x"/>
                                          </p:val>
                                        </p:tav>
                                        <p:tav tm="100000">
                                          <p:val>
                                            <p:strVal val="#ppt_x"/>
                                          </p:val>
                                        </p:tav>
                                      </p:tavLst>
                                    </p:anim>
                                    <p:anim calcmode="lin" valueType="num">
                                      <p:cBhvr additive="base">
                                        <p:cTn id="8" dur="500" fill="hold"/>
                                        <p:tgtEl>
                                          <p:spTgt spid="1802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0881" name="Rectangle 2"/>
          <p:cNvSpPr>
            <a:spLocks noGrp="1"/>
          </p:cNvSpPr>
          <p:nvPr>
            <p:ph idx="1"/>
          </p:nvPr>
        </p:nvSpPr>
        <p:spPr>
          <a:xfrm>
            <a:off x="1304290" y="405130"/>
            <a:ext cx="10206990" cy="6119495"/>
          </a:xfrm>
        </p:spPr>
        <p:txBody>
          <a:bodyPr vert="horz" wrap="square" lIns="91440" tIns="45720" rIns="91440" bIns="45720" anchor="t">
            <a:normAutofit lnSpcReduction="10000"/>
          </a:bodyPr>
          <a:p>
            <a:pPr eaLnBrk="1" hangingPunct="1">
              <a:lnSpc>
                <a:spcPct val="90000"/>
              </a:lnSpc>
            </a:pPr>
            <a:r>
              <a:rPr lang="en-GB" altLang="zh-CN" sz="2800" b="0" dirty="0">
                <a:solidFill>
                  <a:srgbClr val="FF0000"/>
                </a:solidFill>
              </a:rPr>
              <a:t>this</a:t>
            </a:r>
            <a:r>
              <a:rPr lang="zh-CN" altLang="en-US" sz="2800" dirty="0"/>
              <a:t>关键字</a:t>
            </a:r>
            <a:endParaRPr lang="zh-CN" altLang="en-US" sz="2800" dirty="0"/>
          </a:p>
          <a:p>
            <a:pPr lvl="1" eaLnBrk="1" hangingPunct="1">
              <a:lnSpc>
                <a:spcPct val="90000"/>
              </a:lnSpc>
            </a:pPr>
            <a:r>
              <a:rPr lang="zh-CN" altLang="zh-CN" sz="2400" dirty="0"/>
              <a:t>this引用的是当前实例。</a:t>
            </a:r>
            <a:endParaRPr lang="zh-CN" altLang="zh-CN" sz="2400" dirty="0"/>
          </a:p>
          <a:p>
            <a:pPr lvl="1" eaLnBrk="1" hangingPunct="1">
              <a:lnSpc>
                <a:spcPct val="90000"/>
              </a:lnSpc>
            </a:pPr>
            <a:r>
              <a:rPr lang="zh-CN" altLang="zh-CN" sz="2400" dirty="0"/>
              <a:t>this关键字是一个隐含引用，它隐含于每个类的成员函数中。</a:t>
            </a:r>
            <a:endParaRPr lang="zh-CN" altLang="zh-CN" sz="2400" dirty="0"/>
          </a:p>
          <a:p>
            <a:pPr lvl="1" eaLnBrk="1" hangingPunct="1">
              <a:lnSpc>
                <a:spcPct val="90000"/>
              </a:lnSpc>
            </a:pPr>
            <a:r>
              <a:rPr lang="zh-CN" altLang="zh-CN" sz="2400" dirty="0"/>
              <a:t>this关键字引用类的当前对象，成员通过this关键字可以知道自己属于哪一个实例。</a:t>
            </a:r>
            <a:endParaRPr lang="zh-CN" altLang="zh-CN" sz="2400" dirty="0"/>
          </a:p>
          <a:p>
            <a:pPr lvl="2" eaLnBrk="1" hangingPunct="1">
              <a:lnSpc>
                <a:spcPct val="90000"/>
              </a:lnSpc>
              <a:spcBef>
                <a:spcPct val="10000"/>
              </a:spcBef>
              <a:buNone/>
            </a:pPr>
            <a:r>
              <a:rPr lang="en-US" altLang="zh-CN" sz="2000" dirty="0"/>
              <a:t>public class Test1</a:t>
            </a:r>
            <a:endParaRPr lang="en-US" altLang="zh-CN" sz="2000" dirty="0"/>
          </a:p>
          <a:p>
            <a:pPr lvl="2" eaLnBrk="1" hangingPunct="1">
              <a:lnSpc>
                <a:spcPct val="90000"/>
              </a:lnSpc>
              <a:spcBef>
                <a:spcPct val="10000"/>
              </a:spcBef>
              <a:buNone/>
            </a:pPr>
            <a:r>
              <a:rPr lang="en-US" altLang="zh-CN" sz="2000" dirty="0"/>
              <a:t>{</a:t>
            </a:r>
            <a:endParaRPr lang="en-US" altLang="zh-CN" sz="2000" dirty="0"/>
          </a:p>
          <a:p>
            <a:pPr lvl="2" eaLnBrk="1" hangingPunct="1">
              <a:lnSpc>
                <a:spcPct val="90000"/>
              </a:lnSpc>
              <a:spcBef>
                <a:spcPct val="10000"/>
              </a:spcBef>
              <a:buNone/>
            </a:pPr>
            <a:r>
              <a:rPr lang="en-US" altLang="zh-CN" sz="2000" dirty="0"/>
              <a:t>    public string str;</a:t>
            </a:r>
            <a:endParaRPr lang="en-US" altLang="zh-CN" sz="2000" dirty="0"/>
          </a:p>
          <a:p>
            <a:pPr lvl="2" eaLnBrk="1" hangingPunct="1">
              <a:lnSpc>
                <a:spcPct val="90000"/>
              </a:lnSpc>
              <a:spcBef>
                <a:spcPct val="10000"/>
              </a:spcBef>
              <a:buNone/>
            </a:pPr>
            <a:r>
              <a:rPr lang="en-US" altLang="zh-CN" sz="2000" dirty="0"/>
              <a:t>    public void f(string str)</a:t>
            </a:r>
            <a:endParaRPr lang="en-US" altLang="zh-CN" sz="2000" dirty="0"/>
          </a:p>
          <a:p>
            <a:pPr lvl="2" eaLnBrk="1" hangingPunct="1">
              <a:lnSpc>
                <a:spcPct val="90000"/>
              </a:lnSpc>
              <a:spcBef>
                <a:spcPct val="10000"/>
              </a:spcBef>
              <a:buNone/>
            </a:pPr>
            <a:r>
              <a:rPr lang="en-US" altLang="zh-CN" sz="2000" dirty="0"/>
              <a:t>    {  this.str = str;   }</a:t>
            </a:r>
            <a:endParaRPr lang="en-US" altLang="zh-CN" sz="2000" dirty="0"/>
          </a:p>
          <a:p>
            <a:pPr lvl="2" eaLnBrk="1" hangingPunct="1">
              <a:lnSpc>
                <a:spcPct val="90000"/>
              </a:lnSpc>
              <a:spcBef>
                <a:spcPct val="10000"/>
              </a:spcBef>
              <a:buNone/>
            </a:pPr>
            <a:r>
              <a:rPr lang="en-US" altLang="zh-CN" sz="2000" dirty="0"/>
              <a:t>    </a:t>
            </a:r>
            <a:endParaRPr lang="en-US" altLang="zh-CN" sz="2000" dirty="0"/>
          </a:p>
          <a:p>
            <a:pPr lvl="2" eaLnBrk="1" hangingPunct="1">
              <a:lnSpc>
                <a:spcPct val="90000"/>
              </a:lnSpc>
              <a:spcBef>
                <a:spcPct val="10000"/>
              </a:spcBef>
              <a:buNone/>
            </a:pPr>
            <a:r>
              <a:rPr lang="en-US" altLang="zh-CN" sz="2000" dirty="0"/>
              <a:t>    public static void Main()</a:t>
            </a:r>
            <a:endParaRPr lang="en-US" altLang="zh-CN" sz="2000" dirty="0"/>
          </a:p>
          <a:p>
            <a:pPr lvl="2" eaLnBrk="1" hangingPunct="1">
              <a:lnSpc>
                <a:spcPct val="90000"/>
              </a:lnSpc>
              <a:spcBef>
                <a:spcPct val="10000"/>
              </a:spcBef>
              <a:buNone/>
            </a:pPr>
            <a:r>
              <a:rPr lang="en-US" altLang="zh-CN" sz="2000" dirty="0"/>
              <a:t>    {</a:t>
            </a:r>
            <a:endParaRPr lang="en-US" altLang="zh-CN" sz="2000" dirty="0"/>
          </a:p>
          <a:p>
            <a:pPr lvl="2" eaLnBrk="1" hangingPunct="1">
              <a:lnSpc>
                <a:spcPct val="90000"/>
              </a:lnSpc>
              <a:spcBef>
                <a:spcPct val="10000"/>
              </a:spcBef>
              <a:buNone/>
            </a:pPr>
            <a:r>
              <a:rPr lang="en-US" altLang="zh-CN" sz="2000" dirty="0"/>
              <a:t>        Test1 test = new Test1();</a:t>
            </a:r>
            <a:endParaRPr lang="en-US" altLang="zh-CN" sz="2000" dirty="0"/>
          </a:p>
          <a:p>
            <a:pPr lvl="2" eaLnBrk="1" hangingPunct="1">
              <a:lnSpc>
                <a:spcPct val="90000"/>
              </a:lnSpc>
              <a:spcBef>
                <a:spcPct val="10000"/>
              </a:spcBef>
              <a:buNone/>
            </a:pPr>
            <a:r>
              <a:rPr lang="en-US" altLang="zh-CN" sz="2000" dirty="0"/>
              <a:t>        test.f("aaa");</a:t>
            </a:r>
            <a:endParaRPr lang="en-US" altLang="zh-CN" sz="2000" dirty="0"/>
          </a:p>
          <a:p>
            <a:pPr lvl="2" eaLnBrk="1" hangingPunct="1">
              <a:lnSpc>
                <a:spcPct val="90000"/>
              </a:lnSpc>
              <a:spcBef>
                <a:spcPct val="10000"/>
              </a:spcBef>
              <a:buNone/>
            </a:pPr>
            <a:r>
              <a:rPr lang="en-US" altLang="zh-CN" sz="2000" dirty="0"/>
              <a:t>    }</a:t>
            </a:r>
            <a:endParaRPr lang="en-US" altLang="zh-CN" sz="2000" dirty="0"/>
          </a:p>
          <a:p>
            <a:pPr lvl="2" eaLnBrk="1" hangingPunct="1">
              <a:lnSpc>
                <a:spcPct val="90000"/>
              </a:lnSpc>
              <a:spcBef>
                <a:spcPct val="10000"/>
              </a:spcBef>
              <a:buNone/>
            </a:pPr>
            <a:r>
              <a:rPr lang="en-US" altLang="zh-CN" sz="2000" dirty="0"/>
              <a:t>}</a:t>
            </a:r>
            <a:endParaRPr lang="zh-CN" altLang="zh-CN" sz="2000" dirty="0"/>
          </a:p>
          <a:p>
            <a:pPr lvl="1" eaLnBrk="1" hangingPunct="1">
              <a:lnSpc>
                <a:spcPct val="90000"/>
              </a:lnSpc>
            </a:pPr>
            <a:r>
              <a:rPr lang="zh-CN" altLang="zh-CN" sz="2400" dirty="0">
                <a:solidFill>
                  <a:srgbClr val="FF0000"/>
                </a:solidFill>
              </a:rPr>
              <a:t>静态函数没有this关键字。</a:t>
            </a:r>
            <a:endParaRPr lang="zh-CN" altLang="zh-CN" sz="2400" dirty="0">
              <a:solidFill>
                <a:srgbClr val="FF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1905" name="Rectangle 2"/>
          <p:cNvSpPr>
            <a:spLocks noGrp="1"/>
          </p:cNvSpPr>
          <p:nvPr>
            <p:ph idx="1"/>
          </p:nvPr>
        </p:nvSpPr>
        <p:spPr>
          <a:xfrm>
            <a:off x="1992313" y="333375"/>
            <a:ext cx="8229600" cy="6081713"/>
          </a:xfrm>
        </p:spPr>
        <p:txBody>
          <a:bodyPr vert="horz" wrap="square" lIns="91440" tIns="45720" rIns="91440" bIns="45720" anchor="t"/>
          <a:p>
            <a:pPr eaLnBrk="1" hangingPunct="1">
              <a:lnSpc>
                <a:spcPct val="80000"/>
              </a:lnSpc>
              <a:spcBef>
                <a:spcPct val="10000"/>
              </a:spcBef>
            </a:pPr>
            <a:r>
              <a:rPr lang="zh-CN" altLang="zh-CN" sz="2400" dirty="0"/>
              <a:t>将对象作为参数传递到其他方法，例如：</a:t>
            </a:r>
            <a:endParaRPr lang="zh-CN" altLang="zh-CN" sz="2400" dirty="0"/>
          </a:p>
          <a:p>
            <a:pPr eaLnBrk="1" hangingPunct="1">
              <a:lnSpc>
                <a:spcPct val="80000"/>
              </a:lnSpc>
              <a:spcBef>
                <a:spcPct val="10000"/>
              </a:spcBef>
            </a:pPr>
            <a:endParaRPr lang="zh-CN" altLang="zh-CN" sz="2400" dirty="0"/>
          </a:p>
          <a:p>
            <a:pPr lvl="1" eaLnBrk="1" hangingPunct="1">
              <a:lnSpc>
                <a:spcPct val="80000"/>
              </a:lnSpc>
              <a:spcBef>
                <a:spcPct val="10000"/>
              </a:spcBef>
              <a:buNone/>
            </a:pPr>
            <a:r>
              <a:rPr lang="en-US" altLang="zh-CN" sz="2000" dirty="0"/>
              <a:t>public class Test1</a:t>
            </a:r>
            <a:endParaRPr lang="en-US" altLang="zh-CN" sz="2000" dirty="0"/>
          </a:p>
          <a:p>
            <a:pPr lvl="1" eaLnBrk="1" hangingPunct="1">
              <a:lnSpc>
                <a:spcPct val="80000"/>
              </a:lnSpc>
              <a:spcBef>
                <a:spcPct val="10000"/>
              </a:spcBef>
              <a:buNone/>
            </a:pPr>
            <a:r>
              <a:rPr lang="en-US" altLang="zh-CN" sz="2000" dirty="0"/>
              <a:t>{</a:t>
            </a:r>
            <a:endParaRPr lang="en-US" altLang="zh-CN" sz="2000" dirty="0"/>
          </a:p>
          <a:p>
            <a:pPr lvl="1" eaLnBrk="1" hangingPunct="1">
              <a:lnSpc>
                <a:spcPct val="80000"/>
              </a:lnSpc>
              <a:spcBef>
                <a:spcPct val="10000"/>
              </a:spcBef>
              <a:buNone/>
            </a:pPr>
            <a:r>
              <a:rPr lang="en-US" altLang="zh-CN" sz="2000" dirty="0"/>
              <a:t>    public string str = "aaa";</a:t>
            </a:r>
            <a:endParaRPr lang="en-US" altLang="zh-CN" sz="2000" dirty="0"/>
          </a:p>
          <a:p>
            <a:pPr lvl="1" eaLnBrk="1" hangingPunct="1">
              <a:lnSpc>
                <a:spcPct val="80000"/>
              </a:lnSpc>
              <a:spcBef>
                <a:spcPct val="10000"/>
              </a:spcBef>
              <a:buNone/>
            </a:pPr>
            <a:r>
              <a:rPr lang="en-US" altLang="zh-CN" sz="2000" dirty="0"/>
              <a:t>    public void f(Test1 test)</a:t>
            </a:r>
            <a:endParaRPr lang="en-US" altLang="zh-CN" sz="2000" dirty="0"/>
          </a:p>
          <a:p>
            <a:pPr lvl="1" eaLnBrk="1" hangingPunct="1">
              <a:lnSpc>
                <a:spcPct val="80000"/>
              </a:lnSpc>
              <a:spcBef>
                <a:spcPct val="10000"/>
              </a:spcBef>
              <a:buNone/>
            </a:pPr>
            <a:r>
              <a:rPr lang="en-US" altLang="zh-CN" sz="2000" dirty="0"/>
              <a:t>    {</a:t>
            </a:r>
            <a:endParaRPr lang="en-US" altLang="zh-CN" sz="2000" dirty="0"/>
          </a:p>
          <a:p>
            <a:pPr lvl="1" eaLnBrk="1" hangingPunct="1">
              <a:lnSpc>
                <a:spcPct val="80000"/>
              </a:lnSpc>
              <a:spcBef>
                <a:spcPct val="10000"/>
              </a:spcBef>
              <a:buNone/>
            </a:pPr>
            <a:r>
              <a:rPr lang="en-US" altLang="zh-CN" sz="2000" dirty="0"/>
              <a:t>        str = "bbb";</a:t>
            </a:r>
            <a:endParaRPr lang="en-US" altLang="zh-CN" sz="2000" dirty="0"/>
          </a:p>
          <a:p>
            <a:pPr lvl="1" eaLnBrk="1" hangingPunct="1">
              <a:lnSpc>
                <a:spcPct val="80000"/>
              </a:lnSpc>
              <a:spcBef>
                <a:spcPct val="10000"/>
              </a:spcBef>
              <a:buNone/>
            </a:pPr>
            <a:r>
              <a:rPr lang="en-US" altLang="zh-CN" sz="2000" dirty="0"/>
              <a:t>        Console.WriteLine(test.str);</a:t>
            </a:r>
            <a:endParaRPr lang="en-US" altLang="zh-CN" sz="2000" dirty="0"/>
          </a:p>
          <a:p>
            <a:pPr lvl="1" eaLnBrk="1" hangingPunct="1">
              <a:lnSpc>
                <a:spcPct val="80000"/>
              </a:lnSpc>
              <a:spcBef>
                <a:spcPct val="10000"/>
              </a:spcBef>
              <a:buNone/>
            </a:pPr>
            <a:r>
              <a:rPr lang="en-US" altLang="zh-CN" sz="2000" dirty="0"/>
              <a:t>    }</a:t>
            </a:r>
            <a:endParaRPr lang="en-US" altLang="zh-CN" sz="2000" dirty="0"/>
          </a:p>
          <a:p>
            <a:pPr lvl="1" eaLnBrk="1" hangingPunct="1">
              <a:lnSpc>
                <a:spcPct val="80000"/>
              </a:lnSpc>
              <a:spcBef>
                <a:spcPct val="10000"/>
              </a:spcBef>
              <a:buNone/>
            </a:pPr>
            <a:r>
              <a:rPr lang="en-US" altLang="zh-CN" sz="2000" dirty="0"/>
              <a:t>    public void f1()</a:t>
            </a:r>
            <a:endParaRPr lang="en-US" altLang="zh-CN" sz="2000" dirty="0"/>
          </a:p>
          <a:p>
            <a:pPr lvl="1" eaLnBrk="1" hangingPunct="1">
              <a:lnSpc>
                <a:spcPct val="80000"/>
              </a:lnSpc>
              <a:spcBef>
                <a:spcPct val="10000"/>
              </a:spcBef>
              <a:buNone/>
            </a:pPr>
            <a:r>
              <a:rPr lang="en-US" altLang="zh-CN" sz="2000" dirty="0"/>
              <a:t>    {</a:t>
            </a:r>
            <a:endParaRPr lang="en-US" altLang="zh-CN" sz="2000" dirty="0"/>
          </a:p>
          <a:p>
            <a:pPr lvl="1" eaLnBrk="1" hangingPunct="1">
              <a:lnSpc>
                <a:spcPct val="80000"/>
              </a:lnSpc>
              <a:spcBef>
                <a:spcPct val="10000"/>
              </a:spcBef>
              <a:buNone/>
            </a:pPr>
            <a:r>
              <a:rPr lang="en-US" altLang="zh-CN" sz="2000" dirty="0"/>
              <a:t>        f(this);</a:t>
            </a:r>
            <a:endParaRPr lang="en-US" altLang="zh-CN" sz="2000" dirty="0"/>
          </a:p>
          <a:p>
            <a:pPr lvl="1" eaLnBrk="1" hangingPunct="1">
              <a:lnSpc>
                <a:spcPct val="80000"/>
              </a:lnSpc>
              <a:spcBef>
                <a:spcPct val="10000"/>
              </a:spcBef>
              <a:buNone/>
            </a:pPr>
            <a:r>
              <a:rPr lang="en-US" altLang="zh-CN" sz="2000" dirty="0"/>
              <a:t>    }</a:t>
            </a:r>
            <a:endParaRPr lang="en-US" altLang="zh-CN" sz="2000" dirty="0"/>
          </a:p>
          <a:p>
            <a:pPr lvl="1" eaLnBrk="1" hangingPunct="1">
              <a:lnSpc>
                <a:spcPct val="80000"/>
              </a:lnSpc>
              <a:spcBef>
                <a:spcPct val="10000"/>
              </a:spcBef>
              <a:buNone/>
            </a:pPr>
            <a:endParaRPr lang="en-US" altLang="zh-CN" sz="2000" dirty="0"/>
          </a:p>
          <a:p>
            <a:pPr lvl="1" eaLnBrk="1" hangingPunct="1">
              <a:lnSpc>
                <a:spcPct val="80000"/>
              </a:lnSpc>
              <a:spcBef>
                <a:spcPct val="10000"/>
              </a:spcBef>
              <a:buNone/>
            </a:pPr>
            <a:r>
              <a:rPr lang="en-US" altLang="zh-CN" sz="2000" dirty="0"/>
              <a:t>    public static void Main()</a:t>
            </a:r>
            <a:endParaRPr lang="en-US" altLang="zh-CN" sz="2000" dirty="0"/>
          </a:p>
          <a:p>
            <a:pPr lvl="1" eaLnBrk="1" hangingPunct="1">
              <a:lnSpc>
                <a:spcPct val="80000"/>
              </a:lnSpc>
              <a:spcBef>
                <a:spcPct val="10000"/>
              </a:spcBef>
              <a:buNone/>
            </a:pPr>
            <a:r>
              <a:rPr lang="en-US" altLang="zh-CN" sz="2000" dirty="0"/>
              <a:t>    {</a:t>
            </a:r>
            <a:endParaRPr lang="en-US" altLang="zh-CN" sz="2000" dirty="0"/>
          </a:p>
          <a:p>
            <a:pPr lvl="1" eaLnBrk="1" hangingPunct="1">
              <a:lnSpc>
                <a:spcPct val="80000"/>
              </a:lnSpc>
              <a:spcBef>
                <a:spcPct val="10000"/>
              </a:spcBef>
              <a:buNone/>
            </a:pPr>
            <a:r>
              <a:rPr lang="en-US" altLang="zh-CN" sz="2000" dirty="0"/>
              <a:t>        Test1 test = new Test1();</a:t>
            </a:r>
            <a:endParaRPr lang="en-US" altLang="zh-CN" sz="2000" dirty="0"/>
          </a:p>
          <a:p>
            <a:pPr lvl="1" eaLnBrk="1" hangingPunct="1">
              <a:lnSpc>
                <a:spcPct val="80000"/>
              </a:lnSpc>
              <a:spcBef>
                <a:spcPct val="10000"/>
              </a:spcBef>
              <a:buNone/>
            </a:pPr>
            <a:r>
              <a:rPr lang="en-US" altLang="zh-CN" sz="2000" dirty="0"/>
              <a:t>        test.f1();</a:t>
            </a:r>
            <a:endParaRPr lang="en-US" altLang="zh-CN" sz="2000" dirty="0"/>
          </a:p>
          <a:p>
            <a:pPr lvl="1" eaLnBrk="1" hangingPunct="1">
              <a:lnSpc>
                <a:spcPct val="80000"/>
              </a:lnSpc>
              <a:spcBef>
                <a:spcPct val="10000"/>
              </a:spcBef>
              <a:buNone/>
            </a:pPr>
            <a:r>
              <a:rPr lang="en-US" altLang="zh-CN" sz="2000" dirty="0"/>
              <a:t>    }</a:t>
            </a:r>
            <a:endParaRPr lang="en-US" altLang="zh-CN" sz="2000" dirty="0"/>
          </a:p>
          <a:p>
            <a:pPr lvl="1" eaLnBrk="1" hangingPunct="1">
              <a:lnSpc>
                <a:spcPct val="80000"/>
              </a:lnSpc>
              <a:spcBef>
                <a:spcPct val="10000"/>
              </a:spcBef>
              <a:buNone/>
            </a:pPr>
            <a:r>
              <a:rPr lang="en-US" altLang="zh-CN" sz="2000" dirty="0"/>
              <a:t>}</a:t>
            </a:r>
            <a:endParaRPr lang="zh-CN" altLang="zh-CN" sz="17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2929" name="Rectangle 2"/>
          <p:cNvSpPr>
            <a:spLocks noGrp="1"/>
          </p:cNvSpPr>
          <p:nvPr>
            <p:ph type="title"/>
          </p:nvPr>
        </p:nvSpPr>
        <p:spPr>
          <a:xfrm>
            <a:off x="1992313" y="115888"/>
            <a:ext cx="8229600" cy="792162"/>
          </a:xfrm>
        </p:spPr>
        <p:txBody>
          <a:bodyPr vert="horz" wrap="square" lIns="91440" tIns="45720" rIns="91440" bIns="45720" anchor="ctr"/>
          <a:p>
            <a:pPr eaLnBrk="1" hangingPunct="1"/>
            <a:r>
              <a:rPr lang="zh-CN" altLang="en-US" dirty="0">
                <a:solidFill>
                  <a:srgbClr val="0000FF"/>
                </a:solidFill>
                <a:ea typeface="宋体" panose="02010600030101010101" pitchFamily="2" charset="-122"/>
              </a:rPr>
              <a:t>索引器</a:t>
            </a:r>
            <a:endParaRPr lang="zh-CN" altLang="en-US" dirty="0">
              <a:solidFill>
                <a:srgbClr val="0000FF"/>
              </a:solidFill>
              <a:ea typeface="宋体" panose="02010600030101010101" pitchFamily="2" charset="-122"/>
            </a:endParaRPr>
          </a:p>
        </p:txBody>
      </p:sp>
      <p:sp>
        <p:nvSpPr>
          <p:cNvPr id="252930" name="Rectangle 3"/>
          <p:cNvSpPr/>
          <p:nvPr/>
        </p:nvSpPr>
        <p:spPr>
          <a:xfrm>
            <a:off x="2208213" y="3573463"/>
            <a:ext cx="7848600" cy="2676525"/>
          </a:xfrm>
          <a:prstGeom prst="rect">
            <a:avLst/>
          </a:prstGeom>
          <a:gradFill rotWithShape="1">
            <a:gsLst>
              <a:gs pos="0">
                <a:schemeClr val="accent1"/>
              </a:gs>
              <a:gs pos="100000">
                <a:srgbClr val="FFFFFF"/>
              </a:gs>
            </a:gsLst>
            <a:lin ang="5400000" scaled="1"/>
            <a:tileRect/>
          </a:gradFill>
          <a:ln w="12700" cap="flat" cmpd="sng">
            <a:solidFill>
              <a:schemeClr val="tx1"/>
            </a:solidFill>
            <a:prstDash val="solid"/>
            <a:miter/>
            <a:headEnd type="none" w="med" len="med"/>
            <a:tailEnd type="none" w="med" len="med"/>
          </a:ln>
        </p:spPr>
        <p:txBody>
          <a:bodyPr anchor="t">
            <a:spAutoFit/>
          </a:bodyPr>
          <a:p>
            <a:pPr marL="517525" indent="-517525"/>
            <a:r>
              <a:rPr lang="en-US" altLang="zh-CN" sz="2400" dirty="0">
                <a:latin typeface="Arial" panose="020B0604020202020204" pitchFamily="34" charset="0"/>
                <a:ea typeface="仿宋" panose="02010609060101010101" charset="-122"/>
              </a:rPr>
              <a:t>[</a:t>
            </a:r>
            <a:r>
              <a:rPr lang="zh-CN" altLang="zh-CN" sz="2400" dirty="0">
                <a:latin typeface="Arial" panose="020B0604020202020204" pitchFamily="34" charset="0"/>
                <a:ea typeface="仿宋" panose="02010609060101010101" charset="-122"/>
              </a:rPr>
              <a:t>访问修饰符</a:t>
            </a:r>
            <a:r>
              <a:rPr lang="en-US" altLang="zh-CN" sz="2400" dirty="0">
                <a:latin typeface="Arial" panose="020B0604020202020204" pitchFamily="34" charset="0"/>
                <a:ea typeface="仿宋" panose="02010609060101010101" charset="-122"/>
              </a:rPr>
              <a:t>]</a:t>
            </a:r>
            <a:r>
              <a:rPr lang="zh-CN" altLang="zh-CN" sz="2400" dirty="0">
                <a:latin typeface="Arial" panose="020B0604020202020204" pitchFamily="34" charset="0"/>
                <a:ea typeface="仿宋" panose="02010609060101010101" charset="-122"/>
              </a:rPr>
              <a:t> 数据类型 </a:t>
            </a:r>
            <a:r>
              <a:rPr lang="en-US" altLang="zh-CN" sz="2400" dirty="0">
                <a:latin typeface="Arial" panose="020B0604020202020204" pitchFamily="34" charset="0"/>
                <a:ea typeface="仿宋" panose="02010609060101010101" charset="-122"/>
              </a:rPr>
              <a:t>this[</a:t>
            </a:r>
            <a:r>
              <a:rPr lang="zh-CN" altLang="zh-CN" sz="2400" dirty="0">
                <a:latin typeface="Arial" panose="020B0604020202020204" pitchFamily="34" charset="0"/>
                <a:ea typeface="仿宋" panose="02010609060101010101" charset="-122"/>
              </a:rPr>
              <a:t>数据类型 标识符</a:t>
            </a:r>
            <a:r>
              <a:rPr lang="en-US" altLang="zh-CN" sz="2400" dirty="0">
                <a:latin typeface="Arial" panose="020B0604020202020204" pitchFamily="34" charset="0"/>
                <a:ea typeface="仿宋" panose="02010609060101010101" charset="-122"/>
              </a:rPr>
              <a:t>]</a:t>
            </a:r>
            <a:endParaRPr lang="en-US" altLang="zh-CN" sz="2400" dirty="0">
              <a:latin typeface="Arial" panose="020B0604020202020204" pitchFamily="34" charset="0"/>
              <a:ea typeface="仿宋" panose="02010609060101010101" charset="-122"/>
            </a:endParaRPr>
          </a:p>
          <a:p>
            <a:pPr marL="517525" indent="-517525"/>
            <a:r>
              <a:rPr lang="en-US" altLang="zh-CN" sz="2400" dirty="0">
                <a:latin typeface="Arial" panose="020B0604020202020204" pitchFamily="34" charset="0"/>
                <a:ea typeface="仿宋" panose="02010609060101010101" charset="-122"/>
              </a:rPr>
              <a:t>{</a:t>
            </a:r>
            <a:endParaRPr lang="en-US" altLang="zh-CN" sz="2400" dirty="0">
              <a:latin typeface="Arial" panose="020B0604020202020204" pitchFamily="34" charset="0"/>
              <a:ea typeface="仿宋" panose="02010609060101010101" charset="-122"/>
            </a:endParaRPr>
          </a:p>
          <a:p>
            <a:pPr marL="517525" indent="-517525"/>
            <a:endParaRPr lang="en-US" altLang="zh-CN" sz="2400" dirty="0">
              <a:latin typeface="Arial" panose="020B0604020202020204" pitchFamily="34" charset="0"/>
              <a:ea typeface="仿宋" panose="02010609060101010101" charset="-122"/>
            </a:endParaRPr>
          </a:p>
          <a:p>
            <a:pPr marL="517525" indent="-517525"/>
            <a:r>
              <a:rPr lang="zh-CN" altLang="zh-CN" sz="2400" dirty="0">
                <a:latin typeface="Arial" panose="020B0604020202020204" pitchFamily="34" charset="0"/>
                <a:ea typeface="仿宋" panose="02010609060101010101" charset="-122"/>
              </a:rPr>
              <a:t>	</a:t>
            </a:r>
            <a:r>
              <a:rPr lang="en-US" altLang="zh-CN" sz="2400" dirty="0">
                <a:latin typeface="Arial" panose="020B0604020202020204" pitchFamily="34" charset="0"/>
                <a:ea typeface="仿宋" panose="02010609060101010101" charset="-122"/>
              </a:rPr>
              <a:t>get{};</a:t>
            </a:r>
            <a:endParaRPr lang="en-US" altLang="zh-CN" sz="2400" dirty="0">
              <a:latin typeface="Arial" panose="020B0604020202020204" pitchFamily="34" charset="0"/>
              <a:ea typeface="仿宋" panose="02010609060101010101" charset="-122"/>
            </a:endParaRPr>
          </a:p>
          <a:p>
            <a:pPr marL="517525" indent="-517525"/>
            <a:r>
              <a:rPr lang="zh-CN" altLang="zh-CN" sz="2400" dirty="0">
                <a:latin typeface="Arial" panose="020B0604020202020204" pitchFamily="34" charset="0"/>
                <a:ea typeface="仿宋" panose="02010609060101010101" charset="-122"/>
              </a:rPr>
              <a:t>	</a:t>
            </a:r>
            <a:r>
              <a:rPr lang="en-US" altLang="zh-CN" sz="2400" dirty="0">
                <a:latin typeface="Arial" panose="020B0604020202020204" pitchFamily="34" charset="0"/>
                <a:ea typeface="仿宋" panose="02010609060101010101" charset="-122"/>
              </a:rPr>
              <a:t>set{};</a:t>
            </a:r>
            <a:endParaRPr lang="en-US" altLang="zh-CN" sz="2400" dirty="0">
              <a:latin typeface="Arial" panose="020B0604020202020204" pitchFamily="34" charset="0"/>
              <a:ea typeface="仿宋" panose="02010609060101010101" charset="-122"/>
            </a:endParaRPr>
          </a:p>
          <a:p>
            <a:pPr marL="517525" indent="-517525"/>
            <a:endParaRPr lang="en-US" altLang="zh-CN" sz="2400" dirty="0">
              <a:latin typeface="Arial" panose="020B0604020202020204" pitchFamily="34" charset="0"/>
              <a:ea typeface="仿宋" panose="02010609060101010101" charset="-122"/>
            </a:endParaRPr>
          </a:p>
          <a:p>
            <a:pPr marL="517525" indent="-517525"/>
            <a:r>
              <a:rPr lang="en-US" altLang="zh-CN" sz="2400" dirty="0">
                <a:latin typeface="Arial" panose="020B0604020202020204" pitchFamily="34" charset="0"/>
                <a:ea typeface="仿宋" panose="02010609060101010101" charset="-122"/>
              </a:rPr>
              <a:t>}</a:t>
            </a:r>
            <a:endParaRPr lang="en-US" altLang="zh-CN" sz="2400" dirty="0">
              <a:latin typeface="Arial" panose="020B0604020202020204" pitchFamily="34" charset="0"/>
              <a:ea typeface="仿宋" panose="02010609060101010101" charset="-122"/>
            </a:endParaRPr>
          </a:p>
        </p:txBody>
      </p:sp>
      <p:sp>
        <p:nvSpPr>
          <p:cNvPr id="252931" name="Rectangle 4"/>
          <p:cNvSpPr/>
          <p:nvPr/>
        </p:nvSpPr>
        <p:spPr>
          <a:xfrm>
            <a:off x="2208213" y="2997200"/>
            <a:ext cx="1019175" cy="460375"/>
          </a:xfrm>
          <a:prstGeom prst="rect">
            <a:avLst/>
          </a:prstGeom>
          <a:gradFill rotWithShape="1">
            <a:gsLst>
              <a:gs pos="0">
                <a:srgbClr val="99FF99"/>
              </a:gs>
              <a:gs pos="100000">
                <a:srgbClr val="FFFFFF"/>
              </a:gs>
            </a:gsLst>
            <a:lin ang="5400000" scaled="1"/>
            <a:tileRect/>
          </a:gradFill>
          <a:ln w="9525" cap="flat" cmpd="sng">
            <a:solidFill>
              <a:srgbClr val="008080"/>
            </a:solidFill>
            <a:prstDash val="solid"/>
            <a:miter/>
            <a:headEnd type="none" w="med" len="med"/>
            <a:tailEnd type="none" w="med" len="med"/>
          </a:ln>
          <a:effectLst>
            <a:outerShdw dist="53882" dir="2699999" algn="ctr" rotWithShape="0">
              <a:schemeClr val="bg2">
                <a:alpha val="50000"/>
              </a:schemeClr>
            </a:outerShdw>
          </a:effectLst>
        </p:spPr>
        <p:txBody>
          <a:bodyPr anchor="t">
            <a:spAutoFit/>
          </a:bodyPr>
          <a:p>
            <a:pPr algn="ctr"/>
            <a:r>
              <a:rPr lang="zh-CN" altLang="en-US" sz="2400" dirty="0">
                <a:latin typeface="Arial" panose="020B0604020202020204" pitchFamily="34" charset="0"/>
                <a:ea typeface="仿宋" panose="02010609060101010101" charset="-122"/>
              </a:rPr>
              <a:t>语法</a:t>
            </a:r>
            <a:endParaRPr lang="zh-CN" altLang="en-US" sz="2400" dirty="0">
              <a:latin typeface="Arial" panose="020B0604020202020204" pitchFamily="34" charset="0"/>
              <a:ea typeface="仿宋" panose="02010609060101010101" charset="-122"/>
            </a:endParaRPr>
          </a:p>
        </p:txBody>
      </p:sp>
      <p:sp>
        <p:nvSpPr>
          <p:cNvPr id="252932" name="Text Box 5"/>
          <p:cNvSpPr txBox="1"/>
          <p:nvPr/>
        </p:nvSpPr>
        <p:spPr>
          <a:xfrm>
            <a:off x="1919288" y="1084263"/>
            <a:ext cx="8424862" cy="1568450"/>
          </a:xfrm>
          <a:prstGeom prst="rect">
            <a:avLst/>
          </a:prstGeom>
          <a:noFill/>
          <a:ln w="9525">
            <a:noFill/>
          </a:ln>
        </p:spPr>
        <p:txBody>
          <a:bodyPr anchor="t">
            <a:spAutoFit/>
          </a:bodyPr>
          <a:p>
            <a:pPr>
              <a:buClrTx/>
              <a:buChar char="•"/>
            </a:pPr>
            <a:r>
              <a:rPr lang="zh-CN" altLang="en-US" sz="2400" dirty="0">
                <a:latin typeface="Arial" panose="020B0604020202020204" pitchFamily="34" charset="0"/>
                <a:ea typeface="仿宋" panose="02010609060101010101" charset="-122"/>
              </a:rPr>
              <a:t>参数化成员属性：包含</a:t>
            </a:r>
            <a:r>
              <a:rPr lang="en-US" altLang="zh-CN" sz="2400" dirty="0">
                <a:latin typeface="Arial" panose="020B0604020202020204" pitchFamily="34" charset="0"/>
                <a:ea typeface="仿宋" panose="02010609060101010101" charset="-122"/>
              </a:rPr>
              <a:t>set</a:t>
            </a:r>
            <a:r>
              <a:rPr lang="zh-CN" altLang="en-US" sz="2400" dirty="0">
                <a:latin typeface="Arial" panose="020B0604020202020204" pitchFamily="34" charset="0"/>
                <a:ea typeface="仿宋" panose="02010609060101010101" charset="-122"/>
              </a:rPr>
              <a:t>、</a:t>
            </a:r>
            <a:r>
              <a:rPr lang="en-US" altLang="zh-CN" sz="2400" dirty="0">
                <a:latin typeface="Arial" panose="020B0604020202020204" pitchFamily="34" charset="0"/>
                <a:ea typeface="仿宋" panose="02010609060101010101" charset="-122"/>
              </a:rPr>
              <a:t>get</a:t>
            </a:r>
            <a:r>
              <a:rPr lang="zh-CN" altLang="en-US" sz="2400" dirty="0">
                <a:latin typeface="Arial" panose="020B0604020202020204" pitchFamily="34" charset="0"/>
                <a:ea typeface="仿宋" panose="02010609060101010101" charset="-122"/>
              </a:rPr>
              <a:t>方法。</a:t>
            </a:r>
            <a:endParaRPr lang="zh-CN" altLang="en-US" sz="2400" dirty="0">
              <a:latin typeface="Arial" panose="020B0604020202020204" pitchFamily="34" charset="0"/>
              <a:ea typeface="仿宋" panose="02010609060101010101" charset="-122"/>
            </a:endParaRPr>
          </a:p>
          <a:p>
            <a:pPr>
              <a:buClrTx/>
              <a:buChar char="•"/>
            </a:pPr>
            <a:r>
              <a:rPr lang="zh-CN" altLang="en-US" sz="2400" dirty="0">
                <a:latin typeface="Arial" panose="020B0604020202020204" pitchFamily="34" charset="0"/>
                <a:ea typeface="仿宋" panose="02010609060101010101" charset="-122"/>
              </a:rPr>
              <a:t>与成员属性不同：</a:t>
            </a:r>
            <a:endParaRPr lang="zh-CN" altLang="en-US" sz="2400" dirty="0">
              <a:latin typeface="Arial" panose="020B0604020202020204" pitchFamily="34" charset="0"/>
              <a:ea typeface="仿宋" panose="02010609060101010101" charset="-122"/>
            </a:endParaRPr>
          </a:p>
          <a:p>
            <a:pPr lvl="1" indent="0" algn="l" eaLnBrk="1" fontAlgn="base" hangingPunct="1">
              <a:spcBef>
                <a:spcPct val="0"/>
              </a:spcBef>
              <a:spcAft>
                <a:spcPct val="0"/>
              </a:spcAft>
              <a:buClrTx/>
              <a:buChar char="•"/>
            </a:pPr>
            <a:r>
              <a:rPr lang="zh-CN" altLang="en-US" sz="2400" dirty="0">
                <a:solidFill>
                  <a:schemeClr val="tx1"/>
                </a:solidFill>
                <a:latin typeface="Arial" panose="020B0604020202020204" pitchFamily="34" charset="0"/>
                <a:ea typeface="仿宋" panose="02010609060101010101" charset="-122"/>
              </a:rPr>
              <a:t>它可以接受</a:t>
            </a:r>
            <a:r>
              <a:rPr lang="en-US" altLang="zh-CN" sz="2400" dirty="0">
                <a:solidFill>
                  <a:schemeClr val="tx1"/>
                </a:solidFill>
                <a:latin typeface="Arial" panose="020B0604020202020204" pitchFamily="34" charset="0"/>
                <a:ea typeface="仿宋" panose="02010609060101010101" charset="-122"/>
              </a:rPr>
              <a:t>1</a:t>
            </a:r>
            <a:r>
              <a:rPr lang="zh-CN" altLang="en-US" sz="2400" dirty="0">
                <a:solidFill>
                  <a:schemeClr val="tx1"/>
                </a:solidFill>
                <a:latin typeface="Arial" panose="020B0604020202020204" pitchFamily="34" charset="0"/>
                <a:ea typeface="仿宋" panose="02010609060101010101" charset="-122"/>
              </a:rPr>
              <a:t>个或多个参数</a:t>
            </a:r>
            <a:endParaRPr lang="zh-CN" altLang="en-US" sz="2400" dirty="0">
              <a:solidFill>
                <a:schemeClr val="tx1"/>
              </a:solidFill>
              <a:latin typeface="Arial" panose="020B0604020202020204" pitchFamily="34" charset="0"/>
              <a:ea typeface="仿宋" panose="02010609060101010101" charset="-122"/>
            </a:endParaRPr>
          </a:p>
          <a:p>
            <a:pPr lvl="1" indent="0" algn="l" eaLnBrk="1" fontAlgn="base" hangingPunct="1">
              <a:spcBef>
                <a:spcPct val="0"/>
              </a:spcBef>
              <a:spcAft>
                <a:spcPct val="0"/>
              </a:spcAft>
              <a:buClrTx/>
              <a:buChar char="•"/>
            </a:pPr>
            <a:r>
              <a:rPr lang="zh-CN" altLang="en-US" sz="2400" dirty="0">
                <a:solidFill>
                  <a:schemeClr val="tx1"/>
                </a:solidFill>
                <a:latin typeface="Arial" panose="020B0604020202020204" pitchFamily="34" charset="0"/>
                <a:ea typeface="仿宋" panose="02010609060101010101" charset="-122"/>
              </a:rPr>
              <a:t>使用</a:t>
            </a:r>
            <a:r>
              <a:rPr lang="en-US" altLang="zh-CN" sz="2400" dirty="0">
                <a:solidFill>
                  <a:schemeClr val="tx1"/>
                </a:solidFill>
                <a:latin typeface="Arial" panose="020B0604020202020204" pitchFamily="34" charset="0"/>
                <a:ea typeface="仿宋" panose="02010609060101010101" charset="-122"/>
              </a:rPr>
              <a:t>this</a:t>
            </a:r>
            <a:r>
              <a:rPr lang="zh-CN" altLang="en-US" sz="2400" dirty="0">
                <a:solidFill>
                  <a:schemeClr val="tx1"/>
                </a:solidFill>
                <a:latin typeface="Arial" panose="020B0604020202020204" pitchFamily="34" charset="0"/>
                <a:ea typeface="仿宋" panose="02010609060101010101" charset="-122"/>
              </a:rPr>
              <a:t>作为索引器的名字</a:t>
            </a:r>
            <a:endParaRPr lang="zh-CN" altLang="en-US" sz="2400" dirty="0">
              <a:solidFill>
                <a:schemeClr val="tx1"/>
              </a:solidFill>
              <a:latin typeface="Arial" panose="020B0604020202020204" pitchFamily="34" charset="0"/>
              <a:ea typeface="仿宋" panose="02010609060101010101"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3953" name="Rectangle 2"/>
          <p:cNvSpPr>
            <a:spLocks noGrp="1"/>
          </p:cNvSpPr>
          <p:nvPr>
            <p:ph type="title"/>
          </p:nvPr>
        </p:nvSpPr>
        <p:spPr>
          <a:xfrm>
            <a:off x="1774825" y="0"/>
            <a:ext cx="8540750" cy="925513"/>
          </a:xfrm>
        </p:spPr>
        <p:txBody>
          <a:bodyPr vert="horz" wrap="square" lIns="91440" tIns="45720" rIns="91440" bIns="45720" anchor="ctr"/>
          <a:p>
            <a:pPr eaLnBrk="1" hangingPunct="1"/>
            <a:r>
              <a:rPr lang="zh-CN" altLang="zh-CN" dirty="0">
                <a:solidFill>
                  <a:srgbClr val="0000FF"/>
                </a:solidFill>
                <a:ea typeface="宋体" panose="02010600030101010101" pitchFamily="2" charset="-122"/>
              </a:rPr>
              <a:t>定义和调用索引器</a:t>
            </a:r>
            <a:endParaRPr lang="en-US" altLang="zh-CN" dirty="0">
              <a:solidFill>
                <a:srgbClr val="0000FF"/>
              </a:solidFill>
              <a:ea typeface="宋体" panose="02010600030101010101" pitchFamily="2" charset="-122"/>
            </a:endParaRPr>
          </a:p>
        </p:txBody>
      </p:sp>
      <p:sp>
        <p:nvSpPr>
          <p:cNvPr id="184323" name="Rectangle 3"/>
          <p:cNvSpPr/>
          <p:nvPr/>
        </p:nvSpPr>
        <p:spPr>
          <a:xfrm>
            <a:off x="3803650" y="1455897"/>
            <a:ext cx="4597400" cy="4246245"/>
          </a:xfrm>
          <a:prstGeom prst="rect">
            <a:avLst/>
          </a:prstGeom>
          <a:gradFill rotWithShape="1">
            <a:gsLst>
              <a:gs pos="0">
                <a:schemeClr val="accent1"/>
              </a:gs>
              <a:gs pos="100000">
                <a:srgbClr val="FFFFFF"/>
              </a:gs>
            </a:gsLst>
            <a:lin ang="5400000" scaled="1"/>
            <a:tileRect/>
          </a:gradFill>
          <a:ln w="9525" cap="flat" cmpd="sng">
            <a:solidFill>
              <a:schemeClr val="tx1"/>
            </a:solidFill>
            <a:prstDash val="solid"/>
            <a:miter/>
            <a:headEnd type="none" w="med" len="med"/>
            <a:tailEnd type="none" w="med" len="med"/>
          </a:ln>
        </p:spPr>
        <p:txBody>
          <a:bodyPr anchor="ctr">
            <a:spAutoFit/>
          </a:bodyPr>
          <a:p>
            <a:r>
              <a:rPr lang="zh-CN" altLang="zh-CN" dirty="0">
                <a:latin typeface="Arial" panose="020B0604020202020204" pitchFamily="34" charset="0"/>
                <a:ea typeface="仿宋" panose="02010609060101010101" charset="-122"/>
              </a:rPr>
              <a:t>class Photo</a:t>
            </a:r>
            <a:endParaRPr lang="zh-CN" altLang="zh-CN" dirty="0">
              <a:latin typeface="Arial" panose="020B0604020202020204" pitchFamily="34" charset="0"/>
              <a:ea typeface="仿宋" panose="02010609060101010101" charset="-122"/>
            </a:endParaRPr>
          </a:p>
          <a:p>
            <a:pPr eaLnBrk="0" hangingPunct="0"/>
            <a:r>
              <a:rPr lang="hi-IN" altLang="zh-CN" dirty="0">
                <a:latin typeface="Arial" panose="020B0604020202020204" pitchFamily="34" charset="0"/>
                <a:ea typeface="宋体" panose="02010600030101010101" pitchFamily="2" charset="-122"/>
              </a:rPr>
              <a:t>{</a:t>
            </a:r>
            <a:endParaRPr lang="zh-CN" altLang="zh-CN" dirty="0">
              <a:latin typeface="Arial" panose="020B0604020202020204" pitchFamily="34" charset="0"/>
              <a:ea typeface="仿宋" panose="02010609060101010101" charset="-122"/>
            </a:endParaRPr>
          </a:p>
          <a:p>
            <a:pPr eaLnBrk="0" hangingPunct="0"/>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string _title;</a:t>
            </a:r>
            <a:endParaRPr lang="zh-CN" altLang="zh-CN" dirty="0">
              <a:latin typeface="Arial" panose="020B0604020202020204" pitchFamily="34" charset="0"/>
              <a:ea typeface="仿宋" panose="02010609060101010101" charset="-122"/>
            </a:endParaRPr>
          </a:p>
          <a:p>
            <a:pPr eaLnBrk="0" hangingPunct="0"/>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public Photo(string title)</a:t>
            </a:r>
            <a:endParaRPr lang="zh-CN" altLang="zh-CN" dirty="0">
              <a:latin typeface="Arial" panose="020B0604020202020204" pitchFamily="34" charset="0"/>
              <a:ea typeface="仿宋" panose="02010609060101010101" charset="-122"/>
            </a:endParaRPr>
          </a:p>
          <a:p>
            <a:pPr eaLnBrk="0" hangingPunct="0"/>
            <a:r>
              <a:rPr lang="hi-IN" altLang="zh-CN" dirty="0">
                <a:latin typeface="Arial" panose="020B0604020202020204" pitchFamily="34" charset="0"/>
                <a:ea typeface="宋体" panose="02010600030101010101" pitchFamily="2" charset="-122"/>
              </a:rPr>
              <a:t>	{</a:t>
            </a:r>
            <a:endParaRPr lang="zh-CN" altLang="zh-CN" dirty="0">
              <a:latin typeface="Arial" panose="020B0604020202020204" pitchFamily="34" charset="0"/>
              <a:ea typeface="仿宋" panose="02010609060101010101" charset="-122"/>
            </a:endParaRPr>
          </a:p>
          <a:p>
            <a:pPr eaLnBrk="0" hangingPunct="0"/>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this._title = title;</a:t>
            </a:r>
            <a:endParaRPr lang="zh-CN" altLang="zh-CN" dirty="0">
              <a:latin typeface="Arial" panose="020B0604020202020204" pitchFamily="34" charset="0"/>
              <a:ea typeface="仿宋" panose="02010609060101010101" charset="-122"/>
            </a:endParaRPr>
          </a:p>
          <a:p>
            <a:pPr eaLnBrk="0" hangingPunct="0"/>
            <a:r>
              <a:rPr lang="hi-IN" altLang="zh-CN" dirty="0">
                <a:latin typeface="Arial" panose="020B0604020202020204" pitchFamily="34" charset="0"/>
                <a:ea typeface="宋体" panose="02010600030101010101" pitchFamily="2" charset="-122"/>
              </a:rPr>
              <a:t>	}</a:t>
            </a:r>
            <a:endParaRPr lang="zh-CN" altLang="zh-CN" dirty="0">
              <a:latin typeface="Arial" panose="020B0604020202020204" pitchFamily="34" charset="0"/>
              <a:ea typeface="仿宋" panose="02010609060101010101" charset="-122"/>
            </a:endParaRPr>
          </a:p>
          <a:p>
            <a:pPr eaLnBrk="0" hangingPunct="0"/>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public string Title</a:t>
            </a:r>
            <a:endParaRPr lang="zh-CN" altLang="zh-CN" dirty="0">
              <a:latin typeface="Arial" panose="020B0604020202020204" pitchFamily="34" charset="0"/>
              <a:ea typeface="仿宋" panose="02010609060101010101" charset="-122"/>
            </a:endParaRPr>
          </a:p>
          <a:p>
            <a:pPr eaLnBrk="0" hangingPunct="0"/>
            <a:r>
              <a:rPr lang="hi-IN" altLang="zh-CN" dirty="0">
                <a:latin typeface="Arial" panose="020B0604020202020204" pitchFamily="34" charset="0"/>
                <a:ea typeface="宋体" panose="02010600030101010101" pitchFamily="2" charset="-122"/>
              </a:rPr>
              <a:t>	{</a:t>
            </a:r>
            <a:endParaRPr lang="zh-CN" altLang="zh-CN" dirty="0">
              <a:latin typeface="Arial" panose="020B0604020202020204" pitchFamily="34" charset="0"/>
              <a:ea typeface="仿宋" panose="02010609060101010101" charset="-122"/>
            </a:endParaRPr>
          </a:p>
          <a:p>
            <a:pPr eaLnBrk="0" hangingPunct="0"/>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get</a:t>
            </a:r>
            <a:endParaRPr lang="zh-CN" altLang="zh-CN" dirty="0">
              <a:latin typeface="Arial" panose="020B0604020202020204" pitchFamily="34" charset="0"/>
              <a:ea typeface="仿宋" panose="02010609060101010101" charset="-122"/>
            </a:endParaRPr>
          </a:p>
          <a:p>
            <a:pPr eaLnBrk="0" hangingPunct="0"/>
            <a:r>
              <a:rPr lang="hi-IN" altLang="zh-CN" dirty="0">
                <a:latin typeface="Arial" panose="020B0604020202020204" pitchFamily="34" charset="0"/>
                <a:ea typeface="宋体" panose="02010600030101010101" pitchFamily="2" charset="-122"/>
              </a:rPr>
              <a:t>		{</a:t>
            </a:r>
            <a:endParaRPr lang="zh-CN" altLang="zh-CN" dirty="0">
              <a:latin typeface="Arial" panose="020B0604020202020204" pitchFamily="34" charset="0"/>
              <a:ea typeface="仿宋" panose="02010609060101010101" charset="-122"/>
            </a:endParaRPr>
          </a:p>
          <a:p>
            <a:pPr eaLnBrk="0" hangingPunct="0"/>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return _title;</a:t>
            </a:r>
            <a:endParaRPr lang="zh-CN" altLang="zh-CN" dirty="0">
              <a:latin typeface="Arial" panose="020B0604020202020204" pitchFamily="34" charset="0"/>
              <a:ea typeface="仿宋" panose="02010609060101010101" charset="-122"/>
            </a:endParaRPr>
          </a:p>
          <a:p>
            <a:pPr eaLnBrk="0" hangingPunct="0"/>
            <a:r>
              <a:rPr lang="hi-IN" altLang="zh-CN" dirty="0">
                <a:latin typeface="Arial" panose="020B0604020202020204" pitchFamily="34" charset="0"/>
                <a:ea typeface="宋体" panose="02010600030101010101" pitchFamily="2" charset="-122"/>
              </a:rPr>
              <a:t>		}</a:t>
            </a:r>
            <a:endParaRPr lang="zh-CN" altLang="zh-CN" dirty="0">
              <a:latin typeface="Arial" panose="020B0604020202020204" pitchFamily="34" charset="0"/>
              <a:ea typeface="仿宋" panose="02010609060101010101" charset="-122"/>
            </a:endParaRPr>
          </a:p>
          <a:p>
            <a:pPr eaLnBrk="0" hangingPunct="0"/>
            <a:r>
              <a:rPr lang="hi-IN" altLang="zh-CN" dirty="0">
                <a:latin typeface="Arial" panose="020B0604020202020204" pitchFamily="34" charset="0"/>
                <a:ea typeface="宋体" panose="02010600030101010101" pitchFamily="2" charset="-122"/>
              </a:rPr>
              <a:t>	}</a:t>
            </a:r>
            <a:endParaRPr lang="zh-CN" altLang="zh-CN" dirty="0">
              <a:latin typeface="Arial" panose="020B0604020202020204" pitchFamily="34" charset="0"/>
              <a:ea typeface="仿宋" panose="02010609060101010101" charset="-122"/>
            </a:endParaRPr>
          </a:p>
          <a:p>
            <a:pPr eaLnBrk="0" hangingPunct="0"/>
            <a:r>
              <a:rPr lang="hi-IN" altLang="zh-CN" dirty="0">
                <a:latin typeface="Arial" panose="020B0604020202020204" pitchFamily="34" charset="0"/>
                <a:ea typeface="宋体" panose="02010600030101010101" pitchFamily="2" charset="-122"/>
              </a:rPr>
              <a:t>}</a:t>
            </a:r>
            <a:endParaRPr lang="hi-IN" altLang="zh-CN" dirty="0">
              <a:latin typeface="Arial" panose="020B0604020202020204" pitchFamily="34" charset="0"/>
              <a:ea typeface="宋体" panose="02010600030101010101" pitchFamily="2" charset="-122"/>
            </a:endParaRPr>
          </a:p>
        </p:txBody>
      </p:sp>
      <p:sp>
        <p:nvSpPr>
          <p:cNvPr id="184324" name="Text Box 4"/>
          <p:cNvSpPr txBox="1"/>
          <p:nvPr/>
        </p:nvSpPr>
        <p:spPr>
          <a:xfrm>
            <a:off x="5025867" y="958850"/>
            <a:ext cx="2694305" cy="398780"/>
          </a:xfrm>
          <a:prstGeom prst="rect">
            <a:avLst/>
          </a:prstGeom>
          <a:gradFill rotWithShape="1">
            <a:gsLst>
              <a:gs pos="0">
                <a:srgbClr val="FFCC00"/>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t">
            <a:spAutoFit/>
          </a:bodyPr>
          <a:p>
            <a:pPr algn="ctr"/>
            <a:r>
              <a:rPr lang="zh-CN" altLang="en-US" sz="2000" dirty="0">
                <a:solidFill>
                  <a:srgbClr val="FF0000"/>
                </a:solidFill>
                <a:latin typeface="仿宋" panose="02010609060101010101" charset="-122"/>
                <a:ea typeface="仿宋" panose="02010609060101010101" charset="-122"/>
              </a:rPr>
              <a:t>以 </a:t>
            </a:r>
            <a:r>
              <a:rPr lang="en-US" altLang="zh-CN" sz="2000" dirty="0">
                <a:solidFill>
                  <a:srgbClr val="FF0000"/>
                </a:solidFill>
                <a:latin typeface="Arial" panose="020B0604020202020204" pitchFamily="34" charset="0"/>
                <a:ea typeface="仿宋" panose="02010609060101010101" charset="-122"/>
              </a:rPr>
              <a:t>Title</a:t>
            </a:r>
            <a:r>
              <a:rPr lang="en-US" altLang="zh-CN" sz="2000" dirty="0">
                <a:solidFill>
                  <a:srgbClr val="FF0000"/>
                </a:solidFill>
                <a:latin typeface="仿宋" panose="02010609060101010101" charset="-122"/>
                <a:ea typeface="仿宋" panose="02010609060101010101" charset="-122"/>
              </a:rPr>
              <a:t> </a:t>
            </a:r>
            <a:r>
              <a:rPr lang="zh-CN" altLang="en-US" sz="2000" dirty="0">
                <a:solidFill>
                  <a:srgbClr val="FF0000"/>
                </a:solidFill>
                <a:latin typeface="仿宋" panose="02010609060101010101" charset="-122"/>
                <a:ea typeface="仿宋" panose="02010609060101010101" charset="-122"/>
              </a:rPr>
              <a:t>属性表示照片</a:t>
            </a:r>
            <a:endParaRPr lang="zh-CN" altLang="en-US" sz="2000" dirty="0">
              <a:solidFill>
                <a:srgbClr val="FF0000"/>
              </a:solidFill>
              <a:latin typeface="仿宋" panose="02010609060101010101" charset="-122"/>
              <a:ea typeface="仿宋" panose="02010609060101010101" charset="-122"/>
            </a:endParaRPr>
          </a:p>
        </p:txBody>
      </p:sp>
      <p:sp>
        <p:nvSpPr>
          <p:cNvPr id="184325" name="Text Box 5"/>
          <p:cNvSpPr txBox="1"/>
          <p:nvPr/>
        </p:nvSpPr>
        <p:spPr>
          <a:xfrm>
            <a:off x="4434523" y="1246188"/>
            <a:ext cx="3427730" cy="398780"/>
          </a:xfrm>
          <a:prstGeom prst="rect">
            <a:avLst/>
          </a:prstGeom>
          <a:gradFill rotWithShape="1">
            <a:gsLst>
              <a:gs pos="0">
                <a:srgbClr val="FFCC00"/>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t">
            <a:spAutoFit/>
          </a:bodyPr>
          <a:p>
            <a:pPr algn="ctr"/>
            <a:r>
              <a:rPr lang="zh-CN" altLang="en-US" sz="2000" dirty="0">
                <a:solidFill>
                  <a:srgbClr val="FF0000"/>
                </a:solidFill>
                <a:latin typeface="仿宋" panose="02010609060101010101" charset="-122"/>
                <a:ea typeface="仿宋" panose="02010609060101010101" charset="-122"/>
              </a:rPr>
              <a:t>将照片存放于数组 </a:t>
            </a:r>
            <a:r>
              <a:rPr lang="en-US" altLang="zh-CN" sz="2000" dirty="0">
                <a:solidFill>
                  <a:srgbClr val="FF0000"/>
                </a:solidFill>
                <a:latin typeface="Arial" panose="020B0604020202020204" pitchFamily="34" charset="0"/>
                <a:ea typeface="仿宋" panose="02010609060101010101" charset="-122"/>
              </a:rPr>
              <a:t>photos </a:t>
            </a:r>
            <a:r>
              <a:rPr lang="zh-CN" altLang="en-US" sz="2000" dirty="0">
                <a:solidFill>
                  <a:srgbClr val="FF0000"/>
                </a:solidFill>
                <a:latin typeface="仿宋" panose="02010609060101010101" charset="-122"/>
                <a:ea typeface="仿宋" panose="02010609060101010101" charset="-122"/>
              </a:rPr>
              <a:t>中</a:t>
            </a:r>
            <a:endParaRPr lang="zh-CN" altLang="en-US" sz="2000" dirty="0">
              <a:solidFill>
                <a:srgbClr val="FF0000"/>
              </a:solidFill>
              <a:latin typeface="仿宋" panose="02010609060101010101" charset="-122"/>
              <a:ea typeface="仿宋" panose="02010609060101010101" charset="-122"/>
            </a:endParaRPr>
          </a:p>
        </p:txBody>
      </p:sp>
      <p:sp>
        <p:nvSpPr>
          <p:cNvPr id="184326" name="Rectangle 6"/>
          <p:cNvSpPr/>
          <p:nvPr/>
        </p:nvSpPr>
        <p:spPr>
          <a:xfrm>
            <a:off x="2279650" y="1769110"/>
            <a:ext cx="6985000" cy="2306955"/>
          </a:xfrm>
          <a:prstGeom prst="rect">
            <a:avLst/>
          </a:prstGeom>
          <a:gradFill rotWithShape="1">
            <a:gsLst>
              <a:gs pos="0">
                <a:schemeClr val="accent1"/>
              </a:gs>
              <a:gs pos="100000">
                <a:srgbClr val="FFFFFF"/>
              </a:gs>
            </a:gsLst>
            <a:lin ang="5400000" scaled="1"/>
            <a:tileRect/>
          </a:gradFill>
          <a:ln w="15875" cap="flat" cmpd="sng">
            <a:solidFill>
              <a:schemeClr val="folHlink"/>
            </a:solidFill>
            <a:prstDash val="solid"/>
            <a:miter/>
            <a:headEnd type="none" w="med" len="med"/>
            <a:tailEnd type="none" w="med" len="med"/>
          </a:ln>
        </p:spPr>
        <p:txBody>
          <a:bodyPr anchor="ctr">
            <a:spAutoFit/>
          </a:bodyPr>
          <a:p>
            <a:r>
              <a:rPr lang="zh-CN" altLang="zh-CN" dirty="0">
                <a:latin typeface="Arial" panose="020B0604020202020204" pitchFamily="34" charset="0"/>
                <a:ea typeface="仿宋" panose="02010609060101010101" charset="-122"/>
              </a:rPr>
              <a:t>class Album</a:t>
            </a:r>
            <a:endParaRPr lang="zh-CN" altLang="zh-CN" dirty="0">
              <a:latin typeface="Arial" panose="020B0604020202020204" pitchFamily="34" charset="0"/>
              <a:ea typeface="仿宋" panose="02010609060101010101" charset="-122"/>
            </a:endParaRPr>
          </a:p>
          <a:p>
            <a:pPr eaLnBrk="0" hangingPunct="0"/>
            <a:r>
              <a:rPr lang="hi-IN" altLang="zh-CN" dirty="0">
                <a:latin typeface="Arial" panose="020B0604020202020204" pitchFamily="34" charset="0"/>
                <a:ea typeface="宋体" panose="02010600030101010101" pitchFamily="2" charset="-122"/>
              </a:rPr>
              <a:t>	{</a:t>
            </a:r>
            <a:endParaRPr lang="zh-CN" altLang="zh-CN" dirty="0">
              <a:latin typeface="Arial" panose="020B0604020202020204" pitchFamily="34" charset="0"/>
              <a:ea typeface="仿宋" panose="02010609060101010101" charset="-122"/>
            </a:endParaRPr>
          </a:p>
          <a:p>
            <a:pPr eaLnBrk="0" hangingPunct="0"/>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 该数组用于存放照片</a:t>
            </a:r>
            <a:endParaRPr lang="zh-CN" altLang="zh-CN" dirty="0">
              <a:latin typeface="Arial" panose="020B0604020202020204" pitchFamily="34" charset="0"/>
              <a:ea typeface="仿宋" panose="02010609060101010101" charset="-122"/>
            </a:endParaRPr>
          </a:p>
          <a:p>
            <a:pPr eaLnBrk="0" hangingPunct="0"/>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Photo[] photos;</a:t>
            </a:r>
            <a:endParaRPr lang="zh-CN" altLang="zh-CN" dirty="0">
              <a:latin typeface="Arial" panose="020B0604020202020204" pitchFamily="34" charset="0"/>
              <a:ea typeface="仿宋" panose="02010609060101010101" charset="-122"/>
            </a:endParaRPr>
          </a:p>
          <a:p>
            <a:pPr eaLnBrk="0" hangingPunct="0"/>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public Album(int capacity)</a:t>
            </a:r>
            <a:endParaRPr lang="zh-CN" altLang="zh-CN" dirty="0">
              <a:latin typeface="Arial" panose="020B0604020202020204" pitchFamily="34" charset="0"/>
              <a:ea typeface="仿宋" panose="02010609060101010101" charset="-122"/>
            </a:endParaRPr>
          </a:p>
          <a:p>
            <a:pPr eaLnBrk="0" hangingPunct="0"/>
            <a:r>
              <a:rPr lang="hi-IN" altLang="zh-CN" dirty="0">
                <a:latin typeface="Arial" panose="020B0604020202020204" pitchFamily="34" charset="0"/>
                <a:ea typeface="宋体" panose="02010600030101010101" pitchFamily="2" charset="-122"/>
              </a:rPr>
              <a:t>		{</a:t>
            </a:r>
            <a:endParaRPr lang="zh-CN" altLang="zh-CN" dirty="0">
              <a:latin typeface="Arial" panose="020B0604020202020204" pitchFamily="34" charset="0"/>
              <a:ea typeface="仿宋" panose="02010609060101010101" charset="-122"/>
            </a:endParaRPr>
          </a:p>
          <a:p>
            <a:pPr eaLnBrk="0" hangingPunct="0"/>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photos = new Photo[capacity];</a:t>
            </a:r>
            <a:endParaRPr lang="zh-CN" altLang="zh-CN" dirty="0">
              <a:latin typeface="Arial" panose="020B0604020202020204" pitchFamily="34" charset="0"/>
              <a:ea typeface="仿宋" panose="02010609060101010101" charset="-122"/>
            </a:endParaRPr>
          </a:p>
          <a:p>
            <a:pPr eaLnBrk="0" hangingPunct="0"/>
            <a:r>
              <a:rPr lang="hi-IN" altLang="zh-CN" dirty="0">
                <a:latin typeface="Arial" panose="020B0604020202020204" pitchFamily="34" charset="0"/>
                <a:ea typeface="宋体" panose="02010600030101010101" pitchFamily="2" charset="-122"/>
              </a:rPr>
              <a:t>		}</a:t>
            </a:r>
            <a:endParaRPr lang="hi-IN" altLang="zh-CN" dirty="0">
              <a:latin typeface="Arial" panose="020B0604020202020204" pitchFamily="34" charset="0"/>
              <a:ea typeface="宋体" panose="02010600030101010101" pitchFamily="2" charset="-122"/>
            </a:endParaRPr>
          </a:p>
        </p:txBody>
      </p:sp>
      <p:sp>
        <p:nvSpPr>
          <p:cNvPr id="184327" name="AutoShape 7"/>
          <p:cNvSpPr/>
          <p:nvPr/>
        </p:nvSpPr>
        <p:spPr>
          <a:xfrm>
            <a:off x="4054475" y="3081694"/>
            <a:ext cx="5040313" cy="508876"/>
          </a:xfrm>
          <a:prstGeom prst="roundRect">
            <a:avLst>
              <a:gd name="adj" fmla="val 16667"/>
            </a:avLst>
          </a:prstGeom>
          <a:noFill/>
          <a:ln w="22225" cap="flat" cmpd="sng">
            <a:solidFill>
              <a:srgbClr val="FF0000"/>
            </a:solidFill>
            <a:prstDash val="solid"/>
            <a:round/>
            <a:headEnd type="none" w="med" len="med"/>
            <a:tailEnd type="none" w="med" len="med"/>
          </a:ln>
        </p:spPr>
        <p:txBody>
          <a:bodyPr anchor="ctr">
            <a:spAutoFit/>
          </a:bodyPr>
          <a:p>
            <a:endParaRPr lang="zh-CN" altLang="en-US" dirty="0">
              <a:latin typeface="Arial" panose="020B0604020202020204" pitchFamily="34" charset="0"/>
              <a:ea typeface="仿宋"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xit" presetSubtype="0" fill="hold" grpId="0" nodeType="clickEffect">
                                  <p:stCondLst>
                                    <p:cond delay="0"/>
                                  </p:stCondLst>
                                  <p:childTnLst>
                                    <p:anim calcmode="lin" valueType="num">
                                      <p:cBhvr>
                                        <p:cTn id="6" dur="1000"/>
                                        <p:tgtEl>
                                          <p:spTgt spid="184323"/>
                                        </p:tgtEl>
                                        <p:attrNameLst>
                                          <p:attrName>ppt_w</p:attrName>
                                        </p:attrNameLst>
                                      </p:cBhvr>
                                      <p:tavLst>
                                        <p:tav tm="0">
                                          <p:val>
                                            <p:strVal val="ppt_w"/>
                                          </p:val>
                                        </p:tav>
                                        <p:tav tm="100000">
                                          <p:val>
                                            <p:strVal val="ppt_w*0.70"/>
                                          </p:val>
                                        </p:tav>
                                      </p:tavLst>
                                    </p:anim>
                                    <p:anim calcmode="lin" valueType="num">
                                      <p:cBhvr>
                                        <p:cTn id="7" dur="1000"/>
                                        <p:tgtEl>
                                          <p:spTgt spid="184323"/>
                                        </p:tgtEl>
                                        <p:attrNameLst>
                                          <p:attrName>ppt_h</p:attrName>
                                        </p:attrNameLst>
                                      </p:cBhvr>
                                      <p:tavLst>
                                        <p:tav tm="0">
                                          <p:val>
                                            <p:strVal val="ppt_h"/>
                                          </p:val>
                                        </p:tav>
                                        <p:tav tm="100000">
                                          <p:val>
                                            <p:strVal val="ppt_h"/>
                                          </p:val>
                                        </p:tav>
                                      </p:tavLst>
                                    </p:anim>
                                    <p:animEffect transition="out" filter="fade">
                                      <p:cBhvr>
                                        <p:cTn id="8" dur="1000"/>
                                        <p:tgtEl>
                                          <p:spTgt spid="184323"/>
                                        </p:tgtEl>
                                      </p:cBhvr>
                                    </p:animEffect>
                                    <p:set>
                                      <p:cBhvr>
                                        <p:cTn id="9" dur="1" fill="hold">
                                          <p:stCondLst>
                                            <p:cond delay="999"/>
                                          </p:stCondLst>
                                        </p:cTn>
                                        <p:tgtEl>
                                          <p:spTgt spid="184323"/>
                                        </p:tgtEl>
                                        <p:attrNameLst>
                                          <p:attrName>style.visibility</p:attrName>
                                        </p:attrNameLst>
                                      </p:cBhvr>
                                      <p:to>
                                        <p:strVal val="hidden"/>
                                      </p:to>
                                    </p:set>
                                  </p:childTnLst>
                                </p:cTn>
                              </p:par>
                              <p:par>
                                <p:cTn id="10" presetID="55" presetClass="exit" presetSubtype="0" fill="hold" grpId="0" nodeType="withEffect">
                                  <p:stCondLst>
                                    <p:cond delay="0"/>
                                  </p:stCondLst>
                                  <p:childTnLst>
                                    <p:anim calcmode="lin" valueType="num">
                                      <p:cBhvr>
                                        <p:cTn id="11" dur="1000"/>
                                        <p:tgtEl>
                                          <p:spTgt spid="184324"/>
                                        </p:tgtEl>
                                        <p:attrNameLst>
                                          <p:attrName>ppt_w</p:attrName>
                                        </p:attrNameLst>
                                      </p:cBhvr>
                                      <p:tavLst>
                                        <p:tav tm="0">
                                          <p:val>
                                            <p:strVal val="ppt_w"/>
                                          </p:val>
                                        </p:tav>
                                        <p:tav tm="100000">
                                          <p:val>
                                            <p:strVal val="ppt_w*0.70"/>
                                          </p:val>
                                        </p:tav>
                                      </p:tavLst>
                                    </p:anim>
                                    <p:anim calcmode="lin" valueType="num">
                                      <p:cBhvr>
                                        <p:cTn id="12" dur="1000"/>
                                        <p:tgtEl>
                                          <p:spTgt spid="184324"/>
                                        </p:tgtEl>
                                        <p:attrNameLst>
                                          <p:attrName>ppt_h</p:attrName>
                                        </p:attrNameLst>
                                      </p:cBhvr>
                                      <p:tavLst>
                                        <p:tav tm="0">
                                          <p:val>
                                            <p:strVal val="ppt_h"/>
                                          </p:val>
                                        </p:tav>
                                        <p:tav tm="100000">
                                          <p:val>
                                            <p:strVal val="ppt_h"/>
                                          </p:val>
                                        </p:tav>
                                      </p:tavLst>
                                    </p:anim>
                                    <p:animEffect transition="out" filter="fade">
                                      <p:cBhvr>
                                        <p:cTn id="13" dur="1000"/>
                                        <p:tgtEl>
                                          <p:spTgt spid="184324"/>
                                        </p:tgtEl>
                                      </p:cBhvr>
                                    </p:animEffect>
                                    <p:set>
                                      <p:cBhvr>
                                        <p:cTn id="14" dur="1" fill="hold">
                                          <p:stCondLst>
                                            <p:cond delay="999"/>
                                          </p:stCondLst>
                                        </p:cTn>
                                        <p:tgtEl>
                                          <p:spTgt spid="184324"/>
                                        </p:tgtEl>
                                        <p:attrNameLst>
                                          <p:attrName>style.visibility</p:attrName>
                                        </p:attrNameLst>
                                      </p:cBhvr>
                                      <p:to>
                                        <p:strVal val="hidden"/>
                                      </p:to>
                                    </p:set>
                                  </p:childTnLst>
                                </p:cTn>
                              </p:par>
                              <p:par>
                                <p:cTn id="15" presetID="22" presetClass="entr" presetSubtype="1" fill="hold" grpId="0" nodeType="withEffect">
                                  <p:stCondLst>
                                    <p:cond delay="0"/>
                                  </p:stCondLst>
                                  <p:childTnLst>
                                    <p:set>
                                      <p:cBhvr>
                                        <p:cTn id="16" dur="1" fill="hold">
                                          <p:stCondLst>
                                            <p:cond delay="0"/>
                                          </p:stCondLst>
                                        </p:cTn>
                                        <p:tgtEl>
                                          <p:spTgt spid="184326"/>
                                        </p:tgtEl>
                                        <p:attrNameLst>
                                          <p:attrName>style.visibility</p:attrName>
                                        </p:attrNameLst>
                                      </p:cBhvr>
                                      <p:to>
                                        <p:strVal val="visible"/>
                                      </p:to>
                                    </p:set>
                                    <p:animEffect transition="in" filter="wipe(up)">
                                      <p:cBhvr>
                                        <p:cTn id="17" dur="1000"/>
                                        <p:tgtEl>
                                          <p:spTgt spid="184326"/>
                                        </p:tgtEl>
                                      </p:cBhvr>
                                    </p:animEffect>
                                  </p:childTnLst>
                                </p:cTn>
                              </p:par>
                              <p:par>
                                <p:cTn id="18" presetID="17" presetClass="entr" presetSubtype="10" fill="hold" grpId="0" nodeType="withEffect">
                                  <p:stCondLst>
                                    <p:cond delay="0"/>
                                  </p:stCondLst>
                                  <p:childTnLst>
                                    <p:set>
                                      <p:cBhvr>
                                        <p:cTn id="19" dur="1" fill="hold">
                                          <p:stCondLst>
                                            <p:cond delay="0"/>
                                          </p:stCondLst>
                                        </p:cTn>
                                        <p:tgtEl>
                                          <p:spTgt spid="184327"/>
                                        </p:tgtEl>
                                        <p:attrNameLst>
                                          <p:attrName>style.visibility</p:attrName>
                                        </p:attrNameLst>
                                      </p:cBhvr>
                                      <p:to>
                                        <p:strVal val="visible"/>
                                      </p:to>
                                    </p:set>
                                    <p:anim calcmode="lin" valueType="num">
                                      <p:cBhvr>
                                        <p:cTn id="20" dur="1000" fill="hold"/>
                                        <p:tgtEl>
                                          <p:spTgt spid="184327"/>
                                        </p:tgtEl>
                                        <p:attrNameLst>
                                          <p:attrName>ppt_w</p:attrName>
                                        </p:attrNameLst>
                                      </p:cBhvr>
                                      <p:tavLst>
                                        <p:tav tm="0">
                                          <p:val>
                                            <p:fltVal val="0.000000"/>
                                          </p:val>
                                        </p:tav>
                                        <p:tav tm="100000">
                                          <p:val>
                                            <p:strVal val="#ppt_w"/>
                                          </p:val>
                                        </p:tav>
                                      </p:tavLst>
                                    </p:anim>
                                    <p:anim calcmode="lin" valueType="num">
                                      <p:cBhvr>
                                        <p:cTn id="21" dur="1000" fill="hold"/>
                                        <p:tgtEl>
                                          <p:spTgt spid="184327"/>
                                        </p:tgtEl>
                                        <p:attrNameLst>
                                          <p:attrName>ppt_h</p:attrName>
                                        </p:attrNameLst>
                                      </p:cBhvr>
                                      <p:tavLst>
                                        <p:tav tm="0">
                                          <p:val>
                                            <p:strVal val="#ppt_h"/>
                                          </p:val>
                                        </p:tav>
                                        <p:tav tm="100000">
                                          <p:val>
                                            <p:strVal val="#ppt_h"/>
                                          </p:val>
                                        </p:tav>
                                      </p:tavLst>
                                    </p:anim>
                                  </p:childTnLst>
                                </p:cTn>
                              </p:par>
                              <p:par>
                                <p:cTn id="22" presetID="22" presetClass="entr" presetSubtype="8" fill="hold" grpId="0" nodeType="withEffect">
                                  <p:stCondLst>
                                    <p:cond delay="0"/>
                                  </p:stCondLst>
                                  <p:childTnLst>
                                    <p:set>
                                      <p:cBhvr>
                                        <p:cTn id="23" dur="1" fill="hold">
                                          <p:stCondLst>
                                            <p:cond delay="0"/>
                                          </p:stCondLst>
                                        </p:cTn>
                                        <p:tgtEl>
                                          <p:spTgt spid="184325"/>
                                        </p:tgtEl>
                                        <p:attrNameLst>
                                          <p:attrName>style.visibility</p:attrName>
                                        </p:attrNameLst>
                                      </p:cBhvr>
                                      <p:to>
                                        <p:strVal val="visible"/>
                                      </p:to>
                                    </p:set>
                                    <p:animEffect transition="in" filter="wipe(left)">
                                      <p:cBhvr>
                                        <p:cTn id="24" dur="500"/>
                                        <p:tgtEl>
                                          <p:spTgt spid="184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ldLvl="0" animBg="1"/>
      <p:bldP spid="184324" grpId="0" bldLvl="0" animBg="1"/>
      <p:bldP spid="184325" grpId="0" bldLvl="0" animBg="1"/>
      <p:bldP spid="184326" grpId="0" bldLvl="0" animBg="1"/>
      <p:bldP spid="184327" grpId="0" bldLvl="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4977" name="Rectangle 2"/>
          <p:cNvSpPr>
            <a:spLocks noGrp="1"/>
          </p:cNvSpPr>
          <p:nvPr>
            <p:ph type="title"/>
          </p:nvPr>
        </p:nvSpPr>
        <p:spPr>
          <a:xfrm>
            <a:off x="1524000" y="0"/>
            <a:ext cx="8540750" cy="1052513"/>
          </a:xfrm>
        </p:spPr>
        <p:txBody>
          <a:bodyPr vert="horz" wrap="square" lIns="91440" tIns="45720" rIns="91440" bIns="45720" anchor="ctr"/>
          <a:p>
            <a:pPr eaLnBrk="1" hangingPunct="1"/>
            <a:r>
              <a:rPr lang="zh-CN" altLang="zh-CN" dirty="0">
                <a:ea typeface="宋体" panose="02010600030101010101" pitchFamily="2" charset="-122"/>
              </a:rPr>
              <a:t>定义和调用索引器</a:t>
            </a:r>
            <a:r>
              <a:rPr lang="en-US" altLang="zh-CN" sz="1700" dirty="0">
                <a:ea typeface="宋体" panose="02010600030101010101" pitchFamily="2" charset="-122"/>
              </a:rPr>
              <a:t> </a:t>
            </a:r>
            <a:r>
              <a:rPr lang="en-US" altLang="zh-CN" dirty="0">
                <a:ea typeface="宋体" panose="02010600030101010101" pitchFamily="2" charset="-122"/>
              </a:rPr>
              <a:t>4-2</a:t>
            </a:r>
            <a:endParaRPr lang="en-US" altLang="zh-CN" dirty="0">
              <a:ea typeface="宋体" panose="02010600030101010101" pitchFamily="2" charset="-122"/>
            </a:endParaRPr>
          </a:p>
        </p:txBody>
      </p:sp>
      <p:sp>
        <p:nvSpPr>
          <p:cNvPr id="254978" name="Rectangle 3"/>
          <p:cNvSpPr/>
          <p:nvPr/>
        </p:nvSpPr>
        <p:spPr>
          <a:xfrm>
            <a:off x="1774825" y="0"/>
            <a:ext cx="8604250" cy="6858000"/>
          </a:xfrm>
          <a:prstGeom prst="rect">
            <a:avLst/>
          </a:prstGeom>
          <a:gradFill rotWithShape="1">
            <a:gsLst>
              <a:gs pos="0">
                <a:schemeClr val="accent1"/>
              </a:gs>
              <a:gs pos="100000">
                <a:srgbClr val="FFFFFF"/>
              </a:gs>
            </a:gsLst>
            <a:lin ang="5400000" scaled="1"/>
            <a:tileRect/>
          </a:gradFill>
          <a:ln w="9525" cap="flat" cmpd="sng">
            <a:solidFill>
              <a:schemeClr val="tx1"/>
            </a:solidFill>
            <a:prstDash val="solid"/>
            <a:miter/>
            <a:headEnd type="none" w="med" len="med"/>
            <a:tailEnd type="none" w="med" len="med"/>
          </a:ln>
        </p:spPr>
        <p:txBody>
          <a:bodyPr anchor="ctr"/>
          <a:p>
            <a:r>
              <a:rPr lang="zh-CN" altLang="zh-CN" dirty="0">
                <a:latin typeface="Arial" panose="020B0604020202020204" pitchFamily="34" charset="0"/>
                <a:ea typeface="仿宋" panose="02010609060101010101" charset="-122"/>
              </a:rPr>
              <a:t>public Photo this[int index]</a:t>
            </a:r>
            <a:endParaRPr lang="zh-CN" altLang="zh-CN" dirty="0">
              <a:latin typeface="Arial" panose="020B0604020202020204" pitchFamily="34" charset="0"/>
              <a:ea typeface="仿宋" panose="02010609060101010101" charset="-122"/>
            </a:endParaRPr>
          </a:p>
          <a:p>
            <a:pPr eaLnBrk="0" hangingPunct="0"/>
            <a:r>
              <a:rPr lang="hi-IN" altLang="zh-CN" dirty="0">
                <a:latin typeface="Arial" panose="020B0604020202020204" pitchFamily="34" charset="0"/>
                <a:ea typeface="宋体" panose="02010600030101010101" pitchFamily="2" charset="-122"/>
              </a:rPr>
              <a:t>{</a:t>
            </a:r>
            <a:endParaRPr lang="zh-CN" altLang="zh-CN" dirty="0">
              <a:latin typeface="Arial" panose="020B0604020202020204" pitchFamily="34" charset="0"/>
              <a:ea typeface="仿宋" panose="02010609060101010101" charset="-122"/>
            </a:endParaRPr>
          </a:p>
          <a:p>
            <a:pPr eaLnBrk="0" hangingPunct="0"/>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get</a:t>
            </a:r>
            <a:endParaRPr lang="zh-CN" altLang="zh-CN" dirty="0">
              <a:latin typeface="Arial" panose="020B0604020202020204" pitchFamily="34" charset="0"/>
              <a:ea typeface="仿宋" panose="02010609060101010101" charset="-122"/>
            </a:endParaRPr>
          </a:p>
          <a:p>
            <a:pPr eaLnBrk="0" hangingPunct="0"/>
            <a:r>
              <a:rPr lang="hi-IN" altLang="zh-CN" dirty="0">
                <a:latin typeface="Arial" panose="020B0604020202020204" pitchFamily="34" charset="0"/>
                <a:ea typeface="宋体" panose="02010600030101010101" pitchFamily="2" charset="-122"/>
              </a:rPr>
              <a:t>	{</a:t>
            </a:r>
            <a:endParaRPr lang="zh-CN" altLang="zh-CN" dirty="0">
              <a:latin typeface="Arial" panose="020B0604020202020204" pitchFamily="34" charset="0"/>
              <a:ea typeface="仿宋" panose="02010609060101010101" charset="-122"/>
            </a:endParaRPr>
          </a:p>
          <a:p>
            <a:pPr eaLnBrk="0" hangingPunct="0"/>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 验证索引范围</a:t>
            </a:r>
            <a:endParaRPr lang="zh-CN" altLang="zh-CN" dirty="0">
              <a:latin typeface="Arial" panose="020B0604020202020204" pitchFamily="34" charset="0"/>
              <a:ea typeface="仿宋" panose="02010609060101010101" charset="-122"/>
            </a:endParaRPr>
          </a:p>
          <a:p>
            <a:pPr eaLnBrk="0" hangingPunct="0"/>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if (index &lt; 0 || index &gt;= photos.Length)</a:t>
            </a:r>
            <a:endParaRPr lang="zh-CN" altLang="zh-CN" dirty="0">
              <a:latin typeface="Arial" panose="020B0604020202020204" pitchFamily="34" charset="0"/>
              <a:ea typeface="仿宋" panose="02010609060101010101" charset="-122"/>
            </a:endParaRPr>
          </a:p>
          <a:p>
            <a:pPr eaLnBrk="0" hangingPunct="0"/>
            <a:r>
              <a:rPr lang="hi-IN" altLang="zh-CN" dirty="0">
                <a:latin typeface="Arial" panose="020B0604020202020204" pitchFamily="34" charset="0"/>
                <a:ea typeface="宋体" panose="02010600030101010101" pitchFamily="2" charset="-122"/>
              </a:rPr>
              <a:t>		{</a:t>
            </a:r>
            <a:endParaRPr lang="zh-CN" altLang="zh-CN" dirty="0">
              <a:latin typeface="Arial" panose="020B0604020202020204" pitchFamily="34" charset="0"/>
              <a:ea typeface="仿宋" panose="02010609060101010101" charset="-122"/>
            </a:endParaRPr>
          </a:p>
          <a:p>
            <a:pPr eaLnBrk="0" hangingPunct="0"/>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Console.WriteLine("索引无效");</a:t>
            </a:r>
            <a:endParaRPr lang="zh-CN" altLang="zh-CN" dirty="0">
              <a:latin typeface="Arial" panose="020B0604020202020204" pitchFamily="34" charset="0"/>
              <a:ea typeface="仿宋" panose="02010609060101010101" charset="-122"/>
            </a:endParaRPr>
          </a:p>
          <a:p>
            <a:pPr eaLnBrk="0" hangingPunct="0"/>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 使用 null 指示失败</a:t>
            </a:r>
            <a:endParaRPr lang="zh-CN" altLang="zh-CN" dirty="0">
              <a:latin typeface="Arial" panose="020B0604020202020204" pitchFamily="34" charset="0"/>
              <a:ea typeface="仿宋" panose="02010609060101010101" charset="-122"/>
            </a:endParaRPr>
          </a:p>
          <a:p>
            <a:pPr eaLnBrk="0" hangingPunct="0"/>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return null;</a:t>
            </a:r>
            <a:endParaRPr lang="zh-CN" altLang="zh-CN" dirty="0">
              <a:latin typeface="Arial" panose="020B0604020202020204" pitchFamily="34" charset="0"/>
              <a:ea typeface="仿宋" panose="02010609060101010101" charset="-122"/>
            </a:endParaRPr>
          </a:p>
          <a:p>
            <a:pPr eaLnBrk="0" hangingPunct="0"/>
            <a:r>
              <a:rPr lang="hi-IN" altLang="zh-CN" dirty="0">
                <a:latin typeface="Arial" panose="020B0604020202020204" pitchFamily="34" charset="0"/>
                <a:ea typeface="宋体" panose="02010600030101010101" pitchFamily="2" charset="-122"/>
              </a:rPr>
              <a:t>		}</a:t>
            </a:r>
            <a:endParaRPr lang="zh-CN" altLang="zh-CN" dirty="0">
              <a:latin typeface="Arial" panose="020B0604020202020204" pitchFamily="34" charset="0"/>
              <a:ea typeface="仿宋" panose="02010609060101010101" charset="-122"/>
            </a:endParaRPr>
          </a:p>
          <a:p>
            <a:pPr eaLnBrk="0" hangingPunct="0"/>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 对于有效索引，返回请求的照片</a:t>
            </a:r>
            <a:endParaRPr lang="zh-CN" altLang="zh-CN" dirty="0">
              <a:latin typeface="Arial" panose="020B0604020202020204" pitchFamily="34" charset="0"/>
              <a:ea typeface="仿宋" panose="02010609060101010101" charset="-122"/>
            </a:endParaRPr>
          </a:p>
          <a:p>
            <a:pPr eaLnBrk="0" hangingPunct="0"/>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return photos[index];</a:t>
            </a:r>
            <a:endParaRPr lang="zh-CN" altLang="zh-CN" dirty="0">
              <a:latin typeface="Arial" panose="020B0604020202020204" pitchFamily="34" charset="0"/>
              <a:ea typeface="仿宋" panose="02010609060101010101" charset="-122"/>
            </a:endParaRPr>
          </a:p>
          <a:p>
            <a:pPr eaLnBrk="0" hangingPunct="0"/>
            <a:r>
              <a:rPr lang="hi-IN" altLang="zh-CN" dirty="0">
                <a:latin typeface="Arial" panose="020B0604020202020204" pitchFamily="34" charset="0"/>
                <a:ea typeface="宋体" panose="02010600030101010101" pitchFamily="2" charset="-122"/>
              </a:rPr>
              <a:t>	}</a:t>
            </a:r>
            <a:endParaRPr lang="zh-CN" altLang="zh-CN" dirty="0">
              <a:latin typeface="Arial" panose="020B0604020202020204" pitchFamily="34" charset="0"/>
              <a:ea typeface="仿宋" panose="02010609060101010101" charset="-122"/>
            </a:endParaRPr>
          </a:p>
          <a:p>
            <a:pPr eaLnBrk="0" hangingPunct="0"/>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set</a:t>
            </a:r>
            <a:endParaRPr lang="zh-CN" altLang="zh-CN" dirty="0">
              <a:latin typeface="Arial" panose="020B0604020202020204" pitchFamily="34" charset="0"/>
              <a:ea typeface="仿宋" panose="02010609060101010101" charset="-122"/>
            </a:endParaRPr>
          </a:p>
          <a:p>
            <a:pPr eaLnBrk="0" hangingPunct="0"/>
            <a:r>
              <a:rPr lang="hi-IN" altLang="zh-CN" dirty="0">
                <a:latin typeface="Arial" panose="020B0604020202020204" pitchFamily="34" charset="0"/>
                <a:ea typeface="宋体" panose="02010600030101010101" pitchFamily="2" charset="-122"/>
              </a:rPr>
              <a:t>	{</a:t>
            </a:r>
            <a:endParaRPr lang="zh-CN" altLang="zh-CN" dirty="0">
              <a:latin typeface="Arial" panose="020B0604020202020204" pitchFamily="34" charset="0"/>
              <a:ea typeface="仿宋" panose="02010609060101010101" charset="-122"/>
            </a:endParaRPr>
          </a:p>
          <a:p>
            <a:pPr eaLnBrk="0" hangingPunct="0"/>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if (index &lt; 0 || index &gt;= photos.Length)</a:t>
            </a:r>
            <a:endParaRPr lang="zh-CN" altLang="zh-CN" dirty="0">
              <a:latin typeface="Arial" panose="020B0604020202020204" pitchFamily="34" charset="0"/>
              <a:ea typeface="仿宋" panose="02010609060101010101" charset="-122"/>
            </a:endParaRPr>
          </a:p>
          <a:p>
            <a:pPr eaLnBrk="0" hangingPunct="0"/>
            <a:r>
              <a:rPr lang="hi-IN" altLang="zh-CN" dirty="0">
                <a:latin typeface="Arial" panose="020B0604020202020204" pitchFamily="34" charset="0"/>
                <a:ea typeface="宋体" panose="02010600030101010101" pitchFamily="2" charset="-122"/>
              </a:rPr>
              <a:t>		{</a:t>
            </a:r>
            <a:endParaRPr lang="zh-CN" altLang="zh-CN" dirty="0">
              <a:latin typeface="Arial" panose="020B0604020202020204" pitchFamily="34" charset="0"/>
              <a:ea typeface="仿宋" panose="02010609060101010101" charset="-122"/>
            </a:endParaRPr>
          </a:p>
          <a:p>
            <a:pPr eaLnBrk="0" hangingPunct="0"/>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Console.WriteLine("索引无效");</a:t>
            </a:r>
            <a:endParaRPr lang="zh-CN" altLang="zh-CN" dirty="0">
              <a:latin typeface="Arial" panose="020B0604020202020204" pitchFamily="34" charset="0"/>
              <a:ea typeface="仿宋" panose="02010609060101010101" charset="-122"/>
            </a:endParaRPr>
          </a:p>
          <a:p>
            <a:pPr eaLnBrk="0" hangingPunct="0"/>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return;</a:t>
            </a:r>
            <a:endParaRPr lang="zh-CN" altLang="zh-CN" dirty="0">
              <a:latin typeface="Arial" panose="020B0604020202020204" pitchFamily="34" charset="0"/>
              <a:ea typeface="仿宋" panose="02010609060101010101" charset="-122"/>
            </a:endParaRPr>
          </a:p>
          <a:p>
            <a:pPr eaLnBrk="0" hangingPunct="0"/>
            <a:r>
              <a:rPr lang="hi-IN" altLang="zh-CN" dirty="0">
                <a:latin typeface="Arial" panose="020B0604020202020204" pitchFamily="34" charset="0"/>
                <a:ea typeface="宋体" panose="02010600030101010101" pitchFamily="2" charset="-122"/>
              </a:rPr>
              <a:t>		}</a:t>
            </a:r>
            <a:endParaRPr lang="zh-CN" altLang="zh-CN" dirty="0">
              <a:latin typeface="Arial" panose="020B0604020202020204" pitchFamily="34" charset="0"/>
              <a:ea typeface="仿宋" panose="02010609060101010101" charset="-122"/>
            </a:endParaRPr>
          </a:p>
          <a:p>
            <a:pPr eaLnBrk="0" hangingPunct="0"/>
            <a:r>
              <a:rPr lang="zh-CN" altLang="zh-CN" dirty="0">
                <a:latin typeface="Arial" panose="020B0604020202020204" pitchFamily="34" charset="0"/>
                <a:ea typeface="仿宋" panose="02010609060101010101" charset="-122"/>
              </a:rPr>
              <a:t>	</a:t>
            </a:r>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photos[index] = value;</a:t>
            </a:r>
            <a:endParaRPr lang="zh-CN" altLang="zh-CN" dirty="0">
              <a:latin typeface="Arial" panose="020B0604020202020204" pitchFamily="34" charset="0"/>
              <a:ea typeface="仿宋" panose="02010609060101010101" charset="-122"/>
            </a:endParaRPr>
          </a:p>
          <a:p>
            <a:pPr eaLnBrk="0" hangingPunct="0"/>
            <a:r>
              <a:rPr lang="hi-IN" altLang="zh-CN" dirty="0">
                <a:latin typeface="Arial" panose="020B0604020202020204" pitchFamily="34" charset="0"/>
                <a:ea typeface="宋体" panose="02010600030101010101" pitchFamily="2" charset="-122"/>
              </a:rPr>
              <a:t>	}</a:t>
            </a:r>
            <a:endParaRPr lang="zh-CN" altLang="zh-CN" dirty="0">
              <a:latin typeface="Arial" panose="020B0604020202020204" pitchFamily="34" charset="0"/>
              <a:ea typeface="仿宋" panose="02010609060101010101" charset="-122"/>
            </a:endParaRPr>
          </a:p>
          <a:p>
            <a:pPr eaLnBrk="0" hangingPunct="0"/>
            <a:r>
              <a:rPr lang="hi-IN" altLang="zh-CN" dirty="0">
                <a:latin typeface="Arial" panose="020B0604020202020204" pitchFamily="34" charset="0"/>
                <a:ea typeface="宋体" panose="02010600030101010101" pitchFamily="2" charset="-122"/>
              </a:rPr>
              <a:t>}</a:t>
            </a:r>
            <a:endParaRPr lang="zh-CN" altLang="zh-CN" dirty="0">
              <a:latin typeface="Arial" panose="020B0604020202020204" pitchFamily="34" charset="0"/>
              <a:ea typeface="仿宋" panose="02010609060101010101" charset="-122"/>
            </a:endParaRPr>
          </a:p>
        </p:txBody>
      </p:sp>
      <p:sp>
        <p:nvSpPr>
          <p:cNvPr id="254979" name="Text Box 4"/>
          <p:cNvSpPr txBox="1"/>
          <p:nvPr/>
        </p:nvSpPr>
        <p:spPr>
          <a:xfrm>
            <a:off x="5768499" y="692150"/>
            <a:ext cx="3653790" cy="398780"/>
          </a:xfrm>
          <a:prstGeom prst="rect">
            <a:avLst/>
          </a:prstGeom>
          <a:gradFill rotWithShape="1">
            <a:gsLst>
              <a:gs pos="0">
                <a:srgbClr val="FFCC00"/>
              </a:gs>
              <a:gs pos="100000">
                <a:srgbClr val="FFFFFF"/>
              </a:gs>
            </a:gsLst>
            <a:lin ang="5400000" scaled="1"/>
            <a:tileRect/>
          </a:gradFill>
          <a:ln w="19050" cap="flat" cmpd="sng">
            <a:solidFill>
              <a:srgbClr val="FF0000"/>
            </a:solidFill>
            <a:prstDash val="solid"/>
            <a:miter/>
            <a:headEnd type="none" w="med" len="med"/>
            <a:tailEnd type="none" w="med" len="med"/>
          </a:ln>
        </p:spPr>
        <p:txBody>
          <a:bodyPr wrap="none" anchor="t">
            <a:spAutoFit/>
          </a:bodyPr>
          <a:p>
            <a:pPr algn="ctr"/>
            <a:r>
              <a:rPr lang="zh-CN" altLang="en-US" sz="2000" dirty="0">
                <a:solidFill>
                  <a:srgbClr val="FF0000"/>
                </a:solidFill>
                <a:latin typeface="仿宋" panose="02010609060101010101" charset="-122"/>
                <a:ea typeface="仿宋" panose="02010609060101010101" charset="-122"/>
              </a:rPr>
              <a:t>带有 </a:t>
            </a:r>
            <a:r>
              <a:rPr lang="en-US" altLang="zh-CN" sz="2000" dirty="0">
                <a:solidFill>
                  <a:srgbClr val="FF0000"/>
                </a:solidFill>
                <a:latin typeface="Arial" panose="020B0604020202020204" pitchFamily="34" charset="0"/>
                <a:ea typeface="仿宋" panose="02010609060101010101" charset="-122"/>
              </a:rPr>
              <a:t>int</a:t>
            </a:r>
            <a:r>
              <a:rPr lang="en-US" altLang="zh-CN" sz="2000" dirty="0">
                <a:solidFill>
                  <a:srgbClr val="FF0000"/>
                </a:solidFill>
                <a:latin typeface="仿宋" panose="02010609060101010101" charset="-122"/>
                <a:ea typeface="仿宋" panose="02010609060101010101" charset="-122"/>
              </a:rPr>
              <a:t> </a:t>
            </a:r>
            <a:r>
              <a:rPr lang="zh-CN" altLang="en-US" sz="2000" dirty="0">
                <a:solidFill>
                  <a:srgbClr val="FF0000"/>
                </a:solidFill>
                <a:latin typeface="仿宋" panose="02010609060101010101" charset="-122"/>
                <a:ea typeface="仿宋" panose="02010609060101010101" charset="-122"/>
              </a:rPr>
              <a:t>参数的 </a:t>
            </a:r>
            <a:r>
              <a:rPr lang="en-US" altLang="zh-CN" sz="2000" dirty="0">
                <a:solidFill>
                  <a:srgbClr val="FF0000"/>
                </a:solidFill>
                <a:latin typeface="Arial" panose="020B0604020202020204" pitchFamily="34" charset="0"/>
                <a:ea typeface="仿宋" panose="02010609060101010101" charset="-122"/>
              </a:rPr>
              <a:t>Photo</a:t>
            </a:r>
            <a:r>
              <a:rPr lang="en-US" altLang="zh-CN" sz="2000" dirty="0">
                <a:solidFill>
                  <a:srgbClr val="FF0000"/>
                </a:solidFill>
                <a:latin typeface="仿宋" panose="02010609060101010101" charset="-122"/>
                <a:ea typeface="仿宋" panose="02010609060101010101" charset="-122"/>
              </a:rPr>
              <a:t> </a:t>
            </a:r>
            <a:r>
              <a:rPr lang="zh-CN" altLang="en-US" sz="2000" dirty="0">
                <a:solidFill>
                  <a:srgbClr val="FF0000"/>
                </a:solidFill>
                <a:latin typeface="仿宋" panose="02010609060101010101" charset="-122"/>
                <a:ea typeface="仿宋" panose="02010609060101010101" charset="-122"/>
              </a:rPr>
              <a:t>索引器</a:t>
            </a:r>
            <a:endParaRPr lang="zh-CN" altLang="en-US" sz="2000" dirty="0">
              <a:solidFill>
                <a:srgbClr val="FF0000"/>
              </a:solidFill>
              <a:latin typeface="仿宋" panose="02010609060101010101" charset="-122"/>
              <a:ea typeface="仿宋" panose="02010609060101010101" charset="-122"/>
            </a:endParaRPr>
          </a:p>
        </p:txBody>
      </p:sp>
      <p:sp>
        <p:nvSpPr>
          <p:cNvPr id="254980" name="Rectangle 5"/>
          <p:cNvSpPr/>
          <p:nvPr/>
        </p:nvSpPr>
        <p:spPr>
          <a:xfrm>
            <a:off x="2733675" y="620713"/>
            <a:ext cx="6840538" cy="5976937"/>
          </a:xfrm>
          <a:prstGeom prst="rect">
            <a:avLst/>
          </a:prstGeom>
          <a:noFill/>
          <a:ln w="19050" cap="flat" cmpd="sng">
            <a:solidFill>
              <a:srgbClr val="FF0000"/>
            </a:solidFill>
            <a:prstDash val="solid"/>
            <a:miter/>
            <a:headEnd type="none" w="med" len="med"/>
            <a:tailEnd type="none" w="med" len="med"/>
          </a:ln>
        </p:spPr>
        <p:txBody>
          <a:bodyPr wrap="none" anchor="ctr"/>
          <a:p>
            <a:endParaRPr lang="zh-CN" altLang="en-US" dirty="0">
              <a:latin typeface="Arial" panose="020B0604020202020204" pitchFamily="34" charset="0"/>
              <a:ea typeface="仿宋" panose="02010609060101010101" charset="-122"/>
            </a:endParaRPr>
          </a:p>
        </p:txBody>
      </p:sp>
      <p:sp>
        <p:nvSpPr>
          <p:cNvPr id="254981" name="Text Box 6"/>
          <p:cNvSpPr txBox="1"/>
          <p:nvPr/>
        </p:nvSpPr>
        <p:spPr>
          <a:xfrm>
            <a:off x="6045200" y="3756025"/>
            <a:ext cx="1579880" cy="398780"/>
          </a:xfrm>
          <a:prstGeom prst="rect">
            <a:avLst/>
          </a:prstGeom>
          <a:gradFill rotWithShape="1">
            <a:gsLst>
              <a:gs pos="0">
                <a:srgbClr val="FFCC00"/>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t">
            <a:spAutoFit/>
          </a:bodyPr>
          <a:p>
            <a:r>
              <a:rPr lang="zh-CN" altLang="zh-CN" sz="2000" dirty="0">
                <a:solidFill>
                  <a:srgbClr val="FF0000"/>
                </a:solidFill>
                <a:latin typeface="仿宋" panose="02010609060101010101" charset="-122"/>
                <a:ea typeface="仿宋" panose="02010609060101010101" charset="-122"/>
              </a:rPr>
              <a:t>读</a:t>
            </a:r>
            <a:r>
              <a:rPr lang="en-GB" altLang="zh-CN" sz="2000" dirty="0">
                <a:solidFill>
                  <a:srgbClr val="FF0000"/>
                </a:solidFill>
                <a:latin typeface="仿宋" panose="02010609060101010101" charset="-122"/>
                <a:ea typeface="仿宋" panose="02010609060101010101" charset="-122"/>
              </a:rPr>
              <a:t>/</a:t>
            </a:r>
            <a:r>
              <a:rPr lang="zh-CN" altLang="zh-CN" sz="2000" dirty="0">
                <a:solidFill>
                  <a:srgbClr val="FF0000"/>
                </a:solidFill>
                <a:latin typeface="仿宋" panose="02010609060101010101" charset="-122"/>
                <a:ea typeface="仿宋" panose="02010609060101010101" charset="-122"/>
              </a:rPr>
              <a:t>写</a:t>
            </a:r>
            <a:r>
              <a:rPr lang="zh-CN" altLang="zh-CN" sz="2000" dirty="0">
                <a:latin typeface="仿宋" panose="02010609060101010101" charset="-122"/>
                <a:ea typeface="仿宋" panose="02010609060101010101" charset="-122"/>
              </a:rPr>
              <a:t>索引器</a:t>
            </a:r>
            <a:endParaRPr lang="zh-CN" altLang="zh-CN" sz="2000" dirty="0">
              <a:latin typeface="仿宋" panose="02010609060101010101" charset="-122"/>
              <a:ea typeface="仿宋" panose="02010609060101010101"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01" name="Rectangle 2"/>
          <p:cNvSpPr>
            <a:spLocks noGrp="1"/>
          </p:cNvSpPr>
          <p:nvPr>
            <p:ph type="title"/>
          </p:nvPr>
        </p:nvSpPr>
        <p:spPr>
          <a:xfrm>
            <a:off x="1847850" y="0"/>
            <a:ext cx="8540750" cy="1143000"/>
          </a:xfrm>
        </p:spPr>
        <p:txBody>
          <a:bodyPr vert="horz" wrap="square" lIns="91440" tIns="45720" rIns="91440" bIns="45720" anchor="ctr"/>
          <a:p>
            <a:pPr eaLnBrk="1" hangingPunct="1"/>
            <a:r>
              <a:rPr lang="zh-CN" altLang="zh-CN" b="0" dirty="0">
                <a:solidFill>
                  <a:srgbClr val="0000FF"/>
                </a:solidFill>
                <a:ea typeface="宋体" panose="02010600030101010101" pitchFamily="2" charset="-122"/>
              </a:rPr>
              <a:t>定义和调用索引器</a:t>
            </a:r>
            <a:endParaRPr lang="en-US" altLang="zh-CN" b="0" dirty="0">
              <a:solidFill>
                <a:srgbClr val="0000FF"/>
              </a:solidFill>
              <a:ea typeface="宋体" panose="02010600030101010101" pitchFamily="2" charset="-122"/>
            </a:endParaRPr>
          </a:p>
        </p:txBody>
      </p:sp>
      <p:sp>
        <p:nvSpPr>
          <p:cNvPr id="256002" name="Rectangle 3"/>
          <p:cNvSpPr/>
          <p:nvPr/>
        </p:nvSpPr>
        <p:spPr>
          <a:xfrm>
            <a:off x="2566988" y="1454785"/>
            <a:ext cx="7273925" cy="4523105"/>
          </a:xfrm>
          <a:prstGeom prst="rect">
            <a:avLst/>
          </a:prstGeom>
          <a:gradFill rotWithShape="1">
            <a:gsLst>
              <a:gs pos="0">
                <a:schemeClr val="accent1"/>
              </a:gs>
              <a:gs pos="100000">
                <a:srgbClr val="FFFFFF"/>
              </a:gs>
            </a:gsLst>
            <a:lin ang="5400000" scaled="1"/>
            <a:tileRect/>
          </a:gradFill>
          <a:ln w="9525" cap="flat" cmpd="sng">
            <a:solidFill>
              <a:schemeClr val="tx1"/>
            </a:solidFill>
            <a:prstDash val="solid"/>
            <a:miter/>
            <a:headEnd type="none" w="med" len="med"/>
            <a:tailEnd type="none" w="med" len="med"/>
          </a:ln>
        </p:spPr>
        <p:txBody>
          <a:bodyPr anchor="ctr">
            <a:spAutoFit/>
          </a:bodyPr>
          <a:p>
            <a:r>
              <a:rPr lang="zh-CN" altLang="zh-CN" dirty="0">
                <a:latin typeface="Arial" panose="020B0604020202020204" pitchFamily="34" charset="0"/>
                <a:ea typeface="仿宋" panose="02010609060101010101" charset="-122"/>
              </a:rPr>
              <a:t>public Photo this[string title]</a:t>
            </a:r>
            <a:endParaRPr lang="hi-IN" altLang="zh-CN" dirty="0">
              <a:latin typeface="Arial" panose="020B0604020202020204" pitchFamily="34" charset="0"/>
              <a:ea typeface="宋体" panose="02010600030101010101" pitchFamily="2" charset="-122"/>
            </a:endParaRPr>
          </a:p>
          <a:p>
            <a:r>
              <a:rPr lang="hi-IN" altLang="zh-CN" dirty="0">
                <a:latin typeface="Arial" panose="020B0604020202020204" pitchFamily="34" charset="0"/>
                <a:ea typeface="宋体" panose="02010600030101010101" pitchFamily="2" charset="-122"/>
              </a:rPr>
              <a:t>{</a:t>
            </a:r>
            <a:endParaRPr lang="hi-IN" altLang="zh-CN" dirty="0">
              <a:latin typeface="Arial" panose="020B0604020202020204" pitchFamily="34" charset="0"/>
              <a:ea typeface="宋体" panose="02010600030101010101" pitchFamily="2" charset="-122"/>
            </a:endParaRPr>
          </a:p>
          <a:p>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get</a:t>
            </a:r>
            <a:endParaRPr lang="hi-IN" altLang="zh-CN" dirty="0">
              <a:latin typeface="Arial" panose="020B0604020202020204" pitchFamily="34" charset="0"/>
              <a:ea typeface="宋体" panose="02010600030101010101" pitchFamily="2" charset="-122"/>
            </a:endParaRPr>
          </a:p>
          <a:p>
            <a:r>
              <a:rPr lang="hi-IN" altLang="zh-CN" dirty="0">
                <a:latin typeface="Arial" panose="020B0604020202020204" pitchFamily="34" charset="0"/>
                <a:ea typeface="宋体" panose="02010600030101010101" pitchFamily="2" charset="-122"/>
              </a:rPr>
              <a:t>	{</a:t>
            </a:r>
            <a:endParaRPr lang="hi-IN" altLang="zh-CN" dirty="0">
              <a:latin typeface="Arial" panose="020B0604020202020204" pitchFamily="34" charset="0"/>
              <a:ea typeface="宋体" panose="02010600030101010101" pitchFamily="2" charset="-122"/>
            </a:endParaRPr>
          </a:p>
          <a:p>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	// 遍历数组中的所有照片</a:t>
            </a:r>
            <a:endParaRPr lang="zh-CN" altLang="zh-CN" dirty="0">
              <a:latin typeface="Arial" panose="020B0604020202020204" pitchFamily="34" charset="0"/>
              <a:ea typeface="仿宋" panose="02010609060101010101" charset="-122"/>
            </a:endParaRPr>
          </a:p>
          <a:p>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foreach (Photo p in photos)</a:t>
            </a:r>
            <a:endParaRPr lang="hi-IN" altLang="zh-CN" dirty="0">
              <a:latin typeface="Arial" panose="020B0604020202020204" pitchFamily="34" charset="0"/>
              <a:ea typeface="宋体" panose="02010600030101010101" pitchFamily="2" charset="-122"/>
            </a:endParaRPr>
          </a:p>
          <a:p>
            <a:r>
              <a:rPr lang="hi-IN" altLang="zh-CN" dirty="0">
                <a:latin typeface="Arial" panose="020B0604020202020204" pitchFamily="34" charset="0"/>
                <a:ea typeface="宋体" panose="02010600030101010101" pitchFamily="2" charset="-122"/>
              </a:rPr>
              <a:t>		{</a:t>
            </a:r>
            <a:endParaRPr lang="hi-IN" altLang="zh-CN" dirty="0">
              <a:latin typeface="Arial" panose="020B0604020202020204" pitchFamily="34" charset="0"/>
              <a:ea typeface="宋体" panose="02010600030101010101" pitchFamily="2" charset="-122"/>
            </a:endParaRPr>
          </a:p>
          <a:p>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  // 将照片中的标题与索引器参数进行比较</a:t>
            </a:r>
            <a:endParaRPr lang="zh-CN" altLang="zh-CN" dirty="0">
              <a:latin typeface="Arial" panose="020B0604020202020204" pitchFamily="34" charset="0"/>
              <a:ea typeface="仿宋" panose="02010609060101010101" charset="-122"/>
            </a:endParaRPr>
          </a:p>
          <a:p>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  if (p.Title == title)</a:t>
            </a:r>
            <a:endParaRPr lang="hi-IN" altLang="zh-CN" dirty="0">
              <a:latin typeface="Arial" panose="020B0604020202020204" pitchFamily="34" charset="0"/>
              <a:ea typeface="宋体" panose="02010600030101010101" pitchFamily="2" charset="-122"/>
            </a:endParaRPr>
          </a:p>
          <a:p>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  return p;</a:t>
            </a:r>
            <a:endParaRPr lang="hi-IN" altLang="zh-CN" dirty="0">
              <a:latin typeface="Arial" panose="020B0604020202020204" pitchFamily="34" charset="0"/>
              <a:ea typeface="宋体" panose="02010600030101010101" pitchFamily="2" charset="-122"/>
            </a:endParaRPr>
          </a:p>
          <a:p>
            <a:r>
              <a:rPr lang="hi-IN" altLang="zh-CN" dirty="0">
                <a:latin typeface="Arial" panose="020B0604020202020204" pitchFamily="34" charset="0"/>
                <a:ea typeface="宋体" panose="02010600030101010101" pitchFamily="2" charset="-122"/>
              </a:rPr>
              <a:t>		}</a:t>
            </a:r>
            <a:endParaRPr lang="hi-IN" altLang="zh-CN" dirty="0">
              <a:latin typeface="Arial" panose="020B0604020202020204" pitchFamily="34" charset="0"/>
              <a:ea typeface="宋体" panose="02010600030101010101" pitchFamily="2" charset="-122"/>
            </a:endParaRPr>
          </a:p>
          <a:p>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Console.WriteLine("未找到");</a:t>
            </a:r>
            <a:endParaRPr lang="hi-IN" altLang="zh-CN" dirty="0">
              <a:latin typeface="Arial" panose="020B0604020202020204" pitchFamily="34" charset="0"/>
              <a:ea typeface="宋体" panose="02010600030101010101" pitchFamily="2" charset="-122"/>
            </a:endParaRPr>
          </a:p>
          <a:p>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 使用 null 指示失败</a:t>
            </a:r>
            <a:endParaRPr lang="zh-CN" altLang="zh-CN" dirty="0">
              <a:latin typeface="Arial" panose="020B0604020202020204" pitchFamily="34" charset="0"/>
              <a:ea typeface="仿宋" panose="02010609060101010101" charset="-122"/>
            </a:endParaRPr>
          </a:p>
          <a:p>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return null;</a:t>
            </a:r>
            <a:endParaRPr lang="hi-IN" altLang="zh-CN" dirty="0">
              <a:latin typeface="Arial" panose="020B0604020202020204" pitchFamily="34" charset="0"/>
              <a:ea typeface="宋体" panose="02010600030101010101" pitchFamily="2" charset="-122"/>
            </a:endParaRPr>
          </a:p>
          <a:p>
            <a:r>
              <a:rPr lang="hi-IN" altLang="zh-CN" dirty="0">
                <a:latin typeface="Arial" panose="020B0604020202020204" pitchFamily="34" charset="0"/>
                <a:ea typeface="宋体" panose="02010600030101010101" pitchFamily="2" charset="-122"/>
              </a:rPr>
              <a:t>	}</a:t>
            </a:r>
            <a:endParaRPr lang="hi-IN" altLang="zh-CN" dirty="0">
              <a:latin typeface="Arial" panose="020B0604020202020204" pitchFamily="34" charset="0"/>
              <a:ea typeface="宋体" panose="02010600030101010101" pitchFamily="2" charset="-122"/>
            </a:endParaRPr>
          </a:p>
          <a:p>
            <a:r>
              <a:rPr lang="hi-IN" altLang="zh-CN" dirty="0">
                <a:latin typeface="Arial" panose="020B0604020202020204" pitchFamily="34" charset="0"/>
                <a:ea typeface="宋体" panose="02010600030101010101" pitchFamily="2" charset="-122"/>
              </a:rPr>
              <a:t>}</a:t>
            </a:r>
            <a:endParaRPr lang="zh-CN" altLang="zh-CN" dirty="0">
              <a:latin typeface="Arial" panose="020B0604020202020204" pitchFamily="34" charset="0"/>
              <a:ea typeface="仿宋" panose="02010609060101010101" charset="-122"/>
            </a:endParaRPr>
          </a:p>
        </p:txBody>
      </p:sp>
      <p:sp>
        <p:nvSpPr>
          <p:cNvPr id="256003" name="Text Box 4"/>
          <p:cNvSpPr txBox="1"/>
          <p:nvPr/>
        </p:nvSpPr>
        <p:spPr>
          <a:xfrm>
            <a:off x="5266849" y="987425"/>
            <a:ext cx="4006215" cy="398780"/>
          </a:xfrm>
          <a:prstGeom prst="rect">
            <a:avLst/>
          </a:prstGeom>
          <a:gradFill rotWithShape="1">
            <a:gsLst>
              <a:gs pos="0">
                <a:srgbClr val="FFCC00"/>
              </a:gs>
              <a:gs pos="100000">
                <a:srgbClr val="FFFFFF"/>
              </a:gs>
            </a:gsLst>
            <a:lin ang="5400000" scaled="1"/>
            <a:tileRect/>
          </a:gradFill>
          <a:ln w="19050" cap="flat" cmpd="sng">
            <a:solidFill>
              <a:srgbClr val="FF0000"/>
            </a:solidFill>
            <a:prstDash val="solid"/>
            <a:miter/>
            <a:headEnd type="none" w="med" len="med"/>
            <a:tailEnd type="none" w="med" len="med"/>
          </a:ln>
        </p:spPr>
        <p:txBody>
          <a:bodyPr wrap="none" anchor="t">
            <a:spAutoFit/>
          </a:bodyPr>
          <a:p>
            <a:pPr algn="ctr"/>
            <a:r>
              <a:rPr lang="zh-CN" altLang="en-US" sz="2000" dirty="0">
                <a:solidFill>
                  <a:srgbClr val="FF0000"/>
                </a:solidFill>
                <a:latin typeface="仿宋" panose="02010609060101010101" charset="-122"/>
                <a:ea typeface="仿宋" panose="02010609060101010101" charset="-122"/>
              </a:rPr>
              <a:t>带有 </a:t>
            </a:r>
            <a:r>
              <a:rPr lang="en-US" altLang="zh-CN" sz="2000" dirty="0">
                <a:solidFill>
                  <a:srgbClr val="FF0000"/>
                </a:solidFill>
                <a:latin typeface="Arial" panose="020B0604020202020204" pitchFamily="34" charset="0"/>
                <a:ea typeface="仿宋" panose="02010609060101010101" charset="-122"/>
              </a:rPr>
              <a:t>string</a:t>
            </a:r>
            <a:r>
              <a:rPr lang="en-US" altLang="zh-CN" sz="2000" dirty="0">
                <a:solidFill>
                  <a:srgbClr val="FF0000"/>
                </a:solidFill>
                <a:latin typeface="仿宋" panose="02010609060101010101" charset="-122"/>
                <a:ea typeface="仿宋" panose="02010609060101010101" charset="-122"/>
              </a:rPr>
              <a:t> </a:t>
            </a:r>
            <a:r>
              <a:rPr lang="zh-CN" altLang="en-US" sz="2000" dirty="0">
                <a:solidFill>
                  <a:srgbClr val="FF0000"/>
                </a:solidFill>
                <a:latin typeface="仿宋" panose="02010609060101010101" charset="-122"/>
                <a:ea typeface="仿宋" panose="02010609060101010101" charset="-122"/>
              </a:rPr>
              <a:t>参数的 </a:t>
            </a:r>
            <a:r>
              <a:rPr lang="en-US" altLang="zh-CN" sz="2000" dirty="0">
                <a:solidFill>
                  <a:srgbClr val="FF0000"/>
                </a:solidFill>
                <a:latin typeface="Arial" panose="020B0604020202020204" pitchFamily="34" charset="0"/>
                <a:ea typeface="仿宋" panose="02010609060101010101" charset="-122"/>
              </a:rPr>
              <a:t>Photo</a:t>
            </a:r>
            <a:r>
              <a:rPr lang="en-US" altLang="zh-CN" sz="2000" dirty="0">
                <a:solidFill>
                  <a:srgbClr val="FF0000"/>
                </a:solidFill>
                <a:latin typeface="仿宋" panose="02010609060101010101" charset="-122"/>
                <a:ea typeface="仿宋" panose="02010609060101010101" charset="-122"/>
              </a:rPr>
              <a:t> </a:t>
            </a:r>
            <a:r>
              <a:rPr lang="zh-CN" altLang="en-US" sz="2000" dirty="0">
                <a:solidFill>
                  <a:srgbClr val="FF0000"/>
                </a:solidFill>
                <a:latin typeface="仿宋" panose="02010609060101010101" charset="-122"/>
                <a:ea typeface="仿宋" panose="02010609060101010101" charset="-122"/>
              </a:rPr>
              <a:t>索引器</a:t>
            </a:r>
            <a:endParaRPr lang="zh-CN" altLang="en-US" sz="2000" dirty="0">
              <a:solidFill>
                <a:srgbClr val="FF0000"/>
              </a:solidFill>
              <a:latin typeface="仿宋" panose="02010609060101010101" charset="-122"/>
              <a:ea typeface="仿宋" panose="02010609060101010101" charset="-122"/>
            </a:endParaRPr>
          </a:p>
        </p:txBody>
      </p:sp>
      <p:sp>
        <p:nvSpPr>
          <p:cNvPr id="256004" name="Rectangle 5"/>
          <p:cNvSpPr/>
          <p:nvPr/>
        </p:nvSpPr>
        <p:spPr>
          <a:xfrm>
            <a:off x="3432175" y="1989138"/>
            <a:ext cx="5976938" cy="3816350"/>
          </a:xfrm>
          <a:prstGeom prst="rect">
            <a:avLst/>
          </a:prstGeom>
          <a:noFill/>
          <a:ln w="19050" cap="flat" cmpd="sng">
            <a:solidFill>
              <a:srgbClr val="FF0000"/>
            </a:solidFill>
            <a:prstDash val="solid"/>
            <a:miter/>
            <a:headEnd type="none" w="med" len="med"/>
            <a:tailEnd type="none" w="med" len="med"/>
          </a:ln>
        </p:spPr>
        <p:txBody>
          <a:bodyPr wrap="none" anchor="ctr"/>
          <a:p>
            <a:endParaRPr lang="zh-CN" altLang="en-US" dirty="0">
              <a:latin typeface="Arial" panose="020B0604020202020204" pitchFamily="34" charset="0"/>
              <a:ea typeface="仿宋" panose="02010609060101010101" charset="-122"/>
            </a:endParaRPr>
          </a:p>
        </p:txBody>
      </p:sp>
      <p:sp>
        <p:nvSpPr>
          <p:cNvPr id="256005" name="Text Box 6"/>
          <p:cNvSpPr txBox="1"/>
          <p:nvPr/>
        </p:nvSpPr>
        <p:spPr>
          <a:xfrm>
            <a:off x="6527800" y="1739900"/>
            <a:ext cx="1452880" cy="398780"/>
          </a:xfrm>
          <a:prstGeom prst="rect">
            <a:avLst/>
          </a:prstGeom>
          <a:gradFill rotWithShape="1">
            <a:gsLst>
              <a:gs pos="0">
                <a:srgbClr val="FFCC00"/>
              </a:gs>
              <a:gs pos="100000">
                <a:srgbClr val="FFFFFF"/>
              </a:gs>
            </a:gsLst>
            <a:lin ang="5400000" scaled="1"/>
            <a:tileRect/>
          </a:gradFill>
          <a:ln w="9525" cap="flat" cmpd="sng">
            <a:solidFill>
              <a:schemeClr val="tx1"/>
            </a:solidFill>
            <a:prstDash val="solid"/>
            <a:miter/>
            <a:headEnd type="none" w="med" len="med"/>
            <a:tailEnd type="none" w="med" len="med"/>
          </a:ln>
        </p:spPr>
        <p:txBody>
          <a:bodyPr wrap="none" anchor="t">
            <a:spAutoFit/>
          </a:bodyPr>
          <a:p>
            <a:r>
              <a:rPr lang="zh-CN" altLang="zh-CN" sz="2000" dirty="0">
                <a:solidFill>
                  <a:srgbClr val="FF0000"/>
                </a:solidFill>
                <a:latin typeface="Courier New" panose="02070309020205020404" charset="0"/>
                <a:ea typeface="仿宋" panose="02010609060101010101" charset="-122"/>
              </a:rPr>
              <a:t>只读</a:t>
            </a:r>
            <a:r>
              <a:rPr lang="zh-CN" altLang="zh-CN" sz="2000" dirty="0">
                <a:latin typeface="Courier New" panose="02070309020205020404" charset="0"/>
                <a:ea typeface="仿宋" panose="02010609060101010101" charset="-122"/>
              </a:rPr>
              <a:t>索引器</a:t>
            </a:r>
            <a:endParaRPr lang="zh-CN" altLang="zh-CN" sz="2000" dirty="0">
              <a:latin typeface="Courier New" panose="02070309020205020404" charset="0"/>
              <a:ea typeface="仿宋" panose="02010609060101010101" charset="-122"/>
            </a:endParaRPr>
          </a:p>
        </p:txBody>
      </p:sp>
      <p:sp>
        <p:nvSpPr>
          <p:cNvPr id="256006" name="AutoShape 7"/>
          <p:cNvSpPr/>
          <p:nvPr/>
        </p:nvSpPr>
        <p:spPr>
          <a:xfrm>
            <a:off x="4295775" y="3454847"/>
            <a:ext cx="5040313" cy="522980"/>
          </a:xfrm>
          <a:prstGeom prst="roundRect">
            <a:avLst>
              <a:gd name="adj" fmla="val 16667"/>
            </a:avLst>
          </a:prstGeom>
          <a:noFill/>
          <a:ln w="19050" cap="flat" cmpd="sng">
            <a:solidFill>
              <a:srgbClr val="FF6600"/>
            </a:solidFill>
            <a:prstDash val="solid"/>
            <a:round/>
            <a:headEnd type="none" w="med" len="med"/>
            <a:tailEnd type="none" w="med" len="med"/>
          </a:ln>
        </p:spPr>
        <p:txBody>
          <a:bodyPr anchor="ctr">
            <a:spAutoFit/>
          </a:bodyPr>
          <a:p>
            <a:endParaRPr lang="zh-CN" altLang="en-US" dirty="0">
              <a:latin typeface="Arial" panose="020B0604020202020204" pitchFamily="34" charset="0"/>
              <a:ea typeface="仿宋" panose="02010609060101010101"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7025" name="Rectangle 2"/>
          <p:cNvSpPr>
            <a:spLocks noGrp="1"/>
          </p:cNvSpPr>
          <p:nvPr>
            <p:ph type="title"/>
          </p:nvPr>
        </p:nvSpPr>
        <p:spPr>
          <a:xfrm>
            <a:off x="1847850" y="115888"/>
            <a:ext cx="8540750" cy="936625"/>
          </a:xfrm>
        </p:spPr>
        <p:txBody>
          <a:bodyPr vert="horz" wrap="square" lIns="91440" tIns="45720" rIns="91440" bIns="45720" anchor="ctr"/>
          <a:p>
            <a:pPr eaLnBrk="1" hangingPunct="1"/>
            <a:r>
              <a:rPr lang="zh-CN" altLang="zh-CN" dirty="0">
                <a:solidFill>
                  <a:srgbClr val="0000FF"/>
                </a:solidFill>
                <a:ea typeface="宋体" panose="02010600030101010101" pitchFamily="2" charset="-122"/>
              </a:rPr>
              <a:t>定义和调用索引器</a:t>
            </a:r>
            <a:endParaRPr lang="en-US" altLang="zh-CN" dirty="0">
              <a:solidFill>
                <a:srgbClr val="0000FF"/>
              </a:solidFill>
              <a:ea typeface="宋体" panose="02010600030101010101" pitchFamily="2" charset="-122"/>
            </a:endParaRPr>
          </a:p>
        </p:txBody>
      </p:sp>
      <p:sp>
        <p:nvSpPr>
          <p:cNvPr id="187395" name="Rectangle 3"/>
          <p:cNvSpPr/>
          <p:nvPr/>
        </p:nvSpPr>
        <p:spPr>
          <a:xfrm>
            <a:off x="2208213" y="1129824"/>
            <a:ext cx="7848600" cy="5596890"/>
          </a:xfrm>
          <a:prstGeom prst="rect">
            <a:avLst/>
          </a:prstGeom>
          <a:gradFill rotWithShape="1">
            <a:gsLst>
              <a:gs pos="0">
                <a:schemeClr val="accent1"/>
              </a:gs>
              <a:gs pos="100000">
                <a:srgbClr val="FFFFFF"/>
              </a:gs>
            </a:gsLst>
            <a:lin ang="5400000" scaled="1"/>
            <a:tileRect/>
          </a:gradFill>
          <a:ln w="12700" cap="flat" cmpd="sng">
            <a:solidFill>
              <a:schemeClr val="tx1"/>
            </a:solidFill>
            <a:prstDash val="solid"/>
            <a:miter/>
            <a:headEnd type="none" w="med" len="med"/>
            <a:tailEnd type="none" w="med" len="med"/>
          </a:ln>
        </p:spPr>
        <p:txBody>
          <a:bodyPr anchor="ctr">
            <a:spAutoFit/>
          </a:bodyPr>
          <a:p>
            <a:pPr>
              <a:spcBef>
                <a:spcPct val="5000"/>
              </a:spcBef>
            </a:pPr>
            <a:r>
              <a:rPr lang="zh-CN" altLang="zh-CN" dirty="0">
                <a:latin typeface="Arial" panose="020B0604020202020204" pitchFamily="34" charset="0"/>
                <a:ea typeface="仿宋" panose="02010609060101010101" charset="-122"/>
              </a:rPr>
              <a:t>static void Main(string[] args)</a:t>
            </a:r>
            <a:endParaRPr lang="hi-IN" altLang="zh-CN" dirty="0">
              <a:latin typeface="Arial" panose="020B0604020202020204" pitchFamily="34" charset="0"/>
              <a:ea typeface="宋体" panose="02010600030101010101" pitchFamily="2" charset="-122"/>
            </a:endParaRPr>
          </a:p>
          <a:p>
            <a:pPr>
              <a:spcBef>
                <a:spcPct val="5000"/>
              </a:spcBef>
            </a:pPr>
            <a:r>
              <a:rPr lang="hi-IN" altLang="zh-CN" dirty="0">
                <a:latin typeface="Arial" panose="020B0604020202020204" pitchFamily="34" charset="0"/>
                <a:ea typeface="宋体" panose="02010600030101010101" pitchFamily="2" charset="-122"/>
              </a:rPr>
              <a:t>{</a:t>
            </a:r>
            <a:endParaRPr lang="hi-IN" altLang="zh-CN" dirty="0">
              <a:latin typeface="Arial" panose="020B0604020202020204" pitchFamily="34" charset="0"/>
              <a:ea typeface="宋体" panose="02010600030101010101" pitchFamily="2" charset="-122"/>
            </a:endParaRPr>
          </a:p>
          <a:p>
            <a:pPr>
              <a:spcBef>
                <a:spcPct val="5000"/>
              </a:spcBef>
            </a:pPr>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 创建一个容量为 3 的相册</a:t>
            </a:r>
            <a:endParaRPr lang="zh-CN" altLang="zh-CN" dirty="0">
              <a:latin typeface="Arial" panose="020B0604020202020204" pitchFamily="34" charset="0"/>
              <a:ea typeface="仿宋" panose="02010609060101010101" charset="-122"/>
            </a:endParaRPr>
          </a:p>
          <a:p>
            <a:pPr>
              <a:spcBef>
                <a:spcPct val="5000"/>
              </a:spcBef>
            </a:pPr>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Album family = new Album(3);</a:t>
            </a:r>
            <a:endParaRPr lang="hi-IN" altLang="zh-CN" dirty="0">
              <a:latin typeface="Arial" panose="020B0604020202020204" pitchFamily="34" charset="0"/>
              <a:ea typeface="宋体" panose="02010600030101010101" pitchFamily="2" charset="-122"/>
            </a:endParaRPr>
          </a:p>
          <a:p>
            <a:pPr>
              <a:spcBef>
                <a:spcPct val="5000"/>
              </a:spcBef>
            </a:pPr>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 创建 3 张照片</a:t>
            </a:r>
            <a:endParaRPr lang="zh-CN" altLang="zh-CN" dirty="0">
              <a:latin typeface="Arial" panose="020B0604020202020204" pitchFamily="34" charset="0"/>
              <a:ea typeface="仿宋" panose="02010609060101010101" charset="-122"/>
            </a:endParaRPr>
          </a:p>
          <a:p>
            <a:pPr>
              <a:spcBef>
                <a:spcPct val="5000"/>
              </a:spcBef>
            </a:pPr>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Photo first = new Photo("Jeny ");</a:t>
            </a:r>
            <a:endParaRPr lang="hi-IN" altLang="zh-CN" dirty="0">
              <a:latin typeface="Arial" panose="020B0604020202020204" pitchFamily="34" charset="0"/>
              <a:ea typeface="宋体" panose="02010600030101010101" pitchFamily="2" charset="-122"/>
            </a:endParaRPr>
          </a:p>
          <a:p>
            <a:pPr>
              <a:spcBef>
                <a:spcPct val="5000"/>
              </a:spcBef>
            </a:pPr>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Photo second = new Photo("Smith");</a:t>
            </a:r>
            <a:endParaRPr lang="hi-IN" altLang="zh-CN" dirty="0">
              <a:latin typeface="Arial" panose="020B0604020202020204" pitchFamily="34" charset="0"/>
              <a:ea typeface="宋体" panose="02010600030101010101" pitchFamily="2" charset="-122"/>
            </a:endParaRPr>
          </a:p>
          <a:p>
            <a:pPr>
              <a:spcBef>
                <a:spcPct val="5000"/>
              </a:spcBef>
            </a:pPr>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Photo third = new Photo(“Lono");</a:t>
            </a:r>
            <a:endParaRPr lang="hi-IN" altLang="zh-CN" dirty="0">
              <a:latin typeface="Arial" panose="020B0604020202020204" pitchFamily="34" charset="0"/>
              <a:ea typeface="宋体" panose="02010600030101010101" pitchFamily="2" charset="-122"/>
            </a:endParaRPr>
          </a:p>
          <a:p>
            <a:pPr>
              <a:spcBef>
                <a:spcPct val="5000"/>
              </a:spcBef>
            </a:pPr>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 向相册加载照片</a:t>
            </a:r>
            <a:endParaRPr lang="zh-CN" altLang="zh-CN" dirty="0">
              <a:latin typeface="Arial" panose="020B0604020202020204" pitchFamily="34" charset="0"/>
              <a:ea typeface="仿宋" panose="02010609060101010101" charset="-122"/>
            </a:endParaRPr>
          </a:p>
          <a:p>
            <a:pPr>
              <a:spcBef>
                <a:spcPct val="5000"/>
              </a:spcBef>
            </a:pPr>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family[0] = first;</a:t>
            </a:r>
            <a:endParaRPr lang="hi-IN" altLang="zh-CN" dirty="0">
              <a:latin typeface="Arial" panose="020B0604020202020204" pitchFamily="34" charset="0"/>
              <a:ea typeface="宋体" panose="02010600030101010101" pitchFamily="2" charset="-122"/>
            </a:endParaRPr>
          </a:p>
          <a:p>
            <a:pPr>
              <a:spcBef>
                <a:spcPct val="5000"/>
              </a:spcBef>
            </a:pPr>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family[1] = second;</a:t>
            </a:r>
            <a:endParaRPr lang="hi-IN" altLang="zh-CN" dirty="0">
              <a:latin typeface="Arial" panose="020B0604020202020204" pitchFamily="34" charset="0"/>
              <a:ea typeface="宋体" panose="02010600030101010101" pitchFamily="2" charset="-122"/>
            </a:endParaRPr>
          </a:p>
          <a:p>
            <a:pPr>
              <a:spcBef>
                <a:spcPct val="5000"/>
              </a:spcBef>
            </a:pPr>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family[2] = third;</a:t>
            </a:r>
            <a:endParaRPr lang="hi-IN" altLang="zh-CN" dirty="0">
              <a:latin typeface="Arial" panose="020B0604020202020204" pitchFamily="34" charset="0"/>
              <a:ea typeface="宋体" panose="02010600030101010101" pitchFamily="2" charset="-122"/>
            </a:endParaRPr>
          </a:p>
          <a:p>
            <a:pPr>
              <a:spcBef>
                <a:spcPct val="5000"/>
              </a:spcBef>
            </a:pPr>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 按索引检索</a:t>
            </a:r>
            <a:endParaRPr lang="zh-CN" altLang="zh-CN" dirty="0">
              <a:latin typeface="Arial" panose="020B0604020202020204" pitchFamily="34" charset="0"/>
              <a:ea typeface="仿宋" panose="02010609060101010101" charset="-122"/>
            </a:endParaRPr>
          </a:p>
          <a:p>
            <a:pPr>
              <a:spcBef>
                <a:spcPct val="5000"/>
              </a:spcBef>
            </a:pPr>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Photo objPhoto1 = family[2]; </a:t>
            </a:r>
            <a:endParaRPr lang="hi-IN" altLang="zh-CN" dirty="0">
              <a:latin typeface="Arial" panose="020B0604020202020204" pitchFamily="34" charset="0"/>
              <a:ea typeface="宋体" panose="02010600030101010101" pitchFamily="2" charset="-122"/>
            </a:endParaRPr>
          </a:p>
          <a:p>
            <a:pPr>
              <a:spcBef>
                <a:spcPct val="5000"/>
              </a:spcBef>
            </a:pPr>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Console.WriteLine(objPhoto1.Title);</a:t>
            </a:r>
            <a:endParaRPr lang="hi-IN" altLang="zh-CN" dirty="0">
              <a:latin typeface="Arial" panose="020B0604020202020204" pitchFamily="34" charset="0"/>
              <a:ea typeface="宋体" panose="02010600030101010101" pitchFamily="2" charset="-122"/>
            </a:endParaRPr>
          </a:p>
          <a:p>
            <a:pPr>
              <a:spcBef>
                <a:spcPct val="5000"/>
              </a:spcBef>
            </a:pPr>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 按名称检索</a:t>
            </a:r>
            <a:endParaRPr lang="zh-CN" altLang="zh-CN" dirty="0">
              <a:latin typeface="Arial" panose="020B0604020202020204" pitchFamily="34" charset="0"/>
              <a:ea typeface="仿宋" panose="02010609060101010101" charset="-122"/>
            </a:endParaRPr>
          </a:p>
          <a:p>
            <a:pPr>
              <a:spcBef>
                <a:spcPct val="5000"/>
              </a:spcBef>
            </a:pPr>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Photo objPhoto2 = family[“Jeny"]; </a:t>
            </a:r>
            <a:endParaRPr lang="hi-IN" altLang="zh-CN" dirty="0">
              <a:latin typeface="Arial" panose="020B0604020202020204" pitchFamily="34" charset="0"/>
              <a:ea typeface="宋体" panose="02010600030101010101" pitchFamily="2" charset="-122"/>
            </a:endParaRPr>
          </a:p>
          <a:p>
            <a:pPr>
              <a:spcBef>
                <a:spcPct val="5000"/>
              </a:spcBef>
            </a:pPr>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Console.WriteLine(objPhoto2.Title);</a:t>
            </a:r>
            <a:endParaRPr lang="hi-IN" altLang="zh-CN" dirty="0">
              <a:latin typeface="Arial" panose="020B0604020202020204" pitchFamily="34" charset="0"/>
              <a:ea typeface="宋体" panose="02010600030101010101" pitchFamily="2" charset="-122"/>
            </a:endParaRPr>
          </a:p>
          <a:p>
            <a:pPr>
              <a:spcBef>
                <a:spcPct val="5000"/>
              </a:spcBef>
            </a:pPr>
            <a:r>
              <a:rPr lang="hi-IN" altLang="zh-CN" dirty="0">
                <a:latin typeface="Arial" panose="020B0604020202020204" pitchFamily="34" charset="0"/>
                <a:ea typeface="宋体" panose="02010600030101010101" pitchFamily="2" charset="-122"/>
              </a:rPr>
              <a:t>}	</a:t>
            </a:r>
            <a:r>
              <a:rPr lang="zh-CN" altLang="zh-CN" dirty="0">
                <a:latin typeface="Arial" panose="020B0604020202020204" pitchFamily="34" charset="0"/>
                <a:ea typeface="仿宋" panose="02010609060101010101" charset="-122"/>
              </a:rPr>
              <a:t> </a:t>
            </a:r>
            <a:endParaRPr lang="zh-CN" altLang="zh-CN" dirty="0">
              <a:latin typeface="Arial" panose="020B0604020202020204" pitchFamily="34" charset="0"/>
              <a:ea typeface="仿宋" panose="02010609060101010101" charset="-122"/>
            </a:endParaRPr>
          </a:p>
        </p:txBody>
      </p:sp>
      <p:sp>
        <p:nvSpPr>
          <p:cNvPr id="187396" name="Rectangle 4"/>
          <p:cNvSpPr/>
          <p:nvPr/>
        </p:nvSpPr>
        <p:spPr>
          <a:xfrm>
            <a:off x="3117850" y="3494088"/>
            <a:ext cx="5041900" cy="2887662"/>
          </a:xfrm>
          <a:prstGeom prst="rect">
            <a:avLst/>
          </a:prstGeom>
          <a:noFill/>
          <a:ln w="19050" cap="flat" cmpd="sng">
            <a:solidFill>
              <a:srgbClr val="FF0000"/>
            </a:solidFill>
            <a:prstDash val="solid"/>
            <a:miter/>
            <a:headEnd type="none" w="med" len="med"/>
            <a:tailEnd type="none" w="med" len="med"/>
          </a:ln>
        </p:spPr>
        <p:txBody>
          <a:bodyPr wrap="none" anchor="ctr"/>
          <a:p>
            <a:endParaRPr lang="zh-CN" altLang="en-US" dirty="0">
              <a:latin typeface="Arial" panose="020B0604020202020204" pitchFamily="34" charset="0"/>
              <a:ea typeface="仿宋"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87395"/>
                                        </p:tgtEl>
                                        <p:attrNameLst>
                                          <p:attrName>style.visibility</p:attrName>
                                        </p:attrNameLst>
                                      </p:cBhvr>
                                      <p:to>
                                        <p:strVal val="visible"/>
                                      </p:to>
                                    </p:set>
                                    <p:animEffect transition="in" filter="wipe(up)">
                                      <p:cBhvr>
                                        <p:cTn id="7" dur="500"/>
                                        <p:tgtEl>
                                          <p:spTgt spid="18739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7396"/>
                                        </p:tgtEl>
                                        <p:attrNameLst>
                                          <p:attrName>style.visibility</p:attrName>
                                        </p:attrNameLst>
                                      </p:cBhvr>
                                      <p:to>
                                        <p:strVal val="visible"/>
                                      </p:to>
                                    </p:set>
                                    <p:animEffect transition="in" filter="wipe(left)">
                                      <p:cBhvr>
                                        <p:cTn id="11" dur="1000"/>
                                        <p:tgtEl>
                                          <p:spTgt spid="187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bldLvl="0" animBg="1"/>
      <p:bldP spid="187396"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 </a:t>
            </a:r>
            <a:r>
              <a:rPr lang="zh-CN" altLang="en-US"/>
              <a:t>函数重载</a:t>
            </a:r>
            <a:endParaRPr lang="zh-CN" altLang="en-US"/>
          </a:p>
        </p:txBody>
      </p:sp>
      <p:sp>
        <p:nvSpPr>
          <p:cNvPr id="3" name="内容占位符 2"/>
          <p:cNvSpPr>
            <a:spLocks noGrp="1"/>
          </p:cNvSpPr>
          <p:nvPr>
            <p:ph sz="half" idx="1"/>
          </p:nvPr>
        </p:nvSpPr>
        <p:spPr>
          <a:xfrm>
            <a:off x="6551295" y="1354455"/>
            <a:ext cx="5639435" cy="4501515"/>
          </a:xfrm>
        </p:spPr>
        <p:txBody>
          <a:bodyPr>
            <a:normAutofit/>
          </a:bodyPr>
          <a:p>
            <a:pPr>
              <a:lnSpc>
                <a:spcPct val="100000"/>
              </a:lnSpc>
            </a:pPr>
            <a:r>
              <a:rPr lang="zh-CN" altLang="en-US" sz="2000"/>
              <a:t>函数名必须相同方能构成函数重载;</a:t>
            </a:r>
            <a:endParaRPr lang="zh-CN" altLang="en-US" sz="2000"/>
          </a:p>
          <a:p>
            <a:pPr>
              <a:lnSpc>
                <a:spcPct val="100000"/>
              </a:lnSpc>
            </a:pPr>
            <a:endParaRPr lang="zh-CN" altLang="en-US" sz="2000"/>
          </a:p>
          <a:p>
            <a:pPr>
              <a:lnSpc>
                <a:spcPct val="100000"/>
              </a:lnSpc>
            </a:pPr>
            <a:r>
              <a:rPr lang="zh-CN" altLang="en-US" sz="2000"/>
              <a:t>◆返回值类型:可以相同,也可以不同</a:t>
            </a:r>
            <a:endParaRPr lang="zh-CN" altLang="en-US" sz="2000"/>
          </a:p>
          <a:p>
            <a:pPr>
              <a:lnSpc>
                <a:spcPct val="100000"/>
              </a:lnSpc>
            </a:pPr>
            <a:r>
              <a:rPr lang="zh-CN" altLang="en-US" sz="2000"/>
              <a:t>(</a:t>
            </a:r>
            <a:r>
              <a:rPr lang="zh-CN" altLang="en-US" sz="2000" b="1"/>
              <a:t>注意:返回类型不足以区分两个重载函数</a:t>
            </a:r>
            <a:r>
              <a:rPr lang="zh-CN" altLang="en-US" sz="2000"/>
              <a:t>);</a:t>
            </a:r>
            <a:endParaRPr lang="zh-CN" altLang="en-US" sz="2000"/>
          </a:p>
          <a:p>
            <a:pPr>
              <a:lnSpc>
                <a:spcPct val="100000"/>
              </a:lnSpc>
            </a:pPr>
            <a:endParaRPr lang="zh-CN" altLang="en-US" sz="2000"/>
          </a:p>
          <a:p>
            <a:pPr>
              <a:lnSpc>
                <a:spcPct val="100000"/>
              </a:lnSpc>
            </a:pPr>
            <a:r>
              <a:rPr lang="zh-CN" altLang="en-US" sz="2000"/>
              <a:t>◆函数参数类型:</a:t>
            </a:r>
            <a:r>
              <a:rPr lang="zh-CN" altLang="en-US" sz="2000" b="1">
                <a:solidFill>
                  <a:srgbClr val="FF0000"/>
                </a:solidFill>
              </a:rPr>
              <a:t>必须不同</a:t>
            </a:r>
            <a:r>
              <a:rPr lang="zh-CN" altLang="en-US" sz="2000">
                <a:solidFill>
                  <a:srgbClr val="FF0000"/>
                </a:solidFill>
              </a:rPr>
              <a:t>;</a:t>
            </a:r>
            <a:endParaRPr lang="zh-CN" altLang="en-US" sz="2000"/>
          </a:p>
          <a:p>
            <a:pPr marL="0" indent="0">
              <a:lnSpc>
                <a:spcPct val="100000"/>
              </a:lnSpc>
              <a:buNone/>
            </a:pPr>
            <a:endParaRPr lang="zh-CN" altLang="en-US" sz="2000"/>
          </a:p>
          <a:p>
            <a:pPr>
              <a:lnSpc>
                <a:spcPct val="100000"/>
              </a:lnSpc>
            </a:pPr>
            <a:r>
              <a:rPr lang="zh-CN" altLang="en-US" sz="2000"/>
              <a:t>◆函数参数个数:可以相同,可以不同</a:t>
            </a:r>
            <a:endParaRPr lang="zh-CN" altLang="en-US" sz="2000"/>
          </a:p>
          <a:p>
            <a:pPr>
              <a:lnSpc>
                <a:spcPct val="100000"/>
              </a:lnSpc>
            </a:pPr>
            <a:r>
              <a:rPr lang="zh-CN" altLang="en-US" sz="2000"/>
              <a:t>◆函数参数顺序:可以相同,可以不同;</a:t>
            </a:r>
            <a:endParaRPr lang="zh-CN" altLang="en-US" sz="2000"/>
          </a:p>
        </p:txBody>
      </p:sp>
      <p:sp>
        <p:nvSpPr>
          <p:cNvPr id="5" name="文本框 4"/>
          <p:cNvSpPr txBox="1"/>
          <p:nvPr/>
        </p:nvSpPr>
        <p:spPr>
          <a:xfrm>
            <a:off x="652780" y="1540510"/>
            <a:ext cx="5432425" cy="3169285"/>
          </a:xfrm>
          <a:prstGeom prst="rect">
            <a:avLst/>
          </a:prstGeom>
          <a:noFill/>
        </p:spPr>
        <p:txBody>
          <a:bodyPr wrap="square" rtlCol="0" anchor="t">
            <a:spAutoFit/>
          </a:bodyPr>
          <a:p>
            <a:r>
              <a:rPr lang="zh-CN" altLang="en-US" sz="2000">
                <a:ea typeface="仿宋" panose="02010609060101010101" charset="-122"/>
              </a:rPr>
              <a:t>函数重载是指多个函数实现可以同时使用</a:t>
            </a:r>
            <a:r>
              <a:rPr lang="zh-CN" altLang="en-US" sz="2000" b="1">
                <a:solidFill>
                  <a:srgbClr val="FF0000"/>
                </a:solidFill>
                <a:ea typeface="仿宋" panose="02010609060101010101" charset="-122"/>
              </a:rPr>
              <a:t>一个函数</a:t>
            </a:r>
            <a:r>
              <a:rPr lang="zh-CN" altLang="en-US" sz="2000">
                <a:ea typeface="仿宋" panose="02010609060101010101" charset="-122"/>
              </a:rPr>
              <a:t>名，只是函数的</a:t>
            </a:r>
            <a:r>
              <a:rPr lang="zh-CN" altLang="en-US" sz="2000">
                <a:solidFill>
                  <a:srgbClr val="FF0000"/>
                </a:solidFill>
                <a:ea typeface="仿宋" panose="02010609060101010101" charset="-122"/>
              </a:rPr>
              <a:t>参数</a:t>
            </a:r>
            <a:r>
              <a:rPr lang="zh-CN" altLang="en-US" sz="2000">
                <a:ea typeface="仿宋" panose="02010609060101010101" charset="-122"/>
              </a:rPr>
              <a:t>表</a:t>
            </a:r>
            <a:r>
              <a:rPr lang="zh-CN" altLang="en-US" sz="2000">
                <a:solidFill>
                  <a:srgbClr val="FF0000"/>
                </a:solidFill>
                <a:ea typeface="仿宋" panose="02010609060101010101" charset="-122"/>
              </a:rPr>
              <a:t>不同</a:t>
            </a:r>
            <a:r>
              <a:rPr lang="zh-CN" altLang="en-US" sz="2000">
                <a:ea typeface="仿宋" panose="02010609060101010101" charset="-122"/>
              </a:rPr>
              <a:t>而已。</a:t>
            </a:r>
            <a:endParaRPr lang="zh-CN" altLang="en-US" sz="2000">
              <a:ea typeface="仿宋" panose="02010609060101010101" charset="-122"/>
            </a:endParaRPr>
          </a:p>
          <a:p>
            <a:endParaRPr lang="zh-CN" altLang="en-US" sz="2000">
              <a:ea typeface="仿宋" panose="02010609060101010101" charset="-122"/>
            </a:endParaRPr>
          </a:p>
          <a:p>
            <a:r>
              <a:rPr lang="zh-CN" altLang="en-US" sz="2000">
                <a:ea typeface="仿宋" panose="02010609060101010101" charset="-122"/>
              </a:rPr>
              <a:t>打个比方，使用重载函数我们可以定义多个加法函数来求两个数之和。其中，一个函数实现两个int类型之和，另外一个实现两个float类型之和，再另外一个实现两个decimal之和。每种实现对应一个函数体，这些函数的名字相同，但是函数的参数类型不同，这就是函数重载的概念。</a:t>
            </a:r>
            <a:endParaRPr lang="zh-CN" altLang="en-US" sz="2000">
              <a:ea typeface="仿宋" panose="02010609060101010101" charset="-122"/>
            </a:endParaRPr>
          </a:p>
        </p:txBody>
      </p:sp>
    </p:spTree>
    <p:custDataLst>
      <p:tags r:id="rId1"/>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2 </a:t>
            </a:r>
            <a:r>
              <a:rPr lang="zh-CN" altLang="en-US">
                <a:sym typeface="+mn-ea"/>
              </a:rPr>
              <a:t>函数重载</a:t>
            </a:r>
            <a:r>
              <a:rPr lang="en-US" altLang="zh-CN">
                <a:sym typeface="+mn-ea"/>
              </a:rPr>
              <a:t>-</a:t>
            </a:r>
            <a:r>
              <a:rPr lang="zh-CN" altLang="en-US">
                <a:sym typeface="+mn-ea"/>
              </a:rPr>
              <a:t>运算符重载</a:t>
            </a:r>
            <a:endParaRPr lang="zh-CN" altLang="en-US">
              <a:sym typeface="+mn-ea"/>
            </a:endParaRPr>
          </a:p>
        </p:txBody>
      </p:sp>
      <p:sp>
        <p:nvSpPr>
          <p:cNvPr id="3" name="内容占位符 2"/>
          <p:cNvSpPr>
            <a:spLocks noGrp="1"/>
          </p:cNvSpPr>
          <p:nvPr>
            <p:ph sz="half" idx="1"/>
          </p:nvPr>
        </p:nvSpPr>
        <p:spPr>
          <a:xfrm>
            <a:off x="838200" y="1515745"/>
            <a:ext cx="10226040" cy="1114425"/>
          </a:xfrm>
        </p:spPr>
        <p:txBody>
          <a:bodyPr>
            <a:normAutofit fontScale="90000" lnSpcReduction="20000"/>
          </a:bodyPr>
          <a:p>
            <a:pPr eaLnBrk="1" hangingPunct="1">
              <a:lnSpc>
                <a:spcPct val="100000"/>
              </a:lnSpc>
            </a:pPr>
            <a:r>
              <a:rPr lang="zh-CN" altLang="en-US" dirty="0">
                <a:ea typeface="宋体" panose="02010600030101010101" pitchFamily="2" charset="-122"/>
                <a:sym typeface="+mn-ea"/>
              </a:rPr>
              <a:t>将</a:t>
            </a:r>
            <a:r>
              <a:rPr lang="zh-CN" altLang="en-US" b="1" dirty="0">
                <a:ea typeface="宋体" panose="02010600030101010101" pitchFamily="2" charset="-122"/>
                <a:sym typeface="+mn-ea"/>
              </a:rPr>
              <a:t>自定义的类型</a:t>
            </a:r>
            <a:r>
              <a:rPr lang="zh-CN" altLang="en-US" dirty="0">
                <a:ea typeface="宋体" panose="02010600030101010101" pitchFamily="2" charset="-122"/>
                <a:sym typeface="+mn-ea"/>
              </a:rPr>
              <a:t>赋予运算符号，使得对象和对象可以进行</a:t>
            </a:r>
            <a:r>
              <a:rPr lang="zh-CN" altLang="en-US" b="1" dirty="0">
                <a:ea typeface="宋体" panose="02010600030101010101" pitchFamily="2" charset="-122"/>
                <a:sym typeface="+mn-ea"/>
              </a:rPr>
              <a:t>运算。</a:t>
            </a:r>
            <a:endParaRPr lang="zh-CN" altLang="en-US" b="1" dirty="0">
              <a:ea typeface="宋体" panose="02010600030101010101" pitchFamily="2" charset="-122"/>
              <a:sym typeface="+mn-ea"/>
            </a:endParaRPr>
          </a:p>
          <a:p>
            <a:pPr eaLnBrk="1" hangingPunct="1">
              <a:lnSpc>
                <a:spcPct val="100000"/>
              </a:lnSpc>
            </a:pPr>
            <a:r>
              <a:rPr lang="zh-CN" altLang="en-US" dirty="0">
                <a:ea typeface="宋体" panose="02010600030101010101" pitchFamily="2" charset="-122"/>
                <a:sym typeface="+mn-ea"/>
              </a:rPr>
              <a:t>如：有一自定义的类型命名为「二维坐标」，若重载「</a:t>
            </a:r>
            <a:r>
              <a:rPr lang="en-US" altLang="zh-CN" dirty="0">
                <a:ea typeface="宋体" panose="02010600030101010101" pitchFamily="2" charset="-122"/>
                <a:sym typeface="+mn-ea"/>
              </a:rPr>
              <a:t>+</a:t>
            </a:r>
            <a:r>
              <a:rPr lang="zh-CN" altLang="en-US" dirty="0">
                <a:ea typeface="宋体" panose="02010600030101010101" pitchFamily="2" charset="-122"/>
                <a:sym typeface="+mn-ea"/>
              </a:rPr>
              <a:t>」运算符，则</a:t>
            </a:r>
            <a:br>
              <a:rPr lang="zh-CN" altLang="en-US" dirty="0">
                <a:ea typeface="宋体" panose="02010600030101010101" pitchFamily="2" charset="-122"/>
                <a:sym typeface="+mn-ea"/>
              </a:rPr>
            </a:br>
            <a:r>
              <a:rPr lang="zh-CN" altLang="en-US" dirty="0">
                <a:ea typeface="宋体" panose="02010600030101010101" pitchFamily="2" charset="-122"/>
                <a:sym typeface="+mn-ea"/>
              </a:rPr>
              <a:t>（</a:t>
            </a:r>
            <a:r>
              <a:rPr lang="en-US" altLang="zh-CN" dirty="0">
                <a:ea typeface="宋体" panose="02010600030101010101" pitchFamily="2" charset="-122"/>
                <a:sym typeface="+mn-ea"/>
              </a:rPr>
              <a:t>3, 5</a:t>
            </a:r>
            <a:r>
              <a:rPr lang="zh-CN" altLang="en-US" dirty="0">
                <a:ea typeface="宋体" panose="02010600030101010101" pitchFamily="2" charset="-122"/>
                <a:sym typeface="+mn-ea"/>
              </a:rPr>
              <a:t>）</a:t>
            </a:r>
            <a:r>
              <a:rPr lang="en-US" altLang="zh-CN" dirty="0">
                <a:ea typeface="宋体" panose="02010600030101010101" pitchFamily="2" charset="-122"/>
                <a:sym typeface="+mn-ea"/>
              </a:rPr>
              <a:t>+</a:t>
            </a:r>
            <a:r>
              <a:rPr lang="zh-CN" altLang="en-US" dirty="0">
                <a:ea typeface="宋体" panose="02010600030101010101" pitchFamily="2" charset="-122"/>
                <a:sym typeface="+mn-ea"/>
              </a:rPr>
              <a:t>（</a:t>
            </a:r>
            <a:r>
              <a:rPr lang="en-US" altLang="zh-CN" dirty="0">
                <a:ea typeface="宋体" panose="02010600030101010101" pitchFamily="2" charset="-122"/>
                <a:sym typeface="+mn-ea"/>
              </a:rPr>
              <a:t>4, -3</a:t>
            </a:r>
            <a:r>
              <a:rPr lang="zh-CN" altLang="en-US" dirty="0">
                <a:ea typeface="宋体" panose="02010600030101010101" pitchFamily="2" charset="-122"/>
                <a:sym typeface="+mn-ea"/>
              </a:rPr>
              <a:t>）</a:t>
            </a:r>
            <a:r>
              <a:rPr lang="en-US" altLang="zh-CN" dirty="0">
                <a:ea typeface="宋体" panose="02010600030101010101" pitchFamily="2" charset="-122"/>
                <a:sym typeface="+mn-ea"/>
              </a:rPr>
              <a:t>=</a:t>
            </a:r>
            <a:r>
              <a:rPr lang="zh-CN" altLang="en-US" dirty="0">
                <a:ea typeface="宋体" panose="02010600030101010101" pitchFamily="2" charset="-122"/>
                <a:sym typeface="+mn-ea"/>
              </a:rPr>
              <a:t>（</a:t>
            </a:r>
            <a:r>
              <a:rPr lang="en-US" altLang="zh-CN" dirty="0">
                <a:ea typeface="宋体" panose="02010600030101010101" pitchFamily="2" charset="-122"/>
                <a:sym typeface="+mn-ea"/>
              </a:rPr>
              <a:t>7, 2</a:t>
            </a:r>
            <a:r>
              <a:rPr lang="zh-CN" altLang="en-US" dirty="0">
                <a:ea typeface="宋体" panose="02010600030101010101" pitchFamily="2" charset="-122"/>
                <a:sym typeface="+mn-ea"/>
              </a:rPr>
              <a:t>）</a:t>
            </a:r>
            <a:endParaRPr lang="zh-CN" altLang="en-US" b="1"/>
          </a:p>
          <a:p>
            <a:pPr marL="0" indent="0">
              <a:buNone/>
            </a:pPr>
            <a:endParaRPr lang="zh-CN" altLang="en-US" b="1"/>
          </a:p>
        </p:txBody>
      </p:sp>
      <p:sp>
        <p:nvSpPr>
          <p:cNvPr id="8" name="文本框 7"/>
          <p:cNvSpPr txBox="1"/>
          <p:nvPr/>
        </p:nvSpPr>
        <p:spPr>
          <a:xfrm>
            <a:off x="883920" y="2704465"/>
            <a:ext cx="10895965" cy="3630930"/>
          </a:xfrm>
          <a:prstGeom prst="rect">
            <a:avLst/>
          </a:prstGeom>
          <a:noFill/>
        </p:spPr>
        <p:txBody>
          <a:bodyPr wrap="square" rtlCol="0" anchor="t">
            <a:spAutoFit/>
          </a:bodyPr>
          <a:p>
            <a:pPr marL="342900" indent="-342900" eaLnBrk="1" hangingPunct="1">
              <a:lnSpc>
                <a:spcPct val="80000"/>
              </a:lnSpc>
              <a:buFont typeface="Wingdings" panose="05000000000000000000" charset="0"/>
              <a:buChar char="Ø"/>
            </a:pPr>
            <a:r>
              <a:rPr lang="en-US" altLang="zh-CN" sz="2400" dirty="0">
                <a:latin typeface="Courier New" panose="02070309020205020404" charset="0"/>
                <a:ea typeface="宋体" panose="02010600030101010101" pitchFamily="2" charset="-122"/>
                <a:cs typeface="Courier New" panose="02070309020205020404" charset="0"/>
                <a:sym typeface="+mn-ea"/>
              </a:rPr>
              <a:t>// </a:t>
            </a:r>
            <a:r>
              <a:rPr lang="zh-CN" altLang="en-US" sz="2400" dirty="0">
                <a:latin typeface="Courier New" panose="02070309020205020404" charset="0"/>
                <a:ea typeface="宋体" panose="02010600030101010101" pitchFamily="2" charset="-122"/>
                <a:cs typeface="Courier New" panose="02070309020205020404" charset="0"/>
                <a:sym typeface="+mn-ea"/>
              </a:rPr>
              <a:t>重载一元运算符原型声明</a:t>
            </a:r>
            <a:endParaRPr lang="zh-CN" altLang="en-US" sz="2400" dirty="0">
              <a:latin typeface="Courier New" panose="02070309020205020404" charset="0"/>
              <a:ea typeface="宋体" panose="02010600030101010101" pitchFamily="2" charset="-122"/>
              <a:cs typeface="Courier New" panose="02070309020205020404" charset="0"/>
            </a:endParaRPr>
          </a:p>
          <a:p>
            <a:pPr marL="342900" indent="-342900" eaLnBrk="1" hangingPunct="1">
              <a:lnSpc>
                <a:spcPct val="80000"/>
              </a:lnSpc>
              <a:buFont typeface="Wingdings" panose="05000000000000000000" charset="0"/>
              <a:buChar char="Ø"/>
            </a:pPr>
            <a:r>
              <a:rPr lang="en-US" altLang="zh-TW" sz="2400" dirty="0">
                <a:latin typeface="Courier New" panose="02070309020205020404" charset="0"/>
                <a:ea typeface="PMingLiU" panose="02020500000000000000" pitchFamily="18" charset="-120"/>
                <a:cs typeface="Courier New" panose="02070309020205020404" charset="0"/>
                <a:sym typeface="+mn-ea"/>
              </a:rPr>
              <a:t>public static</a:t>
            </a:r>
            <a:r>
              <a:rPr lang="en-US" altLang="zh-CN" sz="2400" dirty="0">
                <a:latin typeface="Courier New" panose="02070309020205020404" charset="0"/>
                <a:ea typeface="PMingLiU" panose="02020500000000000000" pitchFamily="18" charset="-120"/>
                <a:cs typeface="Courier New" panose="02070309020205020404" charset="0"/>
                <a:sym typeface="+mn-ea"/>
              </a:rPr>
              <a:t> </a:t>
            </a:r>
            <a:r>
              <a:rPr lang="en-US" altLang="zh-TW" sz="2400" i="1" dirty="0">
                <a:latin typeface="Courier New" panose="02070309020205020404" charset="0"/>
                <a:ea typeface="PMingLiU" panose="02020500000000000000" pitchFamily="18" charset="-120"/>
                <a:cs typeface="Courier New" panose="02070309020205020404" charset="0"/>
                <a:sym typeface="+mn-ea"/>
              </a:rPr>
              <a:t>return-type</a:t>
            </a:r>
            <a:r>
              <a:rPr lang="en-US" altLang="zh-CN" sz="2400" i="1" dirty="0">
                <a:latin typeface="Courier New" panose="02070309020205020404" charset="0"/>
                <a:ea typeface="PMingLiU" panose="02020500000000000000" pitchFamily="18" charset="-120"/>
                <a:cs typeface="Courier New" panose="02070309020205020404" charset="0"/>
                <a:sym typeface="+mn-ea"/>
              </a:rPr>
              <a:t> </a:t>
            </a:r>
            <a:r>
              <a:rPr lang="en-US" altLang="zh-TW" sz="2400" dirty="0">
                <a:latin typeface="Courier New" panose="02070309020205020404" charset="0"/>
                <a:ea typeface="PMingLiU" panose="02020500000000000000" pitchFamily="18" charset="-120"/>
                <a:cs typeface="Courier New" panose="02070309020205020404" charset="0"/>
                <a:sym typeface="+mn-ea"/>
              </a:rPr>
              <a:t>operator</a:t>
            </a:r>
            <a:r>
              <a:rPr lang="en-US" altLang="zh-CN" sz="2400" dirty="0">
                <a:latin typeface="Courier New" panose="02070309020205020404" charset="0"/>
                <a:ea typeface="PMingLiU" panose="02020500000000000000" pitchFamily="18" charset="-120"/>
                <a:cs typeface="Courier New" panose="02070309020205020404" charset="0"/>
                <a:sym typeface="+mn-ea"/>
              </a:rPr>
              <a:t> </a:t>
            </a:r>
            <a:r>
              <a:rPr lang="en-US" altLang="zh-TW" sz="2400" i="1" dirty="0">
                <a:latin typeface="Courier New" panose="02070309020205020404" charset="0"/>
                <a:ea typeface="PMingLiU" panose="02020500000000000000" pitchFamily="18" charset="-120"/>
                <a:cs typeface="Courier New" panose="02070309020205020404" charset="0"/>
                <a:sym typeface="+mn-ea"/>
              </a:rPr>
              <a:t>op</a:t>
            </a:r>
            <a:r>
              <a:rPr lang="en-US" altLang="zh-TW" sz="2400" dirty="0">
                <a:latin typeface="Courier New" panose="02070309020205020404" charset="0"/>
                <a:ea typeface="PMingLiU" panose="02020500000000000000" pitchFamily="18" charset="-120"/>
                <a:cs typeface="Courier New" panose="02070309020205020404" charset="0"/>
                <a:sym typeface="+mn-ea"/>
              </a:rPr>
              <a:t>(</a:t>
            </a:r>
            <a:r>
              <a:rPr lang="en-US" altLang="zh-TW" sz="2400" i="1" dirty="0">
                <a:latin typeface="Courier New" panose="02070309020205020404" charset="0"/>
                <a:ea typeface="PMingLiU" panose="02020500000000000000" pitchFamily="18" charset="-120"/>
                <a:cs typeface="Courier New" panose="02070309020205020404" charset="0"/>
                <a:sym typeface="+mn-ea"/>
              </a:rPr>
              <a:t>type operand</a:t>
            </a:r>
            <a:r>
              <a:rPr lang="en-US" altLang="zh-TW" sz="2400" dirty="0">
                <a:latin typeface="Courier New" panose="02070309020205020404" charset="0"/>
                <a:ea typeface="PMingLiU" panose="02020500000000000000" pitchFamily="18" charset="-120"/>
                <a:cs typeface="Courier New" panose="02070309020205020404" charset="0"/>
                <a:sym typeface="+mn-ea"/>
              </a:rPr>
              <a:t>)</a:t>
            </a:r>
            <a:endParaRPr lang="en-US" altLang="zh-TW" sz="2400" dirty="0">
              <a:latin typeface="Courier New" panose="02070309020205020404" charset="0"/>
              <a:ea typeface="PMingLiU" panose="02020500000000000000" pitchFamily="18" charset="-120"/>
              <a:cs typeface="Courier New" panose="02070309020205020404" charset="0"/>
            </a:endParaRPr>
          </a:p>
          <a:p>
            <a:pPr marL="342900" indent="-342900" eaLnBrk="1" hangingPunct="1">
              <a:lnSpc>
                <a:spcPct val="80000"/>
              </a:lnSpc>
              <a:buFont typeface="Wingdings" panose="05000000000000000000" charset="0"/>
              <a:buChar char="Ø"/>
            </a:pPr>
            <a:r>
              <a:rPr lang="en-US" altLang="zh-TW" sz="2400" dirty="0">
                <a:latin typeface="Courier New" panose="02070309020205020404" charset="0"/>
                <a:ea typeface="PMingLiU" panose="02020500000000000000" pitchFamily="18" charset="-120"/>
                <a:cs typeface="Courier New" panose="02070309020205020404" charset="0"/>
                <a:sym typeface="+mn-ea"/>
              </a:rPr>
              <a:t>{</a:t>
            </a:r>
            <a:endParaRPr lang="en-US" altLang="zh-TW" sz="2400" dirty="0">
              <a:latin typeface="Courier New" panose="02070309020205020404" charset="0"/>
              <a:ea typeface="PMingLiU" panose="02020500000000000000" pitchFamily="18" charset="-120"/>
              <a:cs typeface="Courier New" panose="02070309020205020404" charset="0"/>
            </a:endParaRPr>
          </a:p>
          <a:p>
            <a:pPr marL="342900" indent="-342900" eaLnBrk="1" hangingPunct="1">
              <a:lnSpc>
                <a:spcPct val="80000"/>
              </a:lnSpc>
              <a:buFont typeface="Wingdings" panose="05000000000000000000" charset="0"/>
              <a:buChar char="Ø"/>
            </a:pPr>
            <a:r>
              <a:rPr lang="en-US" altLang="zh-TW" sz="2400" dirty="0">
                <a:latin typeface="Courier New" panose="02070309020205020404" charset="0"/>
                <a:ea typeface="PMingLiU" panose="02020500000000000000" pitchFamily="18" charset="-120"/>
                <a:cs typeface="Courier New" panose="02070309020205020404" charset="0"/>
                <a:sym typeface="+mn-ea"/>
              </a:rPr>
              <a:t>	// statement;</a:t>
            </a:r>
            <a:endParaRPr lang="en-US" altLang="zh-TW" sz="2400" dirty="0">
              <a:latin typeface="Courier New" panose="02070309020205020404" charset="0"/>
              <a:ea typeface="PMingLiU" panose="02020500000000000000" pitchFamily="18" charset="-120"/>
              <a:cs typeface="Courier New" panose="02070309020205020404" charset="0"/>
            </a:endParaRPr>
          </a:p>
          <a:p>
            <a:pPr marL="342900" indent="-342900" eaLnBrk="1" hangingPunct="1">
              <a:lnSpc>
                <a:spcPct val="80000"/>
              </a:lnSpc>
              <a:buFont typeface="Wingdings" panose="05000000000000000000" charset="0"/>
              <a:buChar char="Ø"/>
            </a:pPr>
            <a:r>
              <a:rPr lang="en-US" altLang="zh-TW" sz="2400" dirty="0">
                <a:latin typeface="Courier New" panose="02070309020205020404" charset="0"/>
                <a:ea typeface="PMingLiU" panose="02020500000000000000" pitchFamily="18" charset="-120"/>
                <a:cs typeface="Courier New" panose="02070309020205020404" charset="0"/>
                <a:sym typeface="+mn-ea"/>
              </a:rPr>
              <a:t>}</a:t>
            </a:r>
            <a:endParaRPr lang="en-US" altLang="zh-TW" sz="2400" dirty="0">
              <a:latin typeface="Courier New" panose="02070309020205020404" charset="0"/>
              <a:ea typeface="PMingLiU" panose="02020500000000000000" pitchFamily="18" charset="-120"/>
              <a:cs typeface="Courier New" panose="02070309020205020404" charset="0"/>
            </a:endParaRPr>
          </a:p>
          <a:p>
            <a:pPr marL="342900" indent="-342900" eaLnBrk="1" hangingPunct="1">
              <a:lnSpc>
                <a:spcPct val="80000"/>
              </a:lnSpc>
              <a:buFont typeface="Wingdings" panose="05000000000000000000" pitchFamily="2" charset="2"/>
              <a:buChar char="•"/>
            </a:pPr>
            <a:endParaRPr lang="en-US" altLang="zh-TW" sz="2400" dirty="0">
              <a:latin typeface="Courier New" panose="02070309020205020404" charset="0"/>
              <a:ea typeface="PMingLiU" panose="02020500000000000000" pitchFamily="18" charset="-120"/>
              <a:cs typeface="Courier New" panose="02070309020205020404" charset="0"/>
            </a:endParaRPr>
          </a:p>
          <a:p>
            <a:pPr marL="342900" indent="-342900" eaLnBrk="1" hangingPunct="1">
              <a:lnSpc>
                <a:spcPct val="80000"/>
              </a:lnSpc>
              <a:buFont typeface="Wingdings" panose="05000000000000000000" charset="0"/>
              <a:buChar char="Ø"/>
            </a:pPr>
            <a:r>
              <a:rPr lang="en-US" altLang="zh-CN" sz="2400" dirty="0">
                <a:latin typeface="Courier New" panose="02070309020205020404" charset="0"/>
                <a:ea typeface="宋体" panose="02010600030101010101" pitchFamily="2" charset="-122"/>
                <a:cs typeface="Courier New" panose="02070309020205020404" charset="0"/>
                <a:sym typeface="+mn-ea"/>
              </a:rPr>
              <a:t>// </a:t>
            </a:r>
            <a:r>
              <a:rPr lang="zh-CN" altLang="en-US" sz="2400" dirty="0">
                <a:latin typeface="Courier New" panose="02070309020205020404" charset="0"/>
                <a:ea typeface="宋体" panose="02010600030101010101" pitchFamily="2" charset="-122"/>
                <a:cs typeface="Courier New" panose="02070309020205020404" charset="0"/>
                <a:sym typeface="+mn-ea"/>
              </a:rPr>
              <a:t>重载二元运算符原型声明</a:t>
            </a:r>
            <a:endParaRPr lang="zh-CN" altLang="en-US" sz="2400" dirty="0">
              <a:latin typeface="Courier New" panose="02070309020205020404" charset="0"/>
              <a:ea typeface="宋体" panose="02010600030101010101" pitchFamily="2" charset="-122"/>
              <a:cs typeface="Courier New" panose="02070309020205020404" charset="0"/>
            </a:endParaRPr>
          </a:p>
          <a:p>
            <a:pPr marL="342900" indent="-342900" eaLnBrk="1" hangingPunct="1">
              <a:lnSpc>
                <a:spcPct val="80000"/>
              </a:lnSpc>
              <a:buFont typeface="Wingdings" panose="05000000000000000000" charset="0"/>
              <a:buChar char="Ø"/>
            </a:pPr>
            <a:r>
              <a:rPr lang="en-US" altLang="zh-TW" sz="2400" dirty="0">
                <a:latin typeface="Courier New" panose="02070309020205020404" charset="0"/>
                <a:ea typeface="PMingLiU" panose="02020500000000000000" pitchFamily="18" charset="-120"/>
                <a:cs typeface="Courier New" panose="02070309020205020404" charset="0"/>
                <a:sym typeface="+mn-ea"/>
              </a:rPr>
              <a:t>public static</a:t>
            </a:r>
            <a:r>
              <a:rPr lang="en-US" altLang="zh-CN" sz="2400" dirty="0">
                <a:latin typeface="Courier New" panose="02070309020205020404" charset="0"/>
                <a:ea typeface="PMingLiU" panose="02020500000000000000" pitchFamily="18" charset="-120"/>
                <a:cs typeface="Courier New" panose="02070309020205020404" charset="0"/>
                <a:sym typeface="+mn-ea"/>
              </a:rPr>
              <a:t> </a:t>
            </a:r>
            <a:r>
              <a:rPr lang="en-US" altLang="zh-TW" sz="2400" i="1" dirty="0">
                <a:latin typeface="Courier New" panose="02070309020205020404" charset="0"/>
                <a:ea typeface="PMingLiU" panose="02020500000000000000" pitchFamily="18" charset="-120"/>
                <a:cs typeface="Courier New" panose="02070309020205020404" charset="0"/>
                <a:sym typeface="+mn-ea"/>
              </a:rPr>
              <a:t>return-type</a:t>
            </a:r>
            <a:r>
              <a:rPr lang="en-US" altLang="zh-CN" sz="2400" i="1" dirty="0">
                <a:latin typeface="Courier New" panose="02070309020205020404" charset="0"/>
                <a:ea typeface="PMingLiU" panose="02020500000000000000" pitchFamily="18" charset="-120"/>
                <a:cs typeface="Courier New" panose="02070309020205020404" charset="0"/>
                <a:sym typeface="+mn-ea"/>
              </a:rPr>
              <a:t> </a:t>
            </a:r>
            <a:r>
              <a:rPr lang="en-US" altLang="zh-TW" sz="2400" dirty="0">
                <a:latin typeface="Courier New" panose="02070309020205020404" charset="0"/>
                <a:ea typeface="PMingLiU" panose="02020500000000000000" pitchFamily="18" charset="-120"/>
                <a:cs typeface="Courier New" panose="02070309020205020404" charset="0"/>
                <a:sym typeface="+mn-ea"/>
              </a:rPr>
              <a:t>operator</a:t>
            </a:r>
            <a:r>
              <a:rPr lang="en-US" altLang="zh-CN" sz="2400" dirty="0">
                <a:latin typeface="Courier New" panose="02070309020205020404" charset="0"/>
                <a:ea typeface="PMingLiU" panose="02020500000000000000" pitchFamily="18" charset="-120"/>
                <a:cs typeface="Courier New" panose="02070309020205020404" charset="0"/>
                <a:sym typeface="+mn-ea"/>
              </a:rPr>
              <a:t> </a:t>
            </a:r>
            <a:r>
              <a:rPr lang="en-US" altLang="zh-TW" sz="2400" i="1" dirty="0">
                <a:latin typeface="Courier New" panose="02070309020205020404" charset="0"/>
                <a:ea typeface="PMingLiU" panose="02020500000000000000" pitchFamily="18" charset="-120"/>
                <a:cs typeface="Courier New" panose="02070309020205020404" charset="0"/>
                <a:sym typeface="+mn-ea"/>
              </a:rPr>
              <a:t>op</a:t>
            </a:r>
            <a:r>
              <a:rPr lang="en-US" altLang="zh-TW" sz="2400" dirty="0">
                <a:latin typeface="Courier New" panose="02070309020205020404" charset="0"/>
                <a:ea typeface="PMingLiU" panose="02020500000000000000" pitchFamily="18" charset="-120"/>
                <a:cs typeface="Courier New" panose="02070309020205020404" charset="0"/>
                <a:sym typeface="+mn-ea"/>
              </a:rPr>
              <a:t>(</a:t>
            </a:r>
            <a:r>
              <a:rPr lang="en-US" altLang="zh-TW" sz="2400" i="1" dirty="0">
                <a:latin typeface="Courier New" panose="02070309020205020404" charset="0"/>
                <a:ea typeface="PMingLiU" panose="02020500000000000000" pitchFamily="18" charset="-120"/>
                <a:cs typeface="Courier New" panose="02070309020205020404" charset="0"/>
                <a:sym typeface="+mn-ea"/>
              </a:rPr>
              <a:t>type operand1</a:t>
            </a:r>
            <a:r>
              <a:rPr lang="en-US" altLang="zh-TW" sz="2400" dirty="0">
                <a:latin typeface="Courier New" panose="02070309020205020404" charset="0"/>
                <a:ea typeface="PMingLiU" panose="02020500000000000000" pitchFamily="18" charset="-120"/>
                <a:cs typeface="Courier New" panose="02070309020205020404" charset="0"/>
                <a:sym typeface="+mn-ea"/>
              </a:rPr>
              <a:t>,</a:t>
            </a:r>
            <a:r>
              <a:rPr lang="en-US" altLang="zh-TW" sz="2400" i="1" dirty="0">
                <a:latin typeface="Courier New" panose="02070309020205020404" charset="0"/>
                <a:ea typeface="PMingLiU" panose="02020500000000000000" pitchFamily="18" charset="-120"/>
                <a:cs typeface="Courier New" panose="02070309020205020404" charset="0"/>
                <a:sym typeface="+mn-ea"/>
              </a:rPr>
              <a:t>type operand2</a:t>
            </a:r>
            <a:r>
              <a:rPr lang="en-US" altLang="zh-TW" sz="2400" dirty="0">
                <a:latin typeface="Courier New" panose="02070309020205020404" charset="0"/>
                <a:ea typeface="PMingLiU" panose="02020500000000000000" pitchFamily="18" charset="-120"/>
                <a:cs typeface="Courier New" panose="02070309020205020404" charset="0"/>
                <a:sym typeface="+mn-ea"/>
              </a:rPr>
              <a:t>)</a:t>
            </a:r>
            <a:endParaRPr lang="en-US" altLang="zh-TW" sz="2400" dirty="0">
              <a:latin typeface="Courier New" panose="02070309020205020404" charset="0"/>
              <a:ea typeface="PMingLiU" panose="02020500000000000000" pitchFamily="18" charset="-120"/>
              <a:cs typeface="Courier New" panose="02070309020205020404" charset="0"/>
            </a:endParaRPr>
          </a:p>
          <a:p>
            <a:pPr marL="342900" indent="-342900" eaLnBrk="1" hangingPunct="1">
              <a:lnSpc>
                <a:spcPct val="80000"/>
              </a:lnSpc>
              <a:buFont typeface="Wingdings" panose="05000000000000000000" charset="0"/>
              <a:buChar char="Ø"/>
            </a:pPr>
            <a:r>
              <a:rPr lang="en-US" altLang="zh-TW" sz="2400" dirty="0">
                <a:latin typeface="Courier New" panose="02070309020205020404" charset="0"/>
                <a:ea typeface="PMingLiU" panose="02020500000000000000" pitchFamily="18" charset="-120"/>
                <a:cs typeface="Courier New" panose="02070309020205020404" charset="0"/>
                <a:sym typeface="+mn-ea"/>
              </a:rPr>
              <a:t>{</a:t>
            </a:r>
            <a:endParaRPr lang="en-US" altLang="zh-TW" sz="2400" dirty="0">
              <a:latin typeface="Courier New" panose="02070309020205020404" charset="0"/>
              <a:ea typeface="PMingLiU" panose="02020500000000000000" pitchFamily="18" charset="-120"/>
              <a:cs typeface="Courier New" panose="02070309020205020404" charset="0"/>
            </a:endParaRPr>
          </a:p>
          <a:p>
            <a:pPr marL="342900" indent="-342900" eaLnBrk="1" hangingPunct="1">
              <a:lnSpc>
                <a:spcPct val="80000"/>
              </a:lnSpc>
              <a:buFont typeface="Wingdings" panose="05000000000000000000" charset="0"/>
              <a:buChar char="Ø"/>
            </a:pPr>
            <a:r>
              <a:rPr lang="en-US" altLang="zh-TW" sz="2400" dirty="0">
                <a:latin typeface="Courier New" panose="02070309020205020404" charset="0"/>
                <a:ea typeface="PMingLiU" panose="02020500000000000000" pitchFamily="18" charset="-120"/>
                <a:cs typeface="Courier New" panose="02070309020205020404" charset="0"/>
                <a:sym typeface="+mn-ea"/>
              </a:rPr>
              <a:t>	// statement;</a:t>
            </a:r>
            <a:endParaRPr lang="en-US" altLang="zh-TW" sz="2400" dirty="0">
              <a:latin typeface="Courier New" panose="02070309020205020404" charset="0"/>
              <a:ea typeface="PMingLiU" panose="02020500000000000000" pitchFamily="18" charset="-120"/>
              <a:cs typeface="Courier New" panose="02070309020205020404" charset="0"/>
            </a:endParaRPr>
          </a:p>
          <a:p>
            <a:pPr marL="342900" indent="-342900" eaLnBrk="1" hangingPunct="1">
              <a:lnSpc>
                <a:spcPct val="80000"/>
              </a:lnSpc>
              <a:buFont typeface="Wingdings" panose="05000000000000000000" charset="0"/>
              <a:buChar char="Ø"/>
            </a:pPr>
            <a:r>
              <a:rPr lang="en-US" altLang="zh-TW" sz="2400" dirty="0">
                <a:latin typeface="Courier New" panose="02070309020205020404" charset="0"/>
                <a:ea typeface="PMingLiU" panose="02020500000000000000" pitchFamily="18" charset="-120"/>
                <a:cs typeface="Courier New" panose="02070309020205020404" charset="0"/>
                <a:sym typeface="+mn-ea"/>
              </a:rPr>
              <a:t>}</a:t>
            </a:r>
            <a:endParaRPr lang="zh-CN" altLang="en-US" sz="2400">
              <a:latin typeface="Courier New" panose="02070309020205020404" charset="0"/>
              <a:ea typeface="仿宋" panose="02010609060101010101" charset="-122"/>
              <a:cs typeface="Courier New" panose="02070309020205020404" charset="0"/>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6609" name="Rectangle 2"/>
          <p:cNvSpPr>
            <a:spLocks noGrp="1"/>
          </p:cNvSpPr>
          <p:nvPr>
            <p:ph type="title"/>
          </p:nvPr>
        </p:nvSpPr>
        <p:spPr>
          <a:xfrm>
            <a:off x="1387475" y="0"/>
            <a:ext cx="8229600" cy="1039813"/>
          </a:xfrm>
        </p:spPr>
        <p:txBody>
          <a:bodyPr vert="horz" wrap="square" lIns="91440" tIns="45720" rIns="91440" bIns="45720" anchor="ctr"/>
          <a:p>
            <a:pPr eaLnBrk="1" hangingPunct="1"/>
            <a:r>
              <a:rPr lang="zh-CN" altLang="en-US" dirty="0">
                <a:ea typeface="宋体" panose="02010600030101010101" pitchFamily="2" charset="-122"/>
              </a:rPr>
              <a:t>初级特性 </a:t>
            </a:r>
            <a:endParaRPr lang="zh-CN" altLang="en-US" dirty="0">
              <a:ea typeface="宋体" panose="02010600030101010101" pitchFamily="2" charset="-122"/>
            </a:endParaRPr>
          </a:p>
        </p:txBody>
      </p:sp>
      <p:sp>
        <p:nvSpPr>
          <p:cNvPr id="196610" name="Rectangle 3"/>
          <p:cNvSpPr>
            <a:spLocks noGrp="1"/>
          </p:cNvSpPr>
          <p:nvPr>
            <p:ph idx="1"/>
          </p:nvPr>
        </p:nvSpPr>
        <p:spPr>
          <a:xfrm>
            <a:off x="1054735" y="1040130"/>
            <a:ext cx="10454005" cy="1917065"/>
          </a:xfrm>
        </p:spPr>
        <p:txBody>
          <a:bodyPr vert="horz" wrap="square" lIns="91440" tIns="45720" rIns="91440" bIns="45720" anchor="t">
            <a:normAutofit lnSpcReduction="10000"/>
          </a:bodyPr>
          <a:p>
            <a:pPr eaLnBrk="1" hangingPunct="1"/>
            <a:r>
              <a:rPr lang="zh-CN" altLang="en-US" b="0" dirty="0"/>
              <a:t>面向对象技术最基本的概念是类和对象：</a:t>
            </a:r>
            <a:endParaRPr lang="zh-CN" altLang="en-US" b="0" dirty="0"/>
          </a:p>
          <a:p>
            <a:pPr eaLnBrk="1" hangingPunct="1">
              <a:buNone/>
            </a:pPr>
            <a:r>
              <a:rPr lang="en-US" altLang="zh-CN" sz="2200" b="0" dirty="0"/>
              <a:t>–	</a:t>
            </a:r>
            <a:r>
              <a:rPr lang="zh-CN" altLang="en-US" sz="2200" b="0" dirty="0"/>
              <a:t>类是一个样板，以操作、表示和算法的形式完整地定义了一组对象的行为</a:t>
            </a:r>
            <a:r>
              <a:rPr lang="en-US" altLang="zh-CN" sz="2200" b="0" dirty="0"/>
              <a:t>,</a:t>
            </a:r>
            <a:r>
              <a:rPr lang="zh-CN" altLang="en-US" sz="2200" b="0" dirty="0"/>
              <a:t>是</a:t>
            </a:r>
            <a:r>
              <a:rPr lang="zh-CN" altLang="en-US" sz="2200" dirty="0">
                <a:solidFill>
                  <a:srgbClr val="1C1C1C"/>
                </a:solidFill>
                <a:sym typeface="+mn-ea"/>
              </a:rPr>
              <a:t>一组具有相同数据结构和相同操作的对象的</a:t>
            </a:r>
            <a:r>
              <a:rPr lang="zh-CN" altLang="en-US" sz="2200" b="1" dirty="0">
                <a:solidFill>
                  <a:srgbClr val="1C1C1C"/>
                </a:solidFill>
                <a:sym typeface="+mn-ea"/>
              </a:rPr>
              <a:t>集合</a:t>
            </a:r>
            <a:r>
              <a:rPr lang="zh-CN" altLang="en-US" sz="2200" dirty="0">
                <a:solidFill>
                  <a:srgbClr val="1C1C1C"/>
                </a:solidFill>
                <a:sym typeface="+mn-ea"/>
              </a:rPr>
              <a:t>。</a:t>
            </a:r>
            <a:endParaRPr lang="zh-CN" altLang="en-US" sz="2200" dirty="0">
              <a:solidFill>
                <a:srgbClr val="1C1C1C"/>
              </a:solidFill>
              <a:sym typeface="+mn-ea"/>
            </a:endParaRPr>
          </a:p>
          <a:p>
            <a:pPr eaLnBrk="1" hangingPunct="1">
              <a:buNone/>
            </a:pPr>
            <a:r>
              <a:rPr lang="en-US" altLang="zh-CN" sz="2200" b="0" dirty="0"/>
              <a:t>–	</a:t>
            </a:r>
            <a:r>
              <a:rPr lang="zh-CN" altLang="en-US" sz="2200" b="0" dirty="0"/>
              <a:t>对象是类的一个</a:t>
            </a:r>
            <a:r>
              <a:rPr lang="zh-CN" altLang="en-US" sz="2200" b="1" dirty="0"/>
              <a:t>实例</a:t>
            </a:r>
            <a:r>
              <a:rPr lang="zh-CN" altLang="en-US" sz="2200" b="0" dirty="0"/>
              <a:t>，是一个软件单元，它由一组结构化的数据和在其上的一组操作构成。 </a:t>
            </a:r>
            <a:endParaRPr lang="zh-CN" altLang="en-US" sz="2200" b="0" dirty="0"/>
          </a:p>
        </p:txBody>
      </p:sp>
      <p:pic>
        <p:nvPicPr>
          <p:cNvPr id="196611" name="Picture 4"/>
          <p:cNvPicPr>
            <a:picLocks noChangeAspect="1"/>
          </p:cNvPicPr>
          <p:nvPr/>
        </p:nvPicPr>
        <p:blipFill>
          <a:blip r:embed="rId1"/>
          <a:stretch>
            <a:fillRect/>
          </a:stretch>
        </p:blipFill>
        <p:spPr>
          <a:xfrm>
            <a:off x="6194425" y="3291523"/>
            <a:ext cx="5524500" cy="2743200"/>
          </a:xfrm>
          <a:prstGeom prst="rect">
            <a:avLst/>
          </a:prstGeom>
          <a:noFill/>
          <a:ln w="9525">
            <a:noFill/>
          </a:ln>
        </p:spPr>
      </p:pic>
      <p:sp>
        <p:nvSpPr>
          <p:cNvPr id="196612" name="矩形 1"/>
          <p:cNvSpPr/>
          <p:nvPr/>
        </p:nvSpPr>
        <p:spPr>
          <a:xfrm>
            <a:off x="1054735" y="3443605"/>
            <a:ext cx="4843145" cy="1630045"/>
          </a:xfrm>
          <a:prstGeom prst="rect">
            <a:avLst/>
          </a:prstGeom>
          <a:noFill/>
          <a:ln w="9525">
            <a:noFill/>
          </a:ln>
        </p:spPr>
        <p:txBody>
          <a:bodyPr wrap="square" anchor="t">
            <a:spAutoFit/>
          </a:bodyPr>
          <a:p>
            <a:r>
              <a:rPr lang="en-US" altLang="zh-CN" sz="2000" dirty="0">
                <a:latin typeface="Arial" panose="020B0604020202020204" pitchFamily="34" charset="0"/>
                <a:ea typeface="仿宋" panose="02010609060101010101" charset="-122"/>
              </a:rPr>
              <a:t>1 C#</a:t>
            </a:r>
            <a:r>
              <a:rPr lang="zh-CN" altLang="en-US" sz="2000" dirty="0">
                <a:latin typeface="Arial" panose="020B0604020202020204" pitchFamily="34" charset="0"/>
                <a:ea typeface="仿宋" panose="02010609060101010101" charset="-122"/>
              </a:rPr>
              <a:t>所有的代码都是在某一个类中，因此不可能在类之外的全局区域有变量和方法。</a:t>
            </a:r>
            <a:endParaRPr lang="en-US" altLang="zh-CN" sz="2000" dirty="0">
              <a:latin typeface="Arial" panose="020B0604020202020204" pitchFamily="34" charset="0"/>
              <a:ea typeface="仿宋" panose="02010609060101010101" charset="-122"/>
            </a:endParaRPr>
          </a:p>
          <a:p>
            <a:endParaRPr lang="zh-CN" altLang="en-US" sz="2000" dirty="0">
              <a:latin typeface="Arial" panose="020B0604020202020204" pitchFamily="34" charset="0"/>
              <a:ea typeface="仿宋" panose="02010609060101010101" charset="-122"/>
            </a:endParaRPr>
          </a:p>
          <a:p>
            <a:r>
              <a:rPr lang="en-US" altLang="zh-CN" sz="2000" dirty="0">
                <a:latin typeface="Arial" panose="020B0604020202020204" pitchFamily="34" charset="0"/>
                <a:ea typeface="仿宋" panose="02010609060101010101" charset="-122"/>
              </a:rPr>
              <a:t>2 C#</a:t>
            </a:r>
            <a:r>
              <a:rPr lang="zh-CN" altLang="en-US" sz="2000" dirty="0">
                <a:latin typeface="Arial" panose="020B0604020202020204" pitchFamily="34" charset="0"/>
                <a:ea typeface="仿宋" panose="02010609060101010101" charset="-122"/>
              </a:rPr>
              <a:t>中的对象相当于一块内存区域，保存对象特有的类中所定义的数据。</a:t>
            </a:r>
            <a:endParaRPr lang="zh-CN" altLang="en-US" sz="2000" dirty="0">
              <a:latin typeface="Arial" panose="020B0604020202020204" pitchFamily="34" charset="0"/>
              <a:ea typeface="仿宋" panose="02010609060101010101"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9" name="Rectangle 3"/>
          <p:cNvSpPr>
            <a:spLocks noGrp="1" noChangeArrowheads="1"/>
          </p:cNvSpPr>
          <p:nvPr>
            <p:ph idx="1"/>
          </p:nvPr>
        </p:nvSpPr>
        <p:spPr>
          <a:xfrm>
            <a:off x="526415" y="174625"/>
            <a:ext cx="4843780" cy="6658610"/>
          </a:xfrm>
          <a:solidFill>
            <a:schemeClr val="bg1">
              <a:lumMod val="85000"/>
            </a:schemeClr>
          </a:solidFill>
        </p:spPr>
        <p:txBody>
          <a:bodyPr vert="horz" wrap="square" lIns="91440" tIns="45720" rIns="91440" bIns="45720" numCol="1" rtlCol="0" anchor="t" anchorCtr="0" compatLnSpc="1">
            <a:noAutofit/>
          </a:bodyPr>
          <a:lstStyle/>
          <a:p>
            <a:pPr marL="342900" marR="0" lvl="0" indent="-342900" algn="l" defTabSz="914400" rtl="0" eaLnBrk="1" fontAlgn="auto" latinLnBrk="0" hangingPunct="1">
              <a:lnSpc>
                <a:spcPct val="80000"/>
              </a:lnSpc>
              <a:spcBef>
                <a:spcPts val="800"/>
              </a:spcBef>
              <a:spcAft>
                <a:spcPts val="0"/>
              </a:spcAft>
              <a:buClrTx/>
              <a:buSzTx/>
              <a:buFont typeface="Arial" panose="020B0604020202020204" pitchFamily="34" charset="0"/>
              <a:buNone/>
              <a:defRPr/>
            </a:pPr>
            <a:r>
              <a:rPr kumimoji="0" lang="en-US" altLang="zh-CN" sz="1400" b="1" i="0" u="none" strike="noStrike" kern="1200" cap="none" spc="0" normalizeH="0" baseline="0" noProof="1" smtClean="0">
                <a:ln>
                  <a:noFill/>
                </a:ln>
                <a:solidFill>
                  <a:schemeClr val="tx1"/>
                </a:solidFill>
                <a:effectLst/>
                <a:uLnTx/>
                <a:uFillTx/>
              </a:rPr>
              <a:t>class A</a:t>
            </a:r>
            <a:endParaRPr kumimoji="0" lang="en-US" altLang="zh-CN" sz="1400" b="1" i="0" u="none" strike="noStrike" kern="1200" cap="none" spc="0" normalizeH="0" baseline="0" noProof="1" smtClean="0">
              <a:ln>
                <a:noFill/>
              </a:ln>
              <a:solidFill>
                <a:schemeClr val="tx1"/>
              </a:solidFill>
              <a:effectLst/>
              <a:uLnTx/>
              <a:uFillTx/>
            </a:endParaRPr>
          </a:p>
          <a:p>
            <a:pPr marL="342900" marR="0" lvl="0" indent="-342900" algn="l" defTabSz="914400" rtl="0" eaLnBrk="1" fontAlgn="auto" latinLnBrk="0" hangingPunct="1">
              <a:lnSpc>
                <a:spcPct val="80000"/>
              </a:lnSpc>
              <a:spcBef>
                <a:spcPts val="800"/>
              </a:spcBef>
              <a:spcAft>
                <a:spcPts val="0"/>
              </a:spcAft>
              <a:buClrTx/>
              <a:buSzTx/>
              <a:buFont typeface="Arial" panose="020B0604020202020204" pitchFamily="34" charset="0"/>
              <a:buNone/>
              <a:defRPr/>
            </a:pPr>
            <a:r>
              <a:rPr kumimoji="0" lang="en-US" altLang="zh-CN" sz="1400" b="1" i="0" u="none" strike="noStrike" kern="1200" cap="none" spc="0" normalizeH="0" baseline="0" noProof="1" smtClean="0">
                <a:ln>
                  <a:noFill/>
                </a:ln>
                <a:solidFill>
                  <a:schemeClr val="tx1"/>
                </a:solidFill>
                <a:effectLst/>
                <a:uLnTx/>
                <a:uFillTx/>
              </a:rPr>
              <a:t>{</a:t>
            </a:r>
            <a:endParaRPr kumimoji="0" lang="en-US" altLang="zh-CN" sz="1400" b="1" i="0" u="none" strike="noStrike" kern="1200" cap="none" spc="0" normalizeH="0" baseline="0" noProof="1" smtClean="0">
              <a:ln>
                <a:noFill/>
              </a:ln>
              <a:solidFill>
                <a:schemeClr val="tx1"/>
              </a:solidFill>
              <a:effectLst/>
              <a:uLnTx/>
              <a:uFillTx/>
            </a:endParaRPr>
          </a:p>
          <a:p>
            <a:pPr marL="342900" marR="0" lvl="0" indent="-342900" algn="l" defTabSz="914400" rtl="0" eaLnBrk="1" fontAlgn="auto" latinLnBrk="0" hangingPunct="1">
              <a:lnSpc>
                <a:spcPct val="80000"/>
              </a:lnSpc>
              <a:spcBef>
                <a:spcPts val="800"/>
              </a:spcBef>
              <a:spcAft>
                <a:spcPts val="0"/>
              </a:spcAft>
              <a:buClrTx/>
              <a:buSzTx/>
              <a:buFont typeface="Arial" panose="020B0604020202020204" pitchFamily="34" charset="0"/>
              <a:buNone/>
              <a:defRPr/>
            </a:pPr>
            <a:r>
              <a:rPr kumimoji="0" lang="en-US" altLang="zh-CN" sz="1400" b="1" i="0" u="none" strike="noStrike" kern="1200" cap="none" spc="0" normalizeH="0" baseline="0" noProof="1" smtClean="0">
                <a:ln>
                  <a:noFill/>
                </a:ln>
                <a:solidFill>
                  <a:schemeClr val="tx1"/>
                </a:solidFill>
                <a:effectLst/>
                <a:uLnTx/>
                <a:uFillTx/>
              </a:rPr>
              <a:t>    int x;</a:t>
            </a:r>
            <a:endParaRPr kumimoji="0" lang="en-US" altLang="zh-CN" sz="1400" b="1" i="0" u="none" strike="noStrike" kern="1200" cap="none" spc="0" normalizeH="0" baseline="0" noProof="1" smtClean="0">
              <a:ln>
                <a:noFill/>
              </a:ln>
              <a:solidFill>
                <a:schemeClr val="tx1"/>
              </a:solidFill>
              <a:effectLst/>
              <a:uLnTx/>
              <a:uFillTx/>
            </a:endParaRPr>
          </a:p>
          <a:p>
            <a:pPr marL="342900" marR="0" lvl="0" indent="-342900" algn="l" defTabSz="914400" rtl="0" eaLnBrk="1" fontAlgn="auto" latinLnBrk="0" hangingPunct="1">
              <a:lnSpc>
                <a:spcPct val="80000"/>
              </a:lnSpc>
              <a:spcBef>
                <a:spcPts val="800"/>
              </a:spcBef>
              <a:spcAft>
                <a:spcPts val="0"/>
              </a:spcAft>
              <a:buClrTx/>
              <a:buSzTx/>
              <a:buFont typeface="Arial" panose="020B0604020202020204" pitchFamily="34" charset="0"/>
              <a:buNone/>
              <a:defRPr/>
            </a:pPr>
            <a:r>
              <a:rPr kumimoji="0" lang="en-US" altLang="zh-CN" sz="1400" b="1" i="0" u="none" strike="noStrike" kern="1200" cap="none" spc="0" normalizeH="0" baseline="0" noProof="1" smtClean="0">
                <a:ln>
                  <a:noFill/>
                </a:ln>
                <a:solidFill>
                  <a:schemeClr val="tx1"/>
                </a:solidFill>
                <a:effectLst/>
                <a:uLnTx/>
                <a:uFillTx/>
              </a:rPr>
              <a:t>    public int X</a:t>
            </a:r>
            <a:endParaRPr kumimoji="0" lang="en-US" altLang="zh-CN" sz="1400" b="1" i="0" u="none" strike="noStrike" kern="1200" cap="none" spc="0" normalizeH="0" baseline="0" noProof="1" smtClean="0">
              <a:ln>
                <a:noFill/>
              </a:ln>
              <a:solidFill>
                <a:schemeClr val="tx1"/>
              </a:solidFill>
              <a:effectLst/>
              <a:uLnTx/>
              <a:uFillTx/>
            </a:endParaRPr>
          </a:p>
          <a:p>
            <a:pPr marL="342900" marR="0" lvl="0" indent="-342900" algn="l" defTabSz="914400" rtl="0" eaLnBrk="1" fontAlgn="auto" latinLnBrk="0" hangingPunct="1">
              <a:lnSpc>
                <a:spcPct val="80000"/>
              </a:lnSpc>
              <a:spcBef>
                <a:spcPts val="800"/>
              </a:spcBef>
              <a:spcAft>
                <a:spcPts val="0"/>
              </a:spcAft>
              <a:buClrTx/>
              <a:buSzTx/>
              <a:buFont typeface="Arial" panose="020B0604020202020204" pitchFamily="34" charset="0"/>
              <a:buNone/>
              <a:defRPr/>
            </a:pPr>
            <a:r>
              <a:rPr kumimoji="0" lang="en-US" altLang="zh-CN" sz="1400" b="1" i="0" u="none" strike="noStrike" kern="1200" cap="none" spc="0" normalizeH="0" baseline="0" noProof="1" smtClean="0">
                <a:ln>
                  <a:noFill/>
                </a:ln>
                <a:solidFill>
                  <a:schemeClr val="tx1"/>
                </a:solidFill>
                <a:effectLst/>
                <a:uLnTx/>
                <a:uFillTx/>
              </a:rPr>
              <a:t>    {</a:t>
            </a:r>
            <a:endParaRPr kumimoji="0" lang="en-US" altLang="zh-CN" sz="1400" b="1" i="0" u="none" strike="noStrike" kern="1200" cap="none" spc="0" normalizeH="0" baseline="0" noProof="1" smtClean="0">
              <a:ln>
                <a:noFill/>
              </a:ln>
              <a:solidFill>
                <a:schemeClr val="tx1"/>
              </a:solidFill>
              <a:effectLst/>
              <a:uLnTx/>
              <a:uFillTx/>
            </a:endParaRPr>
          </a:p>
          <a:p>
            <a:pPr marL="342900" marR="0" lvl="0" indent="-342900" algn="l" defTabSz="914400" rtl="0" eaLnBrk="1" fontAlgn="auto" latinLnBrk="0" hangingPunct="1">
              <a:lnSpc>
                <a:spcPct val="80000"/>
              </a:lnSpc>
              <a:spcBef>
                <a:spcPts val="800"/>
              </a:spcBef>
              <a:spcAft>
                <a:spcPts val="0"/>
              </a:spcAft>
              <a:buClrTx/>
              <a:buSzTx/>
              <a:buFont typeface="Arial" panose="020B0604020202020204" pitchFamily="34" charset="0"/>
              <a:buNone/>
              <a:defRPr/>
            </a:pPr>
            <a:r>
              <a:rPr kumimoji="0" lang="en-US" altLang="zh-CN" sz="1400" b="1" i="0" u="none" strike="noStrike" kern="1200" cap="none" spc="0" normalizeH="0" baseline="0" noProof="1" smtClean="0">
                <a:ln>
                  <a:noFill/>
                </a:ln>
                <a:solidFill>
                  <a:schemeClr val="tx1"/>
                </a:solidFill>
                <a:effectLst/>
                <a:uLnTx/>
                <a:uFillTx/>
              </a:rPr>
              <a:t>        get { return x; }</a:t>
            </a:r>
            <a:endParaRPr kumimoji="0" lang="en-US" altLang="zh-CN" sz="1400" b="1" i="0" u="none" strike="noStrike" kern="1200" cap="none" spc="0" normalizeH="0" baseline="0" noProof="1" smtClean="0">
              <a:ln>
                <a:noFill/>
              </a:ln>
              <a:solidFill>
                <a:schemeClr val="tx1"/>
              </a:solidFill>
              <a:effectLst/>
              <a:uLnTx/>
              <a:uFillTx/>
            </a:endParaRPr>
          </a:p>
          <a:p>
            <a:pPr marL="342900" marR="0" lvl="0" indent="-342900" algn="l" defTabSz="914400" rtl="0" eaLnBrk="1" fontAlgn="auto" latinLnBrk="0" hangingPunct="1">
              <a:lnSpc>
                <a:spcPct val="80000"/>
              </a:lnSpc>
              <a:spcBef>
                <a:spcPts val="800"/>
              </a:spcBef>
              <a:spcAft>
                <a:spcPts val="0"/>
              </a:spcAft>
              <a:buClrTx/>
              <a:buSzTx/>
              <a:buFont typeface="Arial" panose="020B0604020202020204" pitchFamily="34" charset="0"/>
              <a:buNone/>
              <a:defRPr/>
            </a:pPr>
            <a:r>
              <a:rPr kumimoji="0" lang="en-US" altLang="zh-CN" sz="1400" b="1" i="0" u="none" strike="noStrike" kern="1200" cap="none" spc="0" normalizeH="0" baseline="0" noProof="1" smtClean="0">
                <a:ln>
                  <a:noFill/>
                </a:ln>
                <a:solidFill>
                  <a:schemeClr val="tx1"/>
                </a:solidFill>
                <a:effectLst/>
                <a:uLnTx/>
                <a:uFillTx/>
              </a:rPr>
              <a:t>        set { x = value; }</a:t>
            </a:r>
            <a:endParaRPr kumimoji="0" lang="en-US" altLang="zh-CN" sz="1400" b="1" i="0" u="none" strike="noStrike" kern="1200" cap="none" spc="0" normalizeH="0" baseline="0" noProof="1" smtClean="0">
              <a:ln>
                <a:noFill/>
              </a:ln>
              <a:solidFill>
                <a:schemeClr val="tx1"/>
              </a:solidFill>
              <a:effectLst/>
              <a:uLnTx/>
              <a:uFillTx/>
            </a:endParaRPr>
          </a:p>
          <a:p>
            <a:pPr marL="342900" marR="0" lvl="0" indent="-342900" algn="l" defTabSz="914400" rtl="0" eaLnBrk="1" fontAlgn="auto" latinLnBrk="0" hangingPunct="1">
              <a:lnSpc>
                <a:spcPct val="80000"/>
              </a:lnSpc>
              <a:spcBef>
                <a:spcPts val="800"/>
              </a:spcBef>
              <a:spcAft>
                <a:spcPts val="0"/>
              </a:spcAft>
              <a:buClrTx/>
              <a:buSzTx/>
              <a:buFont typeface="Arial" panose="020B0604020202020204" pitchFamily="34" charset="0"/>
              <a:buNone/>
              <a:defRPr/>
            </a:pPr>
            <a:r>
              <a:rPr kumimoji="0" lang="en-US" altLang="zh-CN" sz="1400" b="1" i="0" u="none" strike="noStrike" kern="1200" cap="none" spc="0" normalizeH="0" baseline="0" noProof="1" smtClean="0">
                <a:ln>
                  <a:noFill/>
                </a:ln>
                <a:solidFill>
                  <a:schemeClr val="tx1"/>
                </a:solidFill>
                <a:effectLst/>
                <a:uLnTx/>
                <a:uFillTx/>
              </a:rPr>
              <a:t>    }</a:t>
            </a:r>
            <a:endParaRPr kumimoji="0" lang="en-US" altLang="zh-CN" sz="1400" b="1" i="0" u="none" strike="noStrike" kern="1200" cap="none" spc="0" normalizeH="0" baseline="0" noProof="1" smtClean="0">
              <a:ln>
                <a:noFill/>
              </a:ln>
              <a:solidFill>
                <a:schemeClr val="tx1"/>
              </a:solidFill>
              <a:effectLst/>
              <a:uLnTx/>
              <a:uFillTx/>
            </a:endParaRPr>
          </a:p>
          <a:p>
            <a:pPr marL="342900" marR="0" lvl="0" indent="-342900" algn="l" defTabSz="914400" rtl="0" eaLnBrk="1" fontAlgn="auto" latinLnBrk="0" hangingPunct="1">
              <a:lnSpc>
                <a:spcPct val="80000"/>
              </a:lnSpc>
              <a:spcBef>
                <a:spcPts val="800"/>
              </a:spcBef>
              <a:spcAft>
                <a:spcPts val="0"/>
              </a:spcAft>
              <a:buClrTx/>
              <a:buSzTx/>
              <a:buFont typeface="Arial" panose="020B0604020202020204" pitchFamily="34" charset="0"/>
              <a:buNone/>
              <a:defRPr/>
            </a:pPr>
            <a:r>
              <a:rPr kumimoji="0" lang="en-US" altLang="zh-CN" sz="1400" b="1" i="0" u="none" strike="noStrike" kern="1200" cap="none" spc="0" normalizeH="0" baseline="0" noProof="1" smtClean="0">
                <a:ln>
                  <a:noFill/>
                </a:ln>
                <a:solidFill>
                  <a:schemeClr val="tx1"/>
                </a:solidFill>
                <a:effectLst/>
                <a:uLnTx/>
                <a:uFillTx/>
              </a:rPr>
              <a:t>    //</a:t>
            </a:r>
            <a:r>
              <a:rPr kumimoji="0" lang="zh-CN" sz="1400" b="1" i="0" u="none" strike="noStrike" kern="1200" cap="none" spc="0" normalizeH="0" baseline="0" noProof="1" smtClean="0">
                <a:ln>
                  <a:noFill/>
                </a:ln>
                <a:solidFill>
                  <a:schemeClr val="tx1"/>
                </a:solidFill>
                <a:effectLst/>
                <a:uLnTx/>
                <a:uFillTx/>
              </a:rPr>
              <a:t>重载加操作符</a:t>
            </a:r>
            <a:endParaRPr kumimoji="0" lang="zh-CN" sz="1400" b="1" i="0" u="none" strike="noStrike" kern="1200" cap="none" spc="0" normalizeH="0" baseline="0" noProof="1" smtClean="0">
              <a:ln>
                <a:noFill/>
              </a:ln>
              <a:solidFill>
                <a:schemeClr val="tx1"/>
              </a:solidFill>
              <a:effectLst/>
              <a:uLnTx/>
              <a:uFillTx/>
            </a:endParaRPr>
          </a:p>
          <a:p>
            <a:pPr marL="342900" marR="0" lvl="0" indent="-342900" algn="l" defTabSz="914400" rtl="0" eaLnBrk="1" fontAlgn="auto" latinLnBrk="0" hangingPunct="1">
              <a:lnSpc>
                <a:spcPct val="80000"/>
              </a:lnSpc>
              <a:spcBef>
                <a:spcPts val="800"/>
              </a:spcBef>
              <a:spcAft>
                <a:spcPts val="0"/>
              </a:spcAft>
              <a:buClrTx/>
              <a:buSzTx/>
              <a:buFont typeface="Arial" panose="020B0604020202020204" pitchFamily="34" charset="0"/>
              <a:buNone/>
              <a:defRPr/>
            </a:pPr>
            <a:r>
              <a:rPr kumimoji="0" lang="zh-CN" sz="1400" b="1" i="0" u="none" strike="noStrike" kern="1200" cap="none" spc="0" normalizeH="0" baseline="0" noProof="1" smtClean="0">
                <a:ln>
                  <a:noFill/>
                </a:ln>
                <a:solidFill>
                  <a:schemeClr val="tx1"/>
                </a:solidFill>
                <a:effectLst/>
                <a:uLnTx/>
                <a:uFillTx/>
              </a:rPr>
              <a:t>    </a:t>
            </a:r>
            <a:r>
              <a:rPr kumimoji="0" lang="en-US" altLang="zh-CN" sz="1400" b="1" i="0" u="none" strike="noStrike" kern="1200" cap="none" spc="0" normalizeH="0" baseline="0" noProof="1" smtClean="0">
                <a:ln>
                  <a:noFill/>
                </a:ln>
                <a:solidFill>
                  <a:schemeClr val="tx1"/>
                </a:solidFill>
                <a:effectLst/>
                <a:uLnTx/>
                <a:uFillTx/>
              </a:rPr>
              <a:t>public static A operator +(A a, A b)</a:t>
            </a:r>
            <a:endParaRPr kumimoji="0" lang="en-US" altLang="zh-CN" sz="1400" b="1" i="0" u="none" strike="noStrike" kern="1200" cap="none" spc="0" normalizeH="0" baseline="0" noProof="1" smtClean="0">
              <a:ln>
                <a:noFill/>
              </a:ln>
              <a:solidFill>
                <a:schemeClr val="tx1"/>
              </a:solidFill>
              <a:effectLst/>
              <a:uLnTx/>
              <a:uFillTx/>
            </a:endParaRPr>
          </a:p>
          <a:p>
            <a:pPr marL="342900" marR="0" lvl="0" indent="-342900" algn="l" defTabSz="914400" rtl="0" eaLnBrk="1" fontAlgn="auto" latinLnBrk="0" hangingPunct="1">
              <a:lnSpc>
                <a:spcPct val="80000"/>
              </a:lnSpc>
              <a:spcBef>
                <a:spcPts val="800"/>
              </a:spcBef>
              <a:spcAft>
                <a:spcPts val="0"/>
              </a:spcAft>
              <a:buClrTx/>
              <a:buSzTx/>
              <a:buFont typeface="Arial" panose="020B0604020202020204" pitchFamily="34" charset="0"/>
              <a:buNone/>
              <a:defRPr/>
            </a:pPr>
            <a:r>
              <a:rPr kumimoji="0" lang="en-US" altLang="zh-CN" sz="1400" b="1" i="0" u="none" strike="noStrike" kern="1200" cap="none" spc="0" normalizeH="0" baseline="0" noProof="1" smtClean="0">
                <a:ln>
                  <a:noFill/>
                </a:ln>
                <a:solidFill>
                  <a:schemeClr val="tx1"/>
                </a:solidFill>
                <a:effectLst/>
                <a:uLnTx/>
                <a:uFillTx/>
              </a:rPr>
              <a:t>    {</a:t>
            </a:r>
            <a:endParaRPr kumimoji="0" lang="en-US" altLang="zh-CN" sz="1400" b="1" i="0" u="none" strike="noStrike" kern="1200" cap="none" spc="0" normalizeH="0" baseline="0" noProof="1" smtClean="0">
              <a:ln>
                <a:noFill/>
              </a:ln>
              <a:solidFill>
                <a:schemeClr val="tx1"/>
              </a:solidFill>
              <a:effectLst/>
              <a:uLnTx/>
              <a:uFillTx/>
            </a:endParaRPr>
          </a:p>
          <a:p>
            <a:pPr marL="342900" marR="0" lvl="0" indent="-342900" algn="l" defTabSz="914400" rtl="0" eaLnBrk="1" fontAlgn="auto" latinLnBrk="0" hangingPunct="1">
              <a:lnSpc>
                <a:spcPct val="80000"/>
              </a:lnSpc>
              <a:spcBef>
                <a:spcPts val="800"/>
              </a:spcBef>
              <a:spcAft>
                <a:spcPts val="0"/>
              </a:spcAft>
              <a:buClrTx/>
              <a:buSzTx/>
              <a:buFont typeface="Arial" panose="020B0604020202020204" pitchFamily="34" charset="0"/>
              <a:buNone/>
              <a:defRPr/>
            </a:pPr>
            <a:r>
              <a:rPr kumimoji="0" lang="en-US" altLang="zh-CN" sz="1400" b="1" i="0" u="none" strike="noStrike" kern="1200" cap="none" spc="0" normalizeH="0" baseline="0" noProof="1" smtClean="0">
                <a:ln>
                  <a:noFill/>
                </a:ln>
                <a:solidFill>
                  <a:schemeClr val="tx1"/>
                </a:solidFill>
                <a:effectLst/>
                <a:uLnTx/>
                <a:uFillTx/>
              </a:rPr>
              <a:t>        A c = new A();</a:t>
            </a:r>
            <a:endParaRPr kumimoji="0" lang="en-US" altLang="zh-CN" sz="1400" b="1" i="0" u="none" strike="noStrike" kern="1200" cap="none" spc="0" normalizeH="0" baseline="0" noProof="1" smtClean="0">
              <a:ln>
                <a:noFill/>
              </a:ln>
              <a:solidFill>
                <a:schemeClr val="tx1"/>
              </a:solidFill>
              <a:effectLst/>
              <a:uLnTx/>
              <a:uFillTx/>
            </a:endParaRPr>
          </a:p>
          <a:p>
            <a:pPr marL="342900" marR="0" lvl="0" indent="-342900" algn="l" defTabSz="914400" rtl="0" eaLnBrk="1" fontAlgn="auto" latinLnBrk="0" hangingPunct="1">
              <a:lnSpc>
                <a:spcPct val="80000"/>
              </a:lnSpc>
              <a:spcBef>
                <a:spcPts val="800"/>
              </a:spcBef>
              <a:spcAft>
                <a:spcPts val="0"/>
              </a:spcAft>
              <a:buClrTx/>
              <a:buSzTx/>
              <a:buFont typeface="Arial" panose="020B0604020202020204" pitchFamily="34" charset="0"/>
              <a:buNone/>
              <a:defRPr/>
            </a:pPr>
            <a:r>
              <a:rPr kumimoji="0" lang="en-US" altLang="zh-CN" sz="1400" b="1" i="0" u="none" strike="noStrike" kern="1200" cap="none" spc="0" normalizeH="0" baseline="0" noProof="1" smtClean="0">
                <a:ln>
                  <a:noFill/>
                </a:ln>
                <a:solidFill>
                  <a:schemeClr val="tx1"/>
                </a:solidFill>
                <a:effectLst/>
                <a:uLnTx/>
                <a:uFillTx/>
              </a:rPr>
              <a:t>        c.x = a.x + b.x;</a:t>
            </a:r>
            <a:endParaRPr kumimoji="0" lang="en-US" altLang="zh-CN" sz="1400" b="1" i="0" u="none" strike="noStrike" kern="1200" cap="none" spc="0" normalizeH="0" baseline="0" noProof="1" smtClean="0">
              <a:ln>
                <a:noFill/>
              </a:ln>
              <a:solidFill>
                <a:schemeClr val="tx1"/>
              </a:solidFill>
              <a:effectLst/>
              <a:uLnTx/>
              <a:uFillTx/>
            </a:endParaRPr>
          </a:p>
          <a:p>
            <a:pPr marL="342900" marR="0" lvl="0" indent="-342900" algn="l" defTabSz="914400" rtl="0" eaLnBrk="1" fontAlgn="auto" latinLnBrk="0" hangingPunct="1">
              <a:lnSpc>
                <a:spcPct val="80000"/>
              </a:lnSpc>
              <a:spcBef>
                <a:spcPts val="800"/>
              </a:spcBef>
              <a:spcAft>
                <a:spcPts val="0"/>
              </a:spcAft>
              <a:buClrTx/>
              <a:buSzTx/>
              <a:buFont typeface="Arial" panose="020B0604020202020204" pitchFamily="34" charset="0"/>
              <a:buNone/>
              <a:defRPr/>
            </a:pPr>
            <a:r>
              <a:rPr kumimoji="0" lang="en-US" altLang="zh-CN" sz="1400" b="1" i="0" u="none" strike="noStrike" kern="1200" cap="none" spc="0" normalizeH="0" baseline="0" noProof="1" smtClean="0">
                <a:ln>
                  <a:noFill/>
                </a:ln>
                <a:solidFill>
                  <a:schemeClr val="tx1"/>
                </a:solidFill>
                <a:effectLst/>
                <a:uLnTx/>
                <a:uFillTx/>
              </a:rPr>
              <a:t>        return c;</a:t>
            </a:r>
            <a:endParaRPr kumimoji="0" lang="en-US" altLang="zh-CN" sz="1400" b="1" i="0" u="none" strike="noStrike" kern="1200" cap="none" spc="0" normalizeH="0" baseline="0" noProof="1" smtClean="0">
              <a:ln>
                <a:noFill/>
              </a:ln>
              <a:solidFill>
                <a:schemeClr val="tx1"/>
              </a:solidFill>
              <a:effectLst/>
              <a:uLnTx/>
              <a:uFillTx/>
            </a:endParaRPr>
          </a:p>
          <a:p>
            <a:pPr marL="342900" marR="0" lvl="0" indent="-342900" algn="l" defTabSz="914400" rtl="0" eaLnBrk="1" fontAlgn="auto" latinLnBrk="0" hangingPunct="1">
              <a:lnSpc>
                <a:spcPct val="80000"/>
              </a:lnSpc>
              <a:spcBef>
                <a:spcPts val="800"/>
              </a:spcBef>
              <a:spcAft>
                <a:spcPts val="0"/>
              </a:spcAft>
              <a:buClrTx/>
              <a:buSzTx/>
              <a:buFont typeface="Arial" panose="020B0604020202020204" pitchFamily="34" charset="0"/>
              <a:buNone/>
              <a:defRPr/>
            </a:pPr>
            <a:r>
              <a:rPr kumimoji="0" lang="en-US" altLang="zh-CN" sz="1400" b="1" i="0" u="none" strike="noStrike" kern="1200" cap="none" spc="0" normalizeH="0" baseline="0" noProof="1" smtClean="0">
                <a:ln>
                  <a:noFill/>
                </a:ln>
                <a:solidFill>
                  <a:schemeClr val="tx1"/>
                </a:solidFill>
                <a:effectLst/>
                <a:uLnTx/>
                <a:uFillTx/>
              </a:rPr>
              <a:t>    }</a:t>
            </a:r>
            <a:endParaRPr kumimoji="0" lang="en-US" altLang="zh-CN" sz="1400" b="1" i="0" u="none" strike="noStrike" kern="1200" cap="none" spc="0" normalizeH="0" baseline="0" noProof="1" smtClean="0">
              <a:ln>
                <a:noFill/>
              </a:ln>
              <a:solidFill>
                <a:schemeClr val="tx1"/>
              </a:solidFill>
              <a:effectLst/>
              <a:uLnTx/>
              <a:uFillTx/>
            </a:endParaRPr>
          </a:p>
          <a:p>
            <a:pPr marL="342900" marR="0" lvl="0" indent="-342900" algn="l" defTabSz="914400" rtl="0" eaLnBrk="1" fontAlgn="auto" latinLnBrk="0" hangingPunct="1">
              <a:lnSpc>
                <a:spcPct val="80000"/>
              </a:lnSpc>
              <a:spcBef>
                <a:spcPts val="800"/>
              </a:spcBef>
              <a:spcAft>
                <a:spcPts val="0"/>
              </a:spcAft>
              <a:buClrTx/>
              <a:buSzTx/>
              <a:buFont typeface="Arial" panose="020B0604020202020204" pitchFamily="34" charset="0"/>
              <a:buNone/>
              <a:defRPr/>
            </a:pPr>
            <a:r>
              <a:rPr kumimoji="0" lang="en-US" altLang="zh-CN" sz="1400" b="1" i="0" u="none" strike="noStrike" kern="1200" cap="none" spc="0" normalizeH="0" baseline="0" noProof="1" smtClean="0">
                <a:ln>
                  <a:noFill/>
                </a:ln>
                <a:solidFill>
                  <a:schemeClr val="tx1"/>
                </a:solidFill>
                <a:effectLst/>
                <a:uLnTx/>
                <a:uFillTx/>
              </a:rPr>
              <a:t>    //</a:t>
            </a:r>
            <a:r>
              <a:rPr kumimoji="0" lang="zh-CN" sz="1400" b="1" i="0" u="none" strike="noStrike" kern="1200" cap="none" spc="0" normalizeH="0" baseline="0" noProof="1" smtClean="0">
                <a:ln>
                  <a:noFill/>
                </a:ln>
                <a:solidFill>
                  <a:schemeClr val="tx1"/>
                </a:solidFill>
                <a:effectLst/>
                <a:uLnTx/>
                <a:uFillTx/>
              </a:rPr>
              <a:t>重载减操作符</a:t>
            </a:r>
            <a:endParaRPr kumimoji="0" lang="zh-CN" sz="1400" b="1" i="0" u="none" strike="noStrike" kern="1200" cap="none" spc="0" normalizeH="0" baseline="0" noProof="1" smtClean="0">
              <a:ln>
                <a:noFill/>
              </a:ln>
              <a:solidFill>
                <a:schemeClr val="tx1"/>
              </a:solidFill>
              <a:effectLst/>
              <a:uLnTx/>
              <a:uFillTx/>
            </a:endParaRPr>
          </a:p>
          <a:p>
            <a:pPr marL="342900" marR="0" lvl="0" indent="-342900" algn="l" defTabSz="914400" rtl="0" eaLnBrk="1" fontAlgn="auto" latinLnBrk="0" hangingPunct="1">
              <a:lnSpc>
                <a:spcPct val="80000"/>
              </a:lnSpc>
              <a:spcBef>
                <a:spcPts val="800"/>
              </a:spcBef>
              <a:spcAft>
                <a:spcPts val="0"/>
              </a:spcAft>
              <a:buClrTx/>
              <a:buSzTx/>
              <a:buFont typeface="Arial" panose="020B0604020202020204" pitchFamily="34" charset="0"/>
              <a:buNone/>
              <a:defRPr/>
            </a:pPr>
            <a:r>
              <a:rPr kumimoji="0" lang="zh-CN" sz="1400" b="1" i="0" u="none" strike="noStrike" kern="1200" cap="none" spc="0" normalizeH="0" baseline="0" noProof="1" smtClean="0">
                <a:ln>
                  <a:noFill/>
                </a:ln>
                <a:solidFill>
                  <a:schemeClr val="tx1"/>
                </a:solidFill>
                <a:effectLst/>
                <a:uLnTx/>
                <a:uFillTx/>
              </a:rPr>
              <a:t>    </a:t>
            </a:r>
            <a:r>
              <a:rPr kumimoji="0" lang="en-US" altLang="zh-CN" sz="1400" b="1" i="0" u="none" strike="noStrike" kern="1200" cap="none" spc="0" normalizeH="0" baseline="0" noProof="1" smtClean="0">
                <a:ln>
                  <a:noFill/>
                </a:ln>
                <a:solidFill>
                  <a:schemeClr val="tx1"/>
                </a:solidFill>
                <a:effectLst/>
                <a:uLnTx/>
                <a:uFillTx/>
              </a:rPr>
              <a:t>public static A operator -(A a, A b)</a:t>
            </a:r>
            <a:endParaRPr kumimoji="0" lang="en-US" altLang="zh-CN" sz="1400" b="1" i="0" u="none" strike="noStrike" kern="1200" cap="none" spc="0" normalizeH="0" baseline="0" noProof="1" smtClean="0">
              <a:ln>
                <a:noFill/>
              </a:ln>
              <a:solidFill>
                <a:schemeClr val="tx1"/>
              </a:solidFill>
              <a:effectLst/>
              <a:uLnTx/>
              <a:uFillTx/>
            </a:endParaRPr>
          </a:p>
          <a:p>
            <a:pPr marL="342900" marR="0" lvl="0" indent="-342900" algn="l" defTabSz="914400" rtl="0" eaLnBrk="1" fontAlgn="auto" latinLnBrk="0" hangingPunct="1">
              <a:lnSpc>
                <a:spcPct val="80000"/>
              </a:lnSpc>
              <a:spcBef>
                <a:spcPts val="800"/>
              </a:spcBef>
              <a:spcAft>
                <a:spcPts val="0"/>
              </a:spcAft>
              <a:buClrTx/>
              <a:buSzTx/>
              <a:buFont typeface="Arial" panose="020B0604020202020204" pitchFamily="34" charset="0"/>
              <a:buNone/>
              <a:defRPr/>
            </a:pPr>
            <a:r>
              <a:rPr kumimoji="0" lang="en-US" altLang="zh-CN" sz="1400" b="1" i="0" u="none" strike="noStrike" kern="1200" cap="none" spc="0" normalizeH="0" baseline="0" noProof="1" smtClean="0">
                <a:ln>
                  <a:noFill/>
                </a:ln>
                <a:solidFill>
                  <a:schemeClr val="tx1"/>
                </a:solidFill>
                <a:effectLst/>
                <a:uLnTx/>
                <a:uFillTx/>
              </a:rPr>
              <a:t>    {</a:t>
            </a:r>
            <a:endParaRPr kumimoji="0" lang="en-US" altLang="zh-CN" sz="1400" b="1" i="0" u="none" strike="noStrike" kern="1200" cap="none" spc="0" normalizeH="0" baseline="0" noProof="1" smtClean="0">
              <a:ln>
                <a:noFill/>
              </a:ln>
              <a:solidFill>
                <a:schemeClr val="tx1"/>
              </a:solidFill>
              <a:effectLst/>
              <a:uLnTx/>
              <a:uFillTx/>
            </a:endParaRPr>
          </a:p>
          <a:p>
            <a:pPr marL="342900" marR="0" lvl="0" indent="-342900" algn="l" defTabSz="914400" rtl="0" eaLnBrk="1" fontAlgn="auto" latinLnBrk="0" hangingPunct="1">
              <a:lnSpc>
                <a:spcPct val="80000"/>
              </a:lnSpc>
              <a:spcBef>
                <a:spcPts val="800"/>
              </a:spcBef>
              <a:spcAft>
                <a:spcPts val="0"/>
              </a:spcAft>
              <a:buClrTx/>
              <a:buSzTx/>
              <a:buFont typeface="Arial" panose="020B0604020202020204" pitchFamily="34" charset="0"/>
              <a:buNone/>
              <a:defRPr/>
            </a:pPr>
            <a:r>
              <a:rPr kumimoji="0" lang="en-US" altLang="zh-CN" sz="1400" b="1" i="0" u="none" strike="noStrike" kern="1200" cap="none" spc="0" normalizeH="0" baseline="0" noProof="1" smtClean="0">
                <a:ln>
                  <a:noFill/>
                </a:ln>
                <a:solidFill>
                  <a:schemeClr val="tx1"/>
                </a:solidFill>
                <a:effectLst/>
                <a:uLnTx/>
                <a:uFillTx/>
              </a:rPr>
              <a:t>        A c = new A();</a:t>
            </a:r>
            <a:endParaRPr kumimoji="0" lang="en-US" altLang="zh-CN" sz="1400" b="1" i="0" u="none" strike="noStrike" kern="1200" cap="none" spc="0" normalizeH="0" baseline="0" noProof="1" smtClean="0">
              <a:ln>
                <a:noFill/>
              </a:ln>
              <a:solidFill>
                <a:schemeClr val="tx1"/>
              </a:solidFill>
              <a:effectLst/>
              <a:uLnTx/>
              <a:uFillTx/>
            </a:endParaRPr>
          </a:p>
          <a:p>
            <a:pPr marL="342900" marR="0" lvl="0" indent="-342900" algn="l" defTabSz="914400" rtl="0" eaLnBrk="1" fontAlgn="auto" latinLnBrk="0" hangingPunct="1">
              <a:lnSpc>
                <a:spcPct val="80000"/>
              </a:lnSpc>
              <a:spcBef>
                <a:spcPts val="800"/>
              </a:spcBef>
              <a:spcAft>
                <a:spcPts val="0"/>
              </a:spcAft>
              <a:buClrTx/>
              <a:buSzTx/>
              <a:buFont typeface="Arial" panose="020B0604020202020204" pitchFamily="34" charset="0"/>
              <a:buNone/>
              <a:defRPr/>
            </a:pPr>
            <a:r>
              <a:rPr kumimoji="0" lang="en-US" altLang="zh-CN" sz="1400" b="1" i="0" u="none" strike="noStrike" kern="1200" cap="none" spc="0" normalizeH="0" baseline="0" noProof="1" smtClean="0">
                <a:ln>
                  <a:noFill/>
                </a:ln>
                <a:solidFill>
                  <a:schemeClr val="tx1"/>
                </a:solidFill>
                <a:effectLst/>
                <a:uLnTx/>
                <a:uFillTx/>
              </a:rPr>
              <a:t>        c.x = a.x - b.x;</a:t>
            </a:r>
            <a:endParaRPr kumimoji="0" lang="en-US" altLang="zh-CN" sz="1400" b="1" i="0" u="none" strike="noStrike" kern="1200" cap="none" spc="0" normalizeH="0" baseline="0" noProof="1" smtClean="0">
              <a:ln>
                <a:noFill/>
              </a:ln>
              <a:solidFill>
                <a:schemeClr val="tx1"/>
              </a:solidFill>
              <a:effectLst/>
              <a:uLnTx/>
              <a:uFillTx/>
            </a:endParaRPr>
          </a:p>
          <a:p>
            <a:pPr marL="342900" marR="0" lvl="0" indent="-342900" algn="l" defTabSz="914400" rtl="0" eaLnBrk="1" fontAlgn="auto" latinLnBrk="0" hangingPunct="1">
              <a:lnSpc>
                <a:spcPct val="80000"/>
              </a:lnSpc>
              <a:spcBef>
                <a:spcPts val="800"/>
              </a:spcBef>
              <a:spcAft>
                <a:spcPts val="0"/>
              </a:spcAft>
              <a:buClrTx/>
              <a:buSzTx/>
              <a:buFont typeface="Arial" panose="020B0604020202020204" pitchFamily="34" charset="0"/>
              <a:buNone/>
              <a:defRPr/>
            </a:pPr>
            <a:r>
              <a:rPr kumimoji="0" lang="en-US" altLang="zh-CN" sz="1400" b="1" i="0" u="none" strike="noStrike" kern="1200" cap="none" spc="0" normalizeH="0" baseline="0" noProof="1" smtClean="0">
                <a:ln>
                  <a:noFill/>
                </a:ln>
                <a:solidFill>
                  <a:schemeClr val="tx1"/>
                </a:solidFill>
                <a:effectLst/>
                <a:uLnTx/>
                <a:uFillTx/>
              </a:rPr>
              <a:t>        return c;</a:t>
            </a:r>
            <a:endParaRPr kumimoji="0" lang="en-US" altLang="zh-CN" sz="1400" b="1" i="0" u="none" strike="noStrike" kern="1200" cap="none" spc="0" normalizeH="0" baseline="0" noProof="1" smtClean="0">
              <a:ln>
                <a:noFill/>
              </a:ln>
              <a:solidFill>
                <a:schemeClr val="tx1"/>
              </a:solidFill>
              <a:effectLst/>
              <a:uLnTx/>
              <a:uFillTx/>
            </a:endParaRPr>
          </a:p>
          <a:p>
            <a:pPr marL="342900" marR="0" lvl="0" indent="-342900" algn="l" defTabSz="914400" rtl="0" eaLnBrk="1" fontAlgn="auto" latinLnBrk="0" hangingPunct="1">
              <a:lnSpc>
                <a:spcPct val="80000"/>
              </a:lnSpc>
              <a:spcBef>
                <a:spcPts val="800"/>
              </a:spcBef>
              <a:spcAft>
                <a:spcPts val="0"/>
              </a:spcAft>
              <a:buClrTx/>
              <a:buSzTx/>
              <a:buFont typeface="Arial" panose="020B0604020202020204" pitchFamily="34" charset="0"/>
              <a:buNone/>
              <a:defRPr/>
            </a:pPr>
            <a:r>
              <a:rPr kumimoji="0" lang="en-US" altLang="zh-CN" sz="1400" b="1" i="0" u="none" strike="noStrike" kern="1200" cap="none" spc="0" normalizeH="0" baseline="0" noProof="1" smtClean="0">
                <a:ln>
                  <a:noFill/>
                </a:ln>
                <a:solidFill>
                  <a:schemeClr val="tx1"/>
                </a:solidFill>
                <a:effectLst/>
                <a:uLnTx/>
                <a:uFillTx/>
              </a:rPr>
              <a:t>    }</a:t>
            </a:r>
            <a:endParaRPr kumimoji="0" lang="en-US" altLang="zh-CN" sz="1400" b="1" i="0" u="none" strike="noStrike" kern="1200" cap="none" spc="0" normalizeH="0" baseline="0" noProof="1" smtClean="0">
              <a:ln>
                <a:noFill/>
              </a:ln>
              <a:solidFill>
                <a:schemeClr val="tx1"/>
              </a:solidFill>
              <a:effectLst/>
              <a:uLnTx/>
              <a:uFillTx/>
            </a:endParaRPr>
          </a:p>
          <a:p>
            <a:pPr marL="342900" marR="0" lvl="0" indent="-342900" algn="l" defTabSz="914400" rtl="0" eaLnBrk="1" fontAlgn="auto" latinLnBrk="0" hangingPunct="1">
              <a:lnSpc>
                <a:spcPct val="80000"/>
              </a:lnSpc>
              <a:spcBef>
                <a:spcPts val="800"/>
              </a:spcBef>
              <a:spcAft>
                <a:spcPts val="0"/>
              </a:spcAft>
              <a:buClrTx/>
              <a:buSzTx/>
              <a:buFont typeface="Arial" panose="020B0604020202020204" pitchFamily="34" charset="0"/>
              <a:buNone/>
              <a:defRPr/>
            </a:pPr>
            <a:r>
              <a:rPr kumimoji="0" lang="en-US" altLang="zh-CN" sz="1400" b="1" i="0" u="none" strike="noStrike" kern="1200" cap="none" spc="0" normalizeH="0" baseline="0" noProof="1" smtClean="0">
                <a:ln>
                  <a:noFill/>
                </a:ln>
                <a:solidFill>
                  <a:schemeClr val="tx1"/>
                </a:solidFill>
                <a:effectLst/>
                <a:uLnTx/>
                <a:uFillTx/>
              </a:rPr>
              <a:t>}</a:t>
            </a:r>
            <a:endParaRPr kumimoji="0" lang="en-US" altLang="zh-CN" sz="1400" b="1" i="0" u="none" strike="noStrike" kern="1200" cap="none" spc="0" normalizeH="0" baseline="0" noProof="0" dirty="0" smtClean="0">
              <a:ln>
                <a:noFill/>
              </a:ln>
              <a:solidFill>
                <a:schemeClr val="tx1"/>
              </a:solidFill>
              <a:effectLst/>
              <a:uLnTx/>
              <a:uFillTx/>
              <a:ea typeface="宋体" panose="02010600030101010101" pitchFamily="2" charset="-122"/>
            </a:endParaRPr>
          </a:p>
          <a:p>
            <a:pPr marL="342900" marR="0" lvl="0" indent="-342900" algn="l" defTabSz="914400" rtl="0" eaLnBrk="1" fontAlgn="auto" latinLnBrk="0" hangingPunct="1">
              <a:lnSpc>
                <a:spcPct val="80000"/>
              </a:lnSpc>
              <a:spcBef>
                <a:spcPts val="800"/>
              </a:spcBef>
              <a:spcAft>
                <a:spcPts val="0"/>
              </a:spcAft>
              <a:buClrTx/>
              <a:buSzTx/>
              <a:buFont typeface="Arial" panose="020B0604020202020204" pitchFamily="34" charset="0"/>
              <a:buNone/>
              <a:defRPr/>
            </a:pPr>
            <a:endParaRPr kumimoji="0" lang="en-US" altLang="zh-CN" sz="1400" b="1" i="0" u="none" strike="noStrike" kern="1200" cap="none" spc="0" normalizeH="0" baseline="0" noProof="1">
              <a:ln>
                <a:noFill/>
              </a:ln>
              <a:solidFill>
                <a:schemeClr val="tx1"/>
              </a:solidFill>
              <a:effectLst/>
              <a:uLnTx/>
              <a:uFillTx/>
            </a:endParaRPr>
          </a:p>
        </p:txBody>
      </p:sp>
      <p:sp>
        <p:nvSpPr>
          <p:cNvPr id="2" name="矩形 1"/>
          <p:cNvSpPr/>
          <p:nvPr/>
        </p:nvSpPr>
        <p:spPr>
          <a:xfrm>
            <a:off x="5720715" y="174625"/>
            <a:ext cx="5843905" cy="36309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dk1"/>
                </a:solidFill>
                <a:effectLst/>
                <a:uLnTx/>
                <a:uFillTx/>
                <a:latin typeface="Courier New" panose="02070309020205020404" charset="0"/>
                <a:ea typeface="仿宋" panose="02010609060101010101" charset="-122"/>
                <a:cs typeface="Courier New" panose="02070309020205020404" charset="0"/>
              </a:rPr>
              <a:t>class B</a:t>
            </a:r>
            <a:endParaRPr kumimoji="0" lang="en-US" altLang="zh-CN" sz="1800" b="0" i="0" u="none" strike="noStrike" kern="1200" cap="none" spc="0" normalizeH="0" baseline="0" noProof="1">
              <a:ln>
                <a:noFill/>
              </a:ln>
              <a:solidFill>
                <a:schemeClr val="dk1"/>
              </a:solidFill>
              <a:effectLst/>
              <a:uLnTx/>
              <a:uFillTx/>
              <a:latin typeface="Courier New" panose="02070309020205020404" charset="0"/>
              <a:ea typeface="仿宋" panose="02010609060101010101" charset="-122"/>
              <a:cs typeface="Courier New" panose="02070309020205020404" charset="0"/>
            </a:endParaRPr>
          </a:p>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dk1"/>
                </a:solidFill>
                <a:effectLst/>
                <a:uLnTx/>
                <a:uFillTx/>
                <a:latin typeface="Courier New" panose="02070309020205020404" charset="0"/>
                <a:ea typeface="仿宋" panose="02010609060101010101" charset="-122"/>
                <a:cs typeface="Courier New" panose="02070309020205020404" charset="0"/>
              </a:rPr>
              <a:t>{</a:t>
            </a:r>
            <a:endParaRPr kumimoji="0" lang="en-US" altLang="zh-CN" sz="1800" b="0" i="0" u="none" strike="noStrike" kern="1200" cap="none" spc="0" normalizeH="0" baseline="0" noProof="1">
              <a:ln>
                <a:noFill/>
              </a:ln>
              <a:solidFill>
                <a:schemeClr val="dk1"/>
              </a:solidFill>
              <a:effectLst/>
              <a:uLnTx/>
              <a:uFillTx/>
              <a:latin typeface="Courier New" panose="02070309020205020404" charset="0"/>
              <a:ea typeface="仿宋" panose="02010609060101010101" charset="-122"/>
              <a:cs typeface="Courier New" panose="02070309020205020404" charset="0"/>
            </a:endParaRPr>
          </a:p>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dk1"/>
                </a:solidFill>
                <a:effectLst/>
                <a:uLnTx/>
                <a:uFillTx/>
                <a:latin typeface="Courier New" panose="02070309020205020404" charset="0"/>
                <a:ea typeface="仿宋" panose="02010609060101010101" charset="-122"/>
                <a:cs typeface="Courier New" panose="02070309020205020404" charset="0"/>
              </a:rPr>
              <a:t>    static void Main()</a:t>
            </a:r>
            <a:endParaRPr kumimoji="0" lang="en-US" altLang="zh-CN" sz="1800" b="0" i="0" u="none" strike="noStrike" kern="1200" cap="none" spc="0" normalizeH="0" baseline="0" noProof="1">
              <a:ln>
                <a:noFill/>
              </a:ln>
              <a:solidFill>
                <a:schemeClr val="dk1"/>
              </a:solidFill>
              <a:effectLst/>
              <a:uLnTx/>
              <a:uFillTx/>
              <a:latin typeface="Courier New" panose="02070309020205020404" charset="0"/>
              <a:ea typeface="仿宋" panose="02010609060101010101" charset="-122"/>
              <a:cs typeface="Courier New" panose="02070309020205020404" charset="0"/>
            </a:endParaRPr>
          </a:p>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dk1"/>
                </a:solidFill>
                <a:effectLst/>
                <a:uLnTx/>
                <a:uFillTx/>
                <a:latin typeface="Courier New" panose="02070309020205020404" charset="0"/>
                <a:ea typeface="仿宋" panose="02010609060101010101" charset="-122"/>
                <a:cs typeface="Courier New" panose="02070309020205020404" charset="0"/>
              </a:rPr>
              <a:t>    {</a:t>
            </a:r>
            <a:endParaRPr kumimoji="0" lang="en-US" altLang="zh-CN" sz="1800" b="0" i="0" u="none" strike="noStrike" kern="1200" cap="none" spc="0" normalizeH="0" baseline="0" noProof="1">
              <a:ln>
                <a:noFill/>
              </a:ln>
              <a:solidFill>
                <a:schemeClr val="dk1"/>
              </a:solidFill>
              <a:effectLst/>
              <a:uLnTx/>
              <a:uFillTx/>
              <a:latin typeface="Courier New" panose="02070309020205020404" charset="0"/>
              <a:ea typeface="仿宋" panose="02010609060101010101" charset="-122"/>
              <a:cs typeface="Courier New" panose="02070309020205020404" charset="0"/>
            </a:endParaRPr>
          </a:p>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dk1"/>
                </a:solidFill>
                <a:effectLst/>
                <a:uLnTx/>
                <a:uFillTx/>
                <a:latin typeface="Courier New" panose="02070309020205020404" charset="0"/>
                <a:ea typeface="仿宋" panose="02010609060101010101" charset="-122"/>
                <a:cs typeface="Courier New" panose="02070309020205020404" charset="0"/>
              </a:rPr>
              <a:t>        A a = new A();</a:t>
            </a:r>
            <a:endParaRPr kumimoji="0" lang="en-US" altLang="zh-CN" sz="1800" b="0" i="0" u="none" strike="noStrike" kern="1200" cap="none" spc="0" normalizeH="0" baseline="0" noProof="1">
              <a:ln>
                <a:noFill/>
              </a:ln>
              <a:solidFill>
                <a:schemeClr val="dk1"/>
              </a:solidFill>
              <a:effectLst/>
              <a:uLnTx/>
              <a:uFillTx/>
              <a:latin typeface="Courier New" panose="02070309020205020404" charset="0"/>
              <a:ea typeface="仿宋" panose="02010609060101010101" charset="-122"/>
              <a:cs typeface="Courier New" panose="02070309020205020404" charset="0"/>
            </a:endParaRPr>
          </a:p>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dk1"/>
                </a:solidFill>
                <a:effectLst/>
                <a:uLnTx/>
                <a:uFillTx/>
                <a:latin typeface="Courier New" panose="02070309020205020404" charset="0"/>
                <a:ea typeface="仿宋" panose="02010609060101010101" charset="-122"/>
                <a:cs typeface="Courier New" panose="02070309020205020404" charset="0"/>
              </a:rPr>
              <a:t>        a.X = 3;</a:t>
            </a:r>
            <a:endParaRPr kumimoji="0" lang="en-US" altLang="zh-CN" sz="1800" b="0" i="0" u="none" strike="noStrike" kern="1200" cap="none" spc="0" normalizeH="0" baseline="0" noProof="1">
              <a:ln>
                <a:noFill/>
              </a:ln>
              <a:solidFill>
                <a:schemeClr val="dk1"/>
              </a:solidFill>
              <a:effectLst/>
              <a:uLnTx/>
              <a:uFillTx/>
              <a:latin typeface="Courier New" panose="02070309020205020404" charset="0"/>
              <a:ea typeface="仿宋" panose="02010609060101010101" charset="-122"/>
              <a:cs typeface="Courier New" panose="02070309020205020404" charset="0"/>
            </a:endParaRPr>
          </a:p>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dk1"/>
                </a:solidFill>
                <a:effectLst/>
                <a:uLnTx/>
                <a:uFillTx/>
                <a:latin typeface="Courier New" panose="02070309020205020404" charset="0"/>
                <a:ea typeface="仿宋" panose="02010609060101010101" charset="-122"/>
                <a:cs typeface="Courier New" panose="02070309020205020404" charset="0"/>
              </a:rPr>
              <a:t>        A b = new A();</a:t>
            </a:r>
            <a:endParaRPr kumimoji="0" lang="en-US" altLang="zh-CN" sz="1800" b="0" i="0" u="none" strike="noStrike" kern="1200" cap="none" spc="0" normalizeH="0" baseline="0" noProof="1">
              <a:ln>
                <a:noFill/>
              </a:ln>
              <a:solidFill>
                <a:schemeClr val="dk1"/>
              </a:solidFill>
              <a:effectLst/>
              <a:uLnTx/>
              <a:uFillTx/>
              <a:latin typeface="Courier New" panose="02070309020205020404" charset="0"/>
              <a:ea typeface="仿宋" panose="02010609060101010101" charset="-122"/>
              <a:cs typeface="Courier New" panose="02070309020205020404" charset="0"/>
            </a:endParaRPr>
          </a:p>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dk1"/>
                </a:solidFill>
                <a:effectLst/>
                <a:uLnTx/>
                <a:uFillTx/>
                <a:latin typeface="Courier New" panose="02070309020205020404" charset="0"/>
                <a:ea typeface="仿宋" panose="02010609060101010101" charset="-122"/>
                <a:cs typeface="Courier New" panose="02070309020205020404" charset="0"/>
              </a:rPr>
              <a:t>        b.X = 5;</a:t>
            </a:r>
            <a:endParaRPr kumimoji="0" lang="en-US" altLang="zh-CN" sz="1800" b="0" i="0" u="none" strike="noStrike" kern="1200" cap="none" spc="0" normalizeH="0" baseline="0" noProof="1">
              <a:ln>
                <a:noFill/>
              </a:ln>
              <a:solidFill>
                <a:schemeClr val="dk1"/>
              </a:solidFill>
              <a:effectLst/>
              <a:uLnTx/>
              <a:uFillTx/>
              <a:latin typeface="Courier New" panose="02070309020205020404" charset="0"/>
              <a:ea typeface="仿宋" panose="02010609060101010101" charset="-122"/>
              <a:cs typeface="Courier New" panose="02070309020205020404" charset="0"/>
            </a:endParaRPr>
          </a:p>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dk1"/>
                </a:solidFill>
                <a:effectLst/>
                <a:uLnTx/>
                <a:uFillTx/>
                <a:latin typeface="Courier New" panose="02070309020205020404" charset="0"/>
                <a:ea typeface="仿宋" panose="02010609060101010101" charset="-122"/>
                <a:cs typeface="Courier New" panose="02070309020205020404" charset="0"/>
              </a:rPr>
              <a:t>        //</a:t>
            </a:r>
            <a:r>
              <a:rPr kumimoji="0" lang="zh-CN" altLang="zh-CN" sz="1800" b="0" i="0" u="none" strike="noStrike" kern="1200" cap="none" spc="0" normalizeH="0" baseline="0" noProof="1">
                <a:ln>
                  <a:noFill/>
                </a:ln>
                <a:solidFill>
                  <a:schemeClr val="dk1"/>
                </a:solidFill>
                <a:effectLst/>
                <a:uLnTx/>
                <a:uFillTx/>
                <a:latin typeface="Courier New" panose="02070309020205020404" charset="0"/>
                <a:ea typeface="仿宋" panose="02010609060101010101" charset="-122"/>
                <a:cs typeface="Courier New" panose="02070309020205020404" charset="0"/>
              </a:rPr>
              <a:t>使用加法</a:t>
            </a:r>
            <a:endParaRPr kumimoji="0" lang="zh-CN" altLang="zh-CN" sz="1800" b="0" i="0" u="none" strike="noStrike" kern="1200" cap="none" spc="0" normalizeH="0" baseline="0" noProof="1">
              <a:ln>
                <a:noFill/>
              </a:ln>
              <a:solidFill>
                <a:schemeClr val="dk1"/>
              </a:solidFill>
              <a:effectLst/>
              <a:uLnTx/>
              <a:uFillTx/>
              <a:latin typeface="Courier New" panose="02070309020205020404" charset="0"/>
              <a:ea typeface="仿宋" panose="02010609060101010101" charset="-122"/>
              <a:cs typeface="Courier New" panose="02070309020205020404" charset="0"/>
            </a:endParaRPr>
          </a:p>
          <a:p>
            <a:pPr marL="0" marR="0" lvl="0" indent="0" algn="l" defTabSz="914400" rtl="0" eaLnBrk="1" fontAlgn="base" latinLnBrk="0" hangingPunct="1">
              <a:lnSpc>
                <a:spcPct val="80000"/>
              </a:lnSpc>
              <a:spcBef>
                <a:spcPct val="0"/>
              </a:spcBef>
              <a:spcAft>
                <a:spcPct val="0"/>
              </a:spcAft>
              <a:buClrTx/>
              <a:buSzTx/>
              <a:buFontTx/>
              <a:buNone/>
              <a:defRPr/>
            </a:pPr>
            <a:r>
              <a:rPr kumimoji="0" lang="zh-CN" altLang="zh-CN" sz="1800" b="0" i="0" u="none" strike="noStrike" kern="1200" cap="none" spc="0" normalizeH="0" baseline="0" noProof="1">
                <a:ln>
                  <a:noFill/>
                </a:ln>
                <a:solidFill>
                  <a:schemeClr val="dk1"/>
                </a:solidFill>
                <a:effectLst/>
                <a:uLnTx/>
                <a:uFillTx/>
                <a:latin typeface="Courier New" panose="02070309020205020404" charset="0"/>
                <a:ea typeface="仿宋" panose="02010609060101010101" charset="-122"/>
                <a:cs typeface="Courier New" panose="02070309020205020404" charset="0"/>
              </a:rPr>
              <a:t>        </a:t>
            </a:r>
            <a:r>
              <a:rPr kumimoji="0" lang="en-US" altLang="zh-CN" sz="1800" b="0" i="0" u="none" strike="noStrike" kern="1200" cap="none" spc="0" normalizeH="0" baseline="0" noProof="1">
                <a:ln>
                  <a:noFill/>
                </a:ln>
                <a:solidFill>
                  <a:schemeClr val="dk1"/>
                </a:solidFill>
                <a:effectLst/>
                <a:uLnTx/>
                <a:uFillTx/>
                <a:latin typeface="Courier New" panose="02070309020205020404" charset="0"/>
                <a:ea typeface="仿宋" panose="02010609060101010101" charset="-122"/>
                <a:cs typeface="Courier New" panose="02070309020205020404" charset="0"/>
              </a:rPr>
              <a:t>A c = a + b;</a:t>
            </a:r>
            <a:endParaRPr kumimoji="0" lang="en-US" altLang="zh-CN" sz="1800" b="0" i="0" u="none" strike="noStrike" kern="1200" cap="none" spc="0" normalizeH="0" baseline="0" noProof="1">
              <a:ln>
                <a:noFill/>
              </a:ln>
              <a:solidFill>
                <a:schemeClr val="dk1"/>
              </a:solidFill>
              <a:effectLst/>
              <a:uLnTx/>
              <a:uFillTx/>
              <a:latin typeface="Courier New" panose="02070309020205020404" charset="0"/>
              <a:ea typeface="仿宋" panose="02010609060101010101" charset="-122"/>
              <a:cs typeface="Courier New" panose="02070309020205020404" charset="0"/>
            </a:endParaRPr>
          </a:p>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dk1"/>
                </a:solidFill>
                <a:effectLst/>
                <a:uLnTx/>
                <a:uFillTx/>
                <a:latin typeface="Courier New" panose="02070309020205020404" charset="0"/>
                <a:ea typeface="仿宋" panose="02010609060101010101" charset="-122"/>
                <a:cs typeface="Courier New" panose="02070309020205020404" charset="0"/>
              </a:rPr>
              <a:t>        Console.WriteLine(c.X);</a:t>
            </a:r>
            <a:endParaRPr kumimoji="0" lang="en-US" altLang="zh-CN" sz="1800" b="0" i="0" u="none" strike="noStrike" kern="1200" cap="none" spc="0" normalizeH="0" baseline="0" noProof="1">
              <a:ln>
                <a:noFill/>
              </a:ln>
              <a:solidFill>
                <a:schemeClr val="dk1"/>
              </a:solidFill>
              <a:effectLst/>
              <a:uLnTx/>
              <a:uFillTx/>
              <a:latin typeface="Courier New" panose="02070309020205020404" charset="0"/>
              <a:ea typeface="仿宋" panose="02010609060101010101" charset="-122"/>
              <a:cs typeface="Courier New" panose="02070309020205020404" charset="0"/>
            </a:endParaRPr>
          </a:p>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dk1"/>
                </a:solidFill>
                <a:effectLst/>
                <a:uLnTx/>
                <a:uFillTx/>
                <a:latin typeface="Courier New" panose="02070309020205020404" charset="0"/>
                <a:ea typeface="仿宋" panose="02010609060101010101" charset="-122"/>
                <a:cs typeface="Courier New" panose="02070309020205020404" charset="0"/>
              </a:rPr>
              <a:t>        //</a:t>
            </a:r>
            <a:r>
              <a:rPr kumimoji="0" lang="zh-CN" altLang="zh-CN" sz="1800" b="0" i="0" u="none" strike="noStrike" kern="1200" cap="none" spc="0" normalizeH="0" baseline="0" noProof="1">
                <a:ln>
                  <a:noFill/>
                </a:ln>
                <a:solidFill>
                  <a:schemeClr val="dk1"/>
                </a:solidFill>
                <a:effectLst/>
                <a:uLnTx/>
                <a:uFillTx/>
                <a:latin typeface="Courier New" panose="02070309020205020404" charset="0"/>
                <a:ea typeface="仿宋" panose="02010609060101010101" charset="-122"/>
                <a:cs typeface="Courier New" panose="02070309020205020404" charset="0"/>
              </a:rPr>
              <a:t>使用减法</a:t>
            </a:r>
            <a:endParaRPr kumimoji="0" lang="zh-CN" altLang="zh-CN" sz="1800" b="0" i="0" u="none" strike="noStrike" kern="1200" cap="none" spc="0" normalizeH="0" baseline="0" noProof="1">
              <a:ln>
                <a:noFill/>
              </a:ln>
              <a:solidFill>
                <a:schemeClr val="dk1"/>
              </a:solidFill>
              <a:effectLst/>
              <a:uLnTx/>
              <a:uFillTx/>
              <a:latin typeface="Courier New" panose="02070309020205020404" charset="0"/>
              <a:ea typeface="仿宋" panose="02010609060101010101" charset="-122"/>
              <a:cs typeface="Courier New" panose="02070309020205020404" charset="0"/>
            </a:endParaRPr>
          </a:p>
          <a:p>
            <a:pPr marL="0" marR="0" lvl="0" indent="0" algn="l" defTabSz="914400" rtl="0" eaLnBrk="1" fontAlgn="base" latinLnBrk="0" hangingPunct="1">
              <a:lnSpc>
                <a:spcPct val="80000"/>
              </a:lnSpc>
              <a:spcBef>
                <a:spcPct val="0"/>
              </a:spcBef>
              <a:spcAft>
                <a:spcPct val="0"/>
              </a:spcAft>
              <a:buClrTx/>
              <a:buSzTx/>
              <a:buFontTx/>
              <a:buNone/>
              <a:defRPr/>
            </a:pPr>
            <a:r>
              <a:rPr kumimoji="0" lang="zh-CN" altLang="zh-CN" sz="1800" b="0" i="0" u="none" strike="noStrike" kern="1200" cap="none" spc="0" normalizeH="0" baseline="0" noProof="1">
                <a:ln>
                  <a:noFill/>
                </a:ln>
                <a:solidFill>
                  <a:schemeClr val="dk1"/>
                </a:solidFill>
                <a:effectLst/>
                <a:uLnTx/>
                <a:uFillTx/>
                <a:latin typeface="Courier New" panose="02070309020205020404" charset="0"/>
                <a:ea typeface="仿宋" panose="02010609060101010101" charset="-122"/>
                <a:cs typeface="Courier New" panose="02070309020205020404" charset="0"/>
              </a:rPr>
              <a:t>        </a:t>
            </a:r>
            <a:r>
              <a:rPr kumimoji="0" lang="en-US" altLang="zh-CN" sz="1800" b="0" i="0" u="none" strike="noStrike" kern="1200" cap="none" spc="0" normalizeH="0" baseline="0" noProof="1">
                <a:ln>
                  <a:noFill/>
                </a:ln>
                <a:solidFill>
                  <a:schemeClr val="dk1"/>
                </a:solidFill>
                <a:effectLst/>
                <a:uLnTx/>
                <a:uFillTx/>
                <a:latin typeface="Courier New" panose="02070309020205020404" charset="0"/>
                <a:ea typeface="仿宋" panose="02010609060101010101" charset="-122"/>
                <a:cs typeface="Courier New" panose="02070309020205020404" charset="0"/>
              </a:rPr>
              <a:t>c = a - b;</a:t>
            </a:r>
            <a:endParaRPr kumimoji="0" lang="en-US" altLang="zh-CN" sz="1800" b="0" i="0" u="none" strike="noStrike" kern="1200" cap="none" spc="0" normalizeH="0" baseline="0" noProof="1">
              <a:ln>
                <a:noFill/>
              </a:ln>
              <a:solidFill>
                <a:schemeClr val="dk1"/>
              </a:solidFill>
              <a:effectLst/>
              <a:uLnTx/>
              <a:uFillTx/>
              <a:latin typeface="Courier New" panose="02070309020205020404" charset="0"/>
              <a:ea typeface="仿宋" panose="02010609060101010101" charset="-122"/>
              <a:cs typeface="Courier New" panose="02070309020205020404" charset="0"/>
            </a:endParaRPr>
          </a:p>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dk1"/>
                </a:solidFill>
                <a:effectLst/>
                <a:uLnTx/>
                <a:uFillTx/>
                <a:latin typeface="Courier New" panose="02070309020205020404" charset="0"/>
                <a:ea typeface="仿宋" panose="02010609060101010101" charset="-122"/>
                <a:cs typeface="Courier New" panose="02070309020205020404" charset="0"/>
              </a:rPr>
              <a:t>        Console.WriteLine(c.X);</a:t>
            </a:r>
            <a:endParaRPr kumimoji="0" lang="en-US" altLang="zh-CN" sz="1800" b="0" i="0" u="none" strike="noStrike" kern="1200" cap="none" spc="0" normalizeH="0" baseline="0" noProof="1">
              <a:ln>
                <a:noFill/>
              </a:ln>
              <a:solidFill>
                <a:schemeClr val="dk1"/>
              </a:solidFill>
              <a:effectLst/>
              <a:uLnTx/>
              <a:uFillTx/>
              <a:latin typeface="Courier New" panose="02070309020205020404" charset="0"/>
              <a:ea typeface="仿宋" panose="02010609060101010101" charset="-122"/>
              <a:cs typeface="Courier New" panose="02070309020205020404" charset="0"/>
            </a:endParaRPr>
          </a:p>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dk1"/>
                </a:solidFill>
                <a:effectLst/>
                <a:uLnTx/>
                <a:uFillTx/>
                <a:latin typeface="Courier New" panose="02070309020205020404" charset="0"/>
                <a:ea typeface="仿宋" panose="02010609060101010101" charset="-122"/>
                <a:cs typeface="Courier New" panose="02070309020205020404" charset="0"/>
              </a:rPr>
              <a:t>    }</a:t>
            </a:r>
            <a:endParaRPr kumimoji="0" lang="en-US" altLang="zh-CN" sz="1800" b="0" i="0" u="none" strike="noStrike" kern="1200" cap="none" spc="0" normalizeH="0" baseline="0" noProof="1">
              <a:ln>
                <a:noFill/>
              </a:ln>
              <a:solidFill>
                <a:schemeClr val="dk1"/>
              </a:solidFill>
              <a:effectLst/>
              <a:uLnTx/>
              <a:uFillTx/>
              <a:latin typeface="Courier New" panose="02070309020205020404" charset="0"/>
              <a:ea typeface="仿宋" panose="02010609060101010101" charset="-122"/>
              <a:cs typeface="Courier New" panose="02070309020205020404" charset="0"/>
            </a:endParaRPr>
          </a:p>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dk1"/>
                </a:solidFill>
                <a:effectLst/>
                <a:uLnTx/>
                <a:uFillTx/>
                <a:latin typeface="Courier New" panose="02070309020205020404" charset="0"/>
                <a:ea typeface="仿宋" panose="02010609060101010101" charset="-122"/>
                <a:cs typeface="Courier New" panose="02070309020205020404" charset="0"/>
              </a:rPr>
              <a:t>}</a:t>
            </a:r>
            <a:endParaRPr kumimoji="0" lang="en-US" altLang="zh-CN" sz="1800" b="0" i="0" u="none" strike="noStrike" kern="1200" cap="none" spc="0" normalizeH="0" baseline="0" noProof="0" dirty="0">
              <a:ln>
                <a:noFill/>
              </a:ln>
              <a:solidFill>
                <a:schemeClr val="dk1"/>
              </a:solidFill>
              <a:effectLst/>
              <a:uLnTx/>
              <a:uFillTx/>
              <a:latin typeface="Courier New" panose="02070309020205020404" charset="0"/>
              <a:ea typeface="仿宋" panose="02010609060101010101" charset="-122"/>
              <a:cs typeface="Courier New" panose="0207030902020502040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2"/>
          <p:cNvSpPr>
            <a:spLocks noGrp="1" noChangeArrowheads="1"/>
          </p:cNvSpPr>
          <p:nvPr>
            <p:ph type="title"/>
          </p:nvPr>
        </p:nvSpPr>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altLang="zh-CN" sz="2800" b="0" i="0" u="none" strike="noStrike" kern="1200" cap="all" spc="0" normalizeH="0" baseline="0" noProof="0">
              <a:ln>
                <a:noFill/>
              </a:ln>
              <a:solidFill>
                <a:schemeClr val="tx1"/>
              </a:solidFill>
              <a:effectLst/>
              <a:uLnTx/>
              <a:uFillTx/>
            </a:endParaRPr>
          </a:p>
        </p:txBody>
      </p:sp>
      <p:sp>
        <p:nvSpPr>
          <p:cNvPr id="16387" name="Rectangle 3"/>
          <p:cNvSpPr>
            <a:spLocks noGrp="1"/>
          </p:cNvSpPr>
          <p:nvPr>
            <p:ph idx="1"/>
          </p:nvPr>
        </p:nvSpPr>
        <p:spPr>
          <a:xfrm>
            <a:off x="658495" y="1278890"/>
            <a:ext cx="10695305" cy="5224780"/>
          </a:xfrm>
        </p:spPr>
        <p:txBody>
          <a:bodyPr vert="horz" wrap="square" lIns="91440" tIns="45720" rIns="91440" bIns="45720" anchor="t"/>
          <a:p>
            <a:pPr eaLnBrk="1" hangingPunct="1"/>
            <a:r>
              <a:rPr lang="en-US" altLang="zh-CN" sz="2800" dirty="0">
                <a:ea typeface="宋体" panose="02010600030101010101" pitchFamily="2" charset="-122"/>
              </a:rPr>
              <a:t>C#</a:t>
            </a:r>
            <a:r>
              <a:rPr lang="zh-CN" altLang="en-US" sz="2800" dirty="0">
                <a:ea typeface="宋体" panose="02010600030101010101" pitchFamily="2" charset="-122"/>
              </a:rPr>
              <a:t>要求所有的运算符重载都声明为</a:t>
            </a:r>
            <a:r>
              <a:rPr lang="en-US" altLang="zh-CN" sz="2800" b="1" dirty="0">
                <a:ea typeface="宋体" panose="02010600030101010101" pitchFamily="2" charset="-122"/>
              </a:rPr>
              <a:t>public</a:t>
            </a:r>
            <a:r>
              <a:rPr lang="zh-CN" altLang="en-US" sz="2800" b="1" dirty="0">
                <a:ea typeface="宋体" panose="02010600030101010101" pitchFamily="2" charset="-122"/>
              </a:rPr>
              <a:t>和</a:t>
            </a:r>
            <a:r>
              <a:rPr lang="en-US" altLang="zh-CN" sz="2800" b="1" dirty="0">
                <a:ea typeface="宋体" panose="02010600030101010101" pitchFamily="2" charset="-122"/>
              </a:rPr>
              <a:t>static</a:t>
            </a:r>
            <a:r>
              <a:rPr lang="zh-CN" altLang="en-US" sz="2800" dirty="0">
                <a:ea typeface="宋体" panose="02010600030101010101" pitchFamily="2" charset="-122"/>
              </a:rPr>
              <a:t>，这表示它们与它们的</a:t>
            </a:r>
            <a:r>
              <a:rPr lang="zh-CN" altLang="en-US" sz="2800" b="1" dirty="0">
                <a:ea typeface="宋体" panose="02010600030101010101" pitchFamily="2" charset="-122"/>
              </a:rPr>
              <a:t>类或结构相关联</a:t>
            </a:r>
            <a:r>
              <a:rPr lang="zh-CN" altLang="en-US" sz="2800" dirty="0">
                <a:ea typeface="宋体" panose="02010600030101010101" pitchFamily="2" charset="-122"/>
              </a:rPr>
              <a:t>，而不是与实例相关联，所以运算符重载的代码体不能访问非静态类成员，也不能访问</a:t>
            </a:r>
            <a:r>
              <a:rPr lang="en-US" altLang="zh-CN" sz="2800" dirty="0">
                <a:ea typeface="宋体" panose="02010600030101010101" pitchFamily="2" charset="-122"/>
              </a:rPr>
              <a:t>this</a:t>
            </a:r>
            <a:r>
              <a:rPr lang="zh-CN" altLang="en-US" sz="2800" dirty="0">
                <a:ea typeface="宋体" panose="02010600030101010101" pitchFamily="2" charset="-122"/>
              </a:rPr>
              <a:t>标识符； </a:t>
            </a:r>
            <a:endParaRPr lang="zh-CN" altLang="en-US" sz="2800" dirty="0">
              <a:ea typeface="宋体" panose="02010600030101010101" pitchFamily="2" charset="-122"/>
            </a:endParaRPr>
          </a:p>
          <a:p>
            <a:pPr eaLnBrk="1" hangingPunct="1"/>
            <a:r>
              <a:rPr lang="zh-CN" altLang="en-US" sz="2800" dirty="0">
                <a:ea typeface="宋体" panose="02010600030101010101" pitchFamily="2" charset="-122"/>
              </a:rPr>
              <a:t>操作符使用起来方便，但是不能够随便重载，一定要符合语境和一定的业务背景。</a:t>
            </a:r>
            <a:endParaRPr lang="zh-CN" altLang="en-US" sz="2800" dirty="0">
              <a:ea typeface="宋体" panose="02010600030101010101" pitchFamily="2" charset="-122"/>
            </a:endParaRPr>
          </a:p>
          <a:p>
            <a:pPr eaLnBrk="1" hangingPunct="1"/>
            <a:endParaRPr lang="zh-CN" altLang="en-US" sz="2800" dirty="0">
              <a:ea typeface="宋体" panose="02010600030101010101" pitchFamily="2" charset="-122"/>
            </a:endParaRPr>
          </a:p>
          <a:p>
            <a:pPr eaLnBrk="1" hangingPunct="1"/>
            <a:r>
              <a:rPr lang="zh-CN" altLang="en-US" sz="2800" b="1" dirty="0">
                <a:ea typeface="宋体" panose="02010600030101010101" pitchFamily="2" charset="-122"/>
              </a:rPr>
              <a:t>注意：</a:t>
            </a:r>
            <a:r>
              <a:rPr lang="zh-CN" altLang="en-US" sz="2800" dirty="0">
                <a:ea typeface="宋体" panose="02010600030101010101" pitchFamily="2" charset="-122"/>
              </a:rPr>
              <a:t>对于比较运算符</a:t>
            </a:r>
            <a:r>
              <a:rPr lang="en-US" altLang="zh-CN" sz="2800" dirty="0">
                <a:ea typeface="宋体" panose="02010600030101010101" pitchFamily="2" charset="-122"/>
              </a:rPr>
              <a:t>==, !=, &lt;, &gt;, &lt;=, &gt;=</a:t>
            </a:r>
            <a:r>
              <a:rPr lang="zh-CN" altLang="en-US" sz="2800" dirty="0">
                <a:ea typeface="宋体" panose="02010600030101010101" pitchFamily="2" charset="-122"/>
              </a:rPr>
              <a:t>，重载操作符时一定要成对的重载，比如打比方重载了</a:t>
            </a:r>
            <a:r>
              <a:rPr lang="en-US" altLang="zh-CN" sz="2800" dirty="0">
                <a:ea typeface="宋体" panose="02010600030101010101" pitchFamily="2" charset="-122"/>
              </a:rPr>
              <a:t>==</a:t>
            </a:r>
            <a:r>
              <a:rPr lang="zh-CN" altLang="en-US" sz="2800" dirty="0">
                <a:ea typeface="宋体" panose="02010600030101010101" pitchFamily="2" charset="-122"/>
              </a:rPr>
              <a:t>，那么</a:t>
            </a:r>
            <a:r>
              <a:rPr lang="en-US" altLang="zh-CN" sz="2800" dirty="0">
                <a:ea typeface="宋体" panose="02010600030101010101" pitchFamily="2" charset="-122"/>
              </a:rPr>
              <a:t>!=</a:t>
            </a:r>
            <a:r>
              <a:rPr lang="zh-CN" altLang="en-US" sz="2800" dirty="0">
                <a:ea typeface="宋体" panose="02010600030101010101" pitchFamily="2" charset="-122"/>
              </a:rPr>
              <a:t>也必须重载！</a:t>
            </a:r>
            <a:endParaRPr lang="zh-CN" altLang="en-US" sz="2800" dirty="0">
              <a:ea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1318" name="Group 118"/>
          <p:cNvGraphicFramePr>
            <a:graphicFrameLocks noGrp="1"/>
          </p:cNvGraphicFramePr>
          <p:nvPr>
            <p:ph type="tbl" idx="1"/>
          </p:nvPr>
        </p:nvGraphicFramePr>
        <p:xfrm>
          <a:off x="1981200" y="0"/>
          <a:ext cx="8458200" cy="6615430"/>
        </p:xfrm>
        <a:graphic>
          <a:graphicData uri="http://schemas.openxmlformats.org/drawingml/2006/table">
            <a:tbl>
              <a:tblPr/>
              <a:tblGrid>
                <a:gridCol w="2184400"/>
                <a:gridCol w="2552700"/>
                <a:gridCol w="3721100"/>
              </a:tblGrid>
              <a:tr h="57912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3200" b="0" i="0" u="none" strike="noStrike" cap="none" normalizeH="0" baseline="0" smtClean="0">
                          <a:ln>
                            <a:noFill/>
                          </a:ln>
                          <a:solidFill>
                            <a:srgbClr val="F93131"/>
                          </a:solidFill>
                          <a:effectLst/>
                          <a:latin typeface="Courier New" panose="02070309020205020404" charset="0"/>
                          <a:ea typeface="仿宋" panose="02010609060101010101" charset="-122"/>
                          <a:cs typeface="Times New Roman" panose="02020603050405020304" charset="0"/>
                        </a:rPr>
                        <a:t>类</a:t>
                      </a:r>
                      <a:r>
                        <a:rPr kumimoji="0" lang="zh-CN" altLang="en-US" sz="3200" b="0" i="0" u="none" strike="noStrike" cap="none" normalizeH="0" baseline="0" smtClean="0">
                          <a:ln>
                            <a:noFill/>
                          </a:ln>
                          <a:solidFill>
                            <a:srgbClr val="F93131"/>
                          </a:solidFill>
                          <a:effectLst/>
                          <a:latin typeface="Courier New" panose="02070309020205020404" charset="0"/>
                          <a:ea typeface="宋体" panose="02010600030101010101" pitchFamily="2" charset="-122"/>
                          <a:cs typeface="Times New Roman" panose="02020603050405020304" charset="0"/>
                        </a:rPr>
                        <a:t>    </a:t>
                      </a:r>
                      <a:r>
                        <a:rPr kumimoji="0" lang="zh-CN" altLang="en-US" sz="3200" b="0" i="0" u="none" strike="noStrike" cap="none" normalizeH="0" baseline="0" smtClean="0">
                          <a:ln>
                            <a:noFill/>
                          </a:ln>
                          <a:solidFill>
                            <a:srgbClr val="F93131"/>
                          </a:solidFill>
                          <a:effectLst/>
                          <a:latin typeface="Courier New" panose="02070309020205020404" charset="0"/>
                          <a:ea typeface="仿宋" panose="02010609060101010101" charset="-122"/>
                          <a:cs typeface="Times New Roman" panose="02020603050405020304" charset="0"/>
                        </a:rPr>
                        <a:t>别</a:t>
                      </a:r>
                      <a:endParaRPr kumimoji="0" lang="zh-CN" altLang="en-US" sz="3200" b="0" i="0" u="none" strike="noStrike" cap="none" normalizeH="0" baseline="0" smtClean="0">
                        <a:ln>
                          <a:noFill/>
                        </a:ln>
                        <a:solidFill>
                          <a:srgbClr val="F93131"/>
                        </a:solidFill>
                        <a:effectLst/>
                        <a:latin typeface="Courier New" panose="02070309020205020404" charset="0"/>
                        <a:ea typeface="宋体" panose="02010600030101010101" pitchFamily="2" charset="-122"/>
                        <a:cs typeface="Courier New" panose="02070309020205020404"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3200" b="0" i="0" u="none" strike="noStrike" cap="none" normalizeH="0" baseline="0" smtClean="0">
                          <a:ln>
                            <a:noFill/>
                          </a:ln>
                          <a:solidFill>
                            <a:srgbClr val="F93131"/>
                          </a:solidFill>
                          <a:effectLst/>
                          <a:latin typeface="Courier New" panose="02070309020205020404" charset="0"/>
                          <a:ea typeface="仿宋" panose="02010609060101010101" charset="-122"/>
                          <a:cs typeface="Times New Roman" panose="02020603050405020304" charset="0"/>
                        </a:rPr>
                        <a:t>运</a:t>
                      </a:r>
                      <a:r>
                        <a:rPr kumimoji="0" lang="zh-CN" altLang="en-US" sz="3200" b="0" i="0" u="none" strike="noStrike" cap="none" normalizeH="0" baseline="0" smtClean="0">
                          <a:ln>
                            <a:noFill/>
                          </a:ln>
                          <a:solidFill>
                            <a:srgbClr val="F93131"/>
                          </a:solidFill>
                          <a:effectLst/>
                          <a:latin typeface="Courier New" panose="02070309020205020404" charset="0"/>
                          <a:ea typeface="宋体" panose="02010600030101010101" pitchFamily="2" charset="-122"/>
                          <a:cs typeface="Times New Roman" panose="02020603050405020304" charset="0"/>
                        </a:rPr>
                        <a:t> </a:t>
                      </a:r>
                      <a:r>
                        <a:rPr kumimoji="0" lang="zh-CN" altLang="en-US" sz="3200" b="0" i="0" u="none" strike="noStrike" cap="none" normalizeH="0" baseline="0" smtClean="0">
                          <a:ln>
                            <a:noFill/>
                          </a:ln>
                          <a:solidFill>
                            <a:srgbClr val="F93131"/>
                          </a:solidFill>
                          <a:effectLst/>
                          <a:latin typeface="Courier New" panose="02070309020205020404" charset="0"/>
                          <a:ea typeface="仿宋" panose="02010609060101010101" charset="-122"/>
                          <a:cs typeface="Times New Roman" panose="02020603050405020304" charset="0"/>
                        </a:rPr>
                        <a:t>算</a:t>
                      </a:r>
                      <a:r>
                        <a:rPr kumimoji="0" lang="zh-CN" altLang="en-US" sz="3200" b="0" i="0" u="none" strike="noStrike" cap="none" normalizeH="0" baseline="0" smtClean="0">
                          <a:ln>
                            <a:noFill/>
                          </a:ln>
                          <a:solidFill>
                            <a:srgbClr val="F93131"/>
                          </a:solidFill>
                          <a:effectLst/>
                          <a:latin typeface="Courier New" panose="02070309020205020404" charset="0"/>
                          <a:ea typeface="宋体" panose="02010600030101010101" pitchFamily="2" charset="-122"/>
                          <a:cs typeface="Times New Roman" panose="02020603050405020304" charset="0"/>
                        </a:rPr>
                        <a:t> </a:t>
                      </a:r>
                      <a:r>
                        <a:rPr kumimoji="0" lang="zh-CN" altLang="en-US" sz="3200" b="0" i="0" u="none" strike="noStrike" cap="none" normalizeH="0" baseline="0" smtClean="0">
                          <a:ln>
                            <a:noFill/>
                          </a:ln>
                          <a:solidFill>
                            <a:srgbClr val="F93131"/>
                          </a:solidFill>
                          <a:effectLst/>
                          <a:latin typeface="Courier New" panose="02070309020205020404" charset="0"/>
                          <a:ea typeface="仿宋" panose="02010609060101010101" charset="-122"/>
                          <a:cs typeface="Times New Roman" panose="02020603050405020304" charset="0"/>
                        </a:rPr>
                        <a:t>符</a:t>
                      </a:r>
                      <a:endParaRPr kumimoji="0" lang="zh-CN" altLang="en-US" sz="3200" b="0" i="0" u="none" strike="noStrike" cap="none" normalizeH="0" baseline="0" smtClean="0">
                        <a:ln>
                          <a:noFill/>
                        </a:ln>
                        <a:solidFill>
                          <a:srgbClr val="F93131"/>
                        </a:solidFill>
                        <a:effectLst/>
                        <a:latin typeface="Courier New" panose="02070309020205020404" charset="0"/>
                        <a:ea typeface="宋体" panose="02010600030101010101" pitchFamily="2" charset="-122"/>
                        <a:cs typeface="Courier New" panose="02070309020205020404"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3200" b="0" i="0" u="none" strike="noStrike" cap="none" normalizeH="0" baseline="0" smtClean="0">
                          <a:ln>
                            <a:noFill/>
                          </a:ln>
                          <a:solidFill>
                            <a:srgbClr val="F93131"/>
                          </a:solidFill>
                          <a:effectLst/>
                          <a:latin typeface="Courier New" panose="02070309020205020404" charset="0"/>
                          <a:ea typeface="仿宋" panose="02010609060101010101" charset="-122"/>
                          <a:cs typeface="Times New Roman" panose="02020603050405020304" charset="0"/>
                        </a:rPr>
                        <a:t>限</a:t>
                      </a:r>
                      <a:r>
                        <a:rPr kumimoji="0" lang="zh-CN" altLang="en-US" sz="3200" b="0" i="0" u="none" strike="noStrike" cap="none" normalizeH="0" baseline="0" smtClean="0">
                          <a:ln>
                            <a:noFill/>
                          </a:ln>
                          <a:solidFill>
                            <a:srgbClr val="F93131"/>
                          </a:solidFill>
                          <a:effectLst/>
                          <a:latin typeface="Courier New" panose="02070309020205020404" charset="0"/>
                          <a:ea typeface="宋体" panose="02010600030101010101" pitchFamily="2" charset="-122"/>
                          <a:cs typeface="Times New Roman" panose="02020603050405020304" charset="0"/>
                        </a:rPr>
                        <a:t>    </a:t>
                      </a:r>
                      <a:r>
                        <a:rPr kumimoji="0" lang="zh-CN" altLang="en-US" sz="3200" b="0" i="0" u="none" strike="noStrike" cap="none" normalizeH="0" baseline="0" smtClean="0">
                          <a:ln>
                            <a:noFill/>
                          </a:ln>
                          <a:solidFill>
                            <a:srgbClr val="F93131"/>
                          </a:solidFill>
                          <a:effectLst/>
                          <a:latin typeface="Courier New" panose="02070309020205020404" charset="0"/>
                          <a:ea typeface="仿宋" panose="02010609060101010101" charset="-122"/>
                          <a:cs typeface="Times New Roman" panose="02020603050405020304" charset="0"/>
                        </a:rPr>
                        <a:t>制</a:t>
                      </a:r>
                      <a:endParaRPr kumimoji="0" lang="zh-CN" altLang="en-US" sz="3200" b="0" i="0" u="none" strike="noStrike" cap="none" normalizeH="0" baseline="0" smtClean="0">
                        <a:ln>
                          <a:noFill/>
                        </a:ln>
                        <a:solidFill>
                          <a:srgbClr val="F93131"/>
                        </a:solidFill>
                        <a:effectLst/>
                        <a:latin typeface="Courier New" panose="02070309020205020404" charset="0"/>
                        <a:ea typeface="宋体" panose="02010600030101010101" pitchFamily="2" charset="-122"/>
                        <a:cs typeface="Courier New" panose="02070309020205020404" charset="0"/>
                      </a:endParaRPr>
                    </a:p>
                  </a:txBody>
                  <a:tcPr marT="45722" marB="4572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800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charset="0"/>
                        </a:rPr>
                        <a:t>算术二元运算符</a:t>
                      </a:r>
                      <a:endParaRPr kumimoji="0" lang="zh-CN" altLang="en-US" sz="1800" b="1" i="0" u="none" strike="noStrike" cap="none" normalizeH="0" baseline="0" smtClean="0">
                        <a:ln>
                          <a:noFill/>
                        </a:ln>
                        <a:solidFill>
                          <a:schemeClr val="tx1"/>
                        </a:solidFill>
                        <a:effectLst/>
                        <a:latin typeface="Courier New" panose="02070309020205020404" charset="0"/>
                        <a:ea typeface="宋体" panose="02010600030101010101" pitchFamily="2" charset="-122"/>
                        <a:cs typeface="Times New Roman" panose="02020603050405020304" charset="0"/>
                      </a:endParaRPr>
                    </a:p>
                  </a:txBody>
                  <a:tcPr marT="45722" marB="4572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Courier New" panose="02070309020205020404" charset="0"/>
                          <a:ea typeface="宋体" panose="02010600030101010101" pitchFamily="2" charset="-122"/>
                          <a:cs typeface="Times New Roman" panose="02020603050405020304" charset="0"/>
                        </a:rPr>
                        <a:t>+, *, /, –, %</a:t>
                      </a:r>
                      <a:endParaRPr kumimoji="0" lang="en-US" altLang="zh-CN" sz="1800" b="1" i="0" u="none" strike="noStrike" cap="none" normalizeH="0" baseline="0" smtClean="0">
                        <a:ln>
                          <a:noFill/>
                        </a:ln>
                        <a:solidFill>
                          <a:schemeClr val="tx1"/>
                        </a:solidFill>
                        <a:effectLst/>
                        <a:latin typeface="Courier New" panose="02070309020205020404" charset="0"/>
                        <a:ea typeface="宋体" panose="02010600030101010101" pitchFamily="2" charset="-122"/>
                        <a:cs typeface="Times New Roman" panose="02020603050405020304"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charset="0"/>
                        </a:rPr>
                        <a:t>无</a:t>
                      </a:r>
                      <a:endParaRPr kumimoji="0" lang="zh-CN" altLang="en-US" sz="1800" b="1" i="0" u="none" strike="noStrike" cap="none" normalizeH="0" baseline="0" smtClean="0">
                        <a:ln>
                          <a:noFill/>
                        </a:ln>
                        <a:solidFill>
                          <a:schemeClr val="tx1"/>
                        </a:solidFill>
                        <a:effectLst/>
                        <a:latin typeface="Courier New" panose="02070309020205020404" charset="0"/>
                        <a:ea typeface="宋体" panose="02010600030101010101" pitchFamily="2" charset="-122"/>
                        <a:cs typeface="Times New Roman" panose="02020603050405020304" charset="0"/>
                      </a:endParaRPr>
                    </a:p>
                  </a:txBody>
                  <a:tcPr marT="45722" marB="4572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61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charset="0"/>
                        </a:rPr>
                        <a:t>算术一元运算符</a:t>
                      </a:r>
                      <a:endParaRPr kumimoji="0" lang="zh-CN" altLang="en-US" sz="1800" b="1" i="0" u="none" strike="noStrike" cap="none" normalizeH="0" baseline="0" smtClean="0">
                        <a:ln>
                          <a:noFill/>
                        </a:ln>
                        <a:solidFill>
                          <a:schemeClr val="tx1"/>
                        </a:solidFill>
                        <a:effectLst/>
                        <a:latin typeface="Courier New" panose="02070309020205020404" charset="0"/>
                        <a:ea typeface="宋体" panose="02010600030101010101" pitchFamily="2" charset="-122"/>
                        <a:cs typeface="Times New Roman" panose="02020603050405020304" charset="0"/>
                      </a:endParaRPr>
                    </a:p>
                  </a:txBody>
                  <a:tcPr marT="45722" marB="4572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Courier New" panose="02070309020205020404" charset="0"/>
                          <a:ea typeface="宋体" panose="02010600030101010101" pitchFamily="2" charset="-122"/>
                          <a:cs typeface="Times New Roman" panose="02020603050405020304" charset="0"/>
                        </a:rPr>
                        <a:t>+, –, ++, ––</a:t>
                      </a:r>
                      <a:endParaRPr kumimoji="0" lang="en-US" altLang="zh-CN" sz="1800" b="1" i="0" u="none" strike="noStrike" cap="none" normalizeH="0" baseline="0" smtClean="0">
                        <a:ln>
                          <a:noFill/>
                        </a:ln>
                        <a:solidFill>
                          <a:schemeClr val="tx1"/>
                        </a:solidFill>
                        <a:effectLst/>
                        <a:latin typeface="Courier New" panose="02070309020205020404" charset="0"/>
                        <a:ea typeface="宋体" panose="02010600030101010101" pitchFamily="2" charset="-122"/>
                        <a:cs typeface="Times New Roman" panose="02020603050405020304"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charset="0"/>
                        </a:rPr>
                        <a:t>无</a:t>
                      </a:r>
                      <a:endParaRPr kumimoji="0" lang="zh-CN" altLang="en-US" sz="1800" b="1" i="0" u="none" strike="noStrike" cap="none" normalizeH="0" baseline="0" smtClean="0">
                        <a:ln>
                          <a:noFill/>
                        </a:ln>
                        <a:solidFill>
                          <a:schemeClr val="tx1"/>
                        </a:solidFill>
                        <a:effectLst/>
                        <a:latin typeface="Courier New" panose="02070309020205020404" charset="0"/>
                        <a:ea typeface="宋体" panose="02010600030101010101" pitchFamily="2" charset="-122"/>
                        <a:cs typeface="Times New Roman" panose="02020603050405020304" charset="0"/>
                      </a:endParaRPr>
                    </a:p>
                  </a:txBody>
                  <a:tcPr marT="45722" marB="4572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784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charset="0"/>
                        </a:rPr>
                        <a:t>按位二元运算符</a:t>
                      </a:r>
                      <a:endParaRPr kumimoji="0" lang="zh-CN" altLang="en-US" sz="1800" b="1" i="0" u="none" strike="noStrike" cap="none" normalizeH="0" baseline="0" smtClean="0">
                        <a:ln>
                          <a:noFill/>
                        </a:ln>
                        <a:solidFill>
                          <a:schemeClr val="tx1"/>
                        </a:solidFill>
                        <a:effectLst/>
                        <a:latin typeface="Courier New" panose="02070309020205020404" charset="0"/>
                        <a:ea typeface="宋体" panose="02010600030101010101" pitchFamily="2" charset="-122"/>
                        <a:cs typeface="Times New Roman" panose="02020603050405020304" charset="0"/>
                      </a:endParaRPr>
                    </a:p>
                  </a:txBody>
                  <a:tcPr marT="45722" marB="4572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Courier New" panose="02070309020205020404" charset="0"/>
                          <a:ea typeface="宋体" panose="02010600030101010101" pitchFamily="2" charset="-122"/>
                          <a:cs typeface="Times New Roman" panose="02020603050405020304" charset="0"/>
                        </a:rPr>
                        <a:t>&amp;, |, ^, &lt;&lt;, &gt;&gt;</a:t>
                      </a:r>
                      <a:endParaRPr kumimoji="0" lang="en-US" altLang="zh-CN" sz="1800" b="1" i="0" u="none" strike="noStrike" cap="none" normalizeH="0" baseline="0" smtClean="0">
                        <a:ln>
                          <a:noFill/>
                        </a:ln>
                        <a:solidFill>
                          <a:schemeClr val="tx1"/>
                        </a:solidFill>
                        <a:effectLst/>
                        <a:latin typeface="Courier New" panose="02070309020205020404" charset="0"/>
                        <a:ea typeface="宋体" panose="02010600030101010101" pitchFamily="2" charset="-122"/>
                        <a:cs typeface="Times New Roman" panose="02020603050405020304"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charset="0"/>
                        </a:rPr>
                        <a:t>无</a:t>
                      </a:r>
                      <a:endParaRPr kumimoji="0" lang="zh-CN" altLang="en-US" sz="1800" b="1" i="0" u="none" strike="noStrike" cap="none" normalizeH="0" baseline="0" smtClean="0">
                        <a:ln>
                          <a:noFill/>
                        </a:ln>
                        <a:solidFill>
                          <a:schemeClr val="tx1"/>
                        </a:solidFill>
                        <a:effectLst/>
                        <a:latin typeface="Courier New" panose="02070309020205020404" charset="0"/>
                        <a:ea typeface="宋体" panose="02010600030101010101" pitchFamily="2" charset="-122"/>
                        <a:cs typeface="Times New Roman" panose="02020603050405020304" charset="0"/>
                      </a:endParaRPr>
                    </a:p>
                  </a:txBody>
                  <a:tcPr marT="45722" marB="4572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800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charset="0"/>
                        </a:rPr>
                        <a:t>按位一元运算符</a:t>
                      </a:r>
                      <a:endParaRPr kumimoji="0" lang="zh-CN" altLang="en-US" sz="1800" b="1" i="0" u="none" strike="noStrike" cap="none" normalizeH="0" baseline="0" smtClean="0">
                        <a:ln>
                          <a:noFill/>
                        </a:ln>
                        <a:solidFill>
                          <a:schemeClr val="tx1"/>
                        </a:solidFill>
                        <a:effectLst/>
                        <a:latin typeface="Courier New" panose="02070309020205020404" charset="0"/>
                        <a:ea typeface="宋体" panose="02010600030101010101" pitchFamily="2" charset="-122"/>
                        <a:cs typeface="Times New Roman" panose="02020603050405020304" charset="0"/>
                      </a:endParaRPr>
                    </a:p>
                  </a:txBody>
                  <a:tcPr marT="45722" marB="4572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Courier New" panose="02070309020205020404" charset="0"/>
                          <a:ea typeface="宋体" panose="02010600030101010101" pitchFamily="2" charset="-122"/>
                          <a:cs typeface="Times New Roman" panose="02020603050405020304" charset="0"/>
                        </a:rPr>
                        <a:t>!, ~, true, false</a:t>
                      </a:r>
                      <a:endParaRPr kumimoji="0" lang="en-US" altLang="zh-CN" sz="1800" b="1" i="0" u="none" strike="noStrike" cap="none" normalizeH="0" baseline="0" smtClean="0">
                        <a:ln>
                          <a:noFill/>
                        </a:ln>
                        <a:solidFill>
                          <a:schemeClr val="tx1"/>
                        </a:solidFill>
                        <a:effectLst/>
                        <a:latin typeface="Courier New" panose="02070309020205020404" charset="0"/>
                        <a:ea typeface="宋体" panose="02010600030101010101" pitchFamily="2" charset="-122"/>
                        <a:cs typeface="Times New Roman" panose="02020603050405020304"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Courier New" panose="02070309020205020404" charset="0"/>
                          <a:ea typeface="宋体" panose="02010600030101010101" pitchFamily="2" charset="-122"/>
                          <a:cs typeface="Times New Roman" panose="02020603050405020304" charset="0"/>
                        </a:rPr>
                        <a:t>true</a:t>
                      </a: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charset="0"/>
                        </a:rPr>
                        <a:t>和</a:t>
                      </a:r>
                      <a:r>
                        <a:rPr kumimoji="0" lang="en-US" altLang="zh-CN" sz="1800" b="1" i="0" u="none" strike="noStrike" cap="none" normalizeH="0" baseline="0" smtClean="0">
                          <a:ln>
                            <a:noFill/>
                          </a:ln>
                          <a:solidFill>
                            <a:schemeClr val="tx1"/>
                          </a:solidFill>
                          <a:effectLst/>
                          <a:latin typeface="Courier New" panose="02070309020205020404" charset="0"/>
                          <a:ea typeface="宋体" panose="02010600030101010101" pitchFamily="2" charset="-122"/>
                          <a:cs typeface="Times New Roman" panose="02020603050405020304" charset="0"/>
                        </a:rPr>
                        <a:t>false</a:t>
                      </a: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charset="0"/>
                        </a:rPr>
                        <a:t>运算符必须成对重载</a:t>
                      </a:r>
                      <a:endParaRPr kumimoji="0" lang="zh-CN" altLang="en-US" sz="1800" b="1" i="0" u="none" strike="noStrike" cap="none" normalizeH="0" baseline="0" smtClean="0">
                        <a:ln>
                          <a:noFill/>
                        </a:ln>
                        <a:solidFill>
                          <a:schemeClr val="tx1"/>
                        </a:solidFill>
                        <a:effectLst/>
                        <a:latin typeface="Courier New" panose="02070309020205020404" charset="0"/>
                        <a:ea typeface="宋体" panose="02010600030101010101" pitchFamily="2" charset="-122"/>
                        <a:cs typeface="Times New Roman" panose="02020603050405020304" charset="0"/>
                      </a:endParaRPr>
                    </a:p>
                  </a:txBody>
                  <a:tcPr marT="45722" marB="4572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737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charset="0"/>
                        </a:rPr>
                        <a:t>比较运算符</a:t>
                      </a:r>
                      <a:endParaRPr kumimoji="0" lang="zh-CN" altLang="en-US" sz="1800" b="1" i="0" u="none" strike="noStrike" cap="none" normalizeH="0" baseline="0" smtClean="0">
                        <a:ln>
                          <a:noFill/>
                        </a:ln>
                        <a:solidFill>
                          <a:schemeClr val="tx1"/>
                        </a:solidFill>
                        <a:effectLst/>
                        <a:latin typeface="Courier New" panose="02070309020205020404" charset="0"/>
                        <a:ea typeface="宋体" panose="02010600030101010101" pitchFamily="2" charset="-122"/>
                        <a:cs typeface="Times New Roman" panose="02020603050405020304" charset="0"/>
                      </a:endParaRPr>
                    </a:p>
                  </a:txBody>
                  <a:tcPr marT="45722" marB="4572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Courier New" panose="02070309020205020404" charset="0"/>
                          <a:ea typeface="宋体" panose="02010600030101010101" pitchFamily="2" charset="-122"/>
                          <a:cs typeface="Times New Roman" panose="02020603050405020304" charset="0"/>
                        </a:rPr>
                        <a:t>==, !=, &gt;=, &lt;, &lt;=, &gt;</a:t>
                      </a:r>
                      <a:endParaRPr kumimoji="0" lang="en-US" altLang="zh-CN" sz="1800" b="1" i="0" u="none" strike="noStrike" cap="none" normalizeH="0" baseline="0" smtClean="0">
                        <a:ln>
                          <a:noFill/>
                        </a:ln>
                        <a:solidFill>
                          <a:schemeClr val="tx1"/>
                        </a:solidFill>
                        <a:effectLst/>
                        <a:latin typeface="Courier New" panose="02070309020205020404" charset="0"/>
                        <a:ea typeface="宋体" panose="02010600030101010101" pitchFamily="2" charset="-122"/>
                        <a:cs typeface="Times New Roman" panose="02020603050405020304"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charset="0"/>
                        </a:rPr>
                        <a:t>必须成对重载</a:t>
                      </a:r>
                      <a:endParaRPr kumimoji="0" lang="zh-CN" altLang="en-US" sz="1800" b="1" i="0" u="none" strike="noStrike" cap="none" normalizeH="0" baseline="0" smtClean="0">
                        <a:ln>
                          <a:noFill/>
                        </a:ln>
                        <a:solidFill>
                          <a:schemeClr val="tx1"/>
                        </a:solidFill>
                        <a:effectLst/>
                        <a:latin typeface="Courier New" panose="02070309020205020404" charset="0"/>
                        <a:ea typeface="宋体" panose="02010600030101010101" pitchFamily="2" charset="-122"/>
                        <a:cs typeface="Times New Roman" panose="02020603050405020304" charset="0"/>
                      </a:endParaRPr>
                    </a:p>
                  </a:txBody>
                  <a:tcPr marT="45722" marB="4572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4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charset="0"/>
                        </a:rPr>
                        <a:t>赋值运算符</a:t>
                      </a:r>
                      <a:endParaRPr kumimoji="0" lang="zh-CN" altLang="en-US" sz="1800" b="1" i="0" u="none" strike="noStrike" cap="none" normalizeH="0" baseline="0" smtClean="0">
                        <a:ln>
                          <a:noFill/>
                        </a:ln>
                        <a:solidFill>
                          <a:schemeClr val="tx1"/>
                        </a:solidFill>
                        <a:effectLst/>
                        <a:latin typeface="Courier New" panose="02070309020205020404" charset="0"/>
                        <a:ea typeface="宋体" panose="02010600030101010101" pitchFamily="2" charset="-122"/>
                        <a:cs typeface="Times New Roman" panose="02020603050405020304" charset="0"/>
                      </a:endParaRPr>
                    </a:p>
                  </a:txBody>
                  <a:tcPr marT="45722" marB="4572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Courier New" panose="02070309020205020404" charset="0"/>
                          <a:ea typeface="宋体" panose="02010600030101010101" pitchFamily="2" charset="-122"/>
                          <a:cs typeface="Times New Roman" panose="02020603050405020304" charset="0"/>
                        </a:rPr>
                        <a:t>+=,–=,*=,/=,&gt;&gt;=,&lt;&lt;=,%=</a:t>
                      </a:r>
                      <a:endParaRPr kumimoji="0" lang="en-US" altLang="zh-CN" sz="1800" b="1" i="0" u="none" strike="noStrike" cap="none" normalizeH="0" baseline="0" smtClean="0">
                        <a:ln>
                          <a:noFill/>
                        </a:ln>
                        <a:solidFill>
                          <a:schemeClr val="tx1"/>
                        </a:solidFill>
                        <a:effectLst/>
                        <a:latin typeface="Courier New" panose="02070309020205020404" charset="0"/>
                        <a:ea typeface="宋体" panose="02010600030101010101" pitchFamily="2" charset="-122"/>
                        <a:cs typeface="Times New Roman" panose="02020603050405020304"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Courier New" panose="02070309020205020404" charset="0"/>
                          <a:ea typeface="宋体" panose="02010600030101010101" pitchFamily="2" charset="-122"/>
                          <a:cs typeface="Times New Roman" panose="02020603050405020304" charset="0"/>
                        </a:rPr>
                        <a:t>,&amp;=,|=,^=</a:t>
                      </a:r>
                      <a:endParaRPr kumimoji="0" lang="en-US" altLang="zh-CN" sz="1800" b="1" i="0" u="none" strike="noStrike" cap="none" normalizeH="0" baseline="0" smtClean="0">
                        <a:ln>
                          <a:noFill/>
                        </a:ln>
                        <a:solidFill>
                          <a:schemeClr val="tx1"/>
                        </a:solidFill>
                        <a:effectLst/>
                        <a:latin typeface="Courier New" panose="02070309020205020404" charset="0"/>
                        <a:ea typeface="宋体" panose="02010600030101010101" pitchFamily="2" charset="-122"/>
                        <a:cs typeface="Times New Roman" panose="02020603050405020304"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charset="0"/>
                        </a:rPr>
                        <a:t>不能显式重载这些运算符，在重写单个运算符如</a:t>
                      </a:r>
                      <a:r>
                        <a:rPr kumimoji="0" lang="en-US" altLang="zh-CN" sz="1800" b="1" i="0" u="none" strike="noStrike" cap="none" normalizeH="0" baseline="0" smtClean="0">
                          <a:ln>
                            <a:noFill/>
                          </a:ln>
                          <a:solidFill>
                            <a:schemeClr val="tx1"/>
                          </a:solidFill>
                          <a:effectLst/>
                          <a:latin typeface="Courier New" panose="02070309020205020404" charset="0"/>
                          <a:ea typeface="宋体" panose="02010600030101010101" pitchFamily="2" charset="-122"/>
                          <a:cs typeface="Times New Roman" panose="02020603050405020304" charset="0"/>
                        </a:rPr>
                        <a:t>+,–,%</a:t>
                      </a: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charset="0"/>
                        </a:rPr>
                        <a:t>等时，它们会被隐式重写</a:t>
                      </a:r>
                      <a:endParaRPr kumimoji="0" lang="zh-CN" altLang="en-US" sz="1800" b="1" i="0" u="none" strike="noStrike" cap="none" normalizeH="0" baseline="0" smtClean="0">
                        <a:ln>
                          <a:noFill/>
                        </a:ln>
                        <a:solidFill>
                          <a:schemeClr val="tx1"/>
                        </a:solidFill>
                        <a:effectLst/>
                        <a:latin typeface="Courier New" panose="02070309020205020404" charset="0"/>
                        <a:ea typeface="宋体" panose="02010600030101010101" pitchFamily="2" charset="-122"/>
                        <a:cs typeface="Times New Roman" panose="02020603050405020304" charset="0"/>
                      </a:endParaRPr>
                    </a:p>
                  </a:txBody>
                  <a:tcPr marT="45722" marB="4572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9697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charset="0"/>
                        </a:rPr>
                        <a:t>索引运算符</a:t>
                      </a:r>
                      <a:endParaRPr kumimoji="0" lang="zh-CN" altLang="en-US" sz="1800" b="1" i="0" u="none" strike="noStrike" cap="none" normalizeH="0" baseline="0" smtClean="0">
                        <a:ln>
                          <a:noFill/>
                        </a:ln>
                        <a:solidFill>
                          <a:schemeClr val="tx1"/>
                        </a:solidFill>
                        <a:effectLst/>
                        <a:latin typeface="Courier New" panose="02070309020205020404" charset="0"/>
                        <a:ea typeface="宋体" panose="02010600030101010101" pitchFamily="2" charset="-122"/>
                        <a:cs typeface="Times New Roman" panose="02020603050405020304" charset="0"/>
                      </a:endParaRPr>
                    </a:p>
                  </a:txBody>
                  <a:tcPr marT="45722" marB="4572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Courier New" panose="02070309020205020404" charset="0"/>
                          <a:ea typeface="宋体" panose="02010600030101010101" pitchFamily="2" charset="-122"/>
                          <a:cs typeface="Times New Roman" panose="02020603050405020304" charset="0"/>
                        </a:rPr>
                        <a:t>[]</a:t>
                      </a:r>
                      <a:endParaRPr kumimoji="0" lang="en-US" altLang="zh-CN" sz="1800" b="1" i="0" u="none" strike="noStrike" cap="none" normalizeH="0" baseline="0" smtClean="0">
                        <a:ln>
                          <a:noFill/>
                        </a:ln>
                        <a:solidFill>
                          <a:schemeClr val="tx1"/>
                        </a:solidFill>
                        <a:effectLst/>
                        <a:latin typeface="Courier New" panose="02070309020205020404" charset="0"/>
                        <a:ea typeface="宋体" panose="02010600030101010101" pitchFamily="2" charset="-122"/>
                        <a:cs typeface="Times New Roman" panose="02020603050405020304"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charset="0"/>
                        </a:rPr>
                        <a:t>不能直接重载索引运算符。第</a:t>
                      </a:r>
                      <a:r>
                        <a:rPr kumimoji="0" lang="en-US" altLang="zh-CN" sz="1800" b="1" i="0" u="none" strike="noStrike" cap="none" normalizeH="0" baseline="0" smtClean="0">
                          <a:ln>
                            <a:noFill/>
                          </a:ln>
                          <a:solidFill>
                            <a:schemeClr val="tx1"/>
                          </a:solidFill>
                          <a:effectLst/>
                          <a:latin typeface="Courier New" panose="02070309020205020404" charset="0"/>
                          <a:ea typeface="宋体" panose="02010600030101010101" pitchFamily="2" charset="-122"/>
                          <a:cs typeface="Times New Roman" panose="02020603050405020304" charset="0"/>
                        </a:rPr>
                        <a:t>2</a:t>
                      </a: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charset="0"/>
                        </a:rPr>
                        <a:t>章介绍的索引器成员类型允许在类和结构上支持索引运算符</a:t>
                      </a:r>
                      <a:endParaRPr kumimoji="0" lang="zh-CN" altLang="en-US" sz="1800" b="1" i="0" u="none" strike="noStrike" cap="none" normalizeH="0" baseline="0" smtClean="0">
                        <a:ln>
                          <a:noFill/>
                        </a:ln>
                        <a:solidFill>
                          <a:schemeClr val="tx1"/>
                        </a:solidFill>
                        <a:effectLst/>
                        <a:latin typeface="Courier New" panose="02070309020205020404" charset="0"/>
                        <a:ea typeface="宋体" panose="02010600030101010101" pitchFamily="2" charset="-122"/>
                        <a:cs typeface="Times New Roman" panose="02020603050405020304" charset="0"/>
                      </a:endParaRPr>
                    </a:p>
                  </a:txBody>
                  <a:tcPr marT="45722" marB="4572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9761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charset="0"/>
                        </a:rPr>
                        <a:t>数据类型转换运算符</a:t>
                      </a:r>
                      <a:endParaRPr kumimoji="0" lang="zh-CN" altLang="en-US" sz="1800" b="1" i="0" u="none" strike="noStrike" cap="none" normalizeH="0" baseline="0" smtClean="0">
                        <a:ln>
                          <a:noFill/>
                        </a:ln>
                        <a:solidFill>
                          <a:schemeClr val="tx1"/>
                        </a:solidFill>
                        <a:effectLst/>
                        <a:latin typeface="Courier New" panose="02070309020205020404" charset="0"/>
                        <a:ea typeface="宋体" panose="02010600030101010101" pitchFamily="2" charset="-122"/>
                        <a:cs typeface="Times New Roman" panose="02020603050405020304" charset="0"/>
                      </a:endParaRPr>
                    </a:p>
                  </a:txBody>
                  <a:tcPr marT="45722" marB="4572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Courier New" panose="02070309020205020404" charset="0"/>
                          <a:ea typeface="宋体" panose="02010600030101010101" pitchFamily="2" charset="-122"/>
                          <a:cs typeface="Times New Roman" panose="02020603050405020304" charset="0"/>
                        </a:rPr>
                        <a:t>()</a:t>
                      </a:r>
                      <a:endParaRPr kumimoji="0" lang="en-US" altLang="zh-CN" sz="1800" b="1" i="0" u="none" strike="noStrike" cap="none" normalizeH="0" baseline="0" smtClean="0">
                        <a:ln>
                          <a:noFill/>
                        </a:ln>
                        <a:solidFill>
                          <a:schemeClr val="tx1"/>
                        </a:solidFill>
                        <a:effectLst/>
                        <a:latin typeface="Courier New" panose="02070309020205020404" charset="0"/>
                        <a:ea typeface="宋体" panose="02010600030101010101" pitchFamily="2" charset="-122"/>
                        <a:cs typeface="Times New Roman" panose="02020603050405020304"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charset="0"/>
                        </a:rPr>
                        <a:t>不能直接重载数据类型转换运算符。用户定义的数据类型转换允许定义定制的数据类型转换</a:t>
                      </a:r>
                      <a:endParaRPr kumimoji="0" lang="zh-CN" altLang="en-US" sz="1800" b="1" i="0" u="none" strike="noStrike" cap="none" normalizeH="0" baseline="0" smtClean="0">
                        <a:ln>
                          <a:noFill/>
                        </a:ln>
                        <a:solidFill>
                          <a:schemeClr val="tx1"/>
                        </a:solidFill>
                        <a:effectLst/>
                        <a:latin typeface="Courier New" panose="02070309020205020404" charset="0"/>
                        <a:ea typeface="宋体" panose="02010600030101010101" pitchFamily="2" charset="-122"/>
                        <a:cs typeface="Times New Roman" panose="02020603050405020304" charset="0"/>
                      </a:endParaRPr>
                    </a:p>
                  </a:txBody>
                  <a:tcPr marT="45722" marB="4572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p:nvPr>
        </p:nvSpPr>
        <p:spPr>
          <a:noFill/>
          <a:ln>
            <a:noFill/>
          </a:ln>
        </p:spPr>
        <p:txBody>
          <a:bodyPr vert="horz" wrap="square" lIns="91440" tIns="45720" rIns="91440" bIns="45720" anchor="ctr"/>
          <a:p>
            <a:pPr eaLnBrk="1" hangingPunct="1"/>
            <a:r>
              <a:rPr lang="zh-CN" altLang="en-US" dirty="0">
                <a:ea typeface="宋体" panose="02010600030101010101" pitchFamily="2" charset="-122"/>
              </a:rPr>
              <a:t>运算符重载 </a:t>
            </a:r>
            <a:r>
              <a:rPr lang="en-US" altLang="zh-CN" dirty="0">
                <a:ea typeface="宋体" panose="02010600030101010101" pitchFamily="2" charset="-122"/>
              </a:rPr>
              <a:t>- </a:t>
            </a:r>
            <a:r>
              <a:rPr lang="zh-CN" altLang="en-US" dirty="0">
                <a:ea typeface="宋体" panose="02010600030101010101" pitchFamily="2" charset="-122"/>
              </a:rPr>
              <a:t>续</a:t>
            </a:r>
            <a:endParaRPr lang="zh-TW" altLang="en-US" dirty="0">
              <a:ea typeface="PMingLiU" panose="02020500000000000000" pitchFamily="18" charset="-120"/>
            </a:endParaRPr>
          </a:p>
        </p:txBody>
      </p:sp>
      <p:sp>
        <p:nvSpPr>
          <p:cNvPr id="17411" name="Rectangle 3"/>
          <p:cNvSpPr>
            <a:spLocks noGrp="1"/>
          </p:cNvSpPr>
          <p:nvPr>
            <p:ph idx="1"/>
          </p:nvPr>
        </p:nvSpPr>
        <p:spPr/>
        <p:txBody>
          <a:bodyPr vert="horz" wrap="square" lIns="91440" tIns="45720" rIns="91440" bIns="45720" anchor="t"/>
          <a:p>
            <a:pPr eaLnBrk="1" hangingPunct="1"/>
            <a:r>
              <a:rPr lang="zh-CN" altLang="en-US" sz="4000" dirty="0">
                <a:ea typeface="宋体" panose="02010600030101010101" pitchFamily="2" charset="-122"/>
              </a:rPr>
              <a:t>重载一元运算符</a:t>
            </a:r>
            <a:endParaRPr lang="zh-CN" altLang="en-US" sz="4000" dirty="0">
              <a:ea typeface="宋体" panose="02010600030101010101" pitchFamily="2" charset="-122"/>
            </a:endParaRPr>
          </a:p>
          <a:p>
            <a:pPr eaLnBrk="1" hangingPunct="1"/>
            <a:r>
              <a:rPr lang="zh-CN" altLang="en-US" sz="4000" dirty="0">
                <a:ea typeface="宋体" panose="02010600030101010101" pitchFamily="2" charset="-122"/>
              </a:rPr>
              <a:t>重载二元运算符</a:t>
            </a:r>
            <a:endParaRPr lang="zh-CN" altLang="en-US" sz="4000" dirty="0">
              <a:ea typeface="宋体" panose="02010600030101010101" pitchFamily="2" charset="-122"/>
            </a:endParaRPr>
          </a:p>
          <a:p>
            <a:pPr eaLnBrk="1" hangingPunct="1"/>
            <a:r>
              <a:rPr lang="zh-CN" altLang="en-US" sz="4000" dirty="0">
                <a:ea typeface="宋体" panose="02010600030101010101" pitchFamily="2" charset="-122"/>
              </a:rPr>
              <a:t>重载关系运算符</a:t>
            </a:r>
            <a:endParaRPr lang="zh-CN" altLang="en-US" sz="4000" dirty="0">
              <a:ea typeface="宋体" panose="02010600030101010101" pitchFamily="2" charset="-122"/>
            </a:endParaRPr>
          </a:p>
          <a:p>
            <a:pPr eaLnBrk="1" hangingPunct="1"/>
            <a:r>
              <a:rPr lang="zh-CN" altLang="en-US" sz="4000" dirty="0">
                <a:ea typeface="宋体" panose="02010600030101010101" pitchFamily="2" charset="-122"/>
              </a:rPr>
              <a:t>重载布尔判断</a:t>
            </a:r>
            <a:endParaRPr lang="zh-CN" altLang="en-US" sz="4000" dirty="0">
              <a:ea typeface="宋体" panose="02010600030101010101" pitchFamily="2" charset="-122"/>
            </a:endParaRPr>
          </a:p>
          <a:p>
            <a:pPr eaLnBrk="1" hangingPunct="1"/>
            <a:r>
              <a:rPr lang="zh-CN" altLang="en-US" sz="4000" dirty="0">
                <a:ea typeface="宋体" panose="02010600030101010101" pitchFamily="2" charset="-122"/>
              </a:rPr>
              <a:t>重载逻辑运算符</a:t>
            </a:r>
            <a:endParaRPr lang="zh-TW" altLang="en-US" sz="4000" dirty="0">
              <a:ea typeface="PMingLiU" panose="02020500000000000000" pitchFamily="18" charset="-12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2"/>
          <p:cNvSpPr>
            <a:spLocks noGrp="1" noChangeArrowheads="1"/>
          </p:cNvSpPr>
          <p:nvPr>
            <p:ph idx="1"/>
          </p:nvPr>
        </p:nvSpPr>
        <p:spPr>
          <a:xfrm>
            <a:off x="379730" y="728980"/>
            <a:ext cx="11641455" cy="5628005"/>
          </a:xfrm>
          <a:solidFill>
            <a:schemeClr val="bg1"/>
          </a:solidFill>
        </p:spPr>
        <p:txBody>
          <a:bodyPr vert="horz" wrap="square" lIns="91440" tIns="45720" rIns="91440" bIns="45720" numCol="1" anchor="t" anchorCtr="0" compatLnSpc="1">
            <a:noAutofit/>
          </a:bodyPr>
          <a:lstStyle/>
          <a:p>
            <a:pPr marL="342900" marR="0" lvl="0" indent="-342900" algn="l" defTabSz="914400" rtl="0" eaLnBrk="1" fontAlgn="base" latinLnBrk="0" hangingPunct="1">
              <a:lnSpc>
                <a:spcPct val="80000"/>
              </a:lnSpc>
              <a:spcBef>
                <a:spcPts val="800"/>
              </a:spcBef>
              <a:spcAft>
                <a:spcPct val="0"/>
              </a:spcAft>
              <a:buClrTx/>
              <a:buSzTx/>
              <a:buFont typeface="Wingdings" panose="05000000000000000000" pitchFamily="2" charset="2"/>
              <a:buNone/>
              <a:defRPr/>
            </a:pPr>
            <a:r>
              <a:rPr kumimoji="0" lang="en-US" altLang="zh-CN" b="1" i="0" u="none" strike="noStrike" kern="1200" cap="none" spc="0" normalizeH="0" baseline="0" noProof="0" smtClean="0">
                <a:ln>
                  <a:noFill/>
                </a:ln>
                <a:solidFill>
                  <a:schemeClr val="tx1"/>
                </a:solidFill>
                <a:effectLst/>
                <a:uLnTx/>
                <a:uFillTx/>
                <a:ea typeface="宋体" panose="02010600030101010101" pitchFamily="2" charset="-122"/>
              </a:rPr>
              <a:t>// </a:t>
            </a:r>
            <a:r>
              <a:rPr kumimoji="0" lang="zh-CN" altLang="en-US" b="1" i="0" u="none" strike="noStrike" kern="1200" cap="none" spc="0" normalizeH="0" baseline="0" noProof="0" smtClean="0">
                <a:ln>
                  <a:noFill/>
                </a:ln>
                <a:solidFill>
                  <a:schemeClr val="tx1"/>
                </a:solidFill>
                <a:effectLst/>
                <a:uLnTx/>
                <a:uFillTx/>
                <a:ea typeface="宋体" panose="02010600030101010101" pitchFamily="2" charset="-122"/>
              </a:rPr>
              <a:t>重载一元运算符</a:t>
            </a:r>
            <a:endParaRPr kumimoji="0" lang="zh-CN" altLang="en-US" b="1" i="0" u="none" strike="noStrike" kern="1200" cap="none" spc="0" normalizeH="0" baseline="0" noProof="0" smtClean="0">
              <a:ln>
                <a:noFill/>
              </a:ln>
              <a:solidFill>
                <a:schemeClr val="tx1"/>
              </a:solidFill>
              <a:effectLst/>
              <a:uLnTx/>
              <a:uFillTx/>
              <a:ea typeface="宋体" panose="02010600030101010101" pitchFamily="2" charset="-122"/>
            </a:endParaRPr>
          </a:p>
          <a:p>
            <a:pPr marL="342900" marR="0" lvl="0" indent="-342900" algn="l" defTabSz="914400" rtl="0" eaLnBrk="1" fontAlgn="base" latinLnBrk="0" hangingPunct="1">
              <a:lnSpc>
                <a:spcPct val="80000"/>
              </a:lnSpc>
              <a:spcBef>
                <a:spcPts val="800"/>
              </a:spcBef>
              <a:spcAft>
                <a:spcPct val="0"/>
              </a:spcAft>
              <a:buClrTx/>
              <a:buSzTx/>
              <a:buFont typeface="Wingdings" panose="05000000000000000000" pitchFamily="2" charset="2"/>
              <a:buNone/>
              <a:defRPr/>
            </a:pPr>
            <a:r>
              <a:rPr kumimoji="0" lang="en-US" altLang="zh-CN" b="1" i="0" u="none" strike="noStrike" kern="1200" cap="none" spc="0" normalizeH="0" baseline="0" noProof="1" smtClean="0">
                <a:ln>
                  <a:noFill/>
                </a:ln>
                <a:solidFill>
                  <a:schemeClr val="tx1"/>
                </a:solidFill>
                <a:effectLst/>
                <a:uLnTx/>
                <a:uFillTx/>
              </a:rPr>
              <a:t>public static Coordinate</a:t>
            </a:r>
            <a:r>
              <a:rPr kumimoji="0" lang="en-US" altLang="zh-CN" b="1" i="0" u="none" strike="noStrike" kern="1200" cap="none" spc="0" normalizeH="0" baseline="0" noProof="0" smtClean="0">
                <a:ln>
                  <a:noFill/>
                </a:ln>
                <a:solidFill>
                  <a:schemeClr val="tx1"/>
                </a:solidFill>
                <a:effectLst/>
                <a:uLnTx/>
                <a:uFillTx/>
                <a:ea typeface="宋体" panose="02010600030101010101" pitchFamily="2" charset="-122"/>
              </a:rPr>
              <a:t> </a:t>
            </a:r>
            <a:r>
              <a:rPr kumimoji="0" lang="en-US" altLang="zh-TW" b="0" i="0" u="none" strike="noStrike" kern="1200" cap="none" spc="0" normalizeH="0" baseline="0" noProof="1" smtClean="0">
                <a:ln>
                  <a:noFill/>
                </a:ln>
                <a:solidFill>
                  <a:srgbClr val="CC3300"/>
                </a:solidFill>
                <a:effectLst>
                  <a:outerShdw blurRad="38100" dist="38100" dir="2700000" algn="tl">
                    <a:srgbClr val="C0C0C0"/>
                  </a:outerShdw>
                </a:effectLst>
                <a:uLnTx/>
                <a:uFillTx/>
                <a:ea typeface="+mn-ea"/>
              </a:rPr>
              <a:t>operator ++</a:t>
            </a:r>
            <a:r>
              <a:rPr kumimoji="0" lang="en-US" altLang="zh-TW" b="1" i="0" u="none" strike="noStrike" kern="1200" cap="none" spc="0" normalizeH="0" baseline="0" noProof="1" smtClean="0">
                <a:ln>
                  <a:noFill/>
                </a:ln>
                <a:solidFill>
                  <a:schemeClr val="tx1"/>
                </a:solidFill>
                <a:effectLst/>
                <a:uLnTx/>
                <a:uFillTx/>
                <a:ea typeface="+mn-ea"/>
              </a:rPr>
              <a:t>(Coordinate op1)</a:t>
            </a:r>
            <a:endParaRPr kumimoji="0" lang="en-US" altLang="zh-TW"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80000"/>
              </a:lnSpc>
              <a:spcBef>
                <a:spcPts val="800"/>
              </a:spcBef>
              <a:spcAft>
                <a:spcPct val="0"/>
              </a:spcAft>
              <a:buClrTx/>
              <a:buSzTx/>
              <a:buFont typeface="Wingdings" panose="05000000000000000000" pitchFamily="2" charset="2"/>
              <a:buNone/>
              <a:defRPr/>
            </a:pPr>
            <a:r>
              <a:rPr kumimoji="0" lang="en-US" altLang="zh-TW" b="1" i="0" u="none" strike="noStrike" kern="1200" cap="none" spc="0" normalizeH="0" baseline="0" noProof="0" smtClean="0">
                <a:ln>
                  <a:noFill/>
                </a:ln>
                <a:solidFill>
                  <a:schemeClr val="tx1"/>
                </a:solidFill>
                <a:effectLst/>
                <a:uLnTx/>
                <a:uFillTx/>
                <a:ea typeface="+mn-ea"/>
              </a:rPr>
              <a:t>{</a:t>
            </a:r>
            <a:endParaRPr kumimoji="0" lang="en-US" altLang="zh-TW" b="1" i="0" u="none" strike="noStrike" kern="1200" cap="none" spc="0" normalizeH="0" baseline="0" noProof="0" smtClean="0">
              <a:ln>
                <a:noFill/>
              </a:ln>
              <a:solidFill>
                <a:schemeClr val="tx1"/>
              </a:solidFill>
              <a:effectLst/>
              <a:uLnTx/>
              <a:uFillTx/>
              <a:ea typeface="+mn-ea"/>
            </a:endParaRPr>
          </a:p>
          <a:p>
            <a:pPr marL="342900" marR="0" lvl="0" indent="-342900" algn="l" defTabSz="914400" rtl="0" eaLnBrk="1" fontAlgn="base" latinLnBrk="0" hangingPunct="1">
              <a:lnSpc>
                <a:spcPct val="80000"/>
              </a:lnSpc>
              <a:spcBef>
                <a:spcPts val="800"/>
              </a:spcBef>
              <a:spcAft>
                <a:spcPct val="0"/>
              </a:spcAft>
              <a:buClrTx/>
              <a:buSzTx/>
              <a:buFont typeface="Wingdings" panose="05000000000000000000" pitchFamily="2" charset="2"/>
              <a:buNone/>
              <a:defRPr/>
            </a:pPr>
            <a:r>
              <a:rPr kumimoji="0" lang="en-US" altLang="zh-TW" b="1" i="0" u="none" strike="noStrike" kern="1200" cap="none" spc="0" normalizeH="0" baseline="0" noProof="1" smtClean="0">
                <a:ln>
                  <a:noFill/>
                </a:ln>
                <a:solidFill>
                  <a:schemeClr val="tx1"/>
                </a:solidFill>
                <a:effectLst/>
                <a:uLnTx/>
                <a:uFillTx/>
                <a:ea typeface="+mn-ea"/>
              </a:rPr>
              <a:t>op1.x++;</a:t>
            </a:r>
            <a:endParaRPr kumimoji="0" lang="en-US" altLang="zh-TW"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80000"/>
              </a:lnSpc>
              <a:spcBef>
                <a:spcPts val="800"/>
              </a:spcBef>
              <a:spcAft>
                <a:spcPct val="0"/>
              </a:spcAft>
              <a:buClrTx/>
              <a:buSzTx/>
              <a:buFont typeface="Wingdings" panose="05000000000000000000" pitchFamily="2" charset="2"/>
              <a:buNone/>
              <a:defRPr/>
            </a:pPr>
            <a:r>
              <a:rPr kumimoji="0" lang="en-US" altLang="zh-TW" b="1" i="0" u="none" strike="noStrike" kern="1200" cap="none" spc="0" normalizeH="0" baseline="0" noProof="1" smtClean="0">
                <a:ln>
                  <a:noFill/>
                </a:ln>
                <a:solidFill>
                  <a:schemeClr val="tx1"/>
                </a:solidFill>
                <a:effectLst/>
                <a:uLnTx/>
                <a:uFillTx/>
                <a:ea typeface="+mn-ea"/>
              </a:rPr>
              <a:t>op1.y++;</a:t>
            </a:r>
            <a:endParaRPr kumimoji="0" lang="en-US" altLang="zh-TW"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80000"/>
              </a:lnSpc>
              <a:spcBef>
                <a:spcPts val="800"/>
              </a:spcBef>
              <a:spcAft>
                <a:spcPct val="0"/>
              </a:spcAft>
              <a:buClrTx/>
              <a:buSzTx/>
              <a:buFont typeface="Wingdings" panose="05000000000000000000" pitchFamily="2" charset="2"/>
              <a:buNone/>
              <a:defRPr/>
            </a:pPr>
            <a:r>
              <a:rPr kumimoji="0" lang="en-US" altLang="zh-TW" b="1" i="0" u="none" strike="noStrike" kern="1200" cap="none" spc="0" normalizeH="0" baseline="0" noProof="1" smtClean="0">
                <a:ln>
                  <a:noFill/>
                </a:ln>
                <a:solidFill>
                  <a:schemeClr val="tx1"/>
                </a:solidFill>
                <a:effectLst/>
                <a:uLnTx/>
                <a:uFillTx/>
                <a:ea typeface="+mn-ea"/>
              </a:rPr>
              <a:t>return op1;</a:t>
            </a:r>
            <a:endParaRPr kumimoji="0" lang="en-US" altLang="zh-TW"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80000"/>
              </a:lnSpc>
              <a:spcBef>
                <a:spcPts val="800"/>
              </a:spcBef>
              <a:spcAft>
                <a:spcPct val="0"/>
              </a:spcAft>
              <a:buClrTx/>
              <a:buSzTx/>
              <a:buFont typeface="Wingdings" panose="05000000000000000000" pitchFamily="2" charset="2"/>
              <a:buNone/>
              <a:defRPr/>
            </a:pPr>
            <a:r>
              <a:rPr kumimoji="0" lang="en-US" altLang="zh-TW" b="1" i="0" u="none" strike="noStrike" kern="1200" cap="none" spc="0" normalizeH="0" baseline="0" noProof="1" smtClean="0">
                <a:ln>
                  <a:noFill/>
                </a:ln>
                <a:solidFill>
                  <a:schemeClr val="tx1"/>
                </a:solidFill>
                <a:effectLst/>
                <a:uLnTx/>
                <a:uFillTx/>
                <a:ea typeface="+mn-ea"/>
              </a:rPr>
              <a:t>}</a:t>
            </a:r>
            <a:endParaRPr kumimoji="0" lang="en-US" altLang="zh-TW"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80000"/>
              </a:lnSpc>
              <a:spcBef>
                <a:spcPts val="800"/>
              </a:spcBef>
              <a:spcAft>
                <a:spcPct val="0"/>
              </a:spcAft>
              <a:buClrTx/>
              <a:buSzTx/>
              <a:buFont typeface="Wingdings" panose="05000000000000000000" pitchFamily="2" charset="2"/>
              <a:buNone/>
              <a:defRPr/>
            </a:pPr>
            <a:endParaRPr kumimoji="0" lang="en-US" altLang="zh-TW"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80000"/>
              </a:lnSpc>
              <a:spcBef>
                <a:spcPts val="800"/>
              </a:spcBef>
              <a:spcAft>
                <a:spcPct val="0"/>
              </a:spcAft>
              <a:buClrTx/>
              <a:buSzTx/>
              <a:buFont typeface="Wingdings" panose="05000000000000000000" pitchFamily="2" charset="2"/>
              <a:buNone/>
              <a:defRPr/>
            </a:pPr>
            <a:r>
              <a:rPr kumimoji="0" lang="en-US" altLang="zh-TW" b="1" i="0" u="none" strike="noStrike" kern="1200" cap="none" spc="0" normalizeH="0" baseline="0" noProof="1" smtClean="0">
                <a:ln>
                  <a:noFill/>
                </a:ln>
                <a:solidFill>
                  <a:schemeClr val="tx1"/>
                </a:solidFill>
                <a:effectLst/>
                <a:uLnTx/>
                <a:uFillTx/>
                <a:ea typeface="+mn-ea"/>
              </a:rPr>
              <a:t>public static Coordinate</a:t>
            </a:r>
            <a:r>
              <a:rPr kumimoji="0" lang="en-US" altLang="zh-CN" b="1" i="0" u="none" strike="noStrike" kern="1200" cap="none" spc="0" normalizeH="0" baseline="0" noProof="0" smtClean="0">
                <a:ln>
                  <a:noFill/>
                </a:ln>
                <a:solidFill>
                  <a:schemeClr val="tx1"/>
                </a:solidFill>
                <a:effectLst/>
                <a:uLnTx/>
                <a:uFillTx/>
                <a:ea typeface="宋体" panose="02010600030101010101" pitchFamily="2" charset="-122"/>
              </a:rPr>
              <a:t> </a:t>
            </a:r>
            <a:r>
              <a:rPr kumimoji="0" lang="en-US" altLang="zh-TW" b="0" i="0" u="none" strike="noStrike" kern="1200" cap="none" spc="0" normalizeH="0" baseline="0" noProof="1" smtClean="0">
                <a:ln>
                  <a:noFill/>
                </a:ln>
                <a:solidFill>
                  <a:srgbClr val="CC3300"/>
                </a:solidFill>
                <a:effectLst>
                  <a:outerShdw blurRad="38100" dist="38100" dir="2700000" algn="tl">
                    <a:srgbClr val="C0C0C0"/>
                  </a:outerShdw>
                </a:effectLst>
                <a:uLnTx/>
                <a:uFillTx/>
                <a:ea typeface="+mn-ea"/>
              </a:rPr>
              <a:t>operator --</a:t>
            </a:r>
            <a:r>
              <a:rPr kumimoji="0" lang="en-US" altLang="zh-TW" b="1" i="0" u="none" strike="noStrike" kern="1200" cap="none" spc="0" normalizeH="0" baseline="0" noProof="1" smtClean="0">
                <a:ln>
                  <a:noFill/>
                </a:ln>
                <a:solidFill>
                  <a:schemeClr val="tx1"/>
                </a:solidFill>
                <a:effectLst/>
                <a:uLnTx/>
                <a:uFillTx/>
                <a:ea typeface="+mn-ea"/>
              </a:rPr>
              <a:t>(Coordinate op1)</a:t>
            </a:r>
            <a:endParaRPr kumimoji="0" lang="en-US" altLang="zh-TW"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80000"/>
              </a:lnSpc>
              <a:spcBef>
                <a:spcPts val="800"/>
              </a:spcBef>
              <a:spcAft>
                <a:spcPct val="0"/>
              </a:spcAft>
              <a:buClrTx/>
              <a:buSzTx/>
              <a:buFont typeface="Wingdings" panose="05000000000000000000" pitchFamily="2" charset="2"/>
              <a:buNone/>
              <a:defRPr/>
            </a:pPr>
            <a:r>
              <a:rPr kumimoji="0" lang="en-US" altLang="zh-TW" b="1" i="0" u="none" strike="noStrike" kern="1200" cap="none" spc="0" normalizeH="0" baseline="0" noProof="0" smtClean="0">
                <a:ln>
                  <a:noFill/>
                </a:ln>
                <a:solidFill>
                  <a:schemeClr val="tx1"/>
                </a:solidFill>
                <a:effectLst/>
                <a:uLnTx/>
                <a:uFillTx/>
                <a:ea typeface="+mn-ea"/>
              </a:rPr>
              <a:t>{</a:t>
            </a:r>
            <a:endParaRPr kumimoji="0" lang="en-US" altLang="zh-TW" b="1" i="0" u="none" strike="noStrike" kern="1200" cap="none" spc="0" normalizeH="0" baseline="0" noProof="0" smtClean="0">
              <a:ln>
                <a:noFill/>
              </a:ln>
              <a:solidFill>
                <a:schemeClr val="tx1"/>
              </a:solidFill>
              <a:effectLst/>
              <a:uLnTx/>
              <a:uFillTx/>
              <a:ea typeface="+mn-ea"/>
            </a:endParaRPr>
          </a:p>
          <a:p>
            <a:pPr marL="342900" marR="0" lvl="0" indent="-342900" algn="l" defTabSz="914400" rtl="0" eaLnBrk="1" fontAlgn="base" latinLnBrk="0" hangingPunct="1">
              <a:lnSpc>
                <a:spcPct val="80000"/>
              </a:lnSpc>
              <a:spcBef>
                <a:spcPts val="800"/>
              </a:spcBef>
              <a:spcAft>
                <a:spcPct val="0"/>
              </a:spcAft>
              <a:buClrTx/>
              <a:buSzTx/>
              <a:buFont typeface="Wingdings" panose="05000000000000000000" pitchFamily="2" charset="2"/>
              <a:buNone/>
              <a:defRPr/>
            </a:pPr>
            <a:r>
              <a:rPr kumimoji="0" lang="en-US" altLang="zh-TW" b="1" i="0" u="none" strike="noStrike" kern="1200" cap="none" spc="0" normalizeH="0" baseline="0" noProof="1" smtClean="0">
                <a:ln>
                  <a:noFill/>
                </a:ln>
                <a:solidFill>
                  <a:schemeClr val="tx1"/>
                </a:solidFill>
                <a:effectLst/>
                <a:uLnTx/>
                <a:uFillTx/>
                <a:ea typeface="+mn-ea"/>
              </a:rPr>
              <a:t>op1.x--;</a:t>
            </a:r>
            <a:endParaRPr kumimoji="0" lang="en-US" altLang="zh-TW"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80000"/>
              </a:lnSpc>
              <a:spcBef>
                <a:spcPts val="800"/>
              </a:spcBef>
              <a:spcAft>
                <a:spcPct val="0"/>
              </a:spcAft>
              <a:buClrTx/>
              <a:buSzTx/>
              <a:buFont typeface="Wingdings" panose="05000000000000000000" pitchFamily="2" charset="2"/>
              <a:buNone/>
              <a:defRPr/>
            </a:pPr>
            <a:r>
              <a:rPr kumimoji="0" lang="en-US" altLang="zh-TW" b="1" i="0" u="none" strike="noStrike" kern="1200" cap="none" spc="0" normalizeH="0" baseline="0" noProof="1" smtClean="0">
                <a:ln>
                  <a:noFill/>
                </a:ln>
                <a:solidFill>
                  <a:schemeClr val="tx1"/>
                </a:solidFill>
                <a:effectLst/>
                <a:uLnTx/>
                <a:uFillTx/>
                <a:ea typeface="+mn-ea"/>
              </a:rPr>
              <a:t>op1.y--;</a:t>
            </a:r>
            <a:endParaRPr kumimoji="0" lang="en-US" altLang="zh-TW"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80000"/>
              </a:lnSpc>
              <a:spcBef>
                <a:spcPts val="800"/>
              </a:spcBef>
              <a:spcAft>
                <a:spcPct val="0"/>
              </a:spcAft>
              <a:buClrTx/>
              <a:buSzTx/>
              <a:buFont typeface="Wingdings" panose="05000000000000000000" pitchFamily="2" charset="2"/>
              <a:buNone/>
              <a:defRPr/>
            </a:pPr>
            <a:r>
              <a:rPr kumimoji="0" lang="en-US" altLang="zh-TW" b="1" i="0" u="none" strike="noStrike" kern="1200" cap="none" spc="0" normalizeH="0" baseline="0" noProof="1" smtClean="0">
                <a:ln>
                  <a:noFill/>
                </a:ln>
                <a:solidFill>
                  <a:schemeClr val="tx1"/>
                </a:solidFill>
                <a:effectLst/>
                <a:uLnTx/>
                <a:uFillTx/>
                <a:ea typeface="+mn-ea"/>
              </a:rPr>
              <a:t>return op1;</a:t>
            </a:r>
            <a:endParaRPr kumimoji="0" lang="en-US" altLang="zh-TW"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80000"/>
              </a:lnSpc>
              <a:spcBef>
                <a:spcPts val="800"/>
              </a:spcBef>
              <a:spcAft>
                <a:spcPct val="0"/>
              </a:spcAft>
              <a:buClrTx/>
              <a:buSzTx/>
              <a:buFont typeface="Wingdings" panose="05000000000000000000" pitchFamily="2" charset="2"/>
              <a:buNone/>
              <a:defRPr/>
            </a:pPr>
            <a:r>
              <a:rPr kumimoji="0" lang="en-US" altLang="zh-TW" b="1" i="0" u="none" strike="noStrike" kern="1200" cap="none" spc="0" normalizeH="0" baseline="0" noProof="1" smtClean="0">
                <a:ln>
                  <a:noFill/>
                </a:ln>
                <a:solidFill>
                  <a:schemeClr val="tx1"/>
                </a:solidFill>
                <a:effectLst/>
                <a:uLnTx/>
                <a:uFillTx/>
                <a:ea typeface="+mn-ea"/>
              </a:rPr>
              <a:t>}</a:t>
            </a:r>
            <a:endParaRPr kumimoji="0" lang="en-US" altLang="zh-TW" b="1" i="0" u="none" strike="noStrike" kern="1200" cap="none" spc="0" normalizeH="0" baseline="0" noProof="1" smtClean="0">
              <a:ln>
                <a:noFill/>
              </a:ln>
              <a:solidFill>
                <a:schemeClr val="tx1"/>
              </a:solidFill>
              <a:effectLst/>
              <a:uLnTx/>
              <a:uFillTx/>
              <a:ea typeface="+mn-ea"/>
            </a:endParaRPr>
          </a:p>
        </p:txBody>
      </p:sp>
      <p:sp>
        <p:nvSpPr>
          <p:cNvPr id="21507" name="日期占位符 3"/>
          <p:cNvSpPr txBox="1">
            <a:spLocks noGrp="1"/>
          </p:cNvSpPr>
          <p:nvPr>
            <p:ph type="dt" sz="half" idx="10"/>
          </p:nvPr>
        </p:nvSpPr>
        <p:spPr>
          <a:xfrm rot="-2460000">
            <a:off x="1725613" y="5870575"/>
            <a:ext cx="2176462" cy="201613"/>
          </a:xfrm>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r>
              <a:rPr lang="en-US" altLang="zh-CN" sz="1200" dirty="0">
                <a:solidFill>
                  <a:srgbClr val="FFFFFF"/>
                </a:solidFill>
              </a:rPr>
              <a:t>www.pcschoolchina.com</a:t>
            </a:r>
            <a:endParaRPr lang="en-US" altLang="zh-CN" sz="1200" dirty="0">
              <a:solidFill>
                <a:srgbClr val="FFFFFF"/>
              </a:solidFill>
            </a:endParaRPr>
          </a:p>
        </p:txBody>
      </p:sp>
      <p:sp>
        <p:nvSpPr>
          <p:cNvPr id="4" name="页脚占位符 4"/>
          <p:cNvSpPr txBox="1">
            <a:spLocks noGrp="1"/>
          </p:cNvSpPr>
          <p:nvPr>
            <p:ph type="ftr" sz="quarter" idx="11"/>
          </p:nvPr>
        </p:nvSpPr>
        <p:spPr>
          <a:no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1000" b="0" i="0" u="none" strike="noStrike" kern="1200" cap="all" spc="200" normalizeH="0" baseline="0" noProof="0">
                <a:ln>
                  <a:noFill/>
                </a:ln>
                <a:solidFill>
                  <a:srgbClr val="FFFFFF"/>
                </a:solidFill>
                <a:effectLst/>
                <a:uLnTx/>
                <a:uFillTx/>
                <a:ea typeface="宋体" panose="02010600030101010101" pitchFamily="2" charset="-122"/>
              </a:rPr>
              <a:t>巨匠</a:t>
            </a:r>
            <a:r>
              <a:rPr kumimoji="0" lang="en-US" altLang="zh-CN" sz="1000" b="0" i="0" u="none" strike="noStrike" kern="1200" cap="all" spc="200" normalizeH="0" baseline="0" noProof="0">
                <a:ln>
                  <a:noFill/>
                </a:ln>
                <a:solidFill>
                  <a:srgbClr val="FFFFFF"/>
                </a:solidFill>
                <a:effectLst/>
                <a:uLnTx/>
                <a:uFillTx/>
                <a:ea typeface="宋体" panose="02010600030101010101" pitchFamily="2" charset="-122"/>
              </a:rPr>
              <a:t>IT</a:t>
            </a:r>
            <a:r>
              <a:rPr kumimoji="0" lang="zh-CN" altLang="en-US" sz="1000" b="0" i="0" u="none" strike="noStrike" kern="1200" cap="all" spc="200" normalizeH="0" baseline="0" noProof="0">
                <a:ln>
                  <a:noFill/>
                </a:ln>
                <a:solidFill>
                  <a:srgbClr val="FFFFFF"/>
                </a:solidFill>
                <a:effectLst/>
                <a:uLnTx/>
                <a:uFillTx/>
                <a:ea typeface="宋体" panose="02010600030101010101" pitchFamily="2" charset="-122"/>
              </a:rPr>
              <a:t>培训</a:t>
            </a:r>
            <a:endParaRPr kumimoji="0" lang="zh-CN" altLang="en-US" sz="1000" b="0" i="0" u="none" strike="noStrike" kern="1200" cap="all" spc="200" normalizeH="0" baseline="0" noProof="0">
              <a:ln>
                <a:noFill/>
              </a:ln>
              <a:solidFill>
                <a:srgbClr val="FFFFFF"/>
              </a:solidFill>
              <a:effectLst/>
              <a:uLnTx/>
              <a:uFillTx/>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2"/>
          <p:cNvSpPr>
            <a:spLocks noGrp="1" noChangeArrowheads="1"/>
          </p:cNvSpPr>
          <p:nvPr>
            <p:ph idx="1"/>
          </p:nvPr>
        </p:nvSpPr>
        <p:spPr>
          <a:xfrm>
            <a:off x="806450" y="74295"/>
            <a:ext cx="11036300" cy="6647180"/>
          </a:xfrm>
          <a:solidFill>
            <a:schemeClr val="bg1"/>
          </a:solidFill>
        </p:spPr>
        <p:txBody>
          <a:bodyPr vert="horz" wrap="square" lIns="91440" tIns="45720" rIns="91440" bIns="45720" numCol="1" anchor="t" anchorCtr="0" compatLnSpc="1">
            <a:normAutofit lnSpcReduction="10000"/>
          </a:bodyPr>
          <a:lstStyle/>
          <a:p>
            <a:pPr marL="342900" marR="0" lvl="0" indent="-342900" algn="l" defTabSz="914400" rtl="0" eaLnBrk="1" fontAlgn="base" latinLnBrk="0" hangingPunct="1">
              <a:lnSpc>
                <a:spcPct val="80000"/>
              </a:lnSpc>
              <a:spcBef>
                <a:spcPts val="800"/>
              </a:spcBef>
              <a:spcAft>
                <a:spcPct val="0"/>
              </a:spcAft>
              <a:buClrTx/>
              <a:buSzTx/>
              <a:buFont typeface="Wingdings" panose="05000000000000000000" pitchFamily="2" charset="2"/>
              <a:buNone/>
              <a:defRPr/>
            </a:pPr>
            <a:r>
              <a:rPr kumimoji="0" lang="en-US" altLang="zh-CN" sz="1800" b="1" i="0" u="none" strike="noStrike" kern="1200" cap="none" spc="0" normalizeH="0" baseline="0" noProof="0" smtClean="0">
                <a:ln>
                  <a:noFill/>
                </a:ln>
                <a:solidFill>
                  <a:schemeClr val="tx1"/>
                </a:solidFill>
                <a:effectLst/>
                <a:uLnTx/>
                <a:uFillTx/>
                <a:ea typeface="宋体" panose="02010600030101010101" pitchFamily="2" charset="-122"/>
              </a:rPr>
              <a:t>// </a:t>
            </a:r>
            <a:r>
              <a:rPr kumimoji="0" lang="zh-CN" altLang="en-US" sz="1800" b="1" i="0" u="none" strike="noStrike" kern="1200" cap="none" spc="0" normalizeH="0" baseline="0" noProof="0" smtClean="0">
                <a:ln>
                  <a:noFill/>
                </a:ln>
                <a:solidFill>
                  <a:schemeClr val="tx1"/>
                </a:solidFill>
                <a:effectLst/>
                <a:uLnTx/>
                <a:uFillTx/>
                <a:ea typeface="宋体" panose="02010600030101010101" pitchFamily="2" charset="-122"/>
              </a:rPr>
              <a:t>重载二元运算符</a:t>
            </a:r>
            <a:endParaRPr kumimoji="0" lang="zh-CN" altLang="en-US" sz="1800" b="1" i="0" u="none" strike="noStrike" kern="1200" cap="none" spc="0" normalizeH="0" baseline="0" noProof="0" smtClean="0">
              <a:ln>
                <a:noFill/>
              </a:ln>
              <a:solidFill>
                <a:schemeClr val="tx1"/>
              </a:solidFill>
              <a:effectLst/>
              <a:uLnTx/>
              <a:uFillTx/>
              <a:ea typeface="宋体" panose="02010600030101010101" pitchFamily="2" charset="-122"/>
            </a:endParaRPr>
          </a:p>
          <a:p>
            <a:pPr marL="342900" marR="0" lvl="0" indent="-342900" algn="l" defTabSz="914400" rtl="0" eaLnBrk="1" fontAlgn="base" latinLnBrk="0" hangingPunct="1">
              <a:lnSpc>
                <a:spcPct val="80000"/>
              </a:lnSpc>
              <a:spcBef>
                <a:spcPts val="800"/>
              </a:spcBef>
              <a:spcAft>
                <a:spcPct val="0"/>
              </a:spcAft>
              <a:buClrTx/>
              <a:buSzTx/>
              <a:buFont typeface="Wingdings" panose="05000000000000000000" pitchFamily="2" charset="2"/>
              <a:buNone/>
              <a:defRPr/>
            </a:pPr>
            <a:r>
              <a:rPr kumimoji="0" lang="en-US" altLang="zh-CN" sz="1800" b="1" i="0" u="none" strike="noStrike" kern="1200" cap="none" spc="0" normalizeH="0" baseline="0" noProof="1" smtClean="0">
                <a:ln>
                  <a:noFill/>
                </a:ln>
                <a:solidFill>
                  <a:schemeClr val="tx1"/>
                </a:solidFill>
                <a:effectLst/>
                <a:uLnTx/>
                <a:uFillTx/>
              </a:rPr>
              <a:t>public static Coordinate</a:t>
            </a:r>
            <a:r>
              <a:rPr kumimoji="0" lang="en-US" altLang="zh-CN" sz="1800" b="1" i="0" u="none" strike="noStrike" kern="1200" cap="none" spc="0" normalizeH="0" baseline="0" noProof="0" smtClean="0">
                <a:ln>
                  <a:noFill/>
                </a:ln>
                <a:solidFill>
                  <a:schemeClr val="tx1"/>
                </a:solidFill>
                <a:effectLst/>
                <a:uLnTx/>
                <a:uFillTx/>
                <a:ea typeface="宋体" panose="02010600030101010101" pitchFamily="2" charset="-122"/>
              </a:rPr>
              <a:t> </a:t>
            </a:r>
            <a:r>
              <a:rPr kumimoji="0" lang="en-US" altLang="zh-TW" sz="1800" b="0" i="0" u="none" strike="noStrike" kern="1200" cap="none" spc="0" normalizeH="0" baseline="0" noProof="1" smtClean="0">
                <a:ln>
                  <a:noFill/>
                </a:ln>
                <a:solidFill>
                  <a:srgbClr val="CC3300"/>
                </a:solidFill>
                <a:effectLst>
                  <a:outerShdw blurRad="38100" dist="38100" dir="2700000" algn="tl">
                    <a:srgbClr val="C0C0C0"/>
                  </a:outerShdw>
                </a:effectLst>
                <a:uLnTx/>
                <a:uFillTx/>
                <a:ea typeface="+mn-ea"/>
              </a:rPr>
              <a:t>operator +</a:t>
            </a:r>
            <a:r>
              <a:rPr kumimoji="0" lang="en-US" altLang="zh-TW" sz="1800" b="1" i="0" u="none" strike="noStrike" kern="1200" cap="none" spc="0" normalizeH="0" baseline="0" noProof="1" smtClean="0">
                <a:ln>
                  <a:noFill/>
                </a:ln>
                <a:solidFill>
                  <a:schemeClr val="tx1"/>
                </a:solidFill>
                <a:effectLst/>
                <a:uLnTx/>
                <a:uFillTx/>
                <a:ea typeface="+mn-ea"/>
              </a:rPr>
              <a:t>(Coordinate op1, Coordinate op2)    {</a:t>
            </a:r>
            <a:endParaRPr kumimoji="0" lang="en-US" altLang="zh-TW" sz="1800"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80000"/>
              </a:lnSpc>
              <a:spcBef>
                <a:spcPts val="800"/>
              </a:spcBef>
              <a:spcAft>
                <a:spcPct val="0"/>
              </a:spcAft>
              <a:buClrTx/>
              <a:buSzTx/>
              <a:buFont typeface="Wingdings" panose="05000000000000000000" pitchFamily="2" charset="2"/>
              <a:buNone/>
              <a:defRPr/>
            </a:pPr>
            <a:r>
              <a:rPr kumimoji="0" lang="en-US" altLang="zh-TW" sz="1800" b="1" i="0" u="none" strike="noStrike" kern="1200" cap="none" spc="0" normalizeH="0" baseline="0" noProof="1" smtClean="0">
                <a:ln>
                  <a:noFill/>
                </a:ln>
                <a:solidFill>
                  <a:schemeClr val="tx1"/>
                </a:solidFill>
                <a:effectLst/>
                <a:uLnTx/>
                <a:uFillTx/>
                <a:ea typeface="+mn-ea"/>
              </a:rPr>
              <a:t>Coordinate result = new Coordinate();</a:t>
            </a:r>
            <a:endParaRPr kumimoji="0" lang="en-US" altLang="zh-TW" sz="1800"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80000"/>
              </a:lnSpc>
              <a:spcBef>
                <a:spcPts val="800"/>
              </a:spcBef>
              <a:spcAft>
                <a:spcPct val="0"/>
              </a:spcAft>
              <a:buClrTx/>
              <a:buSzTx/>
              <a:buFont typeface="Wingdings" panose="05000000000000000000" pitchFamily="2" charset="2"/>
              <a:buNone/>
              <a:defRPr/>
            </a:pPr>
            <a:r>
              <a:rPr kumimoji="0" lang="en-US" altLang="zh-TW" sz="1800" b="1" i="0" u="none" strike="noStrike" kern="1200" cap="none" spc="0" normalizeH="0" baseline="0" noProof="1" smtClean="0">
                <a:ln>
                  <a:noFill/>
                </a:ln>
                <a:solidFill>
                  <a:schemeClr val="tx1"/>
                </a:solidFill>
                <a:effectLst/>
                <a:uLnTx/>
                <a:uFillTx/>
                <a:ea typeface="+mn-ea"/>
              </a:rPr>
              <a:t>result.x = op1.x + op2.x;</a:t>
            </a:r>
            <a:endParaRPr kumimoji="0" lang="en-US" altLang="zh-TW" sz="1800"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80000"/>
              </a:lnSpc>
              <a:spcBef>
                <a:spcPts val="800"/>
              </a:spcBef>
              <a:spcAft>
                <a:spcPct val="0"/>
              </a:spcAft>
              <a:buClrTx/>
              <a:buSzTx/>
              <a:buFont typeface="Wingdings" panose="05000000000000000000" pitchFamily="2" charset="2"/>
              <a:buNone/>
              <a:defRPr/>
            </a:pPr>
            <a:r>
              <a:rPr kumimoji="0" lang="en-US" altLang="zh-TW" sz="1800" b="1" i="0" u="none" strike="noStrike" kern="1200" cap="none" spc="0" normalizeH="0" baseline="0" noProof="1" smtClean="0">
                <a:ln>
                  <a:noFill/>
                </a:ln>
                <a:solidFill>
                  <a:schemeClr val="tx1"/>
                </a:solidFill>
                <a:effectLst/>
                <a:uLnTx/>
                <a:uFillTx/>
                <a:ea typeface="+mn-ea"/>
              </a:rPr>
              <a:t>result.y = op1.y + op2.y;</a:t>
            </a:r>
            <a:endParaRPr kumimoji="0" lang="en-US" altLang="zh-TW" sz="1800"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80000"/>
              </a:lnSpc>
              <a:spcBef>
                <a:spcPts val="800"/>
              </a:spcBef>
              <a:spcAft>
                <a:spcPct val="0"/>
              </a:spcAft>
              <a:buClrTx/>
              <a:buSzTx/>
              <a:buFont typeface="Wingdings" panose="05000000000000000000" pitchFamily="2" charset="2"/>
              <a:buNone/>
              <a:defRPr/>
            </a:pPr>
            <a:r>
              <a:rPr kumimoji="0" lang="en-US" altLang="zh-TW" sz="1800" b="1" i="0" u="none" strike="noStrike" kern="1200" cap="none" spc="0" normalizeH="0" baseline="0" noProof="1" smtClean="0">
                <a:ln>
                  <a:noFill/>
                </a:ln>
                <a:solidFill>
                  <a:schemeClr val="tx1"/>
                </a:solidFill>
                <a:effectLst/>
                <a:uLnTx/>
                <a:uFillTx/>
                <a:ea typeface="+mn-ea"/>
              </a:rPr>
              <a:t>return result;</a:t>
            </a:r>
            <a:endParaRPr kumimoji="0" lang="en-US" altLang="zh-TW" sz="1800"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80000"/>
              </a:lnSpc>
              <a:spcBef>
                <a:spcPts val="800"/>
              </a:spcBef>
              <a:spcAft>
                <a:spcPct val="0"/>
              </a:spcAft>
              <a:buClrTx/>
              <a:buSzTx/>
              <a:buFont typeface="Wingdings" panose="05000000000000000000" pitchFamily="2" charset="2"/>
              <a:buNone/>
              <a:defRPr/>
            </a:pPr>
            <a:r>
              <a:rPr kumimoji="0" lang="en-US" altLang="zh-TW" sz="1800" b="1" i="0" u="none" strike="noStrike" kern="1200" cap="none" spc="0" normalizeH="0" baseline="0" noProof="1" smtClean="0">
                <a:ln>
                  <a:noFill/>
                </a:ln>
                <a:solidFill>
                  <a:schemeClr val="tx1"/>
                </a:solidFill>
                <a:effectLst/>
                <a:uLnTx/>
                <a:uFillTx/>
                <a:ea typeface="+mn-ea"/>
              </a:rPr>
              <a:t>}</a:t>
            </a:r>
            <a:endParaRPr kumimoji="0" lang="en-US" altLang="zh-TW" sz="1800"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80000"/>
              </a:lnSpc>
              <a:spcBef>
                <a:spcPts val="800"/>
              </a:spcBef>
              <a:spcAft>
                <a:spcPct val="0"/>
              </a:spcAft>
              <a:buClrTx/>
              <a:buSzTx/>
              <a:buFont typeface="Wingdings" panose="05000000000000000000" pitchFamily="2" charset="2"/>
              <a:buNone/>
              <a:defRPr/>
            </a:pPr>
            <a:endParaRPr kumimoji="0" lang="en-US" altLang="zh-TW" sz="1800"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80000"/>
              </a:lnSpc>
              <a:spcBef>
                <a:spcPts val="800"/>
              </a:spcBef>
              <a:spcAft>
                <a:spcPct val="0"/>
              </a:spcAft>
              <a:buClrTx/>
              <a:buSzTx/>
              <a:buFont typeface="Wingdings" panose="05000000000000000000" pitchFamily="2" charset="2"/>
              <a:buNone/>
              <a:defRPr/>
            </a:pPr>
            <a:r>
              <a:rPr kumimoji="0" lang="en-US" altLang="zh-TW" sz="1800" b="1" i="0" u="none" strike="noStrike" kern="1200" cap="none" spc="0" normalizeH="0" baseline="0" noProof="0" smtClean="0">
                <a:ln>
                  <a:noFill/>
                </a:ln>
                <a:solidFill>
                  <a:schemeClr val="tx1"/>
                </a:solidFill>
                <a:effectLst/>
                <a:uLnTx/>
                <a:uFillTx/>
                <a:ea typeface="+mn-ea"/>
              </a:rPr>
              <a:t>public static Coordinate</a:t>
            </a:r>
            <a:r>
              <a:rPr kumimoji="0" lang="en-US" altLang="zh-CN" sz="1800" b="1" i="0" u="none" strike="noStrike" kern="1200" cap="none" spc="0" normalizeH="0" baseline="0" noProof="0" smtClean="0">
                <a:ln>
                  <a:noFill/>
                </a:ln>
                <a:solidFill>
                  <a:schemeClr val="tx1"/>
                </a:solidFill>
                <a:effectLst/>
                <a:uLnTx/>
                <a:uFillTx/>
                <a:ea typeface="PMingLiU" panose="02020500000000000000" pitchFamily="18" charset="-120"/>
              </a:rPr>
              <a:t> </a:t>
            </a:r>
            <a:r>
              <a:rPr kumimoji="0" lang="en-US" altLang="zh-TW" sz="1800" b="0" i="0" u="none" strike="noStrike" kern="1200" cap="none" spc="0" normalizeH="0" baseline="0" noProof="1" smtClean="0">
                <a:ln>
                  <a:noFill/>
                </a:ln>
                <a:solidFill>
                  <a:srgbClr val="CC3300"/>
                </a:solidFill>
                <a:effectLst>
                  <a:outerShdw blurRad="38100" dist="38100" dir="2700000" algn="tl">
                    <a:srgbClr val="C0C0C0"/>
                  </a:outerShdw>
                </a:effectLst>
                <a:uLnTx/>
                <a:uFillTx/>
                <a:ea typeface="+mn-ea"/>
              </a:rPr>
              <a:t>operator +</a:t>
            </a:r>
            <a:r>
              <a:rPr kumimoji="0" lang="en-US" altLang="zh-TW" sz="1800" b="1" i="0" u="none" strike="noStrike" kern="1200" cap="none" spc="0" normalizeH="0" baseline="0" noProof="1" smtClean="0">
                <a:ln>
                  <a:noFill/>
                </a:ln>
                <a:solidFill>
                  <a:schemeClr val="tx1"/>
                </a:solidFill>
                <a:effectLst/>
                <a:uLnTx/>
                <a:uFillTx/>
                <a:ea typeface="+mn-ea"/>
              </a:rPr>
              <a:t>(Coordinate op1, int op2)    {</a:t>
            </a:r>
            <a:endParaRPr kumimoji="0" lang="en-US" altLang="zh-TW" sz="1800"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80000"/>
              </a:lnSpc>
              <a:spcBef>
                <a:spcPts val="800"/>
              </a:spcBef>
              <a:spcAft>
                <a:spcPct val="0"/>
              </a:spcAft>
              <a:buClrTx/>
              <a:buSzTx/>
              <a:buFont typeface="Wingdings" panose="05000000000000000000" pitchFamily="2" charset="2"/>
              <a:buNone/>
              <a:defRPr/>
            </a:pPr>
            <a:r>
              <a:rPr kumimoji="0" lang="en-US" altLang="zh-TW" sz="1800" b="1" i="0" u="none" strike="noStrike" kern="1200" cap="none" spc="0" normalizeH="0" baseline="0" noProof="1" smtClean="0">
                <a:ln>
                  <a:noFill/>
                </a:ln>
                <a:solidFill>
                  <a:schemeClr val="tx1"/>
                </a:solidFill>
                <a:effectLst/>
                <a:uLnTx/>
                <a:uFillTx/>
                <a:ea typeface="+mn-ea"/>
              </a:rPr>
              <a:t>Coordinate result = new Coordinate();</a:t>
            </a:r>
            <a:endParaRPr kumimoji="0" lang="en-US" altLang="zh-TW" sz="1800"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80000"/>
              </a:lnSpc>
              <a:spcBef>
                <a:spcPts val="800"/>
              </a:spcBef>
              <a:spcAft>
                <a:spcPct val="0"/>
              </a:spcAft>
              <a:buClrTx/>
              <a:buSzTx/>
              <a:buFont typeface="Wingdings" panose="05000000000000000000" pitchFamily="2" charset="2"/>
              <a:buNone/>
              <a:defRPr/>
            </a:pPr>
            <a:r>
              <a:rPr kumimoji="0" lang="en-US" altLang="zh-TW" sz="1800" b="1" i="0" u="none" strike="noStrike" kern="1200" cap="none" spc="0" normalizeH="0" baseline="0" noProof="1" smtClean="0">
                <a:ln>
                  <a:noFill/>
                </a:ln>
                <a:solidFill>
                  <a:schemeClr val="tx1"/>
                </a:solidFill>
                <a:effectLst/>
                <a:uLnTx/>
                <a:uFillTx/>
                <a:ea typeface="+mn-ea"/>
              </a:rPr>
              <a:t>result.x = op1.x + op2;</a:t>
            </a:r>
            <a:endParaRPr kumimoji="0" lang="en-US" altLang="zh-TW" sz="1800"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80000"/>
              </a:lnSpc>
              <a:spcBef>
                <a:spcPts val="800"/>
              </a:spcBef>
              <a:spcAft>
                <a:spcPct val="0"/>
              </a:spcAft>
              <a:buClrTx/>
              <a:buSzTx/>
              <a:buFont typeface="Wingdings" panose="05000000000000000000" pitchFamily="2" charset="2"/>
              <a:buNone/>
              <a:defRPr/>
            </a:pPr>
            <a:r>
              <a:rPr kumimoji="0" lang="en-US" altLang="zh-TW" sz="1800" b="1" i="0" u="none" strike="noStrike" kern="1200" cap="none" spc="0" normalizeH="0" baseline="0" noProof="1" smtClean="0">
                <a:ln>
                  <a:noFill/>
                </a:ln>
                <a:solidFill>
                  <a:schemeClr val="tx1"/>
                </a:solidFill>
                <a:effectLst/>
                <a:uLnTx/>
                <a:uFillTx/>
                <a:ea typeface="+mn-ea"/>
              </a:rPr>
              <a:t>result.y = op1.y + op2;</a:t>
            </a:r>
            <a:endParaRPr kumimoji="0" lang="en-US" altLang="zh-TW" sz="1800"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80000"/>
              </a:lnSpc>
              <a:spcBef>
                <a:spcPts val="800"/>
              </a:spcBef>
              <a:spcAft>
                <a:spcPct val="0"/>
              </a:spcAft>
              <a:buClrTx/>
              <a:buSzTx/>
              <a:buFont typeface="Wingdings" panose="05000000000000000000" pitchFamily="2" charset="2"/>
              <a:buNone/>
              <a:defRPr/>
            </a:pPr>
            <a:r>
              <a:rPr kumimoji="0" lang="en-US" altLang="zh-TW" sz="1800" b="1" i="0" u="none" strike="noStrike" kern="1200" cap="none" spc="0" normalizeH="0" baseline="0" noProof="1" smtClean="0">
                <a:ln>
                  <a:noFill/>
                </a:ln>
                <a:solidFill>
                  <a:schemeClr val="tx1"/>
                </a:solidFill>
                <a:effectLst/>
                <a:uLnTx/>
                <a:uFillTx/>
                <a:ea typeface="+mn-ea"/>
              </a:rPr>
              <a:t>return result;</a:t>
            </a:r>
            <a:endParaRPr kumimoji="0" lang="en-US" altLang="zh-TW" sz="1800"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80000"/>
              </a:lnSpc>
              <a:spcBef>
                <a:spcPts val="800"/>
              </a:spcBef>
              <a:spcAft>
                <a:spcPct val="0"/>
              </a:spcAft>
              <a:buClrTx/>
              <a:buSzTx/>
              <a:buFont typeface="Wingdings" panose="05000000000000000000" pitchFamily="2" charset="2"/>
              <a:buNone/>
              <a:defRPr/>
            </a:pPr>
            <a:r>
              <a:rPr kumimoji="0" lang="en-US" altLang="zh-TW" sz="1800" b="1" i="0" u="none" strike="noStrike" kern="1200" cap="none" spc="0" normalizeH="0" baseline="0" noProof="1" smtClean="0">
                <a:ln>
                  <a:noFill/>
                </a:ln>
                <a:solidFill>
                  <a:schemeClr val="tx1"/>
                </a:solidFill>
                <a:effectLst/>
                <a:uLnTx/>
                <a:uFillTx/>
                <a:ea typeface="+mn-ea"/>
              </a:rPr>
              <a:t>}</a:t>
            </a:r>
            <a:endParaRPr kumimoji="0" lang="en-US" altLang="zh-TW" sz="1800"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80000"/>
              </a:lnSpc>
              <a:spcBef>
                <a:spcPts val="800"/>
              </a:spcBef>
              <a:spcAft>
                <a:spcPct val="0"/>
              </a:spcAft>
              <a:buClrTx/>
              <a:buSzTx/>
              <a:buFont typeface="Wingdings" panose="05000000000000000000" pitchFamily="2" charset="2"/>
              <a:buNone/>
              <a:defRPr/>
            </a:pPr>
            <a:endParaRPr kumimoji="0" lang="en-US" altLang="zh-TW" sz="1800"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80000"/>
              </a:lnSpc>
              <a:spcBef>
                <a:spcPts val="800"/>
              </a:spcBef>
              <a:spcAft>
                <a:spcPct val="0"/>
              </a:spcAft>
              <a:buClrTx/>
              <a:buSzTx/>
              <a:buFont typeface="Wingdings" panose="05000000000000000000" pitchFamily="2" charset="2"/>
              <a:buNone/>
              <a:defRPr/>
            </a:pPr>
            <a:r>
              <a:rPr kumimoji="0" lang="en-US" altLang="zh-TW" sz="1800" b="1" i="0" u="none" strike="noStrike" kern="1200" cap="none" spc="0" normalizeH="0" baseline="0" noProof="1" smtClean="0">
                <a:ln>
                  <a:noFill/>
                </a:ln>
                <a:solidFill>
                  <a:schemeClr val="tx1"/>
                </a:solidFill>
                <a:effectLst/>
                <a:uLnTx/>
                <a:uFillTx/>
                <a:ea typeface="+mn-ea"/>
              </a:rPr>
              <a:t>public static Coordinate</a:t>
            </a:r>
            <a:r>
              <a:rPr kumimoji="0" lang="en-US" altLang="zh-CN" sz="1800" b="1" i="0" u="none" strike="noStrike" kern="1200" cap="none" spc="0" normalizeH="0" baseline="0" noProof="0" smtClean="0">
                <a:ln>
                  <a:noFill/>
                </a:ln>
                <a:solidFill>
                  <a:schemeClr val="tx1"/>
                </a:solidFill>
                <a:effectLst/>
                <a:uLnTx/>
                <a:uFillTx/>
                <a:ea typeface="宋体" panose="02010600030101010101" pitchFamily="2" charset="-122"/>
              </a:rPr>
              <a:t> </a:t>
            </a:r>
            <a:r>
              <a:rPr kumimoji="0" lang="en-US" altLang="zh-TW" sz="1800" b="0" i="0" u="none" strike="noStrike" kern="1200" cap="none" spc="0" normalizeH="0" baseline="0" noProof="1" smtClean="0">
                <a:ln>
                  <a:noFill/>
                </a:ln>
                <a:solidFill>
                  <a:srgbClr val="CC3300"/>
                </a:solidFill>
                <a:effectLst>
                  <a:outerShdw blurRad="38100" dist="38100" dir="2700000" algn="tl">
                    <a:srgbClr val="C0C0C0"/>
                  </a:outerShdw>
                </a:effectLst>
                <a:uLnTx/>
                <a:uFillTx/>
                <a:ea typeface="+mn-ea"/>
              </a:rPr>
              <a:t>operator *</a:t>
            </a:r>
            <a:r>
              <a:rPr kumimoji="0" lang="en-US" altLang="zh-TW" sz="1800" b="1" i="0" u="none" strike="noStrike" kern="1200" cap="none" spc="0" normalizeH="0" baseline="0" noProof="1" smtClean="0">
                <a:ln>
                  <a:noFill/>
                </a:ln>
                <a:solidFill>
                  <a:schemeClr val="tx1"/>
                </a:solidFill>
                <a:effectLst/>
                <a:uLnTx/>
                <a:uFillTx/>
                <a:ea typeface="+mn-ea"/>
              </a:rPr>
              <a:t>(Coordinate op1, Coordinate op2)    {</a:t>
            </a:r>
            <a:endParaRPr kumimoji="0" lang="en-US" altLang="zh-TW" sz="1800"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80000"/>
              </a:lnSpc>
              <a:spcBef>
                <a:spcPts val="800"/>
              </a:spcBef>
              <a:spcAft>
                <a:spcPct val="0"/>
              </a:spcAft>
              <a:buClrTx/>
              <a:buSzTx/>
              <a:buFont typeface="Wingdings" panose="05000000000000000000" pitchFamily="2" charset="2"/>
              <a:buNone/>
              <a:defRPr/>
            </a:pPr>
            <a:r>
              <a:rPr kumimoji="0" lang="en-US" altLang="zh-TW" sz="1800" b="1" i="0" u="none" strike="noStrike" kern="1200" cap="none" spc="0" normalizeH="0" baseline="0" noProof="1" smtClean="0">
                <a:ln>
                  <a:noFill/>
                </a:ln>
                <a:solidFill>
                  <a:schemeClr val="tx1"/>
                </a:solidFill>
                <a:effectLst/>
                <a:uLnTx/>
                <a:uFillTx/>
                <a:ea typeface="+mn-ea"/>
              </a:rPr>
              <a:t>Coordinate result = new Coordinate();</a:t>
            </a:r>
            <a:endParaRPr kumimoji="0" lang="en-US" altLang="zh-TW" sz="1800"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80000"/>
              </a:lnSpc>
              <a:spcBef>
                <a:spcPts val="800"/>
              </a:spcBef>
              <a:spcAft>
                <a:spcPct val="0"/>
              </a:spcAft>
              <a:buClrTx/>
              <a:buSzTx/>
              <a:buFont typeface="Wingdings" panose="05000000000000000000" pitchFamily="2" charset="2"/>
              <a:buNone/>
              <a:defRPr/>
            </a:pPr>
            <a:r>
              <a:rPr kumimoji="0" lang="en-US" altLang="zh-TW" sz="1800" b="1" i="0" u="none" strike="noStrike" kern="1200" cap="none" spc="0" normalizeH="0" baseline="0" noProof="1" smtClean="0">
                <a:ln>
                  <a:noFill/>
                </a:ln>
                <a:solidFill>
                  <a:schemeClr val="tx1"/>
                </a:solidFill>
                <a:effectLst/>
                <a:uLnTx/>
                <a:uFillTx/>
                <a:ea typeface="+mn-ea"/>
              </a:rPr>
              <a:t>result.x = op1.x * op2.x;</a:t>
            </a:r>
            <a:endParaRPr kumimoji="0" lang="en-US" altLang="zh-TW" sz="1800"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80000"/>
              </a:lnSpc>
              <a:spcBef>
                <a:spcPts val="800"/>
              </a:spcBef>
              <a:spcAft>
                <a:spcPct val="0"/>
              </a:spcAft>
              <a:buClrTx/>
              <a:buSzTx/>
              <a:buFont typeface="Wingdings" panose="05000000000000000000" pitchFamily="2" charset="2"/>
              <a:buNone/>
              <a:defRPr/>
            </a:pPr>
            <a:r>
              <a:rPr kumimoji="0" lang="en-US" altLang="zh-TW" sz="1800" b="1" i="0" u="none" strike="noStrike" kern="1200" cap="none" spc="0" normalizeH="0" baseline="0" noProof="1" smtClean="0">
                <a:ln>
                  <a:noFill/>
                </a:ln>
                <a:solidFill>
                  <a:schemeClr val="tx1"/>
                </a:solidFill>
                <a:effectLst/>
                <a:uLnTx/>
                <a:uFillTx/>
                <a:ea typeface="+mn-ea"/>
              </a:rPr>
              <a:t>result.y = op1.y * op2.y;</a:t>
            </a:r>
            <a:endParaRPr kumimoji="0" lang="en-US" altLang="zh-TW" sz="1800"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80000"/>
              </a:lnSpc>
              <a:spcBef>
                <a:spcPts val="800"/>
              </a:spcBef>
              <a:spcAft>
                <a:spcPct val="0"/>
              </a:spcAft>
              <a:buClrTx/>
              <a:buSzTx/>
              <a:buFont typeface="Wingdings" panose="05000000000000000000" pitchFamily="2" charset="2"/>
              <a:buNone/>
              <a:defRPr/>
            </a:pPr>
            <a:r>
              <a:rPr kumimoji="0" lang="en-US" altLang="zh-TW" sz="1800" b="1" i="0" u="none" strike="noStrike" kern="1200" cap="none" spc="0" normalizeH="0" baseline="0" noProof="1" smtClean="0">
                <a:ln>
                  <a:noFill/>
                </a:ln>
                <a:solidFill>
                  <a:schemeClr val="tx1"/>
                </a:solidFill>
                <a:effectLst/>
                <a:uLnTx/>
                <a:uFillTx/>
                <a:ea typeface="+mn-ea"/>
              </a:rPr>
              <a:t>return result;</a:t>
            </a:r>
            <a:endParaRPr kumimoji="0" lang="en-US" altLang="zh-TW" sz="1800"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80000"/>
              </a:lnSpc>
              <a:spcBef>
                <a:spcPts val="800"/>
              </a:spcBef>
              <a:spcAft>
                <a:spcPct val="0"/>
              </a:spcAft>
              <a:buClrTx/>
              <a:buSzTx/>
              <a:buFont typeface="Wingdings" panose="05000000000000000000" pitchFamily="2" charset="2"/>
              <a:buNone/>
              <a:defRPr/>
            </a:pPr>
            <a:r>
              <a:rPr kumimoji="0" lang="en-US" altLang="zh-TW" sz="1800" b="1" i="0" u="none" strike="noStrike" kern="1200" cap="none" spc="0" normalizeH="0" baseline="0" noProof="1" smtClean="0">
                <a:ln>
                  <a:noFill/>
                </a:ln>
                <a:solidFill>
                  <a:schemeClr val="tx1"/>
                </a:solidFill>
                <a:effectLst/>
                <a:uLnTx/>
                <a:uFillTx/>
                <a:ea typeface="+mn-ea"/>
              </a:rPr>
              <a:t>}</a:t>
            </a:r>
            <a:endParaRPr kumimoji="0" lang="en-US" altLang="zh-TW" sz="1800" b="1" i="0" u="none" strike="noStrike" kern="1200" cap="none" spc="0" normalizeH="0" baseline="0" noProof="1" smtClean="0">
              <a:ln>
                <a:noFill/>
              </a:ln>
              <a:solidFill>
                <a:schemeClr val="tx1"/>
              </a:solidFill>
              <a:effectLst/>
              <a:uLnTx/>
              <a:uFillTx/>
              <a:ea typeface="+mn-ea"/>
            </a:endParaRPr>
          </a:p>
        </p:txBody>
      </p:sp>
      <p:sp>
        <p:nvSpPr>
          <p:cNvPr id="25603" name="日期占位符 3"/>
          <p:cNvSpPr txBox="1">
            <a:spLocks noGrp="1"/>
          </p:cNvSpPr>
          <p:nvPr>
            <p:ph type="dt" sz="half" idx="10"/>
          </p:nvPr>
        </p:nvSpPr>
        <p:spPr>
          <a:xfrm rot="-2460000">
            <a:off x="1725613" y="5870575"/>
            <a:ext cx="2176462" cy="201613"/>
          </a:xfrm>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r>
              <a:rPr lang="en-US" altLang="zh-CN" sz="1200" dirty="0">
                <a:solidFill>
                  <a:srgbClr val="FFFFFF"/>
                </a:solidFill>
              </a:rPr>
              <a:t>www.pcschoolchina.com</a:t>
            </a:r>
            <a:endParaRPr lang="en-US" altLang="zh-CN" sz="1200" dirty="0">
              <a:solidFill>
                <a:srgbClr val="FFFFFF"/>
              </a:solidFill>
            </a:endParaRPr>
          </a:p>
        </p:txBody>
      </p:sp>
      <p:sp>
        <p:nvSpPr>
          <p:cNvPr id="4" name="页脚占位符 4"/>
          <p:cNvSpPr txBox="1">
            <a:spLocks noGrp="1"/>
          </p:cNvSpPr>
          <p:nvPr>
            <p:ph type="ftr" sz="quarter" idx="11"/>
          </p:nvPr>
        </p:nvSpPr>
        <p:spPr>
          <a:no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1000" b="0" i="0" u="none" strike="noStrike" kern="1200" cap="all" spc="200" normalizeH="0" baseline="0" noProof="0">
                <a:ln>
                  <a:noFill/>
                </a:ln>
                <a:solidFill>
                  <a:srgbClr val="FFFFFF"/>
                </a:solidFill>
                <a:effectLst/>
                <a:uLnTx/>
                <a:uFillTx/>
                <a:ea typeface="宋体" panose="02010600030101010101" pitchFamily="2" charset="-122"/>
              </a:rPr>
              <a:t>巨匠</a:t>
            </a:r>
            <a:r>
              <a:rPr kumimoji="0" lang="en-US" altLang="zh-CN" sz="1000" b="0" i="0" u="none" strike="noStrike" kern="1200" cap="all" spc="200" normalizeH="0" baseline="0" noProof="0">
                <a:ln>
                  <a:noFill/>
                </a:ln>
                <a:solidFill>
                  <a:srgbClr val="FFFFFF"/>
                </a:solidFill>
                <a:effectLst/>
                <a:uLnTx/>
                <a:uFillTx/>
                <a:ea typeface="宋体" panose="02010600030101010101" pitchFamily="2" charset="-122"/>
              </a:rPr>
              <a:t>IT</a:t>
            </a:r>
            <a:r>
              <a:rPr kumimoji="0" lang="zh-CN" altLang="en-US" sz="1000" b="0" i="0" u="none" strike="noStrike" kern="1200" cap="all" spc="200" normalizeH="0" baseline="0" noProof="0">
                <a:ln>
                  <a:noFill/>
                </a:ln>
                <a:solidFill>
                  <a:srgbClr val="FFFFFF"/>
                </a:solidFill>
                <a:effectLst/>
                <a:uLnTx/>
                <a:uFillTx/>
                <a:ea typeface="宋体" panose="02010600030101010101" pitchFamily="2" charset="-122"/>
              </a:rPr>
              <a:t>培训</a:t>
            </a:r>
            <a:endParaRPr kumimoji="0" lang="zh-CN" altLang="en-US" sz="1000" b="0" i="0" u="none" strike="noStrike" kern="1200" cap="all" spc="200" normalizeH="0" baseline="0" noProof="0">
              <a:ln>
                <a:noFill/>
              </a:ln>
              <a:solidFill>
                <a:srgbClr val="FFFFFF"/>
              </a:solidFill>
              <a:effectLst/>
              <a:uLnTx/>
              <a:uFillTx/>
              <a:ea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a:spLocks noGrp="1" noChangeArrowheads="1"/>
          </p:cNvSpPr>
          <p:nvPr>
            <p:ph idx="1"/>
          </p:nvPr>
        </p:nvSpPr>
        <p:spPr>
          <a:xfrm>
            <a:off x="210185" y="337185"/>
            <a:ext cx="11771630" cy="6258560"/>
          </a:xfrm>
          <a:solidFill>
            <a:schemeClr val="bg1"/>
          </a:solidFill>
        </p:spPr>
        <p:txBody>
          <a:bodyPr vert="horz" wrap="square" lIns="91440" tIns="45720" rIns="91440" bIns="45720" numCol="1" anchor="t" anchorCtr="0" compatLnSpc="1">
            <a:normAutofit fontScale="90000" lnSpcReduction="10000"/>
          </a:bodyPr>
          <a:lstStyle/>
          <a:p>
            <a:pPr marL="342900" marR="0" lvl="0" indent="-342900" algn="l" defTabSz="914400" rtl="0" eaLnBrk="1" fontAlgn="base" latinLnBrk="0" hangingPunct="1">
              <a:lnSpc>
                <a:spcPct val="100000"/>
              </a:lnSpc>
              <a:spcBef>
                <a:spcPts val="800"/>
              </a:spcBef>
              <a:spcAft>
                <a:spcPct val="0"/>
              </a:spcAft>
              <a:buClrTx/>
              <a:buSzTx/>
              <a:buFont typeface="Wingdings" panose="05000000000000000000" pitchFamily="2" charset="2"/>
              <a:buNone/>
              <a:defRPr/>
            </a:pPr>
            <a:r>
              <a:rPr kumimoji="0" lang="zh-CN" altLang="zh-CN" b="1" i="0" u="none" strike="noStrike" kern="1200" cap="none" spc="0" normalizeH="0" baseline="0" noProof="1" smtClean="0">
                <a:ln>
                  <a:noFill/>
                </a:ln>
                <a:solidFill>
                  <a:schemeClr val="tx1"/>
                </a:solidFill>
                <a:effectLst/>
                <a:uLnTx/>
                <a:uFillTx/>
              </a:rPr>
              <a:t>// </a:t>
            </a:r>
            <a:r>
              <a:rPr kumimoji="0" lang="zh-CN" altLang="zh-CN" b="1" i="0" u="none" strike="noStrike" kern="1200" cap="none" spc="0" normalizeH="0" baseline="0" noProof="0" smtClean="0">
                <a:ln>
                  <a:noFill/>
                </a:ln>
                <a:solidFill>
                  <a:schemeClr val="tx1"/>
                </a:solidFill>
                <a:effectLst/>
                <a:uLnTx/>
                <a:uFillTx/>
                <a:ea typeface="宋体" panose="02010600030101010101" pitchFamily="2" charset="-122"/>
              </a:rPr>
              <a:t>重载关系运算符</a:t>
            </a:r>
            <a:endParaRPr kumimoji="0" lang="zh-CN" altLang="zh-CN" b="1" i="0" u="none" strike="noStrike" kern="1200" cap="none" spc="0" normalizeH="0" baseline="0" noProof="0" smtClean="0">
              <a:ln>
                <a:noFill/>
              </a:ln>
              <a:solidFill>
                <a:schemeClr val="tx1"/>
              </a:solidFill>
              <a:effectLst/>
              <a:uLnTx/>
              <a:uFillTx/>
              <a:ea typeface="宋体" panose="02010600030101010101" pitchFamily="2" charset="-122"/>
            </a:endParaRPr>
          </a:p>
          <a:p>
            <a:pPr marL="342900" marR="0" lvl="0" indent="-342900" algn="l" defTabSz="914400" rtl="0" eaLnBrk="1" fontAlgn="base" latinLnBrk="0" hangingPunct="1">
              <a:lnSpc>
                <a:spcPct val="100000"/>
              </a:lnSpc>
              <a:spcBef>
                <a:spcPts val="800"/>
              </a:spcBef>
              <a:spcAft>
                <a:spcPct val="0"/>
              </a:spcAft>
              <a:buClrTx/>
              <a:buSzTx/>
              <a:buFont typeface="Wingdings" panose="05000000000000000000" pitchFamily="2" charset="2"/>
              <a:buNone/>
              <a:defRPr/>
            </a:pPr>
            <a:r>
              <a:rPr kumimoji="0" lang="en-US" altLang="zh-CN" b="1" i="0" u="none" strike="noStrike" kern="1200" cap="none" spc="0" normalizeH="0" baseline="0" noProof="1" smtClean="0">
                <a:ln>
                  <a:noFill/>
                </a:ln>
                <a:solidFill>
                  <a:schemeClr val="tx1"/>
                </a:solidFill>
                <a:effectLst/>
                <a:uLnTx/>
                <a:uFillTx/>
              </a:rPr>
              <a:t>public static bool</a:t>
            </a:r>
            <a:r>
              <a:rPr kumimoji="0" lang="en-US" altLang="zh-CN" b="1" i="0" u="none" strike="noStrike" kern="1200" cap="none" spc="0" normalizeH="0" baseline="0" noProof="0" smtClean="0">
                <a:ln>
                  <a:noFill/>
                </a:ln>
                <a:solidFill>
                  <a:schemeClr val="tx1"/>
                </a:solidFill>
                <a:effectLst/>
                <a:uLnTx/>
                <a:uFillTx/>
                <a:ea typeface="宋体" panose="02010600030101010101" pitchFamily="2" charset="-122"/>
              </a:rPr>
              <a:t> </a:t>
            </a:r>
            <a:r>
              <a:rPr kumimoji="0" lang="en-US" altLang="zh-TW" b="0" i="0" u="none" strike="noStrike" kern="1200" cap="none" spc="0" normalizeH="0" baseline="0" noProof="1" smtClean="0">
                <a:ln>
                  <a:noFill/>
                </a:ln>
                <a:solidFill>
                  <a:srgbClr val="CC3300"/>
                </a:solidFill>
                <a:effectLst>
                  <a:outerShdw blurRad="38100" dist="38100" dir="2700000" algn="tl">
                    <a:srgbClr val="C0C0C0"/>
                  </a:outerShdw>
                </a:effectLst>
                <a:uLnTx/>
                <a:uFillTx/>
                <a:ea typeface="+mn-ea"/>
              </a:rPr>
              <a:t>operator &gt;</a:t>
            </a:r>
            <a:r>
              <a:rPr kumimoji="0" lang="en-US" altLang="zh-TW" b="1" i="0" u="none" strike="noStrike" kern="1200" cap="none" spc="0" normalizeH="0" baseline="0" noProof="1" smtClean="0">
                <a:ln>
                  <a:noFill/>
                </a:ln>
                <a:solidFill>
                  <a:schemeClr val="tx1"/>
                </a:solidFill>
                <a:effectLst/>
                <a:uLnTx/>
                <a:uFillTx/>
                <a:ea typeface="+mn-ea"/>
              </a:rPr>
              <a:t>(Coordinate op1, Coordinate op2)    {</a:t>
            </a:r>
            <a:endParaRPr kumimoji="0" lang="en-US" altLang="zh-TW"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100000"/>
              </a:lnSpc>
              <a:spcBef>
                <a:spcPts val="800"/>
              </a:spcBef>
              <a:spcAft>
                <a:spcPct val="0"/>
              </a:spcAft>
              <a:buClrTx/>
              <a:buSzTx/>
              <a:buFont typeface="Wingdings" panose="05000000000000000000" pitchFamily="2" charset="2"/>
              <a:buNone/>
              <a:defRPr/>
            </a:pPr>
            <a:r>
              <a:rPr kumimoji="0" lang="en-US" altLang="nl-NL" b="1" i="0" u="none" strike="noStrike" kern="1200" cap="none" spc="0" normalizeH="0" baseline="0" noProof="0" smtClean="0">
                <a:ln>
                  <a:noFill/>
                </a:ln>
                <a:solidFill>
                  <a:schemeClr val="tx1"/>
                </a:solidFill>
                <a:effectLst/>
                <a:uLnTx/>
                <a:uFillTx/>
                <a:ea typeface="+mn-ea"/>
              </a:rPr>
              <a:t>return</a:t>
            </a:r>
            <a:r>
              <a:rPr kumimoji="0" lang="nl-NL" altLang="zh-TW" b="1" i="0" u="none" strike="noStrike" kern="1200" cap="none" spc="0" normalizeH="0" baseline="0" noProof="0" smtClean="0">
                <a:ln>
                  <a:noFill/>
                </a:ln>
                <a:solidFill>
                  <a:schemeClr val="tx1"/>
                </a:solidFill>
                <a:effectLst/>
                <a:uLnTx/>
                <a:uFillTx/>
                <a:ea typeface="+mn-ea"/>
              </a:rPr>
              <a:t> (op1.x &gt; op2.x &amp;&amp; op1.y &gt; op2.y)</a:t>
            </a:r>
            <a:r>
              <a:rPr kumimoji="0" lang="en-US" altLang="nl-NL" b="1" i="0" u="none" strike="noStrike" kern="1200" cap="none" spc="0" normalizeH="0" baseline="0" noProof="0" smtClean="0">
                <a:ln>
                  <a:noFill/>
                </a:ln>
                <a:solidFill>
                  <a:schemeClr val="tx1"/>
                </a:solidFill>
                <a:effectLst/>
                <a:uLnTx/>
                <a:uFillTx/>
                <a:ea typeface="+mn-ea"/>
              </a:rPr>
              <a:t>;</a:t>
            </a:r>
            <a:endParaRPr kumimoji="0" lang="nl-NL" altLang="zh-TW"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100000"/>
              </a:lnSpc>
              <a:spcBef>
                <a:spcPts val="800"/>
              </a:spcBef>
              <a:spcAft>
                <a:spcPct val="0"/>
              </a:spcAft>
              <a:buClrTx/>
              <a:buSzTx/>
              <a:buFont typeface="Wingdings" panose="05000000000000000000" pitchFamily="2" charset="2"/>
              <a:buNone/>
              <a:defRPr/>
            </a:pPr>
            <a:r>
              <a:rPr kumimoji="0" lang="nl-NL" altLang="zh-TW" b="1" i="0" u="none" strike="noStrike" kern="1200" cap="none" spc="0" normalizeH="0" baseline="0" noProof="1" smtClean="0">
                <a:ln>
                  <a:noFill/>
                </a:ln>
                <a:solidFill>
                  <a:schemeClr val="tx1"/>
                </a:solidFill>
                <a:effectLst/>
                <a:uLnTx/>
                <a:uFillTx/>
                <a:ea typeface="+mn-ea"/>
              </a:rPr>
              <a:t>}</a:t>
            </a:r>
            <a:endParaRPr kumimoji="0" lang="nl-NL" altLang="zh-TW"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100000"/>
              </a:lnSpc>
              <a:spcBef>
                <a:spcPts val="800"/>
              </a:spcBef>
              <a:spcAft>
                <a:spcPct val="0"/>
              </a:spcAft>
              <a:buClrTx/>
              <a:buSzTx/>
              <a:buFont typeface="Wingdings" panose="05000000000000000000" pitchFamily="2" charset="2"/>
              <a:buNone/>
              <a:defRPr/>
            </a:pPr>
            <a:endParaRPr kumimoji="0" lang="nl-NL" altLang="zh-TW"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100000"/>
              </a:lnSpc>
              <a:spcBef>
                <a:spcPts val="800"/>
              </a:spcBef>
              <a:spcAft>
                <a:spcPct val="0"/>
              </a:spcAft>
              <a:buClrTx/>
              <a:buSzTx/>
              <a:buFont typeface="Wingdings" panose="05000000000000000000" pitchFamily="2" charset="2"/>
              <a:buNone/>
              <a:defRPr/>
            </a:pPr>
            <a:r>
              <a:rPr kumimoji="0" lang="nl-NL" altLang="zh-TW" b="1" i="0" u="none" strike="noStrike" kern="1200" cap="none" spc="0" normalizeH="0" baseline="0" noProof="1" smtClean="0">
                <a:ln>
                  <a:noFill/>
                </a:ln>
                <a:solidFill>
                  <a:schemeClr val="tx1"/>
                </a:solidFill>
                <a:effectLst/>
                <a:uLnTx/>
                <a:uFillTx/>
                <a:ea typeface="+mn-ea"/>
              </a:rPr>
              <a:t>public static bool</a:t>
            </a:r>
            <a:r>
              <a:rPr kumimoji="0" lang="en-US" altLang="zh-CN" b="1" i="0" u="none" strike="noStrike" kern="1200" cap="none" spc="0" normalizeH="0" baseline="0" noProof="0" smtClean="0">
                <a:ln>
                  <a:noFill/>
                </a:ln>
                <a:solidFill>
                  <a:schemeClr val="tx1"/>
                </a:solidFill>
                <a:effectLst/>
                <a:uLnTx/>
                <a:uFillTx/>
                <a:ea typeface="宋体" panose="02010600030101010101" pitchFamily="2" charset="-122"/>
              </a:rPr>
              <a:t> </a:t>
            </a:r>
            <a:r>
              <a:rPr kumimoji="0" lang="en-US" altLang="zh-TW" b="0" i="0" u="none" strike="noStrike" kern="1200" cap="none" spc="0" normalizeH="0" baseline="0" noProof="1" smtClean="0">
                <a:ln>
                  <a:noFill/>
                </a:ln>
                <a:solidFill>
                  <a:srgbClr val="CC3300"/>
                </a:solidFill>
                <a:effectLst>
                  <a:outerShdw blurRad="38100" dist="38100" dir="2700000" algn="tl">
                    <a:srgbClr val="C0C0C0"/>
                  </a:outerShdw>
                </a:effectLst>
                <a:uLnTx/>
                <a:uFillTx/>
                <a:ea typeface="+mn-ea"/>
              </a:rPr>
              <a:t>operator &lt;</a:t>
            </a:r>
            <a:r>
              <a:rPr kumimoji="0" lang="en-US" altLang="zh-TW" b="1" i="0" u="none" strike="noStrike" kern="1200" cap="none" spc="0" normalizeH="0" baseline="0" noProof="1" smtClean="0">
                <a:ln>
                  <a:noFill/>
                </a:ln>
                <a:solidFill>
                  <a:schemeClr val="tx1"/>
                </a:solidFill>
                <a:effectLst/>
                <a:uLnTx/>
                <a:uFillTx/>
                <a:ea typeface="+mn-ea"/>
              </a:rPr>
              <a:t>(Coordinate op1, Coordinate op2)    {</a:t>
            </a:r>
            <a:endParaRPr kumimoji="0" lang="en-US" altLang="zh-TW"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100000"/>
              </a:lnSpc>
              <a:spcBef>
                <a:spcPts val="800"/>
              </a:spcBef>
              <a:spcAft>
                <a:spcPct val="0"/>
              </a:spcAft>
              <a:buClrTx/>
              <a:buSzTx/>
              <a:buFont typeface="Wingdings" panose="05000000000000000000" pitchFamily="2" charset="2"/>
              <a:buNone/>
              <a:defRPr/>
            </a:pPr>
            <a:r>
              <a:rPr kumimoji="0" lang="en-US" altLang="nl-NL" b="1" i="0" u="none" strike="noStrike" kern="1200" cap="none" spc="0" normalizeH="0" baseline="0" noProof="0" smtClean="0">
                <a:ln>
                  <a:noFill/>
                </a:ln>
                <a:solidFill>
                  <a:schemeClr val="tx1"/>
                </a:solidFill>
                <a:effectLst/>
                <a:uLnTx/>
                <a:uFillTx/>
                <a:ea typeface="+mn-ea"/>
              </a:rPr>
              <a:t>return</a:t>
            </a:r>
            <a:r>
              <a:rPr kumimoji="0" lang="nl-NL" altLang="zh-TW" b="1" i="0" u="none" strike="noStrike" kern="1200" cap="none" spc="0" normalizeH="0" baseline="0" noProof="0" smtClean="0">
                <a:ln>
                  <a:noFill/>
                </a:ln>
                <a:solidFill>
                  <a:schemeClr val="tx1"/>
                </a:solidFill>
                <a:effectLst/>
                <a:uLnTx/>
                <a:uFillTx/>
                <a:ea typeface="+mn-ea"/>
              </a:rPr>
              <a:t> (op1.x &lt; op2.x &amp;&amp; op1.y &lt; op2.y)</a:t>
            </a:r>
            <a:r>
              <a:rPr kumimoji="0" lang="en-US" altLang="nl-NL" b="1" i="0" u="none" strike="noStrike" kern="1200" cap="none" spc="0" normalizeH="0" baseline="0" noProof="0" smtClean="0">
                <a:ln>
                  <a:noFill/>
                </a:ln>
                <a:solidFill>
                  <a:schemeClr val="tx1"/>
                </a:solidFill>
                <a:effectLst/>
                <a:uLnTx/>
                <a:uFillTx/>
                <a:ea typeface="+mn-ea"/>
              </a:rPr>
              <a:t>;</a:t>
            </a:r>
            <a:endParaRPr kumimoji="0" lang="nl-NL" altLang="zh-TW"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100000"/>
              </a:lnSpc>
              <a:spcBef>
                <a:spcPts val="800"/>
              </a:spcBef>
              <a:spcAft>
                <a:spcPct val="0"/>
              </a:spcAft>
              <a:buClrTx/>
              <a:buSzTx/>
              <a:buFont typeface="Wingdings" panose="05000000000000000000" pitchFamily="2" charset="2"/>
              <a:buNone/>
              <a:defRPr/>
            </a:pPr>
            <a:r>
              <a:rPr kumimoji="0" lang="nl-NL" altLang="zh-TW" b="1" i="0" u="none" strike="noStrike" kern="1200" cap="none" spc="0" normalizeH="0" baseline="0" noProof="1" smtClean="0">
                <a:ln>
                  <a:noFill/>
                </a:ln>
                <a:solidFill>
                  <a:schemeClr val="tx1"/>
                </a:solidFill>
                <a:effectLst/>
                <a:uLnTx/>
                <a:uFillTx/>
                <a:ea typeface="+mn-ea"/>
              </a:rPr>
              <a:t>}</a:t>
            </a:r>
            <a:endParaRPr kumimoji="0" lang="nl-NL" altLang="zh-TW"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100000"/>
              </a:lnSpc>
              <a:spcBef>
                <a:spcPts val="800"/>
              </a:spcBef>
              <a:spcAft>
                <a:spcPct val="0"/>
              </a:spcAft>
              <a:buClrTx/>
              <a:buSzTx/>
              <a:buFont typeface="Wingdings" panose="05000000000000000000" pitchFamily="2" charset="2"/>
              <a:buNone/>
              <a:defRPr/>
            </a:pPr>
            <a:endParaRPr kumimoji="0" lang="nl-NL" altLang="zh-TW"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100000"/>
              </a:lnSpc>
              <a:spcBef>
                <a:spcPts val="800"/>
              </a:spcBef>
              <a:spcAft>
                <a:spcPct val="0"/>
              </a:spcAft>
              <a:buClrTx/>
              <a:buSzTx/>
              <a:buFont typeface="Wingdings" panose="05000000000000000000" pitchFamily="2" charset="2"/>
              <a:buNone/>
              <a:defRPr/>
            </a:pPr>
            <a:endParaRPr kumimoji="0" lang="zh-TW" altLang="en-US" b="1" i="0" u="none" strike="noStrike" kern="1200" cap="none" spc="0" normalizeH="0" baseline="0" noProof="0" smtClean="0">
              <a:ln>
                <a:noFill/>
              </a:ln>
              <a:solidFill>
                <a:schemeClr val="tx1"/>
              </a:solidFill>
              <a:effectLst/>
              <a:uLnTx/>
              <a:uFillTx/>
              <a:ea typeface="+mn-ea"/>
            </a:endParaRPr>
          </a:p>
          <a:p>
            <a:pPr marL="342900" marR="0" lvl="0" indent="-342900" algn="l" defTabSz="914400" rtl="0" eaLnBrk="1" fontAlgn="base" latinLnBrk="0" hangingPunct="1">
              <a:lnSpc>
                <a:spcPct val="100000"/>
              </a:lnSpc>
              <a:spcBef>
                <a:spcPts val="800"/>
              </a:spcBef>
              <a:spcAft>
                <a:spcPct val="0"/>
              </a:spcAft>
              <a:buClrTx/>
              <a:buSzTx/>
              <a:buFont typeface="Wingdings" panose="05000000000000000000" pitchFamily="2" charset="2"/>
              <a:buNone/>
              <a:defRPr/>
            </a:pPr>
            <a:r>
              <a:rPr lang="en-US" altLang="zh-TW" b="1" noProof="0" smtClean="0">
                <a:ln>
                  <a:noFill/>
                </a:ln>
                <a:effectLst/>
                <a:uLnTx/>
                <a:uFillTx/>
                <a:sym typeface="+mn-ea"/>
              </a:rPr>
              <a:t>public static bool</a:t>
            </a:r>
            <a:r>
              <a:rPr lang="en-US" altLang="zh-CN" b="1" noProof="0" smtClean="0">
                <a:ln>
                  <a:noFill/>
                </a:ln>
                <a:effectLst/>
                <a:uLnTx/>
                <a:uFillTx/>
                <a:ea typeface="PMingLiU" panose="02020500000000000000" pitchFamily="18" charset="-120"/>
                <a:sym typeface="+mn-ea"/>
              </a:rPr>
              <a:t> </a:t>
            </a:r>
            <a:r>
              <a:rPr lang="en-US" altLang="zh-TW" smtClean="0">
                <a:ln>
                  <a:noFill/>
                </a:ln>
                <a:solidFill>
                  <a:srgbClr val="CC3300"/>
                </a:solidFill>
                <a:effectLst>
                  <a:outerShdw blurRad="38100" dist="38100" dir="2700000" algn="tl">
                    <a:srgbClr val="C0C0C0"/>
                  </a:outerShdw>
                </a:effectLst>
                <a:uLnTx/>
                <a:uFillTx/>
                <a:sym typeface="+mn-ea"/>
              </a:rPr>
              <a:t>operator ==</a:t>
            </a:r>
            <a:r>
              <a:rPr lang="en-US" altLang="zh-TW" b="1" smtClean="0">
                <a:ln>
                  <a:noFill/>
                </a:ln>
                <a:effectLst/>
                <a:uLnTx/>
                <a:uFillTx/>
                <a:sym typeface="+mn-ea"/>
              </a:rPr>
              <a:t>(Coordinate op1, Coordinate op2)    {</a:t>
            </a:r>
            <a:endParaRPr kumimoji="0" lang="en-US" altLang="zh-TW"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100000"/>
              </a:lnSpc>
              <a:spcBef>
                <a:spcPts val="800"/>
              </a:spcBef>
              <a:spcAft>
                <a:spcPct val="0"/>
              </a:spcAft>
              <a:buClrTx/>
              <a:buSzTx/>
              <a:buFont typeface="Wingdings" panose="05000000000000000000" pitchFamily="2" charset="2"/>
              <a:buNone/>
              <a:defRPr/>
            </a:pPr>
            <a:r>
              <a:rPr lang="en-US" altLang="nl-NL" b="1" noProof="0" smtClean="0">
                <a:ln>
                  <a:noFill/>
                </a:ln>
                <a:effectLst/>
                <a:uLnTx/>
                <a:uFillTx/>
                <a:sym typeface="+mn-ea"/>
              </a:rPr>
              <a:t>return </a:t>
            </a:r>
            <a:r>
              <a:rPr lang="nl-NL" altLang="zh-TW" b="1" noProof="0" smtClean="0">
                <a:ln>
                  <a:noFill/>
                </a:ln>
                <a:effectLst/>
                <a:uLnTx/>
                <a:uFillTx/>
                <a:sym typeface="+mn-ea"/>
              </a:rPr>
              <a:t>(op1.x == op2.x &amp;&amp; op1.y == op2.y)</a:t>
            </a:r>
            <a:r>
              <a:rPr lang="en-US" altLang="nl-NL" b="1" noProof="0" smtClean="0">
                <a:ln>
                  <a:noFill/>
                </a:ln>
                <a:effectLst/>
                <a:uLnTx/>
                <a:uFillTx/>
                <a:sym typeface="+mn-ea"/>
              </a:rPr>
              <a:t>;</a:t>
            </a:r>
            <a:r>
              <a:rPr lang="nl-NL" altLang="zh-TW" b="1" smtClean="0">
                <a:ln>
                  <a:noFill/>
                </a:ln>
                <a:effectLst/>
                <a:uLnTx/>
                <a:uFillTx/>
                <a:sym typeface="+mn-ea"/>
              </a:rPr>
              <a:t>}</a:t>
            </a:r>
            <a:endParaRPr kumimoji="0" lang="nl-NL" altLang="zh-TW"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100000"/>
              </a:lnSpc>
              <a:spcBef>
                <a:spcPts val="800"/>
              </a:spcBef>
              <a:spcAft>
                <a:spcPct val="0"/>
              </a:spcAft>
              <a:buClrTx/>
              <a:buSzTx/>
              <a:buFont typeface="Wingdings" panose="05000000000000000000" pitchFamily="2" charset="2"/>
              <a:buNone/>
              <a:defRPr/>
            </a:pPr>
            <a:endParaRPr kumimoji="0" lang="nl-NL" altLang="zh-TW"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100000"/>
              </a:lnSpc>
              <a:spcBef>
                <a:spcPts val="800"/>
              </a:spcBef>
              <a:spcAft>
                <a:spcPct val="0"/>
              </a:spcAft>
              <a:buClrTx/>
              <a:buSzTx/>
              <a:buFont typeface="Wingdings" panose="05000000000000000000" pitchFamily="2" charset="2"/>
              <a:buNone/>
              <a:defRPr/>
            </a:pPr>
            <a:r>
              <a:rPr lang="nl-NL" altLang="zh-TW" b="1" smtClean="0">
                <a:ln>
                  <a:noFill/>
                </a:ln>
                <a:effectLst/>
                <a:uLnTx/>
                <a:uFillTx/>
                <a:sym typeface="+mn-ea"/>
              </a:rPr>
              <a:t>public static bool</a:t>
            </a:r>
            <a:r>
              <a:rPr lang="en-US" altLang="zh-CN" b="1" noProof="0" smtClean="0">
                <a:ln>
                  <a:noFill/>
                </a:ln>
                <a:effectLst/>
                <a:uLnTx/>
                <a:uFillTx/>
                <a:ea typeface="宋体" panose="02010600030101010101" pitchFamily="2" charset="-122"/>
                <a:sym typeface="+mn-ea"/>
              </a:rPr>
              <a:t> </a:t>
            </a:r>
            <a:r>
              <a:rPr lang="en-US" altLang="zh-TW" smtClean="0">
                <a:ln>
                  <a:noFill/>
                </a:ln>
                <a:solidFill>
                  <a:srgbClr val="CC3300"/>
                </a:solidFill>
                <a:effectLst>
                  <a:outerShdw blurRad="38100" dist="38100" dir="2700000" algn="tl">
                    <a:srgbClr val="C0C0C0"/>
                  </a:outerShdw>
                </a:effectLst>
                <a:uLnTx/>
                <a:uFillTx/>
                <a:sym typeface="+mn-ea"/>
              </a:rPr>
              <a:t>operator !=</a:t>
            </a:r>
            <a:r>
              <a:rPr lang="en-US" altLang="zh-TW" b="1" smtClean="0">
                <a:ln>
                  <a:noFill/>
                </a:ln>
                <a:effectLst/>
                <a:uLnTx/>
                <a:uFillTx/>
                <a:sym typeface="+mn-ea"/>
              </a:rPr>
              <a:t>(Coordinate op1, Coordinate op2)    {</a:t>
            </a:r>
            <a:endParaRPr kumimoji="0" lang="en-US" altLang="zh-TW"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100000"/>
              </a:lnSpc>
              <a:spcBef>
                <a:spcPts val="800"/>
              </a:spcBef>
              <a:spcAft>
                <a:spcPct val="0"/>
              </a:spcAft>
              <a:buClrTx/>
              <a:buSzTx/>
              <a:buFont typeface="Wingdings" panose="05000000000000000000" pitchFamily="2" charset="2"/>
              <a:buNone/>
              <a:defRPr/>
            </a:pPr>
            <a:r>
              <a:rPr lang="en-US" altLang="nl-NL" b="1" noProof="0" smtClean="0">
                <a:ln>
                  <a:noFill/>
                </a:ln>
                <a:effectLst/>
                <a:uLnTx/>
                <a:uFillTx/>
                <a:sym typeface="+mn-ea"/>
              </a:rPr>
              <a:t>return</a:t>
            </a:r>
            <a:r>
              <a:rPr lang="nl-NL" altLang="zh-TW" b="1" noProof="0" smtClean="0">
                <a:ln>
                  <a:noFill/>
                </a:ln>
                <a:effectLst/>
                <a:uLnTx/>
                <a:uFillTx/>
                <a:sym typeface="+mn-ea"/>
              </a:rPr>
              <a:t>(op1.x != op2.x &amp;&amp; op1.y != op2.y)</a:t>
            </a:r>
            <a:r>
              <a:rPr lang="en-US" altLang="nl-NL" b="1" noProof="0" smtClean="0">
                <a:ln>
                  <a:noFill/>
                </a:ln>
                <a:effectLst/>
                <a:uLnTx/>
                <a:uFillTx/>
                <a:sym typeface="+mn-ea"/>
              </a:rPr>
              <a:t>;</a:t>
            </a:r>
            <a:r>
              <a:rPr lang="nl-NL" altLang="zh-TW" b="1" smtClean="0">
                <a:ln>
                  <a:noFill/>
                </a:ln>
                <a:effectLst/>
                <a:uLnTx/>
                <a:uFillTx/>
                <a:sym typeface="+mn-ea"/>
              </a:rPr>
              <a:t>}</a:t>
            </a:r>
            <a:endParaRPr kumimoji="0" lang="nl-NL" altLang="zh-TW" b="1" i="0" u="none" strike="noStrike" kern="1200" cap="none" spc="0" normalizeH="0" baseline="0" noProof="1" smtClean="0">
              <a:ln>
                <a:noFill/>
              </a:ln>
              <a:solidFill>
                <a:schemeClr val="tx1"/>
              </a:solidFill>
              <a:effectLst/>
              <a:uLnTx/>
              <a:uFillTx/>
              <a:ea typeface="+mn-ea"/>
            </a:endParaRPr>
          </a:p>
        </p:txBody>
      </p:sp>
      <p:sp>
        <p:nvSpPr>
          <p:cNvPr id="29699" name="日期占位符 3"/>
          <p:cNvSpPr txBox="1">
            <a:spLocks noGrp="1"/>
          </p:cNvSpPr>
          <p:nvPr>
            <p:ph type="dt" sz="half" idx="10"/>
          </p:nvPr>
        </p:nvSpPr>
        <p:spPr>
          <a:xfrm rot="-2460000">
            <a:off x="1725613" y="5870575"/>
            <a:ext cx="2176462" cy="201613"/>
          </a:xfrm>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r>
              <a:rPr lang="en-US" altLang="zh-CN" sz="1200" dirty="0">
                <a:solidFill>
                  <a:srgbClr val="FFFFFF"/>
                </a:solidFill>
              </a:rPr>
              <a:t>www.pcschoolchina.com</a:t>
            </a:r>
            <a:endParaRPr lang="en-US" altLang="zh-CN" sz="1200" dirty="0">
              <a:solidFill>
                <a:srgbClr val="FFFFFF"/>
              </a:solidFill>
            </a:endParaRPr>
          </a:p>
        </p:txBody>
      </p:sp>
      <p:sp>
        <p:nvSpPr>
          <p:cNvPr id="4" name="页脚占位符 4"/>
          <p:cNvSpPr txBox="1">
            <a:spLocks noGrp="1"/>
          </p:cNvSpPr>
          <p:nvPr>
            <p:ph type="ftr" sz="quarter" idx="11"/>
          </p:nvPr>
        </p:nvSpPr>
        <p:spPr>
          <a:no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1000" b="0" i="0" u="none" strike="noStrike" kern="1200" cap="all" spc="200" normalizeH="0" baseline="0" noProof="0">
                <a:ln>
                  <a:noFill/>
                </a:ln>
                <a:solidFill>
                  <a:srgbClr val="FFFFFF"/>
                </a:solidFill>
                <a:effectLst/>
                <a:uLnTx/>
                <a:uFillTx/>
                <a:ea typeface="宋体" panose="02010600030101010101" pitchFamily="2" charset="-122"/>
              </a:rPr>
              <a:t>巨匠</a:t>
            </a:r>
            <a:r>
              <a:rPr kumimoji="0" lang="en-US" altLang="zh-CN" sz="1000" b="0" i="0" u="none" strike="noStrike" kern="1200" cap="all" spc="200" normalizeH="0" baseline="0" noProof="0">
                <a:ln>
                  <a:noFill/>
                </a:ln>
                <a:solidFill>
                  <a:srgbClr val="FFFFFF"/>
                </a:solidFill>
                <a:effectLst/>
                <a:uLnTx/>
                <a:uFillTx/>
                <a:ea typeface="宋体" panose="02010600030101010101" pitchFamily="2" charset="-122"/>
              </a:rPr>
              <a:t>IT</a:t>
            </a:r>
            <a:r>
              <a:rPr kumimoji="0" lang="zh-CN" altLang="en-US" sz="1000" b="0" i="0" u="none" strike="noStrike" kern="1200" cap="all" spc="200" normalizeH="0" baseline="0" noProof="0">
                <a:ln>
                  <a:noFill/>
                </a:ln>
                <a:solidFill>
                  <a:srgbClr val="FFFFFF"/>
                </a:solidFill>
                <a:effectLst/>
                <a:uLnTx/>
                <a:uFillTx/>
                <a:ea typeface="宋体" panose="02010600030101010101" pitchFamily="2" charset="-122"/>
              </a:rPr>
              <a:t>培训</a:t>
            </a:r>
            <a:endParaRPr kumimoji="0" lang="zh-CN" altLang="en-US" sz="1000" b="0" i="0" u="none" strike="noStrike" kern="1200" cap="all" spc="200" normalizeH="0" baseline="0" noProof="0">
              <a:ln>
                <a:noFill/>
              </a:ln>
              <a:solidFill>
                <a:srgbClr val="FFFFFF"/>
              </a:solidFill>
              <a:effectLst/>
              <a:uLnTx/>
              <a:uFillTx/>
              <a:ea typeface="宋体" panose="02010600030101010101" pitchFamily="2"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noChangeArrowheads="1"/>
          </p:cNvSpPr>
          <p:nvPr>
            <p:ph idx="1"/>
          </p:nvPr>
        </p:nvSpPr>
        <p:spPr>
          <a:xfrm>
            <a:off x="462915" y="674370"/>
            <a:ext cx="11132820" cy="5509895"/>
          </a:xfrm>
          <a:solidFill>
            <a:schemeClr val="bg1"/>
          </a:solidFill>
        </p:spPr>
        <p:txBody>
          <a:bodyPr vert="horz" wrap="square" lIns="91440" tIns="45720" rIns="91440" bIns="45720" numCol="1" anchor="t" anchorCtr="0" compatLnSpc="1">
            <a:noAutofit/>
          </a:bodyPr>
          <a:lstStyle/>
          <a:p>
            <a:pPr marL="342900" marR="0" lvl="0" indent="-342900" algn="l" defTabSz="914400" rtl="0" eaLnBrk="1" fontAlgn="base" latinLnBrk="0" hangingPunct="1">
              <a:lnSpc>
                <a:spcPct val="100000"/>
              </a:lnSpc>
              <a:spcBef>
                <a:spcPts val="800"/>
              </a:spcBef>
              <a:spcAft>
                <a:spcPct val="0"/>
              </a:spcAft>
              <a:buClrTx/>
              <a:buSzTx/>
              <a:buFont typeface="Wingdings" panose="05000000000000000000" pitchFamily="2" charset="2"/>
              <a:buNone/>
              <a:defRPr/>
            </a:pPr>
            <a:r>
              <a:rPr kumimoji="0" lang="zh-CN" altLang="zh-CN" sz="2000" b="1" i="0" u="none" strike="noStrike" kern="1200" cap="none" spc="0" normalizeH="0" baseline="0" noProof="1" smtClean="0">
                <a:ln>
                  <a:noFill/>
                </a:ln>
                <a:solidFill>
                  <a:schemeClr val="tx1"/>
                </a:solidFill>
                <a:effectLst/>
                <a:uLnTx/>
                <a:uFillTx/>
              </a:rPr>
              <a:t>// </a:t>
            </a:r>
            <a:r>
              <a:rPr kumimoji="0" lang="zh-CN" altLang="zh-CN" sz="2000" b="1" i="0" u="none" strike="noStrike" kern="1200" cap="none" spc="0" normalizeH="0" baseline="0" noProof="0" smtClean="0">
                <a:ln>
                  <a:noFill/>
                </a:ln>
                <a:solidFill>
                  <a:schemeClr val="tx1"/>
                </a:solidFill>
                <a:effectLst/>
                <a:uLnTx/>
                <a:uFillTx/>
                <a:ea typeface="宋体" panose="02010600030101010101" pitchFamily="2" charset="-122"/>
              </a:rPr>
              <a:t>重载布林判断</a:t>
            </a:r>
            <a:endParaRPr kumimoji="0" lang="zh-CN" altLang="zh-CN" sz="2000" b="1" i="0" u="none" strike="noStrike" kern="1200" cap="none" spc="0" normalizeH="0" baseline="0" noProof="0" smtClean="0">
              <a:ln>
                <a:noFill/>
              </a:ln>
              <a:solidFill>
                <a:schemeClr val="tx1"/>
              </a:solidFill>
              <a:effectLst/>
              <a:uLnTx/>
              <a:uFillTx/>
              <a:ea typeface="宋体" panose="02010600030101010101" pitchFamily="2" charset="-122"/>
            </a:endParaRPr>
          </a:p>
          <a:p>
            <a:pPr marL="342900" marR="0" lvl="0" indent="-342900" algn="l" defTabSz="914400" rtl="0" eaLnBrk="1" fontAlgn="base" latinLnBrk="0" hangingPunct="1">
              <a:lnSpc>
                <a:spcPct val="100000"/>
              </a:lnSpc>
              <a:spcBef>
                <a:spcPts val="800"/>
              </a:spcBef>
              <a:spcAft>
                <a:spcPct val="0"/>
              </a:spcAft>
              <a:buClrTx/>
              <a:buSzTx/>
              <a:buFont typeface="Wingdings" panose="05000000000000000000" pitchFamily="2" charset="2"/>
              <a:buNone/>
              <a:defRPr/>
            </a:pPr>
            <a:r>
              <a:rPr kumimoji="0" lang="en-US" altLang="zh-CN" sz="2000" b="1" i="0" u="none" strike="noStrike" kern="1200" cap="none" spc="0" normalizeH="0" baseline="0" noProof="1" smtClean="0">
                <a:ln>
                  <a:noFill/>
                </a:ln>
                <a:solidFill>
                  <a:schemeClr val="tx1"/>
                </a:solidFill>
                <a:effectLst/>
                <a:uLnTx/>
                <a:uFillTx/>
              </a:rPr>
              <a:t>public static bool</a:t>
            </a:r>
            <a:r>
              <a:rPr kumimoji="0" lang="en-US" altLang="zh-CN" sz="2000" b="1" i="0" u="none" strike="noStrike" kern="1200" cap="none" spc="0" normalizeH="0" baseline="0" noProof="0" smtClean="0">
                <a:ln>
                  <a:noFill/>
                </a:ln>
                <a:solidFill>
                  <a:schemeClr val="tx1"/>
                </a:solidFill>
                <a:effectLst/>
                <a:uLnTx/>
                <a:uFillTx/>
                <a:ea typeface="宋体" panose="02010600030101010101" pitchFamily="2" charset="-122"/>
              </a:rPr>
              <a:t> </a:t>
            </a:r>
            <a:r>
              <a:rPr kumimoji="0" lang="en-US" altLang="zh-TW" sz="2000" b="0" i="0" u="none" strike="noStrike" kern="1200" cap="none" spc="0" normalizeH="0" baseline="0" noProof="1" smtClean="0">
                <a:ln>
                  <a:noFill/>
                </a:ln>
                <a:solidFill>
                  <a:srgbClr val="CC3300"/>
                </a:solidFill>
                <a:effectLst>
                  <a:outerShdw blurRad="38100" dist="38100" dir="2700000" algn="tl">
                    <a:srgbClr val="C0C0C0"/>
                  </a:outerShdw>
                </a:effectLst>
                <a:uLnTx/>
                <a:uFillTx/>
                <a:ea typeface="+mn-ea"/>
              </a:rPr>
              <a:t>operator true</a:t>
            </a:r>
            <a:r>
              <a:rPr kumimoji="0" lang="en-US" altLang="zh-TW" sz="2000" b="1" i="0" u="none" strike="noStrike" kern="1200" cap="none" spc="0" normalizeH="0" baseline="0" noProof="1" smtClean="0">
                <a:ln>
                  <a:noFill/>
                </a:ln>
                <a:solidFill>
                  <a:schemeClr val="tx1"/>
                </a:solidFill>
                <a:effectLst/>
                <a:uLnTx/>
                <a:uFillTx/>
                <a:ea typeface="+mn-ea"/>
              </a:rPr>
              <a:t>(Coordinate op1)    {</a:t>
            </a:r>
            <a:endParaRPr kumimoji="0" lang="en-US" altLang="zh-TW" sz="2000"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100000"/>
              </a:lnSpc>
              <a:spcBef>
                <a:spcPts val="800"/>
              </a:spcBef>
              <a:spcAft>
                <a:spcPct val="0"/>
              </a:spcAft>
              <a:buClrTx/>
              <a:buSzTx/>
              <a:buFont typeface="Wingdings" panose="05000000000000000000" pitchFamily="2" charset="2"/>
              <a:buNone/>
              <a:defRPr/>
            </a:pPr>
            <a:r>
              <a:rPr kumimoji="0" lang="en-US" altLang="nl-NL" sz="2000" b="1" i="0" u="none" strike="noStrike" kern="1200" cap="none" spc="0" normalizeH="0" baseline="0" noProof="0" smtClean="0">
                <a:ln>
                  <a:noFill/>
                </a:ln>
                <a:solidFill>
                  <a:schemeClr val="tx1"/>
                </a:solidFill>
                <a:effectLst/>
                <a:uLnTx/>
                <a:uFillTx/>
                <a:ea typeface="+mn-ea"/>
              </a:rPr>
              <a:t>return </a:t>
            </a:r>
            <a:r>
              <a:rPr kumimoji="0" lang="nl-NL" altLang="zh-TW" sz="2000" b="1" i="0" u="none" strike="noStrike" kern="1200" cap="none" spc="0" normalizeH="0" baseline="0" noProof="0" smtClean="0">
                <a:ln>
                  <a:noFill/>
                </a:ln>
                <a:solidFill>
                  <a:schemeClr val="tx1"/>
                </a:solidFill>
                <a:effectLst/>
                <a:uLnTx/>
                <a:uFillTx/>
                <a:ea typeface="+mn-ea"/>
              </a:rPr>
              <a:t>(op1.x != 0 || op1.y != 0)</a:t>
            </a:r>
            <a:r>
              <a:rPr kumimoji="0" lang="en-US" altLang="nl-NL" sz="2000" b="1" i="0" u="none" strike="noStrike" kern="1200" cap="none" spc="0" normalizeH="0" baseline="0" noProof="0" smtClean="0">
                <a:ln>
                  <a:noFill/>
                </a:ln>
                <a:solidFill>
                  <a:schemeClr val="tx1"/>
                </a:solidFill>
                <a:effectLst/>
                <a:uLnTx/>
                <a:uFillTx/>
                <a:ea typeface="+mn-ea"/>
              </a:rPr>
              <a:t>; </a:t>
            </a:r>
            <a:r>
              <a:rPr kumimoji="0" lang="nl-NL" altLang="zh-TW" sz="2000" b="1" i="0" u="none" strike="noStrike" kern="1200" cap="none" spc="0" normalizeH="0" baseline="0" noProof="1" smtClean="0">
                <a:ln>
                  <a:noFill/>
                </a:ln>
                <a:solidFill>
                  <a:schemeClr val="tx1"/>
                </a:solidFill>
                <a:effectLst/>
                <a:uLnTx/>
                <a:uFillTx/>
                <a:ea typeface="+mn-ea"/>
              </a:rPr>
              <a:t>}</a:t>
            </a:r>
            <a:endParaRPr kumimoji="0" lang="nl-NL" altLang="zh-TW" sz="2000"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100000"/>
              </a:lnSpc>
              <a:spcBef>
                <a:spcPts val="800"/>
              </a:spcBef>
              <a:spcAft>
                <a:spcPct val="0"/>
              </a:spcAft>
              <a:buClrTx/>
              <a:buSzTx/>
              <a:buFont typeface="Wingdings" panose="05000000000000000000" pitchFamily="2" charset="2"/>
              <a:buNone/>
              <a:defRPr/>
            </a:pPr>
            <a:endParaRPr kumimoji="0" lang="nl-NL" altLang="zh-TW" sz="2000"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100000"/>
              </a:lnSpc>
              <a:spcBef>
                <a:spcPts val="800"/>
              </a:spcBef>
              <a:spcAft>
                <a:spcPct val="0"/>
              </a:spcAft>
              <a:buClrTx/>
              <a:buSzTx/>
              <a:buFont typeface="Wingdings" panose="05000000000000000000" pitchFamily="2" charset="2"/>
              <a:buNone/>
              <a:defRPr/>
            </a:pPr>
            <a:r>
              <a:rPr kumimoji="0" lang="nl-NL" altLang="zh-TW" sz="2000" b="1" i="0" u="none" strike="noStrike" kern="1200" cap="none" spc="0" normalizeH="0" baseline="0" noProof="1" smtClean="0">
                <a:ln>
                  <a:noFill/>
                </a:ln>
                <a:solidFill>
                  <a:schemeClr val="tx1"/>
                </a:solidFill>
                <a:effectLst/>
                <a:uLnTx/>
                <a:uFillTx/>
                <a:ea typeface="+mn-ea"/>
              </a:rPr>
              <a:t>public static bool</a:t>
            </a:r>
            <a:r>
              <a:rPr kumimoji="0" lang="en-US" altLang="zh-CN" sz="2000" b="1" i="0" u="none" strike="noStrike" kern="1200" cap="none" spc="0" normalizeH="0" baseline="0" noProof="0" smtClean="0">
                <a:ln>
                  <a:noFill/>
                </a:ln>
                <a:solidFill>
                  <a:schemeClr val="tx1"/>
                </a:solidFill>
                <a:effectLst/>
                <a:uLnTx/>
                <a:uFillTx/>
                <a:ea typeface="宋体" panose="02010600030101010101" pitchFamily="2" charset="-122"/>
              </a:rPr>
              <a:t> </a:t>
            </a:r>
            <a:r>
              <a:rPr kumimoji="0" lang="en-US" altLang="zh-TW" sz="2000" b="0" i="0" u="none" strike="noStrike" kern="1200" cap="none" spc="0" normalizeH="0" baseline="0" noProof="1" smtClean="0">
                <a:ln>
                  <a:noFill/>
                </a:ln>
                <a:solidFill>
                  <a:srgbClr val="CC3300"/>
                </a:solidFill>
                <a:effectLst>
                  <a:outerShdw blurRad="38100" dist="38100" dir="2700000" algn="tl">
                    <a:srgbClr val="C0C0C0"/>
                  </a:outerShdw>
                </a:effectLst>
                <a:uLnTx/>
                <a:uFillTx/>
                <a:ea typeface="+mn-ea"/>
              </a:rPr>
              <a:t>operator false</a:t>
            </a:r>
            <a:r>
              <a:rPr kumimoji="0" lang="en-US" altLang="zh-TW" sz="2000" b="1" i="0" u="none" strike="noStrike" kern="1200" cap="none" spc="0" normalizeH="0" baseline="0" noProof="1" smtClean="0">
                <a:ln>
                  <a:noFill/>
                </a:ln>
                <a:solidFill>
                  <a:schemeClr val="tx1"/>
                </a:solidFill>
                <a:effectLst/>
                <a:uLnTx/>
                <a:uFillTx/>
                <a:ea typeface="+mn-ea"/>
              </a:rPr>
              <a:t>(Coordinate op1)    {</a:t>
            </a:r>
            <a:endParaRPr kumimoji="0" lang="en-US" altLang="zh-TW" sz="2000"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100000"/>
              </a:lnSpc>
              <a:spcBef>
                <a:spcPts val="800"/>
              </a:spcBef>
              <a:spcAft>
                <a:spcPct val="0"/>
              </a:spcAft>
              <a:buClrTx/>
              <a:buSzTx/>
              <a:buFont typeface="Wingdings" panose="05000000000000000000" pitchFamily="2" charset="2"/>
              <a:buNone/>
              <a:defRPr/>
            </a:pPr>
            <a:r>
              <a:rPr kumimoji="0" lang="en-US" altLang="nl-NL" sz="2000" b="1" i="0" u="none" strike="noStrike" kern="1200" cap="none" spc="0" normalizeH="0" baseline="0" noProof="0" smtClean="0">
                <a:ln>
                  <a:noFill/>
                </a:ln>
                <a:solidFill>
                  <a:schemeClr val="tx1"/>
                </a:solidFill>
                <a:effectLst/>
                <a:uLnTx/>
                <a:uFillTx/>
                <a:ea typeface="+mn-ea"/>
              </a:rPr>
              <a:t>return </a:t>
            </a:r>
            <a:r>
              <a:rPr kumimoji="0" lang="nl-NL" altLang="zh-TW" sz="2000" b="1" i="0" u="none" strike="noStrike" kern="1200" cap="none" spc="0" normalizeH="0" baseline="0" noProof="0" smtClean="0">
                <a:ln>
                  <a:noFill/>
                </a:ln>
                <a:solidFill>
                  <a:schemeClr val="tx1"/>
                </a:solidFill>
                <a:effectLst/>
                <a:uLnTx/>
                <a:uFillTx/>
                <a:ea typeface="+mn-ea"/>
              </a:rPr>
              <a:t>(op1.x == 0 &amp;&amp; op1.y == 0)</a:t>
            </a:r>
            <a:r>
              <a:rPr kumimoji="0" lang="en-US" altLang="nl-NL" sz="2000" b="1" i="0" u="none" strike="noStrike" kern="1200" cap="none" spc="0" normalizeH="0" baseline="0" noProof="0" smtClean="0">
                <a:ln>
                  <a:noFill/>
                </a:ln>
                <a:solidFill>
                  <a:schemeClr val="tx1"/>
                </a:solidFill>
                <a:effectLst/>
                <a:uLnTx/>
                <a:uFillTx/>
                <a:ea typeface="+mn-ea"/>
              </a:rPr>
              <a:t>;</a:t>
            </a:r>
            <a:r>
              <a:rPr kumimoji="0" lang="nl-NL" altLang="zh-TW" sz="2000" b="1" i="0" u="none" strike="noStrike" kern="1200" cap="none" spc="0" normalizeH="0" baseline="0" noProof="1" smtClean="0">
                <a:ln>
                  <a:noFill/>
                </a:ln>
                <a:solidFill>
                  <a:schemeClr val="tx1"/>
                </a:solidFill>
                <a:effectLst/>
                <a:uLnTx/>
                <a:uFillTx/>
                <a:ea typeface="+mn-ea"/>
              </a:rPr>
              <a:t>}</a:t>
            </a:r>
            <a:endParaRPr kumimoji="0" lang="nl-NL" altLang="zh-TW" sz="2000"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100000"/>
              </a:lnSpc>
              <a:spcBef>
                <a:spcPts val="800"/>
              </a:spcBef>
              <a:spcAft>
                <a:spcPct val="0"/>
              </a:spcAft>
              <a:buClrTx/>
              <a:buSzTx/>
              <a:buFont typeface="Wingdings" panose="05000000000000000000" pitchFamily="2" charset="2"/>
              <a:buNone/>
              <a:defRPr/>
            </a:pPr>
            <a:endParaRPr kumimoji="0" lang="nl-NL" altLang="zh-TW" sz="2000"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100000"/>
              </a:lnSpc>
              <a:spcBef>
                <a:spcPts val="800"/>
              </a:spcBef>
              <a:spcAft>
                <a:spcPct val="0"/>
              </a:spcAft>
              <a:buClrTx/>
              <a:buSzTx/>
              <a:buFont typeface="Wingdings" panose="05000000000000000000" pitchFamily="2" charset="2"/>
              <a:buNone/>
              <a:defRPr/>
            </a:pPr>
            <a:r>
              <a:rPr lang="zh-CN" altLang="zh-CN" sz="2000" b="1" smtClean="0">
                <a:ln>
                  <a:noFill/>
                </a:ln>
                <a:effectLst/>
                <a:uLnTx/>
                <a:uFillTx/>
                <a:sym typeface="+mn-ea"/>
              </a:rPr>
              <a:t>// </a:t>
            </a:r>
            <a:r>
              <a:rPr lang="zh-CN" altLang="zh-CN" sz="2000" b="1" noProof="0" smtClean="0">
                <a:ln>
                  <a:noFill/>
                </a:ln>
                <a:effectLst/>
                <a:uLnTx/>
                <a:uFillTx/>
                <a:ea typeface="宋体" panose="02010600030101010101" pitchFamily="2" charset="-122"/>
                <a:sym typeface="+mn-ea"/>
              </a:rPr>
              <a:t>重载逻辑运算符</a:t>
            </a:r>
            <a:endParaRPr kumimoji="0" lang="zh-CN" altLang="zh-CN" sz="2000" b="1" i="0" u="none" strike="noStrike" kern="1200" cap="none" spc="0" normalizeH="0" baseline="0" noProof="0" smtClean="0">
              <a:ln>
                <a:noFill/>
              </a:ln>
              <a:solidFill>
                <a:schemeClr val="tx1"/>
              </a:solidFill>
              <a:effectLst/>
              <a:uLnTx/>
              <a:uFillTx/>
              <a:ea typeface="宋体" panose="02010600030101010101" pitchFamily="2" charset="-122"/>
            </a:endParaRPr>
          </a:p>
          <a:p>
            <a:pPr marL="342900" marR="0" lvl="0" indent="-342900" algn="l" defTabSz="914400" rtl="0" eaLnBrk="1" fontAlgn="base" latinLnBrk="0" hangingPunct="1">
              <a:lnSpc>
                <a:spcPct val="100000"/>
              </a:lnSpc>
              <a:spcBef>
                <a:spcPts val="800"/>
              </a:spcBef>
              <a:spcAft>
                <a:spcPct val="0"/>
              </a:spcAft>
              <a:buClrTx/>
              <a:buSzTx/>
              <a:buFont typeface="Wingdings" panose="05000000000000000000" pitchFamily="2" charset="2"/>
              <a:buNone/>
              <a:defRPr/>
            </a:pPr>
            <a:r>
              <a:rPr lang="en-US" altLang="zh-CN" sz="2000" b="1" smtClean="0">
                <a:ln>
                  <a:noFill/>
                </a:ln>
                <a:effectLst/>
                <a:uLnTx/>
                <a:uFillTx/>
                <a:sym typeface="+mn-ea"/>
              </a:rPr>
              <a:t>public static bool</a:t>
            </a:r>
            <a:r>
              <a:rPr lang="en-US" altLang="zh-CN" sz="2000" b="1" noProof="0" smtClean="0">
                <a:ln>
                  <a:noFill/>
                </a:ln>
                <a:effectLst/>
                <a:uLnTx/>
                <a:uFillTx/>
                <a:ea typeface="宋体" panose="02010600030101010101" pitchFamily="2" charset="-122"/>
                <a:sym typeface="+mn-ea"/>
              </a:rPr>
              <a:t> </a:t>
            </a:r>
            <a:r>
              <a:rPr lang="en-US" altLang="zh-TW" sz="2000" smtClean="0">
                <a:ln>
                  <a:noFill/>
                </a:ln>
                <a:solidFill>
                  <a:srgbClr val="CC3300"/>
                </a:solidFill>
                <a:effectLst>
                  <a:outerShdw blurRad="38100" dist="38100" dir="2700000" algn="tl">
                    <a:srgbClr val="C0C0C0"/>
                  </a:outerShdw>
                </a:effectLst>
                <a:uLnTx/>
                <a:uFillTx/>
                <a:sym typeface="+mn-ea"/>
              </a:rPr>
              <a:t>operator !</a:t>
            </a:r>
            <a:r>
              <a:rPr lang="en-US" altLang="zh-TW" sz="2000" b="1" smtClean="0">
                <a:ln>
                  <a:noFill/>
                </a:ln>
                <a:effectLst/>
                <a:uLnTx/>
                <a:uFillTx/>
                <a:sym typeface="+mn-ea"/>
              </a:rPr>
              <a:t>(Coordinate op1)    {</a:t>
            </a:r>
            <a:endParaRPr kumimoji="0" lang="en-US" altLang="zh-TW" sz="2000"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100000"/>
              </a:lnSpc>
              <a:spcBef>
                <a:spcPts val="800"/>
              </a:spcBef>
              <a:spcAft>
                <a:spcPct val="0"/>
              </a:spcAft>
              <a:buClrTx/>
              <a:buSzTx/>
              <a:buFont typeface="Wingdings" panose="05000000000000000000" pitchFamily="2" charset="2"/>
              <a:buNone/>
              <a:defRPr/>
            </a:pPr>
            <a:r>
              <a:rPr lang="en-US" altLang="nl-NL" sz="2000" b="1" noProof="0" smtClean="0">
                <a:ln>
                  <a:noFill/>
                </a:ln>
                <a:effectLst/>
                <a:uLnTx/>
                <a:uFillTx/>
                <a:sym typeface="+mn-ea"/>
              </a:rPr>
              <a:t>return !</a:t>
            </a:r>
            <a:r>
              <a:rPr lang="nl-NL" altLang="zh-TW" sz="2000" b="1" noProof="0" smtClean="0">
                <a:ln>
                  <a:noFill/>
                </a:ln>
                <a:effectLst/>
                <a:uLnTx/>
                <a:uFillTx/>
                <a:sym typeface="+mn-ea"/>
              </a:rPr>
              <a:t>(op1.x != 0 &amp;&amp; op1.y != 0)</a:t>
            </a:r>
            <a:r>
              <a:rPr lang="en-US" altLang="nl-NL" sz="2000" b="1" noProof="0" smtClean="0">
                <a:ln>
                  <a:noFill/>
                </a:ln>
                <a:effectLst/>
                <a:uLnTx/>
                <a:uFillTx/>
                <a:sym typeface="+mn-ea"/>
              </a:rPr>
              <a:t>;</a:t>
            </a:r>
            <a:r>
              <a:rPr lang="nl-NL" altLang="zh-TW" sz="2000" b="1" smtClean="0">
                <a:ln>
                  <a:noFill/>
                </a:ln>
                <a:effectLst/>
                <a:uLnTx/>
                <a:uFillTx/>
                <a:sym typeface="+mn-ea"/>
              </a:rPr>
              <a:t>}</a:t>
            </a:r>
            <a:endParaRPr kumimoji="0" lang="nl-NL" altLang="zh-TW" sz="2000"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100000"/>
              </a:lnSpc>
              <a:spcBef>
                <a:spcPts val="800"/>
              </a:spcBef>
              <a:spcAft>
                <a:spcPct val="0"/>
              </a:spcAft>
              <a:buClrTx/>
              <a:buSzTx/>
              <a:buFont typeface="Wingdings" panose="05000000000000000000" pitchFamily="2" charset="2"/>
              <a:buNone/>
              <a:defRPr/>
            </a:pPr>
            <a:endParaRPr kumimoji="0" lang="nl-NL" altLang="zh-TW" sz="2000"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100000"/>
              </a:lnSpc>
              <a:spcBef>
                <a:spcPts val="800"/>
              </a:spcBef>
              <a:spcAft>
                <a:spcPct val="0"/>
              </a:spcAft>
              <a:buClrTx/>
              <a:buSzTx/>
              <a:buFont typeface="Wingdings" panose="05000000000000000000" pitchFamily="2" charset="2"/>
              <a:buNone/>
              <a:defRPr/>
            </a:pPr>
            <a:r>
              <a:rPr lang="nl-NL" altLang="zh-TW" sz="2000" b="1" smtClean="0">
                <a:ln>
                  <a:noFill/>
                </a:ln>
                <a:effectLst/>
                <a:uLnTx/>
                <a:uFillTx/>
                <a:sym typeface="+mn-ea"/>
              </a:rPr>
              <a:t>public static bool</a:t>
            </a:r>
            <a:r>
              <a:rPr lang="en-US" altLang="zh-CN" sz="2000" b="1" noProof="0" smtClean="0">
                <a:ln>
                  <a:noFill/>
                </a:ln>
                <a:effectLst/>
                <a:uLnTx/>
                <a:uFillTx/>
                <a:ea typeface="宋体" panose="02010600030101010101" pitchFamily="2" charset="-122"/>
                <a:sym typeface="+mn-ea"/>
              </a:rPr>
              <a:t> </a:t>
            </a:r>
            <a:r>
              <a:rPr lang="en-US" altLang="zh-TW" sz="2000" smtClean="0">
                <a:ln>
                  <a:noFill/>
                </a:ln>
                <a:solidFill>
                  <a:srgbClr val="CC3300"/>
                </a:solidFill>
                <a:effectLst>
                  <a:outerShdw blurRad="38100" dist="38100" dir="2700000" algn="tl">
                    <a:srgbClr val="C0C0C0"/>
                  </a:outerShdw>
                </a:effectLst>
                <a:uLnTx/>
                <a:uFillTx/>
                <a:sym typeface="+mn-ea"/>
              </a:rPr>
              <a:t>operator &amp;</a:t>
            </a:r>
            <a:r>
              <a:rPr lang="en-US" altLang="zh-TW" sz="2000" b="1" smtClean="0">
                <a:ln>
                  <a:noFill/>
                </a:ln>
                <a:effectLst/>
                <a:uLnTx/>
                <a:uFillTx/>
                <a:sym typeface="+mn-ea"/>
              </a:rPr>
              <a:t>(Coordinate op1, Coordinate op2)    {</a:t>
            </a:r>
            <a:endParaRPr kumimoji="0" lang="en-US" altLang="zh-TW" sz="2000"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100000"/>
              </a:lnSpc>
              <a:spcBef>
                <a:spcPts val="800"/>
              </a:spcBef>
              <a:spcAft>
                <a:spcPct val="0"/>
              </a:spcAft>
              <a:buClrTx/>
              <a:buSzTx/>
              <a:buFont typeface="Wingdings" panose="05000000000000000000" pitchFamily="2" charset="2"/>
              <a:buNone/>
              <a:defRPr/>
            </a:pPr>
            <a:r>
              <a:rPr lang="en-US" altLang="nl-NL" sz="2000" b="1" noProof="0" smtClean="0">
                <a:ln>
                  <a:noFill/>
                </a:ln>
                <a:effectLst/>
                <a:uLnTx/>
                <a:uFillTx/>
                <a:sym typeface="+mn-ea"/>
              </a:rPr>
              <a:t>return</a:t>
            </a:r>
            <a:r>
              <a:rPr lang="nl-NL" altLang="zh-TW" sz="2000" b="1" noProof="0" smtClean="0">
                <a:ln>
                  <a:noFill/>
                </a:ln>
                <a:effectLst/>
                <a:uLnTx/>
                <a:uFillTx/>
                <a:sym typeface="+mn-ea"/>
              </a:rPr>
              <a:t>((op1.x != 0 &amp;&amp; op1.y != 0) &amp; (op2.x != 0 &amp;&amp; op2.y != 0))</a:t>
            </a:r>
            <a:r>
              <a:rPr lang="en-US" altLang="nl-NL" sz="2000" b="1" noProof="0" smtClean="0">
                <a:ln>
                  <a:noFill/>
                </a:ln>
                <a:effectLst/>
                <a:uLnTx/>
                <a:uFillTx/>
                <a:sym typeface="+mn-ea"/>
              </a:rPr>
              <a:t>;</a:t>
            </a:r>
            <a:endParaRPr kumimoji="0" lang="nl-NL" altLang="zh-TW" sz="2000"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100000"/>
              </a:lnSpc>
              <a:spcBef>
                <a:spcPts val="800"/>
              </a:spcBef>
              <a:spcAft>
                <a:spcPct val="0"/>
              </a:spcAft>
              <a:buClrTx/>
              <a:buSzTx/>
              <a:buFont typeface="Wingdings" panose="05000000000000000000" pitchFamily="2" charset="2"/>
              <a:buNone/>
              <a:defRPr/>
            </a:pPr>
            <a:r>
              <a:rPr lang="nl-NL" altLang="zh-TW" sz="2000" b="1" smtClean="0">
                <a:ln>
                  <a:noFill/>
                </a:ln>
                <a:effectLst/>
                <a:uLnTx/>
                <a:uFillTx/>
                <a:sym typeface="+mn-ea"/>
              </a:rPr>
              <a:t>}</a:t>
            </a:r>
            <a:endParaRPr kumimoji="0" lang="nl-NL" altLang="zh-TW" sz="2000" b="1" i="0" u="none" strike="noStrike" kern="1200" cap="none" spc="0" normalizeH="0" baseline="0" noProof="1" smtClean="0">
              <a:ln>
                <a:noFill/>
              </a:ln>
              <a:solidFill>
                <a:schemeClr val="tx1"/>
              </a:solidFill>
              <a:effectLst/>
              <a:uLnTx/>
              <a:uFillTx/>
              <a:ea typeface="+mn-ea"/>
            </a:endParaRPr>
          </a:p>
          <a:p>
            <a:pPr marL="342900" marR="0" lvl="0" indent="-342900" algn="l" defTabSz="914400" rtl="0" eaLnBrk="1" fontAlgn="base" latinLnBrk="0" hangingPunct="1">
              <a:lnSpc>
                <a:spcPct val="70000"/>
              </a:lnSpc>
              <a:spcBef>
                <a:spcPts val="800"/>
              </a:spcBef>
              <a:spcAft>
                <a:spcPct val="0"/>
              </a:spcAft>
              <a:buClrTx/>
              <a:buSzTx/>
              <a:buFont typeface="Wingdings" panose="05000000000000000000" pitchFamily="2" charset="2"/>
              <a:buNone/>
              <a:defRPr/>
            </a:pPr>
            <a:endParaRPr kumimoji="0" lang="nl-NL" altLang="zh-TW" sz="2000" b="1" i="0" u="none" strike="noStrike" kern="1200" cap="none" spc="0" normalizeH="0" baseline="0" noProof="1" smtClean="0">
              <a:ln>
                <a:noFill/>
              </a:ln>
              <a:solidFill>
                <a:schemeClr val="tx1"/>
              </a:solidFill>
              <a:effectLst/>
              <a:uLnTx/>
              <a:uFillTx/>
              <a:ea typeface="+mn-ea"/>
            </a:endParaRPr>
          </a:p>
        </p:txBody>
      </p:sp>
      <p:sp>
        <p:nvSpPr>
          <p:cNvPr id="35843" name="日期占位符 3"/>
          <p:cNvSpPr txBox="1">
            <a:spLocks noGrp="1"/>
          </p:cNvSpPr>
          <p:nvPr>
            <p:ph type="dt" sz="half" idx="10"/>
          </p:nvPr>
        </p:nvSpPr>
        <p:spPr>
          <a:xfrm rot="-2460000">
            <a:off x="1725613" y="5870575"/>
            <a:ext cx="2176462" cy="201613"/>
          </a:xfrm>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r>
              <a:rPr lang="en-US" altLang="zh-CN" sz="1200" dirty="0">
                <a:solidFill>
                  <a:srgbClr val="FFFFFF"/>
                </a:solidFill>
              </a:rPr>
              <a:t>www.pcschoolchina.com</a:t>
            </a:r>
            <a:endParaRPr lang="en-US" altLang="zh-CN" sz="1200" dirty="0">
              <a:solidFill>
                <a:srgbClr val="FFFFFF"/>
              </a:solidFill>
            </a:endParaRPr>
          </a:p>
        </p:txBody>
      </p:sp>
      <p:sp>
        <p:nvSpPr>
          <p:cNvPr id="4" name="页脚占位符 4"/>
          <p:cNvSpPr txBox="1">
            <a:spLocks noGrp="1"/>
          </p:cNvSpPr>
          <p:nvPr>
            <p:ph type="ftr" sz="quarter" idx="11"/>
          </p:nvPr>
        </p:nvSpPr>
        <p:spPr>
          <a:no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1000" b="0" i="0" u="none" strike="noStrike" kern="1200" cap="all" spc="200" normalizeH="0" baseline="0" noProof="0">
                <a:ln>
                  <a:noFill/>
                </a:ln>
                <a:solidFill>
                  <a:srgbClr val="FFFFFF"/>
                </a:solidFill>
                <a:effectLst/>
                <a:uLnTx/>
                <a:uFillTx/>
                <a:ea typeface="宋体" panose="02010600030101010101" pitchFamily="2" charset="-122"/>
              </a:rPr>
              <a:t>巨匠</a:t>
            </a:r>
            <a:r>
              <a:rPr kumimoji="0" lang="en-US" altLang="zh-CN" sz="1000" b="0" i="0" u="none" strike="noStrike" kern="1200" cap="all" spc="200" normalizeH="0" baseline="0" noProof="0">
                <a:ln>
                  <a:noFill/>
                </a:ln>
                <a:solidFill>
                  <a:srgbClr val="FFFFFF"/>
                </a:solidFill>
                <a:effectLst/>
                <a:uLnTx/>
                <a:uFillTx/>
                <a:ea typeface="宋体" panose="02010600030101010101" pitchFamily="2" charset="-122"/>
              </a:rPr>
              <a:t>IT</a:t>
            </a:r>
            <a:r>
              <a:rPr kumimoji="0" lang="zh-CN" altLang="en-US" sz="1000" b="0" i="0" u="none" strike="noStrike" kern="1200" cap="all" spc="200" normalizeH="0" baseline="0" noProof="0">
                <a:ln>
                  <a:noFill/>
                </a:ln>
                <a:solidFill>
                  <a:srgbClr val="FFFFFF"/>
                </a:solidFill>
                <a:effectLst/>
                <a:uLnTx/>
                <a:uFillTx/>
                <a:ea typeface="宋体" panose="02010600030101010101" pitchFamily="2" charset="-122"/>
              </a:rPr>
              <a:t>培训</a:t>
            </a:r>
            <a:endParaRPr kumimoji="0" lang="zh-CN" altLang="en-US" sz="1000" b="0" i="0" u="none" strike="noStrike" kern="1200" cap="all" spc="200" normalizeH="0" baseline="0" noProof="0">
              <a:ln>
                <a:noFill/>
              </a:ln>
              <a:solidFill>
                <a:srgbClr val="FFFFFF"/>
              </a:solidFill>
              <a:effectLst/>
              <a:uLnTx/>
              <a:uFillTx/>
              <a:ea typeface="宋体" panose="02010600030101010101" pitchFamily="2"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p:cNvSpPr>
          <p:nvPr>
            <p:ph idx="1"/>
          </p:nvPr>
        </p:nvSpPr>
        <p:spPr>
          <a:xfrm>
            <a:off x="32385" y="264795"/>
            <a:ext cx="5563235" cy="6091555"/>
          </a:xfrm>
          <a:solidFill>
            <a:schemeClr val="bg1">
              <a:alpha val="100000"/>
            </a:schemeClr>
          </a:solidFill>
        </p:spPr>
        <p:txBody>
          <a:bodyPr vert="horz" wrap="square" lIns="91440" tIns="45720" rIns="91440" bIns="45720" anchor="t">
            <a:normAutofit lnSpcReduction="20000"/>
          </a:bodyPr>
          <a:p>
            <a:pPr eaLnBrk="1" hangingPunct="1">
              <a:lnSpc>
                <a:spcPct val="70000"/>
              </a:lnSpc>
              <a:buFont typeface="Wingdings" panose="05000000000000000000" pitchFamily="2" charset="2"/>
              <a:buChar char="•"/>
            </a:pPr>
            <a:r>
              <a:rPr lang="en-US" altLang="zh-TW" sz="1800" dirty="0">
                <a:ea typeface="PMingLiU" panose="02020500000000000000" pitchFamily="18" charset="-120"/>
              </a:rPr>
              <a:t>using System;</a:t>
            </a:r>
            <a:endParaRPr lang="en-US" altLang="zh-TW" sz="1800" dirty="0">
              <a:ea typeface="PMingLiU" panose="02020500000000000000" pitchFamily="18" charset="-120"/>
            </a:endParaRPr>
          </a:p>
          <a:p>
            <a:pPr eaLnBrk="1" hangingPunct="1">
              <a:lnSpc>
                <a:spcPct val="70000"/>
              </a:lnSpc>
              <a:buFont typeface="Wingdings" panose="05000000000000000000" pitchFamily="2" charset="2"/>
              <a:buChar char="•"/>
            </a:pPr>
            <a:r>
              <a:rPr lang="en-US" altLang="zh-TW" sz="1800" dirty="0">
                <a:ea typeface="PMingLiU" panose="02020500000000000000" pitchFamily="18" charset="-120"/>
              </a:rPr>
              <a:t>class Sample5_14</a:t>
            </a:r>
            <a:endParaRPr lang="en-US" altLang="zh-TW" sz="1800" dirty="0">
              <a:ea typeface="PMingLiU" panose="02020500000000000000" pitchFamily="18" charset="-120"/>
            </a:endParaRPr>
          </a:p>
          <a:p>
            <a:pPr eaLnBrk="1" hangingPunct="1">
              <a:lnSpc>
                <a:spcPct val="70000"/>
              </a:lnSpc>
              <a:buFont typeface="Wingdings" panose="05000000000000000000" pitchFamily="2" charset="2"/>
              <a:buChar char="•"/>
            </a:pPr>
            <a:r>
              <a:rPr lang="en-US" altLang="zh-TW" sz="1800" dirty="0">
                <a:ea typeface="PMingLiU" panose="02020500000000000000" pitchFamily="18" charset="-120"/>
              </a:rPr>
              <a:t>{</a:t>
            </a:r>
            <a:endParaRPr lang="en-US" altLang="zh-TW" sz="1800" dirty="0">
              <a:ea typeface="PMingLiU" panose="02020500000000000000" pitchFamily="18" charset="-120"/>
            </a:endParaRPr>
          </a:p>
          <a:p>
            <a:pPr eaLnBrk="1" hangingPunct="1">
              <a:lnSpc>
                <a:spcPct val="70000"/>
              </a:lnSpc>
              <a:buFont typeface="Wingdings" panose="05000000000000000000" pitchFamily="2" charset="2"/>
              <a:buChar char="•"/>
            </a:pPr>
            <a:r>
              <a:rPr lang="en-US" altLang="zh-TW" sz="1800" dirty="0">
                <a:ea typeface="PMingLiU" panose="02020500000000000000" pitchFamily="18" charset="-120"/>
              </a:rPr>
              <a:t>public static void Main()</a:t>
            </a:r>
            <a:endParaRPr lang="en-US" altLang="zh-TW" sz="1800" dirty="0">
              <a:ea typeface="PMingLiU" panose="02020500000000000000" pitchFamily="18" charset="-120"/>
            </a:endParaRPr>
          </a:p>
          <a:p>
            <a:pPr eaLnBrk="1" hangingPunct="1">
              <a:lnSpc>
                <a:spcPct val="70000"/>
              </a:lnSpc>
              <a:buFont typeface="Wingdings" panose="05000000000000000000" pitchFamily="2" charset="2"/>
              <a:buChar char="•"/>
            </a:pPr>
            <a:r>
              <a:rPr lang="en-US" altLang="zh-TW" sz="1800" dirty="0">
                <a:ea typeface="PMingLiU" panose="02020500000000000000" pitchFamily="18" charset="-120"/>
              </a:rPr>
              <a:t>{</a:t>
            </a:r>
            <a:endParaRPr lang="en-US" altLang="zh-TW" sz="1800" dirty="0">
              <a:ea typeface="PMingLiU" panose="02020500000000000000" pitchFamily="18" charset="-120"/>
            </a:endParaRPr>
          </a:p>
          <a:p>
            <a:pPr marL="0" indent="0" eaLnBrk="1" hangingPunct="1">
              <a:lnSpc>
                <a:spcPct val="70000"/>
              </a:lnSpc>
              <a:buNone/>
            </a:pPr>
            <a:r>
              <a:rPr lang="en-US" altLang="zh-TW" sz="1800" dirty="0">
                <a:ea typeface="PMingLiU" panose="02020500000000000000" pitchFamily="18" charset="-120"/>
              </a:rPr>
              <a:t>Coordinate c0 = new Coordinate(0, 0);</a:t>
            </a:r>
            <a:endParaRPr lang="en-US" altLang="zh-TW" sz="1800" dirty="0">
              <a:ea typeface="PMingLiU" panose="02020500000000000000" pitchFamily="18" charset="-120"/>
            </a:endParaRPr>
          </a:p>
          <a:p>
            <a:pPr marL="0" indent="0" eaLnBrk="1" hangingPunct="1">
              <a:lnSpc>
                <a:spcPct val="70000"/>
              </a:lnSpc>
              <a:buNone/>
            </a:pPr>
            <a:r>
              <a:rPr lang="en-US" altLang="zh-TW" sz="1800" dirty="0">
                <a:ea typeface="PMingLiU" panose="02020500000000000000" pitchFamily="18" charset="-120"/>
              </a:rPr>
              <a:t>Coordinate c1 = new Coordinate(3, 5);</a:t>
            </a:r>
            <a:endParaRPr lang="en-US" altLang="zh-TW" sz="1800" dirty="0">
              <a:ea typeface="PMingLiU" panose="02020500000000000000" pitchFamily="18" charset="-120"/>
            </a:endParaRPr>
          </a:p>
          <a:p>
            <a:pPr marL="0" indent="0" eaLnBrk="1" hangingPunct="1">
              <a:lnSpc>
                <a:spcPct val="70000"/>
              </a:lnSpc>
              <a:buNone/>
            </a:pPr>
            <a:r>
              <a:rPr lang="en-US" altLang="zh-TW" sz="1800" dirty="0">
                <a:ea typeface="PMingLiU" panose="02020500000000000000" pitchFamily="18" charset="-120"/>
              </a:rPr>
              <a:t>Coordinate c2 = new Coordinate(4, -3);</a:t>
            </a:r>
            <a:endParaRPr lang="en-US" altLang="zh-TW" sz="1800" dirty="0">
              <a:ea typeface="PMingLiU" panose="02020500000000000000" pitchFamily="18" charset="-120"/>
            </a:endParaRPr>
          </a:p>
          <a:p>
            <a:pPr marL="0" indent="0" eaLnBrk="1" hangingPunct="1">
              <a:lnSpc>
                <a:spcPct val="70000"/>
              </a:lnSpc>
              <a:buNone/>
            </a:pPr>
            <a:endParaRPr lang="en-US" altLang="zh-TW" sz="1800" dirty="0">
              <a:ea typeface="PMingLiU" panose="02020500000000000000" pitchFamily="18" charset="-120"/>
            </a:endParaRPr>
          </a:p>
          <a:p>
            <a:pPr marL="0" indent="0" eaLnBrk="1" hangingPunct="1">
              <a:lnSpc>
                <a:spcPct val="70000"/>
              </a:lnSpc>
              <a:buNone/>
            </a:pPr>
            <a:r>
              <a:rPr lang="en-US" altLang="zh-TW" sz="1800" dirty="0">
                <a:ea typeface="PMingLiU" panose="02020500000000000000" pitchFamily="18" charset="-120"/>
              </a:rPr>
              <a:t>Coordinate c3 = c1 + c2;</a:t>
            </a:r>
            <a:endParaRPr lang="en-US" altLang="zh-TW" sz="1800" dirty="0">
              <a:ea typeface="PMingLiU" panose="02020500000000000000" pitchFamily="18" charset="-120"/>
            </a:endParaRPr>
          </a:p>
          <a:p>
            <a:pPr marL="0" indent="0" eaLnBrk="1" hangingPunct="1">
              <a:lnSpc>
                <a:spcPct val="70000"/>
              </a:lnSpc>
              <a:buNone/>
            </a:pPr>
            <a:r>
              <a:rPr lang="en-US" altLang="zh-TW" sz="1800" dirty="0">
                <a:ea typeface="PMingLiU" panose="02020500000000000000" pitchFamily="18" charset="-120"/>
              </a:rPr>
              <a:t>Coordinate c4 = c1 - c2;</a:t>
            </a:r>
            <a:endParaRPr lang="en-US" altLang="zh-TW" sz="1800" dirty="0">
              <a:ea typeface="PMingLiU" panose="02020500000000000000" pitchFamily="18" charset="-120"/>
            </a:endParaRPr>
          </a:p>
          <a:p>
            <a:pPr marL="0" indent="0" eaLnBrk="1" hangingPunct="1">
              <a:lnSpc>
                <a:spcPct val="70000"/>
              </a:lnSpc>
              <a:buNone/>
            </a:pPr>
            <a:r>
              <a:rPr lang="en-US" altLang="zh-TW" sz="1800" dirty="0">
                <a:ea typeface="PMingLiU" panose="02020500000000000000" pitchFamily="18" charset="-120"/>
              </a:rPr>
              <a:t>Coordinate c5 = c1 * c2;</a:t>
            </a:r>
            <a:endParaRPr lang="en-US" altLang="zh-TW" sz="1800" dirty="0">
              <a:ea typeface="PMingLiU" panose="02020500000000000000" pitchFamily="18" charset="-120"/>
            </a:endParaRPr>
          </a:p>
          <a:p>
            <a:pPr marL="0" indent="0" eaLnBrk="1" hangingPunct="1">
              <a:lnSpc>
                <a:spcPct val="70000"/>
              </a:lnSpc>
              <a:buNone/>
            </a:pPr>
            <a:r>
              <a:rPr lang="en-US" altLang="zh-TW" sz="1800" dirty="0">
                <a:ea typeface="PMingLiU" panose="02020500000000000000" pitchFamily="18" charset="-120"/>
              </a:rPr>
              <a:t>Coordinate c6 = c1 / c2;</a:t>
            </a:r>
            <a:endParaRPr lang="en-US" altLang="zh-TW" sz="1800" dirty="0">
              <a:ea typeface="PMingLiU" panose="02020500000000000000" pitchFamily="18" charset="-120"/>
            </a:endParaRPr>
          </a:p>
          <a:p>
            <a:pPr marL="0" indent="0" eaLnBrk="1" hangingPunct="1">
              <a:lnSpc>
                <a:spcPct val="70000"/>
              </a:lnSpc>
              <a:buNone/>
            </a:pPr>
            <a:endParaRPr lang="en-US" altLang="zh-TW" sz="1800" dirty="0">
              <a:ea typeface="PMingLiU" panose="02020500000000000000" pitchFamily="18" charset="-120"/>
            </a:endParaRPr>
          </a:p>
          <a:p>
            <a:pPr marL="0" indent="0" eaLnBrk="1" hangingPunct="1">
              <a:lnSpc>
                <a:spcPct val="70000"/>
              </a:lnSpc>
              <a:buNone/>
            </a:pPr>
            <a:r>
              <a:rPr lang="en-US" altLang="zh-TW" sz="1800" dirty="0">
                <a:ea typeface="PMingLiU" panose="02020500000000000000" pitchFamily="18" charset="-120"/>
              </a:rPr>
              <a:t>Coordinate c7 = c1++;</a:t>
            </a:r>
            <a:endParaRPr lang="en-US" altLang="zh-TW" sz="1800" dirty="0">
              <a:ea typeface="PMingLiU" panose="02020500000000000000" pitchFamily="18" charset="-120"/>
            </a:endParaRPr>
          </a:p>
          <a:p>
            <a:pPr marL="0" indent="0" eaLnBrk="1" hangingPunct="1">
              <a:lnSpc>
                <a:spcPct val="70000"/>
              </a:lnSpc>
              <a:buNone/>
            </a:pPr>
            <a:r>
              <a:rPr lang="en-US" altLang="zh-TW" sz="1800" dirty="0">
                <a:ea typeface="PMingLiU" panose="02020500000000000000" pitchFamily="18" charset="-120"/>
              </a:rPr>
              <a:t>Coordinate c8 = c2--;</a:t>
            </a:r>
            <a:endParaRPr lang="en-US" altLang="zh-TW" sz="1800" dirty="0">
              <a:ea typeface="PMingLiU" panose="02020500000000000000" pitchFamily="18" charset="-120"/>
            </a:endParaRPr>
          </a:p>
          <a:p>
            <a:pPr marL="0" indent="0" eaLnBrk="1" hangingPunct="1">
              <a:lnSpc>
                <a:spcPct val="70000"/>
              </a:lnSpc>
              <a:buNone/>
            </a:pPr>
            <a:endParaRPr lang="en-US" altLang="zh-TW" sz="1800" dirty="0">
              <a:ea typeface="PMingLiU" panose="02020500000000000000" pitchFamily="18" charset="-120"/>
            </a:endParaRPr>
          </a:p>
          <a:p>
            <a:pPr marL="0" indent="0" eaLnBrk="1" hangingPunct="1">
              <a:lnSpc>
                <a:spcPct val="70000"/>
              </a:lnSpc>
              <a:buNone/>
            </a:pPr>
            <a:r>
              <a:rPr lang="en-US" altLang="zh-TW" sz="1800" dirty="0">
                <a:ea typeface="PMingLiU" panose="02020500000000000000" pitchFamily="18" charset="-120"/>
              </a:rPr>
              <a:t>bool b1 = c7 &gt; c8;</a:t>
            </a:r>
            <a:endParaRPr lang="en-US" altLang="zh-TW" sz="1800" dirty="0">
              <a:ea typeface="PMingLiU" panose="02020500000000000000" pitchFamily="18" charset="-120"/>
            </a:endParaRPr>
          </a:p>
          <a:p>
            <a:pPr marL="0" indent="0" eaLnBrk="1" hangingPunct="1">
              <a:lnSpc>
                <a:spcPct val="70000"/>
              </a:lnSpc>
              <a:buNone/>
            </a:pPr>
            <a:r>
              <a:rPr lang="en-US" altLang="zh-TW" sz="1800" dirty="0">
                <a:ea typeface="PMingLiU" panose="02020500000000000000" pitchFamily="18" charset="-120"/>
              </a:rPr>
              <a:t>bool b2 = c6 &lt;= c2;</a:t>
            </a:r>
            <a:endParaRPr lang="en-US" altLang="zh-TW" sz="1800" dirty="0">
              <a:ea typeface="PMingLiU" panose="02020500000000000000" pitchFamily="18" charset="-120"/>
            </a:endParaRPr>
          </a:p>
          <a:p>
            <a:pPr marL="0" indent="0" eaLnBrk="1" hangingPunct="1">
              <a:lnSpc>
                <a:spcPct val="70000"/>
              </a:lnSpc>
              <a:buNone/>
            </a:pPr>
            <a:endParaRPr lang="en-US" altLang="zh-TW" sz="1800" dirty="0">
              <a:ea typeface="PMingLiU" panose="02020500000000000000" pitchFamily="18" charset="-120"/>
            </a:endParaRPr>
          </a:p>
          <a:p>
            <a:pPr eaLnBrk="1" hangingPunct="1">
              <a:lnSpc>
                <a:spcPct val="70000"/>
              </a:lnSpc>
              <a:buFont typeface="Wingdings" panose="05000000000000000000" pitchFamily="2" charset="2"/>
              <a:buChar char="•"/>
            </a:pPr>
            <a:r>
              <a:rPr lang="en-US" altLang="zh-TW" sz="1800" dirty="0">
                <a:ea typeface="PMingLiU" panose="02020500000000000000" pitchFamily="18" charset="-120"/>
              </a:rPr>
              <a:t>//  to right</a:t>
            </a:r>
            <a:endParaRPr lang="zh-CN" altLang="en-US" sz="1800" dirty="0">
              <a:ea typeface="PMingLiU" panose="02020500000000000000" pitchFamily="18" charset="-120"/>
            </a:endParaRPr>
          </a:p>
        </p:txBody>
      </p:sp>
      <p:sp>
        <p:nvSpPr>
          <p:cNvPr id="41987" name="日期占位符 3"/>
          <p:cNvSpPr txBox="1">
            <a:spLocks noGrp="1"/>
          </p:cNvSpPr>
          <p:nvPr>
            <p:ph type="dt" sz="half" idx="10"/>
          </p:nvPr>
        </p:nvSpPr>
        <p:spPr>
          <a:xfrm rot="-2460000">
            <a:off x="1725613" y="5870575"/>
            <a:ext cx="2176462" cy="201613"/>
          </a:xfrm>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r>
              <a:rPr lang="en-US" altLang="zh-CN" sz="1200" dirty="0">
                <a:solidFill>
                  <a:srgbClr val="FFFFFF"/>
                </a:solidFill>
              </a:rPr>
              <a:t>www.pcschoolchina.com</a:t>
            </a:r>
            <a:endParaRPr lang="en-US" altLang="zh-CN" sz="1200" dirty="0">
              <a:solidFill>
                <a:srgbClr val="FFFFFF"/>
              </a:solidFill>
            </a:endParaRPr>
          </a:p>
        </p:txBody>
      </p:sp>
      <p:sp>
        <p:nvSpPr>
          <p:cNvPr id="4" name="页脚占位符 4"/>
          <p:cNvSpPr txBox="1">
            <a:spLocks noGrp="1"/>
          </p:cNvSpPr>
          <p:nvPr>
            <p:ph type="ftr" sz="quarter" idx="11"/>
          </p:nvPr>
        </p:nvSpPr>
        <p:spPr>
          <a:noFill/>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1000" b="0" i="0" u="none" strike="noStrike" kern="1200" cap="all" spc="200" normalizeH="0" baseline="0" noProof="0">
                <a:ln>
                  <a:noFill/>
                </a:ln>
                <a:solidFill>
                  <a:srgbClr val="FFFFFF"/>
                </a:solidFill>
                <a:effectLst/>
                <a:uLnTx/>
                <a:uFillTx/>
                <a:ea typeface="宋体" panose="02010600030101010101" pitchFamily="2" charset="-122"/>
              </a:rPr>
              <a:t>巨匠</a:t>
            </a:r>
            <a:r>
              <a:rPr kumimoji="0" lang="en-US" altLang="zh-CN" sz="1000" b="0" i="0" u="none" strike="noStrike" kern="1200" cap="all" spc="200" normalizeH="0" baseline="0" noProof="0">
                <a:ln>
                  <a:noFill/>
                </a:ln>
                <a:solidFill>
                  <a:srgbClr val="FFFFFF"/>
                </a:solidFill>
                <a:effectLst/>
                <a:uLnTx/>
                <a:uFillTx/>
                <a:ea typeface="宋体" panose="02010600030101010101" pitchFamily="2" charset="-122"/>
              </a:rPr>
              <a:t>IT</a:t>
            </a:r>
            <a:r>
              <a:rPr kumimoji="0" lang="zh-CN" altLang="en-US" sz="1000" b="0" i="0" u="none" strike="noStrike" kern="1200" cap="all" spc="200" normalizeH="0" baseline="0" noProof="0">
                <a:ln>
                  <a:noFill/>
                </a:ln>
                <a:solidFill>
                  <a:srgbClr val="FFFFFF"/>
                </a:solidFill>
                <a:effectLst/>
                <a:uLnTx/>
                <a:uFillTx/>
                <a:ea typeface="宋体" panose="02010600030101010101" pitchFamily="2" charset="-122"/>
              </a:rPr>
              <a:t>培训</a:t>
            </a:r>
            <a:endParaRPr kumimoji="0" lang="zh-CN" altLang="en-US" sz="1000" b="0" i="0" u="none" strike="noStrike" kern="1200" cap="all" spc="200" normalizeH="0" baseline="0" noProof="0">
              <a:ln>
                <a:noFill/>
              </a:ln>
              <a:solidFill>
                <a:srgbClr val="FFFFFF"/>
              </a:solidFill>
              <a:effectLst/>
              <a:uLnTx/>
              <a:uFillTx/>
              <a:ea typeface="宋体" panose="02010600030101010101" pitchFamily="2" charset="-122"/>
            </a:endParaRPr>
          </a:p>
        </p:txBody>
      </p:sp>
      <p:sp>
        <p:nvSpPr>
          <p:cNvPr id="44034" name="Rectangle 2"/>
          <p:cNvSpPr>
            <a:spLocks noGrp="1"/>
          </p:cNvSpPr>
          <p:nvPr/>
        </p:nvSpPr>
        <p:spPr>
          <a:xfrm>
            <a:off x="5777865" y="0"/>
            <a:ext cx="6459855" cy="6762115"/>
          </a:xfrm>
          <a:prstGeom prst="rect">
            <a:avLst/>
          </a:prstGeom>
          <a:solidFill>
            <a:schemeClr val="bg1">
              <a:alpha val="100000"/>
            </a:schemeClr>
          </a:solidFill>
        </p:spPr>
        <p:txBody>
          <a:bodyPr vert="horz" wrap="square"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Courier New" panose="02070309020205020404" charset="0"/>
                <a:ea typeface="+mn-ea"/>
                <a:cs typeface="Courier New" panose="0207030902020502040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charset="0"/>
                <a:ea typeface="+mn-ea"/>
                <a:cs typeface="Courier New" panose="0207030902020502040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charset="0"/>
                <a:ea typeface="+mn-ea"/>
                <a:cs typeface="Courier New" panose="0207030902020502040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charset="0"/>
                <a:ea typeface="+mn-ea"/>
                <a:cs typeface="Courier New" panose="0207030902020502040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charset="0"/>
                <a:ea typeface="+mn-ea"/>
                <a:cs typeface="Courier New" panose="020703090202050204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100000"/>
              </a:lnSpc>
              <a:buFont typeface="Wingdings" panose="05000000000000000000" pitchFamily="2" charset="2"/>
              <a:buNone/>
            </a:pPr>
            <a:endParaRPr lang="en-US" altLang="zh-TW" sz="1600" dirty="0">
              <a:ea typeface="PMingLiU" panose="02020500000000000000" pitchFamily="18" charset="-120"/>
            </a:endParaRPr>
          </a:p>
          <a:p>
            <a:pPr marL="457200" lvl="1" indent="0" eaLnBrk="1" hangingPunct="1">
              <a:lnSpc>
                <a:spcPct val="100000"/>
              </a:lnSpc>
              <a:buFont typeface="Wingdings" panose="05000000000000000000" pitchFamily="2" charset="2"/>
              <a:buNone/>
            </a:pPr>
            <a:r>
              <a:rPr lang="en-US" altLang="zh-TW" sz="1600" dirty="0">
                <a:ea typeface="PMingLiU" panose="02020500000000000000" pitchFamily="18" charset="-120"/>
              </a:rPr>
              <a:t>if (c4)</a:t>
            </a:r>
            <a:endParaRPr lang="en-US" altLang="zh-TW" sz="1600" dirty="0">
              <a:ea typeface="PMingLiU" panose="02020500000000000000" pitchFamily="18" charset="-120"/>
            </a:endParaRPr>
          </a:p>
          <a:p>
            <a:pPr marL="914400" lvl="2" indent="0" eaLnBrk="1" hangingPunct="1">
              <a:lnSpc>
                <a:spcPct val="100000"/>
              </a:lnSpc>
              <a:buFont typeface="Wingdings" panose="05000000000000000000" pitchFamily="2" charset="2"/>
              <a:buNone/>
            </a:pPr>
            <a:r>
              <a:rPr lang="en-US" altLang="zh-TW" sz="1600" dirty="0">
                <a:ea typeface="PMingLiU" panose="02020500000000000000" pitchFamily="18" charset="-120"/>
              </a:rPr>
              <a:t>Console.WriteLine("c4</a:t>
            </a:r>
            <a:r>
              <a:rPr lang="zh-TW" altLang="zh-CN" sz="1600" dirty="0">
                <a:ea typeface="PMingLiU" panose="02020500000000000000" pitchFamily="18" charset="-120"/>
              </a:rPr>
              <a:t>至少有一个座标不为零。</a:t>
            </a:r>
            <a:r>
              <a:rPr lang="en-US" altLang="zh-TW" sz="1600" dirty="0">
                <a:ea typeface="PMingLiU" panose="02020500000000000000" pitchFamily="18" charset="-120"/>
              </a:rPr>
              <a:t>");</a:t>
            </a:r>
            <a:endParaRPr lang="en-US" altLang="zh-TW" sz="1600" dirty="0">
              <a:ea typeface="PMingLiU" panose="02020500000000000000" pitchFamily="18" charset="-120"/>
            </a:endParaRPr>
          </a:p>
          <a:p>
            <a:pPr marL="457200" lvl="1" indent="0" eaLnBrk="1" hangingPunct="1">
              <a:lnSpc>
                <a:spcPct val="100000"/>
              </a:lnSpc>
              <a:buFont typeface="Wingdings" panose="05000000000000000000" pitchFamily="2" charset="2"/>
              <a:buNone/>
            </a:pPr>
            <a:r>
              <a:rPr lang="en-US" altLang="zh-TW" sz="1600" dirty="0">
                <a:ea typeface="PMingLiU" panose="02020500000000000000" pitchFamily="18" charset="-120"/>
              </a:rPr>
              <a:t>else</a:t>
            </a:r>
            <a:endParaRPr lang="en-US" altLang="zh-TW" sz="1600" dirty="0">
              <a:ea typeface="PMingLiU" panose="02020500000000000000" pitchFamily="18" charset="-120"/>
            </a:endParaRPr>
          </a:p>
          <a:p>
            <a:pPr marL="914400" lvl="2" indent="0" eaLnBrk="1" hangingPunct="1">
              <a:lnSpc>
                <a:spcPct val="100000"/>
              </a:lnSpc>
              <a:buFont typeface="Wingdings" panose="05000000000000000000" pitchFamily="2" charset="2"/>
              <a:buNone/>
            </a:pPr>
            <a:r>
              <a:rPr lang="en-US" altLang="zh-TW" sz="1600" dirty="0">
                <a:ea typeface="PMingLiU" panose="02020500000000000000" pitchFamily="18" charset="-120"/>
              </a:rPr>
              <a:t>Console.WriteLine("c4</a:t>
            </a:r>
            <a:r>
              <a:rPr lang="zh-TW" altLang="zh-CN" sz="1600" dirty="0">
                <a:ea typeface="PMingLiU" panose="02020500000000000000" pitchFamily="18" charset="-120"/>
              </a:rPr>
              <a:t>所有座标都为零。</a:t>
            </a:r>
            <a:r>
              <a:rPr lang="en-US" altLang="zh-TW" sz="1600" dirty="0">
                <a:ea typeface="PMingLiU" panose="02020500000000000000" pitchFamily="18" charset="-120"/>
              </a:rPr>
              <a:t>");</a:t>
            </a:r>
            <a:endParaRPr lang="en-US" altLang="zh-TW" sz="1600" dirty="0">
              <a:ea typeface="PMingLiU" panose="02020500000000000000" pitchFamily="18" charset="-120"/>
            </a:endParaRPr>
          </a:p>
          <a:p>
            <a:pPr marL="457200" lvl="1" indent="0" eaLnBrk="1" hangingPunct="1">
              <a:lnSpc>
                <a:spcPct val="100000"/>
              </a:lnSpc>
              <a:buFont typeface="Wingdings" panose="05000000000000000000" pitchFamily="2" charset="2"/>
              <a:buNone/>
            </a:pPr>
            <a:r>
              <a:rPr lang="en-US" altLang="zh-TW" sz="1600" dirty="0">
                <a:ea typeface="PMingLiU" panose="02020500000000000000" pitchFamily="18" charset="-120"/>
              </a:rPr>
              <a:t>if(!c5)</a:t>
            </a:r>
            <a:endParaRPr lang="en-US" altLang="zh-TW" sz="1600" dirty="0">
              <a:ea typeface="PMingLiU" panose="02020500000000000000" pitchFamily="18" charset="-120"/>
            </a:endParaRPr>
          </a:p>
          <a:p>
            <a:pPr marL="914400" lvl="2" indent="0" eaLnBrk="1" hangingPunct="1">
              <a:lnSpc>
                <a:spcPct val="100000"/>
              </a:lnSpc>
              <a:buFont typeface="Wingdings" panose="05000000000000000000" pitchFamily="2" charset="2"/>
              <a:buNone/>
            </a:pPr>
            <a:r>
              <a:rPr lang="en-US" altLang="zh-TW" sz="1600" dirty="0">
                <a:ea typeface="PMingLiU" panose="02020500000000000000" pitchFamily="18" charset="-120"/>
              </a:rPr>
              <a:t>Console.WriteLine("c5</a:t>
            </a:r>
            <a:r>
              <a:rPr lang="zh-TW" altLang="zh-CN" sz="1600" dirty="0">
                <a:ea typeface="PMingLiU" panose="02020500000000000000" pitchFamily="18" charset="-120"/>
              </a:rPr>
              <a:t>所有座标都为零。</a:t>
            </a:r>
            <a:r>
              <a:rPr lang="en-US" altLang="zh-TW" sz="1600" dirty="0">
                <a:ea typeface="PMingLiU" panose="02020500000000000000" pitchFamily="18" charset="-120"/>
              </a:rPr>
              <a:t>");</a:t>
            </a:r>
            <a:endParaRPr lang="en-US" altLang="zh-TW" sz="1600" dirty="0">
              <a:ea typeface="PMingLiU" panose="02020500000000000000" pitchFamily="18" charset="-120"/>
            </a:endParaRPr>
          </a:p>
          <a:p>
            <a:pPr marL="457200" lvl="1" indent="0" eaLnBrk="1" hangingPunct="1">
              <a:lnSpc>
                <a:spcPct val="100000"/>
              </a:lnSpc>
              <a:buFont typeface="Wingdings" panose="05000000000000000000" pitchFamily="2" charset="2"/>
              <a:buNone/>
            </a:pPr>
            <a:r>
              <a:rPr lang="en-US" altLang="zh-TW" sz="1600" dirty="0">
                <a:ea typeface="PMingLiU" panose="02020500000000000000" pitchFamily="18" charset="-120"/>
              </a:rPr>
              <a:t>else</a:t>
            </a:r>
            <a:endParaRPr lang="en-US" altLang="zh-TW" sz="1600" dirty="0">
              <a:ea typeface="PMingLiU" panose="02020500000000000000" pitchFamily="18" charset="-120"/>
            </a:endParaRPr>
          </a:p>
          <a:p>
            <a:pPr marL="914400" lvl="2" indent="0" eaLnBrk="1" hangingPunct="1">
              <a:lnSpc>
                <a:spcPct val="100000"/>
              </a:lnSpc>
              <a:buFont typeface="Wingdings" panose="05000000000000000000" pitchFamily="2" charset="2"/>
              <a:buNone/>
            </a:pPr>
            <a:r>
              <a:rPr lang="en-US" altLang="zh-TW" sz="1600" dirty="0">
                <a:ea typeface="PMingLiU" panose="02020500000000000000" pitchFamily="18" charset="-120"/>
              </a:rPr>
              <a:t>Console.WriteLine("c5</a:t>
            </a:r>
            <a:r>
              <a:rPr lang="zh-TW" altLang="zh-CN" sz="1600" dirty="0">
                <a:ea typeface="PMingLiU" panose="02020500000000000000" pitchFamily="18" charset="-120"/>
              </a:rPr>
              <a:t>至少有一个座标不为零。</a:t>
            </a:r>
            <a:r>
              <a:rPr lang="en-US" altLang="zh-TW" sz="1600" dirty="0">
                <a:ea typeface="PMingLiU" panose="02020500000000000000" pitchFamily="18" charset="-120"/>
              </a:rPr>
              <a:t>");</a:t>
            </a:r>
            <a:endParaRPr lang="en-US" altLang="zh-TW" sz="1600" dirty="0">
              <a:ea typeface="PMingLiU" panose="02020500000000000000" pitchFamily="18" charset="-120"/>
            </a:endParaRPr>
          </a:p>
          <a:p>
            <a:pPr marL="457200" lvl="1" indent="0" eaLnBrk="1" hangingPunct="1">
              <a:lnSpc>
                <a:spcPct val="100000"/>
              </a:lnSpc>
              <a:buFont typeface="Wingdings" panose="05000000000000000000" pitchFamily="2" charset="2"/>
              <a:buNone/>
            </a:pPr>
            <a:r>
              <a:rPr lang="en-US" altLang="zh-TW" sz="1600" dirty="0">
                <a:ea typeface="PMingLiU" panose="02020500000000000000" pitchFamily="18" charset="-120"/>
              </a:rPr>
              <a:t>if(c3 &amp; c4)</a:t>
            </a:r>
            <a:endParaRPr lang="en-US" altLang="zh-TW" sz="1600" dirty="0">
              <a:ea typeface="PMingLiU" panose="02020500000000000000" pitchFamily="18" charset="-120"/>
            </a:endParaRPr>
          </a:p>
          <a:p>
            <a:pPr marL="914400" lvl="2" indent="0" eaLnBrk="1" hangingPunct="1">
              <a:lnSpc>
                <a:spcPct val="100000"/>
              </a:lnSpc>
              <a:buFont typeface="Wingdings" panose="05000000000000000000" pitchFamily="2" charset="2"/>
              <a:buNone/>
            </a:pPr>
            <a:r>
              <a:rPr lang="en-US" altLang="zh-TW" sz="1600" dirty="0">
                <a:ea typeface="PMingLiU" panose="02020500000000000000" pitchFamily="18" charset="-120"/>
              </a:rPr>
              <a:t>Console.WriteLine("c3</a:t>
            </a:r>
            <a:r>
              <a:rPr lang="zh-TW" altLang="zh-CN" sz="1600" dirty="0">
                <a:ea typeface="PMingLiU" panose="02020500000000000000" pitchFamily="18" charset="-120"/>
              </a:rPr>
              <a:t>和</a:t>
            </a:r>
            <a:r>
              <a:rPr lang="en-US" altLang="zh-TW" sz="1600" dirty="0">
                <a:ea typeface="PMingLiU" panose="02020500000000000000" pitchFamily="18" charset="-120"/>
              </a:rPr>
              <a:t>c4</a:t>
            </a:r>
            <a:r>
              <a:rPr lang="zh-TW" altLang="zh-CN" sz="1600" dirty="0">
                <a:ea typeface="PMingLiU" panose="02020500000000000000" pitchFamily="18" charset="-120"/>
              </a:rPr>
              <a:t>两个座标都不为零。</a:t>
            </a:r>
            <a:r>
              <a:rPr lang="en-US" altLang="zh-TW" sz="1600" dirty="0">
                <a:ea typeface="PMingLiU" panose="02020500000000000000" pitchFamily="18" charset="-120"/>
              </a:rPr>
              <a:t>");</a:t>
            </a:r>
            <a:endParaRPr lang="en-US" altLang="zh-TW" sz="1600" dirty="0">
              <a:ea typeface="PMingLiU" panose="02020500000000000000" pitchFamily="18" charset="-120"/>
            </a:endParaRPr>
          </a:p>
          <a:p>
            <a:pPr marL="457200" lvl="1" indent="0" eaLnBrk="1" hangingPunct="1">
              <a:lnSpc>
                <a:spcPct val="100000"/>
              </a:lnSpc>
              <a:buFont typeface="Wingdings" panose="05000000000000000000" pitchFamily="2" charset="2"/>
              <a:buNone/>
            </a:pPr>
            <a:r>
              <a:rPr lang="en-US" altLang="zh-TW" sz="1600" dirty="0">
                <a:ea typeface="PMingLiU" panose="02020500000000000000" pitchFamily="18" charset="-120"/>
              </a:rPr>
              <a:t>if(c7 | c0)</a:t>
            </a:r>
            <a:endParaRPr lang="en-US" altLang="zh-TW" sz="1600" dirty="0">
              <a:ea typeface="PMingLiU" panose="02020500000000000000" pitchFamily="18" charset="-120"/>
            </a:endParaRPr>
          </a:p>
          <a:p>
            <a:pPr marL="914400" lvl="2" indent="0" eaLnBrk="1" hangingPunct="1">
              <a:lnSpc>
                <a:spcPct val="100000"/>
              </a:lnSpc>
              <a:buFont typeface="Wingdings" panose="05000000000000000000" pitchFamily="2" charset="2"/>
              <a:buNone/>
            </a:pPr>
            <a:r>
              <a:rPr lang="en-US" altLang="zh-TW" sz="1600" dirty="0">
                <a:ea typeface="PMingLiU" panose="02020500000000000000" pitchFamily="18" charset="-120"/>
              </a:rPr>
              <a:t>Console.WriteLine("c7</a:t>
            </a:r>
            <a:r>
              <a:rPr lang="zh-TW" altLang="zh-CN" sz="1600" dirty="0">
                <a:ea typeface="PMingLiU" panose="02020500000000000000" pitchFamily="18" charset="-120"/>
              </a:rPr>
              <a:t>和</a:t>
            </a:r>
            <a:r>
              <a:rPr lang="en-US" altLang="zh-TW" sz="1600" dirty="0">
                <a:ea typeface="PMingLiU" panose="02020500000000000000" pitchFamily="18" charset="-120"/>
              </a:rPr>
              <a:t>c1</a:t>
            </a:r>
            <a:r>
              <a:rPr lang="zh-TW" altLang="zh-CN" sz="1600" dirty="0">
                <a:ea typeface="PMingLiU" panose="02020500000000000000" pitchFamily="18" charset="-120"/>
              </a:rPr>
              <a:t>至少有一个座标不为零。</a:t>
            </a:r>
            <a:r>
              <a:rPr lang="en-US" altLang="zh-TW" sz="1600" dirty="0">
                <a:ea typeface="PMingLiU" panose="02020500000000000000" pitchFamily="18" charset="-120"/>
              </a:rPr>
              <a:t>");</a:t>
            </a:r>
            <a:endParaRPr lang="en-US" altLang="zh-TW" sz="1600" dirty="0">
              <a:ea typeface="PMingLiU" panose="02020500000000000000" pitchFamily="18" charset="-120"/>
            </a:endParaRPr>
          </a:p>
          <a:p>
            <a:pPr eaLnBrk="1" hangingPunct="1">
              <a:lnSpc>
                <a:spcPct val="100000"/>
              </a:lnSpc>
              <a:buFont typeface="Wingdings" panose="05000000000000000000" pitchFamily="2" charset="2"/>
              <a:buChar char="•"/>
            </a:pPr>
            <a:r>
              <a:rPr lang="en-US" altLang="zh-TW" sz="1600" dirty="0">
                <a:ea typeface="PMingLiU" panose="02020500000000000000" pitchFamily="18" charset="-120"/>
              </a:rPr>
              <a:t>}</a:t>
            </a:r>
            <a:endParaRPr lang="en-US" altLang="zh-TW" sz="1600" dirty="0">
              <a:ea typeface="PMingLiU" panose="02020500000000000000" pitchFamily="18" charset="-120"/>
            </a:endParaRPr>
          </a:p>
          <a:p>
            <a:pPr eaLnBrk="1" hangingPunct="1">
              <a:lnSpc>
                <a:spcPct val="100000"/>
              </a:lnSpc>
              <a:buFont typeface="Wingdings" panose="05000000000000000000" pitchFamily="2" charset="2"/>
              <a:buChar char="•"/>
            </a:pPr>
            <a:r>
              <a:rPr lang="en-US" altLang="zh-TW" sz="1600" dirty="0">
                <a:ea typeface="PMingLiU" panose="02020500000000000000" pitchFamily="18" charset="-120"/>
              </a:rPr>
              <a:t>}</a:t>
            </a:r>
            <a:endParaRPr lang="en-US" altLang="zh-TW" sz="1600" dirty="0">
              <a:ea typeface="PMingLiU" panose="02020500000000000000" pitchFamily="18" charset="-12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p:cNvSpPr>
          <p:nvPr>
            <p:ph type="title"/>
          </p:nvPr>
        </p:nvSpPr>
        <p:spPr>
          <a:noFill/>
          <a:ln>
            <a:noFill/>
          </a:ln>
        </p:spPr>
        <p:txBody>
          <a:bodyPr vert="horz" wrap="square" lIns="91440" tIns="45720" rIns="91440" bIns="45720" anchor="ctr"/>
          <a:p>
            <a:pPr eaLnBrk="1" hangingPunct="1"/>
            <a:r>
              <a:rPr lang="zh-CN" altLang="en-US" dirty="0">
                <a:ea typeface="宋体" panose="02010600030101010101" pitchFamily="2" charset="-122"/>
              </a:rPr>
              <a:t>重载一元运算符 </a:t>
            </a:r>
            <a:r>
              <a:rPr lang="en-US" altLang="zh-CN" dirty="0">
                <a:ea typeface="宋体" panose="02010600030101010101" pitchFamily="2" charset="-122"/>
              </a:rPr>
              <a:t>- </a:t>
            </a:r>
            <a:r>
              <a:rPr lang="zh-CN" altLang="en-US" dirty="0">
                <a:ea typeface="宋体" panose="02010600030101010101" pitchFamily="2" charset="-122"/>
              </a:rPr>
              <a:t>续</a:t>
            </a:r>
            <a:endParaRPr lang="zh-TW" altLang="en-US" dirty="0">
              <a:ea typeface="PMingLiU" panose="02020500000000000000" pitchFamily="18" charset="-120"/>
            </a:endParaRPr>
          </a:p>
        </p:txBody>
      </p:sp>
      <p:pic>
        <p:nvPicPr>
          <p:cNvPr id="46084" name="Picture 4" descr="Sample5_14"/>
          <p:cNvPicPr>
            <a:picLocks noChangeAspect="1"/>
          </p:cNvPicPr>
          <p:nvPr/>
        </p:nvPicPr>
        <p:blipFill>
          <a:blip r:embed="rId1"/>
          <a:srcRect r="53319" b="32677"/>
          <a:stretch>
            <a:fillRect/>
          </a:stretch>
        </p:blipFill>
        <p:spPr>
          <a:xfrm>
            <a:off x="838200" y="1186815"/>
            <a:ext cx="5808345" cy="512191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7633" name="Rectangle 2"/>
          <p:cNvSpPr>
            <a:spLocks noGrp="1"/>
          </p:cNvSpPr>
          <p:nvPr>
            <p:ph type="title"/>
          </p:nvPr>
        </p:nvSpPr>
        <p:spPr>
          <a:xfrm>
            <a:off x="1133475" y="135890"/>
            <a:ext cx="8229600" cy="896938"/>
          </a:xfrm>
        </p:spPr>
        <p:txBody>
          <a:bodyPr vert="horz" wrap="square" lIns="91440" tIns="45720" rIns="91440" bIns="45720" anchor="ctr"/>
          <a:p>
            <a:pPr eaLnBrk="1" hangingPunct="1"/>
            <a:r>
              <a:rPr lang="zh-CN" altLang="en-US" dirty="0">
                <a:ea typeface="宋体" panose="02010600030101010101" pitchFamily="2" charset="-122"/>
              </a:rPr>
              <a:t>抽象数据类型 </a:t>
            </a:r>
            <a:endParaRPr lang="zh-CN" altLang="en-US" dirty="0">
              <a:ea typeface="宋体" panose="02010600030101010101" pitchFamily="2" charset="-122"/>
            </a:endParaRPr>
          </a:p>
        </p:txBody>
      </p:sp>
      <p:sp>
        <p:nvSpPr>
          <p:cNvPr id="197634" name="Rectangle 3"/>
          <p:cNvSpPr>
            <a:spLocks noGrp="1"/>
          </p:cNvSpPr>
          <p:nvPr>
            <p:ph idx="1"/>
          </p:nvPr>
        </p:nvSpPr>
        <p:spPr>
          <a:xfrm>
            <a:off x="1059815" y="1211580"/>
            <a:ext cx="10170160" cy="1899920"/>
          </a:xfrm>
        </p:spPr>
        <p:txBody>
          <a:bodyPr vert="horz" wrap="square" lIns="91440" tIns="45720" rIns="91440" bIns="45720" anchor="t"/>
          <a:p>
            <a:pPr eaLnBrk="1" hangingPunct="1"/>
            <a:r>
              <a:rPr lang="zh-CN" altLang="en-US" b="0" dirty="0"/>
              <a:t>类实际上为实际的物体在计算机中定义了一种</a:t>
            </a:r>
            <a:r>
              <a:rPr lang="zh-CN" altLang="en-US" b="1" dirty="0"/>
              <a:t>抽象</a:t>
            </a:r>
            <a:r>
              <a:rPr lang="zh-CN" altLang="en-US" b="0" dirty="0"/>
              <a:t>数据类型。</a:t>
            </a:r>
            <a:endParaRPr lang="zh-CN" altLang="en-US" b="0" dirty="0"/>
          </a:p>
          <a:p>
            <a:pPr eaLnBrk="1" hangingPunct="1">
              <a:buNone/>
            </a:pPr>
            <a:r>
              <a:rPr lang="en-US" altLang="zh-CN" sz="2200" b="0" dirty="0"/>
              <a:t>–	</a:t>
            </a:r>
            <a:r>
              <a:rPr lang="zh-CN" altLang="en-US" sz="2200" b="0" dirty="0"/>
              <a:t>抽象数据类型是仅由数据类型和可能在这个数据类型上进行的操作定义的。</a:t>
            </a:r>
            <a:endParaRPr lang="zh-CN" altLang="en-US" sz="2200" b="0" dirty="0"/>
          </a:p>
          <a:p>
            <a:pPr eaLnBrk="1" hangingPunct="1">
              <a:buNone/>
            </a:pPr>
            <a:r>
              <a:rPr lang="en-US" altLang="zh-CN" sz="2200" b="0" dirty="0"/>
              <a:t>–	</a:t>
            </a:r>
            <a:r>
              <a:rPr lang="zh-CN" altLang="en-US" sz="2200" b="0" dirty="0"/>
              <a:t>使用者只能通过操作方法来访问其属性，不用知道这个数据类型内部各种操作是如何实现的。 </a:t>
            </a:r>
            <a:endParaRPr lang="zh-CN" altLang="en-US" sz="2200" b="0" dirty="0"/>
          </a:p>
        </p:txBody>
      </p:sp>
      <p:pic>
        <p:nvPicPr>
          <p:cNvPr id="197635" name="Picture 4"/>
          <p:cNvPicPr>
            <a:picLocks noChangeAspect="1"/>
          </p:cNvPicPr>
          <p:nvPr/>
        </p:nvPicPr>
        <p:blipFill>
          <a:blip r:embed="rId1"/>
          <a:stretch>
            <a:fillRect/>
          </a:stretch>
        </p:blipFill>
        <p:spPr>
          <a:xfrm>
            <a:off x="2927350" y="3259773"/>
            <a:ext cx="6435725" cy="3148012"/>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Rectangle 2"/>
          <p:cNvSpPr>
            <a:spLocks noGrp="1"/>
          </p:cNvSpPr>
          <p:nvPr>
            <p:ph idx="1"/>
          </p:nvPr>
        </p:nvSpPr>
        <p:spPr>
          <a:xfrm>
            <a:off x="1347470" y="890905"/>
            <a:ext cx="9643745" cy="5687695"/>
          </a:xfrm>
        </p:spPr>
        <p:txBody>
          <a:bodyPr vert="horz" wrap="square" lIns="91440" tIns="45720" rIns="91440" bIns="45720" anchor="t"/>
          <a:p>
            <a:pPr eaLnBrk="1" hangingPunct="1">
              <a:lnSpc>
                <a:spcPct val="90000"/>
              </a:lnSpc>
              <a:spcBef>
                <a:spcPct val="0"/>
              </a:spcBef>
              <a:buNone/>
            </a:pPr>
            <a:r>
              <a:rPr lang="en-US" altLang="zh-CN" sz="1600" b="0" dirty="0"/>
              <a:t>class Car</a:t>
            </a:r>
            <a:endParaRPr lang="en-US" altLang="zh-CN" sz="1600" b="0" dirty="0"/>
          </a:p>
          <a:p>
            <a:pPr eaLnBrk="1" hangingPunct="1">
              <a:lnSpc>
                <a:spcPct val="90000"/>
              </a:lnSpc>
              <a:spcBef>
                <a:spcPct val="0"/>
              </a:spcBef>
              <a:buNone/>
            </a:pPr>
            <a:r>
              <a:rPr lang="en-US" altLang="zh-CN" sz="1600" b="0" dirty="0"/>
              <a:t>{</a:t>
            </a:r>
            <a:endParaRPr lang="en-US" altLang="zh-CN" sz="1600" b="0" dirty="0"/>
          </a:p>
          <a:p>
            <a:pPr eaLnBrk="1" hangingPunct="1">
              <a:lnSpc>
                <a:spcPct val="90000"/>
              </a:lnSpc>
              <a:spcBef>
                <a:spcPct val="0"/>
              </a:spcBef>
              <a:buNone/>
            </a:pPr>
            <a:r>
              <a:rPr lang="en-US" altLang="zh-CN" sz="1600" b="0" dirty="0"/>
              <a:t>    </a:t>
            </a:r>
            <a:r>
              <a:rPr lang="zh-CN" altLang="zh-CN" sz="1600" b="0" dirty="0"/>
              <a:t> public </a:t>
            </a:r>
            <a:r>
              <a:rPr lang="en-US" altLang="zh-CN" sz="1600" b="0" dirty="0"/>
              <a:t>int doorN;</a:t>
            </a:r>
            <a:endParaRPr lang="en-US" altLang="zh-CN" sz="1600" b="0" dirty="0"/>
          </a:p>
          <a:p>
            <a:pPr eaLnBrk="1" hangingPunct="1">
              <a:lnSpc>
                <a:spcPct val="90000"/>
              </a:lnSpc>
              <a:spcBef>
                <a:spcPct val="0"/>
              </a:spcBef>
              <a:buNone/>
            </a:pPr>
            <a:r>
              <a:rPr lang="en-US" altLang="zh-CN" sz="1600" b="0" dirty="0"/>
              <a:t> </a:t>
            </a:r>
            <a:r>
              <a:rPr lang="zh-CN" altLang="zh-CN" sz="1600" b="0" dirty="0"/>
              <a:t>	   public </a:t>
            </a:r>
            <a:r>
              <a:rPr lang="en-US" altLang="zh-CN" sz="1600" b="0" dirty="0"/>
              <a:t>int color;</a:t>
            </a:r>
            <a:endParaRPr lang="en-US" altLang="zh-CN" sz="1600" b="0" dirty="0"/>
          </a:p>
          <a:p>
            <a:pPr eaLnBrk="1" hangingPunct="1">
              <a:lnSpc>
                <a:spcPct val="90000"/>
              </a:lnSpc>
              <a:spcBef>
                <a:spcPct val="0"/>
              </a:spcBef>
              <a:buNone/>
            </a:pPr>
            <a:r>
              <a:rPr lang="en-US" altLang="zh-CN" sz="1600" b="0" dirty="0"/>
              <a:t> </a:t>
            </a:r>
            <a:r>
              <a:rPr lang="zh-CN" altLang="zh-CN" sz="1600" b="0" dirty="0"/>
              <a:t>	   public </a:t>
            </a:r>
            <a:r>
              <a:rPr lang="en-US" altLang="zh-CN" sz="1600" b="0" dirty="0"/>
              <a:t>int speed;</a:t>
            </a:r>
            <a:endParaRPr lang="en-US" altLang="zh-CN" sz="1600" b="0" dirty="0"/>
          </a:p>
          <a:p>
            <a:pPr eaLnBrk="1" hangingPunct="1">
              <a:lnSpc>
                <a:spcPct val="90000"/>
              </a:lnSpc>
              <a:spcBef>
                <a:spcPct val="0"/>
              </a:spcBef>
              <a:buNone/>
            </a:pPr>
            <a:endParaRPr lang="en-US" altLang="zh-CN" sz="1600" b="0" dirty="0"/>
          </a:p>
          <a:p>
            <a:pPr eaLnBrk="1" hangingPunct="1">
              <a:lnSpc>
                <a:spcPct val="90000"/>
              </a:lnSpc>
              <a:spcBef>
                <a:spcPct val="0"/>
              </a:spcBef>
              <a:buNone/>
            </a:pPr>
            <a:r>
              <a:rPr lang="en-US" altLang="zh-CN" sz="1600" b="0" dirty="0"/>
              <a:t> </a:t>
            </a:r>
            <a:r>
              <a:rPr lang="zh-CN" altLang="zh-CN" sz="1600" b="0" dirty="0"/>
              <a:t>	   public </a:t>
            </a:r>
            <a:r>
              <a:rPr lang="en-US" altLang="zh-CN" sz="1600" b="0" dirty="0"/>
              <a:t>void SpeedUp()</a:t>
            </a:r>
            <a:endParaRPr lang="en-US" altLang="zh-CN" sz="1600" b="0" dirty="0"/>
          </a:p>
          <a:p>
            <a:pPr eaLnBrk="1" hangingPunct="1">
              <a:lnSpc>
                <a:spcPct val="90000"/>
              </a:lnSpc>
              <a:spcBef>
                <a:spcPct val="0"/>
              </a:spcBef>
              <a:buNone/>
            </a:pPr>
            <a:r>
              <a:rPr lang="en-US" altLang="zh-CN" sz="1600" b="0" dirty="0"/>
              <a:t>     {</a:t>
            </a:r>
            <a:endParaRPr lang="en-US" altLang="zh-CN" sz="1600" b="0" dirty="0"/>
          </a:p>
          <a:p>
            <a:pPr eaLnBrk="1" hangingPunct="1">
              <a:lnSpc>
                <a:spcPct val="90000"/>
              </a:lnSpc>
              <a:spcBef>
                <a:spcPct val="0"/>
              </a:spcBef>
              <a:buNone/>
            </a:pPr>
            <a:r>
              <a:rPr lang="en-US" altLang="zh-CN" sz="1600" b="0" dirty="0"/>
              <a:t>        speed += 10;</a:t>
            </a:r>
            <a:endParaRPr lang="en-US" altLang="zh-CN" sz="1600" b="0" dirty="0"/>
          </a:p>
          <a:p>
            <a:pPr eaLnBrk="1" hangingPunct="1">
              <a:lnSpc>
                <a:spcPct val="90000"/>
              </a:lnSpc>
              <a:spcBef>
                <a:spcPct val="0"/>
              </a:spcBef>
              <a:buNone/>
            </a:pPr>
            <a:r>
              <a:rPr lang="en-US" altLang="zh-CN" sz="1600" b="0" dirty="0"/>
              <a:t>     }</a:t>
            </a:r>
            <a:endParaRPr lang="en-US" altLang="zh-CN" sz="1600" b="0" dirty="0"/>
          </a:p>
          <a:p>
            <a:pPr eaLnBrk="1" hangingPunct="1">
              <a:lnSpc>
                <a:spcPct val="90000"/>
              </a:lnSpc>
              <a:spcBef>
                <a:spcPct val="0"/>
              </a:spcBef>
              <a:buNone/>
            </a:pPr>
            <a:r>
              <a:rPr lang="en-US" altLang="zh-CN" sz="1600" b="0" dirty="0"/>
              <a:t>}</a:t>
            </a:r>
            <a:endParaRPr lang="zh-CN" altLang="zh-CN" sz="1600" b="0" dirty="0"/>
          </a:p>
          <a:p>
            <a:pPr eaLnBrk="1" hangingPunct="1">
              <a:lnSpc>
                <a:spcPct val="90000"/>
              </a:lnSpc>
              <a:spcBef>
                <a:spcPct val="0"/>
              </a:spcBef>
              <a:buNone/>
            </a:pPr>
            <a:endParaRPr lang="zh-CN" altLang="zh-CN" sz="1600" b="0" dirty="0"/>
          </a:p>
          <a:p>
            <a:pPr eaLnBrk="1" hangingPunct="1">
              <a:lnSpc>
                <a:spcPct val="90000"/>
              </a:lnSpc>
              <a:spcBef>
                <a:spcPct val="0"/>
              </a:spcBef>
              <a:buNone/>
            </a:pPr>
            <a:r>
              <a:rPr lang="zh-CN" altLang="zh-CN" sz="1600" b="0" dirty="0"/>
              <a:t>class MyApp</a:t>
            </a:r>
            <a:endParaRPr lang="zh-CN" altLang="zh-CN" sz="1600" b="0" dirty="0"/>
          </a:p>
          <a:p>
            <a:pPr eaLnBrk="1" hangingPunct="1">
              <a:lnSpc>
                <a:spcPct val="90000"/>
              </a:lnSpc>
              <a:spcBef>
                <a:spcPct val="0"/>
              </a:spcBef>
              <a:buNone/>
            </a:pPr>
            <a:r>
              <a:rPr lang="zh-CN" altLang="zh-CN" sz="1600" b="0" dirty="0"/>
              <a:t>{</a:t>
            </a:r>
            <a:endParaRPr lang="zh-CN" altLang="zh-CN" sz="1600" b="0" dirty="0"/>
          </a:p>
          <a:p>
            <a:pPr eaLnBrk="1" hangingPunct="1">
              <a:lnSpc>
                <a:spcPct val="90000"/>
              </a:lnSpc>
              <a:spcBef>
                <a:spcPct val="0"/>
              </a:spcBef>
              <a:buNone/>
            </a:pPr>
            <a:r>
              <a:rPr lang="zh-CN" altLang="zh-CN" sz="1600" b="0" dirty="0"/>
              <a:t>	   static void Main()</a:t>
            </a:r>
            <a:endParaRPr lang="zh-CN" altLang="zh-CN" sz="1600" b="0" dirty="0"/>
          </a:p>
          <a:p>
            <a:pPr eaLnBrk="1" hangingPunct="1">
              <a:lnSpc>
                <a:spcPct val="90000"/>
              </a:lnSpc>
              <a:spcBef>
                <a:spcPct val="0"/>
              </a:spcBef>
              <a:buNone/>
            </a:pPr>
            <a:r>
              <a:rPr lang="zh-CN" altLang="zh-CN" sz="1600" b="0" dirty="0"/>
              <a:t>     {</a:t>
            </a:r>
            <a:endParaRPr lang="zh-CN" altLang="zh-CN" sz="1600" b="0" dirty="0"/>
          </a:p>
          <a:p>
            <a:pPr eaLnBrk="1" hangingPunct="1">
              <a:lnSpc>
                <a:spcPct val="90000"/>
              </a:lnSpc>
              <a:spcBef>
                <a:spcPct val="0"/>
              </a:spcBef>
              <a:buNone/>
            </a:pPr>
            <a:r>
              <a:rPr lang="zh-CN" altLang="zh-CN" sz="1600" b="0" dirty="0"/>
              <a:t>		Car car1;</a:t>
            </a:r>
            <a:endParaRPr lang="zh-CN" altLang="zh-CN" sz="1600" b="0" dirty="0"/>
          </a:p>
          <a:p>
            <a:pPr eaLnBrk="1" hangingPunct="1">
              <a:lnSpc>
                <a:spcPct val="90000"/>
              </a:lnSpc>
              <a:spcBef>
                <a:spcPct val="0"/>
              </a:spcBef>
              <a:buNone/>
            </a:pPr>
            <a:r>
              <a:rPr lang="zh-CN" altLang="zh-CN" sz="1600" b="0" dirty="0"/>
              <a:t>		car1.doorN = 2; car1.color = 0; car1.speed = 100;</a:t>
            </a:r>
            <a:endParaRPr lang="zh-CN" altLang="zh-CN" sz="1600" b="0" dirty="0"/>
          </a:p>
          <a:p>
            <a:pPr eaLnBrk="1" hangingPunct="1">
              <a:lnSpc>
                <a:spcPct val="90000"/>
              </a:lnSpc>
              <a:spcBef>
                <a:spcPct val="0"/>
              </a:spcBef>
              <a:buNone/>
            </a:pPr>
            <a:r>
              <a:rPr lang="zh-CN" altLang="zh-CN" sz="1600" b="0" dirty="0"/>
              <a:t>    	Car car2;</a:t>
            </a:r>
            <a:endParaRPr lang="zh-CN" altLang="zh-CN" sz="1600" b="0" dirty="0"/>
          </a:p>
          <a:p>
            <a:pPr eaLnBrk="1" hangingPunct="1">
              <a:lnSpc>
                <a:spcPct val="90000"/>
              </a:lnSpc>
              <a:spcBef>
                <a:spcPct val="0"/>
              </a:spcBef>
              <a:buNone/>
            </a:pPr>
            <a:r>
              <a:rPr lang="zh-CN" altLang="zh-CN" sz="1600" b="0" dirty="0"/>
              <a:t>		car2.doorN = 4; car2.color = 1; car2.speed = 80;</a:t>
            </a:r>
            <a:endParaRPr lang="zh-CN" altLang="zh-CN" sz="1600" b="0" dirty="0"/>
          </a:p>
          <a:p>
            <a:pPr eaLnBrk="1" hangingPunct="1">
              <a:lnSpc>
                <a:spcPct val="90000"/>
              </a:lnSpc>
              <a:spcBef>
                <a:spcPct val="0"/>
              </a:spcBef>
              <a:buNone/>
            </a:pPr>
            <a:r>
              <a:rPr lang="zh-CN" altLang="zh-CN" sz="1600" b="0" dirty="0"/>
              <a:t>	  }</a:t>
            </a:r>
            <a:endParaRPr lang="zh-CN" altLang="zh-CN" sz="1600" b="0" dirty="0"/>
          </a:p>
          <a:p>
            <a:pPr eaLnBrk="1" hangingPunct="1">
              <a:lnSpc>
                <a:spcPct val="90000"/>
              </a:lnSpc>
              <a:spcBef>
                <a:spcPct val="0"/>
              </a:spcBef>
              <a:buNone/>
            </a:pPr>
            <a:r>
              <a:rPr lang="zh-CN" altLang="zh-CN" sz="1600" b="0" dirty="0"/>
              <a:t>}</a:t>
            </a:r>
            <a:endParaRPr lang="zh-CN" altLang="zh-CN" sz="1600" b="0" dirty="0"/>
          </a:p>
        </p:txBody>
      </p:sp>
      <p:sp>
        <p:nvSpPr>
          <p:cNvPr id="128003" name="Text Box 3"/>
          <p:cNvSpPr txBox="1"/>
          <p:nvPr/>
        </p:nvSpPr>
        <p:spPr>
          <a:xfrm>
            <a:off x="5585143" y="1416050"/>
            <a:ext cx="2879725" cy="368300"/>
          </a:xfrm>
          <a:prstGeom prst="rect">
            <a:avLst/>
          </a:prstGeom>
          <a:noFill/>
          <a:ln w="9525">
            <a:noFill/>
          </a:ln>
        </p:spPr>
        <p:txBody>
          <a:bodyPr anchor="t">
            <a:spAutoFit/>
          </a:bodyPr>
          <a:p>
            <a:pPr>
              <a:spcBef>
                <a:spcPct val="50000"/>
              </a:spcBef>
            </a:pPr>
            <a:r>
              <a:rPr lang="en-US" altLang="zh-CN" b="1" dirty="0">
                <a:solidFill>
                  <a:srgbClr val="FF0000"/>
                </a:solidFill>
                <a:latin typeface="Arial" panose="020B0604020202020204" pitchFamily="34" charset="0"/>
                <a:ea typeface="宋体" panose="02010600030101010101" pitchFamily="2" charset="-122"/>
              </a:rPr>
              <a:t>    public double speed;</a:t>
            </a:r>
            <a:endParaRPr lang="en-US" altLang="zh-CN" b="1" dirty="0">
              <a:solidFill>
                <a:srgbClr val="FF0000"/>
              </a:solidFill>
              <a:latin typeface="Arial" panose="020B0604020202020204" pitchFamily="34" charset="0"/>
              <a:ea typeface="宋体" panose="02010600030101010101" pitchFamily="2" charset="-122"/>
            </a:endParaRPr>
          </a:p>
        </p:txBody>
      </p:sp>
      <p:sp>
        <p:nvSpPr>
          <p:cNvPr id="198659" name="Rectangle 4"/>
          <p:cNvSpPr>
            <a:spLocks noGrp="1"/>
          </p:cNvSpPr>
          <p:nvPr>
            <p:ph type="title"/>
          </p:nvPr>
        </p:nvSpPr>
        <p:spPr>
          <a:xfrm>
            <a:off x="1992313" y="188913"/>
            <a:ext cx="7634287" cy="549275"/>
          </a:xfrm>
        </p:spPr>
        <p:txBody>
          <a:bodyPr vert="horz" wrap="square" lIns="91440" tIns="45720" rIns="91440" bIns="45720" anchor="ctr"/>
          <a:p>
            <a:pPr eaLnBrk="1" hangingPunct="1"/>
            <a:r>
              <a:rPr lang="zh-CN" altLang="en-US" sz="2000" b="0" dirty="0">
                <a:solidFill>
                  <a:srgbClr val="0000FF"/>
                </a:solidFill>
                <a:ea typeface="宋体" panose="02010600030101010101" pitchFamily="2" charset="-122"/>
              </a:rPr>
              <a:t>面向对象程序设计</a:t>
            </a:r>
            <a:r>
              <a:rPr lang="en-US" altLang="zh-CN" sz="2000" b="0" dirty="0">
                <a:solidFill>
                  <a:srgbClr val="0000FF"/>
                </a:solidFill>
                <a:ea typeface="宋体" panose="02010600030101010101" pitchFamily="2" charset="-122"/>
              </a:rPr>
              <a:t>—</a:t>
            </a:r>
            <a:r>
              <a:rPr lang="zh-CN" altLang="en-US" sz="2000" b="0" dirty="0">
                <a:solidFill>
                  <a:srgbClr val="0000FF"/>
                </a:solidFill>
                <a:ea typeface="宋体" panose="02010600030101010101" pitchFamily="2" charset="-122"/>
              </a:rPr>
              <a:t>封装、代码重用 </a:t>
            </a:r>
            <a:endParaRPr lang="zh-CN" altLang="en-US" sz="2000" b="0" dirty="0">
              <a:solidFill>
                <a:srgbClr val="0000FF"/>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80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p:bldLst>
  </p:timing>
</p:sld>
</file>

<file path=ppt/tags/tag1.xml><?xml version="1.0" encoding="utf-8"?>
<p:tagLst xmlns:p="http://schemas.openxmlformats.org/presentationml/2006/main">
  <p:tag name="KSO_WM_TAG_VERSION" val="1.0"/>
  <p:tag name="KSO_WM_BEAUTIFY_FLAG" val="#wm#"/>
  <p:tag name="KSO_WM_UNIT_TYPE" val="i"/>
  <p:tag name="KSO_WM_UNIT_ID" val="special20163155_1*i*0"/>
  <p:tag name="KSO_WM_TEMPLATE_CATEGORY" val="special"/>
  <p:tag name="KSO_WM_TEMPLATE_INDEX" val="20163155"/>
  <p:tag name="KSO_WM_UNIT_INDEX" val="0"/>
</p:tagLst>
</file>

<file path=ppt/tags/tag10.xml><?xml version="1.0" encoding="utf-8"?>
<p:tagLst xmlns:p="http://schemas.openxmlformats.org/presentationml/2006/main">
  <p:tag name="KSO_WM_TAG_VERSION" val="1.0"/>
  <p:tag name="KSO_WM_BEAUTIFY_FLAG" val="#wm#"/>
  <p:tag name="KSO_WM_UNIT_TYPE" val="i"/>
  <p:tag name="KSO_WM_UNIT_ID" val="special20163155_1*i*9"/>
  <p:tag name="KSO_WM_TEMPLATE_CATEGORY" val="special"/>
  <p:tag name="KSO_WM_TEMPLATE_INDEX" val="20163155"/>
  <p:tag name="KSO_WM_UNIT_INDEX" val="9"/>
</p:tagLst>
</file>

<file path=ppt/tags/tag11.xml><?xml version="1.0" encoding="utf-8"?>
<p:tagLst xmlns:p="http://schemas.openxmlformats.org/presentationml/2006/main">
  <p:tag name="KSO_WM_TAG_VERSION" val="1.0"/>
  <p:tag name="KSO_WM_BEAUTIFY_FLAG" val="#wm#"/>
  <p:tag name="KSO_WM_UNIT_TYPE" val="i"/>
  <p:tag name="KSO_WM_UNIT_ID" val="special20163155_1*i*10"/>
  <p:tag name="KSO_WM_TEMPLATE_CATEGORY" val="special"/>
  <p:tag name="KSO_WM_TEMPLATE_INDEX" val="20163155"/>
  <p:tag name="KSO_WM_UNIT_INDEX" val="10"/>
</p:tagLst>
</file>

<file path=ppt/tags/tag12.xml><?xml version="1.0" encoding="utf-8"?>
<p:tagLst xmlns:p="http://schemas.openxmlformats.org/presentationml/2006/main">
  <p:tag name="KSO_WM_TAG_VERSION" val="1.0"/>
  <p:tag name="KSO_WM_BEAUTIFY_FLAG" val="#wm#"/>
  <p:tag name="KSO_WM_UNIT_TYPE" val="i"/>
  <p:tag name="KSO_WM_UNIT_ID" val="special20163155_1*i*11"/>
  <p:tag name="KSO_WM_TEMPLATE_CATEGORY" val="special"/>
  <p:tag name="KSO_WM_TEMPLATE_INDEX" val="20163155"/>
  <p:tag name="KSO_WM_UNIT_INDEX" val="11"/>
</p:tagLst>
</file>

<file path=ppt/tags/tag13.xml><?xml version="1.0" encoding="utf-8"?>
<p:tagLst xmlns:p="http://schemas.openxmlformats.org/presentationml/2006/main">
  <p:tag name="KSO_WM_TAG_VERSION" val="1.0"/>
  <p:tag name="KSO_WM_BEAUTIFY_FLAG" val="#wm#"/>
  <p:tag name="KSO_WM_UNIT_TYPE" val="i"/>
  <p:tag name="KSO_WM_UNIT_ID" val="special20163155_1*i*12"/>
  <p:tag name="KSO_WM_TEMPLATE_CATEGORY" val="special"/>
  <p:tag name="KSO_WM_TEMPLATE_INDEX" val="20163155"/>
  <p:tag name="KSO_WM_UNIT_INDEX" val="12"/>
</p:tagLst>
</file>

<file path=ppt/tags/tag14.xml><?xml version="1.0" encoding="utf-8"?>
<p:tagLst xmlns:p="http://schemas.openxmlformats.org/presentationml/2006/main">
  <p:tag name="KSO_WM_TAG_VERSION" val="1.0"/>
  <p:tag name="KSO_WM_BEAUTIFY_FLAG" val="#wm#"/>
  <p:tag name="KSO_WM_UNIT_TYPE" val="i"/>
  <p:tag name="KSO_WM_UNIT_ID" val="special20163155_1*i*13"/>
  <p:tag name="KSO_WM_TEMPLATE_CATEGORY" val="special"/>
  <p:tag name="KSO_WM_TEMPLATE_INDEX" val="20163155"/>
  <p:tag name="KSO_WM_UNIT_INDEX" val="13"/>
</p:tagLst>
</file>

<file path=ppt/tags/tag15.xml><?xml version="1.0" encoding="utf-8"?>
<p:tagLst xmlns:p="http://schemas.openxmlformats.org/presentationml/2006/main">
  <p:tag name="KSO_WM_TAG_VERSION" val="1.0"/>
  <p:tag name="KSO_WM_BEAUTIFY_FLAG" val="#wm#"/>
  <p:tag name="KSO_WM_UNIT_TYPE" val="i"/>
  <p:tag name="KSO_WM_UNIT_ID" val="special20163155_3*i*0"/>
  <p:tag name="KSO_WM_TEMPLATE_CATEGORY" val="special"/>
  <p:tag name="KSO_WM_TEMPLATE_INDEX" val="20163155"/>
  <p:tag name="KSO_WM_UNIT_INDEX" val="0"/>
</p:tagLst>
</file>

<file path=ppt/tags/tag16.xml><?xml version="1.0" encoding="utf-8"?>
<p:tagLst xmlns:p="http://schemas.openxmlformats.org/presentationml/2006/main">
  <p:tag name="KSO_WM_TAG_VERSION" val="1.0"/>
  <p:tag name="KSO_WM_BEAUTIFY_FLAG" val="#wm#"/>
  <p:tag name="KSO_WM_UNIT_TYPE" val="i"/>
  <p:tag name="KSO_WM_UNIT_ID" val="special20163155_3*i*2"/>
  <p:tag name="KSO_WM_TEMPLATE_CATEGORY" val="special"/>
  <p:tag name="KSO_WM_TEMPLATE_INDEX" val="20163155"/>
  <p:tag name="KSO_WM_UNIT_INDEX" val="2"/>
</p:tagLst>
</file>

<file path=ppt/tags/tag17.xml><?xml version="1.0" encoding="utf-8"?>
<p:tagLst xmlns:p="http://schemas.openxmlformats.org/presentationml/2006/main">
  <p:tag name="KSO_WM_TAG_VERSION" val="1.0"/>
  <p:tag name="KSO_WM_BEAUTIFY_FLAG" val="#wm#"/>
  <p:tag name="KSO_WM_UNIT_TYPE" val="i"/>
  <p:tag name="KSO_WM_UNIT_ID" val="special20163155_3*i*3"/>
  <p:tag name="KSO_WM_TEMPLATE_CATEGORY" val="special"/>
  <p:tag name="KSO_WM_TEMPLATE_INDEX" val="20163155"/>
  <p:tag name="KSO_WM_UNIT_INDEX" val="3"/>
</p:tagLst>
</file>

<file path=ppt/tags/tag18.xml><?xml version="1.0" encoding="utf-8"?>
<p:tagLst xmlns:p="http://schemas.openxmlformats.org/presentationml/2006/main">
  <p:tag name="KSO_WM_TAG_VERSION" val="1.0"/>
  <p:tag name="KSO_WM_BEAUTIFY_FLAG" val="#wm#"/>
  <p:tag name="KSO_WM_UNIT_TYPE" val="i"/>
  <p:tag name="KSO_WM_UNIT_ID" val="special20163155_3*i*4"/>
  <p:tag name="KSO_WM_TEMPLATE_CATEGORY" val="special"/>
  <p:tag name="KSO_WM_TEMPLATE_INDEX" val="20163155"/>
  <p:tag name="KSO_WM_UNIT_INDEX" val="4"/>
</p:tagLst>
</file>

<file path=ppt/tags/tag19.xml><?xml version="1.0" encoding="utf-8"?>
<p:tagLst xmlns:p="http://schemas.openxmlformats.org/presentationml/2006/main">
  <p:tag name="KSO_WM_TAG_VERSION" val="1.0"/>
  <p:tag name="KSO_WM_BEAUTIFY_FLAG" val="#wm#"/>
  <p:tag name="KSO_WM_UNIT_TYPE" val="i"/>
  <p:tag name="KSO_WM_UNIT_ID" val="special20163155_3*i*5"/>
  <p:tag name="KSO_WM_TEMPLATE_CATEGORY" val="special"/>
  <p:tag name="KSO_WM_TEMPLATE_INDEX" val="20163155"/>
  <p:tag name="KSO_WM_UNIT_INDEX" val="5"/>
</p:tagLst>
</file>

<file path=ppt/tags/tag2.xml><?xml version="1.0" encoding="utf-8"?>
<p:tagLst xmlns:p="http://schemas.openxmlformats.org/presentationml/2006/main">
  <p:tag name="KSO_WM_TAG_VERSION" val="1.0"/>
  <p:tag name="KSO_WM_BEAUTIFY_FLAG" val="#wm#"/>
  <p:tag name="KSO_WM_UNIT_TYPE" val="i"/>
  <p:tag name="KSO_WM_UNIT_ID" val="special20163155_1*i*1"/>
  <p:tag name="KSO_WM_TEMPLATE_CATEGORY" val="special"/>
  <p:tag name="KSO_WM_TEMPLATE_INDEX" val="20163155"/>
  <p:tag name="KSO_WM_UNIT_INDEX" val="1"/>
</p:tagLst>
</file>

<file path=ppt/tags/tag20.xml><?xml version="1.0" encoding="utf-8"?>
<p:tagLst xmlns:p="http://schemas.openxmlformats.org/presentationml/2006/main">
  <p:tag name="KSO_WM_TAG_VERSION" val="1.0"/>
  <p:tag name="KSO_WM_BEAUTIFY_FLAG" val="#wm#"/>
  <p:tag name="KSO_WM_UNIT_TYPE" val="i"/>
  <p:tag name="KSO_WM_UNIT_ID" val="special20163155_3*i*7"/>
  <p:tag name="KSO_WM_TEMPLATE_CATEGORY" val="special"/>
  <p:tag name="KSO_WM_TEMPLATE_INDEX" val="20163155"/>
  <p:tag name="KSO_WM_UNIT_INDEX" val="7"/>
</p:tagLst>
</file>

<file path=ppt/tags/tag21.xml><?xml version="1.0" encoding="utf-8"?>
<p:tagLst xmlns:p="http://schemas.openxmlformats.org/presentationml/2006/main">
  <p:tag name="KSO_WM_TAG_VERSION" val="1.0"/>
  <p:tag name="KSO_WM_BEAUTIFY_FLAG" val="#wm#"/>
  <p:tag name="KSO_WM_UNIT_TYPE" val="i"/>
  <p:tag name="KSO_WM_UNIT_ID" val="special20163155_3*i*8"/>
  <p:tag name="KSO_WM_TEMPLATE_CATEGORY" val="special"/>
  <p:tag name="KSO_WM_TEMPLATE_INDEX" val="20163155"/>
  <p:tag name="KSO_WM_UNIT_INDEX" val="8"/>
</p:tagLst>
</file>

<file path=ppt/tags/tag22.xml><?xml version="1.0" encoding="utf-8"?>
<p:tagLst xmlns:p="http://schemas.openxmlformats.org/presentationml/2006/main">
  <p:tag name="KSO_WM_TAG_VERSION" val="1.0"/>
  <p:tag name="KSO_WM_BEAUTIFY_FLAG" val="#wm#"/>
  <p:tag name="KSO_WM_UNIT_TYPE" val="i"/>
  <p:tag name="KSO_WM_UNIT_ID" val="special20163155_3*i*10"/>
  <p:tag name="KSO_WM_TEMPLATE_CATEGORY" val="special"/>
  <p:tag name="KSO_WM_TEMPLATE_INDEX" val="20163155"/>
  <p:tag name="KSO_WM_UNIT_INDEX" val="10"/>
</p:tagLst>
</file>

<file path=ppt/tags/tag23.xml><?xml version="1.0" encoding="utf-8"?>
<p:tagLst xmlns:p="http://schemas.openxmlformats.org/presentationml/2006/main">
  <p:tag name="KSO_WM_TAG_VERSION" val="1.0"/>
  <p:tag name="KSO_WM_BEAUTIFY_FLAG" val="#wm#"/>
  <p:tag name="KSO_WM_UNIT_TYPE" val="i"/>
  <p:tag name="KSO_WM_UNIT_ID" val="special20163155_3*i*11"/>
  <p:tag name="KSO_WM_TEMPLATE_CATEGORY" val="special"/>
  <p:tag name="KSO_WM_TEMPLATE_INDEX" val="20163155"/>
  <p:tag name="KSO_WM_UNIT_INDEX" val="11"/>
</p:tagLst>
</file>

<file path=ppt/tags/tag24.xml><?xml version="1.0" encoding="utf-8"?>
<p:tagLst xmlns:p="http://schemas.openxmlformats.org/presentationml/2006/main">
  <p:tag name="KSO_WM_TAG_VERSION" val="1.0"/>
  <p:tag name="KSO_WM_BEAUTIFY_FLAG" val="#wm#"/>
  <p:tag name="KSO_WM_UNIT_TYPE" val="i"/>
  <p:tag name="KSO_WM_UNIT_ID" val="special20163155_3*i*13"/>
  <p:tag name="KSO_WM_TEMPLATE_CATEGORY" val="special"/>
  <p:tag name="KSO_WM_TEMPLATE_INDEX" val="20163155"/>
  <p:tag name="KSO_WM_UNIT_INDEX" val="13"/>
</p:tagLst>
</file>

<file path=ppt/tags/tag25.xml><?xml version="1.0" encoding="utf-8"?>
<p:tagLst xmlns:p="http://schemas.openxmlformats.org/presentationml/2006/main">
  <p:tag name="KSO_WM_TAG_VERSION" val="1.0"/>
  <p:tag name="KSO_WM_BEAUTIFY_FLAG" val="#wm#"/>
  <p:tag name="KSO_WM_UNIT_TYPE" val="i"/>
  <p:tag name="KSO_WM_UNIT_ID" val="special20163155_3*i*14"/>
  <p:tag name="KSO_WM_TEMPLATE_CATEGORY" val="special"/>
  <p:tag name="KSO_WM_TEMPLATE_INDEX" val="20163155"/>
  <p:tag name="KSO_WM_UNIT_INDEX" val="14"/>
</p:tagLst>
</file>

<file path=ppt/tags/tag26.xml><?xml version="1.0" encoding="utf-8"?>
<p:tagLst xmlns:p="http://schemas.openxmlformats.org/presentationml/2006/main">
  <p:tag name="KSO_WM_TAG_VERSION" val="1.0"/>
  <p:tag name="KSO_WM_BEAUTIFY_FLAG" val="#wm#"/>
  <p:tag name="KSO_WM_UNIT_TYPE" val="i"/>
  <p:tag name="KSO_WM_UNIT_ID" val="special20163155_1*i*0"/>
  <p:tag name="KSO_WM_TEMPLATE_CATEGORY" val="special"/>
  <p:tag name="KSO_WM_TEMPLATE_INDEX" val="20163155"/>
  <p:tag name="KSO_WM_UNIT_INDEX" val="0"/>
</p:tagLst>
</file>

<file path=ppt/tags/tag27.xml><?xml version="1.0" encoding="utf-8"?>
<p:tagLst xmlns:p="http://schemas.openxmlformats.org/presentationml/2006/main">
  <p:tag name="KSO_WM_TAG_VERSION" val="1.0"/>
  <p:tag name="KSO_WM_BEAUTIFY_FLAG" val="#wm#"/>
  <p:tag name="KSO_WM_UNIT_TYPE" val="i"/>
  <p:tag name="KSO_WM_UNIT_ID" val="special20163155_1*i*1"/>
  <p:tag name="KSO_WM_TEMPLATE_CATEGORY" val="special"/>
  <p:tag name="KSO_WM_TEMPLATE_INDEX" val="20163155"/>
  <p:tag name="KSO_WM_UNIT_INDEX" val="1"/>
</p:tagLst>
</file>

<file path=ppt/tags/tag28.xml><?xml version="1.0" encoding="utf-8"?>
<p:tagLst xmlns:p="http://schemas.openxmlformats.org/presentationml/2006/main">
  <p:tag name="KSO_WM_TAG_VERSION" val="1.0"/>
  <p:tag name="KSO_WM_BEAUTIFY_FLAG" val="#wm#"/>
  <p:tag name="KSO_WM_UNIT_TYPE" val="i"/>
  <p:tag name="KSO_WM_UNIT_ID" val="special20163155_1*i*2"/>
  <p:tag name="KSO_WM_TEMPLATE_CATEGORY" val="special"/>
  <p:tag name="KSO_WM_TEMPLATE_INDEX" val="20163155"/>
  <p:tag name="KSO_WM_UNIT_INDEX" val="2"/>
</p:tagLst>
</file>

<file path=ppt/tags/tag29.xml><?xml version="1.0" encoding="utf-8"?>
<p:tagLst xmlns:p="http://schemas.openxmlformats.org/presentationml/2006/main">
  <p:tag name="KSO_WM_TAG_VERSION" val="1.0"/>
  <p:tag name="KSO_WM_BEAUTIFY_FLAG" val="#wm#"/>
  <p:tag name="KSO_WM_UNIT_TYPE" val="i"/>
  <p:tag name="KSO_WM_UNIT_ID" val="special20163155_1*i*4"/>
  <p:tag name="KSO_WM_TEMPLATE_CATEGORY" val="special"/>
  <p:tag name="KSO_WM_TEMPLATE_INDEX" val="20163155"/>
  <p:tag name="KSO_WM_UNIT_INDEX" val="4"/>
</p:tagLst>
</file>

<file path=ppt/tags/tag3.xml><?xml version="1.0" encoding="utf-8"?>
<p:tagLst xmlns:p="http://schemas.openxmlformats.org/presentationml/2006/main">
  <p:tag name="KSO_WM_TAG_VERSION" val="1.0"/>
  <p:tag name="KSO_WM_BEAUTIFY_FLAG" val="#wm#"/>
  <p:tag name="KSO_WM_UNIT_TYPE" val="i"/>
  <p:tag name="KSO_WM_UNIT_ID" val="special20163155_1*i*2"/>
  <p:tag name="KSO_WM_TEMPLATE_CATEGORY" val="special"/>
  <p:tag name="KSO_WM_TEMPLATE_INDEX" val="20163155"/>
  <p:tag name="KSO_WM_UNIT_INDEX" val="2"/>
</p:tagLst>
</file>

<file path=ppt/tags/tag30.xml><?xml version="1.0" encoding="utf-8"?>
<p:tagLst xmlns:p="http://schemas.openxmlformats.org/presentationml/2006/main">
  <p:tag name="KSO_WM_TAG_VERSION" val="1.0"/>
  <p:tag name="KSO_WM_BEAUTIFY_FLAG" val="#wm#"/>
  <p:tag name="KSO_WM_UNIT_TYPE" val="i"/>
  <p:tag name="KSO_WM_UNIT_ID" val="special20163155_1*i*5"/>
  <p:tag name="KSO_WM_TEMPLATE_CATEGORY" val="special"/>
  <p:tag name="KSO_WM_TEMPLATE_INDEX" val="20163155"/>
  <p:tag name="KSO_WM_UNIT_INDEX" val="5"/>
</p:tagLst>
</file>

<file path=ppt/tags/tag31.xml><?xml version="1.0" encoding="utf-8"?>
<p:tagLst xmlns:p="http://schemas.openxmlformats.org/presentationml/2006/main">
  <p:tag name="KSO_WM_TAG_VERSION" val="1.0"/>
  <p:tag name="KSO_WM_BEAUTIFY_FLAG" val="#wm#"/>
  <p:tag name="KSO_WM_UNIT_TYPE" val="i"/>
  <p:tag name="KSO_WM_UNIT_ID" val="special20163155_1*i*6"/>
  <p:tag name="KSO_WM_TEMPLATE_CATEGORY" val="special"/>
  <p:tag name="KSO_WM_TEMPLATE_INDEX" val="20163155"/>
  <p:tag name="KSO_WM_UNIT_INDEX" val="6"/>
</p:tagLst>
</file>

<file path=ppt/tags/tag32.xml><?xml version="1.0" encoding="utf-8"?>
<p:tagLst xmlns:p="http://schemas.openxmlformats.org/presentationml/2006/main">
  <p:tag name="KSO_WM_TAG_VERSION" val="1.0"/>
  <p:tag name="KSO_WM_BEAUTIFY_FLAG" val="#wm#"/>
  <p:tag name="KSO_WM_UNIT_TYPE" val="i"/>
  <p:tag name="KSO_WM_UNIT_ID" val="special20163155_1*i*7"/>
  <p:tag name="KSO_WM_TEMPLATE_CATEGORY" val="special"/>
  <p:tag name="KSO_WM_TEMPLATE_INDEX" val="20163155"/>
  <p:tag name="KSO_WM_UNIT_INDEX" val="7"/>
</p:tagLst>
</file>

<file path=ppt/tags/tag33.xml><?xml version="1.0" encoding="utf-8"?>
<p:tagLst xmlns:p="http://schemas.openxmlformats.org/presentationml/2006/main">
  <p:tag name="KSO_WM_TAG_VERSION" val="1.0"/>
  <p:tag name="KSO_WM_BEAUTIFY_FLAG" val="#wm#"/>
  <p:tag name="KSO_WM_UNIT_TYPE" val="i"/>
  <p:tag name="KSO_WM_UNIT_ID" val="special20163155_1*i*8"/>
  <p:tag name="KSO_WM_TEMPLATE_CATEGORY" val="special"/>
  <p:tag name="KSO_WM_TEMPLATE_INDEX" val="20163155"/>
  <p:tag name="KSO_WM_UNIT_INDEX" val="8"/>
</p:tagLst>
</file>

<file path=ppt/tags/tag34.xml><?xml version="1.0" encoding="utf-8"?>
<p:tagLst xmlns:p="http://schemas.openxmlformats.org/presentationml/2006/main">
  <p:tag name="KSO_WM_TAG_VERSION" val="1.0"/>
  <p:tag name="KSO_WM_BEAUTIFY_FLAG" val="#wm#"/>
  <p:tag name="KSO_WM_UNIT_TYPE" val="i"/>
  <p:tag name="KSO_WM_UNIT_ID" val="special20163155_1*i*9"/>
  <p:tag name="KSO_WM_TEMPLATE_CATEGORY" val="special"/>
  <p:tag name="KSO_WM_TEMPLATE_INDEX" val="20163155"/>
  <p:tag name="KSO_WM_UNIT_INDEX" val="9"/>
</p:tagLst>
</file>

<file path=ppt/tags/tag35.xml><?xml version="1.0" encoding="utf-8"?>
<p:tagLst xmlns:p="http://schemas.openxmlformats.org/presentationml/2006/main">
  <p:tag name="KSO_WM_TAG_VERSION" val="1.0"/>
  <p:tag name="KSO_WM_BEAUTIFY_FLAG" val="#wm#"/>
  <p:tag name="KSO_WM_UNIT_TYPE" val="i"/>
  <p:tag name="KSO_WM_UNIT_ID" val="special20163155_1*i*10"/>
  <p:tag name="KSO_WM_TEMPLATE_CATEGORY" val="special"/>
  <p:tag name="KSO_WM_TEMPLATE_INDEX" val="20163155"/>
  <p:tag name="KSO_WM_UNIT_INDEX" val="10"/>
</p:tagLst>
</file>

<file path=ppt/tags/tag36.xml><?xml version="1.0" encoding="utf-8"?>
<p:tagLst xmlns:p="http://schemas.openxmlformats.org/presentationml/2006/main">
  <p:tag name="KSO_WM_TAG_VERSION" val="1.0"/>
  <p:tag name="KSO_WM_BEAUTIFY_FLAG" val="#wm#"/>
  <p:tag name="KSO_WM_UNIT_TYPE" val="i"/>
  <p:tag name="KSO_WM_UNIT_ID" val="special20163155_1*i*12"/>
  <p:tag name="KSO_WM_TEMPLATE_CATEGORY" val="special"/>
  <p:tag name="KSO_WM_TEMPLATE_INDEX" val="20163155"/>
  <p:tag name="KSO_WM_UNIT_INDEX" val="12"/>
</p:tagLst>
</file>

<file path=ppt/tags/tag37.xml><?xml version="1.0" encoding="utf-8"?>
<p:tagLst xmlns:p="http://schemas.openxmlformats.org/presentationml/2006/main">
  <p:tag name="KSO_WM_TAG_VERSION" val="1.0"/>
  <p:tag name="KSO_WM_BEAUTIFY_FLAG" val="#wm#"/>
  <p:tag name="KSO_WM_UNIT_TYPE" val="i"/>
  <p:tag name="KSO_WM_UNIT_ID" val="special20163155_1*i*13"/>
  <p:tag name="KSO_WM_TEMPLATE_CATEGORY" val="special"/>
  <p:tag name="KSO_WM_TEMPLATE_INDEX" val="20163155"/>
  <p:tag name="KSO_WM_UNIT_INDEX" val="13"/>
</p:tagLst>
</file>

<file path=ppt/tags/tag38.xml><?xml version="1.0" encoding="utf-8"?>
<p:tagLst xmlns:p="http://schemas.openxmlformats.org/presentationml/2006/main">
  <p:tag name="KSO_WM_TAG_VERSION" val="1.0"/>
  <p:tag name="KSO_WM_TEMPLATE_CATEGORY" val="basetag"/>
  <p:tag name="KSO_WM_TEMPLATE_INDEX" val="20163155"/>
</p:tagLst>
</file>

<file path=ppt/tags/tag39.xml><?xml version="1.0" encoding="utf-8"?>
<p:tagLst xmlns:p="http://schemas.openxmlformats.org/presentationml/2006/main">
  <p:tag name="KSO_WM_TAG_VERSION" val="1.0"/>
  <p:tag name="KSO_WM_TEMPLATE_CATEGORY" val="basetag"/>
  <p:tag name="KSO_WM_TEMPLATE_INDEX" val="20163155"/>
</p:tagLst>
</file>

<file path=ppt/tags/tag4.xml><?xml version="1.0" encoding="utf-8"?>
<p:tagLst xmlns:p="http://schemas.openxmlformats.org/presentationml/2006/main">
  <p:tag name="KSO_WM_TAG_VERSION" val="1.0"/>
  <p:tag name="KSO_WM_BEAUTIFY_FLAG" val="#wm#"/>
  <p:tag name="KSO_WM_UNIT_TYPE" val="i"/>
  <p:tag name="KSO_WM_UNIT_ID" val="special20163155_1*i*3"/>
  <p:tag name="KSO_WM_TEMPLATE_CATEGORY" val="special"/>
  <p:tag name="KSO_WM_TEMPLATE_INDEX" val="20163155"/>
  <p:tag name="KSO_WM_UNIT_INDEX" val="3"/>
</p:tagLst>
</file>

<file path=ppt/tags/tag40.xml><?xml version="1.0" encoding="utf-8"?>
<p:tagLst xmlns:p="http://schemas.openxmlformats.org/presentationml/2006/main">
  <p:tag name="KSO_WM_TEMPLATE_CATEGORY" val="basetag"/>
  <p:tag name="KSO_WM_TEMPLATE_INDEX" val="20163155"/>
  <p:tag name="KSO_WM_SLIDE_MODEL_TYPE" val="cover"/>
</p:tagLst>
</file>

<file path=ppt/tags/tag41.xml><?xml version="1.0" encoding="utf-8"?>
<p:tagLst xmlns:p="http://schemas.openxmlformats.org/presentationml/2006/main">
  <p:tag name="KSO_WM_TAG_VERSION" val="1.0"/>
  <p:tag name="KSO_WM_BEAUTIFY_FLAG" val="#wm#"/>
  <p:tag name="KSO_WM_UNIT_TYPE" val="i"/>
  <p:tag name="KSO_WM_UNIT_ID" val="special20163155_2*i*0"/>
  <p:tag name="KSO_WM_TEMPLATE_CATEGORY" val="special"/>
  <p:tag name="KSO_WM_TEMPLATE_INDEX" val="20163155"/>
  <p:tag name="KSO_WM_UNIT_INDEX" val="0"/>
</p:tagLst>
</file>

<file path=ppt/tags/tag42.xml><?xml version="1.0" encoding="utf-8"?>
<p:tagLst xmlns:p="http://schemas.openxmlformats.org/presentationml/2006/main">
  <p:tag name="KSO_WM_TAG_VERSION" val="1.0"/>
  <p:tag name="KSO_WM_BEAUTIFY_FLAG" val="#wm#"/>
  <p:tag name="KSO_WM_UNIT_TYPE" val="i"/>
  <p:tag name="KSO_WM_UNIT_ID" val="special20163155_2*i*1"/>
  <p:tag name="KSO_WM_TEMPLATE_CATEGORY" val="special"/>
  <p:tag name="KSO_WM_TEMPLATE_INDEX" val="20163155"/>
  <p:tag name="KSO_WM_UNIT_INDEX" val="1"/>
</p:tagLst>
</file>

<file path=ppt/tags/tag43.xml><?xml version="1.0" encoding="utf-8"?>
<p:tagLst xmlns:p="http://schemas.openxmlformats.org/presentationml/2006/main">
  <p:tag name="KSO_WM_TAG_VERSION" val="1.0"/>
  <p:tag name="KSO_WM_BEAUTIFY_FLAG" val="#wm#"/>
  <p:tag name="KSO_WM_UNIT_TYPE" val="i"/>
  <p:tag name="KSO_WM_UNIT_ID" val="special20163155_2*i*2"/>
  <p:tag name="KSO_WM_TEMPLATE_CATEGORY" val="special"/>
  <p:tag name="KSO_WM_TEMPLATE_INDEX" val="20163155"/>
  <p:tag name="KSO_WM_UNIT_INDEX" val="2"/>
</p:tagLst>
</file>

<file path=ppt/tags/tag44.xml><?xml version="1.0" encoding="utf-8"?>
<p:tagLst xmlns:p="http://schemas.openxmlformats.org/presentationml/2006/main">
  <p:tag name="KSO_WM_TAG_VERSION" val="1.0"/>
  <p:tag name="KSO_WM_BEAUTIFY_FLAG" val="#wm#"/>
  <p:tag name="KSO_WM_UNIT_TYPE" val="i"/>
  <p:tag name="KSO_WM_UNIT_ID" val="special20163155_2*i*3"/>
  <p:tag name="KSO_WM_TEMPLATE_CATEGORY" val="special"/>
  <p:tag name="KSO_WM_TEMPLATE_INDEX" val="20163155"/>
  <p:tag name="KSO_WM_UNIT_INDEX" val="3"/>
</p:tagLst>
</file>

<file path=ppt/tags/tag45.xml><?xml version="1.0" encoding="utf-8"?>
<p:tagLst xmlns:p="http://schemas.openxmlformats.org/presentationml/2006/main">
  <p:tag name="KSO_WM_TAG_VERSION" val="1.0"/>
  <p:tag name="KSO_WM_BEAUTIFY_FLAG" val="#wm#"/>
  <p:tag name="KSO_WM_UNIT_TYPE" val="i"/>
  <p:tag name="KSO_WM_UNIT_ID" val="special20163155_2*i*8"/>
  <p:tag name="KSO_WM_TEMPLATE_CATEGORY" val="special"/>
  <p:tag name="KSO_WM_TEMPLATE_INDEX" val="20163155"/>
  <p:tag name="KSO_WM_UNIT_INDEX" val="8"/>
</p:tagLst>
</file>

<file path=ppt/tags/tag46.xml><?xml version="1.0" encoding="utf-8"?>
<p:tagLst xmlns:p="http://schemas.openxmlformats.org/presentationml/2006/main">
  <p:tag name="KSO_WM_TAG_VERSION" val="1.0"/>
  <p:tag name="KSO_WM_BEAUTIFY_FLAG" val="#wm#"/>
  <p:tag name="KSO_WM_UNIT_TYPE" val="i"/>
  <p:tag name="KSO_WM_UNIT_ID" val="special20163155_2*i*8"/>
  <p:tag name="KSO_WM_TEMPLATE_CATEGORY" val="special"/>
  <p:tag name="KSO_WM_TEMPLATE_INDEX" val="20163155"/>
  <p:tag name="KSO_WM_UNIT_INDEX" val="8"/>
</p:tagLst>
</file>

<file path=ppt/tags/tag47.xml><?xml version="1.0" encoding="utf-8"?>
<p:tagLst xmlns:p="http://schemas.openxmlformats.org/presentationml/2006/main">
  <p:tag name="KSO_WM_TEMPLATE_CATEGORY" val="basetag"/>
  <p:tag name="KSO_WM_TEMPLATE_INDEX" val="20163155"/>
  <p:tag name="KSO_WM_TAG_VERSION" val="1.0"/>
  <p:tag name="KSO_WM_SLIDE_ID" val="basetag20163155_2"/>
  <p:tag name="KSO_WM_SLIDE_INDEX" val="2"/>
  <p:tag name="KSO_WM_SLIDE_ITEM_CNT" val="0"/>
  <p:tag name="KSO_WM_SLIDE_TYPE" val="contents"/>
  <p:tag name="KSO_WM_BEAUTIFY_FLAG" val="#wm#"/>
</p:tagLst>
</file>

<file path=ppt/tags/tag48.xml><?xml version="1.0" encoding="utf-8"?>
<p:tagLst xmlns:p="http://schemas.openxmlformats.org/presentationml/2006/main">
  <p:tag name="KSO_WM_BEAUTIFY_FLAG" val="#wm#"/>
  <p:tag name="KSO_WM_TEMPLATE_CATEGORY" val="basetag"/>
  <p:tag name="KSO_WM_TEMPLATE_INDEX" val="20163155"/>
</p:tagLst>
</file>

<file path=ppt/tags/tag49.xml><?xml version="1.0" encoding="utf-8"?>
<p:tagLst xmlns:p="http://schemas.openxmlformats.org/presentationml/2006/main">
  <p:tag name="KSO_WM_BEAUTIFY_FLAG" val="#wm#"/>
  <p:tag name="KSO_WM_TEMPLATE_CATEGORY" val="basetag"/>
  <p:tag name="KSO_WM_TEMPLATE_INDEX" val="20163155"/>
</p:tagLst>
</file>

<file path=ppt/tags/tag5.xml><?xml version="1.0" encoding="utf-8"?>
<p:tagLst xmlns:p="http://schemas.openxmlformats.org/presentationml/2006/main">
  <p:tag name="KSO_WM_TAG_VERSION" val="1.0"/>
  <p:tag name="KSO_WM_BEAUTIFY_FLAG" val="#wm#"/>
  <p:tag name="KSO_WM_UNIT_TYPE" val="i"/>
  <p:tag name="KSO_WM_UNIT_ID" val="special20163155_1*i*4"/>
  <p:tag name="KSO_WM_TEMPLATE_CATEGORY" val="special"/>
  <p:tag name="KSO_WM_TEMPLATE_INDEX" val="20163155"/>
  <p:tag name="KSO_WM_UNIT_INDEX" val="4"/>
</p:tagLst>
</file>

<file path=ppt/tags/tag50.xml><?xml version="1.0" encoding="utf-8"?>
<p:tagLst xmlns:p="http://schemas.openxmlformats.org/presentationml/2006/main">
  <p:tag name="KSO_WM_BEAUTIFY_FLAG" val="#wm#"/>
  <p:tag name="KSO_WM_TEMPLATE_CATEGORY" val="basetag"/>
  <p:tag name="KSO_WM_TEMPLATE_INDEX" val="20163155"/>
</p:tagLst>
</file>

<file path=ppt/tags/tag51.xml><?xml version="1.0" encoding="utf-8"?>
<p:tagLst xmlns:p="http://schemas.openxmlformats.org/presentationml/2006/main">
  <p:tag name="KSO_WM_UNIT_TABLE_BEAUTIFY" val="smartTable{edfd2b42-1bb1-4546-b561-d630655bd135}"/>
</p:tagLst>
</file>

<file path=ppt/tags/tag52.xml><?xml version="1.0" encoding="utf-8"?>
<p:tagLst xmlns:p="http://schemas.openxmlformats.org/presentationml/2006/main">
  <p:tag name="KSO_WM_BEAUTIFY_FLAG" val="#wm#"/>
  <p:tag name="KSO_WM_TEMPLATE_CATEGORY" val="basetag"/>
  <p:tag name="KSO_WM_TEMPLATE_INDEX" val="20163155"/>
</p:tagLst>
</file>

<file path=ppt/tags/tag53.xml><?xml version="1.0" encoding="utf-8"?>
<p:tagLst xmlns:p="http://schemas.openxmlformats.org/presentationml/2006/main">
  <p:tag name="KSO_WM_BEAUTIFY_FLAG" val="#wm#"/>
  <p:tag name="KSO_WM_TEMPLATE_CATEGORY" val="basetag"/>
  <p:tag name="KSO_WM_TEMPLATE_INDEX" val="20163155"/>
</p:tagLst>
</file>

<file path=ppt/tags/tag6.xml><?xml version="1.0" encoding="utf-8"?>
<p:tagLst xmlns:p="http://schemas.openxmlformats.org/presentationml/2006/main">
  <p:tag name="KSO_WM_TAG_VERSION" val="1.0"/>
  <p:tag name="KSO_WM_BEAUTIFY_FLAG" val="#wm#"/>
  <p:tag name="KSO_WM_UNIT_TYPE" val="i"/>
  <p:tag name="KSO_WM_UNIT_ID" val="special20163155_1*i*5"/>
  <p:tag name="KSO_WM_TEMPLATE_CATEGORY" val="special"/>
  <p:tag name="KSO_WM_TEMPLATE_INDEX" val="20163155"/>
  <p:tag name="KSO_WM_UNIT_INDEX" val="5"/>
</p:tagLst>
</file>

<file path=ppt/tags/tag7.xml><?xml version="1.0" encoding="utf-8"?>
<p:tagLst xmlns:p="http://schemas.openxmlformats.org/presentationml/2006/main">
  <p:tag name="KSO_WM_TAG_VERSION" val="1.0"/>
  <p:tag name="KSO_WM_BEAUTIFY_FLAG" val="#wm#"/>
  <p:tag name="KSO_WM_UNIT_TYPE" val="i"/>
  <p:tag name="KSO_WM_UNIT_ID" val="special20163155_1*i*6"/>
  <p:tag name="KSO_WM_TEMPLATE_CATEGORY" val="special"/>
  <p:tag name="KSO_WM_TEMPLATE_INDEX" val="20163155"/>
  <p:tag name="KSO_WM_UNIT_INDEX" val="6"/>
</p:tagLst>
</file>

<file path=ppt/tags/tag8.xml><?xml version="1.0" encoding="utf-8"?>
<p:tagLst xmlns:p="http://schemas.openxmlformats.org/presentationml/2006/main">
  <p:tag name="KSO_WM_TAG_VERSION" val="1.0"/>
  <p:tag name="KSO_WM_BEAUTIFY_FLAG" val="#wm#"/>
  <p:tag name="KSO_WM_UNIT_TYPE" val="i"/>
  <p:tag name="KSO_WM_UNIT_ID" val="special20163155_1*i*7"/>
  <p:tag name="KSO_WM_TEMPLATE_CATEGORY" val="special"/>
  <p:tag name="KSO_WM_TEMPLATE_INDEX" val="20163155"/>
  <p:tag name="KSO_WM_UNIT_INDEX" val="7"/>
</p:tagLst>
</file>

<file path=ppt/tags/tag9.xml><?xml version="1.0" encoding="utf-8"?>
<p:tagLst xmlns:p="http://schemas.openxmlformats.org/presentationml/2006/main">
  <p:tag name="KSO_WM_TAG_VERSION" val="1.0"/>
  <p:tag name="KSO_WM_BEAUTIFY_FLAG" val="#wm#"/>
  <p:tag name="KSO_WM_UNIT_TYPE" val="i"/>
  <p:tag name="KSO_WM_UNIT_ID" val="special20163155_1*i*8"/>
  <p:tag name="KSO_WM_TEMPLATE_CATEGORY" val="special"/>
  <p:tag name="KSO_WM_TEMPLATE_INDEX" val="20163155"/>
  <p:tag name="KSO_WM_UNIT_INDEX" val="8"/>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20104</Words>
  <Application>WPS 演示</Application>
  <PresentationFormat>宽屏</PresentationFormat>
  <Paragraphs>1352</Paragraphs>
  <Slides>79</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79</vt:i4>
      </vt:variant>
    </vt:vector>
  </HeadingPairs>
  <TitlesOfParts>
    <vt:vector size="101" baseType="lpstr">
      <vt:lpstr>Arial</vt:lpstr>
      <vt:lpstr>宋体</vt:lpstr>
      <vt:lpstr>Wingdings</vt:lpstr>
      <vt:lpstr>Courier New</vt:lpstr>
      <vt:lpstr>仿宋</vt:lpstr>
      <vt:lpstr>微软雅黑</vt:lpstr>
      <vt:lpstr>Courier New Bold</vt:lpstr>
      <vt:lpstr>Arial Unicode MS</vt:lpstr>
      <vt:lpstr>Calibri</vt:lpstr>
      <vt:lpstr>Verdana</vt:lpstr>
      <vt:lpstr>Times New Roman</vt:lpstr>
      <vt:lpstr>Garamond</vt:lpstr>
      <vt:lpstr>Tahoma</vt:lpstr>
      <vt:lpstr>Monotype Sorts</vt:lpstr>
      <vt:lpstr>Wingdings</vt:lpstr>
      <vt:lpstr>KJENHL+TimesNewRoman</vt:lpstr>
      <vt:lpstr>Sim Sun</vt:lpstr>
      <vt:lpstr>PMingLiU</vt:lpstr>
      <vt:lpstr>黑体</vt:lpstr>
      <vt:lpstr>Mangal</vt:lpstr>
      <vt:lpstr>Microsoft JhengHei</vt:lpstr>
      <vt:lpstr>1_Office 主题</vt:lpstr>
      <vt:lpstr>GIS软件设计与开发</vt:lpstr>
      <vt:lpstr>PowerPoint 演示文稿</vt:lpstr>
      <vt:lpstr>1 面向对象-OOP</vt:lpstr>
      <vt:lpstr>PowerPoint 演示文稿</vt:lpstr>
      <vt:lpstr>PowerPoint 演示文稿</vt:lpstr>
      <vt:lpstr>C#的面向对象特性</vt:lpstr>
      <vt:lpstr>初级特性 </vt:lpstr>
      <vt:lpstr>抽象数据类型 </vt:lpstr>
      <vt:lpstr>面向对象程序设计—封装、代码重用 </vt:lpstr>
      <vt:lpstr>PowerPoint 演示文稿</vt:lpstr>
      <vt:lpstr>类、对象和引用的声明</vt:lpstr>
      <vt:lpstr>PowerPoint 演示文稿</vt:lpstr>
      <vt:lpstr>PowerPoint 演示文稿</vt:lpstr>
      <vt:lpstr>PowerPoint 演示文稿</vt:lpstr>
      <vt:lpstr>常量字段</vt:lpstr>
      <vt:lpstr>类成员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构造函数</vt:lpstr>
      <vt:lpstr>PowerPoint 演示文稿</vt:lpstr>
      <vt:lpstr>PowerPoint 演示文稿</vt:lpstr>
      <vt:lpstr>构造函数举例</vt:lpstr>
      <vt:lpstr>私有构造函数</vt:lpstr>
      <vt:lpstr>PowerPoint 演示文稿</vt:lpstr>
      <vt:lpstr>析构函数</vt:lpstr>
      <vt:lpstr>对象析构举例 </vt:lpstr>
      <vt:lpstr>类中的静态问题</vt:lpstr>
      <vt:lpstr>静态变量</vt:lpstr>
      <vt:lpstr>静态方法</vt:lpstr>
      <vt:lpstr>多个类对象初始化后的内存情况</vt:lpstr>
      <vt:lpstr>静态数据成员</vt:lpstr>
      <vt:lpstr>静态数据成员</vt:lpstr>
      <vt:lpstr>静态数据成员</vt:lpstr>
      <vt:lpstr>静态函数成员</vt:lpstr>
      <vt:lpstr>静态构造函数</vt:lpstr>
      <vt:lpstr>PowerPoint 演示文稿</vt:lpstr>
      <vt:lpstr>PowerPoint 演示文稿</vt:lpstr>
      <vt:lpstr>3.4 参数传递</vt:lpstr>
      <vt:lpstr>值传递-值类型 </vt:lpstr>
      <vt:lpstr>值传递-引用类型 </vt:lpstr>
      <vt:lpstr>PowerPoint 演示文稿</vt:lpstr>
      <vt:lpstr>PowerPoint 演示文稿</vt:lpstr>
      <vt:lpstr>引用参数-ref </vt:lpstr>
      <vt:lpstr>PowerPoint 演示文稿</vt:lpstr>
      <vt:lpstr>输出参数-out </vt:lpstr>
      <vt:lpstr>PowerPoint 演示文稿</vt:lpstr>
      <vt:lpstr>参数数组</vt:lpstr>
      <vt:lpstr>PowerPoint 演示文稿</vt:lpstr>
      <vt:lpstr>3.5属性成员</vt:lpstr>
      <vt:lpstr>PowerPoint 演示文稿</vt:lpstr>
      <vt:lpstr>PowerPoint 演示文稿</vt:lpstr>
      <vt:lpstr>PowerPoint 演示文稿</vt:lpstr>
      <vt:lpstr>PowerPoint 演示文稿</vt:lpstr>
      <vt:lpstr>属性说明</vt:lpstr>
      <vt:lpstr>PowerPoint 演示文稿</vt:lpstr>
      <vt:lpstr>PowerPoint 演示文稿</vt:lpstr>
      <vt:lpstr>PowerPoint 演示文稿</vt:lpstr>
      <vt:lpstr>索引器</vt:lpstr>
      <vt:lpstr>定义和调用索引器</vt:lpstr>
      <vt:lpstr>定义和调用索引器 4-2</vt:lpstr>
      <vt:lpstr>定义和调用索引器</vt:lpstr>
      <vt:lpstr>定义和调用索引器</vt:lpstr>
      <vt:lpstr>2 函数重载</vt:lpstr>
      <vt:lpstr>2 函数重载-运算符重载</vt:lpstr>
      <vt:lpstr>PowerPoint 演示文稿</vt:lpstr>
      <vt:lpstr>PowerPoint 演示文稿</vt:lpstr>
      <vt:lpstr>PowerPoint 演示文稿</vt:lpstr>
      <vt:lpstr>运算符重载 - 续</vt:lpstr>
      <vt:lpstr>PowerPoint 演示文稿</vt:lpstr>
      <vt:lpstr>PowerPoint 演示文稿</vt:lpstr>
      <vt:lpstr>PowerPoint 演示文稿</vt:lpstr>
      <vt:lpstr>PowerPoint 演示文稿</vt:lpstr>
      <vt:lpstr>PowerPoint 演示文稿</vt:lpstr>
      <vt:lpstr>重载一元运算符 - 续</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goose</dc:creator>
  <cp:lastModifiedBy>uu</cp:lastModifiedBy>
  <cp:revision>137</cp:revision>
  <dcterms:created xsi:type="dcterms:W3CDTF">2020-09-22T13:09:00Z</dcterms:created>
  <dcterms:modified xsi:type="dcterms:W3CDTF">2020-09-23T10:25:52Z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2052-11.1.0.9929</vt:lpwstr>
  </property>
</Properties>
</file>