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.xml" ContentType="application/vnd.openxmlformats-officedocument.presentationml.notesSlide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2"/>
    <p:sldId id="263" r:id="rId3"/>
    <p:sldId id="336" r:id="rId4"/>
    <p:sldId id="343" r:id="rId5"/>
    <p:sldId id="344" r:id="rId6"/>
    <p:sldId id="345" r:id="rId7"/>
    <p:sldId id="346" r:id="rId8"/>
    <p:sldId id="347" r:id="rId9"/>
    <p:sldId id="348" r:id="rId10"/>
    <p:sldId id="350" r:id="rId11"/>
    <p:sldId id="351" r:id="rId12"/>
    <p:sldId id="352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4" r:id="rId23"/>
    <p:sldId id="365" r:id="rId24"/>
    <p:sldId id="366" r:id="rId25"/>
    <p:sldId id="367" r:id="rId26"/>
    <p:sldId id="368" r:id="rId27"/>
    <p:sldId id="337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76" r:id="rId36"/>
    <p:sldId id="377" r:id="rId37"/>
    <p:sldId id="378" r:id="rId38"/>
    <p:sldId id="400" r:id="rId39"/>
    <p:sldId id="379" r:id="rId40"/>
    <p:sldId id="380" r:id="rId41"/>
    <p:sldId id="381" r:id="rId42"/>
    <p:sldId id="382" r:id="rId43"/>
    <p:sldId id="384" r:id="rId44"/>
    <p:sldId id="386" r:id="rId45"/>
    <p:sldId id="387" r:id="rId46"/>
    <p:sldId id="388" r:id="rId47"/>
    <p:sldId id="389" r:id="rId48"/>
    <p:sldId id="390" r:id="rId49"/>
    <p:sldId id="391" r:id="rId50"/>
    <p:sldId id="392" r:id="rId51"/>
    <p:sldId id="393" r:id="rId52"/>
    <p:sldId id="394" r:id="rId53"/>
    <p:sldId id="395" r:id="rId54"/>
    <p:sldId id="396" r:id="rId55"/>
    <p:sldId id="397" r:id="rId56"/>
    <p:sldId id="398" r:id="rId57"/>
    <p:sldId id="338" r:id="rId5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188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307203" name="Rectangle 3"/>
          <p:cNvSpPr>
            <a:spLocks noGrp="1" noRot="1"/>
          </p:cNvSpPr>
          <p:nvPr>
            <p:ph type="body"/>
          </p:nvPr>
        </p:nvSpPr>
        <p:spPr>
          <a:xfrm>
            <a:off x="684213" y="4341813"/>
            <a:ext cx="5486400" cy="4114800"/>
          </a:xfrm>
        </p:spPr>
        <p:txBody>
          <a:bodyPr wrap="square" lIns="91440" tIns="45720" rIns="91440" bIns="45720" anchor="ctr"/>
          <a:lstStyle/>
          <a:p>
            <a:pPr lvl="0" eaLnBrk="1" hangingPunct="1"/>
            <a:r>
              <a:rPr lang="en-US" altLang="zh-CN" dirty="0"/>
              <a:t> </a:t>
            </a:r>
            <a:endParaRPr lang="zh-CN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0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7722124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>
            <p:custDataLst>
              <p:tags r:id="rId3"/>
            </p:custDataLst>
          </p:nvPr>
        </p:nvSpPr>
        <p:spPr>
          <a:xfrm>
            <a:off x="8062274" y="3185887"/>
            <a:ext cx="386499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8033209" y="5184742"/>
            <a:ext cx="4158791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 10"/>
          <p:cNvSpPr/>
          <p:nvPr>
            <p:custDataLst>
              <p:tags r:id="rId5"/>
            </p:custDataLst>
          </p:nvPr>
        </p:nvSpPr>
        <p:spPr>
          <a:xfrm>
            <a:off x="8467623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>
            <p:custDataLst>
              <p:tags r:id="rId6"/>
            </p:custDataLst>
          </p:nvPr>
        </p:nvSpPr>
        <p:spPr>
          <a:xfrm>
            <a:off x="8880982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>
            <p:custDataLst>
              <p:tags r:id="rId7"/>
            </p:custDataLst>
          </p:nvPr>
        </p:nvSpPr>
        <p:spPr>
          <a:xfrm>
            <a:off x="9287066" y="3293887"/>
            <a:ext cx="386499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>
            <p:custDataLst>
              <p:tags r:id="rId8"/>
            </p:custDataLst>
          </p:nvPr>
        </p:nvSpPr>
        <p:spPr>
          <a:xfrm>
            <a:off x="9712735" y="3329887"/>
            <a:ext cx="386499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>
            <p:custDataLst>
              <p:tags r:id="rId9"/>
            </p:custDataLst>
          </p:nvPr>
        </p:nvSpPr>
        <p:spPr>
          <a:xfrm>
            <a:off x="10135328" y="3365887"/>
            <a:ext cx="386499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>
            <p:custDataLst>
              <p:tags r:id="rId10"/>
            </p:custDataLst>
          </p:nvPr>
        </p:nvSpPr>
        <p:spPr>
          <a:xfrm rot="20959521">
            <a:off x="10678524" y="3417043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>
            <p:custDataLst>
              <p:tags r:id="rId11"/>
            </p:custDataLst>
          </p:nvPr>
        </p:nvSpPr>
        <p:spPr>
          <a:xfrm rot="19779136">
            <a:off x="11359082" y="3458639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>
            <p:custDataLst>
              <p:tags r:id="rId12"/>
            </p:custDataLst>
          </p:nvPr>
        </p:nvCxnSpPr>
        <p:spPr>
          <a:xfrm>
            <a:off x="311085" y="5184742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3"/>
            </p:custDataLst>
          </p:nvPr>
        </p:nvCxnSpPr>
        <p:spPr>
          <a:xfrm>
            <a:off x="311084" y="2658359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4"/>
            </p:custDataLst>
          </p:nvPr>
        </p:nvCxnSpPr>
        <p:spPr>
          <a:xfrm>
            <a:off x="311083" y="4451022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36993" y="2658358"/>
            <a:ext cx="7368766" cy="1716988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993" y="4518221"/>
            <a:ext cx="7368766" cy="66652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bldLvl="0" animBg="1"/>
      <p:bldP spid="8" grpId="0" bldLvl="0" animBg="1"/>
      <p:bldP spid="9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2020/10/14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1" y="465138"/>
            <a:ext cx="10515600" cy="5699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09538"/>
            <a:ext cx="9550400" cy="5937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295400" y="990600"/>
            <a:ext cx="10464800" cy="5175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Blip>
                <a:blip r:embed="rId2"/>
              </a:buBlip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D3E617-B0D2-4D1C-9DA8-A315D25D13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>
            <p:custDataLst>
              <p:tags r:id="rId1"/>
            </p:custDataLst>
          </p:nvPr>
        </p:nvSpPr>
        <p:spPr>
          <a:xfrm>
            <a:off x="1696822" y="286693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6900421" y="0"/>
            <a:ext cx="529157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8555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5"/>
            </p:custDataLst>
          </p:nvPr>
        </p:nvCxnSpPr>
        <p:spPr>
          <a:xfrm flipH="1">
            <a:off x="10120546" y="551625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6"/>
            </p:custDataLst>
          </p:nvPr>
        </p:nvCxnSpPr>
        <p:spPr>
          <a:xfrm>
            <a:off x="8609081" y="206583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>
            <p:custDataLst>
              <p:tags r:id="rId7"/>
            </p:custDataLst>
          </p:nvPr>
        </p:nvSpPr>
        <p:spPr>
          <a:xfrm>
            <a:off x="8569717" y="296541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>
            <p:custDataLst>
              <p:tags r:id="rId8"/>
            </p:custDataLst>
          </p:nvPr>
        </p:nvCxnSpPr>
        <p:spPr>
          <a:xfrm>
            <a:off x="8609081" y="3045780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>
            <p:custDataLst>
              <p:tags r:id="rId9"/>
            </p:custDataLst>
          </p:nvPr>
        </p:nvSpPr>
        <p:spPr>
          <a:xfrm>
            <a:off x="8555081" y="392605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>
            <p:custDataLst>
              <p:tags r:id="rId10"/>
            </p:custDataLst>
          </p:nvPr>
        </p:nvCxnSpPr>
        <p:spPr>
          <a:xfrm>
            <a:off x="8609081" y="4001248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>
            <p:custDataLst>
              <p:tags r:id="rId11"/>
            </p:custDataLst>
          </p:nvPr>
        </p:nvSpPr>
        <p:spPr>
          <a:xfrm>
            <a:off x="8555081" y="4880421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82900" y="2527300"/>
            <a:ext cx="3746500" cy="917030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82900" y="3471319"/>
            <a:ext cx="3746500" cy="56803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F4E7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animBg="1"/>
      <p:bldP spid="9" grpId="1" bldLvl="0" animBg="1"/>
      <p:bldP spid="13" grpId="0" bldLvl="0" animBg="1"/>
      <p:bldP spid="15" grpId="0" bldLvl="0" animBg="1"/>
      <p:bldP spid="17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5533"/>
            <a:ext cx="5181600" cy="466143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5533"/>
            <a:ext cx="5181600" cy="466143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043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6199"/>
            <a:ext cx="5157787" cy="35734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043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6199"/>
            <a:ext cx="5183188" cy="3573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7722124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8062274" y="3185887"/>
            <a:ext cx="386499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>
            <p:custDataLst>
              <p:tags r:id="rId4"/>
            </p:custDataLst>
          </p:nvPr>
        </p:nvSpPr>
        <p:spPr>
          <a:xfrm>
            <a:off x="8467623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>
            <p:custDataLst>
              <p:tags r:id="rId5"/>
            </p:custDataLst>
          </p:nvPr>
        </p:nvSpPr>
        <p:spPr>
          <a:xfrm>
            <a:off x="8880982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>
            <a:off x="9287066" y="3293887"/>
            <a:ext cx="386499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>
            <p:custDataLst>
              <p:tags r:id="rId7"/>
            </p:custDataLst>
          </p:nvPr>
        </p:nvSpPr>
        <p:spPr>
          <a:xfrm>
            <a:off x="9712735" y="3329887"/>
            <a:ext cx="386499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>
            <p:custDataLst>
              <p:tags r:id="rId8"/>
            </p:custDataLst>
          </p:nvPr>
        </p:nvSpPr>
        <p:spPr>
          <a:xfrm>
            <a:off x="10135328" y="3365887"/>
            <a:ext cx="386499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>
            <p:custDataLst>
              <p:tags r:id="rId9"/>
            </p:custDataLst>
          </p:nvPr>
        </p:nvSpPr>
        <p:spPr>
          <a:xfrm rot="20959521">
            <a:off x="10678524" y="3417043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>
            <p:custDataLst>
              <p:tags r:id="rId10"/>
            </p:custDataLst>
          </p:nvPr>
        </p:nvSpPr>
        <p:spPr>
          <a:xfrm rot="19779136">
            <a:off x="11359082" y="3458639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>
            <p:custDataLst>
              <p:tags r:id="rId11"/>
            </p:custDataLst>
          </p:nvPr>
        </p:nvCxnSpPr>
        <p:spPr>
          <a:xfrm>
            <a:off x="311084" y="2658359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2"/>
            </p:custDataLst>
          </p:nvPr>
        </p:nvCxnSpPr>
        <p:spPr>
          <a:xfrm>
            <a:off x="311083" y="4451022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3549" y="4518221"/>
            <a:ext cx="3679436" cy="666521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7179" y="2639504"/>
            <a:ext cx="7374943" cy="1744085"/>
          </a:xfrm>
        </p:spPr>
        <p:txBody>
          <a:bodyPr>
            <a:noAutofit/>
          </a:bodyPr>
          <a:lstStyle>
            <a:lvl1pPr algn="ctr">
              <a:defRPr sz="720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4051835" y="4518221"/>
            <a:ext cx="3670287" cy="666521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 smtClean="0"/>
              <a:t>编辑文本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49932" y="365125"/>
            <a:ext cx="1303867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0678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6"/>
            <a:ext cx="10515600" cy="98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490133"/>
            <a:ext cx="10515600" cy="4686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  <a:t>2020/10/14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10" Type="http://schemas.openxmlformats.org/officeDocument/2006/relationships/image" Target="../media/image2.png"/><Relationship Id="rId4" Type="http://schemas.openxmlformats.org/officeDocument/2006/relationships/tags" Target="../tags/tag44.xml"/><Relationship Id="rId9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388" y="2570728"/>
            <a:ext cx="7368766" cy="1716988"/>
          </a:xfrm>
        </p:spPr>
        <p:txBody>
          <a:bodyPr/>
          <a:lstStyle/>
          <a:p>
            <a:r>
              <a:rPr lang="en-US" altLang="zh-CN"/>
              <a:t>GIS</a:t>
            </a:r>
            <a:r>
              <a:rPr lang="zh-CN" altLang="en-US"/>
              <a:t>软件设计与开发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2580" y="4685030"/>
            <a:ext cx="9144000" cy="2239010"/>
          </a:xfrm>
        </p:spPr>
        <p:txBody>
          <a:bodyPr>
            <a:normAutofit/>
          </a:bodyPr>
          <a:lstStyle/>
          <a:p>
            <a:r>
              <a:rPr lang="zh-CN" altLang="en-US"/>
              <a:t>主讲人：刘朋飞</a:t>
            </a:r>
          </a:p>
          <a:p>
            <a:endParaRPr lang="zh-CN" altLang="en-US"/>
          </a:p>
          <a:p>
            <a:r>
              <a:rPr lang="zh-CN" altLang="en-US"/>
              <a:t>天津师范大学</a:t>
            </a:r>
          </a:p>
          <a:p>
            <a:r>
              <a:rPr lang="zh-CN" altLang="en-US"/>
              <a:t>地理与环境科学学院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1" name="Rectangle 2"/>
          <p:cNvSpPr>
            <a:spLocks noGrp="1"/>
          </p:cNvSpPr>
          <p:nvPr>
            <p:ph idx="1"/>
          </p:nvPr>
        </p:nvSpPr>
        <p:spPr>
          <a:xfrm>
            <a:off x="1087755" y="354330"/>
            <a:ext cx="9156065" cy="6197600"/>
          </a:xfrm>
        </p:spPr>
        <p:txBody>
          <a:bodyPr vert="horz" wrap="square" lIns="91440" tIns="45720" rIns="91440" bIns="45720" anchor="t">
            <a:normAutofit fontScale="67500" lnSpcReduction="10000"/>
          </a:bodyPr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r>
              <a:rPr lang="zh-CN" altLang="en-US" sz="3300" b="0" dirty="0"/>
              <a:t>例</a:t>
            </a:r>
            <a:r>
              <a:rPr lang="zh-CN" sz="3300" b="0" dirty="0"/>
              <a:t>：</a:t>
            </a:r>
            <a:r>
              <a:rPr lang="zh-CN" altLang="en-US" sz="3300" b="0" dirty="0"/>
              <a:t>编写一个程序，计算球，圆锥，圆柱的表面积和体积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endParaRPr lang="en-US" altLang="zh-CN" sz="1600" b="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 b="0" dirty="0"/>
              <a:t>using System;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 b="0" dirty="0"/>
              <a:t>namespace ConApp1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 b="0" dirty="0"/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 b="0" dirty="0"/>
              <a:t>public class Circle	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 b="0" dirty="0"/>
              <a:t>	protected double radius;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 b="0" dirty="0"/>
              <a:t>	public Circle(double r)	{radius=r;}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 b="0" dirty="0"/>
              <a:t>	public double GetArea(){return Math.PI*radius*radius;}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 b="0" dirty="0"/>
              <a:t>	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2800" b="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 b="0" dirty="0"/>
              <a:t>public class Sphere:Circle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{</a:t>
            </a:r>
            <a:r>
              <a:rPr lang="en-US" altLang="zh-CN" sz="2800" dirty="0">
                <a:solidFill>
                  <a:schemeClr val="accent2"/>
                </a:solidFill>
                <a:sym typeface="+mn-ea"/>
              </a:rPr>
              <a:t>//</a:t>
            </a:r>
            <a:r>
              <a:rPr lang="zh-CN" altLang="en-US" sz="2800" dirty="0">
                <a:solidFill>
                  <a:schemeClr val="accent2"/>
                </a:solidFill>
                <a:sym typeface="+mn-ea"/>
              </a:rPr>
              <a:t>球体类</a:t>
            </a:r>
            <a:endParaRPr lang="zh-CN" altLang="en-US" sz="2800" b="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 b="0" dirty="0"/>
              <a:t>	public Sphere(double r):</a:t>
            </a:r>
            <a:r>
              <a:rPr lang="en-US" altLang="zh-CN" sz="2800" b="0" dirty="0">
                <a:solidFill>
                  <a:schemeClr val="accent2"/>
                </a:solidFill>
              </a:rPr>
              <a:t>base(r){}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 b="0" dirty="0"/>
              <a:t>	public double </a:t>
            </a:r>
            <a:r>
              <a:rPr lang="en-US" altLang="zh-CN" sz="2800" b="0" dirty="0">
                <a:solidFill>
                  <a:schemeClr val="accent2"/>
                </a:solidFill>
              </a:rPr>
              <a:t>GetArea</a:t>
            </a:r>
            <a:r>
              <a:rPr lang="en-US" altLang="zh-CN" sz="2800" b="0" dirty="0"/>
              <a:t>() {return (4*base.GetArea());}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 b="0" dirty="0"/>
              <a:t>	public double </a:t>
            </a:r>
            <a:r>
              <a:rPr lang="en-US" altLang="zh-CN" sz="2800" b="0" dirty="0">
                <a:solidFill>
                  <a:schemeClr val="accent2"/>
                </a:solidFill>
              </a:rPr>
              <a:t>GetVolumn</a:t>
            </a:r>
            <a:r>
              <a:rPr lang="en-US" altLang="zh-CN" sz="2800" b="0" dirty="0"/>
              <a:t>()    {return (4*Math.PI*Math.Pow(radius,3)/3);}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 b="0" dirty="0"/>
              <a:t>	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2800" b="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 b="0" dirty="0"/>
              <a:t>public class Cylinder: </a:t>
            </a:r>
            <a:r>
              <a:rPr lang="en-US" altLang="zh-CN" sz="2800" dirty="0">
                <a:sym typeface="+mn-ea"/>
              </a:rPr>
              <a:t>Circle</a:t>
            </a:r>
            <a:r>
              <a:rPr lang="en-US" altLang="zh-CN" sz="2800" b="0" dirty="0"/>
              <a:t>{</a:t>
            </a:r>
            <a:r>
              <a:rPr lang="en-US" altLang="zh-CN" sz="2800" dirty="0">
                <a:solidFill>
                  <a:schemeClr val="accent2"/>
                </a:solidFill>
                <a:sym typeface="+mn-ea"/>
              </a:rPr>
              <a:t>//</a:t>
            </a:r>
            <a:r>
              <a:rPr lang="zh-CN" altLang="en-US" sz="2800" dirty="0">
                <a:solidFill>
                  <a:schemeClr val="accent2"/>
                </a:solidFill>
                <a:sym typeface="+mn-ea"/>
              </a:rPr>
              <a:t>圆柱类</a:t>
            </a:r>
            <a:endParaRPr lang="zh-CN" altLang="en-US" sz="2800" b="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 b="0" dirty="0"/>
              <a:t>	private double height;//</a:t>
            </a:r>
            <a:r>
              <a:rPr lang="zh-CN" altLang="en-US" sz="2800" b="0" dirty="0"/>
              <a:t>添加高度字段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800" b="0" dirty="0"/>
              <a:t>	</a:t>
            </a:r>
            <a:r>
              <a:rPr lang="en-US" altLang="zh-CN" sz="2800" b="0" dirty="0"/>
              <a:t>public Cylinder(double r,double h):</a:t>
            </a:r>
            <a:r>
              <a:rPr lang="en-US" altLang="zh-CN" sz="2800" b="1" dirty="0">
                <a:solidFill>
                  <a:schemeClr val="accent2"/>
                </a:solidFill>
              </a:rPr>
              <a:t>base</a:t>
            </a:r>
            <a:r>
              <a:rPr lang="en-US" altLang="zh-CN" sz="2800" b="0" dirty="0"/>
              <a:t>(r){height=h;}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 b="0" dirty="0"/>
              <a:t>	public double </a:t>
            </a:r>
            <a:r>
              <a:rPr lang="en-US" altLang="zh-CN" sz="2800" b="0" dirty="0">
                <a:solidFill>
                  <a:schemeClr val="accent2"/>
                </a:solidFill>
              </a:rPr>
              <a:t>GetArea</a:t>
            </a:r>
            <a:r>
              <a:rPr lang="en-US" altLang="zh-CN" sz="2800" b="0" dirty="0"/>
              <a:t>()    {return (2*base.GetArea()+2*Math.PI*radius*height);}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 b="0" dirty="0"/>
              <a:t>      public double </a:t>
            </a:r>
            <a:r>
              <a:rPr lang="en-US" altLang="zh-CN" sz="2800" b="0" dirty="0">
                <a:solidFill>
                  <a:schemeClr val="accent2"/>
                </a:solidFill>
              </a:rPr>
              <a:t>GetVolumn</a:t>
            </a:r>
            <a:r>
              <a:rPr lang="en-US" altLang="zh-CN" sz="2800" b="0" dirty="0"/>
              <a:t>()   {return(Math.PI*radius*radius*height);}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 b="0" dirty="0"/>
              <a:t>	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Rectangle 2"/>
          <p:cNvSpPr>
            <a:spLocks noGrp="1"/>
          </p:cNvSpPr>
          <p:nvPr>
            <p:ph idx="1"/>
          </p:nvPr>
        </p:nvSpPr>
        <p:spPr>
          <a:xfrm>
            <a:off x="243840" y="273685"/>
            <a:ext cx="9046210" cy="5036185"/>
          </a:xfrm>
        </p:spPr>
        <p:txBody>
          <a:bodyPr vert="horz" wrap="square" lIns="91440" tIns="45720" rIns="91440" bIns="45720" anchor="t">
            <a:no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public class Cone:Circle//</a:t>
            </a:r>
            <a:r>
              <a:rPr lang="zh-CN" altLang="en-US" sz="2000" b="0" dirty="0"/>
              <a:t>圆锥类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	private double height;//</a:t>
            </a:r>
            <a:r>
              <a:rPr lang="zh-CN" altLang="en-US" sz="2000" b="0" dirty="0"/>
              <a:t>添加高度字段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/>
              <a:t>	</a:t>
            </a:r>
            <a:r>
              <a:rPr lang="en-US" altLang="zh-CN" sz="2000" b="0" dirty="0"/>
              <a:t>public Cone(double r,double h):base(r){height=h;}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	public double GetArea()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	{return(Math.PI*radius*(radius+Math.Sqrt(height*height+radius*radius)));}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	public double GetVolumn()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	{return (Math.PI*radius*radius*height/3);}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...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ym typeface="+mn-ea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b="0" dirty="0"/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5586730" y="2652395"/>
            <a:ext cx="6524625" cy="4473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100000"/>
              </a:lnSpc>
              <a:buNone/>
            </a:pPr>
            <a:r>
              <a:rPr lang="en-US" altLang="zh-CN" sz="1600" dirty="0">
                <a:sym typeface="+mn-ea"/>
              </a:rPr>
              <a:t>public class Tester</a:t>
            </a:r>
            <a:endParaRPr lang="en-US" altLang="zh-CN" sz="1600" b="0" dirty="0"/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1600" dirty="0">
                <a:sym typeface="+mn-ea"/>
              </a:rPr>
              <a:t>{</a:t>
            </a:r>
            <a:endParaRPr lang="en-US" altLang="zh-CN" sz="1600" b="0" dirty="0"/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1600" dirty="0">
                <a:sym typeface="+mn-ea"/>
              </a:rPr>
              <a:t>	public static void Main()</a:t>
            </a:r>
            <a:endParaRPr lang="en-US" altLang="zh-CN" sz="1600" b="0" dirty="0"/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1600" dirty="0">
                <a:sym typeface="+mn-ea"/>
              </a:rPr>
              <a:t>	{</a:t>
            </a:r>
            <a:endParaRPr lang="en-US" altLang="zh-CN" sz="1600" b="0" dirty="0"/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1600" dirty="0">
                <a:sym typeface="+mn-ea"/>
              </a:rPr>
              <a:t>	Circle c1=new Circle(2);</a:t>
            </a:r>
            <a:endParaRPr lang="en-US" altLang="zh-CN" sz="1600" b="0" dirty="0"/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1600" dirty="0">
                <a:sym typeface="+mn-ea"/>
              </a:rPr>
              <a:t>	Sphere s1=new Sphere(2);</a:t>
            </a:r>
            <a:endParaRPr lang="en-US" altLang="zh-CN" sz="1600" b="0" dirty="0"/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1600" dirty="0">
                <a:sym typeface="+mn-ea"/>
              </a:rPr>
              <a:t>	Cylinder cd1=new Cylinder(2,10);</a:t>
            </a:r>
            <a:endParaRPr lang="en-US" altLang="zh-CN" sz="1600" b="0" dirty="0"/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1600" dirty="0">
                <a:sym typeface="+mn-ea"/>
              </a:rPr>
              <a:t>	Cone cn1=new Cone(2,10);</a:t>
            </a:r>
            <a:endParaRPr lang="en-US" altLang="zh-CN" sz="1600" b="0" dirty="0"/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1600" dirty="0">
                <a:sym typeface="+mn-ea"/>
              </a:rPr>
              <a:t>	Console.WriteLine("s1's serfacearea={0},</a:t>
            </a:r>
            <a:endParaRPr lang="en-US" altLang="zh-CN" sz="1600" b="0" dirty="0"/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1600" dirty="0">
                <a:sym typeface="+mn-ea"/>
              </a:rPr>
              <a:t>           volumn={1}",s1.GetArea(),s1.GetVolumn());</a:t>
            </a:r>
            <a:endParaRPr lang="en-US" altLang="zh-CN" sz="1600" b="0" dirty="0"/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1600" dirty="0">
                <a:sym typeface="+mn-ea"/>
              </a:rPr>
              <a:t>	Console.WriteLine("cd1's serfacearea={0},</a:t>
            </a:r>
            <a:endParaRPr lang="en-US" altLang="zh-CN" sz="1600" b="0" dirty="0"/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1600" dirty="0">
                <a:sym typeface="+mn-ea"/>
              </a:rPr>
              <a:t>       volumn={1}",cd1.GetArea(),cd1.GetVolumn());</a:t>
            </a:r>
            <a:endParaRPr lang="en-US" altLang="zh-CN" sz="1600" b="0" dirty="0"/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1600" dirty="0">
                <a:sym typeface="+mn-ea"/>
              </a:rPr>
              <a:t>	Console.WriteLine("cn1's serfacearea={0},</a:t>
            </a:r>
            <a:endParaRPr lang="en-US" altLang="zh-CN" sz="1600" b="0" dirty="0"/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1600" dirty="0">
                <a:sym typeface="+mn-ea"/>
              </a:rPr>
              <a:t>       volumn={1}",cn1.GetArea(),cn1.GetVolumn());</a:t>
            </a:r>
            <a:endParaRPr lang="en-US" altLang="zh-CN" sz="1600" b="0" dirty="0"/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1600" dirty="0">
                <a:sym typeface="+mn-ea"/>
              </a:rPr>
              <a:t>	Console.ReadLine();</a:t>
            </a:r>
            <a:endParaRPr lang="en-US" altLang="zh-CN" sz="1600" b="0" dirty="0"/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1600" dirty="0">
                <a:sym typeface="+mn-ea"/>
              </a:rPr>
              <a:t>	}</a:t>
            </a:r>
            <a:endParaRPr lang="en-US" altLang="zh-CN" sz="1600" b="0" dirty="0"/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1600" dirty="0">
                <a:sym typeface="+mn-ea"/>
              </a:rPr>
              <a:t>  }</a:t>
            </a:r>
            <a:endParaRPr lang="en-US" altLang="zh-CN" sz="1600" b="0" dirty="0"/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600" b="0" dirty="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Rectangle 2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039813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多态 </a:t>
            </a:r>
          </a:p>
        </p:txBody>
      </p:sp>
      <p:sp>
        <p:nvSpPr>
          <p:cNvPr id="268290" name="Rectangle 3"/>
          <p:cNvSpPr>
            <a:spLocks noGrp="1"/>
          </p:cNvSpPr>
          <p:nvPr>
            <p:ph idx="1"/>
          </p:nvPr>
        </p:nvSpPr>
        <p:spPr>
          <a:xfrm>
            <a:off x="832485" y="836930"/>
            <a:ext cx="10626725" cy="970915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/>
            <a:r>
              <a:rPr lang="zh-CN" altLang="en-US" sz="2200" b="0" dirty="0"/>
              <a:t>继承机制引出多态机制：某一类型的引用变量可以指向该</a:t>
            </a:r>
            <a:r>
              <a:rPr lang="zh-CN" altLang="en-US" sz="2200" b="0" dirty="0">
                <a:solidFill>
                  <a:schemeClr val="accent2"/>
                </a:solidFill>
              </a:rPr>
              <a:t>类或者其子类</a:t>
            </a:r>
            <a:r>
              <a:rPr lang="zh-CN" altLang="en-US" sz="2200" b="0" dirty="0"/>
              <a:t>的对象。</a:t>
            </a:r>
          </a:p>
          <a:p>
            <a:pPr marL="609600" indent="-609600" eaLnBrk="1" hangingPunct="1"/>
            <a:r>
              <a:rPr lang="en-US" altLang="zh-CN" sz="2200" b="0" dirty="0"/>
              <a:t>C#</a:t>
            </a:r>
            <a:r>
              <a:rPr lang="zh-CN" altLang="en-US" sz="2200" b="0" dirty="0"/>
              <a:t>中</a:t>
            </a:r>
            <a:r>
              <a:rPr lang="en-US" altLang="zh-CN" sz="2200" b="0" dirty="0"/>
              <a:t>Object</a:t>
            </a:r>
            <a:r>
              <a:rPr lang="zh-CN" altLang="en-US" sz="2200" b="0" dirty="0"/>
              <a:t>类是所有类的祖先，所以可用</a:t>
            </a:r>
            <a:r>
              <a:rPr lang="en-US" altLang="zh-CN" sz="2200" b="0" dirty="0"/>
              <a:t>Object</a:t>
            </a:r>
            <a:r>
              <a:rPr lang="zh-CN" altLang="en-US" sz="2200" b="0" dirty="0"/>
              <a:t>引用指向所有类型的对象。</a:t>
            </a:r>
          </a:p>
        </p:txBody>
      </p:sp>
      <p:sp>
        <p:nvSpPr>
          <p:cNvPr id="268291" name="Text Box 4"/>
          <p:cNvSpPr txBox="1"/>
          <p:nvPr/>
        </p:nvSpPr>
        <p:spPr>
          <a:xfrm>
            <a:off x="832485" y="1962150"/>
            <a:ext cx="4308475" cy="39490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class Car</a:t>
            </a:r>
          </a:p>
          <a:p>
            <a:pPr>
              <a:lnSpc>
                <a:spcPct val="95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5000"/>
              </a:lnSpc>
            </a:pP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…</a:t>
            </a:r>
          </a:p>
          <a:p>
            <a:pPr>
              <a:lnSpc>
                <a:spcPct val="95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class TrashCar : Car</a:t>
            </a:r>
          </a:p>
          <a:p>
            <a:pPr>
              <a:lnSpc>
                <a:spcPct val="95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5000"/>
              </a:lnSpc>
            </a:pP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…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Car car = new TrashCar();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5000"/>
              </a:lnSpc>
            </a:pPr>
            <a:r>
              <a:rPr lang="zh-CN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Object obj = new Car();</a:t>
            </a:r>
          </a:p>
          <a:p>
            <a:pPr>
              <a:lnSpc>
                <a:spcPct val="95000"/>
              </a:lnSpc>
            </a:pPr>
            <a:r>
              <a:rPr lang="zh-CN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obj = new TrashCar();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63490" y="1962150"/>
            <a:ext cx="6790690" cy="37445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ea typeface="黑体" panose="02010609060101010101" charset="-122"/>
                <a:sym typeface="+mn-ea"/>
              </a:rPr>
              <a:t>多态性：指不同类型的对象收到相同的消息时，会产生不同动作。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ea typeface="黑体" panose="02010609060101010101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黑体" panose="02010609060101010101" charset="-122"/>
                <a:sym typeface="+mn-ea"/>
              </a:rPr>
              <a:t>C#</a:t>
            </a:r>
            <a:r>
              <a:rPr lang="zh-CN" altLang="en-US" sz="2400" dirty="0">
                <a:ea typeface="黑体" panose="02010609060101010101" charset="-122"/>
                <a:sym typeface="+mn-ea"/>
              </a:rPr>
              <a:t>支持两种类型的多态性：</a:t>
            </a:r>
            <a:endParaRPr lang="zh-CN" altLang="en-US" sz="2400" dirty="0">
              <a:ea typeface="黑体" panose="02010609060101010101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dirty="0">
                <a:ea typeface="黑体" panose="02010609060101010101" charset="-122"/>
                <a:sym typeface="+mn-ea"/>
              </a:rPr>
              <a:t>（</a:t>
            </a:r>
            <a:r>
              <a:rPr lang="en-US" altLang="zh-CN" sz="2400" dirty="0">
                <a:ea typeface="黑体" panose="02010609060101010101" charset="-122"/>
                <a:sym typeface="+mn-ea"/>
              </a:rPr>
              <a:t>1</a:t>
            </a:r>
            <a:r>
              <a:rPr lang="zh-CN" altLang="en-US" sz="2400" dirty="0">
                <a:ea typeface="黑体" panose="02010609060101010101" charset="-122"/>
                <a:sym typeface="+mn-ea"/>
              </a:rPr>
              <a:t>）编译时的多态性是通过</a:t>
            </a:r>
            <a:r>
              <a:rPr lang="zh-CN" altLang="en-US" sz="2400" dirty="0">
                <a:solidFill>
                  <a:schemeClr val="accent2"/>
                </a:solidFill>
                <a:ea typeface="黑体" panose="02010609060101010101" charset="-122"/>
                <a:sym typeface="+mn-ea"/>
              </a:rPr>
              <a:t>函数重载</a:t>
            </a:r>
            <a:r>
              <a:rPr lang="zh-CN" altLang="en-US" sz="2400" dirty="0">
                <a:ea typeface="黑体" panose="02010609060101010101" charset="-122"/>
                <a:sym typeface="+mn-ea"/>
              </a:rPr>
              <a:t>实现的，系统在编译时，根据传递的参数个数、类型信息决定实现何种操作。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zh-CN" altLang="en-US" sz="2400" dirty="0">
              <a:ea typeface="黑体" panose="02010609060101010101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dirty="0">
                <a:ea typeface="黑体" panose="02010609060101010101" charset="-122"/>
                <a:sym typeface="+mn-ea"/>
              </a:rPr>
              <a:t>（</a:t>
            </a:r>
            <a:r>
              <a:rPr lang="en-US" altLang="zh-CN" sz="2400" dirty="0">
                <a:ea typeface="黑体" panose="02010609060101010101" charset="-122"/>
                <a:sym typeface="+mn-ea"/>
              </a:rPr>
              <a:t>2</a:t>
            </a:r>
            <a:r>
              <a:rPr lang="zh-CN" altLang="en-US" sz="2400" dirty="0">
                <a:ea typeface="黑体" panose="02010609060101010101" charset="-122"/>
                <a:sym typeface="+mn-ea"/>
              </a:rPr>
              <a:t>）运行时的多态性是指在运行时，根据</a:t>
            </a:r>
            <a:r>
              <a:rPr lang="zh-CN" altLang="en-US" sz="2400" dirty="0">
                <a:solidFill>
                  <a:schemeClr val="accent2"/>
                </a:solidFill>
                <a:ea typeface="黑体" panose="02010609060101010101" charset="-122"/>
                <a:sym typeface="+mn-ea"/>
              </a:rPr>
              <a:t>实际情况</a:t>
            </a:r>
            <a:r>
              <a:rPr lang="zh-CN" altLang="en-US" sz="2400" dirty="0">
                <a:ea typeface="黑体" panose="02010609060101010101" charset="-122"/>
                <a:sym typeface="+mn-ea"/>
              </a:rPr>
              <a:t>决定实现何种操作。</a:t>
            </a:r>
            <a:r>
              <a:rPr lang="en-US" altLang="zh-CN" sz="2400" dirty="0">
                <a:ea typeface="黑体" panose="02010609060101010101" charset="-122"/>
                <a:sym typeface="+mn-ea"/>
              </a:rPr>
              <a:t>C#</a:t>
            </a:r>
            <a:r>
              <a:rPr lang="zh-CN" altLang="en-US" sz="2400" dirty="0">
                <a:ea typeface="黑体" panose="02010609060101010101" charset="-122"/>
                <a:sym typeface="+mn-ea"/>
              </a:rPr>
              <a:t>中运行时的多态性通过</a:t>
            </a:r>
            <a:r>
              <a:rPr lang="zh-CN" altLang="en-US" sz="2400" dirty="0">
                <a:solidFill>
                  <a:schemeClr val="accent2"/>
                </a:solidFill>
                <a:ea typeface="黑体" panose="02010609060101010101" charset="-122"/>
                <a:sym typeface="+mn-ea"/>
              </a:rPr>
              <a:t>虚函数成员</a:t>
            </a:r>
            <a:r>
              <a:rPr lang="zh-CN" altLang="en-US" sz="2400" dirty="0">
                <a:ea typeface="黑体" panose="02010609060101010101" charset="-122"/>
                <a:sym typeface="+mn-ea"/>
              </a:rPr>
              <a:t>实现。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7" name="Rectangle 2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7627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编译时多态</a:t>
            </a:r>
            <a:r>
              <a:rPr lang="en-US" altLang="zh-CN" sz="2800" dirty="0">
                <a:ea typeface="宋体" panose="02010600030101010101" pitchFamily="2" charset="-122"/>
              </a:rPr>
              <a:t>---</a:t>
            </a:r>
            <a:r>
              <a:rPr lang="zh-CN" altLang="en-US" sz="2800" dirty="0">
                <a:ea typeface="宋体" panose="02010600030101010101" pitchFamily="2" charset="-122"/>
              </a:rPr>
              <a:t>重载 </a:t>
            </a:r>
          </a:p>
        </p:txBody>
      </p:sp>
      <p:sp>
        <p:nvSpPr>
          <p:cNvPr id="270338" name="Rectangle 3"/>
          <p:cNvSpPr>
            <a:spLocks noGrp="1"/>
          </p:cNvSpPr>
          <p:nvPr>
            <p:ph idx="1"/>
          </p:nvPr>
        </p:nvSpPr>
        <p:spPr>
          <a:xfrm>
            <a:off x="626745" y="765175"/>
            <a:ext cx="10981055" cy="2140585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200" dirty="0">
                <a:latin typeface="黑体" panose="02010609060101010101" charset="-122"/>
                <a:ea typeface="黑体" panose="02010609060101010101" charset="-122"/>
              </a:rPr>
              <a:t>重载指在同一个类中至少有两个方法用同一个名字，但有不同的参数。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200" dirty="0">
                <a:latin typeface="黑体" panose="02010609060101010101" charset="-122"/>
                <a:ea typeface="黑体" panose="02010609060101010101" charset="-122"/>
              </a:rPr>
              <a:t>重载使得从外部来看，一个操作对于</a:t>
            </a:r>
            <a:r>
              <a:rPr lang="zh-CN" altLang="en-US" sz="2200" dirty="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rPr>
              <a:t>不同的对象</a:t>
            </a:r>
            <a:r>
              <a:rPr lang="zh-CN" altLang="en-US" sz="2200" dirty="0">
                <a:latin typeface="黑体" panose="02010609060101010101" charset="-122"/>
                <a:ea typeface="黑体" panose="02010609060101010101" charset="-122"/>
              </a:rPr>
              <a:t>有不同的处理方法。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200" dirty="0">
                <a:latin typeface="黑体" panose="02010609060101010101" charset="-122"/>
                <a:ea typeface="黑体" panose="02010609060101010101" charset="-122"/>
              </a:rPr>
              <a:t>调用时，根据参数的不同来区别调用哪个方法。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200" dirty="0">
                <a:latin typeface="黑体" panose="02010609060101010101" charset="-122"/>
                <a:ea typeface="黑体" panose="02010609060101010101" charset="-122"/>
              </a:rPr>
              <a:t>方法的返回类型可以相同或不同，但它不足以使返回类型变成唯一的差异。重载方法的参数表必须不同。 </a:t>
            </a:r>
          </a:p>
        </p:txBody>
      </p:sp>
      <p:sp>
        <p:nvSpPr>
          <p:cNvPr id="270339" name="Text Box 4"/>
          <p:cNvSpPr txBox="1"/>
          <p:nvPr/>
        </p:nvSpPr>
        <p:spPr>
          <a:xfrm>
            <a:off x="1058863" y="3259455"/>
            <a:ext cx="4968875" cy="28613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class Car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int color;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int door;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int speed;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public void PushBreak() { speed = 0; }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public void PushBreak(int s)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{ speed -= s; }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0709" name="Text Box 5"/>
          <p:cNvSpPr txBox="1"/>
          <p:nvPr/>
        </p:nvSpPr>
        <p:spPr>
          <a:xfrm>
            <a:off x="6167438" y="3789363"/>
            <a:ext cx="4032250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Car car = new Car();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car.PushBreak();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car.PushBreak(2);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1" name="Rectangle 2"/>
          <p:cNvSpPr>
            <a:spLocks noGrp="1"/>
          </p:cNvSpPr>
          <p:nvPr>
            <p:ph type="title"/>
          </p:nvPr>
        </p:nvSpPr>
        <p:spPr>
          <a:xfrm>
            <a:off x="1992313" y="204788"/>
            <a:ext cx="8229600" cy="703262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运行时多态</a:t>
            </a:r>
            <a:r>
              <a:rPr lang="en-US" altLang="zh-CN" sz="2800" dirty="0">
                <a:ea typeface="宋体" panose="02010600030101010101" pitchFamily="2" charset="-122"/>
              </a:rPr>
              <a:t>---</a:t>
            </a:r>
            <a:r>
              <a:rPr lang="zh-CN" altLang="en-US" sz="2800" dirty="0">
                <a:ea typeface="宋体" panose="02010600030101010101" pitchFamily="2" charset="-122"/>
              </a:rPr>
              <a:t>动态绑定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ea typeface="宋体" panose="02010600030101010101" pitchFamily="2" charset="-122"/>
              </a:rPr>
              <a:t>虚函数</a:t>
            </a:r>
            <a:r>
              <a:rPr lang="en-US" altLang="zh-CN" sz="2800" dirty="0">
                <a:ea typeface="宋体" panose="02010600030101010101" pitchFamily="2" charset="-122"/>
              </a:rPr>
              <a:t>) </a:t>
            </a:r>
          </a:p>
        </p:txBody>
      </p:sp>
      <p:sp>
        <p:nvSpPr>
          <p:cNvPr id="271362" name="Rectangle 3"/>
          <p:cNvSpPr>
            <a:spLocks noGrp="1"/>
          </p:cNvSpPr>
          <p:nvPr>
            <p:ph idx="1"/>
          </p:nvPr>
        </p:nvSpPr>
        <p:spPr>
          <a:xfrm>
            <a:off x="1202055" y="1125220"/>
            <a:ext cx="10137775" cy="4608195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/>
            <a:r>
              <a:rPr lang="zh-CN" altLang="en-US" sz="2400" dirty="0">
                <a:ea typeface="黑体" panose="02010609060101010101" charset="-122"/>
              </a:rPr>
              <a:t>动态绑定就是根据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charset="-122"/>
              </a:rPr>
              <a:t>对象的类型</a:t>
            </a:r>
            <a:r>
              <a:rPr lang="zh-CN" altLang="en-US" sz="2400" dirty="0">
                <a:ea typeface="黑体" panose="02010609060101010101" charset="-122"/>
              </a:rPr>
              <a:t>决定调用哪个方法，而不是引用的类型。</a:t>
            </a:r>
          </a:p>
          <a:p>
            <a:pPr marL="609600" indent="-609600" eaLnBrk="1" hangingPunct="1"/>
            <a:r>
              <a:rPr lang="zh-CN" altLang="en-US" sz="2400" dirty="0">
                <a:ea typeface="黑体" panose="02010609060101010101" charset="-122"/>
              </a:rPr>
              <a:t>类的方法使用</a:t>
            </a:r>
            <a:r>
              <a:rPr lang="en-US" altLang="zh-CN" sz="2400" dirty="0">
                <a:solidFill>
                  <a:srgbClr val="FF0000"/>
                </a:solidFill>
                <a:ea typeface="黑体" panose="02010609060101010101" charset="-122"/>
              </a:rPr>
              <a:t>virtual</a:t>
            </a:r>
            <a:r>
              <a:rPr lang="zh-CN" altLang="en-US" sz="2400" dirty="0">
                <a:ea typeface="黑体" panose="02010609060101010101" charset="-122"/>
              </a:rPr>
              <a:t>关键字修饰后就成为虚方法，包括两个步骤：</a:t>
            </a:r>
          </a:p>
          <a:p>
            <a:pPr marL="609600" indent="-609600" eaLnBrk="1" hangingPunct="1"/>
            <a:endParaRPr lang="zh-CN" altLang="en-US" sz="2400" dirty="0">
              <a:ea typeface="黑体" panose="02010609060101010101" charset="-122"/>
            </a:endParaRPr>
          </a:p>
          <a:p>
            <a:pPr marL="1066800" lvl="1" indent="-609600" eaLnBrk="1" hangingPunct="1">
              <a:spcBef>
                <a:spcPct val="25000"/>
              </a:spcBef>
              <a:buBlip>
                <a:blip r:embed="rId2"/>
              </a:buBlip>
            </a:pPr>
            <a:r>
              <a:rPr lang="en-US" altLang="zh-CN" sz="2400" dirty="0">
                <a:ea typeface="黑体" panose="02010609060101010101" charset="-122"/>
              </a:rPr>
              <a:t>(1).</a:t>
            </a:r>
            <a:r>
              <a:rPr lang="zh-CN" altLang="en-US" sz="2400" dirty="0">
                <a:ea typeface="黑体" panose="02010609060101010101" charset="-122"/>
              </a:rPr>
              <a:t>对于</a:t>
            </a:r>
            <a:r>
              <a:rPr lang="zh-CN" altLang="en-US" sz="2400" dirty="0">
                <a:solidFill>
                  <a:schemeClr val="accent2"/>
                </a:solidFill>
                <a:ea typeface="黑体" panose="02010609060101010101" charset="-122"/>
              </a:rPr>
              <a:t>基类</a:t>
            </a:r>
            <a:r>
              <a:rPr lang="zh-CN" altLang="en-US" sz="2400" dirty="0">
                <a:ea typeface="黑体" panose="02010609060101010101" charset="-122"/>
              </a:rPr>
              <a:t>中要实现多态性的方法，用</a:t>
            </a:r>
            <a:r>
              <a:rPr lang="en-US" altLang="zh-CN" sz="2400" dirty="0">
                <a:solidFill>
                  <a:srgbClr val="FF0000"/>
                </a:solidFill>
                <a:ea typeface="黑体" panose="02010609060101010101" charset="-122"/>
              </a:rPr>
              <a:t>virtual</a:t>
            </a:r>
            <a:r>
              <a:rPr lang="zh-CN" altLang="en-US" sz="2400" dirty="0">
                <a:ea typeface="黑体" panose="02010609060101010101" charset="-122"/>
              </a:rPr>
              <a:t>关键字修饰。</a:t>
            </a:r>
          </a:p>
          <a:p>
            <a:pPr marL="1524000" lvl="2" indent="-609600" eaLnBrk="1" hangingPunct="1">
              <a:spcBef>
                <a:spcPct val="25000"/>
              </a:spcBef>
              <a:buBlip>
                <a:blip r:embed="rId2"/>
              </a:buBlip>
            </a:pPr>
            <a:r>
              <a:rPr lang="zh-CN" altLang="en-US" sz="2000" dirty="0">
                <a:ea typeface="黑体" panose="02010609060101010101" charset="-122"/>
              </a:rPr>
              <a:t>不允许再有</a:t>
            </a:r>
            <a:r>
              <a:rPr lang="en-US" altLang="zh-CN" sz="2000" dirty="0">
                <a:ea typeface="黑体" panose="02010609060101010101" charset="-122"/>
              </a:rPr>
              <a:t>static,abstract</a:t>
            </a:r>
            <a:r>
              <a:rPr lang="zh-CN" altLang="en-US" sz="2000" dirty="0">
                <a:ea typeface="黑体" panose="02010609060101010101" charset="-122"/>
              </a:rPr>
              <a:t>或</a:t>
            </a:r>
            <a:r>
              <a:rPr lang="en-US" altLang="zh-CN" sz="2000" dirty="0">
                <a:ea typeface="黑体" panose="02010609060101010101" charset="-122"/>
              </a:rPr>
              <a:t>override</a:t>
            </a:r>
            <a:r>
              <a:rPr lang="zh-CN" altLang="en-US" sz="2000" dirty="0">
                <a:ea typeface="黑体" panose="02010609060101010101" charset="-122"/>
              </a:rPr>
              <a:t>修饰符。</a:t>
            </a:r>
          </a:p>
          <a:p>
            <a:pPr marL="1066800" lvl="1" indent="-609600" eaLnBrk="1" hangingPunct="1">
              <a:spcBef>
                <a:spcPct val="25000"/>
              </a:spcBef>
              <a:buBlip>
                <a:blip r:embed="rId2"/>
              </a:buBlip>
            </a:pPr>
            <a:r>
              <a:rPr lang="en-US" altLang="zh-CN" sz="2400" dirty="0">
                <a:ea typeface="黑体" panose="02010609060101010101" charset="-122"/>
              </a:rPr>
              <a:t>(2).</a:t>
            </a:r>
            <a:r>
              <a:rPr lang="zh-CN" altLang="en-US" sz="2400" dirty="0">
                <a:ea typeface="黑体" panose="02010609060101010101" charset="-122"/>
              </a:rPr>
              <a:t>对于派生类中的同名方法</a:t>
            </a:r>
            <a:r>
              <a:rPr lang="en-US" altLang="zh-CN" sz="2400" dirty="0">
                <a:ea typeface="黑体" panose="02010609060101010101" charset="-122"/>
              </a:rPr>
              <a:t>(</a:t>
            </a:r>
            <a:r>
              <a:rPr lang="zh-CN" altLang="en-US" sz="2400" dirty="0">
                <a:ea typeface="黑体" panose="02010609060101010101" charset="-122"/>
              </a:rPr>
              <a:t>覆盖</a:t>
            </a:r>
            <a:r>
              <a:rPr lang="en-US" altLang="zh-CN" sz="2400" dirty="0">
                <a:ea typeface="黑体" panose="02010609060101010101" charset="-122"/>
              </a:rPr>
              <a:t>) --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charset="-122"/>
              </a:rPr>
              <a:t>相同的名称、返回类型和参数表</a:t>
            </a:r>
            <a:r>
              <a:rPr lang="zh-CN" altLang="en-US" sz="2400" dirty="0">
                <a:ea typeface="黑体" panose="02010609060101010101" charset="-122"/>
              </a:rPr>
              <a:t>，使用</a:t>
            </a:r>
            <a:r>
              <a:rPr lang="en-US" altLang="zh-CN" sz="2400" dirty="0">
                <a:solidFill>
                  <a:srgbClr val="FF0000"/>
                </a:solidFill>
                <a:ea typeface="黑体" panose="02010609060101010101" charset="-122"/>
              </a:rPr>
              <a:t>override</a:t>
            </a:r>
            <a:r>
              <a:rPr lang="zh-CN" altLang="en-US" sz="2400" dirty="0">
                <a:ea typeface="黑体" panose="02010609060101010101" charset="-122"/>
              </a:rPr>
              <a:t>关键字修饰。</a:t>
            </a:r>
          </a:p>
          <a:p>
            <a:pPr marL="1524000" lvl="2" indent="-609600" eaLnBrk="1" hangingPunct="1">
              <a:spcBef>
                <a:spcPct val="25000"/>
              </a:spcBef>
              <a:buBlip>
                <a:blip r:embed="rId2"/>
              </a:buBlip>
            </a:pPr>
            <a:r>
              <a:rPr lang="zh-CN" altLang="en-US" sz="2000" dirty="0">
                <a:ea typeface="黑体" panose="02010609060101010101" charset="-122"/>
              </a:rPr>
              <a:t>不能有</a:t>
            </a:r>
            <a:r>
              <a:rPr lang="en-US" altLang="zh-CN" sz="2000" dirty="0">
                <a:ea typeface="黑体" panose="02010609060101010101" charset="-122"/>
              </a:rPr>
              <a:t>new</a:t>
            </a:r>
            <a:r>
              <a:rPr lang="zh-CN" altLang="en-US" sz="2000" dirty="0">
                <a:ea typeface="黑体" panose="02010609060101010101" charset="-122"/>
              </a:rPr>
              <a:t>、</a:t>
            </a:r>
            <a:r>
              <a:rPr lang="en-US" altLang="zh-CN" sz="2000" dirty="0">
                <a:ea typeface="黑体" panose="02010609060101010101" charset="-122"/>
              </a:rPr>
              <a:t>static</a:t>
            </a:r>
            <a:r>
              <a:rPr lang="zh-CN" altLang="en-US" sz="2000" dirty="0">
                <a:ea typeface="黑体" panose="02010609060101010101" charset="-122"/>
              </a:rPr>
              <a:t>或</a:t>
            </a:r>
            <a:r>
              <a:rPr lang="en-US" altLang="zh-CN" sz="2000" dirty="0">
                <a:ea typeface="黑体" panose="02010609060101010101" charset="-122"/>
              </a:rPr>
              <a:t>virtual</a:t>
            </a:r>
            <a:r>
              <a:rPr lang="zh-CN" altLang="en-US" sz="2000" dirty="0">
                <a:ea typeface="黑体" panose="02010609060101010101" charset="-122"/>
              </a:rPr>
              <a:t>修饰符。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5" name="Rectangle 2"/>
          <p:cNvSpPr>
            <a:spLocks noGrp="1"/>
          </p:cNvSpPr>
          <p:nvPr>
            <p:ph type="title"/>
          </p:nvPr>
        </p:nvSpPr>
        <p:spPr>
          <a:xfrm>
            <a:off x="2063750" y="0"/>
            <a:ext cx="8229600" cy="76517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多态</a:t>
            </a:r>
            <a:r>
              <a:rPr lang="en-US" altLang="zh-CN" dirty="0">
                <a:ea typeface="宋体" panose="02010600030101010101" pitchFamily="2" charset="-122"/>
              </a:rPr>
              <a:t>---</a:t>
            </a:r>
            <a:r>
              <a:rPr lang="zh-CN" altLang="en-US" dirty="0">
                <a:ea typeface="宋体" panose="02010600030101010101" pitchFamily="2" charset="-122"/>
              </a:rPr>
              <a:t>覆盖 </a:t>
            </a:r>
          </a:p>
        </p:txBody>
      </p:sp>
      <p:sp>
        <p:nvSpPr>
          <p:cNvPr id="272386" name="Rectangle 3"/>
          <p:cNvSpPr>
            <a:spLocks noGrp="1"/>
          </p:cNvSpPr>
          <p:nvPr>
            <p:ph idx="1"/>
          </p:nvPr>
        </p:nvSpPr>
        <p:spPr>
          <a:xfrm>
            <a:off x="424180" y="971550"/>
            <a:ext cx="11135360" cy="164846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609600" indent="-609600" eaLnBrk="1" hangingPunct="1"/>
            <a:r>
              <a:rPr lang="zh-CN" altLang="en-US" b="0" dirty="0"/>
              <a:t>声明覆盖时，父类方法前加</a:t>
            </a:r>
            <a:r>
              <a:rPr lang="en-US" altLang="zh-CN" b="0" dirty="0">
                <a:solidFill>
                  <a:srgbClr val="FF0000"/>
                </a:solidFill>
              </a:rPr>
              <a:t>virtual</a:t>
            </a:r>
            <a:r>
              <a:rPr lang="zh-CN" altLang="en-US" b="0" dirty="0"/>
              <a:t>关键字，表示该方法可被覆盖；子类方法前加</a:t>
            </a:r>
            <a:r>
              <a:rPr lang="en-US" altLang="zh-CN" b="0" dirty="0">
                <a:solidFill>
                  <a:srgbClr val="FF0000"/>
                </a:solidFill>
              </a:rPr>
              <a:t>override</a:t>
            </a:r>
            <a:r>
              <a:rPr lang="zh-CN" altLang="en-US" b="0" dirty="0"/>
              <a:t>，表示将方法覆盖。</a:t>
            </a:r>
          </a:p>
          <a:p>
            <a:pPr marL="609600" indent="-609600" eaLnBrk="1" hangingPunct="1"/>
            <a:r>
              <a:rPr lang="zh-CN" altLang="en-US" b="0" dirty="0"/>
              <a:t>当用于子类的行为与父类的行为不同时，覆盖机制允许子类可以修改从父类继承来的行为。 </a:t>
            </a:r>
          </a:p>
        </p:txBody>
      </p:sp>
      <p:pic>
        <p:nvPicPr>
          <p:cNvPr id="272387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" y="3223260"/>
            <a:ext cx="4530725" cy="30749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2388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370" y="3223260"/>
            <a:ext cx="5911850" cy="2712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Rectangle 2"/>
          <p:cNvSpPr>
            <a:spLocks noGrp="1"/>
          </p:cNvSpPr>
          <p:nvPr>
            <p:ph idx="1"/>
          </p:nvPr>
        </p:nvSpPr>
        <p:spPr>
          <a:xfrm>
            <a:off x="1048385" y="498475"/>
            <a:ext cx="8863965" cy="59563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b="0" dirty="0"/>
              <a:t>例 下面的代码中，子类重写了父类的虚方法</a:t>
            </a:r>
            <a:r>
              <a:rPr lang="en-US" altLang="zh-CN" sz="1800" b="0" dirty="0"/>
              <a:t>sleep()</a:t>
            </a:r>
            <a:r>
              <a:rPr lang="zh-CN" altLang="en-US" sz="1800" b="0" dirty="0"/>
              <a:t>。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1800" b="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0" dirty="0"/>
              <a:t>public class animal //</a:t>
            </a:r>
            <a:r>
              <a:rPr lang="zh-CN" altLang="en-US" sz="1800" b="0" dirty="0"/>
              <a:t>基类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0" dirty="0"/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0" dirty="0"/>
              <a:t>	public </a:t>
            </a:r>
            <a:r>
              <a:rPr lang="en-US" altLang="zh-CN" sz="1800" b="0" dirty="0">
                <a:solidFill>
                  <a:srgbClr val="FF0000"/>
                </a:solidFill>
              </a:rPr>
              <a:t>virtual</a:t>
            </a:r>
            <a:r>
              <a:rPr lang="en-US" altLang="zh-CN" sz="1800" b="0" dirty="0"/>
              <a:t> void sleep() //</a:t>
            </a:r>
            <a:r>
              <a:rPr lang="zh-CN" altLang="en-US" sz="1800" b="0" dirty="0"/>
              <a:t>虚方法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1800" b="0" dirty="0"/>
              <a:t>	</a:t>
            </a:r>
            <a:r>
              <a:rPr lang="en-US" altLang="zh-CN" sz="1800" b="0" dirty="0"/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0" dirty="0"/>
              <a:t>		Console.WriteLine("animal all need sleep");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0" dirty="0"/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0" dirty="0"/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0" dirty="0"/>
              <a:t>public class fish:animal //</a:t>
            </a:r>
            <a:r>
              <a:rPr lang="zh-CN" altLang="en-US" sz="1800" b="0" dirty="0"/>
              <a:t>派生类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0" dirty="0"/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0" dirty="0"/>
              <a:t>	public </a:t>
            </a:r>
            <a:r>
              <a:rPr lang="en-US" altLang="zh-CN" sz="1800" b="0" dirty="0">
                <a:solidFill>
                  <a:srgbClr val="FF0000"/>
                </a:solidFill>
              </a:rPr>
              <a:t>override</a:t>
            </a:r>
            <a:r>
              <a:rPr lang="en-US" altLang="zh-CN" sz="1800" b="0" dirty="0"/>
              <a:t> void sleep() //</a:t>
            </a:r>
            <a:r>
              <a:rPr lang="zh-CN" altLang="en-US" sz="1800" b="0" dirty="0"/>
              <a:t>重写虚方法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1800" b="0" dirty="0"/>
              <a:t>	</a:t>
            </a:r>
            <a:r>
              <a:rPr lang="en-US" altLang="zh-CN" sz="1800" b="0" dirty="0"/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0" dirty="0"/>
              <a:t>	     Console.WriteLine("fish sleeping with eye_open");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0" dirty="0"/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0" dirty="0"/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0" dirty="0"/>
              <a:t>public class dog:animal //</a:t>
            </a:r>
            <a:r>
              <a:rPr lang="zh-CN" altLang="en-US" sz="1800" b="0" dirty="0"/>
              <a:t>派生类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0" dirty="0"/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0" dirty="0"/>
              <a:t>	public </a:t>
            </a:r>
            <a:r>
              <a:rPr lang="en-US" altLang="zh-CN" sz="1800" b="0" dirty="0">
                <a:solidFill>
                  <a:srgbClr val="FF0000"/>
                </a:solidFill>
              </a:rPr>
              <a:t>override</a:t>
            </a:r>
            <a:r>
              <a:rPr lang="en-US" altLang="zh-CN" sz="1800" b="0" dirty="0"/>
              <a:t> void sleep() //</a:t>
            </a:r>
            <a:r>
              <a:rPr lang="zh-CN" altLang="en-US" sz="1800" b="0" dirty="0"/>
              <a:t>重写虚方法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1800" b="0" dirty="0"/>
              <a:t>	</a:t>
            </a:r>
            <a:r>
              <a:rPr lang="en-US" altLang="zh-CN" sz="1800" b="0" dirty="0"/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0" dirty="0"/>
              <a:t>	     Console.WriteLine("dog sleeping with eye_closed");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0" dirty="0"/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0" dirty="0"/>
              <a:t>}</a:t>
            </a:r>
          </a:p>
        </p:txBody>
      </p:sp>
      <p:sp>
        <p:nvSpPr>
          <p:cNvPr id="274433" name="Rectangle 2"/>
          <p:cNvSpPr>
            <a:spLocks noGrp="1"/>
          </p:cNvSpPr>
          <p:nvPr/>
        </p:nvSpPr>
        <p:spPr>
          <a:xfrm>
            <a:off x="7038975" y="498475"/>
            <a:ext cx="3518535" cy="295275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000" b="0" dirty="0"/>
              <a:t>Main()</a:t>
            </a:r>
            <a:r>
              <a:rPr lang="zh-CN" altLang="en-US" sz="2000" b="0" dirty="0"/>
              <a:t>中的代码：</a:t>
            </a:r>
          </a:p>
          <a:p>
            <a:pPr eaLnBrk="1" hangingPunct="1">
              <a:buNone/>
            </a:pPr>
            <a:r>
              <a:rPr lang="en-US" altLang="zh-CN" sz="2000" b="0" dirty="0"/>
              <a:t>animal[ ] an=new animal[3];</a:t>
            </a:r>
          </a:p>
          <a:p>
            <a:pPr eaLnBrk="1" hangingPunct="1"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an[0]=new animal();</a:t>
            </a:r>
          </a:p>
          <a:p>
            <a:pPr eaLnBrk="1" hangingPunct="1"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an[1]=new fish();</a:t>
            </a:r>
          </a:p>
          <a:p>
            <a:pPr eaLnBrk="1" hangingPunct="1"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an[2]=new dog();</a:t>
            </a:r>
          </a:p>
          <a:p>
            <a:pPr eaLnBrk="1" hangingPunct="1">
              <a:buNone/>
            </a:pPr>
            <a:r>
              <a:rPr lang="en-US" altLang="zh-CN" sz="2000" b="0" dirty="0"/>
              <a:t>an[0].sleep();</a:t>
            </a:r>
          </a:p>
          <a:p>
            <a:pPr eaLnBrk="1" hangingPunct="1">
              <a:buNone/>
            </a:pPr>
            <a:r>
              <a:rPr lang="en-US" altLang="zh-CN" sz="2000" b="0" dirty="0"/>
              <a:t>an[1].sleep();</a:t>
            </a:r>
          </a:p>
          <a:p>
            <a:pPr eaLnBrk="1" hangingPunct="1">
              <a:buNone/>
            </a:pPr>
            <a:r>
              <a:rPr lang="en-US" altLang="zh-CN" sz="2000" b="0" dirty="0"/>
              <a:t>an[2].sleep();</a:t>
            </a:r>
          </a:p>
        </p:txBody>
      </p:sp>
      <p:sp>
        <p:nvSpPr>
          <p:cNvPr id="204803" name="Text Box 3"/>
          <p:cNvSpPr txBox="1"/>
          <p:nvPr/>
        </p:nvSpPr>
        <p:spPr>
          <a:xfrm>
            <a:off x="7202805" y="4046855"/>
            <a:ext cx="4643438" cy="13220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输出结果：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animal all need sleep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fish sleeping with eye_open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dog sleeping with eye_closed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3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73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73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73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3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3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73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3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73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3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734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34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734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34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734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34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734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34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734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734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734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734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734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734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734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734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734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734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734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734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0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7340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7340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0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7340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7340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0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7340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7340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0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7340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7340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0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27340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7340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0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7340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7340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0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27340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7340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27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09" grpId="0" build="p"/>
      <p:bldP spid="274433" grpId="0"/>
      <p:bldP spid="20480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/>
          <p:nvPr/>
        </p:nvSpPr>
        <p:spPr>
          <a:xfrm>
            <a:off x="933450" y="983615"/>
            <a:ext cx="10398760" cy="5015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Verdana" panose="020B0604030504040204" pitchFamily="34" charset="0"/>
                <a:ea typeface="宋体" panose="02010600030101010101" pitchFamily="2" charset="-122"/>
              </a:rPr>
              <a:t>实现多态性的核心和实质：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</a:rPr>
              <a:t>使用</a:t>
            </a:r>
            <a:r>
              <a:rPr lang="zh-CN" altLang="en-US" sz="2400" b="1" dirty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基类的引用</a:t>
            </a: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</a:rPr>
              <a:t>指向</a:t>
            </a:r>
            <a:r>
              <a:rPr lang="zh-CN" altLang="en-US" sz="2400" b="1" dirty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派生类的对象</a:t>
            </a: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</a:rPr>
              <a:t>，当程序运行时，编译器会自动确定基类对象的实际运行时类型</a:t>
            </a:r>
            <a:r>
              <a:rPr lang="zh-CN" altLang="en-US" sz="2400" b="1" dirty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（子类）</a:t>
            </a: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</a:rPr>
              <a:t>，并根据实际类型</a:t>
            </a:r>
            <a:r>
              <a:rPr lang="zh-CN" altLang="en-US" sz="2400" b="1" dirty="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（子类）</a:t>
            </a: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</a:rPr>
              <a:t>调用正确的方法。</a:t>
            </a:r>
          </a:p>
          <a:p>
            <a:pPr>
              <a:spcBef>
                <a:spcPct val="50000"/>
              </a:spcBef>
            </a:pPr>
            <a:endParaRPr lang="zh-CN" altLang="en-US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sym typeface="+mn-ea"/>
              </a:rPr>
              <a:t>最终实现了父类引用变量可以指向该</a:t>
            </a:r>
            <a:r>
              <a:rPr lang="zh-CN" altLang="en-US" sz="2400" dirty="0">
                <a:solidFill>
                  <a:schemeClr val="accent2"/>
                </a:solidFill>
                <a:sym typeface="+mn-ea"/>
              </a:rPr>
              <a:t>类或者其子类</a:t>
            </a:r>
            <a:r>
              <a:rPr lang="zh-CN" altLang="en-US" sz="2400" dirty="0">
                <a:sym typeface="+mn-ea"/>
              </a:rPr>
              <a:t>的对象。同时不影响子类对象的实际操作。</a:t>
            </a:r>
          </a:p>
          <a:p>
            <a:pPr>
              <a:spcBef>
                <a:spcPct val="50000"/>
              </a:spcBef>
            </a:pPr>
            <a:endParaRPr lang="zh-CN" altLang="en-US" sz="2400" b="0" dirty="0"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sym typeface="+mn-ea"/>
              </a:rPr>
              <a:t>实现了对子类实现细节的隐藏，同时将父类作为一个对外接口。达到了隐藏代码和提供服务双重目的。</a:t>
            </a:r>
            <a:endParaRPr lang="zh-CN" altLang="en-US" sz="2400" b="0" dirty="0"/>
          </a:p>
          <a:p>
            <a:pPr>
              <a:spcBef>
                <a:spcPct val="50000"/>
              </a:spcBef>
            </a:pPr>
            <a:endParaRPr lang="zh-CN" altLang="en-US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2"/>
          <p:cNvSpPr>
            <a:spLocks noGrp="1"/>
          </p:cNvSpPr>
          <p:nvPr>
            <p:ph idx="1"/>
          </p:nvPr>
        </p:nvSpPr>
        <p:spPr>
          <a:xfrm>
            <a:off x="454025" y="495300"/>
            <a:ext cx="6424295" cy="554355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b="0" dirty="0"/>
              <a:t>例</a:t>
            </a:r>
            <a:r>
              <a:rPr lang="en-US" altLang="zh-CN" sz="1800" b="0" dirty="0"/>
              <a:t>3-12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class GeometricObject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	</a:t>
            </a:r>
            <a:r>
              <a:rPr lang="en-US" altLang="zh-CN" sz="1600" b="0" dirty="0"/>
              <a:t>public </a:t>
            </a:r>
            <a:r>
              <a:rPr lang="en-US" altLang="zh-CN" sz="1600" b="0" dirty="0">
                <a:solidFill>
                  <a:srgbClr val="FF0000"/>
                </a:solidFill>
              </a:rPr>
              <a:t>virtual</a:t>
            </a:r>
            <a:r>
              <a:rPr lang="en-US" altLang="zh-CN" sz="1600" b="0" dirty="0"/>
              <a:t> void draw(){Console.WriteLine("GeometricObject!");}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class Ellipse:GeometricObject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	public </a:t>
            </a:r>
            <a:r>
              <a:rPr lang="en-US" altLang="zh-CN" sz="1800" b="0" dirty="0">
                <a:solidFill>
                  <a:srgbClr val="FF0000"/>
                </a:solidFill>
              </a:rPr>
              <a:t>override</a:t>
            </a:r>
            <a:r>
              <a:rPr lang="en-US" altLang="zh-CN" sz="1800" b="0" dirty="0"/>
              <a:t> void  draw(){Console.WriteLine("Ellipse!");}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	public void getvecter(){}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class Circle:Ellipse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	public </a:t>
            </a:r>
            <a:r>
              <a:rPr lang="en-US" altLang="zh-CN" sz="1800" b="0" dirty="0">
                <a:solidFill>
                  <a:srgbClr val="FF0000"/>
                </a:solidFill>
              </a:rPr>
              <a:t>override</a:t>
            </a:r>
            <a:r>
              <a:rPr lang="en-US" altLang="zh-CN" sz="1800" b="0" dirty="0"/>
              <a:t> void draw(){Console.WriteLine("Circle!");}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	public double getArea(){return 1.0;}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800" b="0" dirty="0"/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800" b="0" dirty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130098" y="4945698"/>
            <a:ext cx="41767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运行结果： </a:t>
            </a:r>
            <a:r>
              <a:rPr kumimoji="0" lang="en-US" altLang="zh-CN" sz="24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Circle!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938010" y="1127760"/>
            <a:ext cx="4735195" cy="2966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sym typeface="+mn-ea"/>
              </a:rPr>
              <a:t>main()</a:t>
            </a:r>
            <a:r>
              <a:rPr lang="zh-CN" altLang="en-US" dirty="0">
                <a:sym typeface="+mn-ea"/>
              </a:rPr>
              <a:t>函数中的代码</a:t>
            </a:r>
          </a:p>
          <a:p>
            <a:pPr eaLnBrk="1" hangingPunct="1">
              <a:lnSpc>
                <a:spcPct val="80000"/>
              </a:lnSpc>
              <a:buNone/>
            </a:pPr>
            <a:endParaRPr lang="zh-CN" altLang="en-US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sym typeface="+mn-ea"/>
              </a:rPr>
              <a:t>GeometricObject g=new Circle();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父类型引用指向子类型对象</a:t>
            </a:r>
            <a:endParaRPr lang="en-US" altLang="zh-CN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sym typeface="+mn-ea"/>
              </a:rPr>
              <a:t>g.draw();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//draw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调用的是哪个类的方法？如果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g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换成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Circle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类引用呢？</a:t>
            </a:r>
            <a:endParaRPr lang="zh-CN" altLang="en-US" b="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//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如果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Circle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类不覆盖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draw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方法，调用的是哪个类的方法？ </a:t>
            </a:r>
          </a:p>
          <a:p>
            <a:pPr eaLnBrk="1" hangingPunct="1">
              <a:lnSpc>
                <a:spcPct val="80000"/>
              </a:lnSpc>
              <a:buNone/>
            </a:pPr>
            <a:endParaRPr lang="zh-CN" altLang="en-US" b="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sym typeface="+mn-ea"/>
              </a:rPr>
              <a:t>double d=g.getArea(); // </a:t>
            </a:r>
            <a:r>
              <a:rPr lang="zh-CN" altLang="en-US" dirty="0">
                <a:sym typeface="+mn-ea"/>
              </a:rPr>
              <a:t>编译时能否通过。</a:t>
            </a:r>
          </a:p>
          <a:p>
            <a:pPr eaLnBrk="1" hangingPunct="1">
              <a:lnSpc>
                <a:spcPct val="80000"/>
              </a:lnSpc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5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5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5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5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5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5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5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5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54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5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754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54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754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754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058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058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7" grpId="0" build="p"/>
      <p:bldP spid="205827" grpId="0" build="allAtOnce" bldLvl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1" name="Rectangle 2"/>
          <p:cNvSpPr>
            <a:spLocks noGrp="1"/>
          </p:cNvSpPr>
          <p:nvPr>
            <p:ph type="title"/>
          </p:nvPr>
        </p:nvSpPr>
        <p:spPr>
          <a:xfrm>
            <a:off x="1027113" y="178753"/>
            <a:ext cx="82296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ea typeface="宋体" panose="02010600030101010101" pitchFamily="2" charset="-122"/>
              </a:rPr>
              <a:t>重载和覆盖的区别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76482" name="Rectangle 3"/>
          <p:cNvSpPr>
            <a:spLocks noGrp="1"/>
          </p:cNvSpPr>
          <p:nvPr>
            <p:ph idx="1"/>
          </p:nvPr>
        </p:nvSpPr>
        <p:spPr>
          <a:xfrm>
            <a:off x="1027430" y="1196975"/>
            <a:ext cx="10059035" cy="5256530"/>
          </a:xfrm>
        </p:spPr>
        <p:txBody>
          <a:bodyPr vert="horz" wrap="square" lIns="91440" tIns="45720" rIns="91440" bIns="45720" anchor="t"/>
          <a:lstStyle/>
          <a:p>
            <a:pPr marL="990600" lvl="1" indent="-533400" eaLnBrk="1" hangingPunct="1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ea typeface="黑体" panose="02010609060101010101" charset="-122"/>
              </a:rPr>
              <a:t>相同点：</a:t>
            </a:r>
          </a:p>
          <a:p>
            <a:pPr marL="990600" lvl="1" indent="-533400" eaLnBrk="1" hangingPunct="1">
              <a:lnSpc>
                <a:spcPct val="90000"/>
              </a:lnSpc>
              <a:buNone/>
            </a:pPr>
            <a:r>
              <a:rPr lang="zh-CN" altLang="en-US" sz="2400" dirty="0">
                <a:ea typeface="黑体" panose="02010609060101010101" charset="-122"/>
              </a:rPr>
              <a:t>      都涉及两个同名的方法。</a:t>
            </a:r>
          </a:p>
          <a:p>
            <a:pPr marL="990600" lvl="1" indent="-533400" eaLnBrk="1" hangingPunct="1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ea typeface="黑体" panose="02010609060101010101" charset="-122"/>
              </a:rPr>
              <a:t>不同点：</a:t>
            </a:r>
          </a:p>
          <a:p>
            <a:pPr marL="990600" lvl="1" indent="-533400" eaLnBrk="1" hangingPunct="1">
              <a:lnSpc>
                <a:spcPct val="90000"/>
              </a:lnSpc>
              <a:buNone/>
            </a:pPr>
            <a:r>
              <a:rPr lang="zh-CN" altLang="en-US" sz="2200" dirty="0">
                <a:ea typeface="黑体" panose="02010609060101010101" charset="-122"/>
              </a:rPr>
              <a:t>1.类层次</a:t>
            </a:r>
          </a:p>
          <a:p>
            <a:pPr marL="1371600" lvl="2" indent="-457200" eaLnBrk="1" hangingPunct="1">
              <a:lnSpc>
                <a:spcPct val="90000"/>
              </a:lnSpc>
              <a:buNone/>
            </a:pPr>
            <a:r>
              <a:rPr lang="zh-CN" altLang="en-US" sz="2200" dirty="0">
                <a:ea typeface="黑体" panose="02010609060101010101" charset="-122"/>
              </a:rPr>
              <a:t>(1).重载涉及的是</a:t>
            </a:r>
            <a:r>
              <a:rPr lang="zh-CN" altLang="en-US" sz="2200" dirty="0">
                <a:solidFill>
                  <a:schemeClr val="accent2"/>
                </a:solidFill>
                <a:ea typeface="黑体" panose="02010609060101010101" charset="-122"/>
              </a:rPr>
              <a:t>同一个类</a:t>
            </a:r>
            <a:r>
              <a:rPr lang="zh-CN" altLang="en-US" sz="2200" dirty="0">
                <a:ea typeface="黑体" panose="02010609060101010101" charset="-122"/>
              </a:rPr>
              <a:t>的两个同名方法；</a:t>
            </a:r>
          </a:p>
          <a:p>
            <a:pPr marL="1371600" lvl="2" indent="-457200" eaLnBrk="1" hangingPunct="1">
              <a:lnSpc>
                <a:spcPct val="90000"/>
              </a:lnSpc>
              <a:buNone/>
            </a:pPr>
            <a:r>
              <a:rPr lang="zh-CN" altLang="en-US" sz="2200" dirty="0">
                <a:ea typeface="黑体" panose="02010609060101010101" charset="-122"/>
              </a:rPr>
              <a:t>(2).覆盖涉及的是</a:t>
            </a:r>
            <a:r>
              <a:rPr lang="zh-CN" altLang="en-US" sz="2200" dirty="0">
                <a:solidFill>
                  <a:schemeClr val="accent2"/>
                </a:solidFill>
                <a:ea typeface="黑体" panose="02010609060101010101" charset="-122"/>
              </a:rPr>
              <a:t>子类</a:t>
            </a:r>
            <a:r>
              <a:rPr lang="zh-CN" altLang="en-US" sz="2200" dirty="0">
                <a:ea typeface="黑体" panose="02010609060101010101" charset="-122"/>
              </a:rPr>
              <a:t>的一个方法和</a:t>
            </a:r>
            <a:r>
              <a:rPr lang="zh-CN" altLang="en-US" sz="2200" dirty="0">
                <a:solidFill>
                  <a:schemeClr val="accent2"/>
                </a:solidFill>
                <a:ea typeface="黑体" panose="02010609060101010101" charset="-122"/>
              </a:rPr>
              <a:t>父类</a:t>
            </a:r>
            <a:r>
              <a:rPr lang="zh-CN" altLang="en-US" sz="2200" dirty="0">
                <a:ea typeface="黑体" panose="02010609060101010101" charset="-122"/>
              </a:rPr>
              <a:t>的一个方法，这两个方法同名。</a:t>
            </a:r>
          </a:p>
          <a:p>
            <a:pPr marL="990600" lvl="1" indent="-533400" eaLnBrk="1" hangingPunct="1">
              <a:lnSpc>
                <a:spcPct val="90000"/>
              </a:lnSpc>
              <a:buNone/>
            </a:pPr>
            <a:r>
              <a:rPr lang="zh-CN" altLang="en-US" sz="2200" dirty="0">
                <a:ea typeface="黑体" panose="02010609060101010101" charset="-122"/>
              </a:rPr>
              <a:t>2.参数和返回值</a:t>
            </a:r>
          </a:p>
          <a:p>
            <a:pPr marL="990600" lvl="1" indent="-533400" eaLnBrk="1" hangingPunct="1">
              <a:lnSpc>
                <a:spcPct val="90000"/>
              </a:lnSpc>
              <a:buNone/>
            </a:pPr>
            <a:r>
              <a:rPr lang="zh-CN" altLang="en-US" sz="2200" dirty="0">
                <a:ea typeface="黑体" panose="02010609060101010101" charset="-122"/>
              </a:rPr>
              <a:t>     (1).重载的两个方法具有</a:t>
            </a:r>
            <a:r>
              <a:rPr lang="zh-CN" altLang="en-US" sz="2200" dirty="0">
                <a:solidFill>
                  <a:schemeClr val="accent2"/>
                </a:solidFill>
                <a:ea typeface="黑体" panose="02010609060101010101" charset="-122"/>
              </a:rPr>
              <a:t>不同的参数</a:t>
            </a:r>
            <a:r>
              <a:rPr lang="zh-CN" altLang="en-US" sz="2200" dirty="0">
                <a:ea typeface="黑体" panose="02010609060101010101" charset="-122"/>
              </a:rPr>
              <a:t>，可以有不同返回值类型；</a:t>
            </a:r>
          </a:p>
          <a:p>
            <a:pPr marL="990600" lvl="1" indent="-533400" eaLnBrk="1" hangingPunct="1">
              <a:lnSpc>
                <a:spcPct val="90000"/>
              </a:lnSpc>
              <a:buNone/>
            </a:pPr>
            <a:r>
              <a:rPr lang="zh-CN" altLang="en-US" sz="2200" dirty="0">
                <a:ea typeface="黑体" panose="02010609060101010101" charset="-122"/>
              </a:rPr>
              <a:t>     (2).覆盖的两个方法具有</a:t>
            </a:r>
            <a:r>
              <a:rPr lang="zh-CN" altLang="en-US" sz="2200" dirty="0">
                <a:solidFill>
                  <a:schemeClr val="accent2"/>
                </a:solidFill>
                <a:ea typeface="黑体" panose="02010609060101010101" charset="-122"/>
              </a:rPr>
              <a:t>相同的参数</a:t>
            </a:r>
            <a:r>
              <a:rPr lang="zh-CN" altLang="en-US" sz="2200" dirty="0">
                <a:ea typeface="黑体" panose="02010609060101010101" charset="-122"/>
              </a:rPr>
              <a:t>，返回值类型</a:t>
            </a:r>
            <a:r>
              <a:rPr lang="zh-CN" altLang="en-US" sz="2200" dirty="0">
                <a:solidFill>
                  <a:schemeClr val="accent2"/>
                </a:solidFill>
                <a:ea typeface="黑体" panose="02010609060101010101" charset="-122"/>
              </a:rPr>
              <a:t>必需相同</a:t>
            </a:r>
            <a:r>
              <a:rPr lang="zh-CN" altLang="en-US" sz="2200" dirty="0">
                <a:ea typeface="黑体" panose="02010609060101010101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167890" y="264160"/>
            <a:ext cx="49288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ym typeface="+mn-ea"/>
              </a:rPr>
              <a:t>第五讲 </a:t>
            </a:r>
            <a:r>
              <a:rPr lang="zh-CN" sz="2800" b="1">
                <a:ea typeface="仿宋" panose="02010609060101010101" charset="-122"/>
                <a:sym typeface="+mn-ea"/>
              </a:rPr>
              <a:t>面向对象高级特性</a:t>
            </a:r>
            <a:endParaRPr lang="en-US" sz="2800" b="1"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  <a:p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grpSp>
        <p:nvGrpSpPr>
          <p:cNvPr id="2" name="组合 1"/>
          <p:cNvGrpSpPr/>
          <p:nvPr>
            <p:custDataLst>
              <p:tags r:id="rId5"/>
            </p:custDataLst>
          </p:nvPr>
        </p:nvGrpSpPr>
        <p:grpSpPr>
          <a:xfrm>
            <a:off x="3469005" y="1596390"/>
            <a:ext cx="5165090" cy="688340"/>
            <a:chOff x="5463" y="3075"/>
            <a:chExt cx="8134" cy="1084"/>
          </a:xfrm>
        </p:grpSpPr>
        <p:sp>
          <p:nvSpPr>
            <p:cNvPr id="9" name="圆角矩形 8"/>
            <p:cNvSpPr/>
            <p:nvPr/>
          </p:nvSpPr>
          <p:spPr>
            <a:xfrm>
              <a:off x="5463" y="3075"/>
              <a:ext cx="8135" cy="1084"/>
            </a:xfrm>
            <a:prstGeom prst="roundRect">
              <a:avLst/>
            </a:prstGeom>
            <a:solidFill>
              <a:schemeClr val="accent1"/>
            </a:soli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2800" b="1">
                  <a:latin typeface="Arial" panose="020B0604020202020204" pitchFamily="34" charset="0"/>
                  <a:ea typeface="黑体" panose="02010609060101010101" charset="-122"/>
                  <a:sym typeface="+mn-ea"/>
                </a:rPr>
                <a:t>继承多态</a:t>
              </a:r>
              <a:endParaRPr lang="zh-CN" altLang="en-US" sz="2800">
                <a:sym typeface="+mn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775" y="3223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6"/>
            </p:custDataLst>
          </p:nvPr>
        </p:nvGrpSpPr>
        <p:grpSpPr>
          <a:xfrm>
            <a:off x="3469005" y="3281680"/>
            <a:ext cx="5165090" cy="688340"/>
            <a:chOff x="5463" y="4740"/>
            <a:chExt cx="8134" cy="1084"/>
          </a:xfrm>
        </p:grpSpPr>
        <p:sp>
          <p:nvSpPr>
            <p:cNvPr id="17" name="圆角矩形 16"/>
            <p:cNvSpPr/>
            <p:nvPr/>
          </p:nvSpPr>
          <p:spPr>
            <a:xfrm>
              <a:off x="5463" y="4740"/>
              <a:ext cx="8135" cy="1084"/>
            </a:xfrm>
            <a:prstGeom prst="roundRect">
              <a:avLst/>
            </a:prstGeom>
            <a:solidFill>
              <a:schemeClr val="accent1"/>
            </a:soli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2800" b="1">
                  <a:latin typeface="Arial" panose="020B0604020202020204" pitchFamily="34" charset="0"/>
                  <a:ea typeface="黑体" panose="02010609060101010101" charset="-122"/>
                  <a:sym typeface="+mn-ea"/>
                </a:rPr>
                <a:t>接口</a:t>
              </a:r>
              <a:r>
                <a:rPr lang="zh-CN" altLang="en-US" sz="2800">
                  <a:sym typeface="+mn-ea"/>
                </a:rPr>
                <a:t> 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775" y="4888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469005" y="2359660"/>
            <a:ext cx="54171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/>
            <a:r>
              <a:rPr lang="zh-CN">
                <a:ea typeface="仿宋" panose="02010609060101010101" charset="-122"/>
                <a:sym typeface="+mn-ea"/>
              </a:rPr>
              <a:t>继承的概念</a:t>
            </a:r>
          </a:p>
          <a:p>
            <a:pPr lvl="1"/>
            <a:r>
              <a:rPr lang="zh-CN">
                <a:ea typeface="仿宋" panose="02010609060101010101" charset="-122"/>
                <a:sym typeface="+mn-ea"/>
              </a:rPr>
              <a:t>多态的概念以及实现</a:t>
            </a:r>
          </a:p>
          <a:p>
            <a:pPr lvl="1"/>
            <a:r>
              <a:rPr lang="zh-CN">
                <a:ea typeface="仿宋" panose="02010609060101010101" charset="-122"/>
                <a:sym typeface="+mn-ea"/>
              </a:rPr>
              <a:t>多态和函数覆盖</a:t>
            </a:r>
            <a:endParaRPr 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69005" y="4104005"/>
            <a:ext cx="61245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/>
            <a:r>
              <a:rPr lang="zh-CN">
                <a:ea typeface="仿宋" panose="02010609060101010101" charset="-122"/>
                <a:sym typeface="+mn-ea"/>
              </a:rPr>
              <a:t>抽象类、密封类等</a:t>
            </a:r>
          </a:p>
          <a:p>
            <a:pPr lvl="1"/>
            <a:r>
              <a:rPr lang="zh-CN">
                <a:ea typeface="仿宋" panose="02010609060101010101" charset="-122"/>
                <a:sym typeface="+mn-ea"/>
              </a:rPr>
              <a:t>接口概念</a:t>
            </a:r>
          </a:p>
          <a:p>
            <a:pPr lvl="1"/>
            <a:r>
              <a:rPr lang="zh-CN">
                <a:ea typeface="仿宋" panose="02010609060101010101" charset="-122"/>
                <a:sym typeface="+mn-ea"/>
              </a:rPr>
              <a:t>接口的实现</a:t>
            </a:r>
            <a:endParaRPr lang="en-US" b="1"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  <a:p>
            <a:pPr lvl="1"/>
            <a:endParaRPr lang="zh-CN" altLang="en-US"/>
          </a:p>
        </p:txBody>
      </p:sp>
      <p:grpSp>
        <p:nvGrpSpPr>
          <p:cNvPr id="4" name="组合 3"/>
          <p:cNvGrpSpPr/>
          <p:nvPr>
            <p:custDataLst>
              <p:tags r:id="rId7"/>
            </p:custDataLst>
          </p:nvPr>
        </p:nvGrpSpPr>
        <p:grpSpPr>
          <a:xfrm>
            <a:off x="3469005" y="5105400"/>
            <a:ext cx="5165090" cy="688340"/>
            <a:chOff x="5463" y="4740"/>
            <a:chExt cx="8134" cy="1084"/>
          </a:xfrm>
        </p:grpSpPr>
        <p:sp>
          <p:nvSpPr>
            <p:cNvPr id="5" name="圆角矩形 4"/>
            <p:cNvSpPr/>
            <p:nvPr/>
          </p:nvSpPr>
          <p:spPr>
            <a:xfrm>
              <a:off x="5463" y="4740"/>
              <a:ext cx="8135" cy="1084"/>
            </a:xfrm>
            <a:prstGeom prst="roundRect">
              <a:avLst/>
            </a:prstGeom>
            <a:solidFill>
              <a:schemeClr val="accent1"/>
            </a:soli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2800" b="1">
                  <a:latin typeface="Arial" panose="020B0604020202020204" pitchFamily="34" charset="0"/>
                  <a:ea typeface="黑体" panose="02010609060101010101" charset="-122"/>
                  <a:sym typeface="+mn-ea"/>
                </a:rPr>
                <a:t>类库及引用</a:t>
              </a:r>
              <a:endParaRPr lang="zh-CN" altLang="en-US" sz="2800">
                <a:sym typeface="+mn-ea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775" y="4888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895090" y="5927725"/>
            <a:ext cx="47402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/>
            <a:r>
              <a:rPr lang="zh-CN">
                <a:ea typeface="仿宋" panose="02010609060101010101" charset="-122"/>
                <a:sym typeface="+mn-ea"/>
              </a:rPr>
              <a:t>已有类库的引用以及使用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49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49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49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方法的隐藏 </a:t>
            </a:r>
          </a:p>
        </p:txBody>
      </p:sp>
      <p:sp>
        <p:nvSpPr>
          <p:cNvPr id="277506" name="Rectangle 3"/>
          <p:cNvSpPr>
            <a:spLocks noGrp="1"/>
          </p:cNvSpPr>
          <p:nvPr>
            <p:ph idx="1"/>
          </p:nvPr>
        </p:nvSpPr>
        <p:spPr>
          <a:xfrm>
            <a:off x="838200" y="1541780"/>
            <a:ext cx="10219055" cy="4530725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/>
            <a:r>
              <a:rPr lang="zh-CN" altLang="en-US" sz="2400" b="0" dirty="0"/>
              <a:t>若覆盖时</a:t>
            </a:r>
            <a:r>
              <a:rPr lang="zh-CN" altLang="en-US" sz="2400" b="0" dirty="0">
                <a:solidFill>
                  <a:schemeClr val="accent2"/>
                </a:solidFill>
              </a:rPr>
              <a:t>没有使用</a:t>
            </a:r>
            <a:r>
              <a:rPr lang="en-US" altLang="zh-CN" sz="2400" b="0" dirty="0"/>
              <a:t>virtual</a:t>
            </a:r>
            <a:r>
              <a:rPr lang="zh-CN" altLang="en-US" sz="2400" b="0" dirty="0"/>
              <a:t>和</a:t>
            </a:r>
            <a:r>
              <a:rPr lang="en-US" altLang="zh-CN" sz="2400" b="0" dirty="0"/>
              <a:t>override</a:t>
            </a:r>
            <a:r>
              <a:rPr lang="zh-CN" altLang="en-US" sz="2400" b="0" dirty="0"/>
              <a:t>关键字，则称子类的方法隐藏了父类的方法。</a:t>
            </a:r>
          </a:p>
          <a:p>
            <a:pPr marL="609600" indent="-609600" eaLnBrk="1" hangingPunct="1"/>
            <a:r>
              <a:rPr lang="zh-CN" altLang="en-US" sz="2400" b="0" dirty="0"/>
              <a:t>此时编译器报警告。若要消除掉警告，可以使用</a:t>
            </a:r>
            <a:r>
              <a:rPr lang="en-US" altLang="zh-CN" sz="2400" b="0" dirty="0">
                <a:solidFill>
                  <a:srgbClr val="FF0000"/>
                </a:solidFill>
              </a:rPr>
              <a:t>new</a:t>
            </a:r>
            <a:r>
              <a:rPr lang="zh-CN" altLang="en-US" sz="2400" b="0" dirty="0"/>
              <a:t>修饰符。</a:t>
            </a:r>
          </a:p>
          <a:p>
            <a:pPr marL="609600" indent="-609600" eaLnBrk="1" hangingPunct="1"/>
            <a:r>
              <a:rPr lang="en-US" altLang="zh-CN" sz="2400" b="0" dirty="0"/>
              <a:t>C# </a:t>
            </a:r>
            <a:r>
              <a:rPr lang="zh-CN" altLang="en-US" sz="2400" b="0" dirty="0"/>
              <a:t>会根据</a:t>
            </a:r>
            <a:r>
              <a:rPr lang="zh-CN" altLang="en-US" sz="2400" b="0" dirty="0">
                <a:solidFill>
                  <a:schemeClr val="accent2"/>
                </a:solidFill>
              </a:rPr>
              <a:t>引用的类型决</a:t>
            </a:r>
            <a:r>
              <a:rPr lang="zh-CN" altLang="en-US" sz="2400" b="0" dirty="0"/>
              <a:t>定调用哪个类的方法。</a:t>
            </a:r>
          </a:p>
        </p:txBody>
      </p:sp>
      <p:sp>
        <p:nvSpPr>
          <p:cNvPr id="279553" name="Rectangle 2"/>
          <p:cNvSpPr>
            <a:spLocks noGrp="1"/>
          </p:cNvSpPr>
          <p:nvPr/>
        </p:nvSpPr>
        <p:spPr>
          <a:xfrm>
            <a:off x="1055370" y="3529330"/>
            <a:ext cx="9475470" cy="245427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rgbClr val="0000FF"/>
                </a:solidFill>
              </a:rPr>
              <a:t>关键字</a:t>
            </a:r>
            <a:r>
              <a:rPr lang="en-US" altLang="zh-CN" b="0" dirty="0">
                <a:solidFill>
                  <a:srgbClr val="0000FF"/>
                </a:solidFill>
              </a:rPr>
              <a:t>new</a:t>
            </a:r>
            <a:r>
              <a:rPr lang="zh-CN" altLang="en-US" b="0" dirty="0">
                <a:solidFill>
                  <a:srgbClr val="0000FF"/>
                </a:solidFill>
              </a:rPr>
              <a:t>和</a:t>
            </a:r>
            <a:r>
              <a:rPr lang="en-US" altLang="zh-CN" b="0" dirty="0">
                <a:solidFill>
                  <a:srgbClr val="0000FF"/>
                </a:solidFill>
              </a:rPr>
              <a:t>override</a:t>
            </a:r>
            <a:r>
              <a:rPr lang="zh-CN" altLang="en-US" b="0" dirty="0">
                <a:solidFill>
                  <a:srgbClr val="0000FF"/>
                </a:solidFill>
              </a:rPr>
              <a:t>的区别：</a:t>
            </a:r>
          </a:p>
          <a:p>
            <a:pPr eaLnBrk="1" hangingPunct="1">
              <a:buNone/>
            </a:pPr>
            <a:r>
              <a:rPr lang="en-US" altLang="zh-CN" sz="2400" b="0" dirty="0"/>
              <a:t>(1).new</a:t>
            </a:r>
            <a:r>
              <a:rPr lang="zh-CN" altLang="en-US" sz="2400" b="0" dirty="0"/>
              <a:t>修饰的方法表示显式隐藏基类继承的同名方法，不能够用基类的引用访问派生类的</a:t>
            </a:r>
            <a:r>
              <a:rPr lang="en-US" altLang="zh-CN" sz="2400" b="0" dirty="0"/>
              <a:t>new</a:t>
            </a:r>
            <a:r>
              <a:rPr lang="zh-CN" altLang="en-US" sz="2400" b="0" dirty="0"/>
              <a:t>方法。</a:t>
            </a:r>
          </a:p>
          <a:p>
            <a:pPr eaLnBrk="1" hangingPunct="1">
              <a:buNone/>
            </a:pPr>
            <a:r>
              <a:rPr lang="en-US" altLang="zh-CN" sz="2400" b="0" dirty="0"/>
              <a:t>(2).override</a:t>
            </a:r>
            <a:r>
              <a:rPr lang="zh-CN" altLang="en-US" sz="2400" b="0" dirty="0"/>
              <a:t>表示重写基类的虚方法，可以用基类的引用指向派生类对象来访问派生类的重写方法。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/>
          </p:cNvSpPr>
          <p:nvPr>
            <p:ph idx="1"/>
          </p:nvPr>
        </p:nvSpPr>
        <p:spPr>
          <a:xfrm>
            <a:off x="1015365" y="313690"/>
            <a:ext cx="9799955" cy="6018530"/>
          </a:xfrm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zh-CN" altLang="zh-CN" sz="2000" b="0" dirty="0"/>
              <a:t>例 方法隐藏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zh-CN" altLang="zh-CN" sz="2000" b="0" dirty="0"/>
              <a:t>class GeometricObject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zh-CN" altLang="zh-CN" sz="2000" b="0" dirty="0"/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zh-CN" altLang="zh-CN" sz="2000" b="0" dirty="0"/>
              <a:t>	public void </a:t>
            </a:r>
            <a:r>
              <a:rPr lang="zh-CN" altLang="zh-CN" sz="2000" b="0" dirty="0">
                <a:solidFill>
                  <a:schemeClr val="accent2"/>
                </a:solidFill>
              </a:rPr>
              <a:t>draw</a:t>
            </a:r>
            <a:r>
              <a:rPr lang="zh-CN" altLang="zh-CN" sz="2000" b="0" dirty="0"/>
              <a:t>(){Console.WriteLine("GeometricObject!");}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zh-CN" altLang="zh-CN" sz="2000" b="0" dirty="0"/>
              <a:t>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zh-CN" altLang="zh-CN" sz="2000" b="0" dirty="0"/>
              <a:t>class Ellipse:GeometricObject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zh-CN" altLang="zh-CN" sz="2000" b="0" dirty="0"/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zh-CN" altLang="zh-CN" sz="2000" b="0" dirty="0"/>
              <a:t>	public </a:t>
            </a:r>
            <a:r>
              <a:rPr lang="zh-CN" altLang="zh-CN" sz="2000" b="0" dirty="0">
                <a:solidFill>
                  <a:srgbClr val="FF0000"/>
                </a:solidFill>
              </a:rPr>
              <a:t>new</a:t>
            </a:r>
            <a:r>
              <a:rPr lang="zh-CN" altLang="zh-CN" sz="2000" b="0" dirty="0"/>
              <a:t> void  </a:t>
            </a:r>
            <a:r>
              <a:rPr lang="zh-CN" altLang="zh-CN" sz="2000" b="0" dirty="0">
                <a:solidFill>
                  <a:schemeClr val="accent2"/>
                </a:solidFill>
              </a:rPr>
              <a:t>draw</a:t>
            </a:r>
            <a:r>
              <a:rPr lang="zh-CN" altLang="zh-CN" sz="2000" b="0" dirty="0"/>
              <a:t>(){Console.WriteLine("Ellipse!");}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zh-CN" altLang="zh-CN" sz="2000" b="0" dirty="0"/>
              <a:t>	public void getvecter() {}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zh-CN" altLang="zh-CN" sz="2000" b="0" dirty="0"/>
              <a:t>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zh-CN" altLang="zh-CN" sz="2000" b="0" dirty="0"/>
              <a:t>class Circle:Ellipse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zh-CN" altLang="zh-CN" sz="2000" b="0" dirty="0"/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zh-CN" altLang="zh-CN" sz="2000" b="0" dirty="0"/>
              <a:t>	public double getArea(){return 1.0;}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zh-CN" altLang="zh-CN" sz="2000" b="0" dirty="0"/>
              <a:t>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endParaRPr lang="zh-CN" altLang="zh-CN" sz="2000" b="0" dirty="0"/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zh-CN" altLang="zh-CN" sz="2000" b="0" dirty="0"/>
              <a:t>main()函数中的代码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zh-CN" altLang="zh-CN" sz="2000" b="0" dirty="0"/>
              <a:t>GeometricObject g=new Circle();</a:t>
            </a:r>
            <a:r>
              <a:rPr lang="zh-CN" altLang="zh-CN" sz="2000" dirty="0"/>
              <a:t> </a:t>
            </a:r>
            <a:r>
              <a:rPr lang="zh-CN" altLang="zh-CN" sz="2000" b="0" dirty="0"/>
              <a:t>//父类型引用指向子类型对象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zh-CN" altLang="zh-CN" sz="2000" b="0" dirty="0"/>
              <a:t>g.draw(); </a:t>
            </a:r>
            <a:r>
              <a:rPr lang="zh-CN" altLang="zh-CN" sz="2000" b="0" dirty="0">
                <a:solidFill>
                  <a:srgbClr val="0000FF"/>
                </a:solidFill>
              </a:rPr>
              <a:t>//draw调用的是哪个类的方法？如果g换成Circle类引用呢？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000" b="0" dirty="0"/>
              <a:t>Circle c = new Circle();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000" b="0" dirty="0"/>
              <a:t>c.draw();</a:t>
            </a:r>
            <a:endParaRPr lang="zh-CN" altLang="zh-CN" sz="2000" b="0" dirty="0"/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endParaRPr lang="zh-CN" altLang="zh-CN" sz="2000" b="0" dirty="0"/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zh-CN" altLang="zh-CN" b="0" dirty="0">
                <a:solidFill>
                  <a:srgbClr val="FF0000"/>
                </a:solidFill>
              </a:rPr>
              <a:t>//将类Ellipse中draw()的修饰符改为private后，c.draw()的结果？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zh-CN" altLang="zh-CN" sz="1600" b="0" dirty="0"/>
              <a:t>                     </a:t>
            </a:r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8121650" y="2522855"/>
            <a:ext cx="3433445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运行结果： </a:t>
            </a:r>
          </a:p>
          <a:p>
            <a:pPr marR="0" defTabSz="914400"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GeometricObject!</a:t>
            </a:r>
          </a:p>
          <a:p>
            <a:pPr marR="0" defTabSz="914400"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Ellipse!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charRg st="436" end="4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虚属性</a:t>
            </a:r>
          </a:p>
        </p:txBody>
      </p:sp>
      <p:sp>
        <p:nvSpPr>
          <p:cNvPr id="28057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0" dirty="0"/>
              <a:t>由于属性的本质就是类中的方法实现，所以，不但能够实现虚方法，还能够实现虚属性。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Rectangle 2"/>
          <p:cNvSpPr>
            <a:spLocks noGrp="1"/>
          </p:cNvSpPr>
          <p:nvPr>
            <p:ph idx="1"/>
          </p:nvPr>
        </p:nvSpPr>
        <p:spPr>
          <a:xfrm>
            <a:off x="509905" y="1102995"/>
            <a:ext cx="4547235" cy="4652010"/>
          </a:xfrm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/>
              <a:t>下面代码中实现一个虚属性</a:t>
            </a:r>
            <a:r>
              <a:rPr lang="en-US" altLang="zh-CN" sz="2000" b="0" dirty="0"/>
              <a:t>round</a:t>
            </a:r>
            <a:r>
              <a:rPr lang="zh-CN" altLang="en-US" sz="2000" b="0" dirty="0"/>
              <a:t>。</a:t>
            </a:r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000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public class Square //</a:t>
            </a:r>
            <a:r>
              <a:rPr lang="zh-CN" altLang="en-US" sz="2000" b="0" dirty="0"/>
              <a:t>基类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public double x;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public Square(double x) </a:t>
            </a:r>
            <a:r>
              <a:rPr lang="en-US" altLang="zh-CN" sz="2000" dirty="0">
                <a:sym typeface="+mn-ea"/>
              </a:rPr>
              <a:t>//</a:t>
            </a:r>
            <a:r>
              <a:rPr lang="zh-CN" altLang="en-US" sz="2000" dirty="0">
                <a:sym typeface="+mn-ea"/>
              </a:rPr>
              <a:t>构造方法</a:t>
            </a:r>
            <a:endParaRPr lang="zh-CN" altLang="en-US" sz="2000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{	this.x = x;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public virtual double Area() </a:t>
            </a:r>
            <a:r>
              <a:rPr lang="en-US" altLang="zh-CN" sz="2000" dirty="0">
                <a:sym typeface="+mn-ea"/>
              </a:rPr>
              <a:t>//</a:t>
            </a:r>
            <a:r>
              <a:rPr lang="zh-CN" altLang="en-US" sz="2000" dirty="0">
                <a:sym typeface="+mn-ea"/>
              </a:rPr>
              <a:t>虚方法</a:t>
            </a:r>
            <a:endParaRPr lang="zh-CN" altLang="en-US" sz="2000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{	return x*x;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public </a:t>
            </a:r>
            <a:r>
              <a:rPr lang="en-US" altLang="zh-CN" sz="2000" b="0" dirty="0">
                <a:solidFill>
                  <a:srgbClr val="FF0000"/>
                </a:solidFill>
              </a:rPr>
              <a:t>virtual</a:t>
            </a:r>
            <a:r>
              <a:rPr lang="en-US" altLang="zh-CN" sz="2000" b="0" dirty="0">
                <a:solidFill>
                  <a:schemeClr val="folHlink"/>
                </a:solidFill>
              </a:rPr>
              <a:t> </a:t>
            </a:r>
            <a:r>
              <a:rPr lang="en-US" altLang="zh-CN" sz="2000" b="0" dirty="0"/>
              <a:t>double round </a:t>
            </a:r>
            <a:r>
              <a:rPr lang="en-US" altLang="zh-CN" sz="2000" dirty="0">
                <a:sym typeface="+mn-ea"/>
              </a:rPr>
              <a:t>//</a:t>
            </a:r>
            <a:r>
              <a:rPr lang="zh-CN" altLang="en-US" sz="2000" dirty="0">
                <a:sym typeface="+mn-ea"/>
              </a:rPr>
              <a:t>虚属性</a:t>
            </a:r>
            <a:endParaRPr lang="zh-CN" altLang="en-US" sz="2000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{	get {    return (4*x); } 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} </a:t>
            </a:r>
          </a:p>
        </p:txBody>
      </p:sp>
      <p:sp>
        <p:nvSpPr>
          <p:cNvPr id="281602" name="Text Box 3"/>
          <p:cNvSpPr txBox="1"/>
          <p:nvPr/>
        </p:nvSpPr>
        <p:spPr>
          <a:xfrm>
            <a:off x="5694045" y="988695"/>
            <a:ext cx="5003800" cy="45231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public class Cube: Square //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派生类</a:t>
            </a:r>
          </a:p>
          <a:p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{</a:t>
            </a:r>
          </a:p>
          <a:p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    public Cube(double x): base(x) //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构造方法</a:t>
            </a:r>
          </a:p>
          <a:p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    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{…}</a:t>
            </a:r>
          </a:p>
          <a:p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    public override double Area() //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重写方法</a:t>
            </a:r>
          </a:p>
          <a:p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    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{</a:t>
            </a:r>
          </a:p>
          <a:p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        return (6*(base.Area())); </a:t>
            </a:r>
          </a:p>
          <a:p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     }</a:t>
            </a:r>
          </a:p>
          <a:p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     public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override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double round //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重写属性</a:t>
            </a:r>
          </a:p>
          <a:p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     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{</a:t>
            </a:r>
          </a:p>
          <a:p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          get</a:t>
            </a:r>
          </a:p>
          <a:p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          {</a:t>
            </a:r>
          </a:p>
          <a:p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              return (3*base.round);</a:t>
            </a:r>
          </a:p>
          <a:p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           }</a:t>
            </a:r>
          </a:p>
          <a:p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      }</a:t>
            </a:r>
          </a:p>
          <a:p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}</a:t>
            </a:r>
          </a:p>
        </p:txBody>
      </p:sp>
      <p:sp>
        <p:nvSpPr>
          <p:cNvPr id="281603" name="Line 4"/>
          <p:cNvSpPr/>
          <p:nvPr/>
        </p:nvSpPr>
        <p:spPr>
          <a:xfrm>
            <a:off x="5591175" y="504825"/>
            <a:ext cx="0" cy="63087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5" name="Rectangle 2"/>
          <p:cNvSpPr>
            <a:spLocks noGrp="1"/>
          </p:cNvSpPr>
          <p:nvPr>
            <p:ph idx="1"/>
          </p:nvPr>
        </p:nvSpPr>
        <p:spPr>
          <a:xfrm>
            <a:off x="282575" y="527050"/>
            <a:ext cx="6677660" cy="359791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000" b="0" dirty="0"/>
              <a:t>例</a:t>
            </a:r>
            <a:r>
              <a:rPr lang="en-US" altLang="zh-CN" sz="2000" b="0" dirty="0"/>
              <a:t> </a:t>
            </a:r>
            <a:r>
              <a:rPr lang="zh-CN" altLang="en-US" sz="2000" b="0" dirty="0"/>
              <a:t>利用多态性重新实现面积和体积计算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	public class Circle //</a:t>
            </a:r>
            <a:r>
              <a:rPr lang="zh-CN" altLang="en-US" sz="2000" b="0" dirty="0"/>
              <a:t>基类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/>
              <a:t>	</a:t>
            </a:r>
            <a:r>
              <a:rPr lang="en-US" altLang="zh-CN" sz="2000" b="0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		protected double radius;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		public Circle(double r) {radius=r;}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                </a:t>
            </a:r>
            <a:r>
              <a:rPr lang="en-US" altLang="zh-CN" sz="2000" b="0" dirty="0">
                <a:solidFill>
                  <a:srgbClr val="FF0000"/>
                </a:solidFill>
              </a:rPr>
              <a:t>public virtual double GetArea()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                 {return    Math.PI*radius*radius;}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		</a:t>
            </a:r>
            <a:r>
              <a:rPr lang="en-US" altLang="zh-CN" sz="2000" b="0" dirty="0">
                <a:solidFill>
                  <a:srgbClr val="FF0000"/>
                </a:solidFill>
              </a:rPr>
              <a:t>public virtual double GetVolumn()</a:t>
            </a:r>
            <a:r>
              <a:rPr lang="en-US" altLang="zh-CN" sz="2000" b="0" dirty="0"/>
              <a:t> {return 0.0;}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	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	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73425" y="3829050"/>
            <a:ext cx="8531225" cy="2451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sym typeface="+mn-ea"/>
              </a:rPr>
              <a:t>public class Sphere:Circle//</a:t>
            </a:r>
            <a:r>
              <a:rPr lang="zh-CN" altLang="en-US" sz="2400" dirty="0">
                <a:sym typeface="+mn-ea"/>
              </a:rPr>
              <a:t>球体类</a:t>
            </a:r>
            <a:endParaRPr lang="zh-CN" altLang="en-US" sz="2400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>
                <a:sym typeface="+mn-ea"/>
              </a:rPr>
              <a:t>	</a:t>
            </a:r>
            <a:r>
              <a:rPr lang="en-US" altLang="zh-CN" sz="2400" dirty="0">
                <a:sym typeface="+mn-ea"/>
              </a:rPr>
              <a:t>{</a:t>
            </a:r>
            <a:endParaRPr lang="en-US" altLang="zh-CN" sz="2400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sym typeface="+mn-ea"/>
              </a:rPr>
              <a:t>		public Sphere(double r):base(r){}</a:t>
            </a:r>
            <a:endParaRPr lang="en-US" altLang="zh-CN" sz="2400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sym typeface="+mn-ea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public override double GetArea()</a:t>
            </a:r>
            <a:endParaRPr lang="en-US" altLang="zh-CN" sz="2400" b="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sym typeface="+mn-ea"/>
              </a:rPr>
              <a:t>                        {return (4*base.GetArea());}</a:t>
            </a:r>
            <a:endParaRPr lang="en-US" altLang="zh-CN" sz="2400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sym typeface="+mn-ea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public override double GetVolumn()</a:t>
            </a:r>
            <a:endParaRPr lang="en-US" altLang="zh-CN" sz="2400" b="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sym typeface="+mn-ea"/>
              </a:rPr>
              <a:t>                        {return (4*Math.PI*Math.Pow(radius,3)/3);}</a:t>
            </a:r>
            <a:endParaRPr lang="en-US" altLang="zh-CN" sz="2400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sym typeface="+mn-ea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2"/>
          <p:cNvSpPr>
            <a:spLocks noGrp="1"/>
          </p:cNvSpPr>
          <p:nvPr>
            <p:ph idx="1"/>
          </p:nvPr>
        </p:nvSpPr>
        <p:spPr>
          <a:xfrm>
            <a:off x="505460" y="520700"/>
            <a:ext cx="8748395" cy="3505835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public class Cylinder:Circle//</a:t>
            </a:r>
            <a:r>
              <a:rPr lang="zh-CN" altLang="en-US" sz="2000" b="0" dirty="0"/>
              <a:t>圆柱类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/>
              <a:t>	</a:t>
            </a:r>
            <a:r>
              <a:rPr lang="en-US" altLang="zh-CN" sz="2000" b="0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	    private double height;//</a:t>
            </a:r>
            <a:r>
              <a:rPr lang="zh-CN" altLang="en-US" sz="2000" b="0" dirty="0"/>
              <a:t>添加高度字段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/>
              <a:t>	    </a:t>
            </a:r>
            <a:r>
              <a:rPr lang="en-US" altLang="zh-CN" sz="2000" b="0" dirty="0"/>
              <a:t>public Cylinder(double r,double h):base(r){height=h;}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	    </a:t>
            </a:r>
            <a:r>
              <a:rPr lang="en-US" altLang="zh-CN" sz="2000" b="0" dirty="0">
                <a:solidFill>
                  <a:srgbClr val="FF0000"/>
                </a:solidFill>
              </a:rPr>
              <a:t>public override double GetArea()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             {return (2*base.GetArea()+2*Math.PI*radius*height);}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	    </a:t>
            </a:r>
            <a:r>
              <a:rPr lang="en-US" altLang="zh-CN" sz="2000" b="0" dirty="0">
                <a:solidFill>
                  <a:srgbClr val="FF0000"/>
                </a:solidFill>
              </a:rPr>
              <a:t>public override double GetVolumn()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               {return (Math.PI*radius*radius*height);}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	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3086100" y="3918585"/>
            <a:ext cx="9025890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ym typeface="+mn-ea"/>
              </a:rPr>
              <a:t>public class Cone:Circle//</a:t>
            </a:r>
            <a:r>
              <a:rPr lang="zh-CN" altLang="en-US" sz="2000" dirty="0">
                <a:sym typeface="+mn-ea"/>
              </a:rPr>
              <a:t>圆锥类</a:t>
            </a:r>
            <a:endParaRPr lang="zh-CN" altLang="en-US" sz="2000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ym typeface="+mn-ea"/>
              </a:rPr>
              <a:t>{</a:t>
            </a:r>
            <a:endParaRPr lang="en-US" altLang="zh-CN" sz="2000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ym typeface="+mn-ea"/>
              </a:rPr>
              <a:t>	     private double height;//</a:t>
            </a:r>
            <a:r>
              <a:rPr lang="zh-CN" altLang="en-US" sz="2000" dirty="0">
                <a:sym typeface="+mn-ea"/>
              </a:rPr>
              <a:t>添加高度字段</a:t>
            </a:r>
            <a:endParaRPr lang="zh-CN" altLang="en-US" sz="2000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dirty="0">
                <a:sym typeface="+mn-ea"/>
              </a:rPr>
              <a:t>	     </a:t>
            </a:r>
            <a:r>
              <a:rPr lang="en-US" altLang="zh-CN" sz="2000" dirty="0">
                <a:sym typeface="+mn-ea"/>
              </a:rPr>
              <a:t>public Cone(double r,double h):base(r){height=h;}</a:t>
            </a:r>
            <a:endParaRPr lang="en-US" altLang="zh-CN" sz="2000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ym typeface="+mn-ea"/>
              </a:rPr>
              <a:t>	    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public override double GetArea()</a:t>
            </a:r>
            <a:endParaRPr lang="en-US" altLang="zh-CN" sz="2000" b="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ym typeface="+mn-ea"/>
              </a:rPr>
              <a:t>	    {return (Math.PI*radius*</a:t>
            </a:r>
            <a:endParaRPr lang="en-US" altLang="zh-CN" sz="2000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ym typeface="+mn-ea"/>
              </a:rPr>
              <a:t>                 (radius+Math.Sqrt(height*height+radius*radius)));}</a:t>
            </a:r>
            <a:endParaRPr lang="en-US" altLang="zh-CN" sz="2000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ym typeface="+mn-ea"/>
              </a:rPr>
              <a:t>	   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public override double GetVolumn()</a:t>
            </a:r>
            <a:endParaRPr lang="en-US" altLang="zh-CN" sz="2000" b="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ym typeface="+mn-ea"/>
              </a:rPr>
              <a:t>	       {return (Math.PI*radius*radius*height/3);}</a:t>
            </a:r>
            <a:endParaRPr lang="en-US" altLang="zh-CN" sz="2000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ym typeface="+mn-ea"/>
              </a:rPr>
              <a:t>        </a:t>
            </a:r>
            <a:endParaRPr lang="en-US" altLang="zh-CN" sz="2000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3" name="Rectangle 2"/>
          <p:cNvSpPr>
            <a:spLocks noGrp="1"/>
          </p:cNvSpPr>
          <p:nvPr>
            <p:ph idx="1"/>
          </p:nvPr>
        </p:nvSpPr>
        <p:spPr>
          <a:xfrm>
            <a:off x="341630" y="791210"/>
            <a:ext cx="11107420" cy="5471795"/>
          </a:xfrm>
        </p:spPr>
        <p:txBody>
          <a:bodyPr vert="horz" wrap="square" lIns="91440" tIns="45720" rIns="91440" bIns="45720" anchor="t"/>
          <a:lstStyle/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public class Tester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{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	public static void Main()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	{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		Circle[ ] c=new Circle[3];//</a:t>
            </a:r>
            <a:r>
              <a:rPr lang="zh-CN" altLang="en-US" sz="2000" b="0" dirty="0"/>
              <a:t>建立基类数组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en-US" sz="2000" b="0" dirty="0"/>
              <a:t>		</a:t>
            </a:r>
            <a:r>
              <a:rPr lang="en-US" altLang="zh-CN" sz="2000" b="0" dirty="0"/>
              <a:t>c[0]=new Sphere(2);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		c[1]=new Cylinder(2,10);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		c[2]=new Cone(2,20);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		Console.WriteLine("c[0]'s serfacearea={0},volumn={1}",c[0].GetArea(),c[0].GetVolumn());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		Console.WriteLine("c[1]'s serfacearea={0},volumn={1}",c[1].GetArea(),c[1].GetVolumn());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		Console.WriteLine("c[2]'s serfacearea={0},volumn={1}",c[2].GetArea(),c[2].GetVolumn());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	 }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接口等概念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44495" y="1515745"/>
            <a:ext cx="6565900" cy="466153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密封类、密封方法</a:t>
            </a:r>
          </a:p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类嵌套</a:t>
            </a:r>
          </a:p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抽象类</a:t>
            </a:r>
          </a:p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接口</a:t>
            </a: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  as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0" dirty="0">
                <a:ea typeface="黑体" panose="02010609060101010101" charset="-122"/>
              </a:rPr>
              <a:t>密封类</a:t>
            </a:r>
          </a:p>
        </p:txBody>
      </p:sp>
      <p:sp>
        <p:nvSpPr>
          <p:cNvPr id="285699" name="Rectangle 4"/>
          <p:cNvSpPr/>
          <p:nvPr/>
        </p:nvSpPr>
        <p:spPr>
          <a:xfrm>
            <a:off x="898525" y="1520190"/>
            <a:ext cx="1045527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黑体" panose="02010609060101010101" charset="-122"/>
              </a:rPr>
              <a:t>C#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charset="-122"/>
              </a:rPr>
              <a:t>提供一种不能被继承的类，称为密封类。密封类的声明方法是在类名前加上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sealed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charset="-122"/>
              </a:rPr>
              <a:t>修饰符。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修饰符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abstract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sealed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不能同时使用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charset="-122"/>
              </a:rPr>
              <a:t>。</a:t>
            </a:r>
          </a:p>
          <a:p>
            <a:endParaRPr lang="zh-CN" altLang="en-US" sz="2800" dirty="0">
              <a:latin typeface="Arial" panose="020B0604020202020204" pitchFamily="34" charset="0"/>
              <a:ea typeface="黑体" panose="02010609060101010101" charset="-122"/>
            </a:endParaRPr>
          </a:p>
          <a:p>
            <a:r>
              <a:rPr lang="zh-CN" altLang="en-US" sz="2800" dirty="0">
                <a:ea typeface="黑体" panose="02010609060101010101" charset="-122"/>
                <a:sym typeface="+mn-ea"/>
              </a:rPr>
              <a:t>密封类不允许派生子类。</a:t>
            </a:r>
            <a:endParaRPr lang="zh-CN" altLang="en-US" sz="2800" dirty="0">
              <a:ea typeface="黑体" panose="02010609060101010101" charset="-122"/>
            </a:endParaRPr>
          </a:p>
          <a:p>
            <a:endParaRPr lang="zh-CN" altLang="en-US" sz="280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1" name="Rectangle 2"/>
          <p:cNvSpPr>
            <a:spLocks noGrp="1"/>
          </p:cNvSpPr>
          <p:nvPr>
            <p:ph idx="1"/>
          </p:nvPr>
        </p:nvSpPr>
        <p:spPr>
          <a:xfrm>
            <a:off x="1229360" y="602615"/>
            <a:ext cx="9937750" cy="596138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sz="3200" b="0" dirty="0"/>
              <a:t>下面的代码建立了一个密封类</a:t>
            </a:r>
            <a:r>
              <a:rPr lang="en-US" altLang="zh-CN" sz="3200" b="0" dirty="0"/>
              <a:t>Runtime</a:t>
            </a:r>
            <a:r>
              <a:rPr lang="zh-CN" altLang="en-US" sz="3200" b="0" dirty="0"/>
              <a:t>。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0" dirty="0"/>
              <a:t>public </a:t>
            </a:r>
            <a:r>
              <a:rPr lang="en-US" altLang="zh-CN" b="0" dirty="0">
                <a:solidFill>
                  <a:srgbClr val="FF0000"/>
                </a:solidFill>
              </a:rPr>
              <a:t>sealed</a:t>
            </a:r>
            <a:r>
              <a:rPr lang="en-US" altLang="zh-CN" b="0" dirty="0"/>
              <a:t> class Runtime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0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0" dirty="0"/>
              <a:t>   private Runtime();// </a:t>
            </a:r>
            <a:r>
              <a:rPr lang="zh-CN" altLang="en-US" b="0" dirty="0"/>
              <a:t>私有构造不允许其他代码建立类实例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b="0" dirty="0"/>
              <a:t>   </a:t>
            </a:r>
            <a:r>
              <a:rPr lang="en-US" altLang="zh-CN" b="0" dirty="0"/>
              <a:t>public static string GetCommandLine()// </a:t>
            </a:r>
            <a:r>
              <a:rPr lang="zh-CN" altLang="en-US" b="0" dirty="0"/>
              <a:t>静态方法成员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b="0" dirty="0"/>
              <a:t>   </a:t>
            </a:r>
            <a:r>
              <a:rPr lang="en-US" altLang="zh-CN" b="0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0" dirty="0"/>
              <a:t>      …… // </a:t>
            </a:r>
            <a:r>
              <a:rPr lang="zh-CN" altLang="en-US" b="0" dirty="0"/>
              <a:t>实现代码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b="0" dirty="0"/>
              <a:t>   </a:t>
            </a:r>
            <a:r>
              <a:rPr lang="en-US" altLang="zh-CN" b="0" dirty="0"/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0" dirty="0"/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0" dirty="0"/>
              <a:t>public class anotherclass:Runtime </a:t>
            </a:r>
            <a:r>
              <a:rPr lang="en-US" altLang="zh-CN" b="0" dirty="0">
                <a:solidFill>
                  <a:srgbClr val="FF0000"/>
                </a:solidFill>
              </a:rPr>
              <a:t>//</a:t>
            </a:r>
            <a:r>
              <a:rPr lang="zh-CN" altLang="en-US" b="0" dirty="0">
                <a:solidFill>
                  <a:srgbClr val="FF0000"/>
                </a:solidFill>
              </a:rPr>
              <a:t>错误，不能继承密封类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0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0" dirty="0"/>
              <a:t> …… //</a:t>
            </a:r>
            <a:r>
              <a:rPr lang="zh-CN" altLang="en-US" b="0" dirty="0"/>
              <a:t>实现代码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继承多态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599055"/>
            <a:ext cx="2143760" cy="933450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ea typeface="宋体" panose="02010600030101010101" pitchFamily="2" charset="-122"/>
                <a:sym typeface="+mn-ea"/>
              </a:rPr>
              <a:t>中级特性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981960" y="1678305"/>
            <a:ext cx="8698865" cy="3147695"/>
          </a:xfrm>
        </p:spPr>
        <p:txBody>
          <a:bodyPr/>
          <a:lstStyle/>
          <a:p>
            <a:pPr eaLnBrk="1" hangingPunct="1"/>
            <a:r>
              <a:rPr lang="zh-CN" altLang="en-US" dirty="0">
                <a:sym typeface="+mn-ea"/>
              </a:rPr>
              <a:t>面向对象技术的三个核心概念：</a:t>
            </a:r>
            <a:endParaRPr lang="zh-CN" altLang="en-US" b="0" dirty="0"/>
          </a:p>
          <a:p>
            <a:pPr eaLnBrk="1" hangingPunct="1">
              <a:buNone/>
            </a:pPr>
            <a:r>
              <a:rPr lang="en-US" altLang="zh-CN" dirty="0">
                <a:sym typeface="+mn-ea"/>
              </a:rPr>
              <a:t>– </a:t>
            </a:r>
            <a:r>
              <a:rPr lang="zh-CN" altLang="en-US" dirty="0">
                <a:sym typeface="+mn-ea"/>
              </a:rPr>
              <a:t>封装：将数据和操作组合到一起，并决定哪些数据和操作对外是可见的。</a:t>
            </a:r>
            <a:endParaRPr lang="zh-CN" altLang="en-US" b="0" dirty="0"/>
          </a:p>
          <a:p>
            <a:pPr eaLnBrk="1" hangingPunct="1">
              <a:buNone/>
            </a:pPr>
            <a:r>
              <a:rPr lang="en-US" altLang="zh-CN" dirty="0">
                <a:sym typeface="+mn-ea"/>
              </a:rPr>
              <a:t>– </a:t>
            </a:r>
            <a:r>
              <a:rPr lang="zh-CN" altLang="en-US" dirty="0">
                <a:sym typeface="+mn-ea"/>
              </a:rPr>
              <a:t>继承：父类中的变量和行为，子类可以同样使用。本质是代码重用。</a:t>
            </a:r>
            <a:endParaRPr lang="zh-CN" altLang="en-US" b="0" dirty="0"/>
          </a:p>
          <a:p>
            <a:pPr eaLnBrk="1" hangingPunct="1">
              <a:buNone/>
            </a:pPr>
            <a:r>
              <a:rPr lang="en-US" altLang="zh-CN" dirty="0">
                <a:sym typeface="+mn-ea"/>
              </a:rPr>
              <a:t>– </a:t>
            </a:r>
            <a:r>
              <a:rPr lang="zh-CN" altLang="en-US" dirty="0">
                <a:sym typeface="+mn-ea"/>
              </a:rPr>
              <a:t>多态：由继承引出的一种机制，</a:t>
            </a:r>
            <a:r>
              <a:rPr lang="zh-CN" altLang="en-US" b="1" dirty="0">
                <a:solidFill>
                  <a:schemeClr val="accent2"/>
                </a:solidFill>
                <a:sym typeface="+mn-ea"/>
              </a:rPr>
              <a:t>父类</a:t>
            </a:r>
            <a:r>
              <a:rPr lang="zh-CN" altLang="en-US" dirty="0">
                <a:sym typeface="+mn-ea"/>
              </a:rPr>
              <a:t>型的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引用</a:t>
            </a:r>
            <a:r>
              <a:rPr lang="zh-CN" altLang="en-US" dirty="0">
                <a:sym typeface="+mn-ea"/>
              </a:rPr>
              <a:t>变量可以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指向子类</a:t>
            </a:r>
            <a:r>
              <a:rPr lang="zh-CN" altLang="en-US" dirty="0">
                <a:sym typeface="+mn-ea"/>
              </a:rPr>
              <a:t>型的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对象</a:t>
            </a:r>
            <a:r>
              <a:rPr lang="zh-CN" altLang="en-US" dirty="0">
                <a:sym typeface="+mn-ea"/>
              </a:rPr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Rectangle 2"/>
          <p:cNvSpPr>
            <a:spLocks noGrp="1"/>
          </p:cNvSpPr>
          <p:nvPr>
            <p:ph type="title"/>
          </p:nvPr>
        </p:nvSpPr>
        <p:spPr>
          <a:xfrm>
            <a:off x="752793" y="347663"/>
            <a:ext cx="8229600" cy="647700"/>
          </a:xfrm>
        </p:spPr>
        <p:txBody>
          <a:bodyPr vert="horz" wrap="square" lIns="91440" tIns="45720" rIns="91440" bIns="45720" anchor="ctr">
            <a:noAutofit/>
          </a:bodyPr>
          <a:lstStyle/>
          <a:p>
            <a:pPr eaLnBrk="1" hangingPunct="1"/>
            <a:r>
              <a:rPr lang="zh-CN" altLang="en-US" sz="4800" b="0" dirty="0">
                <a:ea typeface="宋体" panose="02010600030101010101" pitchFamily="2" charset="-122"/>
              </a:rPr>
              <a:t>密封方法</a:t>
            </a:r>
          </a:p>
        </p:txBody>
      </p:sp>
      <p:sp>
        <p:nvSpPr>
          <p:cNvPr id="287746" name="Rectangle 3"/>
          <p:cNvSpPr>
            <a:spLocks noGrp="1"/>
          </p:cNvSpPr>
          <p:nvPr>
            <p:ph idx="1"/>
          </p:nvPr>
        </p:nvSpPr>
        <p:spPr>
          <a:xfrm>
            <a:off x="4719320" y="1283335"/>
            <a:ext cx="7162165" cy="4932045"/>
          </a:xfrm>
        </p:spPr>
        <p:txBody>
          <a:bodyPr vert="horz" wrap="square" lIns="91440" tIns="45720" rIns="91440" bIns="45720" anchor="t">
            <a:noAutofit/>
          </a:bodyPr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>
                <a:ea typeface="黑体" panose="02010609060101010101" charset="-122"/>
              </a:rPr>
              <a:t>class A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>
                <a:ea typeface="黑体" panose="02010609060101010101" charset="-122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>
                <a:ea typeface="黑体" panose="02010609060101010101" charset="-122"/>
              </a:rPr>
              <a:t>    public virtual void F() { Console.WriteLine("A.F");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>
                <a:ea typeface="黑体" panose="02010609060101010101" charset="-122"/>
              </a:rPr>
              <a:t>    public virtual void F2() { Console.WriteLine("A.F2");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>
                <a:ea typeface="黑体" panose="02010609060101010101" charset="-122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>
                <a:ea typeface="黑体" panose="02010609060101010101" charset="-122"/>
              </a:rPr>
              <a:t>class B : A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>
                <a:ea typeface="黑体" panose="02010609060101010101" charset="-122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>
                <a:ea typeface="黑体" panose="02010609060101010101" charset="-122"/>
              </a:rPr>
              <a:t>    public</a:t>
            </a:r>
            <a:r>
              <a:rPr lang="en-US" altLang="zh-CN" sz="1800" b="0" dirty="0">
                <a:solidFill>
                  <a:srgbClr val="FF0000"/>
                </a:solidFill>
                <a:ea typeface="黑体" panose="02010609060101010101" charset="-122"/>
              </a:rPr>
              <a:t> sealed</a:t>
            </a:r>
            <a:r>
              <a:rPr lang="en-US" altLang="zh-CN" sz="1800" b="0" dirty="0">
                <a:ea typeface="黑体" panose="02010609060101010101" charset="-122"/>
              </a:rPr>
              <a:t> override void F() { Console.WriteLine("B.F");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>
                <a:ea typeface="黑体" panose="02010609060101010101" charset="-122"/>
              </a:rPr>
              <a:t>    public override void F2() { Console.WriteLine("A.F3");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>
                <a:ea typeface="黑体" panose="02010609060101010101" charset="-122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>
                <a:ea typeface="黑体" panose="02010609060101010101" charset="-122"/>
              </a:rPr>
              <a:t>class C : B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>
                <a:ea typeface="黑体" panose="02010609060101010101" charset="-122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>
                <a:ea typeface="黑体" panose="02010609060101010101" charset="-122"/>
              </a:rPr>
              <a:t>    // Attempting to override F causes compiler error CS0239.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>
                <a:ea typeface="黑体" panose="02010609060101010101" charset="-122"/>
              </a:rPr>
              <a:t>    // </a:t>
            </a:r>
            <a:r>
              <a:rPr lang="en-US" altLang="zh-CN" sz="1800" b="0" dirty="0">
                <a:solidFill>
                  <a:srgbClr val="FF0000"/>
                </a:solidFill>
                <a:ea typeface="黑体" panose="02010609060101010101" charset="-122"/>
              </a:rPr>
              <a:t>protected override void F() { Console.WriteLine("C.F");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endParaRPr lang="en-US" altLang="zh-CN" sz="1800" b="0" dirty="0">
              <a:solidFill>
                <a:srgbClr val="FF0000"/>
              </a:solidFill>
              <a:ea typeface="黑体" panose="02010609060101010101" charset="-122"/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>
                <a:ea typeface="黑体" panose="02010609060101010101" charset="-122"/>
              </a:rPr>
              <a:t>    // Overriding F2 is allowed.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>
                <a:ea typeface="黑体" panose="02010609060101010101" charset="-122"/>
              </a:rPr>
              <a:t>    public override void F2() { Console.WriteLine("C.F2");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>
                <a:ea typeface="黑体" panose="02010609060101010101" charset="-122"/>
              </a:rPr>
              <a:t>}</a:t>
            </a:r>
            <a:r>
              <a:rPr lang="zh-CN" altLang="zh-CN" sz="1800" b="0" dirty="0">
                <a:ea typeface="黑体" panose="02010609060101010101" charset="-122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46405" y="1572260"/>
            <a:ext cx="3867785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5000"/>
              </a:spcBef>
            </a:pPr>
            <a:r>
              <a:rPr lang="zh-CN" altLang="zh-CN" sz="2400" dirty="0">
                <a:ea typeface="黑体" panose="02010609060101010101" charset="-122"/>
                <a:sym typeface="+mn-ea"/>
              </a:rPr>
              <a:t>还可以在重写基类中的</a:t>
            </a:r>
            <a:r>
              <a:rPr lang="zh-CN" altLang="zh-CN" sz="2400" dirty="0">
                <a:solidFill>
                  <a:srgbClr val="FF0000"/>
                </a:solidFill>
                <a:ea typeface="黑体" panose="02010609060101010101" charset="-122"/>
                <a:sym typeface="+mn-ea"/>
              </a:rPr>
              <a:t>虚方法或虚属性</a:t>
            </a:r>
            <a:r>
              <a:rPr lang="zh-CN" altLang="zh-CN" sz="2400" dirty="0">
                <a:ea typeface="黑体" panose="02010609060101010101" charset="-122"/>
                <a:sym typeface="+mn-ea"/>
              </a:rPr>
              <a:t>上使用 sealed 修饰符。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</a:pPr>
            <a:endParaRPr lang="zh-CN" altLang="zh-CN" sz="2400" dirty="0">
              <a:ea typeface="黑体" panose="02010609060101010101" charset="-122"/>
              <a:sym typeface="+mn-ea"/>
            </a:endParaRPr>
          </a:p>
          <a:p>
            <a:pPr eaLnBrk="1" hangingPunct="1">
              <a:lnSpc>
                <a:spcPct val="80000"/>
              </a:lnSpc>
              <a:spcBef>
                <a:spcPct val="25000"/>
              </a:spcBef>
            </a:pPr>
            <a:r>
              <a:rPr lang="zh-CN" altLang="zh-CN" sz="2400" dirty="0">
                <a:ea typeface="黑体" panose="02010609060101010101" charset="-122"/>
                <a:sym typeface="+mn-ea"/>
              </a:rPr>
              <a:t>这将使您能够允许类从您的类继承，并</a:t>
            </a:r>
            <a:r>
              <a:rPr lang="zh-CN" altLang="zh-CN" sz="2400" dirty="0">
                <a:solidFill>
                  <a:schemeClr val="accent2"/>
                </a:solidFill>
                <a:ea typeface="黑体" panose="02010609060101010101" charset="-122"/>
                <a:sym typeface="+mn-ea"/>
              </a:rPr>
              <a:t>防止</a:t>
            </a:r>
            <a:r>
              <a:rPr lang="zh-CN" altLang="zh-CN" sz="2400" dirty="0">
                <a:ea typeface="黑体" panose="02010609060101010101" charset="-122"/>
                <a:sym typeface="+mn-ea"/>
              </a:rPr>
              <a:t>它们</a:t>
            </a:r>
            <a:r>
              <a:rPr lang="zh-CN" altLang="zh-CN" sz="2400" dirty="0">
                <a:solidFill>
                  <a:schemeClr val="accent2"/>
                </a:solidFill>
                <a:ea typeface="黑体" panose="02010609060101010101" charset="-122"/>
                <a:sym typeface="+mn-ea"/>
              </a:rPr>
              <a:t>重写</a:t>
            </a:r>
            <a:r>
              <a:rPr lang="zh-CN" altLang="zh-CN" sz="2400" dirty="0">
                <a:ea typeface="黑体" panose="02010609060101010101" charset="-122"/>
                <a:sym typeface="+mn-ea"/>
              </a:rPr>
              <a:t>特定的虚方法或虚属性。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</a:pPr>
            <a:endParaRPr lang="zh-CN" altLang="zh-CN" sz="2400" dirty="0">
              <a:ea typeface="黑体" panose="02010609060101010101" charset="-122"/>
              <a:sym typeface="+mn-ea"/>
            </a:endParaRPr>
          </a:p>
          <a:p>
            <a:pPr eaLnBrk="1" hangingPunct="1">
              <a:lnSpc>
                <a:spcPct val="80000"/>
              </a:lnSpc>
              <a:spcBef>
                <a:spcPct val="25000"/>
              </a:spcBef>
            </a:pPr>
            <a:r>
              <a:rPr lang="zh-CN" altLang="zh-CN" sz="2400" dirty="0">
                <a:ea typeface="黑体" panose="02010609060101010101" charset="-122"/>
                <a:sym typeface="+mn-ea"/>
              </a:rPr>
              <a:t>在右侧示例中：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</a:pPr>
            <a:r>
              <a:rPr lang="zh-CN" altLang="zh-CN" sz="2400" dirty="0">
                <a:ea typeface="黑体" panose="02010609060101010101" charset="-122"/>
                <a:sym typeface="+mn-ea"/>
              </a:rPr>
              <a:t>C从B继承，但C无法重写在A中声明并在B中密封的虚函数F。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类嵌套</a:t>
            </a:r>
          </a:p>
        </p:txBody>
      </p:sp>
      <p:sp>
        <p:nvSpPr>
          <p:cNvPr id="288770" name="Rectangle 3"/>
          <p:cNvSpPr>
            <a:spLocks noGrp="1"/>
          </p:cNvSpPr>
          <p:nvPr>
            <p:ph idx="1"/>
          </p:nvPr>
        </p:nvSpPr>
        <p:spPr>
          <a:xfrm>
            <a:off x="838200" y="1490345"/>
            <a:ext cx="10515600" cy="245237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0" dirty="0"/>
              <a:t>内层类被看成是外层类的一个成员。</a:t>
            </a:r>
          </a:p>
          <a:p>
            <a:pPr eaLnBrk="1" hangingPunct="1"/>
            <a:r>
              <a:rPr lang="zh-CN" altLang="en-US" b="0" dirty="0"/>
              <a:t>内层类的方法可以访问外层类的私有成员。</a:t>
            </a:r>
          </a:p>
          <a:p>
            <a:pPr eaLnBrk="1" hangingPunct="1"/>
            <a:r>
              <a:rPr lang="zh-CN" altLang="en-US" b="0" dirty="0"/>
              <a:t>类外当需要访问内层类，可以使用“</a:t>
            </a:r>
            <a:r>
              <a:rPr lang="en-US" altLang="zh-CN" b="0" dirty="0"/>
              <a:t>.”</a:t>
            </a:r>
            <a:r>
              <a:rPr lang="zh-CN" altLang="en-US" b="0" dirty="0"/>
              <a:t>符号。</a:t>
            </a:r>
          </a:p>
          <a:p>
            <a:pPr eaLnBrk="1" hangingPunct="1"/>
            <a:r>
              <a:rPr lang="zh-CN" altLang="en-US" b="0" dirty="0"/>
              <a:t>内层类使用</a:t>
            </a:r>
            <a:r>
              <a:rPr lang="en-US" altLang="zh-CN" b="0" dirty="0"/>
              <a:t>private</a:t>
            </a:r>
            <a:r>
              <a:rPr lang="zh-CN" altLang="en-US" b="0" dirty="0"/>
              <a:t>关键字修饰，就相当于外层类的私有成员，不能在外层类之外被访问到。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/>
          </p:cNvSpPr>
          <p:nvPr>
            <p:ph idx="1"/>
          </p:nvPr>
        </p:nvSpPr>
        <p:spPr>
          <a:xfrm>
            <a:off x="1919288" y="476250"/>
            <a:ext cx="8497887" cy="6121400"/>
          </a:xfrm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public class Animal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	  private string str="my name is animal"; //</a:t>
            </a:r>
            <a:r>
              <a:rPr lang="zh-CN" altLang="en-US" sz="2000" dirty="0"/>
              <a:t>私有成员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dirty="0"/>
              <a:t>	  </a:t>
            </a:r>
            <a:r>
              <a:rPr lang="en-US" altLang="zh-CN" sz="2000" dirty="0"/>
              <a:t>public class Horse //</a:t>
            </a:r>
            <a:r>
              <a:rPr lang="zh-CN" altLang="en-US" sz="2000" dirty="0"/>
              <a:t>嵌套类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	     public void Run()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         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	         Animal a=new Animal();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               Console.WriteLine(a.str); //</a:t>
            </a:r>
            <a:r>
              <a:rPr lang="zh-CN" altLang="en-US" sz="2000" dirty="0"/>
              <a:t>访问外层类私有成员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dirty="0"/>
              <a:t>	         </a:t>
            </a:r>
            <a:r>
              <a:rPr lang="en-US" altLang="zh-CN" sz="2000" dirty="0"/>
              <a:t>Console.WriteLine("Horse run very fast");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          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      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 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b="0" dirty="0"/>
              <a:t>当需要在</a:t>
            </a:r>
            <a:r>
              <a:rPr lang="en-US" altLang="zh-CN" sz="2000" b="0" dirty="0"/>
              <a:t>Animal</a:t>
            </a:r>
            <a:r>
              <a:rPr lang="zh-CN" altLang="en-US" sz="2000" b="0" dirty="0"/>
              <a:t>类之外访问内层类，则使用下面的语句：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Animal.Horse hs=new Animal.Horse();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hs.Run();</a:t>
            </a:r>
          </a:p>
        </p:txBody>
      </p:sp>
      <p:sp>
        <p:nvSpPr>
          <p:cNvPr id="220163" name="Text Box 3"/>
          <p:cNvSpPr txBox="1"/>
          <p:nvPr/>
        </p:nvSpPr>
        <p:spPr>
          <a:xfrm>
            <a:off x="2424113" y="1531938"/>
            <a:ext cx="295116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private class Horse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7" name="Rectangle 2"/>
          <p:cNvSpPr>
            <a:spLocks noGrp="1"/>
          </p:cNvSpPr>
          <p:nvPr>
            <p:ph idx="1"/>
          </p:nvPr>
        </p:nvSpPr>
        <p:spPr>
          <a:xfrm>
            <a:off x="4304665" y="94615"/>
            <a:ext cx="7234555" cy="666877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public class distance //</a:t>
            </a:r>
            <a:r>
              <a:rPr lang="zh-CN" altLang="en-US" sz="1800" b="0" dirty="0"/>
              <a:t>定义一个距离类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	public class point //</a:t>
            </a:r>
            <a:r>
              <a:rPr lang="zh-CN" altLang="en-US" sz="1800" b="0" dirty="0"/>
              <a:t>定义一个内嵌类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b="0" dirty="0"/>
              <a:t>	</a:t>
            </a:r>
            <a:r>
              <a:rPr lang="en-US" altLang="zh-CN" sz="1800" b="0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	    public int x; public int y;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	    public  point()  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	        Console.Write("x=");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	        x =Convert.ToInt32( Console.ReadLine());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	        Console.Write("y=");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	        y =Convert.ToInt32( Console.ReadLine());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	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	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    </a:t>
            </a:r>
            <a:r>
              <a:rPr lang="en-US" altLang="zh-CN" sz="2000" b="0" dirty="0"/>
              <a:t> public point p1, p2;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     public distance(point p11,point p22) //</a:t>
            </a:r>
            <a:r>
              <a:rPr lang="zh-CN" altLang="en-US" sz="1800" b="0" dirty="0"/>
              <a:t>外层类构造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b="0" dirty="0"/>
              <a:t>     </a:t>
            </a:r>
            <a:r>
              <a:rPr lang="en-US" altLang="zh-CN" sz="1800" b="0" dirty="0"/>
              <a:t>{   p1 = p11;	 p2 = p22;	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	public double get_dis()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	 {  return Math.Sqrt (Math.Pow((p2.x - p1.x),2)+ Math.Pow((p2.y -  	p1.y) ,2));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1175" y="593090"/>
            <a:ext cx="3397885" cy="3335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sym typeface="+mn-ea"/>
              </a:rPr>
              <a:t>下面的代码建立一个类</a:t>
            </a:r>
            <a:r>
              <a:rPr lang="en-US" altLang="zh-CN" sz="2400" dirty="0">
                <a:sym typeface="+mn-ea"/>
              </a:rPr>
              <a:t>distance</a:t>
            </a:r>
            <a:r>
              <a:rPr lang="zh-CN" altLang="en-US" sz="2400" dirty="0">
                <a:sym typeface="+mn-ea"/>
              </a:rPr>
              <a:t>，代表平面上任意两点间的距离。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 dirty="0">
              <a:sym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sym typeface="+mn-ea"/>
              </a:rPr>
              <a:t>该类包含两个成员（点</a:t>
            </a:r>
            <a:r>
              <a:rPr lang="en-US" altLang="zh-CN" sz="2400" dirty="0">
                <a:sym typeface="+mn-ea"/>
              </a:rPr>
              <a:t>p1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p2</a:t>
            </a:r>
            <a:r>
              <a:rPr lang="zh-CN" altLang="en-US" sz="2400" dirty="0">
                <a:sym typeface="+mn-ea"/>
              </a:rPr>
              <a:t>），每个成员都是内嵌类</a:t>
            </a:r>
            <a:r>
              <a:rPr lang="en-US" altLang="zh-CN" sz="2400" dirty="0">
                <a:sym typeface="+mn-ea"/>
              </a:rPr>
              <a:t>point</a:t>
            </a:r>
            <a:r>
              <a:rPr lang="zh-CN" altLang="en-US" sz="2400" dirty="0">
                <a:sym typeface="+mn-ea"/>
              </a:rPr>
              <a:t>的对象。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 dirty="0">
              <a:sym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sym typeface="+mn-ea"/>
              </a:rPr>
              <a:t>另外，还包含一个构造函数和一个求两点间距离的方法。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1" name="Rectangle 2"/>
          <p:cNvSpPr>
            <a:spLocks noGrp="1"/>
          </p:cNvSpPr>
          <p:nvPr>
            <p:ph idx="1"/>
          </p:nvPr>
        </p:nvSpPr>
        <p:spPr>
          <a:xfrm>
            <a:off x="964565" y="871855"/>
            <a:ext cx="8569325" cy="2881313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dirty="0"/>
              <a:t>在</a:t>
            </a:r>
            <a:r>
              <a:rPr lang="en-US" altLang="zh-CN" sz="2400" dirty="0"/>
              <a:t>Main()</a:t>
            </a:r>
            <a:r>
              <a:rPr lang="zh-CN" altLang="en-US" sz="2400" dirty="0"/>
              <a:t>方法中运行下面的程序代码：</a:t>
            </a:r>
          </a:p>
          <a:p>
            <a:pPr eaLnBrk="1" hangingPunct="1">
              <a:buNone/>
            </a:pPr>
            <a:r>
              <a:rPr lang="en-US" altLang="zh-CN" dirty="0"/>
              <a:t>distance dis; </a:t>
            </a:r>
          </a:p>
          <a:p>
            <a:pPr eaLnBrk="1" hangingPunct="1">
              <a:buNone/>
            </a:pPr>
            <a:r>
              <a:rPr lang="en-US" altLang="zh-CN" dirty="0"/>
              <a:t>Console.WriteLine("</a:t>
            </a:r>
            <a:r>
              <a:rPr lang="zh-CN" altLang="en-US" dirty="0"/>
              <a:t>请输入</a:t>
            </a:r>
            <a:r>
              <a:rPr lang="en-US" altLang="zh-CN" dirty="0"/>
              <a:t>p1</a:t>
            </a:r>
            <a:r>
              <a:rPr lang="zh-CN" altLang="en-US" dirty="0"/>
              <a:t>、</a:t>
            </a:r>
            <a:r>
              <a:rPr lang="en-US" altLang="zh-CN" dirty="0"/>
              <a:t>p2</a:t>
            </a:r>
            <a:r>
              <a:rPr lang="zh-CN" altLang="en-US" dirty="0"/>
              <a:t>两点的坐标：</a:t>
            </a:r>
            <a:r>
              <a:rPr lang="en-US" altLang="zh-CN" dirty="0"/>
              <a:t>");</a:t>
            </a:r>
          </a:p>
          <a:p>
            <a:pPr eaLnBrk="1" hangingPunct="1">
              <a:buNone/>
            </a:pPr>
            <a:r>
              <a:rPr lang="en-US" altLang="zh-CN" dirty="0"/>
              <a:t>dis = new distance(new </a:t>
            </a:r>
            <a:r>
              <a:rPr lang="en-US" altLang="zh-CN" dirty="0">
                <a:solidFill>
                  <a:srgbClr val="FF0000"/>
                </a:solidFill>
              </a:rPr>
              <a:t>distance.point()</a:t>
            </a:r>
            <a:r>
              <a:rPr lang="en-US" altLang="zh-CN" dirty="0"/>
              <a:t>, new </a:t>
            </a:r>
            <a:r>
              <a:rPr lang="en-US" altLang="zh-CN" dirty="0">
                <a:solidFill>
                  <a:srgbClr val="FF0000"/>
                </a:solidFill>
              </a:rPr>
              <a:t>distance.point()</a:t>
            </a:r>
            <a:r>
              <a:rPr lang="en-US" altLang="zh-CN" dirty="0"/>
              <a:t>);</a:t>
            </a:r>
          </a:p>
          <a:p>
            <a:pPr eaLnBrk="1" hangingPunct="1">
              <a:buNone/>
            </a:pPr>
            <a:r>
              <a:rPr lang="en-US" altLang="zh-CN" dirty="0"/>
              <a:t>Console.WriteLine("p1</a:t>
            </a:r>
            <a:r>
              <a:rPr lang="zh-CN" altLang="en-US" dirty="0"/>
              <a:t>、</a:t>
            </a:r>
            <a:r>
              <a:rPr lang="en-US" altLang="zh-CN" dirty="0"/>
              <a:t>p2</a:t>
            </a:r>
            <a:r>
              <a:rPr lang="zh-CN" altLang="en-US" dirty="0"/>
              <a:t>两点间距离为：</a:t>
            </a:r>
            <a:r>
              <a:rPr lang="en-US" altLang="zh-CN" dirty="0"/>
              <a:t>" + dis.get_dis());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0" dirty="0">
                <a:ea typeface="宋体" panose="02010600030101010101" pitchFamily="2" charset="-122"/>
              </a:rPr>
              <a:t>抽象类</a:t>
            </a:r>
          </a:p>
        </p:txBody>
      </p:sp>
      <p:sp>
        <p:nvSpPr>
          <p:cNvPr id="29286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dirty="0">
                <a:ea typeface="黑体" panose="02010609060101010101" charset="-122"/>
              </a:rPr>
              <a:t>类中的方法不提供具体实现，但该类的派生类必须实现这些方法，这些方法在</a:t>
            </a:r>
            <a:r>
              <a:rPr lang="en-US" altLang="zh-CN" sz="2400" dirty="0">
                <a:ea typeface="黑体" panose="02010609060101010101" charset="-122"/>
              </a:rPr>
              <a:t>C#</a:t>
            </a:r>
            <a:r>
              <a:rPr lang="zh-CN" altLang="en-US" sz="2400" dirty="0">
                <a:ea typeface="黑体" panose="02010609060101010101" charset="-122"/>
              </a:rPr>
              <a:t>中称为抽象方法。</a:t>
            </a:r>
          </a:p>
          <a:p>
            <a:pPr eaLnBrk="1" hangingPunct="1"/>
            <a:r>
              <a:rPr lang="zh-CN" altLang="en-US" sz="2400" dirty="0">
                <a:ea typeface="黑体" panose="02010609060101010101" charset="-122"/>
              </a:rPr>
              <a:t>抽象方法必须是一个没有被实现的空方法。包含抽象方法的类称为抽象类，抽象类中也可以包含非抽象方法。 </a:t>
            </a:r>
          </a:p>
          <a:p>
            <a:pPr eaLnBrk="1" hangingPunct="1"/>
            <a:r>
              <a:rPr lang="zh-CN" altLang="en-US" sz="2400" dirty="0">
                <a:ea typeface="黑体" panose="02010609060101010101" charset="-122"/>
              </a:rPr>
              <a:t>因为抽象类是用来作为基类的，所以不能直接被外部程序实例化，而且也不能被密封。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47750" y="4113530"/>
            <a:ext cx="10165080" cy="2106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3200" baseline="-25000" dirty="0">
                <a:ea typeface="黑体" panose="02010609060101010101" charset="-122"/>
                <a:sym typeface="+mn-ea"/>
              </a:rPr>
              <a:t>通过关键字</a:t>
            </a:r>
            <a:r>
              <a:rPr lang="en-US" altLang="zh-CN" sz="3200" baseline="-25000" dirty="0">
                <a:solidFill>
                  <a:srgbClr val="FF0000"/>
                </a:solidFill>
                <a:ea typeface="黑体" panose="02010609060101010101" charset="-122"/>
                <a:sym typeface="+mn-ea"/>
              </a:rPr>
              <a:t>abstract</a:t>
            </a:r>
            <a:r>
              <a:rPr lang="zh-CN" altLang="en-US" sz="3200" baseline="-25000" dirty="0">
                <a:ea typeface="黑体" panose="02010609060101010101" charset="-122"/>
                <a:sym typeface="+mn-ea"/>
              </a:rPr>
              <a:t>进行标记将类声明为抽象。</a:t>
            </a:r>
            <a:endParaRPr lang="zh-CN" altLang="en-US" sz="3200" baseline="-25000" dirty="0">
              <a:ea typeface="黑体" panose="02010609060101010101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3200" baseline="-25000" dirty="0">
                <a:ea typeface="黑体" panose="02010609060101010101" charset="-122"/>
                <a:sym typeface="+mn-ea"/>
              </a:rPr>
              <a:t>不能创建抽象类的对象，但可以创建抽象类的引用。</a:t>
            </a:r>
            <a:endParaRPr lang="zh-CN" altLang="en-US" sz="3200" baseline="-25000" dirty="0">
              <a:ea typeface="黑体" panose="02010609060101010101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3200" baseline="-25000" dirty="0">
                <a:ea typeface="黑体" panose="02010609060101010101" charset="-122"/>
                <a:sym typeface="+mn-ea"/>
              </a:rPr>
              <a:t>一个</a:t>
            </a:r>
            <a:r>
              <a:rPr lang="en-US" altLang="zh-CN" sz="3200" baseline="-25000" dirty="0">
                <a:ea typeface="黑体" panose="02010609060101010101" charset="-122"/>
                <a:sym typeface="+mn-ea"/>
              </a:rPr>
              <a:t>abstract</a:t>
            </a:r>
            <a:r>
              <a:rPr lang="zh-CN" altLang="en-US" sz="3200" baseline="-25000" dirty="0">
                <a:ea typeface="黑体" panose="02010609060101010101" charset="-122"/>
                <a:sym typeface="+mn-ea"/>
              </a:rPr>
              <a:t>类可以不包含抽象方法，可以包含非抽象方法和变量。</a:t>
            </a:r>
            <a:endParaRPr lang="zh-CN" altLang="en-US" sz="3200" baseline="-25000" dirty="0">
              <a:ea typeface="黑体" panose="02010609060101010101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3200" baseline="-25000" dirty="0">
                <a:ea typeface="黑体" panose="02010609060101010101" charset="-122"/>
                <a:sym typeface="+mn-ea"/>
              </a:rPr>
              <a:t>抽象方法是虚方法的特例。</a:t>
            </a:r>
            <a:endParaRPr lang="zh-CN" altLang="en-US" sz="3200" baseline="-25000" dirty="0">
              <a:ea typeface="黑体" panose="02010609060101010101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3200" baseline="-25000" dirty="0">
                <a:ea typeface="黑体" panose="02010609060101010101" charset="-122"/>
                <a:sym typeface="+mn-ea"/>
              </a:rPr>
              <a:t>构造函数和静态方法不能是抽象的。</a:t>
            </a:r>
            <a:endParaRPr lang="zh-CN" altLang="en-US" sz="3200" baseline="-25000" dirty="0">
              <a:ea typeface="黑体" panose="02010609060101010101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3200" baseline="-25000" dirty="0">
                <a:ea typeface="黑体" panose="02010609060101010101" charset="-122"/>
                <a:sym typeface="+mn-ea"/>
              </a:rPr>
              <a:t>一个非</a:t>
            </a:r>
            <a:r>
              <a:rPr lang="en-US" altLang="zh-CN" sz="3200" baseline="-25000" dirty="0">
                <a:ea typeface="黑体" panose="02010609060101010101" charset="-122"/>
                <a:sym typeface="+mn-ea"/>
              </a:rPr>
              <a:t>abstract</a:t>
            </a:r>
            <a:r>
              <a:rPr lang="zh-CN" altLang="en-US" sz="3200" baseline="-25000" dirty="0">
                <a:ea typeface="黑体" panose="02010609060101010101" charset="-122"/>
                <a:sym typeface="+mn-ea"/>
              </a:rPr>
              <a:t>类不能包含抽象方法。</a:t>
            </a:r>
            <a:endParaRPr lang="zh-CN" altLang="en-US" sz="3200" baseline="-25000" dirty="0">
              <a:ea typeface="黑体" panose="02010609060101010101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3200" baseline="-25000" dirty="0">
                <a:ea typeface="黑体" panose="02010609060101010101" charset="-122"/>
                <a:sym typeface="+mn-ea"/>
              </a:rPr>
              <a:t>子类若要覆盖抽象类的抽象方法时，要使用</a:t>
            </a:r>
            <a:r>
              <a:rPr lang="en-US" altLang="zh-CN" sz="3200" baseline="-25000" dirty="0">
                <a:ea typeface="黑体" panose="02010609060101010101" charset="-122"/>
                <a:sym typeface="+mn-ea"/>
              </a:rPr>
              <a:t>override</a:t>
            </a:r>
            <a:r>
              <a:rPr lang="zh-CN" altLang="en-US" sz="3200" baseline="-25000" dirty="0">
                <a:ea typeface="黑体" panose="02010609060101010101" charset="-122"/>
                <a:sym typeface="+mn-ea"/>
              </a:rPr>
              <a:t>关键字。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2"/>
          <p:cNvSpPr>
            <a:spLocks noGrp="1"/>
          </p:cNvSpPr>
          <p:nvPr>
            <p:ph type="title"/>
          </p:nvPr>
        </p:nvSpPr>
        <p:spPr>
          <a:xfrm>
            <a:off x="1992313" y="0"/>
            <a:ext cx="8229600" cy="76517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抽象类</a:t>
            </a:r>
          </a:p>
        </p:txBody>
      </p:sp>
      <p:sp>
        <p:nvSpPr>
          <p:cNvPr id="293891" name="Text Box 4"/>
          <p:cNvSpPr txBox="1"/>
          <p:nvPr/>
        </p:nvSpPr>
        <p:spPr>
          <a:xfrm>
            <a:off x="320802" y="976376"/>
            <a:ext cx="8569325" cy="34150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/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abstract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class WashingMachine</a:t>
            </a:r>
          </a:p>
          <a:p>
            <a:pPr marL="342900" indent="-342900"/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{</a:t>
            </a:r>
          </a:p>
          <a:p>
            <a:pPr marL="342900" indent="-342900"/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  public WashingMachine()//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构造函数</a:t>
            </a:r>
          </a:p>
          <a:p>
            <a:pPr marL="342900" indent="-342900"/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  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{</a:t>
            </a:r>
          </a:p>
          <a:p>
            <a:pPr marL="342900" indent="-342900"/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     Console.WriteLine("here is WashingMachine ");</a:t>
            </a:r>
          </a:p>
          <a:p>
            <a:pPr marL="342900" indent="-342900"/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  }</a:t>
            </a:r>
          </a:p>
          <a:p>
            <a:pPr marL="342900" indent="-342900"/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  abstract public void Wash(); //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抽象方法</a:t>
            </a:r>
          </a:p>
          <a:p>
            <a:pPr marL="342900" indent="-342900"/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  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abstract public void Rinse(int loadSize); //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抽象方法</a:t>
            </a:r>
          </a:p>
          <a:p>
            <a:pPr marL="342900" indent="-342900"/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  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abstract public long Spin(int speed); //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抽象方法</a:t>
            </a:r>
          </a:p>
          <a:p>
            <a:pPr marL="342900" indent="-342900"/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}</a:t>
            </a:r>
          </a:p>
          <a:p>
            <a:pPr marL="342900" indent="-342900"/>
            <a:endParaRPr lang="en-US" altLang="zh-CN" b="1" dirty="0">
              <a:latin typeface="Arial" panose="020B0604020202020204" pitchFamily="34" charset="0"/>
              <a:ea typeface="黑体" panose="02010609060101010101" charset="-122"/>
            </a:endParaRPr>
          </a:p>
          <a:p>
            <a:pPr marL="342900" indent="-342900"/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WashingMachine m = new WashingMachine();</a:t>
            </a:r>
          </a:p>
        </p:txBody>
      </p:sp>
      <p:sp>
        <p:nvSpPr>
          <p:cNvPr id="293892" name="AutoShape 5"/>
          <p:cNvSpPr/>
          <p:nvPr/>
        </p:nvSpPr>
        <p:spPr>
          <a:xfrm>
            <a:off x="3845433" y="276543"/>
            <a:ext cx="2087563" cy="431800"/>
          </a:xfrm>
          <a:prstGeom prst="wedgeRectCallout">
            <a:avLst>
              <a:gd name="adj1" fmla="val -7898"/>
              <a:gd name="adj2" fmla="val 57784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抽象方法的定义</a:t>
            </a:r>
          </a:p>
        </p:txBody>
      </p:sp>
      <p:sp>
        <p:nvSpPr>
          <p:cNvPr id="6" name="Rectangle 2"/>
          <p:cNvSpPr>
            <a:spLocks noGrp="1"/>
          </p:cNvSpPr>
          <p:nvPr>
            <p:ph idx="1"/>
          </p:nvPr>
        </p:nvSpPr>
        <p:spPr>
          <a:xfrm>
            <a:off x="6309359" y="740664"/>
            <a:ext cx="5726303" cy="6344412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1800" b="0" dirty="0"/>
              <a:t>对于上面的抽象类</a:t>
            </a:r>
            <a:r>
              <a:rPr lang="en-US" altLang="zh-CN" sz="1800" b="0" dirty="0"/>
              <a:t>WashingMachine</a:t>
            </a:r>
            <a:r>
              <a:rPr lang="zh-CN" altLang="en-US" sz="1800" b="0" dirty="0"/>
              <a:t>，派生类中的抽象方法可以如下实现：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class MyWashingMachine : WashingMachine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   public MyWashingMachine()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   { Console.WriteLine("here is MyWashingMachine ");}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   </a:t>
            </a:r>
            <a:r>
              <a:rPr lang="en-US" altLang="zh-CN" sz="1800" b="0" dirty="0">
                <a:solidFill>
                  <a:srgbClr val="FF0000"/>
                </a:solidFill>
              </a:rPr>
              <a:t>override</a:t>
            </a:r>
            <a:r>
              <a:rPr lang="en-US" altLang="zh-CN" sz="1800" b="0" dirty="0"/>
              <a:t> public void Wash()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   { Console.WriteLine("Wash");}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   </a:t>
            </a:r>
            <a:r>
              <a:rPr lang="en-US" altLang="zh-CN" sz="1800" b="0" dirty="0">
                <a:solidFill>
                  <a:srgbClr val="FF0000"/>
                </a:solidFill>
              </a:rPr>
              <a:t>override</a:t>
            </a:r>
            <a:r>
              <a:rPr lang="en-US" altLang="zh-CN" sz="1800" b="0" dirty="0"/>
              <a:t> public void Rinse(int loadSize)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   { Console.WriteLine("Rinse");}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   </a:t>
            </a:r>
            <a:r>
              <a:rPr lang="en-US" altLang="zh-CN" sz="1800" b="0" dirty="0">
                <a:solidFill>
                  <a:srgbClr val="FF0000"/>
                </a:solidFill>
              </a:rPr>
              <a:t>override</a:t>
            </a:r>
            <a:r>
              <a:rPr lang="en-US" altLang="zh-CN" sz="1800" b="0" dirty="0"/>
              <a:t> public long Spin(int speed)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   { Console.WriteLine("Spin"); return (speed*1000);}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Text Box 3"/>
          <p:cNvSpPr txBox="1"/>
          <p:nvPr/>
        </p:nvSpPr>
        <p:spPr>
          <a:xfrm>
            <a:off x="1211453" y="995172"/>
            <a:ext cx="9144000" cy="378565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当一个类从抽象类派生时，该派生类必须实际提供所有抽象成员的实现，否则，该派生类仍然是抽象类</a:t>
            </a:r>
            <a:r>
              <a:rPr lang="zh-CN" altLang="en-US" sz="2000" b="1" dirty="0" smtClean="0">
                <a:latin typeface="Verdana" panose="020B0604030504040204" pitchFamily="34" charset="0"/>
                <a:ea typeface="宋体" panose="02010600030101010101" pitchFamily="2" charset="-122"/>
              </a:rPr>
              <a:t>。</a:t>
            </a:r>
            <a:endParaRPr lang="en-US" altLang="zh-CN" sz="2000" b="1" dirty="0" smtClean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 dirty="0" smtClean="0">
                <a:latin typeface="Verdana" panose="020B0604030504040204" pitchFamily="34" charset="0"/>
                <a:ea typeface="宋体" panose="02010600030101010101" pitchFamily="2" charset="-122"/>
              </a:rPr>
              <a:t>如下</a:t>
            </a: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面的示例所示：</a:t>
            </a:r>
          </a:p>
          <a:p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abstract public Class A</a:t>
            </a:r>
          </a:p>
          <a:p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{  public abstract void F(); //</a:t>
            </a: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抽象方法</a:t>
            </a:r>
            <a:r>
              <a:rPr lang="en-US" altLang="zh-CN" sz="2000" b="1" dirty="0" smtClean="0">
                <a:latin typeface="Verdana" panose="020B0604030504040204" pitchFamily="34" charset="0"/>
                <a:ea typeface="宋体" panose="02010600030101010101" pitchFamily="2" charset="-122"/>
              </a:rPr>
              <a:t>}</a:t>
            </a:r>
          </a:p>
          <a:p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abstract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 public Class B:A</a:t>
            </a:r>
          </a:p>
          <a:p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{  public void G(){}; //</a:t>
            </a: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附加方法</a:t>
            </a:r>
            <a:r>
              <a:rPr lang="en-US" altLang="zh-CN" sz="2000" b="1" dirty="0" smtClean="0">
                <a:latin typeface="Verdana" panose="020B0604030504040204" pitchFamily="34" charset="0"/>
                <a:ea typeface="宋体" panose="02010600030101010101" pitchFamily="2" charset="-122"/>
              </a:rPr>
              <a:t>}</a:t>
            </a:r>
          </a:p>
          <a:p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public Class C:B</a:t>
            </a:r>
          </a:p>
          <a:p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{  public </a:t>
            </a:r>
            <a:r>
              <a:rPr lang="en-US" altLang="zh-CN" sz="20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override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 void F(){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}}  //</a:t>
            </a: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抽象方法实现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3" name="Rectangle 2"/>
          <p:cNvSpPr>
            <a:spLocks noGrp="1"/>
          </p:cNvSpPr>
          <p:nvPr>
            <p:ph type="title"/>
          </p:nvPr>
        </p:nvSpPr>
        <p:spPr>
          <a:xfrm>
            <a:off x="1919288" y="115888"/>
            <a:ext cx="4259262" cy="77787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0" dirty="0">
                <a:solidFill>
                  <a:srgbClr val="0000FF"/>
                </a:solidFill>
                <a:ea typeface="宋体" panose="02010600030101010101" pitchFamily="2" charset="-122"/>
              </a:rPr>
              <a:t>3 </a:t>
            </a:r>
            <a:r>
              <a:rPr lang="zh-CN" altLang="en-US" sz="2800" b="0" dirty="0">
                <a:solidFill>
                  <a:srgbClr val="0000FF"/>
                </a:solidFill>
                <a:ea typeface="宋体" panose="02010600030101010101" pitchFamily="2" charset="-122"/>
              </a:rPr>
              <a:t>接口的作用</a:t>
            </a:r>
          </a:p>
        </p:txBody>
      </p:sp>
      <p:sp>
        <p:nvSpPr>
          <p:cNvPr id="305154" name="Text Box 3"/>
          <p:cNvSpPr txBox="1"/>
          <p:nvPr/>
        </p:nvSpPr>
        <p:spPr>
          <a:xfrm>
            <a:off x="2197862" y="1825816"/>
            <a:ext cx="5329238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latin typeface="Arial" panose="020B0604020202020204" pitchFamily="34" charset="0"/>
                <a:ea typeface="黑体" panose="02010609060101010101" charset="-122"/>
              </a:rPr>
              <a:t>如老师和学员都可以收作业，</a:t>
            </a:r>
          </a:p>
          <a:p>
            <a:r>
              <a:rPr lang="zh-CN" altLang="en-US" sz="2000" b="1" dirty="0">
                <a:latin typeface="Arial" panose="020B0604020202020204" pitchFamily="34" charset="0"/>
                <a:ea typeface="黑体" panose="02010609060101010101" charset="-122"/>
              </a:rPr>
              <a:t>那么收作业的方法应该放在哪个类？</a:t>
            </a:r>
          </a:p>
        </p:txBody>
      </p:sp>
      <p:sp>
        <p:nvSpPr>
          <p:cNvPr id="235524" name="AutoShape 4"/>
          <p:cNvSpPr/>
          <p:nvPr/>
        </p:nvSpPr>
        <p:spPr>
          <a:xfrm>
            <a:off x="3414713" y="3038475"/>
            <a:ext cx="1903412" cy="40797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A:Teacher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类</a:t>
            </a:r>
          </a:p>
        </p:txBody>
      </p:sp>
      <p:sp>
        <p:nvSpPr>
          <p:cNvPr id="235525" name="AutoShape 5"/>
          <p:cNvSpPr/>
          <p:nvPr/>
        </p:nvSpPr>
        <p:spPr>
          <a:xfrm>
            <a:off x="3414713" y="3454400"/>
            <a:ext cx="1903412" cy="40797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B:Student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类</a:t>
            </a:r>
          </a:p>
        </p:txBody>
      </p:sp>
      <p:sp>
        <p:nvSpPr>
          <p:cNvPr id="235526" name="AutoShape 6"/>
          <p:cNvSpPr/>
          <p:nvPr/>
        </p:nvSpPr>
        <p:spPr>
          <a:xfrm>
            <a:off x="3414713" y="4030663"/>
            <a:ext cx="1903412" cy="40797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C: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两个都放</a:t>
            </a:r>
          </a:p>
        </p:txBody>
      </p:sp>
      <p:sp>
        <p:nvSpPr>
          <p:cNvPr id="235527" name="AutoShape 7"/>
          <p:cNvSpPr/>
          <p:nvPr/>
        </p:nvSpPr>
        <p:spPr>
          <a:xfrm>
            <a:off x="3414713" y="4606925"/>
            <a:ext cx="1903412" cy="40797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D:Person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类</a:t>
            </a:r>
          </a:p>
        </p:txBody>
      </p:sp>
      <p:sp>
        <p:nvSpPr>
          <p:cNvPr id="235528" name="AutoShape 8"/>
          <p:cNvSpPr/>
          <p:nvPr/>
        </p:nvSpPr>
        <p:spPr>
          <a:xfrm>
            <a:off x="3414713" y="5254625"/>
            <a:ext cx="1903412" cy="40797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E: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重新定义</a:t>
            </a:r>
          </a:p>
        </p:txBody>
      </p:sp>
      <p:sp>
        <p:nvSpPr>
          <p:cNvPr id="235529" name="AutoShape 9"/>
          <p:cNvSpPr/>
          <p:nvPr/>
        </p:nvSpPr>
        <p:spPr>
          <a:xfrm>
            <a:off x="5776913" y="4030663"/>
            <a:ext cx="4278312" cy="40797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pPr algn="ctr"/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造成代码冗余</a:t>
            </a:r>
          </a:p>
        </p:txBody>
      </p:sp>
      <p:sp>
        <p:nvSpPr>
          <p:cNvPr id="235530" name="AutoShape 10"/>
          <p:cNvSpPr/>
          <p:nvPr/>
        </p:nvSpPr>
        <p:spPr>
          <a:xfrm>
            <a:off x="5776913" y="4606925"/>
            <a:ext cx="4278312" cy="40797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pPr algn="ctr"/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如果增加一个工程师类，他不会收作业</a:t>
            </a:r>
          </a:p>
        </p:txBody>
      </p:sp>
      <p:sp>
        <p:nvSpPr>
          <p:cNvPr id="235531" name="AutoShape 11"/>
          <p:cNvSpPr/>
          <p:nvPr/>
        </p:nvSpPr>
        <p:spPr>
          <a:xfrm>
            <a:off x="5776913" y="5254625"/>
            <a:ext cx="4278312" cy="40797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pPr algn="ctr"/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如果继承这个类，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Person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类怎么办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?</a:t>
            </a:r>
          </a:p>
        </p:txBody>
      </p:sp>
      <p:sp>
        <p:nvSpPr>
          <p:cNvPr id="235532" name="AutoShape 12"/>
          <p:cNvSpPr/>
          <p:nvPr/>
        </p:nvSpPr>
        <p:spPr>
          <a:xfrm>
            <a:off x="7713663" y="2447925"/>
            <a:ext cx="2343150" cy="712886"/>
          </a:xfrm>
          <a:prstGeom prst="wedgeRoundRectCallout">
            <a:avLst>
              <a:gd name="adj1" fmla="val -62329"/>
              <a:gd name="adj2" fmla="val -8089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pPr algn="ctr"/>
            <a:r>
              <a:rPr lang="zh-CN" altLang="zh-CN" b="1" dirty="0">
                <a:latin typeface="Arial" panose="020B0604020202020204" pitchFamily="34" charset="0"/>
                <a:ea typeface="黑体" panose="02010609060101010101" charset="-122"/>
              </a:rPr>
              <a:t>调用收作业的方法不需要改变</a:t>
            </a:r>
          </a:p>
        </p:txBody>
      </p:sp>
      <p:sp>
        <p:nvSpPr>
          <p:cNvPr id="235533" name="AutoShape 13"/>
          <p:cNvSpPr/>
          <p:nvPr/>
        </p:nvSpPr>
        <p:spPr>
          <a:xfrm>
            <a:off x="3071813" y="6021388"/>
            <a:ext cx="6005512" cy="6080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自定义一个接口来实现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IHomeworkCollector</a:t>
            </a:r>
          </a:p>
        </p:txBody>
      </p:sp>
      <p:sp>
        <p:nvSpPr>
          <p:cNvPr id="235534" name="AutoShape 14"/>
          <p:cNvSpPr/>
          <p:nvPr/>
        </p:nvSpPr>
        <p:spPr>
          <a:xfrm>
            <a:off x="5375275" y="3963641"/>
            <a:ext cx="360363" cy="597594"/>
          </a:xfrm>
          <a:prstGeom prst="rightArrow">
            <a:avLst>
              <a:gd name="adj1" fmla="val 46898"/>
              <a:gd name="adj2" fmla="val 50439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35535" name="AutoShape 15"/>
          <p:cNvSpPr/>
          <p:nvPr/>
        </p:nvSpPr>
        <p:spPr>
          <a:xfrm>
            <a:off x="5375275" y="4539903"/>
            <a:ext cx="360363" cy="597594"/>
          </a:xfrm>
          <a:prstGeom prst="rightArrow">
            <a:avLst>
              <a:gd name="adj1" fmla="val 46898"/>
              <a:gd name="adj2" fmla="val 50439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35536" name="AutoShape 16"/>
          <p:cNvSpPr/>
          <p:nvPr/>
        </p:nvSpPr>
        <p:spPr>
          <a:xfrm>
            <a:off x="5375275" y="5187603"/>
            <a:ext cx="360363" cy="597594"/>
          </a:xfrm>
          <a:prstGeom prst="rightArrow">
            <a:avLst>
              <a:gd name="adj1" fmla="val 46898"/>
              <a:gd name="adj2" fmla="val 50439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305168" name="Picture 17" descr="问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314" y="1635633"/>
            <a:ext cx="1079500" cy="977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38" name="Picture 18" descr="分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018" y="2965450"/>
            <a:ext cx="1152525" cy="104616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05170" name="Object 19"/>
          <p:cNvGraphicFramePr>
            <a:graphicFrameLocks noGrp="1" noChangeAspect="1"/>
          </p:cNvGraphicFramePr>
          <p:nvPr>
            <p:ph idx="1"/>
          </p:nvPr>
        </p:nvGraphicFramePr>
        <p:xfrm>
          <a:off x="6383338" y="314325"/>
          <a:ext cx="3817937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5" imgW="2894330" imgH="1108710" progId="Visio.Drawing.11">
                  <p:embed/>
                </p:oleObj>
              </mc:Choice>
              <mc:Fallback>
                <p:oleObj r:id="rId5" imgW="2894330" imgH="1108710" progId="Visio.Drawing.11">
                  <p:embed/>
                  <p:pic>
                    <p:nvPicPr>
                      <p:cNvPr id="305170" name="Object 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83338" y="314325"/>
                        <a:ext cx="3817937" cy="14589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054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 bldLvl="0" animBg="1"/>
      <p:bldP spid="235525" grpId="0" bldLvl="0" animBg="1"/>
      <p:bldP spid="235526" grpId="0" bldLvl="0" animBg="1"/>
      <p:bldP spid="235527" grpId="0" bldLvl="0" animBg="1"/>
      <p:bldP spid="235528" grpId="0" bldLvl="0" animBg="1"/>
      <p:bldP spid="235529" grpId="0" bldLvl="0" animBg="1"/>
      <p:bldP spid="235530" grpId="0" bldLvl="0" animBg="1"/>
      <p:bldP spid="235531" grpId="0" bldLvl="0" animBg="1"/>
      <p:bldP spid="235532" grpId="0" bldLvl="0" animBg="1"/>
      <p:bldP spid="235533" grpId="0" bldLvl="0" animBg="1"/>
      <p:bldP spid="235534" grpId="0" bldLvl="0" animBg="1"/>
      <p:bldP spid="235535" grpId="0" bldLvl="0" animBg="1"/>
      <p:bldP spid="235536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7" name="Rectangle 2"/>
          <p:cNvSpPr>
            <a:spLocks noGrp="1"/>
          </p:cNvSpPr>
          <p:nvPr>
            <p:ph idx="1"/>
          </p:nvPr>
        </p:nvSpPr>
        <p:spPr>
          <a:xfrm>
            <a:off x="1801813" y="1125538"/>
            <a:ext cx="8686800" cy="518795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dirty="0">
                <a:ea typeface="黑体" panose="02010609060101010101" charset="-122"/>
              </a:rPr>
              <a:t>接口的语法结构：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>
                <a:ea typeface="黑体" panose="02010609060101010101" charset="-122"/>
              </a:rPr>
              <a:t>[</a:t>
            </a:r>
            <a:r>
              <a:rPr lang="zh-CN" altLang="en-US" sz="1800" dirty="0">
                <a:ea typeface="黑体" panose="02010609060101010101" charset="-122"/>
              </a:rPr>
              <a:t>访问修饰符</a:t>
            </a:r>
            <a:r>
              <a:rPr lang="en-US" altLang="zh-CN" sz="1800" dirty="0">
                <a:ea typeface="黑体" panose="02010609060101010101" charset="-122"/>
              </a:rPr>
              <a:t>] </a:t>
            </a:r>
            <a:r>
              <a:rPr lang="en-US" altLang="zh-CN" sz="1800" dirty="0">
                <a:solidFill>
                  <a:srgbClr val="FF0000"/>
                </a:solidFill>
                <a:ea typeface="黑体" panose="02010609060101010101" charset="-122"/>
              </a:rPr>
              <a:t>interface</a:t>
            </a:r>
            <a:r>
              <a:rPr lang="en-US" altLang="zh-CN" sz="1800" dirty="0">
                <a:ea typeface="黑体" panose="02010609060101010101" charset="-122"/>
              </a:rPr>
              <a:t> </a:t>
            </a:r>
            <a:r>
              <a:rPr lang="zh-CN" altLang="en-US" sz="1800" dirty="0">
                <a:ea typeface="黑体" panose="02010609060101010101" charset="-122"/>
              </a:rPr>
              <a:t>接口标识符 </a:t>
            </a:r>
            <a:r>
              <a:rPr lang="en-US" altLang="zh-CN" sz="1800" dirty="0">
                <a:ea typeface="黑体" panose="02010609060101010101" charset="-122"/>
              </a:rPr>
              <a:t>[:</a:t>
            </a:r>
            <a:r>
              <a:rPr lang="zh-CN" altLang="en-US" sz="1800" dirty="0">
                <a:ea typeface="黑体" panose="02010609060101010101" charset="-122"/>
              </a:rPr>
              <a:t>基接口列表</a:t>
            </a:r>
            <a:r>
              <a:rPr lang="en-US" altLang="zh-CN" sz="1800" dirty="0">
                <a:ea typeface="黑体" panose="02010609060101010101" charset="-122"/>
              </a:rPr>
              <a:t>]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>
                <a:ea typeface="黑体" panose="02010609060101010101" charset="-122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>
                <a:ea typeface="黑体" panose="02010609060101010101" charset="-122"/>
              </a:rPr>
              <a:t>    </a:t>
            </a:r>
            <a:r>
              <a:rPr lang="zh-CN" altLang="en-US" sz="1800" dirty="0">
                <a:ea typeface="黑体" panose="02010609060101010101" charset="-122"/>
              </a:rPr>
              <a:t>接口体；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>
                <a:ea typeface="黑体" panose="02010609060101010101" charset="-122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800" dirty="0">
              <a:ea typeface="黑体" panose="02010609060101010101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1800" dirty="0">
                <a:ea typeface="黑体" panose="02010609060101010101" charset="-122"/>
              </a:rPr>
              <a:t>接口成员访问权限为</a:t>
            </a:r>
            <a:r>
              <a:rPr lang="en-US" altLang="zh-CN" sz="1800" dirty="0">
                <a:solidFill>
                  <a:srgbClr val="FF0000"/>
                </a:solidFill>
                <a:ea typeface="黑体" panose="02010609060101010101" charset="-122"/>
              </a:rPr>
              <a:t>public</a:t>
            </a:r>
            <a:r>
              <a:rPr lang="zh-CN" altLang="en-US" sz="1800" dirty="0">
                <a:ea typeface="黑体" panose="02010609060101010101" charset="-122"/>
              </a:rPr>
              <a:t>，但</a:t>
            </a:r>
            <a:r>
              <a:rPr lang="zh-CN" altLang="en-US" sz="1800" dirty="0">
                <a:solidFill>
                  <a:srgbClr val="FF0000"/>
                </a:solidFill>
                <a:ea typeface="黑体" panose="02010609060101010101" charset="-122"/>
              </a:rPr>
              <a:t>不能加访问修饰符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800" dirty="0">
                <a:ea typeface="黑体" panose="02010609060101010101" charset="-122"/>
              </a:rPr>
              <a:t>接口成员不能有定义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800" dirty="0">
                <a:ea typeface="黑体" panose="02010609060101010101" charset="-122"/>
              </a:rPr>
              <a:t>接口的成员必须是</a:t>
            </a:r>
            <a:r>
              <a:rPr lang="zh-CN" altLang="en-US" sz="1800" dirty="0">
                <a:solidFill>
                  <a:srgbClr val="FF0000"/>
                </a:solidFill>
                <a:ea typeface="黑体" panose="02010609060101010101" charset="-122"/>
              </a:rPr>
              <a:t>方法，属性，事件或索引器，</a:t>
            </a:r>
            <a:r>
              <a:rPr lang="zh-CN" altLang="en-US" sz="1800" dirty="0">
                <a:ea typeface="黑体" panose="02010609060101010101" charset="-122"/>
              </a:rPr>
              <a:t>不能包含常数、字段、运算符、实例构造函数、析构函数或类型。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dirty="0">
                <a:ea typeface="黑体" panose="02010609060101010101" charset="-122"/>
              </a:rPr>
              <a:t>例：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>
                <a:ea typeface="黑体" panose="02010609060101010101" charset="-122"/>
              </a:rPr>
              <a:t>interface IA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>
                <a:ea typeface="黑体" panose="02010609060101010101" charset="-122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>
                <a:ea typeface="黑体" panose="02010609060101010101" charset="-122"/>
              </a:rPr>
              <a:t>   void f();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>
                <a:ea typeface="黑体" panose="02010609060101010101" charset="-122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zh-CN" altLang="en-US" sz="2000" dirty="0">
              <a:ea typeface="黑体" panose="02010609060101010101" charset="-122"/>
            </a:endParaRPr>
          </a:p>
        </p:txBody>
      </p:sp>
      <p:sp>
        <p:nvSpPr>
          <p:cNvPr id="226307" name="AutoShape 3"/>
          <p:cNvSpPr/>
          <p:nvPr/>
        </p:nvSpPr>
        <p:spPr>
          <a:xfrm rot="-10800000" flipV="1">
            <a:off x="4945063" y="6021388"/>
            <a:ext cx="1152525" cy="360362"/>
          </a:xfrm>
          <a:prstGeom prst="wedgeRectCallout">
            <a:avLst>
              <a:gd name="adj1" fmla="val 23690"/>
              <a:gd name="adj2" fmla="val -24295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错误</a:t>
            </a:r>
          </a:p>
        </p:txBody>
      </p:sp>
      <p:sp>
        <p:nvSpPr>
          <p:cNvPr id="226308" name="Text Box 4"/>
          <p:cNvSpPr txBox="1"/>
          <p:nvPr/>
        </p:nvSpPr>
        <p:spPr>
          <a:xfrm>
            <a:off x="4008438" y="4365625"/>
            <a:ext cx="3240087" cy="13220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interface IA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void f();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26309" name="AutoShape 5"/>
          <p:cNvSpPr/>
          <p:nvPr/>
        </p:nvSpPr>
        <p:spPr>
          <a:xfrm rot="-10800000" flipV="1">
            <a:off x="7753350" y="6092825"/>
            <a:ext cx="1152525" cy="360363"/>
          </a:xfrm>
          <a:prstGeom prst="wedgeRectCallout">
            <a:avLst>
              <a:gd name="adj1" fmla="val 32227"/>
              <a:gd name="adj2" fmla="val -27863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错误</a:t>
            </a:r>
          </a:p>
        </p:txBody>
      </p:sp>
      <p:sp>
        <p:nvSpPr>
          <p:cNvPr id="226310" name="Text Box 6"/>
          <p:cNvSpPr txBox="1"/>
          <p:nvPr/>
        </p:nvSpPr>
        <p:spPr>
          <a:xfrm>
            <a:off x="6816725" y="4294188"/>
            <a:ext cx="3240088" cy="13220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interface IA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void f() { }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95942" name="Rectangle 7"/>
          <p:cNvSpPr>
            <a:spLocks noGrp="1"/>
          </p:cNvSpPr>
          <p:nvPr>
            <p:ph type="title"/>
          </p:nvPr>
        </p:nvSpPr>
        <p:spPr>
          <a:xfrm>
            <a:off x="1981200" y="57150"/>
            <a:ext cx="8229600" cy="779463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0" dirty="0">
                <a:solidFill>
                  <a:srgbClr val="0000FF"/>
                </a:solidFill>
                <a:ea typeface="宋体" panose="02010600030101010101" pitchFamily="2" charset="-122"/>
              </a:rPr>
              <a:t>接口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ldLvl="0" animBg="1"/>
      <p:bldP spid="226308" grpId="0"/>
      <p:bldP spid="226309" grpId="0" bldLvl="0" animBg="1"/>
      <p:bldP spid="2263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2"/>
          <p:cNvSpPr>
            <a:spLocks noGrp="1"/>
          </p:cNvSpPr>
          <p:nvPr>
            <p:ph type="title"/>
          </p:nvPr>
        </p:nvSpPr>
        <p:spPr>
          <a:xfrm>
            <a:off x="1089660" y="33338"/>
            <a:ext cx="8229600" cy="113665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封装 </a:t>
            </a:r>
          </a:p>
        </p:txBody>
      </p:sp>
      <p:sp>
        <p:nvSpPr>
          <p:cNvPr id="259074" name="Rectangle 3"/>
          <p:cNvSpPr>
            <a:spLocks noGrp="1"/>
          </p:cNvSpPr>
          <p:nvPr>
            <p:ph idx="1"/>
          </p:nvPr>
        </p:nvSpPr>
        <p:spPr>
          <a:xfrm>
            <a:off x="949960" y="981075"/>
            <a:ext cx="10330815" cy="2016125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800" b="0" dirty="0"/>
              <a:t>封装把对象的所有组成部分组合在一起，有三个作用</a:t>
            </a:r>
          </a:p>
          <a:p>
            <a:pPr marL="1066800" lvl="1" indent="-609600" eaLnBrk="1" hangingPunct="1">
              <a:lnSpc>
                <a:spcPct val="90000"/>
              </a:lnSpc>
              <a:buBlip>
                <a:blip r:embed="rId2"/>
              </a:buBlip>
            </a:pPr>
            <a:r>
              <a:rPr lang="zh-CN" altLang="en-US" b="0" dirty="0"/>
              <a:t>隐藏类的实现细节：使用方法将类的</a:t>
            </a:r>
            <a:r>
              <a:rPr lang="zh-CN" altLang="en-US" b="0" dirty="0">
                <a:solidFill>
                  <a:schemeClr val="accent2"/>
                </a:solidFill>
              </a:rPr>
              <a:t>数据隐藏</a:t>
            </a:r>
            <a:r>
              <a:rPr lang="zh-CN" altLang="en-US" b="0" dirty="0"/>
              <a:t>起来。</a:t>
            </a:r>
          </a:p>
          <a:p>
            <a:pPr marL="1066800" lvl="1" indent="-609600" eaLnBrk="1" hangingPunct="1">
              <a:lnSpc>
                <a:spcPct val="90000"/>
              </a:lnSpc>
              <a:buBlip>
                <a:blip r:embed="rId2"/>
              </a:buBlip>
            </a:pPr>
            <a:r>
              <a:rPr lang="zh-CN" altLang="en-US" b="0" dirty="0"/>
              <a:t>迫使用户去使用一个界面去访问数据：定义程序如何引用对象的数据，控制用户对类的修改和访问数据的程度。</a:t>
            </a:r>
          </a:p>
          <a:p>
            <a:pPr marL="1066800" lvl="1" indent="-609600" eaLnBrk="1" hangingPunct="1">
              <a:lnSpc>
                <a:spcPct val="90000"/>
              </a:lnSpc>
              <a:buBlip>
                <a:blip r:embed="rId2"/>
              </a:buBlip>
            </a:pPr>
            <a:r>
              <a:rPr lang="zh-CN" altLang="en-US" b="0" dirty="0"/>
              <a:t>使代码更好维护：类的内部实现改变，对外接口可以不变。</a:t>
            </a:r>
          </a:p>
        </p:txBody>
      </p:sp>
      <p:pic>
        <p:nvPicPr>
          <p:cNvPr id="25907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13" y="3068638"/>
            <a:ext cx="5526087" cy="3484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1" name="Rectangle 2"/>
          <p:cNvSpPr>
            <a:spLocks noGrp="1"/>
          </p:cNvSpPr>
          <p:nvPr>
            <p:ph idx="1"/>
          </p:nvPr>
        </p:nvSpPr>
        <p:spPr>
          <a:xfrm>
            <a:off x="1828800" y="457200"/>
            <a:ext cx="8458200" cy="6019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000" b="0" dirty="0"/>
              <a:t>interface IControl</a:t>
            </a:r>
          </a:p>
          <a:p>
            <a:pPr eaLnBrk="1" hangingPunct="1">
              <a:buNone/>
            </a:pPr>
            <a:r>
              <a:rPr lang="en-US" altLang="zh-CN" sz="2000" b="0" dirty="0"/>
              <a:t>{   void Paint();//</a:t>
            </a:r>
            <a:r>
              <a:rPr lang="zh-CN" altLang="en-US" sz="2000" b="0" dirty="0"/>
              <a:t>方法成员</a:t>
            </a:r>
          </a:p>
          <a:p>
            <a:pPr eaLnBrk="1" hangingPunct="1">
              <a:buNone/>
            </a:pPr>
            <a:r>
              <a:rPr lang="zh-CN" altLang="en-US" sz="2000" b="0" dirty="0"/>
              <a:t>     </a:t>
            </a:r>
            <a:r>
              <a:rPr lang="en-US" altLang="zh-CN" sz="2000" b="0" dirty="0"/>
              <a:t>int width{get;set;}//</a:t>
            </a:r>
            <a:r>
              <a:rPr lang="zh-CN" altLang="en-US" sz="2000" b="0" dirty="0"/>
              <a:t>属性成员</a:t>
            </a:r>
          </a:p>
          <a:p>
            <a:pPr eaLnBrk="1" hangingPunct="1">
              <a:buNone/>
            </a:pPr>
            <a:r>
              <a:rPr lang="en-US" altLang="zh-CN" sz="2000" b="0" dirty="0"/>
              <a:t>}</a:t>
            </a:r>
          </a:p>
          <a:p>
            <a:pPr eaLnBrk="1" hangingPunct="1">
              <a:buNone/>
            </a:pPr>
            <a:endParaRPr lang="en-US" altLang="zh-CN" sz="2000" b="0" dirty="0"/>
          </a:p>
          <a:p>
            <a:pPr eaLnBrk="1" hangingPunct="1">
              <a:buNone/>
            </a:pPr>
            <a:r>
              <a:rPr lang="en-US" altLang="zh-CN" sz="2000" b="0" dirty="0"/>
              <a:t>interface ITextBox: Icontrol</a:t>
            </a:r>
          </a:p>
          <a:p>
            <a:pPr eaLnBrk="1" hangingPunct="1">
              <a:buNone/>
            </a:pPr>
            <a:r>
              <a:rPr lang="en-US" altLang="zh-CN" sz="2000" b="0" dirty="0"/>
              <a:t>{ void SetText(string text);}</a:t>
            </a:r>
          </a:p>
          <a:p>
            <a:pPr eaLnBrk="1" hangingPunct="1">
              <a:buNone/>
            </a:pPr>
            <a:endParaRPr lang="en-US" altLang="zh-CN" sz="2000" b="0" dirty="0"/>
          </a:p>
          <a:p>
            <a:pPr eaLnBrk="1" hangingPunct="1">
              <a:buNone/>
            </a:pPr>
            <a:r>
              <a:rPr lang="en-US" altLang="zh-CN" sz="2000" b="0" dirty="0"/>
              <a:t>interface IListBox: Icontrol</a:t>
            </a:r>
          </a:p>
          <a:p>
            <a:pPr eaLnBrk="1" hangingPunct="1">
              <a:buNone/>
            </a:pPr>
            <a:r>
              <a:rPr lang="en-US" altLang="zh-CN" sz="2000" b="0" dirty="0"/>
              <a:t>{ void SetItems(string[] items);}</a:t>
            </a:r>
          </a:p>
          <a:p>
            <a:pPr eaLnBrk="1" hangingPunct="1">
              <a:buNone/>
            </a:pPr>
            <a:endParaRPr lang="en-US" altLang="zh-CN" sz="2000" b="0" dirty="0"/>
          </a:p>
          <a:p>
            <a:pPr eaLnBrk="1" hangingPunct="1"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Interface IComboBox:ITextBox,IListBox</a:t>
            </a:r>
          </a:p>
          <a:p>
            <a:pPr eaLnBrk="1" hangingPunct="1"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{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/>
          </p:cNvSpPr>
          <p:nvPr>
            <p:ph type="title"/>
          </p:nvPr>
        </p:nvSpPr>
        <p:spPr>
          <a:xfrm>
            <a:off x="1981200" y="71438"/>
            <a:ext cx="8229600" cy="76517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接口实现</a:t>
            </a:r>
          </a:p>
        </p:txBody>
      </p:sp>
      <p:sp>
        <p:nvSpPr>
          <p:cNvPr id="2" name="矩形 1"/>
          <p:cNvSpPr/>
          <p:nvPr/>
        </p:nvSpPr>
        <p:spPr>
          <a:xfrm>
            <a:off x="6669024" y="2305485"/>
            <a:ext cx="5062728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>
                <a:ea typeface="黑体" panose="02010609060101010101" charset="-122"/>
              </a:rPr>
              <a:t>//</a:t>
            </a:r>
            <a:r>
              <a:rPr lang="zh-CN" altLang="en-US" sz="2800" dirty="0">
                <a:ea typeface="黑体" panose="02010609060101010101" charset="-122"/>
              </a:rPr>
              <a:t>实现接口方法</a:t>
            </a:r>
          </a:p>
          <a:p>
            <a:pPr>
              <a:lnSpc>
                <a:spcPct val="80000"/>
              </a:lnSpc>
            </a:pPr>
            <a:r>
              <a:rPr lang="en-US" altLang="zh-CN" sz="2800" dirty="0" smtClean="0">
                <a:ea typeface="黑体" panose="02010609060101010101" charset="-122"/>
              </a:rPr>
              <a:t>public </a:t>
            </a:r>
            <a:r>
              <a:rPr lang="en-US" altLang="zh-CN" sz="2800" dirty="0">
                <a:ea typeface="黑体" panose="02010609060101010101" charset="-122"/>
              </a:rPr>
              <a:t>class cls1:Interface1</a:t>
            </a:r>
          </a:p>
          <a:p>
            <a:pPr>
              <a:lnSpc>
                <a:spcPct val="80000"/>
              </a:lnSpc>
            </a:pPr>
            <a:r>
              <a:rPr lang="en-US" altLang="zh-CN" sz="2800" dirty="0" smtClean="0">
                <a:ea typeface="黑体" panose="02010609060101010101" charset="-122"/>
              </a:rPr>
              <a:t> </a:t>
            </a:r>
            <a:r>
              <a:rPr lang="en-US" altLang="zh-CN" sz="2800" dirty="0">
                <a:ea typeface="黑体" panose="02010609060101010101" charset="-122"/>
              </a:rPr>
              <a:t>{ public void fun1(</a:t>
            </a:r>
            <a:r>
              <a:rPr lang="en-US" altLang="zh-CN" sz="2800" dirty="0" err="1">
                <a:ea typeface="黑体" panose="02010609060101010101" charset="-122"/>
              </a:rPr>
              <a:t>int</a:t>
            </a:r>
            <a:r>
              <a:rPr lang="en-US" altLang="zh-CN" sz="2800" dirty="0">
                <a:ea typeface="黑体" panose="02010609060101010101" charset="-122"/>
              </a:rPr>
              <a:t> </a:t>
            </a:r>
            <a:r>
              <a:rPr lang="en-US" altLang="zh-CN" sz="2800" dirty="0" err="1">
                <a:ea typeface="黑体" panose="02010609060101010101" charset="-122"/>
              </a:rPr>
              <a:t>i</a:t>
            </a:r>
            <a:r>
              <a:rPr lang="en-US" altLang="zh-CN" sz="2800" dirty="0">
                <a:ea typeface="黑体" panose="02010609060101010101" charset="-122"/>
              </a:rPr>
              <a:t>){…..}  </a:t>
            </a:r>
            <a:r>
              <a:rPr lang="en-US" altLang="zh-CN" sz="2800" dirty="0" smtClean="0">
                <a:ea typeface="黑体" panose="02010609060101010101" charset="-122"/>
              </a:rPr>
              <a:t>}</a:t>
            </a:r>
          </a:p>
          <a:p>
            <a:pPr>
              <a:lnSpc>
                <a:spcPct val="80000"/>
              </a:lnSpc>
            </a:pPr>
            <a:endParaRPr lang="zh-CN" altLang="en-US" sz="2800" dirty="0"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 smtClean="0">
                <a:ea typeface="黑体" panose="02010609060101010101" charset="-122"/>
              </a:rPr>
              <a:t>public </a:t>
            </a:r>
            <a:r>
              <a:rPr lang="en-US" altLang="zh-CN" sz="2800" dirty="0">
                <a:ea typeface="黑体" panose="02010609060101010101" charset="-122"/>
              </a:rPr>
              <a:t>class cls2:Interface2</a:t>
            </a:r>
          </a:p>
          <a:p>
            <a:pPr>
              <a:lnSpc>
                <a:spcPct val="80000"/>
              </a:lnSpc>
            </a:pPr>
            <a:r>
              <a:rPr lang="en-US" altLang="zh-CN" sz="2800" dirty="0" smtClean="0">
                <a:ea typeface="黑体" panose="02010609060101010101" charset="-122"/>
              </a:rPr>
              <a:t>{  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ea typeface="黑体" panose="02010609060101010101" charset="-122"/>
              </a:rPr>
              <a:t> </a:t>
            </a:r>
            <a:r>
              <a:rPr lang="en-US" altLang="zh-CN" sz="2800" dirty="0" smtClean="0">
                <a:ea typeface="黑体" panose="02010609060101010101" charset="-122"/>
              </a:rPr>
              <a:t>  public </a:t>
            </a:r>
            <a:r>
              <a:rPr lang="en-US" altLang="zh-CN" sz="2800" dirty="0">
                <a:ea typeface="黑体" panose="02010609060101010101" charset="-122"/>
              </a:rPr>
              <a:t>void fun1(</a:t>
            </a:r>
            <a:r>
              <a:rPr lang="en-US" altLang="zh-CN" sz="2800" dirty="0" err="1">
                <a:ea typeface="黑体" panose="02010609060101010101" charset="-122"/>
              </a:rPr>
              <a:t>int</a:t>
            </a:r>
            <a:r>
              <a:rPr lang="en-US" altLang="zh-CN" sz="2800" dirty="0">
                <a:ea typeface="黑体" panose="02010609060101010101" charset="-122"/>
              </a:rPr>
              <a:t> </a:t>
            </a:r>
            <a:r>
              <a:rPr lang="en-US" altLang="zh-CN" sz="2800" dirty="0" err="1">
                <a:ea typeface="黑体" panose="02010609060101010101" charset="-122"/>
              </a:rPr>
              <a:t>i</a:t>
            </a:r>
            <a:r>
              <a:rPr lang="en-US" altLang="zh-CN" sz="2800" dirty="0">
                <a:ea typeface="黑体" panose="02010609060101010101" charset="-122"/>
              </a:rPr>
              <a:t>){…..}</a:t>
            </a:r>
          </a:p>
          <a:p>
            <a:pPr>
              <a:lnSpc>
                <a:spcPct val="80000"/>
              </a:lnSpc>
            </a:pPr>
            <a:r>
              <a:rPr lang="en-US" altLang="zh-CN" sz="2800" dirty="0" smtClean="0">
                <a:ea typeface="黑体" panose="02010609060101010101" charset="-122"/>
              </a:rPr>
              <a:t>   public </a:t>
            </a:r>
            <a:r>
              <a:rPr lang="en-US" altLang="zh-CN" sz="2800" dirty="0">
                <a:ea typeface="黑体" panose="02010609060101010101" charset="-122"/>
              </a:rPr>
              <a:t>void M1(</a:t>
            </a:r>
            <a:r>
              <a:rPr lang="en-US" altLang="zh-CN" sz="2800" dirty="0" err="1">
                <a:ea typeface="黑体" panose="02010609060101010101" charset="-122"/>
              </a:rPr>
              <a:t>int</a:t>
            </a:r>
            <a:r>
              <a:rPr lang="en-US" altLang="zh-CN" sz="2800" dirty="0">
                <a:ea typeface="黑体" panose="02010609060101010101" charset="-122"/>
              </a:rPr>
              <a:t> </a:t>
            </a:r>
            <a:r>
              <a:rPr lang="en-US" altLang="zh-CN" sz="2800" dirty="0" err="1">
                <a:ea typeface="黑体" panose="02010609060101010101" charset="-122"/>
              </a:rPr>
              <a:t>i</a:t>
            </a:r>
            <a:r>
              <a:rPr lang="en-US" altLang="zh-CN" sz="2800" dirty="0">
                <a:ea typeface="黑体" panose="02010609060101010101" charset="-122"/>
              </a:rPr>
              <a:t>){…….}</a:t>
            </a:r>
          </a:p>
          <a:p>
            <a:pPr>
              <a:lnSpc>
                <a:spcPct val="80000"/>
              </a:lnSpc>
            </a:pPr>
            <a:r>
              <a:rPr lang="en-US" altLang="zh-CN" sz="2800" dirty="0" smtClean="0">
                <a:ea typeface="黑体" panose="02010609060101010101" charset="-122"/>
              </a:rPr>
              <a:t>}</a:t>
            </a:r>
            <a:endParaRPr lang="en-US" altLang="zh-CN" sz="2800" dirty="0">
              <a:ea typeface="黑体" panose="02010609060101010101" charset="-122"/>
            </a:endParaRPr>
          </a:p>
        </p:txBody>
      </p:sp>
      <p:sp>
        <p:nvSpPr>
          <p:cNvPr id="297986" name="Rectangle 3"/>
          <p:cNvSpPr>
            <a:spLocks noGrp="1"/>
          </p:cNvSpPr>
          <p:nvPr>
            <p:ph idx="1"/>
          </p:nvPr>
        </p:nvSpPr>
        <p:spPr>
          <a:xfrm>
            <a:off x="770382" y="1114933"/>
            <a:ext cx="10824210" cy="5459603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>
                <a:ea typeface="黑体" panose="02010609060101010101" charset="-122"/>
              </a:rPr>
              <a:t>类</a:t>
            </a:r>
            <a:r>
              <a:rPr lang="zh-CN" altLang="en-US" dirty="0">
                <a:ea typeface="黑体" panose="02010609060101010101" charset="-122"/>
              </a:rPr>
              <a:t>要继承某个接口用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charset="-122"/>
              </a:rPr>
              <a:t>“</a:t>
            </a:r>
            <a:r>
              <a:rPr lang="en-US" altLang="zh-CN" b="0" dirty="0">
                <a:solidFill>
                  <a:srgbClr val="FF0000"/>
                </a:solidFill>
                <a:ea typeface="黑体" panose="02010609060101010101" charset="-122"/>
              </a:rPr>
              <a:t>: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charset="-122"/>
              </a:rPr>
              <a:t>”</a:t>
            </a:r>
            <a:r>
              <a:rPr lang="zh-CN" altLang="en-US" dirty="0">
                <a:ea typeface="黑体" panose="02010609060101010101" charset="-122"/>
              </a:rPr>
              <a:t>，在</a:t>
            </a:r>
            <a:r>
              <a:rPr lang="zh-CN" altLang="en-US" dirty="0" smtClean="0">
                <a:ea typeface="黑体" panose="02010609060101010101" charset="-122"/>
              </a:rPr>
              <a:t>类定义</a:t>
            </a:r>
            <a:r>
              <a:rPr lang="zh-CN" altLang="en-US" dirty="0">
                <a:ea typeface="黑体" panose="02010609060101010101" charset="-122"/>
              </a:rPr>
              <a:t>中给出接口中所定义方法的实际实现。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黑体" panose="02010609060101010101" charset="-122"/>
              </a:rPr>
              <a:t>除显示实现接口外，类中接口实现</a:t>
            </a:r>
            <a:r>
              <a:rPr lang="zh-CN" altLang="en-US" b="1" i="1" dirty="0">
                <a:ea typeface="黑体" panose="02010609060101010101" charset="-122"/>
              </a:rPr>
              <a:t>必须</a:t>
            </a:r>
            <a:r>
              <a:rPr lang="zh-CN" altLang="en-US" dirty="0">
                <a:ea typeface="黑体" panose="02010609060101010101" charset="-122"/>
              </a:rPr>
              <a:t>显示声明为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charset="-122"/>
              </a:rPr>
              <a:t>public</a:t>
            </a:r>
            <a:r>
              <a:rPr lang="zh-CN" altLang="en-US" dirty="0">
                <a:ea typeface="黑体" panose="02010609060101010101" charset="-122"/>
              </a:rPr>
              <a:t>。</a:t>
            </a:r>
          </a:p>
          <a:p>
            <a:pPr eaLnBrk="1" hangingPunct="1">
              <a:lnSpc>
                <a:spcPct val="80000"/>
              </a:lnSpc>
            </a:pPr>
            <a:endParaRPr lang="zh-CN" altLang="en-US" sz="1800" dirty="0">
              <a:ea typeface="黑体" panose="02010609060101010101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600" dirty="0">
                <a:solidFill>
                  <a:srgbClr val="0000FF"/>
                </a:solidFill>
                <a:ea typeface="黑体" panose="02010609060101010101" charset="-122"/>
              </a:rPr>
              <a:t>     </a:t>
            </a:r>
            <a:r>
              <a:rPr lang="en-US" altLang="zh-CN" sz="2600" b="0" dirty="0">
                <a:ea typeface="黑体" panose="02010609060101010101" charset="-122"/>
              </a:rPr>
              <a:t>public interface Interface1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600" b="0" dirty="0">
                <a:ea typeface="黑体" panose="02010609060101010101" charset="-122"/>
              </a:rPr>
              <a:t>	 { void fun1(int i); }//</a:t>
            </a:r>
            <a:r>
              <a:rPr lang="zh-CN" altLang="en-US" sz="2600" b="0" dirty="0">
                <a:ea typeface="黑体" panose="02010609060101010101" charset="-122"/>
              </a:rPr>
              <a:t>基成员</a:t>
            </a:r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600" b="0" dirty="0">
              <a:ea typeface="黑体" panose="02010609060101010101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600" b="0" dirty="0">
                <a:ea typeface="黑体" panose="02010609060101010101" charset="-122"/>
              </a:rPr>
              <a:t>     </a:t>
            </a:r>
            <a:r>
              <a:rPr lang="en-US" altLang="zh-CN" sz="2600" b="0" dirty="0">
                <a:ea typeface="黑体" panose="02010609060101010101" charset="-122"/>
              </a:rPr>
              <a:t>public interface Interface2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600" b="0" dirty="0">
                <a:ea typeface="黑体" panose="02010609060101010101" charset="-122"/>
              </a:rPr>
              <a:t>	 { new void fun1(int i);//</a:t>
            </a:r>
            <a:r>
              <a:rPr lang="zh-CN" altLang="en-US" sz="2600" b="0" dirty="0">
                <a:ea typeface="黑体" panose="02010609060101010101" charset="-122"/>
              </a:rPr>
              <a:t>隐藏基成员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600" b="0" dirty="0">
                <a:ea typeface="黑体" panose="02010609060101010101" charset="-122"/>
              </a:rPr>
              <a:t>	    </a:t>
            </a:r>
            <a:r>
              <a:rPr lang="en-US" altLang="zh-CN" sz="2600" b="0" dirty="0">
                <a:ea typeface="黑体" panose="02010609060101010101" charset="-122"/>
              </a:rPr>
              <a:t>void M1(int y);//</a:t>
            </a:r>
            <a:r>
              <a:rPr lang="zh-CN" altLang="en-US" sz="2600" b="0" dirty="0">
                <a:ea typeface="黑体" panose="02010609060101010101" charset="-122"/>
              </a:rPr>
              <a:t>添加新成员</a:t>
            </a:r>
            <a:r>
              <a:rPr lang="en-US" altLang="zh-CN" sz="2600" b="0" dirty="0">
                <a:ea typeface="黑体" panose="02010609060101010101" charset="-122"/>
              </a:rPr>
              <a:t>M1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600" b="0" dirty="0">
                <a:ea typeface="黑体" panose="02010609060101010101" charset="-122"/>
              </a:rPr>
              <a:t>	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0" dirty="0">
                <a:ea typeface="黑体" panose="02010609060101010101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 对接口成员的访问</a:t>
            </a:r>
          </a:p>
        </p:txBody>
      </p:sp>
      <p:sp>
        <p:nvSpPr>
          <p:cNvPr id="29901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ea typeface="黑体" panose="02010609060101010101" charset="-122"/>
              </a:rPr>
              <a:t>对接口方法的调用与类中的情况相同。如果底层成员的命名与继承而来的高层成员一致，那么底层成员将覆盖同名的高层成员。</a:t>
            </a:r>
          </a:p>
          <a:p>
            <a:pPr eaLnBrk="1" hangingPunct="1"/>
            <a:r>
              <a:rPr lang="zh-CN" altLang="en-US" dirty="0">
                <a:ea typeface="黑体" panose="02010609060101010101" charset="-122"/>
              </a:rPr>
              <a:t>但由于接口支持多继承，在多继承中，如果两个父接口含有同名的成员，这就产生了二义性，这时需要进行显式的声明。</a:t>
            </a:r>
          </a:p>
          <a:p>
            <a:pPr eaLnBrk="1" hangingPunct="1"/>
            <a:endParaRPr lang="zh-CN" altLang="en-US" dirty="0">
              <a:ea typeface="黑体" panose="02010609060101010101" charset="-122"/>
            </a:endParaRPr>
          </a:p>
          <a:p>
            <a:pPr eaLnBrk="1" hangingPunct="1"/>
            <a:r>
              <a:rPr lang="zh-CN" altLang="en-US" dirty="0">
                <a:ea typeface="黑体" panose="02010609060101010101" charset="-122"/>
                <a:sym typeface="+mn-ea"/>
              </a:rPr>
              <a:t>假设类实现了两个接口，而这两个接口都有一个名为</a:t>
            </a:r>
            <a:r>
              <a:rPr lang="en-US" altLang="zh-CN" dirty="0">
                <a:ea typeface="黑体" panose="02010609060101010101" charset="-122"/>
                <a:sym typeface="+mn-ea"/>
              </a:rPr>
              <a:t>read</a:t>
            </a:r>
            <a:r>
              <a:rPr lang="zh-CN" altLang="en-US" dirty="0">
                <a:ea typeface="黑体" panose="02010609060101010101" charset="-122"/>
                <a:sym typeface="+mn-ea"/>
              </a:rPr>
              <a:t>的方法声明，在类中该如何实现</a:t>
            </a:r>
            <a:r>
              <a:rPr lang="en-US" altLang="zh-CN" dirty="0">
                <a:ea typeface="黑体" panose="02010609060101010101" charset="-122"/>
                <a:sym typeface="+mn-ea"/>
              </a:rPr>
              <a:t>read</a:t>
            </a:r>
            <a:r>
              <a:rPr lang="zh-CN" altLang="en-US" dirty="0">
                <a:ea typeface="黑体" panose="02010609060101010101" charset="-122"/>
                <a:sym typeface="+mn-ea"/>
              </a:rPr>
              <a:t>方法</a:t>
            </a:r>
            <a:r>
              <a:rPr lang="en-US" altLang="zh-CN" dirty="0">
                <a:ea typeface="黑体" panose="02010609060101010101" charset="-122"/>
                <a:sym typeface="+mn-ea"/>
              </a:rPr>
              <a:t>?</a:t>
            </a: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显式实现接口</a:t>
            </a:r>
            <a:endParaRPr lang="zh-CN" altLang="en-US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黑体" panose="02010609060101010101" charset="-122"/>
            </a:endParaRPr>
          </a:p>
          <a:p>
            <a:pPr eaLnBrk="1" hangingPunct="1"/>
            <a:endParaRPr lang="zh-CN" altLang="en-US" dirty="0"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7" name="Text Box 2"/>
          <p:cNvSpPr txBox="1"/>
          <p:nvPr/>
        </p:nvSpPr>
        <p:spPr>
          <a:xfrm>
            <a:off x="573024" y="429006"/>
            <a:ext cx="8686800" cy="55206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例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3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－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17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显示实现接口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public interface Iconnect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{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   void read();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   void write();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}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public interface Ibook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{ void read(); }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endParaRPr lang="en-US" altLang="zh-CN" b="1" dirty="0"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public class myclass:Ibook,Iconnect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{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	public void read()  //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隐式实现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Iconnect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的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read() 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        	{Console.WriteLine("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实现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Iconnect.read()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方法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");}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	void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Ibook.read()</a:t>
            </a:r>
            <a:r>
              <a:rPr lang="en-US" altLang="zh-CN" b="1" dirty="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charset="-122"/>
              </a:rPr>
              <a:t> 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//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显式实现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Ibook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的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read()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	{Console.WriteLine("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实现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Ibook.read()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方法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");}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	public void write()  //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实现接口方法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	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{Console.WriteLine("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实现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write()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方法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");}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}</a:t>
            </a:r>
          </a:p>
        </p:txBody>
      </p:sp>
      <p:sp>
        <p:nvSpPr>
          <p:cNvPr id="231427" name="AutoShape 3"/>
          <p:cNvSpPr/>
          <p:nvPr/>
        </p:nvSpPr>
        <p:spPr>
          <a:xfrm>
            <a:off x="1992313" y="3141663"/>
            <a:ext cx="1657350" cy="647700"/>
          </a:xfrm>
          <a:prstGeom prst="wedgeRectCallout">
            <a:avLst>
              <a:gd name="adj1" fmla="val -10634"/>
              <a:gd name="adj2" fmla="val 12573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不能加任何访问修饰符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382256" y="414528"/>
            <a:ext cx="4422648" cy="44012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黑体" panose="02010609060101010101" charset="-122"/>
              </a:rPr>
              <a:t>在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charset="-122"/>
              </a:rPr>
              <a:t>main()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charset="-122"/>
              </a:rPr>
              <a:t>函数中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charset="-122"/>
              </a:rPr>
              <a:t>//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charset="-122"/>
              </a:rPr>
              <a:t>隐式实现的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charset="-122"/>
              </a:rPr>
              <a:t>Iconnect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charset="-122"/>
              </a:rPr>
              <a:t>的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charset="-122"/>
              </a:rPr>
              <a:t>read()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charset="-122"/>
              </a:rPr>
              <a:t>方法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charset="-122"/>
              </a:rPr>
              <a:t>myclass cls=new myclass();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charset="-122"/>
              </a:rPr>
              <a:t>cls.read();</a:t>
            </a:r>
          </a:p>
          <a:p>
            <a:pPr>
              <a:spcBef>
                <a:spcPct val="20000"/>
              </a:spcBef>
            </a:pPr>
            <a:endParaRPr lang="en-US" altLang="zh-CN" sz="2000" b="1" dirty="0"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charset="-122"/>
              </a:rPr>
              <a:t>//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charset="-122"/>
              </a:rPr>
              <a:t>要想显式使用方法，惟一的方法是将对象先转换为接口类型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charset="-122"/>
              </a:rPr>
              <a:t>Ibook ibk=cls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as Ibook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charset="-122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charset="-122"/>
              </a:rPr>
              <a:t>if(ibk!=null)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charset="-122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charset="-122"/>
              </a:rPr>
              <a:t>      ibk.read();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charset="-122"/>
              </a:rPr>
              <a:t>}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908100" y="5033455"/>
            <a:ext cx="3680396" cy="1614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rPr>
              <a:t>运行结果：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rPr>
              <a:t>实现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rPr>
              <a:t>Iconnect.read()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rPr>
              <a:t>方法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rPr>
              <a:t>实现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rPr>
              <a:t>Ibook.read()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rPr>
              <a:t>方法</a:t>
            </a:r>
          </a:p>
          <a:p>
            <a:pPr>
              <a:spcBef>
                <a:spcPct val="50000"/>
              </a:spcBef>
            </a:pP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ldLvl="0" animBg="1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Rectangle 2"/>
          <p:cNvSpPr>
            <a:spLocks noGrp="1"/>
          </p:cNvSpPr>
          <p:nvPr>
            <p:ph type="title"/>
          </p:nvPr>
        </p:nvSpPr>
        <p:spPr>
          <a:xfrm>
            <a:off x="1981200" y="44450"/>
            <a:ext cx="8229600" cy="874713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接口使用</a:t>
            </a:r>
          </a:p>
        </p:txBody>
      </p:sp>
      <p:sp>
        <p:nvSpPr>
          <p:cNvPr id="303106" name="Rectangle 3"/>
          <p:cNvSpPr>
            <a:spLocks noGrp="1"/>
          </p:cNvSpPr>
          <p:nvPr>
            <p:ph idx="1"/>
          </p:nvPr>
        </p:nvSpPr>
        <p:spPr>
          <a:xfrm>
            <a:off x="1068070" y="1114425"/>
            <a:ext cx="10268585" cy="54102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ea typeface="黑体" panose="02010609060101010101" charset="-122"/>
              </a:rPr>
              <a:t>接口由类实现后，接口成员可以通过对象实例访问，就好像是类成员一样。</a:t>
            </a:r>
          </a:p>
          <a:p>
            <a:pPr eaLnBrk="1" hangingPunct="1">
              <a:lnSpc>
                <a:spcPct val="90000"/>
              </a:lnSpc>
              <a:buSzPct val="150000"/>
              <a:buChar char="§"/>
            </a:pPr>
            <a:endParaRPr lang="zh-CN" altLang="en-US" sz="2400" dirty="0">
              <a:ea typeface="黑体" panose="02010609060101010101" charset="-122"/>
            </a:endParaRPr>
          </a:p>
          <a:p>
            <a:pPr eaLnBrk="1" hangingPunct="1">
              <a:lnSpc>
                <a:spcPct val="90000"/>
              </a:lnSpc>
              <a:buSzPct val="150000"/>
              <a:buChar char="§"/>
            </a:pPr>
            <a:r>
              <a:rPr lang="zh-CN" altLang="en-US" sz="2400" dirty="0">
                <a:solidFill>
                  <a:srgbClr val="0000FF"/>
                </a:solidFill>
                <a:ea typeface="黑体" panose="02010609060101010101" charset="-122"/>
              </a:rPr>
              <a:t>接口与对象</a:t>
            </a:r>
            <a:r>
              <a:rPr lang="zh-CN" altLang="en-US" sz="2400" dirty="0">
                <a:ea typeface="黑体" panose="02010609060101010101" charset="-122"/>
              </a:rPr>
              <a:t>：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>
                <a:ea typeface="黑体" panose="02010609060101010101" charset="-122"/>
              </a:rPr>
              <a:t>   </a:t>
            </a:r>
            <a:r>
              <a:rPr lang="en-US" altLang="zh-CN" sz="2400" dirty="0">
                <a:ea typeface="黑体" panose="02010609060101010101" charset="-122"/>
              </a:rPr>
              <a:t>(1).</a:t>
            </a:r>
            <a:r>
              <a:rPr lang="zh-CN" altLang="en-US" sz="2400" dirty="0">
                <a:ea typeface="黑体" panose="02010609060101010101" charset="-122"/>
              </a:rPr>
              <a:t>接口不是类，所以不能用接口创建对象，即不能用</a:t>
            </a:r>
            <a:r>
              <a:rPr lang="en-US" altLang="zh-CN" sz="2400" dirty="0">
                <a:ea typeface="黑体" panose="02010609060101010101" charset="-122"/>
              </a:rPr>
              <a:t>new</a:t>
            </a:r>
            <a:r>
              <a:rPr lang="zh-CN" altLang="en-US" sz="2400" dirty="0">
                <a:ea typeface="黑体" panose="02010609060101010101" charset="-122"/>
              </a:rPr>
              <a:t>运算符。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>
                <a:ea typeface="黑体" panose="02010609060101010101" charset="-122"/>
              </a:rPr>
              <a:t>       </a:t>
            </a:r>
            <a:r>
              <a:rPr lang="en-US" altLang="zh-CN" sz="2400" dirty="0">
                <a:ea typeface="黑体" panose="02010609060101010101" charset="-122"/>
              </a:rPr>
              <a:t>x = new Comparable(); //</a:t>
            </a:r>
            <a:r>
              <a:rPr lang="zh-CN" altLang="en-US" sz="2400" dirty="0">
                <a:ea typeface="黑体" panose="02010609060101010101" charset="-122"/>
              </a:rPr>
              <a:t>错误</a:t>
            </a:r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400" dirty="0">
              <a:ea typeface="黑体" panose="02010609060101010101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>
                <a:ea typeface="黑体" panose="02010609060101010101" charset="-122"/>
              </a:rPr>
              <a:t>   </a:t>
            </a:r>
            <a:r>
              <a:rPr lang="en-US" altLang="zh-CN" sz="2400" dirty="0">
                <a:ea typeface="黑体" panose="02010609060101010101" charset="-122"/>
              </a:rPr>
              <a:t>(2).</a:t>
            </a:r>
            <a:r>
              <a:rPr lang="zh-CN" altLang="en-US" sz="2400" dirty="0">
                <a:ea typeface="黑体" panose="02010609060101010101" charset="-122"/>
              </a:rPr>
              <a:t>可以声明接口类型的引用，该引用</a:t>
            </a:r>
            <a:r>
              <a:rPr lang="zh-CN" altLang="en-US" sz="2400" b="1" dirty="0">
                <a:ea typeface="黑体" panose="02010609060101010101" charset="-122"/>
              </a:rPr>
              <a:t>只能指向</a:t>
            </a:r>
            <a:r>
              <a:rPr lang="zh-CN" altLang="en-US" sz="2400" dirty="0">
                <a:ea typeface="黑体" panose="02010609060101010101" charset="-122"/>
              </a:rPr>
              <a:t>实现了该接口的对象。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>
                <a:ea typeface="黑体" panose="02010609060101010101" charset="-122"/>
              </a:rPr>
              <a:t>   </a:t>
            </a:r>
            <a:r>
              <a:rPr lang="en-US" altLang="zh-CN" sz="2400" dirty="0">
                <a:ea typeface="黑体" panose="02010609060101010101" charset="-122"/>
              </a:rPr>
              <a:t>class Student : Comparable {...}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ea typeface="黑体" panose="02010609060101010101" charset="-122"/>
              </a:rPr>
              <a:t>   Comparable x  = new Student();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/>
          </p:cNvSpPr>
          <p:nvPr>
            <p:ph idx="1"/>
          </p:nvPr>
        </p:nvSpPr>
        <p:spPr>
          <a:xfrm>
            <a:off x="435864" y="1547813"/>
            <a:ext cx="8229600" cy="4907851"/>
          </a:xfrm>
        </p:spPr>
        <p:txBody>
          <a:bodyPr vert="horz" wrap="square" lIns="91440" tIns="45720" rIns="91440" bIns="45720" anchor="t">
            <a:no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b="0" dirty="0"/>
              <a:t>public interface IA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b="0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b="0" dirty="0"/>
              <a:t>    void f();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b="0" dirty="0"/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b="0" dirty="0"/>
              <a:t>class MyClass : IA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b="0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b="0" dirty="0"/>
              <a:t>    public void f() { Console.WriteLine("aaa");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b="0" dirty="0"/>
              <a:t>    public void f1() { Console.WriteLine("bbb");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b="0" dirty="0" smtClean="0"/>
              <a:t>}</a:t>
            </a:r>
            <a:endParaRPr lang="en-US" altLang="zh-CN" sz="2800" b="0" dirty="0"/>
          </a:p>
        </p:txBody>
      </p:sp>
      <p:sp>
        <p:nvSpPr>
          <p:cNvPr id="234499" name="AutoShape 3"/>
          <p:cNvSpPr/>
          <p:nvPr/>
        </p:nvSpPr>
        <p:spPr>
          <a:xfrm>
            <a:off x="8439277" y="2917508"/>
            <a:ext cx="3329051" cy="1499044"/>
          </a:xfrm>
          <a:prstGeom prst="wedgeRectCallout">
            <a:avLst>
              <a:gd name="adj1" fmla="val -76010"/>
              <a:gd name="adj2" fmla="val -6285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错误</a:t>
            </a:r>
          </a:p>
          <a:p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接口引用只能调用实现的</a:t>
            </a:r>
            <a:r>
              <a:rPr lang="zh-CN" altLang="en-US" sz="2400" b="1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接口成员</a:t>
            </a:r>
          </a:p>
        </p:txBody>
      </p:sp>
      <p:sp>
        <p:nvSpPr>
          <p:cNvPr id="2" name="矩形 1"/>
          <p:cNvSpPr/>
          <p:nvPr/>
        </p:nvSpPr>
        <p:spPr>
          <a:xfrm>
            <a:off x="6096000" y="273374"/>
            <a:ext cx="6096000" cy="31947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class </a:t>
            </a:r>
            <a:r>
              <a:rPr lang="en-US" altLang="zh-CN" sz="2800" dirty="0" err="1"/>
              <a:t>MyApp</a:t>
            </a:r>
            <a:endParaRPr lang="en-US" altLang="zh-CN" sz="2800" dirty="0"/>
          </a:p>
          <a:p>
            <a:pPr>
              <a:lnSpc>
                <a:spcPct val="80000"/>
              </a:lnSpc>
            </a:pPr>
            <a:r>
              <a:rPr lang="en-US" altLang="zh-CN" sz="2800" dirty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    static void Main()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    {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        IA </a:t>
            </a:r>
            <a:r>
              <a:rPr lang="en-US" altLang="zh-CN" sz="2800" dirty="0" err="1"/>
              <a:t>obj</a:t>
            </a:r>
            <a:r>
              <a:rPr lang="en-US" altLang="zh-CN" sz="2800" dirty="0"/>
              <a:t> = new </a:t>
            </a:r>
            <a:r>
              <a:rPr lang="en-US" altLang="zh-CN" sz="2800" dirty="0" err="1"/>
              <a:t>MyClass</a:t>
            </a:r>
            <a:r>
              <a:rPr lang="en-US" altLang="zh-CN" sz="2800" dirty="0"/>
              <a:t>();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        </a:t>
            </a:r>
            <a:r>
              <a:rPr lang="en-US" altLang="zh-CN" sz="2800" dirty="0" err="1"/>
              <a:t>obj.f</a:t>
            </a:r>
            <a:r>
              <a:rPr lang="en-US" altLang="zh-CN" sz="2800" dirty="0"/>
              <a:t>();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        obj.f1();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    }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}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3" name="Rectangle 2"/>
          <p:cNvSpPr>
            <a:spLocks noGrp="1"/>
          </p:cNvSpPr>
          <p:nvPr>
            <p:ph type="title"/>
          </p:nvPr>
        </p:nvSpPr>
        <p:spPr>
          <a:xfrm>
            <a:off x="1919288" y="115888"/>
            <a:ext cx="4259262" cy="77787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0" dirty="0">
                <a:solidFill>
                  <a:srgbClr val="0000FF"/>
                </a:solidFill>
                <a:ea typeface="宋体" panose="02010600030101010101" pitchFamily="2" charset="-122"/>
              </a:rPr>
              <a:t>3 </a:t>
            </a:r>
            <a:r>
              <a:rPr lang="zh-CN" altLang="en-US" sz="2800" b="0" dirty="0">
                <a:solidFill>
                  <a:srgbClr val="0000FF"/>
                </a:solidFill>
                <a:ea typeface="宋体" panose="02010600030101010101" pitchFamily="2" charset="-122"/>
              </a:rPr>
              <a:t>接口的作用</a:t>
            </a:r>
          </a:p>
        </p:txBody>
      </p:sp>
      <p:sp>
        <p:nvSpPr>
          <p:cNvPr id="305154" name="Text Box 3"/>
          <p:cNvSpPr txBox="1"/>
          <p:nvPr/>
        </p:nvSpPr>
        <p:spPr>
          <a:xfrm>
            <a:off x="2197862" y="1825816"/>
            <a:ext cx="5329238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latin typeface="Arial" panose="020B0604020202020204" pitchFamily="34" charset="0"/>
                <a:ea typeface="黑体" panose="02010609060101010101" charset="-122"/>
              </a:rPr>
              <a:t>如老师和学员都可以收作业，</a:t>
            </a:r>
          </a:p>
          <a:p>
            <a:r>
              <a:rPr lang="zh-CN" altLang="en-US" sz="2000" b="1" dirty="0">
                <a:latin typeface="Arial" panose="020B0604020202020204" pitchFamily="34" charset="0"/>
                <a:ea typeface="黑体" panose="02010609060101010101" charset="-122"/>
              </a:rPr>
              <a:t>那么收作业的方法应该放在哪个类？</a:t>
            </a:r>
          </a:p>
        </p:txBody>
      </p:sp>
      <p:sp>
        <p:nvSpPr>
          <p:cNvPr id="235524" name="AutoShape 4"/>
          <p:cNvSpPr/>
          <p:nvPr/>
        </p:nvSpPr>
        <p:spPr>
          <a:xfrm>
            <a:off x="3414713" y="3038475"/>
            <a:ext cx="1903412" cy="40797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A:Teacher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类</a:t>
            </a:r>
          </a:p>
        </p:txBody>
      </p:sp>
      <p:sp>
        <p:nvSpPr>
          <p:cNvPr id="235525" name="AutoShape 5"/>
          <p:cNvSpPr/>
          <p:nvPr/>
        </p:nvSpPr>
        <p:spPr>
          <a:xfrm>
            <a:off x="3414713" y="3454400"/>
            <a:ext cx="1903412" cy="40797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B:Student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类</a:t>
            </a:r>
          </a:p>
        </p:txBody>
      </p:sp>
      <p:sp>
        <p:nvSpPr>
          <p:cNvPr id="235526" name="AutoShape 6"/>
          <p:cNvSpPr/>
          <p:nvPr/>
        </p:nvSpPr>
        <p:spPr>
          <a:xfrm>
            <a:off x="3414713" y="4030663"/>
            <a:ext cx="1903412" cy="40797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C: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两个都放</a:t>
            </a:r>
          </a:p>
        </p:txBody>
      </p:sp>
      <p:sp>
        <p:nvSpPr>
          <p:cNvPr id="235527" name="AutoShape 7"/>
          <p:cNvSpPr/>
          <p:nvPr/>
        </p:nvSpPr>
        <p:spPr>
          <a:xfrm>
            <a:off x="3414713" y="4606925"/>
            <a:ext cx="1903412" cy="40797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D:Person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类</a:t>
            </a:r>
          </a:p>
        </p:txBody>
      </p:sp>
      <p:sp>
        <p:nvSpPr>
          <p:cNvPr id="235528" name="AutoShape 8"/>
          <p:cNvSpPr/>
          <p:nvPr/>
        </p:nvSpPr>
        <p:spPr>
          <a:xfrm>
            <a:off x="3414713" y="5254625"/>
            <a:ext cx="1903412" cy="40797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E: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重新定义</a:t>
            </a:r>
          </a:p>
        </p:txBody>
      </p:sp>
      <p:sp>
        <p:nvSpPr>
          <p:cNvPr id="235529" name="AutoShape 9"/>
          <p:cNvSpPr/>
          <p:nvPr/>
        </p:nvSpPr>
        <p:spPr>
          <a:xfrm>
            <a:off x="5776913" y="4030663"/>
            <a:ext cx="4278312" cy="40797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pPr algn="ctr"/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造成代码冗余</a:t>
            </a:r>
          </a:p>
        </p:txBody>
      </p:sp>
      <p:sp>
        <p:nvSpPr>
          <p:cNvPr id="235530" name="AutoShape 10"/>
          <p:cNvSpPr/>
          <p:nvPr/>
        </p:nvSpPr>
        <p:spPr>
          <a:xfrm>
            <a:off x="5776913" y="4606925"/>
            <a:ext cx="4278312" cy="40797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pPr algn="ctr"/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如果增加一个工程师类，他不会收作业</a:t>
            </a:r>
          </a:p>
        </p:txBody>
      </p:sp>
      <p:sp>
        <p:nvSpPr>
          <p:cNvPr id="235531" name="AutoShape 11"/>
          <p:cNvSpPr/>
          <p:nvPr/>
        </p:nvSpPr>
        <p:spPr>
          <a:xfrm>
            <a:off x="5776913" y="5254625"/>
            <a:ext cx="4278312" cy="40797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pPr algn="ctr"/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如果继承这个类，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Person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类怎么办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?</a:t>
            </a:r>
          </a:p>
        </p:txBody>
      </p:sp>
      <p:sp>
        <p:nvSpPr>
          <p:cNvPr id="235532" name="AutoShape 12"/>
          <p:cNvSpPr/>
          <p:nvPr/>
        </p:nvSpPr>
        <p:spPr>
          <a:xfrm>
            <a:off x="7713663" y="2447925"/>
            <a:ext cx="2343150" cy="712886"/>
          </a:xfrm>
          <a:prstGeom prst="wedgeRoundRectCallout">
            <a:avLst>
              <a:gd name="adj1" fmla="val -62329"/>
              <a:gd name="adj2" fmla="val -8089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pPr algn="ctr"/>
            <a:r>
              <a:rPr lang="zh-CN" altLang="zh-CN" b="1" dirty="0">
                <a:latin typeface="Arial" panose="020B0604020202020204" pitchFamily="34" charset="0"/>
                <a:ea typeface="黑体" panose="02010609060101010101" charset="-122"/>
              </a:rPr>
              <a:t>调用收作业的方法不需要改变</a:t>
            </a:r>
          </a:p>
        </p:txBody>
      </p:sp>
      <p:sp>
        <p:nvSpPr>
          <p:cNvPr id="235533" name="AutoShape 13"/>
          <p:cNvSpPr/>
          <p:nvPr/>
        </p:nvSpPr>
        <p:spPr>
          <a:xfrm>
            <a:off x="3071813" y="6021388"/>
            <a:ext cx="6005512" cy="6080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自定义一个接口来实现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IHomeworkCollector</a:t>
            </a:r>
          </a:p>
        </p:txBody>
      </p:sp>
      <p:sp>
        <p:nvSpPr>
          <p:cNvPr id="235534" name="AutoShape 14"/>
          <p:cNvSpPr/>
          <p:nvPr/>
        </p:nvSpPr>
        <p:spPr>
          <a:xfrm>
            <a:off x="5375275" y="3963641"/>
            <a:ext cx="360363" cy="597594"/>
          </a:xfrm>
          <a:prstGeom prst="rightArrow">
            <a:avLst>
              <a:gd name="adj1" fmla="val 46898"/>
              <a:gd name="adj2" fmla="val 50439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35535" name="AutoShape 15"/>
          <p:cNvSpPr/>
          <p:nvPr/>
        </p:nvSpPr>
        <p:spPr>
          <a:xfrm>
            <a:off x="5375275" y="4539903"/>
            <a:ext cx="360363" cy="597594"/>
          </a:xfrm>
          <a:prstGeom prst="rightArrow">
            <a:avLst>
              <a:gd name="adj1" fmla="val 46898"/>
              <a:gd name="adj2" fmla="val 50439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35536" name="AutoShape 16"/>
          <p:cNvSpPr/>
          <p:nvPr/>
        </p:nvSpPr>
        <p:spPr>
          <a:xfrm>
            <a:off x="5375275" y="5187603"/>
            <a:ext cx="360363" cy="597594"/>
          </a:xfrm>
          <a:prstGeom prst="rightArrow">
            <a:avLst>
              <a:gd name="adj1" fmla="val 46898"/>
              <a:gd name="adj2" fmla="val 50439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305168" name="Picture 17" descr="问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314" y="1635633"/>
            <a:ext cx="1079500" cy="977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38" name="Picture 18" descr="分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018" y="2965450"/>
            <a:ext cx="1152525" cy="104616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05170" name="Object 19"/>
          <p:cNvGraphicFramePr>
            <a:graphicFrameLocks noGrp="1" noChangeAspect="1"/>
          </p:cNvGraphicFramePr>
          <p:nvPr>
            <p:ph idx="1"/>
          </p:nvPr>
        </p:nvGraphicFramePr>
        <p:xfrm>
          <a:off x="6383338" y="314325"/>
          <a:ext cx="3817937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r:id="rId5" imgW="2894330" imgH="1108710" progId="Visio.Drawing.11">
                  <p:embed/>
                </p:oleObj>
              </mc:Choice>
              <mc:Fallback>
                <p:oleObj r:id="rId5" imgW="2894330" imgH="1108710" progId="Visio.Drawing.11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83338" y="314325"/>
                        <a:ext cx="3817937" cy="14589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 bldLvl="0" animBg="1"/>
      <p:bldP spid="235525" grpId="0" bldLvl="0" animBg="1"/>
      <p:bldP spid="235526" grpId="0" bldLvl="0" animBg="1"/>
      <p:bldP spid="235527" grpId="0" bldLvl="0" animBg="1"/>
      <p:bldP spid="235528" grpId="0" bldLvl="0" animBg="1"/>
      <p:bldP spid="235529" grpId="0" bldLvl="0" animBg="1"/>
      <p:bldP spid="235530" grpId="0" bldLvl="0" animBg="1"/>
      <p:bldP spid="235531" grpId="0" bldLvl="0" animBg="1"/>
      <p:bldP spid="235532" grpId="0" bldLvl="0" animBg="1"/>
      <p:bldP spid="235533" grpId="0" bldLvl="0" animBg="1"/>
      <p:bldP spid="235534" grpId="0" bldLvl="0" animBg="1"/>
      <p:bldP spid="235535" grpId="0" bldLvl="0" animBg="1"/>
      <p:bldP spid="235536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AutoShape 2"/>
          <p:cNvSpPr/>
          <p:nvPr/>
        </p:nvSpPr>
        <p:spPr>
          <a:xfrm>
            <a:off x="5016500" y="215900"/>
            <a:ext cx="4464050" cy="1251734"/>
          </a:xfrm>
          <a:prstGeom prst="roundRect">
            <a:avLst>
              <a:gd name="adj" fmla="val 722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public interface IHomeworkCollector</a:t>
            </a: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{</a:t>
            </a: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 void CollectHomework();</a:t>
            </a: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}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6178" name="AutoShape 3"/>
          <p:cNvSpPr/>
          <p:nvPr/>
        </p:nvSpPr>
        <p:spPr>
          <a:xfrm>
            <a:off x="2640013" y="2016125"/>
            <a:ext cx="6842125" cy="40797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public class Student : Person, IHomeworkCollector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6179" name="AutoShape 4"/>
          <p:cNvSpPr/>
          <p:nvPr/>
        </p:nvSpPr>
        <p:spPr>
          <a:xfrm>
            <a:off x="2614613" y="2925763"/>
            <a:ext cx="6932612" cy="3903056"/>
          </a:xfrm>
          <a:prstGeom prst="roundRect">
            <a:avLst>
              <a:gd name="adj" fmla="val 577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zh-CN" b="1" dirty="0">
                <a:latin typeface="Arial" panose="020B0604020202020204" pitchFamily="34" charset="0"/>
                <a:ea typeface="黑体" panose="02010609060101010101" charset="-122"/>
              </a:rPr>
              <a:t>class Student :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Person, IHomeworkCollector</a:t>
            </a:r>
            <a:endParaRPr lang="zh-CN" altLang="zh-CN" b="1" dirty="0"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5000"/>
              </a:lnSpc>
            </a:pPr>
            <a:r>
              <a:rPr lang="zh-CN" altLang="zh-CN" b="1" dirty="0">
                <a:latin typeface="Arial" panose="020B0604020202020204" pitchFamily="34" charset="0"/>
                <a:ea typeface="黑体" panose="02010609060101010101" charset="-122"/>
              </a:rPr>
              <a:t>{      ….</a:t>
            </a:r>
          </a:p>
          <a:p>
            <a:pPr lvl="1" indent="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public void CollectHomework()</a:t>
            </a:r>
          </a:p>
          <a:p>
            <a:pPr lvl="1" indent="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{</a:t>
            </a:r>
          </a:p>
          <a:p>
            <a:pPr lvl="1" indent="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MessageBox.Show("报告老师！作业收集完毕！");</a:t>
            </a:r>
          </a:p>
          <a:p>
            <a:pPr lvl="1" indent="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}</a:t>
            </a:r>
            <a:endParaRPr lang="zh-CN" altLang="zh-CN" sz="1800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5000"/>
              </a:lnSpc>
            </a:pPr>
            <a:r>
              <a:rPr lang="zh-CN" altLang="zh-CN" b="1" dirty="0">
                <a:latin typeface="Arial" panose="020B0604020202020204" pitchFamily="34" charset="0"/>
                <a:ea typeface="黑体" panose="02010609060101010101" charset="-122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zh-CN" altLang="zh-CN" b="1" dirty="0">
                <a:latin typeface="Arial" panose="020B0604020202020204" pitchFamily="34" charset="0"/>
                <a:ea typeface="黑体" panose="02010609060101010101" charset="-122"/>
              </a:rPr>
              <a:t>class Teacher :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Person, IHomeworkCollector</a:t>
            </a:r>
            <a:endParaRPr lang="zh-CN" altLang="zh-CN" b="1" dirty="0"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5000"/>
              </a:lnSpc>
            </a:pPr>
            <a:r>
              <a:rPr lang="zh-CN" altLang="zh-CN" b="1" dirty="0">
                <a:latin typeface="Arial" panose="020B0604020202020204" pitchFamily="34" charset="0"/>
                <a:ea typeface="黑体" panose="02010609060101010101" charset="-122"/>
              </a:rPr>
              <a:t>{      …</a:t>
            </a:r>
          </a:p>
          <a:p>
            <a:pPr lvl="1" indent="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public void CollectHomework()</a:t>
            </a:r>
          </a:p>
          <a:p>
            <a:pPr lvl="1" indent="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{</a:t>
            </a:r>
          </a:p>
          <a:p>
            <a:pPr lvl="1" indent="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MessageBox.Show(“</a:t>
            </a:r>
            <a:r>
              <a:rPr lang="zh-CN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同学们，请交作业！</a:t>
            </a: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");</a:t>
            </a:r>
          </a:p>
          <a:p>
            <a:pPr lvl="1" indent="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}</a:t>
            </a:r>
            <a:endParaRPr lang="zh-CN" altLang="zh-CN" sz="1800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5000"/>
              </a:lnSpc>
            </a:pPr>
            <a:r>
              <a:rPr lang="zh-CN" altLang="zh-CN" b="1" dirty="0">
                <a:latin typeface="Arial" panose="020B0604020202020204" pitchFamily="34" charset="0"/>
                <a:ea typeface="黑体" panose="02010609060101010101" charset="-122"/>
              </a:rPr>
              <a:t>}</a:t>
            </a:r>
          </a:p>
        </p:txBody>
      </p:sp>
      <p:sp>
        <p:nvSpPr>
          <p:cNvPr id="306180" name="Text Box 5"/>
          <p:cNvSpPr txBox="1"/>
          <p:nvPr/>
        </p:nvSpPr>
        <p:spPr>
          <a:xfrm>
            <a:off x="2063750" y="215900"/>
            <a:ext cx="316865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1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、定义一个收作业的接口</a:t>
            </a:r>
          </a:p>
        </p:txBody>
      </p:sp>
      <p:sp>
        <p:nvSpPr>
          <p:cNvPr id="306181" name="Text Box 6"/>
          <p:cNvSpPr txBox="1"/>
          <p:nvPr/>
        </p:nvSpPr>
        <p:spPr>
          <a:xfrm>
            <a:off x="2063750" y="1511300"/>
            <a:ext cx="39878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2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、在有收作业功能的类中实现该接口</a:t>
            </a:r>
          </a:p>
        </p:txBody>
      </p:sp>
      <p:sp>
        <p:nvSpPr>
          <p:cNvPr id="306182" name="Text Box 7"/>
          <p:cNvSpPr txBox="1"/>
          <p:nvPr/>
        </p:nvSpPr>
        <p:spPr>
          <a:xfrm>
            <a:off x="2063750" y="2513013"/>
            <a:ext cx="329819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3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、不同的类收作业方式的不同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Text Box 2"/>
          <p:cNvSpPr txBox="1"/>
          <p:nvPr/>
        </p:nvSpPr>
        <p:spPr>
          <a:xfrm>
            <a:off x="2063750" y="188913"/>
            <a:ext cx="310705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rPr>
              <a:t>、接口作为参数使用</a:t>
            </a:r>
          </a:p>
        </p:txBody>
      </p:sp>
      <p:sp>
        <p:nvSpPr>
          <p:cNvPr id="308226" name="AutoShape 3"/>
          <p:cNvSpPr/>
          <p:nvPr/>
        </p:nvSpPr>
        <p:spPr>
          <a:xfrm>
            <a:off x="2152650" y="781050"/>
            <a:ext cx="8362950" cy="1274582"/>
          </a:xfrm>
          <a:prstGeom prst="roundRect">
            <a:avLst>
              <a:gd name="adj" fmla="val 1017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private void DoCollectHomework(IHomeworkCollector collector)</a:t>
            </a: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collector.CollectHomework();</a:t>
            </a: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227" name="AutoShape 4"/>
          <p:cNvSpPr/>
          <p:nvPr/>
        </p:nvSpPr>
        <p:spPr>
          <a:xfrm>
            <a:off x="7680325" y="1423988"/>
            <a:ext cx="2663825" cy="712886"/>
          </a:xfrm>
          <a:prstGeom prst="wedgeRoundRectCallout">
            <a:avLst>
              <a:gd name="adj1" fmla="val -70977"/>
              <a:gd name="adj2" fmla="val -6235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pPr algn="ctr"/>
            <a:r>
              <a:rPr lang="zh-CN" altLang="zh-CN" b="1" dirty="0">
                <a:latin typeface="Arial" panose="020B0604020202020204" pitchFamily="34" charset="0"/>
                <a:ea typeface="黑体" panose="02010609060101010101" charset="-122"/>
              </a:rPr>
              <a:t>无论谁收作业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这里都不需要做任何改变</a:t>
            </a:r>
            <a:endParaRPr lang="zh-CN" altLang="zh-CN" b="1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38597" name="Text Box 5"/>
          <p:cNvSpPr txBox="1"/>
          <p:nvPr/>
        </p:nvSpPr>
        <p:spPr>
          <a:xfrm>
            <a:off x="2063750" y="2997200"/>
            <a:ext cx="388778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rPr>
              <a:t>、接口作为返回值使用</a:t>
            </a:r>
          </a:p>
        </p:txBody>
      </p:sp>
      <p:sp>
        <p:nvSpPr>
          <p:cNvPr id="308229" name="AutoShape 6"/>
          <p:cNvSpPr/>
          <p:nvPr/>
        </p:nvSpPr>
        <p:spPr>
          <a:xfrm>
            <a:off x="2135188" y="2133600"/>
            <a:ext cx="8389556" cy="71444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scofield = new Student();</a:t>
            </a: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DoCollectHomework(scofield);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8599" name="AutoShape 7"/>
          <p:cNvSpPr/>
          <p:nvPr/>
        </p:nvSpPr>
        <p:spPr>
          <a:xfrm>
            <a:off x="2100262" y="3429000"/>
            <a:ext cx="8461057" cy="2365991"/>
          </a:xfrm>
          <a:prstGeom prst="roundRect">
            <a:avLst>
              <a:gd name="adj" fmla="val 427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private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rPr>
              <a:t>IHomeworkCollector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CreateHomeworkCollector(string type)</a:t>
            </a:r>
            <a:r>
              <a:rPr lang="zh-CN" altLang="zh-CN" b="1" dirty="0">
                <a:latin typeface="Arial" panose="020B0604020202020204" pitchFamily="34" charset="0"/>
                <a:ea typeface="黑体" panose="02010609060101010101" charset="-122"/>
              </a:rPr>
              <a:t>{</a:t>
            </a:r>
          </a:p>
          <a:p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switch (type)</a:t>
            </a:r>
          </a:p>
          <a:p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{</a:t>
            </a:r>
          </a:p>
          <a:p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      case "student":</a:t>
            </a:r>
          </a:p>
          <a:p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      </a:t>
            </a:r>
            <a:r>
              <a:rPr lang="en-US" altLang="zh-CN" b="1" dirty="0">
                <a:solidFill>
                  <a:schemeClr val="accent4"/>
                </a:solidFill>
                <a:latin typeface="Arial" panose="020B0604020202020204" pitchFamily="34" charset="0"/>
                <a:ea typeface="黑体" panose="02010609060101010101" charset="-122"/>
              </a:rPr>
              <a:t>collector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=  new Student("Scofield", Genders.Male, 28, "越狱狱");</a:t>
            </a:r>
          </a:p>
          <a:p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      break;</a:t>
            </a:r>
          </a:p>
          <a:p>
            <a:r>
              <a:rPr lang="zh-CN" altLang="zh-CN" b="1" dirty="0">
                <a:latin typeface="Arial" panose="020B0604020202020204" pitchFamily="34" charset="0"/>
                <a:ea typeface="黑体" panose="02010609060101010101" charset="-122"/>
              </a:rPr>
              <a:t>…</a:t>
            </a:r>
            <a:endParaRPr lang="en-US" altLang="zh-CN" b="1" dirty="0">
              <a:latin typeface="Arial" panose="020B0604020202020204" pitchFamily="34" charset="0"/>
              <a:ea typeface="黑体" panose="02010609060101010101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}</a:t>
            </a:r>
            <a:r>
              <a:rPr lang="zh-CN" altLang="zh-CN" b="1" dirty="0">
                <a:latin typeface="Arial" panose="020B0604020202020204" pitchFamily="34" charset="0"/>
                <a:ea typeface="黑体" panose="02010609060101010101" charset="-122"/>
              </a:rPr>
              <a:t>  </a:t>
            </a:r>
            <a:r>
              <a:rPr lang="zh-CN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rPr>
              <a:t>return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rPr>
              <a:t>collector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</a:t>
            </a:r>
            <a:r>
              <a:rPr lang="zh-CN" altLang="zh-CN" b="1" dirty="0">
                <a:latin typeface="Arial" panose="020B0604020202020204" pitchFamily="34" charset="0"/>
                <a:ea typeface="黑体" panose="02010609060101010101" charset="-122"/>
              </a:rPr>
              <a:t>}</a:t>
            </a:r>
          </a:p>
        </p:txBody>
      </p:sp>
      <p:sp>
        <p:nvSpPr>
          <p:cNvPr id="238600" name="AutoShape 8"/>
          <p:cNvSpPr/>
          <p:nvPr/>
        </p:nvSpPr>
        <p:spPr>
          <a:xfrm>
            <a:off x="4943475" y="4941888"/>
            <a:ext cx="1871663" cy="712886"/>
          </a:xfrm>
          <a:prstGeom prst="wedgeRoundRectCallout">
            <a:avLst>
              <a:gd name="adj1" fmla="val -94616"/>
              <a:gd name="adj2" fmla="val 3260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pPr algn="ctr"/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返回一个实现该接口的对象</a:t>
            </a:r>
          </a:p>
        </p:txBody>
      </p:sp>
      <p:sp>
        <p:nvSpPr>
          <p:cNvPr id="238601" name="AutoShape 9"/>
          <p:cNvSpPr/>
          <p:nvPr/>
        </p:nvSpPr>
        <p:spPr>
          <a:xfrm>
            <a:off x="2079625" y="5876925"/>
            <a:ext cx="8536559" cy="71508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IHomeworkCollector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collector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CreateHomeworkCollector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(“student”);</a:t>
            </a: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collector.CollectHomework();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9" grpId="0" bldLvl="0" animBg="1"/>
      <p:bldP spid="238600" grpId="0" bldLvl="0" animBg="1"/>
      <p:bldP spid="238601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49" name="Rectangle 2"/>
          <p:cNvSpPr>
            <a:spLocks noGrp="1"/>
          </p:cNvSpPr>
          <p:nvPr>
            <p:ph type="title"/>
          </p:nvPr>
        </p:nvSpPr>
        <p:spPr>
          <a:xfrm>
            <a:off x="1303655" y="778828"/>
            <a:ext cx="6894513" cy="411162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作为返回值和参数的意义</a:t>
            </a:r>
          </a:p>
        </p:txBody>
      </p:sp>
      <p:sp>
        <p:nvSpPr>
          <p:cNvPr id="309250" name="Rectangle 3"/>
          <p:cNvSpPr>
            <a:spLocks noGrp="1"/>
          </p:cNvSpPr>
          <p:nvPr>
            <p:ph idx="1"/>
          </p:nvPr>
        </p:nvSpPr>
        <p:spPr>
          <a:xfrm>
            <a:off x="1992313" y="1700213"/>
            <a:ext cx="8229600" cy="2160587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接口作为参数</a:t>
            </a:r>
          </a:p>
          <a:p>
            <a:pPr lvl="1" eaLnBrk="1" hangingPunct="1"/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传递给它的值为实现该接口的对象 </a:t>
            </a:r>
          </a:p>
          <a:p>
            <a:pPr eaLnBrk="1" hangingPunct="1"/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接口作为返回值</a:t>
            </a:r>
          </a:p>
          <a:p>
            <a:pPr lvl="1" eaLnBrk="1" hangingPunct="1"/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 返回一个实现了该接口的对象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7" name="Rectangle 2"/>
          <p:cNvSpPr>
            <a:spLocks noGrp="1"/>
          </p:cNvSpPr>
          <p:nvPr>
            <p:ph type="title"/>
          </p:nvPr>
        </p:nvSpPr>
        <p:spPr>
          <a:xfrm>
            <a:off x="1104900" y="127000"/>
            <a:ext cx="8229600" cy="89693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继承 </a:t>
            </a:r>
          </a:p>
        </p:txBody>
      </p:sp>
      <p:sp>
        <p:nvSpPr>
          <p:cNvPr id="260098" name="Rectangle 3"/>
          <p:cNvSpPr>
            <a:spLocks noGrp="1"/>
          </p:cNvSpPr>
          <p:nvPr>
            <p:ph idx="1"/>
          </p:nvPr>
        </p:nvSpPr>
        <p:spPr>
          <a:xfrm>
            <a:off x="1205230" y="1024255"/>
            <a:ext cx="10393680" cy="230378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</a:pPr>
            <a:r>
              <a:rPr lang="zh-CN" altLang="en-US" b="0" dirty="0"/>
              <a:t>继承提供了创建新类的一种方法，继承对开发者来说就是</a:t>
            </a:r>
            <a:r>
              <a:rPr lang="zh-CN" altLang="en-US" b="0" dirty="0">
                <a:solidFill>
                  <a:schemeClr val="accent2"/>
                </a:solidFill>
              </a:rPr>
              <a:t>代码共享</a:t>
            </a:r>
            <a:r>
              <a:rPr lang="zh-CN" altLang="en-US" b="0" dirty="0"/>
              <a:t>。</a:t>
            </a:r>
          </a:p>
          <a:p>
            <a:pPr lvl="1" eaLnBrk="1" hangingPunct="1">
              <a:lnSpc>
                <a:spcPct val="80000"/>
              </a:lnSpc>
              <a:buBlip>
                <a:blip r:embed="rId2"/>
              </a:buBlip>
            </a:pPr>
            <a:r>
              <a:rPr lang="en-US" altLang="zh-CN" sz="2400" b="0" dirty="0"/>
              <a:t>–</a:t>
            </a:r>
            <a:r>
              <a:rPr lang="zh-CN" altLang="en-US" sz="2400" b="0" dirty="0"/>
              <a:t>通过继承创建的子类是作为另一个类的扩充或修正所定义的一个类。</a:t>
            </a:r>
          </a:p>
          <a:p>
            <a:pPr lvl="1" eaLnBrk="1" hangingPunct="1">
              <a:lnSpc>
                <a:spcPct val="80000"/>
              </a:lnSpc>
              <a:buBlip>
                <a:blip r:embed="rId2"/>
              </a:buBlip>
            </a:pPr>
            <a:r>
              <a:rPr lang="en-US" altLang="zh-CN" sz="2400" b="0" dirty="0"/>
              <a:t>–</a:t>
            </a:r>
            <a:r>
              <a:rPr lang="zh-CN" altLang="en-US" sz="2400" b="0" dirty="0"/>
              <a:t>子类从超类</a:t>
            </a:r>
            <a:r>
              <a:rPr lang="en-US" altLang="zh-CN" sz="2400" b="0" dirty="0"/>
              <a:t>(</a:t>
            </a:r>
            <a:r>
              <a:rPr lang="zh-CN" altLang="en-US" sz="2400" b="0" dirty="0"/>
              <a:t>父类</a:t>
            </a:r>
            <a:r>
              <a:rPr lang="en-US" altLang="zh-CN" sz="2400" b="0" dirty="0"/>
              <a:t>)</a:t>
            </a:r>
            <a:r>
              <a:rPr lang="zh-CN" altLang="en-US" sz="2400" b="0" dirty="0"/>
              <a:t>中继承</a:t>
            </a:r>
            <a:r>
              <a:rPr lang="zh-CN" altLang="en-US" sz="2400" b="0" dirty="0">
                <a:solidFill>
                  <a:schemeClr val="accent2"/>
                </a:solidFill>
              </a:rPr>
              <a:t>所有方法和变量（但未必都能够访问）</a:t>
            </a:r>
            <a:r>
              <a:rPr lang="zh-CN" altLang="en-US" sz="2400" b="0" dirty="0"/>
              <a:t>。</a:t>
            </a:r>
          </a:p>
          <a:p>
            <a:pPr lvl="1" eaLnBrk="1" hangingPunct="1">
              <a:lnSpc>
                <a:spcPct val="80000"/>
              </a:lnSpc>
              <a:buBlip>
                <a:blip r:embed="rId2"/>
              </a:buBlip>
            </a:pPr>
            <a:r>
              <a:rPr lang="en-US" altLang="zh-CN" sz="2400" b="0" dirty="0"/>
              <a:t>–</a:t>
            </a:r>
            <a:r>
              <a:rPr lang="zh-CN" altLang="en-US" sz="2400" b="0" dirty="0"/>
              <a:t>子类和超类之间是</a:t>
            </a:r>
            <a:r>
              <a:rPr lang="zh-CN" altLang="en-US" sz="2400" b="0" dirty="0">
                <a:solidFill>
                  <a:schemeClr val="accent2"/>
                </a:solidFill>
              </a:rPr>
              <a:t>特化与范化</a:t>
            </a:r>
            <a:r>
              <a:rPr lang="zh-CN" altLang="en-US" sz="2400" b="0" dirty="0"/>
              <a:t>的关系。</a:t>
            </a:r>
          </a:p>
        </p:txBody>
      </p:sp>
      <p:pic>
        <p:nvPicPr>
          <p:cNvPr id="260099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8" y="3009900"/>
            <a:ext cx="6959600" cy="3371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2"/>
          <p:cNvSpPr>
            <a:spLocks noGrp="1"/>
          </p:cNvSpPr>
          <p:nvPr>
            <p:ph idx="1"/>
          </p:nvPr>
        </p:nvSpPr>
        <p:spPr>
          <a:xfrm>
            <a:off x="6499606" y="218186"/>
            <a:ext cx="5692394" cy="431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</a:rPr>
              <a:t>使用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接口技术实现不同对象的面积求和</a:t>
            </a:r>
          </a:p>
        </p:txBody>
      </p:sp>
      <p:sp>
        <p:nvSpPr>
          <p:cNvPr id="310274" name="Text Box 3"/>
          <p:cNvSpPr txBox="1"/>
          <p:nvPr/>
        </p:nvSpPr>
        <p:spPr>
          <a:xfrm>
            <a:off x="1524000" y="14128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0275" name="Text Box 4"/>
          <p:cNvSpPr txBox="1"/>
          <p:nvPr/>
        </p:nvSpPr>
        <p:spPr>
          <a:xfrm>
            <a:off x="210312" y="4771275"/>
            <a:ext cx="8165592" cy="208672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public 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class Cone : ICalAreaAndVolumn //圆锥类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double </a:t>
            </a: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r, h;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public Cone(double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dr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double </a:t>
            </a: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dh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 </a:t>
            </a: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 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dr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</a:t>
            </a: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 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 </a:t>
            </a: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dh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public double GetArea()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return (Math.PI * </a:t>
            </a: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 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(</a:t>
            </a: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 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Math.Sqrt</a:t>
            </a: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(h 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</a:t>
            </a: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 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 </a:t>
            </a: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 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</a:t>
            </a: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r)));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6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008" y="0"/>
            <a:ext cx="6263640" cy="1600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using System;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public </a:t>
            </a:r>
            <a:r>
              <a:rPr lang="en-US" altLang="zh-CN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interface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ICalAreaAndVolumn //声明接口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 GetArea();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61360" y="1148287"/>
            <a:ext cx="8753856" cy="333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public class Sphere :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ICalAreaAndVolumn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//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球类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 r;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public Sphere(double r) { </a:t>
            </a:r>
            <a:r>
              <a:rPr lang="en-US" altLang="zh-CN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this.r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 r; 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public double </a:t>
            </a:r>
            <a:r>
              <a:rPr lang="en-US" altLang="zh-CN" b="1" dirty="0" err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GetArea</a:t>
            </a:r>
            <a:r>
              <a:rPr lang="en-US" altLang="zh-CN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{ return (4 *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Math.PI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r);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public class Cylinder :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ICalAreaAndVolumn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//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圆柱类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double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r, h;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public Cylinder(double </a:t>
            </a:r>
            <a:r>
              <a:rPr lang="en-US" altLang="zh-CN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dr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double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dh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{r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 </a:t>
            </a:r>
            <a:r>
              <a:rPr lang="en-US" altLang="zh-CN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dr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dh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public double </a:t>
            </a:r>
            <a:r>
              <a:rPr lang="en-US" altLang="zh-CN" b="1" dirty="0" err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GetArea</a:t>
            </a:r>
            <a:r>
              <a:rPr lang="en-US" altLang="zh-CN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{ return (2 *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Math.PI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(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h));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7" name="Rectangle 2"/>
          <p:cNvSpPr>
            <a:spLocks noGrp="1"/>
          </p:cNvSpPr>
          <p:nvPr>
            <p:ph idx="1"/>
          </p:nvPr>
        </p:nvSpPr>
        <p:spPr>
          <a:xfrm>
            <a:off x="714120" y="461391"/>
            <a:ext cx="10148951" cy="597535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t"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public class MyApp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public static double </a:t>
            </a:r>
            <a:r>
              <a:rPr lang="en-US" altLang="zh-CN" sz="2000" dirty="0" err="1"/>
              <a:t>SumAreas</a:t>
            </a:r>
            <a:r>
              <a:rPr lang="en-US" altLang="zh-CN" sz="2000" dirty="0" smtClean="0"/>
              <a:t>( 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ICalAreaAndVolumn</a:t>
            </a:r>
            <a:r>
              <a:rPr lang="en-US" altLang="zh-CN" sz="2000" dirty="0">
                <a:solidFill>
                  <a:schemeClr val="accent2"/>
                </a:solidFill>
              </a:rPr>
              <a:t>[] </a:t>
            </a:r>
            <a:r>
              <a:rPr lang="en-US" altLang="zh-CN" sz="2000" dirty="0" smtClean="0">
                <a:solidFill>
                  <a:schemeClr val="accent2"/>
                </a:solidFill>
              </a:rPr>
              <a:t>array 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double tot = 0.0;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for (int i = 0; i &lt; array.Length; i++)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{ tot += </a:t>
            </a:r>
            <a:r>
              <a:rPr lang="en-US" altLang="zh-CN" sz="2000" dirty="0">
                <a:solidFill>
                  <a:schemeClr val="accent2"/>
                </a:solidFill>
              </a:rPr>
              <a:t>array[i].GetArea(); </a:t>
            </a:r>
            <a:r>
              <a:rPr lang="en-US" altLang="zh-CN" sz="2000" dirty="0"/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return tot;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public static void Main()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Sphere sp = new Sphere(2);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Cylinder cd = new Cylinder(2, 10);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Cone cn = new Cone(2, 20);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FF0000"/>
                </a:solidFill>
              </a:rPr>
              <a:t>ICalAreaAndVolumn[] array = { sp, cd, cn };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Console.WriteLine("total arears = {0}", SumAreas(array));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1" name="Rectangle 2"/>
          <p:cNvSpPr>
            <a:spLocks noGrp="1"/>
          </p:cNvSpPr>
          <p:nvPr>
            <p:ph type="title"/>
          </p:nvPr>
        </p:nvSpPr>
        <p:spPr>
          <a:xfrm>
            <a:off x="1132777" y="100584"/>
            <a:ext cx="8229600" cy="92392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is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运算符</a:t>
            </a:r>
          </a:p>
        </p:txBody>
      </p:sp>
      <p:sp>
        <p:nvSpPr>
          <p:cNvPr id="312322" name="Rectangle 3"/>
          <p:cNvSpPr>
            <a:spLocks noGrp="1"/>
          </p:cNvSpPr>
          <p:nvPr>
            <p:ph idx="1"/>
          </p:nvPr>
        </p:nvSpPr>
        <p:spPr>
          <a:xfrm>
            <a:off x="881507" y="1456690"/>
            <a:ext cx="10676890" cy="4267454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zh-CN" sz="2400" dirty="0">
                <a:ea typeface="黑体" panose="02010609060101010101" charset="-122"/>
              </a:rPr>
              <a:t>is 运算符可以检查对象与类之间的关系，形式为：if ( obj is classname )…… </a:t>
            </a:r>
          </a:p>
          <a:p>
            <a:pPr lvl="1" eaLnBrk="1" hangingPunct="1"/>
            <a:r>
              <a:rPr lang="zh-CN" altLang="zh-CN" sz="2300" dirty="0">
                <a:ea typeface="黑体" panose="02010609060101010101" charset="-122"/>
              </a:rPr>
              <a:t>当obj为classname</a:t>
            </a:r>
            <a:r>
              <a:rPr lang="zh-CN" altLang="zh-CN" sz="2300" dirty="0">
                <a:solidFill>
                  <a:schemeClr val="accent2"/>
                </a:solidFill>
                <a:ea typeface="黑体" panose="02010609060101010101" charset="-122"/>
              </a:rPr>
              <a:t>类或其子类</a:t>
            </a:r>
            <a:r>
              <a:rPr lang="zh-CN" altLang="zh-CN" sz="2300" dirty="0">
                <a:ea typeface="黑体" panose="02010609060101010101" charset="-122"/>
              </a:rPr>
              <a:t>的对象时，运算返回true。</a:t>
            </a:r>
          </a:p>
          <a:p>
            <a:pPr lvl="1" eaLnBrk="1" hangingPunct="1"/>
            <a:r>
              <a:rPr lang="zh-CN" altLang="zh-CN" sz="2300" dirty="0">
                <a:ea typeface="黑体" panose="02010609060101010101" charset="-122"/>
              </a:rPr>
              <a:t>如果引用没有指向对象，</a:t>
            </a:r>
            <a:r>
              <a:rPr lang="zh-CN" altLang="zh-CN" sz="2300" dirty="0">
                <a:solidFill>
                  <a:schemeClr val="accent2"/>
                </a:solidFill>
                <a:ea typeface="黑体" panose="02010609060101010101" charset="-122"/>
              </a:rPr>
              <a:t>编译时报错</a:t>
            </a:r>
            <a:r>
              <a:rPr lang="zh-CN" altLang="zh-CN" sz="2300" dirty="0" smtClean="0">
                <a:solidFill>
                  <a:schemeClr val="accent2"/>
                </a:solidFill>
                <a:ea typeface="黑体" panose="02010609060101010101" charset="-122"/>
              </a:rPr>
              <a:t>。</a:t>
            </a:r>
            <a:endParaRPr lang="en-US" altLang="zh-CN" sz="2300" dirty="0" smtClean="0">
              <a:solidFill>
                <a:schemeClr val="accent2"/>
              </a:solidFill>
              <a:ea typeface="黑体" panose="02010609060101010101" charset="-122"/>
            </a:endParaRPr>
          </a:p>
          <a:p>
            <a:pPr lvl="1" eaLnBrk="1" hangingPunct="1"/>
            <a:endParaRPr lang="zh-CN" altLang="zh-CN" sz="2300" dirty="0">
              <a:solidFill>
                <a:schemeClr val="accent2"/>
              </a:solidFill>
              <a:ea typeface="黑体" panose="02010609060101010101" charset="-122"/>
            </a:endParaRPr>
          </a:p>
          <a:p>
            <a:pPr eaLnBrk="1" hangingPunct="1"/>
            <a:r>
              <a:rPr lang="zh-CN" altLang="zh-CN" sz="2400" dirty="0">
                <a:ea typeface="黑体" panose="02010609060101010101" charset="-122"/>
              </a:rPr>
              <a:t>可用于确定接口</a:t>
            </a:r>
            <a:r>
              <a:rPr lang="zh-CN" altLang="zh-CN" sz="2400" dirty="0">
                <a:solidFill>
                  <a:schemeClr val="accent2"/>
                </a:solidFill>
                <a:ea typeface="黑体" panose="02010609060101010101" charset="-122"/>
              </a:rPr>
              <a:t>是否可用</a:t>
            </a:r>
          </a:p>
          <a:p>
            <a:pPr eaLnBrk="1" hangingPunct="1"/>
            <a:endParaRPr lang="zh-CN" altLang="zh-CN" sz="2400" dirty="0">
              <a:ea typeface="黑体" panose="02010609060101010101" charset="-122"/>
            </a:endParaRPr>
          </a:p>
          <a:p>
            <a:pPr eaLnBrk="1" hangingPunct="1">
              <a:buNone/>
            </a:pPr>
            <a:r>
              <a:rPr lang="zh-CN" altLang="zh-CN" sz="2100" dirty="0">
                <a:ea typeface="黑体" panose="02010609060101010101" charset="-122"/>
              </a:rPr>
              <a:t>Sphere obj = new Sphere(1);</a:t>
            </a:r>
          </a:p>
          <a:p>
            <a:pPr eaLnBrk="1" hangingPunct="1">
              <a:buNone/>
            </a:pPr>
            <a:r>
              <a:rPr lang="zh-CN" altLang="zh-CN" sz="2100" dirty="0">
                <a:ea typeface="黑体" panose="02010609060101010101" charset="-122"/>
              </a:rPr>
              <a:t>//如果Sphere实现了ICalAreaAndVolumn接口</a:t>
            </a:r>
          </a:p>
          <a:p>
            <a:pPr eaLnBrk="1" hangingPunct="1">
              <a:buNone/>
            </a:pPr>
            <a:r>
              <a:rPr lang="en-US" altLang="zh-CN" sz="2100" dirty="0">
                <a:ea typeface="黑体" panose="02010609060101010101" charset="-122"/>
              </a:rPr>
              <a:t>if(obj is </a:t>
            </a:r>
            <a:r>
              <a:rPr lang="zh-CN" altLang="zh-CN" sz="2100" dirty="0">
                <a:ea typeface="黑体" panose="02010609060101010101" charset="-122"/>
              </a:rPr>
              <a:t>ICalAreaAndVolumn</a:t>
            </a:r>
            <a:r>
              <a:rPr lang="en-US" altLang="zh-CN" sz="2100" dirty="0">
                <a:ea typeface="黑体" panose="02010609060101010101" charset="-122"/>
              </a:rPr>
              <a:t>) {...}</a:t>
            </a:r>
            <a:endParaRPr lang="zh-CN" altLang="zh-CN" sz="2100" dirty="0">
              <a:ea typeface="黑体" panose="02010609060101010101" charset="-122"/>
            </a:endParaRPr>
          </a:p>
          <a:p>
            <a:pPr eaLnBrk="1" hangingPunct="1">
              <a:buNone/>
            </a:pPr>
            <a:endParaRPr lang="zh-CN" altLang="zh-CN" sz="2100" dirty="0"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5" name="Rectangle 2"/>
          <p:cNvSpPr>
            <a:spLocks noGrp="1"/>
          </p:cNvSpPr>
          <p:nvPr>
            <p:ph idx="1"/>
          </p:nvPr>
        </p:nvSpPr>
        <p:spPr>
          <a:xfrm>
            <a:off x="3560445" y="372745"/>
            <a:ext cx="8229600" cy="643953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endParaRPr lang="en-US" altLang="zh-CN" sz="2000" b="0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000" b="0" dirty="0"/>
              <a:t>class IsTest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000" b="0" dirty="0"/>
              <a:t>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000" b="0" dirty="0"/>
              <a:t>    static void Test(object o)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000" b="0" dirty="0"/>
              <a:t>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000" b="0" dirty="0"/>
              <a:t>        Class1 a;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000" b="0" dirty="0"/>
              <a:t>        Class2 b;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000" b="0" dirty="0"/>
              <a:t>        if (</a:t>
            </a:r>
            <a:r>
              <a:rPr lang="en-US" altLang="zh-CN" sz="2000" b="0" dirty="0">
                <a:solidFill>
                  <a:srgbClr val="FF0000"/>
                </a:solidFill>
              </a:rPr>
              <a:t>o is Class1</a:t>
            </a:r>
            <a:r>
              <a:rPr lang="en-US" altLang="zh-CN" sz="2000" b="0" dirty="0"/>
              <a:t>)    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000" b="0" dirty="0"/>
              <a:t>       {   Console.WriteLine("o is Class1");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000" b="0" dirty="0"/>
              <a:t>        else if (</a:t>
            </a:r>
            <a:r>
              <a:rPr lang="en-US" altLang="zh-CN" sz="2000" b="0" dirty="0">
                <a:solidFill>
                  <a:srgbClr val="FF0000"/>
                </a:solidFill>
              </a:rPr>
              <a:t>o is Class2</a:t>
            </a:r>
            <a:r>
              <a:rPr lang="en-US" altLang="zh-CN" sz="2000" b="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000" b="0" dirty="0"/>
              <a:t>        {  Console.WriteLine("o is Class2");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000" b="0" dirty="0"/>
              <a:t>        else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000" b="0" dirty="0"/>
              <a:t>        {  Console.WriteLine("o is neither Class1 nor Class2.");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000" b="0" dirty="0"/>
              <a:t>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000" b="0" dirty="0"/>
              <a:t>    static void Main()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000" b="0" dirty="0"/>
              <a:t>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000" b="0" dirty="0"/>
              <a:t>        Class1 c1 = new Class1();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000" b="0" dirty="0"/>
              <a:t>        Class2 c2 = new Class2();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000" b="0" dirty="0"/>
              <a:t>        Test(c1);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000" b="0" dirty="0"/>
              <a:t>        Test(c2);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000" b="0" dirty="0"/>
              <a:t>        Test("a string");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000" b="0" dirty="0"/>
              <a:t>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000" b="0" dirty="0"/>
              <a:t>}</a:t>
            </a:r>
          </a:p>
        </p:txBody>
      </p:sp>
      <p:sp>
        <p:nvSpPr>
          <p:cNvPr id="243715" name="Text Box 3"/>
          <p:cNvSpPr txBox="1"/>
          <p:nvPr/>
        </p:nvSpPr>
        <p:spPr>
          <a:xfrm>
            <a:off x="7514146" y="776288"/>
            <a:ext cx="4032250" cy="10147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t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 is Class1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 is Class2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 is neither Class1 nor Class2.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3095" y="1663065"/>
            <a:ext cx="2829560" cy="2374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400" dirty="0">
                <a:sym typeface="+mn-ea"/>
              </a:rPr>
              <a:t>using System;</a:t>
            </a:r>
            <a:endParaRPr lang="en-US" altLang="zh-CN" sz="2400" b="0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400" dirty="0">
                <a:sym typeface="+mn-ea"/>
              </a:rPr>
              <a:t>class Class1</a:t>
            </a:r>
            <a:endParaRPr lang="en-US" altLang="zh-CN" sz="2400" b="0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400" dirty="0">
                <a:sym typeface="+mn-ea"/>
              </a:rPr>
              <a:t>{</a:t>
            </a:r>
            <a:endParaRPr lang="en-US" altLang="zh-CN" sz="2400" b="0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400" dirty="0">
                <a:sym typeface="+mn-ea"/>
              </a:rPr>
              <a:t>}</a:t>
            </a:r>
            <a:endParaRPr lang="en-US" altLang="zh-CN" sz="2400" b="0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400" dirty="0">
                <a:sym typeface="+mn-ea"/>
              </a:rPr>
              <a:t>class Class2</a:t>
            </a:r>
            <a:endParaRPr lang="en-US" altLang="zh-CN" sz="2400" b="0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400" dirty="0">
                <a:sym typeface="+mn-ea"/>
              </a:rPr>
              <a:t>{</a:t>
            </a:r>
            <a:endParaRPr lang="en-US" altLang="zh-CN" sz="2400" b="0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400" dirty="0"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69" name="Rectangle 2"/>
          <p:cNvSpPr>
            <a:spLocks noGrp="1"/>
          </p:cNvSpPr>
          <p:nvPr>
            <p:ph type="title"/>
          </p:nvPr>
        </p:nvSpPr>
        <p:spPr>
          <a:xfrm>
            <a:off x="1905000" y="188913"/>
            <a:ext cx="8229600" cy="874712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as</a:t>
            </a:r>
            <a:r>
              <a:rPr lang="zh-CN" altLang="en-US" dirty="0">
                <a:solidFill>
                  <a:srgbClr val="0000FF"/>
                </a:solidFill>
                <a:ea typeface="Sim Sun" charset="-122"/>
              </a:rPr>
              <a:t>运算符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14370" name="Rectangle 3"/>
          <p:cNvSpPr>
            <a:spLocks noGrp="1"/>
          </p:cNvSpPr>
          <p:nvPr>
            <p:ph idx="1"/>
          </p:nvPr>
        </p:nvSpPr>
        <p:spPr>
          <a:xfrm>
            <a:off x="1334770" y="1254761"/>
            <a:ext cx="9370695" cy="1342136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zh-CN" dirty="0">
                <a:ea typeface="黑体" panose="02010609060101010101" charset="-122"/>
              </a:rPr>
              <a:t> as 运算符完成的功能等价于：先用is检查，</a:t>
            </a:r>
            <a:r>
              <a:rPr lang="zh-CN" altLang="zh-CN" dirty="0">
                <a:solidFill>
                  <a:srgbClr val="FF0000"/>
                </a:solidFill>
                <a:ea typeface="黑体" panose="02010609060101010101" charset="-122"/>
              </a:rPr>
              <a:t>再执行对象类型转换。</a:t>
            </a:r>
          </a:p>
          <a:p>
            <a:pPr eaLnBrk="1" hangingPunct="1"/>
            <a:r>
              <a:rPr lang="zh-CN" altLang="zh-CN" dirty="0">
                <a:ea typeface="黑体" panose="02010609060101010101" charset="-122"/>
              </a:rPr>
              <a:t>如果类型不兼容，as运算返回null</a:t>
            </a:r>
            <a:r>
              <a:rPr lang="zh-CN" altLang="zh-CN" dirty="0" smtClean="0">
                <a:ea typeface="黑体" panose="02010609060101010101" charset="-122"/>
              </a:rPr>
              <a:t>。</a:t>
            </a:r>
            <a:endParaRPr lang="en-US" altLang="zh-CN" dirty="0" smtClean="0">
              <a:ea typeface="黑体" panose="02010609060101010101" charset="-122"/>
            </a:endParaRPr>
          </a:p>
          <a:p>
            <a:pPr eaLnBrk="1" hangingPunct="1"/>
            <a:endParaRPr lang="zh-CN" altLang="zh-CN" dirty="0">
              <a:ea typeface="黑体" panose="02010609060101010101" charset="-122"/>
            </a:endParaRPr>
          </a:p>
          <a:p>
            <a:pPr eaLnBrk="1" hangingPunct="1"/>
            <a:endParaRPr lang="zh-CN" altLang="zh-CN" dirty="0">
              <a:ea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80744" y="2698141"/>
            <a:ext cx="9601200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800" dirty="0">
                <a:ea typeface="黑体" panose="02010609060101010101" charset="-122"/>
              </a:rPr>
              <a:t>Sphere obj = new Sphere(1);</a:t>
            </a:r>
          </a:p>
          <a:p>
            <a:r>
              <a:rPr lang="zh-CN" altLang="zh-CN" sz="2800" dirty="0">
                <a:ea typeface="黑体" panose="02010609060101010101" charset="-122"/>
              </a:rPr>
              <a:t>ICalAreaAndVolumn myICal;</a:t>
            </a:r>
          </a:p>
          <a:p>
            <a:r>
              <a:rPr lang="zh-CN" altLang="zh-CN" sz="2800" dirty="0">
                <a:ea typeface="黑体" panose="02010609060101010101" charset="-122"/>
              </a:rPr>
              <a:t>myICal = obj as ICalAreaAndVolumn;</a:t>
            </a:r>
            <a:endParaRPr lang="en-US" altLang="zh-CN" sz="2800" dirty="0">
              <a:ea typeface="黑体" panose="02010609060101010101" charset="-122"/>
            </a:endParaRPr>
          </a:p>
          <a:p>
            <a:endParaRPr lang="zh-CN" altLang="zh-CN" sz="2800" dirty="0">
              <a:ea typeface="黑体" panose="02010609060101010101" charset="-122"/>
            </a:endParaRPr>
          </a:p>
          <a:p>
            <a:r>
              <a:rPr lang="zh-CN" altLang="zh-CN" sz="2800" dirty="0">
                <a:solidFill>
                  <a:schemeClr val="accent6"/>
                </a:solidFill>
                <a:ea typeface="黑体" panose="02010609060101010101" charset="-122"/>
              </a:rPr>
              <a:t>//如果Sphere实现了ICalAreaAndVolumn接口</a:t>
            </a:r>
          </a:p>
          <a:p>
            <a:r>
              <a:rPr lang="en-US" altLang="zh-CN" sz="2800" dirty="0">
                <a:ea typeface="黑体" panose="02010609060101010101" charset="-122"/>
              </a:rPr>
              <a:t>if(</a:t>
            </a:r>
            <a:r>
              <a:rPr lang="zh-CN" altLang="zh-CN" sz="2800" dirty="0">
                <a:ea typeface="黑体" panose="02010609060101010101" charset="-122"/>
              </a:rPr>
              <a:t>myICal</a:t>
            </a:r>
            <a:r>
              <a:rPr lang="en-US" altLang="zh-CN" sz="2800" dirty="0">
                <a:ea typeface="黑体" panose="02010609060101010101" charset="-122"/>
              </a:rPr>
              <a:t> </a:t>
            </a:r>
            <a:r>
              <a:rPr lang="zh-CN" altLang="zh-CN" sz="2800" dirty="0">
                <a:ea typeface="黑体" panose="02010609060101010101" charset="-122"/>
              </a:rPr>
              <a:t>!= null</a:t>
            </a:r>
            <a:r>
              <a:rPr lang="en-US" altLang="zh-CN" sz="2800" dirty="0">
                <a:ea typeface="黑体" panose="02010609060101010101" charset="-122"/>
              </a:rPr>
              <a:t>) {...}</a:t>
            </a:r>
            <a:endParaRPr lang="zh-CN" altLang="zh-CN" sz="2800" dirty="0"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3" name="Rectangle 2"/>
          <p:cNvSpPr>
            <a:spLocks noGrp="1"/>
          </p:cNvSpPr>
          <p:nvPr>
            <p:ph idx="1"/>
          </p:nvPr>
        </p:nvSpPr>
        <p:spPr>
          <a:xfrm>
            <a:off x="1152144" y="116205"/>
            <a:ext cx="7183501" cy="644652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endParaRPr lang="en-US" altLang="zh-CN" sz="1800" b="0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/>
              <a:t>class MainClass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/>
              <a:t>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/>
              <a:t>    static void Main()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/>
              <a:t>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/>
              <a:t>        object[ ] objArray = new object[6];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/>
              <a:t>        objArray[0] = new Class1();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/>
              <a:t>        objArray[1] = new Class2();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/>
              <a:t>        objArray[2] = "hello";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/>
              <a:t>        objArray[3] = 123;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/>
              <a:t>        objArray[4] = 123.4;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/>
              <a:t>        objArray[5] = null;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endParaRPr lang="en-US" altLang="zh-CN" sz="1800" b="0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/>
              <a:t>        for (int i = 0; i &lt; objArray.Length; ++i)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/>
              <a:t>    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/>
              <a:t>            string s = objArray[i] </a:t>
            </a:r>
            <a:r>
              <a:rPr lang="en-US" altLang="zh-CN" sz="1800" b="1" dirty="0">
                <a:solidFill>
                  <a:schemeClr val="accent2">
                    <a:lumMod val="75000"/>
                  </a:schemeClr>
                </a:solidFill>
              </a:rPr>
              <a:t>as string;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/>
              <a:t>            Console.Write("{0}:", i);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/>
              <a:t>            if (</a:t>
            </a:r>
            <a:r>
              <a:rPr lang="en-US" altLang="zh-CN" sz="1800" b="1" dirty="0">
                <a:solidFill>
                  <a:schemeClr val="accent2">
                    <a:lumMod val="75000"/>
                  </a:schemeClr>
                </a:solidFill>
              </a:rPr>
              <a:t>s != null</a:t>
            </a:r>
            <a:r>
              <a:rPr lang="en-US" altLang="zh-CN" sz="1800" b="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/>
              <a:t>            { Console.WriteLine("'" + s + "'");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/>
              <a:t>            else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/>
              <a:t>            { Console.WriteLine("not a string");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/>
              <a:t>    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/>
              <a:t>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800" b="0" dirty="0"/>
              <a:t>}</a:t>
            </a:r>
          </a:p>
        </p:txBody>
      </p:sp>
      <p:sp>
        <p:nvSpPr>
          <p:cNvPr id="245763" name="Text Box 3"/>
          <p:cNvSpPr txBox="1"/>
          <p:nvPr/>
        </p:nvSpPr>
        <p:spPr>
          <a:xfrm>
            <a:off x="9313164" y="599123"/>
            <a:ext cx="2232025" cy="175323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0:not a string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1:not a string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2:'hello'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3:not a string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4:not a string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5:not a string</a:t>
            </a:r>
            <a:endParaRPr lang="zh-CN" altLang="zh-CN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84259" y="2937256"/>
            <a:ext cx="2540000" cy="15563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dirty="0">
                <a:sym typeface="+mn-ea"/>
              </a:rPr>
              <a:t>using System;</a:t>
            </a:r>
            <a:endParaRPr lang="en-US" altLang="zh-CN" b="0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dirty="0">
                <a:sym typeface="+mn-ea"/>
              </a:rPr>
              <a:t>class Class1</a:t>
            </a:r>
            <a:endParaRPr lang="en-US" altLang="zh-CN" b="0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dirty="0">
                <a:sym typeface="+mn-ea"/>
              </a:rPr>
              <a:t>{ }</a:t>
            </a:r>
            <a:endParaRPr lang="en-US" altLang="zh-CN" b="0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endParaRPr lang="en-US" altLang="zh-CN" b="0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dirty="0">
                <a:sym typeface="+mn-ea"/>
              </a:rPr>
              <a:t>class Class2</a:t>
            </a:r>
            <a:endParaRPr lang="en-US" altLang="zh-CN" b="0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dirty="0">
                <a:sym typeface="+mn-ea"/>
              </a:rPr>
              <a:t>{ 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7" name="Rectangle 2"/>
          <p:cNvSpPr>
            <a:spLocks noGrp="1"/>
          </p:cNvSpPr>
          <p:nvPr>
            <p:ph type="title"/>
          </p:nvPr>
        </p:nvSpPr>
        <p:spPr>
          <a:xfrm>
            <a:off x="2279650" y="188913"/>
            <a:ext cx="8043863" cy="81597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接口和抽象类的对比</a:t>
            </a:r>
          </a:p>
        </p:txBody>
      </p:sp>
      <p:graphicFrame>
        <p:nvGraphicFramePr>
          <p:cNvPr id="24678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799538"/>
              </p:ext>
            </p:extLst>
          </p:nvPr>
        </p:nvGraphicFramePr>
        <p:xfrm>
          <a:off x="1499616" y="1125538"/>
          <a:ext cx="9665209" cy="5429253"/>
        </p:xfrm>
        <a:graphic>
          <a:graphicData uri="http://schemas.openxmlformats.org/drawingml/2006/table">
            <a:tbl>
              <a:tblPr/>
              <a:tblGrid>
                <a:gridCol w="766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2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2"/>
                        </a:gs>
                        <a:gs pos="50000">
                          <a:schemeClr val="bg1"/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charset="-122"/>
                        </a:rPr>
                        <a:t>抽象类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2"/>
                        </a:gs>
                        <a:gs pos="50000">
                          <a:schemeClr val="bg1"/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charset="-122"/>
                        </a:rPr>
                        <a:t>接口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2"/>
                        </a:gs>
                        <a:gs pos="50000">
                          <a:schemeClr val="bg1"/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988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charset="-122"/>
                        </a:rPr>
                        <a:t>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charset="-122"/>
                        </a:rPr>
                        <a:t>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charset="-122"/>
                        </a:rPr>
                        <a:t>点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charset="-122"/>
                        </a:rPr>
                        <a:t>用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charset="-122"/>
                        </a:rPr>
                        <a:t>abstract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charset="-122"/>
                        </a:rPr>
                        <a:t>定义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charset="-122"/>
                        </a:rPr>
                        <a:t>用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charset="-122"/>
                        </a:rPr>
                        <a:t>interface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charset="-122"/>
                        </a:rPr>
                        <a:t>定义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98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charset="-122"/>
                        </a:rPr>
                        <a:t>只能继承一个类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charset="-122"/>
                        </a:rPr>
                        <a:t>可以实现多个接口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073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charset="-122"/>
                        </a:rPr>
                        <a:t>非抽象派生类必须实现抽象方法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charset="-122"/>
                        </a:rPr>
                        <a:t>实现接口的类必须实现所有成员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charset="-122"/>
                        </a:rPr>
                        <a:t>需要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charset="-122"/>
                        </a:rPr>
                        <a:t>override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charset="-122"/>
                        </a:rPr>
                        <a:t>实现抽象方法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charset="-122"/>
                        </a:rPr>
                        <a:t>直接实现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363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charset="-122"/>
                        </a:rPr>
                        <a:t>相同点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charset="-122"/>
                        </a:rPr>
                        <a:t>不能实例化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36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charset="-122"/>
                        </a:rPr>
                        <a:t>包含未实现的方法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073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charset="-122"/>
                        </a:rPr>
                        <a:t>派生类必须实现未实现的方法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1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 </a:t>
            </a:r>
            <a:r>
              <a:rPr lang="zh-CN" altLang="en-US"/>
              <a:t>引用类库及工程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1030" y="1354455"/>
            <a:ext cx="3337560" cy="1006475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4"/>
          <a:srcRect l="83589" t="22613" r="2384" b="61693"/>
          <a:stretch>
            <a:fillRect/>
          </a:stretch>
        </p:blipFill>
        <p:spPr>
          <a:xfrm>
            <a:off x="1871980" y="1911985"/>
            <a:ext cx="2820670" cy="1775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515" y="365125"/>
            <a:ext cx="4883150" cy="3373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5170" y="1734185"/>
            <a:ext cx="4907280" cy="33902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3065" y="3558540"/>
            <a:ext cx="5756910" cy="31832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Rectangle 2"/>
          <p:cNvSpPr>
            <a:spLocks noGrp="1"/>
          </p:cNvSpPr>
          <p:nvPr>
            <p:ph type="title"/>
          </p:nvPr>
        </p:nvSpPr>
        <p:spPr>
          <a:xfrm>
            <a:off x="1981200" y="-96837"/>
            <a:ext cx="8229600" cy="93345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子类的声明 </a:t>
            </a:r>
          </a:p>
        </p:txBody>
      </p:sp>
      <p:sp>
        <p:nvSpPr>
          <p:cNvPr id="261122" name="Rectangle 3"/>
          <p:cNvSpPr>
            <a:spLocks noGrp="1"/>
          </p:cNvSpPr>
          <p:nvPr>
            <p:ph idx="1"/>
          </p:nvPr>
        </p:nvSpPr>
        <p:spPr>
          <a:xfrm>
            <a:off x="851535" y="843280"/>
            <a:ext cx="9565640" cy="17526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000" b="0" dirty="0"/>
              <a:t>语法：</a:t>
            </a:r>
            <a:r>
              <a:rPr lang="zh-CN" altLang="en-US" sz="2000" b="0" dirty="0">
                <a:solidFill>
                  <a:srgbClr val="FF0000"/>
                </a:solidFill>
              </a:rPr>
              <a:t>子类声明</a:t>
            </a:r>
            <a:r>
              <a:rPr lang="en-US" altLang="zh-CN" sz="2000" b="0" dirty="0">
                <a:solidFill>
                  <a:srgbClr val="FF0000"/>
                </a:solidFill>
              </a:rPr>
              <a:t>:</a:t>
            </a:r>
            <a:r>
              <a:rPr lang="zh-CN" altLang="en-US" sz="2000" b="0" dirty="0">
                <a:solidFill>
                  <a:srgbClr val="FF0000"/>
                </a:solidFill>
              </a:rPr>
              <a:t>父类</a:t>
            </a:r>
            <a:r>
              <a:rPr lang="en-US" altLang="zh-CN" sz="2000" b="0" dirty="0">
                <a:solidFill>
                  <a:srgbClr val="FF0000"/>
                </a:solidFill>
              </a:rPr>
              <a:t>{</a:t>
            </a:r>
            <a:r>
              <a:rPr lang="zh-CN" altLang="en-US" sz="2000" b="0" dirty="0">
                <a:solidFill>
                  <a:srgbClr val="FF0000"/>
                </a:solidFill>
              </a:rPr>
              <a:t>子类体</a:t>
            </a:r>
            <a:r>
              <a:rPr lang="en-US" altLang="zh-CN" sz="2000" b="0" dirty="0">
                <a:solidFill>
                  <a:srgbClr val="FF0000"/>
                </a:solidFill>
              </a:rPr>
              <a:t>}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000" b="0" dirty="0"/>
              <a:t>子类可以使用父类的</a:t>
            </a:r>
            <a:r>
              <a:rPr lang="en-US" altLang="zh-CN" sz="2000" b="0" dirty="0">
                <a:solidFill>
                  <a:schemeClr val="accent2"/>
                </a:solidFill>
              </a:rPr>
              <a:t>protected</a:t>
            </a:r>
            <a:r>
              <a:rPr lang="zh-CN" altLang="en-US" sz="2000" b="0" dirty="0">
                <a:solidFill>
                  <a:schemeClr val="accent2"/>
                </a:solidFill>
              </a:rPr>
              <a:t>和</a:t>
            </a:r>
            <a:r>
              <a:rPr lang="en-US" altLang="zh-CN" sz="2000" b="0" dirty="0">
                <a:solidFill>
                  <a:schemeClr val="accent2"/>
                </a:solidFill>
              </a:rPr>
              <a:t>public</a:t>
            </a:r>
            <a:r>
              <a:rPr lang="zh-CN" altLang="en-US" sz="2000" b="0" dirty="0"/>
              <a:t>变量和方法，就像这些是自己的一样。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CN" sz="2000" b="0" dirty="0"/>
              <a:t>C# </a:t>
            </a:r>
            <a:r>
              <a:rPr lang="zh-CN" altLang="en-US" sz="2000" b="0" dirty="0"/>
              <a:t>中，如果没有声明父类，那么缺省为</a:t>
            </a:r>
            <a:r>
              <a:rPr lang="en-US" altLang="zh-CN" sz="2000" b="0" dirty="0"/>
              <a:t>Object </a:t>
            </a:r>
            <a:r>
              <a:rPr lang="zh-CN" altLang="en-US" sz="2000" b="0" dirty="0"/>
              <a:t>的子类。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CN" sz="2000" b="0" dirty="0"/>
              <a:t>C#</a:t>
            </a:r>
            <a:r>
              <a:rPr lang="zh-CN" altLang="en-US" sz="2000" b="0" dirty="0"/>
              <a:t>中，子类只能继承</a:t>
            </a:r>
            <a:r>
              <a:rPr lang="zh-CN" altLang="en-US" sz="2000" b="0" dirty="0">
                <a:solidFill>
                  <a:schemeClr val="accent2"/>
                </a:solidFill>
              </a:rPr>
              <a:t>一个父类</a:t>
            </a:r>
            <a:r>
              <a:rPr lang="zh-CN" altLang="en-US" sz="2000" b="0" dirty="0"/>
              <a:t>。</a:t>
            </a:r>
          </a:p>
        </p:txBody>
      </p:sp>
      <p:sp>
        <p:nvSpPr>
          <p:cNvPr id="191492" name="Text Box 4"/>
          <p:cNvSpPr txBox="1"/>
          <p:nvPr/>
        </p:nvSpPr>
        <p:spPr>
          <a:xfrm>
            <a:off x="851535" y="2886075"/>
            <a:ext cx="3455988" cy="23069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class Car</a:t>
            </a: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int color;</a:t>
            </a: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int door;</a:t>
            </a: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int speed;</a:t>
            </a: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void PushBreak() { }</a:t>
            </a: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public void AddOil() { }</a:t>
            </a: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1493" name="Text Box 5"/>
          <p:cNvSpPr txBox="1"/>
          <p:nvPr/>
        </p:nvSpPr>
        <p:spPr>
          <a:xfrm>
            <a:off x="4460240" y="2886075"/>
            <a:ext cx="567817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class TrashCar : Car</a:t>
            </a: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class MyApp</a:t>
            </a: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static void Main()</a:t>
            </a: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{</a:t>
            </a: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 TrashCar myCar = new TrashCar();</a:t>
            </a: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 myCar.AddOil();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myCar.PushBreak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();  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42865" y="2352040"/>
            <a:ext cx="6577965" cy="5340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C#</a:t>
            </a:r>
            <a:r>
              <a:rPr lang="zh-CN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中的所有类都是</a:t>
            </a:r>
            <a:r>
              <a:rPr lang="en-US" alt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Object</a:t>
            </a:r>
            <a:r>
              <a:rPr lang="zh-CN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类的子类。</a:t>
            </a:r>
          </a:p>
        </p:txBody>
      </p:sp>
      <p:sp>
        <p:nvSpPr>
          <p:cNvPr id="3" name="乘号 2"/>
          <p:cNvSpPr/>
          <p:nvPr/>
        </p:nvSpPr>
        <p:spPr>
          <a:xfrm>
            <a:off x="5826760" y="5480685"/>
            <a:ext cx="852805" cy="56578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191493">
                                            <p:txEl>
                                              <p:charRg st="134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/>
      <p:bldP spid="19149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5" name="Rectangle 2"/>
          <p:cNvSpPr>
            <a:spLocks noGrp="1"/>
          </p:cNvSpPr>
          <p:nvPr>
            <p:ph idx="1"/>
          </p:nvPr>
        </p:nvSpPr>
        <p:spPr>
          <a:xfrm>
            <a:off x="969645" y="457200"/>
            <a:ext cx="10582910" cy="287972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800" b="0" dirty="0"/>
              <a:t>派生类的建立需要注意：</a:t>
            </a:r>
          </a:p>
          <a:p>
            <a:pPr eaLnBrk="1" hangingPunct="1">
              <a:buNone/>
            </a:pPr>
            <a:r>
              <a:rPr lang="en-US" altLang="zh-CN" b="0" dirty="0"/>
              <a:t>(1).</a:t>
            </a:r>
            <a:r>
              <a:rPr lang="zh-CN" altLang="en-US" b="0" dirty="0"/>
              <a:t>派生类会继承基类</a:t>
            </a:r>
            <a:r>
              <a:rPr lang="zh-CN" altLang="en-US" b="0" i="1" dirty="0">
                <a:solidFill>
                  <a:schemeClr val="accent2"/>
                </a:solidFill>
              </a:rPr>
              <a:t>除了构造函数和析构函数</a:t>
            </a:r>
            <a:r>
              <a:rPr lang="zh-CN" altLang="en-US" b="0" dirty="0"/>
              <a:t>的</a:t>
            </a:r>
            <a:r>
              <a:rPr lang="zh-CN" altLang="en-US" b="0" dirty="0">
                <a:solidFill>
                  <a:schemeClr val="accent2"/>
                </a:solidFill>
              </a:rPr>
              <a:t>所有成员（但未必能够访问所有成员）</a:t>
            </a:r>
            <a:r>
              <a:rPr lang="zh-CN" altLang="en-US" b="0" dirty="0"/>
              <a:t>。</a:t>
            </a:r>
          </a:p>
          <a:p>
            <a:pPr eaLnBrk="1" hangingPunct="1">
              <a:buNone/>
            </a:pPr>
            <a:r>
              <a:rPr lang="en-US" altLang="zh-CN" b="0" dirty="0"/>
              <a:t>(2).</a:t>
            </a:r>
            <a:r>
              <a:rPr lang="zh-CN" altLang="en-US" b="0" dirty="0"/>
              <a:t>派生类调用构造函数时，会先调用基类构造函数。默认无参构造函数。</a:t>
            </a:r>
          </a:p>
          <a:p>
            <a:pPr eaLnBrk="1" hangingPunct="1">
              <a:buNone/>
            </a:pPr>
            <a:r>
              <a:rPr lang="en-US" altLang="zh-CN" b="0" dirty="0"/>
              <a:t>(3).</a:t>
            </a:r>
            <a:r>
              <a:rPr lang="zh-CN" altLang="en-US" b="0" dirty="0"/>
              <a:t>用</a:t>
            </a:r>
            <a:r>
              <a:rPr lang="en-US" altLang="zh-CN" b="0" dirty="0">
                <a:solidFill>
                  <a:srgbClr val="FF0000"/>
                </a:solidFill>
              </a:rPr>
              <a:t>base</a:t>
            </a:r>
            <a:r>
              <a:rPr lang="zh-CN" altLang="en-US" b="0" dirty="0"/>
              <a:t>关键字显式调用基类构造函数。</a:t>
            </a:r>
          </a:p>
        </p:txBody>
      </p:sp>
      <p:sp>
        <p:nvSpPr>
          <p:cNvPr id="192515" name="Text Box 3"/>
          <p:cNvSpPr txBox="1"/>
          <p:nvPr/>
        </p:nvSpPr>
        <p:spPr>
          <a:xfrm>
            <a:off x="1992313" y="2852738"/>
            <a:ext cx="4176712" cy="30149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class Car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public Car(int i)    { }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class TrashCar : Car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public TrashCar(int i) { }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2516" name="Text Box 4"/>
          <p:cNvSpPr txBox="1"/>
          <p:nvPr/>
        </p:nvSpPr>
        <p:spPr>
          <a:xfrm>
            <a:off x="5951538" y="2781300"/>
            <a:ext cx="4392612" cy="30149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class Car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Car(int i)    { }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class TrashCar : Car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public TrashCar(int i):base(i) { }</a:t>
            </a: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2517" name="AutoShape 5"/>
          <p:cNvSpPr/>
          <p:nvPr/>
        </p:nvSpPr>
        <p:spPr>
          <a:xfrm>
            <a:off x="3216275" y="5949950"/>
            <a:ext cx="1008063" cy="574675"/>
          </a:xfrm>
          <a:prstGeom prst="wedgeRectCallout">
            <a:avLst>
              <a:gd name="adj1" fmla="val -49685"/>
              <a:gd name="adj2" fmla="val -18591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错误</a:t>
            </a:r>
          </a:p>
        </p:txBody>
      </p:sp>
      <p:sp>
        <p:nvSpPr>
          <p:cNvPr id="192518" name="AutoShape 6"/>
          <p:cNvSpPr/>
          <p:nvPr/>
        </p:nvSpPr>
        <p:spPr>
          <a:xfrm>
            <a:off x="7319963" y="5876925"/>
            <a:ext cx="1008062" cy="574675"/>
          </a:xfrm>
          <a:prstGeom prst="wedgeRectCallout">
            <a:avLst>
              <a:gd name="adj1" fmla="val -44958"/>
              <a:gd name="adj2" fmla="val -16850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错误</a:t>
            </a:r>
          </a:p>
        </p:txBody>
      </p:sp>
      <p:sp>
        <p:nvSpPr>
          <p:cNvPr id="192519" name="Text Box 7"/>
          <p:cNvSpPr txBox="1"/>
          <p:nvPr/>
        </p:nvSpPr>
        <p:spPr>
          <a:xfrm>
            <a:off x="2279650" y="3463925"/>
            <a:ext cx="2447925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Car()    { }</a:t>
            </a:r>
            <a:endParaRPr lang="zh-CN" altLang="zh-CN" sz="2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2520" name="AutoShape 8"/>
          <p:cNvSpPr/>
          <p:nvPr/>
        </p:nvSpPr>
        <p:spPr>
          <a:xfrm>
            <a:off x="8832850" y="5661025"/>
            <a:ext cx="1512888" cy="719138"/>
          </a:xfrm>
          <a:prstGeom prst="wedgeRectCallout">
            <a:avLst>
              <a:gd name="adj1" fmla="val -26287"/>
              <a:gd name="adj2" fmla="val -14315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去掉</a:t>
            </a:r>
          </a:p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base(i)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allAtOnce"/>
      <p:bldP spid="192516" grpId="0" build="allAtOnce"/>
      <p:bldP spid="192517" grpId="0" bldLvl="0" animBg="1"/>
      <p:bldP spid="192517" grpId="1" bldLvl="0" animBg="1"/>
      <p:bldP spid="192518" grpId="0" bldLvl="0" animBg="1"/>
      <p:bldP spid="192518" grpId="1" bldLvl="0" animBg="1"/>
      <p:bldP spid="192519" grpId="0"/>
      <p:bldP spid="192520" grpId="0" bldLvl="0" animBg="1"/>
      <p:bldP spid="192520" grpId="1" bldLvl="0" animBg="1"/>
      <p:bldP spid="192520" grpId="2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69" name="Rectangle 2"/>
          <p:cNvSpPr>
            <a:spLocks noGrp="1"/>
          </p:cNvSpPr>
          <p:nvPr>
            <p:ph idx="1"/>
          </p:nvPr>
        </p:nvSpPr>
        <p:spPr>
          <a:xfrm>
            <a:off x="405130" y="485775"/>
            <a:ext cx="11079480" cy="494665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eaLnBrk="1" hangingPunct="1">
              <a:buNone/>
            </a:pPr>
            <a:r>
              <a:rPr lang="zh-CN" altLang="zh-CN" sz="2800" b="0" dirty="0"/>
              <a:t>(3).</a:t>
            </a:r>
            <a:r>
              <a:rPr lang="zh-CN" altLang="zh-CN" sz="2800" b="0" dirty="0">
                <a:solidFill>
                  <a:srgbClr val="FF0000"/>
                </a:solidFill>
              </a:rPr>
              <a:t> </a:t>
            </a:r>
            <a:r>
              <a:rPr lang="zh-CN" altLang="zh-CN" sz="2800" b="0" dirty="0"/>
              <a:t>如果需要调用基类中的同名方法，应该使用</a:t>
            </a:r>
            <a:r>
              <a:rPr lang="zh-CN" altLang="zh-CN" sz="2800" b="0" dirty="0">
                <a:solidFill>
                  <a:srgbClr val="FF0000"/>
                </a:solidFill>
              </a:rPr>
              <a:t>”base.方法名”</a:t>
            </a:r>
            <a:r>
              <a:rPr lang="zh-CN" altLang="zh-CN" sz="2800" b="0" dirty="0"/>
              <a:t>调用</a:t>
            </a:r>
          </a:p>
          <a:p>
            <a:pPr eaLnBrk="1" hangingPunct="1">
              <a:buNone/>
            </a:pPr>
            <a:endParaRPr lang="zh-CN" altLang="zh-CN" sz="1600" b="0" dirty="0"/>
          </a:p>
          <a:p>
            <a:pPr eaLnBrk="1" hangingPunct="1">
              <a:buNone/>
            </a:pPr>
            <a:endParaRPr lang="zh-CN" altLang="zh-CN" sz="1600" b="0" dirty="0"/>
          </a:p>
          <a:p>
            <a:pPr eaLnBrk="1" hangingPunct="1">
              <a:lnSpc>
                <a:spcPct val="95000"/>
              </a:lnSpc>
              <a:spcBef>
                <a:spcPct val="0"/>
              </a:spcBef>
              <a:buNone/>
            </a:pPr>
            <a:endParaRPr lang="zh-CN" altLang="zh-CN" sz="1600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6904990" y="3867785"/>
            <a:ext cx="5003800" cy="2430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000" dirty="0">
                <a:sym typeface="+mn-ea"/>
              </a:rPr>
              <a:t>class MyApp</a:t>
            </a:r>
            <a:endParaRPr lang="en-US" altLang="zh-CN" sz="2000" b="0" dirty="0"/>
          </a:p>
          <a:p>
            <a:pPr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000" dirty="0">
                <a:sym typeface="+mn-ea"/>
              </a:rPr>
              <a:t>{</a:t>
            </a:r>
            <a:endParaRPr lang="en-US" altLang="zh-CN" sz="2000" b="0" dirty="0"/>
          </a:p>
          <a:p>
            <a:pPr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000" dirty="0">
                <a:sym typeface="+mn-ea"/>
              </a:rPr>
              <a:t>    static void Main()</a:t>
            </a:r>
            <a:endParaRPr lang="en-US" altLang="zh-CN" sz="2000" b="0" dirty="0"/>
          </a:p>
          <a:p>
            <a:pPr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000" dirty="0">
                <a:sym typeface="+mn-ea"/>
              </a:rPr>
              <a:t>    {</a:t>
            </a:r>
            <a:endParaRPr lang="en-US" altLang="zh-CN" sz="2000" b="0" dirty="0"/>
          </a:p>
          <a:p>
            <a:pPr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000" dirty="0">
                <a:sym typeface="+mn-ea"/>
              </a:rPr>
              <a:t>        TrashCar myCar = new TrashCar();</a:t>
            </a:r>
            <a:endParaRPr lang="en-US" altLang="zh-CN" sz="2000" b="0" dirty="0"/>
          </a:p>
          <a:p>
            <a:pPr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000" dirty="0">
                <a:sym typeface="+mn-ea"/>
              </a:rPr>
              <a:t>        myCar.</a:t>
            </a:r>
            <a:r>
              <a:rPr lang="en-US" altLang="zh-CN" sz="2000" dirty="0">
                <a:solidFill>
                  <a:schemeClr val="accent2"/>
                </a:solidFill>
                <a:sym typeface="+mn-ea"/>
              </a:rPr>
              <a:t>f1();</a:t>
            </a:r>
            <a:endParaRPr lang="en-US" altLang="zh-CN" sz="2000" b="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000" dirty="0">
                <a:sym typeface="+mn-ea"/>
              </a:rPr>
              <a:t>    }</a:t>
            </a:r>
            <a:endParaRPr lang="en-US" altLang="zh-CN" sz="2000" b="0" dirty="0"/>
          </a:p>
          <a:p>
            <a:pPr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000" dirty="0">
                <a:sym typeface="+mn-ea"/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9020" y="1181735"/>
            <a:ext cx="6133465" cy="3246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dirty="0">
                <a:sym typeface="+mn-ea"/>
              </a:rPr>
              <a:t>class Car</a:t>
            </a:r>
            <a:endParaRPr lang="en-US" altLang="zh-CN" b="0" dirty="0"/>
          </a:p>
          <a:p>
            <a:pPr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dirty="0">
                <a:sym typeface="+mn-ea"/>
              </a:rPr>
              <a:t>{</a:t>
            </a:r>
            <a:endParaRPr lang="en-US" altLang="zh-CN" b="0" dirty="0"/>
          </a:p>
          <a:p>
            <a:pPr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dirty="0">
                <a:sym typeface="+mn-ea"/>
              </a:rPr>
              <a:t>    public Car()     { }</a:t>
            </a:r>
            <a:endParaRPr lang="en-US" altLang="zh-CN" b="0" dirty="0"/>
          </a:p>
          <a:p>
            <a:pPr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dirty="0">
                <a:sym typeface="+mn-ea"/>
              </a:rPr>
              <a:t>    protected void </a:t>
            </a:r>
            <a:r>
              <a:rPr lang="en-US" altLang="zh-CN" b="1" dirty="0">
                <a:solidFill>
                  <a:schemeClr val="accent2"/>
                </a:solidFill>
                <a:sym typeface="+mn-ea"/>
              </a:rPr>
              <a:t>f() </a:t>
            </a:r>
            <a:r>
              <a:rPr lang="en-US" altLang="zh-CN" dirty="0">
                <a:sym typeface="+mn-ea"/>
              </a:rPr>
              <a:t>{ Console.WriteLine("aaa"); }</a:t>
            </a:r>
            <a:endParaRPr lang="en-US" altLang="zh-CN" b="0" dirty="0"/>
          </a:p>
          <a:p>
            <a:pPr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dirty="0">
                <a:sym typeface="+mn-ea"/>
              </a:rPr>
              <a:t>}</a:t>
            </a:r>
            <a:endParaRPr lang="en-US" altLang="zh-CN" b="0" dirty="0"/>
          </a:p>
          <a:p>
            <a:pPr eaLnBrk="1" hangingPunct="1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b="0" dirty="0"/>
          </a:p>
          <a:p>
            <a:pPr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dirty="0">
                <a:sym typeface="+mn-ea"/>
              </a:rPr>
              <a:t>class TrashCar : Car</a:t>
            </a:r>
            <a:endParaRPr lang="en-US" altLang="zh-CN" b="0" dirty="0"/>
          </a:p>
          <a:p>
            <a:pPr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dirty="0">
                <a:sym typeface="+mn-ea"/>
              </a:rPr>
              <a:t>{</a:t>
            </a:r>
            <a:endParaRPr lang="en-US" altLang="zh-CN" b="0" dirty="0"/>
          </a:p>
          <a:p>
            <a:pPr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dirty="0">
                <a:sym typeface="+mn-ea"/>
              </a:rPr>
              <a:t>    public TrashCar() { }</a:t>
            </a:r>
            <a:endParaRPr lang="en-US" altLang="zh-CN" b="0" dirty="0"/>
          </a:p>
          <a:p>
            <a:pPr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dirty="0">
                <a:sym typeface="+mn-ea"/>
              </a:rPr>
              <a:t>    void </a:t>
            </a:r>
            <a:r>
              <a:rPr lang="en-US" altLang="zh-CN" b="1" dirty="0">
                <a:solidFill>
                  <a:schemeClr val="accent2"/>
                </a:solidFill>
                <a:sym typeface="+mn-ea"/>
              </a:rPr>
              <a:t>f() </a:t>
            </a:r>
            <a:r>
              <a:rPr lang="en-US" altLang="zh-CN" dirty="0">
                <a:sym typeface="+mn-ea"/>
              </a:rPr>
              <a:t>{ Console.WriteLine("bbb"); }</a:t>
            </a:r>
            <a:endParaRPr lang="en-US" altLang="zh-CN" b="0" dirty="0"/>
          </a:p>
          <a:p>
            <a:pPr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dirty="0">
                <a:sym typeface="+mn-ea"/>
              </a:rPr>
              <a:t>    public void </a:t>
            </a:r>
            <a:r>
              <a:rPr lang="en-US" altLang="zh-CN" b="1" dirty="0">
                <a:solidFill>
                  <a:schemeClr val="accent2"/>
                </a:solidFill>
                <a:sym typeface="+mn-ea"/>
              </a:rPr>
              <a:t>f1()</a:t>
            </a:r>
            <a:r>
              <a:rPr lang="en-US" altLang="zh-CN" dirty="0">
                <a:sym typeface="+mn-ea"/>
              </a:rPr>
              <a:t> {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base.f();</a:t>
            </a:r>
            <a:r>
              <a:rPr lang="en-US" altLang="zh-CN" dirty="0">
                <a:sym typeface="+mn-ea"/>
              </a:rPr>
              <a:t> f(); }</a:t>
            </a:r>
            <a:endParaRPr lang="en-US" altLang="zh-CN" b="0" dirty="0"/>
          </a:p>
          <a:p>
            <a:pPr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dirty="0">
                <a:sym typeface="+mn-ea"/>
              </a:rPr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3" name="Rectangle 2"/>
          <p:cNvSpPr>
            <a:spLocks noGrp="1"/>
          </p:cNvSpPr>
          <p:nvPr>
            <p:ph idx="1"/>
          </p:nvPr>
        </p:nvSpPr>
        <p:spPr>
          <a:xfrm>
            <a:off x="232410" y="94298"/>
            <a:ext cx="8642350" cy="6669087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0" dirty="0"/>
              <a:t>public class parent //</a:t>
            </a:r>
            <a:r>
              <a:rPr lang="zh-CN" altLang="en-US" sz="1600" b="0" dirty="0"/>
              <a:t>建立基类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0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0" dirty="0"/>
              <a:t>	public </a:t>
            </a:r>
            <a:r>
              <a:rPr lang="en-US" altLang="zh-CN" sz="1600" b="1" dirty="0">
                <a:solidFill>
                  <a:schemeClr val="accent2"/>
                </a:solidFill>
              </a:rPr>
              <a:t>parent</a:t>
            </a:r>
            <a:r>
              <a:rPr lang="en-US" altLang="zh-CN" sz="1600" b="0" dirty="0"/>
              <a:t>(string str) //</a:t>
            </a:r>
            <a:r>
              <a:rPr lang="zh-CN" altLang="en-US" sz="1600" b="0" dirty="0"/>
              <a:t>基类带参数构造函数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600" b="0" dirty="0"/>
              <a:t>	</a:t>
            </a:r>
            <a:r>
              <a:rPr lang="en-US" altLang="zh-CN" sz="1600" b="0" dirty="0"/>
              <a:t>{Console.WriteLine(str);}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600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0" dirty="0"/>
              <a:t>	public void showposition() //</a:t>
            </a:r>
            <a:r>
              <a:rPr lang="zh-CN" altLang="en-US" sz="1600" b="0" dirty="0"/>
              <a:t>基类方法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600" b="0" dirty="0"/>
              <a:t>	</a:t>
            </a:r>
            <a:r>
              <a:rPr lang="en-US" altLang="zh-CN" sz="1600" b="0" dirty="0"/>
              <a:t>{Console.WriteLine("</a:t>
            </a:r>
            <a:r>
              <a:rPr lang="zh-CN" altLang="en-US" sz="1600" b="0" dirty="0"/>
              <a:t>基类的位置在（</a:t>
            </a:r>
            <a:r>
              <a:rPr lang="en-US" altLang="zh-CN" sz="1600" b="0" dirty="0"/>
              <a:t>0</a:t>
            </a:r>
            <a:r>
              <a:rPr lang="zh-CN" altLang="en-US" sz="1600" b="0" dirty="0"/>
              <a:t>，</a:t>
            </a:r>
            <a:r>
              <a:rPr lang="en-US" altLang="zh-CN" sz="1600" b="0" dirty="0"/>
              <a:t>0</a:t>
            </a:r>
            <a:r>
              <a:rPr lang="zh-CN" altLang="en-US" sz="1600" b="0" dirty="0"/>
              <a:t>）</a:t>
            </a:r>
            <a:r>
              <a:rPr lang="en-US" altLang="zh-CN" sz="1600" b="0" dirty="0"/>
              <a:t>");}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0" dirty="0"/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600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0" dirty="0"/>
              <a:t>public class child:parent //</a:t>
            </a:r>
            <a:r>
              <a:rPr lang="zh-CN" altLang="en-US" sz="1600" b="0" dirty="0"/>
              <a:t>派生子类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0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0" dirty="0"/>
              <a:t>	public child():</a:t>
            </a:r>
            <a:r>
              <a:rPr lang="en-US" altLang="zh-CN" sz="1600" b="0" dirty="0">
                <a:solidFill>
                  <a:srgbClr val="FF0000"/>
                </a:solidFill>
              </a:rPr>
              <a:t>base("</a:t>
            </a:r>
            <a:r>
              <a:rPr lang="zh-CN" altLang="en-US" sz="1600" b="0" dirty="0">
                <a:solidFill>
                  <a:srgbClr val="FF0000"/>
                </a:solidFill>
              </a:rPr>
              <a:t>调用基类构造</a:t>
            </a:r>
            <a:r>
              <a:rPr lang="en-US" altLang="zh-CN" sz="1600" b="0" dirty="0">
                <a:solidFill>
                  <a:srgbClr val="FF0000"/>
                </a:solidFill>
              </a:rPr>
              <a:t>")</a:t>
            </a:r>
            <a:r>
              <a:rPr lang="en-US" altLang="zh-CN" sz="1600" b="0" dirty="0"/>
              <a:t> //</a:t>
            </a:r>
            <a:r>
              <a:rPr lang="zh-CN" altLang="en-US" sz="1600" b="0" dirty="0"/>
              <a:t>子类构造函数，调用基类构造函数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600" b="0" dirty="0"/>
              <a:t>	</a:t>
            </a:r>
            <a:r>
              <a:rPr lang="en-US" altLang="zh-CN" sz="1600" b="0" dirty="0"/>
              <a:t>{Console.WriteLine("I am child");}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600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0" dirty="0"/>
              <a:t>	public</a:t>
            </a:r>
            <a:r>
              <a:rPr lang="en-US" altLang="zh-CN" sz="1600" b="0" dirty="0">
                <a:solidFill>
                  <a:schemeClr val="folHlink"/>
                </a:solidFill>
              </a:rPr>
              <a:t> </a:t>
            </a:r>
            <a:r>
              <a:rPr lang="en-US" altLang="zh-CN" sz="1600" b="0" dirty="0"/>
              <a:t>void showposition()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0" dirty="0"/>
              <a:t>	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0" dirty="0"/>
              <a:t>		base.showposition(); //</a:t>
            </a:r>
            <a:r>
              <a:rPr lang="zh-CN" altLang="en-US" sz="1600" b="0" dirty="0"/>
              <a:t>调用基类方法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600" b="0" dirty="0"/>
              <a:t>		</a:t>
            </a:r>
            <a:r>
              <a:rPr lang="en-US" altLang="zh-CN" sz="1600" b="0" dirty="0"/>
              <a:t>Console.WriteLine("</a:t>
            </a:r>
            <a:r>
              <a:rPr lang="zh-CN" altLang="en-US" sz="1600" b="0" dirty="0"/>
              <a:t>派生类的位置在（</a:t>
            </a:r>
            <a:r>
              <a:rPr lang="en-US" altLang="zh-CN" sz="1600" b="0" dirty="0"/>
              <a:t>10,10</a:t>
            </a:r>
            <a:r>
              <a:rPr lang="zh-CN" altLang="en-US" sz="1600" b="0" dirty="0"/>
              <a:t>）</a:t>
            </a:r>
            <a:r>
              <a:rPr lang="en-US" altLang="zh-CN" sz="1600" b="0" dirty="0"/>
              <a:t>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0" dirty="0"/>
              <a:t>	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0" dirty="0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1600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7120890" y="620395"/>
            <a:ext cx="4902835" cy="1861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Main()</a:t>
            </a:r>
            <a:r>
              <a:rPr lang="zh-CN" altLang="en-US" dirty="0">
                <a:sym typeface="+mn-ea"/>
              </a:rPr>
              <a:t>方法中执行下面的代码：</a:t>
            </a:r>
          </a:p>
          <a:p>
            <a:pPr eaLnBrk="1" hangingPunct="1">
              <a:lnSpc>
                <a:spcPct val="80000"/>
              </a:lnSpc>
            </a:pPr>
            <a:endParaRPr lang="zh-CN" altLang="en-US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sym typeface="+mn-ea"/>
              </a:rPr>
              <a:t>parent prt=new parent("I am a parent");</a:t>
            </a:r>
            <a:endParaRPr lang="en-US" altLang="zh-CN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sym typeface="+mn-ea"/>
              </a:rPr>
              <a:t>child chd= new child();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sym typeface="+mn-ea"/>
              </a:rPr>
              <a:t>prt.showposition();</a:t>
            </a:r>
            <a:endParaRPr lang="en-US" altLang="zh-CN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sym typeface="+mn-ea"/>
              </a:rPr>
              <a:t>chd.showposition ();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dirty="0">
              <a:sym typeface="+mn-ea"/>
            </a:endParaRPr>
          </a:p>
        </p:txBody>
      </p:sp>
      <p:sp>
        <p:nvSpPr>
          <p:cNvPr id="265217" name="Rectangle 2"/>
          <p:cNvSpPr>
            <a:spLocks noGrp="1"/>
          </p:cNvSpPr>
          <p:nvPr/>
        </p:nvSpPr>
        <p:spPr>
          <a:xfrm>
            <a:off x="7436485" y="3136900"/>
            <a:ext cx="4444365" cy="351536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b="0" dirty="0"/>
              <a:t>输出结果为：</a:t>
            </a:r>
          </a:p>
          <a:p>
            <a:pPr eaLnBrk="1" hangingPunct="1">
              <a:buNone/>
            </a:pPr>
            <a:r>
              <a:rPr lang="en-US" altLang="zh-CN" sz="2000" b="0" dirty="0"/>
              <a:t>I am a parent</a:t>
            </a:r>
          </a:p>
          <a:p>
            <a:pPr eaLnBrk="1" hangingPunct="1">
              <a:buNone/>
            </a:pPr>
            <a:r>
              <a:rPr lang="zh-CN" altLang="en-US" sz="2000" b="0" dirty="0"/>
              <a:t>调用基类构造</a:t>
            </a:r>
          </a:p>
          <a:p>
            <a:pPr eaLnBrk="1" hangingPunct="1">
              <a:buNone/>
            </a:pPr>
            <a:r>
              <a:rPr lang="en-US" altLang="zh-CN" sz="2000" b="0" dirty="0"/>
              <a:t>I am child</a:t>
            </a:r>
          </a:p>
          <a:p>
            <a:pPr eaLnBrk="1" hangingPunct="1">
              <a:buNone/>
            </a:pPr>
            <a:r>
              <a:rPr lang="zh-CN" altLang="en-US" sz="2000" b="0" dirty="0"/>
              <a:t>基类的位置在（</a:t>
            </a:r>
            <a:r>
              <a:rPr lang="en-US" altLang="zh-CN" sz="2000" b="0" dirty="0"/>
              <a:t>0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0</a:t>
            </a:r>
            <a:r>
              <a:rPr lang="zh-CN" altLang="en-US" sz="2000" b="0" dirty="0"/>
              <a:t>）</a:t>
            </a:r>
          </a:p>
          <a:p>
            <a:pPr eaLnBrk="1" hangingPunct="1">
              <a:buNone/>
            </a:pPr>
            <a:r>
              <a:rPr lang="zh-CN" altLang="en-US" sz="2000" b="0" dirty="0"/>
              <a:t>基类的位置在（</a:t>
            </a:r>
            <a:r>
              <a:rPr lang="en-US" altLang="zh-CN" sz="2000" b="0" dirty="0"/>
              <a:t>0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0</a:t>
            </a:r>
            <a:r>
              <a:rPr lang="zh-CN" altLang="en-US" sz="2000" b="0" dirty="0"/>
              <a:t>）</a:t>
            </a:r>
          </a:p>
          <a:p>
            <a:pPr eaLnBrk="1" hangingPunct="1">
              <a:buNone/>
            </a:pPr>
            <a:r>
              <a:rPr lang="zh-CN" altLang="en-US" sz="2000" b="0" dirty="0"/>
              <a:t>派生类的位置在（</a:t>
            </a:r>
            <a:r>
              <a:rPr lang="en-US" altLang="zh-CN" sz="2000" b="0" dirty="0"/>
              <a:t>10,10</a:t>
            </a:r>
            <a:r>
              <a:rPr lang="zh-CN" altLang="en-US" sz="2000" b="0" dirty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4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4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4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4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64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64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4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64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641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64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641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641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6419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6419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6419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6419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6419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6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3" grpId="0" build="p"/>
      <p:bldP spid="2" grpId="0"/>
      <p:bldP spid="2652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15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1*i*7"/>
  <p:tag name="KSO_WM_TEMPLATE_CATEGORY" val="special"/>
  <p:tag name="KSO_WM_TEMPLATE_INDEX" val="20163155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1*i*8"/>
  <p:tag name="KSO_WM_TEMPLATE_CATEGORY" val="special"/>
  <p:tag name="KSO_WM_TEMPLATE_INDEX" val="20163155"/>
  <p:tag name="KSO_WM_UNIT_INDEX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1*i*9"/>
  <p:tag name="KSO_WM_TEMPLATE_CATEGORY" val="special"/>
  <p:tag name="KSO_WM_TEMPLATE_INDEX" val="20163155"/>
  <p:tag name="KSO_WM_UNIT_INDEX" val="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1*i*10"/>
  <p:tag name="KSO_WM_TEMPLATE_CATEGORY" val="special"/>
  <p:tag name="KSO_WM_TEMPLATE_INDEX" val="20163155"/>
  <p:tag name="KSO_WM_UNIT_INDEX" val="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1*i*11"/>
  <p:tag name="KSO_WM_TEMPLATE_CATEGORY" val="special"/>
  <p:tag name="KSO_WM_TEMPLATE_INDEX" val="20163155"/>
  <p:tag name="KSO_WM_UNIT_INDEX" val="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1*i*12"/>
  <p:tag name="KSO_WM_TEMPLATE_CATEGORY" val="special"/>
  <p:tag name="KSO_WM_TEMPLATE_INDEX" val="20163155"/>
  <p:tag name="KSO_WM_UNIT_INDEX" val="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1*i*13"/>
  <p:tag name="KSO_WM_TEMPLATE_CATEGORY" val="special"/>
  <p:tag name="KSO_WM_TEMPLATE_INDEX" val="20163155"/>
  <p:tag name="KSO_WM_UNIT_INDEX" val="1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3*i*0"/>
  <p:tag name="KSO_WM_TEMPLATE_CATEGORY" val="special"/>
  <p:tag name="KSO_WM_TEMPLATE_INDEX" val="20163155"/>
  <p:tag name="KSO_WM_UNIT_INDEX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3*i*2"/>
  <p:tag name="KSO_WM_TEMPLATE_CATEGORY" val="special"/>
  <p:tag name="KSO_WM_TEMPLATE_INDEX" val="20163155"/>
  <p:tag name="KSO_WM_UNIT_INDEX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3*i*3"/>
  <p:tag name="KSO_WM_TEMPLATE_CATEGORY" val="special"/>
  <p:tag name="KSO_WM_TEMPLATE_INDEX" val="20163155"/>
  <p:tag name="KSO_WM_UNIT_INDEX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15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3*i*4"/>
  <p:tag name="KSO_WM_TEMPLATE_CATEGORY" val="special"/>
  <p:tag name="KSO_WM_TEMPLATE_INDEX" val="20163155"/>
  <p:tag name="KSO_WM_UNIT_INDEX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3*i*5"/>
  <p:tag name="KSO_WM_TEMPLATE_CATEGORY" val="special"/>
  <p:tag name="KSO_WM_TEMPLATE_INDEX" val="20163155"/>
  <p:tag name="KSO_WM_UNIT_INDEX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3*i*7"/>
  <p:tag name="KSO_WM_TEMPLATE_CATEGORY" val="special"/>
  <p:tag name="KSO_WM_TEMPLATE_INDEX" val="20163155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3*i*8"/>
  <p:tag name="KSO_WM_TEMPLATE_CATEGORY" val="special"/>
  <p:tag name="KSO_WM_TEMPLATE_INDEX" val="20163155"/>
  <p:tag name="KSO_WM_UNIT_INDEX" val="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3*i*10"/>
  <p:tag name="KSO_WM_TEMPLATE_CATEGORY" val="special"/>
  <p:tag name="KSO_WM_TEMPLATE_INDEX" val="20163155"/>
  <p:tag name="KSO_WM_UNIT_INDEX" val="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3*i*11"/>
  <p:tag name="KSO_WM_TEMPLATE_CATEGORY" val="special"/>
  <p:tag name="KSO_WM_TEMPLATE_INDEX" val="20163155"/>
  <p:tag name="KSO_WM_UNIT_INDEX" val="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3*i*13"/>
  <p:tag name="KSO_WM_TEMPLATE_CATEGORY" val="special"/>
  <p:tag name="KSO_WM_TEMPLATE_INDEX" val="20163155"/>
  <p:tag name="KSO_WM_UNIT_INDEX" val="1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3*i*14"/>
  <p:tag name="KSO_WM_TEMPLATE_CATEGORY" val="special"/>
  <p:tag name="KSO_WM_TEMPLATE_INDEX" val="20163155"/>
  <p:tag name="KSO_WM_UNIT_INDEX" val="1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1*i*0"/>
  <p:tag name="KSO_WM_TEMPLATE_CATEGORY" val="special"/>
  <p:tag name="KSO_WM_TEMPLATE_INDEX" val="20163155"/>
  <p:tag name="KSO_WM_UNIT_INDEX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1*i*1"/>
  <p:tag name="KSO_WM_TEMPLATE_CATEGORY" val="special"/>
  <p:tag name="KSO_WM_TEMPLATE_INDEX" val="20163155"/>
  <p:tag name="KSO_WM_UNIT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1*i*0"/>
  <p:tag name="KSO_WM_TEMPLATE_CATEGORY" val="special"/>
  <p:tag name="KSO_WM_TEMPLATE_INDEX" val="20163155"/>
  <p:tag name="KSO_WM_UNIT_INDEX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1*i*2"/>
  <p:tag name="KSO_WM_TEMPLATE_CATEGORY" val="special"/>
  <p:tag name="KSO_WM_TEMPLATE_INDEX" val="20163155"/>
  <p:tag name="KSO_WM_UNIT_INDEX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1*i*4"/>
  <p:tag name="KSO_WM_TEMPLATE_CATEGORY" val="special"/>
  <p:tag name="KSO_WM_TEMPLATE_INDEX" val="20163155"/>
  <p:tag name="KSO_WM_UNIT_INDEX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1*i*5"/>
  <p:tag name="KSO_WM_TEMPLATE_CATEGORY" val="special"/>
  <p:tag name="KSO_WM_TEMPLATE_INDEX" val="20163155"/>
  <p:tag name="KSO_WM_UNIT_INDEX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1*i*6"/>
  <p:tag name="KSO_WM_TEMPLATE_CATEGORY" val="special"/>
  <p:tag name="KSO_WM_TEMPLATE_INDEX" val="20163155"/>
  <p:tag name="KSO_WM_UNIT_INDEX" val="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1*i*7"/>
  <p:tag name="KSO_WM_TEMPLATE_CATEGORY" val="special"/>
  <p:tag name="KSO_WM_TEMPLATE_INDEX" val="20163155"/>
  <p:tag name="KSO_WM_UNIT_INDEX" val="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1*i*8"/>
  <p:tag name="KSO_WM_TEMPLATE_CATEGORY" val="special"/>
  <p:tag name="KSO_WM_TEMPLATE_INDEX" val="20163155"/>
  <p:tag name="KSO_WM_UNIT_INDEX" val="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1*i*9"/>
  <p:tag name="KSO_WM_TEMPLATE_CATEGORY" val="special"/>
  <p:tag name="KSO_WM_TEMPLATE_INDEX" val="20163155"/>
  <p:tag name="KSO_WM_UNIT_INDEX" val="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1*i*10"/>
  <p:tag name="KSO_WM_TEMPLATE_CATEGORY" val="special"/>
  <p:tag name="KSO_WM_TEMPLATE_INDEX" val="20163155"/>
  <p:tag name="KSO_WM_UNIT_INDEX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1*i*12"/>
  <p:tag name="KSO_WM_TEMPLATE_CATEGORY" val="special"/>
  <p:tag name="KSO_WM_TEMPLATE_INDEX" val="20163155"/>
  <p:tag name="KSO_WM_UNIT_INDEX" val="1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1*i*13"/>
  <p:tag name="KSO_WM_TEMPLATE_CATEGORY" val="special"/>
  <p:tag name="KSO_WM_TEMPLATE_INDEX" val="20163155"/>
  <p:tag name="KSO_WM_UNIT_INDEX" val="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1*i*1"/>
  <p:tag name="KSO_WM_TEMPLATE_CATEGORY" val="special"/>
  <p:tag name="KSO_WM_TEMPLATE_INDEX" val="20163155"/>
  <p:tag name="KSO_WM_UNIT_INDEX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155"/>
  <p:tag name="KSO_WM_SLIDE_MODEL_TYPE" val="cov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2"/>
  <p:tag name="KSO_WM_SLIDE_INDEX" val="2"/>
  <p:tag name="KSO_WM_SLIDE_ITEM_CNT" val="0"/>
  <p:tag name="KSO_WM_SLIDE_TYPE" val="contents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2*i*0"/>
  <p:tag name="KSO_WM_TEMPLATE_CATEGORY" val="special"/>
  <p:tag name="KSO_WM_TEMPLATE_INDEX" val="20163155"/>
  <p:tag name="KSO_WM_UNIT_INDEX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2*i*1"/>
  <p:tag name="KSO_WM_TEMPLATE_CATEGORY" val="special"/>
  <p:tag name="KSO_WM_TEMPLATE_INDEX" val="20163155"/>
  <p:tag name="KSO_WM_UNIT_INDEX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2*i*2"/>
  <p:tag name="KSO_WM_TEMPLATE_CATEGORY" val="special"/>
  <p:tag name="KSO_WM_TEMPLATE_INDEX" val="20163155"/>
  <p:tag name="KSO_WM_UNIT_INDEX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2*i*3"/>
  <p:tag name="KSO_WM_TEMPLATE_CATEGORY" val="special"/>
  <p:tag name="KSO_WM_TEMPLATE_INDEX" val="20163155"/>
  <p:tag name="KSO_WM_UNIT_INDEX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2*i*8"/>
  <p:tag name="KSO_WM_TEMPLATE_CATEGORY" val="special"/>
  <p:tag name="KSO_WM_TEMPLATE_INDEX" val="20163155"/>
  <p:tag name="KSO_WM_UNIT_INDEX" val="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2*i*8"/>
  <p:tag name="KSO_WM_TEMPLATE_CATEGORY" val="special"/>
  <p:tag name="KSO_WM_TEMPLATE_INDEX" val="20163155"/>
  <p:tag name="KSO_WM_UNIT_INDEX" val="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315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315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1*i*2"/>
  <p:tag name="KSO_WM_TEMPLATE_CATEGORY" val="special"/>
  <p:tag name="KSO_WM_TEMPLATE_INDEX" val="20163155"/>
  <p:tag name="KSO_WM_UNIT_INDEX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315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1*i*3"/>
  <p:tag name="KSO_WM_TEMPLATE_CATEGORY" val="special"/>
  <p:tag name="KSO_WM_TEMPLATE_INDEX" val="20163155"/>
  <p:tag name="KSO_WM_UNIT_INDEX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1*i*4"/>
  <p:tag name="KSO_WM_TEMPLATE_CATEGORY" val="special"/>
  <p:tag name="KSO_WM_TEMPLATE_INDEX" val="20163155"/>
  <p:tag name="KSO_WM_UNIT_INDEX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1*i*5"/>
  <p:tag name="KSO_WM_TEMPLATE_CATEGORY" val="special"/>
  <p:tag name="KSO_WM_TEMPLATE_INDEX" val="20163155"/>
  <p:tag name="KSO_WM_UNIT_INDEX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155_1*i*6"/>
  <p:tag name="KSO_WM_TEMPLATE_CATEGORY" val="special"/>
  <p:tag name="KSO_WM_TEMPLATE_INDEX" val="20163155"/>
  <p:tag name="KSO_WM_UNIT_INDEX" val="6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4498</Words>
  <Application>Microsoft Office PowerPoint</Application>
  <PresentationFormat>宽屏</PresentationFormat>
  <Paragraphs>938</Paragraphs>
  <Slides>57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0" baseType="lpstr">
      <vt:lpstr>Sim Sun</vt:lpstr>
      <vt:lpstr>仿宋</vt:lpstr>
      <vt:lpstr>宋体</vt:lpstr>
      <vt:lpstr>微软雅黑</vt:lpstr>
      <vt:lpstr>黑体</vt:lpstr>
      <vt:lpstr>Arial</vt:lpstr>
      <vt:lpstr>Calibri</vt:lpstr>
      <vt:lpstr>Courier New</vt:lpstr>
      <vt:lpstr>Times New Roman</vt:lpstr>
      <vt:lpstr>Verdana</vt:lpstr>
      <vt:lpstr>Wingdings</vt:lpstr>
      <vt:lpstr>1_Office 主题</vt:lpstr>
      <vt:lpstr>Visio.Drawing.11</vt:lpstr>
      <vt:lpstr>GIS软件设计与开发</vt:lpstr>
      <vt:lpstr>PowerPoint 演示文稿</vt:lpstr>
      <vt:lpstr>1 继承多态</vt:lpstr>
      <vt:lpstr>封装 </vt:lpstr>
      <vt:lpstr>继承 </vt:lpstr>
      <vt:lpstr>子类的声明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多态 </vt:lpstr>
      <vt:lpstr>编译时多态---重载 </vt:lpstr>
      <vt:lpstr>运行时多态---动态绑定(虚函数) </vt:lpstr>
      <vt:lpstr>多态---覆盖 </vt:lpstr>
      <vt:lpstr>PowerPoint 演示文稿</vt:lpstr>
      <vt:lpstr>PowerPoint 演示文稿</vt:lpstr>
      <vt:lpstr>PowerPoint 演示文稿</vt:lpstr>
      <vt:lpstr>重载和覆盖的区别 </vt:lpstr>
      <vt:lpstr>方法的隐藏 </vt:lpstr>
      <vt:lpstr>PowerPoint 演示文稿</vt:lpstr>
      <vt:lpstr>虚属性</vt:lpstr>
      <vt:lpstr>PowerPoint 演示文稿</vt:lpstr>
      <vt:lpstr>PowerPoint 演示文稿</vt:lpstr>
      <vt:lpstr>PowerPoint 演示文稿</vt:lpstr>
      <vt:lpstr>PowerPoint 演示文稿</vt:lpstr>
      <vt:lpstr>2 接口等概念</vt:lpstr>
      <vt:lpstr>密封类</vt:lpstr>
      <vt:lpstr>PowerPoint 演示文稿</vt:lpstr>
      <vt:lpstr>密封方法</vt:lpstr>
      <vt:lpstr>类嵌套</vt:lpstr>
      <vt:lpstr>PowerPoint 演示文稿</vt:lpstr>
      <vt:lpstr>PowerPoint 演示文稿</vt:lpstr>
      <vt:lpstr>PowerPoint 演示文稿</vt:lpstr>
      <vt:lpstr>抽象类</vt:lpstr>
      <vt:lpstr>抽象类</vt:lpstr>
      <vt:lpstr>PowerPoint 演示文稿</vt:lpstr>
      <vt:lpstr>3 接口的作用</vt:lpstr>
      <vt:lpstr>接口</vt:lpstr>
      <vt:lpstr>PowerPoint 演示文稿</vt:lpstr>
      <vt:lpstr>接口实现</vt:lpstr>
      <vt:lpstr> 对接口成员的访问</vt:lpstr>
      <vt:lpstr>PowerPoint 演示文稿</vt:lpstr>
      <vt:lpstr>接口使用</vt:lpstr>
      <vt:lpstr>PowerPoint 演示文稿</vt:lpstr>
      <vt:lpstr>3 接口的作用</vt:lpstr>
      <vt:lpstr>PowerPoint 演示文稿</vt:lpstr>
      <vt:lpstr>PowerPoint 演示文稿</vt:lpstr>
      <vt:lpstr>作为返回值和参数的意义</vt:lpstr>
      <vt:lpstr>PowerPoint 演示文稿</vt:lpstr>
      <vt:lpstr>PowerPoint 演示文稿</vt:lpstr>
      <vt:lpstr>is运算符</vt:lpstr>
      <vt:lpstr>PowerPoint 演示文稿</vt:lpstr>
      <vt:lpstr>as运算符 </vt:lpstr>
      <vt:lpstr>PowerPoint 演示文稿</vt:lpstr>
      <vt:lpstr>接口和抽象类的对比</vt:lpstr>
      <vt:lpstr>3 引用类库及工程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goose</dc:creator>
  <cp:lastModifiedBy>goose</cp:lastModifiedBy>
  <cp:revision>132</cp:revision>
  <dcterms:created xsi:type="dcterms:W3CDTF">2020-09-06T13:10:00Z</dcterms:created>
  <dcterms:modified xsi:type="dcterms:W3CDTF">2020-10-14T07:01:28Z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