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58" r:id="rId6"/>
    <p:sldId id="260" r:id="rId7"/>
    <p:sldId id="264" r:id="rId8"/>
    <p:sldId id="266" r:id="rId9"/>
    <p:sldId id="267" r:id="rId10"/>
    <p:sldId id="268" r:id="rId11"/>
    <p:sldId id="273" r:id="rId12"/>
    <p:sldId id="274" r:id="rId13"/>
    <p:sldId id="276" r:id="rId14"/>
    <p:sldId id="275"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4" r:id="rId32"/>
    <p:sldId id="295" r:id="rId33"/>
    <p:sldId id="296" r:id="rId34"/>
    <p:sldId id="297" r:id="rId35"/>
    <p:sldId id="298" r:id="rId36"/>
    <p:sldId id="299" r:id="rId37"/>
    <p:sldId id="300" r:id="rId38"/>
    <p:sldId id="301" r:id="rId39"/>
    <p:sldId id="376" r:id="rId40"/>
    <p:sldId id="378" r:id="rId41"/>
    <p:sldId id="379" r:id="rId42"/>
    <p:sldId id="380" r:id="rId43"/>
    <p:sldId id="417" r:id="rId44"/>
    <p:sldId id="418" r:id="rId45"/>
    <p:sldId id="420" r:id="rId46"/>
    <p:sldId id="421" r:id="rId47"/>
    <p:sldId id="426" r:id="rId48"/>
    <p:sldId id="428" r:id="rId49"/>
    <p:sldId id="429" r:id="rId50"/>
    <p:sldId id="431" r:id="rId51"/>
    <p:sldId id="433" r:id="rId52"/>
    <p:sldId id="302" r:id="rId53"/>
    <p:sldId id="306" r:id="rId54"/>
    <p:sldId id="381" r:id="rId55"/>
    <p:sldId id="303" r:id="rId56"/>
    <p:sldId id="305" r:id="rId57"/>
    <p:sldId id="307" r:id="rId58"/>
    <p:sldId id="309" r:id="rId59"/>
    <p:sldId id="325" r:id="rId60"/>
    <p:sldId id="326" r:id="rId61"/>
    <p:sldId id="328" r:id="rId62"/>
    <p:sldId id="330" r:id="rId63"/>
    <p:sldId id="358" r:id="rId64"/>
    <p:sldId id="359" r:id="rId65"/>
    <p:sldId id="360" r:id="rId66"/>
    <p:sldId id="36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272" r:id="rId80"/>
    <p:sldId id="382" r:id="rId81"/>
    <p:sldId id="413" r:id="rId82"/>
    <p:sldId id="410" r:id="rId83"/>
    <p:sldId id="411" r:id="rId84"/>
    <p:sldId id="412" r:id="rId8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7522" name="Rectangle 2"/>
          <p:cNvSpPr>
            <a:spLocks noGrp="1" noRot="1" noTextEdit="1"/>
          </p:cNvSpPr>
          <p:nvPr>
            <p:ph type="sldImg"/>
          </p:nvPr>
        </p:nvSpPr>
        <p:spPr>
          <a:xfrm>
            <a:off x="1141413" y="684213"/>
            <a:ext cx="4572000" cy="3429000"/>
          </a:xfrm>
        </p:spPr>
      </p:sp>
      <p:sp>
        <p:nvSpPr>
          <p:cNvPr id="107523" name="Rectangle 3"/>
          <p:cNvSpPr>
            <a:spLocks noGrp="1" noRot="1"/>
          </p:cNvSpPr>
          <p:nvPr>
            <p:ph type="body"/>
          </p:nvPr>
        </p:nvSpPr>
        <p:spPr>
          <a:xfrm>
            <a:off x="684213" y="4341813"/>
            <a:ext cx="5486400" cy="4114800"/>
          </a:xfrm>
        </p:spPr>
        <p:txBody>
          <a:bodyPr wrap="square" lIns="91440" tIns="45720" rIns="91440" bIns="45720" anchor="ctr"/>
          <a:p>
            <a:pPr lvl="0" algn="ctr" eaLnBrk="1" hangingPunct="1">
              <a:spcBef>
                <a:spcPct val="0"/>
              </a:spcBef>
            </a:pPr>
            <a:endParaRPr lang="zh-CN" altLang="en-US" b="1"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6018" name="Rectangle 2"/>
          <p:cNvSpPr>
            <a:spLocks noGrp="1" noRot="1" noTextEdit="1"/>
          </p:cNvSpPr>
          <p:nvPr>
            <p:ph type="sldImg"/>
          </p:nvPr>
        </p:nvSpPr>
        <p:spPr>
          <a:xfrm>
            <a:off x="1141413" y="684213"/>
            <a:ext cx="4572000" cy="3429000"/>
          </a:xfrm>
        </p:spPr>
      </p:sp>
      <p:sp>
        <p:nvSpPr>
          <p:cNvPr id="86019" name="Rectangle 3"/>
          <p:cNvSpPr>
            <a:spLocks noGrp="1" noRot="1"/>
          </p:cNvSpPr>
          <p:nvPr>
            <p:ph type="body"/>
          </p:nvPr>
        </p:nvSpPr>
        <p:spPr>
          <a:xfrm>
            <a:off x="684213" y="4341813"/>
            <a:ext cx="5486400" cy="4114800"/>
          </a:xfrm>
        </p:spPr>
        <p:txBody>
          <a:bodyPr wrap="square" lIns="91440" tIns="45720" rIns="91440" bIns="45720" anchor="ctr"/>
          <a:p>
            <a:pPr lvl="0" eaLnBrk="1" hangingPunct="1"/>
            <a:r>
              <a:rPr lang="en-US" altLang="zh-CN" dirty="0"/>
              <a:t>Format()</a:t>
            </a:r>
            <a:r>
              <a:rPr lang="zh-CN" altLang="en-US" dirty="0"/>
              <a:t>方法是字符串这部分的重点</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rrowheads="1" noTextEdit="1"/>
          </p:cNvSpPr>
          <p:nvPr>
            <p:ph type="sldImg"/>
          </p:nvPr>
        </p:nvSpPr>
        <p:spPr>
          <a:xfrm>
            <a:off x="76200" y="514350"/>
            <a:ext cx="6705600" cy="3771900"/>
          </a:xfrm>
        </p:spPr>
      </p:sp>
      <p:sp>
        <p:nvSpPr>
          <p:cNvPr id="19459" name="Rectangle 3"/>
          <p:cNvSpPr>
            <a:spLocks noGrp="1" noRot="1" noChangeArrowheads="1"/>
          </p:cNvSpPr>
          <p:nvPr>
            <p:ph type="body" idx="1"/>
          </p:nvPr>
        </p:nvSpPr>
        <p:spPr>
          <a:xfrm>
            <a:off x="914400" y="4572000"/>
            <a:ext cx="5029200" cy="4114800"/>
          </a:xfrm>
          <a:noFill/>
        </p:spPr>
        <p:txBody>
          <a:bodyPr/>
          <a:lstStyle/>
          <a:p>
            <a:pPr eaLnBrk="1" hangingPunct="1"/>
            <a:r>
              <a:rPr lang="zh-CN" altLang="en-US" smtClean="0"/>
              <a:t>要了解 </a:t>
            </a:r>
            <a:r>
              <a:rPr lang="en-US" altLang="zh-CN" smtClean="0"/>
              <a:t>CLR </a:t>
            </a:r>
            <a:r>
              <a:rPr lang="zh-CN" altLang="en-US" smtClean="0"/>
              <a:t>和 </a:t>
            </a:r>
            <a:r>
              <a:rPr lang="en-US" altLang="zh-CN" smtClean="0"/>
              <a:t>IL </a:t>
            </a:r>
            <a:r>
              <a:rPr lang="zh-CN" altLang="en-US" smtClean="0"/>
              <a:t>的作用，应首先了解以 </a:t>
            </a:r>
            <a:r>
              <a:rPr lang="en-US" altLang="zh-CN" smtClean="0"/>
              <a:t>Visual Basic </a:t>
            </a:r>
            <a:r>
              <a:rPr lang="zh-CN" altLang="en-US" smtClean="0"/>
              <a:t>或 </a:t>
            </a:r>
            <a:r>
              <a:rPr lang="en-US" altLang="zh-CN" smtClean="0"/>
              <a:t>C++ </a:t>
            </a:r>
            <a:r>
              <a:rPr lang="zh-CN" altLang="en-US" smtClean="0"/>
              <a:t>编写的程序的编译和执行过程所包含的步骤。</a:t>
            </a:r>
            <a:endParaRPr lang="zh-CN" altLang="en-US" smtClean="0"/>
          </a:p>
          <a:p>
            <a:pPr eaLnBrk="1" hangingPunct="1"/>
            <a:endParaRPr lang="zh-CN" altLang="en-US" smtClean="0"/>
          </a:p>
          <a:p>
            <a:pPr eaLnBrk="1" hangingPunct="1"/>
            <a:r>
              <a:rPr lang="zh-CN" altLang="en-US" smtClean="0"/>
              <a:t>无论是以 </a:t>
            </a:r>
            <a:r>
              <a:rPr lang="en-US" altLang="zh-CN" smtClean="0"/>
              <a:t>VB </a:t>
            </a:r>
            <a:r>
              <a:rPr lang="zh-CN" altLang="en-US" smtClean="0"/>
              <a:t>或 </a:t>
            </a:r>
            <a:r>
              <a:rPr lang="en-US" altLang="zh-CN" smtClean="0"/>
              <a:t>C++ </a:t>
            </a:r>
            <a:r>
              <a:rPr lang="zh-CN" altLang="en-US" smtClean="0"/>
              <a:t>语言编写的程序，还是以其他任何可编译语言编写的程序，其各自的语言编译器都会将源代码编译成目标代码或可执行代码。然后，语言各自的运行库将负责执行该代码。这就是在 </a:t>
            </a:r>
            <a:r>
              <a:rPr lang="en-US" altLang="zh-CN" smtClean="0"/>
              <a:t>.NET </a:t>
            </a:r>
            <a:r>
              <a:rPr lang="zh-CN" altLang="en-US" smtClean="0"/>
              <a:t>之前的状况。</a:t>
            </a:r>
            <a:endParaRPr lang="zh-CN" altLang="en-US" smtClean="0"/>
          </a:p>
          <a:p>
            <a:pPr eaLnBrk="1" hangingPunct="1"/>
            <a:endParaRPr lang="zh-CN" altLang="en-US" smtClean="0"/>
          </a:p>
          <a:p>
            <a:pPr eaLnBrk="1" hangingPunct="1"/>
            <a:r>
              <a:rPr lang="zh-CN" altLang="en-US" smtClean="0"/>
              <a:t>使用 </a:t>
            </a:r>
            <a:r>
              <a:rPr lang="en-US" altLang="zh-CN" smtClean="0"/>
              <a:t>.NET </a:t>
            </a:r>
            <a:r>
              <a:rPr lang="zh-CN" altLang="en-US" smtClean="0"/>
              <a:t>时，不同之处在于以 </a:t>
            </a:r>
            <a:r>
              <a:rPr lang="en-US" altLang="zh-CN" smtClean="0"/>
              <a:t>VB</a:t>
            </a:r>
            <a:r>
              <a:rPr lang="zh-CN" altLang="en-US" smtClean="0"/>
              <a:t>、</a:t>
            </a:r>
            <a:r>
              <a:rPr lang="en-US" altLang="zh-CN" smtClean="0"/>
              <a:t>C++ </a:t>
            </a:r>
            <a:r>
              <a:rPr lang="zh-CN" altLang="en-US" smtClean="0"/>
              <a:t>或 </a:t>
            </a:r>
            <a:r>
              <a:rPr lang="en-US" altLang="zh-CN" smtClean="0"/>
              <a:t>.NET </a:t>
            </a:r>
            <a:r>
              <a:rPr lang="zh-CN" altLang="en-US" smtClean="0"/>
              <a:t>所支持的任何语言编写的程序都将由其各自的编译器编译为中间语言，也称为 </a:t>
            </a:r>
            <a:r>
              <a:rPr lang="en-US" altLang="zh-CN" smtClean="0"/>
              <a:t>IL </a:t>
            </a:r>
            <a:r>
              <a:rPr lang="zh-CN" altLang="en-US" smtClean="0"/>
              <a:t>或 </a:t>
            </a:r>
            <a:r>
              <a:rPr lang="en-US" altLang="zh-CN" smtClean="0"/>
              <a:t>MSIL (Microsoft IL)</a:t>
            </a:r>
            <a:r>
              <a:rPr lang="zh-CN" altLang="en-US" smtClean="0"/>
              <a:t>。元数据将与 </a:t>
            </a:r>
            <a:r>
              <a:rPr lang="en-US" altLang="zh-CN" smtClean="0"/>
              <a:t>IL </a:t>
            </a:r>
            <a:r>
              <a:rPr lang="zh-CN" altLang="en-US" smtClean="0"/>
              <a:t>同时生成。 然后，</a:t>
            </a:r>
            <a:r>
              <a:rPr lang="en-US" altLang="zh-CN" smtClean="0"/>
              <a:t>CLR</a:t>
            </a:r>
            <a:r>
              <a:rPr lang="zh-CN" altLang="en-US" smtClean="0"/>
              <a:t>（一种公共语言运行库）将执行 </a:t>
            </a:r>
            <a:r>
              <a:rPr lang="en-US" altLang="zh-CN" smtClean="0"/>
              <a:t>IL</a:t>
            </a:r>
            <a:r>
              <a:rPr lang="zh-CN" altLang="en-US" smtClean="0"/>
              <a:t>。</a:t>
            </a:r>
            <a:endParaRPr lang="zh-CN" altLang="en-US" smtClean="0"/>
          </a:p>
          <a:p>
            <a:pPr eaLnBrk="1" hangingPunct="1"/>
            <a:endParaRPr lang="zh-CN" altLang="en-US" smtClean="0"/>
          </a:p>
          <a:p>
            <a:pPr eaLnBrk="1" hangingPunct="1"/>
            <a:r>
              <a:rPr lang="zh-CN" altLang="en-US" smtClean="0"/>
              <a:t>请注意，只有特定语言的运行库才能理解在第一种情况下由编译器生成的可执行代码。在 </a:t>
            </a:r>
            <a:r>
              <a:rPr lang="en-US" altLang="zh-CN" smtClean="0"/>
              <a:t>.NET </a:t>
            </a:r>
            <a:r>
              <a:rPr lang="zh-CN" altLang="en-US" smtClean="0"/>
              <a:t>程序中，这种可执行代码被 </a:t>
            </a:r>
            <a:r>
              <a:rPr lang="en-US" altLang="zh-CN" smtClean="0"/>
              <a:t>IL </a:t>
            </a:r>
            <a:r>
              <a:rPr lang="zh-CN" altLang="en-US" smtClean="0"/>
              <a:t>取代，</a:t>
            </a:r>
            <a:r>
              <a:rPr lang="zh-CN" altLang="en-US" smtClean="0">
                <a:latin typeface="宋体" panose="02010600030101010101" pitchFamily="2" charset="-122"/>
              </a:rPr>
              <a:t>“</a:t>
            </a:r>
            <a:r>
              <a:rPr lang="zh-CN" altLang="en-US" smtClean="0"/>
              <a:t>公共语言运行库</a:t>
            </a:r>
            <a:r>
              <a:rPr lang="zh-CN" altLang="en-US" smtClean="0">
                <a:latin typeface="宋体" panose="02010600030101010101" pitchFamily="2" charset="-122"/>
              </a:rPr>
              <a:t>”</a:t>
            </a:r>
            <a:r>
              <a:rPr lang="zh-CN" altLang="en-US" smtClean="0"/>
              <a:t>这个唯一的运行库可以理解 </a:t>
            </a:r>
            <a:r>
              <a:rPr lang="en-US" altLang="zh-CN" smtClean="0"/>
              <a:t>IL</a:t>
            </a:r>
            <a:r>
              <a:rPr lang="zh-CN" altLang="en-US" smtClean="0"/>
              <a:t>。 因此，</a:t>
            </a:r>
            <a:r>
              <a:rPr lang="en-US" altLang="zh-CN" smtClean="0"/>
              <a:t>CLR </a:t>
            </a:r>
            <a:r>
              <a:rPr lang="zh-CN" altLang="en-US" smtClean="0"/>
              <a:t>将取代 </a:t>
            </a:r>
            <a:r>
              <a:rPr lang="en-US" altLang="zh-CN" smtClean="0"/>
              <a:t>.NET </a:t>
            </a:r>
            <a:r>
              <a:rPr lang="zh-CN" altLang="en-US" smtClean="0"/>
              <a:t>以前的各个运行库。</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rrowheads="1" noTextEdit="1"/>
          </p:cNvSpPr>
          <p:nvPr>
            <p:ph type="sldImg"/>
          </p:nvPr>
        </p:nvSpPr>
        <p:spPr>
          <a:xfrm>
            <a:off x="76200" y="514350"/>
            <a:ext cx="6705600" cy="3771900"/>
          </a:xfrm>
        </p:spPr>
      </p:sp>
      <p:sp>
        <p:nvSpPr>
          <p:cNvPr id="21507" name="Rectangle 3"/>
          <p:cNvSpPr>
            <a:spLocks noGrp="1" noRot="1" noChangeArrowheads="1"/>
          </p:cNvSpPr>
          <p:nvPr>
            <p:ph type="body" idx="1"/>
          </p:nvPr>
        </p:nvSpPr>
        <p:spPr>
          <a:xfrm>
            <a:off x="914400" y="4572000"/>
            <a:ext cx="5029200" cy="4114800"/>
          </a:xfrm>
          <a:noFill/>
        </p:spPr>
        <p:txBody>
          <a:bodyPr/>
          <a:lstStyle/>
          <a:p>
            <a:pPr eaLnBrk="1" hangingPunct="1"/>
            <a:r>
              <a:rPr lang="zh-CN" altLang="en-US" smtClean="0"/>
              <a:t>要了解 </a:t>
            </a:r>
            <a:r>
              <a:rPr lang="en-US" altLang="zh-CN" smtClean="0"/>
              <a:t>CLR </a:t>
            </a:r>
            <a:r>
              <a:rPr lang="zh-CN" altLang="en-US" smtClean="0"/>
              <a:t>和 </a:t>
            </a:r>
            <a:r>
              <a:rPr lang="en-US" altLang="zh-CN" smtClean="0"/>
              <a:t>IL </a:t>
            </a:r>
            <a:r>
              <a:rPr lang="zh-CN" altLang="en-US" smtClean="0"/>
              <a:t>的作用，应首先了解以 </a:t>
            </a:r>
            <a:r>
              <a:rPr lang="en-US" altLang="zh-CN" smtClean="0"/>
              <a:t>Visual Basic </a:t>
            </a:r>
            <a:r>
              <a:rPr lang="zh-CN" altLang="en-US" smtClean="0"/>
              <a:t>或 </a:t>
            </a:r>
            <a:r>
              <a:rPr lang="en-US" altLang="zh-CN" smtClean="0"/>
              <a:t>C++ </a:t>
            </a:r>
            <a:r>
              <a:rPr lang="zh-CN" altLang="en-US" smtClean="0"/>
              <a:t>编写的程序的编译和执行过程所包含的步骤。</a:t>
            </a:r>
            <a:endParaRPr lang="zh-CN" altLang="en-US" smtClean="0"/>
          </a:p>
          <a:p>
            <a:pPr eaLnBrk="1" hangingPunct="1"/>
            <a:endParaRPr lang="zh-CN" altLang="en-US" smtClean="0"/>
          </a:p>
          <a:p>
            <a:pPr eaLnBrk="1" hangingPunct="1"/>
            <a:r>
              <a:rPr lang="zh-CN" altLang="en-US" smtClean="0"/>
              <a:t>无论是以 </a:t>
            </a:r>
            <a:r>
              <a:rPr lang="en-US" altLang="zh-CN" smtClean="0"/>
              <a:t>VB </a:t>
            </a:r>
            <a:r>
              <a:rPr lang="zh-CN" altLang="en-US" smtClean="0"/>
              <a:t>或 </a:t>
            </a:r>
            <a:r>
              <a:rPr lang="en-US" altLang="zh-CN" smtClean="0"/>
              <a:t>C++ </a:t>
            </a:r>
            <a:r>
              <a:rPr lang="zh-CN" altLang="en-US" smtClean="0"/>
              <a:t>语言编写的程序，还是以其他任何可编译语言编写的程序，其各自的语言编译器都会将源代码编译成目标代码或可执行代码。然后，语言各自的运行库将负责执行该代码。这就是在 </a:t>
            </a:r>
            <a:r>
              <a:rPr lang="en-US" altLang="zh-CN" smtClean="0"/>
              <a:t>.NET </a:t>
            </a:r>
            <a:r>
              <a:rPr lang="zh-CN" altLang="en-US" smtClean="0"/>
              <a:t>之前的状况。</a:t>
            </a:r>
            <a:endParaRPr lang="zh-CN" altLang="en-US" smtClean="0"/>
          </a:p>
          <a:p>
            <a:pPr eaLnBrk="1" hangingPunct="1"/>
            <a:endParaRPr lang="zh-CN" altLang="en-US" smtClean="0"/>
          </a:p>
          <a:p>
            <a:pPr eaLnBrk="1" hangingPunct="1"/>
            <a:r>
              <a:rPr lang="zh-CN" altLang="en-US" smtClean="0"/>
              <a:t>使用 </a:t>
            </a:r>
            <a:r>
              <a:rPr lang="en-US" altLang="zh-CN" smtClean="0"/>
              <a:t>.NET </a:t>
            </a:r>
            <a:r>
              <a:rPr lang="zh-CN" altLang="en-US" smtClean="0"/>
              <a:t>时，不同之处在于以 </a:t>
            </a:r>
            <a:r>
              <a:rPr lang="en-US" altLang="zh-CN" smtClean="0"/>
              <a:t>VB</a:t>
            </a:r>
            <a:r>
              <a:rPr lang="zh-CN" altLang="en-US" smtClean="0"/>
              <a:t>、</a:t>
            </a:r>
            <a:r>
              <a:rPr lang="en-US" altLang="zh-CN" smtClean="0"/>
              <a:t>C++ </a:t>
            </a:r>
            <a:r>
              <a:rPr lang="zh-CN" altLang="en-US" smtClean="0"/>
              <a:t>或 </a:t>
            </a:r>
            <a:r>
              <a:rPr lang="en-US" altLang="zh-CN" smtClean="0"/>
              <a:t>.NET </a:t>
            </a:r>
            <a:r>
              <a:rPr lang="zh-CN" altLang="en-US" smtClean="0"/>
              <a:t>所支持的任何语言编写的程序都将由其各自的编译器编译为中间语言，也称为 </a:t>
            </a:r>
            <a:r>
              <a:rPr lang="en-US" altLang="zh-CN" smtClean="0"/>
              <a:t>IL </a:t>
            </a:r>
            <a:r>
              <a:rPr lang="zh-CN" altLang="en-US" smtClean="0"/>
              <a:t>或 </a:t>
            </a:r>
            <a:r>
              <a:rPr lang="en-US" altLang="zh-CN" smtClean="0"/>
              <a:t>MSIL (Microsoft IL)</a:t>
            </a:r>
            <a:r>
              <a:rPr lang="zh-CN" altLang="en-US" smtClean="0"/>
              <a:t>。元数据将与 </a:t>
            </a:r>
            <a:r>
              <a:rPr lang="en-US" altLang="zh-CN" smtClean="0"/>
              <a:t>IL </a:t>
            </a:r>
            <a:r>
              <a:rPr lang="zh-CN" altLang="en-US" smtClean="0"/>
              <a:t>同时生成。 然后，</a:t>
            </a:r>
            <a:r>
              <a:rPr lang="en-US" altLang="zh-CN" smtClean="0"/>
              <a:t>CLR</a:t>
            </a:r>
            <a:r>
              <a:rPr lang="zh-CN" altLang="en-US" smtClean="0"/>
              <a:t>（一种公共语言运行库）将执行 </a:t>
            </a:r>
            <a:r>
              <a:rPr lang="en-US" altLang="zh-CN" smtClean="0"/>
              <a:t>IL</a:t>
            </a:r>
            <a:r>
              <a:rPr lang="zh-CN" altLang="en-US" smtClean="0"/>
              <a:t>。</a:t>
            </a:r>
            <a:endParaRPr lang="zh-CN" altLang="en-US" smtClean="0"/>
          </a:p>
          <a:p>
            <a:pPr eaLnBrk="1" hangingPunct="1"/>
            <a:endParaRPr lang="zh-CN" altLang="en-US" smtClean="0"/>
          </a:p>
          <a:p>
            <a:pPr eaLnBrk="1" hangingPunct="1"/>
            <a:r>
              <a:rPr lang="zh-CN" altLang="en-US" smtClean="0"/>
              <a:t>请注意，只有特定语言的运行库才能理解在第一种情况下由编译器生成的可执行代码。在 </a:t>
            </a:r>
            <a:r>
              <a:rPr lang="en-US" altLang="zh-CN" smtClean="0"/>
              <a:t>.NET </a:t>
            </a:r>
            <a:r>
              <a:rPr lang="zh-CN" altLang="en-US" smtClean="0"/>
              <a:t>程序中，这种可执行代码被 </a:t>
            </a:r>
            <a:r>
              <a:rPr lang="en-US" altLang="zh-CN" smtClean="0"/>
              <a:t>IL </a:t>
            </a:r>
            <a:r>
              <a:rPr lang="zh-CN" altLang="en-US" smtClean="0"/>
              <a:t>取代，</a:t>
            </a:r>
            <a:r>
              <a:rPr lang="zh-CN" altLang="en-US" smtClean="0">
                <a:latin typeface="宋体" panose="02010600030101010101" pitchFamily="2" charset="-122"/>
              </a:rPr>
              <a:t>“</a:t>
            </a:r>
            <a:r>
              <a:rPr lang="zh-CN" altLang="en-US" smtClean="0"/>
              <a:t>公共语言运行库</a:t>
            </a:r>
            <a:r>
              <a:rPr lang="zh-CN" altLang="en-US" smtClean="0">
                <a:latin typeface="宋体" panose="02010600030101010101" pitchFamily="2" charset="-122"/>
              </a:rPr>
              <a:t>”</a:t>
            </a:r>
            <a:r>
              <a:rPr lang="zh-CN" altLang="en-US" smtClean="0"/>
              <a:t>这个唯一的运行库可以理解 </a:t>
            </a:r>
            <a:r>
              <a:rPr lang="en-US" altLang="zh-CN" smtClean="0"/>
              <a:t>IL</a:t>
            </a:r>
            <a:r>
              <a:rPr lang="zh-CN" altLang="en-US" smtClean="0"/>
              <a:t>。 因此，</a:t>
            </a:r>
            <a:r>
              <a:rPr lang="en-US" altLang="zh-CN" smtClean="0"/>
              <a:t>CLR </a:t>
            </a:r>
            <a:r>
              <a:rPr lang="zh-CN" altLang="en-US" smtClean="0"/>
              <a:t>将取代 </a:t>
            </a:r>
            <a:r>
              <a:rPr lang="en-US" altLang="zh-CN" smtClean="0"/>
              <a:t>.NET </a:t>
            </a:r>
            <a:r>
              <a:rPr lang="zh-CN" altLang="en-US" smtClean="0"/>
              <a:t>以前的各个运行库。</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rrowheads="1" noTextEdit="1"/>
          </p:cNvSpPr>
          <p:nvPr>
            <p:ph type="sldImg"/>
          </p:nvPr>
        </p:nvSpPr>
        <p:spPr>
          <a:xfrm>
            <a:off x="76200" y="514350"/>
            <a:ext cx="6705600" cy="3771900"/>
          </a:xfrm>
        </p:spPr>
      </p:sp>
      <p:sp>
        <p:nvSpPr>
          <p:cNvPr id="23555" name="Rectangle 3"/>
          <p:cNvSpPr>
            <a:spLocks noGrp="1" noRot="1" noChangeArrowheads="1"/>
          </p:cNvSpPr>
          <p:nvPr>
            <p:ph type="body" idx="1"/>
          </p:nvPr>
        </p:nvSpPr>
        <p:spPr>
          <a:xfrm>
            <a:off x="914400" y="4572000"/>
            <a:ext cx="5029200" cy="4114800"/>
          </a:xfrm>
          <a:noFill/>
        </p:spPr>
        <p:txBody>
          <a:bodyPr/>
          <a:lstStyle/>
          <a:p>
            <a:pPr eaLnBrk="1" hangingPunct="1"/>
            <a:r>
              <a:rPr lang="zh-CN" altLang="en-US" smtClean="0"/>
              <a:t>此幻灯片上的图例重述了我们在前一个幻灯片中所讲述的内容。</a:t>
            </a:r>
            <a:endParaRPr lang="zh-CN" altLang="en-US" smtClean="0"/>
          </a:p>
          <a:p>
            <a:pPr eaLnBrk="1" hangingPunct="1"/>
            <a:endParaRPr lang="zh-CN" altLang="en-US" smtClean="0"/>
          </a:p>
          <a:p>
            <a:pPr eaLnBrk="1" hangingPunct="1"/>
            <a:r>
              <a:rPr lang="zh-CN" altLang="en-US" smtClean="0"/>
              <a:t>特定于语言的编译器将 </a:t>
            </a:r>
            <a:r>
              <a:rPr lang="en-US" altLang="zh-CN" smtClean="0"/>
              <a:t>.NET </a:t>
            </a:r>
            <a:r>
              <a:rPr lang="zh-CN" altLang="en-US" smtClean="0"/>
              <a:t>源代码编译为 </a:t>
            </a:r>
            <a:r>
              <a:rPr lang="en-US" altLang="zh-CN" smtClean="0"/>
              <a:t>MSIL </a:t>
            </a:r>
            <a:r>
              <a:rPr lang="zh-CN" altLang="en-US" smtClean="0"/>
              <a:t>和元数据，再由 </a:t>
            </a:r>
            <a:r>
              <a:rPr lang="en-US" altLang="zh-CN" smtClean="0"/>
              <a:t>CLR </a:t>
            </a:r>
            <a:r>
              <a:rPr lang="zh-CN" altLang="en-US" smtClean="0"/>
              <a:t>转换成机器码。然后操作系统执行此机器码。由此可以看出，</a:t>
            </a:r>
            <a:r>
              <a:rPr lang="en-US" altLang="zh-CN" smtClean="0"/>
              <a:t>.NET </a:t>
            </a:r>
            <a:r>
              <a:rPr lang="zh-CN" altLang="en-US" smtClean="0"/>
              <a:t>程序实际上被编译了两次。由于 </a:t>
            </a:r>
            <a:r>
              <a:rPr lang="en-US" altLang="zh-CN" smtClean="0"/>
              <a:t>IL </a:t>
            </a:r>
            <a:r>
              <a:rPr lang="zh-CN" altLang="en-US" smtClean="0"/>
              <a:t>与机器码非常接近，因此，第二次编译（从 </a:t>
            </a:r>
            <a:r>
              <a:rPr lang="en-US" altLang="zh-CN" smtClean="0"/>
              <a:t>IL </a:t>
            </a:r>
            <a:r>
              <a:rPr lang="zh-CN" altLang="en-US" smtClean="0"/>
              <a:t>到机器码）的速度比较快。</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Rot="1" noChangeArrowheads="1" noTextEdit="1"/>
          </p:cNvSpPr>
          <p:nvPr>
            <p:ph type="sldImg"/>
          </p:nvPr>
        </p:nvSpPr>
        <p:spPr>
          <a:xfrm>
            <a:off x="914400" y="514350"/>
            <a:ext cx="5029200" cy="3771900"/>
          </a:xfrm>
        </p:spPr>
      </p:sp>
      <p:sp>
        <p:nvSpPr>
          <p:cNvPr id="25603" name="Rectangle 3"/>
          <p:cNvSpPr>
            <a:spLocks noGrp="1" noRot="1" noChangeArrowheads="1"/>
          </p:cNvSpPr>
          <p:nvPr>
            <p:ph type="body" idx="1"/>
          </p:nvPr>
        </p:nvSpPr>
        <p:spPr>
          <a:xfrm>
            <a:off x="914400" y="4572000"/>
            <a:ext cx="5029200" cy="4114800"/>
          </a:xfrm>
          <a:noFill/>
        </p:spPr>
        <p:txBody>
          <a:bodyPr/>
          <a:lstStyle/>
          <a:p>
            <a:pPr eaLnBrk="1" hangingPunct="1"/>
            <a:r>
              <a:rPr lang="en-US" altLang="zh-CN" smtClean="0"/>
              <a:t>MSIL</a:t>
            </a:r>
            <a:r>
              <a:rPr lang="zh-CN" altLang="en-US" smtClean="0"/>
              <a:t>（</a:t>
            </a:r>
            <a:r>
              <a:rPr lang="en-US" altLang="zh-CN" smtClean="0"/>
              <a:t>Microsoft </a:t>
            </a:r>
            <a:r>
              <a:rPr lang="zh-CN" altLang="en-US" smtClean="0"/>
              <a:t>中间语言）可用于实现语言互操作性，因为无论使用哪种 </a:t>
            </a:r>
            <a:r>
              <a:rPr lang="en-US" altLang="zh-CN" smtClean="0"/>
              <a:t>.NET </a:t>
            </a:r>
            <a:r>
              <a:rPr lang="zh-CN" altLang="en-US" smtClean="0"/>
              <a:t>语言，都会生成 </a:t>
            </a:r>
            <a:r>
              <a:rPr lang="en-US" altLang="zh-CN" smtClean="0"/>
              <a:t>MSIL</a:t>
            </a:r>
            <a:r>
              <a:rPr lang="zh-CN" altLang="en-US" smtClean="0"/>
              <a:t>，然后由 </a:t>
            </a:r>
            <a:r>
              <a:rPr lang="en-US" altLang="zh-CN" smtClean="0"/>
              <a:t>CLR </a:t>
            </a:r>
            <a:r>
              <a:rPr lang="zh-CN" altLang="en-US" smtClean="0"/>
              <a:t>执行此 </a:t>
            </a:r>
            <a:r>
              <a:rPr lang="en-US" altLang="zh-CN" smtClean="0"/>
              <a:t>IL</a:t>
            </a:r>
            <a:r>
              <a:rPr lang="zh-CN" altLang="en-US" smtClean="0"/>
              <a:t>。</a:t>
            </a:r>
            <a:endParaRPr lang="zh-CN" altLang="en-US" smtClean="0"/>
          </a:p>
          <a:p>
            <a:pPr eaLnBrk="1" hangingPunct="1"/>
            <a:endParaRPr lang="zh-CN" altLang="en-US" smtClean="0"/>
          </a:p>
          <a:p>
            <a:pPr eaLnBrk="1" hangingPunct="1"/>
            <a:r>
              <a:rPr lang="zh-CN" altLang="en-US" smtClean="0"/>
              <a:t>如前所述，</a:t>
            </a:r>
            <a:r>
              <a:rPr lang="en-US" altLang="zh-CN" smtClean="0"/>
              <a:t>IL </a:t>
            </a:r>
            <a:r>
              <a:rPr lang="zh-CN" altLang="en-US" smtClean="0"/>
              <a:t>不是字节代码或机器码，但与其非常接近。因此，在执行应用程序时，从 </a:t>
            </a:r>
            <a:r>
              <a:rPr lang="en-US" altLang="zh-CN" smtClean="0"/>
              <a:t>IL </a:t>
            </a:r>
            <a:r>
              <a:rPr lang="zh-CN" altLang="en-US" smtClean="0"/>
              <a:t>到机器码的转换速度非常快。</a:t>
            </a:r>
            <a:endParaRPr lang="zh-CN" altLang="en-US" smtClean="0"/>
          </a:p>
          <a:p>
            <a:pPr eaLnBrk="1" hangingPunct="1"/>
            <a:endParaRPr lang="zh-CN" altLang="en-US" smtClean="0"/>
          </a:p>
          <a:p>
            <a:pPr eaLnBrk="1" hangingPunct="1"/>
            <a:r>
              <a:rPr lang="en-US" altLang="zh-CN" smtClean="0"/>
              <a:t>MSIL </a:t>
            </a:r>
            <a:r>
              <a:rPr lang="zh-CN" altLang="en-US" smtClean="0"/>
              <a:t>是独立于 </a:t>
            </a:r>
            <a:r>
              <a:rPr lang="en-US" altLang="zh-CN" smtClean="0"/>
              <a:t>CPU </a:t>
            </a:r>
            <a:r>
              <a:rPr lang="zh-CN" altLang="en-US" smtClean="0"/>
              <a:t>的指令集。</a:t>
            </a:r>
            <a:r>
              <a:rPr lang="en-US" altLang="zh-CN" smtClean="0"/>
              <a:t>CLR </a:t>
            </a:r>
            <a:r>
              <a:rPr lang="zh-CN" altLang="en-US" smtClean="0"/>
              <a:t>将这些指令转换为在上一张幻灯片中提到的特定于 </a:t>
            </a:r>
            <a:r>
              <a:rPr lang="en-US" altLang="zh-CN" smtClean="0"/>
              <a:t>CPU </a:t>
            </a:r>
            <a:r>
              <a:rPr lang="zh-CN" altLang="en-US" smtClean="0"/>
              <a:t>特定的指令集。</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rrowheads="1" noTextEdit="1"/>
          </p:cNvSpPr>
          <p:nvPr>
            <p:ph type="sldImg"/>
          </p:nvPr>
        </p:nvSpPr>
        <p:spPr>
          <a:xfrm>
            <a:off x="914400" y="514350"/>
            <a:ext cx="5029200" cy="3771900"/>
          </a:xfrm>
        </p:spPr>
      </p:sp>
      <p:sp>
        <p:nvSpPr>
          <p:cNvPr id="28675" name="Rectangle 3"/>
          <p:cNvSpPr>
            <a:spLocks noGrp="1" noRot="1" noChangeArrowheads="1"/>
          </p:cNvSpPr>
          <p:nvPr>
            <p:ph type="body" idx="1"/>
          </p:nvPr>
        </p:nvSpPr>
        <p:spPr>
          <a:xfrm>
            <a:off x="914400" y="4572000"/>
            <a:ext cx="5029200" cy="4114800"/>
          </a:xfrm>
          <a:noFill/>
        </p:spPr>
        <p:txBody>
          <a:bodyPr/>
          <a:lstStyle/>
          <a:p>
            <a:pPr eaLnBrk="1" hangingPunct="1"/>
            <a:r>
              <a:rPr lang="zh-CN" altLang="en-US" smtClean="0"/>
              <a:t>在此幻灯片中，我们将详细讲解 </a:t>
            </a:r>
            <a:r>
              <a:rPr lang="en-US" altLang="zh-CN" smtClean="0"/>
              <a:t>CLR</a:t>
            </a:r>
            <a:r>
              <a:rPr lang="zh-CN" altLang="en-US" smtClean="0"/>
              <a:t>。</a:t>
            </a:r>
            <a:endParaRPr lang="zh-CN" altLang="en-US" smtClean="0"/>
          </a:p>
          <a:p>
            <a:pPr eaLnBrk="1" hangingPunct="1"/>
            <a:endParaRPr lang="zh-CN" altLang="en-US" smtClean="0"/>
          </a:p>
          <a:p>
            <a:pPr eaLnBrk="1" hangingPunct="1"/>
            <a:r>
              <a:rPr lang="zh-CN" altLang="en-US" smtClean="0"/>
              <a:t>几乎每种语言都有自己的运行库。</a:t>
            </a:r>
            <a:r>
              <a:rPr lang="en-US" altLang="zh-CN" smtClean="0"/>
              <a:t>VB </a:t>
            </a:r>
            <a:r>
              <a:rPr lang="zh-CN" altLang="en-US" smtClean="0"/>
              <a:t>的运行库名为 </a:t>
            </a:r>
            <a:r>
              <a:rPr lang="en-US" altLang="zh-CN" smtClean="0"/>
              <a:t>VBRUN</a:t>
            </a:r>
            <a:r>
              <a:rPr lang="zh-CN" altLang="en-US" smtClean="0"/>
              <a:t>，而 </a:t>
            </a:r>
            <a:r>
              <a:rPr lang="en-US" altLang="zh-CN" smtClean="0"/>
              <a:t>VC++ </a:t>
            </a:r>
            <a:r>
              <a:rPr lang="zh-CN" altLang="en-US" smtClean="0"/>
              <a:t>的运行库为 </a:t>
            </a:r>
            <a:r>
              <a:rPr lang="en-US" altLang="zh-CN" smtClean="0"/>
              <a:t>MSVCRT</a:t>
            </a:r>
            <a:r>
              <a:rPr lang="zh-CN" altLang="en-US" smtClean="0"/>
              <a:t>。使用 </a:t>
            </a:r>
            <a:r>
              <a:rPr lang="en-US" altLang="zh-CN" smtClean="0"/>
              <a:t>.NET</a:t>
            </a:r>
            <a:r>
              <a:rPr lang="zh-CN" altLang="en-US" smtClean="0"/>
              <a:t>，所有支持的语言都有一个公共的运行库 </a:t>
            </a:r>
            <a:r>
              <a:rPr lang="en-US" altLang="zh-CN" smtClean="0"/>
              <a:t>– CLR</a:t>
            </a:r>
            <a:r>
              <a:rPr lang="zh-CN" altLang="en-US" smtClean="0"/>
              <a:t>。</a:t>
            </a:r>
            <a:endParaRPr lang="zh-CN" altLang="en-US" smtClean="0"/>
          </a:p>
          <a:p>
            <a:pPr eaLnBrk="1" hangingPunct="1"/>
            <a:endParaRPr lang="zh-CN" altLang="en-US" smtClean="0"/>
          </a:p>
          <a:p>
            <a:pPr eaLnBrk="1" hangingPunct="1"/>
            <a:r>
              <a:rPr lang="zh-CN" altLang="en-US" smtClean="0"/>
              <a:t>与所有其他运行库一样，</a:t>
            </a:r>
            <a:r>
              <a:rPr lang="en-US" altLang="zh-CN" smtClean="0"/>
              <a:t>CLR </a:t>
            </a:r>
            <a:r>
              <a:rPr lang="zh-CN" altLang="en-US" smtClean="0"/>
              <a:t>也管理内存。另外，它还简化了其对象可以进行跨语言交互的应用程序和组件的设计。例如，可以设计能够在 </a:t>
            </a:r>
            <a:r>
              <a:rPr lang="en-US" altLang="zh-CN" smtClean="0"/>
              <a:t>VB </a:t>
            </a:r>
            <a:r>
              <a:rPr lang="zh-CN" altLang="en-US" smtClean="0"/>
              <a:t>中使用的 </a:t>
            </a:r>
            <a:r>
              <a:rPr lang="en-US" altLang="zh-CN" smtClean="0"/>
              <a:t>C++ </a:t>
            </a:r>
            <a:r>
              <a:rPr lang="zh-CN" altLang="en-US" smtClean="0"/>
              <a:t>组件，或能够在 </a:t>
            </a:r>
            <a:r>
              <a:rPr lang="en-US" altLang="zh-CN" smtClean="0"/>
              <a:t>C# </a:t>
            </a:r>
            <a:r>
              <a:rPr lang="zh-CN" altLang="en-US" smtClean="0"/>
              <a:t>中使用的 </a:t>
            </a:r>
            <a:r>
              <a:rPr lang="en-US" altLang="zh-CN" smtClean="0"/>
              <a:t>VB </a:t>
            </a:r>
            <a:r>
              <a:rPr lang="zh-CN" altLang="en-US" smtClean="0"/>
              <a:t>组件。</a:t>
            </a:r>
            <a:endParaRPr lang="zh-CN" altLang="en-US" smtClean="0"/>
          </a:p>
          <a:p>
            <a:pPr eaLnBrk="1" hangingPunct="1"/>
            <a:endParaRPr lang="zh-CN" altLang="en-US" smtClean="0"/>
          </a:p>
          <a:p>
            <a:pPr eaLnBrk="1" hangingPunct="1"/>
            <a:r>
              <a:rPr lang="en-US" altLang="zh-CN" smtClean="0"/>
              <a:t>CLR </a:t>
            </a:r>
            <a:r>
              <a:rPr lang="zh-CN" altLang="en-US" smtClean="0"/>
              <a:t>还可以确保经过一次编译的代码能够在支持该运行库的任何 </a:t>
            </a:r>
            <a:r>
              <a:rPr lang="en-US" altLang="zh-CN" smtClean="0"/>
              <a:t>CPU </a:t>
            </a:r>
            <a:r>
              <a:rPr lang="zh-CN" altLang="en-US" smtClean="0"/>
              <a:t>或操作系统上运行。</a:t>
            </a:r>
            <a:endParaRPr lang="zh-CN" altLang="en-US" smtClean="0"/>
          </a:p>
          <a:p>
            <a:pPr eaLnBrk="1" hangingPunct="1"/>
            <a:endParaRPr lang="zh-CN" altLang="en-US" smtClean="0"/>
          </a:p>
          <a:p>
            <a:pPr eaLnBrk="1" hangingPunct="1"/>
            <a:r>
              <a:rPr lang="zh-CN" altLang="en-US" smtClean="0"/>
              <a:t>它提供了跨语言集成，可以在 </a:t>
            </a:r>
            <a:r>
              <a:rPr lang="en-US" altLang="zh-CN" smtClean="0"/>
              <a:t>VB </a:t>
            </a:r>
            <a:r>
              <a:rPr lang="zh-CN" altLang="en-US" smtClean="0"/>
              <a:t>中编写一个类，然后在 </a:t>
            </a:r>
            <a:r>
              <a:rPr lang="en-US" altLang="zh-CN" smtClean="0"/>
              <a:t>C# </a:t>
            </a:r>
            <a:r>
              <a:rPr lang="zh-CN" altLang="en-US" smtClean="0"/>
              <a:t>或 </a:t>
            </a:r>
            <a:r>
              <a:rPr lang="en-US" altLang="zh-CN" smtClean="0"/>
              <a:t>.NET </a:t>
            </a:r>
            <a:r>
              <a:rPr lang="zh-CN" altLang="en-US" smtClean="0"/>
              <a:t>所支持的其他任何语言中继承该类。</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nchor="t"/>
          <a:lstStyle/>
          <a:p>
            <a:pPr eaLnBrk="1" hangingPunct="1">
              <a:spcBef>
                <a:spcPct val="0"/>
              </a:spcBef>
            </a:pPr>
            <a:endParaRPr lang="zh-CN" altLang="en-US" smtClean="0"/>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4051847C-B9D3-47F2-BE6B-EE19370902AC}"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nchor="t"/>
          <a:lstStyle/>
          <a:p>
            <a:pPr eaLnBrk="1" hangingPunct="1">
              <a:spcBef>
                <a:spcPct val="0"/>
              </a:spcBef>
            </a:pPr>
            <a:endParaRPr lang="zh-CN" altLang="en-US" smtClean="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C776B8C4-00CF-4C01-B7D3-420D8EE08526}"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6802" name="Rectangle 2"/>
          <p:cNvSpPr>
            <a:spLocks noGrp="1" noRot="1" noTextEdit="1"/>
          </p:cNvSpPr>
          <p:nvPr>
            <p:ph type="sldImg"/>
          </p:nvPr>
        </p:nvSpPr>
        <p:spPr>
          <a:xfrm>
            <a:off x="1141413" y="684213"/>
            <a:ext cx="4572000" cy="3429000"/>
          </a:xfrm>
        </p:spPr>
      </p:sp>
      <p:sp>
        <p:nvSpPr>
          <p:cNvPr id="76803" name="Rectangle 3"/>
          <p:cNvSpPr>
            <a:spLocks noGrp="1" noRot="1"/>
          </p:cNvSpPr>
          <p:nvPr>
            <p:ph type="body"/>
          </p:nvPr>
        </p:nvSpPr>
        <p:spPr>
          <a:xfrm>
            <a:off x="684213" y="4341813"/>
            <a:ext cx="5486400" cy="4114800"/>
          </a:xfrm>
        </p:spPr>
        <p:txBody>
          <a:bodyPr wrap="square" lIns="91440" tIns="45720" rIns="91440" bIns="45720" anchor="ctr"/>
          <a:p>
            <a:pPr lvl="0" eaLnBrk="1" hangingPunct="1"/>
            <a:r>
              <a:rPr lang="zh-CN" altLang="en-US" dirty="0"/>
              <a:t>这些方法大多数在</a:t>
            </a:r>
            <a:r>
              <a:rPr lang="en-US" altLang="zh-CN" dirty="0"/>
              <a:t>Java</a:t>
            </a:r>
            <a:r>
              <a:rPr lang="zh-CN" altLang="en-US" dirty="0"/>
              <a:t>课程中已经讲过了</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5"/>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7"/>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8"/>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9"/>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10"/>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custDataLst>
              <p:tags r:id="rId11"/>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custDataLst>
              <p:tags r:id="rId12"/>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custDataLst>
              <p:tags r:id="rId13"/>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36993" y="2658358"/>
            <a:ext cx="7368766" cy="1716988"/>
          </a:xfrm>
        </p:spPr>
        <p:txBody>
          <a:bodyPr anchor="b">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336993" y="4518221"/>
            <a:ext cx="7368766" cy="6665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17" presetClass="entr" presetSubtype="1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838201" y="465138"/>
            <a:ext cx="10515600" cy="5699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109539"/>
            <a:ext cx="95504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95400" y="990600"/>
            <a:ext cx="5130800" cy="5175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629400" y="990600"/>
            <a:ext cx="5130800" cy="5175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1B8E7DEC-C057-4B6B-AFD5-F034A151938C}"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p:txBody>
          <a:bodyPr/>
          <a:lstStyle>
            <a:lvl1pPr>
              <a:defRPr/>
            </a:lvl1pPr>
          </a:lstStyle>
          <a:p>
            <a:pPr>
              <a:defRPr/>
            </a:pPr>
            <a:fld id="{709DB721-AEFD-4989-AC30-578D9A87E49C}"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09539"/>
            <a:ext cx="9550400" cy="593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95400" y="990600"/>
            <a:ext cx="10464800" cy="5175250"/>
          </a:xfrm>
        </p:spPr>
        <p:txBody>
          <a:bodyPr/>
          <a:lstStyle/>
          <a:p>
            <a:pPr lvl="0"/>
            <a:endParaRPr lang="zh-CN" altLang="en-US" noProof="0" smtClean="0"/>
          </a:p>
        </p:txBody>
      </p:sp>
      <p:sp>
        <p:nvSpPr>
          <p:cNvPr id="4" name="Rectangle 12"/>
          <p:cNvSpPr>
            <a:spLocks noGrp="1" noChangeArrowheads="1"/>
          </p:cNvSpPr>
          <p:nvPr>
            <p:ph type="sldNum" sz="quarter" idx="10"/>
          </p:nvPr>
        </p:nvSpPr>
        <p:spPr/>
        <p:txBody>
          <a:bodyPr/>
          <a:lstStyle>
            <a:lvl1pPr>
              <a:defRPr/>
            </a:lvl1pPr>
          </a:lstStyle>
          <a:p>
            <a:pPr>
              <a:defRPr/>
            </a:pPr>
            <a:fld id="{96A61916-7A1B-4E58-946A-320B8C7A66F7}"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custDataLst>
              <p:tags r:id="rId2"/>
            </p:custDataLst>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
        <p:nvSpPr>
          <p:cNvPr id="8" name="矩形 7"/>
          <p:cNvSpPr/>
          <p:nvPr>
            <p:custDataLst>
              <p:tags r:id="rId3"/>
            </p:custDataLst>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4"/>
            </p:custDataLst>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8"/>
            </p:custDataLst>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custDataLst>
              <p:tags r:id="rId9"/>
            </p:custDataLst>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10"/>
            </p:custDataLst>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1"/>
            </p:custDataLst>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2"/>
            </p:custDataLst>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882900" y="2527300"/>
            <a:ext cx="3746500" cy="917030"/>
          </a:xfrm>
        </p:spPr>
        <p:txBody>
          <a:bodyPr anchor="b">
            <a:normAutofit/>
          </a:bodyPr>
          <a:lstStyle>
            <a:lvl1pPr>
              <a:defRPr sz="4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882900" y="3471319"/>
            <a:ext cx="3746500" cy="568030"/>
          </a:xfrm>
        </p:spPr>
        <p:txBody>
          <a:bodyPr>
            <a:normAutofit/>
          </a:bodyPr>
          <a:lstStyle>
            <a:lvl1pPr marL="0" indent="0">
              <a:buNone/>
              <a:defRPr sz="1800">
                <a:solidFill>
                  <a:srgbClr val="1F4E7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1"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40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9" grpId="1" bldLvl="0" animBg="1"/>
      <p:bldP spid="13" grpId="0" bldLvl="0" animBg="1"/>
      <p:bldP spid="15" grpId="0" bldLvl="0" animBg="1"/>
      <p:bldP spid="17"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15533"/>
            <a:ext cx="5181600" cy="466143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515533"/>
            <a:ext cx="5181600" cy="466143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043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16199"/>
            <a:ext cx="5157787" cy="35734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043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16199"/>
            <a:ext cx="5183188" cy="357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2"/>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353549" y="4518221"/>
            <a:ext cx="3679436" cy="666521"/>
          </a:xfrm>
        </p:spPr>
        <p:txBody>
          <a:bodyPr anchor="ct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47179" y="2639504"/>
            <a:ext cx="7374943" cy="1744085"/>
          </a:xfrm>
        </p:spPr>
        <p:txBody>
          <a:bodyPr>
            <a:noAutofit/>
          </a:bodyPr>
          <a:lstStyle>
            <a:lvl1pPr algn="ctr">
              <a:defRPr sz="72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4051835" y="4518221"/>
            <a:ext cx="3670287" cy="666521"/>
          </a:xfrm>
        </p:spPr>
        <p:txBody>
          <a:bodyPr anchor="ctr"/>
          <a:lstStyle>
            <a:lvl1pPr marL="0" indent="0">
              <a:buNone/>
              <a:defRPr/>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 presetClass="entr" presetSubtype="2"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17" presetClass="entr" presetSubtype="1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49932" y="365125"/>
            <a:ext cx="130386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0678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38200" y="365126"/>
            <a:ext cx="10515600" cy="9895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5"/>
            </p:custDataLst>
          </p:nvPr>
        </p:nvSpPr>
        <p:spPr>
          <a:xfrm>
            <a:off x="838200" y="1490133"/>
            <a:ext cx="105156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 Id="rId3" Type="http://schemas.openxmlformats.org/officeDocument/2006/relationships/tags" Target="../tags/tag54.xml"/><Relationship Id="rId2" Type="http://schemas.openxmlformats.org/officeDocument/2006/relationships/image" Target="../media/image22.jpeg"/><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55.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1.png"/><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1.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6.jpe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4.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57.xml"/><Relationship Id="rId3" Type="http://schemas.openxmlformats.org/officeDocument/2006/relationships/image" Target="../media/image37.emf"/><Relationship Id="rId2" Type="http://schemas.openxmlformats.org/officeDocument/2006/relationships/oleObject" Target="../embeddings/oleObject1.bin"/><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2.xml"/><Relationship Id="rId1" Type="http://schemas.openxmlformats.org/officeDocument/2006/relationships/tags" Target="../tags/tag6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4.xml"/><Relationship Id="rId1" Type="http://schemas.openxmlformats.org/officeDocument/2006/relationships/tags" Target="../tags/tag6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8.emf"/><Relationship Id="rId1"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16.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40.png"/><Relationship Id="rId1" Type="http://schemas.openxmlformats.org/officeDocument/2006/relationships/tags" Target="../tags/tag7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13.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388" y="2570728"/>
            <a:ext cx="7368766" cy="1716988"/>
          </a:xfrm>
        </p:spPr>
        <p:txBody>
          <a:bodyPr/>
          <a:lstStyle/>
          <a:p>
            <a:r>
              <a:rPr lang="en-US" altLang="zh-CN"/>
              <a:t>GIS</a:t>
            </a:r>
            <a:r>
              <a:rPr lang="zh-CN" altLang="en-US"/>
              <a:t>软件设计与开发</a:t>
            </a:r>
            <a:endParaRPr lang="zh-CN" altLang="en-US"/>
          </a:p>
        </p:txBody>
      </p:sp>
      <p:sp>
        <p:nvSpPr>
          <p:cNvPr id="3" name="副标题 2"/>
          <p:cNvSpPr>
            <a:spLocks noGrp="1"/>
          </p:cNvSpPr>
          <p:nvPr>
            <p:ph type="subTitle" idx="1"/>
          </p:nvPr>
        </p:nvSpPr>
        <p:spPr>
          <a:xfrm>
            <a:off x="322580" y="4685030"/>
            <a:ext cx="9144000" cy="2239010"/>
          </a:xfrm>
        </p:spPr>
        <p:txBody>
          <a:bodyPr>
            <a:normAutofit/>
          </a:bodyPr>
          <a:lstStyle/>
          <a:p>
            <a:r>
              <a:rPr lang="zh-CN" altLang="en-US"/>
              <a:t>主讲人：刘朋飞</a:t>
            </a:r>
            <a:endParaRPr lang="zh-CN" altLang="en-US"/>
          </a:p>
          <a:p>
            <a:endParaRPr lang="zh-CN" altLang="en-US"/>
          </a:p>
          <a:p>
            <a:r>
              <a:rPr lang="zh-CN" altLang="en-US"/>
              <a:t>天津师范大学</a:t>
            </a:r>
            <a:endParaRPr lang="zh-CN" altLang="en-US"/>
          </a:p>
          <a:p>
            <a:r>
              <a:rPr lang="zh-CN" altLang="en-US"/>
              <a:t>地理与环境科学学院</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115888"/>
            <a:ext cx="8964613" cy="1143000"/>
          </a:xfrm>
        </p:spPr>
        <p:txBody>
          <a:bodyPr/>
          <a:lstStyle/>
          <a:p>
            <a:pPr eaLnBrk="1" hangingPunct="1"/>
            <a:r>
              <a:rPr lang="en-US" altLang="zh-CN" b="0" dirty="0" smtClean="0">
                <a:solidFill>
                  <a:srgbClr val="0000FF"/>
                </a:solidFill>
                <a:ea typeface="黑体" panose="02010609060101010101" pitchFamily="49" charset="-122"/>
              </a:rPr>
              <a:t>.NET Framework </a:t>
            </a:r>
            <a:r>
              <a:rPr lang="zh-CN" altLang="en-US" b="0" dirty="0" smtClean="0">
                <a:solidFill>
                  <a:srgbClr val="0000FF"/>
                </a:solidFill>
                <a:ea typeface="黑体" panose="02010609060101010101" pitchFamily="49" charset="-122"/>
              </a:rPr>
              <a:t>的体系结构</a:t>
            </a:r>
            <a:endParaRPr lang="zh-CN" altLang="en-US" b="0" dirty="0" smtClean="0">
              <a:solidFill>
                <a:srgbClr val="0000FF"/>
              </a:solidFill>
              <a:ea typeface="黑体" panose="02010609060101010101" pitchFamily="49" charset="-122"/>
            </a:endParaRPr>
          </a:p>
        </p:txBody>
      </p:sp>
      <p:grpSp>
        <p:nvGrpSpPr>
          <p:cNvPr id="9219" name="Group 3"/>
          <p:cNvGrpSpPr/>
          <p:nvPr/>
        </p:nvGrpSpPr>
        <p:grpSpPr bwMode="auto">
          <a:xfrm>
            <a:off x="8659813" y="1363663"/>
            <a:ext cx="1828800" cy="4659312"/>
            <a:chOff x="0" y="0"/>
            <a:chExt cx="1152" cy="2935"/>
          </a:xfrm>
        </p:grpSpPr>
        <p:pic>
          <p:nvPicPr>
            <p:cNvPr id="9236" name="Picture 4" descr="intro_chart2"/>
            <p:cNvPicPr>
              <a:picLocks noChangeAspect="1" noChangeArrowheads="1"/>
            </p:cNvPicPr>
            <p:nvPr/>
          </p:nvPicPr>
          <p:blipFill>
            <a:blip r:embed="rId1">
              <a:lum bright="-12000"/>
              <a:extLst>
                <a:ext uri="{28A0092B-C50C-407E-A947-70E740481C1C}">
                  <a14:useLocalDpi xmlns:a14="http://schemas.microsoft.com/office/drawing/2010/main" val="0"/>
                </a:ext>
              </a:extLst>
            </a:blip>
            <a:srcRect l="63159" t="26991" r="16841" b="5069"/>
            <a:stretch>
              <a:fillRect/>
            </a:stretch>
          </p:blipFill>
          <p:spPr bwMode="auto">
            <a:xfrm>
              <a:off x="0" y="0"/>
              <a:ext cx="1152" cy="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5"/>
            <p:cNvSpPr>
              <a:spLocks noChangeArrowheads="1"/>
            </p:cNvSpPr>
            <p:nvPr/>
          </p:nvSpPr>
          <p:spPr bwMode="auto">
            <a:xfrm rot="5400000">
              <a:off x="-286" y="1276"/>
              <a:ext cx="168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200" b="1">
                  <a:effectLst>
                    <a:outerShdw blurRad="38100" dist="38100" dir="2700000" algn="tl">
                      <a:srgbClr val="C0C0C0"/>
                    </a:outerShdw>
                  </a:effectLst>
                </a:rPr>
                <a:t>Visual Studio .NET</a:t>
              </a:r>
              <a:endParaRPr lang="en-US" altLang="zh-CN" sz="2200" b="1">
                <a:effectLst>
                  <a:outerShdw blurRad="38100" dist="38100" dir="2700000" algn="tl">
                    <a:srgbClr val="C0C0C0"/>
                  </a:outerShdw>
                </a:effectLst>
              </a:endParaRPr>
            </a:p>
          </p:txBody>
        </p:sp>
      </p:grpSp>
      <p:pic>
        <p:nvPicPr>
          <p:cNvPr id="9220" name="Picture 6" descr="intro_chart"/>
          <p:cNvPicPr>
            <a:picLocks noChangeAspect="1" noChangeArrowheads="1"/>
          </p:cNvPicPr>
          <p:nvPr/>
        </p:nvPicPr>
        <p:blipFill>
          <a:blip r:embed="rId2">
            <a:extLst>
              <a:ext uri="{28A0092B-C50C-407E-A947-70E740481C1C}">
                <a14:useLocalDpi xmlns:a14="http://schemas.microsoft.com/office/drawing/2010/main" val="0"/>
              </a:ext>
            </a:extLst>
          </a:blip>
          <a:srcRect l="8855" t="26666" r="35834" b="5069"/>
          <a:stretch>
            <a:fillRect/>
          </a:stretch>
        </p:blipFill>
        <p:spPr bwMode="auto">
          <a:xfrm>
            <a:off x="3694114" y="1341439"/>
            <a:ext cx="505777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7"/>
          <p:cNvSpPr>
            <a:spLocks noChangeArrowheads="1"/>
          </p:cNvSpPr>
          <p:nvPr/>
        </p:nvSpPr>
        <p:spPr bwMode="auto">
          <a:xfrm>
            <a:off x="4578160" y="5364164"/>
            <a:ext cx="3289683"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000" b="1">
                <a:effectLst>
                  <a:outerShdw blurRad="38100" dist="38100" dir="2700000" algn="tl">
                    <a:srgbClr val="C0C0C0"/>
                  </a:outerShdw>
                </a:effectLst>
              </a:rPr>
              <a:t>CLR</a:t>
            </a:r>
            <a:r>
              <a:rPr lang="zh-CN" altLang="en-US" sz="2000" b="1"/>
              <a:t>通用语言运行时 </a:t>
            </a:r>
            <a:r>
              <a:rPr lang="en-US" altLang="zh-CN" sz="2000" b="1"/>
              <a:t>(CLR)</a:t>
            </a:r>
            <a:endParaRPr lang="en-US" altLang="zh-CN" sz="2000" b="1">
              <a:effectLst>
                <a:outerShdw blurRad="38100" dist="38100" dir="2700000" algn="tl">
                  <a:srgbClr val="C0C0C0"/>
                </a:outerShdw>
              </a:effectLst>
            </a:endParaRPr>
          </a:p>
        </p:txBody>
      </p:sp>
      <p:sp>
        <p:nvSpPr>
          <p:cNvPr id="27656" name="Rectangle 8"/>
          <p:cNvSpPr>
            <a:spLocks noChangeArrowheads="1"/>
          </p:cNvSpPr>
          <p:nvPr/>
        </p:nvSpPr>
        <p:spPr bwMode="auto">
          <a:xfrm>
            <a:off x="4826000" y="4149725"/>
            <a:ext cx="27955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5000"/>
              </a:lnSpc>
              <a:defRPr/>
            </a:pPr>
            <a:r>
              <a:rPr lang="en-US" altLang="zh-CN" sz="2200" b="1">
                <a:effectLst>
                  <a:outerShdw blurRad="38100" dist="38100" dir="2700000" algn="tl">
                    <a:srgbClr val="C0C0C0"/>
                  </a:outerShdw>
                </a:effectLst>
              </a:rPr>
              <a:t>Base Class Library:</a:t>
            </a:r>
            <a:endParaRPr lang="en-US" altLang="zh-CN" sz="2200" b="1">
              <a:effectLst>
                <a:outerShdw blurRad="38100" dist="38100" dir="2700000" algn="tl">
                  <a:srgbClr val="C0C0C0"/>
                </a:outerShdw>
              </a:effectLst>
            </a:endParaRPr>
          </a:p>
          <a:p>
            <a:pPr algn="ctr" eaLnBrk="1" hangingPunct="1">
              <a:lnSpc>
                <a:spcPct val="85000"/>
              </a:lnSpc>
              <a:defRPr/>
            </a:pPr>
            <a:r>
              <a:rPr lang="en-US" altLang="zh-CN"/>
              <a:t>IO, Drawing, Threading</a:t>
            </a:r>
            <a:endParaRPr lang="en-US" altLang="zh-CN"/>
          </a:p>
        </p:txBody>
      </p:sp>
      <p:sp>
        <p:nvSpPr>
          <p:cNvPr id="27657" name="Rectangle 9"/>
          <p:cNvSpPr>
            <a:spLocks noChangeArrowheads="1"/>
          </p:cNvSpPr>
          <p:nvPr/>
        </p:nvSpPr>
        <p:spPr bwMode="auto">
          <a:xfrm>
            <a:off x="5196118" y="3733800"/>
            <a:ext cx="2053767"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Data and XML</a:t>
            </a:r>
            <a:endParaRPr lang="en-US" altLang="zh-CN" sz="2200" b="1">
              <a:effectLst>
                <a:outerShdw blurRad="38100" dist="38100" dir="2700000" algn="tl">
                  <a:srgbClr val="C0C0C0"/>
                </a:outerShdw>
              </a:effectLst>
            </a:endParaRPr>
          </a:p>
        </p:txBody>
      </p:sp>
      <p:sp>
        <p:nvSpPr>
          <p:cNvPr id="27658" name="Rectangle 10"/>
          <p:cNvSpPr>
            <a:spLocks noChangeArrowheads="1"/>
          </p:cNvSpPr>
          <p:nvPr/>
        </p:nvSpPr>
        <p:spPr bwMode="auto">
          <a:xfrm>
            <a:off x="4135439" y="2725739"/>
            <a:ext cx="1570037" cy="66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5000"/>
              </a:lnSpc>
              <a:defRPr/>
            </a:pPr>
            <a:r>
              <a:rPr lang="en-US" altLang="zh-CN" sz="2200" b="1">
                <a:effectLst>
                  <a:outerShdw blurRad="38100" dist="38100" dir="2700000" algn="tl">
                    <a:srgbClr val="C0C0C0"/>
                  </a:outerShdw>
                </a:effectLst>
              </a:rPr>
              <a:t>XML Web</a:t>
            </a:r>
            <a:endParaRPr lang="en-US" altLang="zh-CN" sz="2200" b="1">
              <a:effectLst>
                <a:outerShdw blurRad="38100" dist="38100" dir="2700000" algn="tl">
                  <a:srgbClr val="C0C0C0"/>
                </a:outerShdw>
              </a:effectLst>
            </a:endParaRPr>
          </a:p>
          <a:p>
            <a:pPr algn="ctr" eaLnBrk="1" hangingPunct="1">
              <a:lnSpc>
                <a:spcPct val="85000"/>
              </a:lnSpc>
              <a:defRPr/>
            </a:pPr>
            <a:r>
              <a:rPr lang="en-US" altLang="zh-CN" sz="2200" b="1">
                <a:effectLst>
                  <a:outerShdw blurRad="38100" dist="38100" dir="2700000" algn="tl">
                    <a:srgbClr val="C0C0C0"/>
                  </a:outerShdw>
                </a:effectLst>
              </a:rPr>
              <a:t>services</a:t>
            </a:r>
            <a:endParaRPr lang="en-US" altLang="zh-CN" sz="2200" b="1">
              <a:effectLst>
                <a:outerShdw blurRad="38100" dist="38100" dir="2700000" algn="tl">
                  <a:srgbClr val="C0C0C0"/>
                </a:outerShdw>
              </a:effectLst>
            </a:endParaRPr>
          </a:p>
        </p:txBody>
      </p:sp>
      <p:sp>
        <p:nvSpPr>
          <p:cNvPr id="27659" name="Rectangle 11"/>
          <p:cNvSpPr>
            <a:spLocks noChangeArrowheads="1"/>
          </p:cNvSpPr>
          <p:nvPr/>
        </p:nvSpPr>
        <p:spPr bwMode="auto">
          <a:xfrm>
            <a:off x="6205506" y="3157538"/>
            <a:ext cx="2363852"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Windows Forms</a:t>
            </a:r>
            <a:endParaRPr lang="en-US" altLang="zh-CN" sz="2200" b="1">
              <a:effectLst>
                <a:outerShdw blurRad="38100" dist="38100" dir="2700000" algn="tl">
                  <a:srgbClr val="C0C0C0"/>
                </a:outerShdw>
              </a:effectLst>
            </a:endParaRPr>
          </a:p>
        </p:txBody>
      </p:sp>
      <p:sp>
        <p:nvSpPr>
          <p:cNvPr id="27660" name="Rectangle 12"/>
          <p:cNvSpPr>
            <a:spLocks noChangeArrowheads="1"/>
          </p:cNvSpPr>
          <p:nvPr/>
        </p:nvSpPr>
        <p:spPr bwMode="auto">
          <a:xfrm>
            <a:off x="6535342" y="2581275"/>
            <a:ext cx="1716880"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altLang="zh-CN" sz="2200" b="1">
                <a:effectLst>
                  <a:outerShdw blurRad="38100" dist="38100" dir="2700000" algn="tl">
                    <a:srgbClr val="C0C0C0"/>
                  </a:outerShdw>
                </a:effectLst>
              </a:rPr>
              <a:t>Web Forms</a:t>
            </a:r>
            <a:endParaRPr lang="en-US" altLang="zh-CN" sz="2200" b="1">
              <a:effectLst>
                <a:outerShdw blurRad="38100" dist="38100" dir="2700000" algn="tl">
                  <a:srgbClr val="C0C0C0"/>
                </a:outerShdw>
              </a:effectLst>
            </a:endParaRPr>
          </a:p>
        </p:txBody>
      </p:sp>
      <p:sp>
        <p:nvSpPr>
          <p:cNvPr id="27661" name="Rectangle 13"/>
          <p:cNvSpPr>
            <a:spLocks noChangeArrowheads="1"/>
          </p:cNvSpPr>
          <p:nvPr/>
        </p:nvSpPr>
        <p:spPr bwMode="auto">
          <a:xfrm>
            <a:off x="4864667" y="2014538"/>
            <a:ext cx="2640466"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zh-CN" altLang="en-US" sz="2200" b="1">
                <a:effectLst>
                  <a:outerShdw blurRad="38100" dist="38100" dir="2700000" algn="tl">
                    <a:srgbClr val="C0C0C0"/>
                  </a:outerShdw>
                </a:effectLst>
              </a:rPr>
              <a:t>通用语言规范</a:t>
            </a:r>
            <a:r>
              <a:rPr lang="en-US" altLang="zh-CN" sz="2200" b="1">
                <a:effectLst>
                  <a:outerShdw blurRad="38100" dist="38100" dir="2700000" algn="tl">
                    <a:srgbClr val="C0C0C0"/>
                  </a:outerShdw>
                </a:effectLst>
              </a:rPr>
              <a:t>(CLS)</a:t>
            </a:r>
            <a:endParaRPr lang="en-US" altLang="zh-CN" sz="2200" b="1">
              <a:effectLst>
                <a:outerShdw blurRad="38100" dist="38100" dir="2700000" algn="tl">
                  <a:srgbClr val="C0C0C0"/>
                </a:outerShdw>
              </a:effectLst>
            </a:endParaRPr>
          </a:p>
        </p:txBody>
      </p:sp>
      <p:sp>
        <p:nvSpPr>
          <p:cNvPr id="27662" name="Rectangle 14"/>
          <p:cNvSpPr>
            <a:spLocks noChangeArrowheads="1"/>
          </p:cNvSpPr>
          <p:nvPr/>
        </p:nvSpPr>
        <p:spPr bwMode="auto">
          <a:xfrm>
            <a:off x="3949140" y="1446213"/>
            <a:ext cx="575799"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VB</a:t>
            </a:r>
            <a:endParaRPr lang="en-US" altLang="zh-CN" sz="2200" b="1">
              <a:effectLst>
                <a:outerShdw blurRad="38100" dist="38100" dir="2700000" algn="tl">
                  <a:srgbClr val="C0C0C0"/>
                </a:outerShdw>
              </a:effectLst>
            </a:endParaRPr>
          </a:p>
        </p:txBody>
      </p:sp>
      <p:sp>
        <p:nvSpPr>
          <p:cNvPr id="27663" name="Rectangle 15"/>
          <p:cNvSpPr>
            <a:spLocks noChangeArrowheads="1"/>
          </p:cNvSpPr>
          <p:nvPr/>
        </p:nvSpPr>
        <p:spPr bwMode="auto">
          <a:xfrm>
            <a:off x="4842211" y="1446213"/>
            <a:ext cx="718466"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C++</a:t>
            </a:r>
            <a:endParaRPr lang="en-US" altLang="zh-CN" sz="2200" b="1">
              <a:effectLst>
                <a:outerShdw blurRad="38100" dist="38100" dir="2700000" algn="tl">
                  <a:srgbClr val="C0C0C0"/>
                </a:outerShdw>
              </a:effectLst>
            </a:endParaRPr>
          </a:p>
        </p:txBody>
      </p:sp>
      <p:sp>
        <p:nvSpPr>
          <p:cNvPr id="27664" name="Rectangle 16"/>
          <p:cNvSpPr>
            <a:spLocks noChangeArrowheads="1"/>
          </p:cNvSpPr>
          <p:nvPr/>
        </p:nvSpPr>
        <p:spPr bwMode="auto">
          <a:xfrm>
            <a:off x="5903498" y="1446213"/>
            <a:ext cx="545342"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C#</a:t>
            </a:r>
            <a:endParaRPr lang="en-US" altLang="zh-CN" sz="2200" b="1">
              <a:effectLst>
                <a:outerShdw blurRad="38100" dist="38100" dir="2700000" algn="tl">
                  <a:srgbClr val="C0C0C0"/>
                </a:outerShdw>
              </a:effectLst>
            </a:endParaRPr>
          </a:p>
        </p:txBody>
      </p:sp>
      <p:sp>
        <p:nvSpPr>
          <p:cNvPr id="27665" name="Rectangle 17"/>
          <p:cNvSpPr>
            <a:spLocks noChangeArrowheads="1"/>
          </p:cNvSpPr>
          <p:nvPr/>
        </p:nvSpPr>
        <p:spPr bwMode="auto">
          <a:xfrm>
            <a:off x="7977153" y="1446213"/>
            <a:ext cx="466794"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altLang="zh-CN" sz="2200" b="1">
                <a:effectLst>
                  <a:outerShdw blurRad="38100" dist="38100" dir="2700000" algn="tl">
                    <a:srgbClr val="C0C0C0"/>
                  </a:outerShdw>
                </a:effectLst>
              </a:rPr>
              <a:t>…</a:t>
            </a:r>
            <a:endParaRPr lang="en-US" altLang="zh-CN" sz="2200" b="1">
              <a:effectLst>
                <a:outerShdw blurRad="38100" dist="38100" dir="2700000" algn="tl">
                  <a:srgbClr val="C0C0C0"/>
                </a:outerShdw>
              </a:effectLst>
            </a:endParaRPr>
          </a:p>
        </p:txBody>
      </p:sp>
      <p:sp>
        <p:nvSpPr>
          <p:cNvPr id="27666" name="Rectangle 18"/>
          <p:cNvSpPr>
            <a:spLocks noChangeArrowheads="1"/>
          </p:cNvSpPr>
          <p:nvPr/>
        </p:nvSpPr>
        <p:spPr bwMode="auto">
          <a:xfrm>
            <a:off x="6632453" y="1446213"/>
            <a:ext cx="1141659"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5000"/>
              </a:lnSpc>
              <a:defRPr/>
            </a:pPr>
            <a:r>
              <a:rPr lang="en-US" altLang="zh-CN" sz="2200" b="1">
                <a:effectLst>
                  <a:outerShdw blurRad="38100" dist="38100" dir="2700000" algn="tl">
                    <a:srgbClr val="C0C0C0"/>
                  </a:outerShdw>
                </a:effectLst>
              </a:rPr>
              <a:t>JScript</a:t>
            </a:r>
            <a:endParaRPr lang="en-US" altLang="zh-CN" sz="2200" b="1">
              <a:effectLst>
                <a:outerShdw blurRad="38100" dist="38100" dir="2700000" algn="tl">
                  <a:srgbClr val="C0C0C0"/>
                </a:outerShdw>
              </a:effectLst>
            </a:endParaRPr>
          </a:p>
        </p:txBody>
      </p:sp>
      <p:sp>
        <p:nvSpPr>
          <p:cNvPr id="9233" name="Rectangle 19"/>
          <p:cNvSpPr>
            <a:spLocks noChangeArrowheads="1"/>
          </p:cNvSpPr>
          <p:nvPr/>
        </p:nvSpPr>
        <p:spPr bwMode="auto">
          <a:xfrm>
            <a:off x="3757614" y="5949950"/>
            <a:ext cx="6624637" cy="4318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3"/>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4"/>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5"/>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6"/>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操作系统</a:t>
            </a:r>
            <a:endParaRPr lang="zh-CN" altLang="en-US" sz="2400">
              <a:solidFill>
                <a:schemeClr val="tx1"/>
              </a:solidFill>
              <a:latin typeface="Arial" panose="020B0604020202020204" pitchFamily="34" charset="0"/>
              <a:ea typeface="黑体" panose="02010609060101010101" pitchFamily="49" charset="-122"/>
            </a:endParaRPr>
          </a:p>
        </p:txBody>
      </p:sp>
      <p:sp>
        <p:nvSpPr>
          <p:cNvPr id="9234" name="AutoShape 20"/>
          <p:cNvSpPr/>
          <p:nvPr/>
        </p:nvSpPr>
        <p:spPr bwMode="auto">
          <a:xfrm>
            <a:off x="3575050" y="2632076"/>
            <a:ext cx="71438" cy="2016125"/>
          </a:xfrm>
          <a:prstGeom prst="leftBrace">
            <a:avLst>
              <a:gd name="adj1" fmla="val 235184"/>
              <a:gd name="adj2" fmla="val 50000"/>
            </a:avLst>
          </a:prstGeom>
          <a:noFill/>
          <a:ln w="571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3"/>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4"/>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5"/>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6"/>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9235" name="Text Box 21"/>
          <p:cNvSpPr txBox="1">
            <a:spLocks noChangeArrowheads="1"/>
          </p:cNvSpPr>
          <p:nvPr/>
        </p:nvSpPr>
        <p:spPr bwMode="auto">
          <a:xfrm>
            <a:off x="1703388" y="3284539"/>
            <a:ext cx="18716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3"/>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4"/>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5"/>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6"/>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7"/>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a:solidFill>
                  <a:schemeClr val="tx1"/>
                </a:solidFill>
                <a:latin typeface="Arial" panose="020B0604020202020204" pitchFamily="34" charset="0"/>
                <a:ea typeface="黑体" panose="02010609060101010101" pitchFamily="49" charset="-122"/>
              </a:rPr>
              <a:t>.Net Framework </a:t>
            </a:r>
            <a:r>
              <a:rPr lang="zh-CN" altLang="en-US" sz="2000">
                <a:solidFill>
                  <a:schemeClr val="tx1"/>
                </a:solidFill>
                <a:latin typeface="Arial" panose="020B0604020202020204" pitchFamily="34" charset="0"/>
                <a:ea typeface="黑体" panose="02010609060101010101" pitchFamily="49" charset="-122"/>
              </a:rPr>
              <a:t>类库 </a:t>
            </a:r>
            <a:r>
              <a:rPr lang="en-US" altLang="zh-CN" sz="2000">
                <a:solidFill>
                  <a:schemeClr val="tx1"/>
                </a:solidFill>
                <a:latin typeface="Arial" panose="020B0604020202020204" pitchFamily="34" charset="0"/>
                <a:ea typeface="黑体" panose="02010609060101010101" pitchFamily="49" charset="-122"/>
              </a:rPr>
              <a:t>(FCL)</a:t>
            </a:r>
            <a:endParaRPr lang="en-US" altLang="zh-CN" sz="2000">
              <a:solidFill>
                <a:schemeClr val="tx1"/>
              </a:solidFill>
              <a:latin typeface="Arial" panose="020B0604020202020204" pitchFamily="34" charset="0"/>
              <a:ea typeface="黑体" panose="02010609060101010101" pitchFamily="49" charset="-122"/>
            </a:endParaRPr>
          </a:p>
        </p:txBody>
      </p:sp>
      <p:pic>
        <p:nvPicPr>
          <p:cNvPr id="22" name="内容占位符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2201037" y="1403017"/>
            <a:ext cx="8008937" cy="482441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27656" grpId="0"/>
      <p:bldP spid="27657" grpId="0"/>
      <p:bldP spid="27658" grpId="0"/>
      <p:bldP spid="27659" grpId="0"/>
      <p:bldP spid="27660" grpId="0"/>
      <p:bldP spid="27661" grpId="0"/>
      <p:bldP spid="27662" grpId="0"/>
      <p:bldP spid="27663" grpId="0"/>
      <p:bldP spid="27664" grpId="0"/>
      <p:bldP spid="27665" grpId="0"/>
      <p:bldP spid="27666" grpId="0"/>
      <p:bldP spid="9233" grpId="0" animBg="1"/>
      <p:bldP spid="9234" grpId="0" animBg="1"/>
      <p:bldP spid="92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3"/>
          <p:cNvPicPr>
            <a:picLocks noGrp="1" noChangeAspect="1"/>
          </p:cNvPicPr>
          <p:nvPr>
            <p:ph idx="1"/>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397875" y="0"/>
            <a:ext cx="3756025" cy="2025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v2-b0bfee6b990224bb662bfc8fddb2685e_r"/>
          <p:cNvPicPr>
            <a:picLocks noChangeAspect="1"/>
          </p:cNvPicPr>
          <p:nvPr>
            <p:custDataLst>
              <p:tags r:id="rId3"/>
            </p:custDataLst>
          </p:nvPr>
        </p:nvPicPr>
        <p:blipFill>
          <a:blip r:embed="rId4"/>
          <a:srcRect t="20708"/>
          <a:stretch>
            <a:fillRect/>
          </a:stretch>
        </p:blipFill>
        <p:spPr>
          <a:xfrm>
            <a:off x="3827145" y="38735"/>
            <a:ext cx="4608830" cy="1947545"/>
          </a:xfrm>
          <a:prstGeom prst="rect">
            <a:avLst/>
          </a:prstGeom>
        </p:spPr>
      </p:pic>
      <p:pic>
        <p:nvPicPr>
          <p:cNvPr id="6" name="图片 5"/>
          <p:cNvPicPr>
            <a:picLocks noChangeAspect="1"/>
          </p:cNvPicPr>
          <p:nvPr/>
        </p:nvPicPr>
        <p:blipFill>
          <a:blip r:embed="rId5"/>
          <a:stretch>
            <a:fillRect/>
          </a:stretch>
        </p:blipFill>
        <p:spPr>
          <a:xfrm>
            <a:off x="41910" y="1981835"/>
            <a:ext cx="8355965" cy="4717415"/>
          </a:xfrm>
          <a:prstGeom prst="rect">
            <a:avLst/>
          </a:prstGeom>
        </p:spPr>
      </p:pic>
      <p:pic>
        <p:nvPicPr>
          <p:cNvPr id="7" name="图片 6"/>
          <p:cNvPicPr>
            <a:picLocks noChangeAspect="1"/>
          </p:cNvPicPr>
          <p:nvPr/>
        </p:nvPicPr>
        <p:blipFill>
          <a:blip r:embed="rId6"/>
          <a:stretch>
            <a:fillRect/>
          </a:stretch>
        </p:blipFill>
        <p:spPr>
          <a:xfrm>
            <a:off x="8397875" y="2025015"/>
            <a:ext cx="3823335" cy="2151380"/>
          </a:xfrm>
          <a:prstGeom prst="rect">
            <a:avLst/>
          </a:prstGeom>
        </p:spPr>
      </p:pic>
      <p:pic>
        <p:nvPicPr>
          <p:cNvPr id="8" name="图片 7"/>
          <p:cNvPicPr>
            <a:picLocks noChangeAspect="1"/>
          </p:cNvPicPr>
          <p:nvPr/>
        </p:nvPicPr>
        <p:blipFill>
          <a:blip r:embed="rId7"/>
          <a:srcRect l="5456" t="8315" r="21335" b="9697"/>
          <a:stretch>
            <a:fillRect/>
          </a:stretch>
        </p:blipFill>
        <p:spPr>
          <a:xfrm>
            <a:off x="8397875" y="4176395"/>
            <a:ext cx="3787775" cy="2386965"/>
          </a:xfrm>
          <a:prstGeom prst="rect">
            <a:avLst/>
          </a:prstGeom>
        </p:spPr>
      </p:pic>
      <p:pic>
        <p:nvPicPr>
          <p:cNvPr id="9" name="图片 8"/>
          <p:cNvPicPr>
            <a:picLocks noChangeAspect="1"/>
          </p:cNvPicPr>
          <p:nvPr/>
        </p:nvPicPr>
        <p:blipFill>
          <a:blip r:embed="rId8"/>
          <a:srcRect l="20466" r="19266"/>
          <a:stretch>
            <a:fillRect/>
          </a:stretch>
        </p:blipFill>
        <p:spPr>
          <a:xfrm>
            <a:off x="4532630" y="997585"/>
            <a:ext cx="542290" cy="5549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ea typeface="宋体" panose="02010600030101010101" pitchFamily="2" charset="-122"/>
              </a:rPr>
              <a:t>.NET</a:t>
            </a:r>
            <a:r>
              <a:rPr lang="zh-CN" altLang="en-US" smtClean="0">
                <a:ea typeface="宋体" panose="02010600030101010101" pitchFamily="2" charset="-122"/>
              </a:rPr>
              <a:t> </a:t>
            </a:r>
            <a:r>
              <a:rPr lang="en-US" altLang="zh-CN" smtClean="0">
                <a:ea typeface="宋体" panose="02010600030101010101" pitchFamily="2" charset="-122"/>
              </a:rPr>
              <a:t>FrameWork</a:t>
            </a:r>
            <a:endParaRPr lang="zh-CN" altLang="en-US" smtClean="0">
              <a:ea typeface="宋体" panose="02010600030101010101" pitchFamily="2" charset="-122"/>
            </a:endParaRPr>
          </a:p>
        </p:txBody>
      </p:sp>
      <p:sp>
        <p:nvSpPr>
          <p:cNvPr id="11267" name="内容占位符 2"/>
          <p:cNvSpPr>
            <a:spLocks noGrp="1"/>
          </p:cNvSpPr>
          <p:nvPr>
            <p:ph idx="1"/>
          </p:nvPr>
        </p:nvSpPr>
        <p:spPr/>
        <p:txBody>
          <a:bodyPr/>
          <a:lstStyle/>
          <a:p>
            <a:r>
              <a:rPr lang="en-US" altLang="zh-CN" dirty="0"/>
              <a:t>.NET</a:t>
            </a:r>
            <a:r>
              <a:rPr lang="zh-CN" altLang="en-US" dirty="0"/>
              <a:t>框架是一个多语言组件开发和执行环境，它提供了一个跨语言的统一编程环境。</a:t>
            </a:r>
            <a:endParaRPr lang="en-US" altLang="zh-CN" dirty="0"/>
          </a:p>
          <a:p>
            <a:r>
              <a:rPr lang="en-US" altLang="zh-CN" dirty="0"/>
              <a:t>.NET</a:t>
            </a:r>
            <a:r>
              <a:rPr lang="zh-CN" altLang="en-US" dirty="0"/>
              <a:t>框架的目的是便于开发人员更容易地建立</a:t>
            </a:r>
            <a:r>
              <a:rPr lang="en-US" altLang="zh-CN" dirty="0"/>
              <a:t>Web</a:t>
            </a:r>
            <a:r>
              <a:rPr lang="zh-CN" altLang="en-US" dirty="0"/>
              <a:t>应用程序和</a:t>
            </a:r>
            <a:r>
              <a:rPr lang="en-US" altLang="zh-CN" dirty="0"/>
              <a:t>Web</a:t>
            </a:r>
            <a:r>
              <a:rPr lang="zh-CN" altLang="en-US" dirty="0"/>
              <a:t>服务，使得</a:t>
            </a:r>
            <a:r>
              <a:rPr lang="en-US" altLang="zh-CN" dirty="0"/>
              <a:t>Internet</a:t>
            </a:r>
            <a:r>
              <a:rPr lang="zh-CN" altLang="en-US" dirty="0"/>
              <a:t>上的各应用程序之间，可以使用</a:t>
            </a:r>
            <a:r>
              <a:rPr lang="en-US" altLang="zh-CN" dirty="0"/>
              <a:t>Web</a:t>
            </a:r>
            <a:r>
              <a:rPr lang="zh-CN" altLang="en-US" dirty="0"/>
              <a:t>服务进行沟通。</a:t>
            </a:r>
            <a:endParaRPr lang="en-US" altLang="zh-CN" dirty="0"/>
          </a:p>
          <a:p>
            <a:r>
              <a:rPr lang="zh-CN" altLang="en-US" dirty="0"/>
              <a:t>从层次结构来看，</a:t>
            </a:r>
            <a:r>
              <a:rPr lang="en-US" altLang="zh-CN" dirty="0"/>
              <a:t>.NET</a:t>
            </a:r>
            <a:r>
              <a:rPr lang="zh-CN" altLang="en-US" dirty="0"/>
              <a:t>框架又包括三个主要组成部分</a:t>
            </a:r>
            <a:endParaRPr lang="en-US" altLang="zh-CN" dirty="0"/>
          </a:p>
          <a:p>
            <a:pPr lvl="1"/>
            <a:r>
              <a:rPr lang="zh-CN" altLang="en-US" sz="2200" dirty="0"/>
              <a:t>公共语言运行时（</a:t>
            </a:r>
            <a:r>
              <a:rPr lang="en-US" altLang="zh-CN" sz="2200" dirty="0"/>
              <a:t>CLR</a:t>
            </a:r>
            <a:r>
              <a:rPr lang="zh-CN" altLang="en-US" sz="2200" dirty="0"/>
              <a:t>：</a:t>
            </a:r>
            <a:r>
              <a:rPr lang="en-US" altLang="zh-CN" sz="2200" dirty="0"/>
              <a:t>Common Language Runtime</a:t>
            </a:r>
            <a:r>
              <a:rPr lang="zh-CN" altLang="en-US" sz="2200" dirty="0"/>
              <a:t>）、</a:t>
            </a:r>
            <a:endParaRPr lang="en-US" altLang="zh-CN" sz="2200" dirty="0"/>
          </a:p>
          <a:p>
            <a:pPr lvl="1"/>
            <a:r>
              <a:rPr lang="zh-CN" altLang="en-US" sz="2200" dirty="0"/>
              <a:t>服务框架（</a:t>
            </a:r>
            <a:r>
              <a:rPr lang="en-US" altLang="zh-CN" sz="2200" dirty="0"/>
              <a:t>Services Framework</a:t>
            </a:r>
            <a:r>
              <a:rPr lang="zh-CN" altLang="en-US" sz="2200" dirty="0"/>
              <a:t>）和上层的两类应用模板</a:t>
            </a:r>
            <a:r>
              <a:rPr lang="en-US" altLang="zh-CN" sz="2200" dirty="0"/>
              <a:t>——</a:t>
            </a:r>
            <a:r>
              <a:rPr lang="zh-CN" altLang="en-US" sz="2200" dirty="0"/>
              <a:t>传统的</a:t>
            </a:r>
            <a:r>
              <a:rPr lang="en-US" altLang="zh-CN" sz="2200" dirty="0"/>
              <a:t>Windows</a:t>
            </a:r>
            <a:r>
              <a:rPr lang="zh-CN" altLang="en-US" sz="2200" dirty="0"/>
              <a:t>应用程序模板（</a:t>
            </a:r>
            <a:r>
              <a:rPr lang="en-US" altLang="zh-CN" sz="2200" dirty="0"/>
              <a:t>Win Forms</a:t>
            </a:r>
            <a:r>
              <a:rPr lang="zh-CN" altLang="en-US" sz="2200" dirty="0"/>
              <a:t>）和</a:t>
            </a:r>
            <a:endParaRPr lang="en-US" altLang="zh-CN" sz="2200" dirty="0"/>
          </a:p>
          <a:p>
            <a:pPr lvl="1"/>
            <a:r>
              <a:rPr lang="zh-CN" altLang="en-US" sz="2200" dirty="0"/>
              <a:t>基于</a:t>
            </a:r>
            <a:r>
              <a:rPr lang="en-US" altLang="zh-CN" sz="2200" dirty="0"/>
              <a:t>ASP NET</a:t>
            </a:r>
            <a:r>
              <a:rPr lang="zh-CN" altLang="en-US" sz="2200" dirty="0"/>
              <a:t>的面向</a:t>
            </a:r>
            <a:r>
              <a:rPr lang="en-US" altLang="zh-CN" sz="2200" dirty="0"/>
              <a:t>Web</a:t>
            </a:r>
            <a:r>
              <a:rPr lang="zh-CN" altLang="en-US" sz="2200" dirty="0"/>
              <a:t>的网络应用程序模板（</a:t>
            </a:r>
            <a:r>
              <a:rPr lang="en-US" altLang="zh-CN" sz="2200" dirty="0"/>
              <a:t>Web Forms</a:t>
            </a:r>
            <a:r>
              <a:rPr lang="zh-CN" altLang="en-US" sz="2200" dirty="0"/>
              <a:t>和</a:t>
            </a:r>
            <a:r>
              <a:rPr lang="en-US" altLang="zh-CN" sz="2200" dirty="0"/>
              <a:t>Web Services</a:t>
            </a:r>
            <a:r>
              <a:rPr lang="zh-CN" altLang="en-US" sz="2200" dirty="0"/>
              <a:t>）。</a:t>
            </a:r>
            <a:endParaRPr lang="zh-CN" alt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38860" y="413069"/>
            <a:ext cx="9550400" cy="593725"/>
          </a:xfrm>
        </p:spPr>
        <p:txBody>
          <a:bodyPr/>
          <a:lstStyle/>
          <a:p>
            <a:pPr eaLnBrk="1" hangingPunct="1"/>
            <a:r>
              <a:rPr lang="en-US" altLang="zh-CN" smtClean="0">
                <a:solidFill>
                  <a:srgbClr val="0000FF"/>
                </a:solidFill>
                <a:ea typeface="黑体" panose="02010609060101010101" pitchFamily="49" charset="-122"/>
              </a:rPr>
              <a:t>CLS</a:t>
            </a:r>
            <a:r>
              <a:rPr lang="zh-CN" altLang="en-US" smtClean="0">
                <a:solidFill>
                  <a:srgbClr val="0000FF"/>
                </a:solidFill>
                <a:ea typeface="黑体" panose="02010609060101010101" pitchFamily="49" charset="-122"/>
              </a:rPr>
              <a:t>和</a:t>
            </a:r>
            <a:r>
              <a:rPr lang="en-US" altLang="zh-CN" smtClean="0">
                <a:solidFill>
                  <a:srgbClr val="0000FF"/>
                </a:solidFill>
                <a:ea typeface="黑体" panose="02010609060101010101" pitchFamily="49" charset="-122"/>
              </a:rPr>
              <a:t>CTS</a:t>
            </a:r>
            <a:endParaRPr lang="en-US" altLang="zh-CN" smtClean="0">
              <a:solidFill>
                <a:srgbClr val="0000FF"/>
              </a:solidFill>
              <a:ea typeface="黑体" panose="02010609060101010101" pitchFamily="49" charset="-122"/>
            </a:endParaRPr>
          </a:p>
        </p:txBody>
      </p:sp>
      <p:sp>
        <p:nvSpPr>
          <p:cNvPr id="16387" name="Rectangle 3"/>
          <p:cNvSpPr>
            <a:spLocks noGrp="1" noChangeArrowheads="1"/>
          </p:cNvSpPr>
          <p:nvPr>
            <p:ph type="body" sz="half" idx="1"/>
          </p:nvPr>
        </p:nvSpPr>
        <p:spPr>
          <a:xfrm>
            <a:off x="1038860" y="1918335"/>
            <a:ext cx="9966325" cy="3289300"/>
          </a:xfrm>
          <a:noFill/>
        </p:spPr>
        <p:txBody>
          <a:bodyPr/>
          <a:lstStyle/>
          <a:p>
            <a:pPr eaLnBrk="1" hangingPunct="1">
              <a:lnSpc>
                <a:spcPct val="105000"/>
              </a:lnSpc>
            </a:pPr>
            <a:r>
              <a:rPr lang="zh-CN" altLang="en-US" sz="2000">
                <a:ea typeface="黑体" panose="02010609060101010101" pitchFamily="49" charset="-122"/>
              </a:rPr>
              <a:t>通用语言规范 </a:t>
            </a:r>
            <a:r>
              <a:rPr lang="en-US" altLang="zh-CN" sz="2000">
                <a:ea typeface="黑体" panose="02010609060101010101" pitchFamily="49" charset="-122"/>
              </a:rPr>
              <a:t>CLS </a:t>
            </a:r>
            <a:endParaRPr lang="en-US" altLang="zh-CN" sz="2000">
              <a:ea typeface="黑体" panose="02010609060101010101" pitchFamily="49" charset="-122"/>
            </a:endParaRPr>
          </a:p>
          <a:p>
            <a:pPr eaLnBrk="1" hangingPunct="1">
              <a:lnSpc>
                <a:spcPct val="105000"/>
              </a:lnSpc>
              <a:buFont typeface="Wingdings" panose="05000000000000000000" pitchFamily="2" charset="2"/>
              <a:buNone/>
            </a:pPr>
            <a:r>
              <a:rPr lang="en-US" altLang="zh-CN" sz="2000">
                <a:ea typeface="黑体" panose="02010609060101010101" pitchFamily="49" charset="-122"/>
              </a:rPr>
              <a:t>	Common Language Specification</a:t>
            </a:r>
            <a:endParaRPr lang="en-US" altLang="zh-CN" sz="2000">
              <a:ea typeface="黑体" panose="02010609060101010101" pitchFamily="49" charset="-122"/>
            </a:endParaRPr>
          </a:p>
          <a:p>
            <a:pPr marL="819150" lvl="1" indent="-282575">
              <a:lnSpc>
                <a:spcPct val="105000"/>
              </a:lnSpc>
            </a:pPr>
            <a:r>
              <a:rPr lang="zh-CN" altLang="en-US">
                <a:ea typeface="黑体" panose="02010609060101010101" pitchFamily="49" charset="-122"/>
              </a:rPr>
              <a:t>规定所有 </a:t>
            </a:r>
            <a:r>
              <a:rPr lang="en-US" altLang="zh-CN">
                <a:ea typeface="黑体" panose="02010609060101010101" pitchFamily="49" charset="-122"/>
              </a:rPr>
              <a:t>.NET </a:t>
            </a:r>
            <a:r>
              <a:rPr lang="zh-CN" altLang="en-US">
                <a:ea typeface="黑体" panose="02010609060101010101" pitchFamily="49" charset="-122"/>
              </a:rPr>
              <a:t>语言都应遵循的规则</a:t>
            </a:r>
            <a:endParaRPr lang="zh-CN" altLang="en-US">
              <a:ea typeface="黑体" panose="02010609060101010101" pitchFamily="49" charset="-122"/>
            </a:endParaRPr>
          </a:p>
          <a:p>
            <a:pPr marL="819150" lvl="1" indent="-282575">
              <a:lnSpc>
                <a:spcPct val="105000"/>
              </a:lnSpc>
            </a:pPr>
            <a:r>
              <a:rPr lang="zh-CN" altLang="en-US">
                <a:ea typeface="黑体" panose="02010609060101010101" pitchFamily="49" charset="-122"/>
              </a:rPr>
              <a:t>生成可与其他语言互操作的应用程序</a:t>
            </a:r>
            <a:endParaRPr lang="zh-CN" altLang="en-US">
              <a:ea typeface="黑体" panose="02010609060101010101" pitchFamily="49" charset="-122"/>
            </a:endParaRPr>
          </a:p>
          <a:p>
            <a:pPr eaLnBrk="1" hangingPunct="1">
              <a:lnSpc>
                <a:spcPct val="105000"/>
              </a:lnSpc>
            </a:pPr>
            <a:r>
              <a:rPr lang="zh-CN" altLang="en-US" sz="2000">
                <a:ea typeface="黑体" panose="02010609060101010101" pitchFamily="49" charset="-122"/>
              </a:rPr>
              <a:t>通用类型系统 </a:t>
            </a:r>
            <a:r>
              <a:rPr lang="en-US" altLang="zh-CN" sz="2000">
                <a:ea typeface="黑体" panose="02010609060101010101" pitchFamily="49" charset="-122"/>
              </a:rPr>
              <a:t>(Common Type System, CTS) </a:t>
            </a:r>
            <a:endParaRPr lang="en-US" altLang="zh-CN" sz="2000">
              <a:ea typeface="黑体" panose="02010609060101010101" pitchFamily="49" charset="-122"/>
            </a:endParaRPr>
          </a:p>
          <a:p>
            <a:pPr marL="819150" lvl="1" indent="-282575">
              <a:lnSpc>
                <a:spcPct val="105000"/>
              </a:lnSpc>
            </a:pPr>
            <a:r>
              <a:rPr lang="zh-CN" altLang="en-US">
                <a:ea typeface="黑体" panose="02010609060101010101" pitchFamily="49" charset="-122"/>
              </a:rPr>
              <a:t>包含标准数据类型 </a:t>
            </a:r>
            <a:endParaRPr lang="zh-CN" altLang="en-US">
              <a:ea typeface="黑体" panose="02010609060101010101" pitchFamily="49" charset="-122"/>
            </a:endParaRPr>
          </a:p>
          <a:p>
            <a:pPr marL="819150" lvl="1" indent="-282575">
              <a:lnSpc>
                <a:spcPct val="105000"/>
              </a:lnSpc>
            </a:pPr>
            <a:r>
              <a:rPr lang="zh-CN" altLang="en-US">
                <a:ea typeface="黑体" panose="02010609060101010101" pitchFamily="49" charset="-122"/>
              </a:rPr>
              <a:t>包含准则集</a:t>
            </a:r>
            <a:endParaRPr lang="zh-CN" altLang="en-US">
              <a:ea typeface="黑体" panose="02010609060101010101" pitchFamily="49" charset="-122"/>
            </a:endParaRPr>
          </a:p>
        </p:txBody>
      </p:sp>
      <p:sp>
        <p:nvSpPr>
          <p:cNvPr id="16388" name="Rectangle 4"/>
          <p:cNvSpPr>
            <a:spLocks noChangeArrowheads="1"/>
          </p:cNvSpPr>
          <p:nvPr/>
        </p:nvSpPr>
        <p:spPr bwMode="auto">
          <a:xfrm>
            <a:off x="2135189" y="5876926"/>
            <a:ext cx="7920037" cy="574675"/>
          </a:xfrm>
          <a:prstGeom prst="rect">
            <a:avLst/>
          </a:prstGeom>
          <a:gradFill rotWithShape="1">
            <a:gsLst>
              <a:gs pos="0">
                <a:srgbClr val="FFCC00"/>
              </a:gs>
              <a:gs pos="100000">
                <a:srgbClr val="FFFFFF"/>
              </a:gs>
            </a:gsLst>
            <a:path path="rect">
              <a:fillToRect r="100000" b="100000"/>
            </a:path>
          </a:gradFill>
          <a:ln w="34925" cmpd="dbl">
            <a:solidFill>
              <a:srgbClr val="FF6600"/>
            </a:solidFill>
            <a:miter lim="800000"/>
          </a:ln>
          <a:effectLst>
            <a:outerShdw dist="63500" dir="2212194" algn="ctr" rotWithShape="0">
              <a:schemeClr val="bg2">
                <a:alpha val="50000"/>
              </a:schemeClr>
            </a:outerShdw>
          </a:effectLst>
        </p:spPr>
        <p:txBody>
          <a:bodyPr anchor="ctr"/>
          <a:lstStyle>
            <a:lvl1pPr>
              <a:spcBef>
                <a:spcPct val="20000"/>
              </a:spcBef>
              <a:buClr>
                <a:schemeClr val="hlink"/>
              </a:buClr>
              <a:buFont typeface="Wingdings" panose="05000000000000000000" pitchFamily="2" charset="2"/>
              <a:buBlip>
                <a:blip r:embed="rId1"/>
              </a:buBlip>
              <a:tabLst>
                <a:tab pos="347345" algn="l"/>
              </a:tabLst>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tabLst>
                <a:tab pos="347345" algn="l"/>
              </a:tabLst>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tabLst>
                <a:tab pos="347345" algn="l"/>
              </a:tabLst>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tabLst>
                <a:tab pos="347345" algn="l"/>
              </a:tabLst>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tabLst>
                <a:tab pos="347345" algn="l"/>
              </a:tabLst>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tabLst>
                <a:tab pos="347345" algn="l"/>
              </a:tabLst>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tabLst>
                <a:tab pos="347345" algn="l"/>
              </a:tabLst>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tabLst>
                <a:tab pos="347345" algn="l"/>
              </a:tabLst>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tabLst>
                <a:tab pos="347345" algn="l"/>
              </a:tabLst>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000">
                <a:solidFill>
                  <a:srgbClr val="9933FF"/>
                </a:solidFill>
                <a:ea typeface="黑体" panose="02010609060101010101" pitchFamily="49" charset="-122"/>
              </a:rPr>
              <a:t>CLS</a:t>
            </a:r>
            <a:r>
              <a:rPr lang="zh-CN" altLang="en-US" sz="2000">
                <a:solidFill>
                  <a:srgbClr val="9933FF"/>
                </a:solidFill>
                <a:ea typeface="黑体" panose="02010609060101010101" pitchFamily="49" charset="-122"/>
              </a:rPr>
              <a:t>、</a:t>
            </a:r>
            <a:r>
              <a:rPr lang="en-US" altLang="zh-CN" sz="2000">
                <a:solidFill>
                  <a:srgbClr val="9933FF"/>
                </a:solidFill>
                <a:ea typeface="黑体" panose="02010609060101010101" pitchFamily="49" charset="-122"/>
              </a:rPr>
              <a:t>CTS </a:t>
            </a:r>
            <a:r>
              <a:rPr lang="zh-CN" altLang="en-US" sz="2000">
                <a:solidFill>
                  <a:srgbClr val="9933FF"/>
                </a:solidFill>
                <a:ea typeface="黑体" panose="02010609060101010101" pitchFamily="49" charset="-122"/>
              </a:rPr>
              <a:t>和 </a:t>
            </a:r>
            <a:r>
              <a:rPr lang="en-US" altLang="zh-CN" sz="2000">
                <a:solidFill>
                  <a:srgbClr val="9933FF"/>
                </a:solidFill>
                <a:ea typeface="黑体" panose="02010609060101010101" pitchFamily="49" charset="-122"/>
              </a:rPr>
              <a:t>MSIL </a:t>
            </a:r>
            <a:r>
              <a:rPr lang="zh-CN" altLang="en-US" sz="2000">
                <a:solidFill>
                  <a:srgbClr val="9933FF"/>
                </a:solidFill>
                <a:ea typeface="黑体" panose="02010609060101010101" pitchFamily="49" charset="-122"/>
              </a:rPr>
              <a:t>紧密配合以实现语言互操作性</a:t>
            </a:r>
            <a:endParaRPr lang="zh-CN" altLang="en-US" sz="2000">
              <a:solidFill>
                <a:srgbClr val="9933FF"/>
              </a:solidFill>
              <a:ea typeface="黑体" panose="02010609060101010101" pitchFamily="49" charset="-122"/>
            </a:endParaRPr>
          </a:p>
        </p:txBody>
      </p:sp>
      <p:sp>
        <p:nvSpPr>
          <p:cNvPr id="16390" name="矩形 1"/>
          <p:cNvSpPr>
            <a:spLocks noChangeArrowheads="1"/>
          </p:cNvSpPr>
          <p:nvPr/>
        </p:nvSpPr>
        <p:spPr bwMode="auto">
          <a:xfrm>
            <a:off x="1038860" y="1358265"/>
            <a:ext cx="5730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1800">
                <a:solidFill>
                  <a:schemeClr val="tx1"/>
                </a:solidFill>
                <a:latin typeface="Arial" panose="020B0604020202020204" pitchFamily="34" charset="0"/>
                <a:ea typeface="黑体" panose="02010609060101010101" pitchFamily="49" charset="-122"/>
              </a:rPr>
              <a:t>.NET</a:t>
            </a:r>
            <a:r>
              <a:rPr lang="zh-CN" altLang="en-US" sz="1800">
                <a:solidFill>
                  <a:schemeClr val="tx1"/>
                </a:solidFill>
                <a:latin typeface="黑体" panose="02010609060101010101" pitchFamily="49" charset="-122"/>
                <a:ea typeface="黑体" panose="02010609060101010101" pitchFamily="49" charset="-122"/>
              </a:rPr>
              <a:t>的</a:t>
            </a:r>
            <a:r>
              <a:rPr lang="en-US" altLang="zh-CN" sz="1800">
                <a:solidFill>
                  <a:schemeClr val="tx1"/>
                </a:solidFill>
                <a:latin typeface="黑体" panose="02010609060101010101" pitchFamily="49" charset="-122"/>
                <a:ea typeface="黑体" panose="02010609060101010101" pitchFamily="49" charset="-122"/>
              </a:rPr>
              <a:t>3C</a:t>
            </a:r>
            <a:r>
              <a:rPr lang="zh-CN" altLang="en-US" sz="1800">
                <a:solidFill>
                  <a:schemeClr val="tx1"/>
                </a:solidFill>
                <a:latin typeface="黑体" panose="02010609060101010101" pitchFamily="49" charset="-122"/>
                <a:ea typeface="黑体" panose="02010609060101010101" pitchFamily="49" charset="-122"/>
              </a:rPr>
              <a:t>：</a:t>
            </a:r>
            <a:r>
              <a:rPr lang="en-US" altLang="zh-CN" sz="1800">
                <a:solidFill>
                  <a:schemeClr val="tx1"/>
                </a:solidFill>
                <a:latin typeface="黑体" panose="02010609060101010101" pitchFamily="49" charset="-122"/>
                <a:ea typeface="黑体" panose="02010609060101010101" pitchFamily="49" charset="-122"/>
              </a:rPr>
              <a:t>CTS</a:t>
            </a:r>
            <a:r>
              <a:rPr lang="zh-CN" altLang="en-US" sz="1800">
                <a:solidFill>
                  <a:schemeClr val="tx1"/>
                </a:solidFill>
                <a:latin typeface="黑体" panose="02010609060101010101" pitchFamily="49" charset="-122"/>
                <a:ea typeface="黑体" panose="02010609060101010101" pitchFamily="49" charset="-122"/>
              </a:rPr>
              <a:t>、</a:t>
            </a:r>
            <a:r>
              <a:rPr lang="en-US" altLang="zh-CN" sz="1800">
                <a:solidFill>
                  <a:schemeClr val="tx1"/>
                </a:solidFill>
                <a:latin typeface="黑体" panose="02010609060101010101" pitchFamily="49" charset="-122"/>
                <a:ea typeface="黑体" panose="02010609060101010101" pitchFamily="49" charset="-122"/>
              </a:rPr>
              <a:t>CLS</a:t>
            </a:r>
            <a:r>
              <a:rPr lang="zh-CN" altLang="en-US" sz="1800">
                <a:solidFill>
                  <a:schemeClr val="tx1"/>
                </a:solidFill>
                <a:latin typeface="黑体" panose="02010609060101010101" pitchFamily="49" charset="-122"/>
                <a:ea typeface="黑体" panose="02010609060101010101" pitchFamily="49" charset="-122"/>
              </a:rPr>
              <a:t>和</a:t>
            </a:r>
            <a:r>
              <a:rPr lang="en-US" altLang="zh-CN" sz="1800">
                <a:solidFill>
                  <a:schemeClr val="tx1"/>
                </a:solidFill>
                <a:latin typeface="黑体" panose="02010609060101010101" pitchFamily="49" charset="-122"/>
                <a:ea typeface="黑体" panose="02010609060101010101" pitchFamily="49" charset="-122"/>
              </a:rPr>
              <a:t>CLR</a:t>
            </a:r>
            <a:endParaRPr lang="zh-CN" altLang="en-US" sz="1800" b="0">
              <a:solidFill>
                <a:schemeClr val="tx1"/>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434" name="Group 2"/>
          <p:cNvGrpSpPr/>
          <p:nvPr/>
        </p:nvGrpSpPr>
        <p:grpSpPr bwMode="auto">
          <a:xfrm>
            <a:off x="2268538" y="1665288"/>
            <a:ext cx="7683500" cy="5207000"/>
            <a:chOff x="0" y="-291"/>
            <a:chExt cx="4840" cy="3280"/>
          </a:xfrm>
        </p:grpSpPr>
        <p:sp>
          <p:nvSpPr>
            <p:cNvPr id="18436" name="Text Box 3"/>
            <p:cNvSpPr txBox="1">
              <a:spLocks noChangeArrowheads="1"/>
            </p:cNvSpPr>
            <p:nvPr/>
          </p:nvSpPr>
          <p:spPr bwMode="auto">
            <a:xfrm>
              <a:off x="3784" y="1456"/>
              <a:ext cx="1056" cy="524"/>
            </a:xfrm>
            <a:prstGeom prst="rect">
              <a:avLst/>
            </a:prstGeom>
            <a:noFill/>
            <a:ln w="9525">
              <a:solidFill>
                <a:schemeClr val="tx1"/>
              </a:solidFill>
              <a:miter lim="800000"/>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被执行</a:t>
              </a:r>
              <a:endParaRPr lang="zh-CN" altLang="en-US" sz="2400">
                <a:solidFill>
                  <a:schemeClr val="tx1"/>
                </a:solidFill>
                <a:latin typeface="Arial" panose="020B0604020202020204" pitchFamily="34" charset="0"/>
                <a:ea typeface="黑体" panose="02010609060101010101" pitchFamily="49" charset="-122"/>
              </a:endParaRPr>
            </a:p>
          </p:txBody>
        </p:sp>
        <p:grpSp>
          <p:nvGrpSpPr>
            <p:cNvPr id="18437" name="Group 4"/>
            <p:cNvGrpSpPr/>
            <p:nvPr/>
          </p:nvGrpSpPr>
          <p:grpSpPr bwMode="auto">
            <a:xfrm>
              <a:off x="368" y="376"/>
              <a:ext cx="1592" cy="2064"/>
              <a:chOff x="0" y="0"/>
              <a:chExt cx="1968" cy="2064"/>
            </a:xfrm>
          </p:grpSpPr>
          <p:sp>
            <p:nvSpPr>
              <p:cNvPr id="13317" name="AutoShape 5"/>
              <p:cNvSpPr>
                <a:spLocks noChangeArrowheads="1"/>
              </p:cNvSpPr>
              <p:nvPr/>
            </p:nvSpPr>
            <p:spPr bwMode="auto">
              <a:xfrm rot="183380">
                <a:off x="0" y="1680"/>
                <a:ext cx="1632" cy="384"/>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prstShdw prst="shdw17" dist="35921" dir="13500000">
                  <a:schemeClr val="tx1">
                    <a:gamma/>
                    <a:shade val="60000"/>
                    <a:invGamma/>
                  </a:schemeClr>
                </a:prstShdw>
              </a:effectLst>
            </p:spPr>
            <p:txBody>
              <a:bodyPr wrap="none" anchor="ctr"/>
              <a:lstStyle/>
              <a:p>
                <a:pPr eaLnBrk="1" hangingPunct="1">
                  <a:defRPr/>
                </a:pPr>
                <a:endParaRPr lang="zh-CN" altLang="en-US"/>
              </a:p>
            </p:txBody>
          </p:sp>
          <p:sp>
            <p:nvSpPr>
              <p:cNvPr id="13318" name="AutoShape 6"/>
              <p:cNvSpPr>
                <a:spLocks noChangeArrowheads="1"/>
              </p:cNvSpPr>
              <p:nvPr/>
            </p:nvSpPr>
            <p:spPr bwMode="auto">
              <a:xfrm rot="1544562">
                <a:off x="336" y="0"/>
                <a:ext cx="1632" cy="384"/>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prstShdw prst="shdw17" dist="35921" dir="13500000">
                  <a:schemeClr val="tx1">
                    <a:gamma/>
                    <a:shade val="60000"/>
                    <a:invGamma/>
                  </a:schemeClr>
                </a:prstShdw>
              </a:effectLst>
            </p:spPr>
            <p:txBody>
              <a:bodyPr wrap="none" anchor="ctr"/>
              <a:lstStyle/>
              <a:p>
                <a:pPr eaLnBrk="1" hangingPunct="1">
                  <a:defRPr/>
                </a:pPr>
                <a:endParaRPr lang="zh-CN" altLang="en-US"/>
              </a:p>
            </p:txBody>
          </p:sp>
        </p:grpSp>
        <p:grpSp>
          <p:nvGrpSpPr>
            <p:cNvPr id="18438" name="Group 7"/>
            <p:cNvGrpSpPr/>
            <p:nvPr/>
          </p:nvGrpSpPr>
          <p:grpSpPr bwMode="auto">
            <a:xfrm>
              <a:off x="0" y="0"/>
              <a:ext cx="960" cy="2496"/>
              <a:chOff x="0" y="0"/>
              <a:chExt cx="960" cy="2496"/>
            </a:xfrm>
          </p:grpSpPr>
          <p:sp>
            <p:nvSpPr>
              <p:cNvPr id="18452" name="Oval 8"/>
              <p:cNvSpPr>
                <a:spLocks noChangeArrowheads="1"/>
              </p:cNvSpPr>
              <p:nvPr/>
            </p:nvSpPr>
            <p:spPr bwMode="auto">
              <a:xfrm>
                <a:off x="0" y="2016"/>
                <a:ext cx="576" cy="480"/>
              </a:xfrm>
              <a:prstGeom prst="ellipse">
                <a:avLst/>
              </a:prstGeom>
              <a:solidFill>
                <a:srgbClr val="FFFF99"/>
              </a:solidFill>
              <a:ln w="9525">
                <a:round/>
              </a:ln>
              <a:effectLst/>
              <a:scene3d>
                <a:camera prst="legacyPerspectiveFront">
                  <a:rot lat="1500000" lon="20099986" rev="0"/>
                </a:camera>
                <a:lightRig rig="legacyFlat4" dir="t"/>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flatTx/>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2400">
                    <a:solidFill>
                      <a:schemeClr val="tx1"/>
                    </a:solidFill>
                    <a:latin typeface="Arial" panose="020B0604020202020204" pitchFamily="34" charset="0"/>
                    <a:ea typeface="黑体" panose="02010609060101010101" pitchFamily="49" charset="-122"/>
                  </a:rPr>
                  <a:t>C++</a:t>
                </a:r>
                <a:endParaRPr lang="en-US" altLang="zh-CN" sz="2400">
                  <a:solidFill>
                    <a:schemeClr val="tx1"/>
                  </a:solidFill>
                  <a:latin typeface="Arial" panose="020B0604020202020204" pitchFamily="34" charset="0"/>
                  <a:ea typeface="黑体" panose="02010609060101010101" pitchFamily="49" charset="-122"/>
                </a:endParaRPr>
              </a:p>
            </p:txBody>
          </p:sp>
          <p:sp>
            <p:nvSpPr>
              <p:cNvPr id="18453" name="Oval 9"/>
              <p:cNvSpPr>
                <a:spLocks noChangeArrowheads="1"/>
              </p:cNvSpPr>
              <p:nvPr/>
            </p:nvSpPr>
            <p:spPr bwMode="auto">
              <a:xfrm>
                <a:off x="384" y="0"/>
                <a:ext cx="576" cy="480"/>
              </a:xfrm>
              <a:prstGeom prst="ellipse">
                <a:avLst/>
              </a:prstGeom>
              <a:solidFill>
                <a:srgbClr val="FD221D"/>
              </a:solidFill>
              <a:ln w="9525">
                <a:round/>
              </a:ln>
              <a:effectLst/>
              <a:scene3d>
                <a:camera prst="legacyPerspectiveFront">
                  <a:rot lat="1500000" lon="20099986" rev="0"/>
                </a:camera>
                <a:lightRig rig="legacyFlat4" dir="t"/>
              </a:scene3d>
              <a:sp3d extrusionH="430200" prstMaterial="legacyMatte">
                <a:bevelT w="13500" h="13500" prst="angle"/>
                <a:bevelB w="13500" h="13500" prst="angle"/>
                <a:extrusionClr>
                  <a:srgbClr val="FD221D"/>
                </a:extrusionClr>
                <a:contourClr>
                  <a:srgbClr val="FD221D"/>
                </a:contourClr>
              </a:sp3d>
              <a:extLs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flatTx/>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2400">
                    <a:solidFill>
                      <a:schemeClr val="tx1"/>
                    </a:solidFill>
                    <a:latin typeface="Arial" panose="020B0604020202020204" pitchFamily="34" charset="0"/>
                    <a:ea typeface="黑体" panose="02010609060101010101" pitchFamily="49" charset="-122"/>
                  </a:rPr>
                  <a:t>VB</a:t>
                </a:r>
                <a:endParaRPr lang="en-US" altLang="zh-CN" sz="2400">
                  <a:solidFill>
                    <a:schemeClr val="tx1"/>
                  </a:solidFill>
                  <a:latin typeface="Arial" panose="020B0604020202020204" pitchFamily="34" charset="0"/>
                  <a:ea typeface="黑体" panose="02010609060101010101" pitchFamily="49" charset="-122"/>
                </a:endParaRPr>
              </a:p>
            </p:txBody>
          </p:sp>
        </p:grpSp>
        <p:grpSp>
          <p:nvGrpSpPr>
            <p:cNvPr id="18439" name="Group 10"/>
            <p:cNvGrpSpPr/>
            <p:nvPr/>
          </p:nvGrpSpPr>
          <p:grpSpPr bwMode="auto">
            <a:xfrm>
              <a:off x="624" y="-291"/>
              <a:ext cx="4157" cy="2604"/>
              <a:chOff x="0" y="-726"/>
              <a:chExt cx="4157" cy="2604"/>
            </a:xfrm>
          </p:grpSpPr>
          <p:sp useBgFill="1">
            <p:nvSpPr>
              <p:cNvPr id="18449" name="Text Box 11"/>
              <p:cNvSpPr txBox="1">
                <a:spLocks noChangeArrowheads="1"/>
              </p:cNvSpPr>
              <p:nvPr/>
            </p:nvSpPr>
            <p:spPr bwMode="auto">
              <a:xfrm>
                <a:off x="0" y="1584"/>
                <a:ext cx="701" cy="29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编译器</a:t>
                </a:r>
                <a:endParaRPr lang="zh-CN" altLang="en-US" sz="2400">
                  <a:solidFill>
                    <a:schemeClr val="tx1"/>
                  </a:solidFill>
                  <a:latin typeface="Arial" panose="020B0604020202020204" pitchFamily="34" charset="0"/>
                  <a:ea typeface="黑体" panose="02010609060101010101" pitchFamily="49" charset="-122"/>
                </a:endParaRPr>
              </a:p>
            </p:txBody>
          </p:sp>
          <p:sp useBgFill="1">
            <p:nvSpPr>
              <p:cNvPr id="18450" name="Text Box 12"/>
              <p:cNvSpPr txBox="1">
                <a:spLocks noChangeArrowheads="1"/>
              </p:cNvSpPr>
              <p:nvPr/>
            </p:nvSpPr>
            <p:spPr bwMode="auto">
              <a:xfrm>
                <a:off x="240" y="0"/>
                <a:ext cx="701" cy="29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编译器</a:t>
                </a:r>
                <a:endParaRPr lang="zh-CN" altLang="en-US" sz="2400">
                  <a:solidFill>
                    <a:schemeClr val="tx1"/>
                  </a:solidFill>
                  <a:latin typeface="Arial" panose="020B0604020202020204" pitchFamily="34" charset="0"/>
                  <a:ea typeface="黑体" panose="02010609060101010101" pitchFamily="49" charset="-122"/>
                </a:endParaRPr>
              </a:p>
            </p:txBody>
          </p:sp>
          <p:sp useBgFill="1">
            <p:nvSpPr>
              <p:cNvPr id="21" name="Text Box 12"/>
              <p:cNvSpPr txBox="1">
                <a:spLocks noChangeArrowheads="1"/>
              </p:cNvSpPr>
              <p:nvPr/>
            </p:nvSpPr>
            <p:spPr bwMode="auto">
              <a:xfrm>
                <a:off x="1095" y="-726"/>
                <a:ext cx="3062" cy="291"/>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defRPr/>
                </a:pPr>
                <a:r>
                  <a:rPr lang="zh-CN" altLang="en-US" sz="2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一般高级语言的编译和执行过程</a:t>
                </a:r>
                <a:endParaRPr lang="zh-CN" altLang="en-US" sz="2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grpSp>
        <p:sp>
          <p:nvSpPr>
            <p:cNvPr id="18440" name="AutoShape 13"/>
            <p:cNvSpPr>
              <a:spLocks noChangeArrowheads="1"/>
            </p:cNvSpPr>
            <p:nvPr/>
          </p:nvSpPr>
          <p:spPr bwMode="auto">
            <a:xfrm rot="1038766">
              <a:off x="2357" y="1059"/>
              <a:ext cx="1390" cy="384"/>
            </a:xfrm>
            <a:prstGeom prst="rightArrow">
              <a:avLst>
                <a:gd name="adj1" fmla="val 50000"/>
                <a:gd name="adj2" fmla="val 90495"/>
              </a:avLst>
            </a:prstGeom>
            <a:gradFill rotWithShape="0">
              <a:gsLst>
                <a:gs pos="0">
                  <a:srgbClr val="FF3300"/>
                </a:gs>
                <a:gs pos="100000">
                  <a:srgbClr val="FFFF99"/>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endParaRPr lang="zh-CN" altLang="en-US" sz="1400" b="0">
                <a:solidFill>
                  <a:schemeClr val="tx1"/>
                </a:solidFill>
                <a:latin typeface="Arial" panose="020B0604020202020204" pitchFamily="34" charset="0"/>
                <a:ea typeface="黑体" panose="02010609060101010101" pitchFamily="49" charset="-122"/>
              </a:endParaRPr>
            </a:p>
          </p:txBody>
        </p:sp>
        <p:sp>
          <p:nvSpPr>
            <p:cNvPr id="18441" name="AutoShape 14"/>
            <p:cNvSpPr>
              <a:spLocks noChangeArrowheads="1"/>
            </p:cNvSpPr>
            <p:nvPr/>
          </p:nvSpPr>
          <p:spPr bwMode="auto">
            <a:xfrm rot="-578958">
              <a:off x="2031" y="1940"/>
              <a:ext cx="1675" cy="384"/>
            </a:xfrm>
            <a:prstGeom prst="rightArrow">
              <a:avLst>
                <a:gd name="adj1" fmla="val 76287"/>
                <a:gd name="adj2" fmla="val 85180"/>
              </a:avLst>
            </a:prstGeom>
            <a:gradFill rotWithShape="0">
              <a:gsLst>
                <a:gs pos="0">
                  <a:srgbClr val="FF3300"/>
                </a:gs>
                <a:gs pos="100000">
                  <a:srgbClr val="FFFF99"/>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endParaRPr lang="zh-CN" altLang="en-US" sz="1400" b="0">
                <a:solidFill>
                  <a:schemeClr val="tx1"/>
                </a:solidFill>
                <a:latin typeface="Arial" panose="020B0604020202020204" pitchFamily="34" charset="0"/>
                <a:ea typeface="黑体" panose="02010609060101010101" pitchFamily="49" charset="-122"/>
              </a:endParaRPr>
            </a:p>
          </p:txBody>
        </p:sp>
        <p:sp useBgFill="1">
          <p:nvSpPr>
            <p:cNvPr id="18442" name="Text Box 15"/>
            <p:cNvSpPr txBox="1">
              <a:spLocks noChangeArrowheads="1"/>
            </p:cNvSpPr>
            <p:nvPr/>
          </p:nvSpPr>
          <p:spPr bwMode="auto">
            <a:xfrm>
              <a:off x="1948" y="603"/>
              <a:ext cx="701" cy="52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可执行</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p:txBody>
        </p:sp>
        <p:sp useBgFill="1">
          <p:nvSpPr>
            <p:cNvPr id="18443" name="Text Box 16"/>
            <p:cNvSpPr txBox="1">
              <a:spLocks noChangeArrowheads="1"/>
            </p:cNvSpPr>
            <p:nvPr/>
          </p:nvSpPr>
          <p:spPr bwMode="auto">
            <a:xfrm>
              <a:off x="1721" y="2028"/>
              <a:ext cx="701" cy="52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可执行</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p:txBody>
        </p:sp>
        <p:grpSp>
          <p:nvGrpSpPr>
            <p:cNvPr id="18444" name="Group 17"/>
            <p:cNvGrpSpPr/>
            <p:nvPr/>
          </p:nvGrpSpPr>
          <p:grpSpPr bwMode="auto">
            <a:xfrm>
              <a:off x="2811" y="570"/>
              <a:ext cx="458" cy="2022"/>
              <a:chOff x="0" y="0"/>
              <a:chExt cx="458" cy="2022"/>
            </a:xfrm>
          </p:grpSpPr>
          <p:sp useBgFill="1">
            <p:nvSpPr>
              <p:cNvPr id="18447" name="Text Box 18"/>
              <p:cNvSpPr txBox="1">
                <a:spLocks noChangeArrowheads="1"/>
              </p:cNvSpPr>
              <p:nvPr/>
            </p:nvSpPr>
            <p:spPr bwMode="auto">
              <a:xfrm>
                <a:off x="0" y="0"/>
                <a:ext cx="229" cy="1142"/>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R</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U</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N</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T</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I</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M</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E</a:t>
                </a:r>
                <a:endParaRPr lang="en-US" altLang="zh-CN" sz="1600">
                  <a:solidFill>
                    <a:schemeClr val="tx1"/>
                  </a:solidFill>
                  <a:latin typeface="Arial" panose="020B0604020202020204" pitchFamily="34" charset="0"/>
                  <a:ea typeface="黑体" panose="02010609060101010101" pitchFamily="49" charset="-122"/>
                </a:endParaRPr>
              </a:p>
            </p:txBody>
          </p:sp>
          <p:sp useBgFill="1">
            <p:nvSpPr>
              <p:cNvPr id="18448" name="Text Box 19"/>
              <p:cNvSpPr txBox="1">
                <a:spLocks noChangeArrowheads="1"/>
              </p:cNvSpPr>
              <p:nvPr/>
            </p:nvSpPr>
            <p:spPr bwMode="auto">
              <a:xfrm>
                <a:off x="229" y="880"/>
                <a:ext cx="229" cy="1142"/>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R</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U</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N</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T</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I</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M</a:t>
                </a:r>
                <a:endParaRPr lang="en-US" altLang="zh-CN" sz="16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E</a:t>
                </a:r>
                <a:endParaRPr lang="en-US" altLang="zh-CN" sz="1600">
                  <a:solidFill>
                    <a:schemeClr val="tx1"/>
                  </a:solidFill>
                  <a:latin typeface="Arial" panose="020B0604020202020204" pitchFamily="34" charset="0"/>
                  <a:ea typeface="黑体" panose="02010609060101010101" pitchFamily="49" charset="-122"/>
                </a:endParaRPr>
              </a:p>
            </p:txBody>
          </p:sp>
        </p:grpSp>
        <p:sp useBgFill="1">
          <p:nvSpPr>
            <p:cNvPr id="22" name="Text Box 15"/>
            <p:cNvSpPr txBox="1">
              <a:spLocks noChangeArrowheads="1"/>
            </p:cNvSpPr>
            <p:nvPr/>
          </p:nvSpPr>
          <p:spPr bwMode="auto">
            <a:xfrm>
              <a:off x="1839" y="2698"/>
              <a:ext cx="506" cy="291"/>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defRPr/>
              </a:pPr>
              <a:r>
                <a:rPr lang="zh-CN" altLang="en-US"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黑体" panose="02010609060101010101" pitchFamily="49" charset="-122"/>
                </a:rPr>
                <a:t>编译</a:t>
              </a:r>
              <a:endParaRPr lang="zh-CN" altLang="en-US"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黑体" panose="02010609060101010101" pitchFamily="49" charset="-122"/>
              </a:endParaRPr>
            </a:p>
          </p:txBody>
        </p:sp>
        <p:sp useBgFill="1">
          <p:nvSpPr>
            <p:cNvPr id="23" name="Text Box 15"/>
            <p:cNvSpPr txBox="1">
              <a:spLocks noChangeArrowheads="1"/>
            </p:cNvSpPr>
            <p:nvPr/>
          </p:nvSpPr>
          <p:spPr bwMode="auto">
            <a:xfrm>
              <a:off x="2946" y="2682"/>
              <a:ext cx="506" cy="291"/>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defRPr/>
              </a:pPr>
              <a:r>
                <a:rPr lang="zh-CN" altLang="en-US"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黑体" panose="02010609060101010101" pitchFamily="49" charset="-122"/>
                </a:rPr>
                <a:t>链接</a:t>
              </a:r>
              <a:endParaRPr lang="zh-CN" altLang="en-US"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黑体" panose="02010609060101010101" pitchFamily="49" charset="-122"/>
              </a:endParaRPr>
            </a:p>
          </p:txBody>
        </p:sp>
      </p:grpSp>
      <p:sp>
        <p:nvSpPr>
          <p:cNvPr id="18435" name="Rectangle 20"/>
          <p:cNvSpPr>
            <a:spLocks noGrp="1" noChangeArrowheads="1"/>
          </p:cNvSpPr>
          <p:nvPr>
            <p:ph type="title"/>
          </p:nvPr>
        </p:nvSpPr>
        <p:spPr>
          <a:xfrm>
            <a:off x="1847850" y="333376"/>
            <a:ext cx="8229600" cy="1501775"/>
          </a:xfrm>
        </p:spPr>
        <p:txBody>
          <a:bodyPr/>
          <a:lstStyle/>
          <a:p>
            <a:pPr eaLnBrk="1" hangingPunct="1"/>
            <a:r>
              <a:rPr lang="zh-CN" altLang="en-US" dirty="0" smtClean="0">
                <a:solidFill>
                  <a:srgbClr val="0000FF"/>
                </a:solidFill>
                <a:ea typeface="黑体" panose="02010609060101010101" pitchFamily="49" charset="-122"/>
              </a:rPr>
              <a:t>非托管代码的</a:t>
            </a:r>
            <a:r>
              <a:rPr lang="zh-CN" altLang="en-US" dirty="0" smtClean="0">
                <a:solidFill>
                  <a:srgbClr val="0000FF"/>
                </a:solidFill>
                <a:ea typeface="黑体" panose="02010609060101010101" pitchFamily="49" charset="-122"/>
              </a:rPr>
              <a:t>编译</a:t>
            </a:r>
            <a:br>
              <a:rPr lang="zh-CN" altLang="en-US" dirty="0" smtClean="0">
                <a:solidFill>
                  <a:srgbClr val="0000FF"/>
                </a:solidFill>
                <a:ea typeface="黑体" panose="02010609060101010101" pitchFamily="49" charset="-122"/>
              </a:rPr>
            </a:br>
            <a:endParaRPr lang="zh-CN" altLang="en-US" dirty="0" smtClean="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234364" y="4448175"/>
            <a:ext cx="1444625" cy="831850"/>
          </a:xfrm>
          <a:prstGeom prst="rect">
            <a:avLst/>
          </a:prstGeom>
          <a:noFill/>
          <a:ln w="9525">
            <a:solidFill>
              <a:srgbClr val="FFFF00"/>
            </a:solidFill>
            <a:miter lim="800000"/>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被执行</a:t>
            </a:r>
            <a:endParaRPr lang="zh-CN" altLang="en-US" sz="2400">
              <a:solidFill>
                <a:schemeClr val="tx1"/>
              </a:solidFill>
              <a:latin typeface="Arial" panose="020B0604020202020204" pitchFamily="34" charset="0"/>
              <a:ea typeface="黑体" panose="02010609060101010101" pitchFamily="49" charset="-122"/>
            </a:endParaRPr>
          </a:p>
        </p:txBody>
      </p:sp>
      <p:grpSp>
        <p:nvGrpSpPr>
          <p:cNvPr id="20483" name="Group 3"/>
          <p:cNvGrpSpPr/>
          <p:nvPr/>
        </p:nvGrpSpPr>
        <p:grpSpPr bwMode="auto">
          <a:xfrm>
            <a:off x="2447925" y="2933701"/>
            <a:ext cx="2692400" cy="2505075"/>
            <a:chOff x="0" y="0"/>
            <a:chExt cx="1968" cy="2064"/>
          </a:xfrm>
        </p:grpSpPr>
        <p:sp>
          <p:nvSpPr>
            <p:cNvPr id="15364" name="AutoShape 4"/>
            <p:cNvSpPr>
              <a:spLocks noChangeArrowheads="1"/>
            </p:cNvSpPr>
            <p:nvPr/>
          </p:nvSpPr>
          <p:spPr bwMode="auto">
            <a:xfrm rot="183380">
              <a:off x="0" y="1679"/>
              <a:ext cx="1631" cy="385"/>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prstShdw prst="shdw17" dist="35921" dir="13500000">
                <a:schemeClr val="tx1">
                  <a:gamma/>
                  <a:shade val="60000"/>
                  <a:invGamma/>
                </a:schemeClr>
              </a:prstShdw>
            </a:effectLst>
          </p:spPr>
          <p:txBody>
            <a:bodyPr wrap="none" anchor="ctr"/>
            <a:lstStyle/>
            <a:p>
              <a:pPr eaLnBrk="1" hangingPunct="1">
                <a:defRPr/>
              </a:pPr>
              <a:endParaRPr lang="zh-CN" altLang="en-US"/>
            </a:p>
          </p:txBody>
        </p:sp>
        <p:sp>
          <p:nvSpPr>
            <p:cNvPr id="15365" name="AutoShape 5"/>
            <p:cNvSpPr>
              <a:spLocks noChangeArrowheads="1"/>
            </p:cNvSpPr>
            <p:nvPr/>
          </p:nvSpPr>
          <p:spPr bwMode="auto">
            <a:xfrm rot="1544562">
              <a:off x="337" y="0"/>
              <a:ext cx="1631" cy="385"/>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prstShdw prst="shdw17" dist="35921" dir="13500000">
                <a:schemeClr val="tx1">
                  <a:gamma/>
                  <a:shade val="60000"/>
                  <a:invGamma/>
                </a:schemeClr>
              </a:prstShdw>
            </a:effectLst>
          </p:spPr>
          <p:txBody>
            <a:bodyPr wrap="none" anchor="ctr"/>
            <a:lstStyle/>
            <a:p>
              <a:pPr eaLnBrk="1" hangingPunct="1">
                <a:defRPr/>
              </a:pPr>
              <a:endParaRPr lang="zh-CN" altLang="en-US"/>
            </a:p>
          </p:txBody>
        </p:sp>
      </p:grpSp>
      <p:grpSp>
        <p:nvGrpSpPr>
          <p:cNvPr id="20484" name="Group 6"/>
          <p:cNvGrpSpPr/>
          <p:nvPr/>
        </p:nvGrpSpPr>
        <p:grpSpPr bwMode="auto">
          <a:xfrm>
            <a:off x="1652223" y="2187389"/>
            <a:ext cx="1312863" cy="3635520"/>
            <a:chOff x="0" y="0"/>
            <a:chExt cx="960" cy="2496"/>
          </a:xfrm>
        </p:grpSpPr>
        <p:sp>
          <p:nvSpPr>
            <p:cNvPr id="20502" name="Oval 7"/>
            <p:cNvSpPr>
              <a:spLocks noChangeArrowheads="1"/>
            </p:cNvSpPr>
            <p:nvPr/>
          </p:nvSpPr>
          <p:spPr bwMode="auto">
            <a:xfrm>
              <a:off x="0" y="2016"/>
              <a:ext cx="576" cy="480"/>
            </a:xfrm>
            <a:prstGeom prst="ellipse">
              <a:avLst/>
            </a:prstGeom>
            <a:solidFill>
              <a:srgbClr val="FFFF99"/>
            </a:solidFill>
            <a:ln w="9525">
              <a:round/>
            </a:ln>
            <a:effectLst/>
            <a:scene3d>
              <a:camera prst="legacyPerspectiveFront">
                <a:rot lat="1500000" lon="20099986" rev="0"/>
              </a:camera>
              <a:lightRig rig="legacyFlat4" dir="t"/>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flatTx/>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2400" dirty="0">
                  <a:solidFill>
                    <a:schemeClr val="tx1"/>
                  </a:solidFill>
                  <a:latin typeface="Arial" panose="020B0604020202020204" pitchFamily="34" charset="0"/>
                  <a:ea typeface="黑体" panose="02010609060101010101" pitchFamily="49" charset="-122"/>
                </a:rPr>
                <a:t>C++</a:t>
              </a:r>
              <a:endParaRPr lang="en-US" altLang="zh-CN" sz="2400" dirty="0">
                <a:solidFill>
                  <a:schemeClr val="tx1"/>
                </a:solidFill>
                <a:latin typeface="Arial" panose="020B0604020202020204" pitchFamily="34" charset="0"/>
                <a:ea typeface="黑体" panose="02010609060101010101" pitchFamily="49" charset="-122"/>
              </a:endParaRPr>
            </a:p>
          </p:txBody>
        </p:sp>
        <p:sp>
          <p:nvSpPr>
            <p:cNvPr id="20503" name="Oval 8"/>
            <p:cNvSpPr>
              <a:spLocks noChangeArrowheads="1"/>
            </p:cNvSpPr>
            <p:nvPr/>
          </p:nvSpPr>
          <p:spPr bwMode="auto">
            <a:xfrm>
              <a:off x="384" y="0"/>
              <a:ext cx="576" cy="480"/>
            </a:xfrm>
            <a:prstGeom prst="ellipse">
              <a:avLst/>
            </a:prstGeom>
            <a:solidFill>
              <a:srgbClr val="FD221D"/>
            </a:solidFill>
            <a:ln w="9525">
              <a:round/>
            </a:ln>
            <a:effectLst/>
            <a:scene3d>
              <a:camera prst="legacyPerspectiveFront">
                <a:rot lat="1500000" lon="20099986" rev="0"/>
              </a:camera>
              <a:lightRig rig="legacyFlat4" dir="t"/>
            </a:scene3d>
            <a:sp3d extrusionH="430200" prstMaterial="legacyMatte">
              <a:bevelT w="13500" h="13500" prst="angle"/>
              <a:bevelB w="13500" h="13500" prst="angle"/>
              <a:extrusionClr>
                <a:srgbClr val="FD221D"/>
              </a:extrusionClr>
              <a:contourClr>
                <a:srgbClr val="FD221D"/>
              </a:contourClr>
            </a:sp3d>
            <a:extLs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flatTx/>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2400">
                  <a:solidFill>
                    <a:schemeClr val="tx1"/>
                  </a:solidFill>
                  <a:latin typeface="Arial" panose="020B0604020202020204" pitchFamily="34" charset="0"/>
                  <a:ea typeface="黑体" panose="02010609060101010101" pitchFamily="49" charset="-122"/>
                </a:rPr>
                <a:t>VB</a:t>
              </a:r>
              <a:endParaRPr lang="en-US" altLang="zh-CN" sz="2400">
                <a:solidFill>
                  <a:schemeClr val="tx1"/>
                </a:solidFill>
                <a:latin typeface="Arial" panose="020B0604020202020204" pitchFamily="34" charset="0"/>
                <a:ea typeface="黑体" panose="02010609060101010101" pitchFamily="49" charset="-122"/>
              </a:endParaRPr>
            </a:p>
          </p:txBody>
        </p:sp>
        <p:sp>
          <p:nvSpPr>
            <p:cNvPr id="26" name="Oval 7"/>
            <p:cNvSpPr>
              <a:spLocks noChangeArrowheads="1"/>
            </p:cNvSpPr>
            <p:nvPr/>
          </p:nvSpPr>
          <p:spPr bwMode="auto">
            <a:xfrm>
              <a:off x="0" y="1346"/>
              <a:ext cx="576" cy="571"/>
            </a:xfrm>
            <a:prstGeom prst="ellipse">
              <a:avLst/>
            </a:prstGeom>
            <a:solidFill>
              <a:schemeClr val="accent6">
                <a:lumMod val="60000"/>
                <a:lumOff val="40000"/>
              </a:schemeClr>
            </a:solidFill>
            <a:ln w="9525">
              <a:round/>
            </a:ln>
            <a:effectLst/>
            <a:scene3d>
              <a:camera prst="legacyPerspectiveFront">
                <a:rot lat="1500000" lon="20099986" rev="0"/>
              </a:camera>
              <a:lightRig rig="legacyFlat4" dir="t"/>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flatTx/>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2400" dirty="0" smtClean="0">
                  <a:solidFill>
                    <a:schemeClr val="tx1"/>
                  </a:solidFill>
                  <a:latin typeface="Arial" panose="020B0604020202020204" pitchFamily="34" charset="0"/>
                  <a:ea typeface="黑体" panose="02010609060101010101" pitchFamily="49" charset="-122"/>
                </a:rPr>
                <a:t>C#</a:t>
              </a:r>
              <a:endParaRPr lang="en-US" altLang="zh-CN" sz="2400" dirty="0">
                <a:solidFill>
                  <a:schemeClr val="tx1"/>
                </a:solidFill>
                <a:latin typeface="Arial" panose="020B0604020202020204" pitchFamily="34" charset="0"/>
                <a:ea typeface="黑体" panose="02010609060101010101" pitchFamily="49" charset="-122"/>
              </a:endParaRPr>
            </a:p>
          </p:txBody>
        </p:sp>
      </p:grpSp>
      <p:grpSp>
        <p:nvGrpSpPr>
          <p:cNvPr id="20485" name="Group 9"/>
          <p:cNvGrpSpPr/>
          <p:nvPr/>
        </p:nvGrpSpPr>
        <p:grpSpPr bwMode="auto">
          <a:xfrm>
            <a:off x="2889250" y="2787650"/>
            <a:ext cx="1441450" cy="2389188"/>
            <a:chOff x="0" y="0"/>
            <a:chExt cx="1053" cy="1970"/>
          </a:xfrm>
        </p:grpSpPr>
        <p:sp useBgFill="1">
          <p:nvSpPr>
            <p:cNvPr id="20500" name="Text Box 10"/>
            <p:cNvSpPr txBox="1">
              <a:spLocks noChangeArrowheads="1"/>
            </p:cNvSpPr>
            <p:nvPr/>
          </p:nvSpPr>
          <p:spPr bwMode="auto">
            <a:xfrm>
              <a:off x="0" y="1585"/>
              <a:ext cx="813" cy="385"/>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编译器</a:t>
              </a:r>
              <a:endParaRPr lang="zh-CN" altLang="en-US" sz="2400">
                <a:solidFill>
                  <a:schemeClr val="tx1"/>
                </a:solidFill>
                <a:latin typeface="Arial" panose="020B0604020202020204" pitchFamily="34" charset="0"/>
                <a:ea typeface="黑体" panose="02010609060101010101" pitchFamily="49" charset="-122"/>
              </a:endParaRPr>
            </a:p>
          </p:txBody>
        </p:sp>
        <p:sp useBgFill="1">
          <p:nvSpPr>
            <p:cNvPr id="20501" name="Text Box 11"/>
            <p:cNvSpPr txBox="1">
              <a:spLocks noChangeArrowheads="1"/>
            </p:cNvSpPr>
            <p:nvPr/>
          </p:nvSpPr>
          <p:spPr bwMode="auto">
            <a:xfrm>
              <a:off x="240" y="0"/>
              <a:ext cx="813" cy="385"/>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编译器</a:t>
              </a:r>
              <a:endParaRPr lang="zh-CN" altLang="en-US" sz="2400">
                <a:solidFill>
                  <a:schemeClr val="tx1"/>
                </a:solidFill>
                <a:latin typeface="Arial" panose="020B0604020202020204" pitchFamily="34" charset="0"/>
                <a:ea typeface="黑体" panose="02010609060101010101" pitchFamily="49" charset="-122"/>
              </a:endParaRPr>
            </a:p>
          </p:txBody>
        </p:sp>
      </p:grpSp>
      <p:grpSp>
        <p:nvGrpSpPr>
          <p:cNvPr id="20486" name="Group 12"/>
          <p:cNvGrpSpPr/>
          <p:nvPr/>
        </p:nvGrpSpPr>
        <p:grpSpPr bwMode="auto">
          <a:xfrm>
            <a:off x="5926138" y="3876675"/>
            <a:ext cx="2298700" cy="1397000"/>
            <a:chOff x="0" y="0"/>
            <a:chExt cx="1680" cy="1152"/>
          </a:xfrm>
        </p:grpSpPr>
        <p:sp>
          <p:nvSpPr>
            <p:cNvPr id="20498" name="AutoShape 13"/>
            <p:cNvSpPr>
              <a:spLocks noChangeArrowheads="1"/>
            </p:cNvSpPr>
            <p:nvPr/>
          </p:nvSpPr>
          <p:spPr bwMode="auto">
            <a:xfrm rot="1935437">
              <a:off x="48" y="0"/>
              <a:ext cx="1632" cy="384"/>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20499" name="AutoShape 14"/>
            <p:cNvSpPr>
              <a:spLocks noChangeArrowheads="1"/>
            </p:cNvSpPr>
            <p:nvPr/>
          </p:nvSpPr>
          <p:spPr bwMode="auto">
            <a:xfrm rot="336041">
              <a:off x="0" y="768"/>
              <a:ext cx="1632" cy="384"/>
            </a:xfrm>
            <a:prstGeom prst="rightArrow">
              <a:avLst>
                <a:gd name="adj1" fmla="val 50000"/>
                <a:gd name="adj2" fmla="val 106250"/>
              </a:avLst>
            </a:prstGeom>
            <a:gradFill rotWithShape="0">
              <a:gsLst>
                <a:gs pos="0">
                  <a:srgbClr val="FF3300"/>
                </a:gs>
                <a:gs pos="100000">
                  <a:srgbClr val="FFFF99"/>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0487" name="Group 15"/>
          <p:cNvGrpSpPr/>
          <p:nvPr/>
        </p:nvGrpSpPr>
        <p:grpSpPr bwMode="auto">
          <a:xfrm>
            <a:off x="4694238" y="3182939"/>
            <a:ext cx="1441450" cy="2403475"/>
            <a:chOff x="0" y="0"/>
            <a:chExt cx="1054" cy="1981"/>
          </a:xfrm>
        </p:grpSpPr>
        <p:sp useBgFill="1">
          <p:nvSpPr>
            <p:cNvPr id="20496" name="Text Box 16"/>
            <p:cNvSpPr txBox="1">
              <a:spLocks noChangeArrowheads="1"/>
            </p:cNvSpPr>
            <p:nvPr/>
          </p:nvSpPr>
          <p:spPr bwMode="auto">
            <a:xfrm>
              <a:off x="240" y="0"/>
              <a:ext cx="814" cy="686"/>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可执行</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p:txBody>
        </p:sp>
        <p:sp useBgFill="1">
          <p:nvSpPr>
            <p:cNvPr id="20497" name="Text Box 17"/>
            <p:cNvSpPr txBox="1">
              <a:spLocks noChangeArrowheads="1"/>
            </p:cNvSpPr>
            <p:nvPr/>
          </p:nvSpPr>
          <p:spPr bwMode="auto">
            <a:xfrm>
              <a:off x="0" y="1295"/>
              <a:ext cx="813" cy="686"/>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可执行</a:t>
              </a:r>
              <a:endParaRPr lang="zh-CN" altLang="en-US" sz="24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代码</a:t>
              </a:r>
              <a:endParaRPr lang="zh-CN" altLang="en-US" sz="2400">
                <a:solidFill>
                  <a:schemeClr val="tx1"/>
                </a:solidFill>
                <a:latin typeface="Arial" panose="020B0604020202020204" pitchFamily="34" charset="0"/>
                <a:ea typeface="黑体" panose="02010609060101010101" pitchFamily="49" charset="-122"/>
              </a:endParaRPr>
            </a:p>
          </p:txBody>
        </p:sp>
      </p:grpSp>
      <p:grpSp>
        <p:nvGrpSpPr>
          <p:cNvPr id="20488" name="Group 18"/>
          <p:cNvGrpSpPr/>
          <p:nvPr/>
        </p:nvGrpSpPr>
        <p:grpSpPr bwMode="auto">
          <a:xfrm>
            <a:off x="6973889" y="3189288"/>
            <a:ext cx="625475" cy="3154362"/>
            <a:chOff x="0" y="0"/>
            <a:chExt cx="457" cy="2599"/>
          </a:xfrm>
        </p:grpSpPr>
        <p:sp useBgFill="1">
          <p:nvSpPr>
            <p:cNvPr id="20494" name="Text Box 19"/>
            <p:cNvSpPr txBox="1">
              <a:spLocks noChangeArrowheads="1"/>
            </p:cNvSpPr>
            <p:nvPr/>
          </p:nvSpPr>
          <p:spPr bwMode="auto">
            <a:xfrm>
              <a:off x="0" y="0"/>
              <a:ext cx="265" cy="149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R</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U</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N</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T</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I</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M</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E</a:t>
              </a:r>
              <a:endParaRPr lang="en-US" altLang="zh-CN" sz="1600">
                <a:solidFill>
                  <a:schemeClr val="tx1"/>
                </a:solidFill>
                <a:latin typeface="Arial" panose="020B0604020202020204" pitchFamily="34" charset="0"/>
                <a:ea typeface="黑体" panose="02010609060101010101" pitchFamily="49" charset="-122"/>
              </a:endParaRPr>
            </a:p>
          </p:txBody>
        </p:sp>
        <p:sp useBgFill="1">
          <p:nvSpPr>
            <p:cNvPr id="20495" name="Text Box 20"/>
            <p:cNvSpPr txBox="1">
              <a:spLocks noChangeArrowheads="1"/>
            </p:cNvSpPr>
            <p:nvPr/>
          </p:nvSpPr>
          <p:spPr bwMode="auto">
            <a:xfrm>
              <a:off x="191" y="1105"/>
              <a:ext cx="266" cy="1494"/>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R</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U</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N</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T</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I</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M</a:t>
              </a:r>
              <a:endParaRPr lang="en-US" altLang="zh-CN" sz="1600">
                <a:solidFill>
                  <a:schemeClr val="tx1"/>
                </a:solidFill>
                <a:latin typeface="Arial" panose="020B0604020202020204" pitchFamily="34" charset="0"/>
                <a:ea typeface="黑体" panose="02010609060101010101" pitchFamily="49" charset="-122"/>
              </a:endParaRPr>
            </a:p>
            <a:p>
              <a:pPr eaLnBrk="1" fontAlgn="b" hangingPunct="1">
                <a:spcBef>
                  <a:spcPct val="0"/>
                </a:spcBef>
                <a:buClrTx/>
                <a:buFontTx/>
                <a:buNone/>
              </a:pPr>
              <a:r>
                <a:rPr lang="en-US" altLang="zh-CN" sz="1600">
                  <a:solidFill>
                    <a:schemeClr val="tx1"/>
                  </a:solidFill>
                  <a:latin typeface="Arial" panose="020B0604020202020204" pitchFamily="34" charset="0"/>
                  <a:ea typeface="黑体" panose="02010609060101010101" pitchFamily="49" charset="-122"/>
                </a:rPr>
                <a:t>E</a:t>
              </a:r>
              <a:endParaRPr lang="en-US" altLang="zh-CN" sz="1600">
                <a:solidFill>
                  <a:schemeClr val="tx1"/>
                </a:solidFill>
                <a:latin typeface="Arial" panose="020B0604020202020204" pitchFamily="34" charset="0"/>
                <a:ea typeface="黑体" panose="02010609060101010101" pitchFamily="49" charset="-122"/>
              </a:endParaRPr>
            </a:p>
          </p:txBody>
        </p:sp>
      </p:grpSp>
      <p:sp useBgFill="1">
        <p:nvSpPr>
          <p:cNvPr id="15381" name="Text Box 21"/>
          <p:cNvSpPr txBox="1">
            <a:spLocks noChangeArrowheads="1"/>
          </p:cNvSpPr>
          <p:nvPr/>
        </p:nvSpPr>
        <p:spPr bwMode="auto">
          <a:xfrm>
            <a:off x="4657725" y="2984500"/>
            <a:ext cx="1970088" cy="3416300"/>
          </a:xfrm>
          <a:prstGeom prst="rect">
            <a:avLst/>
          </a:prstGeom>
          <a:ln w="9525">
            <a:solidFill>
              <a:schemeClr val="tx1"/>
            </a:solidFill>
            <a:miter lim="800000"/>
          </a:ln>
          <a:effectLst>
            <a:prstShdw prst="shdw18" dist="17961" dir="13500000">
              <a:schemeClr val="tx1">
                <a:gamma/>
                <a:shade val="60000"/>
                <a:invGamma/>
              </a:schemeClr>
            </a:prstShdw>
          </a:effectLst>
        </p:spPr>
        <p:txBody>
          <a:bodyPr>
            <a:spAutoFit/>
          </a:bodyPr>
          <a:lstStyle/>
          <a:p>
            <a:pPr algn="ctr" eaLnBrk="1" fontAlgn="b" hangingPunct="1">
              <a:defRPr/>
            </a:pPr>
            <a:endParaRPr lang="zh-CN" altLang="en-US" sz="3600" dirty="0"/>
          </a:p>
          <a:p>
            <a:pPr algn="ctr" eaLnBrk="1" fontAlgn="b" hangingPunct="1">
              <a:defRPr/>
            </a:pPr>
            <a:r>
              <a:rPr lang="en-US" altLang="zh-CN" sz="3600" dirty="0"/>
              <a:t>IL</a:t>
            </a:r>
            <a:endParaRPr lang="en-US" altLang="zh-CN" sz="3600" dirty="0"/>
          </a:p>
          <a:p>
            <a:pPr algn="ctr" eaLnBrk="1" fontAlgn="b" hangingPunct="1">
              <a:defRPr/>
            </a:pPr>
            <a:r>
              <a:rPr lang="en-US" altLang="zh-CN" sz="3600" dirty="0"/>
              <a:t>+</a:t>
            </a:r>
            <a:endParaRPr lang="en-US" altLang="zh-CN" sz="3600" dirty="0"/>
          </a:p>
          <a:p>
            <a:pPr algn="ctr" eaLnBrk="1" fontAlgn="b" hangingPunct="1">
              <a:defRPr/>
            </a:pPr>
            <a:r>
              <a:rPr lang="zh-CN" altLang="en-US" sz="3600" dirty="0"/>
              <a:t>元数据</a:t>
            </a:r>
            <a:endParaRPr lang="zh-CN" altLang="en-US" sz="3600" dirty="0"/>
          </a:p>
          <a:p>
            <a:pPr algn="ctr" eaLnBrk="1" fontAlgn="b" hangingPunct="1">
              <a:defRPr/>
            </a:pPr>
            <a:endParaRPr lang="zh-CN" altLang="en-US" sz="3600" dirty="0"/>
          </a:p>
          <a:p>
            <a:pPr algn="ctr" eaLnBrk="1" fontAlgn="b" hangingPunct="1">
              <a:defRPr/>
            </a:pPr>
            <a:endParaRPr lang="zh-CN" altLang="en-US" sz="3600" dirty="0"/>
          </a:p>
        </p:txBody>
      </p:sp>
      <p:sp useBgFill="1">
        <p:nvSpPr>
          <p:cNvPr id="15382" name="Text Box 22"/>
          <p:cNvSpPr txBox="1">
            <a:spLocks noChangeArrowheads="1"/>
          </p:cNvSpPr>
          <p:nvPr/>
        </p:nvSpPr>
        <p:spPr bwMode="auto">
          <a:xfrm>
            <a:off x="6938964" y="3168650"/>
            <a:ext cx="657225" cy="3149600"/>
          </a:xfrm>
          <a:prstGeom prst="rect">
            <a:avLst/>
          </a:prstGeom>
          <a:ln w="9525">
            <a:solidFill>
              <a:schemeClr val="tx1"/>
            </a:solidFill>
            <a:miter lim="800000"/>
          </a:ln>
          <a:effectLst>
            <a:prstShdw prst="shdw18" dist="17961" dir="13500000">
              <a:schemeClr val="tx1">
                <a:gamma/>
                <a:shade val="60000"/>
                <a:invGamma/>
              </a:schemeClr>
            </a:prstShdw>
          </a:effectLst>
        </p:spPr>
        <p:txBody>
          <a:bodyPr>
            <a:spAutoFit/>
          </a:bodyPr>
          <a:lstStyle/>
          <a:p>
            <a:pPr algn="ctr" eaLnBrk="1" fontAlgn="b" hangingPunct="1">
              <a:defRPr/>
            </a:pPr>
            <a:endParaRPr lang="zh-CN" altLang="en-US" sz="4000" b="1"/>
          </a:p>
          <a:p>
            <a:pPr algn="ctr" eaLnBrk="1" fontAlgn="b" hangingPunct="1">
              <a:defRPr/>
            </a:pPr>
            <a:r>
              <a:rPr lang="en-US" altLang="zh-CN" sz="4000" b="1"/>
              <a:t>C</a:t>
            </a:r>
            <a:endParaRPr lang="en-US" altLang="zh-CN" sz="4000" b="1"/>
          </a:p>
          <a:p>
            <a:pPr algn="ctr" eaLnBrk="1" fontAlgn="b" hangingPunct="1">
              <a:defRPr/>
            </a:pPr>
            <a:r>
              <a:rPr lang="en-US" altLang="zh-CN" sz="4000" b="1"/>
              <a:t>L</a:t>
            </a:r>
            <a:endParaRPr lang="en-US" altLang="zh-CN" sz="4000" b="1"/>
          </a:p>
          <a:p>
            <a:pPr algn="ctr" eaLnBrk="1" fontAlgn="b" hangingPunct="1">
              <a:defRPr/>
            </a:pPr>
            <a:r>
              <a:rPr lang="en-US" altLang="zh-CN" sz="4000" b="1"/>
              <a:t>R</a:t>
            </a:r>
            <a:endParaRPr lang="en-US" altLang="zh-CN" sz="4000" b="1"/>
          </a:p>
          <a:p>
            <a:pPr algn="ctr" eaLnBrk="1" fontAlgn="b" hangingPunct="1">
              <a:defRPr/>
            </a:pPr>
            <a:endParaRPr lang="zh-CN" altLang="en-US" sz="4000" b="1"/>
          </a:p>
        </p:txBody>
      </p:sp>
      <p:sp>
        <p:nvSpPr>
          <p:cNvPr id="20491" name="Rectangle 23"/>
          <p:cNvSpPr>
            <a:spLocks noGrp="1" noChangeArrowheads="1"/>
          </p:cNvSpPr>
          <p:nvPr>
            <p:ph type="title"/>
          </p:nvPr>
        </p:nvSpPr>
        <p:spPr>
          <a:xfrm>
            <a:off x="760179" y="89486"/>
            <a:ext cx="9765179" cy="1844675"/>
          </a:xfrm>
          <a:noFill/>
        </p:spPr>
        <p:txBody>
          <a:bodyPr anchor="b"/>
          <a:lstStyle/>
          <a:p>
            <a:pPr eaLnBrk="1" hangingPunct="1"/>
            <a:r>
              <a:rPr lang="en-US" altLang="zh-CN" sz="2800" dirty="0" err="1" smtClean="0">
                <a:solidFill>
                  <a:srgbClr val="0000FF"/>
                </a:solidFill>
                <a:ea typeface="黑体" panose="02010609060101010101" pitchFamily="49" charset="-122"/>
              </a:rPr>
              <a:t>.Net</a:t>
            </a:r>
            <a:r>
              <a:rPr lang="zh-CN" altLang="en-US" sz="2800" dirty="0" smtClean="0">
                <a:solidFill>
                  <a:srgbClr val="0000FF"/>
                </a:solidFill>
                <a:ea typeface="黑体" panose="02010609060101010101" pitchFamily="49" charset="-122"/>
              </a:rPr>
              <a:t>代码编译：</a:t>
            </a:r>
            <a:r>
              <a:rPr lang="en-US" altLang="zh-CN" sz="2800" dirty="0" smtClean="0">
                <a:solidFill>
                  <a:srgbClr val="0000FF"/>
                </a:solidFill>
                <a:ea typeface="黑体" panose="02010609060101010101" pitchFamily="49" charset="-122"/>
              </a:rPr>
              <a:t>IL </a:t>
            </a:r>
            <a:r>
              <a:rPr lang="zh-CN" altLang="en-US" sz="2800" dirty="0">
                <a:solidFill>
                  <a:srgbClr val="0000FF"/>
                </a:solidFill>
                <a:ea typeface="黑体" panose="02010609060101010101" pitchFamily="49" charset="-122"/>
              </a:rPr>
              <a:t>和 </a:t>
            </a:r>
            <a:r>
              <a:rPr lang="en-US" altLang="zh-CN" sz="2800" dirty="0">
                <a:solidFill>
                  <a:srgbClr val="0000FF"/>
                </a:solidFill>
                <a:ea typeface="黑体" panose="02010609060101010101" pitchFamily="49" charset="-122"/>
              </a:rPr>
              <a:t>CLR </a:t>
            </a:r>
            <a:r>
              <a:rPr lang="zh-CN" altLang="en-US" sz="2800" dirty="0">
                <a:solidFill>
                  <a:srgbClr val="0000FF"/>
                </a:solidFill>
                <a:ea typeface="黑体" panose="02010609060101010101" pitchFamily="49" charset="-122"/>
              </a:rPr>
              <a:t>的使用</a:t>
            </a:r>
            <a:br>
              <a:rPr lang="zh-CN" altLang="en-US" sz="2800" dirty="0">
                <a:solidFill>
                  <a:srgbClr val="0000FF"/>
                </a:solidFill>
                <a:ea typeface="黑体" panose="02010609060101010101" pitchFamily="49" charset="-122"/>
              </a:rPr>
            </a:br>
            <a:r>
              <a:rPr lang="en-US" altLang="zh-CN" sz="2000" dirty="0">
                <a:ea typeface="黑体" panose="02010609060101010101" pitchFamily="49" charset="-122"/>
              </a:rPr>
              <a:t>Intermediate Language</a:t>
            </a:r>
            <a:br>
              <a:rPr lang="en-US" altLang="zh-CN" sz="2000" dirty="0">
                <a:ea typeface="黑体" panose="02010609060101010101" pitchFamily="49" charset="-122"/>
              </a:rPr>
            </a:br>
            <a:r>
              <a:rPr lang="en-US" altLang="zh-CN" sz="2000" dirty="0">
                <a:ea typeface="黑体" panose="02010609060101010101" pitchFamily="49" charset="-122"/>
              </a:rPr>
              <a:t>Common Language Runtime</a:t>
            </a:r>
            <a:endParaRPr lang="en-US" altLang="zh-CN" sz="2000" dirty="0">
              <a:ea typeface="黑体" panose="02010609060101010101" pitchFamily="49" charset="-122"/>
            </a:endParaRPr>
          </a:p>
        </p:txBody>
      </p:sp>
      <p:sp useBgFill="1">
        <p:nvSpPr>
          <p:cNvPr id="24" name="Text Box 12"/>
          <p:cNvSpPr txBox="1">
            <a:spLocks noChangeArrowheads="1"/>
          </p:cNvSpPr>
          <p:nvPr/>
        </p:nvSpPr>
        <p:spPr bwMode="auto">
          <a:xfrm>
            <a:off x="5022851" y="2100263"/>
            <a:ext cx="4860925" cy="461962"/>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defRPr/>
            </a:pPr>
            <a:r>
              <a:rPr lang="en-US" altLang="zh-CN" sz="2400" b="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.Net</a:t>
            </a:r>
            <a:r>
              <a:rPr lang="zh-CN" altLang="en-US" sz="2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框架下语言的编译和执行过程</a:t>
            </a:r>
            <a:endParaRPr lang="zh-CN" altLang="en-US" sz="2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2" name="右箭头 1"/>
          <p:cNvSpPr/>
          <p:nvPr/>
        </p:nvSpPr>
        <p:spPr>
          <a:xfrm>
            <a:off x="8688388" y="5805488"/>
            <a:ext cx="990600" cy="538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err="1">
                <a:solidFill>
                  <a:srgbClr val="0000FF"/>
                </a:solidFill>
              </a:rPr>
              <a:t>.Net</a:t>
            </a:r>
            <a:r>
              <a:rPr lang="zh-CN" altLang="en-US" dirty="0">
                <a:solidFill>
                  <a:srgbClr val="0000FF"/>
                </a:solidFill>
              </a:rPr>
              <a:t>代码编译：</a:t>
            </a:r>
            <a:endParaRPr lang="zh-CN" altLang="en-US" b="0" dirty="0" smtClean="0">
              <a:solidFill>
                <a:srgbClr val="0000FF"/>
              </a:solidFill>
              <a:ea typeface="黑体" panose="02010609060101010101" pitchFamily="49" charset="-122"/>
            </a:endParaRPr>
          </a:p>
        </p:txBody>
      </p:sp>
      <p:grpSp>
        <p:nvGrpSpPr>
          <p:cNvPr id="22531" name="Group 3"/>
          <p:cNvGrpSpPr/>
          <p:nvPr/>
        </p:nvGrpSpPr>
        <p:grpSpPr bwMode="auto">
          <a:xfrm>
            <a:off x="2176463" y="1617664"/>
            <a:ext cx="7988300" cy="4208463"/>
            <a:chOff x="0" y="0"/>
            <a:chExt cx="5032" cy="2651"/>
          </a:xfrm>
        </p:grpSpPr>
        <p:sp>
          <p:nvSpPr>
            <p:cNvPr id="22532" name="Rectangle 4"/>
            <p:cNvSpPr>
              <a:spLocks noChangeArrowheads="1"/>
            </p:cNvSpPr>
            <p:nvPr/>
          </p:nvSpPr>
          <p:spPr bwMode="auto">
            <a:xfrm>
              <a:off x="0" y="0"/>
              <a:ext cx="2688" cy="1920"/>
            </a:xfrm>
            <a:prstGeom prst="rect">
              <a:avLst/>
            </a:prstGeom>
            <a:gradFill rotWithShape="0">
              <a:gsLst>
                <a:gs pos="0">
                  <a:srgbClr val="000099"/>
                </a:gs>
                <a:gs pos="100000">
                  <a:srgbClr val="003300"/>
                </a:gs>
              </a:gsLst>
              <a:lin ang="5400000" scaled="1"/>
            </a:gradFill>
            <a:ln w="28575" cap="rnd">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22533" name="Rectangle 5"/>
            <p:cNvSpPr>
              <a:spLocks noChangeArrowheads="1"/>
            </p:cNvSpPr>
            <p:nvPr/>
          </p:nvSpPr>
          <p:spPr bwMode="auto">
            <a:xfrm>
              <a:off x="1776" y="144"/>
              <a:ext cx="2448" cy="1440"/>
            </a:xfrm>
            <a:prstGeom prst="rect">
              <a:avLst/>
            </a:prstGeom>
            <a:gradFill rotWithShape="0">
              <a:gsLst>
                <a:gs pos="0">
                  <a:srgbClr val="003300"/>
                </a:gs>
                <a:gs pos="100000">
                  <a:srgbClr val="000099"/>
                </a:gs>
              </a:gsLst>
              <a:lin ang="5400000" scaled="1"/>
            </a:gradFill>
            <a:ln w="38100">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useBgFill="1">
          <p:nvSpPr>
            <p:cNvPr id="22534" name="Text Box 6"/>
            <p:cNvSpPr txBox="1">
              <a:spLocks noChangeArrowheads="1"/>
            </p:cNvSpPr>
            <p:nvPr/>
          </p:nvSpPr>
          <p:spPr bwMode="auto">
            <a:xfrm>
              <a:off x="1918" y="307"/>
              <a:ext cx="557" cy="583"/>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800">
                  <a:solidFill>
                    <a:schemeClr val="tx1"/>
                  </a:solidFill>
                  <a:latin typeface="Arial" panose="020B0604020202020204" pitchFamily="34" charset="0"/>
                  <a:ea typeface="黑体" panose="02010609060101010101" pitchFamily="49" charset="-122"/>
                </a:rPr>
                <a:t>MSIL</a:t>
              </a:r>
              <a:endParaRPr lang="en-US" altLang="zh-CN" sz="18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800">
                  <a:solidFill>
                    <a:schemeClr val="tx1"/>
                  </a:solidFill>
                  <a:latin typeface="Arial" panose="020B0604020202020204" pitchFamily="34" charset="0"/>
                  <a:ea typeface="黑体" panose="02010609060101010101" pitchFamily="49" charset="-122"/>
                </a:rPr>
                <a:t>+</a:t>
              </a:r>
              <a:endParaRPr lang="en-US" altLang="zh-CN" sz="18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a:solidFill>
                    <a:schemeClr val="tx1"/>
                  </a:solidFill>
                  <a:latin typeface="Arial" panose="020B0604020202020204" pitchFamily="34" charset="0"/>
                  <a:ea typeface="黑体" panose="02010609060101010101" pitchFamily="49" charset="-122"/>
                </a:rPr>
                <a:t>元数据</a:t>
              </a:r>
              <a:endParaRPr lang="zh-CN" altLang="en-US" sz="1800">
                <a:solidFill>
                  <a:schemeClr val="tx1"/>
                </a:solidFill>
                <a:latin typeface="Arial" panose="020B0604020202020204" pitchFamily="34" charset="0"/>
                <a:ea typeface="黑体" panose="02010609060101010101" pitchFamily="49" charset="-122"/>
              </a:endParaRPr>
            </a:p>
          </p:txBody>
        </p:sp>
        <p:sp useBgFill="1">
          <p:nvSpPr>
            <p:cNvPr id="22535" name="Text Box 7"/>
            <p:cNvSpPr txBox="1">
              <a:spLocks noChangeArrowheads="1"/>
            </p:cNvSpPr>
            <p:nvPr/>
          </p:nvSpPr>
          <p:spPr bwMode="auto">
            <a:xfrm>
              <a:off x="3569" y="368"/>
              <a:ext cx="444" cy="448"/>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000">
                  <a:solidFill>
                    <a:schemeClr val="tx1"/>
                  </a:solidFill>
                  <a:latin typeface="Arial" panose="020B0604020202020204" pitchFamily="34" charset="0"/>
                  <a:ea typeface="黑体" panose="02010609060101010101" pitchFamily="49" charset="-122"/>
                </a:rPr>
                <a:t>机器</a:t>
              </a:r>
              <a:endParaRPr lang="zh-CN" altLang="en-US" sz="20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000">
                  <a:solidFill>
                    <a:schemeClr val="tx1"/>
                  </a:solidFill>
                  <a:latin typeface="Arial" panose="020B0604020202020204" pitchFamily="34" charset="0"/>
                  <a:ea typeface="黑体" panose="02010609060101010101" pitchFamily="49" charset="-122"/>
                </a:rPr>
                <a:t>代码</a:t>
              </a:r>
              <a:endParaRPr lang="zh-CN" altLang="en-US" sz="2000">
                <a:solidFill>
                  <a:schemeClr val="tx1"/>
                </a:solidFill>
                <a:latin typeface="Arial" panose="020B0604020202020204" pitchFamily="34" charset="0"/>
                <a:ea typeface="黑体" panose="02010609060101010101" pitchFamily="49" charset="-122"/>
              </a:endParaRPr>
            </a:p>
          </p:txBody>
        </p:sp>
        <p:grpSp>
          <p:nvGrpSpPr>
            <p:cNvPr id="22536" name="Group 8"/>
            <p:cNvGrpSpPr/>
            <p:nvPr/>
          </p:nvGrpSpPr>
          <p:grpSpPr bwMode="auto">
            <a:xfrm>
              <a:off x="722" y="576"/>
              <a:ext cx="384" cy="48"/>
              <a:chOff x="0" y="0"/>
              <a:chExt cx="1176" cy="48"/>
            </a:xfrm>
          </p:grpSpPr>
          <p:sp>
            <p:nvSpPr>
              <p:cNvPr id="22556" name="Line 9"/>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Rectangle 10"/>
              <p:cNvSpPr>
                <a:spLocks noChangeArrowheads="1"/>
              </p:cNvSpPr>
              <p:nvPr/>
            </p:nvSpPr>
            <p:spPr bwMode="auto">
              <a:xfrm>
                <a:off x="0" y="0"/>
                <a:ext cx="1008" cy="48"/>
              </a:xfrm>
              <a:prstGeom prst="rect">
                <a:avLst/>
              </a:prstGeom>
              <a:gradFill rotWithShape="0">
                <a:gsLst>
                  <a:gs pos="0">
                    <a:schemeClr val="accent2"/>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sp>
          <p:nvSpPr>
            <p:cNvPr id="22537" name="Text Box 11"/>
            <p:cNvSpPr txBox="1">
              <a:spLocks noChangeArrowheads="1"/>
            </p:cNvSpPr>
            <p:nvPr/>
          </p:nvSpPr>
          <p:spPr bwMode="auto">
            <a:xfrm>
              <a:off x="4433" y="385"/>
              <a:ext cx="599" cy="442"/>
            </a:xfrm>
            <a:prstGeom prst="rect">
              <a:avLst/>
            </a:prstGeom>
            <a:noFill/>
            <a:ln>
              <a:noFill/>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000">
                  <a:solidFill>
                    <a:schemeClr val="tx1"/>
                  </a:solidFill>
                  <a:latin typeface="Arial" panose="020B0604020202020204" pitchFamily="34" charset="0"/>
                  <a:ea typeface="黑体" panose="02010609060101010101" pitchFamily="49" charset="-122"/>
                </a:rPr>
                <a:t>代码</a:t>
              </a:r>
              <a:endParaRPr lang="zh-CN" altLang="en-US" sz="20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2000">
                  <a:solidFill>
                    <a:schemeClr val="tx1"/>
                  </a:solidFill>
                  <a:latin typeface="Arial" panose="020B0604020202020204" pitchFamily="34" charset="0"/>
                  <a:ea typeface="黑体" panose="02010609060101010101" pitchFamily="49" charset="-122"/>
                </a:rPr>
                <a:t>被执行</a:t>
              </a:r>
              <a:endParaRPr lang="zh-CN" altLang="en-US" sz="2000">
                <a:solidFill>
                  <a:schemeClr val="tx1"/>
                </a:solidFill>
                <a:latin typeface="Arial" panose="020B0604020202020204" pitchFamily="34" charset="0"/>
                <a:ea typeface="黑体" panose="02010609060101010101" pitchFamily="49" charset="-122"/>
              </a:endParaRPr>
            </a:p>
          </p:txBody>
        </p:sp>
        <p:grpSp>
          <p:nvGrpSpPr>
            <p:cNvPr id="22538" name="Group 12"/>
            <p:cNvGrpSpPr/>
            <p:nvPr/>
          </p:nvGrpSpPr>
          <p:grpSpPr bwMode="auto">
            <a:xfrm>
              <a:off x="1482" y="576"/>
              <a:ext cx="534" cy="67"/>
              <a:chOff x="0" y="0"/>
              <a:chExt cx="1176" cy="48"/>
            </a:xfrm>
          </p:grpSpPr>
          <p:sp>
            <p:nvSpPr>
              <p:cNvPr id="22554" name="Line 13"/>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Rectangle 14"/>
              <p:cNvSpPr>
                <a:spLocks noChangeArrowheads="1"/>
              </p:cNvSpPr>
              <p:nvPr/>
            </p:nvSpPr>
            <p:spPr bwMode="auto">
              <a:xfrm>
                <a:off x="0" y="0"/>
                <a:ext cx="1008" cy="48"/>
              </a:xfrm>
              <a:prstGeom prst="rect">
                <a:avLst/>
              </a:prstGeom>
              <a:gradFill rotWithShape="0">
                <a:gsLst>
                  <a:gs pos="0">
                    <a:schemeClr val="accent2"/>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2539" name="Group 15"/>
            <p:cNvGrpSpPr/>
            <p:nvPr/>
          </p:nvGrpSpPr>
          <p:grpSpPr bwMode="auto">
            <a:xfrm>
              <a:off x="2498" y="576"/>
              <a:ext cx="384" cy="48"/>
              <a:chOff x="0" y="0"/>
              <a:chExt cx="1176" cy="48"/>
            </a:xfrm>
          </p:grpSpPr>
          <p:sp>
            <p:nvSpPr>
              <p:cNvPr id="22552" name="Line 16"/>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3" name="Rectangle 17"/>
              <p:cNvSpPr>
                <a:spLocks noChangeArrowheads="1"/>
              </p:cNvSpPr>
              <p:nvPr/>
            </p:nvSpPr>
            <p:spPr bwMode="auto">
              <a:xfrm>
                <a:off x="0" y="0"/>
                <a:ext cx="1008" cy="48"/>
              </a:xfrm>
              <a:prstGeom prst="rect">
                <a:avLst/>
              </a:prstGeom>
              <a:gradFill rotWithShape="0">
                <a:gsLst>
                  <a:gs pos="0">
                    <a:schemeClr val="accent2"/>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2540" name="Group 18"/>
            <p:cNvGrpSpPr/>
            <p:nvPr/>
          </p:nvGrpSpPr>
          <p:grpSpPr bwMode="auto">
            <a:xfrm>
              <a:off x="3122" y="558"/>
              <a:ext cx="526" cy="66"/>
              <a:chOff x="0" y="0"/>
              <a:chExt cx="1176" cy="48"/>
            </a:xfrm>
          </p:grpSpPr>
          <p:sp>
            <p:nvSpPr>
              <p:cNvPr id="22550" name="Line 19"/>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Rectangle 20"/>
              <p:cNvSpPr>
                <a:spLocks noChangeArrowheads="1"/>
              </p:cNvSpPr>
              <p:nvPr/>
            </p:nvSpPr>
            <p:spPr bwMode="auto">
              <a:xfrm>
                <a:off x="0" y="0"/>
                <a:ext cx="1008" cy="48"/>
              </a:xfrm>
              <a:prstGeom prst="rect">
                <a:avLst/>
              </a:prstGeom>
              <a:gradFill rotWithShape="0">
                <a:gsLst>
                  <a:gs pos="0">
                    <a:schemeClr val="accent2"/>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2541" name="Group 21"/>
            <p:cNvGrpSpPr/>
            <p:nvPr/>
          </p:nvGrpSpPr>
          <p:grpSpPr bwMode="auto">
            <a:xfrm>
              <a:off x="4082" y="576"/>
              <a:ext cx="384" cy="48"/>
              <a:chOff x="0" y="0"/>
              <a:chExt cx="1176" cy="48"/>
            </a:xfrm>
          </p:grpSpPr>
          <p:sp>
            <p:nvSpPr>
              <p:cNvPr id="22548" name="Line 22"/>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Rectangle 23"/>
              <p:cNvSpPr>
                <a:spLocks noChangeArrowheads="1"/>
              </p:cNvSpPr>
              <p:nvPr/>
            </p:nvSpPr>
            <p:spPr bwMode="auto">
              <a:xfrm>
                <a:off x="0" y="0"/>
                <a:ext cx="1008" cy="48"/>
              </a:xfrm>
              <a:prstGeom prst="rect">
                <a:avLst/>
              </a:prstGeom>
              <a:gradFill rotWithShape="0">
                <a:gsLst>
                  <a:gs pos="0">
                    <a:schemeClr val="accent2"/>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sp useBgFill="1">
          <p:nvSpPr>
            <p:cNvPr id="22542" name="Text Box 24"/>
            <p:cNvSpPr txBox="1">
              <a:spLocks noChangeArrowheads="1"/>
            </p:cNvSpPr>
            <p:nvPr/>
          </p:nvSpPr>
          <p:spPr bwMode="auto">
            <a:xfrm rot="16200000">
              <a:off x="2865" y="344"/>
              <a:ext cx="291" cy="528"/>
            </a:xfrm>
            <a:prstGeom prst="rect">
              <a:avLst/>
            </a:prstGeom>
            <a:ln w="95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800">
                  <a:solidFill>
                    <a:schemeClr val="tx1"/>
                  </a:solidFill>
                  <a:latin typeface="Arial" panose="020B0604020202020204" pitchFamily="34" charset="0"/>
                  <a:ea typeface="黑体" panose="02010609060101010101" pitchFamily="49" charset="-122"/>
                </a:rPr>
                <a:t>CLR</a:t>
              </a:r>
              <a:endParaRPr lang="en-US" altLang="zh-CN" sz="1800">
                <a:solidFill>
                  <a:schemeClr val="tx1"/>
                </a:solidFill>
                <a:latin typeface="Arial" panose="020B0604020202020204" pitchFamily="34" charset="0"/>
                <a:ea typeface="黑体" panose="02010609060101010101" pitchFamily="49" charset="-122"/>
              </a:endParaRPr>
            </a:p>
          </p:txBody>
        </p:sp>
        <p:sp>
          <p:nvSpPr>
            <p:cNvPr id="22543" name="Text Box 25"/>
            <p:cNvSpPr txBox="1">
              <a:spLocks noChangeArrowheads="1"/>
            </p:cNvSpPr>
            <p:nvPr/>
          </p:nvSpPr>
          <p:spPr bwMode="auto">
            <a:xfrm>
              <a:off x="812" y="1778"/>
              <a:ext cx="1081" cy="28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bg1"/>
                  </a:solidFill>
                  <a:latin typeface="Arial" panose="020B0604020202020204" pitchFamily="34" charset="0"/>
                  <a:ea typeface="黑体" panose="02010609060101010101" pitchFamily="49" charset="-122"/>
                </a:rPr>
                <a:t>第一次编译</a:t>
              </a:r>
              <a:endParaRPr lang="zh-CN" altLang="en-US" sz="2400">
                <a:solidFill>
                  <a:schemeClr val="bg1"/>
                </a:solidFill>
                <a:latin typeface="Arial" panose="020B0604020202020204" pitchFamily="34" charset="0"/>
                <a:ea typeface="黑体" panose="02010609060101010101" pitchFamily="49" charset="-122"/>
              </a:endParaRPr>
            </a:p>
          </p:txBody>
        </p:sp>
        <p:sp>
          <p:nvSpPr>
            <p:cNvPr id="22544" name="Text Box 26"/>
            <p:cNvSpPr txBox="1">
              <a:spLocks noChangeArrowheads="1"/>
            </p:cNvSpPr>
            <p:nvPr/>
          </p:nvSpPr>
          <p:spPr bwMode="auto">
            <a:xfrm>
              <a:off x="2462" y="1394"/>
              <a:ext cx="1081" cy="28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400">
                  <a:solidFill>
                    <a:schemeClr val="bg1"/>
                  </a:solidFill>
                  <a:latin typeface="Arial" panose="020B0604020202020204" pitchFamily="34" charset="0"/>
                  <a:ea typeface="黑体" panose="02010609060101010101" pitchFamily="49" charset="-122"/>
                </a:rPr>
                <a:t>第二次编译</a:t>
              </a:r>
              <a:endParaRPr lang="zh-CN" altLang="en-US" sz="2400">
                <a:solidFill>
                  <a:schemeClr val="bg1"/>
                </a:solidFill>
                <a:latin typeface="Arial" panose="020B0604020202020204" pitchFamily="34" charset="0"/>
                <a:ea typeface="黑体" panose="02010609060101010101" pitchFamily="49" charset="-122"/>
              </a:endParaRPr>
            </a:p>
          </p:txBody>
        </p:sp>
        <p:sp>
          <p:nvSpPr>
            <p:cNvPr id="22545" name="Text Box 27"/>
            <p:cNvSpPr txBox="1">
              <a:spLocks noChangeArrowheads="1"/>
            </p:cNvSpPr>
            <p:nvPr/>
          </p:nvSpPr>
          <p:spPr bwMode="auto">
            <a:xfrm>
              <a:off x="0" y="2128"/>
              <a:ext cx="4538" cy="523"/>
            </a:xfrm>
            <a:prstGeom prst="rect">
              <a:avLst/>
            </a:prstGeom>
            <a:noFill/>
            <a:ln>
              <a:noFill/>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2400">
                  <a:solidFill>
                    <a:schemeClr val="tx1"/>
                  </a:solidFill>
                  <a:latin typeface="Arial" panose="020B0604020202020204" pitchFamily="34" charset="0"/>
                  <a:ea typeface="黑体" panose="02010609060101010101" pitchFamily="49" charset="-122"/>
                </a:rPr>
                <a:t>.NET </a:t>
              </a:r>
              <a:r>
                <a:rPr lang="zh-CN" altLang="en-US" sz="2400">
                  <a:solidFill>
                    <a:schemeClr val="tx1"/>
                  </a:solidFill>
                  <a:latin typeface="Arial" panose="020B0604020202020204" pitchFamily="34" charset="0"/>
                  <a:ea typeface="黑体" panose="02010609060101010101" pitchFamily="49" charset="-122"/>
                </a:rPr>
                <a:t>程序被编译两次，第一次编译很慢，而第二次编译较快！</a:t>
              </a:r>
              <a:endParaRPr lang="zh-CN" altLang="en-US" sz="2400">
                <a:solidFill>
                  <a:schemeClr val="tx1"/>
                </a:solidFill>
                <a:latin typeface="Arial" panose="020B0604020202020204" pitchFamily="34" charset="0"/>
                <a:ea typeface="黑体" panose="02010609060101010101" pitchFamily="49" charset="-122"/>
              </a:endParaRPr>
            </a:p>
          </p:txBody>
        </p:sp>
        <p:sp>
          <p:nvSpPr>
            <p:cNvPr id="22546" name="Rectangle 28"/>
            <p:cNvSpPr>
              <a:spLocks noChangeArrowheads="1"/>
            </p:cNvSpPr>
            <p:nvPr/>
          </p:nvSpPr>
          <p:spPr bwMode="auto">
            <a:xfrm>
              <a:off x="973" y="411"/>
              <a:ext cx="624" cy="410"/>
            </a:xfrm>
            <a:prstGeom prst="rect">
              <a:avLst/>
            </a:prstGeom>
            <a:solidFill>
              <a:schemeClr val="bg1"/>
            </a:solidFill>
            <a:ln w="95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800">
                  <a:solidFill>
                    <a:schemeClr val="tx1"/>
                  </a:solidFill>
                  <a:latin typeface="Arial" panose="020B0604020202020204" pitchFamily="34" charset="0"/>
                  <a:ea typeface="黑体" panose="02010609060101010101" pitchFamily="49" charset="-122"/>
                </a:rPr>
                <a:t>语言</a:t>
              </a:r>
              <a:endParaRPr lang="zh-CN" altLang="en-US" sz="1800">
                <a:solidFill>
                  <a:schemeClr val="tx1"/>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a:solidFill>
                    <a:schemeClr val="tx1"/>
                  </a:solidFill>
                  <a:latin typeface="Arial" panose="020B0604020202020204" pitchFamily="34" charset="0"/>
                  <a:ea typeface="黑体" panose="02010609060101010101" pitchFamily="49" charset="-122"/>
                </a:rPr>
                <a:t>编译器</a:t>
              </a:r>
              <a:endParaRPr lang="zh-CN" altLang="en-US" sz="1600">
                <a:solidFill>
                  <a:schemeClr val="tx1"/>
                </a:solidFill>
                <a:latin typeface="Arial" panose="020B0604020202020204" pitchFamily="34" charset="0"/>
                <a:ea typeface="黑体" panose="02010609060101010101" pitchFamily="49" charset="-122"/>
              </a:endParaRPr>
            </a:p>
          </p:txBody>
        </p:sp>
        <p:sp useBgFill="1">
          <p:nvSpPr>
            <p:cNvPr id="22547" name="Text Box 29"/>
            <p:cNvSpPr txBox="1">
              <a:spLocks noChangeArrowheads="1"/>
            </p:cNvSpPr>
            <p:nvPr/>
          </p:nvSpPr>
          <p:spPr bwMode="auto">
            <a:xfrm>
              <a:off x="144" y="414"/>
              <a:ext cx="626" cy="410"/>
            </a:xfrm>
            <a:prstGeom prst="rect">
              <a:avLst/>
            </a:prstGeom>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800">
                  <a:solidFill>
                    <a:schemeClr val="tx1"/>
                  </a:solidFill>
                  <a:latin typeface="Arial" panose="020B0604020202020204" pitchFamily="34" charset="0"/>
                  <a:ea typeface="黑体" panose="02010609060101010101" pitchFamily="49" charset="-122"/>
                </a:rPr>
                <a:t>.NET </a:t>
              </a:r>
              <a:r>
                <a:rPr lang="zh-CN" altLang="en-US" sz="1800">
                  <a:solidFill>
                    <a:schemeClr val="tx1"/>
                  </a:solidFill>
                  <a:latin typeface="Arial" panose="020B0604020202020204" pitchFamily="34" charset="0"/>
                  <a:ea typeface="黑体" panose="02010609060101010101" pitchFamily="49" charset="-122"/>
                </a:rPr>
                <a:t>源代码</a:t>
              </a:r>
              <a:endParaRPr lang="zh-CN" altLang="en-US" sz="1800">
                <a:solidFill>
                  <a:schemeClr val="tx1"/>
                </a:solidFill>
                <a:latin typeface="Arial" panose="020B0604020202020204" pitchFamily="34" charset="0"/>
                <a:ea typeface="黑体" panose="02010609060101010101" pitchFamily="49" charset="-122"/>
              </a:endParaRP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92313" y="115888"/>
            <a:ext cx="8229600" cy="1143000"/>
          </a:xfrm>
        </p:spPr>
        <p:txBody>
          <a:bodyPr/>
          <a:lstStyle/>
          <a:p>
            <a:pPr eaLnBrk="1" hangingPunct="1"/>
            <a:r>
              <a:rPr lang="en-US" altLang="zh-CN" smtClean="0">
                <a:solidFill>
                  <a:srgbClr val="0000FF"/>
                </a:solidFill>
                <a:ea typeface="黑体" panose="02010609060101010101" pitchFamily="49" charset="-122"/>
              </a:rPr>
              <a:t>Microsoft </a:t>
            </a:r>
            <a:r>
              <a:rPr lang="zh-CN" altLang="en-US" smtClean="0">
                <a:solidFill>
                  <a:srgbClr val="0000FF"/>
                </a:solidFill>
                <a:ea typeface="黑体" panose="02010609060101010101" pitchFamily="49" charset="-122"/>
              </a:rPr>
              <a:t>中间语言</a:t>
            </a:r>
            <a:endParaRPr lang="zh-CN" altLang="en-US" smtClean="0">
              <a:solidFill>
                <a:srgbClr val="0000FF"/>
              </a:solidFill>
              <a:ea typeface="黑体" panose="02010609060101010101" pitchFamily="49" charset="-122"/>
            </a:endParaRPr>
          </a:p>
        </p:txBody>
      </p:sp>
      <p:sp>
        <p:nvSpPr>
          <p:cNvPr id="24579" name="Text Box 3"/>
          <p:cNvSpPr txBox="1">
            <a:spLocks noChangeArrowheads="1"/>
          </p:cNvSpPr>
          <p:nvPr/>
        </p:nvSpPr>
        <p:spPr bwMode="auto">
          <a:xfrm>
            <a:off x="5119689" y="1657351"/>
            <a:ext cx="803275" cy="835025"/>
          </a:xfrm>
          <a:prstGeom prst="rect">
            <a:avLst/>
          </a:prstGeom>
          <a:noFill/>
          <a:ln w="9525">
            <a:solidFill>
              <a:schemeClr val="folHlink"/>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b="0">
                <a:solidFill>
                  <a:schemeClr val="folHlink"/>
                </a:solidFill>
                <a:latin typeface="Arial" panose="020B0604020202020204" pitchFamily="34" charset="0"/>
                <a:ea typeface="黑体" panose="02010609060101010101" pitchFamily="49" charset="-122"/>
              </a:rPr>
              <a:t>MSIL</a:t>
            </a:r>
            <a:endParaRPr lang="en-US" altLang="zh-CN" sz="1600" b="0">
              <a:solidFill>
                <a:schemeClr val="folHlink"/>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b="0">
                <a:solidFill>
                  <a:schemeClr val="folHlink"/>
                </a:solidFill>
                <a:latin typeface="Arial" panose="020B0604020202020204" pitchFamily="34" charset="0"/>
                <a:ea typeface="黑体" panose="02010609060101010101" pitchFamily="49" charset="-122"/>
              </a:rPr>
              <a:t>+</a:t>
            </a:r>
            <a:endParaRPr lang="en-US" altLang="zh-CN" sz="1600" b="0">
              <a:solidFill>
                <a:schemeClr val="folHlink"/>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b="0">
                <a:solidFill>
                  <a:schemeClr val="folHlink"/>
                </a:solidFill>
                <a:latin typeface="Arial" panose="020B0604020202020204" pitchFamily="34" charset="0"/>
                <a:ea typeface="黑体" panose="02010609060101010101" pitchFamily="49" charset="-122"/>
              </a:rPr>
              <a:t>元数据</a:t>
            </a:r>
            <a:endParaRPr lang="zh-CN" altLang="en-US" sz="1600" b="0">
              <a:solidFill>
                <a:schemeClr val="folHlink"/>
              </a:solidFill>
              <a:latin typeface="Arial" panose="020B0604020202020204" pitchFamily="34" charset="0"/>
              <a:ea typeface="黑体" panose="02010609060101010101" pitchFamily="49" charset="-122"/>
            </a:endParaRPr>
          </a:p>
        </p:txBody>
      </p:sp>
      <p:sp>
        <p:nvSpPr>
          <p:cNvPr id="24580" name="Text Box 4"/>
          <p:cNvSpPr txBox="1">
            <a:spLocks noChangeArrowheads="1"/>
          </p:cNvSpPr>
          <p:nvPr/>
        </p:nvSpPr>
        <p:spPr bwMode="auto">
          <a:xfrm>
            <a:off x="8185151" y="1749426"/>
            <a:ext cx="650875" cy="650875"/>
          </a:xfrm>
          <a:prstGeom prst="rect">
            <a:avLst/>
          </a:prstGeom>
          <a:noFill/>
          <a:ln w="9525">
            <a:solidFill>
              <a:srgbClr val="000080"/>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机器</a:t>
            </a:r>
            <a:endParaRPr lang="zh-CN" altLang="en-US" sz="18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代码</a:t>
            </a:r>
            <a:endParaRPr lang="zh-CN" altLang="en-US" sz="1800" b="0">
              <a:solidFill>
                <a:schemeClr val="accent2"/>
              </a:solidFill>
              <a:latin typeface="Arial" panose="020B0604020202020204" pitchFamily="34" charset="0"/>
              <a:ea typeface="黑体" panose="02010609060101010101" pitchFamily="49" charset="-122"/>
            </a:endParaRPr>
          </a:p>
        </p:txBody>
      </p:sp>
      <p:sp>
        <p:nvSpPr>
          <p:cNvPr id="24581" name="Text Box 5"/>
          <p:cNvSpPr txBox="1">
            <a:spLocks noChangeArrowheads="1"/>
          </p:cNvSpPr>
          <p:nvPr/>
        </p:nvSpPr>
        <p:spPr bwMode="auto">
          <a:xfrm>
            <a:off x="9331325" y="1754188"/>
            <a:ext cx="933450" cy="641350"/>
          </a:xfrm>
          <a:prstGeom prst="rect">
            <a:avLst/>
          </a:prstGeom>
          <a:noFill/>
          <a:ln>
            <a:noFill/>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代码</a:t>
            </a:r>
            <a:endParaRPr lang="zh-CN" altLang="en-US" sz="18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 被执行</a:t>
            </a:r>
            <a:endParaRPr lang="zh-CN" altLang="en-US" sz="1800" b="0">
              <a:solidFill>
                <a:schemeClr val="accent2"/>
              </a:solidFill>
              <a:latin typeface="Arial" panose="020B0604020202020204" pitchFamily="34" charset="0"/>
              <a:ea typeface="黑体" panose="02010609060101010101" pitchFamily="49" charset="-122"/>
            </a:endParaRPr>
          </a:p>
        </p:txBody>
      </p:sp>
      <p:grpSp>
        <p:nvGrpSpPr>
          <p:cNvPr id="24582" name="Group 6"/>
          <p:cNvGrpSpPr/>
          <p:nvPr/>
        </p:nvGrpSpPr>
        <p:grpSpPr bwMode="auto">
          <a:xfrm>
            <a:off x="3000375" y="2036763"/>
            <a:ext cx="609600" cy="76200"/>
            <a:chOff x="0" y="0"/>
            <a:chExt cx="1176" cy="48"/>
          </a:xfrm>
        </p:grpSpPr>
        <p:sp>
          <p:nvSpPr>
            <p:cNvPr id="24607" name="Line 7"/>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Rectangle 8"/>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4583" name="Group 9"/>
          <p:cNvGrpSpPr/>
          <p:nvPr/>
        </p:nvGrpSpPr>
        <p:grpSpPr bwMode="auto">
          <a:xfrm>
            <a:off x="4397375" y="2036763"/>
            <a:ext cx="609600" cy="76200"/>
            <a:chOff x="0" y="0"/>
            <a:chExt cx="1176" cy="48"/>
          </a:xfrm>
        </p:grpSpPr>
        <p:sp>
          <p:nvSpPr>
            <p:cNvPr id="24605" name="Line 10"/>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Rectangle 11"/>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4584" name="Group 12"/>
          <p:cNvGrpSpPr/>
          <p:nvPr/>
        </p:nvGrpSpPr>
        <p:grpSpPr bwMode="auto">
          <a:xfrm>
            <a:off x="6391275" y="2036763"/>
            <a:ext cx="609600" cy="76200"/>
            <a:chOff x="0" y="0"/>
            <a:chExt cx="1176" cy="48"/>
          </a:xfrm>
        </p:grpSpPr>
        <p:sp>
          <p:nvSpPr>
            <p:cNvPr id="24603" name="Line 13"/>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Rectangle 14"/>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4585" name="Group 15"/>
          <p:cNvGrpSpPr/>
          <p:nvPr/>
        </p:nvGrpSpPr>
        <p:grpSpPr bwMode="auto">
          <a:xfrm>
            <a:off x="7597775" y="2036763"/>
            <a:ext cx="609600" cy="76200"/>
            <a:chOff x="0" y="0"/>
            <a:chExt cx="1176" cy="48"/>
          </a:xfrm>
        </p:grpSpPr>
        <p:sp>
          <p:nvSpPr>
            <p:cNvPr id="24601" name="Line 16"/>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Rectangle 17"/>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4586" name="Group 18"/>
          <p:cNvGrpSpPr/>
          <p:nvPr/>
        </p:nvGrpSpPr>
        <p:grpSpPr bwMode="auto">
          <a:xfrm>
            <a:off x="8842375" y="2036763"/>
            <a:ext cx="609600" cy="76200"/>
            <a:chOff x="0" y="0"/>
            <a:chExt cx="1176" cy="48"/>
          </a:xfrm>
        </p:grpSpPr>
        <p:sp>
          <p:nvSpPr>
            <p:cNvPr id="24599" name="Line 19"/>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Rectangle 20"/>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sp>
        <p:nvSpPr>
          <p:cNvPr id="24587" name="Text Box 21"/>
          <p:cNvSpPr txBox="1">
            <a:spLocks noChangeArrowheads="1"/>
          </p:cNvSpPr>
          <p:nvPr/>
        </p:nvSpPr>
        <p:spPr bwMode="auto">
          <a:xfrm rot="16200000">
            <a:off x="7068007" y="1782763"/>
            <a:ext cx="430887" cy="584200"/>
          </a:xfrm>
          <a:prstGeom prst="rect">
            <a:avLst/>
          </a:prstGeom>
          <a:noFill/>
          <a:ln w="9525">
            <a:solidFill>
              <a:schemeClr val="accent2"/>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a:solidFill>
                  <a:schemeClr val="accent2"/>
                </a:solidFill>
                <a:latin typeface="Arial" panose="020B0604020202020204" pitchFamily="34" charset="0"/>
                <a:ea typeface="黑体" panose="02010609060101010101" pitchFamily="49" charset="-122"/>
              </a:rPr>
              <a:t>CLR</a:t>
            </a:r>
            <a:endParaRPr lang="en-US" altLang="zh-CN" sz="1600">
              <a:solidFill>
                <a:schemeClr val="accent2"/>
              </a:solidFill>
              <a:latin typeface="Arial" panose="020B0604020202020204" pitchFamily="34" charset="0"/>
              <a:ea typeface="黑体" panose="02010609060101010101" pitchFamily="49" charset="-122"/>
            </a:endParaRPr>
          </a:p>
        </p:txBody>
      </p:sp>
      <p:sp useBgFill="1">
        <p:nvSpPr>
          <p:cNvPr id="24588" name="Text Box 22"/>
          <p:cNvSpPr txBox="1">
            <a:spLocks noChangeArrowheads="1"/>
          </p:cNvSpPr>
          <p:nvPr/>
        </p:nvSpPr>
        <p:spPr bwMode="auto">
          <a:xfrm>
            <a:off x="4555124" y="1543051"/>
            <a:ext cx="1980029" cy="1015663"/>
          </a:xfrm>
          <a:prstGeom prst="rect">
            <a:avLst/>
          </a:prstGeom>
          <a:ln w="57150" cmpd="thinThick">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6000" b="0">
                <a:solidFill>
                  <a:schemeClr val="tx1"/>
                </a:solidFill>
                <a:latin typeface="Arial" panose="020B0604020202020204" pitchFamily="34" charset="0"/>
                <a:ea typeface="黑体" panose="02010609060101010101" pitchFamily="49" charset="-122"/>
              </a:rPr>
              <a:t>MSIL</a:t>
            </a:r>
            <a:endParaRPr lang="en-US" altLang="zh-CN" sz="6000" b="0">
              <a:solidFill>
                <a:schemeClr val="tx1"/>
              </a:solidFill>
              <a:latin typeface="Arial" panose="020B0604020202020204" pitchFamily="34" charset="0"/>
              <a:ea typeface="黑体" panose="02010609060101010101" pitchFamily="49" charset="-122"/>
            </a:endParaRPr>
          </a:p>
        </p:txBody>
      </p:sp>
      <p:sp>
        <p:nvSpPr>
          <p:cNvPr id="24589" name="Text Box 23"/>
          <p:cNvSpPr txBox="1">
            <a:spLocks noChangeArrowheads="1"/>
          </p:cNvSpPr>
          <p:nvPr/>
        </p:nvSpPr>
        <p:spPr bwMode="auto">
          <a:xfrm>
            <a:off x="2198688" y="3325813"/>
            <a:ext cx="2133600" cy="71120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000" b="0">
                <a:solidFill>
                  <a:schemeClr val="tx1"/>
                </a:solidFill>
                <a:latin typeface="Arial" panose="020B0604020202020204" pitchFamily="34" charset="0"/>
                <a:ea typeface="黑体" panose="02010609060101010101" pitchFamily="49" charset="-122"/>
              </a:rPr>
              <a:t>帮助语言实现互操作</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4590" name="Text Box 24"/>
          <p:cNvSpPr txBox="1">
            <a:spLocks noChangeArrowheads="1"/>
          </p:cNvSpPr>
          <p:nvPr/>
        </p:nvSpPr>
        <p:spPr bwMode="auto">
          <a:xfrm>
            <a:off x="2441575" y="4095750"/>
            <a:ext cx="3009900" cy="132080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2000" b="0">
                <a:solidFill>
                  <a:schemeClr val="tx1"/>
                </a:solidFill>
                <a:latin typeface="Arial" panose="020B0604020202020204" pitchFamily="34" charset="0"/>
                <a:ea typeface="黑体" panose="02010609060101010101" pitchFamily="49" charset="-122"/>
              </a:rPr>
              <a:t>IL </a:t>
            </a:r>
            <a:r>
              <a:rPr lang="zh-CN" altLang="en-US" sz="2000" b="0">
                <a:solidFill>
                  <a:schemeClr val="tx1"/>
                </a:solidFill>
                <a:latin typeface="Arial" panose="020B0604020202020204" pitchFamily="34" charset="0"/>
                <a:ea typeface="黑体" panose="02010609060101010101" pitchFamily="49" charset="-122"/>
              </a:rPr>
              <a:t>不是字节代码，但很接近字节代码。因此，执行应用程序时，</a:t>
            </a:r>
            <a:r>
              <a:rPr lang="en-US" altLang="zh-CN" sz="2000" b="0">
                <a:solidFill>
                  <a:schemeClr val="tx1"/>
                </a:solidFill>
                <a:latin typeface="Arial" panose="020B0604020202020204" pitchFamily="34" charset="0"/>
                <a:ea typeface="黑体" panose="02010609060101010101" pitchFamily="49" charset="-122"/>
              </a:rPr>
              <a:t>IL </a:t>
            </a:r>
            <a:r>
              <a:rPr lang="zh-CN" altLang="en-US" sz="2000" b="0">
                <a:solidFill>
                  <a:schemeClr val="tx1"/>
                </a:solidFill>
                <a:latin typeface="Arial" panose="020B0604020202020204" pitchFamily="34" charset="0"/>
                <a:ea typeface="黑体" panose="02010609060101010101" pitchFamily="49" charset="-122"/>
              </a:rPr>
              <a:t>到机器码的转换速度非常快！</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4591" name="Text Box 25"/>
          <p:cNvSpPr txBox="1">
            <a:spLocks noChangeArrowheads="1"/>
          </p:cNvSpPr>
          <p:nvPr/>
        </p:nvSpPr>
        <p:spPr bwMode="auto">
          <a:xfrm>
            <a:off x="7248525" y="3573463"/>
            <a:ext cx="2489200" cy="101600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000" b="0">
                <a:solidFill>
                  <a:schemeClr val="tx1"/>
                </a:solidFill>
                <a:latin typeface="Arial" panose="020B0604020202020204" pitchFamily="34" charset="0"/>
                <a:ea typeface="黑体" panose="02010609060101010101" pitchFamily="49" charset="-122"/>
              </a:rPr>
              <a:t>通过 </a:t>
            </a:r>
            <a:r>
              <a:rPr lang="en-US" altLang="zh-CN" sz="2000" b="0">
                <a:solidFill>
                  <a:schemeClr val="tx1"/>
                </a:solidFill>
                <a:latin typeface="Arial" panose="020B0604020202020204" pitchFamily="34" charset="0"/>
                <a:ea typeface="黑体" panose="02010609060101010101" pitchFamily="49" charset="-122"/>
              </a:rPr>
              <a:t>CLR</a:t>
            </a:r>
            <a:r>
              <a:rPr lang="zh-CN" altLang="en-US" sz="2000" b="0">
                <a:solidFill>
                  <a:schemeClr val="tx1"/>
                </a:solidFill>
                <a:latin typeface="Arial" panose="020B0604020202020204" pitchFamily="34" charset="0"/>
                <a:ea typeface="黑体" panose="02010609060101010101" pitchFamily="49" charset="-122"/>
              </a:rPr>
              <a:t>将 </a:t>
            </a:r>
            <a:r>
              <a:rPr lang="en-US" altLang="zh-CN" sz="2000" b="0">
                <a:solidFill>
                  <a:schemeClr val="tx1"/>
                </a:solidFill>
                <a:latin typeface="Arial" panose="020B0604020202020204" pitchFamily="34" charset="0"/>
                <a:ea typeface="黑体" panose="02010609060101010101" pitchFamily="49" charset="-122"/>
              </a:rPr>
              <a:t>MSIL </a:t>
            </a:r>
            <a:r>
              <a:rPr lang="zh-CN" altLang="en-US" sz="2000" b="0">
                <a:solidFill>
                  <a:schemeClr val="tx1"/>
                </a:solidFill>
                <a:latin typeface="Arial" panose="020B0604020202020204" pitchFamily="34" charset="0"/>
                <a:ea typeface="黑体" panose="02010609060101010101" pitchFamily="49" charset="-122"/>
              </a:rPr>
              <a:t>转换为具体 </a:t>
            </a:r>
            <a:r>
              <a:rPr lang="en-US" altLang="zh-CN" sz="2000" b="0">
                <a:solidFill>
                  <a:schemeClr val="tx1"/>
                </a:solidFill>
                <a:latin typeface="Arial" panose="020B0604020202020204" pitchFamily="34" charset="0"/>
                <a:ea typeface="黑体" panose="02010609060101010101" pitchFamily="49" charset="-122"/>
              </a:rPr>
              <a:t>CPU </a:t>
            </a:r>
            <a:r>
              <a:rPr lang="zh-CN" altLang="en-US" sz="2000" b="0">
                <a:solidFill>
                  <a:schemeClr val="tx1"/>
                </a:solidFill>
                <a:latin typeface="Arial" panose="020B0604020202020204" pitchFamily="34" charset="0"/>
                <a:ea typeface="黑体" panose="02010609060101010101" pitchFamily="49" charset="-122"/>
              </a:rPr>
              <a:t>的代码</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4592" name="Text Box 26"/>
          <p:cNvSpPr txBox="1">
            <a:spLocks noChangeArrowheads="1"/>
          </p:cNvSpPr>
          <p:nvPr/>
        </p:nvSpPr>
        <p:spPr bwMode="auto">
          <a:xfrm>
            <a:off x="5591175" y="4797425"/>
            <a:ext cx="2755900" cy="40640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2000" b="0">
                <a:solidFill>
                  <a:schemeClr val="tx1"/>
                </a:solidFill>
                <a:latin typeface="Arial" panose="020B0604020202020204" pitchFamily="34" charset="0"/>
                <a:ea typeface="黑体" panose="02010609060101010101" pitchFamily="49" charset="-122"/>
              </a:rPr>
              <a:t>CPU </a:t>
            </a:r>
            <a:r>
              <a:rPr lang="zh-CN" altLang="en-US" sz="2000" b="0">
                <a:solidFill>
                  <a:schemeClr val="tx1"/>
                </a:solidFill>
                <a:latin typeface="Arial" panose="020B0604020202020204" pitchFamily="34" charset="0"/>
                <a:ea typeface="黑体" panose="02010609060101010101" pitchFamily="49" charset="-122"/>
              </a:rPr>
              <a:t>无关的指令集</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4593" name="Line 27"/>
          <p:cNvSpPr>
            <a:spLocks noChangeShapeType="1"/>
          </p:cNvSpPr>
          <p:nvPr/>
        </p:nvSpPr>
        <p:spPr bwMode="auto">
          <a:xfrm flipH="1">
            <a:off x="3990975" y="2749550"/>
            <a:ext cx="1130300" cy="54610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Line 28"/>
          <p:cNvSpPr>
            <a:spLocks noChangeShapeType="1"/>
          </p:cNvSpPr>
          <p:nvPr/>
        </p:nvSpPr>
        <p:spPr bwMode="auto">
          <a:xfrm flipH="1">
            <a:off x="4867275" y="2762250"/>
            <a:ext cx="419100" cy="132080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Line 29"/>
          <p:cNvSpPr>
            <a:spLocks noChangeShapeType="1"/>
          </p:cNvSpPr>
          <p:nvPr/>
        </p:nvSpPr>
        <p:spPr bwMode="auto">
          <a:xfrm>
            <a:off x="5438775" y="2762250"/>
            <a:ext cx="1017588" cy="196215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30"/>
          <p:cNvSpPr>
            <a:spLocks noChangeShapeType="1"/>
          </p:cNvSpPr>
          <p:nvPr/>
        </p:nvSpPr>
        <p:spPr bwMode="auto">
          <a:xfrm>
            <a:off x="5591175" y="2762250"/>
            <a:ext cx="1657350" cy="738188"/>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7" name="Rectangle 31"/>
          <p:cNvSpPr>
            <a:spLocks noChangeArrowheads="1"/>
          </p:cNvSpPr>
          <p:nvPr/>
        </p:nvSpPr>
        <p:spPr bwMode="auto">
          <a:xfrm>
            <a:off x="3563938" y="1779588"/>
            <a:ext cx="825500" cy="590550"/>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600">
                <a:solidFill>
                  <a:schemeClr val="accent2"/>
                </a:solidFill>
                <a:latin typeface="Arial" panose="020B0604020202020204" pitchFamily="34" charset="0"/>
                <a:ea typeface="黑体" panose="02010609060101010101" pitchFamily="49" charset="-122"/>
              </a:rPr>
              <a:t>语言</a:t>
            </a:r>
            <a:endParaRPr lang="zh-CN" altLang="en-US" sz="160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a:solidFill>
                  <a:schemeClr val="accent2"/>
                </a:solidFill>
                <a:latin typeface="Arial" panose="020B0604020202020204" pitchFamily="34" charset="0"/>
                <a:ea typeface="黑体" panose="02010609060101010101" pitchFamily="49" charset="-122"/>
              </a:rPr>
              <a:t>编译器</a:t>
            </a:r>
            <a:endParaRPr lang="zh-CN" altLang="en-US" sz="1400">
              <a:solidFill>
                <a:schemeClr val="accent2"/>
              </a:solidFill>
              <a:latin typeface="Arial" panose="020B0604020202020204" pitchFamily="34" charset="0"/>
              <a:ea typeface="黑体" panose="02010609060101010101" pitchFamily="49" charset="-122"/>
            </a:endParaRPr>
          </a:p>
        </p:txBody>
      </p:sp>
      <p:sp>
        <p:nvSpPr>
          <p:cNvPr id="24598" name="Text Box 32"/>
          <p:cNvSpPr txBox="1">
            <a:spLocks noChangeArrowheads="1"/>
          </p:cNvSpPr>
          <p:nvPr/>
        </p:nvSpPr>
        <p:spPr bwMode="auto">
          <a:xfrm>
            <a:off x="2117726" y="1779588"/>
            <a:ext cx="962025" cy="590550"/>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b="0">
                <a:solidFill>
                  <a:schemeClr val="accent2"/>
                </a:solidFill>
                <a:latin typeface="Arial" panose="020B0604020202020204" pitchFamily="34" charset="0"/>
                <a:ea typeface="黑体" panose="02010609060101010101" pitchFamily="49" charset="-122"/>
              </a:rPr>
              <a:t>.NET </a:t>
            </a:r>
            <a:r>
              <a:rPr lang="zh-CN" altLang="en-US" sz="1600" b="0">
                <a:solidFill>
                  <a:schemeClr val="accent2"/>
                </a:solidFill>
                <a:latin typeface="Arial" panose="020B0604020202020204" pitchFamily="34" charset="0"/>
                <a:ea typeface="黑体" panose="02010609060101010101" pitchFamily="49" charset="-122"/>
              </a:rPr>
              <a:t>源</a:t>
            </a:r>
            <a:endParaRPr lang="zh-CN" altLang="en-US" sz="16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b="0">
                <a:solidFill>
                  <a:schemeClr val="accent2"/>
                </a:solidFill>
                <a:latin typeface="Arial" panose="020B0604020202020204" pitchFamily="34" charset="0"/>
                <a:ea typeface="黑体" panose="02010609060101010101" pitchFamily="49" charset="-122"/>
              </a:rPr>
              <a:t>代码</a:t>
            </a:r>
            <a:endParaRPr lang="zh-CN" altLang="en-US" sz="1600" b="0">
              <a:solidFill>
                <a:schemeClr val="accent2"/>
              </a:solidFill>
              <a:latin typeface="Arial" panose="020B0604020202020204" pitchFamily="34" charset="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solidFill>
                  <a:srgbClr val="0000FF"/>
                </a:solidFill>
                <a:ea typeface="黑体" panose="02010609060101010101" pitchFamily="49" charset="-122"/>
              </a:rPr>
              <a:t>通用语言运行时</a:t>
            </a:r>
            <a:r>
              <a:rPr lang="en-US" altLang="zh-CN" smtClean="0">
                <a:solidFill>
                  <a:srgbClr val="0000FF"/>
                </a:solidFill>
                <a:ea typeface="黑体" panose="02010609060101010101" pitchFamily="49" charset="-122"/>
              </a:rPr>
              <a:t>CLR</a:t>
            </a:r>
            <a:endParaRPr lang="en-US" altLang="zh-CN" smtClean="0">
              <a:solidFill>
                <a:srgbClr val="0000FF"/>
              </a:solidFill>
              <a:ea typeface="黑体" panose="02010609060101010101" pitchFamily="49" charset="-122"/>
            </a:endParaRPr>
          </a:p>
        </p:txBody>
      </p:sp>
      <p:grpSp>
        <p:nvGrpSpPr>
          <p:cNvPr id="27651" name="Group 3"/>
          <p:cNvGrpSpPr/>
          <p:nvPr/>
        </p:nvGrpSpPr>
        <p:grpSpPr bwMode="auto">
          <a:xfrm>
            <a:off x="2233613" y="1789114"/>
            <a:ext cx="7689850" cy="4302125"/>
            <a:chOff x="0" y="0"/>
            <a:chExt cx="4844" cy="2710"/>
          </a:xfrm>
        </p:grpSpPr>
        <p:grpSp>
          <p:nvGrpSpPr>
            <p:cNvPr id="27652" name="Group 4"/>
            <p:cNvGrpSpPr/>
            <p:nvPr/>
          </p:nvGrpSpPr>
          <p:grpSpPr bwMode="auto">
            <a:xfrm>
              <a:off x="560" y="311"/>
              <a:ext cx="384" cy="48"/>
              <a:chOff x="0" y="0"/>
              <a:chExt cx="1176" cy="48"/>
            </a:xfrm>
          </p:grpSpPr>
          <p:sp>
            <p:nvSpPr>
              <p:cNvPr id="27673" name="Line 5"/>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Rectangle 6"/>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sp useBgFill="1">
          <p:nvSpPr>
            <p:cNvPr id="27653" name="Text Box 7"/>
            <p:cNvSpPr txBox="1">
              <a:spLocks noChangeArrowheads="1"/>
            </p:cNvSpPr>
            <p:nvPr/>
          </p:nvSpPr>
          <p:spPr bwMode="auto">
            <a:xfrm>
              <a:off x="2374" y="0"/>
              <a:ext cx="1087" cy="640"/>
            </a:xfrm>
            <a:prstGeom prst="rect">
              <a:avLst/>
            </a:prstGeom>
            <a:ln w="57150" cmpd="thinThick">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6000" b="0">
                  <a:solidFill>
                    <a:schemeClr val="tx1"/>
                  </a:solidFill>
                  <a:latin typeface="Arial" panose="020B0604020202020204" pitchFamily="34" charset="0"/>
                  <a:ea typeface="黑体" panose="02010609060101010101" pitchFamily="49" charset="-122"/>
                </a:rPr>
                <a:t>CLR</a:t>
              </a:r>
              <a:endParaRPr lang="en-US" altLang="zh-CN" sz="6000" b="0">
                <a:solidFill>
                  <a:schemeClr val="tx1"/>
                </a:solidFill>
                <a:latin typeface="Arial" panose="020B0604020202020204" pitchFamily="34" charset="0"/>
                <a:ea typeface="黑体" panose="02010609060101010101" pitchFamily="49" charset="-122"/>
              </a:endParaRPr>
            </a:p>
          </p:txBody>
        </p:sp>
        <p:sp>
          <p:nvSpPr>
            <p:cNvPr id="27654" name="Text Box 8"/>
            <p:cNvSpPr txBox="1">
              <a:spLocks noChangeArrowheads="1"/>
            </p:cNvSpPr>
            <p:nvPr/>
          </p:nvSpPr>
          <p:spPr bwMode="auto">
            <a:xfrm>
              <a:off x="0" y="149"/>
              <a:ext cx="626" cy="372"/>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b="0">
                  <a:solidFill>
                    <a:schemeClr val="accent2"/>
                  </a:solidFill>
                  <a:latin typeface="Arial" panose="020B0604020202020204" pitchFamily="34" charset="0"/>
                  <a:ea typeface="黑体" panose="02010609060101010101" pitchFamily="49" charset="-122"/>
                </a:rPr>
                <a:t>.NET </a:t>
              </a:r>
              <a:r>
                <a:rPr lang="zh-CN" altLang="en-US" sz="1600" b="0">
                  <a:solidFill>
                    <a:schemeClr val="accent2"/>
                  </a:solidFill>
                  <a:latin typeface="Arial" panose="020B0604020202020204" pitchFamily="34" charset="0"/>
                  <a:ea typeface="黑体" panose="02010609060101010101" pitchFamily="49" charset="-122"/>
                </a:rPr>
                <a:t>源</a:t>
              </a:r>
              <a:endParaRPr lang="zh-CN" altLang="en-US" sz="16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b="0">
                  <a:solidFill>
                    <a:schemeClr val="accent2"/>
                  </a:solidFill>
                  <a:latin typeface="Arial" panose="020B0604020202020204" pitchFamily="34" charset="0"/>
                  <a:ea typeface="黑体" panose="02010609060101010101" pitchFamily="49" charset="-122"/>
                </a:rPr>
                <a:t>代码</a:t>
              </a:r>
              <a:endParaRPr lang="zh-CN" altLang="en-US" sz="1600" b="0">
                <a:solidFill>
                  <a:schemeClr val="accent2"/>
                </a:solidFill>
                <a:latin typeface="Arial" panose="020B0604020202020204" pitchFamily="34" charset="0"/>
                <a:ea typeface="黑体" panose="02010609060101010101" pitchFamily="49" charset="-122"/>
              </a:endParaRPr>
            </a:p>
          </p:txBody>
        </p:sp>
        <p:sp>
          <p:nvSpPr>
            <p:cNvPr id="27655" name="Text Box 9"/>
            <p:cNvSpPr txBox="1">
              <a:spLocks noChangeArrowheads="1"/>
            </p:cNvSpPr>
            <p:nvPr/>
          </p:nvSpPr>
          <p:spPr bwMode="auto">
            <a:xfrm>
              <a:off x="1799" y="72"/>
              <a:ext cx="506" cy="526"/>
            </a:xfrm>
            <a:prstGeom prst="rect">
              <a:avLst/>
            </a:prstGeom>
            <a:noFill/>
            <a:ln w="9525">
              <a:solidFill>
                <a:schemeClr val="accent2"/>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en-US" altLang="zh-CN" sz="1600" b="0">
                  <a:solidFill>
                    <a:schemeClr val="accent2"/>
                  </a:solidFill>
                  <a:latin typeface="Arial" panose="020B0604020202020204" pitchFamily="34" charset="0"/>
                  <a:ea typeface="黑体" panose="02010609060101010101" pitchFamily="49" charset="-122"/>
                </a:rPr>
                <a:t>MSIL</a:t>
              </a:r>
              <a:endParaRPr lang="en-US" altLang="zh-CN" sz="16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en-US" altLang="zh-CN" sz="1600" b="0">
                  <a:solidFill>
                    <a:schemeClr val="accent2"/>
                  </a:solidFill>
                  <a:latin typeface="Arial" panose="020B0604020202020204" pitchFamily="34" charset="0"/>
                  <a:ea typeface="黑体" panose="02010609060101010101" pitchFamily="49" charset="-122"/>
                </a:rPr>
                <a:t>+</a:t>
              </a:r>
              <a:endParaRPr lang="en-US" altLang="zh-CN" sz="16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b="0">
                  <a:solidFill>
                    <a:schemeClr val="accent2"/>
                  </a:solidFill>
                  <a:latin typeface="Arial" panose="020B0604020202020204" pitchFamily="34" charset="0"/>
                  <a:ea typeface="黑体" panose="02010609060101010101" pitchFamily="49" charset="-122"/>
                </a:rPr>
                <a:t>元数据</a:t>
              </a:r>
              <a:endParaRPr lang="zh-CN" altLang="en-US" sz="1600" b="0">
                <a:solidFill>
                  <a:schemeClr val="accent2"/>
                </a:solidFill>
                <a:latin typeface="Arial" panose="020B0604020202020204" pitchFamily="34" charset="0"/>
                <a:ea typeface="黑体" panose="02010609060101010101" pitchFamily="49" charset="-122"/>
              </a:endParaRPr>
            </a:p>
          </p:txBody>
        </p:sp>
        <p:sp>
          <p:nvSpPr>
            <p:cNvPr id="27656" name="Text Box 10"/>
            <p:cNvSpPr txBox="1">
              <a:spLocks noChangeArrowheads="1"/>
            </p:cNvSpPr>
            <p:nvPr/>
          </p:nvSpPr>
          <p:spPr bwMode="auto">
            <a:xfrm>
              <a:off x="3530" y="130"/>
              <a:ext cx="410" cy="410"/>
            </a:xfrm>
            <a:prstGeom prst="rect">
              <a:avLst/>
            </a:prstGeom>
            <a:noFill/>
            <a:ln w="9525">
              <a:solidFill>
                <a:schemeClr val="accent2"/>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机器</a:t>
              </a:r>
              <a:endParaRPr lang="zh-CN" altLang="en-US" sz="18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代码</a:t>
              </a:r>
              <a:endParaRPr lang="zh-CN" altLang="en-US" sz="1800" b="0">
                <a:solidFill>
                  <a:schemeClr val="accent2"/>
                </a:solidFill>
                <a:latin typeface="Arial" panose="020B0604020202020204" pitchFamily="34" charset="0"/>
                <a:ea typeface="黑体" panose="02010609060101010101" pitchFamily="49" charset="-122"/>
              </a:endParaRPr>
            </a:p>
          </p:txBody>
        </p:sp>
        <p:sp>
          <p:nvSpPr>
            <p:cNvPr id="27657" name="Text Box 11"/>
            <p:cNvSpPr txBox="1">
              <a:spLocks noChangeArrowheads="1"/>
            </p:cNvSpPr>
            <p:nvPr/>
          </p:nvSpPr>
          <p:spPr bwMode="auto">
            <a:xfrm>
              <a:off x="4296" y="133"/>
              <a:ext cx="548" cy="404"/>
            </a:xfrm>
            <a:prstGeom prst="rect">
              <a:avLst/>
            </a:prstGeom>
            <a:noFill/>
            <a:ln>
              <a:noFill/>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代码</a:t>
              </a:r>
              <a:endParaRPr lang="zh-CN" altLang="en-US" sz="1800" b="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800" b="0">
                  <a:solidFill>
                    <a:schemeClr val="accent2"/>
                  </a:solidFill>
                  <a:latin typeface="Arial" panose="020B0604020202020204" pitchFamily="34" charset="0"/>
                  <a:ea typeface="黑体" panose="02010609060101010101" pitchFamily="49" charset="-122"/>
                </a:rPr>
                <a:t>被执行</a:t>
              </a:r>
              <a:endParaRPr lang="zh-CN" altLang="en-US" sz="1800" b="0">
                <a:solidFill>
                  <a:schemeClr val="accent2"/>
                </a:solidFill>
                <a:latin typeface="Arial" panose="020B0604020202020204" pitchFamily="34" charset="0"/>
                <a:ea typeface="黑体" panose="02010609060101010101" pitchFamily="49" charset="-122"/>
              </a:endParaRPr>
            </a:p>
          </p:txBody>
        </p:sp>
        <p:grpSp>
          <p:nvGrpSpPr>
            <p:cNvPr id="27658" name="Group 12"/>
            <p:cNvGrpSpPr/>
            <p:nvPr/>
          </p:nvGrpSpPr>
          <p:grpSpPr bwMode="auto">
            <a:xfrm>
              <a:off x="1408" y="311"/>
              <a:ext cx="384" cy="48"/>
              <a:chOff x="0" y="0"/>
              <a:chExt cx="1176" cy="48"/>
            </a:xfrm>
          </p:grpSpPr>
          <p:sp>
            <p:nvSpPr>
              <p:cNvPr id="27671" name="Line 13"/>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2" name="Rectangle 14"/>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grpSp>
          <p:nvGrpSpPr>
            <p:cNvPr id="27659" name="Group 15"/>
            <p:cNvGrpSpPr/>
            <p:nvPr/>
          </p:nvGrpSpPr>
          <p:grpSpPr bwMode="auto">
            <a:xfrm>
              <a:off x="3936" y="311"/>
              <a:ext cx="384" cy="48"/>
              <a:chOff x="0" y="0"/>
              <a:chExt cx="1176" cy="48"/>
            </a:xfrm>
          </p:grpSpPr>
          <p:sp>
            <p:nvSpPr>
              <p:cNvPr id="27669" name="Line 16"/>
              <p:cNvSpPr>
                <a:spLocks noChangeShapeType="1"/>
              </p:cNvSpPr>
              <p:nvPr/>
            </p:nvSpPr>
            <p:spPr bwMode="auto">
              <a:xfrm>
                <a:off x="648" y="12"/>
                <a:ext cx="52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0" name="Rectangle 17"/>
              <p:cNvSpPr>
                <a:spLocks noChangeArrowheads="1"/>
              </p:cNvSpPr>
              <p:nvPr/>
            </p:nvSpPr>
            <p:spPr bwMode="auto">
              <a:xfrm>
                <a:off x="0" y="0"/>
                <a:ext cx="1008" cy="48"/>
              </a:xfrm>
              <a:prstGeom prst="rect">
                <a:avLst/>
              </a:prstGeom>
              <a:gradFill rotWithShape="0">
                <a:gsLst>
                  <a:gs pos="0">
                    <a:schemeClr val="accent2"/>
                  </a:gs>
                  <a:gs pos="100000">
                    <a:srgbClr val="FFFECE"/>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grpSp>
        <p:sp>
          <p:nvSpPr>
            <p:cNvPr id="27660" name="Text Box 18"/>
            <p:cNvSpPr txBox="1">
              <a:spLocks noChangeArrowheads="1"/>
            </p:cNvSpPr>
            <p:nvPr/>
          </p:nvSpPr>
          <p:spPr bwMode="auto">
            <a:xfrm>
              <a:off x="319" y="1007"/>
              <a:ext cx="762" cy="256"/>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2000" b="0">
                  <a:solidFill>
                    <a:schemeClr val="tx1"/>
                  </a:solidFill>
                  <a:latin typeface="Arial" panose="020B0604020202020204" pitchFamily="34" charset="0"/>
                  <a:ea typeface="黑体" panose="02010609060101010101" pitchFamily="49" charset="-122"/>
                </a:rPr>
                <a:t>管理内存</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7661" name="Text Box 19"/>
            <p:cNvSpPr txBox="1">
              <a:spLocks noChangeArrowheads="1"/>
            </p:cNvSpPr>
            <p:nvPr/>
          </p:nvSpPr>
          <p:spPr bwMode="auto">
            <a:xfrm>
              <a:off x="247" y="1389"/>
              <a:ext cx="1824" cy="64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000" b="0">
                  <a:solidFill>
                    <a:schemeClr val="tx1"/>
                  </a:solidFill>
                  <a:latin typeface="Arial" panose="020B0604020202020204" pitchFamily="34" charset="0"/>
                  <a:ea typeface="黑体" panose="02010609060101010101" pitchFamily="49" charset="-122"/>
                </a:rPr>
                <a:t>易于设计组件和应用程序，其对象可以跨语言互动</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7662" name="Text Box 20"/>
            <p:cNvSpPr txBox="1">
              <a:spLocks noChangeArrowheads="1"/>
            </p:cNvSpPr>
            <p:nvPr/>
          </p:nvSpPr>
          <p:spPr bwMode="auto">
            <a:xfrm>
              <a:off x="3120" y="1186"/>
              <a:ext cx="1536" cy="448"/>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zh-CN" altLang="en-US" sz="2000" b="0">
                  <a:solidFill>
                    <a:schemeClr val="tx1"/>
                  </a:solidFill>
                  <a:latin typeface="Arial" panose="020B0604020202020204" pitchFamily="34" charset="0"/>
                  <a:ea typeface="黑体" panose="02010609060101010101" pitchFamily="49" charset="-122"/>
                </a:rPr>
                <a:t>跨语言集成（特别是跨语言继承）</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7663" name="Text Box 21"/>
            <p:cNvSpPr txBox="1">
              <a:spLocks noChangeArrowheads="1"/>
            </p:cNvSpPr>
            <p:nvPr/>
          </p:nvSpPr>
          <p:spPr bwMode="auto">
            <a:xfrm>
              <a:off x="1856" y="2070"/>
              <a:ext cx="2256" cy="640"/>
            </a:xfrm>
            <a:prstGeom prst="rect">
              <a:avLst/>
            </a:prstGeom>
            <a:noFill/>
            <a:ln w="9525">
              <a:solidFill>
                <a:schemeClr val="tx1"/>
              </a:solidFill>
              <a:miter lim="800000"/>
            </a:ln>
            <a:effectLst/>
            <a:extLst>
              <a:ext uri="{909E8E84-426E-40DD-AFC4-6F175D3DCCD1}">
                <a14:hiddenFill xmlns:a14="http://schemas.microsoft.com/office/drawing/2010/main">
                  <a:gradFill rotWithShape="0">
                    <a:gsLst>
                      <a:gs pos="0">
                        <a:srgbClr val="FFFFCC"/>
                      </a:gs>
                      <a:gs pos="100000">
                        <a:schemeClr val="folHlink"/>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fontAlgn="b" hangingPunct="1">
                <a:spcBef>
                  <a:spcPct val="0"/>
                </a:spcBef>
                <a:buClrTx/>
                <a:buFontTx/>
                <a:buNone/>
              </a:pPr>
              <a:r>
                <a:rPr lang="en-US" altLang="zh-CN" sz="2000" b="0">
                  <a:solidFill>
                    <a:schemeClr val="tx1"/>
                  </a:solidFill>
                  <a:latin typeface="Arial" panose="020B0604020202020204" pitchFamily="34" charset="0"/>
                  <a:ea typeface="黑体" panose="02010609060101010101" pitchFamily="49" charset="-122"/>
                </a:rPr>
                <a:t>JIT </a:t>
              </a:r>
              <a:r>
                <a:rPr lang="zh-CN" altLang="en-US" sz="2000" b="0">
                  <a:solidFill>
                    <a:schemeClr val="tx1"/>
                  </a:solidFill>
                  <a:latin typeface="Arial" panose="020B0604020202020204" pitchFamily="34" charset="0"/>
                  <a:ea typeface="黑体" panose="02010609060101010101" pitchFamily="49" charset="-122"/>
                </a:rPr>
                <a:t>编译器：一次编译，就可运行在支持运行库的任何 </a:t>
              </a:r>
              <a:r>
                <a:rPr lang="en-US" altLang="zh-CN" sz="2000" b="0">
                  <a:solidFill>
                    <a:schemeClr val="tx1"/>
                  </a:solidFill>
                  <a:latin typeface="Arial" panose="020B0604020202020204" pitchFamily="34" charset="0"/>
                  <a:ea typeface="黑体" panose="02010609060101010101" pitchFamily="49" charset="-122"/>
                </a:rPr>
                <a:t>CPU </a:t>
              </a:r>
              <a:r>
                <a:rPr lang="zh-CN" altLang="en-US" sz="2000" b="0">
                  <a:solidFill>
                    <a:schemeClr val="tx1"/>
                  </a:solidFill>
                  <a:latin typeface="Arial" panose="020B0604020202020204" pitchFamily="34" charset="0"/>
                  <a:ea typeface="黑体" panose="02010609060101010101" pitchFamily="49" charset="-122"/>
                </a:rPr>
                <a:t>和操作系统上</a:t>
              </a:r>
              <a:endParaRPr lang="zh-CN" altLang="en-US" sz="2000" b="0">
                <a:solidFill>
                  <a:schemeClr val="tx1"/>
                </a:solidFill>
                <a:latin typeface="Arial" panose="020B0604020202020204" pitchFamily="34" charset="0"/>
                <a:ea typeface="黑体" panose="02010609060101010101" pitchFamily="49" charset="-122"/>
              </a:endParaRPr>
            </a:p>
          </p:txBody>
        </p:sp>
        <p:sp>
          <p:nvSpPr>
            <p:cNvPr id="27664" name="Line 22"/>
            <p:cNvSpPr>
              <a:spLocks noChangeShapeType="1"/>
            </p:cNvSpPr>
            <p:nvPr/>
          </p:nvSpPr>
          <p:spPr bwMode="auto">
            <a:xfrm flipH="1">
              <a:off x="1088" y="746"/>
              <a:ext cx="1344" cy="384"/>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Line 23"/>
            <p:cNvSpPr>
              <a:spLocks noChangeShapeType="1"/>
            </p:cNvSpPr>
            <p:nvPr/>
          </p:nvSpPr>
          <p:spPr bwMode="auto">
            <a:xfrm flipH="1">
              <a:off x="1528" y="746"/>
              <a:ext cx="1048" cy="624"/>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Line 24"/>
            <p:cNvSpPr>
              <a:spLocks noChangeShapeType="1"/>
            </p:cNvSpPr>
            <p:nvPr/>
          </p:nvSpPr>
          <p:spPr bwMode="auto">
            <a:xfrm flipH="1">
              <a:off x="2568" y="754"/>
              <a:ext cx="104" cy="128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Line 25"/>
            <p:cNvSpPr>
              <a:spLocks noChangeShapeType="1"/>
            </p:cNvSpPr>
            <p:nvPr/>
          </p:nvSpPr>
          <p:spPr bwMode="auto">
            <a:xfrm>
              <a:off x="2816" y="746"/>
              <a:ext cx="440" cy="456"/>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Rectangle 26"/>
            <p:cNvSpPr>
              <a:spLocks noChangeArrowheads="1"/>
            </p:cNvSpPr>
            <p:nvPr/>
          </p:nvSpPr>
          <p:spPr bwMode="auto">
            <a:xfrm>
              <a:off x="927" y="149"/>
              <a:ext cx="536" cy="372"/>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fontAlgn="b" hangingPunct="1">
                <a:spcBef>
                  <a:spcPct val="0"/>
                </a:spcBef>
                <a:buClrTx/>
                <a:buFontTx/>
                <a:buNone/>
              </a:pPr>
              <a:r>
                <a:rPr lang="zh-CN" altLang="en-US" sz="1600">
                  <a:solidFill>
                    <a:schemeClr val="accent2"/>
                  </a:solidFill>
                  <a:latin typeface="Arial" panose="020B0604020202020204" pitchFamily="34" charset="0"/>
                  <a:ea typeface="黑体" panose="02010609060101010101" pitchFamily="49" charset="-122"/>
                </a:rPr>
                <a:t>语言</a:t>
              </a:r>
              <a:endParaRPr lang="zh-CN" altLang="en-US" sz="1600">
                <a:solidFill>
                  <a:schemeClr val="accent2"/>
                </a:solidFill>
                <a:latin typeface="Arial" panose="020B0604020202020204" pitchFamily="34" charset="0"/>
                <a:ea typeface="黑体" panose="02010609060101010101" pitchFamily="49" charset="-122"/>
              </a:endParaRPr>
            </a:p>
            <a:p>
              <a:pPr algn="ctr" eaLnBrk="1" fontAlgn="b" hangingPunct="1">
                <a:spcBef>
                  <a:spcPct val="0"/>
                </a:spcBef>
                <a:buClrTx/>
                <a:buFontTx/>
                <a:buNone/>
              </a:pPr>
              <a:r>
                <a:rPr lang="zh-CN" altLang="en-US" sz="1600">
                  <a:solidFill>
                    <a:schemeClr val="accent2"/>
                  </a:solidFill>
                  <a:latin typeface="Arial" panose="020B0604020202020204" pitchFamily="34" charset="0"/>
                  <a:ea typeface="黑体" panose="02010609060101010101" pitchFamily="49" charset="-122"/>
                </a:rPr>
                <a:t>编译器</a:t>
              </a:r>
              <a:endParaRPr lang="zh-CN" altLang="en-US" sz="1400">
                <a:solidFill>
                  <a:schemeClr val="accent2"/>
                </a:solidFill>
                <a:latin typeface="Arial" panose="020B0604020202020204" pitchFamily="34" charset="0"/>
                <a:ea typeface="黑体" panose="02010609060101010101" pitchFamily="49" charset="-122"/>
              </a:endParaRPr>
            </a:p>
          </p:txBody>
        </p:sp>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zh-CN" altLang="en-US" smtClean="0">
              <a:ea typeface="黑体" panose="02010609060101010101" pitchFamily="49" charset="-122"/>
            </a:endParaRPr>
          </a:p>
        </p:txBody>
      </p:sp>
      <p:sp>
        <p:nvSpPr>
          <p:cNvPr id="29699" name="Rectangle 3"/>
          <p:cNvSpPr>
            <a:spLocks noGrp="1" noChangeArrowheads="1"/>
          </p:cNvSpPr>
          <p:nvPr>
            <p:ph type="body" idx="1"/>
          </p:nvPr>
        </p:nvSpPr>
        <p:spPr/>
        <p:txBody>
          <a:bodyPr/>
          <a:lstStyle/>
          <a:p>
            <a:pPr eaLnBrk="1" hangingPunct="1"/>
            <a:r>
              <a:rPr lang="en-US" altLang="zh-CN" smtClean="0">
                <a:ea typeface="黑体" panose="02010609060101010101" pitchFamily="49" charset="-122"/>
              </a:rPr>
              <a:t>.NET</a:t>
            </a:r>
            <a:r>
              <a:rPr lang="zh-CN" altLang="en-US" smtClean="0">
                <a:ea typeface="黑体" panose="02010609060101010101" pitchFamily="49" charset="-122"/>
              </a:rPr>
              <a:t>的语言互操作性：</a:t>
            </a:r>
            <a:endParaRPr lang="zh-CN" altLang="en-US" smtClean="0">
              <a:ea typeface="黑体" panose="02010609060101010101" pitchFamily="49" charset="-122"/>
            </a:endParaRPr>
          </a:p>
          <a:p>
            <a:pPr lvl="1" eaLnBrk="1" hangingPunct="1"/>
            <a:r>
              <a:rPr lang="zh-CN" altLang="en-US" smtClean="0">
                <a:ea typeface="黑体" panose="02010609060101010101" pitchFamily="49" charset="-122"/>
              </a:rPr>
              <a:t>不同语言编写的代码可互相调用</a:t>
            </a:r>
            <a:endParaRPr lang="zh-CN" altLang="en-US" smtClean="0">
              <a:ea typeface="黑体" panose="02010609060101010101" pitchFamily="49" charset="-122"/>
            </a:endParaRPr>
          </a:p>
          <a:p>
            <a:pPr eaLnBrk="1" hangingPunct="1"/>
            <a:r>
              <a:rPr lang="zh-CN" altLang="en-US" smtClean="0">
                <a:ea typeface="黑体" panose="02010609060101010101" pitchFamily="49" charset="-122"/>
              </a:rPr>
              <a:t>平台移植性：</a:t>
            </a:r>
            <a:endParaRPr lang="zh-CN" altLang="en-US" smtClean="0">
              <a:ea typeface="黑体" panose="02010609060101010101" pitchFamily="49" charset="-122"/>
            </a:endParaRPr>
          </a:p>
          <a:p>
            <a:pPr lvl="1" eaLnBrk="1" hangingPunct="1"/>
            <a:r>
              <a:rPr lang="zh-CN" altLang="en-US" smtClean="0">
                <a:ea typeface="黑体" panose="02010609060101010101" pitchFamily="49" charset="-122"/>
              </a:rPr>
              <a:t>框架</a:t>
            </a:r>
            <a:endParaRPr lang="zh-CN" altLang="en-US" smtClean="0">
              <a:ea typeface="黑体" panose="02010609060101010101" pitchFamily="49" charset="-122"/>
            </a:endParaRPr>
          </a:p>
          <a:p>
            <a:pPr lvl="1" eaLnBrk="1" hangingPunct="1"/>
            <a:r>
              <a:rPr lang="en-US" altLang="zh-CN" smtClean="0">
                <a:ea typeface="黑体" panose="02010609060101010101" pitchFamily="49" charset="-122"/>
              </a:rPr>
              <a:t>JIT</a:t>
            </a:r>
            <a:r>
              <a:rPr lang="zh-CN" altLang="en-US" smtClean="0">
                <a:ea typeface="黑体" panose="02010609060101010101" pitchFamily="49" charset="-122"/>
              </a:rPr>
              <a:t>编译器</a:t>
            </a:r>
            <a:r>
              <a:rPr lang="en-US" altLang="zh-CN" smtClean="0">
                <a:ea typeface="黑体" panose="02010609060101010101" pitchFamily="49" charset="-122"/>
              </a:rPr>
              <a:t>(Just In Time, </a:t>
            </a:r>
            <a:r>
              <a:rPr lang="zh-CN" altLang="en-US" smtClean="0">
                <a:ea typeface="黑体" panose="02010609060101010101" pitchFamily="49" charset="-122"/>
              </a:rPr>
              <a:t>即时编译器</a:t>
            </a:r>
            <a:r>
              <a:rPr lang="en-US" altLang="zh-CN" smtClean="0">
                <a:ea typeface="黑体" panose="02010609060101010101" pitchFamily="49" charset="-122"/>
              </a:rPr>
              <a:t>)</a:t>
            </a:r>
            <a:endParaRPr lang="en-US" altLang="zh-CN" smtClean="0">
              <a:ea typeface="黑体" panose="02010609060101010101" pitchFamily="49" charset="-122"/>
            </a:endParaRPr>
          </a:p>
          <a:p>
            <a:pPr eaLnBrk="1" hangingPunct="1"/>
            <a:endParaRPr lang="zh-CN" altLang="en-US" smtClean="0">
              <a:ea typeface="黑体" panose="02010609060101010101" pitchFamily="49" charset="-122"/>
            </a:endParaRPr>
          </a:p>
        </p:txBody>
      </p:sp>
      <p:pic>
        <p:nvPicPr>
          <p:cNvPr id="4" name="内容占位符 3"/>
          <p:cNvPicPr>
            <a:picLocks noGrp="1" noChangeAspect="1"/>
          </p:cNvPicPr>
          <p:nvPr>
            <p:custDataLst>
              <p:tags r:id="rId1"/>
            </p:custDataLst>
          </p:nvPr>
        </p:nvPicPr>
        <p:blipFill>
          <a:blip r:embed="rId2"/>
          <a:stretch>
            <a:fillRect/>
          </a:stretch>
        </p:blipFill>
        <p:spPr>
          <a:xfrm>
            <a:off x="6119495" y="1354455"/>
            <a:ext cx="5234305" cy="468693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2"/>
            </p:custDataLst>
          </p:nvPr>
        </p:nvSpPr>
        <p:spPr>
          <a:xfrm>
            <a:off x="2168165" y="264321"/>
            <a:ext cx="2780907" cy="521970"/>
          </a:xfrm>
          <a:prstGeom prst="rect">
            <a:avLst/>
          </a:prstGeom>
          <a:noFill/>
        </p:spPr>
        <p:txBody>
          <a:bodyPr wrap="square" rtlCol="0">
            <a:spAutoFit/>
          </a:bodyPr>
          <a:lstStyle/>
          <a:p>
            <a:r>
              <a:rPr lang="zh-CN" altLang="en-US" sz="2800">
                <a:sym typeface="+mn-ea"/>
              </a:rPr>
              <a:t>第一讲 概述</a:t>
            </a:r>
            <a:endParaRPr lang="zh-CN" altLang="en-US" sz="2800" b="1" dirty="0">
              <a:solidFill>
                <a:schemeClr val="accent5">
                  <a:lumMod val="75000"/>
                </a:schemeClr>
              </a:solidFill>
              <a:latin typeface="微软雅黑" panose="020B0503020204020204" charset="-122"/>
              <a:ea typeface="微软雅黑" panose="020B0503020204020204" charset="-122"/>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p:cNvGrpSpPr/>
          <p:nvPr>
            <p:custDataLst>
              <p:tags r:id="rId5"/>
            </p:custDataLst>
          </p:nvPr>
        </p:nvGrpSpPr>
        <p:grpSpPr>
          <a:xfrm>
            <a:off x="3469005" y="1596390"/>
            <a:ext cx="5165090" cy="688340"/>
            <a:chOff x="5463" y="3075"/>
            <a:chExt cx="8134" cy="1084"/>
          </a:xfrm>
        </p:grpSpPr>
        <p:sp>
          <p:nvSpPr>
            <p:cNvPr id="9" name="圆角矩形 8"/>
            <p:cNvSpPr/>
            <p:nvPr/>
          </p:nvSpPr>
          <p:spPr>
            <a:xfrm>
              <a:off x="5463" y="3075"/>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1 </a:t>
              </a:r>
              <a:r>
                <a:rPr lang="zh-CN" altLang="en-US" sz="2800">
                  <a:sym typeface="+mn-ea"/>
                </a:rPr>
                <a:t>开发模式</a:t>
              </a:r>
              <a:endParaRPr lang="zh-CN" altLang="en-US" sz="2800">
                <a:sym typeface="+mn-ea"/>
              </a:endParaRPr>
            </a:p>
          </p:txBody>
        </p:sp>
        <p:sp>
          <p:nvSpPr>
            <p:cNvPr id="10" name="椭圆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1">
                      <a:lumMod val="50000"/>
                    </a:schemeClr>
                  </a:solidFill>
                </a:rPr>
                <a:t>1</a:t>
              </a:r>
              <a:endParaRPr lang="zh-CN" altLang="en-US" sz="2800" b="1" dirty="0">
                <a:solidFill>
                  <a:schemeClr val="accent1">
                    <a:lumMod val="50000"/>
                  </a:schemeClr>
                </a:solidFill>
              </a:endParaRPr>
            </a:p>
          </p:txBody>
        </p:sp>
      </p:grpSp>
      <p:grpSp>
        <p:nvGrpSpPr>
          <p:cNvPr id="3" name="组合 2"/>
          <p:cNvGrpSpPr/>
          <p:nvPr>
            <p:custDataLst>
              <p:tags r:id="rId6"/>
            </p:custDataLst>
          </p:nvPr>
        </p:nvGrpSpPr>
        <p:grpSpPr>
          <a:xfrm>
            <a:off x="3469005" y="3811270"/>
            <a:ext cx="5165090" cy="688340"/>
            <a:chOff x="5463" y="4740"/>
            <a:chExt cx="8134" cy="1084"/>
          </a:xfrm>
        </p:grpSpPr>
        <p:sp>
          <p:nvSpPr>
            <p:cNvPr id="17" name="圆角矩形 16"/>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C#基本入门</a:t>
              </a:r>
              <a:endParaRPr lang="zh-CN" altLang="en-US" sz="2800" b="1" dirty="0">
                <a:solidFill>
                  <a:schemeClr val="accent1">
                    <a:lumMod val="50000"/>
                  </a:schemeClr>
                </a:solidFill>
                <a:latin typeface="微软雅黑" panose="020B0503020204020204" charset="-122"/>
                <a:ea typeface="微软雅黑" panose="020B0503020204020204" charset="-122"/>
              </a:endParaRPr>
            </a:p>
          </p:txBody>
        </p:sp>
        <p:sp>
          <p:nvSpPr>
            <p:cNvPr id="18" name="椭圆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2</a:t>
              </a:r>
              <a:endParaRPr lang="zh-CN" altLang="en-US" sz="2800" b="1" dirty="0">
                <a:solidFill>
                  <a:schemeClr val="accent1">
                    <a:lumMod val="50000"/>
                  </a:schemeClr>
                </a:solidFill>
              </a:endParaRPr>
            </a:p>
          </p:txBody>
        </p:sp>
      </p:grpSp>
      <p:sp>
        <p:nvSpPr>
          <p:cNvPr id="11" name="文本框 10"/>
          <p:cNvSpPr txBox="1"/>
          <p:nvPr/>
        </p:nvSpPr>
        <p:spPr>
          <a:xfrm>
            <a:off x="3667125" y="2334895"/>
            <a:ext cx="4269740" cy="1198880"/>
          </a:xfrm>
          <a:prstGeom prst="rect">
            <a:avLst/>
          </a:prstGeom>
          <a:noFill/>
        </p:spPr>
        <p:txBody>
          <a:bodyPr wrap="square" rtlCol="0" anchor="t">
            <a:spAutoFit/>
          </a:bodyPr>
          <a:lstStyle/>
          <a:p>
            <a:pPr lvl="1"/>
            <a:r>
              <a:rPr lang="zh-CN" altLang="en-US">
                <a:sym typeface="+mn-ea"/>
              </a:rPr>
              <a:t>本地开发</a:t>
            </a:r>
            <a:endParaRPr lang="zh-CN" altLang="en-US"/>
          </a:p>
          <a:p>
            <a:pPr lvl="1"/>
            <a:r>
              <a:rPr lang="zh-CN" altLang="en-US">
                <a:sym typeface="+mn-ea"/>
              </a:rPr>
              <a:t>二次开发</a:t>
            </a:r>
            <a:endParaRPr lang="zh-CN" altLang="en-US"/>
          </a:p>
          <a:p>
            <a:pPr lvl="1"/>
            <a:r>
              <a:rPr lang="en-US" altLang="zh-CN">
                <a:sym typeface="+mn-ea"/>
              </a:rPr>
              <a:t>js</a:t>
            </a:r>
            <a:r>
              <a:rPr lang="zh-CN" altLang="en-US">
                <a:sym typeface="+mn-ea"/>
              </a:rPr>
              <a:t>开发</a:t>
            </a:r>
            <a:r>
              <a:rPr lang="en-US" altLang="zh-CN">
                <a:sym typeface="+mn-ea"/>
              </a:rPr>
              <a:t>/Web GIS</a:t>
            </a:r>
            <a:r>
              <a:rPr lang="zh-CN" altLang="en-US">
                <a:sym typeface="+mn-ea"/>
              </a:rPr>
              <a:t>开发</a:t>
            </a:r>
            <a:endParaRPr lang="zh-CN" altLang="en-US"/>
          </a:p>
          <a:p>
            <a:pPr lvl="1"/>
            <a:r>
              <a:rPr lang="en-US" altLang="zh-CN">
                <a:sym typeface="+mn-ea"/>
              </a:rPr>
              <a:t>...</a:t>
            </a:r>
            <a:endParaRPr lang="zh-CN" altLang="en-US"/>
          </a:p>
        </p:txBody>
      </p:sp>
      <p:sp>
        <p:nvSpPr>
          <p:cNvPr id="12" name="文本框 11"/>
          <p:cNvSpPr txBox="1"/>
          <p:nvPr/>
        </p:nvSpPr>
        <p:spPr>
          <a:xfrm>
            <a:off x="3469005" y="4499610"/>
            <a:ext cx="6124575" cy="1476375"/>
          </a:xfrm>
          <a:prstGeom prst="rect">
            <a:avLst/>
          </a:prstGeom>
          <a:noFill/>
        </p:spPr>
        <p:txBody>
          <a:bodyPr wrap="square" rtlCol="0" anchor="t">
            <a:spAutoFit/>
          </a:bodyPr>
          <a:lstStyle/>
          <a:p>
            <a:pPr lvl="1"/>
            <a:r>
              <a:rPr lang="en-US" altLang="zh-CN">
                <a:sym typeface="+mn-ea"/>
              </a:rPr>
              <a:t>1 .net简介</a:t>
            </a:r>
            <a:endParaRPr lang="en-US" altLang="zh-CN">
              <a:sym typeface="+mn-ea"/>
            </a:endParaRPr>
          </a:p>
          <a:p>
            <a:pPr lvl="1"/>
            <a:r>
              <a:rPr lang="en-US" altLang="zh-CN">
                <a:sym typeface="+mn-ea"/>
              </a:rPr>
              <a:t>2  </a:t>
            </a:r>
            <a:r>
              <a:rPr lang="en-US" altLang="zh-CN">
                <a:sym typeface="+mn-ea"/>
              </a:rPr>
              <a:t>控制台使用-Hello world</a:t>
            </a:r>
            <a:endParaRPr lang="en-US" altLang="zh-CN"/>
          </a:p>
          <a:p>
            <a:pPr lvl="1"/>
            <a:r>
              <a:rPr lang="en-US" altLang="zh-CN">
                <a:sym typeface="+mn-ea"/>
              </a:rPr>
              <a:t>3 </a:t>
            </a:r>
            <a:r>
              <a:rPr lang="en-US" altLang="zh-CN">
                <a:sym typeface="+mn-ea"/>
              </a:rPr>
              <a:t>c#基本类型</a:t>
            </a:r>
            <a:endParaRPr lang="en-US" altLang="zh-CN">
              <a:sym typeface="+mn-ea"/>
            </a:endParaRPr>
          </a:p>
          <a:p>
            <a:pPr lvl="1"/>
            <a:r>
              <a:rPr lang="en-US" altLang="zh-CN">
                <a:sym typeface="+mn-ea"/>
              </a:rPr>
              <a:t>4 数据输入输出及字符串format split join操作</a:t>
            </a:r>
            <a:endParaRPr lang="en-US" altLang="zh-CN"/>
          </a:p>
          <a:p>
            <a:pPr lvl="1"/>
            <a:r>
              <a:rPr lang="en-US" altLang="zh-CN">
                <a:sym typeface="+mn-ea"/>
              </a:rPr>
              <a:t>5 数据类型的转换</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
          <p:cNvSpPr>
            <a:spLocks noChangeArrowheads="1"/>
          </p:cNvSpPr>
          <p:nvPr/>
        </p:nvSpPr>
        <p:spPr bwMode="gray">
          <a:xfrm>
            <a:off x="1828800" y="609600"/>
            <a:ext cx="8610600" cy="1447800"/>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5843" name="AutoShape 4"/>
          <p:cNvSpPr>
            <a:spLocks noChangeArrowheads="1"/>
          </p:cNvSpPr>
          <p:nvPr/>
        </p:nvSpPr>
        <p:spPr bwMode="gray">
          <a:xfrm>
            <a:off x="1905000" y="762001"/>
            <a:ext cx="1219200" cy="1184275"/>
          </a:xfrm>
          <a:prstGeom prst="roundRect">
            <a:avLst>
              <a:gd name="adj" fmla="val 11921"/>
            </a:avLst>
          </a:prstGeom>
          <a:gradFill rotWithShape="1">
            <a:gsLst>
              <a:gs pos="0">
                <a:srgbClr val="0066CC"/>
              </a:gs>
              <a:gs pos="100000">
                <a:srgbClr val="00478E"/>
              </a:gs>
            </a:gsLst>
            <a:lin ang="5400000" scaled="1"/>
          </a:gradFill>
          <a:ln w="38100">
            <a:solidFill>
              <a:schemeClr val="tx1"/>
            </a:solidFill>
            <a:round/>
          </a:ln>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2000" b="0">
              <a:solidFill>
                <a:schemeClr val="tx1"/>
              </a:solidFill>
              <a:latin typeface="Arial" panose="020B0604020202020204" pitchFamily="34" charset="0"/>
              <a:ea typeface="黑体" panose="02010609060101010101" pitchFamily="49" charset="-122"/>
            </a:endParaRPr>
          </a:p>
        </p:txBody>
      </p:sp>
      <p:sp>
        <p:nvSpPr>
          <p:cNvPr id="25605" name="Freeform 5"/>
          <p:cNvSpPr/>
          <p:nvPr/>
        </p:nvSpPr>
        <p:spPr bwMode="gray">
          <a:xfrm>
            <a:off x="3200400" y="609600"/>
            <a:ext cx="609600" cy="59213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ln>
        </p:spPr>
        <p:txBody>
          <a:bodyPr/>
          <a:lstStyle/>
          <a:p>
            <a:pPr>
              <a:defRPr/>
            </a:pPr>
            <a:endParaRPr lang="zh-CN" altLang="en-US">
              <a:latin typeface="Arial" panose="020B0604020202020204" pitchFamily="34" charset="0"/>
              <a:ea typeface="黑体" panose="02010609060101010101" pitchFamily="49" charset="-122"/>
            </a:endParaRPr>
          </a:p>
        </p:txBody>
      </p:sp>
      <p:sp>
        <p:nvSpPr>
          <p:cNvPr id="25606" name="Text Box 6"/>
          <p:cNvSpPr txBox="1">
            <a:spLocks noChangeArrowheads="1"/>
          </p:cNvSpPr>
          <p:nvPr/>
        </p:nvSpPr>
        <p:spPr bwMode="gray">
          <a:xfrm>
            <a:off x="1828801" y="914400"/>
            <a:ext cx="1241425" cy="762000"/>
          </a:xfrm>
          <a:prstGeom prst="rect">
            <a:avLst/>
          </a:prstGeom>
          <a:noFill/>
          <a:ln w="9525" algn="ctr">
            <a:noFill/>
            <a:miter lim="800000"/>
          </a:ln>
          <a:effectLst/>
        </p:spPr>
        <p:txBody>
          <a:bodyPr>
            <a:spAutoFit/>
          </a:bodyPr>
          <a:lstStyle/>
          <a:p>
            <a:pPr algn="ctr">
              <a:defRPr/>
            </a:pPr>
            <a:r>
              <a:rPr lang="en-US" altLang="zh-CN" b="1">
                <a:solidFill>
                  <a:schemeClr val="bg1"/>
                </a:solidFill>
                <a:effectLst>
                  <a:outerShdw blurRad="38100" dist="38100" dir="2700000" algn="tl">
                    <a:srgbClr val="000000"/>
                  </a:outerShdw>
                </a:effectLst>
                <a:latin typeface="Arial" panose="020B0604020202020204" pitchFamily="34" charset="0"/>
                <a:ea typeface="新宋体" panose="02010609030101010101" pitchFamily="49" charset="-122"/>
              </a:rPr>
              <a:t>  </a:t>
            </a:r>
            <a:r>
              <a:rPr lang="zh-CN" altLang="en-US" b="1">
                <a:solidFill>
                  <a:schemeClr val="bg1"/>
                </a:solidFill>
                <a:effectLst>
                  <a:outerShdw blurRad="38100" dist="38100" dir="2700000" algn="tl">
                    <a:srgbClr val="000000"/>
                  </a:outerShdw>
                </a:effectLst>
                <a:latin typeface="Arial" panose="020B0604020202020204" pitchFamily="34" charset="0"/>
                <a:ea typeface="新宋体" panose="02010609030101010101" pitchFamily="49" charset="-122"/>
              </a:rPr>
              <a:t>简单性</a:t>
            </a:r>
            <a:r>
              <a:rPr lang="zh-CN" altLang="en-US" sz="4400" b="1">
                <a:solidFill>
                  <a:schemeClr val="bg1"/>
                </a:solidFill>
                <a:latin typeface="Arial" panose="020B0604020202020204" pitchFamily="34" charset="0"/>
                <a:ea typeface="新宋体" panose="02010609030101010101" pitchFamily="49" charset="-122"/>
              </a:rPr>
              <a:t> </a:t>
            </a:r>
            <a:endParaRPr lang="zh-CN" altLang="en-US" sz="4400" b="1">
              <a:solidFill>
                <a:schemeClr val="bg1"/>
              </a:solidFill>
              <a:latin typeface="Arial" panose="020B0604020202020204" pitchFamily="34" charset="0"/>
              <a:ea typeface="新宋体" panose="02010609030101010101" pitchFamily="49" charset="-122"/>
            </a:endParaRPr>
          </a:p>
        </p:txBody>
      </p:sp>
      <p:sp>
        <p:nvSpPr>
          <p:cNvPr id="35848" name="Text Box 7"/>
          <p:cNvSpPr txBox="1">
            <a:spLocks noChangeArrowheads="1"/>
          </p:cNvSpPr>
          <p:nvPr/>
        </p:nvSpPr>
        <p:spPr bwMode="gray">
          <a:xfrm>
            <a:off x="3276600" y="695961"/>
            <a:ext cx="70104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en-US" altLang="zh-CN"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1.</a:t>
            </a:r>
            <a:r>
              <a:rPr lang="zh-CN" altLang="en-US" sz="1800">
                <a:solidFill>
                  <a:schemeClr val="tx1"/>
                </a:solidFill>
                <a:latin typeface="Arial" panose="020B0604020202020204" pitchFamily="34" charset="0"/>
                <a:ea typeface="新宋体" panose="02010609030101010101" pitchFamily="49" charset="-122"/>
              </a:rPr>
              <a:t>没有指针是</a:t>
            </a:r>
            <a:r>
              <a:rPr lang="en-US" altLang="zh-CN" sz="1800">
                <a:solidFill>
                  <a:schemeClr val="tx1"/>
                </a:solidFill>
                <a:latin typeface="Arial" panose="020B0604020202020204" pitchFamily="34" charset="0"/>
                <a:ea typeface="新宋体" panose="02010609030101010101" pitchFamily="49" charset="-122"/>
              </a:rPr>
              <a:t>C#</a:t>
            </a:r>
            <a:r>
              <a:rPr lang="zh-CN" altLang="en-US" sz="1800">
                <a:solidFill>
                  <a:schemeClr val="tx1"/>
                </a:solidFill>
                <a:latin typeface="Arial" panose="020B0604020202020204" pitchFamily="34" charset="0"/>
                <a:ea typeface="新宋体" panose="02010609030101010101" pitchFamily="49" charset="-122"/>
              </a:rPr>
              <a:t>的一个显著特性</a:t>
            </a:r>
            <a:r>
              <a:rPr lang="en-US" altLang="zh-CN" sz="1800">
                <a:solidFill>
                  <a:schemeClr val="tx1"/>
                </a:solidFill>
                <a:latin typeface="Arial" panose="020B0604020202020204" pitchFamily="34" charset="0"/>
                <a:ea typeface="新宋体" panose="02010609030101010101" pitchFamily="49" charset="-122"/>
              </a:rPr>
              <a:t>, </a:t>
            </a:r>
            <a:r>
              <a:rPr lang="zh-CN" altLang="en-US" sz="1800">
                <a:solidFill>
                  <a:schemeClr val="tx1"/>
                </a:solidFill>
                <a:latin typeface="Arial" panose="020B0604020202020204" pitchFamily="34" charset="0"/>
                <a:ea typeface="新宋体" panose="02010609030101010101" pitchFamily="49" charset="-122"/>
              </a:rPr>
              <a:t>用户使用一种可操控的（</a:t>
            </a:r>
            <a:r>
              <a:rPr lang="en-US" altLang="zh-CN" sz="1800">
                <a:solidFill>
                  <a:schemeClr val="tx1"/>
                </a:solidFill>
                <a:latin typeface="Arial" panose="020B0604020202020204" pitchFamily="34" charset="0"/>
                <a:ea typeface="新宋体" panose="02010609030101010101" pitchFamily="49" charset="-122"/>
              </a:rPr>
              <a:t>Managed</a:t>
            </a:r>
            <a:r>
              <a:rPr lang="zh-CN" altLang="en-US" sz="1800">
                <a:solidFill>
                  <a:schemeClr val="tx1"/>
                </a:solidFill>
                <a:latin typeface="Arial" panose="020B0604020202020204" pitchFamily="34" charset="0"/>
                <a:ea typeface="新宋体" panose="02010609030101010101" pitchFamily="49" charset="-122"/>
              </a:rPr>
              <a:t>）代码进行工作时，直接的内存存取，将是不允许的。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2.</a:t>
            </a:r>
            <a:r>
              <a:rPr lang="zh-CN" altLang="en-US" sz="1800">
                <a:solidFill>
                  <a:schemeClr val="tx1"/>
                </a:solidFill>
                <a:latin typeface="Arial" panose="020B0604020202020204" pitchFamily="34" charset="0"/>
                <a:ea typeface="新宋体" panose="02010609030101010101" pitchFamily="49" charset="-122"/>
              </a:rPr>
              <a:t>在</a:t>
            </a:r>
            <a:r>
              <a:rPr lang="en-US" altLang="zh-CN" sz="1800">
                <a:solidFill>
                  <a:schemeClr val="tx1"/>
                </a:solidFill>
                <a:latin typeface="Arial" panose="020B0604020202020204" pitchFamily="34" charset="0"/>
                <a:ea typeface="新宋体" panose="02010609030101010101" pitchFamily="49" charset="-122"/>
              </a:rPr>
              <a:t>C#</a:t>
            </a:r>
            <a:r>
              <a:rPr lang="zh-CN" altLang="en-US" sz="1800">
                <a:solidFill>
                  <a:schemeClr val="tx1"/>
                </a:solidFill>
                <a:latin typeface="Arial" panose="020B0604020202020204" pitchFamily="34" charset="0"/>
                <a:ea typeface="新宋体" panose="02010609030101010101" pitchFamily="49" charset="-122"/>
              </a:rPr>
              <a:t>中不再需要记住那些源于不同处理器结构的数据类型  </a:t>
            </a:r>
            <a:endParaRPr lang="zh-CN" altLang="en-US" sz="1800">
              <a:solidFill>
                <a:schemeClr val="tx1"/>
              </a:solidFill>
              <a:latin typeface="Arial" panose="020B0604020202020204" pitchFamily="34" charset="0"/>
              <a:ea typeface="新宋体" panose="02010609030101010101" pitchFamily="49" charset="-122"/>
            </a:endParaRPr>
          </a:p>
        </p:txBody>
      </p:sp>
      <p:sp>
        <p:nvSpPr>
          <p:cNvPr id="35849" name="AutoShape 8"/>
          <p:cNvSpPr>
            <a:spLocks noChangeArrowheads="1"/>
          </p:cNvSpPr>
          <p:nvPr/>
        </p:nvSpPr>
        <p:spPr bwMode="gray">
          <a:xfrm>
            <a:off x="1828800" y="2362200"/>
            <a:ext cx="8610600" cy="1447800"/>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5850" name="AutoShape 9"/>
          <p:cNvSpPr>
            <a:spLocks noChangeArrowheads="1"/>
          </p:cNvSpPr>
          <p:nvPr/>
        </p:nvSpPr>
        <p:spPr bwMode="gray">
          <a:xfrm>
            <a:off x="1905000" y="2514601"/>
            <a:ext cx="1219200" cy="1184275"/>
          </a:xfrm>
          <a:prstGeom prst="roundRect">
            <a:avLst>
              <a:gd name="adj" fmla="val 11921"/>
            </a:avLst>
          </a:prstGeom>
          <a:gradFill rotWithShape="1">
            <a:gsLst>
              <a:gs pos="0">
                <a:srgbClr val="009999"/>
              </a:gs>
              <a:gs pos="100000">
                <a:srgbClr val="006B6B"/>
              </a:gs>
            </a:gsLst>
            <a:lin ang="5400000" scaled="1"/>
          </a:gradFill>
          <a:ln w="38100">
            <a:solidFill>
              <a:schemeClr val="tx1"/>
            </a:solidFill>
            <a:round/>
          </a:ln>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2000" b="0">
              <a:solidFill>
                <a:schemeClr val="tx1"/>
              </a:solidFill>
              <a:latin typeface="Arial" panose="020B0604020202020204" pitchFamily="34" charset="0"/>
              <a:ea typeface="黑体" panose="02010609060101010101" pitchFamily="49" charset="-122"/>
            </a:endParaRPr>
          </a:p>
        </p:txBody>
      </p:sp>
      <p:sp>
        <p:nvSpPr>
          <p:cNvPr id="35851" name="Freeform 10"/>
          <p:cNvSpPr/>
          <p:nvPr/>
        </p:nvSpPr>
        <p:spPr bwMode="gray">
          <a:xfrm>
            <a:off x="3200400" y="2362200"/>
            <a:ext cx="609600" cy="573088"/>
          </a:xfrm>
          <a:custGeom>
            <a:avLst/>
            <a:gdLst>
              <a:gd name="T0" fmla="*/ 2147483646 w 596"/>
              <a:gd name="T1" fmla="*/ 0 h 598"/>
              <a:gd name="T2" fmla="*/ 0 w 596"/>
              <a:gd name="T3" fmla="*/ 2147483646 h 598"/>
              <a:gd name="T4" fmla="*/ 0 w 596"/>
              <a:gd name="T5" fmla="*/ 2147483646 h 598"/>
              <a:gd name="T6" fmla="*/ 2147483646 w 596"/>
              <a:gd name="T7" fmla="*/ 2147483646 h 598"/>
              <a:gd name="T8" fmla="*/ 2147483646 w 596"/>
              <a:gd name="T9" fmla="*/ 0 h 598"/>
              <a:gd name="T10" fmla="*/ 2147483646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3D4D4"/>
              </a:gs>
              <a:gs pos="100000">
                <a:srgbClr val="009999">
                  <a:alpha val="0"/>
                </a:srgbClr>
              </a:gs>
            </a:gsLst>
            <a:lin ang="2700000" scaled="1"/>
          </a:gra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p>
        </p:txBody>
      </p:sp>
      <p:sp>
        <p:nvSpPr>
          <p:cNvPr id="25611" name="Text Box 11"/>
          <p:cNvSpPr txBox="1">
            <a:spLocks noChangeArrowheads="1"/>
          </p:cNvSpPr>
          <p:nvPr/>
        </p:nvSpPr>
        <p:spPr bwMode="gray">
          <a:xfrm>
            <a:off x="1872659" y="2917825"/>
            <a:ext cx="1074333" cy="369332"/>
          </a:xfrm>
          <a:prstGeom prst="rect">
            <a:avLst/>
          </a:prstGeom>
          <a:noFill/>
          <a:ln w="9525" algn="ctr">
            <a:noFill/>
            <a:miter lim="800000"/>
          </a:ln>
          <a:effectLst/>
        </p:spPr>
        <p:txBody>
          <a:bodyPr wrap="none">
            <a:spAutoFit/>
          </a:bodyPr>
          <a:lstStyle/>
          <a:p>
            <a:pPr algn="ctr">
              <a:defRPr/>
            </a:pPr>
            <a:r>
              <a:rPr lang="en-US" altLang="zh-CN" b="1">
                <a:effectLst>
                  <a:outerShdw blurRad="38100" dist="38100" dir="2700000" algn="tl">
                    <a:srgbClr val="FFFFFF"/>
                  </a:outerShdw>
                </a:effectLst>
                <a:latin typeface="Arial" panose="020B0604020202020204" pitchFamily="34" charset="0"/>
                <a:ea typeface="新宋体" panose="02010609030101010101" pitchFamily="49" charset="-122"/>
              </a:rPr>
              <a:t>  </a:t>
            </a:r>
            <a:r>
              <a:rPr lang="zh-CN" altLang="en-US" b="1">
                <a:effectLst>
                  <a:outerShdw blurRad="38100" dist="38100" dir="2700000" algn="tl">
                    <a:srgbClr val="FFFFFF"/>
                  </a:outerShdw>
                </a:effectLst>
                <a:latin typeface="Arial" panose="020B0604020202020204" pitchFamily="34" charset="0"/>
                <a:ea typeface="新宋体" panose="02010609030101010101" pitchFamily="49" charset="-122"/>
              </a:rPr>
              <a:t>现代性</a:t>
            </a:r>
            <a:r>
              <a:rPr lang="zh-CN" altLang="en-US" b="1">
                <a:latin typeface="Arial" panose="020B0604020202020204" pitchFamily="34" charset="0"/>
                <a:ea typeface="新宋体" panose="02010609030101010101" pitchFamily="49" charset="-122"/>
              </a:rPr>
              <a:t> </a:t>
            </a:r>
            <a:endParaRPr lang="zh-CN" altLang="en-US" b="1">
              <a:latin typeface="Arial" panose="020B0604020202020204" pitchFamily="34" charset="0"/>
              <a:ea typeface="新宋体" panose="02010609030101010101" pitchFamily="49" charset="-122"/>
            </a:endParaRPr>
          </a:p>
        </p:txBody>
      </p:sp>
      <p:sp>
        <p:nvSpPr>
          <p:cNvPr id="35853" name="Text Box 12"/>
          <p:cNvSpPr txBox="1">
            <a:spLocks noChangeArrowheads="1"/>
          </p:cNvSpPr>
          <p:nvPr/>
        </p:nvSpPr>
        <p:spPr bwMode="gray">
          <a:xfrm>
            <a:off x="3276600" y="2438401"/>
            <a:ext cx="7010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1.</a:t>
            </a:r>
            <a:r>
              <a:rPr lang="zh-CN" altLang="en-US" sz="1800">
                <a:solidFill>
                  <a:schemeClr val="tx1"/>
                </a:solidFill>
                <a:latin typeface="Arial" panose="020B0604020202020204" pitchFamily="34" charset="0"/>
                <a:ea typeface="新宋体" panose="02010609030101010101" pitchFamily="49" charset="-122"/>
              </a:rPr>
              <a:t>用户可以使用一个新的</a:t>
            </a:r>
            <a:r>
              <a:rPr lang="en-US" altLang="zh-CN" sz="1800">
                <a:solidFill>
                  <a:schemeClr val="tx1"/>
                </a:solidFill>
                <a:latin typeface="Arial" panose="020B0604020202020204" pitchFamily="34" charset="0"/>
                <a:ea typeface="新宋体" panose="02010609030101010101" pitchFamily="49" charset="-122"/>
              </a:rPr>
              <a:t>decimal</a:t>
            </a:r>
            <a:r>
              <a:rPr lang="zh-CN" altLang="en-US" sz="1800">
                <a:solidFill>
                  <a:schemeClr val="tx1"/>
                </a:solidFill>
                <a:latin typeface="Arial" panose="020B0604020202020204" pitchFamily="34" charset="0"/>
                <a:ea typeface="新宋体" panose="02010609030101010101" pitchFamily="49" charset="-122"/>
              </a:rPr>
              <a:t>数据类型进行货币计算。</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2.C#</a:t>
            </a:r>
            <a:r>
              <a:rPr lang="zh-CN" altLang="en-US" sz="1800">
                <a:solidFill>
                  <a:schemeClr val="tx1"/>
                </a:solidFill>
                <a:latin typeface="Arial" panose="020B0604020202020204" pitchFamily="34" charset="0"/>
                <a:ea typeface="新宋体" panose="02010609030101010101" pitchFamily="49" charset="-122"/>
              </a:rPr>
              <a:t>通过代码访问安全机制来保证安全性，根据代码的身份来源，可以分为不同的安全级别，不同级别的代码在被调用时会受到不同的限制。  </a:t>
            </a:r>
            <a:endParaRPr lang="zh-CN" altLang="en-US" sz="1800">
              <a:solidFill>
                <a:schemeClr val="tx1"/>
              </a:solidFill>
              <a:latin typeface="Arial" panose="020B0604020202020204" pitchFamily="34" charset="0"/>
              <a:ea typeface="新宋体" panose="02010609030101010101" pitchFamily="49" charset="-122"/>
            </a:endParaRPr>
          </a:p>
        </p:txBody>
      </p:sp>
      <p:sp>
        <p:nvSpPr>
          <p:cNvPr id="35854" name="AutoShape 13"/>
          <p:cNvSpPr>
            <a:spLocks noChangeArrowheads="1"/>
          </p:cNvSpPr>
          <p:nvPr/>
        </p:nvSpPr>
        <p:spPr bwMode="gray">
          <a:xfrm>
            <a:off x="1828800" y="4267200"/>
            <a:ext cx="8610600" cy="1524000"/>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5855" name="AutoShape 14"/>
          <p:cNvSpPr>
            <a:spLocks noChangeArrowheads="1"/>
          </p:cNvSpPr>
          <p:nvPr/>
        </p:nvSpPr>
        <p:spPr bwMode="gray">
          <a:xfrm>
            <a:off x="1905000" y="4419601"/>
            <a:ext cx="1219200" cy="1184275"/>
          </a:xfrm>
          <a:prstGeom prst="roundRect">
            <a:avLst>
              <a:gd name="adj" fmla="val 11921"/>
            </a:avLst>
          </a:prstGeom>
          <a:gradFill rotWithShape="1">
            <a:gsLst>
              <a:gs pos="0">
                <a:srgbClr val="EC941E"/>
              </a:gs>
              <a:gs pos="100000">
                <a:srgbClr val="A56715"/>
              </a:gs>
            </a:gsLst>
            <a:lin ang="5400000" scaled="1"/>
          </a:gradFill>
          <a:ln w="38100">
            <a:solidFill>
              <a:schemeClr val="tx1"/>
            </a:solidFill>
            <a:round/>
          </a:ln>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2000" b="0">
              <a:solidFill>
                <a:schemeClr val="tx1"/>
              </a:solidFill>
              <a:latin typeface="Arial" panose="020B0604020202020204" pitchFamily="34" charset="0"/>
              <a:ea typeface="黑体" panose="02010609060101010101" pitchFamily="49" charset="-122"/>
            </a:endParaRPr>
          </a:p>
        </p:txBody>
      </p:sp>
      <p:sp>
        <p:nvSpPr>
          <p:cNvPr id="35856" name="Freeform 15"/>
          <p:cNvSpPr/>
          <p:nvPr/>
        </p:nvSpPr>
        <p:spPr bwMode="gray">
          <a:xfrm>
            <a:off x="3200400" y="4343400"/>
            <a:ext cx="609600" cy="592138"/>
          </a:xfrm>
          <a:custGeom>
            <a:avLst/>
            <a:gdLst>
              <a:gd name="T0" fmla="*/ 2147483646 w 596"/>
              <a:gd name="T1" fmla="*/ 0 h 598"/>
              <a:gd name="T2" fmla="*/ 0 w 596"/>
              <a:gd name="T3" fmla="*/ 2147483646 h 598"/>
              <a:gd name="T4" fmla="*/ 0 w 596"/>
              <a:gd name="T5" fmla="*/ 2147483646 h 598"/>
              <a:gd name="T6" fmla="*/ 2147483646 w 596"/>
              <a:gd name="T7" fmla="*/ 2147483646 h 598"/>
              <a:gd name="T8" fmla="*/ 2147483646 w 596"/>
              <a:gd name="T9" fmla="*/ 0 h 598"/>
              <a:gd name="T10" fmla="*/ 2147483646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6CB92"/>
              </a:gs>
              <a:gs pos="100000">
                <a:srgbClr val="EC941E">
                  <a:alpha val="0"/>
                </a:srgbClr>
              </a:gs>
            </a:gsLst>
            <a:lin ang="2700000" scaled="1"/>
          </a:gra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p>
        </p:txBody>
      </p:sp>
      <p:sp>
        <p:nvSpPr>
          <p:cNvPr id="25616" name="Text Box 16"/>
          <p:cNvSpPr txBox="1">
            <a:spLocks noChangeArrowheads="1"/>
          </p:cNvSpPr>
          <p:nvPr/>
        </p:nvSpPr>
        <p:spPr bwMode="gray">
          <a:xfrm>
            <a:off x="2057400" y="4648201"/>
            <a:ext cx="933450" cy="646331"/>
          </a:xfrm>
          <a:prstGeom prst="rect">
            <a:avLst/>
          </a:prstGeom>
          <a:noFill/>
          <a:ln w="9525" algn="ctr">
            <a:noFill/>
            <a:miter lim="800000"/>
          </a:ln>
          <a:effectLst/>
        </p:spPr>
        <p:txBody>
          <a:bodyPr>
            <a:spAutoFit/>
          </a:bodyPr>
          <a:lstStyle/>
          <a:p>
            <a:pPr algn="ctr">
              <a:defRPr/>
            </a:pPr>
            <a:r>
              <a:rPr lang="zh-CN" altLang="en-US" b="1">
                <a:effectLst>
                  <a:outerShdw blurRad="38100" dist="38100" dir="2700000" algn="tl">
                    <a:srgbClr val="FFFFFF"/>
                  </a:outerShdw>
                </a:effectLst>
                <a:latin typeface="Arial" panose="020B0604020202020204" pitchFamily="34" charset="0"/>
                <a:ea typeface="新宋体" panose="02010609030101010101" pitchFamily="49" charset="-122"/>
              </a:rPr>
              <a:t>面向  对象</a:t>
            </a:r>
            <a:r>
              <a:rPr lang="zh-CN" altLang="en-US" b="1">
                <a:latin typeface="Arial" panose="020B0604020202020204" pitchFamily="34" charset="0"/>
                <a:ea typeface="新宋体" panose="02010609030101010101" pitchFamily="49" charset="-122"/>
              </a:rPr>
              <a:t> </a:t>
            </a:r>
            <a:endParaRPr lang="zh-CN" altLang="en-US" b="1">
              <a:latin typeface="Arial" panose="020B0604020202020204" pitchFamily="34" charset="0"/>
              <a:ea typeface="新宋体" panose="02010609030101010101" pitchFamily="49" charset="-122"/>
            </a:endParaRPr>
          </a:p>
        </p:txBody>
      </p:sp>
      <p:sp>
        <p:nvSpPr>
          <p:cNvPr id="35858" name="Text Box 17"/>
          <p:cNvSpPr txBox="1">
            <a:spLocks noChangeArrowheads="1"/>
          </p:cNvSpPr>
          <p:nvPr/>
        </p:nvSpPr>
        <p:spPr bwMode="gray">
          <a:xfrm>
            <a:off x="3352800" y="4419601"/>
            <a:ext cx="6934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1.C#</a:t>
            </a:r>
            <a:r>
              <a:rPr lang="zh-CN" altLang="en-US" sz="1800">
                <a:solidFill>
                  <a:schemeClr val="tx1"/>
                </a:solidFill>
                <a:latin typeface="Arial" panose="020B0604020202020204" pitchFamily="34" charset="0"/>
                <a:ea typeface="新宋体" panose="02010609030101010101" pitchFamily="49" charset="-122"/>
              </a:rPr>
              <a:t>支持面向对象的所有关键概念：封装、继承和多态性。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2. C#</a:t>
            </a:r>
            <a:r>
              <a:rPr lang="zh-CN" altLang="en-US" sz="1800">
                <a:solidFill>
                  <a:schemeClr val="tx1"/>
                </a:solidFill>
                <a:latin typeface="Arial" panose="020B0604020202020204" pitchFamily="34" charset="0"/>
                <a:ea typeface="新宋体" panose="02010609030101010101" pitchFamily="49" charset="-122"/>
              </a:rPr>
              <a:t>的继承机制只允许一个基类。如果需要多重继承，用户可以使用接口。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endParaRPr lang="en-US" altLang="zh-CN" sz="1800">
              <a:solidFill>
                <a:schemeClr val="tx1"/>
              </a:solidFill>
              <a:latin typeface="Arial" panose="020B0604020202020204" pitchFamily="34" charset="0"/>
              <a:ea typeface="新宋体" panose="0201060903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gray">
          <a:xfrm>
            <a:off x="1828800" y="1989138"/>
            <a:ext cx="8610600" cy="1447800"/>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7891" name="AutoShape 3"/>
          <p:cNvSpPr>
            <a:spLocks noChangeArrowheads="1"/>
          </p:cNvSpPr>
          <p:nvPr/>
        </p:nvSpPr>
        <p:spPr bwMode="gray">
          <a:xfrm>
            <a:off x="1905000" y="2141539"/>
            <a:ext cx="1219200" cy="1184275"/>
          </a:xfrm>
          <a:prstGeom prst="roundRect">
            <a:avLst>
              <a:gd name="adj" fmla="val 11921"/>
            </a:avLst>
          </a:prstGeom>
          <a:gradFill rotWithShape="1">
            <a:gsLst>
              <a:gs pos="0">
                <a:srgbClr val="0066CC"/>
              </a:gs>
              <a:gs pos="100000">
                <a:srgbClr val="00478E"/>
              </a:gs>
            </a:gsLst>
            <a:lin ang="5400000" scaled="1"/>
          </a:gradFill>
          <a:ln w="38100">
            <a:solidFill>
              <a:schemeClr val="tx1"/>
            </a:solidFill>
            <a:round/>
          </a:ln>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2000" b="0">
              <a:solidFill>
                <a:schemeClr val="tx1"/>
              </a:solidFill>
              <a:latin typeface="Arial" panose="020B0604020202020204" pitchFamily="34" charset="0"/>
              <a:ea typeface="黑体" panose="02010609060101010101" pitchFamily="49" charset="-122"/>
            </a:endParaRPr>
          </a:p>
        </p:txBody>
      </p:sp>
      <p:sp>
        <p:nvSpPr>
          <p:cNvPr id="26628" name="Freeform 4"/>
          <p:cNvSpPr/>
          <p:nvPr/>
        </p:nvSpPr>
        <p:spPr bwMode="gray">
          <a:xfrm>
            <a:off x="3186113" y="3188990"/>
            <a:ext cx="609600" cy="59213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ln>
        </p:spPr>
        <p:txBody>
          <a:bodyPr/>
          <a:lstStyle/>
          <a:p>
            <a:pPr>
              <a:defRPr/>
            </a:pPr>
            <a:endParaRPr lang="zh-CN" altLang="en-US">
              <a:latin typeface="Arial" panose="020B0604020202020204" pitchFamily="34" charset="0"/>
              <a:ea typeface="黑体" panose="02010609060101010101" pitchFamily="49" charset="-122"/>
            </a:endParaRPr>
          </a:p>
        </p:txBody>
      </p:sp>
      <p:sp>
        <p:nvSpPr>
          <p:cNvPr id="26629" name="Text Box 5"/>
          <p:cNvSpPr txBox="1">
            <a:spLocks noChangeArrowheads="1"/>
          </p:cNvSpPr>
          <p:nvPr/>
        </p:nvSpPr>
        <p:spPr bwMode="gray">
          <a:xfrm>
            <a:off x="1828801" y="2293939"/>
            <a:ext cx="1241425" cy="646331"/>
          </a:xfrm>
          <a:prstGeom prst="rect">
            <a:avLst/>
          </a:prstGeom>
          <a:noFill/>
          <a:ln w="9525" algn="ctr">
            <a:noFill/>
            <a:miter lim="800000"/>
          </a:ln>
          <a:effectLst/>
        </p:spPr>
        <p:txBody>
          <a:bodyPr>
            <a:spAutoFit/>
          </a:bodyPr>
          <a:lstStyle/>
          <a:p>
            <a:pPr algn="ctr">
              <a:defRPr/>
            </a:pPr>
            <a:r>
              <a:rPr lang="en-US" altLang="zh-CN" b="1">
                <a:effectLst>
                  <a:outerShdw blurRad="38100" dist="38100" dir="2700000" algn="tl">
                    <a:srgbClr val="FFFFFF"/>
                  </a:outerShdw>
                </a:effectLst>
                <a:latin typeface="Arial" panose="020B0604020202020204" pitchFamily="34" charset="0"/>
                <a:ea typeface="新宋体" panose="02010609030101010101" pitchFamily="49" charset="-122"/>
              </a:rPr>
              <a:t> </a:t>
            </a:r>
            <a:r>
              <a:rPr lang="zh-CN" altLang="en-US" b="1">
                <a:effectLst>
                  <a:outerShdw blurRad="38100" dist="38100" dir="2700000" algn="tl">
                    <a:srgbClr val="FFFFFF"/>
                  </a:outerShdw>
                </a:effectLst>
                <a:latin typeface="Arial" panose="020B0604020202020204" pitchFamily="34" charset="0"/>
                <a:ea typeface="新宋体" panose="02010609030101010101" pitchFamily="49" charset="-122"/>
              </a:rPr>
              <a:t>类型安全性</a:t>
            </a:r>
            <a:r>
              <a:rPr lang="zh-CN" altLang="en-US" b="1">
                <a:latin typeface="Arial" panose="020B0604020202020204" pitchFamily="34" charset="0"/>
                <a:ea typeface="新宋体" panose="02010609030101010101" pitchFamily="49" charset="-122"/>
              </a:rPr>
              <a:t> </a:t>
            </a:r>
            <a:endParaRPr lang="zh-CN" altLang="en-US" b="1">
              <a:latin typeface="Arial" panose="020B0604020202020204" pitchFamily="34" charset="0"/>
              <a:ea typeface="新宋体" panose="02010609030101010101" pitchFamily="49" charset="-122"/>
            </a:endParaRPr>
          </a:p>
        </p:txBody>
      </p:sp>
      <p:sp>
        <p:nvSpPr>
          <p:cNvPr id="37896" name="Text Box 6"/>
          <p:cNvSpPr txBox="1">
            <a:spLocks noChangeArrowheads="1"/>
          </p:cNvSpPr>
          <p:nvPr/>
        </p:nvSpPr>
        <p:spPr bwMode="gray">
          <a:xfrm>
            <a:off x="3200400" y="2141538"/>
            <a:ext cx="71628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1.C#</a:t>
            </a:r>
            <a:r>
              <a:rPr lang="zh-CN" altLang="en-US" sz="1800">
                <a:solidFill>
                  <a:schemeClr val="tx1"/>
                </a:solidFill>
                <a:latin typeface="Arial" panose="020B0604020202020204" pitchFamily="34" charset="0"/>
                <a:ea typeface="新宋体" panose="02010609030101010101" pitchFamily="49" charset="-122"/>
              </a:rPr>
              <a:t>实施了最严格的类型安全机制来保护它自身及其垃圾收集器。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2.</a:t>
            </a:r>
            <a:r>
              <a:rPr lang="zh-CN" altLang="en-US" sz="1800">
                <a:solidFill>
                  <a:schemeClr val="tx1"/>
                </a:solidFill>
                <a:latin typeface="Arial" panose="020B0604020202020204" pitchFamily="34" charset="0"/>
                <a:ea typeface="新宋体" panose="02010609030101010101" pitchFamily="49" charset="-122"/>
              </a:rPr>
              <a:t>边界检查。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3.</a:t>
            </a:r>
            <a:r>
              <a:rPr lang="zh-CN" altLang="en-US" sz="1800">
                <a:solidFill>
                  <a:schemeClr val="tx1"/>
                </a:solidFill>
                <a:latin typeface="Arial" panose="020B0604020202020204" pitchFamily="34" charset="0"/>
                <a:ea typeface="新宋体" panose="02010609030101010101" pitchFamily="49" charset="-122"/>
              </a:rPr>
              <a:t>算术运算溢出检查。 </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4. C#</a:t>
            </a:r>
            <a:r>
              <a:rPr lang="zh-CN" altLang="en-US" sz="1800">
                <a:solidFill>
                  <a:schemeClr val="tx1"/>
                </a:solidFill>
                <a:latin typeface="Arial" panose="020B0604020202020204" pitchFamily="34" charset="0"/>
                <a:ea typeface="新宋体" panose="02010609030101010101" pitchFamily="49" charset="-122"/>
              </a:rPr>
              <a:t>中传递的引用参数是类型安全的。</a:t>
            </a:r>
            <a:endParaRPr lang="zh-CN" altLang="en-US" sz="1800">
              <a:solidFill>
                <a:schemeClr val="tx1"/>
              </a:solidFill>
              <a:latin typeface="Arial" panose="020B0604020202020204" pitchFamily="34" charset="0"/>
              <a:ea typeface="新宋体" panose="02010609030101010101" pitchFamily="49" charset="-122"/>
            </a:endParaRPr>
          </a:p>
          <a:p>
            <a:pPr>
              <a:spcBef>
                <a:spcPct val="0"/>
              </a:spcBef>
              <a:buClrTx/>
              <a:buFontTx/>
              <a:buNone/>
            </a:pPr>
            <a:endParaRPr lang="en-US" altLang="zh-CN" sz="1800">
              <a:solidFill>
                <a:schemeClr val="tx1"/>
              </a:solidFill>
              <a:latin typeface="Arial" panose="020B0604020202020204" pitchFamily="34" charset="0"/>
              <a:ea typeface="新宋体" panose="02010609030101010101" pitchFamily="49" charset="-122"/>
            </a:endParaRPr>
          </a:p>
        </p:txBody>
      </p:sp>
      <p:sp>
        <p:nvSpPr>
          <p:cNvPr id="37897" name="AutoShape 7"/>
          <p:cNvSpPr>
            <a:spLocks noChangeArrowheads="1"/>
          </p:cNvSpPr>
          <p:nvPr/>
        </p:nvSpPr>
        <p:spPr bwMode="gray">
          <a:xfrm>
            <a:off x="1828800" y="3741738"/>
            <a:ext cx="8610600" cy="1447800"/>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7898" name="AutoShape 8"/>
          <p:cNvSpPr>
            <a:spLocks noChangeArrowheads="1"/>
          </p:cNvSpPr>
          <p:nvPr/>
        </p:nvSpPr>
        <p:spPr bwMode="gray">
          <a:xfrm>
            <a:off x="1905000" y="3894139"/>
            <a:ext cx="1219200" cy="1184275"/>
          </a:xfrm>
          <a:prstGeom prst="roundRect">
            <a:avLst>
              <a:gd name="adj" fmla="val 11921"/>
            </a:avLst>
          </a:prstGeom>
          <a:gradFill rotWithShape="1">
            <a:gsLst>
              <a:gs pos="0">
                <a:srgbClr val="009999"/>
              </a:gs>
              <a:gs pos="100000">
                <a:srgbClr val="006B6B"/>
              </a:gs>
            </a:gsLst>
            <a:lin ang="5400000" scaled="1"/>
          </a:gradFill>
          <a:ln w="38100">
            <a:solidFill>
              <a:schemeClr val="tx1"/>
            </a:solidFill>
            <a:round/>
          </a:ln>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endParaRPr lang="zh-CN" altLang="en-US" sz="2000" b="0">
              <a:solidFill>
                <a:schemeClr val="tx1"/>
              </a:solidFill>
              <a:latin typeface="Arial" panose="020B0604020202020204" pitchFamily="34" charset="0"/>
              <a:ea typeface="黑体" panose="02010609060101010101" pitchFamily="49" charset="-122"/>
            </a:endParaRPr>
          </a:p>
        </p:txBody>
      </p:sp>
      <p:sp>
        <p:nvSpPr>
          <p:cNvPr id="37899" name="Freeform 9"/>
          <p:cNvSpPr/>
          <p:nvPr/>
        </p:nvSpPr>
        <p:spPr bwMode="gray">
          <a:xfrm>
            <a:off x="3186113" y="4789489"/>
            <a:ext cx="609600" cy="592137"/>
          </a:xfrm>
          <a:custGeom>
            <a:avLst/>
            <a:gdLst>
              <a:gd name="T0" fmla="*/ 2147483646 w 596"/>
              <a:gd name="T1" fmla="*/ 0 h 598"/>
              <a:gd name="T2" fmla="*/ 0 w 596"/>
              <a:gd name="T3" fmla="*/ 2147483646 h 598"/>
              <a:gd name="T4" fmla="*/ 0 w 596"/>
              <a:gd name="T5" fmla="*/ 2147483646 h 598"/>
              <a:gd name="T6" fmla="*/ 2147483646 w 596"/>
              <a:gd name="T7" fmla="*/ 2147483646 h 598"/>
              <a:gd name="T8" fmla="*/ 2147483646 w 596"/>
              <a:gd name="T9" fmla="*/ 0 h 598"/>
              <a:gd name="T10" fmla="*/ 2147483646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3D4D4"/>
              </a:gs>
              <a:gs pos="100000">
                <a:srgbClr val="009999">
                  <a:alpha val="0"/>
                </a:srgbClr>
              </a:gs>
            </a:gsLst>
            <a:lin ang="2700000" scaled="1"/>
          </a:gra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p>
        </p:txBody>
      </p:sp>
      <p:sp>
        <p:nvSpPr>
          <p:cNvPr id="26634" name="Text Box 10"/>
          <p:cNvSpPr txBox="1">
            <a:spLocks noChangeArrowheads="1"/>
          </p:cNvSpPr>
          <p:nvPr/>
        </p:nvSpPr>
        <p:spPr bwMode="gray">
          <a:xfrm>
            <a:off x="1752600" y="4046539"/>
            <a:ext cx="1619250" cy="646331"/>
          </a:xfrm>
          <a:prstGeom prst="rect">
            <a:avLst/>
          </a:prstGeom>
          <a:noFill/>
          <a:ln w="9525" algn="ctr">
            <a:noFill/>
            <a:miter lim="800000"/>
          </a:ln>
          <a:effectLst/>
        </p:spPr>
        <p:txBody>
          <a:bodyPr>
            <a:spAutoFit/>
          </a:bodyPr>
          <a:lstStyle/>
          <a:p>
            <a:pPr algn="ctr">
              <a:defRPr/>
            </a:pPr>
            <a:r>
              <a:rPr lang="zh-CN" altLang="en-US" b="1">
                <a:effectLst>
                  <a:outerShdw blurRad="38100" dist="38100" dir="2700000" algn="tl">
                    <a:srgbClr val="FFFFFF"/>
                  </a:outerShdw>
                </a:effectLst>
                <a:latin typeface="Arial" panose="020B0604020202020204" pitchFamily="34" charset="0"/>
                <a:ea typeface="新宋体" panose="02010609030101010101" pitchFamily="49" charset="-122"/>
              </a:rPr>
              <a:t>版本处</a:t>
            </a:r>
            <a:endParaRPr lang="zh-CN" altLang="en-US" b="1">
              <a:effectLst>
                <a:outerShdw blurRad="38100" dist="38100" dir="2700000" algn="tl">
                  <a:srgbClr val="FFFFFF"/>
                </a:outerShdw>
              </a:effectLst>
              <a:latin typeface="Arial" panose="020B0604020202020204" pitchFamily="34" charset="0"/>
              <a:ea typeface="新宋体" panose="02010609030101010101" pitchFamily="49" charset="-122"/>
            </a:endParaRPr>
          </a:p>
          <a:p>
            <a:pPr algn="ctr">
              <a:defRPr/>
            </a:pPr>
            <a:r>
              <a:rPr lang="zh-CN" altLang="en-US" b="1">
                <a:effectLst>
                  <a:outerShdw blurRad="38100" dist="38100" dir="2700000" algn="tl">
                    <a:srgbClr val="FFFFFF"/>
                  </a:outerShdw>
                </a:effectLst>
                <a:latin typeface="Arial" panose="020B0604020202020204" pitchFamily="34" charset="0"/>
                <a:ea typeface="新宋体" panose="02010609030101010101" pitchFamily="49" charset="-122"/>
              </a:rPr>
              <a:t>理技术</a:t>
            </a:r>
            <a:r>
              <a:rPr lang="zh-CN" altLang="en-US" b="1">
                <a:latin typeface="Arial" panose="020B0604020202020204" pitchFamily="34" charset="0"/>
                <a:ea typeface="新宋体" panose="02010609030101010101" pitchFamily="49" charset="-122"/>
              </a:rPr>
              <a:t> </a:t>
            </a:r>
            <a:endParaRPr lang="zh-CN" altLang="en-US" b="1">
              <a:latin typeface="Arial" panose="020B0604020202020204" pitchFamily="34" charset="0"/>
              <a:ea typeface="新宋体" panose="02010609030101010101" pitchFamily="49" charset="-122"/>
            </a:endParaRPr>
          </a:p>
        </p:txBody>
      </p:sp>
      <p:sp>
        <p:nvSpPr>
          <p:cNvPr id="37901" name="Text Box 11"/>
          <p:cNvSpPr txBox="1">
            <a:spLocks noChangeArrowheads="1"/>
          </p:cNvSpPr>
          <p:nvPr/>
        </p:nvSpPr>
        <p:spPr bwMode="gray">
          <a:xfrm>
            <a:off x="3276600" y="3817939"/>
            <a:ext cx="7010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1800">
                <a:solidFill>
                  <a:schemeClr val="tx1"/>
                </a:solidFill>
                <a:latin typeface="Arial" panose="020B0604020202020204" pitchFamily="34" charset="0"/>
                <a:ea typeface="新宋体" panose="02010609030101010101" pitchFamily="49" charset="-122"/>
              </a:rPr>
              <a:t>      C#</a:t>
            </a:r>
            <a:r>
              <a:rPr lang="zh-CN" altLang="en-US" sz="1800">
                <a:solidFill>
                  <a:schemeClr val="tx1"/>
                </a:solidFill>
                <a:latin typeface="Arial" panose="020B0604020202020204" pitchFamily="34" charset="0"/>
                <a:ea typeface="新宋体" panose="02010609030101010101" pitchFamily="49" charset="-122"/>
              </a:rPr>
              <a:t>尽其所能支持</a:t>
            </a:r>
            <a:r>
              <a:rPr lang="en-US" altLang="zh-CN" sz="1800">
                <a:solidFill>
                  <a:schemeClr val="tx1"/>
                </a:solidFill>
                <a:latin typeface="Arial" panose="020B0604020202020204" pitchFamily="34" charset="0"/>
                <a:ea typeface="新宋体" panose="02010609030101010101" pitchFamily="49" charset="-122"/>
              </a:rPr>
              <a:t>DLL</a:t>
            </a:r>
            <a:r>
              <a:rPr lang="zh-CN" altLang="en-US" sz="1800">
                <a:solidFill>
                  <a:schemeClr val="tx1"/>
                </a:solidFill>
                <a:latin typeface="Arial" panose="020B0604020202020204" pitchFamily="34" charset="0"/>
                <a:ea typeface="新宋体" panose="02010609030101010101" pitchFamily="49" charset="-122"/>
              </a:rPr>
              <a:t>版本处理功能</a:t>
            </a:r>
            <a:r>
              <a:rPr lang="en-US" altLang="zh-CN" sz="1800">
                <a:solidFill>
                  <a:schemeClr val="tx1"/>
                </a:solidFill>
                <a:latin typeface="Arial" panose="020B0604020202020204" pitchFamily="34" charset="0"/>
                <a:ea typeface="新宋体" panose="02010609030101010101" pitchFamily="49" charset="-122"/>
              </a:rPr>
              <a:t>,</a:t>
            </a:r>
            <a:r>
              <a:rPr lang="zh-CN" altLang="en-US" sz="1800">
                <a:solidFill>
                  <a:schemeClr val="tx1"/>
                </a:solidFill>
                <a:latin typeface="Arial" panose="020B0604020202020204" pitchFamily="34" charset="0"/>
                <a:ea typeface="新宋体" panose="02010609030101010101" pitchFamily="49" charset="-122"/>
              </a:rPr>
              <a:t>虽然</a:t>
            </a:r>
            <a:r>
              <a:rPr lang="en-US" altLang="zh-CN" sz="1800">
                <a:solidFill>
                  <a:schemeClr val="tx1"/>
                </a:solidFill>
                <a:latin typeface="Arial" panose="020B0604020202020204" pitchFamily="34" charset="0"/>
                <a:ea typeface="新宋体" panose="02010609030101010101" pitchFamily="49" charset="-122"/>
              </a:rPr>
              <a:t>C#</a:t>
            </a:r>
            <a:r>
              <a:rPr lang="zh-CN" altLang="en-US" sz="1800">
                <a:solidFill>
                  <a:schemeClr val="tx1"/>
                </a:solidFill>
                <a:latin typeface="Arial" panose="020B0604020202020204" pitchFamily="34" charset="0"/>
                <a:ea typeface="新宋体" panose="02010609030101010101" pitchFamily="49" charset="-122"/>
              </a:rPr>
              <a:t>自己并不能保证提供正确的版本处理结果，但它为程序员提供了这种版本处理的可能性。有了这个适当的支持，开发者可以确保当他开发的类库升级时，会与已有的客户应用保持二进制级别上的兼容性。</a:t>
            </a:r>
            <a:endParaRPr lang="zh-CN" altLang="en-US" sz="1800">
              <a:solidFill>
                <a:schemeClr val="tx1"/>
              </a:solidFill>
              <a:latin typeface="Arial" panose="020B0604020202020204" pitchFamily="34" charset="0"/>
              <a:ea typeface="新宋体" panose="0201060903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2208213" y="549275"/>
            <a:ext cx="3384550" cy="3024188"/>
          </a:xfrm>
        </p:spPr>
        <p:txBody>
          <a:bodyPr/>
          <a:lstStyle/>
          <a:p>
            <a:pPr eaLnBrk="1" hangingPunct="1">
              <a:lnSpc>
                <a:spcPct val="90000"/>
              </a:lnSpc>
              <a:spcBef>
                <a:spcPct val="0"/>
              </a:spcBef>
              <a:buFont typeface="Wingdings" panose="05000000000000000000" pitchFamily="2" charset="2"/>
              <a:buNone/>
            </a:pPr>
            <a:r>
              <a:rPr lang="en-US" altLang="zh-CN" smtClean="0"/>
              <a:t>namespace a1</a:t>
            </a:r>
            <a:endParaRPr lang="en-US" altLang="zh-CN" smtClean="0"/>
          </a:p>
          <a:p>
            <a:pPr eaLnBrk="1" hangingPunct="1">
              <a:lnSpc>
                <a:spcPct val="90000"/>
              </a:lnSpc>
              <a:spcBef>
                <a:spcPct val="0"/>
              </a:spcBef>
              <a:buFont typeface="Wingdings" panose="05000000000000000000" pitchFamily="2" charset="2"/>
              <a:buNone/>
            </a:pPr>
            <a:r>
              <a:rPr lang="en-US" altLang="zh-CN" smtClean="0"/>
              <a:t>{</a:t>
            </a:r>
            <a:endParaRPr lang="en-US" altLang="zh-CN" smtClean="0"/>
          </a:p>
          <a:p>
            <a:pPr lvl="1" eaLnBrk="1" hangingPunct="1">
              <a:lnSpc>
                <a:spcPct val="90000"/>
              </a:lnSpc>
              <a:spcBef>
                <a:spcPct val="0"/>
              </a:spcBef>
              <a:buFont typeface="Wingdings" panose="05000000000000000000" pitchFamily="2" charset="2"/>
              <a:buNone/>
            </a:pPr>
            <a:r>
              <a:rPr lang="en-US" altLang="zh-CN" smtClean="0"/>
              <a:t>class A</a:t>
            </a:r>
            <a:endParaRPr lang="en-US" altLang="zh-CN" smtClean="0"/>
          </a:p>
          <a:p>
            <a:pPr lvl="1" eaLnBrk="1" hangingPunct="1">
              <a:lnSpc>
                <a:spcPct val="90000"/>
              </a:lnSpc>
              <a:spcBef>
                <a:spcPct val="0"/>
              </a:spcBef>
              <a:buFont typeface="Wingdings" panose="05000000000000000000" pitchFamily="2" charset="2"/>
              <a:buNone/>
            </a:pPr>
            <a:r>
              <a:rPr lang="en-US" altLang="zh-CN" smtClean="0"/>
              <a:t>{</a:t>
            </a:r>
            <a:endParaRPr lang="en-US" altLang="zh-CN" smtClean="0"/>
          </a:p>
          <a:p>
            <a:pPr lvl="1" eaLnBrk="1" hangingPunct="1">
              <a:lnSpc>
                <a:spcPct val="90000"/>
              </a:lnSpc>
              <a:spcBef>
                <a:spcPct val="0"/>
              </a:spcBef>
              <a:buFont typeface="Wingdings" panose="05000000000000000000" pitchFamily="2" charset="2"/>
              <a:buNone/>
            </a:pPr>
            <a:r>
              <a:rPr lang="en-US" altLang="zh-CN" smtClean="0"/>
              <a:t>   …</a:t>
            </a:r>
            <a:endParaRPr lang="en-US" altLang="zh-CN" smtClean="0"/>
          </a:p>
          <a:p>
            <a:pPr lvl="1" eaLnBrk="1" hangingPunct="1">
              <a:lnSpc>
                <a:spcPct val="90000"/>
              </a:lnSpc>
              <a:spcBef>
                <a:spcPct val="0"/>
              </a:spcBef>
              <a:buFont typeface="Wingdings" panose="05000000000000000000" pitchFamily="2" charset="2"/>
              <a:buNone/>
            </a:pPr>
            <a:r>
              <a:rPr lang="en-US" altLang="zh-CN" smtClean="0"/>
              <a:t>}</a:t>
            </a:r>
            <a:endParaRPr lang="en-US" altLang="zh-CN" smtClean="0"/>
          </a:p>
          <a:p>
            <a:pPr eaLnBrk="1" hangingPunct="1">
              <a:lnSpc>
                <a:spcPct val="90000"/>
              </a:lnSpc>
              <a:spcBef>
                <a:spcPct val="0"/>
              </a:spcBef>
              <a:buFont typeface="Wingdings" panose="05000000000000000000" pitchFamily="2" charset="2"/>
              <a:buNone/>
            </a:pPr>
            <a:r>
              <a:rPr lang="en-US" altLang="zh-CN" smtClean="0"/>
              <a:t>}</a:t>
            </a:r>
            <a:endParaRPr lang="en-US" altLang="zh-CN" smtClean="0"/>
          </a:p>
        </p:txBody>
      </p:sp>
      <p:sp>
        <p:nvSpPr>
          <p:cNvPr id="41987" name="Rectangle 3"/>
          <p:cNvSpPr>
            <a:spLocks noChangeArrowheads="1"/>
          </p:cNvSpPr>
          <p:nvPr/>
        </p:nvSpPr>
        <p:spPr bwMode="auto">
          <a:xfrm>
            <a:off x="6743700" y="549275"/>
            <a:ext cx="3455988"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None/>
            </a:pPr>
            <a:r>
              <a:rPr lang="en-US" altLang="zh-CN"/>
              <a:t>namespace a2</a:t>
            </a:r>
            <a:endParaRPr lang="en-US" altLang="zh-CN"/>
          </a:p>
          <a:p>
            <a:pPr eaLnBrk="1" hangingPunct="1">
              <a:lnSpc>
                <a:spcPct val="90000"/>
              </a:lnSpc>
              <a:spcBef>
                <a:spcPct val="0"/>
              </a:spcBef>
              <a:buFont typeface="Wingdings" panose="05000000000000000000" pitchFamily="2" charset="2"/>
              <a:buNone/>
            </a:pPr>
            <a:r>
              <a:rPr lang="en-US" altLang="zh-CN"/>
              <a:t>{</a:t>
            </a:r>
            <a:endParaRPr lang="en-US" altLang="zh-CN"/>
          </a:p>
          <a:p>
            <a:pPr lvl="1" eaLnBrk="1" hangingPunct="1">
              <a:lnSpc>
                <a:spcPct val="90000"/>
              </a:lnSpc>
              <a:spcBef>
                <a:spcPct val="0"/>
              </a:spcBef>
              <a:buFont typeface="Wingdings" panose="05000000000000000000" pitchFamily="2" charset="2"/>
              <a:buNone/>
            </a:pPr>
            <a:r>
              <a:rPr lang="en-US" altLang="zh-CN"/>
              <a:t>class A</a:t>
            </a:r>
            <a:endParaRPr lang="en-US" altLang="zh-CN"/>
          </a:p>
          <a:p>
            <a:pPr lvl="1" eaLnBrk="1" hangingPunct="1">
              <a:lnSpc>
                <a:spcPct val="90000"/>
              </a:lnSpc>
              <a:spcBef>
                <a:spcPct val="0"/>
              </a:spcBef>
              <a:buFont typeface="Wingdings" panose="05000000000000000000" pitchFamily="2" charset="2"/>
              <a:buNone/>
            </a:pPr>
            <a:r>
              <a:rPr lang="en-US" altLang="zh-CN"/>
              <a:t>{</a:t>
            </a:r>
            <a:endParaRPr lang="en-US" altLang="zh-CN"/>
          </a:p>
          <a:p>
            <a:pPr lvl="1" eaLnBrk="1" hangingPunct="1">
              <a:lnSpc>
                <a:spcPct val="90000"/>
              </a:lnSpc>
              <a:spcBef>
                <a:spcPct val="0"/>
              </a:spcBef>
              <a:buFont typeface="Wingdings" panose="05000000000000000000" pitchFamily="2" charset="2"/>
              <a:buNone/>
            </a:pPr>
            <a:r>
              <a:rPr lang="en-US" altLang="zh-CN"/>
              <a:t>   …</a:t>
            </a:r>
            <a:endParaRPr lang="en-US" altLang="zh-CN"/>
          </a:p>
          <a:p>
            <a:pPr lvl="1" eaLnBrk="1" hangingPunct="1">
              <a:lnSpc>
                <a:spcPct val="90000"/>
              </a:lnSpc>
              <a:spcBef>
                <a:spcPct val="0"/>
              </a:spcBef>
              <a:buFont typeface="Wingdings" panose="05000000000000000000" pitchFamily="2" charset="2"/>
              <a:buNone/>
            </a:pPr>
            <a:r>
              <a:rPr lang="en-US" altLang="zh-CN"/>
              <a:t>}</a:t>
            </a:r>
            <a:endParaRPr lang="en-US" altLang="zh-CN"/>
          </a:p>
          <a:p>
            <a:pPr eaLnBrk="1" hangingPunct="1">
              <a:lnSpc>
                <a:spcPct val="90000"/>
              </a:lnSpc>
              <a:spcBef>
                <a:spcPct val="0"/>
              </a:spcBef>
              <a:buFont typeface="Wingdings" panose="05000000000000000000" pitchFamily="2" charset="2"/>
              <a:buNone/>
            </a:pPr>
            <a:r>
              <a:rPr lang="en-US" altLang="zh-CN"/>
              <a:t>}</a:t>
            </a:r>
            <a:endParaRPr lang="en-US" altLang="zh-CN"/>
          </a:p>
        </p:txBody>
      </p:sp>
      <p:sp>
        <p:nvSpPr>
          <p:cNvPr id="31748" name="Rectangle 4"/>
          <p:cNvSpPr>
            <a:spLocks noChangeArrowheads="1"/>
          </p:cNvSpPr>
          <p:nvPr/>
        </p:nvSpPr>
        <p:spPr bwMode="auto">
          <a:xfrm>
            <a:off x="3143250" y="3357563"/>
            <a:ext cx="6121400"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a:t>3.cs</a:t>
            </a:r>
            <a:endParaRPr lang="en-US" altLang="zh-CN"/>
          </a:p>
          <a:p>
            <a:pPr eaLnBrk="1" hangingPunct="1">
              <a:buFont typeface="Wingdings" panose="05000000000000000000" pitchFamily="2" charset="2"/>
              <a:buNone/>
            </a:pPr>
            <a:r>
              <a:rPr lang="en-US" altLang="zh-CN"/>
              <a:t>using a1;</a:t>
            </a:r>
            <a:endParaRPr lang="en-US" altLang="zh-CN"/>
          </a:p>
          <a:p>
            <a:pPr eaLnBrk="1" hangingPunct="1">
              <a:buFont typeface="Wingdings" panose="05000000000000000000" pitchFamily="2" charset="2"/>
              <a:buNone/>
            </a:pPr>
            <a:r>
              <a:rPr lang="en-US" altLang="zh-CN"/>
              <a:t>using a2;</a:t>
            </a:r>
            <a:endParaRPr lang="en-US" altLang="zh-CN"/>
          </a:p>
          <a:p>
            <a:pPr eaLnBrk="1" hangingPunct="1">
              <a:buFont typeface="Wingdings" panose="05000000000000000000" pitchFamily="2" charset="2"/>
              <a:buNone/>
            </a:pPr>
            <a:r>
              <a:rPr lang="en-US" altLang="zh-CN">
                <a:solidFill>
                  <a:srgbClr val="FF0000"/>
                </a:solidFill>
              </a:rPr>
              <a:t>a1.A</a:t>
            </a:r>
            <a:endParaRPr lang="en-US" altLang="zh-CN">
              <a:solidFill>
                <a:srgbClr val="FF0000"/>
              </a:solidFill>
            </a:endParaRPr>
          </a:p>
          <a:p>
            <a:pPr eaLnBrk="1" hangingPunct="1">
              <a:buFont typeface="Wingdings" panose="05000000000000000000" pitchFamily="2" charset="2"/>
              <a:buNone/>
            </a:pPr>
            <a:r>
              <a:rPr lang="en-US" altLang="zh-CN">
                <a:solidFill>
                  <a:srgbClr val="FF0000"/>
                </a:solidFill>
              </a:rPr>
              <a:t>a2.A</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5145" y="480378"/>
            <a:ext cx="8229600" cy="792162"/>
          </a:xfrm>
        </p:spPr>
        <p:txBody>
          <a:bodyPr/>
          <a:lstStyle/>
          <a:p>
            <a:pPr eaLnBrk="1" hangingPunct="1"/>
            <a:r>
              <a:rPr lang="zh-CN" altLang="en-US" smtClean="0">
                <a:solidFill>
                  <a:srgbClr val="0000FF"/>
                </a:solidFill>
                <a:ea typeface="黑体" panose="02010609060101010101" pitchFamily="49" charset="-122"/>
              </a:rPr>
              <a:t>常用命名空间</a:t>
            </a:r>
            <a:endParaRPr lang="zh-CN" altLang="en-US" smtClean="0">
              <a:solidFill>
                <a:srgbClr val="0000FF"/>
              </a:solidFill>
              <a:ea typeface="黑体" panose="02010609060101010101" pitchFamily="49" charset="-122"/>
            </a:endParaRPr>
          </a:p>
        </p:txBody>
      </p:sp>
      <p:graphicFrame>
        <p:nvGraphicFramePr>
          <p:cNvPr id="32771" name="Group 3"/>
          <p:cNvGraphicFramePr>
            <a:graphicFrameLocks noGrp="1"/>
          </p:cNvGraphicFramePr>
          <p:nvPr>
            <p:ph idx="1"/>
          </p:nvPr>
        </p:nvGraphicFramePr>
        <p:xfrm>
          <a:off x="1919288" y="1557338"/>
          <a:ext cx="8208962" cy="4424364"/>
        </p:xfrm>
        <a:graphic>
          <a:graphicData uri="http://schemas.openxmlformats.org/drawingml/2006/table">
            <a:tbl>
              <a:tblPr/>
              <a:tblGrid>
                <a:gridCol w="2641600"/>
                <a:gridCol w="5567362"/>
              </a:tblGrid>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Verdana" panose="020B0604030504040204" pitchFamily="34" charset="0"/>
                          <a:ea typeface="黑体" panose="02010609060101010101" pitchFamily="49" charset="-122"/>
                        </a:rPr>
                        <a:t>命名空间</a:t>
                      </a:r>
                      <a:endParaRPr kumimoji="0" lang="zh-CN" altLang="en-US" sz="2000" b="1" i="0" u="none" strike="noStrike" cap="none" normalizeH="0" baseline="0" smtClean="0">
                        <a:ln>
                          <a:noFill/>
                        </a:ln>
                        <a:solidFill>
                          <a:schemeClr val="bg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100000">
                          <a:srgbClr val="9933FF"/>
                        </a:gs>
                      </a:gsLst>
                      <a:lin ang="5400000" scaled="1"/>
                    </a:gra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Verdana" panose="020B0604030504040204" pitchFamily="34" charset="0"/>
                          <a:ea typeface="黑体" panose="02010609060101010101" pitchFamily="49" charset="-122"/>
                        </a:rPr>
                        <a:t>说明</a:t>
                      </a:r>
                      <a:endParaRPr kumimoji="0" lang="zh-CN" altLang="en-US" sz="2000" b="1" i="0" u="none" strike="noStrike" cap="none" normalizeH="0" baseline="0" smtClean="0">
                        <a:ln>
                          <a:noFill/>
                        </a:ln>
                        <a:solidFill>
                          <a:schemeClr val="bg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100000">
                          <a:srgbClr val="9933FF"/>
                        </a:gs>
                      </a:gsLst>
                      <a:lin ang="5400000" scaled="1"/>
                    </a:gradFill>
                  </a:tcPr>
                </a:tc>
              </a:tr>
              <a:tr h="5461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System.Drawing </a:t>
                      </a:r>
                      <a:endPar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处理图形和绘图，包括打印 </a:t>
                      </a:r>
                      <a:endPar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0088">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System.Data </a:t>
                      </a:r>
                      <a:endPar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处理数据存取和管理，在定义 </a:t>
                      </a: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ADO.NET </a:t>
                      </a: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技术中扮演重要角色</a:t>
                      </a:r>
                      <a:endPar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System.IO </a:t>
                      </a:r>
                      <a:endPar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管理对文件和流的同步和异步访问</a:t>
                      </a:r>
                      <a:endParaRPr kumimoji="0" lang="zh-CN" altLang="en-US"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System.Windows </a:t>
                      </a:r>
                      <a:endPar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处理基于窗体的窗口的创建</a:t>
                      </a:r>
                      <a:endParaRPr kumimoji="0" lang="zh-CN" altLang="en-US"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System.Reflection</a:t>
                      </a:r>
                      <a:r>
                        <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rPr>
                        <a:t> </a:t>
                      </a:r>
                      <a:endPar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包含从程序集读取元数据的类</a:t>
                      </a:r>
                      <a:endPar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System.Threading</a:t>
                      </a:r>
                      <a:r>
                        <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rPr>
                        <a:t> </a:t>
                      </a:r>
                      <a:endPar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包含用于多线程编程的类</a:t>
                      </a:r>
                      <a:r>
                        <a:rPr kumimoji="0" lang="zh-CN" altLang="en-US"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rPr>
                        <a:t> </a:t>
                      </a:r>
                      <a:endParaRPr kumimoji="0" lang="zh-CN" altLang="en-US"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effectLst/>
                          <a:latin typeface="Verdana" panose="020B0604030504040204" pitchFamily="34" charset="0"/>
                          <a:ea typeface="黑体" panose="02010609060101010101" pitchFamily="49" charset="-122"/>
                        </a:rPr>
                        <a:t>System.Collections</a:t>
                      </a:r>
                      <a:r>
                        <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rPr>
                        <a:t> </a:t>
                      </a:r>
                      <a:endParaRPr kumimoji="0" lang="en-US" altLang="zh-CN"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Verdana" panose="020B0604030504040204" pitchFamily="34" charset="0"/>
                          <a:ea typeface="黑体" panose="02010609060101010101" pitchFamily="49" charset="-122"/>
                        </a:rPr>
                        <a:t>包含定义各种对象集的接口和类</a:t>
                      </a:r>
                      <a:endParaRPr kumimoji="0" lang="zh-CN" altLang="en-US" sz="1800" b="1" i="0" u="none" strike="noStrike" cap="none" normalizeH="0" baseline="0" smtClean="0">
                        <a:ln>
                          <a:noFill/>
                        </a:ln>
                        <a:solidFill>
                          <a:schemeClr val="tx2"/>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79650" y="115888"/>
            <a:ext cx="7920038" cy="792162"/>
          </a:xfrm>
        </p:spPr>
        <p:txBody>
          <a:bodyPr/>
          <a:lstStyle/>
          <a:p>
            <a:pPr eaLnBrk="1" hangingPunct="1"/>
            <a:r>
              <a:rPr lang="en-US" altLang="zh-CN" smtClean="0">
                <a:solidFill>
                  <a:srgbClr val="0000FF"/>
                </a:solidFill>
                <a:ea typeface="黑体" panose="02010609060101010101" pitchFamily="49" charset="-122"/>
              </a:rPr>
              <a:t>2.2 </a:t>
            </a:r>
            <a:r>
              <a:rPr lang="zh-CN" altLang="en-US" smtClean="0">
                <a:solidFill>
                  <a:srgbClr val="0000FF"/>
                </a:solidFill>
                <a:ea typeface="黑体" panose="02010609060101010101" pitchFamily="49" charset="-122"/>
              </a:rPr>
              <a:t>“</a:t>
            </a:r>
            <a:r>
              <a:rPr lang="en-US" altLang="zh-CN" smtClean="0">
                <a:solidFill>
                  <a:srgbClr val="0000FF"/>
                </a:solidFill>
                <a:ea typeface="黑体" panose="02010609060101010101" pitchFamily="49" charset="-122"/>
              </a:rPr>
              <a:t>Hello World”</a:t>
            </a:r>
            <a:endParaRPr lang="zh-CN" altLang="en-US" smtClean="0">
              <a:solidFill>
                <a:srgbClr val="0000FF"/>
              </a:solidFill>
              <a:ea typeface="黑体" panose="02010609060101010101" pitchFamily="49" charset="-122"/>
            </a:endParaRPr>
          </a:p>
        </p:txBody>
      </p:sp>
      <p:sp>
        <p:nvSpPr>
          <p:cNvPr id="33795" name="Rectangle 3"/>
          <p:cNvSpPr>
            <a:spLocks noGrp="1" noChangeArrowheads="1"/>
          </p:cNvSpPr>
          <p:nvPr>
            <p:ph type="body" idx="1"/>
          </p:nvPr>
        </p:nvSpPr>
        <p:spPr>
          <a:xfrm>
            <a:off x="2651126" y="1020763"/>
            <a:ext cx="7561263" cy="5129212"/>
          </a:xfrm>
        </p:spPr>
        <p:txBody>
          <a:bodyPr/>
          <a:lstStyle/>
          <a:p>
            <a:pPr eaLnBrk="1" hangingPunct="1"/>
            <a:r>
              <a:rPr lang="zh-CN" altLang="en-US"/>
              <a:t>单击“开始”</a:t>
            </a:r>
            <a:r>
              <a:rPr lang="zh-CN" altLang="en-US">
                <a:sym typeface="Wingdings" panose="05000000000000000000" pitchFamily="2" charset="2"/>
              </a:rPr>
              <a:t>“程序”“</a:t>
            </a:r>
            <a:r>
              <a:rPr lang="en-US" altLang="zh-CN"/>
              <a:t>Microsoft Visual Studio .NET 2005”</a:t>
            </a:r>
            <a:r>
              <a:rPr lang="en-US" altLang="zh-CN">
                <a:sym typeface="Wingdings" panose="05000000000000000000" pitchFamily="2" charset="2"/>
              </a:rPr>
              <a:t>“</a:t>
            </a:r>
            <a:r>
              <a:rPr lang="en-US" altLang="zh-CN"/>
              <a:t>Microsoft Visual Studio .NET 2005”</a:t>
            </a:r>
            <a:endParaRPr lang="en-US" altLang="zh-CN"/>
          </a:p>
          <a:p>
            <a:pPr eaLnBrk="1" hangingPunct="1"/>
            <a:r>
              <a:rPr lang="zh-CN" altLang="en-US"/>
              <a:t>此时将打开 </a:t>
            </a:r>
            <a:r>
              <a:rPr lang="en-US" altLang="zh-CN"/>
              <a:t>VS.NET 2005 </a:t>
            </a:r>
            <a:r>
              <a:rPr lang="zh-CN" altLang="en-US"/>
              <a:t>的起始页</a:t>
            </a:r>
            <a:endParaRPr lang="zh-CN" altLang="en-US"/>
          </a:p>
          <a:p>
            <a:pPr eaLnBrk="1" hangingPunct="1"/>
            <a:r>
              <a:rPr lang="zh-CN" altLang="en-US"/>
              <a:t>要创建 </a:t>
            </a:r>
            <a:r>
              <a:rPr lang="en-US" altLang="zh-CN"/>
              <a:t>C# </a:t>
            </a:r>
            <a:r>
              <a:rPr lang="zh-CN" altLang="en-US"/>
              <a:t>控制台应用程序，请从列表中选择 </a:t>
            </a:r>
            <a:r>
              <a:rPr lang="zh-CN" altLang="en-US">
                <a:sym typeface="Wingdings" panose="05000000000000000000" pitchFamily="2" charset="2"/>
              </a:rPr>
              <a:t>“创建建”“项目”。此时将打开“新建项目”窗口</a:t>
            </a:r>
            <a:endParaRPr lang="zh-CN" altLang="en-US"/>
          </a:p>
          <a:p>
            <a:pPr eaLnBrk="1" hangingPunct="1"/>
            <a:r>
              <a:rPr lang="zh-CN" altLang="en-US"/>
              <a:t>选择“</a:t>
            </a:r>
            <a:r>
              <a:rPr lang="en-US" altLang="zh-CN"/>
              <a:t>Visual C# </a:t>
            </a:r>
            <a:r>
              <a:rPr lang="zh-CN" altLang="en-US"/>
              <a:t>项目”作为项目类型，选择“控制台应用程序”作为模板</a:t>
            </a:r>
            <a:r>
              <a:rPr lang="zh-CN" altLang="en-US" smtClean="0"/>
              <a:t> </a:t>
            </a:r>
            <a:endParaRPr lang="zh-CN" altLang="en-US" smtClean="0"/>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4826" y="1090613"/>
            <a:ext cx="7489825" cy="505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6301" y="1484313"/>
            <a:ext cx="7180263"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3796"/>
                                        </p:tgtEl>
                                        <p:attrNameLst>
                                          <p:attrName>style.visibility</p:attrName>
                                        </p:attrNameLst>
                                      </p:cBhvr>
                                      <p:to>
                                        <p:strVal val="visible"/>
                                      </p:to>
                                    </p:set>
                                    <p:animEffect transition="in" filter="wheel(1)">
                                      <p:cBhvr>
                                        <p:cTn id="23" dur="2000"/>
                                        <p:tgtEl>
                                          <p:spTgt spid="3379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53440" y="4869180"/>
            <a:ext cx="4698365" cy="765810"/>
          </a:xfrm>
        </p:spPr>
        <p:txBody>
          <a:bodyPr>
            <a:normAutofit fontScale="90000"/>
          </a:bodyPr>
          <a:lstStyle/>
          <a:p>
            <a:pPr eaLnBrk="1" hangingPunct="1"/>
            <a:r>
              <a:rPr lang="en-US" altLang="zh-CN" smtClean="0">
                <a:solidFill>
                  <a:srgbClr val="0000FF"/>
                </a:solidFill>
                <a:ea typeface="黑体" panose="02010609060101010101" pitchFamily="49" charset="-122"/>
              </a:rPr>
              <a:t>C# </a:t>
            </a:r>
            <a:r>
              <a:rPr lang="zh-CN" altLang="en-US" smtClean="0">
                <a:solidFill>
                  <a:srgbClr val="0000FF"/>
                </a:solidFill>
                <a:ea typeface="黑体" panose="02010609060101010101" pitchFamily="49" charset="-122"/>
              </a:rPr>
              <a:t>应用程序文件夹结构</a:t>
            </a:r>
            <a:endParaRPr lang="zh-CN" altLang="en-US" smtClean="0">
              <a:solidFill>
                <a:srgbClr val="0000FF"/>
              </a:solidFill>
              <a:ea typeface="黑体" panose="02010609060101010101" pitchFamily="49" charset="-122"/>
            </a:endParaRPr>
          </a:p>
        </p:txBody>
      </p:sp>
      <p:sp>
        <p:nvSpPr>
          <p:cNvPr id="45059" name="Rectangle 3"/>
          <p:cNvSpPr>
            <a:spLocks noGrp="1" noChangeArrowheads="1"/>
          </p:cNvSpPr>
          <p:nvPr>
            <p:ph type="body" sz="half" idx="1"/>
          </p:nvPr>
        </p:nvSpPr>
        <p:spPr>
          <a:xfrm>
            <a:off x="854075" y="911225"/>
            <a:ext cx="10888345" cy="3001010"/>
          </a:xfrm>
        </p:spPr>
        <p:txBody>
          <a:bodyPr>
            <a:normAutofit lnSpcReduction="10000"/>
          </a:bodyPr>
          <a:lstStyle/>
          <a:p>
            <a:pPr eaLnBrk="1" hangingPunct="1"/>
            <a:r>
              <a:rPr lang="zh-CN" altLang="zh-CN">
                <a:latin typeface="Courier New" panose="02070309020205020404" pitchFamily="49" charset="0"/>
                <a:ea typeface="黑体" panose="02010609060101010101" pitchFamily="49" charset="-122"/>
                <a:cs typeface="Courier New" panose="02070309020205020404" pitchFamily="49" charset="0"/>
              </a:rPr>
              <a:t>Visual Studio .NET 2005 创建一个与项目同名的文件夹，此处为“HelloWorld”  </a:t>
            </a:r>
            <a:endParaRPr lang="zh-CN" altLang="zh-CN">
              <a:latin typeface="Courier New" panose="02070309020205020404" pitchFamily="49" charset="0"/>
              <a:ea typeface="黑体" panose="02010609060101010101" pitchFamily="49" charset="-122"/>
              <a:cs typeface="Courier New" panose="02070309020205020404" pitchFamily="49" charset="0"/>
            </a:endParaRPr>
          </a:p>
          <a:p>
            <a:pPr eaLnBrk="1" hangingPunct="1"/>
            <a:r>
              <a:rPr lang="zh-CN" altLang="zh-CN">
                <a:latin typeface="Courier New" panose="02070309020205020404" pitchFamily="49" charset="0"/>
                <a:ea typeface="黑体" panose="02010609060101010101" pitchFamily="49" charset="-122"/>
                <a:cs typeface="Courier New" panose="02070309020205020404" pitchFamily="49" charset="0"/>
              </a:rPr>
              <a:t>该文件夹包含项目文件“HelloWorld.csproj”和其他关联文件  </a:t>
            </a:r>
            <a:endParaRPr lang="zh-CN" altLang="zh-CN">
              <a:latin typeface="Courier New" panose="02070309020205020404" pitchFamily="49" charset="0"/>
              <a:ea typeface="黑体" panose="02010609060101010101" pitchFamily="49" charset="-122"/>
              <a:cs typeface="Courier New" panose="02070309020205020404" pitchFamily="49" charset="0"/>
            </a:endParaRPr>
          </a:p>
          <a:p>
            <a:pPr eaLnBrk="1" hangingPunct="1"/>
            <a:r>
              <a:rPr lang="zh-CN" altLang="zh-CN">
                <a:latin typeface="Courier New" panose="02070309020205020404" pitchFamily="49" charset="0"/>
                <a:ea typeface="黑体" panose="02010609060101010101" pitchFamily="49" charset="-122"/>
                <a:cs typeface="Courier New" panose="02070309020205020404" pitchFamily="49" charset="0"/>
              </a:rPr>
              <a:t>每个新项目都创建了 bin、obj和</a:t>
            </a:r>
            <a:r>
              <a:rPr lang="en-US" altLang="zh-CN">
                <a:latin typeface="Courier New" panose="02070309020205020404" pitchFamily="49" charset="0"/>
                <a:ea typeface="黑体" panose="02010609060101010101" pitchFamily="49" charset="-122"/>
                <a:cs typeface="Courier New" panose="02070309020205020404" pitchFamily="49" charset="0"/>
              </a:rPr>
              <a:t>Properties</a:t>
            </a:r>
            <a:r>
              <a:rPr lang="zh-CN" altLang="zh-CN">
                <a:latin typeface="Courier New" panose="02070309020205020404" pitchFamily="49" charset="0"/>
                <a:ea typeface="黑体" panose="02010609060101010101" pitchFamily="49" charset="-122"/>
                <a:cs typeface="Courier New" panose="02070309020205020404" pitchFamily="49" charset="0"/>
              </a:rPr>
              <a:t> 三个文件夹。  </a:t>
            </a:r>
            <a:endParaRPr lang="zh-CN" altLang="zh-CN">
              <a:latin typeface="Courier New" panose="02070309020205020404" pitchFamily="49" charset="0"/>
              <a:ea typeface="黑体" panose="02010609060101010101" pitchFamily="49" charset="-122"/>
              <a:cs typeface="Courier New" panose="02070309020205020404" pitchFamily="49" charset="0"/>
            </a:endParaRPr>
          </a:p>
          <a:p>
            <a:pPr eaLnBrk="1" hangingPunct="1"/>
            <a:r>
              <a:rPr lang="zh-CN" altLang="zh-CN">
                <a:latin typeface="Courier New" panose="02070309020205020404" pitchFamily="49" charset="0"/>
                <a:ea typeface="黑体" panose="02010609060101010101" pitchFamily="49" charset="-122"/>
                <a:cs typeface="Courier New" panose="02070309020205020404" pitchFamily="49" charset="0"/>
              </a:rPr>
              <a:t>Bin和obj这两个文件夹下都有一个 Debug 子目录，其中包含可执行文件 HelloWorld.exe </a:t>
            </a:r>
            <a:endParaRPr lang="zh-CN" altLang="zh-CN">
              <a:latin typeface="Courier New" panose="02070309020205020404" pitchFamily="49" charset="0"/>
              <a:ea typeface="黑体" panose="02010609060101010101" pitchFamily="49" charset="-122"/>
              <a:cs typeface="Courier New" panose="02070309020205020404" pitchFamily="49" charset="0"/>
            </a:endParaRPr>
          </a:p>
          <a:p>
            <a:pPr eaLnBrk="1" hangingPunct="1"/>
            <a:r>
              <a:rPr lang="zh-CN" altLang="zh-CN">
                <a:latin typeface="Courier New" panose="02070309020205020404" pitchFamily="49" charset="0"/>
                <a:ea typeface="黑体" panose="02010609060101010101" pitchFamily="49" charset="-122"/>
                <a:cs typeface="Courier New" panose="02070309020205020404" pitchFamily="49" charset="0"/>
              </a:rPr>
              <a:t>在“解决方案资源管理器”中启用“显示所有文件”选项，可查看“HelloWorld”项目的结构  </a:t>
            </a:r>
            <a:endParaRPr lang="zh-CN" altLang="zh-CN">
              <a:latin typeface="Courier New" panose="02070309020205020404" pitchFamily="49" charset="0"/>
              <a:ea typeface="黑体" panose="02010609060101010101" pitchFamily="49" charset="-122"/>
              <a:cs typeface="Courier New" panose="02070309020205020404" pitchFamily="49" charset="0"/>
            </a:endParaRPr>
          </a:p>
        </p:txBody>
      </p:sp>
      <p:pic>
        <p:nvPicPr>
          <p:cNvPr id="4506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46750" y="3983990"/>
            <a:ext cx="5928995" cy="257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Rectangle 2"/>
          <p:cNvSpPr>
            <a:spLocks noGrp="1" noChangeArrowheads="1"/>
          </p:cNvSpPr>
          <p:nvPr/>
        </p:nvSpPr>
        <p:spPr>
          <a:xfrm>
            <a:off x="2279650" y="115888"/>
            <a:ext cx="7920038"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eaLnBrk="1" hangingPunct="1"/>
            <a:r>
              <a:rPr lang="en-US" altLang="zh-CN" smtClean="0">
                <a:solidFill>
                  <a:srgbClr val="0000FF"/>
                </a:solidFill>
                <a:ea typeface="黑体" panose="02010609060101010101" pitchFamily="49" charset="-122"/>
              </a:rPr>
              <a:t>2.2 </a:t>
            </a:r>
            <a:r>
              <a:rPr lang="zh-CN" altLang="en-US" smtClean="0">
                <a:solidFill>
                  <a:srgbClr val="0000FF"/>
                </a:solidFill>
                <a:ea typeface="黑体" panose="02010609060101010101" pitchFamily="49" charset="-122"/>
              </a:rPr>
              <a:t>“</a:t>
            </a:r>
            <a:r>
              <a:rPr lang="en-US" altLang="zh-CN" smtClean="0">
                <a:solidFill>
                  <a:srgbClr val="0000FF"/>
                </a:solidFill>
                <a:ea typeface="黑体" panose="02010609060101010101" pitchFamily="49" charset="-122"/>
              </a:rPr>
              <a:t>Hello World”</a:t>
            </a:r>
            <a:endParaRPr lang="zh-CN" altLang="en-US" smtClean="0">
              <a:solidFill>
                <a:srgbClr val="0000FF"/>
              </a:solidFill>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sz="half" idx="1"/>
          </p:nvPr>
        </p:nvSpPr>
        <p:spPr>
          <a:xfrm>
            <a:off x="1778635" y="1682750"/>
            <a:ext cx="3744595" cy="2027555"/>
          </a:xfrm>
        </p:spPr>
        <p:txBody>
          <a:bodyPr/>
          <a:lstStyle/>
          <a:p>
            <a:pPr eaLnBrk="1" hangingPunct="1"/>
            <a:r>
              <a:rPr lang="en-US" altLang="zh-CN">
                <a:latin typeface="Courier New" panose="02070309020205020404" pitchFamily="49" charset="0"/>
                <a:cs typeface="Courier New" panose="02070309020205020404" pitchFamily="49" charset="0"/>
              </a:rPr>
              <a:t>HelloWorld.csproj</a:t>
            </a:r>
            <a:endParaRPr lang="en-US" altLang="zh-CN">
              <a:latin typeface="Courier New" panose="02070309020205020404" pitchFamily="49" charset="0"/>
              <a:cs typeface="Courier New" panose="02070309020205020404" pitchFamily="49" charset="0"/>
            </a:endParaRPr>
          </a:p>
          <a:p>
            <a:pPr eaLnBrk="1" hangingPunct="1"/>
            <a:r>
              <a:rPr lang="en-US" altLang="zh-CN">
                <a:latin typeface="Courier New" panose="02070309020205020404" pitchFamily="49" charset="0"/>
                <a:cs typeface="Courier New" panose="02070309020205020404" pitchFamily="49" charset="0"/>
              </a:rPr>
              <a:t>AssemblyInfo.cs</a:t>
            </a:r>
            <a:endParaRPr lang="en-US" altLang="zh-CN">
              <a:latin typeface="Courier New" panose="02070309020205020404" pitchFamily="49" charset="0"/>
              <a:cs typeface="Courier New" panose="02070309020205020404" pitchFamily="49" charset="0"/>
            </a:endParaRPr>
          </a:p>
          <a:p>
            <a:pPr eaLnBrk="1" hangingPunct="1"/>
            <a:r>
              <a:rPr lang="en-US" altLang="zh-CN">
                <a:latin typeface="Courier New" panose="02070309020205020404" pitchFamily="49" charset="0"/>
                <a:cs typeface="Courier New" panose="02070309020205020404" pitchFamily="49" charset="0"/>
              </a:rPr>
              <a:t>Program.cs</a:t>
            </a:r>
            <a:endParaRPr lang="en-US" altLang="zh-CN">
              <a:latin typeface="Courier New" panose="02070309020205020404" pitchFamily="49" charset="0"/>
              <a:cs typeface="Courier New" panose="02070309020205020404" pitchFamily="49" charset="0"/>
            </a:endParaRPr>
          </a:p>
          <a:p>
            <a:pPr eaLnBrk="1" hangingPunct="1"/>
            <a:endParaRPr lang="zh-CN" altLang="en-US">
              <a:latin typeface="Courier New" panose="02070309020205020404" pitchFamily="49" charset="0"/>
              <a:cs typeface="Courier New" panose="02070309020205020404" pitchFamily="49" charset="0"/>
            </a:endParaRPr>
          </a:p>
        </p:txBody>
      </p:sp>
      <p:sp>
        <p:nvSpPr>
          <p:cNvPr id="46084" name="Text Box 4"/>
          <p:cNvSpPr txBox="1">
            <a:spLocks noChangeArrowheads="1"/>
          </p:cNvSpPr>
          <p:nvPr/>
        </p:nvSpPr>
        <p:spPr bwMode="auto">
          <a:xfrm>
            <a:off x="1342074" y="882333"/>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2400">
                <a:solidFill>
                  <a:schemeClr val="tx1"/>
                </a:solidFill>
                <a:latin typeface="Arial" panose="020B0604020202020204" pitchFamily="34" charset="0"/>
                <a:ea typeface="黑体" panose="02010609060101010101" pitchFamily="49" charset="-122"/>
              </a:rPr>
              <a:t>“</a:t>
            </a:r>
            <a:r>
              <a:rPr lang="en-US" altLang="zh-CN" sz="2400">
                <a:solidFill>
                  <a:schemeClr val="tx1"/>
                </a:solidFill>
                <a:latin typeface="Arial" panose="020B0604020202020204" pitchFamily="34" charset="0"/>
                <a:ea typeface="黑体" panose="02010609060101010101" pitchFamily="49" charset="-122"/>
              </a:rPr>
              <a:t>Hello World”</a:t>
            </a:r>
            <a:r>
              <a:rPr lang="zh-CN" altLang="en-US" sz="2400">
                <a:solidFill>
                  <a:schemeClr val="tx1"/>
                </a:solidFill>
                <a:latin typeface="Arial" panose="020B0604020202020204" pitchFamily="34" charset="0"/>
                <a:ea typeface="黑体" panose="02010609060101010101" pitchFamily="49" charset="-122"/>
              </a:rPr>
              <a:t>应用程序文件</a:t>
            </a:r>
            <a:endParaRPr lang="zh-CN" altLang="en-US" sz="2400">
              <a:solidFill>
                <a:schemeClr val="tx1"/>
              </a:solidFill>
              <a:latin typeface="Arial" panose="020B0604020202020204" pitchFamily="34" charset="0"/>
              <a:ea typeface="黑体" panose="02010609060101010101" pitchFamily="49" charset="-122"/>
            </a:endParaRPr>
          </a:p>
        </p:txBody>
      </p:sp>
      <p:pic>
        <p:nvPicPr>
          <p:cNvPr id="358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4168" y="3336290"/>
            <a:ext cx="34480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74168" y="231140"/>
            <a:ext cx="34480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3685" y="693420"/>
            <a:ext cx="9393555" cy="599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3293429" y="3890011"/>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2"/>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3"/>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4"/>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5"/>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b="0">
                <a:solidFill>
                  <a:schemeClr val="tx1"/>
                </a:solidFill>
                <a:latin typeface="Arial" panose="020B0604020202020204" pitchFamily="34" charset="0"/>
              </a:rPr>
              <a:t>Console.WriteLine("Hello</a:t>
            </a:r>
            <a:r>
              <a:rPr lang="en-US" altLang="zh-CN">
                <a:solidFill>
                  <a:schemeClr val="tx1"/>
                </a:solidFill>
                <a:latin typeface="Arial" panose="020B0604020202020204" pitchFamily="34" charset="0"/>
              </a:rPr>
              <a:t> </a:t>
            </a:r>
            <a:r>
              <a:rPr lang="en-US" altLang="zh-CN" b="0">
                <a:solidFill>
                  <a:schemeClr val="tx1"/>
                </a:solidFill>
                <a:latin typeface="Arial" panose="020B0604020202020204" pitchFamily="34" charset="0"/>
              </a:rPr>
              <a:t>World</a:t>
            </a:r>
            <a:r>
              <a:rPr lang="en-US" altLang="zh-CN">
                <a:solidFill>
                  <a:schemeClr val="tx1"/>
                </a:solidFill>
                <a:latin typeface="Arial" panose="020B0604020202020204" pitchFamily="34" charset="0"/>
              </a:rPr>
              <a:t>");</a:t>
            </a:r>
            <a:endParaRPr lang="en-US" altLang="zh-CN">
              <a:solidFill>
                <a:schemeClr val="tx1"/>
              </a:solidFill>
              <a:latin typeface="Arial" panose="020B0604020202020204" pitchFamily="34" charset="0"/>
            </a:endParaRPr>
          </a:p>
        </p:txBody>
      </p:sp>
      <p:sp>
        <p:nvSpPr>
          <p:cNvPr id="34821" name="Oval 5"/>
          <p:cNvSpPr>
            <a:spLocks noChangeArrowheads="1"/>
          </p:cNvSpPr>
          <p:nvPr/>
        </p:nvSpPr>
        <p:spPr bwMode="auto">
          <a:xfrm>
            <a:off x="3581083" y="3825875"/>
            <a:ext cx="5689600" cy="647700"/>
          </a:xfrm>
          <a:prstGeom prst="ellipse">
            <a:avLst/>
          </a:prstGeom>
          <a:noFill/>
          <a:ln w="158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2"/>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3"/>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4"/>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5"/>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34822" name="Rectangle 6"/>
          <p:cNvSpPr>
            <a:spLocks noChangeArrowheads="1"/>
          </p:cNvSpPr>
          <p:nvPr/>
        </p:nvSpPr>
        <p:spPr bwMode="auto">
          <a:xfrm>
            <a:off x="8269606" y="3190558"/>
            <a:ext cx="1355725" cy="476250"/>
          </a:xfrm>
          <a:prstGeom prst="rect">
            <a:avLst/>
          </a:prstGeom>
          <a:gradFill rotWithShape="1">
            <a:gsLst>
              <a:gs pos="0">
                <a:srgbClr val="FF9900"/>
              </a:gs>
              <a:gs pos="100000">
                <a:srgbClr val="FFFFFF"/>
              </a:gs>
            </a:gsLst>
            <a:lin ang="5400000" scaled="1"/>
          </a:gradFill>
          <a:ln w="19050">
            <a:solidFill>
              <a:schemeClr val="tx1"/>
            </a:solidFill>
            <a:miter lim="800000"/>
          </a:ln>
          <a:effectLst>
            <a:outerShdw dist="35921" dir="2700000" algn="ctr" rotWithShape="0">
              <a:schemeClr val="bg2"/>
            </a:outerShdw>
          </a:effectLst>
        </p:spPr>
        <p:txBody>
          <a:bodyPr>
            <a:spAutoFit/>
          </a:bodyPr>
          <a:lstStyle>
            <a:lvl1pPr>
              <a:spcBef>
                <a:spcPct val="20000"/>
              </a:spcBef>
              <a:buClr>
                <a:schemeClr val="hlink"/>
              </a:buClr>
              <a:buFont typeface="Wingdings" panose="05000000000000000000" pitchFamily="2" charset="2"/>
              <a:buBlip>
                <a:blip r:embed="rId2"/>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3"/>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4"/>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5"/>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zh-CN" altLang="en-US" sz="2400">
                <a:latin typeface="Courier New" panose="02070309020205020404" pitchFamily="49" charset="0"/>
              </a:rPr>
              <a:t>输出</a:t>
            </a:r>
            <a:endParaRPr lang="zh-CN" altLang="en-US" sz="240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edge">
                                      <p:cBhvr>
                                        <p:cTn id="7" dur="1000"/>
                                        <p:tgtEl>
                                          <p:spTgt spid="3482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4822"/>
                                        </p:tgtEl>
                                        <p:attrNameLst>
                                          <p:attrName>style.visibility</p:attrName>
                                        </p:attrNameLst>
                                      </p:cBhvr>
                                      <p:to>
                                        <p:strVal val="visible"/>
                                      </p:to>
                                    </p:set>
                                    <p:animEffect transition="in" filter="fade">
                                      <p:cBhvr>
                                        <p:cTn id="11" dur="2000"/>
                                        <p:tgtEl>
                                          <p:spTgt spid="348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000"/>
                                        <p:tgtEl>
                                          <p:spTgt spid="34822"/>
                                        </p:tgtEl>
                                      </p:cBhvr>
                                    </p:animEffect>
                                    <p:set>
                                      <p:cBhvr>
                                        <p:cTn id="16" dur="1" fill="hold">
                                          <p:stCondLst>
                                            <p:cond delay="1999"/>
                                          </p:stCondLst>
                                        </p:cTn>
                                        <p:tgtEl>
                                          <p:spTgt spid="34822"/>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000"/>
                                        <p:tgtEl>
                                          <p:spTgt spid="34821"/>
                                        </p:tgtEl>
                                      </p:cBhvr>
                                    </p:animEffect>
                                    <p:set>
                                      <p:cBhvr>
                                        <p:cTn id="19" dur="1" fill="hold">
                                          <p:stCondLst>
                                            <p:cond delay="1999"/>
                                          </p:stCondLst>
                                        </p:cTn>
                                        <p:tgtEl>
                                          <p:spTgt spid="34821"/>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820"/>
                                        </p:tgtEl>
                                        <p:attrNameLst>
                                          <p:attrName>style.visibility</p:attrName>
                                        </p:attrNameLst>
                                      </p:cBhvr>
                                      <p:to>
                                        <p:strVal val="visible"/>
                                      </p:to>
                                    </p:set>
                                    <p:animEffect transition="in" filter="fade">
                                      <p:cBhvr>
                                        <p:cTn id="23" dur="10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0" animBg="1" autoUpdateAnimBg="0"/>
      <p:bldP spid="34821" grpId="0" bldLvl="0" animBg="1"/>
      <p:bldP spid="34821" grpId="1" bldLvl="0" animBg="1"/>
      <p:bldP spid="34822" grpId="0" bldLvl="0" animBg="1" autoUpdateAnimBg="0"/>
      <p:bldP spid="34822" grpId="1"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36663" y="256224"/>
            <a:ext cx="6667500" cy="846137"/>
          </a:xfrm>
        </p:spPr>
        <p:txBody>
          <a:bodyPr/>
          <a:lstStyle/>
          <a:p>
            <a:pPr eaLnBrk="1" hangingPunct="1"/>
            <a:r>
              <a:rPr lang="zh-CN" altLang="en-US" smtClean="0">
                <a:solidFill>
                  <a:srgbClr val="0000FF"/>
                </a:solidFill>
                <a:ea typeface="黑体" panose="02010609060101010101" pitchFamily="49" charset="-122"/>
              </a:rPr>
              <a:t>编译和执行 </a:t>
            </a:r>
            <a:r>
              <a:rPr lang="en-US" altLang="zh-CN" smtClean="0">
                <a:solidFill>
                  <a:srgbClr val="0000FF"/>
                </a:solidFill>
                <a:ea typeface="黑体" panose="02010609060101010101" pitchFamily="49" charset="-122"/>
              </a:rPr>
              <a:t>C# </a:t>
            </a:r>
            <a:r>
              <a:rPr lang="zh-CN" altLang="en-US" smtClean="0">
                <a:solidFill>
                  <a:srgbClr val="0000FF"/>
                </a:solidFill>
                <a:ea typeface="黑体" panose="02010609060101010101" pitchFamily="49" charset="-122"/>
              </a:rPr>
              <a:t>应用程序</a:t>
            </a:r>
            <a:endParaRPr lang="zh-CN" altLang="en-US" smtClean="0">
              <a:solidFill>
                <a:srgbClr val="0000FF"/>
              </a:solidFill>
              <a:ea typeface="黑体" panose="02010609060101010101" pitchFamily="49" charset="-122"/>
            </a:endParaRPr>
          </a:p>
        </p:txBody>
      </p:sp>
      <p:sp>
        <p:nvSpPr>
          <p:cNvPr id="48131" name="Rectangle 3"/>
          <p:cNvSpPr>
            <a:spLocks noGrp="1" noChangeArrowheads="1"/>
          </p:cNvSpPr>
          <p:nvPr>
            <p:ph type="body" idx="1"/>
          </p:nvPr>
        </p:nvSpPr>
        <p:spPr>
          <a:xfrm>
            <a:off x="892175" y="1102360"/>
            <a:ext cx="10647045" cy="2034540"/>
          </a:xfrm>
        </p:spPr>
        <p:txBody>
          <a:bodyPr/>
          <a:lstStyle/>
          <a:p>
            <a:pPr eaLnBrk="1" hangingPunct="1">
              <a:lnSpc>
                <a:spcPct val="90000"/>
              </a:lnSpc>
            </a:pPr>
            <a:r>
              <a:rPr lang="zh-CN" altLang="zh-CN" smtClean="0">
                <a:ea typeface="黑体" panose="02010609060101010101" pitchFamily="49" charset="-122"/>
              </a:rPr>
              <a:t>要生成 C# 项目，请从菜单中选择“生成” </a:t>
            </a:r>
            <a:r>
              <a:rPr lang="zh-CN" altLang="zh-CN" smtClean="0">
                <a:ea typeface="黑体" panose="02010609060101010101" pitchFamily="49" charset="-122"/>
                <a:sym typeface="Wingdings" panose="05000000000000000000" pitchFamily="2" charset="2"/>
              </a:rPr>
              <a:t>“</a:t>
            </a:r>
            <a:r>
              <a:rPr lang="zh-CN" altLang="zh-CN" smtClean="0">
                <a:ea typeface="黑体" panose="02010609060101010101" pitchFamily="49" charset="-122"/>
              </a:rPr>
              <a:t>生成解决方案”</a:t>
            </a:r>
            <a:endParaRPr lang="zh-CN" altLang="zh-CN" smtClean="0">
              <a:ea typeface="黑体" panose="02010609060101010101" pitchFamily="49" charset="-122"/>
            </a:endParaRPr>
          </a:p>
          <a:p>
            <a:pPr eaLnBrk="1" hangingPunct="1">
              <a:lnSpc>
                <a:spcPct val="90000"/>
              </a:lnSpc>
            </a:pPr>
            <a:r>
              <a:rPr lang="zh-CN" altLang="zh-CN" smtClean="0">
                <a:ea typeface="黑体" panose="02010609060101010101" pitchFamily="49" charset="-122"/>
              </a:rPr>
              <a:t>该过程将编译项目中包括的所有文件，编译结果显示在“输出”窗口中  </a:t>
            </a:r>
            <a:endParaRPr lang="zh-CN" altLang="zh-CN" smtClean="0">
              <a:ea typeface="黑体" panose="02010609060101010101" pitchFamily="49" charset="-122"/>
            </a:endParaRPr>
          </a:p>
          <a:p>
            <a:pPr eaLnBrk="1" hangingPunct="1">
              <a:lnSpc>
                <a:spcPct val="90000"/>
              </a:lnSpc>
            </a:pPr>
            <a:r>
              <a:rPr lang="zh-CN" altLang="zh-CN" smtClean="0">
                <a:ea typeface="黑体" panose="02010609060101010101" pitchFamily="49" charset="-122"/>
              </a:rPr>
              <a:t>如果结果显示“</a:t>
            </a:r>
            <a:r>
              <a:rPr lang="zh-CN" altLang="zh-CN" noProof="1" smtClean="0">
                <a:ea typeface="黑体" panose="02010609060101010101" pitchFamily="49" charset="-122"/>
              </a:rPr>
              <a:t>生成: 1 成功或最新，</a:t>
            </a:r>
            <a:r>
              <a:rPr lang="zh-CN" altLang="zh-CN" smtClean="0">
                <a:ea typeface="黑体" panose="02010609060101010101" pitchFamily="49" charset="-122"/>
              </a:rPr>
              <a:t>0</a:t>
            </a:r>
            <a:r>
              <a:rPr lang="zh-CN" altLang="zh-CN" noProof="1" smtClean="0">
                <a:ea typeface="黑体" panose="02010609060101010101" pitchFamily="49" charset="-122"/>
              </a:rPr>
              <a:t>失败，</a:t>
            </a:r>
            <a:r>
              <a:rPr lang="zh-CN" altLang="zh-CN" smtClean="0">
                <a:ea typeface="黑体" panose="02010609060101010101" pitchFamily="49" charset="-122"/>
              </a:rPr>
              <a:t>0</a:t>
            </a:r>
            <a:r>
              <a:rPr lang="zh-CN" altLang="zh-CN" noProof="1" smtClean="0">
                <a:ea typeface="黑体" panose="02010609060101010101" pitchFamily="49" charset="-122"/>
              </a:rPr>
              <a:t>被跳过</a:t>
            </a:r>
            <a:r>
              <a:rPr lang="zh-CN" altLang="zh-CN" smtClean="0">
                <a:ea typeface="黑体" panose="02010609060101010101" pitchFamily="49" charset="-122"/>
              </a:rPr>
              <a:t>”，则说明已经成功生成，然后即可交付该应用程序</a:t>
            </a:r>
            <a:endParaRPr lang="zh-CN" altLang="zh-CN" smtClean="0">
              <a:ea typeface="黑体" panose="02010609060101010101" pitchFamily="49" charset="-122"/>
            </a:endParaRPr>
          </a:p>
        </p:txBody>
      </p:sp>
      <p:pic>
        <p:nvPicPr>
          <p:cNvPr id="48132" name="Picture 4"/>
          <p:cNvPicPr>
            <a:picLocks noChangeAspect="1" noChangeArrowheads="1"/>
          </p:cNvPicPr>
          <p:nvPr/>
        </p:nvPicPr>
        <p:blipFill>
          <a:blip r:embed="rId1">
            <a:extLst>
              <a:ext uri="{28A0092B-C50C-407E-A947-70E740481C1C}">
                <a14:useLocalDpi xmlns:a14="http://schemas.microsoft.com/office/drawing/2010/main" val="0"/>
              </a:ext>
            </a:extLst>
          </a:blip>
          <a:srcRect r="53784" b="42107"/>
          <a:stretch>
            <a:fillRect/>
          </a:stretch>
        </p:blipFill>
        <p:spPr bwMode="auto">
          <a:xfrm>
            <a:off x="1236345" y="2818765"/>
            <a:ext cx="4578985" cy="160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Oval 5"/>
          <p:cNvSpPr>
            <a:spLocks noChangeArrowheads="1"/>
          </p:cNvSpPr>
          <p:nvPr/>
        </p:nvSpPr>
        <p:spPr bwMode="auto">
          <a:xfrm>
            <a:off x="1717675" y="3618865"/>
            <a:ext cx="2747645" cy="455930"/>
          </a:xfrm>
          <a:prstGeom prst="ellipse">
            <a:avLst/>
          </a:prstGeom>
          <a:noFill/>
          <a:ln w="158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2"/>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3"/>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4"/>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5"/>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黑体" panose="02010609060101010101" pitchFamily="49" charset="-122"/>
            </a:endParaRPr>
          </a:p>
        </p:txBody>
      </p:sp>
      <p:sp>
        <p:nvSpPr>
          <p:cNvPr id="49154" name="Rectangle 2"/>
          <p:cNvSpPr>
            <a:spLocks noGrp="1" noChangeArrowheads="1"/>
          </p:cNvSpPr>
          <p:nvPr/>
        </p:nvSpPr>
        <p:spPr>
          <a:xfrm>
            <a:off x="1037590" y="4915535"/>
            <a:ext cx="10116185" cy="100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ea typeface="黑体" panose="02010609060101010101" pitchFamily="49" charset="-122"/>
              </a:rPr>
              <a:t>运行生成的应用程序，从菜单中选择“调试”</a:t>
            </a:r>
            <a:r>
              <a:rPr lang="zh-CN" altLang="en-US" smtClean="0">
                <a:ea typeface="黑体" panose="02010609060101010101" pitchFamily="49" charset="-122"/>
                <a:sym typeface="Wingdings" panose="05000000000000000000" pitchFamily="2" charset="2"/>
              </a:rPr>
              <a:t></a:t>
            </a:r>
            <a:r>
              <a:rPr lang="zh-CN" altLang="en-US" smtClean="0">
                <a:ea typeface="黑体" panose="02010609060101010101" pitchFamily="49" charset="-122"/>
              </a:rPr>
              <a:t>“开始执行</a:t>
            </a:r>
            <a:r>
              <a:rPr lang="en-US" altLang="zh-CN" smtClean="0">
                <a:ea typeface="黑体" panose="02010609060101010101" pitchFamily="49" charset="-122"/>
              </a:rPr>
              <a:t>(</a:t>
            </a:r>
            <a:r>
              <a:rPr lang="zh-CN" altLang="en-US" smtClean="0">
                <a:ea typeface="黑体" panose="02010609060101010101" pitchFamily="49" charset="-122"/>
              </a:rPr>
              <a:t>不调试</a:t>
            </a:r>
            <a:r>
              <a:rPr lang="en-US" altLang="zh-CN" smtClean="0">
                <a:ea typeface="黑体" panose="02010609060101010101" pitchFamily="49" charset="-122"/>
              </a:rPr>
              <a:t>)”</a:t>
            </a:r>
            <a:endParaRPr lang="en-US" altLang="zh-CN" smtClean="0">
              <a:ea typeface="黑体" panose="02010609060101010101" pitchFamily="49" charset="-122"/>
            </a:endParaRPr>
          </a:p>
          <a:p>
            <a:pPr eaLnBrk="1" hangingPunct="1"/>
            <a:r>
              <a:rPr lang="zh-CN" altLang="en-US" smtClean="0">
                <a:ea typeface="黑体" panose="02010609060101010101" pitchFamily="49" charset="-122"/>
              </a:rPr>
              <a:t>输出结果显示在 </a:t>
            </a:r>
            <a:r>
              <a:rPr lang="en-US" altLang="zh-CN" smtClean="0">
                <a:ea typeface="黑体" panose="02010609060101010101" pitchFamily="49" charset="-122"/>
              </a:rPr>
              <a:t>VS.NET </a:t>
            </a:r>
            <a:r>
              <a:rPr lang="zh-CN" altLang="en-US" smtClean="0">
                <a:ea typeface="黑体" panose="02010609060101010101" pitchFamily="49" charset="-122"/>
              </a:rPr>
              <a:t>控制台窗口中</a:t>
            </a:r>
            <a:endParaRPr lang="zh-CN" altLang="en-US" smtClean="0">
              <a:ea typeface="黑体" panose="02010609060101010101" pitchFamily="49" charset="-122"/>
            </a:endParaRPr>
          </a:p>
        </p:txBody>
      </p:sp>
      <p:pic>
        <p:nvPicPr>
          <p:cNvPr id="49155" name="Picture 3" descr="图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0580" y="2818765"/>
            <a:ext cx="5518785" cy="160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287713" y="47625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
        <p:nvSpPr>
          <p:cNvPr id="50179" name="Rectangle 3"/>
          <p:cNvSpPr>
            <a:spLocks noChangeArrowheads="1"/>
          </p:cNvSpPr>
          <p:nvPr/>
        </p:nvSpPr>
        <p:spPr bwMode="auto">
          <a:xfrm>
            <a:off x="1592580" y="2149475"/>
            <a:ext cx="10250805" cy="390080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17961" dir="2700000" algn="ctr" rotWithShape="0">
                    <a:srgbClr val="00003D"/>
                  </a:outerShdw>
                </a:effectLst>
              </a14:hiddenEffects>
            </a:ext>
          </a:extLst>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Tx/>
              <a:buAutoNum type="arabicPeriod"/>
            </a:pPr>
            <a:r>
              <a:rPr lang="zh-CN" altLang="en-US" sz="2400" b="0">
                <a:latin typeface="Courier New" panose="02070309020205020404" pitchFamily="49" charset="0"/>
                <a:cs typeface="Courier New" panose="02070309020205020404" pitchFamily="49" charset="0"/>
              </a:rPr>
              <a:t>    </a:t>
            </a:r>
            <a:r>
              <a:rPr lang="en-US" altLang="zh-CN" sz="2400" b="0">
                <a:latin typeface="Courier New" panose="02070309020205020404" pitchFamily="49" charset="0"/>
                <a:cs typeface="Courier New" panose="02070309020205020404" pitchFamily="49" charset="0"/>
              </a:rPr>
              <a:t>using System;</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class HelloWorld</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static void Main( )</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      </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Console.WriteLine(“Hello, World!”);</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a:t>
            </a:r>
            <a:endParaRPr lang="en-US" altLang="zh-CN" sz="2400" b="0">
              <a:latin typeface="Courier New" panose="02070309020205020404" pitchFamily="49" charset="0"/>
              <a:cs typeface="Courier New" panose="02070309020205020404" pitchFamily="49" charset="0"/>
            </a:endParaRPr>
          </a:p>
          <a:p>
            <a:pPr eaLnBrk="1" hangingPunct="1">
              <a:buFontTx/>
              <a:buAutoNum type="arabicPeriod"/>
            </a:pPr>
            <a:r>
              <a:rPr lang="en-US" altLang="zh-CN" sz="2400" b="0">
                <a:latin typeface="Courier New" panose="02070309020205020404" pitchFamily="49" charset="0"/>
                <a:cs typeface="Courier New" panose="02070309020205020404" pitchFamily="49" charset="0"/>
              </a:rPr>
              <a:t>    }</a:t>
            </a:r>
            <a:endParaRPr lang="en-US" altLang="zh-CN" sz="2400" b="0">
              <a:latin typeface="Courier New" panose="02070309020205020404" pitchFamily="49" charset="0"/>
              <a:cs typeface="Courier New" panose="02070309020205020404" pitchFamily="49" charset="0"/>
            </a:endParaRPr>
          </a:p>
        </p:txBody>
      </p:sp>
      <p:sp>
        <p:nvSpPr>
          <p:cNvPr id="50180" name="Text Box 4"/>
          <p:cNvSpPr txBox="1">
            <a:spLocks noChangeArrowheads="1"/>
          </p:cNvSpPr>
          <p:nvPr/>
        </p:nvSpPr>
        <p:spPr bwMode="auto">
          <a:xfrm>
            <a:off x="1592581" y="1467803"/>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a:solidFill>
                  <a:schemeClr val="tx1"/>
                </a:solidFill>
                <a:latin typeface="Courier New" panose="02070309020205020404" pitchFamily="49" charset="0"/>
              </a:rPr>
              <a:t>HelloWorld.cs</a:t>
            </a:r>
            <a:endParaRPr lang="en-US" altLang="zh-CN" sz="2400">
              <a:solidFill>
                <a:schemeClr val="tx1"/>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1 </a:t>
            </a:r>
            <a:r>
              <a:rPr lang="zh-CN" altLang="en-US">
                <a:sym typeface="+mn-ea"/>
              </a:rPr>
              <a:t>开发模式</a:t>
            </a:r>
            <a:endParaRPr lang="en-US" altLang="zh-CN"/>
          </a:p>
        </p:txBody>
      </p:sp>
      <p:pic>
        <p:nvPicPr>
          <p:cNvPr id="4" name="内容占位符 3"/>
          <p:cNvPicPr>
            <a:picLocks noGrp="1" noChangeAspect="1"/>
          </p:cNvPicPr>
          <p:nvPr>
            <p:ph sz="half" idx="1"/>
          </p:nvPr>
        </p:nvPicPr>
        <p:blipFill>
          <a:blip r:embed="rId1"/>
          <a:stretch>
            <a:fillRect/>
          </a:stretch>
        </p:blipFill>
        <p:spPr>
          <a:xfrm>
            <a:off x="10136505" y="4728845"/>
            <a:ext cx="1907540" cy="984250"/>
          </a:xfrm>
          <a:prstGeom prst="rect">
            <a:avLst/>
          </a:prstGeom>
        </p:spPr>
      </p:pic>
      <p:sp>
        <p:nvSpPr>
          <p:cNvPr id="6" name="内容占位符 5"/>
          <p:cNvSpPr>
            <a:spLocks noGrp="1"/>
          </p:cNvSpPr>
          <p:nvPr>
            <p:ph sz="half" idx="2"/>
          </p:nvPr>
        </p:nvSpPr>
        <p:spPr>
          <a:xfrm>
            <a:off x="603250" y="1557020"/>
            <a:ext cx="7717155" cy="5254625"/>
          </a:xfrm>
        </p:spPr>
        <p:txBody>
          <a:bodyPr>
            <a:normAutofit/>
          </a:bodyPr>
          <a:lstStyle/>
          <a:p>
            <a:r>
              <a:rPr lang="zh-CN" altLang="en-US"/>
              <a:t>GIS开发包括</a:t>
            </a:r>
            <a:r>
              <a:rPr lang="zh-CN" altLang="en-US" b="1"/>
              <a:t>桌面端（</a:t>
            </a:r>
            <a:r>
              <a:rPr lang="zh-CN" altLang="en-US"/>
              <a:t>本地开发以及二次开发）和</a:t>
            </a:r>
            <a:r>
              <a:rPr lang="zh-CN" altLang="en-US" b="1"/>
              <a:t>Web端</a:t>
            </a:r>
            <a:r>
              <a:rPr lang="zh-CN" altLang="en-US"/>
              <a:t>两大类，即Desktop GIS和WebGIS。</a:t>
            </a:r>
            <a:endParaRPr lang="zh-CN" altLang="en-US"/>
          </a:p>
          <a:p>
            <a:pPr lvl="1"/>
            <a:r>
              <a:rPr lang="zh-CN" altLang="en-US"/>
              <a:t>桌面GIS功能强大，一般以地图制图、空间数据可视化、空间分析为主要功能。</a:t>
            </a:r>
            <a:r>
              <a:rPr lang="zh-CN" altLang="en-US" b="1"/>
              <a:t>本地开发</a:t>
            </a:r>
            <a:r>
              <a:rPr lang="zh-CN" altLang="en-US"/>
              <a:t>通常使用</a:t>
            </a:r>
            <a:r>
              <a:rPr lang="zh-CN" altLang="en-US" b="1">
                <a:latin typeface="Arial Bold" panose="020B0604020202090204" charset="0"/>
                <a:cs typeface="Arial Bold" panose="020B0604020202090204" charset="0"/>
              </a:rPr>
              <a:t>C++</a:t>
            </a:r>
            <a:r>
              <a:rPr lang="zh-CN" altLang="en-US"/>
              <a:t>开发，</a:t>
            </a:r>
            <a:r>
              <a:rPr lang="zh-CN" altLang="en-US">
                <a:sym typeface="+mn-ea"/>
              </a:rPr>
              <a:t>难度较大，</a:t>
            </a:r>
            <a:r>
              <a:rPr lang="zh-CN" altLang="en-US"/>
              <a:t>效率高，一些基本的类库，如GDAL就是C++写的。</a:t>
            </a:r>
            <a:endParaRPr lang="zh-CN" altLang="en-US"/>
          </a:p>
          <a:p>
            <a:pPr lvl="1"/>
            <a:endParaRPr lang="zh-CN" altLang="en-US"/>
          </a:p>
          <a:p>
            <a:pPr lvl="1"/>
            <a:r>
              <a:rPr lang="zh-CN" altLang="en-US" b="1"/>
              <a:t>二次开发</a:t>
            </a:r>
            <a:r>
              <a:rPr lang="zh-CN" altLang="en-US"/>
              <a:t>的一般以</a:t>
            </a:r>
            <a:r>
              <a:rPr lang="zh-CN" altLang="en-US" b="1">
                <a:latin typeface="Arial Bold" panose="020B0604020202090204" charset="0"/>
                <a:cs typeface="Arial Bold" panose="020B0604020202090204" charset="0"/>
              </a:rPr>
              <a:t>VB、C#、</a:t>
            </a:r>
            <a:r>
              <a:rPr lang="en-US" altLang="zh-CN" b="1">
                <a:latin typeface="Arial Bold" panose="020B0604020202090204" charset="0"/>
                <a:cs typeface="Arial Bold" panose="020B0604020202090204" charset="0"/>
              </a:rPr>
              <a:t>JAVA</a:t>
            </a:r>
            <a:r>
              <a:rPr lang="zh-CN" altLang="en-US"/>
              <a:t>为主。一般基于</a:t>
            </a:r>
            <a:r>
              <a:rPr lang="zh-CN" altLang="en-US">
                <a:sym typeface="+mn-ea"/>
              </a:rPr>
              <a:t>ArcGIS、SuperMap等基础GIS软件和基于A</a:t>
            </a:r>
            <a:r>
              <a:rPr lang="en-US" altLang="zh-CN">
                <a:sym typeface="+mn-ea"/>
              </a:rPr>
              <a:t>rc</a:t>
            </a:r>
            <a:r>
              <a:rPr lang="zh-CN" altLang="en-US">
                <a:sym typeface="+mn-ea"/>
              </a:rPr>
              <a:t>Engine、ArcObjects等二次开发的软件。</a:t>
            </a:r>
            <a:endParaRPr lang="zh-CN" altLang="en-US">
              <a:sym typeface="+mn-ea"/>
            </a:endParaRPr>
          </a:p>
          <a:p>
            <a:pPr lvl="1"/>
            <a:endParaRPr lang="zh-CN" altLang="en-US"/>
          </a:p>
          <a:p>
            <a:pPr lvl="1"/>
            <a:r>
              <a:rPr lang="zh-CN" altLang="en-US" b="1">
                <a:latin typeface="Arial Bold" panose="020B0604020202090204" charset="0"/>
                <a:cs typeface="Arial Bold" panose="020B0604020202090204" charset="0"/>
              </a:rPr>
              <a:t>WebGIS</a:t>
            </a:r>
            <a:r>
              <a:rPr lang="zh-CN" altLang="en-US"/>
              <a:t>开发是目前的热点。但WebGIS不仅仅是J</a:t>
            </a:r>
            <a:r>
              <a:rPr lang="en-US" altLang="zh-CN"/>
              <a:t>S</a:t>
            </a:r>
            <a:r>
              <a:rPr lang="zh-CN" altLang="en-US"/>
              <a:t>和HTML。Javascript主要用来做WebGIS的客户端，与用户交互的那一部分</a:t>
            </a:r>
            <a:r>
              <a:rPr lang="zh-CN" altLang="en-US" b="1" i="1">
                <a:solidFill>
                  <a:schemeClr val="tx1"/>
                </a:solidFill>
              </a:rPr>
              <a:t>前台</a:t>
            </a:r>
            <a:r>
              <a:rPr lang="zh-CN" altLang="en-US"/>
              <a:t>内容。包括地图展示、地图浏览、标注、查询等等。而其他方面如地图服务、复杂运算等则需要在</a:t>
            </a:r>
            <a:r>
              <a:rPr lang="zh-CN" altLang="en-US" b="1" i="1"/>
              <a:t>后台</a:t>
            </a:r>
            <a:r>
              <a:rPr lang="zh-CN" altLang="en-US"/>
              <a:t>进行单独处理，这部分一般采用高级语言，如</a:t>
            </a:r>
            <a:r>
              <a:rPr lang="en-US" altLang="zh-CN"/>
              <a:t>C#</a:t>
            </a:r>
            <a:r>
              <a:rPr lang="zh-CN" altLang="en-US"/>
              <a:t>、</a:t>
            </a:r>
            <a:r>
              <a:rPr lang="en-US" altLang="zh-CN"/>
              <a:t>Java</a:t>
            </a:r>
            <a:r>
              <a:rPr lang="zh-CN" altLang="en-US"/>
              <a:t>、</a:t>
            </a:r>
            <a:r>
              <a:rPr lang="en-US" altLang="zh-CN"/>
              <a:t>C++</a:t>
            </a:r>
            <a:r>
              <a:rPr lang="zh-CN" altLang="en-US"/>
              <a:t>、</a:t>
            </a:r>
            <a:r>
              <a:rPr lang="en-US" altLang="zh-CN"/>
              <a:t>Python</a:t>
            </a:r>
            <a:r>
              <a:rPr lang="zh-CN" altLang="en-US"/>
              <a:t>等。</a:t>
            </a:r>
            <a:endParaRPr lang="zh-CN" altLang="en-US"/>
          </a:p>
        </p:txBody>
      </p:sp>
      <p:pic>
        <p:nvPicPr>
          <p:cNvPr id="5" name="图片 4"/>
          <p:cNvPicPr>
            <a:picLocks noChangeAspect="1"/>
          </p:cNvPicPr>
          <p:nvPr/>
        </p:nvPicPr>
        <p:blipFill>
          <a:blip r:embed="rId2"/>
          <a:stretch>
            <a:fillRect/>
          </a:stretch>
        </p:blipFill>
        <p:spPr>
          <a:xfrm>
            <a:off x="9357360" y="5596890"/>
            <a:ext cx="2686685" cy="1178560"/>
          </a:xfrm>
          <a:prstGeom prst="rect">
            <a:avLst/>
          </a:prstGeom>
        </p:spPr>
      </p:pic>
      <p:pic>
        <p:nvPicPr>
          <p:cNvPr id="7" name="图片 6"/>
          <p:cNvPicPr>
            <a:picLocks noChangeAspect="1"/>
          </p:cNvPicPr>
          <p:nvPr/>
        </p:nvPicPr>
        <p:blipFill>
          <a:blip r:embed="rId3"/>
          <a:stretch>
            <a:fillRect/>
          </a:stretch>
        </p:blipFill>
        <p:spPr>
          <a:xfrm>
            <a:off x="8641715" y="2284730"/>
            <a:ext cx="1248410" cy="2289175"/>
          </a:xfrm>
          <a:prstGeom prst="rect">
            <a:avLst/>
          </a:prstGeom>
        </p:spPr>
      </p:pic>
      <p:pic>
        <p:nvPicPr>
          <p:cNvPr id="8" name="图片 7"/>
          <p:cNvPicPr>
            <a:picLocks noChangeAspect="1"/>
          </p:cNvPicPr>
          <p:nvPr/>
        </p:nvPicPr>
        <p:blipFill>
          <a:blip r:embed="rId4"/>
          <a:stretch>
            <a:fillRect/>
          </a:stretch>
        </p:blipFill>
        <p:spPr>
          <a:xfrm>
            <a:off x="9890125" y="36830"/>
            <a:ext cx="2257425" cy="2247900"/>
          </a:xfrm>
          <a:prstGeom prst="rect">
            <a:avLst/>
          </a:prstGeom>
        </p:spPr>
      </p:pic>
      <p:pic>
        <p:nvPicPr>
          <p:cNvPr id="9" name="图片 8"/>
          <p:cNvPicPr>
            <a:picLocks noChangeAspect="1"/>
          </p:cNvPicPr>
          <p:nvPr/>
        </p:nvPicPr>
        <p:blipFill>
          <a:blip r:embed="rId5"/>
          <a:stretch>
            <a:fillRect/>
          </a:stretch>
        </p:blipFill>
        <p:spPr>
          <a:xfrm>
            <a:off x="10136505" y="2665095"/>
            <a:ext cx="1917700" cy="1908810"/>
          </a:xfrm>
          <a:prstGeom prst="rect">
            <a:avLst/>
          </a:prstGeom>
        </p:spPr>
      </p:pic>
      <p:pic>
        <p:nvPicPr>
          <p:cNvPr id="10" name="图片 9"/>
          <p:cNvPicPr>
            <a:picLocks noChangeAspect="1"/>
          </p:cNvPicPr>
          <p:nvPr/>
        </p:nvPicPr>
        <p:blipFill>
          <a:blip r:embed="rId6"/>
          <a:stretch>
            <a:fillRect/>
          </a:stretch>
        </p:blipFill>
        <p:spPr>
          <a:xfrm>
            <a:off x="7632700" y="36830"/>
            <a:ext cx="2257425" cy="1419225"/>
          </a:xfrm>
          <a:prstGeom prst="rect">
            <a:avLst/>
          </a:prstGeom>
        </p:spPr>
      </p:pic>
      <p:pic>
        <p:nvPicPr>
          <p:cNvPr id="11" name="图片 10"/>
          <p:cNvPicPr>
            <a:picLocks noChangeAspect="1"/>
          </p:cNvPicPr>
          <p:nvPr/>
        </p:nvPicPr>
        <p:blipFill>
          <a:blip r:embed="rId7"/>
          <a:stretch>
            <a:fillRect/>
          </a:stretch>
        </p:blipFill>
        <p:spPr>
          <a:xfrm>
            <a:off x="6011545" y="-64135"/>
            <a:ext cx="1621155" cy="1621155"/>
          </a:xfrm>
          <a:prstGeom prst="rect">
            <a:avLst/>
          </a:prstGeom>
        </p:spPr>
      </p:pic>
      <p:pic>
        <p:nvPicPr>
          <p:cNvPr id="12" name="图片 11"/>
          <p:cNvPicPr>
            <a:picLocks noChangeAspect="1"/>
          </p:cNvPicPr>
          <p:nvPr/>
        </p:nvPicPr>
        <p:blipFill>
          <a:blip r:embed="rId8"/>
          <a:stretch>
            <a:fillRect/>
          </a:stretch>
        </p:blipFill>
        <p:spPr>
          <a:xfrm>
            <a:off x="8712200" y="4573905"/>
            <a:ext cx="1195070" cy="1294130"/>
          </a:xfrm>
          <a:prstGeom prst="rect">
            <a:avLst/>
          </a:prstGeom>
        </p:spPr>
      </p:pic>
    </p:spTree>
    <p:custDataLst>
      <p:tags r:id="rId9"/>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
        <p:nvSpPr>
          <p:cNvPr id="51203" name="Rectangle 3"/>
          <p:cNvSpPr>
            <a:spLocks noChangeArrowheads="1"/>
          </p:cNvSpPr>
          <p:nvPr/>
        </p:nvSpPr>
        <p:spPr bwMode="auto">
          <a:xfrm>
            <a:off x="2424430" y="2060575"/>
            <a:ext cx="7559675" cy="655320"/>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t>1:    using System;</a:t>
            </a:r>
            <a:endParaRPr lang="en-US" altLang="zh-CN" sz="2400" b="0"/>
          </a:p>
          <a:p>
            <a:pPr eaLnBrk="1" hangingPunct="1">
              <a:buFont typeface="Wingdings" panose="05000000000000000000" pitchFamily="2" charset="2"/>
              <a:buNone/>
            </a:pPr>
            <a:endParaRPr lang="zh-CN" altLang="en-US" sz="2400" b="0"/>
          </a:p>
        </p:txBody>
      </p:sp>
      <p:sp>
        <p:nvSpPr>
          <p:cNvPr id="51204" name="Text Box 4"/>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1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1205" name="Rectangle 5"/>
          <p:cNvSpPr>
            <a:spLocks noChangeArrowheads="1"/>
          </p:cNvSpPr>
          <p:nvPr/>
        </p:nvSpPr>
        <p:spPr bwMode="auto">
          <a:xfrm>
            <a:off x="2279650" y="3213101"/>
            <a:ext cx="7772400" cy="2879725"/>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r>
              <a:rPr lang="en-US" altLang="zh-CN" sz="2000"/>
              <a:t>using </a:t>
            </a:r>
            <a:r>
              <a:rPr lang="zh-CN" altLang="en-US" sz="2000"/>
              <a:t>关键字</a:t>
            </a:r>
            <a:endParaRPr lang="zh-CN" altLang="en-US" sz="2000"/>
          </a:p>
          <a:p>
            <a:pPr lvl="1" eaLnBrk="1" hangingPunct="1"/>
            <a:r>
              <a:rPr lang="zh-CN" altLang="en-US" sz="2000"/>
              <a:t>用来引用</a:t>
            </a:r>
            <a:r>
              <a:rPr lang="en-US" altLang="zh-CN" sz="2000"/>
              <a:t>.NET</a:t>
            </a:r>
            <a:r>
              <a:rPr lang="zh-CN" altLang="en-US" sz="2000"/>
              <a:t>框架类库中的资源</a:t>
            </a:r>
            <a:endParaRPr lang="zh-CN" altLang="en-US" sz="2000"/>
          </a:p>
          <a:p>
            <a:pPr lvl="1" eaLnBrk="1" hangingPunct="1"/>
            <a:r>
              <a:rPr lang="zh-CN" altLang="en-US" sz="2000"/>
              <a:t>通常在程序文件的开头使用</a:t>
            </a:r>
            <a:endParaRPr lang="zh-CN" altLang="en-US" sz="2000"/>
          </a:p>
          <a:p>
            <a:pPr lvl="1" eaLnBrk="1" hangingPunct="1"/>
            <a:r>
              <a:rPr lang="zh-CN" altLang="en-US" sz="2000"/>
              <a:t>如果程序中需要多种资源，可以使用多次</a:t>
            </a:r>
            <a:r>
              <a:rPr lang="en-US" altLang="zh-CN" sz="2000"/>
              <a:t>using</a:t>
            </a:r>
            <a:endParaRPr lang="en-US" altLang="zh-CN" sz="2000"/>
          </a:p>
          <a:p>
            <a:pPr eaLnBrk="1" hangingPunct="1"/>
            <a:r>
              <a:rPr lang="en-US" altLang="zh-CN" sz="2000"/>
              <a:t>System </a:t>
            </a:r>
            <a:r>
              <a:rPr lang="zh-CN" altLang="en-US" sz="2000"/>
              <a:t>命名空间</a:t>
            </a:r>
            <a:endParaRPr lang="zh-CN" altLang="en-US" sz="2000"/>
          </a:p>
          <a:p>
            <a:pPr lvl="1" eaLnBrk="1" hangingPunct="1"/>
            <a:r>
              <a:rPr lang="en-US" altLang="zh-CN" sz="2000"/>
              <a:t>System</a:t>
            </a:r>
            <a:r>
              <a:rPr lang="zh-CN" altLang="en-US" sz="2000"/>
              <a:t>命名空间提供了构建应用程序所需的系统统能的访问</a:t>
            </a:r>
            <a:endParaRPr lang="zh-CN" alt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 </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
        <p:nvSpPr>
          <p:cNvPr id="52227" name="Rectangle 3"/>
          <p:cNvSpPr>
            <a:spLocks noChangeArrowheads="1"/>
          </p:cNvSpPr>
          <p:nvPr/>
        </p:nvSpPr>
        <p:spPr bwMode="auto">
          <a:xfrm>
            <a:off x="2424114" y="2060575"/>
            <a:ext cx="7488237" cy="2160588"/>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t>2:    class HelloWorld</a:t>
            </a:r>
            <a:endParaRPr lang="en-US" altLang="zh-CN" sz="2400" b="0"/>
          </a:p>
          <a:p>
            <a:pPr eaLnBrk="1" hangingPunct="1">
              <a:buFont typeface="Wingdings" panose="05000000000000000000" pitchFamily="2" charset="2"/>
              <a:buNone/>
            </a:pPr>
            <a:r>
              <a:rPr lang="en-US" altLang="zh-CN" sz="2400" b="0"/>
              <a:t>3:    {</a:t>
            </a:r>
            <a:endParaRPr lang="en-US" altLang="zh-CN" sz="2400" b="0"/>
          </a:p>
          <a:p>
            <a:pPr eaLnBrk="1" hangingPunct="1">
              <a:buFont typeface="Wingdings" panose="05000000000000000000" pitchFamily="2" charset="2"/>
              <a:buNone/>
            </a:pPr>
            <a:r>
              <a:rPr lang="en-US" altLang="zh-CN" sz="2400" b="0"/>
              <a:t>                       ………..</a:t>
            </a:r>
            <a:endParaRPr lang="en-US" altLang="zh-CN" sz="2400" b="0"/>
          </a:p>
          <a:p>
            <a:pPr eaLnBrk="1" hangingPunct="1">
              <a:buFont typeface="Wingdings" panose="05000000000000000000" pitchFamily="2" charset="2"/>
              <a:buNone/>
            </a:pPr>
            <a:r>
              <a:rPr lang="en-US" altLang="zh-CN" sz="2400" b="0"/>
              <a:t>8:    }</a:t>
            </a:r>
            <a:endParaRPr lang="en-US" altLang="zh-CN" sz="2400" b="0"/>
          </a:p>
        </p:txBody>
      </p:sp>
      <p:sp>
        <p:nvSpPr>
          <p:cNvPr id="52228" name="Text Box 4"/>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2</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3</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8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2229" name="Rectangle 5"/>
          <p:cNvSpPr>
            <a:spLocks noChangeArrowheads="1"/>
          </p:cNvSpPr>
          <p:nvPr/>
        </p:nvSpPr>
        <p:spPr bwMode="auto">
          <a:xfrm>
            <a:off x="2208213" y="4292600"/>
            <a:ext cx="7772400" cy="18113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r>
              <a:rPr lang="zh-CN" altLang="en-US" sz="2000"/>
              <a:t>类</a:t>
            </a:r>
            <a:endParaRPr lang="zh-CN" altLang="en-US" sz="2000"/>
          </a:p>
          <a:p>
            <a:pPr lvl="1" eaLnBrk="1" hangingPunct="1"/>
            <a:r>
              <a:rPr lang="zh-CN" altLang="en-US" sz="2000"/>
              <a:t>在</a:t>
            </a:r>
            <a:r>
              <a:rPr lang="en-US" altLang="zh-CN" sz="2000"/>
              <a:t>C#</a:t>
            </a:r>
            <a:r>
              <a:rPr lang="zh-CN" altLang="en-US" sz="2000"/>
              <a:t>或其他面向对象语言中，需要编写类</a:t>
            </a:r>
            <a:endParaRPr lang="zh-CN" altLang="en-US" sz="2000"/>
          </a:p>
          <a:p>
            <a:pPr lvl="1" eaLnBrk="1" hangingPunct="1"/>
            <a:r>
              <a:rPr lang="zh-CN" altLang="en-US" sz="2000"/>
              <a:t>使用关键字</a:t>
            </a:r>
            <a:r>
              <a:rPr lang="en-US" altLang="zh-CN" sz="2000"/>
              <a:t>class</a:t>
            </a:r>
            <a:r>
              <a:rPr lang="zh-CN" altLang="en-US" sz="2000"/>
              <a:t>定义一个类，类的内容放在一对 </a:t>
            </a:r>
            <a:r>
              <a:rPr lang="en-US" altLang="zh-CN" sz="2000"/>
              <a:t>{ }</a:t>
            </a:r>
            <a:r>
              <a:rPr lang="zh-CN" altLang="en-US" sz="2000"/>
              <a:t>中</a:t>
            </a:r>
            <a:endParaRPr lang="zh-CN" altLang="en-US" sz="2000"/>
          </a:p>
          <a:p>
            <a:pPr lvl="1" eaLnBrk="1" hangingPunct="1"/>
            <a:r>
              <a:rPr lang="zh-CN" altLang="en-US" sz="2000"/>
              <a:t>示例中定义了一个名为</a:t>
            </a:r>
            <a:r>
              <a:rPr lang="en-US" altLang="zh-CN" sz="2000"/>
              <a:t>HelloWorld</a:t>
            </a:r>
            <a:r>
              <a:rPr lang="zh-CN" altLang="en-US" sz="2000"/>
              <a:t>的类</a:t>
            </a:r>
            <a:endParaRPr lang="zh-CN" altLang="en-US"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 </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
        <p:nvSpPr>
          <p:cNvPr id="53251" name="Rectangle 3"/>
          <p:cNvSpPr>
            <a:spLocks noChangeArrowheads="1"/>
          </p:cNvSpPr>
          <p:nvPr/>
        </p:nvSpPr>
        <p:spPr bwMode="auto">
          <a:xfrm>
            <a:off x="2424114" y="2060575"/>
            <a:ext cx="7488237" cy="2160588"/>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t>4:     static void Main( )</a:t>
            </a:r>
            <a:endParaRPr lang="en-US" altLang="zh-CN" sz="2400" b="0"/>
          </a:p>
          <a:p>
            <a:pPr eaLnBrk="1" hangingPunct="1">
              <a:buFont typeface="Wingdings" panose="05000000000000000000" pitchFamily="2" charset="2"/>
              <a:buNone/>
            </a:pPr>
            <a:r>
              <a:rPr lang="en-US" altLang="zh-CN" sz="2400" b="0"/>
              <a:t>5:    {</a:t>
            </a:r>
            <a:endParaRPr lang="en-US" altLang="zh-CN" sz="2400" b="0"/>
          </a:p>
          <a:p>
            <a:pPr eaLnBrk="1" hangingPunct="1">
              <a:buFont typeface="Wingdings" panose="05000000000000000000" pitchFamily="2" charset="2"/>
              <a:buNone/>
            </a:pPr>
            <a:r>
              <a:rPr lang="en-US" altLang="zh-CN" sz="2400" b="0"/>
              <a:t>                       ………..</a:t>
            </a:r>
            <a:endParaRPr lang="en-US" altLang="zh-CN" sz="2400" b="0"/>
          </a:p>
          <a:p>
            <a:pPr eaLnBrk="1" hangingPunct="1">
              <a:buFont typeface="Wingdings" panose="05000000000000000000" pitchFamily="2" charset="2"/>
              <a:buNone/>
            </a:pPr>
            <a:r>
              <a:rPr lang="en-US" altLang="zh-CN" sz="2400" b="0"/>
              <a:t>7:    }</a:t>
            </a:r>
            <a:endParaRPr lang="en-US" altLang="zh-CN" sz="2400" b="0"/>
          </a:p>
        </p:txBody>
      </p:sp>
      <p:sp>
        <p:nvSpPr>
          <p:cNvPr id="53252" name="Text Box 4"/>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4</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5</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7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3253" name="Text Box 5"/>
          <p:cNvSpPr txBox="1">
            <a:spLocks noChangeArrowheads="1"/>
          </p:cNvSpPr>
          <p:nvPr/>
        </p:nvSpPr>
        <p:spPr bwMode="auto">
          <a:xfrm>
            <a:off x="2424113" y="4437064"/>
            <a:ext cx="7632700" cy="194468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Clr>
                <a:srgbClr val="FD31AA"/>
              </a:buClr>
              <a:buSzPct val="150000"/>
              <a:buFontTx/>
              <a:buChar char="•"/>
            </a:pPr>
            <a:r>
              <a:rPr lang="en-US" altLang="zh-CN" sz="2400">
                <a:solidFill>
                  <a:schemeClr val="tx1"/>
                </a:solidFill>
                <a:latin typeface="Times New Roman" panose="02020603050405020304" pitchFamily="18" charset="0"/>
              </a:rPr>
              <a:t>Main </a:t>
            </a:r>
            <a:r>
              <a:rPr lang="zh-CN" altLang="en-US" sz="2400">
                <a:solidFill>
                  <a:schemeClr val="tx1"/>
                </a:solidFill>
                <a:latin typeface="Times New Roman" panose="02020603050405020304" pitchFamily="18" charset="0"/>
              </a:rPr>
              <a:t>方法</a:t>
            </a:r>
            <a:endParaRPr lang="zh-CN" altLang="en-US" sz="24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en-US" altLang="zh-CN" sz="2000">
                <a:solidFill>
                  <a:schemeClr val="tx1"/>
                </a:solidFill>
                <a:latin typeface="Times New Roman" panose="02020603050405020304" pitchFamily="18" charset="0"/>
              </a:rPr>
              <a:t>Main </a:t>
            </a:r>
            <a:r>
              <a:rPr lang="zh-CN" altLang="en-US" sz="2000">
                <a:solidFill>
                  <a:schemeClr val="tx1"/>
                </a:solidFill>
                <a:latin typeface="Times New Roman" panose="02020603050405020304" pitchFamily="18" charset="0"/>
              </a:rPr>
              <a:t>方法是应用程序的入口点，编译器将由该处开始执行程序</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方法体也放在一对</a:t>
            </a:r>
            <a:r>
              <a:rPr lang="en-US" altLang="zh-CN" sz="2000">
                <a:solidFill>
                  <a:schemeClr val="tx1"/>
                </a:solidFill>
                <a:latin typeface="Times New Roman" panose="02020603050405020304" pitchFamily="18" charset="0"/>
              </a:rPr>
              <a:t>{ }</a:t>
            </a:r>
            <a:r>
              <a:rPr lang="zh-CN" altLang="en-US" sz="2000">
                <a:solidFill>
                  <a:schemeClr val="tx1"/>
                </a:solidFill>
                <a:latin typeface="Times New Roman" panose="02020603050405020304" pitchFamily="18" charset="0"/>
              </a:rPr>
              <a:t>中</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每个</a:t>
            </a:r>
            <a:r>
              <a:rPr lang="en-US" altLang="zh-CN" sz="2000">
                <a:solidFill>
                  <a:schemeClr val="tx1"/>
                </a:solidFill>
                <a:latin typeface="Times New Roman" panose="02020603050405020304" pitchFamily="18" charset="0"/>
              </a:rPr>
              <a:t>C#</a:t>
            </a:r>
            <a:r>
              <a:rPr lang="zh-CN" altLang="en-US" sz="2000">
                <a:solidFill>
                  <a:schemeClr val="tx1"/>
                </a:solidFill>
                <a:latin typeface="Times New Roman" panose="02020603050405020304" pitchFamily="18" charset="0"/>
              </a:rPr>
              <a:t>的应用程序都必须包含</a:t>
            </a:r>
            <a:r>
              <a:rPr lang="en-US" altLang="zh-CN" sz="2000">
                <a:solidFill>
                  <a:schemeClr val="tx1"/>
                </a:solidFill>
                <a:latin typeface="Times New Roman" panose="02020603050405020304" pitchFamily="18" charset="0"/>
              </a:rPr>
              <a:t>Main</a:t>
            </a:r>
            <a:r>
              <a:rPr lang="zh-CN" altLang="en-US" sz="2000">
                <a:solidFill>
                  <a:schemeClr val="tx1"/>
                </a:solidFill>
                <a:latin typeface="Times New Roman" panose="02020603050405020304" pitchFamily="18" charset="0"/>
              </a:rPr>
              <a:t>方法</a:t>
            </a:r>
            <a:endParaRPr lang="zh-CN" altLang="en-US" sz="20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424114" y="2060575"/>
            <a:ext cx="7488237" cy="2160588"/>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t>4:     static void Main( )</a:t>
            </a:r>
            <a:endParaRPr lang="en-US" altLang="zh-CN" sz="2400" b="0"/>
          </a:p>
          <a:p>
            <a:pPr eaLnBrk="1" hangingPunct="1">
              <a:buFont typeface="Wingdings" panose="05000000000000000000" pitchFamily="2" charset="2"/>
              <a:buNone/>
            </a:pPr>
            <a:r>
              <a:rPr lang="en-US" altLang="zh-CN" sz="2400" b="0"/>
              <a:t>5:    {</a:t>
            </a:r>
            <a:endParaRPr lang="en-US" altLang="zh-CN" sz="2400" b="0"/>
          </a:p>
          <a:p>
            <a:pPr eaLnBrk="1" hangingPunct="1">
              <a:buFont typeface="Wingdings" panose="05000000000000000000" pitchFamily="2" charset="2"/>
              <a:buNone/>
            </a:pPr>
            <a:r>
              <a:rPr lang="en-US" altLang="zh-CN" sz="2400" b="0"/>
              <a:t>                       ………..</a:t>
            </a:r>
            <a:endParaRPr lang="en-US" altLang="zh-CN" sz="2400" b="0"/>
          </a:p>
          <a:p>
            <a:pPr eaLnBrk="1" hangingPunct="1">
              <a:buFont typeface="Wingdings" panose="05000000000000000000" pitchFamily="2" charset="2"/>
              <a:buNone/>
            </a:pPr>
            <a:r>
              <a:rPr lang="en-US" altLang="zh-CN" sz="2400" b="0"/>
              <a:t>7:    }</a:t>
            </a:r>
            <a:endParaRPr lang="en-US" altLang="zh-CN" sz="2400" b="0"/>
          </a:p>
        </p:txBody>
      </p:sp>
      <p:sp>
        <p:nvSpPr>
          <p:cNvPr id="54275" name="Text Box 3"/>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4</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5</a:t>
            </a:r>
            <a:r>
              <a:rPr lang="zh-CN" altLang="en-US" sz="2400">
                <a:solidFill>
                  <a:schemeClr val="tx1"/>
                </a:solidFill>
                <a:latin typeface="Courier New" panose="02070309020205020404" pitchFamily="49" charset="0"/>
              </a:rPr>
              <a:t>，</a:t>
            </a:r>
            <a:r>
              <a:rPr lang="en-US" altLang="zh-CN" sz="2400">
                <a:solidFill>
                  <a:schemeClr val="tx1"/>
                </a:solidFill>
                <a:latin typeface="Courier New" panose="02070309020205020404" pitchFamily="49" charset="0"/>
              </a:rPr>
              <a:t>7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4276" name="Text Box 4"/>
          <p:cNvSpPr txBox="1">
            <a:spLocks noChangeArrowheads="1"/>
          </p:cNvSpPr>
          <p:nvPr/>
        </p:nvSpPr>
        <p:spPr bwMode="auto">
          <a:xfrm>
            <a:off x="2424113" y="4437063"/>
            <a:ext cx="7993062" cy="19177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Clr>
                <a:srgbClr val="FD31AA"/>
              </a:buClr>
              <a:buSzPct val="150000"/>
              <a:buFontTx/>
              <a:buChar char="•"/>
            </a:pPr>
            <a:r>
              <a:rPr lang="en-US" altLang="zh-CN" sz="2400">
                <a:solidFill>
                  <a:schemeClr val="tx1"/>
                </a:solidFill>
                <a:latin typeface="Times New Roman" panose="02020603050405020304" pitchFamily="18" charset="0"/>
              </a:rPr>
              <a:t>Main</a:t>
            </a:r>
            <a:r>
              <a:rPr lang="zh-CN" altLang="en-US" sz="2400">
                <a:solidFill>
                  <a:schemeClr val="tx1"/>
                </a:solidFill>
                <a:latin typeface="Times New Roman" panose="02020603050405020304" pitchFamily="18" charset="0"/>
              </a:rPr>
              <a:t>方法 </a:t>
            </a:r>
            <a:endParaRPr lang="zh-CN" altLang="en-US" sz="24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en-US" altLang="zh-CN" sz="2000">
                <a:solidFill>
                  <a:schemeClr val="tx1"/>
                </a:solidFill>
                <a:latin typeface="Times New Roman" panose="02020603050405020304" pitchFamily="18" charset="0"/>
              </a:rPr>
              <a:t>static</a:t>
            </a:r>
            <a:r>
              <a:rPr lang="zh-CN" altLang="en-US" sz="2000">
                <a:solidFill>
                  <a:schemeClr val="tx1"/>
                </a:solidFill>
                <a:latin typeface="Times New Roman" panose="02020603050405020304" pitchFamily="18" charset="0"/>
              </a:rPr>
              <a:t>表示</a:t>
            </a:r>
            <a:r>
              <a:rPr lang="en-US" altLang="zh-CN" sz="2000">
                <a:solidFill>
                  <a:schemeClr val="tx1"/>
                </a:solidFill>
                <a:latin typeface="Times New Roman" panose="02020603050405020304" pitchFamily="18" charset="0"/>
              </a:rPr>
              <a:t>Main</a:t>
            </a:r>
            <a:r>
              <a:rPr lang="zh-CN" altLang="en-US" sz="2000">
                <a:solidFill>
                  <a:schemeClr val="tx1"/>
                </a:solidFill>
                <a:latin typeface="Times New Roman" panose="02020603050405020304" pitchFamily="18" charset="0"/>
              </a:rPr>
              <a:t>方法是一个全局方法</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en-US" altLang="zh-CN" sz="2000">
                <a:solidFill>
                  <a:schemeClr val="tx1"/>
                </a:solidFill>
                <a:latin typeface="Times New Roman" panose="02020603050405020304" pitchFamily="18" charset="0"/>
              </a:rPr>
              <a:t>void</a:t>
            </a:r>
            <a:r>
              <a:rPr lang="zh-CN" altLang="en-US" sz="2000">
                <a:solidFill>
                  <a:schemeClr val="tx1"/>
                </a:solidFill>
                <a:latin typeface="Times New Roman" panose="02020603050405020304" pitchFamily="18" charset="0"/>
              </a:rPr>
              <a:t>表示</a:t>
            </a:r>
            <a:r>
              <a:rPr lang="en-US" altLang="zh-CN" sz="2000">
                <a:solidFill>
                  <a:schemeClr val="tx1"/>
                </a:solidFill>
                <a:latin typeface="Times New Roman" panose="02020603050405020304" pitchFamily="18" charset="0"/>
              </a:rPr>
              <a:t>Main</a:t>
            </a:r>
            <a:r>
              <a:rPr lang="zh-CN" altLang="en-US" sz="2000">
                <a:solidFill>
                  <a:schemeClr val="tx1"/>
                </a:solidFill>
                <a:latin typeface="Times New Roman" panose="02020603050405020304" pitchFamily="18" charset="0"/>
              </a:rPr>
              <a:t>方法没有任何返回值，即返回值是空</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参数放在小括号中定义。此处括号内没有内容，表明</a:t>
            </a:r>
            <a:r>
              <a:rPr lang="en-US" altLang="zh-CN" sz="2000">
                <a:solidFill>
                  <a:schemeClr val="tx1"/>
                </a:solidFill>
                <a:latin typeface="Times New Roman" panose="02020603050405020304" pitchFamily="18" charset="0"/>
              </a:rPr>
              <a:t>Main</a:t>
            </a:r>
            <a:r>
              <a:rPr lang="zh-CN" altLang="en-US" sz="2000">
                <a:solidFill>
                  <a:schemeClr val="tx1"/>
                </a:solidFill>
                <a:latin typeface="Times New Roman" panose="02020603050405020304" pitchFamily="18" charset="0"/>
              </a:rPr>
              <a:t>方法没有任何参数</a:t>
            </a:r>
            <a:endParaRPr lang="zh-CN" altLang="en-US" sz="2000">
              <a:solidFill>
                <a:schemeClr val="tx1"/>
              </a:solidFill>
              <a:latin typeface="Times New Roman" panose="02020603050405020304" pitchFamily="18" charset="0"/>
            </a:endParaRPr>
          </a:p>
        </p:txBody>
      </p:sp>
      <p:sp>
        <p:nvSpPr>
          <p:cNvPr id="54277" name="Text Box 5"/>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 </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351405" y="2060575"/>
            <a:ext cx="7560945" cy="585470"/>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t>6: Console.WriteLine(“Hello, World!”);</a:t>
            </a:r>
            <a:endParaRPr lang="en-US" altLang="zh-CN" sz="2400" b="0"/>
          </a:p>
          <a:p>
            <a:pPr eaLnBrk="1" hangingPunct="1">
              <a:buFont typeface="Wingdings" panose="05000000000000000000" pitchFamily="2" charset="2"/>
              <a:buNone/>
            </a:pPr>
            <a:endParaRPr lang="zh-CN" altLang="en-US" sz="2400" b="0"/>
          </a:p>
        </p:txBody>
      </p:sp>
      <p:sp>
        <p:nvSpPr>
          <p:cNvPr id="55299" name="Text Box 3"/>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6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5300" name="Text Box 4"/>
          <p:cNvSpPr txBox="1">
            <a:spLocks noChangeArrowheads="1"/>
          </p:cNvSpPr>
          <p:nvPr/>
        </p:nvSpPr>
        <p:spPr bwMode="auto">
          <a:xfrm>
            <a:off x="2351089" y="3031491"/>
            <a:ext cx="7704137" cy="230346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Clr>
                <a:srgbClr val="FD31AA"/>
              </a:buClr>
              <a:buSzPct val="150000"/>
              <a:buFontTx/>
              <a:buChar char="•"/>
            </a:pPr>
            <a:r>
              <a:rPr lang="zh-CN" altLang="en-US" sz="2400">
                <a:solidFill>
                  <a:schemeClr val="tx1"/>
                </a:solidFill>
                <a:latin typeface="Times New Roman" panose="02020603050405020304" pitchFamily="18" charset="0"/>
              </a:rPr>
              <a:t> 语句</a:t>
            </a:r>
            <a:endParaRPr lang="zh-CN" altLang="en-US" sz="24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在</a:t>
            </a:r>
            <a:r>
              <a:rPr lang="en-US" altLang="zh-CN" sz="2000">
                <a:solidFill>
                  <a:schemeClr val="tx1"/>
                </a:solidFill>
                <a:latin typeface="Times New Roman" panose="02020603050405020304" pitchFamily="18" charset="0"/>
              </a:rPr>
              <a:t>C#</a:t>
            </a:r>
            <a:r>
              <a:rPr lang="zh-CN" altLang="en-US" sz="2000">
                <a:solidFill>
                  <a:schemeClr val="tx1"/>
                </a:solidFill>
                <a:latin typeface="Times New Roman" panose="02020603050405020304" pitchFamily="18" charset="0"/>
              </a:rPr>
              <a:t>中要执行的指令</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语句之间用；分隔，编译器通过分号来区分多个语句</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使用大括号</a:t>
            </a:r>
            <a:r>
              <a:rPr lang="en-US" altLang="zh-CN" sz="2000">
                <a:solidFill>
                  <a:schemeClr val="tx1"/>
                </a:solidFill>
                <a:latin typeface="Times New Roman" panose="02020603050405020304" pitchFamily="18" charset="0"/>
              </a:rPr>
              <a:t>{ }</a:t>
            </a:r>
            <a:r>
              <a:rPr lang="zh-CN" altLang="en-US" sz="2000">
                <a:solidFill>
                  <a:schemeClr val="tx1"/>
                </a:solidFill>
                <a:latin typeface="Times New Roman" panose="02020603050405020304" pitchFamily="18" charset="0"/>
              </a:rPr>
              <a:t>标识某个代码块的开始和结束，从而可以对语句进行组合。大括号必须成对匹配。</a:t>
            </a:r>
            <a:endParaRPr lang="zh-CN" altLang="en-US" sz="2000">
              <a:solidFill>
                <a:schemeClr val="tx1"/>
              </a:solidFill>
              <a:latin typeface="Times New Roman" panose="02020603050405020304" pitchFamily="18" charset="0"/>
            </a:endParaRPr>
          </a:p>
        </p:txBody>
      </p:sp>
      <p:sp>
        <p:nvSpPr>
          <p:cNvPr id="55301" name="Text Box 5"/>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 </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424430" y="2251710"/>
            <a:ext cx="7487920" cy="508635"/>
          </a:xfrm>
          <a:prstGeom prst="rect">
            <a:avLst/>
          </a:prstGeom>
          <a:solidFill>
            <a:schemeClr val="bg1"/>
          </a:solidFill>
          <a:ln w="9525">
            <a:solidFill>
              <a:schemeClr val="tx1"/>
            </a:solidFill>
            <a:miter lim="800000"/>
          </a:ln>
        </p:spPr>
        <p:txBody>
          <a:bodyPr/>
          <a:lstStyle>
            <a:lvl1pPr marL="609600" indent="-6096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1114425"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795780"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2138680"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5577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30149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3472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929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4386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solidFill>
                  <a:srgbClr val="FF6699"/>
                </a:solidFill>
              </a:rPr>
              <a:t>6:</a:t>
            </a:r>
            <a:r>
              <a:rPr lang="en-US" altLang="zh-CN" sz="2400" b="0"/>
              <a:t> Console.WriteLine(“Hello, World!”);</a:t>
            </a:r>
            <a:endParaRPr lang="en-US" altLang="zh-CN" sz="2400" b="0"/>
          </a:p>
          <a:p>
            <a:pPr eaLnBrk="1" hangingPunct="1">
              <a:buFont typeface="Wingdings" panose="05000000000000000000" pitchFamily="2" charset="2"/>
              <a:buNone/>
            </a:pPr>
            <a:endParaRPr lang="zh-CN" altLang="en-US" sz="2400" b="0"/>
          </a:p>
        </p:txBody>
      </p:sp>
      <p:sp>
        <p:nvSpPr>
          <p:cNvPr id="56323" name="Text Box 3"/>
          <p:cNvSpPr txBox="1">
            <a:spLocks noChangeArrowheads="1"/>
          </p:cNvSpPr>
          <p:nvPr/>
        </p:nvSpPr>
        <p:spPr bwMode="auto">
          <a:xfrm>
            <a:off x="1774826"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latin typeface="Courier New" panose="02070309020205020404" pitchFamily="49" charset="0"/>
              </a:rPr>
              <a:t>第 </a:t>
            </a:r>
            <a:r>
              <a:rPr lang="en-US" altLang="zh-CN" sz="2400">
                <a:solidFill>
                  <a:schemeClr val="tx1"/>
                </a:solidFill>
                <a:latin typeface="Courier New" panose="02070309020205020404" pitchFamily="49" charset="0"/>
              </a:rPr>
              <a:t>6 </a:t>
            </a:r>
            <a:r>
              <a:rPr lang="zh-CN" altLang="en-US" sz="2400">
                <a:solidFill>
                  <a:schemeClr val="tx1"/>
                </a:solidFill>
                <a:latin typeface="Courier New" panose="02070309020205020404" pitchFamily="49" charset="0"/>
              </a:rPr>
              <a:t>行：</a:t>
            </a:r>
            <a:endParaRPr lang="zh-CN" altLang="en-US" sz="2400">
              <a:solidFill>
                <a:schemeClr val="tx1"/>
              </a:solidFill>
              <a:latin typeface="Courier New" panose="02070309020205020404" pitchFamily="49" charset="0"/>
            </a:endParaRPr>
          </a:p>
        </p:txBody>
      </p:sp>
      <p:sp>
        <p:nvSpPr>
          <p:cNvPr id="56324" name="Text Box 4"/>
          <p:cNvSpPr txBox="1">
            <a:spLocks noChangeArrowheads="1"/>
          </p:cNvSpPr>
          <p:nvPr/>
        </p:nvSpPr>
        <p:spPr bwMode="auto">
          <a:xfrm>
            <a:off x="2424113" y="2997200"/>
            <a:ext cx="7993062" cy="33845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Clr>
                <a:srgbClr val="FD31AA"/>
              </a:buClr>
              <a:buSzPct val="150000"/>
              <a:buFontTx/>
              <a:buChar char="•"/>
            </a:pPr>
            <a:r>
              <a:rPr lang="zh-CN" altLang="en-US" sz="2400">
                <a:solidFill>
                  <a:schemeClr val="tx1"/>
                </a:solidFill>
                <a:latin typeface="Times New Roman" panose="02020603050405020304" pitchFamily="18" charset="0"/>
              </a:rPr>
              <a:t> 语句</a:t>
            </a:r>
            <a:endParaRPr lang="zh-CN" altLang="en-US" sz="24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  </a:t>
            </a:r>
            <a:r>
              <a:rPr lang="en-US" altLang="zh-CN" sz="2000">
                <a:solidFill>
                  <a:schemeClr val="tx1"/>
                </a:solidFill>
                <a:latin typeface="Times New Roman" panose="02020603050405020304" pitchFamily="18" charset="0"/>
              </a:rPr>
              <a:t>HelloWorld</a:t>
            </a:r>
            <a:r>
              <a:rPr lang="zh-CN" altLang="en-US" sz="2000">
                <a:solidFill>
                  <a:schemeClr val="tx1"/>
                </a:solidFill>
                <a:latin typeface="Times New Roman" panose="02020603050405020304" pitchFamily="18" charset="0"/>
              </a:rPr>
              <a:t>程序的主要目的就是在屏幕上显示一条问候  	</a:t>
            </a:r>
            <a:r>
              <a:rPr lang="en-US" altLang="zh-CN" sz="2000">
                <a:solidFill>
                  <a:schemeClr val="tx1"/>
                </a:solidFill>
                <a:latin typeface="Times New Roman" panose="02020603050405020304" pitchFamily="18" charset="0"/>
              </a:rPr>
              <a:t>WriteLine</a:t>
            </a:r>
            <a:r>
              <a:rPr lang="zh-CN" altLang="en-US" sz="2000">
                <a:solidFill>
                  <a:schemeClr val="tx1"/>
                </a:solidFill>
                <a:latin typeface="Times New Roman" panose="02020603050405020304" pitchFamily="18" charset="0"/>
              </a:rPr>
              <a:t>方法用来将问候语写到标准输出设备上。</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  </a:t>
            </a:r>
            <a:r>
              <a:rPr lang="en-US" altLang="zh-CN" sz="2000">
                <a:solidFill>
                  <a:schemeClr val="tx1"/>
                </a:solidFill>
                <a:latin typeface="Times New Roman" panose="02020603050405020304" pitchFamily="18" charset="0"/>
              </a:rPr>
              <a:t>Console</a:t>
            </a:r>
            <a:r>
              <a:rPr lang="zh-CN" altLang="en-US" sz="2000">
                <a:solidFill>
                  <a:schemeClr val="tx1"/>
                </a:solidFill>
                <a:latin typeface="Times New Roman" panose="02020603050405020304" pitchFamily="18" charset="0"/>
              </a:rPr>
              <a:t>代表标准输出设备</a:t>
            </a:r>
            <a:r>
              <a:rPr lang="en-US" altLang="zh-CN" sz="2000">
                <a:solidFill>
                  <a:schemeClr val="tx1"/>
                </a:solidFill>
                <a:latin typeface="Times New Roman" panose="02020603050405020304" pitchFamily="18" charset="0"/>
              </a:rPr>
              <a:t>--- </a:t>
            </a:r>
            <a:r>
              <a:rPr lang="zh-CN" altLang="en-US" sz="2000">
                <a:solidFill>
                  <a:schemeClr val="tx1"/>
                </a:solidFill>
                <a:latin typeface="Times New Roman" panose="02020603050405020304" pitchFamily="18" charset="0"/>
              </a:rPr>
              <a:t>屏幕，它属于</a:t>
            </a:r>
            <a:r>
              <a:rPr lang="en-US" altLang="zh-CN" sz="2000">
                <a:solidFill>
                  <a:schemeClr val="tx1"/>
                </a:solidFill>
                <a:latin typeface="Times New Roman" panose="02020603050405020304" pitchFamily="18" charset="0"/>
              </a:rPr>
              <a:t>System</a:t>
            </a:r>
            <a:r>
              <a:rPr lang="zh-CN" altLang="en-US" sz="2000">
                <a:solidFill>
                  <a:schemeClr val="tx1"/>
                </a:solidFill>
                <a:latin typeface="Times New Roman" panose="02020603050405020304" pitchFamily="18" charset="0"/>
              </a:rPr>
              <a:t>命名空间 </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  </a:t>
            </a:r>
            <a:r>
              <a:rPr lang="en-US" altLang="zh-CN" sz="2000">
                <a:solidFill>
                  <a:schemeClr val="tx1"/>
                </a:solidFill>
                <a:latin typeface="Times New Roman" panose="02020603050405020304" pitchFamily="18" charset="0"/>
              </a:rPr>
              <a:t>WriteLine</a:t>
            </a:r>
            <a:r>
              <a:rPr lang="zh-CN" altLang="en-US" sz="2000">
                <a:solidFill>
                  <a:schemeClr val="tx1"/>
                </a:solidFill>
                <a:latin typeface="Times New Roman" panose="02020603050405020304" pitchFamily="18" charset="0"/>
              </a:rPr>
              <a:t>方法是</a:t>
            </a:r>
            <a:r>
              <a:rPr lang="en-US" altLang="zh-CN" sz="2000">
                <a:solidFill>
                  <a:schemeClr val="tx1"/>
                </a:solidFill>
                <a:latin typeface="Times New Roman" panose="02020603050405020304" pitchFamily="18" charset="0"/>
              </a:rPr>
              <a:t>Console</a:t>
            </a:r>
            <a:r>
              <a:rPr lang="zh-CN" altLang="en-US" sz="2000">
                <a:solidFill>
                  <a:schemeClr val="tx1"/>
                </a:solidFill>
                <a:latin typeface="Times New Roman" panose="02020603050405020304" pitchFamily="18" charset="0"/>
              </a:rPr>
              <a:t>类的方法。访问类或对象的方法使用</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None/>
            </a:pPr>
            <a:r>
              <a:rPr lang="zh-CN" altLang="en-US" sz="2000">
                <a:solidFill>
                  <a:schemeClr val="tx1"/>
                </a:solidFill>
                <a:latin typeface="Times New Roman" panose="02020603050405020304" pitchFamily="18" charset="0"/>
              </a:rPr>
              <a:t> 	 点取符</a:t>
            </a:r>
            <a:r>
              <a:rPr lang="en-US" altLang="zh-CN" sz="2000">
                <a:solidFill>
                  <a:schemeClr val="tx1"/>
                </a:solidFill>
                <a:latin typeface="Times New Roman" panose="02020603050405020304" pitchFamily="18" charset="0"/>
              </a:rPr>
              <a:t>.</a:t>
            </a:r>
            <a:r>
              <a:rPr lang="zh-CN" altLang="en-US" sz="2000">
                <a:solidFill>
                  <a:schemeClr val="tx1"/>
                </a:solidFill>
                <a:latin typeface="Times New Roman" panose="02020603050405020304" pitchFamily="18" charset="0"/>
              </a:rPr>
              <a:t>来完成。</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 字符串用双引号“    ”表示</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Char char="w"/>
            </a:pPr>
            <a:r>
              <a:rPr lang="zh-CN" altLang="en-US" sz="2000">
                <a:solidFill>
                  <a:schemeClr val="tx1"/>
                </a:solidFill>
                <a:latin typeface="Times New Roman" panose="02020603050405020304" pitchFamily="18" charset="0"/>
              </a:rPr>
              <a:t> 字符串“</a:t>
            </a:r>
            <a:r>
              <a:rPr lang="en-US" altLang="zh-CN" sz="2000">
                <a:solidFill>
                  <a:schemeClr val="tx1"/>
                </a:solidFill>
                <a:latin typeface="Times New Roman" panose="02020603050405020304" pitchFamily="18" charset="0"/>
              </a:rPr>
              <a:t>Hello,World”</a:t>
            </a:r>
            <a:r>
              <a:rPr lang="zh-CN" altLang="en-US" sz="2000">
                <a:solidFill>
                  <a:schemeClr val="tx1"/>
                </a:solidFill>
                <a:latin typeface="Times New Roman" panose="02020603050405020304" pitchFamily="18" charset="0"/>
              </a:rPr>
              <a:t>是</a:t>
            </a:r>
            <a:r>
              <a:rPr lang="en-US" altLang="zh-CN" sz="2000">
                <a:solidFill>
                  <a:schemeClr val="tx1"/>
                </a:solidFill>
                <a:latin typeface="Times New Roman" panose="02020603050405020304" pitchFamily="18" charset="0"/>
              </a:rPr>
              <a:t>WriteLine</a:t>
            </a:r>
            <a:r>
              <a:rPr lang="zh-CN" altLang="en-US" sz="2000">
                <a:solidFill>
                  <a:schemeClr val="tx1"/>
                </a:solidFill>
                <a:latin typeface="Times New Roman" panose="02020603050405020304" pitchFamily="18" charset="0"/>
              </a:rPr>
              <a:t>方法的参数，表示屏幕输出</a:t>
            </a:r>
            <a:endParaRPr lang="zh-CN" altLang="en-US" sz="2000">
              <a:solidFill>
                <a:schemeClr val="tx1"/>
              </a:solidFill>
              <a:latin typeface="Times New Roman" panose="02020603050405020304" pitchFamily="18" charset="0"/>
            </a:endParaRPr>
          </a:p>
          <a:p>
            <a:pPr lvl="1" eaLnBrk="1" hangingPunct="1">
              <a:buClr>
                <a:srgbClr val="0000FF"/>
              </a:buClr>
              <a:buSzTx/>
              <a:buFont typeface="Wingdings" panose="05000000000000000000" pitchFamily="2" charset="2"/>
              <a:buNone/>
            </a:pPr>
            <a:r>
              <a:rPr lang="zh-CN" altLang="en-US" sz="2000">
                <a:solidFill>
                  <a:schemeClr val="tx1"/>
                </a:solidFill>
                <a:latin typeface="Times New Roman" panose="02020603050405020304" pitchFamily="18" charset="0"/>
              </a:rPr>
              <a:t> 	的内容</a:t>
            </a:r>
            <a:endParaRPr lang="zh-CN" altLang="en-US" sz="2400">
              <a:solidFill>
                <a:schemeClr val="tx1"/>
              </a:solidFill>
              <a:latin typeface="Times New Roman" panose="02020603050405020304" pitchFamily="18" charset="0"/>
            </a:endParaRPr>
          </a:p>
        </p:txBody>
      </p:sp>
      <p:sp>
        <p:nvSpPr>
          <p:cNvPr id="56325" name="Text Box 5"/>
          <p:cNvSpPr txBox="1">
            <a:spLocks noChangeArrowheads="1"/>
          </p:cNvSpPr>
          <p:nvPr/>
        </p:nvSpPr>
        <p:spPr bwMode="auto">
          <a:xfrm>
            <a:off x="3352800" y="5334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3600" i="1">
                <a:solidFill>
                  <a:schemeClr val="tx1"/>
                </a:solidFill>
                <a:latin typeface="Times New Roman" panose="02020603050405020304" pitchFamily="18" charset="0"/>
              </a:rPr>
              <a:t>第一个 </a:t>
            </a:r>
            <a:r>
              <a:rPr lang="en-US" altLang="zh-CN" sz="3600" i="1">
                <a:solidFill>
                  <a:schemeClr val="tx1"/>
                </a:solidFill>
                <a:latin typeface="Times New Roman" panose="02020603050405020304" pitchFamily="18" charset="0"/>
              </a:rPr>
              <a:t>C# </a:t>
            </a:r>
            <a:r>
              <a:rPr lang="zh-CN" altLang="en-US" sz="3600" i="1">
                <a:solidFill>
                  <a:schemeClr val="tx1"/>
                </a:solidFill>
                <a:latin typeface="Times New Roman" panose="02020603050405020304" pitchFamily="18" charset="0"/>
              </a:rPr>
              <a:t>程序 ：</a:t>
            </a:r>
            <a:r>
              <a:rPr lang="en-US" altLang="zh-CN" sz="3600" i="1">
                <a:solidFill>
                  <a:schemeClr val="tx1"/>
                </a:solidFill>
                <a:latin typeface="Times New Roman" panose="02020603050405020304" pitchFamily="18" charset="0"/>
              </a:rPr>
              <a:t>HelloWorld</a:t>
            </a:r>
            <a:endParaRPr lang="en-US" altLang="zh-CN" sz="3600" i="1">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1825625" y="1341438"/>
            <a:ext cx="8540750" cy="4125912"/>
          </a:xfrm>
        </p:spPr>
        <p:txBody>
          <a:bodyPr>
            <a:normAutofit fontScale="92500" lnSpcReduction="20000"/>
          </a:bodyPr>
          <a:lstStyle/>
          <a:p>
            <a:pPr eaLnBrk="1" hangingPunct="1">
              <a:buFont typeface="Wingdings" panose="05000000000000000000" pitchFamily="2" charset="2"/>
              <a:buNone/>
            </a:pPr>
            <a:r>
              <a:rPr lang="en-US" altLang="zh-CN" sz="2000">
                <a:latin typeface="黑体" panose="02010609060101010101" pitchFamily="49" charset="-122"/>
              </a:rPr>
              <a:t>//</a:t>
            </a:r>
            <a:r>
              <a:rPr lang="zh-CN" altLang="en-US" sz="2000">
                <a:latin typeface="黑体" panose="02010609060101010101" pitchFamily="49" charset="-122"/>
              </a:rPr>
              <a:t>这是用 </a:t>
            </a:r>
            <a:r>
              <a:rPr lang="en-US" altLang="zh-CN" sz="2000"/>
              <a:t>C#</a:t>
            </a:r>
            <a:r>
              <a:rPr lang="en-US" altLang="zh-CN" sz="2000">
                <a:latin typeface="黑体" panose="02010609060101010101" pitchFamily="49" charset="-122"/>
              </a:rPr>
              <a:t> </a:t>
            </a:r>
            <a:r>
              <a:rPr lang="zh-CN" altLang="en-US" sz="2000">
                <a:latin typeface="黑体" panose="02010609060101010101" pitchFamily="49" charset="-122"/>
              </a:rPr>
              <a:t>编写的一个简单的 </a:t>
            </a:r>
            <a:r>
              <a:rPr lang="en-US" altLang="zh-CN" sz="2000"/>
              <a:t>HelloWorld </a:t>
            </a:r>
            <a:r>
              <a:rPr lang="zh-CN" altLang="en-US" sz="2000">
                <a:latin typeface="黑体" panose="02010609060101010101" pitchFamily="49" charset="-122"/>
              </a:rPr>
              <a:t>程序</a:t>
            </a:r>
            <a:endParaRPr lang="zh-CN" altLang="en-US" sz="2000">
              <a:latin typeface="黑体" panose="02010609060101010101" pitchFamily="49" charset="-122"/>
            </a:endParaRPr>
          </a:p>
          <a:p>
            <a:pPr eaLnBrk="1" hangingPunct="1">
              <a:buFont typeface="Wingdings" panose="05000000000000000000" pitchFamily="2" charset="2"/>
              <a:buNone/>
            </a:pPr>
            <a:r>
              <a:rPr lang="en-US" altLang="zh-CN" sz="2000"/>
              <a:t>using System;</a:t>
            </a:r>
            <a:endParaRPr lang="en-US" altLang="zh-CN" sz="2000"/>
          </a:p>
          <a:p>
            <a:pPr eaLnBrk="1" hangingPunct="1">
              <a:buFont typeface="Wingdings" panose="05000000000000000000" pitchFamily="2" charset="2"/>
              <a:buNone/>
            </a:pPr>
            <a:r>
              <a:rPr lang="en-US" altLang="zh-CN" sz="2000"/>
              <a:t>namespace Notepad</a:t>
            </a:r>
            <a:endParaRPr lang="en-US" altLang="zh-CN" sz="2000"/>
          </a:p>
          <a:p>
            <a:pPr eaLnBrk="1" hangingPunct="1">
              <a:buFont typeface="Wingdings" panose="05000000000000000000" pitchFamily="2" charset="2"/>
              <a:buNone/>
            </a:pPr>
            <a:r>
              <a:rPr lang="en-US" altLang="zh-CN" sz="2000"/>
              <a:t>{</a:t>
            </a:r>
            <a:endParaRPr lang="en-US" altLang="zh-CN" sz="2000"/>
          </a:p>
          <a:p>
            <a:pPr eaLnBrk="1" hangingPunct="1">
              <a:buFont typeface="Wingdings" panose="05000000000000000000" pitchFamily="2" charset="2"/>
              <a:buNone/>
            </a:pPr>
            <a:r>
              <a:rPr lang="en-US" altLang="zh-CN" sz="2000"/>
              <a:t>	class HelloWorld</a:t>
            </a:r>
            <a:endParaRPr lang="en-US" altLang="zh-CN" sz="2000"/>
          </a:p>
          <a:p>
            <a:pPr eaLnBrk="1" hangingPunct="1">
              <a:buFont typeface="Wingdings" panose="05000000000000000000" pitchFamily="2" charset="2"/>
              <a:buNone/>
            </a:pPr>
            <a:r>
              <a:rPr lang="en-US" altLang="zh-CN" sz="2000"/>
              <a:t>	{</a:t>
            </a:r>
            <a:endParaRPr lang="en-US" altLang="zh-CN" sz="2000"/>
          </a:p>
          <a:p>
            <a:pPr eaLnBrk="1" hangingPunct="1">
              <a:buFont typeface="Wingdings" panose="05000000000000000000" pitchFamily="2" charset="2"/>
              <a:buNone/>
            </a:pPr>
            <a:r>
              <a:rPr lang="en-US" altLang="zh-CN" sz="2000"/>
              <a:t>		</a:t>
            </a:r>
            <a:r>
              <a:rPr lang="en-US" altLang="zh-CN" sz="2000">
                <a:solidFill>
                  <a:srgbClr val="FF0000"/>
                </a:solidFill>
              </a:rPr>
              <a:t>static</a:t>
            </a:r>
            <a:r>
              <a:rPr lang="en-US" altLang="zh-CN" sz="2000"/>
              <a:t> void </a:t>
            </a:r>
            <a:r>
              <a:rPr lang="en-US" altLang="zh-CN" sz="2000">
                <a:solidFill>
                  <a:srgbClr val="FF0000"/>
                </a:solidFill>
              </a:rPr>
              <a:t>Main</a:t>
            </a:r>
            <a:r>
              <a:rPr lang="en-US" altLang="zh-CN" sz="2000"/>
              <a:t>()</a:t>
            </a:r>
            <a:endParaRPr lang="en-US" altLang="zh-CN" sz="2000"/>
          </a:p>
          <a:p>
            <a:pPr eaLnBrk="1" hangingPunct="1">
              <a:buFont typeface="Wingdings" panose="05000000000000000000" pitchFamily="2" charset="2"/>
              <a:buNone/>
            </a:pPr>
            <a:r>
              <a:rPr lang="en-US" altLang="zh-CN" sz="2000"/>
              <a:t>		{</a:t>
            </a:r>
            <a:endParaRPr lang="en-US" altLang="zh-CN" sz="2000"/>
          </a:p>
          <a:p>
            <a:pPr eaLnBrk="1" hangingPunct="1">
              <a:buFont typeface="Wingdings" panose="05000000000000000000" pitchFamily="2" charset="2"/>
              <a:buNone/>
            </a:pPr>
            <a:r>
              <a:rPr lang="en-US" altLang="zh-CN" sz="2000"/>
              <a:t>			Console.WriteLine("Hello World");</a:t>
            </a:r>
            <a:endParaRPr lang="en-US" altLang="zh-CN" sz="2000"/>
          </a:p>
          <a:p>
            <a:pPr eaLnBrk="1" hangingPunct="1">
              <a:buFont typeface="Wingdings" panose="05000000000000000000" pitchFamily="2" charset="2"/>
              <a:buNone/>
            </a:pPr>
            <a:r>
              <a:rPr lang="en-US" altLang="zh-CN" sz="2000"/>
              <a:t>		}</a:t>
            </a:r>
            <a:endParaRPr lang="en-US" altLang="zh-CN" sz="2000"/>
          </a:p>
          <a:p>
            <a:pPr eaLnBrk="1" hangingPunct="1">
              <a:buFont typeface="Wingdings" panose="05000000000000000000" pitchFamily="2" charset="2"/>
              <a:buNone/>
            </a:pPr>
            <a:r>
              <a:rPr lang="en-US" altLang="zh-CN" sz="2000"/>
              <a:t>	}</a:t>
            </a:r>
            <a:endParaRPr lang="en-US" altLang="zh-CN" sz="2000"/>
          </a:p>
          <a:p>
            <a:pPr eaLnBrk="1" hangingPunct="1">
              <a:buFont typeface="Wingdings" panose="05000000000000000000" pitchFamily="2" charset="2"/>
              <a:buNone/>
            </a:pPr>
            <a:r>
              <a:rPr lang="en-US" altLang="zh-CN" sz="2000"/>
              <a:t>}</a:t>
            </a:r>
            <a:endParaRPr lang="en-US" altLang="zh-CN" sz="2000"/>
          </a:p>
        </p:txBody>
      </p:sp>
      <p:sp>
        <p:nvSpPr>
          <p:cNvPr id="57347" name="AutoShape 3"/>
          <p:cNvSpPr>
            <a:spLocks noChangeArrowheads="1"/>
          </p:cNvSpPr>
          <p:nvPr/>
        </p:nvSpPr>
        <p:spPr bwMode="auto">
          <a:xfrm>
            <a:off x="5448300" y="2781300"/>
            <a:ext cx="3455988" cy="395288"/>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Arial" panose="020B0604020202020204" pitchFamily="34" charset="0"/>
                <a:ea typeface="黑体" panose="02010609060101010101" pitchFamily="49" charset="-122"/>
              </a:rPr>
              <a:t>声明 </a:t>
            </a:r>
            <a:r>
              <a:rPr lang="en-US" altLang="zh-CN" sz="1800" b="0">
                <a:solidFill>
                  <a:schemeClr val="tx1"/>
                </a:solidFill>
                <a:latin typeface="Arial" panose="020B0604020202020204" pitchFamily="34" charset="0"/>
                <a:ea typeface="黑体" panose="02010609060101010101" pitchFamily="49" charset="-122"/>
              </a:rPr>
              <a:t>HelloWorld </a:t>
            </a:r>
            <a:r>
              <a:rPr lang="zh-CN" altLang="en-US" sz="1800" b="0">
                <a:solidFill>
                  <a:schemeClr val="tx1"/>
                </a:solidFill>
                <a:latin typeface="Arial" panose="020B0604020202020204" pitchFamily="34" charset="0"/>
                <a:ea typeface="黑体" panose="02010609060101010101" pitchFamily="49" charset="-122"/>
              </a:rPr>
              <a:t>类</a:t>
            </a:r>
            <a:endParaRPr lang="zh-CN" altLang="en-US" sz="1800" b="0">
              <a:solidFill>
                <a:schemeClr val="tx1"/>
              </a:solidFill>
              <a:latin typeface="Arial" panose="020B0604020202020204" pitchFamily="34" charset="0"/>
              <a:ea typeface="黑体" panose="02010609060101010101" pitchFamily="49" charset="-122"/>
            </a:endParaRPr>
          </a:p>
        </p:txBody>
      </p:sp>
      <p:sp>
        <p:nvSpPr>
          <p:cNvPr id="57348" name="AutoShape 4"/>
          <p:cNvSpPr>
            <a:spLocks noChangeArrowheads="1"/>
          </p:cNvSpPr>
          <p:nvPr/>
        </p:nvSpPr>
        <p:spPr bwMode="auto">
          <a:xfrm>
            <a:off x="4008438" y="908050"/>
            <a:ext cx="3816350" cy="395288"/>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Arial" panose="020B0604020202020204" pitchFamily="34" charset="0"/>
                <a:ea typeface="黑体" panose="02010609060101010101" pitchFamily="49" charset="-122"/>
              </a:rPr>
              <a:t>描述代码的注释</a:t>
            </a:r>
            <a:endParaRPr lang="zh-CN" altLang="en-US" sz="1800" b="0">
              <a:solidFill>
                <a:schemeClr val="tx1"/>
              </a:solidFill>
              <a:latin typeface="Arial" panose="020B0604020202020204" pitchFamily="34" charset="0"/>
              <a:ea typeface="黑体" panose="02010609060101010101" pitchFamily="49" charset="-122"/>
            </a:endParaRPr>
          </a:p>
        </p:txBody>
      </p:sp>
      <p:sp>
        <p:nvSpPr>
          <p:cNvPr id="57349" name="Rectangle 5"/>
          <p:cNvSpPr>
            <a:spLocks noGrp="1" noChangeArrowheads="1"/>
          </p:cNvSpPr>
          <p:nvPr>
            <p:ph type="title"/>
          </p:nvPr>
        </p:nvSpPr>
        <p:spPr>
          <a:xfrm>
            <a:off x="2330450" y="260351"/>
            <a:ext cx="8229600" cy="792163"/>
          </a:xfrm>
        </p:spPr>
        <p:txBody>
          <a:bodyPr/>
          <a:lstStyle/>
          <a:p>
            <a:pPr eaLnBrk="1" hangingPunct="1"/>
            <a:r>
              <a:rPr lang="en-US" altLang="zh-CN" smtClean="0">
                <a:ea typeface="宋体" panose="02010600030101010101" pitchFamily="2" charset="-122"/>
              </a:rPr>
              <a:t>Hello World</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程序</a:t>
            </a:r>
            <a:endParaRPr lang="zh-CN" altLang="en-US" smtClean="0">
              <a:latin typeface="黑体" panose="02010609060101010101" pitchFamily="49" charset="-122"/>
              <a:ea typeface="黑体" panose="02010609060101010101" pitchFamily="49" charset="-122"/>
            </a:endParaRPr>
          </a:p>
        </p:txBody>
      </p:sp>
      <p:sp>
        <p:nvSpPr>
          <p:cNvPr id="57350" name="AutoShape 6"/>
          <p:cNvSpPr>
            <a:spLocks noChangeArrowheads="1"/>
          </p:cNvSpPr>
          <p:nvPr/>
        </p:nvSpPr>
        <p:spPr bwMode="auto">
          <a:xfrm>
            <a:off x="5664201" y="3500439"/>
            <a:ext cx="4392613" cy="395287"/>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黑体" panose="02010609060101010101" pitchFamily="49" charset="-122"/>
                <a:ea typeface="黑体" panose="02010609060101010101" pitchFamily="49" charset="-122"/>
              </a:rPr>
              <a:t>程序入口点， </a:t>
            </a:r>
            <a:r>
              <a:rPr lang="en-US" altLang="zh-CN" sz="1800" b="0">
                <a:solidFill>
                  <a:schemeClr val="tx1"/>
                </a:solidFill>
                <a:latin typeface="黑体" panose="02010609060101010101" pitchFamily="49" charset="-122"/>
                <a:ea typeface="黑体" panose="02010609060101010101" pitchFamily="49" charset="-122"/>
              </a:rPr>
              <a:t>Main </a:t>
            </a:r>
            <a:r>
              <a:rPr lang="zh-CN" altLang="en-US" sz="1800" b="0">
                <a:solidFill>
                  <a:schemeClr val="tx1"/>
                </a:solidFill>
                <a:latin typeface="黑体" panose="02010609060101010101" pitchFamily="49" charset="-122"/>
                <a:ea typeface="黑体" panose="02010609060101010101" pitchFamily="49" charset="-122"/>
              </a:rPr>
              <a:t>的返回类型为 </a:t>
            </a:r>
            <a:r>
              <a:rPr lang="en-US" altLang="zh-CN" sz="1800" b="0">
                <a:solidFill>
                  <a:schemeClr val="tx1"/>
                </a:solidFill>
                <a:latin typeface="黑体" panose="02010609060101010101" pitchFamily="49" charset="-122"/>
                <a:ea typeface="黑体" panose="02010609060101010101" pitchFamily="49" charset="-122"/>
              </a:rPr>
              <a:t>void</a:t>
            </a:r>
            <a:endParaRPr lang="en-US" altLang="zh-CN" sz="1800" b="0">
              <a:solidFill>
                <a:schemeClr val="tx1"/>
              </a:solidFill>
              <a:latin typeface="黑体" panose="02010609060101010101" pitchFamily="49" charset="-122"/>
              <a:ea typeface="黑体" panose="02010609060101010101" pitchFamily="49" charset="-122"/>
            </a:endParaRPr>
          </a:p>
        </p:txBody>
      </p:sp>
      <p:sp>
        <p:nvSpPr>
          <p:cNvPr id="57351" name="AutoShape 7"/>
          <p:cNvSpPr>
            <a:spLocks noChangeArrowheads="1"/>
          </p:cNvSpPr>
          <p:nvPr/>
        </p:nvSpPr>
        <p:spPr bwMode="auto">
          <a:xfrm>
            <a:off x="4278314" y="4759325"/>
            <a:ext cx="5508625" cy="395288"/>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Arial" panose="020B0604020202020204" pitchFamily="34" charset="0"/>
                <a:ea typeface="黑体" panose="02010609060101010101" pitchFamily="49" charset="-122"/>
              </a:rPr>
              <a:t>控制台类的 </a:t>
            </a:r>
            <a:r>
              <a:rPr lang="en-US" altLang="zh-CN" sz="1800" b="0">
                <a:solidFill>
                  <a:schemeClr val="tx1"/>
                </a:solidFill>
                <a:latin typeface="Arial" panose="020B0604020202020204" pitchFamily="34" charset="0"/>
                <a:ea typeface="黑体" panose="02010609060101010101" pitchFamily="49" charset="-122"/>
              </a:rPr>
              <a:t>WriteLine() </a:t>
            </a:r>
            <a:r>
              <a:rPr lang="zh-CN" altLang="en-US" sz="1800" b="0">
                <a:solidFill>
                  <a:schemeClr val="tx1"/>
                </a:solidFill>
                <a:latin typeface="Arial" panose="020B0604020202020204" pitchFamily="34" charset="0"/>
                <a:ea typeface="黑体" panose="02010609060101010101" pitchFamily="49" charset="-122"/>
              </a:rPr>
              <a:t>方法用于显示输出结果</a:t>
            </a:r>
            <a:endParaRPr lang="zh-CN" altLang="en-US" sz="1800" b="0">
              <a:solidFill>
                <a:schemeClr val="tx1"/>
              </a:solidFill>
              <a:latin typeface="Arial" panose="020B0604020202020204" pitchFamily="34" charset="0"/>
              <a:ea typeface="黑体" panose="02010609060101010101" pitchFamily="49" charset="-122"/>
            </a:endParaRPr>
          </a:p>
        </p:txBody>
      </p:sp>
      <p:sp>
        <p:nvSpPr>
          <p:cNvPr id="57352" name="AutoShape 8"/>
          <p:cNvSpPr>
            <a:spLocks noChangeArrowheads="1"/>
          </p:cNvSpPr>
          <p:nvPr/>
        </p:nvSpPr>
        <p:spPr bwMode="auto">
          <a:xfrm>
            <a:off x="5016501" y="1700214"/>
            <a:ext cx="3673475" cy="358775"/>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Arial" panose="020B0604020202020204" pitchFamily="34" charset="0"/>
                <a:ea typeface="黑体" panose="02010609060101010101" pitchFamily="49" charset="-122"/>
              </a:rPr>
              <a:t>导入 </a:t>
            </a:r>
            <a:r>
              <a:rPr lang="en-US" altLang="zh-CN" sz="1800" b="0">
                <a:solidFill>
                  <a:schemeClr val="tx1"/>
                </a:solidFill>
                <a:latin typeface="Arial" panose="020B0604020202020204" pitchFamily="34" charset="0"/>
                <a:ea typeface="黑体" panose="02010609060101010101" pitchFamily="49" charset="-122"/>
              </a:rPr>
              <a:t>System </a:t>
            </a:r>
            <a:r>
              <a:rPr lang="zh-CN" altLang="en-US" sz="1800" b="0">
                <a:solidFill>
                  <a:schemeClr val="tx1"/>
                </a:solidFill>
                <a:latin typeface="Arial" panose="020B0604020202020204" pitchFamily="34" charset="0"/>
                <a:ea typeface="黑体" panose="02010609060101010101" pitchFamily="49" charset="-122"/>
              </a:rPr>
              <a:t>命名空间</a:t>
            </a:r>
            <a:endParaRPr lang="zh-CN" altLang="en-US" sz="1800" b="0">
              <a:solidFill>
                <a:schemeClr val="tx1"/>
              </a:solidFill>
              <a:latin typeface="Arial" panose="020B0604020202020204" pitchFamily="34" charset="0"/>
              <a:ea typeface="黑体" panose="02010609060101010101" pitchFamily="49" charset="-122"/>
            </a:endParaRPr>
          </a:p>
        </p:txBody>
      </p:sp>
      <p:sp>
        <p:nvSpPr>
          <p:cNvPr id="57353" name="AutoShape 9"/>
          <p:cNvSpPr>
            <a:spLocks noChangeArrowheads="1"/>
          </p:cNvSpPr>
          <p:nvPr/>
        </p:nvSpPr>
        <p:spPr bwMode="auto">
          <a:xfrm>
            <a:off x="5232400" y="2205039"/>
            <a:ext cx="3600450" cy="395287"/>
          </a:xfrm>
          <a:prstGeom prst="flowChartAlternateProcess">
            <a:avLst/>
          </a:prstGeom>
          <a:gradFill rotWithShape="1">
            <a:gsLst>
              <a:gs pos="0">
                <a:srgbClr val="CCFFCC"/>
              </a:gs>
              <a:gs pos="100000">
                <a:schemeClr val="bg1"/>
              </a:gs>
            </a:gsLst>
            <a:lin ang="5400000" scaled="1"/>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0">
                <a:solidFill>
                  <a:schemeClr val="tx1"/>
                </a:solidFill>
                <a:latin typeface="Arial" panose="020B0604020202020204" pitchFamily="34" charset="0"/>
                <a:ea typeface="黑体" panose="02010609060101010101" pitchFamily="49" charset="-122"/>
              </a:rPr>
              <a:t>声明命名空间 </a:t>
            </a:r>
            <a:r>
              <a:rPr lang="en-US" altLang="zh-CN" sz="1800" b="0">
                <a:solidFill>
                  <a:schemeClr val="tx1"/>
                </a:solidFill>
                <a:latin typeface="Arial" panose="020B0604020202020204" pitchFamily="34" charset="0"/>
                <a:ea typeface="黑体" panose="02010609060101010101" pitchFamily="49" charset="-122"/>
              </a:rPr>
              <a:t>Notepad</a:t>
            </a:r>
            <a:endParaRPr lang="en-US" altLang="zh-CN" sz="1800" b="0">
              <a:solidFill>
                <a:schemeClr val="tx1"/>
              </a:solidFill>
              <a:latin typeface="Arial" panose="020B0604020202020204" pitchFamily="34" charset="0"/>
              <a:ea typeface="黑体" panose="02010609060101010101" pitchFamily="49" charset="-122"/>
            </a:endParaRPr>
          </a:p>
        </p:txBody>
      </p:sp>
      <p:sp>
        <p:nvSpPr>
          <p:cNvPr id="39946" name="AutoShape 10"/>
          <p:cNvSpPr>
            <a:spLocks noChangeArrowheads="1"/>
          </p:cNvSpPr>
          <p:nvPr/>
        </p:nvSpPr>
        <p:spPr bwMode="auto">
          <a:xfrm>
            <a:off x="3792539" y="5876925"/>
            <a:ext cx="4537075" cy="395288"/>
          </a:xfrm>
          <a:prstGeom prst="flowChartAlternateProcess">
            <a:avLst/>
          </a:prstGeom>
          <a:gradFill rotWithShape="1">
            <a:gsLst>
              <a:gs pos="0">
                <a:schemeClr val="bg1"/>
              </a:gs>
              <a:gs pos="100000">
                <a:srgbClr val="CCFFCC"/>
              </a:gs>
            </a:gsLst>
            <a:path path="shape">
              <a:fillToRect l="50000" t="50000" r="50000" b="50000"/>
            </a:path>
          </a:gradFill>
          <a:ln w="635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a:solidFill>
                  <a:srgbClr val="FF3300"/>
                </a:solidFill>
                <a:latin typeface="Arial" panose="020B0604020202020204" pitchFamily="34" charset="0"/>
                <a:ea typeface="黑体" panose="02010609060101010101" pitchFamily="49" charset="-122"/>
              </a:rPr>
              <a:t>将文件保存为 *</a:t>
            </a:r>
            <a:r>
              <a:rPr lang="en-US" altLang="zh-CN" sz="1800">
                <a:solidFill>
                  <a:srgbClr val="FF3300"/>
                </a:solidFill>
                <a:latin typeface="Arial" panose="020B0604020202020204" pitchFamily="34" charset="0"/>
                <a:ea typeface="黑体" panose="02010609060101010101" pitchFamily="49" charset="-122"/>
              </a:rPr>
              <a:t>.</a:t>
            </a:r>
            <a:r>
              <a:rPr lang="en-US" altLang="zh-CN" sz="1800">
                <a:solidFill>
                  <a:srgbClr val="FF0000"/>
                </a:solidFill>
                <a:latin typeface="Arial" panose="020B0604020202020204" pitchFamily="34" charset="0"/>
                <a:ea typeface="黑体" panose="02010609060101010101" pitchFamily="49" charset="-122"/>
              </a:rPr>
              <a:t>cs</a:t>
            </a:r>
            <a:endParaRPr lang="en-US" altLang="zh-CN" sz="1800">
              <a:solidFill>
                <a:srgbClr val="FF0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39946"/>
                                        </p:tgtEl>
                                        <p:attrNameLst>
                                          <p:attrName>style.visibility</p:attrName>
                                        </p:attrNameLst>
                                      </p:cBhvr>
                                      <p:to>
                                        <p:strVal val="visible"/>
                                      </p:to>
                                    </p:set>
                                    <p:animEffect transition="in" filter="fade">
                                      <p:cBhvr>
                                        <p:cTn id="7" dur="10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C# </a:t>
            </a:r>
            <a:r>
              <a:rPr lang="zh-CN" altLang="zh-CN"/>
              <a:t>入门</a:t>
            </a:r>
            <a:endParaRPr lang="zh-CN" altLang="zh-CN"/>
          </a:p>
        </p:txBody>
      </p:sp>
      <p:sp>
        <p:nvSpPr>
          <p:cNvPr id="3" name="内容占位符 2"/>
          <p:cNvSpPr>
            <a:spLocks noGrp="1"/>
          </p:cNvSpPr>
          <p:nvPr>
            <p:ph idx="1"/>
          </p:nvPr>
        </p:nvSpPr>
        <p:spPr>
          <a:xfrm>
            <a:off x="69215" y="1354455"/>
            <a:ext cx="4317365" cy="471805"/>
          </a:xfrm>
        </p:spPr>
        <p:txBody>
          <a:bodyPr/>
          <a:lstStyle/>
          <a:p>
            <a:pPr lvl="1"/>
            <a:r>
              <a:rPr lang="en-US" altLang="zh-CN" sz="2400">
                <a:sym typeface="+mn-ea"/>
              </a:rPr>
              <a:t>2.3 c#基本类型 </a:t>
            </a:r>
            <a:endParaRPr lang="en-US" altLang="zh-CN" sz="2400"/>
          </a:p>
          <a:p>
            <a:endParaRPr lang="zh-CN" altLang="en-US"/>
          </a:p>
        </p:txBody>
      </p:sp>
      <p:graphicFrame>
        <p:nvGraphicFramePr>
          <p:cNvPr id="51203" name="Group 3"/>
          <p:cNvGraphicFramePr>
            <a:graphicFrameLocks noGrp="1"/>
          </p:cNvGraphicFramePr>
          <p:nvPr>
            <p:custDataLst>
              <p:tags r:id="rId1"/>
            </p:custDataLst>
          </p:nvPr>
        </p:nvGraphicFramePr>
        <p:xfrm>
          <a:off x="3964940" y="1303020"/>
          <a:ext cx="7939405" cy="5379720"/>
        </p:xfrm>
        <a:graphic>
          <a:graphicData uri="http://schemas.openxmlformats.org/drawingml/2006/table">
            <a:tbl>
              <a:tblPr/>
              <a:tblGrid>
                <a:gridCol w="902335"/>
                <a:gridCol w="2250440"/>
                <a:gridCol w="3102610"/>
                <a:gridCol w="1684020"/>
              </a:tblGrid>
              <a:tr h="31305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类型</a:t>
                      </a:r>
                      <a:endParaRPr kumimoji="0" lang="zh-CN" altLang="en-US" sz="1200" b="1" i="0" u="none" strike="noStrike" cap="none" normalizeH="0" baseline="0" dirty="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描 述</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范围</a:t>
                      </a: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精度</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例子</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rPr>
                        <a:t>object</a:t>
                      </a:r>
                      <a:endPar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所有其它类型的最根本的基础类型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object o = null;</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38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rPr>
                        <a:t>string</a:t>
                      </a:r>
                      <a:endPar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字符串类型，一个字符串是一个</a:t>
                      </a: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Unicode</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字符序列</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string s= "Hello";</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29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err="1"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sbyte</a:t>
                      </a:r>
                      <a:endParaRPr kumimoji="0" lang="en-US" altLang="zh-CN" sz="1400" b="1" i="0" u="none" strike="noStrike" cap="none" normalizeH="0" baseline="0" dirty="0" err="1"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8-bit </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有符号整数类型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–128...127</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sbyte val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93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short</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16-bit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有符号整数类型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–32,768...32,767</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short val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80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int</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32-bit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有符号整数类型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–2,147,483,648...2,147,483,647</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int val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611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long</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64-bit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有符号整数类型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–9,223,372,036,854,775,808</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...9,223,372,036,854,775,807</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long val1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long val2 = 34L;</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48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algn="l" defTabSz="914400" rtl="0" eaLnBrk="1" fontAlgn="base" latinLnBrk="0" hangingPunct="1">
                        <a:lnSpc>
                          <a:spcPct val="100000"/>
                        </a:lnSpc>
                        <a:buClr>
                          <a:schemeClr val="hlink"/>
                        </a:buClr>
                        <a:buSzTx/>
                        <a:buFont typeface="Wingdings" panose="05000000000000000000" pitchFamily="2" charset="2"/>
                        <a:buNone/>
                      </a:pPr>
                      <a:r>
                        <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rPr>
                        <a:t>byte</a:t>
                      </a:r>
                      <a:endParaRPr kumimoji="0" lang="en-US" altLang="zh-CN" sz="14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8-bit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0...255</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byte val1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byte val2 = 34U;</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979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err="1"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ushort</a:t>
                      </a:r>
                      <a:endParaRPr kumimoji="0" lang="en-US" altLang="zh-CN" sz="1400" b="1" i="0" u="none" strike="noStrike" cap="none" normalizeH="0" baseline="0" dirty="0" err="1"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16-bit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0...65,535</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ushort val1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ushort val2 = 34U;</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611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uint</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32-bit</a:t>
                      </a:r>
                      <a:r>
                        <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无符号整数类型</a:t>
                      </a:r>
                      <a:endParaRPr kumimoji="0" lang="zh-CN" altLang="en-US"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0...4,294,967,295</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uint val1 = 12;</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uint val2 = 34U;</a:t>
                      </a:r>
                      <a:endParaRPr kumimoji="0" lang="en-US" altLang="zh-CN" sz="12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7938" name="Object 3"/>
          <p:cNvGraphicFramePr>
            <a:graphicFrameLocks noGrp="1" noChangeAspect="1"/>
          </p:cNvGraphicFramePr>
          <p:nvPr/>
        </p:nvGraphicFramePr>
        <p:xfrm>
          <a:off x="234315" y="2496185"/>
          <a:ext cx="3486150" cy="3495040"/>
        </p:xfrm>
        <a:graphic>
          <a:graphicData uri="http://schemas.openxmlformats.org/presentationml/2006/ole">
            <mc:AlternateContent xmlns:mc="http://schemas.openxmlformats.org/markup-compatibility/2006">
              <mc:Choice xmlns:v="urn:schemas-microsoft-com:vml" Requires="v">
                <p:oleObj spid="_x0000_s3081" name="" r:id="rId2" imgW="5126355" imgH="5140960" progId="Visio.Drawing.11">
                  <p:embed/>
                </p:oleObj>
              </mc:Choice>
              <mc:Fallback>
                <p:oleObj name="" r:id="rId2" imgW="5126355" imgH="5140960" progId="Visio.Drawing.11">
                  <p:embed/>
                  <p:pic>
                    <p:nvPicPr>
                      <p:cNvPr id="0" name="图片 3080"/>
                      <p:cNvPicPr/>
                      <p:nvPr/>
                    </p:nvPicPr>
                    <p:blipFill>
                      <a:blip r:embed="rId3"/>
                      <a:stretch>
                        <a:fillRect/>
                      </a:stretch>
                    </p:blipFill>
                    <p:spPr>
                      <a:xfrm>
                        <a:off x="234315" y="2496185"/>
                        <a:ext cx="3486150" cy="3495040"/>
                      </a:xfrm>
                      <a:prstGeom prst="rect">
                        <a:avLst/>
                      </a:prstGeom>
                      <a:noFill/>
                      <a:ln w="38100">
                        <a:miter/>
                      </a:ln>
                    </p:spPr>
                  </p:pic>
                </p:oleObj>
              </mc:Fallback>
            </mc:AlternateContent>
          </a:graphicData>
        </a:graphic>
      </p:graphicFrame>
    </p:spTree>
    <p:custDataLst>
      <p:tags r:id="rId4"/>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7" name="Group 3"/>
          <p:cNvGraphicFramePr>
            <a:graphicFrameLocks noGrp="1"/>
          </p:cNvGraphicFramePr>
          <p:nvPr>
            <p:ph idx="1"/>
            <p:custDataLst>
              <p:tags r:id="rId1"/>
            </p:custDataLst>
          </p:nvPr>
        </p:nvGraphicFramePr>
        <p:xfrm>
          <a:off x="1003300" y="1040448"/>
          <a:ext cx="9763760" cy="5116195"/>
        </p:xfrm>
        <a:graphic>
          <a:graphicData uri="http://schemas.openxmlformats.org/drawingml/2006/table">
            <a:tbl>
              <a:tblPr/>
              <a:tblGrid>
                <a:gridCol w="1109980"/>
                <a:gridCol w="3159125"/>
                <a:gridCol w="3335020"/>
                <a:gridCol w="2159635"/>
              </a:tblGrid>
              <a:tr h="37211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dirty="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类型</a:t>
                      </a:r>
                      <a:endParaRPr kumimoji="0" lang="zh-CN" altLang="en-US" sz="1400" b="1" i="0" u="none" strike="noStrike" cap="none" normalizeH="0" baseline="0" dirty="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描 述</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范围</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精度</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例子</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18745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64-bit</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无符号整数类型</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0...18,446,744,073,709,551,615</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 val1 = 12;</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 val2 = 34U;</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 val3 = 56L;</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 val4 = 78UL;</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754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float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单精度浮点数类型</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1.5 × 10</a:t>
                      </a:r>
                      <a:r>
                        <a:rPr kumimoji="0" lang="en-US" altLang="zh-CN" sz="1400" b="1" i="0" u="none" strike="noStrike" cap="none" normalizeH="0" baseline="3000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−45</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至 </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3.4 × 1038</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7 </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位精度</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float val = 1.23F;</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742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7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double</a:t>
                      </a:r>
                      <a:endParaRPr kumimoji="0" lang="en-US" altLang="zh-CN" sz="17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双精度浮点数类型</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5.0 × 10−324 </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至 </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1.7 × 10308</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15 </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位精度</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double val1 = 1.23;</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double val2 = 4.56D;</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62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bool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布尔类型类型</a:t>
                      </a: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一个布尔类型数据不是真就是假</a:t>
                      </a:r>
                      <a:endParaRPr kumimoji="0" lang="zh-CN" altLang="en-US"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true,false</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bool val1 = true;</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bool val2 = false;</a:t>
                      </a:r>
                      <a:endParaRPr kumimoji="0" lang="en-US" altLang="zh-CN" sz="1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45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rPr>
                        <a:t>char</a:t>
                      </a:r>
                      <a:endParaRPr kumimoji="0" lang="en-US" altLang="zh-CN" sz="18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字符类型</a:t>
                      </a: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一个字符数据是一个</a:t>
                      </a: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Unicode</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字符</a:t>
                      </a:r>
                      <a:endPar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char val = 'h';</a:t>
                      </a:r>
                      <a:endPar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45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3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rPr>
                        <a:t>decimal</a:t>
                      </a:r>
                      <a:endParaRPr kumimoji="0" lang="en-US" altLang="zh-CN" sz="1300" b="1" i="0" u="none" strike="noStrike" cap="none" normalizeH="0" baseline="0" dirty="0" smtClean="0">
                        <a:ln>
                          <a:noFill/>
                        </a:ln>
                        <a:solidFill>
                          <a:schemeClr val="accent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精确十进制类型，有</a:t>
                      </a: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28</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个有效位</a:t>
                      </a:r>
                      <a:endPar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1.0 × 10−28 </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至 </a:t>
                      </a: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7.9 × 1028</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28 </a:t>
                      </a:r>
                      <a:r>
                        <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位精度</a:t>
                      </a:r>
                      <a:endParaRPr kumimoji="0" lang="zh-CN" altLang="en-US"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decimal val = 1.23M;</a:t>
                      </a:r>
                      <a:endParaRPr kumimoji="0" lang="en-US" altLang="zh-CN" sz="14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508000" y="319724"/>
            <a:ext cx="9550400" cy="593725"/>
          </a:xfrm>
        </p:spPr>
        <p:txBody>
          <a:bodyPr vert="horz" wrap="square" lIns="91440" tIns="45720" rIns="91440" bIns="45720" anchor="ctr"/>
          <a:p>
            <a:pPr eaLnBrk="1" hangingPunct="1"/>
            <a:r>
              <a:rPr lang="zh-CN" altLang="en-US" dirty="0">
                <a:ea typeface="宋体" panose="02010600030101010101" pitchFamily="2" charset="-122"/>
              </a:rPr>
              <a:t>字面量</a:t>
            </a:r>
            <a:endParaRPr lang="zh-CN" altLang="en-US" dirty="0">
              <a:ea typeface="宋体" panose="02010600030101010101" pitchFamily="2" charset="-122"/>
            </a:endParaRPr>
          </a:p>
        </p:txBody>
      </p:sp>
      <p:graphicFrame>
        <p:nvGraphicFramePr>
          <p:cNvPr id="53251" name="Group 3"/>
          <p:cNvGraphicFramePr>
            <a:graphicFrameLocks noGrp="1"/>
          </p:cNvGraphicFramePr>
          <p:nvPr>
            <p:ph idx="1"/>
            <p:custDataLst>
              <p:tags r:id="rId1"/>
            </p:custDataLst>
          </p:nvPr>
        </p:nvGraphicFramePr>
        <p:xfrm>
          <a:off x="3659823" y="1206818"/>
          <a:ext cx="8229600" cy="5370830"/>
        </p:xfrm>
        <a:graphic>
          <a:graphicData uri="http://schemas.openxmlformats.org/drawingml/2006/table">
            <a:tbl>
              <a:tblPr/>
              <a:tblGrid>
                <a:gridCol w="1366520"/>
                <a:gridCol w="2038985"/>
                <a:gridCol w="1802765"/>
                <a:gridCol w="3021330"/>
              </a:tblGrid>
              <a:tr h="39497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类型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类别</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后缀</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字面值</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560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bool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布尔</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true</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false</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97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int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整数</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int x = 100</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60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uint,ulog</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整数</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uint x = 1000u</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99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long,ulong</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长整型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long x = 100000L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266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无符号长整型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ul,uL,Ul,UL,lu,Lu,lU</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LU</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ulong x = 4324ul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97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float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单精度浮点数类型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float x = 34</a:t>
                      </a:r>
                      <a:r>
                        <a:rPr kumimoji="0" lang="en-US" altLang="zh-CN"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76F</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double</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双精度浮点数类型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double x = 763</a:t>
                      </a:r>
                      <a:r>
                        <a:rPr kumimoji="0" lang="en-US" altLang="zh-CN"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7245D</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020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decimal</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精确十进制类型</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M</a:t>
                      </a: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m</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decimal x = 1</a:t>
                      </a:r>
                      <a:r>
                        <a:rPr kumimoji="0" lang="en-US" altLang="zh-CN" sz="18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544M</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57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char</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字符</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char x = ‘a’</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020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string</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字符串</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string =”abc”</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353695" y="1207135"/>
            <a:ext cx="2960370" cy="2584450"/>
          </a:xfrm>
          <a:prstGeom prst="rect">
            <a:avLst/>
          </a:prstGeom>
          <a:noFill/>
        </p:spPr>
        <p:txBody>
          <a:bodyPr wrap="square" rtlCol="0" anchor="t">
            <a:spAutoFit/>
          </a:bodyPr>
          <a:p>
            <a:r>
              <a:rPr lang="zh-CN" altLang="en-US"/>
              <a:t>int a; //变量</a:t>
            </a:r>
            <a:endParaRPr lang="zh-CN" altLang="en-US"/>
          </a:p>
          <a:p>
            <a:r>
              <a:rPr lang="zh-CN" altLang="en-US"/>
              <a:t>const int b = 10;</a:t>
            </a:r>
            <a:endParaRPr lang="zh-CN" altLang="en-US"/>
          </a:p>
          <a:p>
            <a:r>
              <a:rPr lang="zh-CN" altLang="en-US"/>
              <a:t> //b为常量，10为字面量</a:t>
            </a:r>
            <a:endParaRPr lang="zh-CN" altLang="en-US"/>
          </a:p>
          <a:p>
            <a:endParaRPr lang="zh-CN" altLang="en-US"/>
          </a:p>
          <a:p>
            <a:endParaRPr lang="zh-CN" altLang="en-US"/>
          </a:p>
          <a:p>
            <a:r>
              <a:rPr lang="zh-CN" altLang="en-US"/>
              <a:t>string str = </a:t>
            </a:r>
            <a:endParaRPr lang="zh-CN" altLang="en-US"/>
          </a:p>
          <a:p>
            <a:r>
              <a:rPr lang="zh-CN" altLang="en-US"/>
              <a:t>“hello world！”; </a:t>
            </a:r>
            <a:endParaRPr lang="zh-CN" altLang="en-US"/>
          </a:p>
          <a:p>
            <a:r>
              <a:rPr lang="zh-CN" altLang="en-US"/>
              <a:t>// str 为变量，hello world！为字面量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开发模式</a:t>
            </a:r>
            <a:endParaRPr lang="zh-CN" altLang="en-US"/>
          </a:p>
        </p:txBody>
      </p:sp>
      <p:sp>
        <p:nvSpPr>
          <p:cNvPr id="3" name="内容占位符 2"/>
          <p:cNvSpPr>
            <a:spLocks noGrp="1"/>
          </p:cNvSpPr>
          <p:nvPr>
            <p:ph idx="1"/>
          </p:nvPr>
        </p:nvSpPr>
        <p:spPr>
          <a:xfrm>
            <a:off x="628650" y="1669838"/>
            <a:ext cx="10515600" cy="4686830"/>
          </a:xfrm>
        </p:spPr>
        <p:txBody>
          <a:bodyPr>
            <a:normAutofit fontScale="97500" lnSpcReduction="10000"/>
          </a:bodyPr>
          <a:lstStyle/>
          <a:p>
            <a:pPr>
              <a:lnSpc>
                <a:spcPct val="100000"/>
              </a:lnSpc>
            </a:pPr>
            <a:r>
              <a:rPr lang="zh-CN" altLang="en-US"/>
              <a:t>本地开发，又称底层开发。</a:t>
            </a:r>
            <a:endParaRPr lang="zh-CN" altLang="en-US"/>
          </a:p>
          <a:p>
            <a:pPr>
              <a:lnSpc>
                <a:spcPct val="100000"/>
              </a:lnSpc>
            </a:pPr>
            <a:r>
              <a:rPr lang="en-US" altLang="zh-CN"/>
              <a:t>不依赖任何GIS工具软件，从空间数据的采集、编辑到数据的处理分析及结果输出，所有的算法都由开发者独立设计，然后选用某种程序设计语言，如C++</a:t>
            </a:r>
            <a:r>
              <a:rPr lang="zh-CN" altLang="en-US"/>
              <a:t>、</a:t>
            </a:r>
            <a:r>
              <a:rPr lang="en-US" altLang="zh-CN"/>
              <a:t>C#</a:t>
            </a:r>
            <a:r>
              <a:rPr lang="zh-CN" altLang="en-US"/>
              <a:t>、</a:t>
            </a:r>
            <a:r>
              <a:rPr lang="en-US" altLang="zh-CN"/>
              <a:t>Java等，在一定的操作系统平台上</a:t>
            </a:r>
            <a:r>
              <a:rPr lang="zh-CN" altLang="en-US"/>
              <a:t>编程</a:t>
            </a:r>
            <a:r>
              <a:rPr lang="en-US" altLang="zh-CN"/>
              <a:t>实现。</a:t>
            </a:r>
            <a:endParaRPr lang="en-US" altLang="zh-CN"/>
          </a:p>
          <a:p>
            <a:pPr lvl="1">
              <a:lnSpc>
                <a:spcPct val="100000"/>
              </a:lnSpc>
            </a:pPr>
            <a:r>
              <a:rPr lang="zh-CN" altLang="en-US"/>
              <a:t>通常是系统的后台和网络的基端，也可以理解成最接近于硬件的开发。</a:t>
            </a:r>
            <a:endParaRPr lang="zh-CN" altLang="en-US"/>
          </a:p>
          <a:p>
            <a:pPr lvl="1">
              <a:lnSpc>
                <a:spcPct val="100000"/>
              </a:lnSpc>
            </a:pPr>
            <a:r>
              <a:rPr lang="zh-CN" altLang="en-US"/>
              <a:t>在人工智能，单片机，电脑软件等开发领域往往分为前端开发和底层开发，最基础最重要的开发，真正做底层开发的是需要一定的技术功底，是高手。</a:t>
            </a:r>
            <a:endParaRPr lang="zh-CN" altLang="en-US"/>
          </a:p>
          <a:p>
            <a:pPr lvl="1">
              <a:lnSpc>
                <a:spcPct val="100000"/>
              </a:lnSpc>
            </a:pPr>
            <a:r>
              <a:rPr lang="zh-CN" altLang="en-US"/>
              <a:t>开发语言：一般为汇编语言或C语言,C++</a:t>
            </a:r>
            <a:endParaRPr lang="zh-CN" altLang="en-US"/>
          </a:p>
          <a:p>
            <a:pPr lvl="1">
              <a:lnSpc>
                <a:spcPct val="100000"/>
              </a:lnSpc>
            </a:pPr>
            <a:r>
              <a:rPr lang="zh-CN" altLang="en-US"/>
              <a:t>开发方向：主要是针对硬件方面的开发，例如接口程序，驱动程序，操作系统相关的程序。</a:t>
            </a:r>
            <a:endParaRPr lang="zh-CN" altLang="en-US"/>
          </a:p>
          <a:p>
            <a:pPr lvl="0">
              <a:lnSpc>
                <a:spcPct val="100000"/>
              </a:lnSpc>
            </a:pPr>
            <a:r>
              <a:rPr lang="zh-CN" altLang="en-US"/>
              <a:t>好处：无需依赖任何商业GIS工具软件，减少了开发成本，可对程序各方面控制。</a:t>
            </a:r>
            <a:endParaRPr lang="zh-CN" altLang="en-US"/>
          </a:p>
          <a:p>
            <a:pPr lvl="0">
              <a:lnSpc>
                <a:spcPct val="100000"/>
              </a:lnSpc>
            </a:pPr>
            <a:r>
              <a:rPr lang="zh-CN" altLang="en-US"/>
              <a:t>但由于</a:t>
            </a:r>
            <a:r>
              <a:rPr lang="en-US" altLang="zh-CN"/>
              <a:t>GIS</a:t>
            </a:r>
            <a:r>
              <a:rPr lang="zh-CN" altLang="en-US"/>
              <a:t>复杂性，开发工作量十分庞大，开发周期长。</a:t>
            </a:r>
            <a:endParaRPr lang="zh-CN" altLang="en-US"/>
          </a:p>
        </p:txBody>
      </p:sp>
      <p:pic>
        <p:nvPicPr>
          <p:cNvPr id="8" name="图片 7"/>
          <p:cNvPicPr>
            <a:picLocks noChangeAspect="1"/>
          </p:cNvPicPr>
          <p:nvPr/>
        </p:nvPicPr>
        <p:blipFill>
          <a:blip r:embed="rId1"/>
          <a:srcRect t="15198" b="49040"/>
          <a:stretch>
            <a:fillRect/>
          </a:stretch>
        </p:blipFill>
        <p:spPr>
          <a:xfrm>
            <a:off x="8581390" y="257810"/>
            <a:ext cx="3382645" cy="1204595"/>
          </a:xfrm>
          <a:prstGeom prst="rect">
            <a:avLst/>
          </a:prstGeom>
        </p:spPr>
      </p:pic>
      <p:pic>
        <p:nvPicPr>
          <p:cNvPr id="10" name="图片 9"/>
          <p:cNvPicPr>
            <a:picLocks noChangeAspect="1"/>
          </p:cNvPicPr>
          <p:nvPr/>
        </p:nvPicPr>
        <p:blipFill>
          <a:blip r:embed="rId2"/>
          <a:stretch>
            <a:fillRect/>
          </a:stretch>
        </p:blipFill>
        <p:spPr>
          <a:xfrm>
            <a:off x="6254750" y="149860"/>
            <a:ext cx="2257425" cy="1419225"/>
          </a:xfrm>
          <a:prstGeom prst="rect">
            <a:avLst/>
          </a:prstGeom>
        </p:spPr>
      </p:pic>
      <p:pic>
        <p:nvPicPr>
          <p:cNvPr id="11" name="图片 10"/>
          <p:cNvPicPr>
            <a:picLocks noChangeAspect="1"/>
          </p:cNvPicPr>
          <p:nvPr/>
        </p:nvPicPr>
        <p:blipFill>
          <a:blip r:embed="rId3"/>
          <a:stretch>
            <a:fillRect/>
          </a:stretch>
        </p:blipFill>
        <p:spPr>
          <a:xfrm>
            <a:off x="4633595" y="48895"/>
            <a:ext cx="1621155" cy="1621155"/>
          </a:xfrm>
          <a:prstGeom prst="rect">
            <a:avLst/>
          </a:prstGeom>
        </p:spPr>
      </p:pic>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p>
            <a:pPr eaLnBrk="1" hangingPunct="1"/>
            <a:endParaRPr lang="zh-CN" altLang="en-US" dirty="0">
              <a:latin typeface="Courier New" panose="02070309020205020404" pitchFamily="49" charset="0"/>
              <a:ea typeface="宋体" panose="02010600030101010101" pitchFamily="2" charset="-122"/>
              <a:cs typeface="Courier New" panose="02070309020205020404" pitchFamily="49" charset="0"/>
            </a:endParaRPr>
          </a:p>
        </p:txBody>
      </p:sp>
      <p:sp>
        <p:nvSpPr>
          <p:cNvPr id="70658" name="Rectangle 3"/>
          <p:cNvSpPr>
            <a:spLocks noGrp="1"/>
          </p:cNvSpPr>
          <p:nvPr>
            <p:ph idx="1"/>
          </p:nvPr>
        </p:nvSpPr>
        <p:spPr>
          <a:xfrm>
            <a:off x="838200" y="1490345"/>
            <a:ext cx="6179185" cy="3498850"/>
          </a:xfrm>
        </p:spPr>
        <p:txBody>
          <a:bodyPr vert="horz" wrap="square" lIns="91440" tIns="45720" rIns="91440" bIns="45720" anchor="t">
            <a:normAutofit/>
          </a:bodyPr>
          <a:p>
            <a:pPr eaLnBrk="1" hangingPunct="1"/>
            <a:r>
              <a:rPr lang="en-US" altLang="zh-CN" sz="1800" dirty="0">
                <a:solidFill>
                  <a:srgbClr val="003399"/>
                </a:solidFill>
                <a:latin typeface="Courier New" panose="02070309020205020404" pitchFamily="49" charset="0"/>
                <a:cs typeface="Courier New" panose="02070309020205020404" pitchFamily="49" charset="0"/>
              </a:rPr>
              <a:t>int:</a:t>
            </a:r>
            <a:endParaRPr lang="en-US" altLang="zh-CN" sz="1800" dirty="0">
              <a:solidFill>
                <a:srgbClr val="003399"/>
              </a:solidFill>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int iMax = int.MaxValue;    	</a:t>
            </a:r>
            <a:endParaRPr lang="en-US" altLang="zh-CN"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int pVal = int.Parse(“100”);</a:t>
            </a:r>
            <a:endParaRPr lang="en-US" altLang="zh-CN"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short i16 = 50;	int i32 = i16;</a:t>
            </a:r>
            <a:endParaRPr lang="en-US" altLang="zh-CN"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i16 = i32;  </a:t>
            </a:r>
            <a:r>
              <a:rPr lang="zh-CN" altLang="en-US" sz="1800" dirty="0">
                <a:latin typeface="Courier New" panose="02070309020205020404" pitchFamily="49" charset="0"/>
                <a:cs typeface="Courier New" panose="02070309020205020404" pitchFamily="49" charset="0"/>
              </a:rPr>
              <a:t>错误，数据溢出</a:t>
            </a:r>
            <a:endParaRPr lang="zh-CN" altLang="en-US"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i16 = (short)i32;</a:t>
            </a:r>
            <a:endParaRPr lang="en-US" altLang="zh-CN" sz="1800" dirty="0">
              <a:latin typeface="Courier New" panose="02070309020205020404" pitchFamily="49" charset="0"/>
              <a:cs typeface="Courier New" panose="02070309020205020404" pitchFamily="49" charset="0"/>
            </a:endParaRPr>
          </a:p>
          <a:p>
            <a:pPr eaLnBrk="1" hangingPunct="1"/>
            <a:r>
              <a:rPr lang="en-US" altLang="zh-CN" sz="1800" dirty="0">
                <a:solidFill>
                  <a:srgbClr val="003399"/>
                </a:solidFill>
                <a:latin typeface="Courier New" panose="02070309020205020404" pitchFamily="49" charset="0"/>
                <a:cs typeface="Courier New" panose="02070309020205020404" pitchFamily="49" charset="0"/>
              </a:rPr>
              <a:t>decimal</a:t>
            </a:r>
            <a:endParaRPr lang="en-US" altLang="zh-CN" sz="1800" dirty="0">
              <a:solidFill>
                <a:srgbClr val="003399"/>
              </a:solidFill>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decimal iRate=3.9834M;</a:t>
            </a:r>
            <a:endParaRPr lang="en-US" altLang="zh-CN"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iRate=decimal.Round(iRate, 2); //</a:t>
            </a:r>
            <a:r>
              <a:rPr lang="zh-CN" altLang="en-US" sz="1800" dirty="0">
                <a:latin typeface="Courier New" panose="02070309020205020404" pitchFamily="49" charset="0"/>
                <a:cs typeface="Courier New" panose="02070309020205020404" pitchFamily="49" charset="0"/>
              </a:rPr>
              <a:t>四舍五入</a:t>
            </a:r>
            <a:endParaRPr lang="zh-CN" altLang="en-US" sz="1800" dirty="0">
              <a:latin typeface="Courier New" panose="02070309020205020404" pitchFamily="49" charset="0"/>
              <a:cs typeface="Courier New" panose="02070309020205020404" pitchFamily="49" charset="0"/>
            </a:endParaRPr>
          </a:p>
          <a:p>
            <a:pPr lvl="1" eaLnBrk="1" hangingPunct="1">
              <a:buNone/>
            </a:pPr>
            <a:r>
              <a:rPr lang="en-US" altLang="zh-CN" sz="1800" dirty="0">
                <a:latin typeface="Courier New" panose="02070309020205020404" pitchFamily="49" charset="0"/>
                <a:cs typeface="Courier New" panose="02070309020205020404" pitchFamily="49" charset="0"/>
              </a:rPr>
              <a:t>iRate=decimal.Remainder(512.0M, 51.0M);</a:t>
            </a:r>
            <a:endParaRPr lang="en-US" altLang="zh-CN" sz="1800" dirty="0">
              <a:latin typeface="Courier New" panose="02070309020205020404" pitchFamily="49" charset="0"/>
              <a:cs typeface="Courier New" panose="02070309020205020404" pitchFamily="49" charset="0"/>
            </a:endParaRPr>
          </a:p>
        </p:txBody>
      </p:sp>
      <p:sp>
        <p:nvSpPr>
          <p:cNvPr id="71682" name="Rectangle 3"/>
          <p:cNvSpPr>
            <a:spLocks noGrp="1"/>
          </p:cNvSpPr>
          <p:nvPr/>
        </p:nvSpPr>
        <p:spPr>
          <a:xfrm>
            <a:off x="6849110" y="1490345"/>
            <a:ext cx="5175250" cy="3689350"/>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800" dirty="0">
                <a:solidFill>
                  <a:srgbClr val="003399"/>
                </a:solidFill>
                <a:latin typeface="Courier New" panose="02070309020205020404" pitchFamily="49" charset="0"/>
                <a:cs typeface="Courier New" panose="02070309020205020404" pitchFamily="49" charset="0"/>
              </a:rPr>
              <a:t>bool</a:t>
            </a:r>
            <a:endParaRPr lang="en-US" altLang="zh-CN" sz="1800" dirty="0">
              <a:solidFill>
                <a:srgbClr val="003399"/>
              </a:solidFill>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bool bt = (bool)1; //</a:t>
            </a:r>
            <a:r>
              <a:rPr lang="zh-CN" altLang="en-US" sz="1600" dirty="0">
                <a:solidFill>
                  <a:srgbClr val="FF0000"/>
                </a:solidFill>
                <a:latin typeface="Courier New" panose="02070309020205020404" pitchFamily="49" charset="0"/>
                <a:cs typeface="Courier New" panose="02070309020205020404" pitchFamily="49" charset="0"/>
              </a:rPr>
              <a:t>错误</a:t>
            </a:r>
            <a:endParaRPr lang="zh-CN" altLang="en-US" sz="1600" dirty="0">
              <a:solidFill>
                <a:srgbClr val="FF0000"/>
              </a:solidFill>
              <a:latin typeface="Courier New" panose="02070309020205020404" pitchFamily="49" charset="0"/>
              <a:cs typeface="Courier New" panose="02070309020205020404" pitchFamily="49" charset="0"/>
            </a:endParaRPr>
          </a:p>
          <a:p>
            <a:pPr eaLnBrk="1" hangingPunct="1"/>
            <a:r>
              <a:rPr lang="en-US" altLang="zh-CN" sz="1800" dirty="0">
                <a:solidFill>
                  <a:srgbClr val="003399"/>
                </a:solidFill>
                <a:latin typeface="Courier New" panose="02070309020205020404" pitchFamily="49" charset="0"/>
                <a:cs typeface="Courier New" panose="02070309020205020404" pitchFamily="49" charset="0"/>
              </a:rPr>
              <a:t>char</a:t>
            </a:r>
            <a:endParaRPr lang="en-US" altLang="zh-CN" sz="1800" dirty="0">
              <a:solidFill>
                <a:srgbClr val="003399"/>
              </a:solidFill>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string pattern = “123abcd?”;</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bool bt;</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bt = char.IsLetter(pattern, 3);</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bt = char.IsNumber(pattern, 3);</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bt = char.IsLower(pattern, 3);</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bt = char.IsPunctuation(pattern, 7);</a:t>
            </a:r>
            <a:endParaRPr lang="en-US" altLang="zh-CN" sz="1600" dirty="0">
              <a:latin typeface="Courier New" panose="02070309020205020404" pitchFamily="49" charset="0"/>
              <a:cs typeface="Courier New" panose="02070309020205020404" pitchFamily="49" charset="0"/>
            </a:endParaRPr>
          </a:p>
          <a:p>
            <a:pPr lvl="1" eaLnBrk="1" hangingPunct="1">
              <a:buNone/>
            </a:pPr>
            <a:r>
              <a:rPr lang="en-US" altLang="zh-CN" sz="1600" dirty="0">
                <a:latin typeface="Courier New" panose="02070309020205020404" pitchFamily="49" charset="0"/>
                <a:cs typeface="Courier New" panose="02070309020205020404" pitchFamily="49" charset="0"/>
              </a:rPr>
              <a:t>bt = char.IsLetterOrDigit(pattern, 3);</a:t>
            </a:r>
            <a:endParaRPr lang="en-US" altLang="zh-CN" sz="1600" dirty="0">
              <a:latin typeface="Courier New" panose="02070309020205020404" pitchFamily="49" charset="0"/>
              <a:cs typeface="Courier New" panose="02070309020205020404" pitchFamily="49" charset="0"/>
            </a:endParaRPr>
          </a:p>
        </p:txBody>
      </p:sp>
      <p:sp>
        <p:nvSpPr>
          <p:cNvPr id="53251" name="Rectangle 3"/>
          <p:cNvSpPr>
            <a:spLocks noGrp="1" noChangeArrowheads="1"/>
          </p:cNvSpPr>
          <p:nvPr/>
        </p:nvSpPr>
        <p:spPr>
          <a:xfrm>
            <a:off x="838200" y="4885055"/>
            <a:ext cx="6010910" cy="1502410"/>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000" b="1" i="0" u="none" strike="noStrike" kern="1200" cap="none" spc="0" normalizeH="0" baseline="0" noProof="0" dirty="0" err="1" smtClean="0">
                <a:ln>
                  <a:noFill/>
                </a:ln>
                <a:solidFill>
                  <a:srgbClr val="003399"/>
                </a:solidFill>
                <a:effectLst/>
                <a:uLnTx/>
                <a:uFillTx/>
                <a:latin typeface="Courier New" panose="02070309020205020404" pitchFamily="49" charset="0"/>
                <a:ea typeface="+mn-ea"/>
                <a:cs typeface="Courier New" panose="02070309020205020404" pitchFamily="49" charset="0"/>
              </a:rPr>
              <a:t>single,double</a:t>
            </a:r>
            <a:endParaRPr kumimoji="0" lang="en-US" altLang="zh-CN" sz="2000" b="1" i="0" u="none" strike="noStrike" kern="1200" cap="none" spc="0" normalizeH="0" baseline="0" noProof="0" dirty="0" smtClean="0">
              <a:ln>
                <a:noFill/>
              </a:ln>
              <a:solidFill>
                <a:srgbClr val="003399"/>
              </a:solidFill>
              <a:effectLst/>
              <a:uLnTx/>
              <a:uFillTx/>
              <a:latin typeface="Courier New" panose="02070309020205020404" pitchFamily="49" charset="0"/>
              <a:ea typeface="+mn-ea"/>
              <a:cs typeface="Courier New" panose="02070309020205020404" pitchFamily="49" charset="0"/>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rPr>
              <a:t>float f = 24567.66f;</a:t>
            </a:r>
            <a:endPar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rPr>
              <a:t>double d = 124.45;</a:t>
            </a:r>
            <a:endPar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rPr>
              <a:t>If(</a:t>
            </a:r>
            <a:r>
              <a:rPr kumimoji="0" lang="en-US" altLang="zh-CN" i="0" u="none" strike="noStrike" kern="1200" cap="none" spc="0" normalizeH="0" baseline="0" noProof="0" dirty="0" err="1" smtClean="0">
                <a:ln>
                  <a:noFill/>
                </a:ln>
                <a:solidFill>
                  <a:schemeClr val="tx2"/>
                </a:solidFill>
                <a:effectLst/>
                <a:uLnTx/>
                <a:uFillTx/>
                <a:latin typeface="Courier New" panose="02070309020205020404" pitchFamily="49" charset="0"/>
                <a:ea typeface="+mn-ea"/>
                <a:cs typeface="Courier New" panose="02070309020205020404" pitchFamily="49" charset="0"/>
              </a:rPr>
              <a:t>Single.</a:t>
            </a:r>
            <a:r>
              <a:rPr kumimoji="0" lang="en-US" altLang="zh-CN" b="1" i="1" u="none" strike="noStrike" kern="1200" cap="none" spc="0" normalizeH="0" baseline="0" noProof="0" dirty="0" err="1" smtClean="0">
                <a:ln>
                  <a:noFill/>
                </a:ln>
                <a:solidFill>
                  <a:schemeClr val="tx2"/>
                </a:solidFill>
                <a:effectLst/>
                <a:uLnTx/>
                <a:uFillTx/>
                <a:latin typeface="Courier New" panose="02070309020205020404" pitchFamily="49" charset="0"/>
                <a:ea typeface="+mn-ea"/>
                <a:cs typeface="Courier New" panose="02070309020205020404" pitchFamily="49" charset="0"/>
              </a:rPr>
              <a:t>IsNaN</a:t>
            </a:r>
            <a:r>
              <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rPr>
              <a:t>(1/0) {…}</a:t>
            </a:r>
            <a:endParaRPr kumimoji="0" lang="en-US" altLang="zh-CN" i="0" u="none" strike="noStrike" kern="1200" cap="none" spc="0" normalizeH="0" baseline="0" noProof="0" dirty="0" smtClean="0">
              <a:ln>
                <a:noFill/>
              </a:ln>
              <a:solidFill>
                <a:schemeClr val="tx2"/>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2"/>
          <p:cNvSpPr>
            <a:spLocks noGrp="1"/>
          </p:cNvSpPr>
          <p:nvPr>
            <p:ph type="title"/>
          </p:nvPr>
        </p:nvSpPr>
        <p:spPr>
          <a:xfrm>
            <a:off x="2711450" y="188913"/>
            <a:ext cx="6913563" cy="685800"/>
          </a:xfrm>
        </p:spPr>
        <p:txBody>
          <a:bodyPr vert="horz" wrap="square" lIns="91440" tIns="45720" rIns="91440" bIns="45720" anchor="ctr"/>
          <a:p>
            <a:pPr eaLnBrk="1" hangingPunct="1"/>
            <a:r>
              <a:rPr lang="zh-CN" altLang="zh-CN" dirty="0">
                <a:ea typeface="宋体" panose="02010600030101010101" pitchFamily="2" charset="-122"/>
              </a:rPr>
              <a:t>运算符和表达式</a:t>
            </a:r>
            <a:endParaRPr lang="en-US" altLang="zh-CN" dirty="0">
              <a:ea typeface="宋体" panose="02010600030101010101" pitchFamily="2" charset="-122"/>
            </a:endParaRPr>
          </a:p>
        </p:txBody>
      </p:sp>
      <p:graphicFrame>
        <p:nvGraphicFramePr>
          <p:cNvPr id="93187" name="Group 3"/>
          <p:cNvGraphicFramePr>
            <a:graphicFrameLocks noGrp="1"/>
          </p:cNvGraphicFramePr>
          <p:nvPr>
            <p:ph idx="1"/>
            <p:custDataLst>
              <p:tags r:id="rId1"/>
            </p:custDataLst>
          </p:nvPr>
        </p:nvGraphicFramePr>
        <p:xfrm>
          <a:off x="858520" y="1114425"/>
          <a:ext cx="10909935" cy="4251960"/>
        </p:xfrm>
        <a:graphic>
          <a:graphicData uri="http://schemas.openxmlformats.org/drawingml/2006/table">
            <a:tbl>
              <a:tblPr/>
              <a:tblGrid>
                <a:gridCol w="1137920"/>
                <a:gridCol w="1518920"/>
                <a:gridCol w="4742180"/>
                <a:gridCol w="3510915"/>
              </a:tblGrid>
              <a:tr h="39624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表达式</a:t>
                      </a:r>
                      <a:endParaRPr kumimoji="0"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1295400">
                <a:tc rowSpan="8">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算</a:t>
                      </a:r>
                      <a:endPar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术</a:t>
                      </a:r>
                      <a:endPar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a:t>
                      </a:r>
                      <a:endPar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算</a:t>
                      </a:r>
                      <a:endPar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符</a:t>
                      </a:r>
                      <a:endParaRPr kumimoji="0" lang="zh-CN" altLang="en-US" sz="24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8191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23825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5735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7645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3365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9085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4805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90525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执行加法运算（如果两个操作数是</a:t>
                      </a:r>
                      <a:r>
                        <a:rPr kumimoji="0" lang="zh-CN" sz="18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字符串</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，则该运算符用作</a:t>
                      </a:r>
                      <a:r>
                        <a:rPr kumimoji="0" lang="zh-CN" sz="18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字符串连接运算符</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，将一个字符串添加到另一个字符串的末尾）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1 </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2</a:t>
                      </a:r>
                      <a:endPar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执行减法运算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1 -</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2</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执行乘法运算</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1 *</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2</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执行除法运算</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1 /</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2</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获得进行除法运算后的余数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1 %</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2</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将操作数加 </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或</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endPar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515">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将操作数减 </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a:t>
                      </a: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或</a:t>
                      </a:r>
                      <a:r>
                        <a:rPr kumimoji="0" lang="zh-CN"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将一个数按位取反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rPr>
                        <a:t>操作数</a:t>
                      </a:r>
                      <a:endPar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a:xfrm>
            <a:off x="3863975" y="212725"/>
            <a:ext cx="5472113" cy="479425"/>
          </a:xfrm>
        </p:spPr>
        <p:txBody>
          <a:bodyPr vert="horz" wrap="square" lIns="91440" tIns="45720" rIns="91440" bIns="45720" anchor="ctr">
            <a:normAutofit fontScale="90000"/>
          </a:bodyPr>
          <a:p>
            <a:pPr eaLnBrk="1" hangingPunct="1"/>
            <a:r>
              <a:rPr lang="zh-CN" altLang="zh-CN" dirty="0">
                <a:ea typeface="宋体" panose="02010600030101010101" pitchFamily="2" charset="-122"/>
              </a:rPr>
              <a:t>运算符和表达式</a:t>
            </a:r>
            <a:endParaRPr lang="en-US" altLang="zh-CN" dirty="0">
              <a:ea typeface="宋体" panose="02010600030101010101" pitchFamily="2" charset="-122"/>
            </a:endParaRPr>
          </a:p>
        </p:txBody>
      </p:sp>
      <p:graphicFrame>
        <p:nvGraphicFramePr>
          <p:cNvPr id="94211" name="Group 3"/>
          <p:cNvGraphicFramePr>
            <a:graphicFrameLocks noGrp="1"/>
          </p:cNvGraphicFramePr>
          <p:nvPr>
            <p:ph idx="1"/>
            <p:custDataLst>
              <p:tags r:id="rId1"/>
            </p:custDataLst>
          </p:nvPr>
        </p:nvGraphicFramePr>
        <p:xfrm>
          <a:off x="1100455" y="1066800"/>
          <a:ext cx="10430510" cy="2377440"/>
        </p:xfrm>
        <a:graphic>
          <a:graphicData uri="http://schemas.openxmlformats.org/drawingml/2006/table">
            <a:tbl>
              <a:tblPr/>
              <a:tblGrid>
                <a:gridCol w="2482850"/>
                <a:gridCol w="1907540"/>
                <a:gridCol w="3295015"/>
                <a:gridCol w="2745105"/>
              </a:tblGrid>
              <a:tr h="4572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altLang="en-US" sz="24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4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0" lang="zh-CN" altLang="en-US" sz="24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表达式</a:t>
                      </a:r>
                      <a:endParaRPr kumimoji="0" lang="zh-CN" altLang="en-US" sz="24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159766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三元运算符（</a:t>
                      </a:r>
                      <a:r>
                        <a:rPr kumimoji="0" lang="zh-CN" altLang="en-US" sz="1800" b="1" i="0" u="none" strike="noStrike" cap="none" normalizeH="0" baseline="0" smtClean="0">
                          <a:ln>
                            <a:noFill/>
                          </a:ln>
                          <a:effectLst/>
                          <a:latin typeface="Verdana" panose="020B0604030504040204" pitchFamily="34" charset="0"/>
                          <a:ea typeface="宋体" panose="02010600030101010101" pitchFamily="2" charset="-122"/>
                        </a:rPr>
                        <a:t>条件运算符</a:t>
                      </a: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 </a:t>
                      </a:r>
                      <a:endPar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2000" b="0" i="0" u="none" strike="noStrike" cap="none" normalizeH="0" baseline="0" smtClean="0">
                          <a:ln>
                            <a:noFill/>
                          </a:ln>
                          <a:effectLst/>
                          <a:latin typeface="Verdana" panose="020B0604030504040204" pitchFamily="34" charset="0"/>
                          <a:ea typeface="宋体" panose="02010600030101010101" pitchFamily="2" charset="-122"/>
                        </a:rPr>
                        <a:t>?:</a:t>
                      </a:r>
                      <a:endParaRPr kumimoji="0" lang="en-US" sz="2000" b="0"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2000" b="1" i="0" u="none" strike="noStrike" cap="none" normalizeH="0" baseline="0" smtClean="0">
                          <a:ln>
                            <a:noFill/>
                          </a:ln>
                          <a:effectLst/>
                          <a:latin typeface="Verdana" panose="020B0604030504040204" pitchFamily="34" charset="0"/>
                          <a:ea typeface="宋体" panose="02010600030101010101" pitchFamily="2" charset="-122"/>
                        </a:rPr>
                        <a:t>检查给出的第一个表达式 expression 是否为真。如果为真，则计算 operand1,否则计算 operand2。这是唯一带有三个操作数的运算符 </a:t>
                      </a:r>
                      <a:r>
                        <a:rPr kumimoji="0" lang="en-US" sz="2000" b="1" i="0" u="none" strike="noStrike" cap="none" normalizeH="0" baseline="0" smtClean="0">
                          <a:ln>
                            <a:noFill/>
                          </a:ln>
                          <a:effectLst/>
                          <a:latin typeface="Verdana" panose="020B0604030504040204" pitchFamily="34" charset="0"/>
                          <a:ea typeface="宋体" panose="02010600030101010101" pitchFamily="2" charset="-122"/>
                        </a:rPr>
                        <a:t> </a:t>
                      </a:r>
                      <a:endParaRPr kumimoji="0" 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2000" b="1" i="0" u="none" strike="noStrike" cap="none" normalizeH="0" baseline="0" smtClean="0">
                          <a:ln>
                            <a:noFill/>
                          </a:ln>
                          <a:effectLst/>
                          <a:latin typeface="Verdana" panose="020B0604030504040204" pitchFamily="34" charset="0"/>
                          <a:ea typeface="宋体" panose="02010600030101010101" pitchFamily="2" charset="-122"/>
                        </a:rPr>
                        <a:t>表达式</a:t>
                      </a:r>
                      <a:r>
                        <a:rPr kumimoji="0" lang="en-US" sz="2000" b="1" i="0" u="none" strike="noStrike" cap="none" normalizeH="0" baseline="0" smtClean="0">
                          <a:ln>
                            <a:noFill/>
                          </a:ln>
                          <a:effectLst/>
                          <a:latin typeface="Verdana" panose="020B0604030504040204" pitchFamily="34" charset="0"/>
                          <a:ea typeface="宋体" panose="02010600030101010101" pitchFamily="2" charset="-122"/>
                        </a:rPr>
                        <a:t>? </a:t>
                      </a:r>
                      <a:endParaRPr kumimoji="0" lang="zh-CN" sz="2000" b="1" i="0" u="none" strike="noStrike" cap="none" normalizeH="0" baseline="0" smtClean="0">
                        <a:ln>
                          <a:noFill/>
                        </a:ln>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20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2000" b="1" i="0" u="none" strike="noStrike" cap="none" normalizeH="0" baseline="0" smtClean="0">
                          <a:ln>
                            <a:noFill/>
                          </a:ln>
                          <a:effectLst/>
                          <a:latin typeface="Verdana" panose="020B0604030504040204" pitchFamily="34" charset="0"/>
                          <a:ea typeface="宋体" panose="02010600030101010101" pitchFamily="2" charset="-122"/>
                        </a:rPr>
                        <a:t>1:</a:t>
                      </a:r>
                      <a:endParaRPr kumimoji="0" lang="zh-CN" sz="2000" b="1" i="0" u="none" strike="noStrike" cap="none" normalizeH="0" baseline="0" smtClean="0">
                        <a:ln>
                          <a:noFill/>
                        </a:ln>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2000" b="1" i="0" u="none" strike="noStrike" cap="none" normalizeH="0" baseline="0" smtClean="0">
                          <a:ln>
                            <a:noFill/>
                          </a:ln>
                          <a:effectLst/>
                          <a:latin typeface="Verdana" panose="020B0604030504040204" pitchFamily="34" charset="0"/>
                          <a:ea typeface="宋体" panose="02010600030101010101" pitchFamily="2" charset="-122"/>
                        </a:rPr>
                        <a:t>操作数2</a:t>
                      </a:r>
                      <a:endParaRPr kumimoji="0" lang="zh-CN" sz="2000" b="1" i="0" u="none" strike="noStrike" cap="none" normalizeH="0" baseline="0" smtClean="0">
                        <a:ln>
                          <a:noFill/>
                        </a:ln>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5235" name="Group 3"/>
          <p:cNvGraphicFramePr>
            <a:graphicFrameLocks noGrp="1"/>
          </p:cNvGraphicFramePr>
          <p:nvPr>
            <p:custDataLst>
              <p:tags r:id="rId2"/>
            </p:custDataLst>
          </p:nvPr>
        </p:nvGraphicFramePr>
        <p:xfrm>
          <a:off x="1113155" y="3618865"/>
          <a:ext cx="10431145" cy="2744470"/>
        </p:xfrm>
        <a:graphic>
          <a:graphicData uri="http://schemas.openxmlformats.org/drawingml/2006/table">
            <a:tbl>
              <a:tblPr/>
              <a:tblGrid>
                <a:gridCol w="1558290"/>
                <a:gridCol w="1153160"/>
                <a:gridCol w="4326255"/>
                <a:gridCol w="3393440"/>
              </a:tblGrid>
              <a:tr h="39624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表达式</a:t>
                      </a:r>
                      <a:endPar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390525">
                <a:tc rowSpan="6">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比较运算符</a:t>
                      </a:r>
                      <a:endParaRPr kumimoji="0" lang="zh-CN" alt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&gt;</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检查一个数是否大于另一个数 </a:t>
                      </a:r>
                      <a:r>
                        <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&gt;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&lt;</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检查一个数是否小于另一个数 </a:t>
                      </a:r>
                      <a:r>
                        <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&lt;</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365">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&gt;=</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检查一个数是否大于或等于另一个数 </a:t>
                      </a:r>
                      <a:r>
                        <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&gt;</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&lt;=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检查一个数是否小于或等于另一个数 </a:t>
                      </a:r>
                      <a:r>
                        <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&lt;=</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检查两个值是否相等 </a:t>
                      </a:r>
                      <a:r>
                        <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0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rPr>
                        <a:t>检查两个值是否不相等</a:t>
                      </a:r>
                      <a:endParaRPr kumimoji="0" lang="en-US" sz="18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a:xfrm>
            <a:off x="1631950" y="188913"/>
            <a:ext cx="8839200" cy="685800"/>
          </a:xfrm>
        </p:spPr>
        <p:txBody>
          <a:bodyPr vert="horz" wrap="square" lIns="91440" tIns="45720" rIns="91440" bIns="45720" anchor="ctr"/>
          <a:p>
            <a:pPr eaLnBrk="1" hangingPunct="1"/>
            <a:r>
              <a:rPr lang="zh-CN" altLang="zh-CN" dirty="0">
                <a:ea typeface="宋体" panose="02010600030101010101" pitchFamily="2" charset="-122"/>
              </a:rPr>
              <a:t>运算符和表达式</a:t>
            </a:r>
            <a:endParaRPr lang="en-US" altLang="zh-CN" dirty="0">
              <a:ea typeface="宋体" panose="02010600030101010101" pitchFamily="2" charset="-122"/>
            </a:endParaRPr>
          </a:p>
        </p:txBody>
      </p:sp>
      <p:graphicFrame>
        <p:nvGraphicFramePr>
          <p:cNvPr id="96259" name="Group 3"/>
          <p:cNvGraphicFramePr>
            <a:graphicFrameLocks noGrp="1"/>
          </p:cNvGraphicFramePr>
          <p:nvPr>
            <p:ph idx="1"/>
            <p:custDataLst>
              <p:tags r:id="rId1"/>
            </p:custDataLst>
          </p:nvPr>
        </p:nvGraphicFramePr>
        <p:xfrm>
          <a:off x="977265" y="1139190"/>
          <a:ext cx="10871200" cy="2813050"/>
        </p:xfrm>
        <a:graphic>
          <a:graphicData uri="http://schemas.openxmlformats.org/drawingml/2006/table">
            <a:tbl>
              <a:tblPr/>
              <a:tblGrid>
                <a:gridCol w="2474595"/>
                <a:gridCol w="1070610"/>
                <a:gridCol w="3877945"/>
                <a:gridCol w="3448050"/>
              </a:tblGrid>
              <a:tr h="39624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表达式</a:t>
                      </a:r>
                      <a:endPar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36576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rPr>
                        <a:t>成员访问运算符</a:t>
                      </a:r>
                      <a:endPar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用于访问数据结构的成员</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数据结构</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成员</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rPr>
                        <a:t>赋值运算符</a:t>
                      </a:r>
                      <a:endPar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给变量赋值 </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1 =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rowSpan="4">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rPr>
                        <a:t>逻辑运算符 </a:t>
                      </a:r>
                      <a:endParaRPr kumimoji="0" lang="zh-CN" alt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&amp;&amp; </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对两个表达式执行逻辑</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与</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运算</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&amp;&amp;</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对两个表达式执行逻辑</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或</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运算</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1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2</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对两个表达式执行逻辑</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非</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运算</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endParaRPr kumimoji="0" lang="zh-CN"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010">
                <a:tc vMerge="1">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 ) </a:t>
                      </a:r>
                      <a:endParaRPr kumimoji="0" lang="en-US"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1800" b="1" i="0" u="none" strike="noStrike" cap="none" normalizeH="0" baseline="0" smtClean="0">
                          <a:ln>
                            <a:noFill/>
                          </a:ln>
                          <a:effectLst/>
                          <a:latin typeface="黑体" panose="02010609060101010101" pitchFamily="49" charset="-122"/>
                          <a:ea typeface="宋体" panose="02010600030101010101" pitchFamily="2" charset="-122"/>
                        </a:rPr>
                        <a:t>将操作数强制转换为给定的数据类型 </a:t>
                      </a:r>
                      <a:r>
                        <a:rPr kumimoji="0" lang="en-US" sz="1800" b="1" i="0" u="none" strike="noStrike" cap="none" normalizeH="0" baseline="0" smtClean="0">
                          <a:ln>
                            <a:noFill/>
                          </a:ln>
                          <a:effectLst/>
                          <a:latin typeface="黑体" panose="02010609060101010101" pitchFamily="49" charset="-122"/>
                          <a:ea typeface="宋体" panose="02010600030101010101" pitchFamily="2" charset="-122"/>
                        </a:rPr>
                        <a:t> </a:t>
                      </a:r>
                      <a:endParaRPr kumimoji="0" lang="en-US" sz="1800" b="1" i="0" u="none" strike="noStrike" cap="none" normalizeH="0" baseline="0" smtClean="0">
                        <a:ln>
                          <a:noFill/>
                        </a:ln>
                        <a:effectLst/>
                        <a:latin typeface="黑体" panose="02010609060101010101" pitchFamily="49" charset="-122"/>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数据类型</a:t>
                      </a:r>
                      <a:r>
                        <a:rPr kumimoji="0" lang="en-US" sz="1800" b="1" i="0" u="none" strike="noStrike" cap="none" normalizeH="0" baseline="0" smtClean="0">
                          <a:ln>
                            <a:noFill/>
                          </a:ln>
                          <a:effectLst/>
                          <a:latin typeface="Verdana" panose="020B0604030504040204" pitchFamily="34" charset="0"/>
                          <a:ea typeface="宋体" panose="02010600030101010101" pitchFamily="2" charset="-122"/>
                        </a:rPr>
                        <a:t>) </a:t>
                      </a:r>
                      <a:r>
                        <a:rPr kumimoji="0" lang="zh-CN" sz="1800" b="1" i="0" u="none" strike="noStrike" cap="none" normalizeH="0" baseline="0" smtClean="0">
                          <a:ln>
                            <a:noFill/>
                          </a:ln>
                          <a:effectLst/>
                          <a:latin typeface="Verdana" panose="020B0604030504040204" pitchFamily="34" charset="0"/>
                          <a:ea typeface="宋体" panose="02010600030101010101" pitchFamily="2" charset="-122"/>
                        </a:rPr>
                        <a:t>操作数</a:t>
                      </a:r>
                      <a:endParaRPr kumimoji="0" lang="zh-CN" sz="1800" b="1" i="0" u="none" strike="noStrike" cap="none" normalizeH="0" baseline="0" smtClean="0">
                        <a:ln>
                          <a:noFill/>
                        </a:ln>
                        <a:effectLst/>
                        <a:latin typeface="Verdana" panose="020B060403050404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9331" name="Group 3"/>
          <p:cNvGraphicFramePr>
            <a:graphicFrameLocks noGrp="1"/>
          </p:cNvGraphicFramePr>
          <p:nvPr>
            <p:custDataLst>
              <p:tags r:id="rId2"/>
            </p:custDataLst>
          </p:nvPr>
        </p:nvGraphicFramePr>
        <p:xfrm>
          <a:off x="977265" y="4025265"/>
          <a:ext cx="10883900" cy="2092960"/>
        </p:xfrm>
        <a:graphic>
          <a:graphicData uri="http://schemas.openxmlformats.org/drawingml/2006/table">
            <a:tbl>
              <a:tblPr/>
              <a:tblGrid>
                <a:gridCol w="1047750"/>
                <a:gridCol w="3301365"/>
                <a:gridCol w="1629410"/>
                <a:gridCol w="1598930"/>
                <a:gridCol w="3306445"/>
              </a:tblGrid>
              <a:tr h="39624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计算方法</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表达式</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求值</a:t>
                      </a:r>
                      <a:endParaRPr kumimoji="0" lang="zh-CN" altLang="en-US" sz="20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结果（设 </a:t>
                      </a:r>
                      <a:r>
                        <a:rPr kumimoji="0" lang="en-US" altLang="zh-CN" sz="2000" b="1" i="0" u="none" strike="noStrike" cap="none" normalizeH="0" baseline="0" smtClean="0">
                          <a:ln>
                            <a:noFill/>
                          </a:ln>
                          <a:solidFill>
                            <a:srgbClr val="FFFFFF"/>
                          </a:solidFill>
                          <a:effectLst/>
                          <a:latin typeface="Verdana" panose="020B0604030504040204" pitchFamily="34" charset="0"/>
                          <a:ea typeface="宋体" panose="02010600030101010101" pitchFamily="2" charset="-122"/>
                          <a:cs typeface="Times New Roman" panose="02020603050405020304" pitchFamily="18" charset="0"/>
                        </a:rPr>
                        <a:t>X = 10</a:t>
                      </a: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18796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运算结果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35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运算结果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8</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161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运算结果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28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运算结果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5</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运算结果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1 % </a:t>
                      </a:r>
                      <a:r>
                        <a:rPr kumimoji="0" 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操作数</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X=X%</a:t>
                      </a:r>
                      <a:r>
                        <a:rPr kumimoji="0" lang="zh-CN"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100356" name="Group 4"/>
          <p:cNvGraphicFramePr>
            <a:graphicFrameLocks noGrp="1"/>
          </p:cNvGraphicFramePr>
          <p:nvPr>
            <p:ph type="tbl" idx="1"/>
            <p:custDataLst>
              <p:tags r:id="rId1"/>
            </p:custDataLst>
          </p:nvPr>
        </p:nvGraphicFramePr>
        <p:xfrm>
          <a:off x="714375" y="878840"/>
          <a:ext cx="10464800" cy="5413375"/>
        </p:xfrm>
        <a:graphic>
          <a:graphicData uri="http://schemas.openxmlformats.org/drawingml/2006/table">
            <a:tbl>
              <a:tblPr/>
              <a:tblGrid>
                <a:gridCol w="2141855"/>
                <a:gridCol w="3169285"/>
                <a:gridCol w="2814320"/>
                <a:gridCol w="2339340"/>
              </a:tblGrid>
              <a:tr h="4318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Verdana" panose="020B0604030504040204" pitchFamily="34" charset="0"/>
                          <a:ea typeface="宋体" panose="02010600030101010101" pitchFamily="2" charset="-122"/>
                          <a:cs typeface="Times New Roman" panose="02020603050405020304" pitchFamily="18" charset="0"/>
                        </a:rPr>
                        <a:t>优先级</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结合性</a:t>
                      </a:r>
                      <a:endParaRPr kumimoji="0" lang="zh-CN" altLang="en-US" sz="20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335319">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括号</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5319">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自加</a:t>
                      </a:r>
                      <a:r>
                        <a:rPr kumimoji="0" lang="en-US" altLang="zh-CN"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a:t>
                      </a: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自减运算符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从右到左</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24009">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乘法运算符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除法运算符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取模运算符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506">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加法运算符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减法运算符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8513">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小于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小于等于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大于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大于等于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&lt;=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&gt;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&gt;=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506">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等于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不等于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528">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逻辑与</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&amp;&amp;</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19">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逻辑或</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从左到右</a:t>
                      </a:r>
                      <a:endParaRPr kumimoji="0" lang="en-US" altLang="zh-CN"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506">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rPr>
                        <a:t>赋值运算符和快捷运算符</a:t>
                      </a:r>
                      <a:endParaRPr kumimoji="0" lang="zh-CN" altLang="en-US" sz="1600" b="1" i="0" u="none" strike="noStrike" cap="none" normalizeH="0" baseline="0" smtClean="0">
                        <a:ln>
                          <a:noFill/>
                        </a:ln>
                        <a:solidFill>
                          <a:schemeClr val="tx2"/>
                        </a:solidFill>
                        <a:effectLst/>
                        <a:latin typeface="黑体" panose="02010609060101010101" pitchFamily="49" charset="-122"/>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 *=</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rPr>
                        <a:t> /= %= -=</a:t>
                      </a:r>
                      <a:endParaRPr kumimoji="0" lang="en-US" altLang="zh-CN"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从右到左</a:t>
                      </a:r>
                      <a:endParaRPr kumimoji="0" lang="zh-CN" altLang="en-US" sz="1600" b="1" i="0" u="none" strike="noStrike" cap="none" normalizeH="0" baseline="0" smtClean="0">
                        <a:ln>
                          <a:noFill/>
                        </a:ln>
                        <a:solidFill>
                          <a:schemeClr val="tx2"/>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Rectangle 2"/>
          <p:cNvSpPr>
            <a:spLocks noGrp="1"/>
          </p:cNvSpPr>
          <p:nvPr>
            <p:ph type="title"/>
          </p:nvPr>
        </p:nvSpPr>
        <p:spPr>
          <a:xfrm>
            <a:off x="873125" y="378778"/>
            <a:ext cx="6697663" cy="685800"/>
          </a:xfrm>
        </p:spPr>
        <p:txBody>
          <a:bodyPr vert="horz" wrap="square" lIns="91440" tIns="45720" rIns="91440" bIns="45720" anchor="ctr"/>
          <a:p>
            <a:pPr eaLnBrk="1" hangingPunct="1"/>
            <a:r>
              <a:rPr lang="zh-CN" altLang="zh-CN" dirty="0">
                <a:ea typeface="宋体" panose="02010600030101010101" pitchFamily="2" charset="-122"/>
              </a:rPr>
              <a:t>选择结构</a:t>
            </a:r>
            <a:endParaRPr lang="en-US" altLang="zh-CN" dirty="0">
              <a:ea typeface="宋体" panose="02010600030101010101" pitchFamily="2" charset="-122"/>
            </a:endParaRPr>
          </a:p>
        </p:txBody>
      </p:sp>
      <p:sp>
        <p:nvSpPr>
          <p:cNvPr id="180226" name="Text Box 3"/>
          <p:cNvSpPr txBox="1"/>
          <p:nvPr/>
        </p:nvSpPr>
        <p:spPr>
          <a:xfrm>
            <a:off x="990283" y="2769870"/>
            <a:ext cx="2952750" cy="3594100"/>
          </a:xfrm>
          <a:prstGeom prst="rect">
            <a:avLst/>
          </a:prstGeom>
          <a:gradFill rotWithShape="1">
            <a:gsLst>
              <a:gs pos="0">
                <a:srgbClr val="CCECFF"/>
              </a:gs>
              <a:gs pos="50000">
                <a:srgbClr val="FFFFFF"/>
              </a:gs>
              <a:gs pos="100000">
                <a:srgbClr val="CCECFF"/>
              </a:gs>
            </a:gsLst>
            <a:lin ang="5400000" scaled="1"/>
            <a:tileRect/>
          </a:gradFill>
          <a:ln w="12700" cap="flat" cmpd="sng">
            <a:solidFill>
              <a:schemeClr val="tx1"/>
            </a:solidFill>
            <a:prstDash val="solid"/>
            <a:miter/>
            <a:headEnd type="none" w="med" len="med"/>
            <a:tailEnd type="none" w="med" len="med"/>
          </a:ln>
        </p:spPr>
        <p:txBody>
          <a:bodyPr anchor="t"/>
          <a:p>
            <a:pPr>
              <a:lnSpc>
                <a:spcPct val="95000"/>
              </a:lnSpc>
              <a:spcBef>
                <a:spcPct val="5000"/>
              </a:spcBef>
            </a:pPr>
            <a:r>
              <a:rPr lang="zh-CN" altLang="zh-CN" b="1" dirty="0">
                <a:solidFill>
                  <a:srgbClr val="FF6600"/>
                </a:solidFill>
                <a:latin typeface="Arial" panose="020B0604020202020204" pitchFamily="34" charset="0"/>
                <a:ea typeface="黑体" panose="02010609060101010101" pitchFamily="49" charset="-122"/>
              </a:rPr>
              <a:t>语法：</a:t>
            </a:r>
            <a:endParaRPr lang="zh-CN" altLang="zh-CN" b="1" dirty="0">
              <a:solidFill>
                <a:srgbClr val="FF6600"/>
              </a:solidFill>
              <a:latin typeface="Arial" panose="020B0604020202020204" pitchFamily="34" charset="0"/>
              <a:ea typeface="黑体" panose="02010609060101010101" pitchFamily="49" charset="-122"/>
            </a:endParaRPr>
          </a:p>
          <a:p>
            <a:pPr>
              <a:lnSpc>
                <a:spcPct val="95000"/>
              </a:lnSpc>
              <a:spcBef>
                <a:spcPct val="5000"/>
              </a:spcBef>
            </a:pPr>
            <a:endParaRPr lang="zh-CN" altLang="zh-CN" b="1" dirty="0">
              <a:solidFill>
                <a:srgbClr val="FF6600"/>
              </a:solidFill>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if </a:t>
            </a:r>
            <a:r>
              <a:rPr lang="zh-CN" altLang="zh-CN" b="1" dirty="0">
                <a:latin typeface="Arial" panose="020B0604020202020204" pitchFamily="34" charset="0"/>
                <a:ea typeface="黑体" panose="02010609060101010101" pitchFamily="49" charset="-122"/>
              </a:rPr>
              <a:t>(&lt;条件&gt;)</a:t>
            </a:r>
            <a:endParaRPr lang="zh-CN"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&lt;</a:t>
            </a:r>
            <a:r>
              <a:rPr lang="zh-CN" altLang="zh-CN" b="1" dirty="0">
                <a:latin typeface="Arial" panose="020B0604020202020204" pitchFamily="34" charset="0"/>
                <a:ea typeface="黑体" panose="02010609060101010101" pitchFamily="49" charset="-122"/>
              </a:rPr>
              <a:t>语句块</a:t>
            </a:r>
            <a:r>
              <a:rPr lang="en-US" altLang="zh-CN" b="1" dirty="0">
                <a:latin typeface="Arial" panose="020B0604020202020204" pitchFamily="34" charset="0"/>
                <a:ea typeface="黑体" panose="02010609060101010101" pitchFamily="49" charset="-122"/>
              </a:rPr>
              <a:t>&gt;</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else </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&lt;</a:t>
            </a:r>
            <a:r>
              <a:rPr lang="zh-CN" altLang="zh-CN" b="1" dirty="0">
                <a:latin typeface="Arial" panose="020B0604020202020204" pitchFamily="34" charset="0"/>
                <a:ea typeface="黑体" panose="02010609060101010101" pitchFamily="49" charset="-122"/>
              </a:rPr>
              <a:t>语句块</a:t>
            </a:r>
            <a:r>
              <a:rPr lang="en-US" altLang="zh-CN" b="1" dirty="0">
                <a:latin typeface="Arial" panose="020B0604020202020204" pitchFamily="34" charset="0"/>
                <a:ea typeface="黑体" panose="02010609060101010101" pitchFamily="49" charset="-122"/>
              </a:rPr>
              <a:t>&gt;</a:t>
            </a:r>
            <a:endParaRPr lang="en-US" altLang="zh-CN" b="1" dirty="0">
              <a:latin typeface="Arial" panose="020B0604020202020204" pitchFamily="34" charset="0"/>
              <a:ea typeface="黑体" panose="02010609060101010101" pitchFamily="49" charset="-122"/>
            </a:endParaRPr>
          </a:p>
          <a:p>
            <a:pPr>
              <a:lnSpc>
                <a:spcPct val="95000"/>
              </a:lnSpc>
              <a:spcBef>
                <a:spcPct val="5000"/>
              </a:spcBef>
            </a:pPr>
            <a:r>
              <a:rPr lang="zh-CN" altLang="zh-CN"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p:txBody>
      </p:sp>
      <p:sp>
        <p:nvSpPr>
          <p:cNvPr id="180227" name="Text Box 4"/>
          <p:cNvSpPr txBox="1"/>
          <p:nvPr/>
        </p:nvSpPr>
        <p:spPr>
          <a:xfrm>
            <a:off x="873125" y="1276985"/>
            <a:ext cx="7561263" cy="521970"/>
          </a:xfrm>
          <a:prstGeom prst="rect">
            <a:avLst/>
          </a:prstGeom>
          <a:noFill/>
          <a:ln w="9525">
            <a:noFill/>
          </a:ln>
        </p:spPr>
        <p:txBody>
          <a:bodyPr anchor="t">
            <a:spAutoFit/>
          </a:bodyPr>
          <a:p>
            <a:pPr marL="363855" indent="-363855">
              <a:spcBef>
                <a:spcPct val="50000"/>
              </a:spcBef>
              <a:buClr>
                <a:srgbClr val="6600CC"/>
              </a:buClr>
              <a:buFont typeface="Wingdings" panose="05000000000000000000" pitchFamily="2" charset="2"/>
              <a:buChar char="q"/>
            </a:pPr>
            <a:r>
              <a:rPr lang="zh-CN" altLang="en-US" sz="2800" dirty="0">
                <a:latin typeface="Arial" panose="020B0604020202020204" pitchFamily="34" charset="0"/>
                <a:ea typeface="黑体" panose="02010609060101010101" pitchFamily="49" charset="-122"/>
              </a:rPr>
              <a:t>选择结构用于根据表达式的值执行语句</a:t>
            </a:r>
            <a:endParaRPr lang="zh-CN" altLang="en-US" sz="2800" dirty="0">
              <a:latin typeface="Arial" panose="020B0604020202020204" pitchFamily="34" charset="0"/>
              <a:ea typeface="黑体" panose="02010609060101010101" pitchFamily="49" charset="-122"/>
            </a:endParaRPr>
          </a:p>
        </p:txBody>
      </p:sp>
      <p:sp>
        <p:nvSpPr>
          <p:cNvPr id="180228" name="Text Box 5"/>
          <p:cNvSpPr txBox="1"/>
          <p:nvPr/>
        </p:nvSpPr>
        <p:spPr>
          <a:xfrm>
            <a:off x="990283" y="1999933"/>
            <a:ext cx="2879725" cy="521970"/>
          </a:xfrm>
          <a:prstGeom prst="rect">
            <a:avLst/>
          </a:prstGeom>
          <a:gradFill rotWithShape="1">
            <a:gsLst>
              <a:gs pos="0">
                <a:srgbClr val="CCECFF"/>
              </a:gs>
              <a:gs pos="100000">
                <a:srgbClr val="FFFFFF"/>
              </a:gs>
            </a:gsLst>
            <a:lin ang="5400000" scaled="1"/>
            <a:tileRect/>
          </a:gradFill>
          <a:ln w="31750" cap="flat" cmpd="dbl">
            <a:solidFill>
              <a:srgbClr val="000080"/>
            </a:solidFill>
            <a:prstDash val="solid"/>
            <a:miter/>
            <a:headEnd type="none" w="med" len="med"/>
            <a:tailEnd type="none" w="med" len="med"/>
          </a:ln>
          <a:effectLst>
            <a:outerShdw dist="35921" dir="2699999" algn="ctr" rotWithShape="0">
              <a:schemeClr val="bg2"/>
            </a:outerShdw>
          </a:effectLst>
        </p:spPr>
        <p:txBody>
          <a:bodyPr anchor="t">
            <a:spAutoFit/>
          </a:bodyPr>
          <a:p>
            <a:pPr algn="ctr"/>
            <a:r>
              <a:rPr lang="en-US" altLang="zh-CN" sz="2800" b="1" dirty="0">
                <a:solidFill>
                  <a:srgbClr val="FF6600"/>
                </a:solidFill>
                <a:latin typeface="Arial" panose="020B0604020202020204" pitchFamily="34" charset="0"/>
                <a:ea typeface="黑体" panose="02010609060101010101" pitchFamily="49" charset="-122"/>
              </a:rPr>
              <a:t>if … else</a:t>
            </a:r>
            <a:endParaRPr lang="en-US" altLang="zh-CN" sz="2800" b="1" dirty="0">
              <a:solidFill>
                <a:srgbClr val="FF6600"/>
              </a:solidFill>
              <a:latin typeface="Arial" panose="020B0604020202020204" pitchFamily="34" charset="0"/>
              <a:ea typeface="黑体" panose="02010609060101010101" pitchFamily="49" charset="-122"/>
            </a:endParaRPr>
          </a:p>
        </p:txBody>
      </p:sp>
      <p:sp>
        <p:nvSpPr>
          <p:cNvPr id="101382" name="Text Box 6"/>
          <p:cNvSpPr txBox="1"/>
          <p:nvPr/>
        </p:nvSpPr>
        <p:spPr>
          <a:xfrm>
            <a:off x="1596390" y="5413375"/>
            <a:ext cx="2160588" cy="829945"/>
          </a:xfrm>
          <a:prstGeom prst="rect">
            <a:avLst/>
          </a:prstGeom>
          <a:noFill/>
          <a:ln w="9525">
            <a:noFill/>
          </a:ln>
        </p:spPr>
        <p:txBody>
          <a:bodyPr anchor="t">
            <a:spAutoFit/>
          </a:bodyPr>
          <a:p>
            <a:pPr algn="ctr">
              <a:spcBef>
                <a:spcPct val="50000"/>
              </a:spcBef>
            </a:pPr>
            <a:r>
              <a:rPr lang="zh-CN" altLang="en-US" sz="2400" b="1" dirty="0">
                <a:solidFill>
                  <a:srgbClr val="FF3300"/>
                </a:solidFill>
                <a:latin typeface="Arial" panose="020B0604020202020204" pitchFamily="34" charset="0"/>
                <a:ea typeface="黑体" panose="02010609060101010101" pitchFamily="49" charset="-122"/>
              </a:rPr>
              <a:t>条件：只能是</a:t>
            </a:r>
            <a:r>
              <a:rPr lang="en-US" altLang="zh-CN" sz="2400" b="1" dirty="0">
                <a:solidFill>
                  <a:srgbClr val="FF3300"/>
                </a:solidFill>
                <a:latin typeface="Arial" panose="020B0604020202020204" pitchFamily="34" charset="0"/>
                <a:ea typeface="黑体" panose="02010609060101010101" pitchFamily="49" charset="-122"/>
              </a:rPr>
              <a:t>bool</a:t>
            </a:r>
            <a:r>
              <a:rPr lang="zh-CN" altLang="en-US" sz="2400" b="1" dirty="0">
                <a:solidFill>
                  <a:srgbClr val="FF3300"/>
                </a:solidFill>
                <a:latin typeface="Arial" panose="020B0604020202020204" pitchFamily="34" charset="0"/>
                <a:ea typeface="黑体" panose="02010609060101010101" pitchFamily="49" charset="-122"/>
              </a:rPr>
              <a:t>类型的值 </a:t>
            </a:r>
            <a:endParaRPr lang="zh-CN" altLang="en-US" sz="2400" b="1" dirty="0">
              <a:solidFill>
                <a:srgbClr val="FF3300"/>
              </a:solidFill>
              <a:latin typeface="Arial" panose="020B0604020202020204" pitchFamily="34" charset="0"/>
              <a:ea typeface="黑体" panose="02010609060101010101" pitchFamily="49" charset="-122"/>
            </a:endParaRPr>
          </a:p>
        </p:txBody>
      </p:sp>
      <p:sp>
        <p:nvSpPr>
          <p:cNvPr id="181250" name="Text Box 3"/>
          <p:cNvSpPr txBox="1"/>
          <p:nvPr/>
        </p:nvSpPr>
        <p:spPr>
          <a:xfrm>
            <a:off x="4074160" y="2769870"/>
            <a:ext cx="3727450" cy="3307715"/>
          </a:xfrm>
          <a:prstGeom prst="rect">
            <a:avLst/>
          </a:prstGeom>
          <a:gradFill rotWithShape="1">
            <a:gsLst>
              <a:gs pos="0">
                <a:srgbClr val="FFFFFF"/>
              </a:gs>
              <a:gs pos="100000">
                <a:srgbClr val="CCECFF"/>
              </a:gs>
            </a:gsLst>
            <a:lin ang="5400000" scaled="1"/>
            <a:tileRect/>
          </a:gradFill>
          <a:ln w="12700" cap="flat" cmpd="sng">
            <a:solidFill>
              <a:schemeClr val="tx1"/>
            </a:solidFill>
            <a:prstDash val="solid"/>
            <a:miter/>
            <a:headEnd type="none" w="med" len="med"/>
            <a:tailEnd type="none" w="med" len="med"/>
          </a:ln>
        </p:spPr>
        <p:txBody>
          <a:bodyPr wrap="square" anchor="t">
            <a:spAutoFit/>
          </a:bodyPr>
          <a:p>
            <a:pPr>
              <a:lnSpc>
                <a:spcPct val="95000"/>
              </a:lnSpc>
              <a:spcBef>
                <a:spcPct val="5000"/>
              </a:spcBef>
            </a:pPr>
            <a:r>
              <a:rPr lang="en-US" altLang="zh-CN" sz="2000" dirty="0">
                <a:latin typeface="Arial" panose="020B0604020202020204" pitchFamily="34" charset="0"/>
                <a:ea typeface="黑体" panose="02010609060101010101" pitchFamily="49" charset="-122"/>
              </a:rPr>
              <a:t>switch (</a:t>
            </a:r>
            <a:r>
              <a:rPr lang="zh-CN" altLang="zh-CN" sz="2000" dirty="0">
                <a:latin typeface="Arial" panose="020B0604020202020204" pitchFamily="34" charset="0"/>
                <a:ea typeface="黑体" panose="02010609060101010101" pitchFamily="49" charset="-122"/>
              </a:rPr>
              <a:t>“cotton”</a:t>
            </a:r>
            <a:r>
              <a:rPr lang="en-US"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	case </a:t>
            </a:r>
            <a:r>
              <a:rPr lang="zh-CN" altLang="zh-CN" sz="2000" dirty="0">
                <a:latin typeface="Arial" panose="020B0604020202020204" pitchFamily="34" charset="0"/>
                <a:ea typeface="黑体" panose="02010609060101010101" pitchFamily="49" charset="-122"/>
              </a:rPr>
              <a:t>“COTTON”</a:t>
            </a:r>
            <a:r>
              <a:rPr lang="en-US" altLang="zh-CN" sz="2000" dirty="0">
                <a:latin typeface="Arial" panose="020B0604020202020204" pitchFamily="34" charset="0"/>
                <a:ea typeface="黑体" panose="02010609060101010101" pitchFamily="49" charset="-122"/>
              </a:rPr>
              <a:t>: 	case </a:t>
            </a:r>
            <a:r>
              <a:rPr lang="zh-CN" altLang="zh-CN" sz="2000" dirty="0">
                <a:latin typeface="Arial" panose="020B0604020202020204" pitchFamily="34" charset="0"/>
                <a:ea typeface="黑体" panose="02010609060101010101" pitchFamily="49" charset="-122"/>
              </a:rPr>
              <a:t>“cotton”</a:t>
            </a:r>
            <a:r>
              <a:rPr lang="en-US" altLang="zh-CN" sz="2000" dirty="0">
                <a:latin typeface="Arial" panose="020B0604020202020204" pitchFamily="34" charset="0"/>
                <a:ea typeface="黑体" panose="02010609060101010101" pitchFamily="49" charset="-122"/>
              </a:rPr>
              <a:t>: </a:t>
            </a:r>
            <a:endParaRPr lang="en-US" altLang="zh-CN" sz="2000" dirty="0">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	</a:t>
            </a:r>
            <a:r>
              <a:rPr lang="zh-CN"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   	break;</a:t>
            </a:r>
            <a:endParaRPr lang="en-US" altLang="zh-CN" sz="2000" dirty="0">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	</a:t>
            </a:r>
            <a:r>
              <a:rPr lang="en-US" altLang="zh-CN" sz="2000" dirty="0">
                <a:solidFill>
                  <a:srgbClr val="FF3300"/>
                </a:solidFill>
                <a:latin typeface="Arial" panose="020B0604020202020204" pitchFamily="34" charset="0"/>
                <a:ea typeface="黑体" panose="02010609060101010101" pitchFamily="49" charset="-122"/>
              </a:rPr>
              <a:t>case </a:t>
            </a:r>
            <a:r>
              <a:rPr lang="zh-CN" altLang="zh-CN" sz="2000" dirty="0">
                <a:solidFill>
                  <a:srgbClr val="FF3300"/>
                </a:solidFill>
                <a:latin typeface="Arial" panose="020B0604020202020204" pitchFamily="34" charset="0"/>
                <a:ea typeface="黑体" panose="02010609060101010101" pitchFamily="49" charset="-122"/>
              </a:rPr>
              <a:t>值3</a:t>
            </a:r>
            <a:r>
              <a:rPr lang="en-US" altLang="zh-CN" sz="2000" dirty="0">
                <a:solidFill>
                  <a:srgbClr val="FF3300"/>
                </a:solidFill>
                <a:latin typeface="Arial" panose="020B0604020202020204" pitchFamily="34" charset="0"/>
                <a:ea typeface="黑体" panose="02010609060101010101" pitchFamily="49" charset="-122"/>
              </a:rPr>
              <a:t>: </a:t>
            </a:r>
            <a:endParaRPr lang="en-US" altLang="zh-CN" sz="2000" dirty="0">
              <a:solidFill>
                <a:srgbClr val="FF3300"/>
              </a:solidFill>
              <a:latin typeface="Arial" panose="020B0604020202020204" pitchFamily="34" charset="0"/>
              <a:ea typeface="黑体" panose="02010609060101010101" pitchFamily="49" charset="-122"/>
            </a:endParaRPr>
          </a:p>
          <a:p>
            <a:pPr>
              <a:lnSpc>
                <a:spcPct val="95000"/>
              </a:lnSpc>
            </a:pPr>
            <a:r>
              <a:rPr lang="en-US" altLang="zh-CN" sz="2000" dirty="0">
                <a:solidFill>
                  <a:srgbClr val="FF3300"/>
                </a:solidFill>
                <a:latin typeface="Arial" panose="020B0604020202020204" pitchFamily="34" charset="0"/>
                <a:ea typeface="黑体" panose="02010609060101010101" pitchFamily="49" charset="-122"/>
              </a:rPr>
              <a:t>   	</a:t>
            </a:r>
            <a:r>
              <a:rPr lang="zh-CN" altLang="zh-CN" sz="2000" dirty="0">
                <a:solidFill>
                  <a:srgbClr val="FF3300"/>
                </a:solidFill>
                <a:latin typeface="Arial" panose="020B0604020202020204" pitchFamily="34" charset="0"/>
                <a:ea typeface="黑体" panose="02010609060101010101" pitchFamily="49" charset="-122"/>
              </a:rPr>
              <a:t>case 值4:</a:t>
            </a:r>
            <a:endParaRPr lang="zh-CN" altLang="zh-CN" sz="2000" dirty="0">
              <a:solidFill>
                <a:srgbClr val="FF3300"/>
              </a:solidFill>
              <a:latin typeface="Arial" panose="020B0604020202020204" pitchFamily="34" charset="0"/>
              <a:ea typeface="黑体" panose="02010609060101010101" pitchFamily="49" charset="-122"/>
            </a:endParaRPr>
          </a:p>
          <a:p>
            <a:pPr>
              <a:lnSpc>
                <a:spcPct val="95000"/>
              </a:lnSpc>
            </a:pPr>
            <a:r>
              <a:rPr lang="zh-CN" altLang="zh-CN" sz="2000" dirty="0">
                <a:solidFill>
                  <a:srgbClr val="FF3300"/>
                </a:solidFill>
                <a:latin typeface="Arial" panose="020B0604020202020204" pitchFamily="34" charset="0"/>
                <a:ea typeface="黑体" panose="02010609060101010101" pitchFamily="49" charset="-122"/>
              </a:rPr>
              <a:t>	…</a:t>
            </a:r>
            <a:endParaRPr lang="zh-CN" altLang="zh-CN" sz="2000" dirty="0">
              <a:solidFill>
                <a:srgbClr val="FF3300"/>
              </a:solidFill>
              <a:latin typeface="Arial" panose="020B0604020202020204" pitchFamily="34" charset="0"/>
              <a:ea typeface="黑体" panose="02010609060101010101" pitchFamily="49" charset="-122"/>
            </a:endParaRPr>
          </a:p>
          <a:p>
            <a:pPr>
              <a:lnSpc>
                <a:spcPct val="95000"/>
              </a:lnSpc>
            </a:pPr>
            <a:r>
              <a:rPr lang="zh-CN" altLang="zh-CN" sz="2000" dirty="0">
                <a:solidFill>
                  <a:srgbClr val="FF3300"/>
                </a:solidFill>
                <a:latin typeface="Arial" panose="020B0604020202020204" pitchFamily="34" charset="0"/>
                <a:ea typeface="黑体" panose="02010609060101010101" pitchFamily="49" charset="-122"/>
              </a:rPr>
              <a:t>           break;</a:t>
            </a:r>
            <a:endParaRPr lang="zh-CN" altLang="zh-CN" sz="2000" dirty="0">
              <a:solidFill>
                <a:srgbClr val="FF3300"/>
              </a:solidFill>
              <a:latin typeface="Arial" panose="020B0604020202020204" pitchFamily="34" charset="0"/>
              <a:ea typeface="黑体" panose="02010609060101010101" pitchFamily="49" charset="-122"/>
            </a:endParaRPr>
          </a:p>
          <a:p>
            <a:pPr>
              <a:lnSpc>
                <a:spcPct val="95000"/>
              </a:lnSpc>
            </a:pPr>
            <a:r>
              <a:rPr lang="en-US"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p:txBody>
      </p:sp>
      <p:sp>
        <p:nvSpPr>
          <p:cNvPr id="181251" name="Text Box 4"/>
          <p:cNvSpPr txBox="1"/>
          <p:nvPr/>
        </p:nvSpPr>
        <p:spPr>
          <a:xfrm>
            <a:off x="4073843" y="1999933"/>
            <a:ext cx="3714750" cy="521970"/>
          </a:xfrm>
          <a:prstGeom prst="rect">
            <a:avLst/>
          </a:prstGeom>
          <a:gradFill rotWithShape="1">
            <a:gsLst>
              <a:gs pos="0">
                <a:srgbClr val="CCECFF"/>
              </a:gs>
              <a:gs pos="100000">
                <a:srgbClr val="FFFFFF"/>
              </a:gs>
            </a:gsLst>
            <a:lin ang="5400000" scaled="1"/>
            <a:tileRect/>
          </a:gradFill>
          <a:ln w="31750" cap="flat" cmpd="dbl">
            <a:solidFill>
              <a:srgbClr val="000080"/>
            </a:solidFill>
            <a:prstDash val="solid"/>
            <a:miter/>
            <a:headEnd type="none" w="med" len="med"/>
            <a:tailEnd type="none" w="med" len="med"/>
          </a:ln>
          <a:effectLst>
            <a:outerShdw dist="35921" dir="2699999" algn="ctr" rotWithShape="0">
              <a:schemeClr val="bg2"/>
            </a:outerShdw>
          </a:effectLst>
        </p:spPr>
        <p:txBody>
          <a:bodyPr anchor="t">
            <a:spAutoFit/>
          </a:bodyPr>
          <a:p>
            <a:pPr algn="ctr"/>
            <a:r>
              <a:rPr lang="en-US" altLang="zh-CN" sz="2800" b="1" dirty="0">
                <a:solidFill>
                  <a:srgbClr val="FF6600"/>
                </a:solidFill>
                <a:latin typeface="Arial" panose="020B0604020202020204" pitchFamily="34" charset="0"/>
                <a:ea typeface="黑体" panose="02010609060101010101" pitchFamily="49" charset="-122"/>
              </a:rPr>
              <a:t>switch…case </a:t>
            </a:r>
            <a:endParaRPr lang="en-US" altLang="zh-CN" sz="2800" b="1" dirty="0">
              <a:solidFill>
                <a:srgbClr val="FF6600"/>
              </a:solidFill>
              <a:latin typeface="Arial" panose="020B0604020202020204" pitchFamily="34" charset="0"/>
              <a:ea typeface="黑体" panose="02010609060101010101" pitchFamily="49" charset="-122"/>
            </a:endParaRPr>
          </a:p>
        </p:txBody>
      </p:sp>
      <p:sp>
        <p:nvSpPr>
          <p:cNvPr id="181252" name="Text Box 5"/>
          <p:cNvSpPr txBox="1"/>
          <p:nvPr/>
        </p:nvSpPr>
        <p:spPr>
          <a:xfrm>
            <a:off x="7950200" y="3002280"/>
            <a:ext cx="4027170" cy="2553335"/>
          </a:xfrm>
          <a:prstGeom prst="rect">
            <a:avLst/>
          </a:prstGeom>
          <a:noFill/>
          <a:ln w="9525">
            <a:noFill/>
          </a:ln>
        </p:spPr>
        <p:txBody>
          <a:bodyPr wrap="square" anchor="t">
            <a:spAutoFit/>
          </a:bodyPr>
          <a:p>
            <a:pPr>
              <a:spcBef>
                <a:spcPct val="50000"/>
              </a:spcBef>
              <a:buClrTx/>
              <a:buFontTx/>
              <a:buChar char="•"/>
            </a:pPr>
            <a:r>
              <a:rPr lang="zh-CN" altLang="en-US" sz="2000" b="1" dirty="0">
                <a:solidFill>
                  <a:schemeClr val="tx1"/>
                </a:solidFill>
                <a:latin typeface="Arial" panose="020B0604020202020204" pitchFamily="34" charset="0"/>
                <a:ea typeface="黑体" panose="02010609060101010101" pitchFamily="49" charset="-122"/>
              </a:rPr>
              <a:t>表达式可以是</a:t>
            </a:r>
            <a:r>
              <a:rPr lang="en-US" altLang="zh-CN" sz="2000" b="1" dirty="0">
                <a:solidFill>
                  <a:schemeClr val="accent2"/>
                </a:solidFill>
                <a:latin typeface="Arial" panose="020B0604020202020204" pitchFamily="34" charset="0"/>
                <a:ea typeface="黑体" panose="02010609060101010101" pitchFamily="49" charset="-122"/>
              </a:rPr>
              <a:t>int</a:t>
            </a:r>
            <a:r>
              <a:rPr lang="zh-CN" altLang="en-US" sz="2000" b="1" dirty="0">
                <a:solidFill>
                  <a:schemeClr val="accent2"/>
                </a:solidFill>
                <a:latin typeface="Arial" panose="020B0604020202020204" pitchFamily="34" charset="0"/>
                <a:ea typeface="黑体" panose="02010609060101010101" pitchFamily="49" charset="-122"/>
              </a:rPr>
              <a:t>、字符或字符串</a:t>
            </a:r>
            <a:endParaRPr lang="zh-CN" altLang="en-US" sz="2000" b="1" dirty="0">
              <a:solidFill>
                <a:schemeClr val="accent2"/>
              </a:solidFill>
              <a:latin typeface="Arial" panose="020B0604020202020204" pitchFamily="34" charset="0"/>
              <a:ea typeface="黑体" panose="02010609060101010101" pitchFamily="49" charset="-122"/>
            </a:endParaRPr>
          </a:p>
          <a:p>
            <a:pPr>
              <a:spcBef>
                <a:spcPct val="50000"/>
              </a:spcBef>
              <a:buClrTx/>
              <a:buFontTx/>
              <a:buChar char="•"/>
            </a:pPr>
            <a:r>
              <a:rPr lang="en-US" altLang="zh-CN" sz="2000" b="1" dirty="0">
                <a:solidFill>
                  <a:schemeClr val="tx1"/>
                </a:solidFill>
                <a:latin typeface="Arial" panose="020B0604020202020204" pitchFamily="34" charset="0"/>
                <a:ea typeface="黑体" panose="02010609060101010101" pitchFamily="49" charset="-122"/>
              </a:rPr>
              <a:t>C#</a:t>
            </a:r>
            <a:r>
              <a:rPr lang="zh-CN" altLang="en-US" sz="2000" b="1" dirty="0">
                <a:solidFill>
                  <a:schemeClr val="tx1"/>
                </a:solidFill>
                <a:latin typeface="Arial" panose="020B0604020202020204" pitchFamily="34" charset="0"/>
                <a:ea typeface="黑体" panose="02010609060101010101" pitchFamily="49" charset="-122"/>
              </a:rPr>
              <a:t>不允许从一个</a:t>
            </a:r>
            <a:r>
              <a:rPr lang="en-US" altLang="zh-CN" sz="2000" b="1" dirty="0">
                <a:solidFill>
                  <a:schemeClr val="tx1"/>
                </a:solidFill>
                <a:latin typeface="Arial" panose="020B0604020202020204" pitchFamily="34" charset="0"/>
                <a:ea typeface="黑体" panose="02010609060101010101" pitchFamily="49" charset="-122"/>
              </a:rPr>
              <a:t>case</a:t>
            </a:r>
            <a:r>
              <a:rPr lang="zh-CN" altLang="en-US" sz="2000" b="1" dirty="0">
                <a:solidFill>
                  <a:schemeClr val="tx1"/>
                </a:solidFill>
                <a:latin typeface="Arial" panose="020B0604020202020204" pitchFamily="34" charset="0"/>
                <a:ea typeface="黑体" panose="02010609060101010101" pitchFamily="49" charset="-122"/>
              </a:rPr>
              <a:t>块继续执行到下一个</a:t>
            </a:r>
            <a:r>
              <a:rPr lang="en-US" altLang="zh-CN" sz="2000" b="1" dirty="0">
                <a:solidFill>
                  <a:schemeClr val="tx1"/>
                </a:solidFill>
                <a:latin typeface="Arial" panose="020B0604020202020204" pitchFamily="34" charset="0"/>
                <a:ea typeface="黑体" panose="02010609060101010101" pitchFamily="49" charset="-122"/>
              </a:rPr>
              <a:t>case</a:t>
            </a:r>
            <a:r>
              <a:rPr lang="zh-CN" altLang="en-US" sz="2000" b="1" dirty="0">
                <a:solidFill>
                  <a:schemeClr val="tx1"/>
                </a:solidFill>
                <a:latin typeface="Arial" panose="020B0604020202020204" pitchFamily="34" charset="0"/>
                <a:ea typeface="黑体" panose="02010609060101010101" pitchFamily="49" charset="-122"/>
              </a:rPr>
              <a:t>块。每个</a:t>
            </a:r>
            <a:r>
              <a:rPr lang="en-US" altLang="zh-CN" sz="2000" b="1" dirty="0">
                <a:solidFill>
                  <a:schemeClr val="tx1"/>
                </a:solidFill>
                <a:latin typeface="Arial" panose="020B0604020202020204" pitchFamily="34" charset="0"/>
                <a:ea typeface="黑体" panose="02010609060101010101" pitchFamily="49" charset="-122"/>
              </a:rPr>
              <a:t>case</a:t>
            </a:r>
            <a:r>
              <a:rPr lang="zh-CN" altLang="en-US" sz="2000" b="1" dirty="0">
                <a:solidFill>
                  <a:schemeClr val="tx1"/>
                </a:solidFill>
                <a:latin typeface="Arial" panose="020B0604020202020204" pitchFamily="34" charset="0"/>
                <a:ea typeface="黑体" panose="02010609060101010101" pitchFamily="49" charset="-122"/>
              </a:rPr>
              <a:t>块</a:t>
            </a:r>
            <a:r>
              <a:rPr lang="zh-CN" altLang="en-US" sz="2000" b="1" dirty="0">
                <a:solidFill>
                  <a:schemeClr val="accent2"/>
                </a:solidFill>
                <a:latin typeface="Arial" panose="020B0604020202020204" pitchFamily="34" charset="0"/>
                <a:ea typeface="黑体" panose="02010609060101010101" pitchFamily="49" charset="-122"/>
              </a:rPr>
              <a:t>必须</a:t>
            </a:r>
            <a:r>
              <a:rPr lang="zh-CN" altLang="en-US" sz="2000" b="1" dirty="0">
                <a:solidFill>
                  <a:schemeClr val="tx1"/>
                </a:solidFill>
                <a:latin typeface="Arial" panose="020B0604020202020204" pitchFamily="34" charset="0"/>
                <a:ea typeface="黑体" panose="02010609060101010101" pitchFamily="49" charset="-122"/>
              </a:rPr>
              <a:t>以一个跳转控制语句</a:t>
            </a:r>
            <a:r>
              <a:rPr lang="en-US" altLang="zh-CN" sz="2000" b="1" dirty="0">
                <a:solidFill>
                  <a:schemeClr val="tx1"/>
                </a:solidFill>
                <a:latin typeface="Arial" panose="020B0604020202020204" pitchFamily="34" charset="0"/>
                <a:ea typeface="黑体" panose="02010609060101010101" pitchFamily="49" charset="-122"/>
              </a:rPr>
              <a:t>break</a:t>
            </a:r>
            <a:r>
              <a:rPr lang="zh-CN" altLang="en-US" sz="2000" b="1" dirty="0">
                <a:solidFill>
                  <a:schemeClr val="tx1"/>
                </a:solidFill>
                <a:latin typeface="Arial" panose="020B0604020202020204" pitchFamily="34" charset="0"/>
                <a:ea typeface="黑体" panose="02010609060101010101" pitchFamily="49" charset="-122"/>
              </a:rPr>
              <a:t>、</a:t>
            </a:r>
            <a:r>
              <a:rPr lang="en-US" altLang="zh-CN" sz="2000" b="1" dirty="0">
                <a:solidFill>
                  <a:schemeClr val="tx1"/>
                </a:solidFill>
                <a:latin typeface="Arial" panose="020B0604020202020204" pitchFamily="34" charset="0"/>
                <a:ea typeface="黑体" panose="02010609060101010101" pitchFamily="49" charset="-122"/>
              </a:rPr>
              <a:t>goto</a:t>
            </a:r>
            <a:r>
              <a:rPr lang="zh-CN" altLang="en-US" sz="2000" b="1" dirty="0">
                <a:solidFill>
                  <a:schemeClr val="tx1"/>
                </a:solidFill>
                <a:latin typeface="Arial" panose="020B0604020202020204" pitchFamily="34" charset="0"/>
                <a:ea typeface="黑体" panose="02010609060101010101" pitchFamily="49" charset="-122"/>
              </a:rPr>
              <a:t>或</a:t>
            </a:r>
            <a:r>
              <a:rPr lang="en-US" altLang="zh-CN" sz="2000" b="1" dirty="0">
                <a:solidFill>
                  <a:schemeClr val="tx1"/>
                </a:solidFill>
                <a:latin typeface="Arial" panose="020B0604020202020204" pitchFamily="34" charset="0"/>
                <a:ea typeface="黑体" panose="02010609060101010101" pitchFamily="49" charset="-122"/>
              </a:rPr>
              <a:t>return</a:t>
            </a:r>
            <a:r>
              <a:rPr lang="zh-CN" altLang="en-US" sz="2000" b="1" dirty="0">
                <a:solidFill>
                  <a:schemeClr val="tx1"/>
                </a:solidFill>
                <a:latin typeface="Arial" panose="020B0604020202020204" pitchFamily="34" charset="0"/>
                <a:ea typeface="黑体" panose="02010609060101010101" pitchFamily="49" charset="-122"/>
              </a:rPr>
              <a:t>结束</a:t>
            </a:r>
            <a:endParaRPr lang="zh-CN" altLang="en-US" sz="2000" b="1" dirty="0">
              <a:solidFill>
                <a:schemeClr val="tx1"/>
              </a:solidFill>
              <a:latin typeface="Arial" panose="020B0604020202020204" pitchFamily="34" charset="0"/>
              <a:ea typeface="黑体" panose="02010609060101010101" pitchFamily="49" charset="-122"/>
            </a:endParaRPr>
          </a:p>
          <a:p>
            <a:pPr>
              <a:spcBef>
                <a:spcPct val="50000"/>
              </a:spcBef>
              <a:buClrTx/>
              <a:buFontTx/>
              <a:buChar char="•"/>
            </a:pPr>
            <a:r>
              <a:rPr lang="zh-CN" altLang="en-US" sz="2000" b="1" dirty="0">
                <a:solidFill>
                  <a:schemeClr val="tx1"/>
                </a:solidFill>
                <a:latin typeface="Arial" panose="020B0604020202020204" pitchFamily="34" charset="0"/>
                <a:ea typeface="黑体" panose="02010609060101010101" pitchFamily="49" charset="-122"/>
              </a:rPr>
              <a:t>多个</a:t>
            </a:r>
            <a:r>
              <a:rPr lang="en-US" altLang="zh-CN" sz="2000" b="1" dirty="0">
                <a:solidFill>
                  <a:schemeClr val="tx1"/>
                </a:solidFill>
                <a:latin typeface="Arial" panose="020B0604020202020204" pitchFamily="34" charset="0"/>
                <a:ea typeface="黑体" panose="02010609060101010101" pitchFamily="49" charset="-122"/>
              </a:rPr>
              <a:t>case</a:t>
            </a:r>
            <a:r>
              <a:rPr lang="zh-CN" altLang="en-US" sz="2000" b="1" dirty="0">
                <a:solidFill>
                  <a:schemeClr val="tx1"/>
                </a:solidFill>
                <a:latin typeface="Arial" panose="020B0604020202020204" pitchFamily="34" charset="0"/>
                <a:ea typeface="黑体" panose="02010609060101010101" pitchFamily="49" charset="-122"/>
              </a:rPr>
              <a:t>标签可以对应一个代码块</a:t>
            </a:r>
            <a:endParaRPr lang="zh-CN" altLang="en-US" sz="2000" b="1" dirty="0">
              <a:solidFill>
                <a:schemeClr val="tx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2"/>
          <p:cNvSpPr>
            <a:spLocks noGrp="1"/>
          </p:cNvSpPr>
          <p:nvPr>
            <p:ph type="title"/>
          </p:nvPr>
        </p:nvSpPr>
        <p:spPr>
          <a:xfrm>
            <a:off x="1086803" y="549593"/>
            <a:ext cx="8229600" cy="792162"/>
          </a:xfrm>
        </p:spPr>
        <p:txBody>
          <a:bodyPr vert="horz" wrap="square" lIns="91440" tIns="45720" rIns="91440" bIns="45720" anchor="ctr"/>
          <a:p>
            <a:pPr eaLnBrk="1" hangingPunct="1"/>
            <a:r>
              <a:rPr lang="zh-CN" altLang="en-US" dirty="0">
                <a:ea typeface="宋体" panose="02010600030101010101" pitchFamily="2" charset="-122"/>
              </a:rPr>
              <a:t>循环结构</a:t>
            </a:r>
            <a:endParaRPr lang="zh-CN" altLang="en-US" dirty="0">
              <a:ea typeface="宋体" panose="02010600030101010101" pitchFamily="2" charset="-122"/>
            </a:endParaRPr>
          </a:p>
        </p:txBody>
      </p:sp>
      <p:sp>
        <p:nvSpPr>
          <p:cNvPr id="182274" name="Rectangle 3"/>
          <p:cNvSpPr>
            <a:spLocks noGrp="1"/>
          </p:cNvSpPr>
          <p:nvPr>
            <p:ph idx="1"/>
          </p:nvPr>
        </p:nvSpPr>
        <p:spPr>
          <a:xfrm>
            <a:off x="1217930" y="1620520"/>
            <a:ext cx="10072370" cy="3867785"/>
          </a:xfrm>
        </p:spPr>
        <p:txBody>
          <a:bodyPr vert="horz" wrap="square" lIns="91440" tIns="45720" rIns="91440" bIns="45720" anchor="t"/>
          <a:p>
            <a:pPr eaLnBrk="1" hangingPunct="1"/>
            <a:r>
              <a:rPr lang="zh-CN" altLang="zh-CN" dirty="0"/>
              <a:t>循环结构用于对一组命令执行一定的次数或反复执行一组命令，直到指定的条件为真。</a:t>
            </a:r>
            <a:endParaRPr lang="zh-CN" altLang="zh-CN" dirty="0"/>
          </a:p>
          <a:p>
            <a:pPr eaLnBrk="1" hangingPunct="1"/>
            <a:r>
              <a:rPr lang="zh-CN" altLang="zh-CN" dirty="0"/>
              <a:t>循环结构的类型 </a:t>
            </a:r>
            <a:endParaRPr lang="zh-CN" altLang="zh-CN" dirty="0"/>
          </a:p>
          <a:p>
            <a:pPr marL="812800" lvl="1" indent="-276225" eaLnBrk="1" hangingPunct="1"/>
            <a:r>
              <a:rPr lang="zh-CN" altLang="zh-CN" dirty="0"/>
              <a:t>w</a:t>
            </a:r>
            <a:r>
              <a:rPr lang="en-US" altLang="zh-CN" dirty="0"/>
              <a:t>hile </a:t>
            </a:r>
            <a:r>
              <a:rPr lang="zh-CN" altLang="zh-CN" dirty="0"/>
              <a:t>循环</a:t>
            </a:r>
            <a:endParaRPr lang="zh-CN" altLang="zh-CN" dirty="0"/>
          </a:p>
          <a:p>
            <a:pPr marL="812800" lvl="1" indent="-276225" eaLnBrk="1" hangingPunct="1"/>
            <a:r>
              <a:rPr lang="zh-CN" altLang="zh-CN" dirty="0"/>
              <a:t>d</a:t>
            </a:r>
            <a:r>
              <a:rPr lang="en-US" altLang="zh-CN" dirty="0"/>
              <a:t>o </a:t>
            </a:r>
            <a:r>
              <a:rPr lang="zh-CN" altLang="zh-CN" dirty="0"/>
              <a:t>循环</a:t>
            </a:r>
            <a:endParaRPr lang="zh-CN" altLang="zh-CN" dirty="0"/>
          </a:p>
          <a:p>
            <a:pPr marL="812800" lvl="1" indent="-276225" eaLnBrk="1" hangingPunct="1"/>
            <a:r>
              <a:rPr lang="zh-CN" altLang="zh-CN" dirty="0"/>
              <a:t>f</a:t>
            </a:r>
            <a:r>
              <a:rPr lang="en-US" altLang="zh-CN" dirty="0"/>
              <a:t>or </a:t>
            </a:r>
            <a:r>
              <a:rPr lang="zh-CN" altLang="zh-CN" dirty="0"/>
              <a:t>循环</a:t>
            </a:r>
            <a:endParaRPr lang="zh-CN" altLang="zh-CN" dirty="0"/>
          </a:p>
          <a:p>
            <a:pPr marL="812800" lvl="1" indent="-276225" eaLnBrk="1" hangingPunct="1"/>
            <a:r>
              <a:rPr lang="en-US" altLang="zh-CN" dirty="0"/>
              <a:t>foreach </a:t>
            </a:r>
            <a:r>
              <a:rPr lang="zh-CN" altLang="zh-CN" dirty="0"/>
              <a:t>循环</a:t>
            </a:r>
            <a:endParaRPr lang="zh-CN" altLang="zh-CN" dirty="0"/>
          </a:p>
        </p:txBody>
      </p:sp>
      <p:sp>
        <p:nvSpPr>
          <p:cNvPr id="103428" name="Text Box 4"/>
          <p:cNvSpPr txBox="1"/>
          <p:nvPr/>
        </p:nvSpPr>
        <p:spPr>
          <a:xfrm>
            <a:off x="1625283" y="4534853"/>
            <a:ext cx="2160587" cy="829945"/>
          </a:xfrm>
          <a:prstGeom prst="rect">
            <a:avLst/>
          </a:prstGeom>
          <a:noFill/>
          <a:ln w="9525">
            <a:noFill/>
          </a:ln>
        </p:spPr>
        <p:txBody>
          <a:bodyPr anchor="t">
            <a:spAutoFit/>
          </a:bodyPr>
          <a:p>
            <a:pPr algn="ctr">
              <a:spcBef>
                <a:spcPct val="50000"/>
              </a:spcBef>
            </a:pPr>
            <a:r>
              <a:rPr lang="zh-CN" altLang="en-US" sz="2400" b="1" dirty="0">
                <a:solidFill>
                  <a:srgbClr val="FF3300"/>
                </a:solidFill>
                <a:latin typeface="Arial" panose="020B0604020202020204" pitchFamily="34" charset="0"/>
                <a:ea typeface="黑体" panose="02010609060101010101" pitchFamily="49" charset="-122"/>
              </a:rPr>
              <a:t>条件：只能是</a:t>
            </a:r>
            <a:r>
              <a:rPr lang="en-US" altLang="zh-CN" sz="2400" b="1" dirty="0">
                <a:solidFill>
                  <a:srgbClr val="FF3300"/>
                </a:solidFill>
                <a:latin typeface="Arial" panose="020B0604020202020204" pitchFamily="34" charset="0"/>
                <a:ea typeface="黑体" panose="02010609060101010101" pitchFamily="49" charset="-122"/>
              </a:rPr>
              <a:t>bool</a:t>
            </a:r>
            <a:r>
              <a:rPr lang="zh-CN" altLang="en-US" sz="2400" b="1" dirty="0">
                <a:solidFill>
                  <a:srgbClr val="FF3300"/>
                </a:solidFill>
                <a:latin typeface="Arial" panose="020B0604020202020204" pitchFamily="34" charset="0"/>
                <a:ea typeface="黑体" panose="02010609060101010101" pitchFamily="49" charset="-122"/>
              </a:rPr>
              <a:t>类型的值 </a:t>
            </a:r>
            <a:endParaRPr lang="zh-CN" altLang="en-US" sz="2400" b="1" dirty="0">
              <a:solidFill>
                <a:srgbClr val="FF33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2"/>
          <p:cNvSpPr>
            <a:spLocks noGrp="1"/>
          </p:cNvSpPr>
          <p:nvPr>
            <p:ph idx="1"/>
          </p:nvPr>
        </p:nvSpPr>
        <p:spPr>
          <a:xfrm>
            <a:off x="965835" y="1293495"/>
            <a:ext cx="5173345" cy="3120390"/>
          </a:xfrm>
        </p:spPr>
        <p:txBody>
          <a:bodyPr vert="horz" wrap="square" lIns="91440" tIns="45720" rIns="91440" bIns="45720" anchor="t"/>
          <a:p>
            <a:pPr eaLnBrk="1" hangingPunct="1"/>
            <a:r>
              <a:rPr lang="zh-CN" altLang="zh-CN" dirty="0"/>
              <a:t>w</a:t>
            </a:r>
            <a:r>
              <a:rPr lang="en-US" altLang="zh-CN" dirty="0"/>
              <a:t>hile</a:t>
            </a:r>
            <a:r>
              <a:rPr lang="zh-CN" altLang="zh-CN" dirty="0"/>
              <a:t> 循环反复执行指定的语句，直到指定的条件为真</a:t>
            </a:r>
            <a:endParaRPr lang="zh-CN" altLang="zh-CN" dirty="0"/>
          </a:p>
          <a:p>
            <a:pPr eaLnBrk="1" hangingPunct="1"/>
            <a:r>
              <a:rPr lang="zh-CN" altLang="zh-CN" dirty="0"/>
              <a:t>语法 :</a:t>
            </a:r>
            <a:endParaRPr lang="en-US" altLang="zh-CN" dirty="0"/>
          </a:p>
          <a:p>
            <a:pPr marL="1221105" lvl="2" eaLnBrk="1" hangingPunct="1">
              <a:buNone/>
            </a:pPr>
            <a:r>
              <a:rPr lang="en-US" altLang="zh-CN" dirty="0"/>
              <a:t>while (</a:t>
            </a:r>
            <a:r>
              <a:rPr lang="zh-CN" altLang="zh-CN" dirty="0"/>
              <a:t>条件</a:t>
            </a:r>
            <a:r>
              <a:rPr lang="en-US" altLang="zh-CN" dirty="0"/>
              <a:t>) </a:t>
            </a:r>
            <a:endParaRPr lang="en-US" altLang="zh-CN" dirty="0"/>
          </a:p>
          <a:p>
            <a:pPr marL="1221105" lvl="2" eaLnBrk="1" hangingPunct="1">
              <a:buNone/>
            </a:pPr>
            <a:r>
              <a:rPr lang="en-US" altLang="zh-CN" dirty="0"/>
              <a:t>{</a:t>
            </a:r>
            <a:endParaRPr lang="en-US" altLang="zh-CN" dirty="0"/>
          </a:p>
          <a:p>
            <a:pPr marL="1221105" lvl="2" eaLnBrk="1" hangingPunct="1">
              <a:buNone/>
            </a:pPr>
            <a:r>
              <a:rPr lang="en-US" altLang="zh-CN" dirty="0"/>
              <a:t>    // </a:t>
            </a:r>
            <a:r>
              <a:rPr lang="zh-CN" altLang="zh-CN" dirty="0"/>
              <a:t>语句</a:t>
            </a:r>
            <a:endParaRPr lang="zh-CN" altLang="zh-CN" dirty="0"/>
          </a:p>
          <a:p>
            <a:pPr marL="1221105" lvl="2" eaLnBrk="1" hangingPunct="1">
              <a:buNone/>
            </a:pPr>
            <a:r>
              <a:rPr lang="en-US" altLang="zh-CN" dirty="0"/>
              <a:t>}</a:t>
            </a:r>
            <a:endParaRPr lang="en-US" altLang="zh-CN" dirty="0"/>
          </a:p>
          <a:p>
            <a:pPr eaLnBrk="1" hangingPunct="1"/>
            <a:endParaRPr lang="en-US" altLang="zh-CN" dirty="0"/>
          </a:p>
        </p:txBody>
      </p:sp>
      <p:sp>
        <p:nvSpPr>
          <p:cNvPr id="183298" name="Rectangle 3"/>
          <p:cNvSpPr>
            <a:spLocks noGrp="1"/>
          </p:cNvSpPr>
          <p:nvPr>
            <p:ph type="title"/>
          </p:nvPr>
        </p:nvSpPr>
        <p:spPr>
          <a:xfrm>
            <a:off x="965835" y="428625"/>
            <a:ext cx="3829050" cy="864870"/>
          </a:xfrm>
        </p:spPr>
        <p:txBody>
          <a:bodyPr vert="horz" wrap="square" lIns="91440" tIns="45720" rIns="91440" bIns="45720" anchor="ctr"/>
          <a:p>
            <a:pPr eaLnBrk="1" hangingPunct="1"/>
            <a:r>
              <a:rPr lang="en-US" altLang="zh-CN" dirty="0">
                <a:ea typeface="宋体" panose="02010600030101010101" pitchFamily="2" charset="-122"/>
              </a:rPr>
              <a:t>while </a:t>
            </a:r>
            <a:r>
              <a:rPr lang="zh-CN" altLang="zh-CN" dirty="0">
                <a:ea typeface="宋体" panose="02010600030101010101" pitchFamily="2" charset="-122"/>
              </a:rPr>
              <a:t>循环</a:t>
            </a:r>
            <a:endParaRPr lang="en-US" altLang="zh-CN" dirty="0">
              <a:ea typeface="宋体" panose="02010600030101010101" pitchFamily="2" charset="-122"/>
            </a:endParaRPr>
          </a:p>
        </p:txBody>
      </p:sp>
      <p:sp>
        <p:nvSpPr>
          <p:cNvPr id="184321" name="Rectangle 2"/>
          <p:cNvSpPr>
            <a:spLocks noGrp="1"/>
          </p:cNvSpPr>
          <p:nvPr/>
        </p:nvSpPr>
        <p:spPr>
          <a:xfrm>
            <a:off x="6911975" y="428625"/>
            <a:ext cx="5424170" cy="98933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eaLnBrk="1" hangingPunct="1"/>
            <a:r>
              <a:rPr lang="en-US" altLang="zh-CN" dirty="0">
                <a:ea typeface="宋体" panose="02010600030101010101" pitchFamily="2" charset="-122"/>
              </a:rPr>
              <a:t>do…while </a:t>
            </a:r>
            <a:r>
              <a:rPr lang="zh-CN" altLang="zh-CN" dirty="0">
                <a:ea typeface="宋体" panose="02010600030101010101" pitchFamily="2" charset="-122"/>
              </a:rPr>
              <a:t>循环</a:t>
            </a:r>
            <a:endParaRPr lang="en-US" altLang="zh-CN" dirty="0">
              <a:ea typeface="宋体" panose="02010600030101010101" pitchFamily="2" charset="-122"/>
            </a:endParaRPr>
          </a:p>
        </p:txBody>
      </p:sp>
      <p:sp>
        <p:nvSpPr>
          <p:cNvPr id="184322" name="Rectangle 3"/>
          <p:cNvSpPr>
            <a:spLocks noGrp="1"/>
          </p:cNvSpPr>
          <p:nvPr/>
        </p:nvSpPr>
        <p:spPr>
          <a:xfrm>
            <a:off x="6511290" y="1287145"/>
            <a:ext cx="5493385" cy="4283075"/>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None/>
            </a:pPr>
            <a:r>
              <a:rPr lang="en-US" altLang="zh-CN" dirty="0"/>
              <a:t>   do…while </a:t>
            </a:r>
            <a:r>
              <a:rPr lang="zh-CN" altLang="zh-CN" dirty="0"/>
              <a:t>循环与 </a:t>
            </a:r>
            <a:r>
              <a:rPr lang="en-US" altLang="zh-CN" dirty="0"/>
              <a:t>while </a:t>
            </a:r>
            <a:r>
              <a:rPr lang="zh-CN" altLang="zh-CN" dirty="0"/>
              <a:t>循环类似，二者区别在于 do…while 循环中即使条件为假时也</a:t>
            </a:r>
            <a:r>
              <a:rPr lang="zh-CN" altLang="zh-CN" dirty="0">
                <a:solidFill>
                  <a:schemeClr val="accent2"/>
                </a:solidFill>
              </a:rPr>
              <a:t>至少执行一次</a:t>
            </a:r>
            <a:r>
              <a:rPr lang="zh-CN" altLang="zh-CN" dirty="0"/>
              <a:t>该循环体中的语句。 </a:t>
            </a:r>
            <a:endParaRPr lang="zh-CN" altLang="zh-CN" dirty="0"/>
          </a:p>
          <a:p>
            <a:pPr lvl="1" eaLnBrk="1" hangingPunct="1">
              <a:lnSpc>
                <a:spcPct val="100000"/>
              </a:lnSpc>
              <a:buNone/>
            </a:pPr>
            <a:endParaRPr lang="zh-CN" altLang="zh-CN" sz="1000" dirty="0"/>
          </a:p>
          <a:p>
            <a:pPr lvl="1" eaLnBrk="1" hangingPunct="1">
              <a:lnSpc>
                <a:spcPct val="100000"/>
              </a:lnSpc>
              <a:buNone/>
            </a:pPr>
            <a:r>
              <a:rPr lang="zh-CN" altLang="zh-CN" dirty="0"/>
              <a:t>语法 :</a:t>
            </a:r>
            <a:endParaRPr lang="zh-CN" altLang="zh-CN" dirty="0"/>
          </a:p>
          <a:p>
            <a:pPr lvl="1" eaLnBrk="1" hangingPunct="1">
              <a:lnSpc>
                <a:spcPct val="100000"/>
              </a:lnSpc>
              <a:buNone/>
            </a:pPr>
            <a:r>
              <a:rPr lang="zh-CN" altLang="zh-CN" dirty="0"/>
              <a:t>  </a:t>
            </a:r>
            <a:r>
              <a:rPr lang="en-US" altLang="zh-CN" dirty="0"/>
              <a:t>do</a:t>
            </a:r>
            <a:endParaRPr lang="en-US" altLang="zh-CN" dirty="0"/>
          </a:p>
          <a:p>
            <a:pPr lvl="2" eaLnBrk="1" hangingPunct="1">
              <a:lnSpc>
                <a:spcPct val="100000"/>
              </a:lnSpc>
              <a:buNone/>
            </a:pPr>
            <a:r>
              <a:rPr lang="en-US" altLang="zh-CN" dirty="0"/>
              <a:t>{</a:t>
            </a:r>
            <a:endParaRPr lang="en-US" altLang="zh-CN" dirty="0"/>
          </a:p>
          <a:p>
            <a:pPr lvl="2" eaLnBrk="1" hangingPunct="1">
              <a:lnSpc>
                <a:spcPct val="100000"/>
              </a:lnSpc>
              <a:buNone/>
            </a:pPr>
            <a:r>
              <a:rPr lang="en-US" altLang="zh-CN" dirty="0"/>
              <a:t>    // </a:t>
            </a:r>
            <a:r>
              <a:rPr lang="zh-CN" altLang="zh-CN" dirty="0"/>
              <a:t>语句</a:t>
            </a:r>
            <a:endParaRPr lang="zh-CN" altLang="zh-CN" dirty="0"/>
          </a:p>
          <a:p>
            <a:pPr lvl="2" eaLnBrk="1" hangingPunct="1">
              <a:lnSpc>
                <a:spcPct val="100000"/>
              </a:lnSpc>
              <a:buNone/>
            </a:pPr>
            <a:r>
              <a:rPr lang="en-US" altLang="zh-CN" dirty="0"/>
              <a:t>} while (</a:t>
            </a:r>
            <a:r>
              <a:rPr lang="zh-CN" altLang="zh-CN" i="1" dirty="0"/>
              <a:t>条件</a:t>
            </a:r>
            <a:r>
              <a:rPr lang="en-US" altLang="zh-CN" dirty="0"/>
              <a:t>) </a:t>
            </a:r>
            <a:endParaRPr lang="en-US" altLang="zh-CN" dirty="0"/>
          </a:p>
        </p:txBody>
      </p:sp>
      <p:sp>
        <p:nvSpPr>
          <p:cNvPr id="2" name="文本框 1"/>
          <p:cNvSpPr txBox="1"/>
          <p:nvPr/>
        </p:nvSpPr>
        <p:spPr>
          <a:xfrm>
            <a:off x="2570480" y="5079365"/>
            <a:ext cx="5442585" cy="645160"/>
          </a:xfrm>
          <a:prstGeom prst="rect">
            <a:avLst/>
          </a:prstGeom>
          <a:noFill/>
        </p:spPr>
        <p:txBody>
          <a:bodyPr wrap="square" rtlCol="0" anchor="t">
            <a:spAutoFit/>
          </a:bodyPr>
          <a:p>
            <a:pPr eaLnBrk="1" hangingPunct="1"/>
            <a:r>
              <a:rPr lang="en-US" altLang="zh-CN" dirty="0">
                <a:sym typeface="+mn-ea"/>
              </a:rPr>
              <a:t>break</a:t>
            </a:r>
            <a:r>
              <a:rPr lang="zh-CN" altLang="zh-CN" dirty="0">
                <a:latin typeface="Courier New" panose="02070309020205020404" pitchFamily="49" charset="0"/>
                <a:sym typeface="+mn-ea"/>
              </a:rPr>
              <a:t> 语句可用于退出循环</a:t>
            </a:r>
            <a:endParaRPr lang="en-US" altLang="zh-CN" dirty="0"/>
          </a:p>
          <a:p>
            <a:pPr eaLnBrk="1" hangingPunct="1"/>
            <a:r>
              <a:rPr lang="en-US" altLang="zh-CN" dirty="0">
                <a:sym typeface="+mn-ea"/>
              </a:rPr>
              <a:t>continue</a:t>
            </a:r>
            <a:r>
              <a:rPr lang="en-US" altLang="zh-CN" dirty="0">
                <a:latin typeface="Batang" panose="02030600000101010101" pitchFamily="18" charset="-127"/>
                <a:sym typeface="+mn-ea"/>
              </a:rPr>
              <a:t> </a:t>
            </a:r>
            <a:r>
              <a:rPr lang="zh-CN" altLang="zh-CN" dirty="0">
                <a:latin typeface="Batang" panose="02030600000101010101" pitchFamily="18" charset="-127"/>
                <a:sym typeface="+mn-ea"/>
              </a:rPr>
              <a:t>语句可用于</a:t>
            </a:r>
            <a:r>
              <a:rPr lang="zh-CN" altLang="zh-CN" dirty="0">
                <a:sym typeface="+mn-ea"/>
              </a:rPr>
              <a:t>跳过当前循环并开始下一循环 </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for </a:t>
            </a:r>
            <a:r>
              <a:rPr lang="zh-CN" altLang="zh-CN" dirty="0">
                <a:ea typeface="宋体" panose="02010600030101010101" pitchFamily="2" charset="-122"/>
              </a:rPr>
              <a:t>循环</a:t>
            </a:r>
            <a:endParaRPr lang="zh-CN" altLang="zh-CN" dirty="0">
              <a:ea typeface="宋体" panose="02010600030101010101" pitchFamily="2" charset="-122"/>
            </a:endParaRPr>
          </a:p>
        </p:txBody>
      </p:sp>
      <p:sp>
        <p:nvSpPr>
          <p:cNvPr id="185346" name="Rectangle 3"/>
          <p:cNvSpPr>
            <a:spLocks noGrp="1"/>
          </p:cNvSpPr>
          <p:nvPr>
            <p:ph idx="1"/>
          </p:nvPr>
        </p:nvSpPr>
        <p:spPr>
          <a:xfrm>
            <a:off x="838200" y="1596390"/>
            <a:ext cx="4962525" cy="4864100"/>
          </a:xfrm>
        </p:spPr>
        <p:txBody>
          <a:bodyPr vert="horz" wrap="square" lIns="91440" tIns="45720" rIns="91440" bIns="45720" anchor="t"/>
          <a:p>
            <a:pPr eaLnBrk="1" hangingPunct="1"/>
            <a:r>
              <a:rPr lang="zh-CN" altLang="zh-CN" dirty="0"/>
              <a:t>for 循环要求只有在对特定条件进行判断后才允许执行循环 </a:t>
            </a:r>
            <a:r>
              <a:rPr lang="en-US" altLang="zh-CN" dirty="0"/>
              <a:t> </a:t>
            </a:r>
            <a:endParaRPr lang="en-US" altLang="zh-CN" dirty="0"/>
          </a:p>
          <a:p>
            <a:pPr eaLnBrk="1" hangingPunct="1"/>
            <a:r>
              <a:rPr lang="zh-CN" altLang="zh-CN" dirty="0"/>
              <a:t>这种循环用于将某个语句或语句块重复执行</a:t>
            </a:r>
            <a:r>
              <a:rPr lang="zh-CN" altLang="zh-CN" dirty="0">
                <a:solidFill>
                  <a:schemeClr val="accent2"/>
                </a:solidFill>
              </a:rPr>
              <a:t>预定</a:t>
            </a:r>
            <a:r>
              <a:rPr lang="zh-CN" altLang="zh-CN" dirty="0"/>
              <a:t>次数的情形 </a:t>
            </a:r>
            <a:endParaRPr lang="en-US" altLang="zh-CN" dirty="0"/>
          </a:p>
          <a:p>
            <a:pPr eaLnBrk="1" hangingPunct="1">
              <a:buNone/>
            </a:pPr>
            <a:r>
              <a:rPr lang="zh-CN" altLang="zh-CN" dirty="0"/>
              <a:t>    语法 :</a:t>
            </a:r>
            <a:endParaRPr lang="en-US" altLang="zh-CN" dirty="0"/>
          </a:p>
          <a:p>
            <a:pPr marL="812800" lvl="1" indent="-276225" eaLnBrk="1" hangingPunct="1">
              <a:buNone/>
            </a:pPr>
            <a:r>
              <a:rPr lang="en-US" altLang="zh-CN" dirty="0"/>
              <a:t>for </a:t>
            </a:r>
            <a:r>
              <a:rPr lang="zh-CN" altLang="zh-CN" dirty="0"/>
              <a:t>(初始值;</a:t>
            </a:r>
            <a:r>
              <a:rPr lang="en-US" altLang="zh-CN" dirty="0"/>
              <a:t> </a:t>
            </a:r>
            <a:r>
              <a:rPr lang="zh-CN" altLang="zh-CN" dirty="0"/>
              <a:t>条件</a:t>
            </a:r>
            <a:r>
              <a:rPr lang="en-US" altLang="zh-CN" dirty="0"/>
              <a:t>; </a:t>
            </a:r>
            <a:r>
              <a:rPr lang="zh-CN" altLang="zh-CN" dirty="0"/>
              <a:t>增</a:t>
            </a:r>
            <a:r>
              <a:rPr lang="en-US" altLang="zh-CN" dirty="0"/>
              <a:t>/</a:t>
            </a:r>
            <a:r>
              <a:rPr lang="zh-CN" altLang="zh-CN" dirty="0"/>
              <a:t>减</a:t>
            </a:r>
            <a:r>
              <a:rPr lang="en-US" altLang="zh-CN" dirty="0"/>
              <a:t>)</a:t>
            </a:r>
            <a:endParaRPr lang="en-US" altLang="zh-CN" dirty="0"/>
          </a:p>
          <a:p>
            <a:pPr marL="812800" lvl="1" indent="-276225" eaLnBrk="1" hangingPunct="1">
              <a:buNone/>
            </a:pPr>
            <a:r>
              <a:rPr lang="en-US" altLang="zh-CN" dirty="0"/>
              <a:t>{</a:t>
            </a:r>
            <a:endParaRPr lang="en-US" altLang="zh-CN" dirty="0"/>
          </a:p>
          <a:p>
            <a:pPr marL="812800" lvl="1" indent="-276225" eaLnBrk="1" hangingPunct="1">
              <a:buNone/>
            </a:pPr>
            <a:r>
              <a:rPr lang="en-US" altLang="zh-CN" dirty="0"/>
              <a:t>    //</a:t>
            </a:r>
            <a:r>
              <a:rPr lang="zh-CN" altLang="zh-CN" dirty="0"/>
              <a:t>语句</a:t>
            </a:r>
            <a:endParaRPr lang="zh-CN" altLang="zh-CN" dirty="0"/>
          </a:p>
          <a:p>
            <a:pPr marL="812800" lvl="1" indent="-276225" eaLnBrk="1" hangingPunct="1">
              <a:buNone/>
            </a:pPr>
            <a:r>
              <a:rPr lang="en-US" altLang="zh-CN" dirty="0"/>
              <a:t>}</a:t>
            </a:r>
            <a:endParaRPr lang="en-US" altLang="zh-CN" dirty="0"/>
          </a:p>
        </p:txBody>
      </p:sp>
      <p:sp>
        <p:nvSpPr>
          <p:cNvPr id="186369" name="Rectangle 2"/>
          <p:cNvSpPr>
            <a:spLocks noGrp="1"/>
          </p:cNvSpPr>
          <p:nvPr/>
        </p:nvSpPr>
        <p:spPr>
          <a:xfrm>
            <a:off x="6621145" y="365125"/>
            <a:ext cx="3627120" cy="98933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eaLnBrk="1" hangingPunct="1"/>
            <a:r>
              <a:rPr lang="en-US" altLang="zh-CN" dirty="0">
                <a:ea typeface="宋体" panose="02010600030101010101" pitchFamily="2" charset="-122"/>
              </a:rPr>
              <a:t>foreach </a:t>
            </a:r>
            <a:r>
              <a:rPr lang="zh-CN" altLang="zh-CN" dirty="0">
                <a:ea typeface="宋体" panose="02010600030101010101" pitchFamily="2" charset="-122"/>
              </a:rPr>
              <a:t>循环 2-1</a:t>
            </a:r>
            <a:endParaRPr lang="zh-CN" altLang="zh-CN" dirty="0">
              <a:ea typeface="宋体" panose="02010600030101010101" pitchFamily="2" charset="-122"/>
            </a:endParaRPr>
          </a:p>
        </p:txBody>
      </p:sp>
      <p:sp>
        <p:nvSpPr>
          <p:cNvPr id="186370" name="Rectangle 3"/>
          <p:cNvSpPr>
            <a:spLocks noGrp="1"/>
          </p:cNvSpPr>
          <p:nvPr/>
        </p:nvSpPr>
        <p:spPr>
          <a:xfrm>
            <a:off x="6045835" y="1596390"/>
            <a:ext cx="5720080" cy="4201795"/>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855" indent="-363855" eaLnBrk="1" hangingPunct="1">
              <a:lnSpc>
                <a:spcPct val="80000"/>
              </a:lnSpc>
            </a:pPr>
            <a:r>
              <a:rPr lang="en-US" altLang="zh-CN" dirty="0"/>
              <a:t>foreach</a:t>
            </a:r>
            <a:r>
              <a:rPr lang="en-US" altLang="zh-CN" b="0" dirty="0"/>
              <a:t> </a:t>
            </a:r>
            <a:r>
              <a:rPr lang="zh-CN" altLang="zh-CN" b="0" dirty="0"/>
              <a:t>循环用于遍历集合或数组</a:t>
            </a:r>
            <a:r>
              <a:rPr lang="zh-CN" altLang="zh-CN" dirty="0"/>
              <a:t> </a:t>
            </a:r>
            <a:endParaRPr lang="zh-CN" altLang="zh-CN" b="0" dirty="0"/>
          </a:p>
          <a:p>
            <a:pPr marL="363855" indent="-363855" eaLnBrk="1" hangingPunct="1">
              <a:lnSpc>
                <a:spcPct val="80000"/>
              </a:lnSpc>
              <a:buNone/>
            </a:pPr>
            <a:endParaRPr lang="en-US" altLang="zh-CN" b="0" dirty="0"/>
          </a:p>
          <a:p>
            <a:pPr marL="363855" indent="-363855" eaLnBrk="1" hangingPunct="1">
              <a:lnSpc>
                <a:spcPct val="80000"/>
              </a:lnSpc>
              <a:spcAft>
                <a:spcPct val="40000"/>
              </a:spcAft>
              <a:buNone/>
            </a:pPr>
            <a:r>
              <a:rPr lang="zh-CN" altLang="zh-CN" b="0" dirty="0"/>
              <a:t>   语法：</a:t>
            </a:r>
            <a:endParaRPr lang="en-US" altLang="zh-CN" b="0" dirty="0"/>
          </a:p>
          <a:p>
            <a:pPr marL="363855" indent="-363855" eaLnBrk="1" hangingPunct="1">
              <a:lnSpc>
                <a:spcPct val="80000"/>
              </a:lnSpc>
              <a:buNone/>
            </a:pPr>
            <a:r>
              <a:rPr lang="zh-CN" altLang="zh-CN" sz="2500" dirty="0"/>
              <a:t>    </a:t>
            </a:r>
            <a:r>
              <a:rPr lang="en-US" altLang="zh-CN" sz="2500" dirty="0"/>
              <a:t>foreach (</a:t>
            </a:r>
            <a:r>
              <a:rPr lang="zh-CN" altLang="zh-CN" sz="2500" dirty="0"/>
              <a:t>数据类型 元素(变量) </a:t>
            </a:r>
            <a:r>
              <a:rPr lang="en-US" altLang="zh-CN" sz="2500" b="0" dirty="0"/>
              <a:t>in </a:t>
            </a:r>
            <a:r>
              <a:rPr lang="zh-CN" altLang="zh-CN" sz="2500" dirty="0"/>
              <a:t>集合或者数组</a:t>
            </a:r>
            <a:r>
              <a:rPr lang="en-US" altLang="zh-CN" sz="2500" dirty="0"/>
              <a:t>)</a:t>
            </a:r>
            <a:endParaRPr lang="en-US" altLang="zh-CN" sz="2500" dirty="0"/>
          </a:p>
          <a:p>
            <a:pPr marL="363855" indent="-363855" eaLnBrk="1" hangingPunct="1">
              <a:lnSpc>
                <a:spcPct val="80000"/>
              </a:lnSpc>
              <a:buNone/>
            </a:pPr>
            <a:r>
              <a:rPr lang="zh-CN" altLang="zh-CN" sz="2500" dirty="0"/>
              <a:t>    </a:t>
            </a:r>
            <a:r>
              <a:rPr lang="en-US" altLang="zh-CN" sz="2500" dirty="0"/>
              <a:t>{</a:t>
            </a:r>
            <a:endParaRPr lang="en-US" altLang="zh-CN" sz="2500" dirty="0"/>
          </a:p>
          <a:p>
            <a:pPr marL="363855" indent="-363855" eaLnBrk="1" hangingPunct="1">
              <a:lnSpc>
                <a:spcPct val="80000"/>
              </a:lnSpc>
              <a:buNone/>
            </a:pPr>
            <a:r>
              <a:rPr lang="en-US" altLang="zh-CN" sz="2500" dirty="0"/>
              <a:t>   </a:t>
            </a:r>
            <a:r>
              <a:rPr lang="zh-CN" altLang="zh-CN" sz="2500" dirty="0"/>
              <a:t>    </a:t>
            </a:r>
            <a:r>
              <a:rPr lang="en-US" altLang="zh-CN" sz="2500" dirty="0"/>
              <a:t> //</a:t>
            </a:r>
            <a:r>
              <a:rPr lang="zh-CN" altLang="zh-CN" sz="2500" dirty="0"/>
              <a:t>语句</a:t>
            </a:r>
            <a:endParaRPr lang="zh-CN" altLang="zh-CN" sz="2500" dirty="0"/>
          </a:p>
          <a:p>
            <a:pPr marL="363855" indent="-363855" eaLnBrk="1" hangingPunct="1">
              <a:lnSpc>
                <a:spcPct val="80000"/>
              </a:lnSpc>
              <a:buNone/>
            </a:pPr>
            <a:r>
              <a:rPr lang="zh-CN" altLang="zh-CN" sz="2500" dirty="0"/>
              <a:t>    </a:t>
            </a:r>
            <a:r>
              <a:rPr lang="en-US" altLang="zh-CN" sz="2500" dirty="0"/>
              <a:t>}</a:t>
            </a:r>
            <a:endParaRPr lang="en-US" altLang="zh-CN" sz="2500" dirty="0"/>
          </a:p>
        </p:txBody>
      </p:sp>
      <p:sp>
        <p:nvSpPr>
          <p:cNvPr id="2" name="文本框 1"/>
          <p:cNvSpPr txBox="1"/>
          <p:nvPr/>
        </p:nvSpPr>
        <p:spPr>
          <a:xfrm>
            <a:off x="3899535" y="5125085"/>
            <a:ext cx="6259195" cy="1335405"/>
          </a:xfrm>
          <a:prstGeom prst="rect">
            <a:avLst/>
          </a:prstGeom>
          <a:noFill/>
        </p:spPr>
        <p:txBody>
          <a:bodyPr wrap="square" rtlCol="0" anchor="t">
            <a:spAutoFit/>
          </a:bodyPr>
          <a:p>
            <a:pPr eaLnBrk="1" hangingPunct="1">
              <a:lnSpc>
                <a:spcPct val="90000"/>
              </a:lnSpc>
              <a:buNone/>
            </a:pPr>
            <a:r>
              <a:rPr lang="en-US" altLang="zh-CN" dirty="0">
                <a:latin typeface="Courier New" panose="02070309020205020404" pitchFamily="49" charset="0"/>
                <a:cs typeface="Courier New" panose="02070309020205020404" pitchFamily="49" charset="0"/>
                <a:sym typeface="+mn-ea"/>
              </a:rPr>
              <a:t>        int[] array = { 1, 2, 3, 4, 5 };</a:t>
            </a:r>
            <a:endParaRPr lang="en-US" altLang="zh-CN" b="0" dirty="0">
              <a:latin typeface="Courier New" panose="02070309020205020404" pitchFamily="49" charset="0"/>
              <a:cs typeface="Courier New" panose="02070309020205020404" pitchFamily="49" charset="0"/>
            </a:endParaRPr>
          </a:p>
          <a:p>
            <a:pPr eaLnBrk="1" hangingPunct="1">
              <a:lnSpc>
                <a:spcPct val="90000"/>
              </a:lnSpc>
              <a:buNone/>
            </a:pPr>
            <a:r>
              <a:rPr lang="en-US" altLang="zh-CN" dirty="0">
                <a:latin typeface="Courier New" panose="02070309020205020404" pitchFamily="49" charset="0"/>
                <a:cs typeface="Courier New" panose="02070309020205020404" pitchFamily="49" charset="0"/>
                <a:sym typeface="+mn-ea"/>
              </a:rPr>
              <a:t>        foreach (int item in array)</a:t>
            </a:r>
            <a:endParaRPr lang="en-US" altLang="zh-CN" b="0" dirty="0">
              <a:latin typeface="Courier New" panose="02070309020205020404" pitchFamily="49" charset="0"/>
              <a:cs typeface="Courier New" panose="02070309020205020404" pitchFamily="49" charset="0"/>
            </a:endParaRPr>
          </a:p>
          <a:p>
            <a:pPr eaLnBrk="1" hangingPunct="1">
              <a:lnSpc>
                <a:spcPct val="90000"/>
              </a:lnSpc>
              <a:buNone/>
            </a:pPr>
            <a:r>
              <a:rPr lang="en-US" altLang="zh-CN" dirty="0">
                <a:latin typeface="Courier New" panose="02070309020205020404" pitchFamily="49" charset="0"/>
                <a:cs typeface="Courier New" panose="02070309020205020404" pitchFamily="49" charset="0"/>
                <a:sym typeface="+mn-ea"/>
              </a:rPr>
              <a:t>        {</a:t>
            </a:r>
            <a:endParaRPr lang="en-US" altLang="zh-CN" b="0" dirty="0">
              <a:latin typeface="Courier New" panose="02070309020205020404" pitchFamily="49" charset="0"/>
              <a:cs typeface="Courier New" panose="02070309020205020404" pitchFamily="49" charset="0"/>
            </a:endParaRPr>
          </a:p>
          <a:p>
            <a:pPr eaLnBrk="1" hangingPunct="1">
              <a:lnSpc>
                <a:spcPct val="90000"/>
              </a:lnSpc>
              <a:buNone/>
            </a:pPr>
            <a:r>
              <a:rPr lang="en-US" altLang="zh-CN" dirty="0">
                <a:latin typeface="Courier New" panose="02070309020205020404" pitchFamily="49" charset="0"/>
                <a:cs typeface="Courier New" panose="02070309020205020404" pitchFamily="49" charset="0"/>
                <a:sym typeface="+mn-ea"/>
              </a:rPr>
              <a:t>            Console.WriteLine(item);</a:t>
            </a:r>
            <a:endParaRPr lang="en-US" altLang="zh-CN" b="0" dirty="0">
              <a:latin typeface="Courier New" panose="02070309020205020404" pitchFamily="49" charset="0"/>
              <a:cs typeface="Courier New" panose="02070309020205020404" pitchFamily="49" charset="0"/>
            </a:endParaRPr>
          </a:p>
          <a:p>
            <a:pPr eaLnBrk="1" hangingPunct="1">
              <a:lnSpc>
                <a:spcPct val="90000"/>
              </a:lnSpc>
              <a:buNone/>
            </a:pPr>
            <a:r>
              <a:rPr lang="zh-CN" altLang="zh-CN" dirty="0">
                <a:latin typeface="Courier New" panose="02070309020205020404" pitchFamily="49" charset="0"/>
                <a:cs typeface="Courier New" panose="02070309020205020404" pitchFamily="49" charset="0"/>
                <a:sym typeface="+mn-ea"/>
              </a:rPr>
              <a:t>        </a:t>
            </a:r>
            <a:r>
              <a:rPr lang="en-US" altLang="zh-CN" dirty="0">
                <a:latin typeface="Courier New" panose="02070309020205020404" pitchFamily="49" charset="0"/>
                <a:cs typeface="Courier New" panose="02070309020205020404" pitchFamily="49" charset="0"/>
                <a:sym typeface="+mn-ea"/>
              </a:rPr>
              <a:t>}</a:t>
            </a:r>
            <a:endParaRPr lang="zh-CN" altLang="en-US">
              <a:latin typeface="Courier New" panose="02070309020205020404" pitchFamily="49" charset="0"/>
              <a:cs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Text Box 3"/>
          <p:cNvSpPr txBox="1"/>
          <p:nvPr/>
        </p:nvSpPr>
        <p:spPr>
          <a:xfrm>
            <a:off x="1938338" y="691198"/>
            <a:ext cx="7777162" cy="5631180"/>
          </a:xfrm>
          <a:prstGeom prst="rect">
            <a:avLst/>
          </a:prstGeom>
          <a:gradFill rotWithShape="1">
            <a:gsLst>
              <a:gs pos="0">
                <a:srgbClr val="CCECFF"/>
              </a:gs>
              <a:gs pos="100000">
                <a:srgbClr val="FFFFFF"/>
              </a:gs>
            </a:gsLst>
            <a:lin ang="5400000" scaled="1"/>
            <a:tileRect/>
          </a:gradFill>
          <a:ln w="12700" cap="flat" cmpd="sng">
            <a:solidFill>
              <a:schemeClr val="tx1"/>
            </a:solidFill>
            <a:prstDash val="solid"/>
            <a:miter/>
            <a:headEnd type="none" w="med" len="med"/>
            <a:tailEnd type="none" w="med" len="med"/>
          </a:ln>
        </p:spPr>
        <p:txBody>
          <a:bodyPr anchor="t">
            <a:spAutoFit/>
          </a:bodyPr>
          <a:p>
            <a:r>
              <a:rPr lang="en-US" altLang="zh-CN" sz="1200" b="1" dirty="0">
                <a:latin typeface="Courier New" panose="02070309020205020404" pitchFamily="49" charset="0"/>
                <a:ea typeface="黑体" panose="02010609060101010101" pitchFamily="49" charset="-122"/>
                <a:cs typeface="Courier New" panose="02070309020205020404" pitchFamily="49" charset="0"/>
              </a:rPr>
              <a:t>static void Main(string[] args)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存放字母的个数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int Letters = 0;</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存放数字的个数</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int Digits = 0;</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存放标点符号的个数</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int</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Punctuations = 0;</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用户提供的输入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string in</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str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Console.WriteLine("</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请输入一个字符串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in</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str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 Console.ReadLine();</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声明 foreach 循环以遍历输入的字符串中的每个字符。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foreach(char ch in in</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str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检查字母</a:t>
            </a:r>
            <a:endParaRPr lang="zh-C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if(ch</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ar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.IsLetter(ch))</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Letters++;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检查数字</a:t>
            </a:r>
            <a:endParaRPr lang="zh-C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if(ch</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ar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.IsDigit(ch))</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Digits++;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检查标点符号</a:t>
            </a:r>
            <a:endParaRPr lang="zh-C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if(ch</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ar</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.IsPunctuation(ch))</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Punctuations++;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Console.WriteLine(“</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字母个数为：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{0}", Letters);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Console.WriteLine(“</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数字个数为：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{0}", Digits);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Console.WriteLine(“</a:t>
            </a:r>
            <a:r>
              <a:rPr lang="zh-CN" altLang="zh-CN" sz="1200" b="1" dirty="0">
                <a:latin typeface="Courier New" panose="02070309020205020404" pitchFamily="49" charset="0"/>
                <a:ea typeface="黑体" panose="02010609060101010101" pitchFamily="49" charset="-122"/>
                <a:cs typeface="Courier New" panose="02070309020205020404" pitchFamily="49" charset="0"/>
              </a:rPr>
              <a:t>标点符号个数为： </a:t>
            </a:r>
            <a:r>
              <a:rPr lang="en-US" altLang="zh-CN" sz="1200" b="1" dirty="0">
                <a:latin typeface="Courier New" panose="02070309020205020404" pitchFamily="49" charset="0"/>
                <a:ea typeface="黑体" panose="02010609060101010101" pitchFamily="49" charset="-122"/>
                <a:cs typeface="Courier New" panose="02070309020205020404" pitchFamily="49" charset="0"/>
              </a:rPr>
              <a:t>{0}", Punctuations);</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a:p>
            <a:r>
              <a:rPr lang="hi-IN" altLang="zh-CN" sz="1200" b="1" dirty="0">
                <a:latin typeface="Courier New" panose="02070309020205020404" pitchFamily="49" charset="0"/>
                <a:ea typeface="黑体" panose="02010609060101010101" pitchFamily="49" charset="-122"/>
                <a:cs typeface="Courier New" panose="02070309020205020404" pitchFamily="49" charset="0"/>
              </a:rPr>
              <a:t>}</a:t>
            </a:r>
            <a:endParaRPr lang="hi-IN" altLang="zh-CN" sz="1200" b="1" dirty="0">
              <a:latin typeface="Courier New" panose="02070309020205020404" pitchFamily="49" charset="0"/>
              <a:ea typeface="黑体" panose="02010609060101010101" pitchFamily="49" charset="-122"/>
              <a:cs typeface="Courier New" panose="02070309020205020404" pitchFamily="49" charset="0"/>
            </a:endParaRPr>
          </a:p>
        </p:txBody>
      </p:sp>
      <p:sp>
        <p:nvSpPr>
          <p:cNvPr id="187395" name="Rectangle 4"/>
          <p:cNvSpPr/>
          <p:nvPr/>
        </p:nvSpPr>
        <p:spPr>
          <a:xfrm>
            <a:off x="2782888" y="1268413"/>
            <a:ext cx="2736850" cy="1152525"/>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187396" name="Text Box 5"/>
          <p:cNvSpPr txBox="1"/>
          <p:nvPr/>
        </p:nvSpPr>
        <p:spPr>
          <a:xfrm>
            <a:off x="5664200" y="1557338"/>
            <a:ext cx="2520950" cy="337185"/>
          </a:xfrm>
          <a:prstGeom prst="rect">
            <a:avLst/>
          </a:prstGeom>
          <a:noFill/>
          <a:ln w="9525">
            <a:noFill/>
          </a:ln>
        </p:spPr>
        <p:txBody>
          <a:bodyPr anchor="t">
            <a:spAutoFit/>
          </a:bodyPr>
          <a:p>
            <a:pPr algn="ctr">
              <a:spcBef>
                <a:spcPct val="50000"/>
              </a:spcBef>
            </a:pPr>
            <a:r>
              <a:rPr lang="zh-CN" altLang="en-US" sz="1600" dirty="0">
                <a:solidFill>
                  <a:srgbClr val="FF0000"/>
                </a:solidFill>
                <a:latin typeface="Arial" panose="020B0604020202020204" pitchFamily="34" charset="0"/>
                <a:ea typeface="黑体" panose="02010609060101010101" pitchFamily="49" charset="-122"/>
              </a:rPr>
              <a:t>为所有计数器设置初始值</a:t>
            </a:r>
            <a:endParaRPr lang="zh-CN" altLang="en-US" sz="1600" dirty="0">
              <a:solidFill>
                <a:srgbClr val="FF0000"/>
              </a:solidFill>
              <a:latin typeface="Arial" panose="020B0604020202020204" pitchFamily="34" charset="0"/>
              <a:ea typeface="黑体" panose="02010609060101010101" pitchFamily="49" charset="-122"/>
            </a:endParaRPr>
          </a:p>
        </p:txBody>
      </p:sp>
      <p:sp>
        <p:nvSpPr>
          <p:cNvPr id="187397" name="Oval 6"/>
          <p:cNvSpPr/>
          <p:nvPr/>
        </p:nvSpPr>
        <p:spPr>
          <a:xfrm>
            <a:off x="2927350" y="2781300"/>
            <a:ext cx="3217863" cy="433388"/>
          </a:xfrm>
          <a:prstGeom prst="ellipse">
            <a:avLst/>
          </a:prstGeom>
          <a:noFill/>
          <a:ln w="19050" cap="flat" cmpd="sng">
            <a:solidFill>
              <a:srgbClr val="FF0000"/>
            </a:solidFill>
            <a:prstDash val="solid"/>
            <a:round/>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187398" name="Text Box 7"/>
          <p:cNvSpPr txBox="1"/>
          <p:nvPr/>
        </p:nvSpPr>
        <p:spPr>
          <a:xfrm>
            <a:off x="6024563" y="2781300"/>
            <a:ext cx="1439862" cy="337185"/>
          </a:xfrm>
          <a:prstGeom prst="rect">
            <a:avLst/>
          </a:prstGeom>
          <a:noFill/>
          <a:ln w="9525">
            <a:noFill/>
          </a:ln>
        </p:spPr>
        <p:txBody>
          <a:bodyPr anchor="t">
            <a:spAutoFit/>
          </a:bodyPr>
          <a:p>
            <a:pPr algn="ctr">
              <a:spcBef>
                <a:spcPct val="50000"/>
              </a:spcBef>
            </a:pPr>
            <a:r>
              <a:rPr lang="zh-CN" altLang="en-US" sz="1600" dirty="0">
                <a:solidFill>
                  <a:srgbClr val="FF0000"/>
                </a:solidFill>
                <a:latin typeface="Arial" panose="020B0604020202020204" pitchFamily="34" charset="0"/>
                <a:ea typeface="黑体" panose="02010609060101010101" pitchFamily="49" charset="-122"/>
              </a:rPr>
              <a:t>接受输入</a:t>
            </a:r>
            <a:endParaRPr lang="zh-CN" altLang="en-US" sz="1600" dirty="0">
              <a:solidFill>
                <a:srgbClr val="FF0000"/>
              </a:solidFill>
              <a:latin typeface="Arial" panose="020B0604020202020204" pitchFamily="34" charset="0"/>
              <a:ea typeface="黑体" panose="02010609060101010101" pitchFamily="49" charset="-122"/>
            </a:endParaRPr>
          </a:p>
        </p:txBody>
      </p:sp>
      <p:sp>
        <p:nvSpPr>
          <p:cNvPr id="187399" name="Rectangle 8"/>
          <p:cNvSpPr/>
          <p:nvPr/>
        </p:nvSpPr>
        <p:spPr>
          <a:xfrm>
            <a:off x="3071813" y="3500438"/>
            <a:ext cx="3741737" cy="2233612"/>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187400" name="Text Box 9"/>
          <p:cNvSpPr txBox="1"/>
          <p:nvPr/>
        </p:nvSpPr>
        <p:spPr>
          <a:xfrm>
            <a:off x="2208213" y="4292600"/>
            <a:ext cx="1944687" cy="545465"/>
          </a:xfrm>
          <a:prstGeom prst="rect">
            <a:avLst/>
          </a:prstGeom>
          <a:noFill/>
          <a:ln w="9525">
            <a:noFill/>
          </a:ln>
        </p:spPr>
        <p:txBody>
          <a:bodyPr anchor="t">
            <a:spAutoFit/>
          </a:bodyPr>
          <a:p>
            <a:pPr algn="ctr">
              <a:lnSpc>
                <a:spcPct val="90000"/>
              </a:lnSpc>
              <a:spcBef>
                <a:spcPct val="5000"/>
              </a:spcBef>
            </a:pPr>
            <a:r>
              <a:rPr lang="zh-CN" altLang="en-US" sz="1600" dirty="0">
                <a:solidFill>
                  <a:srgbClr val="FF0000"/>
                </a:solidFill>
                <a:latin typeface="Arial" panose="020B0604020202020204" pitchFamily="34" charset="0"/>
                <a:ea typeface="黑体" panose="02010609060101010101" pitchFamily="49" charset="-122"/>
              </a:rPr>
              <a:t>对输入的每一个</a:t>
            </a:r>
            <a:endParaRPr lang="zh-CN" altLang="en-US" sz="1600" dirty="0">
              <a:solidFill>
                <a:srgbClr val="FF0000"/>
              </a:solidFill>
              <a:latin typeface="Arial" panose="020B0604020202020204" pitchFamily="34" charset="0"/>
              <a:ea typeface="黑体" panose="02010609060101010101" pitchFamily="49" charset="-122"/>
            </a:endParaRPr>
          </a:p>
          <a:p>
            <a:pPr algn="ctr">
              <a:lnSpc>
                <a:spcPct val="90000"/>
              </a:lnSpc>
              <a:spcBef>
                <a:spcPct val="5000"/>
              </a:spcBef>
            </a:pPr>
            <a:r>
              <a:rPr lang="zh-CN" altLang="en-US" sz="1600" dirty="0">
                <a:solidFill>
                  <a:srgbClr val="FF0000"/>
                </a:solidFill>
                <a:latin typeface="Arial" panose="020B0604020202020204" pitchFamily="34" charset="0"/>
                <a:ea typeface="黑体" panose="02010609060101010101" pitchFamily="49" charset="-122"/>
              </a:rPr>
              <a:t>字符都进行循环</a:t>
            </a:r>
            <a:endParaRPr lang="zh-CN" altLang="en-US" sz="1600" dirty="0">
              <a:solidFill>
                <a:srgbClr val="FF0000"/>
              </a:solidFill>
              <a:latin typeface="Arial" panose="020B0604020202020204" pitchFamily="34" charset="0"/>
              <a:ea typeface="黑体" panose="02010609060101010101" pitchFamily="49" charset="-122"/>
            </a:endParaRPr>
          </a:p>
        </p:txBody>
      </p:sp>
      <p:sp>
        <p:nvSpPr>
          <p:cNvPr id="187401" name="Text Box 10"/>
          <p:cNvSpPr txBox="1"/>
          <p:nvPr/>
        </p:nvSpPr>
        <p:spPr>
          <a:xfrm>
            <a:off x="6816725" y="3933825"/>
            <a:ext cx="2232025" cy="545465"/>
          </a:xfrm>
          <a:prstGeom prst="rect">
            <a:avLst/>
          </a:prstGeom>
          <a:noFill/>
          <a:ln w="9525">
            <a:noFill/>
          </a:ln>
        </p:spPr>
        <p:txBody>
          <a:bodyPr anchor="t">
            <a:spAutoFit/>
          </a:bodyPr>
          <a:p>
            <a:pPr>
              <a:lnSpc>
                <a:spcPct val="90000"/>
              </a:lnSpc>
              <a:spcBef>
                <a:spcPct val="5000"/>
              </a:spcBef>
            </a:pPr>
            <a:r>
              <a:rPr lang="zh-CN" altLang="en-US" sz="1600" dirty="0">
                <a:solidFill>
                  <a:srgbClr val="FF0000"/>
                </a:solidFill>
                <a:latin typeface="Arial" panose="020B0604020202020204" pitchFamily="34" charset="0"/>
                <a:ea typeface="黑体" panose="02010609060101010101" pitchFamily="49" charset="-122"/>
              </a:rPr>
              <a:t>使用了所有输入的字符</a:t>
            </a:r>
            <a:endParaRPr lang="zh-CN" altLang="en-US" sz="1600" dirty="0">
              <a:solidFill>
                <a:srgbClr val="FF0000"/>
              </a:solidFill>
              <a:latin typeface="Arial" panose="020B0604020202020204" pitchFamily="34" charset="0"/>
              <a:ea typeface="黑体" panose="02010609060101010101" pitchFamily="49" charset="-122"/>
            </a:endParaRPr>
          </a:p>
          <a:p>
            <a:pPr>
              <a:lnSpc>
                <a:spcPct val="90000"/>
              </a:lnSpc>
              <a:spcBef>
                <a:spcPct val="5000"/>
              </a:spcBef>
            </a:pPr>
            <a:r>
              <a:rPr lang="zh-CN" altLang="en-US" sz="1600" dirty="0">
                <a:solidFill>
                  <a:srgbClr val="FF0000"/>
                </a:solidFill>
                <a:latin typeface="Arial" panose="020B0604020202020204" pitchFamily="34" charset="0"/>
                <a:ea typeface="黑体" panose="02010609060101010101" pitchFamily="49" charset="-122"/>
              </a:rPr>
              <a:t>之后，循环自动终止</a:t>
            </a:r>
            <a:endParaRPr lang="zh-CN" altLang="en-US" sz="1600" dirty="0">
              <a:solidFill>
                <a:srgbClr val="FF0000"/>
              </a:solidFill>
              <a:latin typeface="Arial" panose="020B0604020202020204" pitchFamily="34"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开发模式</a:t>
            </a:r>
            <a:endParaRPr lang="zh-CN" altLang="en-US"/>
          </a:p>
        </p:txBody>
      </p:sp>
      <p:sp>
        <p:nvSpPr>
          <p:cNvPr id="3" name="内容占位符 2"/>
          <p:cNvSpPr>
            <a:spLocks noGrp="1"/>
          </p:cNvSpPr>
          <p:nvPr>
            <p:ph idx="1"/>
          </p:nvPr>
        </p:nvSpPr>
        <p:spPr>
          <a:xfrm>
            <a:off x="838200" y="1468755"/>
            <a:ext cx="10372090" cy="4686935"/>
          </a:xfrm>
        </p:spPr>
        <p:txBody>
          <a:bodyPr>
            <a:normAutofit/>
          </a:bodyPr>
          <a:lstStyle/>
          <a:p>
            <a:pPr>
              <a:lnSpc>
                <a:spcPct val="100000"/>
              </a:lnSpc>
            </a:pPr>
            <a:r>
              <a:rPr lang="zh-CN" altLang="en-US"/>
              <a:t>二次开发</a:t>
            </a:r>
            <a:endParaRPr lang="zh-CN" altLang="en-US"/>
          </a:p>
          <a:p>
            <a:pPr>
              <a:lnSpc>
                <a:spcPct val="100000"/>
              </a:lnSpc>
            </a:pPr>
            <a:r>
              <a:rPr lang="zh-CN" altLang="en-US"/>
              <a:t>GIS的二次开发通常有 [1]  :</a:t>
            </a:r>
            <a:endParaRPr lang="zh-CN" altLang="en-US"/>
          </a:p>
          <a:p>
            <a:pPr lvl="1">
              <a:lnSpc>
                <a:spcPct val="100000"/>
              </a:lnSpc>
            </a:pPr>
            <a:r>
              <a:rPr lang="zh-CN" altLang="en-US"/>
              <a:t>单纯二次开发</a:t>
            </a:r>
            <a:endParaRPr lang="zh-CN" altLang="en-US"/>
          </a:p>
          <a:p>
            <a:pPr lvl="2">
              <a:lnSpc>
                <a:spcPct val="100000"/>
              </a:lnSpc>
            </a:pPr>
            <a:r>
              <a:rPr lang="zh-CN" altLang="en-US" sz="1800">
                <a:sym typeface="+mn-ea"/>
              </a:rPr>
              <a:t>GIS二次开发，就是在现有的GIS软件提供的软件开发包（比如GIS控件）或者VBA、API等方式进行GIS功能的定制、开发。</a:t>
            </a:r>
            <a:r>
              <a:rPr lang="zh-CN" altLang="en-US" sz="2160">
                <a:sym typeface="+mn-ea"/>
              </a:rPr>
              <a:t>如 ARC/INFO 等，具有空间数据输入、存储、处理、分析和输出等 GIS 基本功能</a:t>
            </a:r>
            <a:endParaRPr lang="zh-CN" altLang="en-US" sz="2160"/>
          </a:p>
          <a:p>
            <a:pPr lvl="1">
              <a:lnSpc>
                <a:spcPct val="100000"/>
              </a:lnSpc>
            </a:pPr>
            <a:endParaRPr lang="zh-CN" altLang="en-US"/>
          </a:p>
          <a:p>
            <a:pPr lvl="1">
              <a:lnSpc>
                <a:spcPct val="100000"/>
              </a:lnSpc>
            </a:pPr>
            <a:r>
              <a:rPr lang="zh-CN" altLang="en-US"/>
              <a:t>集成二次开发</a:t>
            </a:r>
            <a:endParaRPr lang="zh-CN" altLang="en-US"/>
          </a:p>
          <a:p>
            <a:pPr lvl="2">
              <a:lnSpc>
                <a:spcPct val="100000"/>
              </a:lnSpc>
            </a:pPr>
            <a:r>
              <a:rPr lang="zh-CN" altLang="en-US"/>
              <a:t>集成二次开发是指利用专业GIS工具软件或其提供的组件来实现GIS的基本功能，同时，采用通用软件开发工具，尤其是可视化开发工具，如Visual C++</a:t>
            </a:r>
            <a:r>
              <a:rPr lang="en-US" altLang="zh-CN"/>
              <a:t>/C#</a:t>
            </a:r>
            <a:r>
              <a:rPr lang="zh-CN" altLang="en-US"/>
              <a:t>，Visual Basic，</a:t>
            </a:r>
            <a:r>
              <a:rPr lang="en-US" altLang="zh-CN"/>
              <a:t>Java</a:t>
            </a:r>
            <a:r>
              <a:rPr lang="zh-CN" altLang="en-US"/>
              <a:t>等作为开发平台，进行二者的集成开发。集成二次开发目前主要有OLE DDE方式和组件式开发两种开发方式。</a:t>
            </a:r>
            <a:endParaRPr lang="zh-CN" altLang="en-US"/>
          </a:p>
        </p:txBody>
      </p:sp>
      <p:pic>
        <p:nvPicPr>
          <p:cNvPr id="4" name="图片 3"/>
          <p:cNvPicPr>
            <a:picLocks noChangeAspect="1"/>
          </p:cNvPicPr>
          <p:nvPr/>
        </p:nvPicPr>
        <p:blipFill>
          <a:blip r:embed="rId1"/>
          <a:stretch>
            <a:fillRect/>
          </a:stretch>
        </p:blipFill>
        <p:spPr>
          <a:xfrm>
            <a:off x="8074025" y="133985"/>
            <a:ext cx="3592830" cy="2392680"/>
          </a:xfrm>
          <a:prstGeom prst="rect">
            <a:avLst/>
          </a:prstGeom>
        </p:spPr>
      </p:pic>
      <p:sp>
        <p:nvSpPr>
          <p:cNvPr id="5" name="文本框 4"/>
          <p:cNvSpPr txBox="1"/>
          <p:nvPr/>
        </p:nvSpPr>
        <p:spPr>
          <a:xfrm>
            <a:off x="173990" y="6396355"/>
            <a:ext cx="7687945" cy="306705"/>
          </a:xfrm>
          <a:prstGeom prst="rect">
            <a:avLst/>
          </a:prstGeom>
          <a:noFill/>
        </p:spPr>
        <p:txBody>
          <a:bodyPr wrap="square" rtlCol="0" anchor="t">
            <a:spAutoFit/>
          </a:bodyPr>
          <a:lstStyle/>
          <a:p>
            <a:r>
              <a:rPr lang="zh-CN" altLang="en-US" sz="1400"/>
              <a:t>1.  GIS二次开发方法与实现  ．中国知网[引用日期2017-06-10]</a:t>
            </a:r>
            <a:endParaRPr lang="zh-CN" altLang="en-US" sz="14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61453" y="430531"/>
            <a:ext cx="7918450" cy="544513"/>
          </a:xfrm>
        </p:spPr>
        <p:txBody>
          <a:bodyPr/>
          <a:lstStyle/>
          <a:p>
            <a:pPr eaLnBrk="1" hangingPunct="1"/>
            <a:r>
              <a:rPr lang="en-US" altLang="zh-CN" sz="2800">
                <a:latin typeface="宋体" panose="02010600030101010101" pitchFamily="2" charset="-122"/>
                <a:ea typeface="宋体" panose="02010600030101010101" pitchFamily="2" charset="-122"/>
              </a:rPr>
              <a:t>2.4 </a:t>
            </a:r>
            <a:r>
              <a:rPr lang="zh-CN" altLang="en-US" sz="2800">
                <a:latin typeface="宋体" panose="02010600030101010101" pitchFamily="2" charset="-122"/>
                <a:ea typeface="宋体" panose="02010600030101010101" pitchFamily="2" charset="-122"/>
              </a:rPr>
              <a:t>控制台输入和输出及字符串</a:t>
            </a:r>
            <a:endParaRPr lang="en-US" altLang="zh-CN" sz="2800">
              <a:latin typeface="宋体" panose="02010600030101010101" pitchFamily="2" charset="-122"/>
              <a:ea typeface="宋体" panose="02010600030101010101" pitchFamily="2" charset="-122"/>
            </a:endParaRPr>
          </a:p>
        </p:txBody>
      </p:sp>
      <p:sp>
        <p:nvSpPr>
          <p:cNvPr id="58371" name="Rectangle 3"/>
          <p:cNvSpPr>
            <a:spLocks noChangeArrowheads="1"/>
          </p:cNvSpPr>
          <p:nvPr/>
        </p:nvSpPr>
        <p:spPr bwMode="auto">
          <a:xfrm>
            <a:off x="1462088" y="1164386"/>
            <a:ext cx="10039630" cy="21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a:buNone/>
            </a:pPr>
            <a:r>
              <a:rPr lang="zh-CN" altLang="en-US" sz="2000" dirty="0"/>
              <a:t>数据输入</a:t>
            </a:r>
            <a:r>
              <a:rPr lang="en-US" altLang="zh-CN" sz="2000" dirty="0" smtClean="0"/>
              <a:t>(</a:t>
            </a:r>
            <a:r>
              <a:rPr lang="en-US" altLang="zh-CN" sz="2000" dirty="0" err="1"/>
              <a:t>Console.</a:t>
            </a:r>
            <a:r>
              <a:rPr lang="en-US" altLang="zh-CN" sz="2000" dirty="0" err="1" smtClean="0"/>
              <a:t>Read,ReadLine</a:t>
            </a:r>
            <a:r>
              <a:rPr lang="en-US" altLang="zh-CN" sz="2000" dirty="0"/>
              <a:t>)</a:t>
            </a:r>
            <a:r>
              <a:rPr lang="zh-CN" altLang="en-US" sz="2000" dirty="0"/>
              <a:t>。</a:t>
            </a:r>
            <a:r>
              <a:rPr lang="en-US" altLang="zh-CN" sz="2000" dirty="0" smtClean="0">
                <a:sym typeface="+mn-ea"/>
              </a:rPr>
              <a:t>Read</a:t>
            </a:r>
            <a:r>
              <a:rPr lang="zh-CN" altLang="en-US" sz="2000" dirty="0">
                <a:sym typeface="+mn-ea"/>
              </a:rPr>
              <a:t>方法用来从控制台读取</a:t>
            </a:r>
            <a:r>
              <a:rPr lang="zh-CN" altLang="en-US" sz="2000" dirty="0">
                <a:solidFill>
                  <a:srgbClr val="FF0000"/>
                </a:solidFill>
                <a:sym typeface="+mn-ea"/>
              </a:rPr>
              <a:t>一个字符</a:t>
            </a:r>
            <a:r>
              <a:rPr lang="zh-CN" altLang="en-US" sz="2000" dirty="0">
                <a:sym typeface="+mn-ea"/>
              </a:rPr>
              <a:t>，</a:t>
            </a:r>
            <a:endParaRPr lang="en-US" altLang="zh-CN" sz="2000" dirty="0"/>
          </a:p>
          <a:p>
            <a:pPr eaLnBrk="1" hangingPunct="1">
              <a:buFont typeface="Wingdings" panose="05000000000000000000" pitchFamily="2" charset="2"/>
              <a:buNone/>
            </a:pPr>
            <a:r>
              <a:rPr lang="zh-CN" altLang="en-US" sz="2000" dirty="0"/>
              <a:t>其定义如下</a:t>
            </a:r>
            <a:r>
              <a:rPr lang="en-US" altLang="zh-CN" sz="2000" dirty="0"/>
              <a:t>:     Public static </a:t>
            </a:r>
            <a:r>
              <a:rPr lang="en-US" altLang="zh-CN" sz="2000" dirty="0" err="1"/>
              <a:t>int</a:t>
            </a:r>
            <a:r>
              <a:rPr lang="en-US" altLang="zh-CN" sz="2000" dirty="0"/>
              <a:t> Read();</a:t>
            </a:r>
            <a:endParaRPr lang="en-US" altLang="zh-CN" sz="2000" dirty="0"/>
          </a:p>
          <a:p>
            <a:pPr eaLnBrk="1" hangingPunct="1">
              <a:buFont typeface="Wingdings" panose="05000000000000000000" pitchFamily="2" charset="2"/>
              <a:buNone/>
            </a:pPr>
            <a:r>
              <a:rPr lang="zh-CN" altLang="en-US" sz="2000" dirty="0" smtClean="0"/>
              <a:t>返回</a:t>
            </a:r>
            <a:r>
              <a:rPr lang="zh-CN" altLang="en-US" sz="2000" dirty="0"/>
              <a:t>所读取的字符的</a:t>
            </a:r>
            <a:r>
              <a:rPr lang="en-US" altLang="zh-CN" sz="2000" dirty="0"/>
              <a:t>Unicode</a:t>
            </a:r>
            <a:r>
              <a:rPr lang="zh-CN" altLang="en-US" sz="2000" dirty="0"/>
              <a:t>编码值</a:t>
            </a:r>
            <a:r>
              <a:rPr lang="zh-CN" altLang="en-US" sz="2000" dirty="0" smtClean="0"/>
              <a:t>。</a:t>
            </a:r>
            <a:endParaRPr lang="zh-CN" altLang="en-US" sz="2000" dirty="0"/>
          </a:p>
          <a:p>
            <a:pPr eaLnBrk="1" hangingPunct="1">
              <a:buFont typeface="Wingdings" panose="05000000000000000000" pitchFamily="2" charset="2"/>
              <a:buNone/>
            </a:pPr>
            <a:r>
              <a:rPr lang="zh-CN" altLang="en-US" sz="2000" dirty="0"/>
              <a:t>注意： </a:t>
            </a:r>
            <a:r>
              <a:rPr lang="en-US" altLang="zh-CN" sz="2000" dirty="0"/>
              <a:t>Read</a:t>
            </a:r>
            <a:r>
              <a:rPr lang="zh-CN" altLang="en-US" sz="2000" dirty="0"/>
              <a:t>返回变量是</a:t>
            </a:r>
            <a:r>
              <a:rPr lang="en-US" altLang="zh-CN" sz="2000" dirty="0"/>
              <a:t>32</a:t>
            </a:r>
            <a:r>
              <a:rPr lang="zh-CN" altLang="en-US" sz="2000" dirty="0"/>
              <a:t>位整数，如需得到输入字符，则必须通过数据类型显式转换才能得到相应的字符。</a:t>
            </a:r>
            <a:endParaRPr lang="zh-CN" altLang="en-US" sz="2000" dirty="0"/>
          </a:p>
        </p:txBody>
      </p:sp>
      <p:sp>
        <p:nvSpPr>
          <p:cNvPr id="2" name="矩形 1"/>
          <p:cNvSpPr/>
          <p:nvPr/>
        </p:nvSpPr>
        <p:spPr bwMode="auto">
          <a:xfrm>
            <a:off x="1462722" y="3344025"/>
            <a:ext cx="9833441" cy="224536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lvl="0" algn="l">
              <a:buSzTx/>
              <a:buNone/>
            </a:pPr>
            <a:r>
              <a:rPr lang="zh-CN" altLang="en-US" sz="2000" dirty="0">
                <a:sym typeface="+mn-ea"/>
              </a:rPr>
              <a:t>Console.ReadLine ()方法，用来从控制台读取</a:t>
            </a:r>
            <a:r>
              <a:rPr lang="zh-CN" altLang="en-US" sz="2000" dirty="0">
                <a:solidFill>
                  <a:srgbClr val="FF0000"/>
                </a:solidFill>
                <a:sym typeface="+mn-ea"/>
              </a:rPr>
              <a:t>一行字符</a:t>
            </a:r>
            <a:r>
              <a:rPr lang="zh-CN" altLang="en-US" sz="2000" dirty="0">
                <a:sym typeface="+mn-ea"/>
              </a:rPr>
              <a:t>，定义如下</a:t>
            </a:r>
            <a:r>
              <a:rPr lang="zh-CN" altLang="en-US" sz="2000" dirty="0">
                <a:sym typeface="+mn-ea"/>
              </a:rPr>
              <a:t>:</a:t>
            </a:r>
            <a:endParaRPr lang="zh-CN" altLang="en-US" sz="2000" dirty="0">
              <a:sym typeface="+mn-ea"/>
            </a:endParaRPr>
          </a:p>
          <a:p>
            <a:pPr lvl="0" algn="l">
              <a:buSzTx/>
              <a:buNone/>
            </a:pPr>
            <a:r>
              <a:rPr lang="zh-CN" altLang="en-US" sz="2000" dirty="0">
                <a:sym typeface="+mn-ea"/>
              </a:rPr>
              <a:t>     Public static string </a:t>
            </a:r>
            <a:r>
              <a:rPr lang="zh-CN" altLang="en-US" sz="2000" dirty="0">
                <a:sym typeface="+mn-ea"/>
              </a:rPr>
              <a:t>ReadLine</a:t>
            </a:r>
            <a:r>
              <a:rPr lang="zh-CN" altLang="en-US" sz="2000" dirty="0">
                <a:sym typeface="+mn-ea"/>
              </a:rPr>
              <a:t>();</a:t>
            </a:r>
            <a:endParaRPr lang="zh-CN" altLang="en-US" sz="2000" dirty="0">
              <a:sym typeface="+mn-ea"/>
            </a:endParaRPr>
          </a:p>
          <a:p>
            <a:pPr lvl="0" algn="l">
              <a:buSzTx/>
              <a:buNone/>
            </a:pPr>
            <a:r>
              <a:rPr lang="zh-CN" altLang="en-US" sz="2000" dirty="0">
                <a:sym typeface="+mn-ea"/>
              </a:rPr>
              <a:t>Read方法返回所读取一行字符的</a:t>
            </a:r>
            <a:r>
              <a:rPr lang="zh-CN" altLang="en-US" sz="2000" dirty="0">
                <a:solidFill>
                  <a:srgbClr val="FF0000"/>
                </a:solidFill>
                <a:sym typeface="+mn-ea"/>
              </a:rPr>
              <a:t>字符串</a:t>
            </a:r>
            <a:r>
              <a:rPr lang="zh-CN" altLang="en-US" sz="2000" dirty="0">
                <a:sym typeface="+mn-ea"/>
              </a:rPr>
              <a:t>。</a:t>
            </a:r>
            <a:endParaRPr lang="zh-CN" altLang="en-US" sz="2000" dirty="0">
              <a:sym typeface="+mn-ea"/>
            </a:endParaRPr>
          </a:p>
          <a:p>
            <a:pPr lvl="0" algn="l">
              <a:buSzTx/>
              <a:buNone/>
            </a:pPr>
            <a:endParaRPr lang="zh-CN" altLang="en-US" sz="2000" dirty="0">
              <a:sym typeface="+mn-ea"/>
            </a:endParaRPr>
          </a:p>
          <a:p>
            <a:pPr lvl="0" algn="l">
              <a:buSzTx/>
              <a:buNone/>
            </a:pPr>
            <a:r>
              <a:rPr lang="zh-CN" altLang="en-US" sz="2000" dirty="0">
                <a:sym typeface="+mn-ea"/>
              </a:rPr>
              <a:t>一般情况下，一行输入是指从输入一个字符开始，遇到回车符号为止。</a:t>
            </a:r>
            <a:endParaRPr lang="zh-CN" altLang="en-US" sz="2000" dirty="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11873" y="441326"/>
            <a:ext cx="7918450" cy="544513"/>
          </a:xfrm>
        </p:spPr>
        <p:txBody>
          <a:bodyPr/>
          <a:lstStyle/>
          <a:p>
            <a:pPr eaLnBrk="1" hangingPunct="1"/>
            <a:r>
              <a:rPr lang="en-US" altLang="zh-CN" sz="2800">
                <a:latin typeface="宋体" panose="02010600030101010101" pitchFamily="2" charset="-122"/>
                <a:ea typeface="宋体" panose="02010600030101010101" pitchFamily="2" charset="-122"/>
              </a:rPr>
              <a:t>2.4</a:t>
            </a:r>
            <a:r>
              <a:rPr lang="zh-CN" altLang="en-US" sz="2800">
                <a:latin typeface="宋体" panose="02010600030101010101" pitchFamily="2" charset="-122"/>
                <a:ea typeface="宋体" panose="02010600030101010101" pitchFamily="2" charset="-122"/>
              </a:rPr>
              <a:t>控制台输入和输出</a:t>
            </a:r>
            <a:endParaRPr lang="zh-CN" altLang="en-US" sz="2800">
              <a:latin typeface="宋体" panose="02010600030101010101" pitchFamily="2" charset="-122"/>
              <a:ea typeface="宋体" panose="02010600030101010101" pitchFamily="2" charset="-122"/>
            </a:endParaRPr>
          </a:p>
        </p:txBody>
      </p:sp>
      <p:sp>
        <p:nvSpPr>
          <p:cNvPr id="62467" name="Rectangle 3"/>
          <p:cNvSpPr>
            <a:spLocks noChangeArrowheads="1"/>
          </p:cNvSpPr>
          <p:nvPr/>
        </p:nvSpPr>
        <p:spPr bwMode="auto">
          <a:xfrm>
            <a:off x="1012190" y="1404620"/>
            <a:ext cx="9997440" cy="483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latin typeface="Courier New" panose="02070309020205020404" pitchFamily="49" charset="0"/>
                <a:cs typeface="Courier New" panose="02070309020205020404" pitchFamily="49" charset="0"/>
              </a:rPr>
              <a:t>数据输出通过函数</a:t>
            </a:r>
            <a:r>
              <a:rPr lang="en-US" altLang="zh-CN" sz="2400">
                <a:latin typeface="Courier New" panose="02070309020205020404" pitchFamily="49" charset="0"/>
                <a:cs typeface="Courier New" panose="02070309020205020404" pitchFamily="49" charset="0"/>
              </a:rPr>
              <a:t>(Write WriteLine)</a:t>
            </a:r>
            <a:r>
              <a:rPr lang="zh-CN" altLang="en-US" sz="2400">
                <a:latin typeface="Courier New" panose="02070309020205020404" pitchFamily="49" charset="0"/>
                <a:cs typeface="Courier New" panose="02070309020205020404" pitchFamily="49" charset="0"/>
              </a:rPr>
              <a:t>实现。</a:t>
            </a:r>
            <a:endParaRPr lang="en-US" altLang="zh-CN" sz="24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Console.Write ()</a:t>
            </a:r>
            <a:r>
              <a:rPr lang="zh-CN" altLang="en-US" sz="2000">
                <a:latin typeface="Courier New" panose="02070309020205020404" pitchFamily="49" charset="0"/>
                <a:cs typeface="Courier New" panose="02070309020205020404" pitchFamily="49" charset="0"/>
              </a:rPr>
              <a:t>方法用来向控制台</a:t>
            </a:r>
            <a:r>
              <a:rPr lang="zh-CN" altLang="en-US" sz="2000">
                <a:solidFill>
                  <a:srgbClr val="FF0000"/>
                </a:solidFill>
                <a:latin typeface="Courier New" panose="02070309020205020404" pitchFamily="49" charset="0"/>
                <a:cs typeface="Courier New" panose="02070309020205020404" pitchFamily="49" charset="0"/>
              </a:rPr>
              <a:t>当前位置</a:t>
            </a:r>
            <a:r>
              <a:rPr lang="zh-CN" altLang="en-US" sz="2000">
                <a:latin typeface="Courier New" panose="02070309020205020404" pitchFamily="49" charset="0"/>
                <a:cs typeface="Courier New" panose="02070309020205020404" pitchFamily="49" charset="0"/>
              </a:rPr>
              <a:t>输出一个</a:t>
            </a:r>
            <a:r>
              <a:rPr lang="zh-CN" altLang="en-US" sz="2000">
                <a:solidFill>
                  <a:srgbClr val="FF0000"/>
                </a:solidFill>
                <a:latin typeface="Courier New" panose="02070309020205020404" pitchFamily="49" charset="0"/>
                <a:cs typeface="Courier New" panose="02070309020205020404" pitchFamily="49" charset="0"/>
              </a:rPr>
              <a:t>字符</a:t>
            </a:r>
            <a:r>
              <a:rPr lang="zh-CN" altLang="en-US" sz="2000">
                <a:latin typeface="Courier New" panose="02070309020205020404" pitchFamily="49" charset="0"/>
                <a:cs typeface="Courier New" panose="02070309020205020404" pitchFamily="49" charset="0"/>
              </a:rPr>
              <a:t>，但控制台的光标不会移到下一行。其定义如下</a:t>
            </a: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Write(XXX value);</a:t>
            </a:r>
            <a:r>
              <a:rPr lang="en-US" altLang="zh-CN" sz="2000">
                <a:solidFill>
                  <a:schemeClr val="accent6"/>
                </a:solidFill>
                <a:latin typeface="Courier New" panose="02070309020205020404" pitchFamily="49" charset="0"/>
                <a:cs typeface="Courier New" panose="02070309020205020404" pitchFamily="49" charset="0"/>
              </a:rPr>
              <a:t>//XXX</a:t>
            </a:r>
            <a:r>
              <a:rPr lang="zh-CN" altLang="en-US" sz="2000">
                <a:solidFill>
                  <a:schemeClr val="accent6"/>
                </a:solidFill>
                <a:latin typeface="Courier New" panose="02070309020205020404" pitchFamily="49" charset="0"/>
                <a:cs typeface="Courier New" panose="02070309020205020404" pitchFamily="49" charset="0"/>
              </a:rPr>
              <a:t>表示重载的数据类型</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Write(string format,object o1,……);</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注意：格式化</a:t>
            </a:r>
            <a:r>
              <a:rPr lang="en-US" altLang="zh-CN" sz="2000">
                <a:latin typeface="Courier New" panose="02070309020205020404" pitchFamily="49" charset="0"/>
                <a:cs typeface="Courier New" panose="02070309020205020404" pitchFamily="49" charset="0"/>
              </a:rPr>
              <a:t>format</a:t>
            </a:r>
            <a:r>
              <a:rPr lang="zh-CN" altLang="en-US" sz="2000">
                <a:latin typeface="Courier New" panose="02070309020205020404" pitchFamily="49" charset="0"/>
                <a:cs typeface="Courier New" panose="02070309020205020404" pitchFamily="49" charset="0"/>
              </a:rPr>
              <a:t>同字符串格式化函数</a:t>
            </a:r>
            <a:r>
              <a:rPr lang="en-US" altLang="zh-CN" sz="2000">
                <a:latin typeface="Courier New" panose="02070309020205020404" pitchFamily="49" charset="0"/>
                <a:cs typeface="Courier New" panose="02070309020205020404" pitchFamily="49" charset="0"/>
              </a:rPr>
              <a:t>Format</a:t>
            </a:r>
            <a:r>
              <a:rPr lang="zh-CN" altLang="en-US" sz="2000">
                <a:latin typeface="Courier New" panose="02070309020205020404" pitchFamily="49" charset="0"/>
                <a:cs typeface="Courier New" panose="02070309020205020404" pitchFamily="49" charset="0"/>
              </a:rPr>
              <a:t>中的格式化串类似，其格式如下：</a:t>
            </a: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{N[,M][:formatstring]}</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其中，字符</a:t>
            </a:r>
            <a:r>
              <a:rPr lang="en-US" altLang="zh-CN" sz="2000">
                <a:latin typeface="Courier New" panose="02070309020205020404" pitchFamily="49" charset="0"/>
                <a:cs typeface="Courier New" panose="02070309020205020404" pitchFamily="49" charset="0"/>
              </a:rPr>
              <a:t>N</a:t>
            </a:r>
            <a:r>
              <a:rPr lang="zh-CN" altLang="en-US" sz="2000">
                <a:latin typeface="Courier New" panose="02070309020205020404" pitchFamily="49" charset="0"/>
                <a:cs typeface="Courier New" panose="02070309020205020404" pitchFamily="49" charset="0"/>
              </a:rPr>
              <a:t>表示输出变量的序号，</a:t>
            </a:r>
            <a:r>
              <a:rPr lang="en-US" altLang="zh-CN" sz="2000">
                <a:latin typeface="Courier New" panose="02070309020205020404" pitchFamily="49" charset="0"/>
                <a:cs typeface="Courier New" panose="02070309020205020404" pitchFamily="49" charset="0"/>
              </a:rPr>
              <a:t>M</a:t>
            </a:r>
            <a:r>
              <a:rPr lang="zh-CN" altLang="en-US" sz="2000">
                <a:latin typeface="Courier New" panose="02070309020205020404" pitchFamily="49" charset="0"/>
                <a:cs typeface="Courier New" panose="02070309020205020404" pitchFamily="49" charset="0"/>
              </a:rPr>
              <a:t>表示输入变量在控制台中所占的</a:t>
            </a:r>
            <a:r>
              <a:rPr lang="zh-CN" altLang="en-US" sz="2000">
                <a:solidFill>
                  <a:schemeClr val="accent1"/>
                </a:solidFill>
                <a:latin typeface="Courier New" panose="02070309020205020404" pitchFamily="49" charset="0"/>
                <a:cs typeface="Courier New" panose="02070309020205020404" pitchFamily="49" charset="0"/>
              </a:rPr>
              <a:t>字符空间</a:t>
            </a:r>
            <a:r>
              <a:rPr lang="zh-CN" altLang="en-US" sz="2000">
                <a:latin typeface="Courier New" panose="02070309020205020404" pitchFamily="49" charset="0"/>
                <a:cs typeface="Courier New" panose="02070309020205020404" pitchFamily="49" charset="0"/>
              </a:rPr>
              <a:t>，如果这个数字为负数，则按照左对齐的方式输出，若为正数，则按照右对齐方式输出。</a:t>
            </a:r>
            <a:endParaRPr lang="zh-CN" altLang="en-US" sz="20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66788" y="508636"/>
            <a:ext cx="7918450" cy="544513"/>
          </a:xfrm>
        </p:spPr>
        <p:txBody>
          <a:bodyPr>
            <a:normAutofit fontScale="90000"/>
          </a:bodyPr>
          <a:lstStyle/>
          <a:p>
            <a:pPr eaLnBrk="1" hangingPunct="1"/>
            <a:r>
              <a:rPr lang="en-US" altLang="zh-CN" smtClean="0">
                <a:latin typeface="宋体" panose="02010600030101010101" pitchFamily="2" charset="-122"/>
                <a:ea typeface="宋体" panose="02010600030101010101" pitchFamily="2" charset="-122"/>
              </a:rPr>
              <a:t>2.4</a:t>
            </a:r>
            <a:r>
              <a:rPr lang="zh-CN" altLang="en-US" smtClean="0">
                <a:latin typeface="宋体" panose="02010600030101010101" pitchFamily="2" charset="-122"/>
                <a:ea typeface="宋体" panose="02010600030101010101" pitchFamily="2" charset="-122"/>
              </a:rPr>
              <a:t>控制台输入和输出</a:t>
            </a:r>
            <a:endParaRPr lang="zh-CN" altLang="en-US" smtClean="0">
              <a:latin typeface="宋体" panose="02010600030101010101" pitchFamily="2" charset="-122"/>
              <a:ea typeface="宋体" panose="02010600030101010101" pitchFamily="2" charset="-122"/>
            </a:endParaRPr>
          </a:p>
        </p:txBody>
      </p:sp>
      <p:sp>
        <p:nvSpPr>
          <p:cNvPr id="64515" name="Rectangle 3"/>
          <p:cNvSpPr>
            <a:spLocks noChangeArrowheads="1"/>
          </p:cNvSpPr>
          <p:nvPr/>
        </p:nvSpPr>
        <p:spPr bwMode="auto">
          <a:xfrm>
            <a:off x="967105" y="1412875"/>
            <a:ext cx="10233025" cy="449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latin typeface="Courier New" panose="02070309020205020404" pitchFamily="49" charset="0"/>
                <a:cs typeface="Courier New" panose="02070309020205020404" pitchFamily="49" charset="0"/>
              </a:rPr>
              <a:t>Console.WriteLine()</a:t>
            </a:r>
            <a:r>
              <a:rPr lang="zh-CN" altLang="en-US" sz="2400">
                <a:latin typeface="Courier New" panose="02070309020205020404" pitchFamily="49" charset="0"/>
                <a:cs typeface="Courier New" panose="02070309020205020404" pitchFamily="49" charset="0"/>
              </a:rPr>
              <a:t>方法用来向控制台输出一行字符，即在输出信息之后，在信息的尾部自动添加</a:t>
            </a:r>
            <a:r>
              <a:rPr lang="zh-CN" altLang="en-US" sz="2400">
                <a:solidFill>
                  <a:schemeClr val="accent2"/>
                </a:solidFill>
                <a:latin typeface="Courier New" panose="02070309020205020404" pitchFamily="49" charset="0"/>
                <a:cs typeface="Courier New" panose="02070309020205020404" pitchFamily="49" charset="0"/>
              </a:rPr>
              <a:t>“</a:t>
            </a:r>
            <a:r>
              <a:rPr lang="en-US" altLang="zh-CN" sz="2400">
                <a:solidFill>
                  <a:schemeClr val="accent2"/>
                </a:solidFill>
                <a:latin typeface="Courier New" panose="02070309020205020404" pitchFamily="49" charset="0"/>
                <a:cs typeface="Courier New" panose="02070309020205020404" pitchFamily="49" charset="0"/>
              </a:rPr>
              <a:t>\r\n”</a:t>
            </a:r>
            <a:r>
              <a:rPr lang="zh-CN" altLang="en-US" sz="2400">
                <a:solidFill>
                  <a:schemeClr val="accent2"/>
                </a:solidFill>
                <a:latin typeface="Courier New" panose="02070309020205020404" pitchFamily="49" charset="0"/>
                <a:cs typeface="Courier New" panose="02070309020205020404" pitchFamily="49" charset="0"/>
              </a:rPr>
              <a:t>字符，表示回车换行</a:t>
            </a:r>
            <a:r>
              <a:rPr lang="zh-CN" altLang="en-US" sz="2400">
                <a:latin typeface="Courier New" panose="02070309020205020404" pitchFamily="49" charset="0"/>
                <a:cs typeface="Courier New" panose="02070309020205020404" pitchFamily="49" charset="0"/>
              </a:rPr>
              <a:t>。</a:t>
            </a:r>
            <a:endParaRPr lang="zh-CN" altLang="en-US" sz="24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zh-CN" altLang="en-US" sz="24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public static void WriteLine(XXX value);</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WriteLine(string format,object o1,……);</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400">
                <a:latin typeface="Courier New" panose="02070309020205020404" pitchFamily="49" charset="0"/>
                <a:cs typeface="Courier New" panose="02070309020205020404" pitchFamily="49" charset="0"/>
              </a:rPr>
              <a:t>格式化</a:t>
            </a:r>
            <a:r>
              <a:rPr lang="en-US" altLang="zh-CN" sz="2400">
                <a:latin typeface="Courier New" panose="02070309020205020404" pitchFamily="49" charset="0"/>
                <a:cs typeface="Courier New" panose="02070309020205020404" pitchFamily="49" charset="0"/>
              </a:rPr>
              <a:t>format</a:t>
            </a:r>
            <a:r>
              <a:rPr lang="zh-CN" altLang="en-US" sz="2400">
                <a:latin typeface="Courier New" panose="02070309020205020404" pitchFamily="49" charset="0"/>
                <a:cs typeface="Courier New" panose="02070309020205020404" pitchFamily="49" charset="0"/>
              </a:rPr>
              <a:t>同</a:t>
            </a:r>
            <a:r>
              <a:rPr lang="en-US" altLang="zh-CN" sz="2400">
                <a:latin typeface="Courier New" panose="02070309020205020404" pitchFamily="49" charset="0"/>
                <a:cs typeface="Courier New" panose="02070309020205020404" pitchFamily="49" charset="0"/>
              </a:rPr>
              <a:t>Write</a:t>
            </a:r>
            <a:r>
              <a:rPr lang="zh-CN" altLang="en-US" sz="2400">
                <a:latin typeface="Courier New" panose="02070309020205020404" pitchFamily="49" charset="0"/>
                <a:cs typeface="Courier New" panose="02070309020205020404" pitchFamily="49" charset="0"/>
              </a:rPr>
              <a:t>中的格式化参数完全一样。</a:t>
            </a:r>
            <a:endParaRPr lang="zh-CN" altLang="en-US" sz="24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68388" y="396241"/>
            <a:ext cx="7918450" cy="544513"/>
          </a:xfrm>
        </p:spPr>
        <p:txBody>
          <a:bodyPr/>
          <a:lstStyle/>
          <a:p>
            <a:pPr eaLnBrk="1" hangingPunct="1"/>
            <a:r>
              <a:rPr lang="en-US" altLang="zh-CN" sz="2800">
                <a:latin typeface="宋体" panose="02010600030101010101" pitchFamily="2" charset="-122"/>
                <a:ea typeface="宋体" panose="02010600030101010101" pitchFamily="2" charset="-122"/>
              </a:rPr>
              <a:t>2.4</a:t>
            </a:r>
            <a:r>
              <a:rPr lang="zh-CN" altLang="en-US" sz="2800">
                <a:latin typeface="宋体" panose="02010600030101010101" pitchFamily="2" charset="-122"/>
                <a:ea typeface="宋体" panose="02010600030101010101" pitchFamily="2" charset="-122"/>
              </a:rPr>
              <a:t>控制台输入和输出</a:t>
            </a:r>
            <a:endParaRPr lang="zh-CN" altLang="en-US" sz="2800">
              <a:latin typeface="宋体" panose="02010600030101010101" pitchFamily="2" charset="-122"/>
              <a:ea typeface="宋体" panose="02010600030101010101" pitchFamily="2" charset="-122"/>
            </a:endParaRPr>
          </a:p>
        </p:txBody>
      </p:sp>
      <p:sp>
        <p:nvSpPr>
          <p:cNvPr id="59395" name="Rectangle 3"/>
          <p:cNvSpPr>
            <a:spLocks noChangeArrowheads="1"/>
          </p:cNvSpPr>
          <p:nvPr/>
        </p:nvSpPr>
        <p:spPr bwMode="auto">
          <a:xfrm>
            <a:off x="1068705" y="1016635"/>
            <a:ext cx="6830060" cy="554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Console.Read ()</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//ReadTest.cs</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using System;</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public class ReadTest</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Main()</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int	i;</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char	ch;</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i=Console.Read();</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ch=(char) i;</a:t>
            </a:r>
            <a:r>
              <a:rPr lang="en-US" altLang="zh-CN" sz="2000">
                <a:solidFill>
                  <a:schemeClr val="accent6"/>
                </a:solidFill>
                <a:latin typeface="Courier New" panose="02070309020205020404" pitchFamily="49" charset="0"/>
                <a:cs typeface="Courier New" panose="02070309020205020404" pitchFamily="49" charset="0"/>
              </a:rPr>
              <a:t>//</a:t>
            </a:r>
            <a:r>
              <a:rPr lang="zh-CN" altLang="en-US" sz="2000">
                <a:solidFill>
                  <a:schemeClr val="accent6"/>
                </a:solidFill>
                <a:latin typeface="Courier New" panose="02070309020205020404" pitchFamily="49" charset="0"/>
                <a:cs typeface="Courier New" panose="02070309020205020404" pitchFamily="49" charset="0"/>
              </a:rPr>
              <a:t>显式类型转换</a:t>
            </a:r>
            <a:endParaRPr lang="zh-CN" altLang="en-US" sz="2000">
              <a:solidFill>
                <a:schemeClr val="accent6"/>
              </a:solidFill>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Console.WriteLine(i);</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Console.WriteLine(ch);</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p:txBody>
      </p:sp>
      <p:sp>
        <p:nvSpPr>
          <p:cNvPr id="59396" name="Text Box 4"/>
          <p:cNvSpPr txBox="1">
            <a:spLocks noChangeArrowheads="1"/>
          </p:cNvSpPr>
          <p:nvPr/>
        </p:nvSpPr>
        <p:spPr bwMode="auto">
          <a:xfrm>
            <a:off x="7104064" y="3068639"/>
            <a:ext cx="254158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ClrTx/>
              <a:buFontTx/>
              <a:buNone/>
            </a:pPr>
            <a:endParaRPr lang="zh-CN" altLang="en-US" sz="2200" b="0">
              <a:solidFill>
                <a:schemeClr val="tx1"/>
              </a:solidFill>
              <a:latin typeface="Comic Sans MS" panose="030F0702030302020204" pitchFamily="66" charset="0"/>
            </a:endParaRPr>
          </a:p>
        </p:txBody>
      </p:sp>
      <p:sp>
        <p:nvSpPr>
          <p:cNvPr id="59397" name="Text Box 5"/>
          <p:cNvSpPr txBox="1">
            <a:spLocks noChangeArrowheads="1"/>
          </p:cNvSpPr>
          <p:nvPr/>
        </p:nvSpPr>
        <p:spPr bwMode="auto">
          <a:xfrm>
            <a:off x="8673465" y="2812415"/>
            <a:ext cx="1638300" cy="1953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200" b="0">
                <a:solidFill>
                  <a:schemeClr val="tx1"/>
                </a:solidFill>
                <a:latin typeface="Comic Sans MS" panose="030F0702030302020204" pitchFamily="66" charset="0"/>
              </a:rPr>
              <a:t>运行结果：</a:t>
            </a:r>
            <a:endParaRPr lang="zh-CN" altLang="en-US" sz="2200" b="0">
              <a:solidFill>
                <a:schemeClr val="tx1"/>
              </a:solidFill>
              <a:latin typeface="Comic Sans MS" panose="030F0702030302020204" pitchFamily="66" charset="0"/>
            </a:endParaRPr>
          </a:p>
          <a:p>
            <a:pPr eaLnBrk="1" hangingPunct="1">
              <a:spcBef>
                <a:spcPct val="50000"/>
              </a:spcBef>
              <a:buClrTx/>
              <a:buFontTx/>
              <a:buNone/>
            </a:pPr>
            <a:r>
              <a:rPr lang="en-US" altLang="zh-CN" sz="2200" b="0">
                <a:solidFill>
                  <a:schemeClr val="tx1"/>
                </a:solidFill>
                <a:latin typeface="Comic Sans MS" panose="030F0702030302020204" pitchFamily="66" charset="0"/>
              </a:rPr>
              <a:t>A</a:t>
            </a:r>
            <a:endParaRPr lang="en-US" altLang="zh-CN" sz="2200" b="0">
              <a:solidFill>
                <a:schemeClr val="tx1"/>
              </a:solidFill>
              <a:latin typeface="Comic Sans MS" panose="030F0702030302020204" pitchFamily="66" charset="0"/>
            </a:endParaRPr>
          </a:p>
          <a:p>
            <a:pPr eaLnBrk="1" hangingPunct="1">
              <a:spcBef>
                <a:spcPct val="50000"/>
              </a:spcBef>
              <a:buClrTx/>
              <a:buFontTx/>
              <a:buNone/>
            </a:pPr>
            <a:r>
              <a:rPr lang="en-US" altLang="zh-CN" sz="2200" b="0">
                <a:solidFill>
                  <a:schemeClr val="tx1"/>
                </a:solidFill>
                <a:latin typeface="Comic Sans MS" panose="030F0702030302020204" pitchFamily="66" charset="0"/>
              </a:rPr>
              <a:t>65</a:t>
            </a:r>
            <a:endParaRPr lang="en-US" altLang="zh-CN" sz="2200" b="0">
              <a:solidFill>
                <a:schemeClr val="tx1"/>
              </a:solidFill>
              <a:latin typeface="Comic Sans MS" panose="030F0702030302020204" pitchFamily="66" charset="0"/>
            </a:endParaRPr>
          </a:p>
          <a:p>
            <a:pPr eaLnBrk="1" hangingPunct="1">
              <a:spcBef>
                <a:spcPct val="50000"/>
              </a:spcBef>
              <a:buClrTx/>
              <a:buFontTx/>
              <a:buNone/>
            </a:pPr>
            <a:r>
              <a:rPr lang="en-US" altLang="zh-CN" sz="2200" b="0">
                <a:solidFill>
                  <a:schemeClr val="tx1"/>
                </a:solidFill>
                <a:latin typeface="Comic Sans MS" panose="030F0702030302020204" pitchFamily="66" charset="0"/>
              </a:rPr>
              <a:t>A</a:t>
            </a:r>
            <a:endParaRPr lang="en-US" altLang="zh-CN" sz="2200" b="0">
              <a:solidFill>
                <a:schemeClr val="tx1"/>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linds(horizontal)">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heel(1)">
                                      <p:cBhvr>
                                        <p:cTn id="12" dur="20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67740" y="363220"/>
            <a:ext cx="8097520" cy="544830"/>
          </a:xfrm>
        </p:spPr>
        <p:txBody>
          <a:bodyPr/>
          <a:lstStyle/>
          <a:p>
            <a:pPr eaLnBrk="1" hangingPunct="1"/>
            <a:r>
              <a:rPr lang="en-US" altLang="zh-CN" sz="2800">
                <a:latin typeface="宋体" panose="02010600030101010101" pitchFamily="2" charset="-122"/>
                <a:ea typeface="宋体" panose="02010600030101010101" pitchFamily="2" charset="-122"/>
              </a:rPr>
              <a:t>2.4</a:t>
            </a:r>
            <a:r>
              <a:rPr lang="zh-CN" altLang="en-US" sz="2800">
                <a:latin typeface="宋体" panose="02010600030101010101" pitchFamily="2" charset="-122"/>
                <a:ea typeface="宋体" panose="02010600030101010101" pitchFamily="2" charset="-122"/>
              </a:rPr>
              <a:t>控制台输入和输出</a:t>
            </a:r>
            <a:endParaRPr lang="zh-CN" altLang="en-US" sz="2800">
              <a:latin typeface="宋体" panose="02010600030101010101" pitchFamily="2" charset="-122"/>
              <a:ea typeface="宋体" panose="02010600030101010101" pitchFamily="2" charset="-122"/>
            </a:endParaRPr>
          </a:p>
        </p:txBody>
      </p:sp>
      <p:sp>
        <p:nvSpPr>
          <p:cNvPr id="61443" name="Rectangle 3"/>
          <p:cNvSpPr>
            <a:spLocks noChangeArrowheads="1"/>
          </p:cNvSpPr>
          <p:nvPr/>
        </p:nvSpPr>
        <p:spPr bwMode="auto">
          <a:xfrm>
            <a:off x="618490" y="1435100"/>
            <a:ext cx="1010983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public class ReadTest</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Main()</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string str=Console.</a:t>
            </a:r>
            <a:r>
              <a:rPr lang="en-US" altLang="zh-CN" sz="2000">
                <a:solidFill>
                  <a:schemeClr val="accent5"/>
                </a:solidFill>
                <a:latin typeface="Courier New" panose="02070309020205020404" pitchFamily="49" charset="0"/>
                <a:cs typeface="Courier New" panose="02070309020205020404" pitchFamily="49" charset="0"/>
              </a:rPr>
              <a:t>ReadLine</a:t>
            </a:r>
            <a:r>
              <a:rPr lang="en-US" altLang="zh-CN" sz="2000">
                <a:latin typeface="Courier New" panose="02070309020205020404" pitchFamily="49" charset="0"/>
                <a:cs typeface="Courier New" panose="02070309020205020404" pitchFamily="49" charset="0"/>
              </a:rPr>
              <a:t>();</a:t>
            </a:r>
            <a:r>
              <a:rPr lang="en-US" altLang="zh-CN" sz="2000">
                <a:solidFill>
                  <a:schemeClr val="accent6"/>
                </a:solidFill>
                <a:latin typeface="Courier New" panose="02070309020205020404" pitchFamily="49" charset="0"/>
                <a:cs typeface="Courier New" panose="02070309020205020404" pitchFamily="49" charset="0"/>
              </a:rPr>
              <a:t>//</a:t>
            </a:r>
            <a:r>
              <a:rPr lang="zh-CN" altLang="en-US" sz="2000">
                <a:solidFill>
                  <a:schemeClr val="accent6"/>
                </a:solidFill>
                <a:latin typeface="Courier New" panose="02070309020205020404" pitchFamily="49" charset="0"/>
                <a:cs typeface="Courier New" panose="02070309020205020404" pitchFamily="49" charset="0"/>
              </a:rPr>
              <a:t>输入整数字符串</a:t>
            </a: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sym typeface="+mn-ea"/>
              </a:rPr>
              <a:t>int </a:t>
            </a:r>
            <a:r>
              <a:rPr lang="en-US" altLang="zh-CN" sz="2000">
                <a:latin typeface="Courier New" panose="02070309020205020404" pitchFamily="49" charset="0"/>
                <a:cs typeface="Courier New" panose="02070309020205020404" pitchFamily="49" charset="0"/>
              </a:rPr>
              <a:t>i=int.</a:t>
            </a:r>
            <a:r>
              <a:rPr lang="en-US" altLang="zh-CN" sz="2000">
                <a:solidFill>
                  <a:schemeClr val="accent2"/>
                </a:solidFill>
                <a:latin typeface="Courier New" panose="02070309020205020404" pitchFamily="49" charset="0"/>
                <a:cs typeface="Courier New" panose="02070309020205020404" pitchFamily="49" charset="0"/>
              </a:rPr>
              <a:t>Parse</a:t>
            </a:r>
            <a:r>
              <a:rPr lang="en-US" altLang="zh-CN" sz="2000">
                <a:latin typeface="Courier New" panose="02070309020205020404" pitchFamily="49" charset="0"/>
                <a:cs typeface="Courier New" panose="02070309020205020404" pitchFamily="49" charset="0"/>
              </a:rPr>
              <a:t>(str);</a:t>
            </a:r>
            <a:r>
              <a:rPr lang="en-US" altLang="zh-CN" sz="2000">
                <a:solidFill>
                  <a:schemeClr val="accent6"/>
                </a:solidFill>
                <a:latin typeface="Courier New" panose="02070309020205020404" pitchFamily="49" charset="0"/>
                <a:cs typeface="Courier New" panose="02070309020205020404" pitchFamily="49" charset="0"/>
              </a:rPr>
              <a:t>//整数字符串转换为整数</a:t>
            </a:r>
            <a:endParaRPr lang="en-US" altLang="zh-CN" sz="2000">
              <a:solidFill>
                <a:schemeClr val="accent6"/>
              </a:solidFill>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a:t>
            </a:r>
            <a:r>
              <a:rPr lang="en-US" altLang="zh-CN" sz="2000">
                <a:solidFill>
                  <a:schemeClr val="accent5"/>
                </a:solidFill>
                <a:latin typeface="Courier New" panose="02070309020205020404" pitchFamily="49" charset="0"/>
                <a:cs typeface="Courier New" panose="02070309020205020404" pitchFamily="49" charset="0"/>
              </a:rPr>
              <a:t>WriteLine</a:t>
            </a:r>
            <a:r>
              <a:rPr lang="en-US" altLang="zh-CN" sz="2000">
                <a:latin typeface="Courier New" panose="02070309020205020404" pitchFamily="49" charset="0"/>
                <a:cs typeface="Courier New" panose="02070309020205020404" pitchFamily="49" charset="0"/>
              </a:rPr>
              <a:t>(i);</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str=Console.</a:t>
            </a:r>
            <a:r>
              <a:rPr lang="en-US" altLang="zh-CN" sz="2000">
                <a:solidFill>
                  <a:schemeClr val="accent5"/>
                </a:solidFill>
                <a:latin typeface="Courier New" panose="02070309020205020404" pitchFamily="49" charset="0"/>
                <a:cs typeface="Courier New" panose="02070309020205020404" pitchFamily="49" charset="0"/>
              </a:rPr>
              <a:t>ReadLine</a:t>
            </a:r>
            <a:r>
              <a:rPr lang="en-US" altLang="zh-CN" sz="2000">
                <a:latin typeface="Courier New" panose="02070309020205020404" pitchFamily="49" charset="0"/>
                <a:cs typeface="Courier New" panose="02070309020205020404" pitchFamily="49" charset="0"/>
              </a:rPr>
              <a:t>();</a:t>
            </a:r>
            <a:r>
              <a:rPr lang="en-US" altLang="zh-CN" sz="2000">
                <a:solidFill>
                  <a:schemeClr val="accent6"/>
                </a:solidFill>
                <a:latin typeface="Courier New" panose="02070309020205020404" pitchFamily="49" charset="0"/>
                <a:cs typeface="Courier New" panose="02070309020205020404" pitchFamily="49" charset="0"/>
              </a:rPr>
              <a:t>//浮点字符串</a:t>
            </a: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sym typeface="+mn-ea"/>
              </a:rPr>
              <a:t>double </a:t>
            </a:r>
            <a:r>
              <a:rPr lang="en-US" altLang="zh-CN" sz="2000">
                <a:latin typeface="Courier New" panose="02070309020205020404" pitchFamily="49" charset="0"/>
                <a:cs typeface="Courier New" panose="02070309020205020404" pitchFamily="49" charset="0"/>
              </a:rPr>
              <a:t>d=double.</a:t>
            </a:r>
            <a:r>
              <a:rPr lang="en-US" altLang="zh-CN" sz="2000">
                <a:solidFill>
                  <a:schemeClr val="accent2"/>
                </a:solidFill>
                <a:latin typeface="Courier New" panose="02070309020205020404" pitchFamily="49" charset="0"/>
                <a:cs typeface="Courier New" panose="02070309020205020404" pitchFamily="49" charset="0"/>
              </a:rPr>
              <a:t>Parse</a:t>
            </a:r>
            <a:r>
              <a:rPr lang="en-US" altLang="zh-CN" sz="2000">
                <a:latin typeface="Courier New" panose="02070309020205020404" pitchFamily="49" charset="0"/>
                <a:cs typeface="Courier New" panose="02070309020205020404" pitchFamily="49" charset="0"/>
              </a:rPr>
              <a:t>(str);</a:t>
            </a:r>
            <a:r>
              <a:rPr lang="en-US" altLang="zh-CN" sz="2000">
                <a:solidFill>
                  <a:schemeClr val="accent6"/>
                </a:solidFill>
                <a:latin typeface="Courier New" panose="02070309020205020404" pitchFamily="49" charset="0"/>
                <a:cs typeface="Courier New" panose="02070309020205020404" pitchFamily="49" charset="0"/>
              </a:rPr>
              <a:t>//浮点字符串转换为浮点数</a:t>
            </a:r>
            <a:endParaRPr lang="zh-CN" altLang="en-US"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a:t>
            </a:r>
            <a:r>
              <a:rPr lang="en-US" altLang="zh-CN" sz="2000">
                <a:solidFill>
                  <a:schemeClr val="accent5"/>
                </a:solidFill>
                <a:latin typeface="Courier New" panose="02070309020205020404" pitchFamily="49" charset="0"/>
                <a:cs typeface="Courier New" panose="02070309020205020404" pitchFamily="49" charset="0"/>
              </a:rPr>
              <a:t>WriteLine</a:t>
            </a:r>
            <a:r>
              <a:rPr lang="en-US" altLang="zh-CN" sz="2000">
                <a:latin typeface="Courier New" panose="02070309020205020404" pitchFamily="49" charset="0"/>
                <a:cs typeface="Courier New" panose="02070309020205020404" pitchFamily="49" charset="0"/>
              </a:rPr>
              <a:t>(d);</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p:txBody>
      </p:sp>
      <p:sp>
        <p:nvSpPr>
          <p:cNvPr id="61444" name="Text Box 4"/>
          <p:cNvSpPr txBox="1">
            <a:spLocks noChangeArrowheads="1"/>
          </p:cNvSpPr>
          <p:nvPr/>
        </p:nvSpPr>
        <p:spPr bwMode="auto">
          <a:xfrm>
            <a:off x="9967595" y="481965"/>
            <a:ext cx="1789430" cy="236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b="0">
                <a:solidFill>
                  <a:schemeClr val="tx1"/>
                </a:solidFill>
                <a:latin typeface="Comic Sans MS" panose="030F0702030302020204" pitchFamily="66" charset="0"/>
              </a:rPr>
              <a:t>运行结果：</a:t>
            </a:r>
            <a:endParaRPr lang="zh-CN" altLang="en-US" b="0">
              <a:solidFill>
                <a:schemeClr val="tx1"/>
              </a:solidFill>
              <a:latin typeface="Comic Sans MS" panose="030F0702030302020204" pitchFamily="66" charset="0"/>
            </a:endParaRPr>
          </a:p>
          <a:p>
            <a:pPr eaLnBrk="1" hangingPunct="1">
              <a:spcBef>
                <a:spcPct val="50000"/>
              </a:spcBef>
              <a:buClrTx/>
              <a:buFontTx/>
              <a:buNone/>
            </a:pPr>
            <a:r>
              <a:rPr lang="en-US" altLang="zh-CN" sz="2000" b="0">
                <a:solidFill>
                  <a:schemeClr val="tx1"/>
                </a:solidFill>
                <a:latin typeface="Comic Sans MS" panose="030F0702030302020204" pitchFamily="66" charset="0"/>
              </a:rPr>
              <a:t>1234</a:t>
            </a:r>
            <a:endParaRPr lang="en-US" altLang="zh-CN" sz="2000" b="0">
              <a:solidFill>
                <a:schemeClr val="tx1"/>
              </a:solidFill>
              <a:latin typeface="Comic Sans MS" panose="030F0702030302020204" pitchFamily="66" charset="0"/>
            </a:endParaRPr>
          </a:p>
          <a:p>
            <a:pPr eaLnBrk="1" hangingPunct="1">
              <a:spcBef>
                <a:spcPct val="50000"/>
              </a:spcBef>
              <a:buClrTx/>
              <a:buFontTx/>
              <a:buNone/>
            </a:pPr>
            <a:r>
              <a:rPr lang="en-US" altLang="zh-CN" sz="2000" b="0">
                <a:solidFill>
                  <a:schemeClr val="tx1"/>
                </a:solidFill>
                <a:latin typeface="Comic Sans MS" panose="030F0702030302020204" pitchFamily="66" charset="0"/>
              </a:rPr>
              <a:t>1234</a:t>
            </a:r>
            <a:endParaRPr lang="en-US" altLang="zh-CN" sz="2000" b="0">
              <a:solidFill>
                <a:schemeClr val="tx1"/>
              </a:solidFill>
              <a:latin typeface="Comic Sans MS" panose="030F0702030302020204" pitchFamily="66" charset="0"/>
            </a:endParaRPr>
          </a:p>
          <a:p>
            <a:pPr eaLnBrk="1" hangingPunct="1">
              <a:spcBef>
                <a:spcPct val="50000"/>
              </a:spcBef>
              <a:buClrTx/>
              <a:buFontTx/>
              <a:buNone/>
            </a:pPr>
            <a:r>
              <a:rPr lang="en-US" altLang="zh-CN" sz="2000" b="0">
                <a:solidFill>
                  <a:schemeClr val="tx1"/>
                </a:solidFill>
                <a:latin typeface="Comic Sans MS" panose="030F0702030302020204" pitchFamily="66" charset="0"/>
              </a:rPr>
              <a:t>123.456</a:t>
            </a:r>
            <a:endParaRPr lang="en-US" altLang="zh-CN" sz="2000" b="0">
              <a:solidFill>
                <a:schemeClr val="tx1"/>
              </a:solidFill>
              <a:latin typeface="Comic Sans MS" panose="030F0702030302020204" pitchFamily="66" charset="0"/>
            </a:endParaRPr>
          </a:p>
          <a:p>
            <a:pPr eaLnBrk="1" hangingPunct="1">
              <a:spcBef>
                <a:spcPct val="50000"/>
              </a:spcBef>
              <a:buClrTx/>
              <a:buFontTx/>
              <a:buNone/>
            </a:pPr>
            <a:r>
              <a:rPr lang="en-US" altLang="zh-CN" sz="2000" b="0">
                <a:solidFill>
                  <a:schemeClr val="tx1"/>
                </a:solidFill>
                <a:latin typeface="Comic Sans MS" panose="030F0702030302020204" pitchFamily="66" charset="0"/>
              </a:rPr>
              <a:t>123.456</a:t>
            </a:r>
            <a:endParaRPr lang="en-US" altLang="zh-CN" sz="2000" b="0">
              <a:solidFill>
                <a:schemeClr val="tx1"/>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linds(horizontal)">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 calcmode="lin" valueType="num">
                                      <p:cBhvr additive="base">
                                        <p:cTn id="12" dur="500" fill="hold"/>
                                        <p:tgtEl>
                                          <p:spTgt spid="61444"/>
                                        </p:tgtEl>
                                        <p:attrNameLst>
                                          <p:attrName>ppt_x</p:attrName>
                                        </p:attrNameLst>
                                      </p:cBhvr>
                                      <p:tavLst>
                                        <p:tav tm="0">
                                          <p:val>
                                            <p:strVal val="#ppt_x"/>
                                          </p:val>
                                        </p:tav>
                                        <p:tav tm="100000">
                                          <p:val>
                                            <p:strVal val="#ppt_x"/>
                                          </p:val>
                                        </p:tav>
                                      </p:tavLst>
                                    </p:anim>
                                    <p:anim calcmode="lin" valueType="num">
                                      <p:cBhvr additive="base">
                                        <p:cTn id="13"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09638" y="385446"/>
            <a:ext cx="7918450" cy="544513"/>
          </a:xfrm>
        </p:spPr>
        <p:txBody>
          <a:bodyPr>
            <a:normAutofit fontScale="90000"/>
          </a:bodyPr>
          <a:lstStyle/>
          <a:p>
            <a:pPr eaLnBrk="1" hangingPunct="1"/>
            <a:r>
              <a:rPr lang="en-US" altLang="zh-CN" smtClean="0">
                <a:latin typeface="宋体" panose="02010600030101010101" pitchFamily="2" charset="-122"/>
                <a:ea typeface="宋体" panose="02010600030101010101" pitchFamily="2" charset="-122"/>
              </a:rPr>
              <a:t>2.4</a:t>
            </a:r>
            <a:r>
              <a:rPr lang="zh-CN" altLang="en-US" smtClean="0">
                <a:latin typeface="宋体" panose="02010600030101010101" pitchFamily="2" charset="-122"/>
                <a:ea typeface="宋体" panose="02010600030101010101" pitchFamily="2" charset="-122"/>
              </a:rPr>
              <a:t>控制台输入和输出</a:t>
            </a:r>
            <a:endParaRPr lang="zh-CN" altLang="en-US" smtClean="0">
              <a:latin typeface="宋体" panose="02010600030101010101" pitchFamily="2" charset="-122"/>
              <a:ea typeface="宋体" panose="02010600030101010101" pitchFamily="2" charset="-122"/>
            </a:endParaRPr>
          </a:p>
        </p:txBody>
      </p:sp>
      <p:sp>
        <p:nvSpPr>
          <p:cNvPr id="63491" name="Rectangle 3"/>
          <p:cNvSpPr>
            <a:spLocks noChangeArrowheads="1"/>
          </p:cNvSpPr>
          <p:nvPr>
            <p:custDataLst>
              <p:tags r:id="rId1"/>
            </p:custDataLst>
          </p:nvPr>
        </p:nvSpPr>
        <p:spPr bwMode="auto">
          <a:xfrm>
            <a:off x="909955" y="1111885"/>
            <a:ext cx="9371965" cy="463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3"/>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4"/>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5"/>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6"/>
              </a:buBlip>
              <a:defRPr sz="2300" b="1">
                <a:solidFill>
                  <a:schemeClr val="tx2"/>
                </a:solidFill>
                <a:latin typeface="Verdana" panose="020B060403050404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using System;</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public class WriteTest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Main()</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int i=32767;</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double d=456.56789;</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r>
              <a:rPr lang="en-US" altLang="zh-CN" sz="2000">
                <a:solidFill>
                  <a:schemeClr val="accent6"/>
                </a:solidFill>
                <a:latin typeface="Courier New" panose="02070309020205020404" pitchFamily="49" charset="0"/>
                <a:cs typeface="Courier New" panose="02070309020205020404" pitchFamily="49" charset="0"/>
              </a:rPr>
              <a:t>//</a:t>
            </a:r>
            <a:r>
              <a:rPr lang="zh-CN" altLang="en-US" sz="2000">
                <a:solidFill>
                  <a:schemeClr val="accent6"/>
                </a:solidFill>
                <a:latin typeface="Courier New" panose="02070309020205020404" pitchFamily="49" charset="0"/>
                <a:cs typeface="Courier New" panose="02070309020205020404" pitchFamily="49" charset="0"/>
              </a:rPr>
              <a:t>简单输出</a:t>
            </a:r>
            <a:endParaRPr lang="zh-CN" altLang="en-US"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Console.WriteLine(“i={0},d={1}”,i,d);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r>
              <a:rPr lang="en-US" altLang="zh-CN" sz="2000">
                <a:solidFill>
                  <a:schemeClr val="accent6"/>
                </a:solidFill>
                <a:latin typeface="Courier New" panose="02070309020205020404" pitchFamily="49" charset="0"/>
                <a:cs typeface="Courier New" panose="02070309020205020404" pitchFamily="49" charset="0"/>
              </a:rPr>
              <a:t>//按照</a:t>
            </a:r>
            <a:r>
              <a:rPr lang="en-US" altLang="zh-CN" sz="2000">
                <a:solidFill>
                  <a:schemeClr val="accent6"/>
                </a:solidFill>
                <a:latin typeface="Courier New" panose="02070309020205020404" pitchFamily="49" charset="0"/>
                <a:cs typeface="Courier New" panose="02070309020205020404" pitchFamily="49" charset="0"/>
                <a:sym typeface="+mn-ea"/>
              </a:rPr>
              <a:t>十六</a:t>
            </a:r>
            <a:r>
              <a:rPr lang="en-US" altLang="zh-CN" sz="2000">
                <a:solidFill>
                  <a:schemeClr val="accent6"/>
                </a:solidFill>
                <a:latin typeface="Courier New" panose="02070309020205020404" pitchFamily="49" charset="0"/>
                <a:cs typeface="Courier New" panose="02070309020205020404" pitchFamily="49" charset="0"/>
              </a:rPr>
              <a:t>进制输出整数及浮点数</a:t>
            </a:r>
            <a:endParaRPr lang="en-US" altLang="zh-CN" sz="2000">
              <a:solidFill>
                <a:schemeClr val="accent6"/>
              </a:solidFill>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Console.Write(“i=0x{0,8:X}\td={1,10:F3}”,i,d);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r>
              <a:rPr lang="en-US" altLang="zh-CN" sz="2000">
                <a:solidFill>
                  <a:schemeClr val="accent6"/>
                </a:solidFill>
                <a:latin typeface="Courier New" panose="02070309020205020404" pitchFamily="49" charset="0"/>
                <a:cs typeface="Courier New" panose="02070309020205020404" pitchFamily="49" charset="0"/>
              </a:rPr>
              <a:t>//按照十六进制输出整数</a:t>
            </a:r>
            <a:endParaRPr lang="en-US" altLang="zh-CN" sz="2000">
              <a:solidFill>
                <a:schemeClr val="accent6"/>
              </a:solidFill>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Console.Write(“i=0x{0,-8:X}\td={1,-10:F3}”,i,d);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endParaRPr lang="zh-CN" altLang="en-US" sz="2000">
              <a:latin typeface="Courier New" panose="02070309020205020404" pitchFamily="49" charset="0"/>
              <a:cs typeface="Courier New" panose="02070309020205020404" pitchFamily="49" charset="0"/>
            </a:endParaRPr>
          </a:p>
        </p:txBody>
      </p:sp>
      <p:sp>
        <p:nvSpPr>
          <p:cNvPr id="2" name="文本框 1"/>
          <p:cNvSpPr txBox="1"/>
          <p:nvPr>
            <p:custDataLst>
              <p:tags r:id="rId7"/>
            </p:custDataLst>
          </p:nvPr>
        </p:nvSpPr>
        <p:spPr>
          <a:xfrm>
            <a:off x="1580515" y="5269230"/>
            <a:ext cx="9473565" cy="922020"/>
          </a:xfrm>
          <a:prstGeom prst="rect">
            <a:avLst/>
          </a:prstGeom>
          <a:noFill/>
        </p:spPr>
        <p:txBody>
          <a:bodyPr wrap="square" rtlCol="0" anchor="t">
            <a:spAutoFit/>
          </a:bodyPr>
          <a:p>
            <a:pPr eaLnBrk="1" hangingPunct="1">
              <a:lnSpc>
                <a:spcPct val="90000"/>
              </a:lnSpc>
              <a:spcBef>
                <a:spcPct val="0"/>
              </a:spcBef>
              <a:buFont typeface="Wingdings" panose="05000000000000000000" pitchFamily="2" charset="2"/>
              <a:buNone/>
            </a:pPr>
            <a:r>
              <a:rPr lang="zh-CN" altLang="en-US" sz="2000">
                <a:latin typeface="Courier New" panose="02070309020205020404" pitchFamily="49" charset="0"/>
                <a:cs typeface="Courier New" panose="02070309020205020404" pitchFamily="49" charset="0"/>
                <a:sym typeface="+mn-ea"/>
              </a:rPr>
              <a:t>输出结果：</a:t>
            </a:r>
            <a:endParaRPr lang="zh-CN" altLang="en-US" sz="2000">
              <a:latin typeface="Courier New" panose="02070309020205020404" pitchFamily="49" charset="0"/>
              <a:cs typeface="Courier New" panose="02070309020205020404" pitchFamily="49" charset="0"/>
              <a:sym typeface="+mn-ea"/>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sym typeface="+mn-ea"/>
              </a:rPr>
              <a:t>i=</a:t>
            </a:r>
            <a:r>
              <a:rPr lang="en-US" altLang="zh-CN" sz="2000">
                <a:latin typeface="Courier New" panose="02070309020205020404" pitchFamily="49" charset="0"/>
                <a:cs typeface="Courier New" panose="02070309020205020404" pitchFamily="49" charset="0"/>
                <a:sym typeface="+mn-ea"/>
              </a:rPr>
              <a:t>32767,d=456.56789</a:t>
            </a:r>
            <a:endParaRPr lang="zh-CN" altLang="en-US"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sym typeface="+mn-ea"/>
              </a:rPr>
              <a:t>i=0x    7FFF       d=   456.568i=0x7FFF       d=456.568</a:t>
            </a:r>
            <a:endParaRPr lang="en-US" altLang="zh-CN" sz="2000">
              <a:latin typeface="Courier New" panose="02070309020205020404" pitchFamily="49" charset="0"/>
              <a:cs typeface="Courier New" panose="020703090202050204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7" dur="1000" fill="hold"/>
                                              <p:tgtEl>
                                                <p:spTgt spid="63491"/>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2000" fill="hold"/>
                                              <p:tgtEl>
                                                <p:spTgt spid="2"/>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57593" y="407671"/>
            <a:ext cx="7918450" cy="544513"/>
          </a:xfrm>
        </p:spPr>
        <p:txBody>
          <a:bodyPr/>
          <a:lstStyle/>
          <a:p>
            <a:pPr eaLnBrk="1" hangingPunct="1"/>
            <a:r>
              <a:rPr lang="en-US" altLang="zh-CN" sz="2800">
                <a:latin typeface="宋体" panose="02010600030101010101" pitchFamily="2" charset="-122"/>
                <a:ea typeface="宋体" panose="02010600030101010101" pitchFamily="2" charset="-122"/>
              </a:rPr>
              <a:t>2.4</a:t>
            </a:r>
            <a:r>
              <a:rPr lang="zh-CN" altLang="en-US" sz="2800">
                <a:latin typeface="宋体" panose="02010600030101010101" pitchFamily="2" charset="-122"/>
                <a:ea typeface="宋体" panose="02010600030101010101" pitchFamily="2" charset="-122"/>
              </a:rPr>
              <a:t>控制台输入和输出</a:t>
            </a:r>
            <a:endParaRPr lang="zh-CN" altLang="en-US" sz="2800">
              <a:latin typeface="宋体" panose="02010600030101010101" pitchFamily="2" charset="-122"/>
              <a:ea typeface="宋体" panose="02010600030101010101" pitchFamily="2" charset="-122"/>
            </a:endParaRPr>
          </a:p>
        </p:txBody>
      </p:sp>
      <p:sp>
        <p:nvSpPr>
          <p:cNvPr id="120835" name="Rectangle 3"/>
          <p:cNvSpPr>
            <a:spLocks noChangeArrowheads="1"/>
          </p:cNvSpPr>
          <p:nvPr/>
        </p:nvSpPr>
        <p:spPr bwMode="auto">
          <a:xfrm>
            <a:off x="895985" y="2274570"/>
            <a:ext cx="1039939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1"/>
              </a:buBlip>
              <a:defRPr sz="2800" b="1">
                <a:solidFill>
                  <a:schemeClr val="tx2"/>
                </a:solidFill>
                <a:latin typeface="Verdana" panose="020B0604030504040204" pitchFamily="34" charset="0"/>
                <a:ea typeface="宋体" panose="02010600030101010101" pitchFamily="2" charset="-122"/>
              </a:defRPr>
            </a:lvl1pPr>
            <a:lvl2pPr marL="2146300" indent="-533400">
              <a:spcBef>
                <a:spcPct val="20000"/>
              </a:spcBef>
              <a:buClr>
                <a:schemeClr val="folHlink"/>
              </a:buClr>
              <a:buSzPct val="60000"/>
              <a:buFont typeface="Wingdings" panose="05000000000000000000" pitchFamily="2" charset="2"/>
              <a:buBlip>
                <a:blip r:embed="rId2"/>
              </a:buBlip>
              <a:defRPr sz="2600" b="1">
                <a:solidFill>
                  <a:schemeClr val="tx2"/>
                </a:solidFill>
                <a:latin typeface="Verdana" panose="020B0604030504040204" pitchFamily="34" charset="0"/>
                <a:ea typeface="宋体" panose="02010600030101010101" pitchFamily="2" charset="-122"/>
              </a:defRPr>
            </a:lvl2pPr>
            <a:lvl3pPr marL="2783205" indent="-457200">
              <a:spcBef>
                <a:spcPct val="20000"/>
              </a:spcBef>
              <a:buClr>
                <a:schemeClr val="folHlink"/>
              </a:buClr>
              <a:buSzPct val="60000"/>
              <a:buFont typeface="Wingdings" panose="05000000000000000000" pitchFamily="2" charset="2"/>
              <a:buBlip>
                <a:blip r:embed="rId3"/>
              </a:buBlip>
              <a:defRPr sz="2500" b="1">
                <a:solidFill>
                  <a:schemeClr val="tx2"/>
                </a:solidFill>
                <a:latin typeface="Verdana" panose="020B0604030504040204" pitchFamily="34" charset="0"/>
                <a:ea typeface="宋体" panose="02010600030101010101" pitchFamily="2" charset="-122"/>
              </a:defRPr>
            </a:lvl3pPr>
            <a:lvl4pPr marL="3343275" indent="-381000">
              <a:spcBef>
                <a:spcPct val="20000"/>
              </a:spcBef>
              <a:buClr>
                <a:schemeClr val="tx1"/>
              </a:buClr>
              <a:buSzPct val="60000"/>
              <a:buFont typeface="Wingdings" panose="05000000000000000000" pitchFamily="2" charset="2"/>
              <a:buBlip>
                <a:blip r:embed="rId4"/>
              </a:buBlip>
              <a:defRPr sz="2400" b="1">
                <a:solidFill>
                  <a:schemeClr val="tx2"/>
                </a:solidFill>
                <a:latin typeface="Verdana" panose="020B0604030504040204" pitchFamily="34" charset="0"/>
                <a:ea typeface="宋体" panose="02010600030101010101" pitchFamily="2" charset="-122"/>
              </a:defRPr>
            </a:lvl4pPr>
            <a:lvl5pPr marL="3903980" indent="-381000">
              <a:spcBef>
                <a:spcPct val="20000"/>
              </a:spcBef>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5pPr>
            <a:lvl6pPr marL="43611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6pPr>
            <a:lvl7pPr marL="48183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7pPr>
            <a:lvl8pPr marL="52755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8pPr>
            <a:lvl9pPr marL="5732780" indent="-381000" eaLnBrk="0" fontAlgn="base" hangingPunct="0">
              <a:spcBef>
                <a:spcPct val="20000"/>
              </a:spcBef>
              <a:spcAft>
                <a:spcPct val="0"/>
              </a:spcAft>
              <a:buClr>
                <a:schemeClr val="hlink"/>
              </a:buClr>
              <a:buSzPct val="60000"/>
              <a:buFont typeface="Wingdings" panose="05000000000000000000" pitchFamily="2" charset="2"/>
              <a:buBlip>
                <a:blip r:embed="rId5"/>
              </a:buBlip>
              <a:defRPr sz="2300" b="1">
                <a:solidFill>
                  <a:schemeClr val="tx2"/>
                </a:solidFill>
                <a:latin typeface="Verdana" panose="020B060403050404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public class WriteTest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public static void Main()</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int	i=32767;</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double	d=456.56789;</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r>
              <a:rPr lang="en-US" altLang="zh-CN" sz="2000">
                <a:solidFill>
                  <a:schemeClr val="accent6"/>
                </a:solidFill>
                <a:latin typeface="Courier New" panose="02070309020205020404" pitchFamily="49" charset="0"/>
                <a:cs typeface="Courier New" panose="02070309020205020404" pitchFamily="49" charset="0"/>
              </a:rPr>
              <a:t>//</a:t>
            </a:r>
            <a:r>
              <a:rPr lang="zh-CN" altLang="en-US" sz="2000">
                <a:solidFill>
                  <a:schemeClr val="accent6"/>
                </a:solidFill>
                <a:latin typeface="Courier New" panose="02070309020205020404" pitchFamily="49" charset="0"/>
                <a:cs typeface="Courier New" panose="02070309020205020404" pitchFamily="49" charset="0"/>
              </a:rPr>
              <a:t>格式化输出</a:t>
            </a:r>
            <a:endParaRPr lang="zh-CN" altLang="en-US" sz="2000">
              <a:solidFill>
                <a:schemeClr val="accent6"/>
              </a:solidFill>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zh-CN" altLang="en-US"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rPr>
              <a:t>Console.WriteLine(“i=0x{0,8:X}\td={1,10:F3}”,i,d);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Console.WriteLine(“i=0x{0,-8:X}\td={1,-10:F3}”,i,d);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Console.WriteLine(“i=0x{0,-8:D}\td={1,-10:C3}”,i,d);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r>
              <a:rPr lang="en-US" altLang="zh-CN" sz="2000">
                <a:latin typeface="Courier New" panose="02070309020205020404" pitchFamily="49" charset="0"/>
                <a:cs typeface="Courier New" panose="02070309020205020404" pitchFamily="49" charset="0"/>
                <a:sym typeface="+mn-ea"/>
              </a:rPr>
              <a:t>Console.WriteLine(“i={0},d={1}”,i,d);</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	}</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000">
                <a:latin typeface="Courier New" panose="02070309020205020404" pitchFamily="49" charset="0"/>
                <a:cs typeface="Courier New" panose="02070309020205020404" pitchFamily="49" charset="0"/>
              </a:rPr>
              <a:t>}</a:t>
            </a:r>
            <a:endParaRPr lang="en-US" altLang="zh-CN" sz="20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endParaRPr lang="zh-CN" altLang="en-US" sz="2000">
              <a:latin typeface="Courier New" panose="02070309020205020404" pitchFamily="49" charset="0"/>
              <a:cs typeface="Courier New" panose="02070309020205020404" pitchFamily="49" charset="0"/>
            </a:endParaRPr>
          </a:p>
        </p:txBody>
      </p:sp>
      <p:sp>
        <p:nvSpPr>
          <p:cNvPr id="2" name="文本框 1"/>
          <p:cNvSpPr txBox="1"/>
          <p:nvPr/>
        </p:nvSpPr>
        <p:spPr>
          <a:xfrm>
            <a:off x="6017260" y="1061085"/>
            <a:ext cx="6083300" cy="1751965"/>
          </a:xfrm>
          <a:prstGeom prst="rect">
            <a:avLst/>
          </a:prstGeom>
          <a:noFill/>
        </p:spPr>
        <p:txBody>
          <a:bodyPr wrap="square" rtlCol="0" anchor="t">
            <a:spAutoFit/>
          </a:bodyPr>
          <a:p>
            <a:pPr eaLnBrk="1" hangingPunct="1">
              <a:lnSpc>
                <a:spcPct val="90000"/>
              </a:lnSpc>
              <a:spcBef>
                <a:spcPct val="0"/>
              </a:spcBef>
              <a:buFont typeface="Wingdings" panose="05000000000000000000" pitchFamily="2" charset="2"/>
              <a:buNone/>
            </a:pPr>
            <a:r>
              <a:rPr lang="zh-CN" altLang="en-US" sz="2400">
                <a:latin typeface="Courier New" panose="02070309020205020404" pitchFamily="49" charset="0"/>
                <a:cs typeface="Courier New" panose="02070309020205020404" pitchFamily="49" charset="0"/>
                <a:sym typeface="+mn-ea"/>
              </a:rPr>
              <a:t>输出结果：</a:t>
            </a:r>
            <a:endParaRPr lang="zh-CN" altLang="en-US" sz="24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400">
                <a:latin typeface="Courier New" panose="02070309020205020404" pitchFamily="49" charset="0"/>
                <a:cs typeface="Courier New" panose="02070309020205020404" pitchFamily="49" charset="0"/>
                <a:sym typeface="+mn-ea"/>
              </a:rPr>
              <a:t>i=0x    7FFF       d=   456.568</a:t>
            </a:r>
            <a:endParaRPr lang="en-US" altLang="zh-CN" sz="24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400">
                <a:latin typeface="Courier New" panose="02070309020205020404" pitchFamily="49" charset="0"/>
                <a:cs typeface="Courier New" panose="02070309020205020404" pitchFamily="49" charset="0"/>
                <a:sym typeface="+mn-ea"/>
              </a:rPr>
              <a:t>i=0x7FFF           d=456.568</a:t>
            </a:r>
            <a:endParaRPr lang="en-US" altLang="zh-CN" sz="2400">
              <a:latin typeface="Courier New" panose="02070309020205020404" pitchFamily="49" charset="0"/>
              <a:cs typeface="Courier New" panose="02070309020205020404" pitchFamily="49" charset="0"/>
            </a:endParaRPr>
          </a:p>
          <a:p>
            <a:pPr eaLnBrk="1" hangingPunct="1">
              <a:lnSpc>
                <a:spcPct val="90000"/>
              </a:lnSpc>
              <a:spcBef>
                <a:spcPct val="0"/>
              </a:spcBef>
              <a:buFont typeface="Wingdings" panose="05000000000000000000" pitchFamily="2" charset="2"/>
              <a:buNone/>
            </a:pPr>
            <a:r>
              <a:rPr lang="en-US" altLang="zh-CN" sz="2400">
                <a:latin typeface="Courier New" panose="02070309020205020404" pitchFamily="49" charset="0"/>
                <a:cs typeface="Courier New" panose="02070309020205020404" pitchFamily="49" charset="0"/>
                <a:sym typeface="+mn-ea"/>
              </a:rPr>
              <a:t>i=32767            d=</a:t>
            </a:r>
            <a:r>
              <a:rPr lang="zh-CN" altLang="en-US" sz="2400">
                <a:latin typeface="Courier New" panose="02070309020205020404" pitchFamily="49" charset="0"/>
                <a:cs typeface="Courier New" panose="02070309020205020404" pitchFamily="49" charset="0"/>
                <a:sym typeface="+mn-ea"/>
              </a:rPr>
              <a:t>￥</a:t>
            </a:r>
            <a:r>
              <a:rPr lang="en-US" altLang="zh-CN" sz="2400">
                <a:latin typeface="Courier New" panose="02070309020205020404" pitchFamily="49" charset="0"/>
                <a:cs typeface="Courier New" panose="02070309020205020404" pitchFamily="49" charset="0"/>
                <a:sym typeface="+mn-ea"/>
              </a:rPr>
              <a:t>456.568</a:t>
            </a:r>
            <a:endParaRPr lang="en-US" altLang="zh-CN" sz="2400">
              <a:latin typeface="Courier New" panose="02070309020205020404" pitchFamily="49" charset="0"/>
              <a:cs typeface="Courier New" panose="02070309020205020404" pitchFamily="49" charset="0"/>
              <a:sym typeface="+mn-ea"/>
            </a:endParaRPr>
          </a:p>
          <a:p>
            <a:pPr eaLnBrk="1" hangingPunct="1">
              <a:lnSpc>
                <a:spcPct val="90000"/>
              </a:lnSpc>
              <a:spcBef>
                <a:spcPct val="0"/>
              </a:spcBef>
              <a:buFont typeface="Wingdings" panose="05000000000000000000" pitchFamily="2" charset="2"/>
              <a:buNone/>
            </a:pPr>
            <a:r>
              <a:rPr lang="en-US" altLang="zh-CN" sz="2400">
                <a:latin typeface="Courier New" panose="02070309020205020404" pitchFamily="49" charset="0"/>
                <a:cs typeface="Courier New" panose="02070309020205020404" pitchFamily="49" charset="0"/>
                <a:sym typeface="+mn-ea"/>
              </a:rPr>
              <a:t>i=32767            d=456.568</a:t>
            </a:r>
            <a:endParaRPr lang="zh-CN" altLang="en-US" sz="2400"/>
          </a:p>
        </p:txBody>
      </p:sp>
      <p:sp>
        <p:nvSpPr>
          <p:cNvPr id="3" name="文本框 2"/>
          <p:cNvSpPr txBox="1"/>
          <p:nvPr/>
        </p:nvSpPr>
        <p:spPr>
          <a:xfrm>
            <a:off x="1057910" y="1289050"/>
            <a:ext cx="3337560" cy="368300"/>
          </a:xfrm>
          <a:prstGeom prst="rect">
            <a:avLst/>
          </a:prstGeom>
          <a:noFill/>
        </p:spPr>
        <p:txBody>
          <a:bodyPr wrap="none" rtlCol="0" anchor="t">
            <a:spAutoFit/>
          </a:bodyPr>
          <a:p>
            <a:pPr eaLnBrk="1" hangingPunct="1">
              <a:buFont typeface="Wingdings" panose="05000000000000000000" pitchFamily="2" charset="2"/>
              <a:buNone/>
            </a:pPr>
            <a:r>
              <a:rPr lang="zh-CN" altLang="en-US">
                <a:latin typeface="Courier New" panose="02070309020205020404" pitchFamily="49" charset="0"/>
                <a:cs typeface="Courier New" panose="02070309020205020404" pitchFamily="49" charset="0"/>
                <a:sym typeface="+mn-ea"/>
              </a:rPr>
              <a:t> </a:t>
            </a:r>
            <a:r>
              <a:rPr lang="en-US" altLang="zh-CN">
                <a:latin typeface="Courier New" panose="02070309020205020404" pitchFamily="49" charset="0"/>
                <a:cs typeface="Courier New" panose="02070309020205020404" pitchFamily="49" charset="0"/>
                <a:sym typeface="+mn-ea"/>
              </a:rPr>
              <a:t>{N[,M][:formatstring]}</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91440" tIns="45720" rIns="91440" bIns="45720" anchor="ctr"/>
          <a:p>
            <a:pPr eaLnBrk="1" hangingPunct="1"/>
            <a:r>
              <a:rPr lang="en-US" altLang="zh-CN">
                <a:sym typeface="+mn-ea"/>
              </a:rPr>
              <a:t>2.4 </a:t>
            </a:r>
            <a:r>
              <a:rPr lang="zh-CN" altLang="en-US">
                <a:sym typeface="+mn-ea"/>
              </a:rPr>
              <a:t>字符串操作</a:t>
            </a:r>
            <a:r>
              <a:rPr lang="en-US" altLang="zh-CN">
                <a:sym typeface="+mn-ea"/>
              </a:rPr>
              <a:t>-string </a:t>
            </a:r>
            <a:r>
              <a:rPr lang="zh-CN" altLang="en-US">
                <a:sym typeface="+mn-ea"/>
              </a:rPr>
              <a:t>类</a:t>
            </a:r>
            <a:endParaRPr lang="zh-CN" altLang="en-US" dirty="0">
              <a:ea typeface="宋体" panose="02010600030101010101" pitchFamily="2" charset="-122"/>
              <a:sym typeface="+mn-ea"/>
            </a:endParaRPr>
          </a:p>
        </p:txBody>
      </p:sp>
      <p:sp>
        <p:nvSpPr>
          <p:cNvPr id="59395" name="Rectangle 3"/>
          <p:cNvSpPr/>
          <p:nvPr/>
        </p:nvSpPr>
        <p:spPr>
          <a:xfrm>
            <a:off x="1035050" y="1489075"/>
            <a:ext cx="10318750" cy="4537075"/>
          </a:xfrm>
          <a:prstGeom prst="rect">
            <a:avLst/>
          </a:prstGeom>
          <a:noFill/>
          <a:ln w="9525">
            <a:noFill/>
          </a:ln>
        </p:spPr>
        <p:txBody>
          <a:bodyPr anchor="t"/>
          <a:p>
            <a:pPr marL="342900" indent="-342900">
              <a:spcBef>
                <a:spcPct val="20000"/>
              </a:spcBef>
              <a:buClr>
                <a:schemeClr val="hlink"/>
              </a:buClr>
              <a:buFont typeface="Wingdings" panose="05000000000000000000" pitchFamily="2" charset="2"/>
              <a:buBlip>
                <a:blip r:embed="rId1"/>
              </a:buBlip>
            </a:pPr>
            <a:r>
              <a:rPr lang="en-US" altLang="zh-CN" sz="28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C# </a:t>
            </a:r>
            <a:r>
              <a:rPr lang="zh-CN" altLang="en-US" sz="28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中常用的字符串处理方法：</a:t>
            </a:r>
            <a:endParaRPr lang="zh-CN" altLang="en-US" sz="28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Equals() </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：比较两个字符串的值是否相等</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ToLower()</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：将字符串转换成小写形式</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IndexOf()</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：查找某个字符在字符串中的位置</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SubString()</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：从字符串中截取子字符串</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Join()</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：连接字符串</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Split()</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：分割字符串</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Trim()</a:t>
            </a:r>
            <a:r>
              <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：去掉字符串两边的空格</a:t>
            </a:r>
            <a:endParaRPr lang="zh-CN" altLang="en-US"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742950" lvl="1" indent="-285750" algn="l" rtl="0" eaLnBrk="1" fontAlgn="base" hangingPunct="1">
              <a:spcBef>
                <a:spcPct val="30000"/>
              </a:spcBef>
              <a:spcAft>
                <a:spcPct val="0"/>
              </a:spcAft>
              <a:buClr>
                <a:schemeClr val="folHlink"/>
              </a:buClr>
              <a:buSzPct val="60000"/>
              <a:buFont typeface="Wingdings" panose="05000000000000000000" pitchFamily="2" charset="2"/>
              <a:buBlip>
                <a:blip r:embed="rId2"/>
              </a:buBlip>
            </a:pPr>
            <a:r>
              <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vert="horz" wrap="square" lIns="91440" tIns="45720" rIns="91440" bIns="45720" anchor="ctr"/>
          <a:p>
            <a:pPr eaLnBrk="1" hangingPunct="1"/>
            <a:r>
              <a:rPr lang="zh-CN" altLang="en-US" dirty="0">
                <a:latin typeface="Courier New" panose="02070309020205020404" pitchFamily="49" charset="0"/>
                <a:ea typeface="宋体" panose="02010600030101010101" pitchFamily="2" charset="-122"/>
              </a:rPr>
              <a:t>字符串</a:t>
            </a:r>
            <a:endParaRPr lang="zh-CN" altLang="en-US" dirty="0">
              <a:latin typeface="Courier New" panose="02070309020205020404" pitchFamily="49" charset="0"/>
              <a:ea typeface="宋体" panose="02010600030101010101" pitchFamily="2" charset="-122"/>
            </a:endParaRPr>
          </a:p>
        </p:txBody>
      </p:sp>
      <p:sp>
        <p:nvSpPr>
          <p:cNvPr id="77826" name="Rectangle 3"/>
          <p:cNvSpPr>
            <a:spLocks noGrp="1"/>
          </p:cNvSpPr>
          <p:nvPr>
            <p:ph idx="1"/>
          </p:nvPr>
        </p:nvSpPr>
        <p:spPr>
          <a:xfrm>
            <a:off x="556260" y="1511935"/>
            <a:ext cx="4910455" cy="4686935"/>
          </a:xfrm>
        </p:spPr>
        <p:txBody>
          <a:bodyPr vert="horz" wrap="square" lIns="91440" tIns="45720" rIns="91440" bIns="45720" anchor="t">
            <a:normAutofit lnSpcReduction="20000"/>
          </a:bodyPr>
          <a:p>
            <a:pPr eaLnBrk="1" hangingPunct="1"/>
            <a:r>
              <a:rPr lang="zh-CN" altLang="en-US" sz="2400" dirty="0">
                <a:solidFill>
                  <a:srgbClr val="003399"/>
                </a:solidFill>
                <a:latin typeface="Courier New" panose="02070309020205020404" pitchFamily="49" charset="0"/>
                <a:cs typeface="Courier New" panose="02070309020205020404" pitchFamily="49" charset="0"/>
              </a:rPr>
              <a:t>字符串直接量</a:t>
            </a:r>
            <a:endParaRPr lang="zh-CN" altLang="en-US" sz="2400" dirty="0">
              <a:solidFill>
                <a:srgbClr val="003399"/>
              </a:solidFill>
              <a:latin typeface="Courier New" panose="02070309020205020404" pitchFamily="49" charset="0"/>
              <a:cs typeface="Courier New" panose="02070309020205020404" pitchFamily="49" charset="0"/>
            </a:endParaRPr>
          </a:p>
          <a:p>
            <a:pPr eaLnBrk="1" hangingPunct="1">
              <a:buNone/>
            </a:pPr>
            <a:r>
              <a:rPr lang="en-US" altLang="zh-CN" sz="2400" dirty="0">
                <a:latin typeface="Courier New" panose="02070309020205020404" pitchFamily="49" charset="0"/>
                <a:cs typeface="Courier New" panose="02070309020205020404" pitchFamily="49" charset="0"/>
              </a:rPr>
              <a:t>string path;</a:t>
            </a:r>
            <a:r>
              <a:rPr lang="en-US" altLang="zh-CN" sz="2400" dirty="0">
                <a:solidFill>
                  <a:schemeClr val="accent6"/>
                </a:solidFill>
                <a:latin typeface="Courier New" panose="02070309020205020404" pitchFamily="49" charset="0"/>
                <a:cs typeface="Courier New" panose="02070309020205020404" pitchFamily="49" charset="0"/>
              </a:rPr>
              <a:t> //</a:t>
            </a:r>
            <a:r>
              <a:rPr lang="zh-CN" altLang="en-US" sz="2400" dirty="0">
                <a:solidFill>
                  <a:schemeClr val="accent6"/>
                </a:solidFill>
                <a:latin typeface="Courier New" panose="02070309020205020404" pitchFamily="49" charset="0"/>
                <a:cs typeface="Courier New" panose="02070309020205020404" pitchFamily="49" charset="0"/>
              </a:rPr>
              <a:t>文件路径</a:t>
            </a:r>
            <a:endParaRPr lang="en-US" altLang="zh-CN" sz="2400" dirty="0">
              <a:solidFill>
                <a:schemeClr val="accent6"/>
              </a:solidFill>
              <a:latin typeface="Courier New" panose="02070309020205020404" pitchFamily="49" charset="0"/>
              <a:cs typeface="Courier New" panose="02070309020205020404" pitchFamily="49" charset="0"/>
            </a:endParaRPr>
          </a:p>
          <a:p>
            <a:pPr eaLnBrk="1" hangingPunct="1">
              <a:buNone/>
            </a:pPr>
            <a:r>
              <a:rPr lang="en-US" altLang="zh-CN" sz="2400" dirty="0">
                <a:latin typeface="Courier New" panose="02070309020205020404" pitchFamily="49" charset="0"/>
                <a:cs typeface="Courier New" panose="02070309020205020404" pitchFamily="49" charset="0"/>
              </a:rPr>
              <a:t>path = </a:t>
            </a:r>
            <a:r>
              <a:rPr lang="en-US" altLang="zh-CN" sz="2400" b="1" dirty="0">
                <a:solidFill>
                  <a:schemeClr val="accent2"/>
                </a:solidFill>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”C:\note.txt”;</a:t>
            </a:r>
            <a:endParaRPr lang="en-US" altLang="zh-CN" sz="2400" dirty="0">
              <a:latin typeface="Courier New" panose="02070309020205020404" pitchFamily="49" charset="0"/>
              <a:cs typeface="Courier New" panose="02070309020205020404" pitchFamily="49" charset="0"/>
            </a:endParaRPr>
          </a:p>
          <a:p>
            <a:pPr eaLnBrk="1" hangingPunct="1">
              <a:buNone/>
            </a:pPr>
            <a:r>
              <a:rPr lang="en-US" altLang="zh-CN" sz="2400" dirty="0">
                <a:latin typeface="Courier New" panose="02070309020205020404" pitchFamily="49" charset="0"/>
                <a:cs typeface="Courier New" panose="02070309020205020404" pitchFamily="49" charset="0"/>
              </a:rPr>
              <a:t>path = “C:\\note.txt”;</a:t>
            </a:r>
            <a:endParaRPr lang="en-US" altLang="zh-CN" sz="2400" dirty="0">
              <a:latin typeface="Courier New" panose="02070309020205020404" pitchFamily="49" charset="0"/>
              <a:cs typeface="Courier New" panose="02070309020205020404" pitchFamily="49" charset="0"/>
            </a:endParaRPr>
          </a:p>
          <a:p>
            <a:pPr eaLnBrk="1" hangingPunct="1"/>
            <a:r>
              <a:rPr lang="zh-CN" altLang="en-US" sz="2400" dirty="0">
                <a:solidFill>
                  <a:srgbClr val="003399"/>
                </a:solidFill>
                <a:latin typeface="Courier New" panose="02070309020205020404" pitchFamily="49" charset="0"/>
                <a:cs typeface="Courier New" panose="02070309020205020404" pitchFamily="49" charset="0"/>
              </a:rPr>
              <a:t>字符串操作</a:t>
            </a:r>
            <a:endParaRPr lang="zh-CN" altLang="en-US" sz="2400" dirty="0">
              <a:solidFill>
                <a:srgbClr val="003399"/>
              </a:solidFill>
              <a:latin typeface="Courier New" panose="02070309020205020404" pitchFamily="49" charset="0"/>
              <a:cs typeface="Courier New" panose="02070309020205020404" pitchFamily="49" charset="0"/>
            </a:endParaRPr>
          </a:p>
          <a:p>
            <a:pPr lvl="1" eaLnBrk="1" hangingPunct="1"/>
            <a:r>
              <a:rPr lang="zh-CN" altLang="en-US" sz="2200" dirty="0">
                <a:latin typeface="Courier New" panose="02070309020205020404" pitchFamily="49" charset="0"/>
                <a:cs typeface="Courier New" panose="02070309020205020404" pitchFamily="49" charset="0"/>
              </a:rPr>
              <a:t>单个字符</a:t>
            </a:r>
            <a:endParaRPr lang="zh-CN" altLang="en-US" sz="2200" dirty="0">
              <a:latin typeface="Courier New" panose="02070309020205020404" pitchFamily="49" charset="0"/>
              <a:cs typeface="Courier New" panose="02070309020205020404" pitchFamily="49" charset="0"/>
            </a:endParaRPr>
          </a:p>
          <a:p>
            <a:pPr lvl="2" eaLnBrk="1" hangingPunct="1">
              <a:buNone/>
            </a:pPr>
            <a:r>
              <a:rPr lang="en-US" altLang="zh-CN" sz="2100" dirty="0">
                <a:latin typeface="Courier New" panose="02070309020205020404" pitchFamily="49" charset="0"/>
                <a:cs typeface="Courier New" panose="02070309020205020404" pitchFamily="49" charset="0"/>
              </a:rPr>
              <a:t>string str = “abcd”;</a:t>
            </a:r>
            <a:endParaRPr lang="en-US" altLang="zh-CN" sz="2100" dirty="0">
              <a:latin typeface="Courier New" panose="02070309020205020404" pitchFamily="49" charset="0"/>
              <a:cs typeface="Courier New" panose="02070309020205020404" pitchFamily="49" charset="0"/>
            </a:endParaRPr>
          </a:p>
          <a:p>
            <a:pPr lvl="2" eaLnBrk="1" hangingPunct="1">
              <a:buNone/>
            </a:pPr>
            <a:r>
              <a:rPr lang="en-US" altLang="zh-CN" sz="2100" dirty="0">
                <a:latin typeface="Courier New" panose="02070309020205020404" pitchFamily="49" charset="0"/>
                <a:cs typeface="Courier New" panose="02070309020205020404" pitchFamily="49" charset="0"/>
              </a:rPr>
              <a:t>char c = str</a:t>
            </a:r>
            <a:r>
              <a:rPr lang="en-US" altLang="zh-CN" sz="2100" dirty="0">
                <a:solidFill>
                  <a:schemeClr val="accent1"/>
                </a:solidFill>
                <a:latin typeface="Courier New" panose="02070309020205020404" pitchFamily="49" charset="0"/>
                <a:cs typeface="Courier New" panose="02070309020205020404" pitchFamily="49" charset="0"/>
              </a:rPr>
              <a:t>[0]</a:t>
            </a:r>
            <a:r>
              <a:rPr lang="en-US" altLang="zh-CN" sz="2100" dirty="0">
                <a:latin typeface="Courier New" panose="02070309020205020404" pitchFamily="49" charset="0"/>
                <a:cs typeface="Courier New" panose="02070309020205020404" pitchFamily="49" charset="0"/>
              </a:rPr>
              <a:t>;</a:t>
            </a:r>
            <a:endParaRPr lang="en-US" altLang="zh-CN" sz="2100" dirty="0">
              <a:latin typeface="Courier New" panose="02070309020205020404" pitchFamily="49" charset="0"/>
              <a:cs typeface="Courier New" panose="02070309020205020404" pitchFamily="49" charset="0"/>
            </a:endParaRPr>
          </a:p>
          <a:p>
            <a:pPr lvl="1" eaLnBrk="1" hangingPunct="1"/>
            <a:r>
              <a:rPr lang="zh-CN" altLang="en-US" sz="2200" dirty="0">
                <a:latin typeface="Courier New" panose="02070309020205020404" pitchFamily="49" charset="0"/>
                <a:cs typeface="Courier New" panose="02070309020205020404" pitchFamily="49" charset="0"/>
              </a:rPr>
              <a:t>字符串连接</a:t>
            </a:r>
            <a:endParaRPr lang="zh-CN" altLang="en-US" sz="2200" dirty="0">
              <a:latin typeface="Courier New" panose="02070309020205020404" pitchFamily="49" charset="0"/>
              <a:cs typeface="Courier New" panose="02070309020205020404" pitchFamily="49" charset="0"/>
            </a:endParaRPr>
          </a:p>
          <a:p>
            <a:pPr marL="0" lvl="2" eaLnBrk="1" hangingPunct="1">
              <a:buNone/>
            </a:pPr>
            <a:r>
              <a:rPr lang="en-US" altLang="zh-CN" sz="2100" dirty="0">
                <a:latin typeface="Courier New" panose="02070309020205020404" pitchFamily="49" charset="0"/>
                <a:cs typeface="Courier New" panose="02070309020205020404" pitchFamily="49" charset="0"/>
                <a:sym typeface="+mn-ea"/>
              </a:rPr>
              <a:t>	int myAge = 28;</a:t>
            </a:r>
            <a:endParaRPr lang="en-US" altLang="zh-CN" sz="2100" dirty="0">
              <a:latin typeface="Courier New" panose="02070309020205020404" pitchFamily="49" charset="0"/>
              <a:cs typeface="Courier New" panose="02070309020205020404" pitchFamily="49" charset="0"/>
            </a:endParaRPr>
          </a:p>
          <a:p>
            <a:pPr lvl="2" eaLnBrk="1" hangingPunct="1">
              <a:buNone/>
            </a:pPr>
            <a:r>
              <a:rPr lang="en-US" altLang="zh-CN" sz="2100" dirty="0">
                <a:latin typeface="Courier New" panose="02070309020205020404" pitchFamily="49" charset="0"/>
                <a:cs typeface="Courier New" panose="02070309020205020404" pitchFamily="49" charset="0"/>
              </a:rPr>
              <a:t>string s1 = “My age = “;</a:t>
            </a:r>
            <a:endParaRPr lang="en-US" altLang="zh-CN" sz="2100" dirty="0">
              <a:latin typeface="Courier New" panose="02070309020205020404" pitchFamily="49" charset="0"/>
              <a:cs typeface="Courier New" panose="02070309020205020404" pitchFamily="49" charset="0"/>
            </a:endParaRPr>
          </a:p>
          <a:p>
            <a:pPr lvl="2" eaLnBrk="1" hangingPunct="1">
              <a:buNone/>
            </a:pPr>
            <a:r>
              <a:rPr lang="en-US" altLang="zh-CN" sz="2100" dirty="0">
                <a:latin typeface="Courier New" panose="02070309020205020404" pitchFamily="49" charset="0"/>
                <a:cs typeface="Courier New" panose="02070309020205020404" pitchFamily="49" charset="0"/>
              </a:rPr>
              <a:t>string cat = s1 + myAge;</a:t>
            </a:r>
            <a:endParaRPr lang="en-US" altLang="zh-CN" sz="2100" dirty="0">
              <a:latin typeface="Courier New" panose="02070309020205020404" pitchFamily="49" charset="0"/>
              <a:cs typeface="Courier New" panose="02070309020205020404" pitchFamily="49" charset="0"/>
            </a:endParaRPr>
          </a:p>
        </p:txBody>
      </p:sp>
      <p:sp>
        <p:nvSpPr>
          <p:cNvPr id="78850" name="Rectangle 3"/>
          <p:cNvSpPr>
            <a:spLocks noGrp="1"/>
          </p:cNvSpPr>
          <p:nvPr/>
        </p:nvSpPr>
        <p:spPr>
          <a:xfrm>
            <a:off x="5612765" y="1579880"/>
            <a:ext cx="5562600" cy="4383405"/>
          </a:xfrm>
          <a:prstGeom prst="rect">
            <a:avLst/>
          </a:prstGeom>
        </p:spPr>
        <p:txBody>
          <a:bodyPr vert="horz" wrap="square" lIns="91440" tIns="45720" rIns="91440" bIns="45720" rtlCol="0" anchor="t">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sz="2000" b="1" dirty="0">
                <a:latin typeface="Courier New" panose="02070309020205020404" pitchFamily="49" charset="0"/>
                <a:ea typeface="宋体" panose="02010600030101010101" pitchFamily="2" charset="-122"/>
                <a:cs typeface="Courier New" panose="02070309020205020404" pitchFamily="49" charset="0"/>
                <a:sym typeface="+mn-ea"/>
              </a:rPr>
              <a:t>比较字符串 </a:t>
            </a:r>
            <a:r>
              <a:rPr lang="zh-CN" altLang="zh-CN" sz="2000" b="1" dirty="0">
                <a:solidFill>
                  <a:srgbClr val="0000FF"/>
                </a:solidFill>
                <a:latin typeface="Courier New" panose="02070309020205020404" pitchFamily="49" charset="0"/>
                <a:cs typeface="Courier New" panose="02070309020205020404" pitchFamily="49" charset="0"/>
              </a:rPr>
              <a:t>String.Compare</a:t>
            </a:r>
            <a:endParaRPr lang="zh-CN" altLang="zh-CN" sz="2000" b="1" dirty="0">
              <a:solidFill>
                <a:srgbClr val="0000FF"/>
              </a:solidFill>
              <a:latin typeface="Courier New" panose="02070309020205020404" pitchFamily="49" charset="0"/>
              <a:cs typeface="Courier New" panose="02070309020205020404" pitchFamily="49" charset="0"/>
            </a:endParaRPr>
          </a:p>
          <a:p>
            <a:pPr lvl="1" eaLnBrk="1" hangingPunct="1">
              <a:lnSpc>
                <a:spcPct val="90000"/>
              </a:lnSpc>
            </a:pPr>
            <a:r>
              <a:rPr lang="zh-CN" altLang="zh-CN" dirty="0">
                <a:latin typeface="Courier New" panose="02070309020205020404" pitchFamily="49" charset="0"/>
                <a:cs typeface="Courier New" panose="02070309020205020404" pitchFamily="49" charset="0"/>
              </a:rPr>
              <a:t>int Compare(string str1, string str2);</a:t>
            </a:r>
            <a:endParaRPr lang="zh-CN" altLang="zh-CN" dirty="0">
              <a:latin typeface="Courier New" panose="02070309020205020404" pitchFamily="49" charset="0"/>
              <a:cs typeface="Courier New" panose="02070309020205020404" pitchFamily="49" charset="0"/>
            </a:endParaRPr>
          </a:p>
          <a:p>
            <a:pPr lvl="1" eaLnBrk="1" hangingPunct="1">
              <a:lnSpc>
                <a:spcPct val="90000"/>
              </a:lnSpc>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其他重载函数</a:t>
            </a:r>
            <a:endParaRPr lang="zh-CN" altLang="en-US" dirty="0">
              <a:latin typeface="Courier New" panose="02070309020205020404" pitchFamily="49" charset="0"/>
              <a:cs typeface="Courier New" panose="02070309020205020404" pitchFamily="49" charset="0"/>
            </a:endParaRPr>
          </a:p>
          <a:p>
            <a:pPr marL="457200" lvl="1" indent="0" eaLnBrk="1" hangingPunct="1">
              <a:lnSpc>
                <a:spcPct val="90000"/>
              </a:lnSpc>
              <a:buNone/>
            </a:pPr>
            <a:r>
              <a:rPr lang="zh-CN" altLang="zh-CN" dirty="0">
                <a:latin typeface="Courier New" panose="02070309020205020404" pitchFamily="49" charset="0"/>
                <a:cs typeface="Courier New" panose="02070309020205020404" pitchFamily="49" charset="0"/>
              </a:rPr>
              <a:t>等价于如下的操作：</a:t>
            </a:r>
            <a:endParaRPr lang="zh-CN" altLang="zh-CN" dirty="0">
              <a:latin typeface="Courier New" panose="02070309020205020404" pitchFamily="49" charset="0"/>
              <a:cs typeface="Courier New" panose="02070309020205020404" pitchFamily="49" charset="0"/>
            </a:endParaRPr>
          </a:p>
          <a:p>
            <a:pPr lvl="1" eaLnBrk="1" hangingPunct="1">
              <a:lnSpc>
                <a:spcPct val="90000"/>
              </a:lnSpc>
              <a:buNone/>
            </a:pPr>
            <a:r>
              <a:rPr lang="zh-CN" altLang="zh-CN" dirty="0">
                <a:latin typeface="Courier New" panose="02070309020205020404" pitchFamily="49" charset="0"/>
                <a:cs typeface="Courier New" panose="02070309020205020404" pitchFamily="49" charset="0"/>
              </a:rPr>
              <a:t>str1</a:t>
            </a:r>
            <a:r>
              <a:rPr lang="zh-CN" altLang="zh-CN" dirty="0">
                <a:solidFill>
                  <a:schemeClr val="accent1"/>
                </a:solidFill>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str2，返回0；</a:t>
            </a:r>
            <a:endParaRPr lang="zh-CN" altLang="zh-CN" dirty="0">
              <a:latin typeface="Courier New" panose="02070309020205020404" pitchFamily="49" charset="0"/>
              <a:cs typeface="Courier New" panose="02070309020205020404" pitchFamily="49" charset="0"/>
            </a:endParaRPr>
          </a:p>
          <a:p>
            <a:pPr lvl="1" eaLnBrk="1" hangingPunct="1">
              <a:lnSpc>
                <a:spcPct val="90000"/>
              </a:lnSpc>
              <a:buNone/>
            </a:pPr>
            <a:r>
              <a:rPr lang="zh-CN" altLang="zh-CN" dirty="0">
                <a:latin typeface="Courier New" panose="02070309020205020404" pitchFamily="49" charset="0"/>
                <a:cs typeface="Courier New" panose="02070309020205020404" pitchFamily="49" charset="0"/>
              </a:rPr>
              <a:t>str1&gt;str2，返回&gt;0；</a:t>
            </a:r>
            <a:endParaRPr lang="zh-CN" altLang="zh-CN" dirty="0">
              <a:latin typeface="Courier New" panose="02070309020205020404" pitchFamily="49" charset="0"/>
              <a:cs typeface="Courier New" panose="02070309020205020404" pitchFamily="49" charset="0"/>
            </a:endParaRPr>
          </a:p>
          <a:p>
            <a:pPr lvl="1" eaLnBrk="1" hangingPunct="1">
              <a:lnSpc>
                <a:spcPct val="90000"/>
              </a:lnSpc>
              <a:buNone/>
            </a:pPr>
            <a:r>
              <a:rPr lang="zh-CN" altLang="zh-CN" dirty="0">
                <a:latin typeface="Courier New" panose="02070309020205020404" pitchFamily="49" charset="0"/>
                <a:cs typeface="Courier New" panose="02070309020205020404" pitchFamily="49" charset="0"/>
              </a:rPr>
              <a:t>str1&lt;str2，返回&lt;0.</a:t>
            </a:r>
            <a:endParaRPr lang="zh-CN" altLang="zh-CN" dirty="0">
              <a:latin typeface="Courier New" panose="02070309020205020404" pitchFamily="49" charset="0"/>
              <a:cs typeface="Courier New" panose="02070309020205020404" pitchFamily="49" charset="0"/>
            </a:endParaRPr>
          </a:p>
          <a:p>
            <a:pPr lvl="1" eaLnBrk="1" hangingPunct="1">
              <a:lnSpc>
                <a:spcPct val="90000"/>
              </a:lnSpc>
              <a:buNone/>
            </a:pPr>
            <a:endParaRPr lang="zh-CN" altLang="zh-CN"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000" dirty="0">
                <a:latin typeface="Courier New" panose="02070309020205020404" pitchFamily="49" charset="0"/>
                <a:cs typeface="Courier New" panose="02070309020205020404" pitchFamily="49" charset="0"/>
              </a:rPr>
              <a:t>string s1 = "circle";</a:t>
            </a:r>
            <a:endParaRPr lang="en-US" altLang="zh-CN" sz="20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000" dirty="0">
                <a:latin typeface="Courier New" panose="02070309020205020404" pitchFamily="49" charset="0"/>
                <a:cs typeface="Courier New" panose="02070309020205020404" pitchFamily="49" charset="0"/>
              </a:rPr>
              <a:t>string s2 = "chair";</a:t>
            </a:r>
            <a:endParaRPr lang="en-US" altLang="zh-CN" sz="20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000" dirty="0">
                <a:latin typeface="Courier New" panose="02070309020205020404" pitchFamily="49" charset="0"/>
                <a:cs typeface="Courier New" panose="02070309020205020404" pitchFamily="49" charset="0"/>
              </a:rPr>
              <a:t>int result = String.Compare(s1, s2, true, new CultureInfo("cs-CZ"));</a:t>
            </a:r>
            <a:r>
              <a:rPr lang="zh-CN" altLang="zh-CN" sz="2000" dirty="0">
                <a:latin typeface="Courier New" panose="02070309020205020404" pitchFamily="49" charset="0"/>
                <a:cs typeface="Courier New" panose="02070309020205020404" pitchFamily="49" charset="0"/>
              </a:rPr>
              <a:t> </a:t>
            </a:r>
            <a:endParaRPr lang="zh-CN" altLang="zh-CN" sz="2000" dirty="0">
              <a:latin typeface="Courier New" panose="02070309020205020404" pitchFamily="49" charset="0"/>
              <a:cs typeface="Courier New" panose="02070309020205020404" pitchFamily="49" charset="0"/>
            </a:endParaRPr>
          </a:p>
          <a:p>
            <a:pPr eaLnBrk="1" hangingPunct="1">
              <a:lnSpc>
                <a:spcPct val="90000"/>
              </a:lnSpc>
              <a:buNone/>
            </a:pPr>
            <a:r>
              <a:rPr lang="zh-CN" altLang="zh-CN" sz="2000" dirty="0">
                <a:solidFill>
                  <a:schemeClr val="accent6"/>
                </a:solidFill>
                <a:latin typeface="Courier New" panose="02070309020205020404" pitchFamily="49" charset="0"/>
                <a:cs typeface="Courier New" panose="02070309020205020404" pitchFamily="49" charset="0"/>
              </a:rPr>
              <a:t>//-1 表示不相等</a:t>
            </a:r>
            <a:endParaRPr lang="zh-CN" altLang="zh-CN" sz="2000" dirty="0">
              <a:solidFill>
                <a:schemeClr val="accent6"/>
              </a:solidFill>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3"/>
          <p:cNvSpPr>
            <a:spLocks noGrp="1"/>
          </p:cNvSpPr>
          <p:nvPr>
            <p:ph idx="1"/>
          </p:nvPr>
        </p:nvSpPr>
        <p:spPr>
          <a:xfrm>
            <a:off x="620395" y="1199515"/>
            <a:ext cx="5394960" cy="3136265"/>
          </a:xfrm>
        </p:spPr>
        <p:txBody>
          <a:bodyPr vert="horz" wrap="square" lIns="91440" tIns="45720" rIns="91440" bIns="45720" anchor="t">
            <a:normAutofit lnSpcReduction="20000"/>
          </a:bodyPr>
          <a:p>
            <a:pPr eaLnBrk="1" hangingPunct="1"/>
            <a:r>
              <a:rPr lang="zh-CN" altLang="en-US" sz="2000" dirty="0">
                <a:latin typeface="Courier New" panose="02070309020205020404" pitchFamily="49" charset="0"/>
                <a:ea typeface="宋体" panose="02010600030101010101" pitchFamily="2" charset="-122"/>
                <a:cs typeface="Courier New" panose="02070309020205020404" pitchFamily="49" charset="0"/>
                <a:sym typeface="+mn-ea"/>
              </a:rPr>
              <a:t>比较字符串</a:t>
            </a:r>
            <a:endParaRPr lang="zh-CN" altLang="zh-CN" sz="2000" dirty="0">
              <a:solidFill>
                <a:srgbClr val="0000FF"/>
              </a:solidFill>
              <a:latin typeface="Courier New" panose="02070309020205020404" pitchFamily="49" charset="0"/>
              <a:cs typeface="Courier New" panose="02070309020205020404" pitchFamily="49" charset="0"/>
            </a:endParaRPr>
          </a:p>
          <a:p>
            <a:pPr eaLnBrk="1" hangingPunct="1"/>
            <a:r>
              <a:rPr lang="zh-CN" altLang="zh-CN" sz="2000" dirty="0">
                <a:solidFill>
                  <a:srgbClr val="0000FF"/>
                </a:solidFill>
                <a:latin typeface="Courier New" panose="02070309020205020404" pitchFamily="49" charset="0"/>
                <a:cs typeface="Courier New" panose="02070309020205020404" pitchFamily="49" charset="0"/>
              </a:rPr>
              <a:t>String.CompareOrdinal: </a:t>
            </a:r>
            <a:endParaRPr lang="zh-CN" altLang="zh-CN" sz="2000" dirty="0">
              <a:solidFill>
                <a:srgbClr val="0000FF"/>
              </a:solidFill>
              <a:latin typeface="Courier New" panose="02070309020205020404" pitchFamily="49" charset="0"/>
              <a:cs typeface="Courier New" panose="02070309020205020404" pitchFamily="49" charset="0"/>
            </a:endParaRPr>
          </a:p>
          <a:p>
            <a:pPr marL="457200" lvl="1" indent="0" eaLnBrk="1" hangingPunct="1">
              <a:buNone/>
            </a:pPr>
            <a:r>
              <a:rPr lang="zh-CN" altLang="zh-CN" sz="1800" dirty="0">
                <a:solidFill>
                  <a:srgbClr val="0000FF"/>
                </a:solidFill>
                <a:latin typeface="Courier New" panose="02070309020205020404" pitchFamily="49" charset="0"/>
                <a:cs typeface="Courier New" panose="02070309020205020404" pitchFamily="49" charset="0"/>
              </a:rPr>
              <a:t>Unicode码值为判断大小标准</a:t>
            </a:r>
            <a:endParaRPr lang="zh-CN" altLang="zh-CN" sz="1800" dirty="0">
              <a:solidFill>
                <a:srgbClr val="0000FF"/>
              </a:solidFill>
              <a:latin typeface="Courier New" panose="02070309020205020404" pitchFamily="49" charset="0"/>
              <a:cs typeface="Courier New" panose="02070309020205020404" pitchFamily="49" charset="0"/>
            </a:endParaRPr>
          </a:p>
          <a:p>
            <a:pPr lvl="1" eaLnBrk="1" hangingPunct="1">
              <a:buNone/>
            </a:pPr>
            <a:endParaRPr lang="zh-CN" altLang="zh-CN" sz="1800" dirty="0">
              <a:latin typeface="Courier New" panose="02070309020205020404" pitchFamily="49" charset="0"/>
              <a:cs typeface="Courier New" panose="02070309020205020404" pitchFamily="49" charset="0"/>
            </a:endParaRPr>
          </a:p>
          <a:p>
            <a:pPr eaLnBrk="1" hangingPunct="1">
              <a:buNone/>
            </a:pPr>
            <a:r>
              <a:rPr lang="en-US" altLang="zh-CN" sz="2000" dirty="0">
                <a:latin typeface="Courier New" panose="02070309020205020404" pitchFamily="49" charset="0"/>
                <a:cs typeface="Courier New" panose="02070309020205020404" pitchFamily="49" charset="0"/>
              </a:rPr>
              <a:t>string s1 = "AUTUMN";</a:t>
            </a:r>
            <a:endParaRPr lang="en-US" altLang="zh-CN" sz="2000" dirty="0">
              <a:latin typeface="Courier New" panose="02070309020205020404" pitchFamily="49" charset="0"/>
              <a:cs typeface="Courier New" panose="02070309020205020404" pitchFamily="49" charset="0"/>
            </a:endParaRPr>
          </a:p>
          <a:p>
            <a:pPr eaLnBrk="1" hangingPunct="1">
              <a:buNone/>
            </a:pPr>
            <a:r>
              <a:rPr lang="en-US" altLang="zh-CN" sz="2000" dirty="0">
                <a:latin typeface="Courier New" panose="02070309020205020404" pitchFamily="49" charset="0"/>
                <a:cs typeface="Courier New" panose="02070309020205020404" pitchFamily="49" charset="0"/>
              </a:rPr>
              <a:t>string s2 = "autumn";</a:t>
            </a:r>
            <a:endParaRPr lang="en-US" altLang="zh-CN" sz="2000" dirty="0">
              <a:latin typeface="Courier New" panose="02070309020205020404" pitchFamily="49" charset="0"/>
              <a:cs typeface="Courier New" panose="02070309020205020404" pitchFamily="49" charset="0"/>
            </a:endParaRPr>
          </a:p>
          <a:p>
            <a:pPr eaLnBrk="1" hangingPunct="1">
              <a:buNone/>
            </a:pPr>
            <a:r>
              <a:rPr lang="zh-CN" altLang="zh-CN" sz="2000" dirty="0">
                <a:latin typeface="Courier New" panose="02070309020205020404" pitchFamily="49" charset="0"/>
                <a:cs typeface="Courier New" panose="02070309020205020404" pitchFamily="49" charset="0"/>
              </a:rPr>
              <a:t>i</a:t>
            </a:r>
            <a:r>
              <a:rPr lang="en-US" altLang="zh-CN" sz="2000" dirty="0">
                <a:latin typeface="Courier New" panose="02070309020205020404" pitchFamily="49" charset="0"/>
                <a:cs typeface="Courier New" panose="02070309020205020404" pitchFamily="49" charset="0"/>
              </a:rPr>
              <a:t>nt result = String.Compare(s1, s2);</a:t>
            </a:r>
            <a:r>
              <a:rPr lang="zh-CN" altLang="zh-CN" sz="2000" dirty="0">
                <a:latin typeface="Courier New" panose="02070309020205020404" pitchFamily="49" charset="0"/>
                <a:cs typeface="Courier New" panose="02070309020205020404" pitchFamily="49" charset="0"/>
              </a:rPr>
              <a:t> //1</a:t>
            </a:r>
            <a:endParaRPr lang="en-US" altLang="zh-CN" sz="2000" dirty="0">
              <a:latin typeface="Courier New" panose="02070309020205020404" pitchFamily="49" charset="0"/>
              <a:cs typeface="Courier New" panose="02070309020205020404" pitchFamily="49" charset="0"/>
            </a:endParaRPr>
          </a:p>
          <a:p>
            <a:pPr eaLnBrk="1" hangingPunct="1">
              <a:buNone/>
            </a:pPr>
            <a:r>
              <a:rPr lang="en-US" altLang="zh-CN" sz="2000" dirty="0">
                <a:latin typeface="Courier New" panose="02070309020205020404" pitchFamily="49" charset="0"/>
                <a:cs typeface="Courier New" panose="02070309020205020404" pitchFamily="49" charset="0"/>
              </a:rPr>
              <a:t>result = String.CompareOrdinal(s1, s2);</a:t>
            </a:r>
            <a:r>
              <a:rPr lang="zh-CN" altLang="zh-CN" sz="2000" dirty="0">
                <a:latin typeface="Courier New" panose="02070309020205020404" pitchFamily="49" charset="0"/>
                <a:cs typeface="Courier New" panose="02070309020205020404" pitchFamily="49" charset="0"/>
              </a:rPr>
              <a:t> //-32</a:t>
            </a:r>
            <a:endParaRPr lang="zh-CN" altLang="zh-CN" sz="2000" dirty="0">
              <a:latin typeface="Courier New" panose="02070309020205020404" pitchFamily="49" charset="0"/>
              <a:cs typeface="Courier New" panose="02070309020205020404" pitchFamily="49" charset="0"/>
            </a:endParaRPr>
          </a:p>
        </p:txBody>
      </p:sp>
      <p:sp>
        <p:nvSpPr>
          <p:cNvPr id="80898" name="Rectangle 3"/>
          <p:cNvSpPr>
            <a:spLocks noGrp="1"/>
          </p:cNvSpPr>
          <p:nvPr/>
        </p:nvSpPr>
        <p:spPr>
          <a:xfrm>
            <a:off x="6151245" y="1402080"/>
            <a:ext cx="5824855" cy="4686935"/>
          </a:xfrm>
          <a:prstGeom prst="rect">
            <a:avLst/>
          </a:prstGeom>
        </p:spPr>
        <p:txBody>
          <a:bodyPr vert="horz" wrap="square" lIns="91440" tIns="45720" rIns="91440" bIns="45720" rtlCol="0" anchor="t">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latin typeface="Courier New" panose="02070309020205020404" pitchFamily="49" charset="0"/>
                <a:ea typeface="宋体" panose="02010600030101010101" pitchFamily="2" charset="-122"/>
                <a:cs typeface="Courier New" panose="02070309020205020404" pitchFamily="49" charset="0"/>
                <a:sym typeface="+mn-ea"/>
              </a:rPr>
              <a:t>搜索字符串</a:t>
            </a:r>
            <a:endParaRPr lang="en-US" altLang="zh-CN" sz="2400" dirty="0">
              <a:solidFill>
                <a:srgbClr val="0000FF"/>
              </a:solidFill>
              <a:latin typeface="Courier New" panose="02070309020205020404" pitchFamily="49" charset="0"/>
              <a:cs typeface="Courier New" panose="02070309020205020404" pitchFamily="49" charset="0"/>
            </a:endParaRPr>
          </a:p>
          <a:p>
            <a:pPr eaLnBrk="1" hangingPunct="1">
              <a:lnSpc>
                <a:spcPct val="90000"/>
              </a:lnSpc>
            </a:pPr>
            <a:r>
              <a:rPr lang="en-US" altLang="zh-CN" sz="2400" dirty="0">
                <a:solidFill>
                  <a:srgbClr val="0000FF"/>
                </a:solidFill>
                <a:latin typeface="Courier New" panose="02070309020205020404" pitchFamily="49" charset="0"/>
                <a:cs typeface="Courier New" panose="02070309020205020404" pitchFamily="49" charset="0"/>
              </a:rPr>
              <a:t>[n]</a:t>
            </a:r>
            <a:endParaRPr lang="en-US" altLang="zh-CN" sz="2400" dirty="0">
              <a:solidFill>
                <a:srgbClr val="0000FF"/>
              </a:solidFill>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string poem = “Kubla Khan”;</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poem[0];</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pPr>
            <a:r>
              <a:rPr lang="en-US" altLang="zh-CN" sz="2400" dirty="0">
                <a:solidFill>
                  <a:srgbClr val="0000FF"/>
                </a:solidFill>
                <a:latin typeface="Courier New" panose="02070309020205020404" pitchFamily="49" charset="0"/>
                <a:cs typeface="Courier New" panose="02070309020205020404" pitchFamily="49" charset="0"/>
              </a:rPr>
              <a:t>IndexOf, LastIndexOf(string, [int start], [int count])</a:t>
            </a:r>
            <a:endParaRPr lang="en-US" altLang="zh-CN" sz="2400" dirty="0">
              <a:solidFill>
                <a:srgbClr val="0000FF"/>
              </a:solidFill>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int n=poem.IndexOf(“la”);</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n=poem.IndexOf(‘K’,4);</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pPr>
            <a:r>
              <a:rPr lang="en-US" altLang="zh-CN" sz="2400" dirty="0">
                <a:solidFill>
                  <a:srgbClr val="0000FF"/>
                </a:solidFill>
                <a:latin typeface="Courier New" panose="02070309020205020404" pitchFamily="49" charset="0"/>
                <a:cs typeface="Courier New" panose="02070309020205020404" pitchFamily="49" charset="0"/>
              </a:rPr>
              <a:t>IndexOfAny, LastIndexOf</a:t>
            </a:r>
            <a:endParaRPr lang="en-US" altLang="zh-CN" sz="2400" dirty="0">
              <a:solidFill>
                <a:srgbClr val="0000FF"/>
              </a:solidFill>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char[] chs = {‘a’, ‘e’, ‘i’, ‘o’, ‘u’};</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N=poem.IndexOfAny(chs);</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buNone/>
            </a:pPr>
            <a:r>
              <a:rPr lang="en-US" altLang="zh-CN" sz="2400" dirty="0">
                <a:latin typeface="Courier New" panose="02070309020205020404" pitchFamily="49" charset="0"/>
                <a:cs typeface="Courier New" panose="02070309020205020404" pitchFamily="49" charset="0"/>
              </a:rPr>
              <a:t>N=poem.LastIndexOfAny(chs,2);</a:t>
            </a:r>
            <a:endParaRPr lang="en-US" altLang="zh-CN" sz="2400" dirty="0">
              <a:latin typeface="Courier New" panose="02070309020205020404" pitchFamily="49" charset="0"/>
              <a:cs typeface="Courier New" panose="02070309020205020404" pitchFamily="49" charset="0"/>
            </a:endParaRPr>
          </a:p>
          <a:p>
            <a:pPr eaLnBrk="1" hangingPunct="1">
              <a:lnSpc>
                <a:spcPct val="90000"/>
              </a:lnSpc>
            </a:pPr>
            <a:r>
              <a:rPr lang="zh-CN" altLang="en-US" sz="2400" dirty="0">
                <a:latin typeface="Courier New" panose="02070309020205020404" pitchFamily="49" charset="0"/>
                <a:cs typeface="Courier New" panose="02070309020205020404" pitchFamily="49" charset="0"/>
              </a:rPr>
              <a:t>如果没找到，返回</a:t>
            </a:r>
            <a:r>
              <a:rPr lang="en-US" altLang="zh-CN" sz="2400" dirty="0">
                <a:latin typeface="Courier New" panose="02070309020205020404" pitchFamily="49" charset="0"/>
                <a:cs typeface="Courier New" panose="02070309020205020404" pitchFamily="49" charset="0"/>
              </a:rPr>
              <a:t>-1</a:t>
            </a:r>
            <a:endParaRPr lang="en-US" altLang="zh-CN" sz="2400" dirty="0">
              <a:latin typeface="Courier New" panose="02070309020205020404" pitchFamily="49" charset="0"/>
              <a:cs typeface="Courier New" panose="02070309020205020404" pitchFamily="49" charset="0"/>
            </a:endParaRPr>
          </a:p>
        </p:txBody>
      </p:sp>
      <p:sp>
        <p:nvSpPr>
          <p:cNvPr id="3" name="文本框 2"/>
          <p:cNvSpPr txBox="1"/>
          <p:nvPr/>
        </p:nvSpPr>
        <p:spPr>
          <a:xfrm>
            <a:off x="281305" y="4335780"/>
            <a:ext cx="4993005" cy="1753235"/>
          </a:xfrm>
          <a:prstGeom prst="rect">
            <a:avLst/>
          </a:prstGeom>
          <a:noFill/>
        </p:spPr>
        <p:txBody>
          <a:bodyPr wrap="square" rtlCol="0" anchor="t">
            <a:spAutoFit/>
          </a:bodyPr>
          <a:p>
            <a:pPr lvl="1" eaLnBrk="1" hangingPunct="1"/>
            <a:r>
              <a:rPr lang="zh-CN" altLang="zh-CN" dirty="0">
                <a:latin typeface="Courier New" panose="02070309020205020404" pitchFamily="49" charset="0"/>
                <a:cs typeface="Courier New" panose="02070309020205020404" pitchFamily="49" charset="0"/>
                <a:sym typeface="+mn-ea"/>
              </a:rPr>
              <a:t>抽取和定位子串</a:t>
            </a:r>
            <a:endParaRPr lang="zh-CN" altLang="zh-CN" dirty="0">
              <a:latin typeface="Courier New" panose="02070309020205020404" pitchFamily="49" charset="0"/>
              <a:cs typeface="Courier New" panose="02070309020205020404" pitchFamily="49" charset="0"/>
              <a:sym typeface="+mn-ea"/>
            </a:endParaRPr>
          </a:p>
          <a:p>
            <a:pPr lvl="1" eaLnBrk="1" hangingPunct="1"/>
            <a:r>
              <a:rPr lang="zh-CN" altLang="zh-CN" dirty="0">
                <a:latin typeface="Courier New" panose="02070309020205020404" pitchFamily="49" charset="0"/>
                <a:cs typeface="Courier New" panose="02070309020205020404" pitchFamily="49" charset="0"/>
                <a:sym typeface="+mn-ea"/>
              </a:rPr>
              <a:t>string poem = “In Xanadu did Kubla Khan”;</a:t>
            </a:r>
            <a:endParaRPr lang="zh-CN" altLang="zh-CN" dirty="0">
              <a:latin typeface="Courier New" panose="02070309020205020404" pitchFamily="49" charset="0"/>
              <a:cs typeface="Courier New" panose="02070309020205020404" pitchFamily="49" charset="0"/>
              <a:sym typeface="+mn-ea"/>
            </a:endParaRPr>
          </a:p>
          <a:p>
            <a:pPr lvl="1" eaLnBrk="1" hangingPunct="1"/>
            <a:r>
              <a:rPr lang="zh-CN" altLang="zh-CN" dirty="0">
                <a:latin typeface="Courier New" panose="02070309020205020404" pitchFamily="49" charset="0"/>
                <a:cs typeface="Courier New" panose="02070309020205020404" pitchFamily="49" charset="0"/>
                <a:sym typeface="+mn-ea"/>
              </a:rPr>
              <a:t>string poemSeg = poem.Substring(10);</a:t>
            </a:r>
            <a:endParaRPr lang="zh-CN" altLang="zh-CN" dirty="0">
              <a:latin typeface="Courier New" panose="02070309020205020404" pitchFamily="49" charset="0"/>
              <a:cs typeface="Courier New" panose="02070309020205020404" pitchFamily="49" charset="0"/>
              <a:sym typeface="+mn-ea"/>
            </a:endParaRPr>
          </a:p>
          <a:p>
            <a:pPr lvl="1" eaLnBrk="1" hangingPunct="1"/>
            <a:r>
              <a:rPr lang="zh-CN" altLang="zh-CN" dirty="0">
                <a:latin typeface="Courier New" panose="02070309020205020404" pitchFamily="49" charset="0"/>
                <a:cs typeface="Courier New" panose="02070309020205020404" pitchFamily="49" charset="0"/>
                <a:sym typeface="+mn-ea"/>
              </a:rPr>
              <a:t>poemSeg = poem.Substring(0,9);</a:t>
            </a:r>
            <a:endParaRPr lang="zh-CN" altLang="en-US">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4331"/>
            <a:ext cx="10515600" cy="989542"/>
          </a:xfrm>
        </p:spPr>
        <p:txBody>
          <a:bodyPr/>
          <a:lstStyle/>
          <a:p>
            <a:r>
              <a:rPr lang="en-US" altLang="zh-CN"/>
              <a:t>1 </a:t>
            </a:r>
            <a:r>
              <a:rPr lang="zh-CN" altLang="en-US"/>
              <a:t>开发模式</a:t>
            </a:r>
            <a:endParaRPr lang="zh-CN" altLang="en-US"/>
          </a:p>
        </p:txBody>
      </p:sp>
      <p:sp>
        <p:nvSpPr>
          <p:cNvPr id="6" name="内容占位符 2"/>
          <p:cNvSpPr>
            <a:spLocks noGrp="1"/>
          </p:cNvSpPr>
          <p:nvPr/>
        </p:nvSpPr>
        <p:spPr>
          <a:xfrm>
            <a:off x="716915" y="1468755"/>
            <a:ext cx="6635115" cy="4471035"/>
          </a:xfrm>
          <a:prstGeom prst="rect">
            <a:avLst/>
          </a:prstGeom>
        </p:spPr>
        <p:txBody>
          <a:bodyPr vert="horz" lIns="91440" tIns="45720" rIns="91440" bIns="45720" rtlCol="0">
            <a:normAutofit fontScale="6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800">
                <a:sym typeface="+mn-ea"/>
              </a:rPr>
              <a:t>3 WebGIS</a:t>
            </a:r>
            <a:r>
              <a:rPr lang="zh-CN" altLang="en-US" sz="2800">
                <a:sym typeface="+mn-ea"/>
              </a:rPr>
              <a:t>开发</a:t>
            </a:r>
            <a:endParaRPr lang="zh-CN" altLang="en-US" sz="2800">
              <a:sym typeface="+mn-ea"/>
            </a:endParaRPr>
          </a:p>
          <a:p>
            <a:pPr>
              <a:lnSpc>
                <a:spcPct val="100000"/>
              </a:lnSpc>
            </a:pPr>
            <a:r>
              <a:rPr lang="zh-CN" altLang="en-US" sz="2800">
                <a:sym typeface="+mn-ea"/>
              </a:rPr>
              <a:t>后端数据管理与服务维护</a:t>
            </a:r>
            <a:endParaRPr lang="zh-CN" altLang="en-US" sz="2800">
              <a:sym typeface="+mn-ea"/>
            </a:endParaRPr>
          </a:p>
          <a:p>
            <a:pPr lvl="1">
              <a:lnSpc>
                <a:spcPct val="100000"/>
              </a:lnSpc>
            </a:pPr>
            <a:r>
              <a:rPr lang="zh-CN" altLang="en-US" sz="2330">
                <a:sym typeface="+mn-ea"/>
              </a:rPr>
              <a:t>一般简单的WebGIS使用厂家提供的API（如百度地图API）即可。WebGIS的后台功能，例如路径分析、空间查询、热点分析、数据存取等等，厂家写的服务端给你做了。但是复杂一些的、厂家没有提供相应功能的，需要自己写服务端的功能或借助基础GIS平台进行二次开发了。</a:t>
            </a:r>
            <a:endParaRPr lang="zh-CN" altLang="en-US" sz="2330">
              <a:sym typeface="+mn-ea"/>
            </a:endParaRPr>
          </a:p>
          <a:p>
            <a:pPr lvl="1">
              <a:lnSpc>
                <a:spcPct val="100000"/>
              </a:lnSpc>
            </a:pPr>
            <a:r>
              <a:rPr lang="zh-CN" altLang="en-US" sz="2330">
                <a:sym typeface="+mn-ea"/>
              </a:rPr>
              <a:t>服务端的GIS开发可以基于ArcGIS Server等商业软件，或者基于GeoServer、MapServer等开源实现来发布服务，具体的分析功能、算法则可以使用C++或java、C#、Python等来写。</a:t>
            </a:r>
            <a:endParaRPr lang="zh-CN" altLang="en-US" sz="2330">
              <a:sym typeface="+mn-ea"/>
            </a:endParaRPr>
          </a:p>
          <a:p>
            <a:pPr>
              <a:lnSpc>
                <a:spcPct val="100000"/>
              </a:lnSpc>
            </a:pPr>
            <a:r>
              <a:rPr lang="zh-CN" altLang="en-US" sz="2800">
                <a:sym typeface="+mn-ea"/>
              </a:rPr>
              <a:t>前端服务</a:t>
            </a:r>
            <a:endParaRPr lang="zh-CN" altLang="en-US" sz="2800">
              <a:sym typeface="+mn-ea"/>
            </a:endParaRPr>
          </a:p>
          <a:p>
            <a:pPr lvl="1">
              <a:lnSpc>
                <a:spcPct val="100000"/>
              </a:lnSpc>
            </a:pPr>
            <a:r>
              <a:rPr lang="zh-CN" altLang="en-US" sz="2330">
                <a:sym typeface="+mn-ea"/>
              </a:rPr>
              <a:t>基于</a:t>
            </a:r>
            <a:r>
              <a:rPr lang="en-US" altLang="zh-CN" sz="2330">
                <a:sym typeface="+mn-ea"/>
              </a:rPr>
              <a:t>JS</a:t>
            </a:r>
            <a:r>
              <a:rPr lang="zh-CN" altLang="en-US" sz="2330">
                <a:sym typeface="+mn-ea"/>
              </a:rPr>
              <a:t>、</a:t>
            </a:r>
            <a:r>
              <a:rPr lang="en-US" altLang="zh-CN" sz="2330">
                <a:sym typeface="+mn-ea"/>
              </a:rPr>
              <a:t>html</a:t>
            </a:r>
            <a:r>
              <a:rPr lang="zh-CN" altLang="en-US" sz="2330">
                <a:sym typeface="+mn-ea"/>
              </a:rPr>
              <a:t>等文件进行开发，提高人机交互接口</a:t>
            </a:r>
            <a:endParaRPr lang="zh-CN" altLang="en-US" sz="2330">
              <a:sym typeface="+mn-ea"/>
            </a:endParaRPr>
          </a:p>
          <a:p>
            <a:pPr lvl="1"/>
            <a:r>
              <a:rPr lang="zh-CN" altLang="en-US" sz="2330">
                <a:sym typeface="+mn-ea"/>
              </a:rPr>
              <a:t>谷歌地图</a:t>
            </a:r>
            <a:r>
              <a:rPr lang="en-US" altLang="zh-CN" sz="2330">
                <a:sym typeface="+mn-ea"/>
              </a:rPr>
              <a:t>API</a:t>
            </a:r>
            <a:r>
              <a:rPr lang="zh-CN" altLang="en-US" sz="2330">
                <a:sym typeface="+mn-ea"/>
              </a:rPr>
              <a:t>、百度地图API、高德地图API等</a:t>
            </a:r>
            <a:endParaRPr lang="zh-CN" altLang="en-US" sz="2330">
              <a:sym typeface="+mn-ea"/>
            </a:endParaRPr>
          </a:p>
          <a:p>
            <a:pPr lvl="1"/>
            <a:r>
              <a:rPr lang="zh-CN" altLang="en-US" sz="2330">
                <a:sym typeface="+mn-ea"/>
              </a:rPr>
              <a:t>ArcGIS API for JS</a:t>
            </a:r>
            <a:endParaRPr lang="zh-CN" altLang="en-US" sz="2330">
              <a:sym typeface="+mn-ea"/>
            </a:endParaRPr>
          </a:p>
          <a:p>
            <a:pPr lvl="1"/>
            <a:r>
              <a:rPr lang="zh-CN" altLang="en-US" sz="2330">
                <a:sym typeface="+mn-ea"/>
              </a:rPr>
              <a:t>Openlayers</a:t>
            </a:r>
            <a:endParaRPr lang="zh-CN" altLang="en-US" sz="2330">
              <a:sym typeface="+mn-ea"/>
            </a:endParaRPr>
          </a:p>
          <a:p>
            <a:pPr lvl="1"/>
            <a:r>
              <a:rPr lang="zh-CN" altLang="en-US" sz="2330">
                <a:sym typeface="+mn-ea"/>
              </a:rPr>
              <a:t>Leaflet</a:t>
            </a:r>
            <a:endParaRPr lang="zh-CN" altLang="en-US" sz="2330">
              <a:sym typeface="+mn-ea"/>
            </a:endParaRPr>
          </a:p>
          <a:p>
            <a:pPr lvl="1"/>
            <a:r>
              <a:rPr lang="zh-CN" altLang="en-US" sz="2330">
                <a:sym typeface="+mn-ea"/>
              </a:rPr>
              <a:t>Mapbox</a:t>
            </a:r>
            <a:endParaRPr lang="zh-CN" altLang="en-US" sz="2330">
              <a:sym typeface="+mn-ea"/>
            </a:endParaRPr>
          </a:p>
        </p:txBody>
      </p:sp>
      <p:pic>
        <p:nvPicPr>
          <p:cNvPr id="10" name="内容占位符 9"/>
          <p:cNvPicPr>
            <a:picLocks noGrp="1" noChangeAspect="1"/>
          </p:cNvPicPr>
          <p:nvPr>
            <p:ph idx="1"/>
          </p:nvPr>
        </p:nvPicPr>
        <p:blipFill>
          <a:blip r:embed="rId1"/>
          <a:stretch>
            <a:fillRect/>
          </a:stretch>
        </p:blipFill>
        <p:spPr>
          <a:xfrm>
            <a:off x="7755890" y="1614805"/>
            <a:ext cx="3940175" cy="4653280"/>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91440" tIns="45720" rIns="91440" bIns="45720" anchor="ctr"/>
          <a:p>
            <a:pPr eaLnBrk="1" hangingPunct="1"/>
            <a:r>
              <a:rPr lang="zh-CN" altLang="en-US" sz="4000" dirty="0">
                <a:latin typeface="Courier New" panose="02070309020205020404" pitchFamily="49" charset="0"/>
                <a:ea typeface="宋体" panose="02010600030101010101" pitchFamily="2" charset="-122"/>
              </a:rPr>
              <a:t>字符串修改</a:t>
            </a:r>
            <a:endParaRPr lang="zh-CN" altLang="en-US" sz="4000" dirty="0">
              <a:latin typeface="Courier New" panose="02070309020205020404" pitchFamily="49" charset="0"/>
              <a:ea typeface="宋体" panose="02010600030101010101" pitchFamily="2" charset="-122"/>
            </a:endParaRPr>
          </a:p>
        </p:txBody>
      </p:sp>
      <p:sp>
        <p:nvSpPr>
          <p:cNvPr id="81922" name="Rectangle 3"/>
          <p:cNvSpPr>
            <a:spLocks noGrp="1"/>
          </p:cNvSpPr>
          <p:nvPr>
            <p:ph idx="1"/>
          </p:nvPr>
        </p:nvSpPr>
        <p:spPr>
          <a:xfrm>
            <a:off x="502285" y="1490345"/>
            <a:ext cx="5557520" cy="4619625"/>
          </a:xfrm>
        </p:spPr>
        <p:txBody>
          <a:bodyPr vert="horz" wrap="square" lIns="91440" tIns="45720" rIns="91440" bIns="45720" anchor="t">
            <a:normAutofit lnSpcReduction="20000"/>
          </a:bodyPr>
          <a:p>
            <a:pPr eaLnBrk="1" hangingPunct="1"/>
            <a:r>
              <a:rPr lang="en-US" altLang="zh-CN" sz="2000" dirty="0">
                <a:solidFill>
                  <a:srgbClr val="0000FF"/>
                </a:solidFill>
                <a:latin typeface="Courier New" panose="02070309020205020404" pitchFamily="49" charset="0"/>
                <a:cs typeface="Courier New" panose="02070309020205020404" pitchFamily="49" charset="0"/>
              </a:rPr>
              <a:t>Insert(int, string)</a:t>
            </a:r>
            <a:endParaRPr lang="en-US" altLang="zh-CN" sz="20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string str = "and he stoppeth three";</a:t>
            </a:r>
            <a:endParaRPr lang="en-US" altLang="zh-CN" sz="1800" dirty="0">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string verse = str.Insert(</a:t>
            </a:r>
            <a:endParaRPr lang="en-US" altLang="zh-CN" sz="1800" dirty="0">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	str.IndexOf(" three")," one of" );</a:t>
            </a:r>
            <a:endParaRPr lang="en-US" altLang="zh-CN" sz="1800" dirty="0">
              <a:latin typeface="Courier New" panose="02070309020205020404" pitchFamily="49" charset="0"/>
              <a:cs typeface="Courier New" panose="02070309020205020404" pitchFamily="49" charset="0"/>
            </a:endParaRPr>
          </a:p>
          <a:p>
            <a:pPr eaLnBrk="1" hangingPunct="1"/>
            <a:r>
              <a:rPr lang="en-US" altLang="zh-CN" sz="2000" dirty="0">
                <a:solidFill>
                  <a:srgbClr val="0000FF"/>
                </a:solidFill>
                <a:latin typeface="Courier New" panose="02070309020205020404" pitchFamily="49" charset="0"/>
                <a:cs typeface="Courier New" panose="02070309020205020404" pitchFamily="49" charset="0"/>
              </a:rPr>
              <a:t>PadRight, PadLeft</a:t>
            </a:r>
            <a:endParaRPr lang="en-US" altLang="zh-CN" sz="20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2000" dirty="0">
                <a:latin typeface="Courier New" panose="02070309020205020404" pitchFamily="49" charset="0"/>
                <a:cs typeface="Courier New" panose="02070309020205020404" pitchFamily="49" charset="0"/>
              </a:rPr>
              <a:t>string rem = "and so on";</a:t>
            </a:r>
            <a:endParaRPr lang="en-US" altLang="zh-CN" sz="2000" dirty="0">
              <a:latin typeface="Courier New" panose="02070309020205020404" pitchFamily="49" charset="0"/>
              <a:cs typeface="Courier New" panose="02070309020205020404" pitchFamily="49" charset="0"/>
            </a:endParaRPr>
          </a:p>
          <a:p>
            <a:pPr eaLnBrk="1" hangingPunct="1">
              <a:buNone/>
            </a:pPr>
            <a:r>
              <a:rPr lang="en-US" altLang="zh-CN" sz="2000" dirty="0">
                <a:latin typeface="Courier New" panose="02070309020205020404" pitchFamily="49" charset="0"/>
                <a:cs typeface="Courier New" panose="02070309020205020404" pitchFamily="49" charset="0"/>
              </a:rPr>
              <a:t>rem = rem.PadRight(rem.Length + 3, '.');</a:t>
            </a:r>
            <a:endParaRPr lang="zh-CN" altLang="zh-CN" sz="2000" dirty="0">
              <a:latin typeface="Courier New" panose="02070309020205020404" pitchFamily="49" charset="0"/>
              <a:cs typeface="Courier New" panose="02070309020205020404" pitchFamily="49" charset="0"/>
            </a:endParaRPr>
          </a:p>
          <a:p>
            <a:pPr eaLnBrk="1" hangingPunct="1"/>
            <a:r>
              <a:rPr lang="zh-CN" altLang="zh-CN" sz="2000" dirty="0">
                <a:solidFill>
                  <a:srgbClr val="0000FF"/>
                </a:solidFill>
                <a:latin typeface="Courier New" panose="02070309020205020404" pitchFamily="49" charset="0"/>
                <a:cs typeface="Courier New" panose="02070309020205020404" pitchFamily="49" charset="0"/>
              </a:rPr>
              <a:t>Remove(P, n)</a:t>
            </a:r>
            <a:endParaRPr lang="zh-CN" altLang="zh-CN" sz="2000" dirty="0">
              <a:solidFill>
                <a:srgbClr val="0000FF"/>
              </a:solidFill>
              <a:latin typeface="Courier New" panose="02070309020205020404" pitchFamily="49" charset="0"/>
              <a:cs typeface="Courier New" panose="02070309020205020404" pitchFamily="49" charset="0"/>
            </a:endParaRPr>
          </a:p>
          <a:p>
            <a:pPr eaLnBrk="1" hangingPunct="1"/>
            <a:r>
              <a:rPr lang="zh-CN" altLang="zh-CN" sz="2000" dirty="0">
                <a:solidFill>
                  <a:srgbClr val="0000FF"/>
                </a:solidFill>
                <a:latin typeface="Courier New" panose="02070309020205020404" pitchFamily="49" charset="0"/>
                <a:cs typeface="Courier New" panose="02070309020205020404" pitchFamily="49" charset="0"/>
              </a:rPr>
              <a:t>Replace(A, B)</a:t>
            </a:r>
            <a:endParaRPr lang="zh-CN" altLang="zh-CN" sz="20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string str = “</a:t>
            </a:r>
            <a:r>
              <a:rPr lang="zh-CN" altLang="zh-CN" sz="1800" dirty="0">
                <a:latin typeface="Courier New" panose="02070309020205020404" pitchFamily="49" charset="0"/>
                <a:cs typeface="Courier New" panose="02070309020205020404" pitchFamily="49" charset="0"/>
              </a:rPr>
              <a:t>nap ace sap path</a:t>
            </a:r>
            <a:r>
              <a:rPr lang="en-US" altLang="zh-CN" sz="1800" dirty="0">
                <a:latin typeface="Courier New" panose="02070309020205020404" pitchFamily="49" charset="0"/>
                <a:cs typeface="Courier New" panose="02070309020205020404" pitchFamily="49" charset="0"/>
              </a:rPr>
              <a:t>";</a:t>
            </a:r>
            <a:endParaRPr lang="en-US" altLang="zh-CN" sz="1800" dirty="0">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string verse = str.</a:t>
            </a:r>
            <a:r>
              <a:rPr lang="zh-CN" altLang="zh-CN" sz="1800" dirty="0">
                <a:latin typeface="Courier New" panose="02070309020205020404" pitchFamily="49" charset="0"/>
                <a:cs typeface="Courier New" panose="02070309020205020404" pitchFamily="49" charset="0"/>
              </a:rPr>
              <a:t>Replace</a:t>
            </a:r>
            <a:r>
              <a:rPr lang="en-US" altLang="zh-CN" sz="1800" dirty="0">
                <a:latin typeface="Courier New" panose="02070309020205020404" pitchFamily="49" charset="0"/>
                <a:cs typeface="Courier New" panose="02070309020205020404" pitchFamily="49" charset="0"/>
              </a:rPr>
              <a:t>(</a:t>
            </a:r>
            <a:r>
              <a:rPr lang="zh-CN" altLang="zh-CN" sz="1800" dirty="0">
                <a:latin typeface="Courier New" panose="02070309020205020404" pitchFamily="49" charset="0"/>
                <a:cs typeface="Courier New" panose="02070309020205020404" pitchFamily="49" charset="0"/>
              </a:rPr>
              <a:t>‘a’, ‘i’);</a:t>
            </a:r>
            <a:endParaRPr lang="zh-CN" altLang="zh-CN" sz="1800" dirty="0">
              <a:latin typeface="Courier New" panose="02070309020205020404" pitchFamily="49" charset="0"/>
              <a:cs typeface="Courier New" panose="02070309020205020404" pitchFamily="49" charset="0"/>
            </a:endParaRPr>
          </a:p>
          <a:p>
            <a:pPr eaLnBrk="1" hangingPunct="1">
              <a:buNone/>
            </a:pPr>
            <a:r>
              <a:rPr lang="en-US" altLang="zh-CN" sz="1800" dirty="0">
                <a:latin typeface="Courier New" panose="02070309020205020404" pitchFamily="49" charset="0"/>
                <a:cs typeface="Courier New" panose="02070309020205020404" pitchFamily="49" charset="0"/>
              </a:rPr>
              <a:t>verse = str.</a:t>
            </a:r>
            <a:r>
              <a:rPr lang="zh-CN" altLang="zh-CN" sz="1800" dirty="0">
                <a:latin typeface="Courier New" panose="02070309020205020404" pitchFamily="49" charset="0"/>
                <a:cs typeface="Courier New" panose="02070309020205020404" pitchFamily="49" charset="0"/>
              </a:rPr>
              <a:t>Replace</a:t>
            </a:r>
            <a:r>
              <a:rPr lang="en-US" altLang="zh-CN" sz="1800" dirty="0">
                <a:latin typeface="Courier New" panose="02070309020205020404" pitchFamily="49" charset="0"/>
                <a:cs typeface="Courier New" panose="02070309020205020404" pitchFamily="49" charset="0"/>
              </a:rPr>
              <a:t>(</a:t>
            </a:r>
            <a:r>
              <a:rPr lang="zh-CN" altLang="zh-CN" sz="1800" dirty="0">
                <a:latin typeface="Courier New" panose="02070309020205020404" pitchFamily="49" charset="0"/>
                <a:cs typeface="Courier New" panose="02070309020205020404" pitchFamily="49" charset="0"/>
              </a:rPr>
              <a:t>“a”, “i”);</a:t>
            </a:r>
            <a:endParaRPr lang="zh-CN" altLang="zh-CN" sz="1800" dirty="0">
              <a:latin typeface="Courier New" panose="02070309020205020404" pitchFamily="49" charset="0"/>
              <a:cs typeface="Courier New" panose="02070309020205020404" pitchFamily="49" charset="0"/>
            </a:endParaRPr>
          </a:p>
        </p:txBody>
      </p:sp>
      <p:sp>
        <p:nvSpPr>
          <p:cNvPr id="82946" name="Rectangle 3"/>
          <p:cNvSpPr>
            <a:spLocks noGrp="1"/>
          </p:cNvSpPr>
          <p:nvPr/>
        </p:nvSpPr>
        <p:spPr>
          <a:xfrm>
            <a:off x="6290945" y="1126490"/>
            <a:ext cx="5293360" cy="5347970"/>
          </a:xfrm>
          <a:prstGeom prst="rect">
            <a:avLst/>
          </a:prstGeom>
        </p:spPr>
        <p:txBody>
          <a:bodyPr vert="horz" wrap="square" lIns="91440" tIns="45720" rIns="91440" bIns="45720" rtlCol="0" anchor="t"/>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zh-CN" sz="1600" dirty="0">
                <a:solidFill>
                  <a:srgbClr val="0000FF"/>
                </a:solidFill>
                <a:latin typeface="Courier New" panose="02070309020205020404" pitchFamily="49" charset="0"/>
                <a:cs typeface="Courier New" panose="02070309020205020404" pitchFamily="49" charset="0"/>
              </a:rPr>
              <a:t>Split(char [])</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600" dirty="0">
                <a:latin typeface="Courier New" panose="02070309020205020404" pitchFamily="49" charset="0"/>
                <a:cs typeface="Courier New" panose="02070309020205020404" pitchFamily="49" charset="0"/>
              </a:rPr>
              <a:t>string str = “</a:t>
            </a:r>
            <a:r>
              <a:rPr lang="zh-CN" altLang="zh-CN" sz="1600" dirty="0">
                <a:latin typeface="Courier New" panose="02070309020205020404" pitchFamily="49" charset="0"/>
                <a:cs typeface="Courier New" panose="02070309020205020404" pitchFamily="49" charset="0"/>
              </a:rPr>
              <a:t>red, blue orange</a:t>
            </a:r>
            <a:r>
              <a:rPr lang="en-US" altLang="zh-CN"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pPr eaLnBrk="1" hangingPunct="1">
              <a:buNone/>
            </a:pPr>
            <a:r>
              <a:rPr lang="zh-CN" altLang="zh-CN" sz="1600" dirty="0">
                <a:latin typeface="Courier New" panose="02070309020205020404" pitchFamily="49" charset="0"/>
                <a:cs typeface="Courier New" panose="02070309020205020404" pitchFamily="49" charset="0"/>
              </a:rPr>
              <a:t>s</a:t>
            </a:r>
            <a:r>
              <a:rPr lang="en-US" altLang="zh-CN" sz="1600" dirty="0">
                <a:latin typeface="Courier New" panose="02070309020205020404" pitchFamily="49" charset="0"/>
                <a:cs typeface="Courier New" panose="02070309020205020404" pitchFamily="49" charset="0"/>
              </a:rPr>
              <a:t>tring</a:t>
            </a:r>
            <a:r>
              <a:rPr lang="zh-CN" altLang="zh-CN" sz="1600" dirty="0">
                <a:latin typeface="Courier New" panose="02070309020205020404" pitchFamily="49" charset="0"/>
                <a:cs typeface="Courier New" panose="02070309020205020404" pitchFamily="49" charset="0"/>
              </a:rPr>
              <a:t>[] split</a:t>
            </a:r>
            <a:r>
              <a:rPr lang="en-US" altLang="zh-CN" sz="1600" dirty="0">
                <a:latin typeface="Courier New" panose="02070309020205020404" pitchFamily="49" charset="0"/>
                <a:cs typeface="Courier New" panose="02070309020205020404" pitchFamily="49" charset="0"/>
              </a:rPr>
              <a:t>= str.</a:t>
            </a:r>
            <a:r>
              <a:rPr lang="zh-CN" altLang="zh-CN" sz="1600" dirty="0">
                <a:latin typeface="Courier New" panose="02070309020205020404" pitchFamily="49" charset="0"/>
                <a:cs typeface="Courier New" panose="02070309020205020404" pitchFamily="49" charset="0"/>
              </a:rPr>
              <a:t>Split</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pPr eaLnBrk="1" hangingPunct="1">
              <a:buNone/>
            </a:pPr>
            <a:r>
              <a:rPr lang="zh-CN" altLang="zh-CN" sz="1600" dirty="0">
                <a:latin typeface="Courier New" panose="02070309020205020404" pitchFamily="49" charset="0"/>
                <a:cs typeface="Courier New" panose="02070309020205020404" pitchFamily="49" charset="0"/>
              </a:rPr>
              <a:t>split[2]=?</a:t>
            </a:r>
            <a:endParaRPr lang="zh-CN" altLang="zh-CN" sz="1600" dirty="0">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ToUpper()</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ToLower()</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Trim(), Trim(char [])</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600" dirty="0">
                <a:latin typeface="Courier New" panose="02070309020205020404" pitchFamily="49" charset="0"/>
                <a:cs typeface="Courier New" panose="02070309020205020404" pitchFamily="49" charset="0"/>
              </a:rPr>
              <a:t>string str = “</a:t>
            </a:r>
            <a:r>
              <a:rPr lang="zh-CN" altLang="zh-CN" sz="1600" dirty="0">
                <a:latin typeface="Courier New" panose="02070309020205020404" pitchFamily="49" charset="0"/>
                <a:cs typeface="Courier New" panose="02070309020205020404" pitchFamily="49" charset="0"/>
              </a:rPr>
              <a:t>    some</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str=str.Trim();</a:t>
            </a:r>
            <a:endParaRPr lang="zh-CN" altLang="zh-CN" sz="1600" dirty="0">
              <a:latin typeface="Courier New" panose="02070309020205020404" pitchFamily="49" charset="0"/>
              <a:cs typeface="Courier New" panose="02070309020205020404" pitchFamily="49" charset="0"/>
            </a:endParaRPr>
          </a:p>
          <a:p>
            <a:pPr eaLnBrk="1" hangingPunct="1">
              <a:buNone/>
            </a:pPr>
            <a:r>
              <a:rPr lang="zh-CN" altLang="zh-CN" sz="1600" dirty="0">
                <a:latin typeface="Courier New" panose="02070309020205020404" pitchFamily="49" charset="0"/>
                <a:cs typeface="Courier New" panose="02070309020205020404" pitchFamily="49" charset="0"/>
              </a:rPr>
              <a:t>str=str.Trim(</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s</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a:t>
            </a:r>
            <a:endParaRPr lang="zh-CN" altLang="zh-CN" sz="1600" dirty="0">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TrimEnd(char []), TrimStart(char [])</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600" dirty="0">
                <a:latin typeface="Courier New" panose="02070309020205020404" pitchFamily="49" charset="0"/>
                <a:cs typeface="Courier New" panose="02070309020205020404" pitchFamily="49" charset="0"/>
              </a:rPr>
              <a:t>string str = “</a:t>
            </a:r>
            <a:r>
              <a:rPr lang="zh-CN" altLang="zh-CN" sz="1600" dirty="0">
                <a:latin typeface="Courier New" panose="02070309020205020404" pitchFamily="49" charset="0"/>
                <a:cs typeface="Courier New" panose="02070309020205020404" pitchFamily="49" charset="0"/>
              </a:rPr>
              <a:t>    some</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str=str.TrimEnd(‘e’);</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SubString(n), SubString(n, l)</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r>
              <a:rPr lang="zh-CN" altLang="zh-CN" sz="1600" dirty="0">
                <a:solidFill>
                  <a:srgbClr val="0000FF"/>
                </a:solidFill>
                <a:latin typeface="Courier New" panose="02070309020205020404" pitchFamily="49" charset="0"/>
                <a:cs typeface="Courier New" panose="02070309020205020404" pitchFamily="49" charset="0"/>
              </a:rPr>
              <a:t>ToCharArray(), ToCharArray(n,l)</a:t>
            </a:r>
            <a:endParaRPr lang="zh-CN" altLang="zh-CN" sz="1600" dirty="0">
              <a:solidFill>
                <a:srgbClr val="0000FF"/>
              </a:solidFill>
              <a:latin typeface="Courier New" panose="02070309020205020404" pitchFamily="49" charset="0"/>
              <a:cs typeface="Courier New" panose="02070309020205020404" pitchFamily="49" charset="0"/>
            </a:endParaRPr>
          </a:p>
          <a:p>
            <a:pPr eaLnBrk="1" hangingPunct="1">
              <a:buNone/>
            </a:pPr>
            <a:r>
              <a:rPr lang="en-US" altLang="zh-CN" sz="1600" dirty="0">
                <a:latin typeface="Courier New" panose="02070309020205020404" pitchFamily="49" charset="0"/>
                <a:cs typeface="Courier New" panose="02070309020205020404" pitchFamily="49" charset="0"/>
              </a:rPr>
              <a:t>string str = “</a:t>
            </a:r>
            <a:r>
              <a:rPr lang="zh-CN" altLang="zh-CN" sz="1600" dirty="0">
                <a:latin typeface="Courier New" panose="02070309020205020404" pitchFamily="49" charset="0"/>
                <a:cs typeface="Courier New" panose="02070309020205020404" pitchFamily="49" charset="0"/>
              </a:rPr>
              <a:t>some</a:t>
            </a:r>
            <a:r>
              <a:rPr lang="en-US" altLang="zh-CN" sz="1600" dirty="0">
                <a:latin typeface="Courier New" panose="02070309020205020404" pitchFamily="49" charset="0"/>
                <a:cs typeface="Courier New" panose="02070309020205020404" pitchFamily="49" charset="0"/>
              </a:rPr>
              <a:t>";</a:t>
            </a:r>
            <a:r>
              <a:rPr lang="zh-CN" altLang="zh-CN" sz="1600" dirty="0">
                <a:latin typeface="Courier New" panose="02070309020205020404" pitchFamily="49" charset="0"/>
                <a:cs typeface="Courier New" panose="02070309020205020404" pitchFamily="49" charset="0"/>
              </a:rPr>
              <a:t> char[] chs = str.ToCharArray();</a:t>
            </a:r>
            <a:endParaRPr lang="zh-CN" altLang="zh-CN"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AutoShape 2"/>
          <p:cNvSpPr/>
          <p:nvPr/>
        </p:nvSpPr>
        <p:spPr>
          <a:xfrm>
            <a:off x="2120900" y="1812051"/>
            <a:ext cx="8167688" cy="408148"/>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9900"/>
            </a:solidFill>
            <a:prstDash val="solid"/>
            <a:round/>
            <a:headEnd type="none" w="med" len="med"/>
            <a:tailEnd type="none" w="med" len="med"/>
          </a:ln>
          <a:effectLst>
            <a:outerShdw dist="53882" dir="2699999" algn="ctr" rotWithShape="0">
              <a:schemeClr val="bg2">
                <a:alpha val="50000"/>
              </a:schemeClr>
            </a:outerShdw>
          </a:effectLst>
        </p:spPr>
        <p:txBody>
          <a:bodyPr anchor="ctr">
            <a:spAutoFit/>
          </a:bodyPr>
          <a:p>
            <a:r>
              <a:rPr lang="en-US" altLang="zh-CN" b="1" dirty="0">
                <a:latin typeface="Courier New" panose="02070309020205020404" pitchFamily="49" charset="0"/>
                <a:ea typeface="黑体" panose="02010609060101010101" pitchFamily="49" charset="-122"/>
                <a:cs typeface="Courier New" panose="02070309020205020404" pitchFamily="49" charset="0"/>
              </a:rPr>
              <a:t>Split()</a:t>
            </a:r>
            <a:r>
              <a:rPr lang="zh-CN" altLang="en-US" b="1" dirty="0">
                <a:latin typeface="Courier New" panose="02070309020205020404" pitchFamily="49" charset="0"/>
                <a:ea typeface="黑体" panose="02010609060101010101" pitchFamily="49" charset="-122"/>
                <a:cs typeface="Courier New" panose="02070309020205020404" pitchFamily="49" charset="0"/>
              </a:rPr>
              <a:t>方法</a:t>
            </a:r>
            <a:r>
              <a:rPr lang="en-US" altLang="zh-CN" b="1" dirty="0">
                <a:latin typeface="Courier New" panose="02070309020205020404" pitchFamily="49" charset="0"/>
                <a:ea typeface="黑体" panose="02010609060101010101" pitchFamily="49" charset="-122"/>
                <a:cs typeface="Courier New" panose="02070309020205020404" pitchFamily="49" charset="0"/>
              </a:rPr>
              <a:t>——</a:t>
            </a:r>
            <a:r>
              <a:rPr lang="zh-CN" altLang="en-US" b="1" dirty="0">
                <a:latin typeface="Courier New" panose="02070309020205020404" pitchFamily="49" charset="0"/>
                <a:ea typeface="黑体" panose="02010609060101010101" pitchFamily="49" charset="-122"/>
                <a:cs typeface="Courier New" panose="02070309020205020404" pitchFamily="49" charset="0"/>
              </a:rPr>
              <a:t>分割字符串</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p:txBody>
      </p:sp>
      <p:sp>
        <p:nvSpPr>
          <p:cNvPr id="106498" name="Rectangle 3"/>
          <p:cNvSpPr>
            <a:spLocks noGrp="1"/>
          </p:cNvSpPr>
          <p:nvPr>
            <p:ph type="title"/>
          </p:nvPr>
        </p:nvSpPr>
        <p:spPr/>
        <p:txBody>
          <a:bodyPr vert="horz" wrap="square" lIns="91440" tIns="45720" rIns="91440" bIns="45720" anchor="ctr"/>
          <a:p>
            <a:pPr eaLnBrk="1" hangingPunct="1"/>
            <a:r>
              <a:rPr lang="en-US" altLang="zh-CN" dirty="0">
                <a:latin typeface="Courier New" panose="02070309020205020404" pitchFamily="49" charset="0"/>
                <a:ea typeface="宋体" panose="02010600030101010101" pitchFamily="2" charset="-122"/>
                <a:cs typeface="Courier New" panose="02070309020205020404" pitchFamily="49" charset="0"/>
              </a:rPr>
              <a:t>Split Join</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p:txBody>
      </p:sp>
      <p:sp>
        <p:nvSpPr>
          <p:cNvPr id="106499" name="AutoShape 4"/>
          <p:cNvSpPr/>
          <p:nvPr/>
        </p:nvSpPr>
        <p:spPr>
          <a:xfrm>
            <a:off x="2119313" y="2246313"/>
            <a:ext cx="8167687" cy="407976"/>
          </a:xfrm>
          <a:prstGeom prst="roundRect">
            <a:avLst>
              <a:gd name="adj" fmla="val 16667"/>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splitStrings = inputString.Split(' ');</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106500" name="AutoShape 5"/>
          <p:cNvSpPr/>
          <p:nvPr/>
        </p:nvSpPr>
        <p:spPr>
          <a:xfrm>
            <a:off x="2173288" y="4470400"/>
            <a:ext cx="8088312" cy="688630"/>
          </a:xfrm>
          <a:prstGeom prst="roundRect">
            <a:avLst>
              <a:gd name="adj" fmla="val 10796"/>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 </a:t>
            </a:r>
            <a:r>
              <a:rPr lang="zh-CN" altLang="en-US" b="1" dirty="0">
                <a:latin typeface="Courier New" panose="02070309020205020404" pitchFamily="49" charset="0"/>
                <a:ea typeface="黑体" panose="02010609060101010101" pitchFamily="49" charset="-122"/>
                <a:cs typeface="Courier New" panose="02070309020205020404" pitchFamily="49" charset="0"/>
              </a:rPr>
              <a:t>将分割后的字符串使用下划线连接在一起</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joinString = </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string</a:t>
            </a:r>
            <a:r>
              <a:rPr lang="en-US" altLang="zh-CN" b="1" dirty="0">
                <a:latin typeface="Courier New" panose="02070309020205020404" pitchFamily="49" charset="0"/>
                <a:ea typeface="宋体" panose="02010600030101010101" pitchFamily="2" charset="-122"/>
                <a:cs typeface="Courier New" panose="02070309020205020404" pitchFamily="49" charset="0"/>
              </a:rPr>
              <a:t>.Join("_", splitStrings); </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106501" name="AutoShape 6"/>
          <p:cNvSpPr/>
          <p:nvPr/>
        </p:nvSpPr>
        <p:spPr>
          <a:xfrm>
            <a:off x="1992313" y="2924175"/>
            <a:ext cx="1849437" cy="712886"/>
          </a:xfrm>
          <a:prstGeom prst="wedgeRoundRectCallout">
            <a:avLst>
              <a:gd name="adj1" fmla="val 7852"/>
              <a:gd name="adj2" fmla="val -96454"/>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rPr>
              <a:t>返回值为</a:t>
            </a:r>
            <a:endParaRPr lang="zh-CN" altLang="en-US" b="1" dirty="0">
              <a:latin typeface="Courier New" panose="02070309020205020404" pitchFamily="49" charset="0"/>
              <a:ea typeface="黑体" panose="02010609060101010101" pitchFamily="49" charset="-122"/>
            </a:endParaRPr>
          </a:p>
          <a:p>
            <a:r>
              <a:rPr lang="zh-CN" altLang="en-US" b="1" dirty="0">
                <a:latin typeface="Courier New" panose="02070309020205020404" pitchFamily="49" charset="0"/>
                <a:ea typeface="黑体" panose="02010609060101010101" pitchFamily="49" charset="-122"/>
              </a:rPr>
              <a:t>字符串数组</a:t>
            </a:r>
            <a:endParaRPr lang="zh-CN" altLang="en-US" b="1" dirty="0">
              <a:latin typeface="Courier New" panose="02070309020205020404" pitchFamily="49" charset="0"/>
              <a:ea typeface="黑体" panose="02010609060101010101" pitchFamily="49" charset="-122"/>
            </a:endParaRPr>
          </a:p>
        </p:txBody>
      </p:sp>
      <p:sp>
        <p:nvSpPr>
          <p:cNvPr id="106502" name="AutoShape 7"/>
          <p:cNvSpPr/>
          <p:nvPr/>
        </p:nvSpPr>
        <p:spPr>
          <a:xfrm>
            <a:off x="4008438" y="3068638"/>
            <a:ext cx="2089150" cy="407200"/>
          </a:xfrm>
          <a:prstGeom prst="wedgeRoundRectCallout">
            <a:avLst>
              <a:gd name="adj1" fmla="val -27889"/>
              <a:gd name="adj2" fmla="val -156375"/>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rPr>
              <a:t>字符串变量名</a:t>
            </a:r>
            <a:endParaRPr lang="zh-CN" altLang="en-US" b="1" dirty="0">
              <a:latin typeface="Courier New" panose="02070309020205020404" pitchFamily="49" charset="0"/>
              <a:ea typeface="黑体" panose="02010609060101010101" pitchFamily="49" charset="-122"/>
            </a:endParaRPr>
          </a:p>
        </p:txBody>
      </p:sp>
      <p:sp>
        <p:nvSpPr>
          <p:cNvPr id="106503" name="AutoShape 8"/>
          <p:cNvSpPr/>
          <p:nvPr/>
        </p:nvSpPr>
        <p:spPr>
          <a:xfrm>
            <a:off x="6311900" y="3141663"/>
            <a:ext cx="3636963" cy="407200"/>
          </a:xfrm>
          <a:prstGeom prst="wedgeRoundRectCallout">
            <a:avLst>
              <a:gd name="adj1" fmla="val -66454"/>
              <a:gd name="adj2" fmla="val -175898"/>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cs typeface="Courier New" panose="02070309020205020404" pitchFamily="49" charset="0"/>
              </a:rPr>
              <a:t>参数：分隔符（</a:t>
            </a:r>
            <a:r>
              <a:rPr lang="en-US" altLang="zh-CN" b="1" dirty="0">
                <a:latin typeface="Courier New" panose="02070309020205020404" pitchFamily="49" charset="0"/>
                <a:ea typeface="黑体" panose="02010609060101010101" pitchFamily="49" charset="-122"/>
                <a:cs typeface="Courier New" panose="02070309020205020404" pitchFamily="49" charset="0"/>
              </a:rPr>
              <a:t>char</a:t>
            </a:r>
            <a:r>
              <a:rPr lang="zh-CN" altLang="en-US" b="1" dirty="0">
                <a:latin typeface="Courier New" panose="02070309020205020404" pitchFamily="49" charset="0"/>
                <a:ea typeface="黑体" panose="02010609060101010101" pitchFamily="49" charset="-122"/>
                <a:cs typeface="Courier New" panose="02070309020205020404" pitchFamily="49" charset="0"/>
              </a:rPr>
              <a:t>型）</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p:txBody>
      </p:sp>
      <p:sp>
        <p:nvSpPr>
          <p:cNvPr id="106504" name="AutoShape 9"/>
          <p:cNvSpPr/>
          <p:nvPr/>
        </p:nvSpPr>
        <p:spPr>
          <a:xfrm>
            <a:off x="1992313" y="5551488"/>
            <a:ext cx="1655762" cy="407200"/>
          </a:xfrm>
          <a:prstGeom prst="wedgeRoundRectCallout">
            <a:avLst>
              <a:gd name="adj1" fmla="val 10787"/>
              <a:gd name="adj2" fmla="val -166731"/>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rPr>
              <a:t>返回字符串</a:t>
            </a:r>
            <a:endParaRPr lang="zh-CN" altLang="en-US" b="1" dirty="0">
              <a:latin typeface="Courier New" panose="02070309020205020404" pitchFamily="49" charset="0"/>
              <a:ea typeface="黑体" panose="02010609060101010101" pitchFamily="49" charset="-122"/>
            </a:endParaRPr>
          </a:p>
        </p:txBody>
      </p:sp>
      <p:sp>
        <p:nvSpPr>
          <p:cNvPr id="106505" name="AutoShape 10"/>
          <p:cNvSpPr/>
          <p:nvPr/>
        </p:nvSpPr>
        <p:spPr>
          <a:xfrm>
            <a:off x="3863975" y="5551488"/>
            <a:ext cx="1512888" cy="407200"/>
          </a:xfrm>
          <a:prstGeom prst="wedgeRoundRectCallout">
            <a:avLst>
              <a:gd name="adj1" fmla="val -5931"/>
              <a:gd name="adj2" fmla="val -183069"/>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rPr>
              <a:t>静态方法</a:t>
            </a:r>
            <a:endParaRPr lang="zh-CN" altLang="en-US" b="1" dirty="0">
              <a:latin typeface="Courier New" panose="02070309020205020404" pitchFamily="49" charset="0"/>
              <a:ea typeface="黑体" panose="02010609060101010101" pitchFamily="49" charset="-122"/>
            </a:endParaRPr>
          </a:p>
        </p:txBody>
      </p:sp>
      <p:sp>
        <p:nvSpPr>
          <p:cNvPr id="106506" name="AutoShape 11"/>
          <p:cNvSpPr/>
          <p:nvPr/>
        </p:nvSpPr>
        <p:spPr>
          <a:xfrm>
            <a:off x="5735638" y="5472113"/>
            <a:ext cx="3168650" cy="712886"/>
          </a:xfrm>
          <a:prstGeom prst="wedgeRoundRectCallout">
            <a:avLst>
              <a:gd name="adj1" fmla="val -47046"/>
              <a:gd name="adj2" fmla="val -105833"/>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en-US" b="1" dirty="0">
                <a:latin typeface="Courier New" panose="02070309020205020404" pitchFamily="49" charset="0"/>
                <a:ea typeface="黑体" panose="02010609060101010101" pitchFamily="49" charset="-122"/>
                <a:cs typeface="Courier New" panose="02070309020205020404" pitchFamily="49" charset="0"/>
              </a:rPr>
              <a:t>参数</a:t>
            </a:r>
            <a:r>
              <a:rPr lang="en-US" altLang="zh-CN" b="1" dirty="0">
                <a:latin typeface="Courier New" panose="02070309020205020404" pitchFamily="49" charset="0"/>
                <a:ea typeface="黑体" panose="02010609060101010101" pitchFamily="49" charset="-122"/>
                <a:cs typeface="Courier New" panose="02070309020205020404" pitchFamily="49" charset="0"/>
              </a:rPr>
              <a:t>1</a:t>
            </a:r>
            <a:r>
              <a:rPr lang="zh-CN" altLang="en-US" b="1" dirty="0">
                <a:latin typeface="Courier New" panose="02070309020205020404" pitchFamily="49" charset="0"/>
                <a:ea typeface="黑体" panose="02010609060101010101" pitchFamily="49" charset="-122"/>
                <a:cs typeface="Courier New" panose="02070309020205020404" pitchFamily="49" charset="0"/>
              </a:rPr>
              <a:t>：连接符</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a:p>
            <a:r>
              <a:rPr lang="zh-CN" altLang="en-US" b="1" dirty="0">
                <a:latin typeface="Courier New" panose="02070309020205020404" pitchFamily="49" charset="0"/>
                <a:ea typeface="黑体" panose="02010609060101010101" pitchFamily="49" charset="-122"/>
                <a:cs typeface="Courier New" panose="02070309020205020404" pitchFamily="49" charset="0"/>
              </a:rPr>
              <a:t>参数</a:t>
            </a:r>
            <a:r>
              <a:rPr lang="en-US" altLang="zh-CN" b="1" dirty="0">
                <a:latin typeface="Courier New" panose="02070309020205020404" pitchFamily="49" charset="0"/>
                <a:ea typeface="黑体" panose="02010609060101010101" pitchFamily="49" charset="-122"/>
                <a:cs typeface="Courier New" panose="02070309020205020404" pitchFamily="49" charset="0"/>
              </a:rPr>
              <a:t>2</a:t>
            </a:r>
            <a:r>
              <a:rPr lang="zh-CN" altLang="en-US" b="1" dirty="0">
                <a:latin typeface="Courier New" panose="02070309020205020404" pitchFamily="49" charset="0"/>
                <a:ea typeface="黑体" panose="02010609060101010101" pitchFamily="49" charset="-122"/>
                <a:cs typeface="Courier New" panose="02070309020205020404" pitchFamily="49" charset="0"/>
              </a:rPr>
              <a:t>：字符串数组</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p:txBody>
      </p:sp>
      <p:sp>
        <p:nvSpPr>
          <p:cNvPr id="106507" name="Rectangle 12"/>
          <p:cNvSpPr>
            <a:spLocks noGrp="1"/>
          </p:cNvSpPr>
          <p:nvPr>
            <p:ph idx="1"/>
          </p:nvPr>
        </p:nvSpPr>
        <p:spPr>
          <a:xfrm>
            <a:off x="2063750" y="1196975"/>
            <a:ext cx="3816350" cy="576263"/>
          </a:xfrm>
        </p:spPr>
        <p:txBody>
          <a:bodyPr vert="horz" wrap="square" lIns="91440" tIns="45720" rIns="91440" bIns="45720" anchor="t"/>
          <a:p>
            <a:pPr eaLnBrk="1" hangingPunct="1"/>
            <a:r>
              <a:rPr lang="zh-CN" altLang="en-US" dirty="0">
                <a:latin typeface="Courier New" panose="02070309020205020404" pitchFamily="49" charset="0"/>
              </a:rPr>
              <a:t>关键代码：</a:t>
            </a:r>
            <a:endParaRPr lang="zh-CN" altLang="en-US" dirty="0">
              <a:latin typeface="Courier New" panose="02070309020205020404" pitchFamily="49" charset="0"/>
            </a:endParaRPr>
          </a:p>
        </p:txBody>
      </p:sp>
      <p:sp>
        <p:nvSpPr>
          <p:cNvPr id="106508" name="AutoShape 13"/>
          <p:cNvSpPr/>
          <p:nvPr/>
        </p:nvSpPr>
        <p:spPr>
          <a:xfrm>
            <a:off x="2105025" y="4040987"/>
            <a:ext cx="81676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9900"/>
            </a:solidFill>
            <a:prstDash val="solid"/>
            <a:round/>
            <a:headEnd type="none" w="med" len="med"/>
            <a:tailEnd type="none" w="med" len="med"/>
          </a:ln>
          <a:effectLst>
            <a:outerShdw dist="53882" dir="2699999" algn="ctr" rotWithShape="0">
              <a:schemeClr val="bg2">
                <a:alpha val="50000"/>
              </a:schemeClr>
            </a:outerShdw>
          </a:effectLst>
        </p:spPr>
        <p:txBody>
          <a:bodyPr anchor="ctr">
            <a:spAutoFit/>
          </a:bodyPr>
          <a:p>
            <a:r>
              <a:rPr lang="en-US" altLang="zh-CN" b="1" dirty="0">
                <a:latin typeface="Courier New" panose="02070309020205020404" pitchFamily="49" charset="0"/>
                <a:ea typeface="黑体" panose="02010609060101010101" pitchFamily="49" charset="-122"/>
                <a:cs typeface="Courier New" panose="02070309020205020404" pitchFamily="49" charset="0"/>
              </a:rPr>
              <a:t>Join()</a:t>
            </a:r>
            <a:r>
              <a:rPr lang="zh-CN" altLang="en-US" b="1" dirty="0">
                <a:latin typeface="Courier New" panose="02070309020205020404" pitchFamily="49" charset="0"/>
                <a:ea typeface="黑体" panose="02010609060101010101" pitchFamily="49" charset="-122"/>
                <a:cs typeface="Courier New" panose="02070309020205020404" pitchFamily="49" charset="0"/>
              </a:rPr>
              <a:t>方法</a:t>
            </a:r>
            <a:r>
              <a:rPr lang="en-US" altLang="zh-CN" b="1" dirty="0">
                <a:latin typeface="Courier New" panose="02070309020205020404" pitchFamily="49" charset="0"/>
                <a:ea typeface="黑体" panose="02010609060101010101" pitchFamily="49" charset="-122"/>
                <a:cs typeface="Courier New" panose="02070309020205020404" pitchFamily="49" charset="0"/>
              </a:rPr>
              <a:t>——</a:t>
            </a:r>
            <a:r>
              <a:rPr lang="zh-CN" altLang="en-US" b="1" dirty="0">
                <a:latin typeface="Courier New" panose="02070309020205020404" pitchFamily="49" charset="0"/>
                <a:ea typeface="黑体" panose="02010609060101010101" pitchFamily="49" charset="-122"/>
                <a:cs typeface="Courier New" panose="02070309020205020404" pitchFamily="49" charset="0"/>
              </a:rPr>
              <a:t>连接字符串</a:t>
            </a:r>
            <a:endParaRPr lang="zh-CN" altLang="en-US" b="1" dirty="0">
              <a:latin typeface="Courier New" panose="02070309020205020404" pitchFamily="49" charset="0"/>
              <a:ea typeface="黑体" panose="02010609060101010101" pitchFamily="49" charset="-122"/>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idx="1"/>
          </p:nvPr>
        </p:nvSpPr>
        <p:spPr>
          <a:xfrm>
            <a:off x="497205" y="1331595"/>
            <a:ext cx="10353675" cy="5312410"/>
          </a:xfrm>
        </p:spPr>
        <p:txBody>
          <a:bodyPr vert="horz" wrap="square" lIns="91440" tIns="45720" rIns="91440" bIns="45720" anchor="t">
            <a:noAutofit/>
          </a:bodyPr>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using System;</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class Program</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static void Main(string[] args)</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string inputString;</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inputString = Console.ReadLine();</a:t>
            </a:r>
            <a:endParaRPr lang="zh-CN"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zh-CN" altLang="zh-CN" sz="2000" b="0" dirty="0">
                <a:latin typeface="Courier New" panose="02070309020205020404" pitchFamily="49" charset="0"/>
                <a:cs typeface="Courier New" panose="02070309020205020404" pitchFamily="49" charset="0"/>
              </a:rPr>
              <a:t>        </a:t>
            </a:r>
            <a:r>
              <a:rPr lang="en-US" altLang="zh-CN" sz="2000" b="0" dirty="0">
                <a:latin typeface="Courier New" panose="02070309020205020404" pitchFamily="49" charset="0"/>
                <a:cs typeface="Courier New" panose="02070309020205020404" pitchFamily="49" charset="0"/>
              </a:rPr>
              <a:t>inputString = inputString.Trim();</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string[] splitStrings = inputString.</a:t>
            </a:r>
            <a:r>
              <a:rPr lang="en-US" altLang="zh-CN" sz="2000" b="1" dirty="0">
                <a:solidFill>
                  <a:schemeClr val="accent2"/>
                </a:solidFill>
                <a:latin typeface="Courier New" panose="02070309020205020404" pitchFamily="49" charset="0"/>
                <a:cs typeface="Courier New" panose="02070309020205020404" pitchFamily="49" charset="0"/>
              </a:rPr>
              <a:t>Split</a:t>
            </a:r>
            <a:r>
              <a:rPr lang="en-US" altLang="zh-CN" sz="2000" b="0" dirty="0">
                <a:latin typeface="Courier New" panose="02070309020205020404" pitchFamily="49" charset="0"/>
                <a:cs typeface="Courier New" panose="02070309020205020404" pitchFamily="49" charset="0"/>
              </a:rPr>
              <a:t>(' ');</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string joinString = string.</a:t>
            </a:r>
            <a:r>
              <a:rPr lang="en-US" altLang="zh-CN" sz="2000" b="0" dirty="0">
                <a:solidFill>
                  <a:schemeClr val="accent2"/>
                </a:solidFill>
                <a:latin typeface="Courier New" panose="02070309020205020404" pitchFamily="49" charset="0"/>
                <a:cs typeface="Courier New" panose="02070309020205020404" pitchFamily="49" charset="0"/>
              </a:rPr>
              <a:t>Join</a:t>
            </a:r>
            <a:r>
              <a:rPr lang="en-US" altLang="zh-CN" sz="2000" b="0" dirty="0">
                <a:latin typeface="Courier New" panose="02070309020205020404" pitchFamily="49" charset="0"/>
                <a:cs typeface="Courier New" panose="02070309020205020404" pitchFamily="49" charset="0"/>
              </a:rPr>
              <a:t>("_", splitStrings);</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Console.WriteLine(joinString);</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    }</a:t>
            </a:r>
            <a:endParaRPr lang="en-US" altLang="zh-CN" sz="20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2000" b="0" dirty="0">
                <a:latin typeface="Courier New" panose="02070309020205020404" pitchFamily="49" charset="0"/>
                <a:cs typeface="Courier New" panose="02070309020205020404" pitchFamily="49" charset="0"/>
              </a:rPr>
              <a:t>}</a:t>
            </a:r>
            <a:endParaRPr lang="en-US" altLang="zh-CN" sz="2000" b="0" dirty="0">
              <a:latin typeface="Courier New" panose="02070309020205020404" pitchFamily="49" charset="0"/>
              <a:cs typeface="Courier New" panose="02070309020205020404" pitchFamily="49" charset="0"/>
            </a:endParaRPr>
          </a:p>
        </p:txBody>
      </p:sp>
      <p:sp>
        <p:nvSpPr>
          <p:cNvPr id="69635" name="Text Box 3"/>
          <p:cNvSpPr txBox="1"/>
          <p:nvPr/>
        </p:nvSpPr>
        <p:spPr>
          <a:xfrm>
            <a:off x="4837430" y="692150"/>
            <a:ext cx="7062470" cy="1014730"/>
          </a:xfrm>
          <a:prstGeom prst="rect">
            <a:avLst/>
          </a:prstGeom>
          <a:noFill/>
          <a:ln w="9525">
            <a:noFill/>
          </a:ln>
        </p:spPr>
        <p:txBody>
          <a:bodyPr wrap="square" anchor="t">
            <a:spAutoFit/>
          </a:bodyPr>
          <a:p>
            <a:pPr>
              <a:spcBef>
                <a:spcPct val="50000"/>
              </a:spcBef>
            </a:pPr>
            <a:r>
              <a:rPr lang="zh-CN" altLang="en-US"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从字符串“</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117.1245,35.694215,8848.258</a:t>
            </a:r>
            <a:r>
              <a:rPr lang="zh-CN" altLang="en-US"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50000"/>
              </a:spcBef>
            </a:pPr>
            <a:r>
              <a:rPr lang="zh-CN" altLang="en-US"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取出坐标？</a:t>
            </a:r>
            <a:endParaRPr lang="zh-CN" altLang="en-US"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4" name="Text Box 3"/>
          <p:cNvSpPr txBox="1"/>
          <p:nvPr/>
        </p:nvSpPr>
        <p:spPr>
          <a:xfrm>
            <a:off x="7202805" y="2252345"/>
            <a:ext cx="4335780" cy="1014730"/>
          </a:xfrm>
          <a:prstGeom prst="rect">
            <a:avLst/>
          </a:prstGeom>
          <a:noFill/>
          <a:ln w="9525">
            <a:noFill/>
          </a:ln>
        </p:spPr>
        <p:txBody>
          <a:bodyPr wrap="square" anchor="t">
            <a:spAutoFit/>
          </a:bodyPr>
          <a:p>
            <a:pPr>
              <a:spcBef>
                <a:spcPct val="50000"/>
              </a:spcBef>
            </a:pPr>
            <a:r>
              <a:rPr lang="zh-CN" altLang="en-US" sz="2400" b="1" dirty="0">
                <a:solidFill>
                  <a:srgbClr val="FF0000"/>
                </a:solidFill>
                <a:latin typeface="Courier New" panose="02070309020205020404" pitchFamily="49" charset="0"/>
                <a:ea typeface="宋体" panose="02010600030101010101" pitchFamily="2" charset="-122"/>
              </a:rPr>
              <a:t>如果字符串两边有空格？</a:t>
            </a:r>
            <a:endParaRPr lang="zh-CN" altLang="en-US" sz="2400" b="1" dirty="0">
              <a:solidFill>
                <a:srgbClr val="FF0000"/>
              </a:solidFill>
              <a:latin typeface="Courier New" panose="02070309020205020404" pitchFamily="49" charset="0"/>
              <a:ea typeface="宋体" panose="02010600030101010101" pitchFamily="2" charset="-122"/>
            </a:endParaRPr>
          </a:p>
          <a:p>
            <a:pPr>
              <a:spcBef>
                <a:spcPct val="50000"/>
              </a:spcBef>
            </a:pPr>
            <a:r>
              <a:rPr lang="zh-CN" altLang="zh-CN" sz="2400" dirty="0">
                <a:solidFill>
                  <a:srgbClr val="0000FF"/>
                </a:solidFill>
                <a:latin typeface="Courier New" panose="02070309020205020404" pitchFamily="49" charset="0"/>
                <a:cs typeface="Courier New" panose="02070309020205020404" pitchFamily="49" charset="0"/>
                <a:sym typeface="+mn-ea"/>
              </a:rPr>
              <a:t>Trim(), Trim(char [])</a:t>
            </a:r>
            <a:endParaRPr lang="zh-CN" altLang="en-US" sz="2400" b="1" dirty="0">
              <a:solidFill>
                <a:srgbClr val="FF0000"/>
              </a:solidFill>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charRg st="143" end="1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StringBuilder</a:t>
            </a:r>
            <a:r>
              <a:rPr lang="zh-CN" altLang="en-US" dirty="0">
                <a:ea typeface="宋体" panose="02010600030101010101" pitchFamily="2" charset="-122"/>
              </a:rPr>
              <a:t>类</a:t>
            </a:r>
            <a:endParaRPr lang="zh-CN" altLang="en-US" dirty="0">
              <a:ea typeface="宋体" panose="02010600030101010101" pitchFamily="2" charset="-122"/>
            </a:endParaRPr>
          </a:p>
        </p:txBody>
      </p:sp>
      <p:sp>
        <p:nvSpPr>
          <p:cNvPr id="73730" name="Rectangle 3"/>
          <p:cNvSpPr>
            <a:spLocks noGrp="1"/>
          </p:cNvSpPr>
          <p:nvPr>
            <p:ph idx="1"/>
          </p:nvPr>
        </p:nvSpPr>
        <p:spPr>
          <a:xfrm>
            <a:off x="838200" y="1727835"/>
            <a:ext cx="10615930" cy="4379595"/>
          </a:xfrm>
        </p:spPr>
        <p:txBody>
          <a:bodyPr vert="horz" wrap="square" lIns="91440" tIns="45720" rIns="91440" bIns="45720" anchor="t">
            <a:normAutofit fontScale="90000" lnSpcReduction="20000"/>
          </a:bodyPr>
          <a:p>
            <a:pPr eaLnBrk="1" hangingPunct="1">
              <a:lnSpc>
                <a:spcPct val="100000"/>
              </a:lnSpc>
            </a:pPr>
            <a:r>
              <a:rPr lang="zh-CN" altLang="zh-CN" sz="2200" dirty="0">
                <a:latin typeface="Courier New" panose="02070309020205020404" pitchFamily="49" charset="0"/>
                <a:cs typeface="Courier New" panose="02070309020205020404" pitchFamily="49" charset="0"/>
              </a:rPr>
              <a:t>字符串的主要缺点是：每次字符串变量的内容发生改变时，都必须重新分配内存。假设创建一个迭代100次的循环，每次迭代将一个字符连接到字符串，内存中将有100个字符串。</a:t>
            </a:r>
            <a:endParaRPr lang="zh-CN" altLang="zh-CN" sz="2200" dirty="0">
              <a:latin typeface="Courier New" panose="02070309020205020404" pitchFamily="49" charset="0"/>
              <a:cs typeface="Courier New" panose="02070309020205020404" pitchFamily="49" charset="0"/>
            </a:endParaRPr>
          </a:p>
          <a:p>
            <a:pPr eaLnBrk="1" hangingPunct="1">
              <a:lnSpc>
                <a:spcPct val="100000"/>
              </a:lnSpc>
            </a:pPr>
            <a:r>
              <a:rPr lang="zh-CN" altLang="zh-CN" sz="2200" dirty="0">
                <a:latin typeface="Courier New" panose="02070309020205020404" pitchFamily="49" charset="0"/>
                <a:cs typeface="Courier New" panose="02070309020205020404" pitchFamily="49" charset="0"/>
              </a:rPr>
              <a:t>StringBuilder类通过分配一个工作区(缓存)解决这个问题。</a:t>
            </a:r>
            <a:endParaRPr lang="zh-CN" altLang="zh-CN" sz="2200"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int i = 4;</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char[] ch = { 'w', 'h', 'i', 't', 'e' };</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string myColor = " orange";</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StringBuilder sb = new StringBuilder("red blue green");</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sb.</a:t>
            </a:r>
            <a:r>
              <a:rPr lang="en-US" altLang="zh-CN" dirty="0">
                <a:solidFill>
                  <a:schemeClr val="accent2"/>
                </a:solidFill>
                <a:latin typeface="Courier New" panose="02070309020205020404" pitchFamily="49" charset="0"/>
                <a:cs typeface="Courier New" panose="02070309020205020404" pitchFamily="49" charset="0"/>
              </a:rPr>
              <a:t>Insert</a:t>
            </a:r>
            <a:r>
              <a:rPr lang="en-US" altLang="zh-CN" dirty="0">
                <a:latin typeface="Courier New" panose="02070309020205020404" pitchFamily="49" charset="0"/>
                <a:cs typeface="Courier New" panose="02070309020205020404" pitchFamily="49" charset="0"/>
              </a:rPr>
              <a:t>(0, ch);</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sb.Insert(5, " ");</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sb.</a:t>
            </a:r>
            <a:r>
              <a:rPr lang="en-US" altLang="zh-CN" dirty="0">
                <a:solidFill>
                  <a:schemeClr val="accent2"/>
                </a:solidFill>
                <a:latin typeface="Courier New" panose="02070309020205020404" pitchFamily="49" charset="0"/>
                <a:cs typeface="Courier New" panose="02070309020205020404" pitchFamily="49" charset="0"/>
              </a:rPr>
              <a:t>Remove</a:t>
            </a:r>
            <a:r>
              <a:rPr lang="en-US" altLang="zh-CN" dirty="0">
                <a:latin typeface="Courier New" panose="02070309020205020404" pitchFamily="49" charset="0"/>
                <a:cs typeface="Courier New" panose="02070309020205020404" pitchFamily="49" charset="0"/>
              </a:rPr>
              <a:t>(0, 6);</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sb.</a:t>
            </a:r>
            <a:r>
              <a:rPr lang="en-US" altLang="zh-CN" dirty="0">
                <a:solidFill>
                  <a:schemeClr val="accent2"/>
                </a:solidFill>
                <a:latin typeface="Courier New" panose="02070309020205020404" pitchFamily="49" charset="0"/>
                <a:cs typeface="Courier New" panose="02070309020205020404" pitchFamily="49" charset="0"/>
              </a:rPr>
              <a:t>Append</a:t>
            </a:r>
            <a:r>
              <a:rPr lang="en-US" altLang="zh-CN" dirty="0">
                <a:latin typeface="Courier New" panose="02070309020205020404" pitchFamily="49" charset="0"/>
                <a:cs typeface="Courier New" panose="02070309020205020404" pitchFamily="49" charset="0"/>
              </a:rPr>
              <a:t>(myColor);</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sb.</a:t>
            </a:r>
            <a:r>
              <a:rPr lang="en-US" altLang="zh-CN" dirty="0">
                <a:solidFill>
                  <a:schemeClr val="accent2"/>
                </a:solidFill>
                <a:latin typeface="Courier New" panose="02070309020205020404" pitchFamily="49" charset="0"/>
                <a:cs typeface="Courier New" panose="02070309020205020404" pitchFamily="49" charset="0"/>
              </a:rPr>
              <a:t>Replace</a:t>
            </a:r>
            <a:r>
              <a:rPr lang="en-US" altLang="zh-CN" dirty="0">
                <a:latin typeface="Courier New" panose="02070309020205020404" pitchFamily="49" charset="0"/>
                <a:cs typeface="Courier New" panose="02070309020205020404" pitchFamily="49" charset="0"/>
              </a:rPr>
              <a:t>("blue", "violet");</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string colors = sb.</a:t>
            </a:r>
            <a:r>
              <a:rPr lang="en-US" altLang="zh-CN" dirty="0">
                <a:solidFill>
                  <a:schemeClr val="accent2"/>
                </a:solidFill>
                <a:latin typeface="Courier New" panose="02070309020205020404" pitchFamily="49" charset="0"/>
                <a:cs typeface="Courier New" panose="02070309020205020404" pitchFamily="49" charset="0"/>
              </a:rPr>
              <a:t>ToString</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lvl="1" eaLnBrk="1" hangingPunct="1">
              <a:lnSpc>
                <a:spcPct val="100000"/>
              </a:lnSpc>
              <a:buNone/>
            </a:pPr>
            <a:r>
              <a:rPr lang="en-US" altLang="zh-CN" dirty="0">
                <a:latin typeface="Courier New" panose="02070309020205020404" pitchFamily="49" charset="0"/>
                <a:cs typeface="Courier New" panose="02070309020205020404" pitchFamily="49" charset="0"/>
              </a:rPr>
              <a:t>Console.WriteLine(sb);</a:t>
            </a:r>
            <a:endParaRPr lang="en-US" altLang="zh-CN" dirty="0">
              <a:latin typeface="Courier New" panose="02070309020205020404" pitchFamily="49" charset="0"/>
              <a:cs typeface="Courier New" panose="02070309020205020404" pitchFamily="49" charset="0"/>
            </a:endParaRPr>
          </a:p>
        </p:txBody>
      </p:sp>
      <p:sp>
        <p:nvSpPr>
          <p:cNvPr id="389124" name="Text Box 4"/>
          <p:cNvSpPr txBox="1"/>
          <p:nvPr/>
        </p:nvSpPr>
        <p:spPr>
          <a:xfrm>
            <a:off x="6522085" y="4139565"/>
            <a:ext cx="5372735" cy="1123950"/>
          </a:xfrm>
          <a:prstGeom prst="rect">
            <a:avLst/>
          </a:prstGeom>
          <a:solidFill>
            <a:srgbClr val="CCFFCC"/>
          </a:solidFill>
          <a:ln w="9525">
            <a:noFill/>
          </a:ln>
        </p:spPr>
        <p:txBody>
          <a:bodyPr wrap="square" anchor="t">
            <a:spAutoFit/>
          </a:bodyPr>
          <a:p>
            <a:pPr>
              <a:lnSpc>
                <a:spcPct val="80000"/>
              </a:lnSpc>
              <a:spcBef>
                <a:spcPct val="20000"/>
              </a:spcBef>
              <a:buClr>
                <a:schemeClr val="hlink"/>
              </a:buClr>
            </a:pPr>
            <a:r>
              <a:rPr lang="zh-CN" altLang="en-US" sz="2800" b="1" dirty="0">
                <a:solidFill>
                  <a:srgbClr val="FF0000"/>
                </a:solidFill>
                <a:latin typeface="Arial" panose="020B0604020202020204" pitchFamily="34" charset="0"/>
                <a:ea typeface="宋体" panose="02010600030101010101" pitchFamily="2" charset="-122"/>
              </a:rPr>
              <a:t>除非应用大量文本处理，否则</a:t>
            </a:r>
            <a:r>
              <a:rPr lang="en-US" altLang="zh-CN" sz="2800" b="1" dirty="0">
                <a:solidFill>
                  <a:srgbClr val="FF0000"/>
                </a:solidFill>
                <a:latin typeface="Arial" panose="020B0604020202020204" pitchFamily="34" charset="0"/>
                <a:ea typeface="宋体" panose="02010600030101010101" pitchFamily="2" charset="-122"/>
              </a:rPr>
              <a:t>StringBuilder</a:t>
            </a:r>
            <a:r>
              <a:rPr lang="zh-CN" altLang="en-US" sz="2800" b="1" dirty="0">
                <a:solidFill>
                  <a:srgbClr val="FF0000"/>
                </a:solidFill>
                <a:latin typeface="Arial" panose="020B0604020202020204" pitchFamily="34" charset="0"/>
                <a:ea typeface="宋体" panose="02010600030101010101" pitchFamily="2" charset="-122"/>
              </a:rPr>
              <a:t>的优势并不明显，此时应使用标准连接操作符。</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vert="horz" wrap="square" lIns="91440" tIns="45720" rIns="91440" bIns="45720" anchor="ctr"/>
          <a:p>
            <a:pPr eaLnBrk="1" hangingPunct="1"/>
            <a:r>
              <a:rPr lang="zh-CN" altLang="en-US" dirty="0">
                <a:latin typeface="宋体" panose="02010600030101010101" pitchFamily="2" charset="-122"/>
                <a:ea typeface="宋体" panose="02010600030101010101" pitchFamily="2" charset="-122"/>
              </a:rPr>
              <a:t>格式化数据</a:t>
            </a:r>
            <a:r>
              <a:rPr lang="en-US" altLang="zh-CN" dirty="0">
                <a:latin typeface="宋体" panose="02010600030101010101" pitchFamily="2" charset="-122"/>
                <a:ea typeface="宋体" panose="02010600030101010101" pitchFamily="2" charset="-122"/>
              </a:rPr>
              <a:t>String.Format -</a:t>
            </a:r>
            <a:r>
              <a:rPr lang="zh-CN" altLang="en-US" sz="3200" dirty="0">
                <a:latin typeface="宋体" panose="02010600030101010101" pitchFamily="2" charset="-122"/>
                <a:ea typeface="宋体" panose="02010600030101010101" pitchFamily="2" charset="-122"/>
              </a:rPr>
              <a:t>数值类型转字符串</a:t>
            </a:r>
            <a:endParaRPr lang="zh-CN" altLang="en-US" sz="3200" dirty="0">
              <a:latin typeface="宋体" panose="02010600030101010101" pitchFamily="2" charset="-122"/>
              <a:ea typeface="宋体" panose="02010600030101010101" pitchFamily="2" charset="-122"/>
            </a:endParaRPr>
          </a:p>
        </p:txBody>
      </p:sp>
      <p:graphicFrame>
        <p:nvGraphicFramePr>
          <p:cNvPr id="83970" name="Object 3"/>
          <p:cNvGraphicFramePr>
            <a:graphicFrameLocks noGrp="1" noChangeAspect="1"/>
          </p:cNvGraphicFramePr>
          <p:nvPr>
            <p:ph idx="1"/>
          </p:nvPr>
        </p:nvGraphicFramePr>
        <p:xfrm>
          <a:off x="1631950" y="1747838"/>
          <a:ext cx="8785225" cy="2917825"/>
        </p:xfrm>
        <a:graphic>
          <a:graphicData uri="http://schemas.openxmlformats.org/presentationml/2006/ole">
            <mc:AlternateContent xmlns:mc="http://schemas.openxmlformats.org/markup-compatibility/2006">
              <mc:Choice xmlns:v="urn:schemas-microsoft-com:vml" Requires="v">
                <p:oleObj spid="_x0000_s3078" name="" r:id="rId1" imgW="5335270" imgH="1778635" progId="Visio.Drawing.11">
                  <p:embed/>
                </p:oleObj>
              </mc:Choice>
              <mc:Fallback>
                <p:oleObj name="" r:id="rId1" imgW="5335270" imgH="1778635" progId="Visio.Drawing.11">
                  <p:embed/>
                  <p:pic>
                    <p:nvPicPr>
                      <p:cNvPr id="0" name="图片 3077"/>
                      <p:cNvPicPr/>
                      <p:nvPr/>
                    </p:nvPicPr>
                    <p:blipFill>
                      <a:blip r:embed="rId2"/>
                      <a:stretch>
                        <a:fillRect/>
                      </a:stretch>
                    </p:blipFill>
                    <p:spPr>
                      <a:xfrm>
                        <a:off x="1631950" y="1747838"/>
                        <a:ext cx="8785225" cy="2917825"/>
                      </a:xfrm>
                      <a:prstGeom prst="rect">
                        <a:avLst/>
                      </a:prstGeom>
                      <a:noFill/>
                      <a:ln w="38100">
                        <a:miter/>
                      </a:ln>
                    </p:spPr>
                  </p:pic>
                </p:oleObj>
              </mc:Fallback>
            </mc:AlternateContent>
          </a:graphicData>
        </a:graphic>
      </p:graphicFrame>
      <p:sp>
        <p:nvSpPr>
          <p:cNvPr id="390148" name="Text Box 4"/>
          <p:cNvSpPr txBox="1"/>
          <p:nvPr/>
        </p:nvSpPr>
        <p:spPr>
          <a:xfrm>
            <a:off x="2711450" y="5229225"/>
            <a:ext cx="6697663" cy="460375"/>
          </a:xfrm>
          <a:prstGeom prst="rect">
            <a:avLst/>
          </a:prstGeom>
          <a:noFill/>
          <a:ln w="9525">
            <a:noFill/>
          </a:ln>
        </p:spPr>
        <p:txBody>
          <a:bodyPr anchor="t">
            <a:spAutoFit/>
          </a:bodyPr>
          <a:p>
            <a:pPr algn="ctr"/>
            <a:r>
              <a:rPr lang="en-US" altLang="zh-CN" sz="2400" b="1" dirty="0">
                <a:solidFill>
                  <a:srgbClr val="FF0000"/>
                </a:solidFill>
                <a:latin typeface="Arial" panose="020B0604020202020204" pitchFamily="34" charset="0"/>
                <a:ea typeface="宋体" panose="02010600030101010101" pitchFamily="2" charset="-122"/>
              </a:rPr>
              <a:t>There are 20 students with 75.00% passing</a:t>
            </a:r>
            <a:endParaRPr lang="en-US" altLang="zh-CN"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Format() </a:t>
            </a:r>
            <a:r>
              <a:rPr lang="zh-CN" altLang="en-US" dirty="0">
                <a:ea typeface="宋体" panose="02010600030101010101" pitchFamily="2" charset="-122"/>
              </a:rPr>
              <a:t>方法</a:t>
            </a:r>
            <a:endParaRPr lang="zh-CN" altLang="en-US" dirty="0">
              <a:ea typeface="宋体" panose="02010600030101010101" pitchFamily="2" charset="-122"/>
            </a:endParaRPr>
          </a:p>
        </p:txBody>
      </p:sp>
      <p:sp>
        <p:nvSpPr>
          <p:cNvPr id="84994" name="Rectangle 3"/>
          <p:cNvSpPr>
            <a:spLocks noGrp="1"/>
          </p:cNvSpPr>
          <p:nvPr>
            <p:ph idx="1"/>
          </p:nvPr>
        </p:nvSpPr>
        <p:spPr>
          <a:xfrm>
            <a:off x="2208213" y="1123950"/>
            <a:ext cx="8229600" cy="576263"/>
          </a:xfrm>
        </p:spPr>
        <p:txBody>
          <a:bodyPr vert="horz" wrap="square" lIns="91440" tIns="45720" rIns="91440" bIns="45720" anchor="t"/>
          <a:p>
            <a:pPr eaLnBrk="1" hangingPunct="1"/>
            <a:r>
              <a:rPr lang="zh-CN" altLang="en-US" dirty="0"/>
              <a:t>两种输出字符串的方式：</a:t>
            </a:r>
            <a:endParaRPr lang="zh-CN" altLang="en-US" dirty="0"/>
          </a:p>
        </p:txBody>
      </p:sp>
      <p:sp>
        <p:nvSpPr>
          <p:cNvPr id="84995" name="AutoShape 4"/>
          <p:cNvSpPr/>
          <p:nvPr/>
        </p:nvSpPr>
        <p:spPr>
          <a:xfrm>
            <a:off x="2208213" y="1741488"/>
            <a:ext cx="7980362" cy="706216"/>
          </a:xfrm>
          <a:prstGeom prst="roundRect">
            <a:avLst>
              <a:gd name="adj" fmla="val 14764"/>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string name = "</a:t>
            </a:r>
            <a:r>
              <a:rPr lang="zh-CN" altLang="en-US" b="1" dirty="0">
                <a:latin typeface="Courier New" panose="02070309020205020404" pitchFamily="49" charset="0"/>
                <a:ea typeface="黑体" panose="02010609060101010101" pitchFamily="49" charset="-122"/>
                <a:cs typeface="Courier New" panose="02070309020205020404" pitchFamily="49" charset="0"/>
              </a:rPr>
              <a:t>李四</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Console.WriteLine("</a:t>
            </a:r>
            <a:r>
              <a:rPr lang="en-US" altLang="zh-CN" b="1" dirty="0">
                <a:latin typeface="Courier New" panose="02070309020205020404" pitchFamily="49" charset="0"/>
                <a:ea typeface="黑体" panose="02010609060101010101" pitchFamily="49" charset="-122"/>
                <a:cs typeface="Courier New" panose="02070309020205020404" pitchFamily="49" charset="0"/>
              </a:rPr>
              <a:t>My name is</a:t>
            </a:r>
            <a:r>
              <a:rPr lang="en-US" altLang="zh-CN" b="1" dirty="0">
                <a:latin typeface="Courier New" panose="02070309020205020404" pitchFamily="49" charset="0"/>
                <a:ea typeface="宋体" panose="02010600030101010101" pitchFamily="2" charset="-122"/>
                <a:cs typeface="Courier New" panose="02070309020205020404" pitchFamily="49" charset="0"/>
              </a:rPr>
              <a:t> " + name + "</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黑体" panose="02010609060101010101" pitchFamily="49" charset="-122"/>
                <a:cs typeface="Courier New" panose="02070309020205020404" pitchFamily="49" charset="0"/>
              </a:rPr>
              <a:t>I am</a:t>
            </a:r>
            <a:r>
              <a:rPr lang="en-US" altLang="zh-CN" b="1" dirty="0">
                <a:latin typeface="Courier New" panose="02070309020205020404" pitchFamily="49" charset="0"/>
                <a:ea typeface="宋体" panose="02010600030101010101" pitchFamily="2" charset="-122"/>
                <a:cs typeface="Courier New" panose="02070309020205020404" pitchFamily="49" charset="0"/>
              </a:rPr>
              <a:t>" + 18);</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84996" name="AutoShape 5"/>
          <p:cNvSpPr/>
          <p:nvPr/>
        </p:nvSpPr>
        <p:spPr>
          <a:xfrm>
            <a:off x="2208213" y="3151188"/>
            <a:ext cx="7980362" cy="714912"/>
          </a:xfrm>
          <a:prstGeom prst="roundRect">
            <a:avLst>
              <a:gd name="adj" fmla="val 16667"/>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string name = "</a:t>
            </a:r>
            <a:r>
              <a:rPr lang="zh-CN" altLang="en-US" b="1" dirty="0">
                <a:latin typeface="Courier New" panose="02070309020205020404" pitchFamily="49" charset="0"/>
                <a:ea typeface="宋体" panose="02010600030101010101" pitchFamily="2" charset="-122"/>
                <a:cs typeface="Courier New" panose="02070309020205020404" pitchFamily="49" charset="0"/>
              </a:rPr>
              <a:t>李四</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Console.WriteLine("My name is</a:t>
            </a: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b="1" dirty="0">
                <a:latin typeface="Courier New" panose="02070309020205020404" pitchFamily="49" charset="0"/>
                <a:ea typeface="宋体" panose="02010600030101010101" pitchFamily="2" charset="-122"/>
                <a:cs typeface="Courier New" panose="02070309020205020404" pitchFamily="49" charset="0"/>
              </a:rPr>
              <a:t>{0} </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黑体" panose="02010609060101010101" pitchFamily="49" charset="-122"/>
                <a:cs typeface="Courier New" panose="02070309020205020404" pitchFamily="49" charset="0"/>
              </a:rPr>
              <a:t>I am </a:t>
            </a:r>
            <a:r>
              <a:rPr lang="en-US" altLang="zh-CN" b="1" dirty="0">
                <a:latin typeface="Courier New" panose="02070309020205020404" pitchFamily="49" charset="0"/>
                <a:ea typeface="宋体" panose="02010600030101010101" pitchFamily="2" charset="-122"/>
                <a:cs typeface="Courier New" panose="02070309020205020404" pitchFamily="49" charset="0"/>
              </a:rPr>
              <a:t>{1} ", name,18);</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84997" name="AutoShape 6"/>
          <p:cNvSpPr/>
          <p:nvPr/>
        </p:nvSpPr>
        <p:spPr>
          <a:xfrm rot="5400000">
            <a:off x="5664200" y="2673350"/>
            <a:ext cx="360363" cy="2808288"/>
          </a:xfrm>
          <a:prstGeom prst="rightBrace">
            <a:avLst>
              <a:gd name="adj1" fmla="val 64905"/>
              <a:gd name="adj2" fmla="val 50389"/>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84998" name="AutoShape 7"/>
          <p:cNvSpPr/>
          <p:nvPr/>
        </p:nvSpPr>
        <p:spPr>
          <a:xfrm>
            <a:off x="4770438" y="4313238"/>
            <a:ext cx="2117725"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99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zh-CN" b="1" dirty="0">
                <a:latin typeface="Arial" panose="020B0604020202020204" pitchFamily="34" charset="0"/>
                <a:ea typeface="黑体" panose="02010609060101010101" pitchFamily="49" charset="-122"/>
              </a:rPr>
              <a:t>格式字符串</a:t>
            </a:r>
            <a:endParaRPr lang="zh-CN" altLang="zh-CN" b="1" dirty="0">
              <a:latin typeface="Arial" panose="020B0604020202020204" pitchFamily="34" charset="0"/>
              <a:ea typeface="黑体" panose="02010609060101010101" pitchFamily="49" charset="-122"/>
            </a:endParaRPr>
          </a:p>
        </p:txBody>
      </p:sp>
      <p:sp>
        <p:nvSpPr>
          <p:cNvPr id="84999" name="AutoShape 8"/>
          <p:cNvSpPr/>
          <p:nvPr/>
        </p:nvSpPr>
        <p:spPr>
          <a:xfrm flipH="1">
            <a:off x="5664200" y="2708275"/>
            <a:ext cx="2305050" cy="792163"/>
          </a:xfrm>
          <a:prstGeom prst="curvedDownArrow">
            <a:avLst>
              <a:gd name="adj1" fmla="val 29086"/>
              <a:gd name="adj2" fmla="val 79414"/>
              <a:gd name="adj3" fmla="val 43643"/>
            </a:avLst>
          </a:prstGeom>
          <a:gradFill rotWithShape="1">
            <a:gsLst>
              <a:gs pos="0">
                <a:srgbClr val="B563CF"/>
              </a:gs>
              <a:gs pos="100000">
                <a:srgbClr val="FFFFFF"/>
              </a:gs>
            </a:gsLst>
            <a:lin ang="5400000" scaled="1"/>
            <a:tileRect/>
          </a:gradFill>
          <a:ln w="952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85000" name="AutoShape 9"/>
          <p:cNvSpPr/>
          <p:nvPr/>
        </p:nvSpPr>
        <p:spPr>
          <a:xfrm flipH="1">
            <a:off x="6888163" y="2781300"/>
            <a:ext cx="1482725" cy="719138"/>
          </a:xfrm>
          <a:prstGeom prst="curvedDownArrow">
            <a:avLst>
              <a:gd name="adj1" fmla="val 20609"/>
              <a:gd name="adj2" fmla="val 56270"/>
              <a:gd name="adj3" fmla="val 43643"/>
            </a:avLst>
          </a:prstGeom>
          <a:gradFill rotWithShape="1">
            <a:gsLst>
              <a:gs pos="0">
                <a:srgbClr val="B563CF"/>
              </a:gs>
              <a:gs pos="100000">
                <a:srgbClr val="FFFFFF"/>
              </a:gs>
            </a:gsLst>
            <a:lin ang="5400000" scaled="1"/>
            <a:tileRect/>
          </a:gradFill>
          <a:ln w="952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85001" name="AutoShape 10"/>
          <p:cNvSpPr/>
          <p:nvPr/>
        </p:nvSpPr>
        <p:spPr>
          <a:xfrm rot="5400000">
            <a:off x="7821613" y="3632200"/>
            <a:ext cx="360362" cy="865188"/>
          </a:xfrm>
          <a:prstGeom prst="rightBrace">
            <a:avLst>
              <a:gd name="adj1" fmla="val 19996"/>
              <a:gd name="adj2" fmla="val 50389"/>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85002" name="AutoShape 11"/>
          <p:cNvSpPr/>
          <p:nvPr/>
        </p:nvSpPr>
        <p:spPr>
          <a:xfrm>
            <a:off x="7104063" y="4313238"/>
            <a:ext cx="1757362"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99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p>
            <a:r>
              <a:rPr lang="zh-CN" altLang="zh-CN" b="1" dirty="0">
                <a:latin typeface="Arial" panose="020B0604020202020204" pitchFamily="34" charset="0"/>
                <a:ea typeface="黑体" panose="02010609060101010101" pitchFamily="49" charset="-122"/>
              </a:rPr>
              <a:t>变量列表</a:t>
            </a:r>
            <a:endParaRPr lang="zh-CN" altLang="zh-CN" b="1" dirty="0">
              <a:latin typeface="Arial" panose="020B0604020202020204" pitchFamily="34" charset="0"/>
              <a:ea typeface="黑体" panose="02010609060101010101" pitchFamily="49" charset="-122"/>
            </a:endParaRPr>
          </a:p>
        </p:txBody>
      </p:sp>
      <p:sp>
        <p:nvSpPr>
          <p:cNvPr id="12" name="Text Box 3"/>
          <p:cNvSpPr txBox="1"/>
          <p:nvPr/>
        </p:nvSpPr>
        <p:spPr>
          <a:xfrm>
            <a:off x="2135188" y="5084763"/>
            <a:ext cx="8053387" cy="1014730"/>
          </a:xfrm>
          <a:prstGeom prst="rect">
            <a:avLst/>
          </a:prstGeom>
          <a:noFill/>
          <a:ln w="9525">
            <a:noFill/>
          </a:ln>
        </p:spPr>
        <p:txBody>
          <a:bodyPr anchor="t">
            <a:spAutoFit/>
          </a:bodyPr>
          <a:p>
            <a:pPr>
              <a:spcBef>
                <a:spcPct val="50000"/>
              </a:spcBef>
            </a:pPr>
            <a:r>
              <a:rPr lang="zh-CN" altLang="en-US" sz="2400" b="1" dirty="0">
                <a:solidFill>
                  <a:srgbClr val="FF0000"/>
                </a:solidFill>
                <a:latin typeface="Arial" panose="020B0604020202020204" pitchFamily="34" charset="0"/>
                <a:ea typeface="宋体" panose="02010600030101010101" pitchFamily="2" charset="-122"/>
              </a:rPr>
              <a:t>将结果坐标输出为：</a:t>
            </a:r>
            <a:endParaRPr lang="en-US" altLang="zh-CN" sz="2400" b="1"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2400" b="1" dirty="0">
                <a:solidFill>
                  <a:srgbClr val="FF0000"/>
                </a:solidFill>
                <a:latin typeface="Arial" panose="020B0604020202020204" pitchFamily="34" charset="0"/>
                <a:ea typeface="宋体" panose="02010600030101010101" pitchFamily="2" charset="-122"/>
              </a:rPr>
              <a:t>“</a:t>
            </a:r>
            <a:r>
              <a:rPr lang="en-US" altLang="zh-CN" sz="2400" b="1" dirty="0">
                <a:solidFill>
                  <a:srgbClr val="FF0000"/>
                </a:solidFill>
                <a:latin typeface="Arial" panose="020B0604020202020204" pitchFamily="34" charset="0"/>
                <a:ea typeface="宋体" panose="02010600030101010101" pitchFamily="2" charset="-122"/>
              </a:rPr>
              <a:t>117.1245,35.694215,8848.258</a:t>
            </a:r>
            <a:r>
              <a:rPr lang="zh-CN" altLang="en-US" sz="2400" b="1" dirty="0">
                <a:solidFill>
                  <a:srgbClr val="FF0000"/>
                </a:solidFill>
                <a:latin typeface="Arial" panose="020B0604020202020204" pitchFamily="34" charset="0"/>
                <a:ea typeface="宋体" panose="02010600030101010101" pitchFamily="2" charset="-122"/>
              </a:rPr>
              <a:t>”格式</a:t>
            </a: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2279650" y="109538"/>
            <a:ext cx="8137525" cy="593725"/>
          </a:xfrm>
        </p:spPr>
        <p:txBody>
          <a:bodyPr vert="horz" wrap="square" lIns="91440" tIns="45720" rIns="91440" bIns="45720" anchor="ctr"/>
          <a:p>
            <a:pPr eaLnBrk="1" hangingPunct="1"/>
            <a:r>
              <a:rPr lang="en-US" altLang="zh-CN" sz="2800" dirty="0">
                <a:ea typeface="宋体" panose="02010600030101010101" pitchFamily="2" charset="-122"/>
              </a:rPr>
              <a:t>String</a:t>
            </a:r>
            <a:r>
              <a:rPr lang="zh-CN" altLang="en-US" sz="2800" dirty="0">
                <a:ea typeface="宋体" panose="02010600030101010101" pitchFamily="2" charset="-122"/>
              </a:rPr>
              <a:t>类的</a:t>
            </a:r>
            <a:r>
              <a:rPr lang="en-US" altLang="zh-CN" sz="2800" dirty="0">
                <a:ea typeface="宋体" panose="02010600030101010101" pitchFamily="2" charset="-122"/>
              </a:rPr>
              <a:t>Format()</a:t>
            </a:r>
            <a:r>
              <a:rPr lang="zh-CN" altLang="en-US" sz="2800" dirty="0">
                <a:ea typeface="宋体" panose="02010600030101010101" pitchFamily="2" charset="-122"/>
              </a:rPr>
              <a:t>方法用来格式化字符串</a:t>
            </a:r>
            <a:endParaRPr lang="zh-CN" altLang="en-US" sz="2800" dirty="0">
              <a:ea typeface="宋体" panose="02010600030101010101" pitchFamily="2" charset="-122"/>
            </a:endParaRPr>
          </a:p>
        </p:txBody>
      </p:sp>
      <p:sp>
        <p:nvSpPr>
          <p:cNvPr id="87042" name="Rectangle 3"/>
          <p:cNvSpPr>
            <a:spLocks noGrp="1"/>
          </p:cNvSpPr>
          <p:nvPr>
            <p:ph idx="1"/>
          </p:nvPr>
        </p:nvSpPr>
        <p:spPr>
          <a:xfrm>
            <a:off x="2208213" y="1268413"/>
            <a:ext cx="3167062" cy="576262"/>
          </a:xfrm>
        </p:spPr>
        <p:txBody>
          <a:bodyPr vert="horz" wrap="square" lIns="91440" tIns="45720" rIns="91440" bIns="45720" anchor="t"/>
          <a:p>
            <a:pPr eaLnBrk="1" hangingPunct="1"/>
            <a:r>
              <a:rPr lang="zh-CN" altLang="en-US" dirty="0"/>
              <a:t>关键代码：</a:t>
            </a:r>
            <a:endParaRPr lang="zh-CN" altLang="en-US" dirty="0"/>
          </a:p>
        </p:txBody>
      </p:sp>
      <p:sp>
        <p:nvSpPr>
          <p:cNvPr id="87043" name="AutoShape 4"/>
          <p:cNvSpPr/>
          <p:nvPr/>
        </p:nvSpPr>
        <p:spPr>
          <a:xfrm>
            <a:off x="770255" y="1974850"/>
            <a:ext cx="9542145" cy="2100399"/>
          </a:xfrm>
          <a:prstGeom prst="roundRect">
            <a:avLst>
              <a:gd name="adj" fmla="val 5690"/>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wrap="square"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record = string.Format(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        "</a:t>
            </a:r>
            <a:r>
              <a:rPr lang="zh-CN" altLang="en-US" b="1" dirty="0">
                <a:latin typeface="Courier New" panose="02070309020205020404" pitchFamily="49" charset="0"/>
                <a:ea typeface="黑体" panose="02010609060101010101" pitchFamily="49" charset="-122"/>
                <a:cs typeface="Courier New" panose="02070309020205020404" pitchFamily="49" charset="0"/>
              </a:rPr>
              <a:t>姓名</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{0}\n</a:t>
            </a:r>
            <a:r>
              <a:rPr lang="zh-CN" altLang="en-US" b="1" dirty="0">
                <a:latin typeface="Courier New" panose="02070309020205020404" pitchFamily="49" charset="0"/>
                <a:ea typeface="黑体" panose="02010609060101010101" pitchFamily="49" charset="-122"/>
                <a:cs typeface="Courier New" panose="02070309020205020404" pitchFamily="49" charset="0"/>
              </a:rPr>
              <a:t>出生年月</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{1}\n</a:t>
            </a:r>
            <a:r>
              <a:rPr lang="zh-CN" altLang="en-US" b="1" dirty="0">
                <a:latin typeface="Courier New" panose="02070309020205020404" pitchFamily="49" charset="0"/>
                <a:ea typeface="黑体" panose="02010609060101010101" pitchFamily="49" charset="-122"/>
                <a:cs typeface="Courier New" panose="02070309020205020404" pitchFamily="49" charset="0"/>
              </a:rPr>
              <a:t>身高</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{2}\n </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        </a:t>
            </a:r>
            <a:r>
              <a:rPr lang="zh-CN" altLang="en-US" b="1" dirty="0">
                <a:latin typeface="Courier New" panose="02070309020205020404" pitchFamily="49" charset="0"/>
                <a:ea typeface="黑体" panose="02010609060101010101" pitchFamily="49" charset="-122"/>
                <a:cs typeface="Courier New" panose="02070309020205020404" pitchFamily="49" charset="0"/>
              </a:rPr>
              <a:t>血型</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{3}\n</a:t>
            </a:r>
            <a:r>
              <a:rPr lang="zh-CN" altLang="en-US" b="1" dirty="0">
                <a:latin typeface="Courier New" panose="02070309020205020404" pitchFamily="49" charset="0"/>
                <a:ea typeface="黑体" panose="02010609060101010101" pitchFamily="49" charset="-122"/>
                <a:cs typeface="Courier New" panose="02070309020205020404" pitchFamily="49" charset="0"/>
              </a:rPr>
              <a:t>星座</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{4}\n</a:t>
            </a:r>
            <a:r>
              <a:rPr lang="zh-CN" altLang="en-US" b="1" dirty="0">
                <a:latin typeface="Courier New" panose="02070309020205020404" pitchFamily="49" charset="0"/>
                <a:ea typeface="黑体" panose="02010609060101010101" pitchFamily="49" charset="-122"/>
                <a:cs typeface="Courier New" panose="02070309020205020404" pitchFamily="49" charset="0"/>
              </a:rPr>
              <a:t>最喜欢的食物</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{5}",  </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        name, birthday, height, bloodType, planet, favourFood);</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Console.WriteLine("\n</a:t>
            </a:r>
            <a:r>
              <a:rPr lang="zh-CN" altLang="en-US" b="1" dirty="0">
                <a:latin typeface="Courier New" panose="02070309020205020404" pitchFamily="49" charset="0"/>
                <a:ea typeface="黑体" panose="02010609060101010101" pitchFamily="49" charset="-122"/>
                <a:cs typeface="Courier New" panose="02070309020205020404" pitchFamily="49" charset="0"/>
              </a:rPr>
              <a:t>这是你的个人档案</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Console.WriteLine(record);</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72709" name="AutoShape 5"/>
          <p:cNvSpPr/>
          <p:nvPr/>
        </p:nvSpPr>
        <p:spPr>
          <a:xfrm>
            <a:off x="3359150" y="5084763"/>
            <a:ext cx="5257800" cy="936625"/>
          </a:xfrm>
          <a:prstGeom prst="roundRect">
            <a:avLst>
              <a:gd name="adj" fmla="val 11866"/>
            </a:avLst>
          </a:prstGeom>
          <a:gradFill rotWithShape="1">
            <a:gsLst>
              <a:gs pos="0">
                <a:srgbClr val="FFFF99"/>
              </a:gs>
              <a:gs pos="100000">
                <a:srgbClr val="FFFFFF"/>
              </a:gs>
            </a:gsLst>
            <a:lin ang="5400000" scaled="1"/>
            <a:tileRect/>
          </a:gradFill>
          <a:ln w="9525" cap="flat" cmpd="sng">
            <a:solidFill>
              <a:srgbClr val="FF9900"/>
            </a:solidFill>
            <a:prstDash val="solid"/>
            <a:round/>
            <a:headEnd type="none" w="med" len="med"/>
            <a:tailEnd type="none" w="med" len="med"/>
          </a:ln>
          <a:effectLst>
            <a:outerShdw dist="53882" dir="2699999" algn="ctr" rotWithShape="0">
              <a:schemeClr val="bg2">
                <a:alpha val="50000"/>
              </a:schemeClr>
            </a:outerShdw>
          </a:effectLst>
        </p:spPr>
        <p:txBody>
          <a:bodyPr anchor="ctr" anchorCtr="1"/>
          <a:p>
            <a:r>
              <a:rPr lang="en-US" altLang="zh-CN" sz="2400" b="1" dirty="0">
                <a:latin typeface="Arial" panose="020B0604020202020204" pitchFamily="34" charset="0"/>
                <a:ea typeface="黑体" panose="02010609060101010101" pitchFamily="49" charset="-122"/>
              </a:rPr>
              <a:t>WritLine() </a:t>
            </a:r>
            <a:r>
              <a:rPr lang="zh-CN" altLang="en-US" sz="2400" b="1" dirty="0">
                <a:latin typeface="Arial" panose="020B0604020202020204" pitchFamily="34" charset="0"/>
                <a:ea typeface="黑体" panose="02010609060101010101" pitchFamily="49" charset="-122"/>
              </a:rPr>
              <a:t>也提供相似重载函数</a:t>
            </a:r>
            <a:endParaRPr lang="zh-CN" altLang="en-US" sz="2400" b="1" dirty="0">
              <a:latin typeface="Arial" panose="020B0604020202020204" pitchFamily="34" charset="0"/>
              <a:ea typeface="黑体" panose="02010609060101010101" pitchFamily="49" charset="-122"/>
            </a:endParaRPr>
          </a:p>
        </p:txBody>
      </p:sp>
      <p:sp>
        <p:nvSpPr>
          <p:cNvPr id="87045" name="Rectangle 6"/>
          <p:cNvSpPr/>
          <p:nvPr/>
        </p:nvSpPr>
        <p:spPr>
          <a:xfrm>
            <a:off x="2208213" y="1974850"/>
            <a:ext cx="6911975" cy="1166813"/>
          </a:xfrm>
          <a:prstGeom prst="rect">
            <a:avLst/>
          </a:prstGeom>
          <a:noFill/>
          <a:ln w="381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72711" name="未知"/>
          <p:cNvSpPr/>
          <p:nvPr/>
        </p:nvSpPr>
        <p:spPr>
          <a:xfrm rot="-2252299" flipH="1">
            <a:off x="6870700" y="3600450"/>
            <a:ext cx="2305050" cy="11938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3"/>
          <p:cNvSpPr>
            <a:spLocks noGrp="1"/>
          </p:cNvSpPr>
          <p:nvPr>
            <p:ph idx="1"/>
          </p:nvPr>
        </p:nvSpPr>
        <p:spPr>
          <a:xfrm>
            <a:off x="2063750" y="1557338"/>
            <a:ext cx="7993063" cy="576262"/>
          </a:xfrm>
        </p:spPr>
        <p:txBody>
          <a:bodyPr vert="horz" wrap="square" lIns="91440" tIns="45720" rIns="91440" bIns="45720" anchor="t"/>
          <a:p>
            <a:pPr eaLnBrk="1" hangingPunct="1"/>
            <a:r>
              <a:rPr lang="zh-CN" altLang="en-US" dirty="0">
                <a:solidFill>
                  <a:srgbClr val="0000FF"/>
                </a:solidFill>
              </a:rPr>
              <a:t>补充</a:t>
            </a:r>
            <a:r>
              <a:rPr lang="zh-CN" altLang="en-US" dirty="0"/>
              <a:t>下划线处的</a:t>
            </a:r>
            <a:r>
              <a:rPr lang="zh-CN" altLang="en-US" dirty="0">
                <a:solidFill>
                  <a:srgbClr val="0000FF"/>
                </a:solidFill>
              </a:rPr>
              <a:t>占位符</a:t>
            </a:r>
            <a:r>
              <a:rPr lang="zh-CN" altLang="en-US" dirty="0"/>
              <a:t>，输出五个成语</a:t>
            </a:r>
            <a:endParaRPr lang="zh-CN" altLang="en-US" dirty="0"/>
          </a:p>
        </p:txBody>
      </p:sp>
      <p:sp>
        <p:nvSpPr>
          <p:cNvPr id="88066" name="AutoShape 4"/>
          <p:cNvSpPr/>
          <p:nvPr/>
        </p:nvSpPr>
        <p:spPr>
          <a:xfrm>
            <a:off x="1310005" y="1270635"/>
            <a:ext cx="9267190" cy="2140679"/>
          </a:xfrm>
          <a:prstGeom prst="roundRect">
            <a:avLst>
              <a:gd name="adj" fmla="val 8819"/>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wrap="square" anchor="t">
            <a:spAutoFit/>
          </a:bodyPr>
          <a:p>
            <a:r>
              <a:rPr lang="en-US" altLang="zh-CN" b="1" dirty="0">
                <a:solidFill>
                  <a:srgbClr val="0000FF"/>
                </a:solidFill>
                <a:latin typeface="Arial" panose="020B0604020202020204" pitchFamily="34" charset="0"/>
                <a:ea typeface="宋体" panose="02010600030101010101" pitchFamily="2" charset="-122"/>
              </a:rPr>
              <a:t>string yi = "</a:t>
            </a:r>
            <a:r>
              <a:rPr lang="zh-CN" altLang="en-US" b="1" dirty="0">
                <a:solidFill>
                  <a:srgbClr val="0000FF"/>
                </a:solidFill>
                <a:latin typeface="Arial" panose="020B0604020202020204" pitchFamily="34" charset="0"/>
                <a:ea typeface="黑体" panose="02010609060101010101" pitchFamily="49" charset="-122"/>
              </a:rPr>
              <a:t>一</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r>
              <a:rPr lang="en-US" altLang="zh-CN" b="1" dirty="0">
                <a:solidFill>
                  <a:srgbClr val="0000FF"/>
                </a:solidFill>
                <a:latin typeface="Arial" panose="020B0604020202020204" pitchFamily="34" charset="0"/>
                <a:ea typeface="宋体" panose="02010600030101010101" pitchFamily="2" charset="-122"/>
              </a:rPr>
              <a:t>string er = "</a:t>
            </a:r>
            <a:r>
              <a:rPr lang="zh-CN" altLang="en-US" b="1" dirty="0">
                <a:solidFill>
                  <a:srgbClr val="0000FF"/>
                </a:solidFill>
                <a:latin typeface="Arial" panose="020B0604020202020204" pitchFamily="34" charset="0"/>
                <a:ea typeface="黑体" panose="02010609060101010101" pitchFamily="49" charset="-122"/>
              </a:rPr>
              <a:t>二</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r>
              <a:rPr lang="en-US" altLang="zh-CN" b="1" dirty="0">
                <a:solidFill>
                  <a:srgbClr val="0000FF"/>
                </a:solidFill>
                <a:latin typeface="Arial" panose="020B0604020202020204" pitchFamily="34" charset="0"/>
                <a:ea typeface="宋体" panose="02010600030101010101" pitchFamily="2" charset="-122"/>
              </a:rPr>
              <a:t>string san = "</a:t>
            </a:r>
            <a:r>
              <a:rPr lang="zh-CN" altLang="en-US" b="1" dirty="0">
                <a:solidFill>
                  <a:srgbClr val="0000FF"/>
                </a:solidFill>
                <a:latin typeface="Arial" panose="020B0604020202020204" pitchFamily="34" charset="0"/>
                <a:ea typeface="黑体" panose="02010609060101010101" pitchFamily="49" charset="-122"/>
              </a:rPr>
              <a:t>三</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r>
              <a:rPr lang="en-US" altLang="zh-CN" b="1" dirty="0">
                <a:latin typeface="Arial" panose="020B0604020202020204" pitchFamily="34" charset="0"/>
                <a:ea typeface="宋体" panose="02010600030101010101" pitchFamily="2" charset="-122"/>
              </a:rPr>
              <a:t>string word = string.Format(</a:t>
            </a:r>
            <a:endParaRPr lang="en-US" altLang="zh-CN" b="1" dirty="0">
              <a:latin typeface="Arial" panose="020B0604020202020204" pitchFamily="34" charset="0"/>
              <a:ea typeface="宋体" panose="02010600030101010101" pitchFamily="2" charset="-122"/>
            </a:endParaRPr>
          </a:p>
          <a:p>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黑体" panose="02010609060101010101" pitchFamily="49" charset="-122"/>
              </a:rPr>
              <a:t>独</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 </a:t>
            </a:r>
            <a:r>
              <a:rPr lang="zh-CN" altLang="en-US" b="1" dirty="0">
                <a:latin typeface="Arial" panose="020B0604020202020204" pitchFamily="34" charset="0"/>
                <a:ea typeface="黑体" panose="02010609060101010101" pitchFamily="49" charset="-122"/>
              </a:rPr>
              <a:t>无</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_ </a:t>
            </a:r>
            <a:r>
              <a:rPr lang="zh-CN" altLang="en-US" b="1" dirty="0">
                <a:latin typeface="Arial" panose="020B0604020202020204" pitchFamily="34" charset="0"/>
                <a:ea typeface="黑体" panose="02010609060101010101" pitchFamily="49" charset="-122"/>
              </a:rPr>
              <a:t>心</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 </a:t>
            </a:r>
            <a:r>
              <a:rPr lang="zh-CN" altLang="en-US" b="1" dirty="0">
                <a:latin typeface="Arial" panose="020B0604020202020204" pitchFamily="34" charset="0"/>
                <a:ea typeface="黑体" panose="02010609060101010101" pitchFamily="49" charset="-122"/>
              </a:rPr>
              <a:t>意</a:t>
            </a:r>
            <a:r>
              <a:rPr lang="zh-CN" altLang="en-US"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黑体" panose="02010609060101010101" pitchFamily="49" charset="-122"/>
              </a:rPr>
              <a:t>垂涎</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 </a:t>
            </a:r>
            <a:r>
              <a:rPr lang="zh-CN" altLang="en-US" b="1" dirty="0">
                <a:latin typeface="Arial" panose="020B0604020202020204" pitchFamily="34" charset="0"/>
                <a:ea typeface="黑体" panose="02010609060101010101" pitchFamily="49" charset="-122"/>
              </a:rPr>
              <a:t>尺</a:t>
            </a:r>
            <a:r>
              <a:rPr lang="zh-CN" altLang="en-US"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黑体" panose="02010609060101010101" pitchFamily="49" charset="-122"/>
              </a:rPr>
              <a:t>略知</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 _</a:t>
            </a:r>
            <a:r>
              <a:rPr lang="zh-CN" altLang="en-US"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黑体" panose="02010609060101010101" pitchFamily="49" charset="-122"/>
              </a:rPr>
              <a:t>举</a:t>
            </a:r>
            <a:r>
              <a:rPr lang="en-US" altLang="zh-CN" b="1" dirty="0">
                <a:latin typeface="Arial" panose="020B0604020202020204" pitchFamily="34" charset="0"/>
                <a:ea typeface="宋体" panose="02010600030101010101" pitchFamily="2" charset="-122"/>
              </a:rPr>
              <a:t>_ </a:t>
            </a:r>
            <a:r>
              <a:rPr lang="zh-CN" altLang="en-US" b="1" dirty="0">
                <a:latin typeface="Arial" panose="020B0604020202020204" pitchFamily="34" charset="0"/>
                <a:ea typeface="黑体" panose="02010609060101010101" pitchFamily="49" charset="-122"/>
              </a:rPr>
              <a:t>反</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_",</a:t>
            </a:r>
            <a:endParaRPr lang="en-US" altLang="zh-CN" b="1" dirty="0">
              <a:latin typeface="Arial" panose="020B0604020202020204" pitchFamily="34" charset="0"/>
              <a:ea typeface="宋体" panose="02010600030101010101" pitchFamily="2" charset="-122"/>
            </a:endParaRPr>
          </a:p>
          <a:p>
            <a:r>
              <a:rPr lang="en-US" altLang="zh-CN" b="1" dirty="0">
                <a:latin typeface="Arial" panose="020B0604020202020204" pitchFamily="34" charset="0"/>
                <a:ea typeface="宋体" panose="02010600030101010101" pitchFamily="2" charset="-122"/>
              </a:rPr>
              <a:t>      </a:t>
            </a:r>
            <a:r>
              <a:rPr lang="en-US" altLang="zh-CN" b="1" dirty="0">
                <a:solidFill>
                  <a:srgbClr val="0000FF"/>
                </a:solidFill>
                <a:latin typeface="Arial" panose="020B0604020202020204" pitchFamily="34" charset="0"/>
                <a:ea typeface="宋体" panose="02010600030101010101" pitchFamily="2" charset="-122"/>
              </a:rPr>
              <a:t>yi, er, san</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r>
              <a:rPr lang="en-US" altLang="zh-CN" b="1" dirty="0">
                <a:latin typeface="Arial" panose="020B0604020202020204" pitchFamily="34" charset="0"/>
                <a:ea typeface="宋体" panose="02010600030101010101" pitchFamily="2" charset="-122"/>
              </a:rPr>
              <a:t>Console.WriteLine(word);</a:t>
            </a:r>
            <a:endParaRPr lang="en-US" altLang="zh-CN" b="1" dirty="0">
              <a:latin typeface="Arial" panose="020B0604020202020204" pitchFamily="34" charset="0"/>
              <a:ea typeface="宋体" panose="02010600030101010101" pitchFamily="2" charset="-122"/>
            </a:endParaRPr>
          </a:p>
        </p:txBody>
      </p:sp>
      <p:sp>
        <p:nvSpPr>
          <p:cNvPr id="88067" name="AutoShape 5"/>
          <p:cNvSpPr/>
          <p:nvPr/>
        </p:nvSpPr>
        <p:spPr>
          <a:xfrm>
            <a:off x="1310005" y="1297305"/>
            <a:ext cx="9283065" cy="2114147"/>
          </a:xfrm>
          <a:prstGeom prst="roundRect">
            <a:avLst>
              <a:gd name="adj" fmla="val 6787"/>
            </a:avLst>
          </a:prstGeom>
          <a:gradFill rotWithShape="1">
            <a:gsLst>
              <a:gs pos="0">
                <a:srgbClr val="CCFFFF"/>
              </a:gs>
              <a:gs pos="100000">
                <a:schemeClr val="bg1"/>
              </a:gs>
            </a:gsLst>
            <a:lin ang="5400000" scaled="1"/>
            <a:tileRect/>
          </a:gradFill>
          <a:ln w="9525" cap="flat" cmpd="sng">
            <a:solidFill>
              <a:srgbClr val="008080"/>
            </a:solidFill>
            <a:prstDash val="solid"/>
            <a:round/>
            <a:headEnd type="none" w="med" len="med"/>
            <a:tailEnd type="none" w="med" len="med"/>
          </a:ln>
        </p:spPr>
        <p:txBody>
          <a:bodyPr wrap="square" anchor="t">
            <a:spAutoFit/>
          </a:bodyPr>
          <a:p>
            <a:r>
              <a:rPr lang="en-US" altLang="zh-CN" b="1" dirty="0">
                <a:latin typeface="Courier New" panose="02070309020205020404" pitchFamily="49" charset="0"/>
                <a:ea typeface="宋体" panose="02010600030101010101" pitchFamily="2" charset="-122"/>
                <a:cs typeface="Courier New" panose="02070309020205020404" pitchFamily="49" charset="0"/>
              </a:rPr>
              <a:t>string yi = "</a:t>
            </a:r>
            <a:r>
              <a:rPr lang="zh-CN" altLang="en-US" b="1" dirty="0">
                <a:latin typeface="Courier New" panose="02070309020205020404" pitchFamily="49" charset="0"/>
                <a:ea typeface="黑体" panose="02010609060101010101" pitchFamily="49" charset="-122"/>
                <a:cs typeface="Courier New" panose="02070309020205020404" pitchFamily="49" charset="0"/>
              </a:rPr>
              <a:t>一</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string er = "</a:t>
            </a:r>
            <a:r>
              <a:rPr lang="zh-CN" altLang="en-US" b="1" dirty="0">
                <a:latin typeface="Courier New" panose="02070309020205020404" pitchFamily="49" charset="0"/>
                <a:ea typeface="黑体" panose="02010609060101010101" pitchFamily="49" charset="-122"/>
                <a:cs typeface="Courier New" panose="02070309020205020404" pitchFamily="49" charset="0"/>
              </a:rPr>
              <a:t>二</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string san = "</a:t>
            </a:r>
            <a:r>
              <a:rPr lang="zh-CN" altLang="en-US" b="1" dirty="0">
                <a:latin typeface="Courier New" panose="02070309020205020404" pitchFamily="49" charset="0"/>
                <a:ea typeface="黑体" panose="02010609060101010101" pitchFamily="49" charset="-122"/>
                <a:cs typeface="Courier New" panose="02070309020205020404" pitchFamily="49" charset="0"/>
              </a:rPr>
              <a:t>三</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string word = string.Format( </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   "</a:t>
            </a:r>
            <a:r>
              <a:rPr lang="zh-CN" altLang="en-US" b="1" dirty="0">
                <a:latin typeface="Courier New" panose="02070309020205020404" pitchFamily="49" charset="0"/>
                <a:ea typeface="黑体" panose="02010609060101010101" pitchFamily="49" charset="-122"/>
                <a:cs typeface="Courier New" panose="02070309020205020404" pitchFamily="49" charset="0"/>
              </a:rPr>
              <a:t>独</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{0}</a:t>
            </a:r>
            <a:r>
              <a:rPr lang="zh-CN" altLang="en-US" b="1" dirty="0">
                <a:latin typeface="Courier New" panose="02070309020205020404" pitchFamily="49" charset="0"/>
                <a:ea typeface="黑体" panose="02010609060101010101" pitchFamily="49" charset="-122"/>
                <a:cs typeface="Courier New" panose="02070309020205020404" pitchFamily="49" charset="0"/>
              </a:rPr>
              <a:t>无</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{1}</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{2}</a:t>
            </a:r>
            <a:r>
              <a:rPr lang="zh-CN" altLang="en-US" b="1" dirty="0">
                <a:latin typeface="Courier New" panose="02070309020205020404" pitchFamily="49" charset="0"/>
                <a:ea typeface="黑体" panose="02010609060101010101" pitchFamily="49" charset="-122"/>
                <a:cs typeface="Courier New" panose="02070309020205020404" pitchFamily="49" charset="0"/>
              </a:rPr>
              <a:t>心</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{1}</a:t>
            </a:r>
            <a:r>
              <a:rPr lang="zh-CN" altLang="en-US" b="1" dirty="0">
                <a:latin typeface="Courier New" panose="02070309020205020404" pitchFamily="49" charset="0"/>
                <a:ea typeface="黑体" panose="02010609060101010101" pitchFamily="49" charset="-122"/>
                <a:cs typeface="Courier New" panose="02070309020205020404" pitchFamily="49" charset="0"/>
              </a:rPr>
              <a:t>意</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zh-CN" altLang="en-US" b="1" dirty="0">
                <a:latin typeface="Courier New" panose="02070309020205020404" pitchFamily="49" charset="0"/>
                <a:ea typeface="黑体" panose="02010609060101010101" pitchFamily="49" charset="-122"/>
                <a:cs typeface="Courier New" panose="02070309020205020404" pitchFamily="49" charset="0"/>
              </a:rPr>
              <a:t>垂涎</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{2}</a:t>
            </a:r>
            <a:r>
              <a:rPr lang="zh-CN" altLang="en-US" b="1" dirty="0">
                <a:latin typeface="Courier New" panose="02070309020205020404" pitchFamily="49" charset="0"/>
                <a:ea typeface="黑体" panose="02010609060101010101" pitchFamily="49" charset="-122"/>
                <a:cs typeface="Courier New" panose="02070309020205020404" pitchFamily="49" charset="0"/>
              </a:rPr>
              <a:t>尺</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zh-CN" altLang="en-US" b="1" dirty="0">
                <a:latin typeface="Courier New" panose="02070309020205020404" pitchFamily="49" charset="0"/>
                <a:ea typeface="黑体" panose="02010609060101010101" pitchFamily="49" charset="-122"/>
                <a:cs typeface="Courier New" panose="02070309020205020404" pitchFamily="49" charset="0"/>
              </a:rPr>
              <a:t>略知</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{0}{1}</a:t>
            </a:r>
            <a:r>
              <a:rPr lang="zh-CN" altLang="en-US" b="1" dirty="0">
                <a:latin typeface="Courier New" panose="02070309020205020404" pitchFamily="49" charset="0"/>
                <a:ea typeface="宋体" panose="02010600030101010101" pitchFamily="2" charset="-122"/>
                <a:cs typeface="Courier New" panose="02070309020205020404" pitchFamily="49" charset="0"/>
              </a:rPr>
              <a:t>，</a:t>
            </a:r>
            <a:r>
              <a:rPr lang="zh-CN" altLang="en-US" b="1" dirty="0">
                <a:latin typeface="Courier New" panose="02070309020205020404" pitchFamily="49" charset="0"/>
                <a:ea typeface="黑体" panose="02010609060101010101" pitchFamily="49" charset="-122"/>
                <a:cs typeface="Courier New" panose="02070309020205020404" pitchFamily="49" charset="0"/>
              </a:rPr>
              <a:t>举</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{0}</a:t>
            </a:r>
            <a:r>
              <a:rPr lang="zh-CN" altLang="en-US" b="1" dirty="0">
                <a:latin typeface="Courier New" panose="02070309020205020404" pitchFamily="49" charset="0"/>
                <a:ea typeface="黑体" panose="02010609060101010101" pitchFamily="49" charset="-122"/>
                <a:cs typeface="Courier New" panose="02070309020205020404" pitchFamily="49" charset="0"/>
              </a:rPr>
              <a:t>反</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{2}</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      </a:t>
            </a: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yi, er, san</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b="1" dirty="0">
                <a:latin typeface="Courier New" panose="02070309020205020404" pitchFamily="49" charset="0"/>
                <a:ea typeface="宋体" panose="02010600030101010101" pitchFamily="2" charset="-122"/>
                <a:cs typeface="Courier New" panose="02070309020205020404" pitchFamily="49" charset="0"/>
              </a:rPr>
              <a:t>Console.WriteLine(word);</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p:txBody>
      </p:sp>
      <p:pic>
        <p:nvPicPr>
          <p:cNvPr id="88068" name="Picture 6" descr="现场编程1"/>
          <p:cNvPicPr>
            <a:picLocks noChangeAspect="1"/>
          </p:cNvPicPr>
          <p:nvPr/>
        </p:nvPicPr>
        <p:blipFill>
          <a:blip r:embed="rId1"/>
          <a:stretch>
            <a:fillRect/>
          </a:stretch>
        </p:blipFill>
        <p:spPr>
          <a:xfrm>
            <a:off x="2860040" y="4306888"/>
            <a:ext cx="5905500" cy="1354137"/>
          </a:xfrm>
          <a:prstGeom prst="rect">
            <a:avLst/>
          </a:prstGeom>
          <a:noFill/>
          <a:ln w="9525">
            <a:noFill/>
          </a:ln>
        </p:spPr>
      </p:pic>
      <p:sp>
        <p:nvSpPr>
          <p:cNvPr id="88069" name="标题 1"/>
          <p:cNvSpPr>
            <a:spLocks noGrp="1"/>
          </p:cNvSpPr>
          <p:nvPr>
            <p:ph type="title"/>
          </p:nvPr>
        </p:nvSpPr>
        <p:spPr/>
        <p:txBody>
          <a:bodyPr vert="horz" wrap="square" lIns="91440" tIns="45720" rIns="91440" bIns="45720" anchor="ctr"/>
          <a:p>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88067"/>
                                        </p:tgtEl>
                                        <p:attrNameLst>
                                          <p:attrName>style.visibility</p:attrName>
                                        </p:attrNameLst>
                                      </p:cBhvr>
                                      <p:to>
                                        <p:strVal val="visible"/>
                                      </p:to>
                                    </p:set>
                                    <p:anim calcmode="lin" valueType="num">
                                      <p:cBhvr additive="base">
                                        <p:cTn id="11" dur="5000" fill="hold"/>
                                        <p:tgtEl>
                                          <p:spTgt spid="88067"/>
                                        </p:tgtEl>
                                        <p:attrNameLst>
                                          <p:attrName>ppt_x</p:attrName>
                                        </p:attrNameLst>
                                      </p:cBhvr>
                                      <p:tavLst>
                                        <p:tav tm="0">
                                          <p:val>
                                            <p:strVal val="#ppt_x"/>
                                          </p:val>
                                        </p:tav>
                                        <p:tav tm="100000">
                                          <p:val>
                                            <p:strVal val="#ppt_x"/>
                                          </p:val>
                                        </p:tav>
                                      </p:tavLst>
                                    </p:anim>
                                    <p:anim calcmode="lin" valueType="num">
                                      <p:cBhvr additive="base">
                                        <p:cTn id="12" dur="5000" fill="hold"/>
                                        <p:tgtEl>
                                          <p:spTgt spid="88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P spid="8806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1072833" y="1035685"/>
            <a:ext cx="7918450" cy="544513"/>
          </a:xfrm>
        </p:spPr>
        <p:txBody>
          <a:bodyPr vert="horz" wrap="square" lIns="91440" tIns="45720" rIns="91440" bIns="45720" anchor="ctr">
            <a:normAutofit fontScale="90000"/>
          </a:bodyPr>
          <a:p>
            <a:pPr eaLnBrk="1" hangingPunct="1"/>
            <a:r>
              <a:rPr lang="zh-CN" altLang="en-US" dirty="0">
                <a:latin typeface="宋体" panose="02010600030101010101" pitchFamily="2" charset="-122"/>
                <a:ea typeface="宋体" panose="02010600030101010101" pitchFamily="2" charset="-122"/>
              </a:rPr>
              <a:t>复杂</a:t>
            </a:r>
            <a:r>
              <a:rPr lang="en-US" altLang="zh-CN" dirty="0">
                <a:latin typeface="宋体" panose="02010600030101010101" pitchFamily="2" charset="-122"/>
                <a:ea typeface="宋体" panose="02010600030101010101" pitchFamily="2" charset="-122"/>
              </a:rPr>
              <a:t>Format</a:t>
            </a:r>
            <a:r>
              <a:rPr lang="zh-CN" altLang="en-US" dirty="0">
                <a:latin typeface="宋体" panose="02010600030101010101" pitchFamily="2" charset="-122"/>
                <a:ea typeface="宋体" panose="02010600030101010101" pitchFamily="2" charset="-122"/>
              </a:rPr>
              <a:t>函数</a:t>
            </a:r>
            <a:endParaRPr lang="zh-CN" altLang="en-US" dirty="0">
              <a:latin typeface="宋体" panose="02010600030101010101" pitchFamily="2" charset="-122"/>
              <a:ea typeface="宋体" panose="02010600030101010101" pitchFamily="2" charset="-122"/>
            </a:endParaRPr>
          </a:p>
        </p:txBody>
      </p:sp>
      <p:sp>
        <p:nvSpPr>
          <p:cNvPr id="89090" name="Rectangle 3"/>
          <p:cNvSpPr/>
          <p:nvPr/>
        </p:nvSpPr>
        <p:spPr>
          <a:xfrm>
            <a:off x="927100" y="1815465"/>
            <a:ext cx="9985375" cy="4121785"/>
          </a:xfrm>
          <a:prstGeom prst="rect">
            <a:avLst/>
          </a:prstGeom>
          <a:noFill/>
          <a:ln w="9525">
            <a:noFill/>
          </a:ln>
        </p:spPr>
        <p:txBody>
          <a:bodyPr anchor="t"/>
          <a:p>
            <a:pPr>
              <a:spcBef>
                <a:spcPct val="20000"/>
              </a:spcBef>
              <a:buClr>
                <a:schemeClr val="hlink"/>
              </a:buClr>
              <a:buFont typeface="Wingdings" panose="05000000000000000000" pitchFamily="2" charset="2"/>
              <a:buChar char="•"/>
            </a:pPr>
            <a:r>
              <a:rPr lang="zh-CN" altLang="en-US" sz="2400" b="1" dirty="0">
                <a:solidFill>
                  <a:srgbClr val="0000FF"/>
                </a:solidFill>
                <a:latin typeface="Courier New" panose="02070309020205020404" pitchFamily="49" charset="0"/>
                <a:ea typeface="宋体" panose="02010600030101010101" pitchFamily="2" charset="-122"/>
              </a:rPr>
              <a:t>货币金额格式</a:t>
            </a:r>
            <a:r>
              <a:rPr lang="en-US" altLang="zh-CN" sz="2400" b="1" dirty="0">
                <a:solidFill>
                  <a:srgbClr val="0000FF"/>
                </a:solidFill>
                <a:latin typeface="Courier New" panose="02070309020205020404" pitchFamily="49" charset="0"/>
                <a:ea typeface="宋体" panose="02010600030101010101" pitchFamily="2" charset="-122"/>
              </a:rPr>
              <a:t>(C</a:t>
            </a:r>
            <a:r>
              <a:rPr lang="zh-CN" altLang="en-US" sz="2400" b="1" dirty="0">
                <a:solidFill>
                  <a:srgbClr val="0000FF"/>
                </a:solidFill>
                <a:latin typeface="Courier New" panose="02070309020205020404" pitchFamily="49" charset="0"/>
                <a:ea typeface="宋体" panose="02010600030101010101" pitchFamily="2" charset="-122"/>
              </a:rPr>
              <a:t>或</a:t>
            </a:r>
            <a:r>
              <a:rPr lang="en-US" altLang="zh-CN" sz="2400" b="1" dirty="0">
                <a:solidFill>
                  <a:srgbClr val="0000FF"/>
                </a:solidFill>
                <a:latin typeface="Courier New" panose="02070309020205020404" pitchFamily="49" charset="0"/>
                <a:ea typeface="宋体" panose="02010600030101010101" pitchFamily="2" charset="-122"/>
              </a:rPr>
              <a:t>c)</a:t>
            </a:r>
            <a:endParaRPr lang="en-US" altLang="zh-CN" sz="2400" b="1" dirty="0">
              <a:solidFill>
                <a:srgbClr val="0000FF"/>
              </a:solidFill>
              <a:latin typeface="Courier New" panose="02070309020205020404" pitchFamily="49" charset="0"/>
              <a:ea typeface="宋体" panose="02010600030101010101" pitchFamily="2" charset="-122"/>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rPr>
              <a:t>字符</a:t>
            </a:r>
            <a:r>
              <a:rPr lang="en-US" altLang="zh-CN" sz="2400" b="1" dirty="0">
                <a:solidFill>
                  <a:schemeClr val="tx2"/>
                </a:solidFill>
                <a:latin typeface="Courier New" panose="02070309020205020404" pitchFamily="49" charset="0"/>
                <a:ea typeface="宋体" panose="02010600030101010101" pitchFamily="2" charset="-122"/>
              </a:rPr>
              <a:t>C</a:t>
            </a:r>
            <a:r>
              <a:rPr lang="zh-CN" altLang="en-US" sz="2400" b="1" dirty="0">
                <a:solidFill>
                  <a:schemeClr val="tx2"/>
                </a:solidFill>
                <a:latin typeface="Courier New" panose="02070309020205020404" pitchFamily="49" charset="0"/>
                <a:ea typeface="宋体" panose="02010600030101010101" pitchFamily="2" charset="-122"/>
              </a:rPr>
              <a:t>（或</a:t>
            </a:r>
            <a:r>
              <a:rPr lang="en-US" altLang="zh-CN" sz="2400" b="1" dirty="0">
                <a:solidFill>
                  <a:schemeClr val="tx2"/>
                </a:solidFill>
                <a:latin typeface="Courier New" panose="02070309020205020404" pitchFamily="49" charset="0"/>
                <a:ea typeface="宋体" panose="02010600030101010101" pitchFamily="2" charset="-122"/>
              </a:rPr>
              <a:t>c</a:t>
            </a:r>
            <a:r>
              <a:rPr lang="zh-CN" altLang="en-US" sz="2400" b="1" dirty="0">
                <a:solidFill>
                  <a:schemeClr val="tx2"/>
                </a:solidFill>
                <a:latin typeface="Courier New" panose="02070309020205020404" pitchFamily="49" charset="0"/>
                <a:ea typeface="宋体" panose="02010600030101010101" pitchFamily="2" charset="-122"/>
              </a:rPr>
              <a:t>）用来将数据转换为货币金额格式。紧跟在字符</a:t>
            </a:r>
            <a:r>
              <a:rPr lang="en-US" altLang="zh-CN" sz="2400" b="1" dirty="0">
                <a:solidFill>
                  <a:schemeClr val="tx2"/>
                </a:solidFill>
                <a:latin typeface="Courier New" panose="02070309020205020404" pitchFamily="49" charset="0"/>
                <a:ea typeface="宋体" panose="02010600030101010101" pitchFamily="2" charset="-122"/>
              </a:rPr>
              <a:t>C</a:t>
            </a:r>
            <a:r>
              <a:rPr lang="zh-CN" altLang="en-US" sz="2400" b="1" dirty="0">
                <a:solidFill>
                  <a:schemeClr val="tx2"/>
                </a:solidFill>
                <a:latin typeface="Courier New" panose="02070309020205020404" pitchFamily="49" charset="0"/>
                <a:ea typeface="宋体" panose="02010600030101010101" pitchFamily="2" charset="-122"/>
              </a:rPr>
              <a:t>后面的数字定义货币金额数据</a:t>
            </a:r>
            <a:r>
              <a:rPr lang="zh-CN" altLang="en-US" sz="2400" b="1" dirty="0">
                <a:solidFill>
                  <a:schemeClr val="accent2"/>
                </a:solidFill>
                <a:latin typeface="Courier New" panose="02070309020205020404" pitchFamily="49" charset="0"/>
                <a:ea typeface="宋体" panose="02010600030101010101" pitchFamily="2" charset="-122"/>
              </a:rPr>
              <a:t>小数点后</a:t>
            </a:r>
            <a:r>
              <a:rPr lang="zh-CN" altLang="en-US" sz="2400" b="1" dirty="0">
                <a:solidFill>
                  <a:schemeClr val="tx2"/>
                </a:solidFill>
                <a:latin typeface="Courier New" panose="02070309020205020404" pitchFamily="49" charset="0"/>
                <a:ea typeface="宋体" panose="02010600030101010101" pitchFamily="2" charset="-122"/>
              </a:rPr>
              <a:t>应保留的</a:t>
            </a:r>
            <a:r>
              <a:rPr lang="zh-CN" altLang="en-US" sz="2400" b="1" dirty="0">
                <a:solidFill>
                  <a:schemeClr val="accent2"/>
                </a:solidFill>
                <a:latin typeface="Courier New" panose="02070309020205020404" pitchFamily="49" charset="0"/>
                <a:ea typeface="宋体" panose="02010600030101010101" pitchFamily="2" charset="-122"/>
              </a:rPr>
              <a:t>位数</a:t>
            </a:r>
            <a:r>
              <a:rPr lang="zh-CN" altLang="en-US" sz="2400" b="1" dirty="0">
                <a:solidFill>
                  <a:schemeClr val="tx2"/>
                </a:solidFill>
                <a:latin typeface="Courier New" panose="02070309020205020404" pitchFamily="49" charset="0"/>
                <a:ea typeface="宋体" panose="02010600030101010101" pitchFamily="2" charset="-122"/>
              </a:rPr>
              <a:t>。如</a:t>
            </a:r>
            <a:r>
              <a:rPr lang="en-US" altLang="zh-CN" sz="2400" b="1" dirty="0">
                <a:solidFill>
                  <a:schemeClr val="tx2"/>
                </a:solidFill>
                <a:latin typeface="Courier New" panose="02070309020205020404" pitchFamily="49" charset="0"/>
                <a:ea typeface="宋体" panose="02010600030101010101" pitchFamily="2" charset="-122"/>
              </a:rPr>
              <a:t>:</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int CurValue=12345678;</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double fCurValue=12345678.125;</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String str1=String.Format(null,”{0:</a:t>
            </a:r>
            <a:r>
              <a:rPr lang="en-US" altLang="zh-CN" sz="2400" b="1" dirty="0">
                <a:solidFill>
                  <a:schemeClr val="accent2"/>
                </a:solidFill>
                <a:latin typeface="Courier New" panose="02070309020205020404" pitchFamily="49" charset="0"/>
                <a:ea typeface="宋体" panose="02010600030101010101" pitchFamily="2" charset="-122"/>
              </a:rPr>
              <a:t>C2</a:t>
            </a:r>
            <a:r>
              <a:rPr lang="en-US" altLang="zh-CN" sz="2400" b="1" dirty="0">
                <a:solidFill>
                  <a:schemeClr val="tx2"/>
                </a:solidFill>
                <a:latin typeface="Courier New" panose="02070309020205020404" pitchFamily="49" charset="0"/>
                <a:ea typeface="宋体" panose="02010600030101010101" pitchFamily="2" charset="-122"/>
              </a:rPr>
              <a:t>}”,CurValue);</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String str2=String.Format(null,”{0:</a:t>
            </a:r>
            <a:r>
              <a:rPr lang="en-US" altLang="zh-CN" sz="2400" b="1" dirty="0">
                <a:solidFill>
                  <a:schemeClr val="accent2"/>
                </a:solidFill>
                <a:latin typeface="Courier New" panose="02070309020205020404" pitchFamily="49" charset="0"/>
                <a:ea typeface="宋体" panose="02010600030101010101" pitchFamily="2" charset="-122"/>
              </a:rPr>
              <a:t>C2</a:t>
            </a:r>
            <a:r>
              <a:rPr lang="en-US" altLang="zh-CN" sz="2400" b="1" dirty="0">
                <a:solidFill>
                  <a:schemeClr val="tx2"/>
                </a:solidFill>
                <a:latin typeface="Courier New" panose="02070309020205020404" pitchFamily="49" charset="0"/>
                <a:ea typeface="宋体" panose="02010600030101010101" pitchFamily="2" charset="-122"/>
              </a:rPr>
              <a:t>}”,fCurValue);</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a:t>
            </a:r>
            <a:r>
              <a:rPr lang="zh-CN" altLang="en-US" sz="2400" b="1" dirty="0">
                <a:solidFill>
                  <a:schemeClr val="tx2"/>
                </a:solidFill>
                <a:latin typeface="Courier New" panose="02070309020205020404" pitchFamily="49" charset="0"/>
                <a:ea typeface="宋体" panose="02010600030101010101" pitchFamily="2" charset="-122"/>
              </a:rPr>
              <a:t>结果： ￥</a:t>
            </a:r>
            <a:r>
              <a:rPr lang="en-US" altLang="zh-CN" sz="2400" b="1" dirty="0">
                <a:solidFill>
                  <a:schemeClr val="tx2"/>
                </a:solidFill>
                <a:latin typeface="Courier New" panose="02070309020205020404" pitchFamily="49" charset="0"/>
                <a:ea typeface="宋体" panose="02010600030101010101" pitchFamily="2" charset="-122"/>
              </a:rPr>
              <a:t>12,345,678.00</a:t>
            </a:r>
            <a:endParaRPr lang="en-US" altLang="zh-CN" sz="2400" b="1" dirty="0">
              <a:solidFill>
                <a:schemeClr val="tx2"/>
              </a:solidFill>
              <a:latin typeface="Courier New" panose="02070309020205020404" pitchFamily="49" charset="0"/>
              <a:ea typeface="宋体" panose="02010600030101010101" pitchFamily="2" charset="-122"/>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rPr>
              <a:t>        </a:t>
            </a:r>
            <a:r>
              <a:rPr lang="zh-CN" altLang="en-US" sz="2400" b="1" dirty="0">
                <a:solidFill>
                  <a:schemeClr val="tx2"/>
                </a:solidFill>
                <a:latin typeface="Courier New" panose="02070309020205020404" pitchFamily="49" charset="0"/>
                <a:ea typeface="宋体" panose="02010600030101010101" pitchFamily="2" charset="-122"/>
              </a:rPr>
              <a:t>￥</a:t>
            </a:r>
            <a:r>
              <a:rPr lang="en-US" altLang="zh-CN" sz="2400" b="1" dirty="0">
                <a:solidFill>
                  <a:schemeClr val="tx2"/>
                </a:solidFill>
                <a:latin typeface="Courier New" panose="02070309020205020404" pitchFamily="49" charset="0"/>
                <a:ea typeface="宋体" panose="02010600030101010101" pitchFamily="2" charset="-122"/>
              </a:rPr>
              <a:t>12,345,678.13</a:t>
            </a:r>
            <a:endParaRPr lang="en-US" altLang="zh-CN" sz="2400" b="1" dirty="0">
              <a:solidFill>
                <a:schemeClr val="tx2"/>
              </a:solidFill>
              <a:latin typeface="Courier New" panose="02070309020205020404" pitchFamily="49"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p:nvPr/>
        </p:nvSpPr>
        <p:spPr>
          <a:xfrm>
            <a:off x="838200" y="1423670"/>
            <a:ext cx="10849610" cy="4817110"/>
          </a:xfrm>
          <a:prstGeom prst="rect">
            <a:avLst/>
          </a:prstGeom>
          <a:noFill/>
          <a:ln w="9525">
            <a:noFill/>
          </a:ln>
        </p:spPr>
        <p:txBody>
          <a:bodyPr anchor="t"/>
          <a:p>
            <a:pPr>
              <a:spcBef>
                <a:spcPct val="20000"/>
              </a:spcBef>
              <a:buClr>
                <a:schemeClr val="hlink"/>
              </a:buClr>
            </a:pP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整数数据格式</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(D</a:t>
            </a: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d)</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xxxx</a:t>
            </a:r>
            <a:endPar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）用来将数据转换为</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十进制</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数整数格式。紧跟在字符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后面的数字则规定了数字将表示的位数。如果这个数字小于整数数据的实际位数，则显示所有的整数位，若这个数字大于整数数据的实际位数，则在整数数据的前面用数字</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0</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补足所有的位数。如</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CurValue=12345678;</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str1=String.Format(null,”{0:D5}”,CurValue);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str2=String.Format(null,”{0:D9}”,CurValue);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结果： “</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12345678”         “012345678”</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0114" name="Rectangle 3"/>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3041015" y="187325"/>
            <a:ext cx="6426835" cy="630999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p:nvPr/>
        </p:nvSpPr>
        <p:spPr>
          <a:xfrm>
            <a:off x="838200" y="1452880"/>
            <a:ext cx="11420475" cy="5130800"/>
          </a:xfrm>
          <a:prstGeom prst="rect">
            <a:avLst/>
          </a:prstGeom>
          <a:noFill/>
          <a:ln w="9525">
            <a:noFill/>
          </a:ln>
        </p:spPr>
        <p:txBody>
          <a:bodyPr anchor="t"/>
          <a:p>
            <a:pPr>
              <a:spcBef>
                <a:spcPct val="20000"/>
              </a:spcBef>
              <a:buClr>
                <a:schemeClr val="hlink"/>
              </a:buClr>
            </a:pP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科学计数法格式</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(E</a:t>
            </a: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e)</a:t>
            </a:r>
            <a:endPar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浮点数常数可以使用科学计数法表示（也叫指数形式）</a:t>
            </a:r>
            <a:endPar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x.xxxxE+xxx</a:t>
            </a:r>
            <a:r>
              <a:rPr lang="zh-CN" altLang="en-US"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或</a:t>
            </a:r>
            <a:r>
              <a:rPr lang="en-US" altLang="zh-CN"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x.xxxxE-xxx     xxxxe+xxx</a:t>
            </a:r>
            <a:r>
              <a:rPr lang="zh-CN" altLang="en-US"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或</a:t>
            </a:r>
            <a:r>
              <a:rPr lang="en-US" altLang="zh-CN"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x.xxxxe-xxx</a:t>
            </a:r>
            <a:endParaRPr lang="en-US" altLang="zh-CN" sz="20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E</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e</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）用来将数据转换为科学计数法形式。紧跟在字符</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E</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后面的数字规定小数点后应保留的位数，如果</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E</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后面没有数字，则小数点后保留</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6</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位</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有效位数</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7</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位</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。如</a:t>
            </a: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double fCurValue=12345678.125;</a:t>
            </a:r>
            <a:endPar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str1=String.Format(null,”{0:E6}”,fCurValue);</a:t>
            </a:r>
            <a:endPar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str2=String.Format(null,”{0:E}”,fCurValue</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结果： “</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1.234568E+007”       “1.2345678E+007”</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1138" name="Rectangle 3"/>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xfrm>
            <a:off x="1919288" y="228600"/>
            <a:ext cx="7918450" cy="544513"/>
          </a:xfrm>
        </p:spPr>
        <p:txBody>
          <a:bodyPr vert="horz" wrap="square" lIns="91440" tIns="45720" rIns="91440" bIns="45720" anchor="ctr"/>
          <a:p>
            <a:pPr eaLnBrk="1" hangingPunct="1"/>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章 控制台输入和输出</a:t>
            </a:r>
            <a:endParaRPr lang="zh-CN" altLang="en-US" sz="2000" dirty="0">
              <a:latin typeface="宋体" panose="02010600030101010101" pitchFamily="2" charset="-122"/>
              <a:ea typeface="宋体" panose="02010600030101010101" pitchFamily="2" charset="-122"/>
            </a:endParaRPr>
          </a:p>
        </p:txBody>
      </p:sp>
      <p:sp>
        <p:nvSpPr>
          <p:cNvPr id="92162" name="Rectangle 3"/>
          <p:cNvSpPr/>
          <p:nvPr/>
        </p:nvSpPr>
        <p:spPr>
          <a:xfrm>
            <a:off x="911225" y="836930"/>
            <a:ext cx="10423525" cy="5544820"/>
          </a:xfrm>
          <a:prstGeom prst="rect">
            <a:avLst/>
          </a:prstGeom>
          <a:noFill/>
          <a:ln w="9525">
            <a:noFill/>
          </a:ln>
        </p:spPr>
        <p:txBody>
          <a:bodyPr anchor="t"/>
          <a:p>
            <a:pPr>
              <a:spcBef>
                <a:spcPct val="20000"/>
              </a:spcBef>
              <a:buClr>
                <a:schemeClr val="hlink"/>
              </a:buClr>
            </a:pP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定点数据格式</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xxxxxx.xx</a:t>
            </a:r>
            <a:endPar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F</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f</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）用来将浮点数据转换为</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定点数据格式</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。紧跟在字符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F</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后面的数字规定小数点后面应保留的位数，如果指定的数字大于数据小数部分的位数，则在小数点的最后用数字</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0</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补足，如果</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F</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后面没有数字，则默认为两位小数。如</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CurValue=12345678;</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double fCurValue=12345678.125;</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str1=String.Format(null,”{0:F2}”,CurValue);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str2=String.Format(null,”{0:F4}”,fCurValue);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结果： </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12,345,678.00            12,345,678.1250</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p:nvPr/>
        </p:nvSpPr>
        <p:spPr>
          <a:xfrm>
            <a:off x="838200" y="1354455"/>
            <a:ext cx="10344150" cy="4817110"/>
          </a:xfrm>
          <a:prstGeom prst="rect">
            <a:avLst/>
          </a:prstGeom>
          <a:noFill/>
          <a:ln w="9525">
            <a:noFill/>
          </a:ln>
        </p:spPr>
        <p:txBody>
          <a:bodyPr anchor="t"/>
          <a:p>
            <a:pPr>
              <a:spcBef>
                <a:spcPct val="20000"/>
              </a:spcBef>
              <a:buClr>
                <a:schemeClr val="hlink"/>
              </a:buClr>
            </a:pP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通用数据格式</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(G</a:t>
            </a:r>
            <a:r>
              <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g)</a:t>
            </a:r>
            <a:endParaRPr lang="en-US"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G</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g</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）用来表示通用数据格式。这个数据可能使用科学计数法来表示，也可能使用定点数据格式表示。在</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VisualC#</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中，若字符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G</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没有数字</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，即没有规定浮点数的精度，则用</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定点数据</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格式；如果</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G</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后面</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有指定数字</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（精度），则用</a:t>
            </a:r>
            <a:r>
              <a:rPr lang="zh-CN" altLang="en-US" sz="24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科学计数法</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表示。</a:t>
            </a:r>
            <a:endPar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double fCurValue=12345678.125;</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str1=String.Format(null,”{0:G}”,fCurValue);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str2=String.Format(null,”{0:G4}”,fCurValue);</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结果： </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12345678.125  1.234E+07</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3186" name="Rectangle 3"/>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p:nvPr/>
        </p:nvSpPr>
        <p:spPr>
          <a:xfrm>
            <a:off x="949960" y="1354455"/>
            <a:ext cx="10516870" cy="4222115"/>
          </a:xfrm>
          <a:prstGeom prst="rect">
            <a:avLst/>
          </a:prstGeom>
          <a:noFill/>
          <a:ln w="9525">
            <a:noFill/>
          </a:ln>
        </p:spPr>
        <p:txBody>
          <a:bodyPr anchor="t"/>
          <a:p>
            <a:pPr>
              <a:spcBef>
                <a:spcPct val="20000"/>
              </a:spcBef>
              <a:buClr>
                <a:schemeClr val="hlink"/>
              </a:buClr>
            </a:pPr>
            <a:r>
              <a:rPr lang="zh-CN"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自然数据格式(N或n )</a:t>
            </a: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zh-CN" altLang="zh-CN" sz="2400" b="1" dirty="0">
                <a:solidFill>
                  <a:srgbClr val="339966"/>
                </a:solidFill>
                <a:latin typeface="Courier New" panose="02070309020205020404" pitchFamily="49" charset="0"/>
                <a:ea typeface="宋体" panose="02010600030101010101" pitchFamily="2" charset="-122"/>
                <a:cs typeface="Courier New" panose="02070309020205020404" pitchFamily="49" charset="0"/>
              </a:rPr>
              <a:t>xxx,xxx.xx</a:t>
            </a:r>
            <a:endParaRPr lang="zh-CN" altLang="zh-CN" sz="2400" b="1" dirty="0">
              <a:solidFill>
                <a:srgbClr val="339966"/>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400" b="1" dirty="0">
                <a:solidFill>
                  <a:schemeClr val="tx2"/>
                </a:solidFill>
                <a:latin typeface="Courier New" panose="02070309020205020404" pitchFamily="49" charset="0"/>
                <a:ea typeface="MS PGothic" panose="020B0600070205080204" pitchFamily="34" charset="-128"/>
                <a:cs typeface="Courier New" panose="02070309020205020404" pitchFamily="49" charset="0"/>
              </a:rPr>
              <a:t>N</a:t>
            </a: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（或n）用来表示自然数据格式。将数据表示成“xxx,xxx.xx”，字符N后面的数字规定了数据格式中小数点后面的数字个数</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CurValue=12345678;</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double fCurValue=12345678.125;</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str1=String.Format(null,”{0:N}”,CurValue);</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str2=String.Format(null,”{0:N2}”,fCurValue);</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结果： 12345678.00               12345678.13</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4210" name="Rectangle 3"/>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p:nvPr/>
        </p:nvSpPr>
        <p:spPr>
          <a:xfrm>
            <a:off x="838200" y="1518920"/>
            <a:ext cx="10516235" cy="3819525"/>
          </a:xfrm>
          <a:prstGeom prst="rect">
            <a:avLst/>
          </a:prstGeom>
          <a:noFill/>
          <a:ln w="9525">
            <a:noFill/>
          </a:ln>
        </p:spPr>
        <p:txBody>
          <a:bodyPr anchor="t"/>
          <a:p>
            <a:pPr>
              <a:spcBef>
                <a:spcPct val="20000"/>
              </a:spcBef>
              <a:buClr>
                <a:schemeClr val="hlink"/>
              </a:buClr>
            </a:pPr>
            <a:r>
              <a:rPr lang="zh-CN"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十六进制数格式(X或x)</a:t>
            </a:r>
            <a:endParaRPr lang="zh-CN" altLang="zh-CN"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字符</a:t>
            </a:r>
            <a:r>
              <a:rPr lang="en-US" altLang="zh-CN" sz="2400" b="1" dirty="0">
                <a:solidFill>
                  <a:schemeClr val="tx2"/>
                </a:solidFill>
                <a:latin typeface="Courier New" panose="02070309020205020404" pitchFamily="49" charset="0"/>
                <a:ea typeface="MS PGothic" panose="020B0600070205080204" pitchFamily="34" charset="-128"/>
                <a:cs typeface="Courier New" panose="02070309020205020404" pitchFamily="49" charset="0"/>
              </a:rPr>
              <a:t>X</a:t>
            </a: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（或x）用来表示十六进制数格式。将整数转换成十六进制整数，字符X后面的数字规定了格化数据的数字个数.</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CurValue=123456;</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str1=String.Format(null,”{0:X}”,CurValue);</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String str2=String.Format(null,”{0:X6}”,CurValue);</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结果： 1e240                01e240</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5234" name="Rectangle 3"/>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966788" y="654050"/>
            <a:ext cx="7918450" cy="544513"/>
          </a:xfrm>
        </p:spPr>
        <p:txBody>
          <a:bodyPr vert="horz" wrap="square" lIns="91440" tIns="45720" rIns="91440" bIns="45720" anchor="ctr">
            <a:normAutofit fontScale="90000"/>
          </a:bodyPr>
          <a:p>
            <a:pPr eaLnBrk="1" hangingPunct="1"/>
            <a:r>
              <a:rPr lang="zh-CN" altLang="en-US" dirty="0">
                <a:latin typeface="宋体" panose="02010600030101010101" pitchFamily="2" charset="-122"/>
                <a:ea typeface="宋体" panose="02010600030101010101" pitchFamily="2" charset="-122"/>
              </a:rPr>
              <a:t>日期和时间</a:t>
            </a:r>
            <a:r>
              <a:rPr lang="en-US" altLang="zh-CN" dirty="0">
                <a:latin typeface="宋体" panose="02010600030101010101" pitchFamily="2" charset="-122"/>
                <a:ea typeface="宋体" panose="02010600030101010101" pitchFamily="2" charset="-122"/>
              </a:rPr>
              <a:t>System.DateTime</a:t>
            </a:r>
            <a:endParaRPr lang="en-US" altLang="zh-CN" dirty="0">
              <a:latin typeface="宋体" panose="02010600030101010101" pitchFamily="2" charset="-122"/>
              <a:ea typeface="宋体" panose="02010600030101010101" pitchFamily="2" charset="-122"/>
            </a:endParaRPr>
          </a:p>
        </p:txBody>
      </p:sp>
      <p:sp>
        <p:nvSpPr>
          <p:cNvPr id="96258" name="Rectangle 3"/>
          <p:cNvSpPr/>
          <p:nvPr/>
        </p:nvSpPr>
        <p:spPr>
          <a:xfrm>
            <a:off x="967105" y="1313180"/>
            <a:ext cx="10288905" cy="4861560"/>
          </a:xfrm>
          <a:prstGeom prst="rect">
            <a:avLst/>
          </a:prstGeom>
          <a:noFill/>
          <a:ln w="9525">
            <a:noFill/>
          </a:ln>
        </p:spPr>
        <p:txBody>
          <a:bodyPr anchor="t"/>
          <a:p>
            <a:pPr>
              <a:spcBef>
                <a:spcPct val="20000"/>
              </a:spcBef>
              <a:buClr>
                <a:schemeClr val="hlink"/>
              </a:buClr>
            </a:pPr>
            <a:endParaRPr lang="zh-CN" altLang="en-US" sz="2400"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C#</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将日期和时间数据封装在</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DateTime</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类中</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生成一个</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DateTime</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类的变量需要使用</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new</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运算符</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r>
              <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也可以用下述方法</a:t>
            </a: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DateTime(int year,int month,int day);</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DateTime(int year,int month,int day,int hour,</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minute,int second);</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DateTime(int year,int month,int day,int hour,</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minute,int second,</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int millisecond);</a:t>
            </a:r>
            <a:endParaRPr lang="en-US" altLang="zh-CN"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endParaRPr lang="zh-CN" altLang="en-US" sz="2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p:nvPr/>
        </p:nvSpPr>
        <p:spPr>
          <a:xfrm>
            <a:off x="446405" y="1556385"/>
            <a:ext cx="4697095" cy="4746625"/>
          </a:xfrm>
          <a:prstGeom prst="rect">
            <a:avLst/>
          </a:prstGeom>
          <a:noFill/>
          <a:ln w="9525">
            <a:noFill/>
          </a:ln>
        </p:spPr>
        <p:txBody>
          <a:bodyPr anchor="t"/>
          <a:p>
            <a:pPr>
              <a:spcBef>
                <a:spcPct val="20000"/>
              </a:spcBef>
              <a:buClr>
                <a:schemeClr val="hlink"/>
              </a:buClr>
            </a:pPr>
            <a:r>
              <a:rPr lang="en-US" altLang="zh-CN"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DateTime</a:t>
            </a:r>
            <a:r>
              <a:rPr lang="zh-CN" altLang="en-US"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类的属性</a:t>
            </a:r>
            <a:endParaRPr lang="zh-CN" altLang="en-US"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Now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当前时间</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Today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当前日期</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Date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返回日期</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Day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返回日</a:t>
            </a: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(1-31)</a:t>
            </a:r>
            <a:endPar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DayOfWeek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返回日期的星期数</a:t>
            </a: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(1-7)</a:t>
            </a:r>
            <a:endPar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DayOfYear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返回日在一年中的序号</a:t>
            </a: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(1-365)</a:t>
            </a:r>
            <a:endPar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Hour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返回对象定义的小时数值</a:t>
            </a: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Millisecond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毫秒数值</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Minute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分钟数值</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Month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月数值</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Second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秒数值</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Ticks   </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返回距</a:t>
            </a: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0001</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年</a:t>
            </a: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月</a:t>
            </a: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日</a:t>
            </a: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12:00</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的</a:t>
            </a:r>
            <a:r>
              <a:rPr lang="en-US" altLang="zh-CN"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100</a:t>
            </a:r>
            <a:r>
              <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倍纳秒数</a:t>
            </a:r>
            <a:endParaRPr lang="zh-CN" altLang="en-US" sz="14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TimeOfDay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时间值</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spcBef>
                <a:spcPct val="20000"/>
              </a:spcBef>
              <a:buClr>
                <a:schemeClr val="hlink"/>
              </a:buClr>
            </a:pPr>
            <a:r>
              <a:rPr lang="en-US" altLang="zh-CN"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Year </a:t>
            </a:r>
            <a:r>
              <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年数</a:t>
            </a:r>
            <a:endParaRPr lang="zh-CN" altLang="en-US" sz="1600" b="1"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7282" name="Rectangle 3"/>
          <p:cNvSpPr>
            <a:spLocks noGrp="1"/>
          </p:cNvSpPr>
          <p:nvPr>
            <p:ph type="title"/>
          </p:nvPr>
        </p:nvSpPr>
        <p:spPr/>
        <p:txBody>
          <a:bodyPr vert="horz" wrap="square" lIns="91440" tIns="45720" rIns="91440" bIns="45720" anchor="ctr"/>
          <a:p>
            <a:pPr eaLnBrk="1" hangingPunct="1"/>
            <a:endParaRPr lang="zh-CN" altLang="en-US" dirty="0">
              <a:latin typeface="Courier New" panose="02070309020205020404" pitchFamily="49" charset="0"/>
              <a:ea typeface="宋体" panose="02010600030101010101" pitchFamily="2" charset="-122"/>
              <a:cs typeface="Courier New" panose="02070309020205020404" pitchFamily="49" charset="0"/>
            </a:endParaRPr>
          </a:p>
        </p:txBody>
      </p:sp>
      <p:sp>
        <p:nvSpPr>
          <p:cNvPr id="2" name="文本框 1"/>
          <p:cNvSpPr txBox="1"/>
          <p:nvPr/>
        </p:nvSpPr>
        <p:spPr>
          <a:xfrm>
            <a:off x="5424170" y="1422400"/>
            <a:ext cx="6417945" cy="645160"/>
          </a:xfrm>
          <a:prstGeom prst="rect">
            <a:avLst/>
          </a:prstGeom>
          <a:noFill/>
        </p:spPr>
        <p:txBody>
          <a:bodyPr wrap="square" rtlCol="0" anchor="t">
            <a:spAutoFit/>
          </a:bodyPr>
          <a:p>
            <a:r>
              <a:rPr lang="zh-CN" altLang="en-US">
                <a:latin typeface="Courier New" panose="02070309020205020404" pitchFamily="49" charset="0"/>
                <a:cs typeface="Courier New" panose="02070309020205020404" pitchFamily="49" charset="0"/>
              </a:rPr>
              <a:t>C#日期格式化3、用String类转换日期显示格式: </a:t>
            </a:r>
            <a:endParaRPr lang="zh-CN" altLang="en-US">
              <a:latin typeface="Courier New" panose="02070309020205020404" pitchFamily="49" charset="0"/>
              <a:cs typeface="Courier New" panose="02070309020205020404" pitchFamily="49" charset="0"/>
            </a:endParaRPr>
          </a:p>
          <a:p>
            <a:r>
              <a:rPr lang="zh-CN" altLang="en-US">
                <a:latin typeface="Courier New" panose="02070309020205020404" pitchFamily="49" charset="0"/>
                <a:cs typeface="Courier New" panose="02070309020205020404" pitchFamily="49" charset="0"/>
              </a:rPr>
              <a:t>String.Format( "</a:t>
            </a:r>
            <a:r>
              <a:rPr lang="en-US" altLang="zh-CN">
                <a:latin typeface="Courier New" panose="02070309020205020404" pitchFamily="49" charset="0"/>
                <a:cs typeface="Courier New" panose="02070309020205020404" pitchFamily="49" charset="0"/>
              </a:rPr>
              <a:t>{0}-{1}-{2}</a:t>
            </a:r>
            <a:r>
              <a:rPr lang="zh-CN" altLang="en-US">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ea typeface="宋体" panose="02010600030101010101" pitchFamily="2" charset="-122"/>
                <a:cs typeface="Courier New" panose="02070309020205020404" pitchFamily="49" charset="0"/>
                <a:sym typeface="+mn-ea"/>
              </a:rPr>
              <a:t>Year,Month,Day</a:t>
            </a:r>
            <a:r>
              <a:rPr lang="zh-CN" altLang="en-US">
                <a:latin typeface="Courier New" panose="02070309020205020404" pitchFamily="49" charset="0"/>
                <a:cs typeface="Courier New" panose="02070309020205020404" pitchFamily="49" charset="0"/>
              </a:rPr>
              <a:t>);   </a:t>
            </a:r>
            <a:endParaRPr lang="zh-CN" altLang="en-US">
              <a:latin typeface="Courier New" panose="02070309020205020404" pitchFamily="49" charset="0"/>
              <a:cs typeface="Courier New" panose="02070309020205020404" pitchFamily="49" charset="0"/>
            </a:endParaRPr>
          </a:p>
        </p:txBody>
      </p:sp>
      <p:sp>
        <p:nvSpPr>
          <p:cNvPr id="3" name="文本框 2"/>
          <p:cNvSpPr txBox="1"/>
          <p:nvPr/>
        </p:nvSpPr>
        <p:spPr>
          <a:xfrm>
            <a:off x="5543550" y="2198370"/>
            <a:ext cx="6299200" cy="645160"/>
          </a:xfrm>
          <a:prstGeom prst="rect">
            <a:avLst/>
          </a:prstGeom>
          <a:noFill/>
        </p:spPr>
        <p:txBody>
          <a:bodyPr wrap="square" rtlCol="0" anchor="t">
            <a:spAutoFit/>
          </a:bodyPr>
          <a:p>
            <a:r>
              <a:rPr lang="zh-CN" altLang="en-US">
                <a:latin typeface="Courier New" panose="02070309020205020404" pitchFamily="49" charset="0"/>
                <a:cs typeface="Courier New" panose="02070309020205020404" pitchFamily="49" charset="0"/>
              </a:rPr>
              <a:t>DateTime.Now.ToString("yyyyMMddhhmmss");    </a:t>
            </a:r>
            <a:endParaRPr lang="zh-CN" altLang="en-US">
              <a:latin typeface="Courier New" panose="02070309020205020404" pitchFamily="49" charset="0"/>
              <a:cs typeface="Courier New" panose="02070309020205020404" pitchFamily="49" charset="0"/>
            </a:endParaRPr>
          </a:p>
          <a:p>
            <a:r>
              <a:rPr lang="zh-CN" altLang="en-US">
                <a:latin typeface="Courier New" panose="02070309020205020404" pitchFamily="49" charset="0"/>
                <a:cs typeface="Courier New" panose="02070309020205020404" pitchFamily="49" charset="0"/>
              </a:rPr>
              <a:t>DateTime.Now.ToString("yyyy/MM/dd  hh:mm:ss")   </a:t>
            </a:r>
            <a:endParaRPr lang="zh-CN" altLang="en-US">
              <a:latin typeface="Courier New" panose="02070309020205020404" pitchFamily="49" charset="0"/>
              <a:cs typeface="Courier New" panose="02070309020205020404" pitchFamily="49" charset="0"/>
            </a:endParaRPr>
          </a:p>
        </p:txBody>
      </p:sp>
      <p:sp>
        <p:nvSpPr>
          <p:cNvPr id="4" name="文本框 3"/>
          <p:cNvSpPr txBox="1"/>
          <p:nvPr/>
        </p:nvSpPr>
        <p:spPr>
          <a:xfrm>
            <a:off x="6094730" y="2993390"/>
            <a:ext cx="5353685" cy="3538220"/>
          </a:xfrm>
          <a:prstGeom prst="rect">
            <a:avLst/>
          </a:prstGeom>
          <a:noFill/>
        </p:spPr>
        <p:txBody>
          <a:bodyPr wrap="square" rtlCol="0" anchor="t">
            <a:spAutoFit/>
          </a:bodyPr>
          <a:p>
            <a:r>
              <a:rPr lang="zh-CN" altLang="en-US" sz="1600">
                <a:latin typeface="Courier New" panose="02070309020205020404" pitchFamily="49" charset="0"/>
                <a:cs typeface="Courier New" panose="02070309020205020404" pitchFamily="49" charset="0"/>
              </a:rPr>
              <a:t>d月中的某一天。一位数的日期没有前导零。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dd月中的某一天。一位数的日期有一个前导零。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M月份数字。一位数的月份没有前导零。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MM月份数字。一位数的月份有一个前导零。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yy不包含纪元的年份。</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yyyy包括纪元的四位数的年份。</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hh12小时制的小时。一位数的小时数有前导零。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HH24小时制的小时。一位数的小时数有前导零。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mm分钟。一位数的分钟数有一个前导零。</a:t>
            </a:r>
            <a:endParaRPr lang="zh-CN" altLang="en-US" sz="1600">
              <a:latin typeface="Courier New" panose="02070309020205020404" pitchFamily="49" charset="0"/>
              <a:cs typeface="Courier New" panose="02070309020205020404" pitchFamily="49" charset="0"/>
            </a:endParaRPr>
          </a:p>
          <a:p>
            <a:r>
              <a:rPr lang="zh-CN" altLang="en-US" sz="1600">
                <a:latin typeface="Courier New" panose="02070309020205020404" pitchFamily="49" charset="0"/>
                <a:cs typeface="Courier New" panose="02070309020205020404" pitchFamily="49" charset="0"/>
              </a:rPr>
              <a:t>ss秒。一位数的秒数有一个前导零。</a:t>
            </a:r>
            <a:endParaRPr lang="zh-CN" altLang="en-US" sz="1600">
              <a:latin typeface="Courier New" panose="02070309020205020404" pitchFamily="49" charset="0"/>
              <a:cs typeface="Courier New" panose="02070309020205020404" pitchFamily="49" charset="0"/>
            </a:endParaRPr>
          </a:p>
          <a:p>
            <a:r>
              <a:rPr lang="en-US" altLang="zh-CN" sz="1600">
                <a:latin typeface="Courier New" panose="02070309020205020404" pitchFamily="49" charset="0"/>
                <a:cs typeface="Courier New" panose="02070309020205020404" pitchFamily="49" charset="0"/>
              </a:rPr>
              <a:t>...</a:t>
            </a:r>
            <a:endParaRPr lang="zh-CN" altLang="en-US" sz="1600">
              <a:latin typeface="Courier New" panose="02070309020205020404" pitchFamily="49" charset="0"/>
              <a:cs typeface="Courier New" panose="02070309020205020404" pitchFamily="49" charset="0"/>
            </a:endParaRPr>
          </a:p>
          <a:p>
            <a:r>
              <a:rPr lang="zh-CN" altLang="en-US" sz="1600">
                <a:solidFill>
                  <a:schemeClr val="accent5"/>
                </a:solidFill>
                <a:latin typeface="Courier New" panose="02070309020205020404" pitchFamily="49" charset="0"/>
                <a:cs typeface="Courier New" panose="02070309020205020404" pitchFamily="49" charset="0"/>
              </a:rPr>
              <a:t>https://docs.microsoft.com/zh-cn/dotnet/standard/base-types/custom-date-and-time-format-strings  </a:t>
            </a:r>
            <a:r>
              <a:rPr lang="zh-CN" altLang="en-US" sz="1600">
                <a:latin typeface="Courier New" panose="02070309020205020404" pitchFamily="49" charset="0"/>
                <a:cs typeface="Courier New" panose="02070309020205020404" pitchFamily="49" charset="0"/>
              </a:rPr>
              <a:t> </a:t>
            </a:r>
            <a:endParaRPr lang="zh-CN" altLang="en-US" sz="1600">
              <a:latin typeface="Courier New" panose="02070309020205020404" pitchFamily="49" charset="0"/>
              <a:cs typeface="Courier New" panose="0207030902020502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 </a:t>
            </a:r>
            <a:r>
              <a:rPr lang="zh-CN" altLang="zh-CN"/>
              <a:t>字符串转数值类型</a:t>
            </a:r>
            <a:endParaRPr lang="zh-CN" altLang="zh-CN"/>
          </a:p>
        </p:txBody>
      </p:sp>
      <p:sp>
        <p:nvSpPr>
          <p:cNvPr id="4" name="文本框 3"/>
          <p:cNvSpPr txBox="1"/>
          <p:nvPr/>
        </p:nvSpPr>
        <p:spPr>
          <a:xfrm>
            <a:off x="507365" y="1644015"/>
            <a:ext cx="5248275" cy="4291330"/>
          </a:xfrm>
          <a:prstGeom prst="rect">
            <a:avLst/>
          </a:prstGeom>
          <a:noFill/>
        </p:spPr>
        <p:txBody>
          <a:bodyPr wrap="square" rtlCol="0" anchor="t">
            <a:spAutoFit/>
          </a:bodyPr>
          <a:p>
            <a:pPr marL="342900" marR="0" indent="-342900" defTabSz="914400" fontAlgn="base">
              <a:lnSpc>
                <a:spcPct val="90000"/>
              </a:lnSpc>
              <a:spcBef>
                <a:spcPct val="20000"/>
              </a:spcBef>
              <a:spcAft>
                <a:spcPct val="0"/>
              </a:spcAft>
              <a:buClr>
                <a:schemeClr val="hlink"/>
              </a:buClr>
              <a:buSzTx/>
              <a:buFont typeface="Wingdings" panose="05000000000000000000" pitchFamily="2" charset="2"/>
              <a:buBlip>
                <a:blip r:embed="rId1"/>
              </a:buBlip>
              <a:defRPr/>
            </a:pPr>
            <a:r>
              <a:rPr lang="zh-CN" altLang="en-US" b="1" noProof="0" dirty="0" smtClean="0">
                <a:solidFill>
                  <a:srgbClr val="003399"/>
                </a:solidFill>
                <a:sym typeface="+mn-ea"/>
              </a:rPr>
              <a:t>使用</a:t>
            </a:r>
            <a:r>
              <a:rPr lang="en-US" altLang="zh-CN" b="1" noProof="0" dirty="0" smtClean="0">
                <a:solidFill>
                  <a:srgbClr val="003399"/>
                </a:solidFill>
                <a:sym typeface="+mn-ea"/>
              </a:rPr>
              <a:t>Parse/tryparse</a:t>
            </a:r>
            <a:r>
              <a:rPr lang="zh-CN" altLang="en-US" b="1" noProof="0" dirty="0" smtClean="0">
                <a:solidFill>
                  <a:srgbClr val="003399"/>
                </a:solidFill>
                <a:sym typeface="+mn-ea"/>
              </a:rPr>
              <a:t>转换数字字符串</a:t>
            </a:r>
            <a:endParaRPr kumimoji="0" lang="zh-CN" altLang="en-US" b="1" i="0" kern="1200" cap="none" spc="0" normalizeH="0" baseline="0" noProof="0" dirty="0" smtClean="0">
              <a:solidFill>
                <a:srgbClr val="003399"/>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tx2"/>
                </a:solidFill>
                <a:effectLst/>
                <a:uLnTx/>
                <a:uFillTx/>
                <a:sym typeface="+mn-ea"/>
              </a:rPr>
              <a:t>short </a:t>
            </a:r>
            <a:r>
              <a:rPr lang="en-US" altLang="zh-CN" noProof="0" dirty="0" err="1" smtClean="0">
                <a:ln>
                  <a:noFill/>
                </a:ln>
                <a:solidFill>
                  <a:schemeClr val="tx2"/>
                </a:solidFill>
                <a:effectLst/>
                <a:uLnTx/>
                <a:uFillTx/>
                <a:sym typeface="+mn-ea"/>
              </a:rPr>
              <a:t>shParse</a:t>
            </a:r>
            <a:r>
              <a:rPr lang="en-US" altLang="zh-CN" noProof="0" dirty="0" smtClean="0">
                <a:ln>
                  <a:noFill/>
                </a:ln>
                <a:solidFill>
                  <a:schemeClr val="tx2"/>
                </a:solidFill>
                <a:effectLst/>
                <a:uLnTx/>
                <a:uFillTx/>
                <a:sym typeface="+mn-ea"/>
              </a:rPr>
              <a:t> = Int16.Parse("100");</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err="1" smtClean="0">
                <a:ln>
                  <a:noFill/>
                </a:ln>
                <a:solidFill>
                  <a:schemeClr val="tx2"/>
                </a:solidFill>
                <a:effectLst/>
                <a:uLnTx/>
                <a:uFillTx/>
                <a:sym typeface="+mn-ea"/>
              </a:rPr>
              <a:t>int</a:t>
            </a:r>
            <a:r>
              <a:rPr lang="en-US" altLang="zh-CN" noProof="0" dirty="0" smtClean="0">
                <a:ln>
                  <a:noFill/>
                </a:ln>
                <a:solidFill>
                  <a:schemeClr val="tx2"/>
                </a:solidFill>
                <a:effectLst/>
                <a:uLnTx/>
                <a:uFillTx/>
                <a:sym typeface="+mn-ea"/>
              </a:rPr>
              <a:t> </a:t>
            </a:r>
            <a:r>
              <a:rPr lang="en-US" altLang="zh-CN" noProof="0" dirty="0" err="1" smtClean="0">
                <a:ln>
                  <a:noFill/>
                </a:ln>
                <a:solidFill>
                  <a:schemeClr val="tx2"/>
                </a:solidFill>
                <a:effectLst/>
                <a:uLnTx/>
                <a:uFillTx/>
                <a:sym typeface="+mn-ea"/>
              </a:rPr>
              <a:t>iParse</a:t>
            </a:r>
            <a:r>
              <a:rPr lang="en-US" altLang="zh-CN" noProof="0" dirty="0" smtClean="0">
                <a:ln>
                  <a:noFill/>
                </a:ln>
                <a:solidFill>
                  <a:schemeClr val="tx2"/>
                </a:solidFill>
                <a:effectLst/>
                <a:uLnTx/>
                <a:uFillTx/>
                <a:sym typeface="+mn-ea"/>
              </a:rPr>
              <a:t> = </a:t>
            </a:r>
            <a:r>
              <a:rPr lang="en-US" altLang="zh-CN" noProof="0" dirty="0" smtClean="0">
                <a:ln>
                  <a:noFill/>
                </a:ln>
                <a:solidFill>
                  <a:schemeClr val="accent1"/>
                </a:solidFill>
                <a:effectLst/>
                <a:uLnTx/>
                <a:uFillTx/>
                <a:sym typeface="+mn-ea"/>
              </a:rPr>
              <a:t>Int32.Parse</a:t>
            </a:r>
            <a:r>
              <a:rPr lang="en-US" altLang="zh-CN" noProof="0" dirty="0" smtClean="0">
                <a:ln>
                  <a:noFill/>
                </a:ln>
                <a:solidFill>
                  <a:schemeClr val="tx2"/>
                </a:solidFill>
                <a:effectLst/>
                <a:uLnTx/>
                <a:uFillTx/>
                <a:sym typeface="+mn-ea"/>
              </a:rPr>
              <a:t>("100");</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tx2"/>
                </a:solidFill>
                <a:effectLst/>
                <a:uLnTx/>
                <a:uFillTx/>
                <a:sym typeface="+mn-ea"/>
              </a:rPr>
              <a:t>long </a:t>
            </a:r>
            <a:r>
              <a:rPr lang="en-US" altLang="zh-CN" noProof="0" dirty="0" err="1" smtClean="0">
                <a:ln>
                  <a:noFill/>
                </a:ln>
                <a:solidFill>
                  <a:schemeClr val="tx2"/>
                </a:solidFill>
                <a:effectLst/>
                <a:uLnTx/>
                <a:uFillTx/>
                <a:sym typeface="+mn-ea"/>
              </a:rPr>
              <a:t>shParse</a:t>
            </a:r>
            <a:r>
              <a:rPr lang="en-US" altLang="zh-CN" noProof="0" dirty="0" smtClean="0">
                <a:ln>
                  <a:noFill/>
                </a:ln>
                <a:solidFill>
                  <a:schemeClr val="tx2"/>
                </a:solidFill>
                <a:effectLst/>
                <a:uLnTx/>
                <a:uFillTx/>
                <a:sym typeface="+mn-ea"/>
              </a:rPr>
              <a:t> = Int64.</a:t>
            </a:r>
            <a:r>
              <a:rPr lang="en-US" altLang="zh-CN" noProof="0" dirty="0" smtClean="0">
                <a:ln>
                  <a:noFill/>
                </a:ln>
                <a:solidFill>
                  <a:schemeClr val="accent1"/>
                </a:solidFill>
                <a:effectLst/>
                <a:uLnTx/>
                <a:uFillTx/>
                <a:sym typeface="+mn-ea"/>
              </a:rPr>
              <a:t>Parse</a:t>
            </a:r>
            <a:r>
              <a:rPr lang="en-US" altLang="zh-CN" noProof="0" dirty="0" smtClean="0">
                <a:ln>
                  <a:noFill/>
                </a:ln>
                <a:solidFill>
                  <a:schemeClr val="tx2"/>
                </a:solidFill>
                <a:effectLst/>
                <a:uLnTx/>
                <a:uFillTx/>
                <a:sym typeface="+mn-ea"/>
              </a:rPr>
              <a:t>("100");</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tx2"/>
                </a:solidFill>
                <a:effectLst/>
                <a:uLnTx/>
                <a:uFillTx/>
                <a:sym typeface="+mn-ea"/>
              </a:rPr>
              <a:t>decimal </a:t>
            </a:r>
            <a:r>
              <a:rPr lang="en-US" altLang="zh-CN" noProof="0" dirty="0" err="1" smtClean="0">
                <a:ln>
                  <a:noFill/>
                </a:ln>
                <a:solidFill>
                  <a:schemeClr val="tx2"/>
                </a:solidFill>
                <a:effectLst/>
                <a:uLnTx/>
                <a:uFillTx/>
                <a:sym typeface="+mn-ea"/>
              </a:rPr>
              <a:t>dParse</a:t>
            </a:r>
            <a:r>
              <a:rPr lang="en-US" altLang="zh-CN" noProof="0" dirty="0" smtClean="0">
                <a:ln>
                  <a:noFill/>
                </a:ln>
                <a:solidFill>
                  <a:schemeClr val="tx2"/>
                </a:solidFill>
                <a:effectLst/>
                <a:uLnTx/>
                <a:uFillTx/>
                <a:sym typeface="+mn-ea"/>
              </a:rPr>
              <a:t>=</a:t>
            </a:r>
            <a:r>
              <a:rPr lang="en-US" altLang="zh-CN" noProof="0" dirty="0" err="1" smtClean="0">
                <a:ln>
                  <a:noFill/>
                </a:ln>
                <a:solidFill>
                  <a:schemeClr val="tx2"/>
                </a:solidFill>
                <a:effectLst/>
                <a:uLnTx/>
                <a:uFillTx/>
                <a:sym typeface="+mn-ea"/>
              </a:rPr>
              <a:t>decimal.</a:t>
            </a:r>
            <a:r>
              <a:rPr lang="en-US" altLang="zh-CN" noProof="0" dirty="0" err="1" smtClean="0">
                <a:ln>
                  <a:noFill/>
                </a:ln>
                <a:solidFill>
                  <a:schemeClr val="accent1"/>
                </a:solidFill>
                <a:effectLst/>
                <a:uLnTx/>
                <a:uFillTx/>
                <a:sym typeface="+mn-ea"/>
              </a:rPr>
              <a:t>Parse</a:t>
            </a:r>
            <a:r>
              <a:rPr lang="en-US" altLang="zh-CN" noProof="0" dirty="0" smtClean="0">
                <a:ln>
                  <a:noFill/>
                </a:ln>
                <a:solidFill>
                  <a:schemeClr val="tx2"/>
                </a:solidFill>
                <a:effectLst/>
                <a:uLnTx/>
                <a:uFillTx/>
                <a:sym typeface="+mn-ea"/>
              </a:rPr>
              <a:t>(“99.99");</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tx2"/>
                </a:solidFill>
                <a:effectLst/>
                <a:uLnTx/>
                <a:uFillTx/>
                <a:sym typeface="+mn-ea"/>
              </a:rPr>
              <a:t>float </a:t>
            </a:r>
            <a:r>
              <a:rPr lang="en-US" altLang="zh-CN" noProof="0" dirty="0" err="1" smtClean="0">
                <a:ln>
                  <a:noFill/>
                </a:ln>
                <a:solidFill>
                  <a:schemeClr val="tx2"/>
                </a:solidFill>
                <a:effectLst/>
                <a:uLnTx/>
                <a:uFillTx/>
                <a:sym typeface="+mn-ea"/>
              </a:rPr>
              <a:t>sParse</a:t>
            </a:r>
            <a:r>
              <a:rPr lang="en-US" altLang="zh-CN" noProof="0" dirty="0" smtClean="0">
                <a:ln>
                  <a:noFill/>
                </a:ln>
                <a:solidFill>
                  <a:schemeClr val="tx2"/>
                </a:solidFill>
                <a:effectLst/>
                <a:uLnTx/>
                <a:uFillTx/>
                <a:sym typeface="+mn-ea"/>
              </a:rPr>
              <a:t>=</a:t>
            </a:r>
            <a:r>
              <a:rPr lang="en-US" altLang="zh-CN" noProof="0" dirty="0" err="1" smtClean="0">
                <a:ln>
                  <a:noFill/>
                </a:ln>
                <a:solidFill>
                  <a:schemeClr val="tx2"/>
                </a:solidFill>
                <a:effectLst/>
                <a:uLnTx/>
                <a:uFillTx/>
                <a:sym typeface="+mn-ea"/>
              </a:rPr>
              <a:t>float.</a:t>
            </a:r>
            <a:r>
              <a:rPr lang="en-US" altLang="zh-CN" noProof="0" dirty="0" err="1" smtClean="0">
                <a:ln>
                  <a:noFill/>
                </a:ln>
                <a:solidFill>
                  <a:schemeClr val="accent1"/>
                </a:solidFill>
                <a:effectLst/>
                <a:uLnTx/>
                <a:uFillTx/>
                <a:sym typeface="+mn-ea"/>
              </a:rPr>
              <a:t>Parse</a:t>
            </a:r>
            <a:r>
              <a:rPr lang="en-US" altLang="zh-CN" noProof="0" dirty="0" smtClean="0">
                <a:ln>
                  <a:noFill/>
                </a:ln>
                <a:solidFill>
                  <a:schemeClr val="tx2"/>
                </a:solidFill>
                <a:effectLst/>
                <a:uLnTx/>
                <a:uFillTx/>
                <a:sym typeface="+mn-ea"/>
              </a:rPr>
              <a:t>(“99.99");</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tx2"/>
                </a:solidFill>
                <a:effectLst/>
                <a:uLnTx/>
                <a:uFillTx/>
                <a:sym typeface="+mn-ea"/>
              </a:rPr>
              <a:t>double </a:t>
            </a:r>
            <a:r>
              <a:rPr lang="en-US" altLang="zh-CN" noProof="0" dirty="0" err="1" smtClean="0">
                <a:ln>
                  <a:noFill/>
                </a:ln>
                <a:solidFill>
                  <a:schemeClr val="tx2"/>
                </a:solidFill>
                <a:effectLst/>
                <a:uLnTx/>
                <a:uFillTx/>
                <a:sym typeface="+mn-ea"/>
              </a:rPr>
              <a:t>dParse</a:t>
            </a:r>
            <a:r>
              <a:rPr lang="en-US" altLang="zh-CN" noProof="0" dirty="0" smtClean="0">
                <a:ln>
                  <a:noFill/>
                </a:ln>
                <a:solidFill>
                  <a:schemeClr val="tx2"/>
                </a:solidFill>
                <a:effectLst/>
                <a:uLnTx/>
                <a:uFillTx/>
                <a:sym typeface="+mn-ea"/>
              </a:rPr>
              <a:t>=</a:t>
            </a:r>
            <a:r>
              <a:rPr lang="en-US" altLang="zh-CN" noProof="0" dirty="0" err="1" smtClean="0">
                <a:ln>
                  <a:noFill/>
                </a:ln>
                <a:solidFill>
                  <a:schemeClr val="tx2"/>
                </a:solidFill>
                <a:effectLst/>
                <a:uLnTx/>
                <a:uFillTx/>
                <a:sym typeface="+mn-ea"/>
              </a:rPr>
              <a:t>double.</a:t>
            </a:r>
            <a:r>
              <a:rPr lang="en-US" altLang="zh-CN" noProof="0" dirty="0" err="1" smtClean="0">
                <a:ln>
                  <a:noFill/>
                </a:ln>
                <a:solidFill>
                  <a:schemeClr val="accent1"/>
                </a:solidFill>
                <a:effectLst/>
                <a:uLnTx/>
                <a:uFillTx/>
                <a:sym typeface="+mn-ea"/>
              </a:rPr>
              <a:t>Parse</a:t>
            </a:r>
            <a:r>
              <a:rPr lang="en-US" altLang="zh-CN" noProof="0" dirty="0" smtClean="0">
                <a:ln>
                  <a:noFill/>
                </a:ln>
                <a:solidFill>
                  <a:schemeClr val="tx2"/>
                </a:solidFill>
                <a:effectLst/>
                <a:uLnTx/>
                <a:uFillTx/>
                <a:sym typeface="+mn-ea"/>
              </a:rPr>
              <a:t>(“99.99");</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i="0" u="none" strike="noStrike" kern="1200" cap="none" spc="0" normalizeH="0" baseline="0" noProof="0" dirty="0" smtClean="0">
                <a:ln>
                  <a:noFill/>
                </a:ln>
                <a:solidFill>
                  <a:schemeClr val="tx2"/>
                </a:solidFill>
                <a:effectLst/>
                <a:uLnTx/>
                <a:uFillTx/>
                <a:latin typeface="+mn-lt"/>
                <a:ea typeface="+mn-ea"/>
                <a:cs typeface="+mn-cs"/>
              </a:rPr>
              <a:t>int age=0;</a:t>
            </a:r>
            <a:endParaRPr kumimoji="0" lang="en-US" altLang="zh-CN"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accent1"/>
                </a:solidFill>
                <a:effectLst/>
                <a:uLnTx/>
                <a:uFillTx/>
                <a:sym typeface="+mn-ea"/>
              </a:rPr>
              <a:t>string mess="";</a:t>
            </a:r>
            <a:endParaRPr lang="en-US" altLang="zh-CN" noProof="0" dirty="0" smtClean="0">
              <a:ln>
                <a:noFill/>
              </a:ln>
              <a:solidFill>
                <a:schemeClr val="accent1"/>
              </a:solidFill>
              <a:effectLst/>
              <a:uLnTx/>
              <a:uFillTx/>
              <a:sym typeface="+mn-ea"/>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accent1"/>
                </a:solidFill>
                <a:effectLst/>
                <a:uLnTx/>
                <a:uFillTx/>
                <a:sym typeface="+mn-ea"/>
              </a:rPr>
              <a:t>if (!int.TryParse(Request.Form["age"], </a:t>
            </a:r>
            <a:endParaRPr lang="en-US" altLang="zh-CN" noProof="0" dirty="0" smtClean="0">
              <a:ln>
                <a:noFill/>
              </a:ln>
              <a:solidFill>
                <a:schemeClr val="accent1"/>
              </a:solidFill>
              <a:effectLst/>
              <a:uLnTx/>
              <a:uFillTx/>
              <a:sym typeface="+mn-ea"/>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accent1"/>
                </a:solidFill>
                <a:effectLst/>
                <a:uLnTx/>
                <a:uFillTx/>
                <a:sym typeface="+mn-ea"/>
              </a:rPr>
              <a:t>    out age)){</a:t>
            </a:r>
            <a:endParaRPr lang="en-US" altLang="zh-CN" noProof="0" dirty="0" smtClean="0">
              <a:ln>
                <a:noFill/>
              </a:ln>
              <a:solidFill>
                <a:schemeClr val="accent1"/>
              </a:solidFill>
              <a:effectLst/>
              <a:uLnTx/>
              <a:uFillTx/>
              <a:sym typeface="+mn-ea"/>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accent1"/>
                </a:solidFill>
                <a:effectLst/>
                <a:uLnTx/>
                <a:uFillTx/>
                <a:sym typeface="+mn-ea"/>
              </a:rPr>
              <a:t>           mess = "年龄必须是数字";</a:t>
            </a:r>
            <a:endParaRPr lang="en-US" altLang="zh-CN" noProof="0" dirty="0" smtClean="0">
              <a:ln>
                <a:noFill/>
              </a:ln>
              <a:solidFill>
                <a:schemeClr val="accent1"/>
              </a:solidFill>
              <a:effectLst/>
              <a:uLnTx/>
              <a:uFillTx/>
              <a:sym typeface="+mn-ea"/>
            </a:endParaRPr>
          </a:p>
          <a:p>
            <a:pPr marL="742950" marR="0" lvl="1" indent="-28575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lang="en-US" altLang="zh-CN" noProof="0" dirty="0" smtClean="0">
                <a:ln>
                  <a:noFill/>
                </a:ln>
                <a:solidFill>
                  <a:schemeClr val="accent1"/>
                </a:solidFill>
                <a:effectLst/>
                <a:uLnTx/>
                <a:uFillTx/>
                <a:sym typeface="+mn-ea"/>
              </a:rPr>
              <a:t>}</a:t>
            </a:r>
            <a:endParaRPr lang="en-US" altLang="zh-CN" noProof="0" dirty="0" smtClean="0">
              <a:ln>
                <a:noFill/>
              </a:ln>
              <a:solidFill>
                <a:schemeClr val="accent1"/>
              </a:solidFill>
              <a:effectLst/>
              <a:uLnTx/>
              <a:uFillTx/>
              <a:sym typeface="+mn-ea"/>
            </a:endParaRPr>
          </a:p>
        </p:txBody>
      </p:sp>
      <p:graphicFrame>
        <p:nvGraphicFramePr>
          <p:cNvPr id="13" name="表格 12"/>
          <p:cNvGraphicFramePr/>
          <p:nvPr>
            <p:custDataLst>
              <p:tags r:id="rId2"/>
            </p:custDataLst>
          </p:nvPr>
        </p:nvGraphicFramePr>
        <p:xfrm>
          <a:off x="5606415" y="1644015"/>
          <a:ext cx="6015990" cy="3904615"/>
        </p:xfrm>
        <a:graphic>
          <a:graphicData uri="http://schemas.openxmlformats.org/drawingml/2006/table">
            <a:tbl>
              <a:tblPr firstRow="1" bandRow="1">
                <a:tableStyleId>{08FB837D-C827-4EFA-A057-4D05807E0F7C}</a:tableStyleId>
              </a:tblPr>
              <a:tblGrid>
                <a:gridCol w="2308860"/>
                <a:gridCol w="3707130"/>
              </a:tblGrid>
              <a:tr h="340360">
                <a:tc>
                  <a:txBody>
                    <a:bodyPr/>
                    <a:p>
                      <a:pPr indent="0" algn="ctr">
                        <a:buNone/>
                      </a:pPr>
                      <a:r>
                        <a:rPr lang="en-US" sz="1600"/>
                        <a:t>方法</a:t>
                      </a:r>
                      <a:endParaRPr lang="en-US" altLang="en-US" sz="1600"/>
                    </a:p>
                  </a:txBody>
                  <a:tcPr marL="9525" marR="9525" marT="9525" marB="9525" vert="horz" anchor="ctr"/>
                </a:tc>
                <a:tc>
                  <a:txBody>
                    <a:bodyPr/>
                    <a:p>
                      <a:pPr indent="0" algn="ctr">
                        <a:buNone/>
                      </a:pPr>
                      <a:r>
                        <a:rPr lang="en-US" sz="1600"/>
                        <a:t>说明</a:t>
                      </a:r>
                      <a:endParaRPr lang="en-US" altLang="en-US" sz="1600"/>
                    </a:p>
                  </a:txBody>
                  <a:tcPr marL="9525" marR="9525" marT="9525" marB="9525" vert="horz" anchor="ctr"/>
                </a:tc>
              </a:tr>
              <a:tr h="407670">
                <a:tc>
                  <a:txBody>
                    <a:bodyPr/>
                    <a:p>
                      <a:pPr indent="0">
                        <a:buNone/>
                      </a:pPr>
                      <a:r>
                        <a:rPr lang="en-US" sz="1600"/>
                        <a:t>Convert.ToInt16()</a:t>
                      </a:r>
                      <a:endParaRPr lang="en-US" altLang="en-US" sz="1600"/>
                    </a:p>
                  </a:txBody>
                  <a:tcPr marL="9525" marR="9525" marT="9525" marB="9525" vert="horz" anchor="ctr"/>
                </a:tc>
                <a:tc>
                  <a:txBody>
                    <a:bodyPr/>
                    <a:p>
                      <a:pPr indent="0">
                        <a:buNone/>
                      </a:pPr>
                      <a:r>
                        <a:rPr lang="en-US" sz="1600"/>
                        <a:t>转换为整型(short)</a:t>
                      </a:r>
                      <a:endParaRPr lang="en-US" altLang="en-US" sz="1600"/>
                    </a:p>
                  </a:txBody>
                  <a:tcPr marL="9525" marR="9525" marT="9525" marB="9525" vert="horz" anchor="ctr"/>
                </a:tc>
              </a:tr>
              <a:tr h="407035">
                <a:tc>
                  <a:txBody>
                    <a:bodyPr/>
                    <a:p>
                      <a:pPr indent="0">
                        <a:buNone/>
                      </a:pPr>
                      <a:r>
                        <a:rPr lang="en-US" sz="1600"/>
                        <a:t>Convert.ToInt32()</a:t>
                      </a:r>
                      <a:endParaRPr lang="en-US" altLang="en-US" sz="1600"/>
                    </a:p>
                  </a:txBody>
                  <a:tcPr marL="9525" marR="9525" marT="9525" marB="9525" vert="horz" anchor="ctr"/>
                </a:tc>
                <a:tc>
                  <a:txBody>
                    <a:bodyPr/>
                    <a:p>
                      <a:pPr indent="0">
                        <a:buNone/>
                      </a:pPr>
                      <a:r>
                        <a:rPr lang="en-US" sz="1600"/>
                        <a:t>转换为整型(int)</a:t>
                      </a:r>
                      <a:endParaRPr lang="en-US" altLang="en-US" sz="1600"/>
                    </a:p>
                  </a:txBody>
                  <a:tcPr marL="9525" marR="9525" marT="9525" marB="9525" vert="horz" anchor="ctr"/>
                </a:tc>
              </a:tr>
              <a:tr h="407670">
                <a:tc>
                  <a:txBody>
                    <a:bodyPr/>
                    <a:p>
                      <a:pPr indent="0">
                        <a:buNone/>
                      </a:pPr>
                      <a:r>
                        <a:rPr lang="en-US" sz="1600"/>
                        <a:t>Convert.ToInt64()</a:t>
                      </a:r>
                      <a:endParaRPr lang="en-US" altLang="en-US" sz="1600"/>
                    </a:p>
                  </a:txBody>
                  <a:tcPr marL="9525" marR="9525" marT="9525" marB="9525" vert="horz" anchor="ctr"/>
                </a:tc>
                <a:tc>
                  <a:txBody>
                    <a:bodyPr/>
                    <a:p>
                      <a:pPr indent="0">
                        <a:buNone/>
                      </a:pPr>
                      <a:r>
                        <a:rPr lang="en-US" sz="1600"/>
                        <a:t>转换为整型(long)</a:t>
                      </a:r>
                      <a:endParaRPr lang="en-US" altLang="en-US" sz="1600"/>
                    </a:p>
                  </a:txBody>
                  <a:tcPr marL="9525" marR="9525" marT="9525" marB="9525" vert="horz" anchor="ctr"/>
                </a:tc>
              </a:tr>
              <a:tr h="380365">
                <a:tc>
                  <a:txBody>
                    <a:bodyPr/>
                    <a:p>
                      <a:pPr indent="0">
                        <a:buNone/>
                      </a:pPr>
                      <a:r>
                        <a:rPr lang="en-US" sz="1600"/>
                        <a:t>Convert.ToChar()</a:t>
                      </a:r>
                      <a:endParaRPr lang="en-US" altLang="en-US" sz="1600"/>
                    </a:p>
                  </a:txBody>
                  <a:tcPr marL="9525" marR="9525" marT="9525" marB="9525" vert="horz" anchor="ctr"/>
                </a:tc>
                <a:tc>
                  <a:txBody>
                    <a:bodyPr/>
                    <a:p>
                      <a:pPr indent="0">
                        <a:buNone/>
                      </a:pPr>
                      <a:r>
                        <a:rPr lang="en-US" sz="1600"/>
                        <a:t>转换为字符型(char)</a:t>
                      </a:r>
                      <a:endParaRPr lang="en-US" altLang="en-US" sz="1600"/>
                    </a:p>
                  </a:txBody>
                  <a:tcPr marL="9525" marR="9525" marT="9525" marB="9525" vert="horz" anchor="ctr"/>
                </a:tc>
              </a:tr>
              <a:tr h="434975">
                <a:tc>
                  <a:txBody>
                    <a:bodyPr/>
                    <a:p>
                      <a:pPr indent="0">
                        <a:buNone/>
                      </a:pPr>
                      <a:r>
                        <a:rPr lang="en-US" sz="1600"/>
                        <a:t>Convert.ToString()</a:t>
                      </a:r>
                      <a:endParaRPr lang="en-US" altLang="en-US" sz="1600"/>
                    </a:p>
                  </a:txBody>
                  <a:tcPr marL="9525" marR="9525" marT="9525" marB="9525" vert="horz" anchor="ctr"/>
                </a:tc>
                <a:tc>
                  <a:txBody>
                    <a:bodyPr/>
                    <a:p>
                      <a:pPr indent="0">
                        <a:buNone/>
                      </a:pPr>
                      <a:r>
                        <a:rPr lang="en-US" sz="1600"/>
                        <a:t>转换为字符串型(string)</a:t>
                      </a:r>
                      <a:endParaRPr lang="en-US" altLang="en-US" sz="1600"/>
                    </a:p>
                  </a:txBody>
                  <a:tcPr marL="9525" marR="9525" marT="9525" marB="9525" vert="horz" anchor="ctr"/>
                </a:tc>
              </a:tr>
              <a:tr h="487680">
                <a:tc>
                  <a:txBody>
                    <a:bodyPr/>
                    <a:p>
                      <a:pPr indent="0">
                        <a:buNone/>
                      </a:pPr>
                      <a:r>
                        <a:rPr lang="en-US" sz="1600"/>
                        <a:t>Convert.ToDateTime()</a:t>
                      </a:r>
                      <a:endParaRPr lang="en-US" altLang="en-US" sz="1600"/>
                    </a:p>
                  </a:txBody>
                  <a:tcPr marL="9525" marR="9525" marT="9525" marB="9525" vert="horz" anchor="ctr"/>
                </a:tc>
                <a:tc>
                  <a:txBody>
                    <a:bodyPr/>
                    <a:p>
                      <a:pPr indent="0">
                        <a:buNone/>
                      </a:pPr>
                      <a:r>
                        <a:rPr lang="en-US" sz="1600"/>
                        <a:t>转换为日期型(datetime)</a:t>
                      </a:r>
                      <a:endParaRPr lang="en-US" altLang="en-US" sz="1600"/>
                    </a:p>
                  </a:txBody>
                  <a:tcPr marL="9525" marR="9525" marT="9525" marB="9525" vert="horz" anchor="ctr"/>
                </a:tc>
              </a:tr>
              <a:tr h="631825">
                <a:tc>
                  <a:txBody>
                    <a:bodyPr/>
                    <a:p>
                      <a:pPr indent="0">
                        <a:buNone/>
                      </a:pPr>
                      <a:r>
                        <a:rPr lang="en-US" sz="1600"/>
                        <a:t>Convert.ToDouble()</a:t>
                      </a:r>
                      <a:endParaRPr lang="en-US" altLang="en-US" sz="1600"/>
                    </a:p>
                  </a:txBody>
                  <a:tcPr marL="9525" marR="9525" marT="9525" marB="9525" vert="horz" anchor="ctr"/>
                </a:tc>
                <a:tc>
                  <a:txBody>
                    <a:bodyPr/>
                    <a:p>
                      <a:pPr indent="0">
                        <a:buNone/>
                      </a:pPr>
                      <a:r>
                        <a:rPr lang="en-US" sz="1600"/>
                        <a:t>转换为双精度浮点型(double)</a:t>
                      </a:r>
                      <a:endParaRPr lang="en-US" altLang="en-US" sz="1600"/>
                    </a:p>
                  </a:txBody>
                  <a:tcPr marL="9525" marR="9525" marT="9525" marB="9525" vert="horz" anchor="ctr"/>
                </a:tc>
              </a:tr>
              <a:tr h="407035">
                <a:tc>
                  <a:txBody>
                    <a:bodyPr/>
                    <a:p>
                      <a:pPr indent="0">
                        <a:buNone/>
                      </a:pPr>
                      <a:r>
                        <a:rPr lang="en-US" sz="1600"/>
                        <a:t>Conert.ToSingle()</a:t>
                      </a:r>
                      <a:endParaRPr lang="en-US" altLang="en-US" sz="1600"/>
                    </a:p>
                  </a:txBody>
                  <a:tcPr marL="9525" marR="9525" marT="9525" marB="9525" vert="horz" anchor="ctr"/>
                </a:tc>
                <a:tc>
                  <a:txBody>
                    <a:bodyPr/>
                    <a:p>
                      <a:pPr indent="0">
                        <a:buNone/>
                      </a:pPr>
                      <a:r>
                        <a:rPr lang="en-US" sz="1600"/>
                        <a:t>转换为单精度浮点型(float)</a:t>
                      </a:r>
                      <a:endParaRPr lang="en-US" altLang="en-US" sz="1600"/>
                    </a:p>
                  </a:txBody>
                  <a:tcPr marL="9525" marR="9525" marT="9525" marB="9525" vert="horz" anchor="ctr"/>
                </a:tc>
              </a:tr>
            </a:tbl>
          </a:graphicData>
        </a:graphic>
      </p:graphicFrame>
    </p:spTree>
    <p:custDataLst>
      <p:tags r:id="rId3"/>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2.5 </a:t>
            </a:r>
            <a:r>
              <a:rPr lang="zh-CN" altLang="zh-CN">
                <a:sym typeface="+mn-ea"/>
              </a:rPr>
              <a:t>数值类型</a:t>
            </a:r>
            <a:r>
              <a:rPr lang="zh-CN" altLang="zh-CN">
                <a:sym typeface="+mn-ea"/>
              </a:rPr>
              <a:t>转</a:t>
            </a:r>
            <a:r>
              <a:rPr lang="zh-CN" altLang="zh-CN">
                <a:sym typeface="+mn-ea"/>
              </a:rPr>
              <a:t>字符串</a:t>
            </a:r>
            <a:endParaRPr lang="zh-CN" altLang="zh-CN">
              <a:sym typeface="+mn-ea"/>
            </a:endParaRPr>
          </a:p>
        </p:txBody>
      </p:sp>
      <p:sp>
        <p:nvSpPr>
          <p:cNvPr id="3" name="内容占位符 2"/>
          <p:cNvSpPr>
            <a:spLocks noGrp="1"/>
          </p:cNvSpPr>
          <p:nvPr>
            <p:ph idx="1"/>
          </p:nvPr>
        </p:nvSpPr>
        <p:spPr/>
        <p:txBody>
          <a:bodyPr>
            <a:normAutofit lnSpcReduction="10000"/>
          </a:bodyPr>
          <a:p>
            <a:r>
              <a:rPr lang="zh-CN" altLang="en-US"/>
              <a:t>从 object 到 string 大致有四种方式，包括显式转换和as关键词的使用：</a:t>
            </a:r>
            <a:r>
              <a:rPr lang="zh-CN" altLang="en-US">
                <a:solidFill>
                  <a:schemeClr val="accent2"/>
                </a:solidFill>
              </a:rPr>
              <a:t>obj.ToString()</a:t>
            </a:r>
            <a:r>
              <a:rPr lang="zh-CN" altLang="en-US"/>
              <a:t>、</a:t>
            </a:r>
            <a:r>
              <a:rPr lang="zh-CN" altLang="en-US">
                <a:solidFill>
                  <a:schemeClr val="accent2"/>
                </a:solidFill>
              </a:rPr>
              <a:t>Convert.ToString()</a:t>
            </a:r>
            <a:r>
              <a:rPr lang="zh-CN" altLang="en-US"/>
              <a:t>、</a:t>
            </a:r>
            <a:r>
              <a:rPr lang="zh-CN" altLang="en-US">
                <a:solidFill>
                  <a:srgbClr val="FF0000"/>
                </a:solidFill>
              </a:rPr>
              <a:t>(string)obj</a:t>
            </a:r>
            <a:r>
              <a:rPr lang="zh-CN" altLang="en-US"/>
              <a:t>、</a:t>
            </a:r>
            <a:r>
              <a:rPr lang="zh-CN" altLang="en-US">
                <a:solidFill>
                  <a:srgbClr val="FF0000"/>
                </a:solidFill>
              </a:rPr>
              <a:t>obj as string</a:t>
            </a:r>
            <a:r>
              <a:rPr lang="zh-CN" altLang="en-US"/>
              <a:t>。他们都能将 object 对象转换成 string 对象。 </a:t>
            </a:r>
            <a:endParaRPr lang="zh-CN" altLang="en-US"/>
          </a:p>
          <a:p>
            <a:endParaRPr lang="zh-CN" altLang="en-US"/>
          </a:p>
          <a:p>
            <a:r>
              <a:rPr lang="zh-CN" altLang="en-US">
                <a:solidFill>
                  <a:schemeClr val="accent6"/>
                </a:solidFill>
              </a:rPr>
              <a:t>Convert.ToString 方法</a:t>
            </a:r>
            <a:endParaRPr lang="zh-CN" altLang="en-US">
              <a:solidFill>
                <a:schemeClr val="accent6"/>
              </a:solidFill>
            </a:endParaRPr>
          </a:p>
        </p:txBody>
      </p:sp>
      <p:sp>
        <p:nvSpPr>
          <p:cNvPr id="4" name="内容占位符 2"/>
          <p:cNvSpPr>
            <a:spLocks noGrp="1"/>
          </p:cNvSpPr>
          <p:nvPr/>
        </p:nvSpPr>
        <p:spPr>
          <a:xfrm>
            <a:off x="903605" y="2994660"/>
            <a:ext cx="6278880" cy="3474085"/>
          </a:xfrm>
          <a:prstGeom prst="rect">
            <a:avLst/>
          </a:prstGeom>
        </p:spPr>
        <p:txBody>
          <a:bodyPr vert="horz" lIns="91440" tIns="45720" rIns="91440" bIns="45720" rtlCol="0">
            <a:normAutofit fontScale="75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r>
              <a:rPr lang="zh-CN" altLang="en-US"/>
              <a:t>ToString(Int16, Int32) 其中一个重载</a:t>
            </a:r>
            <a:endParaRPr lang="zh-CN" altLang="en-US"/>
          </a:p>
          <a:p>
            <a:r>
              <a:rPr lang="zh-CN" altLang="en-US"/>
              <a:t>将 16 位带符号整数的值转换为其指定进制的字符串表示。</a:t>
            </a:r>
            <a:endParaRPr lang="zh-CN" altLang="en-US"/>
          </a:p>
          <a:p>
            <a:r>
              <a:rPr lang="zh-CN" altLang="en-US"/>
              <a:t>public static string ToString (short value, int toBase);</a:t>
            </a:r>
            <a:endParaRPr lang="zh-CN" altLang="en-US"/>
          </a:p>
          <a:p>
            <a:r>
              <a:rPr lang="zh-CN" altLang="en-US"/>
              <a:t>参数</a:t>
            </a:r>
            <a:endParaRPr lang="zh-CN" altLang="en-US"/>
          </a:p>
          <a:p>
            <a:r>
              <a:rPr lang="zh-CN" altLang="en-US"/>
              <a:t>value    Int16 要转换的 16 位带符号整数。</a:t>
            </a:r>
            <a:endParaRPr lang="zh-CN" altLang="en-US"/>
          </a:p>
          <a:p>
            <a:r>
              <a:rPr lang="zh-CN" altLang="en-US"/>
              <a:t>toBase    Int32 返回值的基数，必须是 2、8、10 或 16。</a:t>
            </a:r>
            <a:endParaRPr lang="zh-CN" altLang="en-US"/>
          </a:p>
          <a:p>
            <a:r>
              <a:rPr lang="zh-CN" altLang="en-US"/>
              <a:t>返回 value 的 toBase 进制的字符串表示形式。</a:t>
            </a:r>
            <a:endParaRPr lang="zh-CN" altLang="en-US"/>
          </a:p>
          <a:p>
            <a:r>
              <a:rPr lang="zh-CN" altLang="en-US"/>
              <a:t>Convert.ToString(12, </a:t>
            </a:r>
            <a:r>
              <a:rPr lang="en-US" altLang="zh-CN">
                <a:solidFill>
                  <a:schemeClr val="accent2"/>
                </a:solidFill>
              </a:rPr>
              <a:t>2</a:t>
            </a:r>
            <a:r>
              <a:rPr lang="zh-CN" altLang="en-US"/>
              <a:t>)  </a:t>
            </a:r>
            <a:r>
              <a:rPr lang="en-US" altLang="zh-CN">
                <a:solidFill>
                  <a:schemeClr val="accent6"/>
                </a:solidFill>
              </a:rPr>
              <a:t>// 0x1100</a:t>
            </a:r>
            <a:endParaRPr lang="en-US" altLang="zh-CN">
              <a:solidFill>
                <a:schemeClr val="accent6"/>
              </a:solidFill>
            </a:endParaRPr>
          </a:p>
        </p:txBody>
      </p:sp>
      <p:pic>
        <p:nvPicPr>
          <p:cNvPr id="5" name="图片 4"/>
          <p:cNvPicPr>
            <a:picLocks noChangeAspect="1"/>
          </p:cNvPicPr>
          <p:nvPr>
            <p:custDataLst>
              <p:tags r:id="rId1"/>
            </p:custDataLst>
          </p:nvPr>
        </p:nvPicPr>
        <p:blipFill>
          <a:blip r:embed="rId2"/>
          <a:stretch>
            <a:fillRect/>
          </a:stretch>
        </p:blipFill>
        <p:spPr>
          <a:xfrm>
            <a:off x="7294880" y="2657475"/>
            <a:ext cx="4429125" cy="4057650"/>
          </a:xfrm>
          <a:prstGeom prst="rect">
            <a:avLst/>
          </a:prstGeom>
        </p:spPr>
      </p:pic>
    </p:spTree>
    <p:custDataLst>
      <p:tags r:id="rId3"/>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 </a:t>
            </a:r>
            <a:r>
              <a:rPr lang="zh-CN" altLang="zh-CN">
                <a:sym typeface="+mn-ea"/>
              </a:rPr>
              <a:t>数值类型转字符串</a:t>
            </a:r>
            <a:endParaRPr lang="zh-CN" altLang="en-US"/>
          </a:p>
        </p:txBody>
      </p:sp>
      <p:sp>
        <p:nvSpPr>
          <p:cNvPr id="4" name="文本框 3"/>
          <p:cNvSpPr txBox="1"/>
          <p:nvPr/>
        </p:nvSpPr>
        <p:spPr>
          <a:xfrm>
            <a:off x="838200" y="1678940"/>
            <a:ext cx="10439400" cy="4831080"/>
          </a:xfrm>
          <a:prstGeom prst="rect">
            <a:avLst/>
          </a:prstGeom>
          <a:noFill/>
        </p:spPr>
        <p:txBody>
          <a:bodyPr wrap="square" rtlCol="0" anchor="t">
            <a:spAutoFit/>
          </a:bodyPr>
          <a:p>
            <a:r>
              <a:rPr lang="zh-CN" altLang="en-US" sz="2800">
                <a:sym typeface="+mn-ea"/>
              </a:rPr>
              <a:t>public virtual string ToString ();</a:t>
            </a:r>
            <a:r>
              <a:rPr lang="en-US" altLang="zh-CN" sz="2800">
                <a:sym typeface="+mn-ea"/>
              </a:rPr>
              <a:t>	</a:t>
            </a:r>
            <a:endParaRPr lang="en-US" altLang="zh-CN" sz="2800">
              <a:sym typeface="+mn-ea"/>
            </a:endParaRPr>
          </a:p>
          <a:p>
            <a:r>
              <a:rPr lang="zh-CN" altLang="en-US" sz="2800">
                <a:sym typeface="+mn-ea"/>
              </a:rPr>
              <a:t>返回String表示当前对象的字符串。</a:t>
            </a:r>
            <a:endParaRPr lang="zh-CN" altLang="en-US" sz="2800"/>
          </a:p>
          <a:p>
            <a:endParaRPr lang="zh-CN" altLang="en-US" sz="2800"/>
          </a:p>
          <a:p>
            <a:r>
              <a:rPr lang="zh-CN" altLang="en-US" sz="2800">
                <a:sym typeface="+mn-ea"/>
              </a:rPr>
              <a:t>默认的对象 ToString方法返回类型的完全限定名称 Object ，</a:t>
            </a:r>
            <a:endParaRPr lang="zh-CN" altLang="en-US" sz="2800">
              <a:sym typeface="+mn-ea"/>
            </a:endParaRPr>
          </a:p>
          <a:p>
            <a:r>
              <a:rPr lang="zh-CN" altLang="en-US" sz="2800">
                <a:sym typeface="+mn-ea"/>
              </a:rPr>
              <a:t>如下面的示例所示。</a:t>
            </a:r>
            <a:endParaRPr lang="zh-CN" altLang="en-US" sz="2800">
              <a:sym typeface="+mn-ea"/>
            </a:endParaRPr>
          </a:p>
          <a:p>
            <a:endParaRPr lang="zh-CN" altLang="en-US" sz="2800"/>
          </a:p>
          <a:p>
            <a:r>
              <a:rPr lang="zh-CN" altLang="en-US" sz="2800">
                <a:sym typeface="+mn-ea"/>
              </a:rPr>
              <a:t>Object obj = new Object();</a:t>
            </a:r>
            <a:endParaRPr lang="zh-CN" altLang="en-US" sz="2800"/>
          </a:p>
          <a:p>
            <a:r>
              <a:rPr lang="zh-CN" altLang="en-US" sz="2800">
                <a:sym typeface="+mn-ea"/>
              </a:rPr>
              <a:t>Console.WriteLine(obj.ToString());</a:t>
            </a:r>
            <a:endParaRPr lang="zh-CN" altLang="en-US" sz="2800">
              <a:sym typeface="+mn-ea"/>
            </a:endParaRPr>
          </a:p>
          <a:p>
            <a:endParaRPr lang="zh-CN" altLang="en-US" sz="2800"/>
          </a:p>
          <a:p>
            <a:r>
              <a:rPr lang="zh-CN" altLang="en-US" sz="2800">
                <a:solidFill>
                  <a:schemeClr val="accent6"/>
                </a:solidFill>
                <a:sym typeface="+mn-ea"/>
              </a:rPr>
              <a:t>// The example displays the following output: </a:t>
            </a:r>
            <a:endParaRPr lang="zh-CN" altLang="en-US" sz="2800">
              <a:solidFill>
                <a:schemeClr val="accent6"/>
              </a:solidFill>
            </a:endParaRPr>
          </a:p>
          <a:p>
            <a:r>
              <a:rPr lang="zh-CN" altLang="en-US" sz="2800">
                <a:solidFill>
                  <a:schemeClr val="accent6"/>
                </a:solidFill>
                <a:sym typeface="+mn-ea"/>
              </a:rPr>
              <a:t>// System.Object</a:t>
            </a:r>
            <a:endParaRPr lang="zh-CN" altLang="en-US" sz="2800">
              <a:solidFill>
                <a:schemeClr val="accent6"/>
              </a:solidFill>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c#</a:t>
            </a:r>
            <a:r>
              <a:rPr lang="zh-CN" altLang="en-US"/>
              <a:t>基本入门</a:t>
            </a:r>
            <a:endParaRPr lang="zh-CN" altLang="en-US"/>
          </a:p>
        </p:txBody>
      </p:sp>
      <p:sp>
        <p:nvSpPr>
          <p:cNvPr id="3" name="内容占位符 2"/>
          <p:cNvSpPr>
            <a:spLocks noGrp="1"/>
          </p:cNvSpPr>
          <p:nvPr>
            <p:ph idx="1"/>
          </p:nvPr>
        </p:nvSpPr>
        <p:spPr/>
        <p:txBody>
          <a:bodyPr/>
          <a:lstStyle/>
          <a:p>
            <a:pPr lvl="1"/>
            <a:r>
              <a:rPr lang="en-US" altLang="zh-CN" sz="2400" dirty="0">
                <a:sym typeface="+mn-ea"/>
              </a:rPr>
              <a:t>1 .</a:t>
            </a:r>
            <a:r>
              <a:rPr lang="en-US" altLang="zh-CN" sz="2400" dirty="0" err="1">
                <a:sym typeface="+mn-ea"/>
              </a:rPr>
              <a:t>net简介</a:t>
            </a:r>
            <a:endParaRPr lang="en-US" altLang="zh-CN" sz="2400" dirty="0">
              <a:sym typeface="+mn-ea"/>
            </a:endParaRPr>
          </a:p>
          <a:p>
            <a:pPr lvl="2"/>
            <a:r>
              <a:rPr lang="en-US" altLang="zh-CN" sz="2160" dirty="0"/>
              <a:t>. NET 是 Microsoft 的 XML Web </a:t>
            </a:r>
            <a:r>
              <a:rPr lang="en-US" altLang="zh-CN" sz="2160" dirty="0" err="1"/>
              <a:t>服务平台。不论操作系统或编程语言有何差别，XML</a:t>
            </a:r>
            <a:r>
              <a:rPr lang="en-US" altLang="zh-CN" sz="2160" dirty="0"/>
              <a:t> Web </a:t>
            </a:r>
            <a:r>
              <a:rPr lang="en-US" altLang="zh-CN" sz="2160" dirty="0" err="1"/>
              <a:t>服务能使应用程序在</a:t>
            </a:r>
            <a:r>
              <a:rPr lang="en-US" altLang="zh-CN" sz="2160" dirty="0"/>
              <a:t> Internet </a:t>
            </a:r>
            <a:r>
              <a:rPr lang="en-US" altLang="zh-CN" sz="2160" dirty="0" err="1"/>
              <a:t>上传输和共享数据</a:t>
            </a:r>
            <a:r>
              <a:rPr lang="en-US" altLang="zh-CN" sz="2160" dirty="0"/>
              <a:t>。</a:t>
            </a:r>
            <a:endParaRPr lang="en-US" altLang="zh-CN" sz="2160" dirty="0"/>
          </a:p>
          <a:p>
            <a:pPr lvl="2"/>
            <a:r>
              <a:rPr lang="en-US" altLang="zh-CN" sz="2160" dirty="0"/>
              <a:t>Microsoft.NET </a:t>
            </a:r>
            <a:r>
              <a:rPr lang="en-US" altLang="zh-CN" sz="2160" dirty="0" err="1"/>
              <a:t>平台包含广泛的产品系列，它们都是基于</a:t>
            </a:r>
            <a:r>
              <a:rPr lang="en-US" altLang="zh-CN" sz="2160" dirty="0"/>
              <a:t> XML 和 Internet </a:t>
            </a:r>
            <a:r>
              <a:rPr lang="en-US" altLang="zh-CN" sz="2160" dirty="0" err="1"/>
              <a:t>行业标准构建，提供从开发、管理、使用到体验</a:t>
            </a:r>
            <a:r>
              <a:rPr lang="en-US" altLang="zh-CN" sz="2160" dirty="0"/>
              <a:t> XML Web </a:t>
            </a:r>
            <a:r>
              <a:rPr lang="en-US" altLang="zh-CN" sz="2160" dirty="0" err="1"/>
              <a:t>服务的每一方面。</a:t>
            </a:r>
            <a:br>
              <a:rPr lang="en-US" altLang="zh-CN" sz="2160" dirty="0" err="1"/>
            </a:br>
            <a:endParaRPr lang="en-US" altLang="zh-CN" sz="2160" dirty="0"/>
          </a:p>
          <a:p>
            <a:pPr lvl="2"/>
            <a:endParaRPr lang="zh-CN" altLang="en-US" sz="2160" dirty="0"/>
          </a:p>
        </p:txBody>
      </p:sp>
      <p:pic>
        <p:nvPicPr>
          <p:cNvPr id="5" name="Picture 5" descr="微软庆祝.NET发布15周年的照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55026" y="3833548"/>
            <a:ext cx="4454552" cy="2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90455" y="4358706"/>
            <a:ext cx="3493265" cy="1754326"/>
          </a:xfrm>
          <a:prstGeom prst="rect">
            <a:avLst/>
          </a:prstGeom>
          <a:noFill/>
        </p:spPr>
        <p:txBody>
          <a:bodyPr wrap="none">
            <a:spAutoFit/>
          </a:bodyPr>
          <a:lstStyle/>
          <a:p>
            <a:pPr algn="ctr" eaLnBrk="1" hangingPunct="1">
              <a:defRPr/>
            </a:pP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15</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周年</a:t>
            </a:r>
            <a:endPar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eaLnBrk="1" hangingPunct="1">
              <a:defRPr/>
            </a:pP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2002-2017</a:t>
            </a:r>
            <a:endPar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ustDataLst>
      <p:tags r:id="rId2"/>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 </a:t>
            </a:r>
            <a:r>
              <a:rPr lang="zh-CN" altLang="zh-CN">
                <a:sym typeface="+mn-ea"/>
              </a:rPr>
              <a:t>数值类型转字符串</a:t>
            </a:r>
            <a:endParaRPr lang="zh-CN" altLang="en-US"/>
          </a:p>
        </p:txBody>
      </p:sp>
      <p:sp>
        <p:nvSpPr>
          <p:cNvPr id="3" name="内容占位符 2"/>
          <p:cNvSpPr>
            <a:spLocks noGrp="1"/>
          </p:cNvSpPr>
          <p:nvPr>
            <p:ph idx="1"/>
          </p:nvPr>
        </p:nvSpPr>
        <p:spPr/>
        <p:txBody>
          <a:bodyPr>
            <a:normAutofit fontScale="90000" lnSpcReduction="10000"/>
          </a:bodyPr>
          <a:p>
            <a:pPr>
              <a:lnSpc>
                <a:spcPct val="100000"/>
              </a:lnSpc>
            </a:pPr>
            <a:r>
              <a:rPr lang="zh-CN" altLang="en-US"/>
              <a:t>Int.ToString(format):格式字符串：Axx，其中 </a:t>
            </a:r>
            <a:r>
              <a:rPr lang="zh-CN" altLang="en-US">
                <a:solidFill>
                  <a:schemeClr val="accent2"/>
                </a:solidFill>
              </a:rPr>
              <a:t>A </a:t>
            </a:r>
            <a:r>
              <a:rPr lang="zh-CN" altLang="en-US"/>
              <a:t>为</a:t>
            </a:r>
            <a:r>
              <a:rPr lang="zh-CN" altLang="en-US">
                <a:solidFill>
                  <a:schemeClr val="accent2"/>
                </a:solidFill>
              </a:rPr>
              <a:t>格式</a:t>
            </a:r>
            <a:r>
              <a:rPr lang="zh-CN" altLang="en-US"/>
              <a:t>说明符，指定格式化类型，xx 为</a:t>
            </a:r>
            <a:r>
              <a:rPr lang="zh-CN" altLang="en-US">
                <a:solidFill>
                  <a:schemeClr val="accent2"/>
                </a:solidFill>
              </a:rPr>
              <a:t>精度</a:t>
            </a:r>
            <a:r>
              <a:rPr lang="zh-CN" altLang="en-US"/>
              <a:t>说明符，控制格式化输出的有效位数或小数位数，具体如下：</a:t>
            </a:r>
            <a:endParaRPr lang="zh-CN" altLang="en-US"/>
          </a:p>
          <a:p>
            <a:pPr>
              <a:lnSpc>
                <a:spcPct val="100000"/>
              </a:lnSpc>
            </a:pPr>
            <a:endParaRPr lang="zh-CN" altLang="en-US"/>
          </a:p>
          <a:p>
            <a:pPr>
              <a:lnSpc>
                <a:spcPct val="100000"/>
              </a:lnSpc>
            </a:pPr>
            <a:r>
              <a:rPr lang="zh-CN" altLang="en-US">
                <a:solidFill>
                  <a:schemeClr val="accent1"/>
                </a:solidFill>
                <a:effectLst>
                  <a:outerShdw blurRad="38100" dist="25400" dir="5400000" algn="ctr" rotWithShape="0">
                    <a:srgbClr val="6E747A">
                      <a:alpha val="43000"/>
                    </a:srgbClr>
                  </a:outerShdw>
                </a:effectLst>
              </a:rPr>
              <a:t>说明 示例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输出</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C 	货币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2.5.ToString("C")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￥2.50</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D 	十进制数 	25.ToString("D5")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00025</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E 	科学型 	25000.ToString("E")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2.500000E+005</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F 	固定点 	25.ToString("F2")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25.00</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G 	常规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2.5.ToString("G")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N 	数字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2500000.ToString("N") 	2,500,000.00</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pPr>
            <a:r>
              <a:rPr lang="zh-CN" altLang="en-US">
                <a:solidFill>
                  <a:schemeClr val="accent1"/>
                </a:solidFill>
                <a:effectLst>
                  <a:outerShdw blurRad="38100" dist="25400" dir="5400000" algn="ctr" rotWithShape="0">
                    <a:srgbClr val="6E747A">
                      <a:alpha val="43000"/>
                    </a:srgbClr>
                  </a:outerShdw>
                </a:effectLst>
              </a:rPr>
              <a:t>X 	十六进制 	255.ToString("X") 	</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FF</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 </a:t>
            </a:r>
            <a:r>
              <a:rPr lang="zh-CN" altLang="zh-CN">
                <a:sym typeface="+mn-ea"/>
              </a:rPr>
              <a:t>数值类型转字符串</a:t>
            </a:r>
            <a:endParaRPr lang="zh-CN" altLang="en-US"/>
          </a:p>
        </p:txBody>
      </p:sp>
      <p:sp>
        <p:nvSpPr>
          <p:cNvPr id="3" name="内容占位符 2"/>
          <p:cNvSpPr>
            <a:spLocks noGrp="1"/>
          </p:cNvSpPr>
          <p:nvPr>
            <p:ph idx="1"/>
          </p:nvPr>
        </p:nvSpPr>
        <p:spPr>
          <a:xfrm>
            <a:off x="715645" y="1555750"/>
            <a:ext cx="5692775" cy="4686935"/>
          </a:xfrm>
        </p:spPr>
        <p:txBody>
          <a:bodyPr>
            <a:normAutofit fontScale="70000"/>
          </a:bodyPr>
          <a:p>
            <a:r>
              <a:rPr lang="zh-CN" altLang="en-US"/>
              <a:t>（1） int i=12345;</a:t>
            </a:r>
            <a:endParaRPr lang="zh-CN" altLang="en-US"/>
          </a:p>
          <a:p>
            <a:r>
              <a:rPr lang="zh-CN" altLang="en-US"/>
              <a:t>this.textBox1.Text=i.ToString();</a:t>
            </a:r>
            <a:endParaRPr lang="zh-CN" altLang="en-US"/>
          </a:p>
          <a:p>
            <a:r>
              <a:rPr lang="zh-CN" altLang="en-US">
                <a:solidFill>
                  <a:schemeClr val="accent6"/>
                </a:solidFill>
              </a:rPr>
              <a:t>//结果 12345（this指当前对象，或叫当前类的实例）</a:t>
            </a:r>
            <a:endParaRPr lang="zh-CN" altLang="en-US"/>
          </a:p>
          <a:p>
            <a:r>
              <a:rPr lang="zh-CN" altLang="en-US"/>
              <a:t>this.textBox2.Text=i.ToString("d8");</a:t>
            </a:r>
            <a:endParaRPr lang="zh-CN" altLang="en-US"/>
          </a:p>
          <a:p>
            <a:r>
              <a:rPr lang="zh-CN" altLang="en-US">
                <a:solidFill>
                  <a:schemeClr val="accent6"/>
                </a:solidFill>
              </a:rPr>
              <a:t>//结果 00012345</a:t>
            </a:r>
            <a:endParaRPr lang="zh-CN" altLang="en-US">
              <a:solidFill>
                <a:schemeClr val="accent6"/>
              </a:solidFill>
            </a:endParaRPr>
          </a:p>
          <a:p>
            <a:r>
              <a:rPr lang="zh-CN" altLang="en-US"/>
              <a:t>（2） int i=123; double j=123.45;</a:t>
            </a:r>
            <a:endParaRPr lang="zh-CN" altLang="en-US"/>
          </a:p>
          <a:p>
            <a:r>
              <a:rPr lang="zh-CN" altLang="en-US"/>
              <a:t>string s1=string.Format("the value is{0,7:d}",i);</a:t>
            </a:r>
            <a:endParaRPr lang="zh-CN" altLang="en-US"/>
          </a:p>
          <a:p>
            <a:r>
              <a:rPr lang="zh-CN" altLang="en-US"/>
              <a:t>string s2=string.Format("the value is{0,7:f3}",j);</a:t>
            </a:r>
            <a:endParaRPr lang="zh-CN" altLang="en-US"/>
          </a:p>
          <a:p>
            <a:r>
              <a:rPr lang="zh-CN" altLang="en-US"/>
              <a:t>this.textBox1.Text=s1 ;</a:t>
            </a:r>
            <a:endParaRPr lang="zh-CN" altLang="en-US"/>
          </a:p>
          <a:p>
            <a:r>
              <a:rPr lang="zh-CN" altLang="en-US">
                <a:solidFill>
                  <a:schemeClr val="accent6"/>
                </a:solidFill>
              </a:rPr>
              <a:t>//结果 the value is 123</a:t>
            </a:r>
            <a:endParaRPr lang="zh-CN" altLang="en-US">
              <a:solidFill>
                <a:schemeClr val="accent6"/>
              </a:solidFill>
            </a:endParaRPr>
          </a:p>
          <a:p>
            <a:r>
              <a:rPr lang="zh-CN" altLang="en-US"/>
              <a:t>this.textBox2.Text=s2;</a:t>
            </a:r>
            <a:endParaRPr lang="zh-CN" altLang="en-US"/>
          </a:p>
          <a:p>
            <a:r>
              <a:rPr lang="zh-CN" altLang="en-US">
                <a:solidFill>
                  <a:schemeClr val="accent6"/>
                </a:solidFill>
              </a:rPr>
              <a:t>//结果 the value is123.450</a:t>
            </a:r>
            <a:endParaRPr lang="zh-CN" altLang="en-US">
              <a:solidFill>
                <a:schemeClr val="accent6"/>
              </a:solidFill>
            </a:endParaRPr>
          </a:p>
        </p:txBody>
      </p:sp>
      <p:sp>
        <p:nvSpPr>
          <p:cNvPr id="4" name="文本框 3"/>
          <p:cNvSpPr txBox="1"/>
          <p:nvPr/>
        </p:nvSpPr>
        <p:spPr>
          <a:xfrm>
            <a:off x="6118860" y="1354455"/>
            <a:ext cx="5996940" cy="4799965"/>
          </a:xfrm>
          <a:prstGeom prst="rect">
            <a:avLst/>
          </a:prstGeom>
          <a:noFill/>
        </p:spPr>
        <p:txBody>
          <a:bodyPr wrap="square" rtlCol="0" anchor="t">
            <a:spAutoFit/>
          </a:bodyPr>
          <a:p>
            <a:r>
              <a:rPr lang="zh-CN" altLang="en-US"/>
              <a:t>（3）double i=12345.6789;</a:t>
            </a:r>
            <a:endParaRPr lang="zh-CN" altLang="en-US"/>
          </a:p>
          <a:p>
            <a:r>
              <a:rPr lang="zh-CN" altLang="en-US"/>
              <a:t>this.textBox1.Text=i.ToString("f2");</a:t>
            </a:r>
            <a:endParaRPr lang="zh-CN" altLang="en-US"/>
          </a:p>
          <a:p>
            <a:r>
              <a:rPr lang="zh-CN" altLang="en-US">
                <a:solidFill>
                  <a:schemeClr val="accent6"/>
                </a:solidFill>
              </a:rPr>
              <a:t>//结果 12345.68</a:t>
            </a:r>
            <a:endParaRPr lang="zh-CN" altLang="en-US">
              <a:solidFill>
                <a:schemeClr val="accent6"/>
              </a:solidFill>
            </a:endParaRPr>
          </a:p>
          <a:p>
            <a:r>
              <a:rPr lang="zh-CN" altLang="en-US"/>
              <a:t>this.textBox2.Text=i.ToString("f6");</a:t>
            </a:r>
            <a:endParaRPr lang="zh-CN" altLang="en-US"/>
          </a:p>
          <a:p>
            <a:r>
              <a:rPr lang="zh-CN" altLang="en-US">
                <a:solidFill>
                  <a:schemeClr val="accent6"/>
                </a:solidFill>
              </a:rPr>
              <a:t>//结果 12345.678900</a:t>
            </a:r>
            <a:endParaRPr lang="zh-CN" altLang="en-US">
              <a:solidFill>
                <a:schemeClr val="accent6"/>
              </a:solidFill>
            </a:endParaRPr>
          </a:p>
          <a:p>
            <a:r>
              <a:rPr lang="zh-CN" altLang="en-US"/>
              <a:t>（4）double i=12345.6789;</a:t>
            </a:r>
            <a:endParaRPr lang="zh-CN" altLang="en-US"/>
          </a:p>
          <a:p>
            <a:r>
              <a:rPr lang="zh-CN" altLang="en-US"/>
              <a:t>this.textBox1.Text=i.ToString("n");</a:t>
            </a:r>
            <a:endParaRPr lang="zh-CN" altLang="en-US"/>
          </a:p>
          <a:p>
            <a:r>
              <a:rPr lang="zh-CN" altLang="en-US">
                <a:solidFill>
                  <a:schemeClr val="accent6"/>
                </a:solidFill>
              </a:rPr>
              <a:t>//结果 12,345.68</a:t>
            </a:r>
            <a:endParaRPr lang="zh-CN" altLang="en-US">
              <a:solidFill>
                <a:schemeClr val="accent6"/>
              </a:solidFill>
            </a:endParaRPr>
          </a:p>
          <a:p>
            <a:r>
              <a:rPr lang="zh-CN" altLang="en-US"/>
              <a:t>this.textBox2.Text=i.ToString(</a:t>
            </a:r>
            <a:r>
              <a:rPr lang="en-US" altLang="zh-CN"/>
              <a:t>“</a:t>
            </a:r>
            <a:r>
              <a:rPr lang="zh-CN" altLang="en-US"/>
              <a:t>n4</a:t>
            </a:r>
            <a:r>
              <a:rPr lang="en-US" altLang="zh-CN"/>
              <a:t>”</a:t>
            </a:r>
            <a:r>
              <a:rPr lang="zh-CN" altLang="en-US"/>
              <a:t>);</a:t>
            </a:r>
            <a:endParaRPr lang="zh-CN" altLang="en-US"/>
          </a:p>
          <a:p>
            <a:r>
              <a:rPr lang="zh-CN" altLang="en-US"/>
              <a:t> </a:t>
            </a:r>
            <a:r>
              <a:rPr lang="zh-CN" altLang="en-US">
                <a:solidFill>
                  <a:schemeClr val="accent6"/>
                </a:solidFill>
              </a:rPr>
              <a:t>//结果12,345.6789</a:t>
            </a:r>
            <a:endParaRPr lang="zh-CN" altLang="en-US">
              <a:solidFill>
                <a:schemeClr val="accent6"/>
              </a:solidFill>
            </a:endParaRPr>
          </a:p>
          <a:p>
            <a:r>
              <a:rPr lang="zh-CN" altLang="en-US"/>
              <a:t>（5）double i=0.126;</a:t>
            </a:r>
            <a:endParaRPr lang="zh-CN" altLang="en-US"/>
          </a:p>
          <a:p>
            <a:r>
              <a:rPr lang="zh-CN" altLang="en-US"/>
              <a:t>string s=string.Format("the value is{0:</a:t>
            </a:r>
            <a:r>
              <a:rPr lang="zh-CN" altLang="en-US">
                <a:solidFill>
                  <a:schemeClr val="accent6"/>
                </a:solidFill>
              </a:rPr>
              <a:t>p</a:t>
            </a:r>
            <a:r>
              <a:rPr lang="zh-CN" altLang="en-US"/>
              <a:t>}",i);</a:t>
            </a:r>
            <a:endParaRPr lang="zh-CN" altLang="en-US"/>
          </a:p>
          <a:p>
            <a:r>
              <a:rPr lang="zh-CN" altLang="en-US"/>
              <a:t>this.textBox1.Text=i.ToString("p");</a:t>
            </a:r>
            <a:endParaRPr lang="zh-CN" altLang="en-US"/>
          </a:p>
          <a:p>
            <a:r>
              <a:rPr lang="zh-CN" altLang="en-US">
                <a:solidFill>
                  <a:schemeClr val="accent6"/>
                </a:solidFill>
              </a:rPr>
              <a:t>//结果 12.6%</a:t>
            </a:r>
            <a:endParaRPr lang="zh-CN" altLang="en-US">
              <a:solidFill>
                <a:schemeClr val="accent6"/>
              </a:solidFill>
            </a:endParaRPr>
          </a:p>
          <a:p>
            <a:r>
              <a:rPr lang="zh-CN" altLang="en-US"/>
              <a:t>this.textBox2.Text=s; </a:t>
            </a:r>
            <a:endParaRPr lang="zh-CN" altLang="en-US"/>
          </a:p>
          <a:p>
            <a:r>
              <a:rPr lang="zh-CN" altLang="en-US">
                <a:solidFill>
                  <a:schemeClr val="accent6"/>
                </a:solidFill>
              </a:rPr>
              <a:t>//结果 the valueis 12.6%</a:t>
            </a:r>
            <a:endParaRPr lang="zh-CN" altLang="en-US">
              <a:solidFill>
                <a:schemeClr val="accent6"/>
              </a:solidFill>
            </a:endParaRPr>
          </a:p>
          <a:p>
            <a:endParaRPr lang="zh-CN" altLang="en-US">
              <a:solidFill>
                <a:schemeClr val="accent6"/>
              </a:solidFill>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 </a:t>
            </a:r>
            <a:r>
              <a:rPr lang="zh-CN" altLang="zh-CN">
                <a:sym typeface="+mn-ea"/>
              </a:rPr>
              <a:t>数值类型转字符串</a:t>
            </a:r>
            <a:endParaRPr lang="zh-CN" altLang="en-US"/>
          </a:p>
        </p:txBody>
      </p:sp>
      <p:sp>
        <p:nvSpPr>
          <p:cNvPr id="4" name="文本框 3"/>
          <p:cNvSpPr txBox="1"/>
          <p:nvPr/>
        </p:nvSpPr>
        <p:spPr>
          <a:xfrm>
            <a:off x="838200" y="1600835"/>
            <a:ext cx="5691505" cy="2306955"/>
          </a:xfrm>
          <a:prstGeom prst="rect">
            <a:avLst/>
          </a:prstGeom>
          <a:noFill/>
        </p:spPr>
        <p:txBody>
          <a:bodyPr wrap="square" rtlCol="0" anchor="t">
            <a:spAutoFit/>
          </a:bodyPr>
          <a:p>
            <a:r>
              <a:rPr lang="zh-CN" altLang="en-US">
                <a:sym typeface="+mn-ea"/>
              </a:rPr>
              <a:t>（6） DateTime dt =new DateTime(2003,5,25);</a:t>
            </a:r>
            <a:endParaRPr lang="zh-CN" altLang="en-US"/>
          </a:p>
          <a:p>
            <a:r>
              <a:rPr lang="zh-CN" altLang="en-US">
                <a:sym typeface="+mn-ea"/>
              </a:rPr>
              <a:t>this.textBox1.Text=dt.ToString("yy.M.d");</a:t>
            </a:r>
            <a:endParaRPr lang="zh-CN" altLang="en-US"/>
          </a:p>
          <a:p>
            <a:r>
              <a:rPr lang="zh-CN" altLang="en-US">
                <a:solidFill>
                  <a:schemeClr val="accent6"/>
                </a:solidFill>
                <a:sym typeface="+mn-ea"/>
              </a:rPr>
              <a:t>//结果 03.5.25</a:t>
            </a:r>
            <a:endParaRPr lang="zh-CN" altLang="en-US">
              <a:solidFill>
                <a:schemeClr val="accent6"/>
              </a:solidFill>
            </a:endParaRPr>
          </a:p>
          <a:p>
            <a:r>
              <a:rPr lang="zh-CN" altLang="en-US">
                <a:sym typeface="+mn-ea"/>
              </a:rPr>
              <a:t>this.textBox2.Text=dt.ToString(“yyyy年M月”);</a:t>
            </a:r>
            <a:endParaRPr lang="zh-CN" altLang="en-US"/>
          </a:p>
          <a:p>
            <a:r>
              <a:rPr lang="zh-CN" altLang="en-US">
                <a:solidFill>
                  <a:schemeClr val="accent6"/>
                </a:solidFill>
                <a:sym typeface="+mn-ea"/>
              </a:rPr>
              <a:t>//结果 2003年5月</a:t>
            </a:r>
            <a:endParaRPr lang="zh-CN" altLang="en-US">
              <a:solidFill>
                <a:schemeClr val="accent6"/>
              </a:solidFill>
            </a:endParaRPr>
          </a:p>
          <a:p>
            <a:r>
              <a:rPr lang="zh-CN" altLang="en-US">
                <a:sym typeface="+mn-ea"/>
              </a:rPr>
              <a:t>Convert.ToDateTime("2005/12/2222:22:22").</a:t>
            </a:r>
            <a:endParaRPr lang="zh-CN" altLang="en-US">
              <a:sym typeface="+mn-ea"/>
            </a:endParaRPr>
          </a:p>
          <a:p>
            <a:r>
              <a:rPr lang="en-US" altLang="zh-CN">
                <a:sym typeface="+mn-ea"/>
              </a:rPr>
              <a:t>	</a:t>
            </a:r>
            <a:r>
              <a:rPr lang="zh-CN" altLang="en-US">
                <a:sym typeface="+mn-ea"/>
              </a:rPr>
              <a:t>ToString("yyyy/MM/dd HH:mm:ss")</a:t>
            </a:r>
            <a:endParaRPr lang="zh-CN" altLang="en-US"/>
          </a:p>
          <a:p>
            <a:r>
              <a:rPr lang="en-US" altLang="zh-CN">
                <a:solidFill>
                  <a:schemeClr val="accent6"/>
                </a:solidFill>
                <a:sym typeface="+mn-ea"/>
              </a:rPr>
              <a:t>//</a:t>
            </a:r>
            <a:r>
              <a:rPr lang="zh-CN" altLang="en-US">
                <a:solidFill>
                  <a:schemeClr val="accent6"/>
                </a:solidFill>
                <a:sym typeface="+mn-ea"/>
              </a:rPr>
              <a:t>结果"2005/12/22 22:22:22"</a:t>
            </a:r>
            <a:endParaRPr lang="zh-CN" altLang="en-US"/>
          </a:p>
        </p:txBody>
      </p:sp>
      <p:sp>
        <p:nvSpPr>
          <p:cNvPr id="5" name="文本框 4"/>
          <p:cNvSpPr txBox="1"/>
          <p:nvPr/>
        </p:nvSpPr>
        <p:spPr>
          <a:xfrm>
            <a:off x="6972300" y="1600835"/>
            <a:ext cx="4381500" cy="1476375"/>
          </a:xfrm>
          <a:prstGeom prst="rect">
            <a:avLst/>
          </a:prstGeom>
          <a:noFill/>
        </p:spPr>
        <p:txBody>
          <a:bodyPr wrap="square" rtlCol="0" anchor="t">
            <a:spAutoFit/>
          </a:bodyPr>
          <a:p>
            <a:r>
              <a:rPr lang="zh-CN" altLang="en-US"/>
              <a:t>（7） int i=123;         double j=123.45;</a:t>
            </a:r>
            <a:endParaRPr lang="zh-CN" altLang="en-US"/>
          </a:p>
          <a:p>
            <a:r>
              <a:rPr lang="zh-CN" altLang="en-US"/>
              <a:t>strings=string.Format("i:{0,-7},j:{1,7}",i,j);</a:t>
            </a:r>
            <a:endParaRPr lang="zh-CN" altLang="en-US"/>
          </a:p>
          <a:p>
            <a:r>
              <a:rPr lang="zh-CN" altLang="en-US">
                <a:solidFill>
                  <a:schemeClr val="accent6"/>
                </a:solidFill>
              </a:rPr>
              <a:t>//-7表示左对齐，占7位</a:t>
            </a:r>
            <a:endParaRPr lang="zh-CN" altLang="en-US">
              <a:solidFill>
                <a:schemeClr val="accent6"/>
              </a:solidFill>
            </a:endParaRPr>
          </a:p>
          <a:p>
            <a:r>
              <a:rPr lang="zh-CN" altLang="en-US"/>
              <a:t>this.textBox1.Text=s ;</a:t>
            </a:r>
            <a:endParaRPr lang="zh-CN" altLang="en-US"/>
          </a:p>
          <a:p>
            <a:r>
              <a:rPr lang="zh-CN" altLang="en-US">
                <a:solidFill>
                  <a:schemeClr val="accent6"/>
                </a:solidFill>
              </a:rPr>
              <a:t>//结果i:123 ,j: 123.45</a:t>
            </a:r>
            <a:endParaRPr lang="zh-CN" altLang="en-US">
              <a:solidFill>
                <a:schemeClr val="accent6"/>
              </a:solidFill>
            </a:endParaRPr>
          </a:p>
        </p:txBody>
      </p:sp>
      <p:sp>
        <p:nvSpPr>
          <p:cNvPr id="6" name="文本框 5"/>
          <p:cNvSpPr txBox="1"/>
          <p:nvPr/>
        </p:nvSpPr>
        <p:spPr>
          <a:xfrm>
            <a:off x="838200" y="4152265"/>
            <a:ext cx="10948670" cy="2030095"/>
          </a:xfrm>
          <a:prstGeom prst="rect">
            <a:avLst/>
          </a:prstGeom>
          <a:noFill/>
        </p:spPr>
        <p:txBody>
          <a:bodyPr wrap="square" rtlCol="0" anchor="t">
            <a:spAutoFit/>
          </a:bodyPr>
          <a:p>
            <a:r>
              <a:rPr lang="zh-CN" altLang="en-US"/>
              <a:t>补充：</a:t>
            </a:r>
            <a:endParaRPr lang="zh-CN" altLang="en-US"/>
          </a:p>
          <a:p>
            <a:r>
              <a:rPr lang="zh-CN" altLang="en-US"/>
              <a:t>1、C#中用最简单的方法把数字（不含小数）转换为千分位格式：如1234567变成1,234,567</a:t>
            </a:r>
            <a:endParaRPr lang="zh-CN" altLang="en-US"/>
          </a:p>
          <a:p>
            <a:r>
              <a:rPr lang="zh-CN" altLang="en-US"/>
              <a:t>    方法：</a:t>
            </a:r>
            <a:r>
              <a:rPr lang="zh-CN" altLang="en-US">
                <a:solidFill>
                  <a:schemeClr val="accent2"/>
                </a:solidFill>
              </a:rPr>
              <a:t>1234567.ToString("###,###")  或  1234567.ToString("N0") </a:t>
            </a:r>
            <a:endParaRPr lang="zh-CN" altLang="en-US">
              <a:solidFill>
                <a:schemeClr val="accent2"/>
              </a:solidFill>
            </a:endParaRPr>
          </a:p>
          <a:p>
            <a:r>
              <a:rPr lang="zh-CN" altLang="en-US"/>
              <a:t> </a:t>
            </a:r>
            <a:endParaRPr lang="zh-CN" altLang="en-US"/>
          </a:p>
          <a:p>
            <a:r>
              <a:rPr lang="zh-CN" altLang="en-US"/>
              <a:t>2、C#中把数字转换成带两位小数的千分位字符：    如1234567.891变成1,234,567.89</a:t>
            </a:r>
            <a:endParaRPr lang="zh-CN" altLang="en-US"/>
          </a:p>
          <a:p>
            <a:r>
              <a:rPr lang="zh-CN" altLang="en-US"/>
              <a:t>    方法：String.Format("{0:N}",1234567.891);  </a:t>
            </a:r>
            <a:r>
              <a:rPr lang="zh-CN" altLang="en-US">
                <a:solidFill>
                  <a:schemeClr val="accent6"/>
                </a:solidFill>
              </a:rPr>
              <a:t>//默认为两位小数，如果没有小数位，则小数位补两个0</a:t>
            </a:r>
            <a:endParaRPr lang="zh-CN" altLang="en-US">
              <a:solidFill>
                <a:schemeClr val="accent6"/>
              </a:solidFill>
            </a:endParaRPr>
          </a:p>
          <a:p>
            <a:r>
              <a:rPr lang="zh-CN" altLang="en-US"/>
              <a:t>    或：String.Format("{0:N2}",1234567.891);</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2.1 .</a:t>
            </a:r>
            <a:r>
              <a:rPr lang="en-US" altLang="zh-CN" dirty="0" err="1">
                <a:sym typeface="+mn-ea"/>
              </a:rPr>
              <a:t>net简介</a:t>
            </a:r>
            <a:endParaRPr lang="zh-CN" altLang="en-US"/>
          </a:p>
        </p:txBody>
      </p:sp>
      <p:sp>
        <p:nvSpPr>
          <p:cNvPr id="3" name="内容占位符 2"/>
          <p:cNvSpPr>
            <a:spLocks noGrp="1"/>
          </p:cNvSpPr>
          <p:nvPr>
            <p:ph idx="1"/>
          </p:nvPr>
        </p:nvSpPr>
        <p:spPr/>
        <p:txBody>
          <a:bodyPr>
            <a:normAutofit fontScale="90000"/>
          </a:bodyPr>
          <a:lstStyle/>
          <a:p>
            <a:pPr>
              <a:lnSpc>
                <a:spcPct val="100000"/>
              </a:lnSpc>
            </a:pPr>
            <a:r>
              <a:rPr lang="zh-CN" altLang="en-US" dirty="0"/>
              <a:t>托管代码</a:t>
            </a:r>
            <a:r>
              <a:rPr lang="en-US" altLang="zh-CN" dirty="0"/>
              <a:t>(unmanaged code)</a:t>
            </a:r>
            <a:r>
              <a:rPr lang="zh-CN" altLang="en-US" dirty="0"/>
              <a:t>是</a:t>
            </a:r>
            <a:r>
              <a:rPr lang="en-US" altLang="zh-CN" dirty="0"/>
              <a:t>20</a:t>
            </a:r>
            <a:r>
              <a:rPr lang="zh-CN" altLang="en-US" dirty="0"/>
              <a:t>多种支持</a:t>
            </a:r>
            <a:r>
              <a:rPr lang="en-US" altLang="zh-CN" dirty="0"/>
              <a:t>MS .NET Framework</a:t>
            </a:r>
            <a:r>
              <a:rPr lang="zh-CN" altLang="en-US" dirty="0"/>
              <a:t>的高级语言编写的代码，包括：</a:t>
            </a:r>
            <a:r>
              <a:rPr lang="en-US" altLang="zh-CN" dirty="0"/>
              <a:t>C#, J#, VB .NET, JScript .NET,  </a:t>
            </a:r>
            <a:r>
              <a:rPr lang="zh-CN" altLang="en-US" dirty="0"/>
              <a:t>以及</a:t>
            </a:r>
            <a:r>
              <a:rPr lang="en-US" altLang="zh-CN" dirty="0"/>
              <a:t>C++</a:t>
            </a:r>
            <a:r>
              <a:rPr lang="en-US" altLang="zh-CN" dirty="0" err="1"/>
              <a:t>.Net</a:t>
            </a:r>
            <a:r>
              <a:rPr lang="zh-CN" altLang="en-US" dirty="0"/>
              <a:t>。</a:t>
            </a:r>
            <a:endParaRPr lang="en-US" altLang="zh-CN" dirty="0"/>
          </a:p>
          <a:p>
            <a:pPr>
              <a:lnSpc>
                <a:spcPct val="100000"/>
              </a:lnSpc>
            </a:pPr>
            <a:r>
              <a:rPr lang="zh-CN" altLang="en-US" dirty="0"/>
              <a:t>非托管代码 </a:t>
            </a:r>
            <a:r>
              <a:rPr lang="en-US" altLang="zh-CN" dirty="0"/>
              <a:t>(unmanaged code) </a:t>
            </a:r>
            <a:r>
              <a:rPr lang="zh-CN" altLang="en-US" dirty="0"/>
              <a:t>。在</a:t>
            </a:r>
            <a:r>
              <a:rPr lang="en-US" altLang="zh-CN" dirty="0"/>
              <a:t>CLR</a:t>
            </a:r>
            <a:r>
              <a:rPr lang="zh-CN" altLang="en-US" dirty="0"/>
              <a:t>的外部，由操作系统直接执行的代码。</a:t>
            </a:r>
            <a:endParaRPr lang="en-US" altLang="zh-CN" dirty="0"/>
          </a:p>
          <a:p>
            <a:pPr lvl="1">
              <a:lnSpc>
                <a:spcPct val="100000"/>
              </a:lnSpc>
            </a:pPr>
            <a:r>
              <a:rPr lang="zh-CN" altLang="en-US" dirty="0"/>
              <a:t>非托管代码必须提供自己的</a:t>
            </a:r>
            <a:r>
              <a:rPr lang="zh-CN" altLang="en-US" b="1" dirty="0"/>
              <a:t>垃圾回收、类型检查、安全支持</a:t>
            </a:r>
            <a:r>
              <a:rPr lang="zh-CN" altLang="en-US" dirty="0"/>
              <a:t>等服务；它与托管代码不同，后者从公共语言运行库中获得这些服务。</a:t>
            </a:r>
            <a:endParaRPr lang="zh-CN" altLang="en-US" dirty="0"/>
          </a:p>
          <a:p>
            <a:pPr>
              <a:lnSpc>
                <a:spcPct val="100000"/>
              </a:lnSpc>
            </a:pPr>
            <a:endParaRPr lang="zh-CN" altLang="en-US" dirty="0"/>
          </a:p>
          <a:p>
            <a:pPr>
              <a:lnSpc>
                <a:spcPct val="100000"/>
              </a:lnSpc>
            </a:pPr>
            <a:r>
              <a:rPr lang="zh-CN" altLang="en-US" dirty="0">
                <a:sym typeface="+mn-ea"/>
              </a:rPr>
              <a:t>C#是其中一个</a:t>
            </a:r>
            <a:r>
              <a:rPr lang="zh-CN" altLang="en-US" dirty="0">
                <a:ea typeface="黑体" panose="02010609060101010101" pitchFamily="49" charset="-122"/>
                <a:sym typeface="+mn-ea"/>
              </a:rPr>
              <a:t>面向对象的、现代的编程</a:t>
            </a:r>
            <a:r>
              <a:rPr lang="zh-CN" altLang="en-US" dirty="0" smtClean="0">
                <a:sym typeface="+mn-ea"/>
              </a:rPr>
              <a:t>语言，</a:t>
            </a:r>
            <a:r>
              <a:rPr lang="en-US" altLang="zh-CN" dirty="0">
                <a:sym typeface="+mn-ea"/>
              </a:rPr>
              <a:t>C#</a:t>
            </a:r>
            <a:r>
              <a:rPr lang="zh-CN" altLang="en-US" dirty="0">
                <a:sym typeface="+mn-ea"/>
              </a:rPr>
              <a:t>就是为宣传</a:t>
            </a:r>
            <a:r>
              <a:rPr lang="en-US" altLang="zh-CN" dirty="0">
                <a:sym typeface="+mn-ea"/>
              </a:rPr>
              <a:t>.NET</a:t>
            </a:r>
            <a:r>
              <a:rPr lang="zh-CN" altLang="en-US" dirty="0">
                <a:sym typeface="+mn-ea"/>
              </a:rPr>
              <a:t>而创立的</a:t>
            </a:r>
            <a:r>
              <a:rPr lang="zh-CN" altLang="en-US" dirty="0" smtClean="0">
                <a:sym typeface="+mn-ea"/>
              </a:rPr>
              <a:t>。</a:t>
            </a:r>
            <a:endParaRPr lang="zh-CN" altLang="en-US" dirty="0"/>
          </a:p>
          <a:p>
            <a:pPr>
              <a:lnSpc>
                <a:spcPct val="100000"/>
              </a:lnSpc>
            </a:pPr>
            <a:r>
              <a:rPr lang="en-US" altLang="zh-CN" dirty="0">
                <a:ea typeface="黑体" panose="02010609060101010101" pitchFamily="49" charset="-122"/>
                <a:sym typeface="+mn-ea"/>
              </a:rPr>
              <a:t>C#</a:t>
            </a:r>
            <a:r>
              <a:rPr lang="zh-CN" altLang="en-US" dirty="0">
                <a:ea typeface="黑体" panose="02010609060101010101" pitchFamily="49" charset="-122"/>
                <a:sym typeface="+mn-ea"/>
              </a:rPr>
              <a:t>继承了</a:t>
            </a:r>
            <a:r>
              <a:rPr lang="en-US" altLang="zh-CN" dirty="0">
                <a:ea typeface="黑体" panose="02010609060101010101" pitchFamily="49" charset="-122"/>
                <a:sym typeface="+mn-ea"/>
              </a:rPr>
              <a:t>C/C++</a:t>
            </a:r>
            <a:r>
              <a:rPr lang="zh-CN" altLang="en-US" dirty="0">
                <a:ea typeface="黑体" panose="02010609060101010101" pitchFamily="49" charset="-122"/>
                <a:sym typeface="+mn-ea"/>
              </a:rPr>
              <a:t>的优点和灵活性，能充分利用</a:t>
            </a:r>
            <a:r>
              <a:rPr lang="en-US" altLang="zh-CN" dirty="0">
                <a:ea typeface="黑体" panose="02010609060101010101" pitchFamily="49" charset="-122"/>
                <a:sym typeface="+mn-ea"/>
              </a:rPr>
              <a:t>OS</a:t>
            </a:r>
            <a:r>
              <a:rPr lang="zh-CN" altLang="en-US" dirty="0">
                <a:ea typeface="黑体" panose="02010609060101010101" pitchFamily="49" charset="-122"/>
                <a:sym typeface="+mn-ea"/>
              </a:rPr>
              <a:t>底层，同时又具备完全的面向对象特性。</a:t>
            </a:r>
            <a:endParaRPr lang="zh-CN" altLang="en-US" dirty="0">
              <a:ea typeface="黑体" panose="02010609060101010101" pitchFamily="49" charset="-122"/>
              <a:sym typeface="+mn-ea"/>
            </a:endParaRPr>
          </a:p>
          <a:p>
            <a:pPr>
              <a:lnSpc>
                <a:spcPct val="100000"/>
              </a:lnSpc>
            </a:pPr>
            <a:r>
              <a:rPr lang="en-US" altLang="zh-CN" dirty="0">
                <a:latin typeface="Arial" panose="020B0604020202020204" pitchFamily="34" charset="0"/>
                <a:sym typeface="+mn-ea"/>
              </a:rPr>
              <a:t>C#</a:t>
            </a:r>
            <a:r>
              <a:rPr lang="zh-CN" altLang="en-US" dirty="0">
                <a:latin typeface="Arial" panose="020B0604020202020204" pitchFamily="34" charset="0"/>
                <a:sym typeface="+mn-ea"/>
              </a:rPr>
              <a:t>去掉了</a:t>
            </a:r>
            <a:r>
              <a:rPr lang="en-US" altLang="zh-CN" dirty="0">
                <a:latin typeface="Arial" panose="020B0604020202020204" pitchFamily="34" charset="0"/>
                <a:sym typeface="+mn-ea"/>
              </a:rPr>
              <a:t>C++</a:t>
            </a:r>
            <a:r>
              <a:rPr lang="zh-CN" altLang="en-US" dirty="0">
                <a:latin typeface="Arial" panose="020B0604020202020204" pitchFamily="34" charset="0"/>
                <a:sym typeface="+mn-ea"/>
              </a:rPr>
              <a:t>中的许多复杂性，借鉴和修改了</a:t>
            </a:r>
            <a:r>
              <a:rPr lang="en-US" altLang="zh-CN" dirty="0">
                <a:latin typeface="Arial" panose="020B0604020202020204" pitchFamily="34" charset="0"/>
                <a:sym typeface="+mn-ea"/>
              </a:rPr>
              <a:t>Java</a:t>
            </a:r>
            <a:r>
              <a:rPr lang="zh-CN" altLang="en-US" dirty="0">
                <a:latin typeface="Arial" panose="020B0604020202020204" pitchFamily="34" charset="0"/>
                <a:sym typeface="+mn-ea"/>
              </a:rPr>
              <a:t>的许多特性，使其更加易于使用，不易出错。</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16.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7.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8.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9.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1.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2.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3.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4.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5.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6.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27.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8.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29.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1.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2.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3.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4.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5.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36.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37.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38.xml><?xml version="1.0" encoding="utf-8"?>
<p:tagLst xmlns:p="http://schemas.openxmlformats.org/presentationml/2006/main">
  <p:tag name="KSO_WM_TAG_VERSION" val="1.0"/>
  <p:tag name="KSO_WM_TEMPLATE_CATEGORY" val="basetag"/>
  <p:tag name="KSO_WM_TEMPLATE_INDEX" val="20163155"/>
</p:tagLst>
</file>

<file path=ppt/tags/tag39.xml><?xml version="1.0" encoding="utf-8"?>
<p:tagLst xmlns:p="http://schemas.openxmlformats.org/presentationml/2006/main">
  <p:tag name="KSO_WM_TAG_VERSION" val="1.0"/>
  <p:tag name="KSO_WM_TEMPLATE_CATEGORY" val="basetag"/>
  <p:tag name="KSO_WM_TEMPLATE_INDEX" val="20163155"/>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EMPLATE_CATEGORY" val="basetag"/>
  <p:tag name="KSO_WM_TEMPLATE_INDEX" val="20163155"/>
  <p:tag name="KSO_WM_SLIDE_MODEL_TYPE" val="cover"/>
</p:tagLst>
</file>

<file path=ppt/tags/tag41.xml><?xml version="1.0" encoding="utf-8"?>
<p:tagLst xmlns:p="http://schemas.openxmlformats.org/presentationml/2006/main">
  <p:tag name="KSO_WM_TAG_VERSION" val="1.0"/>
  <p:tag name="KSO_WM_BEAUTIFY_FLAG" val="#wm#"/>
  <p:tag name="KSO_WM_UNIT_TYPE" val="i"/>
  <p:tag name="KSO_WM_UNIT_ID" val="special20163155_2*i*0"/>
  <p:tag name="KSO_WM_TEMPLATE_CATEGORY" val="special"/>
  <p:tag name="KSO_WM_TEMPLATE_INDEX" val="20163155"/>
  <p:tag name="KSO_WM_UNIT_INDEX" val="0"/>
</p:tagLst>
</file>

<file path=ppt/tags/tag42.xml><?xml version="1.0" encoding="utf-8"?>
<p:tagLst xmlns:p="http://schemas.openxmlformats.org/presentationml/2006/main">
  <p:tag name="KSO_WM_TAG_VERSION" val="1.0"/>
  <p:tag name="KSO_WM_BEAUTIFY_FLAG" val="#wm#"/>
  <p:tag name="KSO_WM_UNIT_TYPE" val="i"/>
  <p:tag name="KSO_WM_UNIT_ID" val="special20163155_2*i*1"/>
  <p:tag name="KSO_WM_TEMPLATE_CATEGORY" val="special"/>
  <p:tag name="KSO_WM_TEMPLATE_INDEX" val="20163155"/>
  <p:tag name="KSO_WM_UNIT_INDEX" val="1"/>
</p:tagLst>
</file>

<file path=ppt/tags/tag43.xml><?xml version="1.0" encoding="utf-8"?>
<p:tagLst xmlns:p="http://schemas.openxmlformats.org/presentationml/2006/main">
  <p:tag name="KSO_WM_TAG_VERSION" val="1.0"/>
  <p:tag name="KSO_WM_BEAUTIFY_FLAG" val="#wm#"/>
  <p:tag name="KSO_WM_UNIT_TYPE" val="i"/>
  <p:tag name="KSO_WM_UNIT_ID" val="special20163155_2*i*2"/>
  <p:tag name="KSO_WM_TEMPLATE_CATEGORY" val="special"/>
  <p:tag name="KSO_WM_TEMPLATE_INDEX" val="20163155"/>
  <p:tag name="KSO_WM_UNIT_INDEX" val="2"/>
</p:tagLst>
</file>

<file path=ppt/tags/tag44.xml><?xml version="1.0" encoding="utf-8"?>
<p:tagLst xmlns:p="http://schemas.openxmlformats.org/presentationml/2006/main">
  <p:tag name="KSO_WM_TAG_VERSION" val="1.0"/>
  <p:tag name="KSO_WM_BEAUTIFY_FLAG" val="#wm#"/>
  <p:tag name="KSO_WM_UNIT_TYPE" val="i"/>
  <p:tag name="KSO_WM_UNIT_ID" val="special20163155_2*i*3"/>
  <p:tag name="KSO_WM_TEMPLATE_CATEGORY" val="special"/>
  <p:tag name="KSO_WM_TEMPLATE_INDEX" val="20163155"/>
  <p:tag name="KSO_WM_UNIT_INDEX" val="3"/>
</p:tagLst>
</file>

<file path=ppt/tags/tag45.xml><?xml version="1.0" encoding="utf-8"?>
<p:tagLst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6.xml><?xml version="1.0" encoding="utf-8"?>
<p:tagLst xmlns:p="http://schemas.openxmlformats.org/presentationml/2006/main">
  <p:tag name="KSO_WM_TEMPLATE_CATEGORY" val="basetag"/>
  <p:tag name="KSO_WM_TEMPLATE_INDEX" val="20163155"/>
  <p:tag name="KSO_WM_TAG_VERSION" val="1.0"/>
  <p:tag name="KSO_WM_SLIDE_ID" val="basetag20163155_2"/>
  <p:tag name="KSO_WM_SLIDE_INDEX" val="2"/>
  <p:tag name="KSO_WM_SLIDE_ITEM_CNT" val="0"/>
  <p:tag name="KSO_WM_SLIDE_TYPE" val="contents"/>
  <p:tag name="KSO_WM_BEAUTIFY_FLAG" val="#wm#"/>
</p:tagLst>
</file>

<file path=ppt/tags/tag47.xml><?xml version="1.0" encoding="utf-8"?>
<p:tagLst xmlns:p="http://schemas.openxmlformats.org/presentationml/2006/main">
  <p:tag name="KSO_WM_BEAUTIFY_FLAG" val="#wm#"/>
  <p:tag name="KSO_WM_TEMPLATE_CATEGORY" val="basetag"/>
  <p:tag name="KSO_WM_TEMPLATE_INDEX" val="20163155"/>
</p:tagLst>
</file>

<file path=ppt/tags/tag48.xml><?xml version="1.0" encoding="utf-8"?>
<p:tagLst xmlns:p="http://schemas.openxmlformats.org/presentationml/2006/main">
  <p:tag name="KSO_WM_BEAUTIFY_FLAG" val="#wm#"/>
  <p:tag name="KSO_WM_TEMPLATE_CATEGORY" val="basetag"/>
  <p:tag name="KSO_WM_TEMPLATE_INDEX" val="20163155"/>
</p:tagLst>
</file>

<file path=ppt/tags/tag49.xml><?xml version="1.0" encoding="utf-8"?>
<p:tagLst xmlns:p="http://schemas.openxmlformats.org/presentationml/2006/main">
  <p:tag name="KSO_WM_BEAUTIFY_FLAG" val="#wm#"/>
  <p:tag name="KSO_WM_TEMPLATE_CATEGORY" val="basetag"/>
  <p:tag name="KSO_WM_TEMPLATE_INDEX" val="20163155"/>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3155"/>
</p:tagLst>
</file>

<file path=ppt/tags/tag51.xml><?xml version="1.0" encoding="utf-8"?>
<p:tagLst xmlns:p="http://schemas.openxmlformats.org/presentationml/2006/main">
  <p:tag name="KSO_WM_BEAUTIFY_FLAG" val="#wm#"/>
  <p:tag name="KSO_WM_TEMPLATE_CATEGORY" val="basetag"/>
  <p:tag name="KSO_WM_TEMPLATE_INDEX" val="20163155"/>
</p:tagLst>
</file>

<file path=ppt/tags/tag52.xml><?xml version="1.0" encoding="utf-8"?>
<p:tagLst xmlns:p="http://schemas.openxmlformats.org/presentationml/2006/main">
  <p:tag name="KSO_WM_BEAUTIFY_FLAG" val="#wm#"/>
  <p:tag name="KSO_WM_TEMPLATE_CATEGORY" val="basetag"/>
  <p:tag name="KSO_WM_TEMPLATE_INDEX" val="20163155"/>
</p:tagLst>
</file>

<file path=ppt/tags/tag53.xml><?xml version="1.0" encoding="utf-8"?>
<p:tagLst xmlns:p="http://schemas.openxmlformats.org/presentationml/2006/main">
  <p:tag name="KSO_WM_UNIT_PLACING_PICTURE_USER_VIEWPORT" val="{&quot;height&quot;:4213.3354330708662,&quot;width&quot;:7814.5984251968503}"/>
</p:tagLst>
</file>

<file path=ppt/tags/tag54.xml><?xml version="1.0" encoding="utf-8"?>
<p:tagLst xmlns:p="http://schemas.openxmlformats.org/presentationml/2006/main">
  <p:tag name="KSO_WM_UNIT_PLACING_PICTURE_USER_VIEWPORT" val="{&quot;height&quot;:8441,&quot;width&quot;:15840}"/>
</p:tagLst>
</file>

<file path=ppt/tags/tag55.xml><?xml version="1.0" encoding="utf-8"?>
<p:tagLst xmlns:p="http://schemas.openxmlformats.org/presentationml/2006/main">
  <p:tag name="KSO_WM_UNIT_PLACING_PICTURE_USER_VIEWPORT" val="{&quot;height&quot;:7381,&quot;width&quot;:8243}"/>
</p:tagLst>
</file>

<file path=ppt/tags/tag56.xml><?xml version="1.0" encoding="utf-8"?>
<p:tagLst xmlns:p="http://schemas.openxmlformats.org/presentationml/2006/main">
  <p:tag name="KSO_WM_UNIT_TABLE_BEAUTIFY" val="smartTable{ff01cbce-8003-4d64-a13d-5d7cc07eff68}"/>
</p:tagLst>
</file>

<file path=ppt/tags/tag57.xml><?xml version="1.0" encoding="utf-8"?>
<p:tagLst xmlns:p="http://schemas.openxmlformats.org/presentationml/2006/main">
  <p:tag name="KSO_WM_BEAUTIFY_FLAG" val="#wm#"/>
  <p:tag name="KSO_WM_TEMPLATE_CATEGORY" val="basetag"/>
  <p:tag name="KSO_WM_TEMPLATE_INDEX" val="20163155"/>
</p:tagLst>
</file>

<file path=ppt/tags/tag58.xml><?xml version="1.0" encoding="utf-8"?>
<p:tagLst xmlns:p="http://schemas.openxmlformats.org/presentationml/2006/main">
  <p:tag name="KSO_WM_UNIT_TABLE_BEAUTIFY" val="smartTable{f061392b-f153-4362-b3dd-d174ca32c2b1}"/>
</p:tagLst>
</file>

<file path=ppt/tags/tag59.xml><?xml version="1.0" encoding="utf-8"?>
<p:tagLst xmlns:p="http://schemas.openxmlformats.org/presentationml/2006/main">
  <p:tag name="KSO_WM_UNIT_TABLE_BEAUTIFY" val="smartTable{1b869d04-6d0d-4ac9-a6be-a9d597c444d7}"/>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UNIT_TABLE_BEAUTIFY" val="smartTable{96e23389-2774-43de-8f0b-49d500a44350}"/>
</p:tagLst>
</file>

<file path=ppt/tags/tag61.xml><?xml version="1.0" encoding="utf-8"?>
<p:tagLst xmlns:p="http://schemas.openxmlformats.org/presentationml/2006/main">
  <p:tag name="KSO_WM_UNIT_TABLE_BEAUTIFY" val="smartTable{af95dcc4-3061-42c5-8184-461b2af0173c}"/>
</p:tagLst>
</file>

<file path=ppt/tags/tag62.xml><?xml version="1.0" encoding="utf-8"?>
<p:tagLst xmlns:p="http://schemas.openxmlformats.org/presentationml/2006/main">
  <p:tag name="KSO_WM_UNIT_TABLE_BEAUTIFY" val="smartTable{a11e17c8-8aca-4c29-a16c-9959f3277dc0}"/>
</p:tagLst>
</file>

<file path=ppt/tags/tag63.xml><?xml version="1.0" encoding="utf-8"?>
<p:tagLst xmlns:p="http://schemas.openxmlformats.org/presentationml/2006/main">
  <p:tag name="KSO_WM_UNIT_TABLE_BEAUTIFY" val="smartTable{7b5feb44-7502-4c6a-ad59-581fa906d8a0}"/>
</p:tagLst>
</file>

<file path=ppt/tags/tag64.xml><?xml version="1.0" encoding="utf-8"?>
<p:tagLst xmlns:p="http://schemas.openxmlformats.org/presentationml/2006/main">
  <p:tag name="KSO_WM_UNIT_TABLE_BEAUTIFY" val="smartTable{8f5dcbec-b765-4d40-8736-6c373a99f824}"/>
</p:tagLst>
</file>

<file path=ppt/tags/tag65.xml><?xml version="1.0" encoding="utf-8"?>
<p:tagLst xmlns:p="http://schemas.openxmlformats.org/presentationml/2006/main">
  <p:tag name="KSO_WM_UNIT_TABLE_BEAUTIFY" val="smartTable{2d0f21d3-ebc0-4fd1-be74-8d8a9652c607}"/>
</p:tagLst>
</file>

<file path=ppt/tags/tag6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9441663422_1_1"/>
</p:tagLst>
</file>

<file path=ppt/tags/tag67.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9441670195_1_1"/>
</p:tagLst>
</file>

<file path=ppt/tags/tag68.xml><?xml version="1.0" encoding="utf-8"?>
<p:tagLst xmlns:p="http://schemas.openxmlformats.org/presentationml/2006/main">
  <p:tag name="KSO_WM_UNIT_TABLE_BEAUTIFY" val="smartTable{43702ee5-e91a-4784-9928-2d8d30fe450c}"/>
</p:tagLst>
</file>

<file path=ppt/tags/tag69.xml><?xml version="1.0" encoding="utf-8"?>
<p:tagLst xmlns:p="http://schemas.openxmlformats.org/presentationml/2006/main">
  <p:tag name="KSO_WM_BEAUTIFY_FLAG" val="#wm#"/>
  <p:tag name="KSO_WM_TEMPLATE_CATEGORY" val="basetag"/>
  <p:tag name="KSO_WM_TEMPLATE_INDEX" val="20163155"/>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UNIT_PLACING_PICTURE_USER_VIEWPORT" val="{&quot;height&quot;:6390,&quot;width&quot;:6975}"/>
</p:tagLst>
</file>

<file path=ppt/tags/tag71.xml><?xml version="1.0" encoding="utf-8"?>
<p:tagLst xmlns:p="http://schemas.openxmlformats.org/presentationml/2006/main">
  <p:tag name="KSO_WM_BEAUTIFY_FLAG" val="#wm#"/>
  <p:tag name="KSO_WM_TEMPLATE_CATEGORY" val="basetag"/>
  <p:tag name="KSO_WM_TEMPLATE_INDEX" val="20163155"/>
</p:tagLst>
</file>

<file path=ppt/tags/tag72.xml><?xml version="1.0" encoding="utf-8"?>
<p:tagLst xmlns:p="http://schemas.openxmlformats.org/presentationml/2006/main">
  <p:tag name="KSO_WM_BEAUTIFY_FLAG" val="#wm#"/>
  <p:tag name="KSO_WM_TEMPLATE_CATEGORY" val="basetag"/>
  <p:tag name="KSO_WM_TEMPLATE_INDEX" val="20163155"/>
</p:tagLst>
</file>

<file path=ppt/tags/tag73.xml><?xml version="1.0" encoding="utf-8"?>
<p:tagLst xmlns:p="http://schemas.openxmlformats.org/presentationml/2006/main">
  <p:tag name="KSO_WM_BEAUTIFY_FLAG" val="#wm#"/>
  <p:tag name="KSO_WM_TEMPLATE_CATEGORY" val="basetag"/>
  <p:tag name="KSO_WM_TEMPLATE_INDEX" val="20163155"/>
</p:tagLst>
</file>

<file path=ppt/tags/tag74.xml><?xml version="1.0" encoding="utf-8"?>
<p:tagLst xmlns:p="http://schemas.openxmlformats.org/presentationml/2006/main">
  <p:tag name="KSO_WM_BEAUTIFY_FLAG" val="#wm#"/>
  <p:tag name="KSO_WM_TEMPLATE_CATEGORY" val="basetag"/>
  <p:tag name="KSO_WM_TEMPLATE_INDEX" val="20163155"/>
</p:tagLst>
</file>

<file path=ppt/tags/tag75.xml><?xml version="1.0" encoding="utf-8"?>
<p:tagLst xmlns:p="http://schemas.openxmlformats.org/presentationml/2006/main">
  <p:tag name="KSO_WM_BEAUTIFY_FLAG" val="#wm#"/>
  <p:tag name="KSO_WM_TEMPLATE_CATEGORY" val="basetag"/>
  <p:tag name="KSO_WM_TEMPLATE_INDEX" val="20163155"/>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23274</Words>
  <Application>WPS 演示</Application>
  <PresentationFormat>宽屏</PresentationFormat>
  <Paragraphs>2004</Paragraphs>
  <Slides>82</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101" baseType="lpstr">
      <vt:lpstr>Arial</vt:lpstr>
      <vt:lpstr>宋体</vt:lpstr>
      <vt:lpstr>Wingdings</vt:lpstr>
      <vt:lpstr>微软雅黑</vt:lpstr>
      <vt:lpstr>Arial Bold</vt:lpstr>
      <vt:lpstr>黑体</vt:lpstr>
      <vt:lpstr>Verdana</vt:lpstr>
      <vt:lpstr>Arial Unicode MS</vt:lpstr>
      <vt:lpstr>Calibri</vt:lpstr>
      <vt:lpstr>新宋体</vt:lpstr>
      <vt:lpstr>Courier New</vt:lpstr>
      <vt:lpstr>Times New Roman</vt:lpstr>
      <vt:lpstr>Comic Sans MS</vt:lpstr>
      <vt:lpstr>MS PGothic</vt:lpstr>
      <vt:lpstr>Batang</vt:lpstr>
      <vt:lpstr>Mangal</vt:lpstr>
      <vt:lpstr>1_Office 主题</vt:lpstr>
      <vt:lpstr>Visio.Drawing.11</vt:lpstr>
      <vt:lpstr>Visio.Drawing.11</vt:lpstr>
      <vt:lpstr>GIS软件设计与开发</vt:lpstr>
      <vt:lpstr>PowerPoint 演示文稿</vt:lpstr>
      <vt:lpstr>1 开发模式</vt:lpstr>
      <vt:lpstr>1 开发模式</vt:lpstr>
      <vt:lpstr>1 开发模式</vt:lpstr>
      <vt:lpstr>1 开发模式</vt:lpstr>
      <vt:lpstr>PowerPoint 演示文稿</vt:lpstr>
      <vt:lpstr>2 c#基本入门</vt:lpstr>
      <vt:lpstr>2.1 .net简介</vt:lpstr>
      <vt:lpstr>.NET Framework 的体系结构</vt:lpstr>
      <vt:lpstr>PowerPoint 演示文稿</vt:lpstr>
      <vt:lpstr>.NET FrameWork</vt:lpstr>
      <vt:lpstr>CLS和CTS</vt:lpstr>
      <vt:lpstr>非托管代码的编译 </vt:lpstr>
      <vt:lpstr>.Net代码编译：IL 和 CLR 的使用 Intermediate Language Common Language Runtime</vt:lpstr>
      <vt:lpstr>.Net代码编译：</vt:lpstr>
      <vt:lpstr>Microsoft 中间语言</vt:lpstr>
      <vt:lpstr>通用语言运行时CLR</vt:lpstr>
      <vt:lpstr>PowerPoint 演示文稿</vt:lpstr>
      <vt:lpstr>PowerPoint 演示文稿</vt:lpstr>
      <vt:lpstr>PowerPoint 演示文稿</vt:lpstr>
      <vt:lpstr>PowerPoint 演示文稿</vt:lpstr>
      <vt:lpstr>常用命名空间</vt:lpstr>
      <vt:lpstr>2.2 “Hello World”</vt:lpstr>
      <vt:lpstr>C# 应用程序文件夹结构</vt:lpstr>
      <vt:lpstr>PowerPoint 演示文稿</vt:lpstr>
      <vt:lpstr>PowerPoint 演示文稿</vt:lpstr>
      <vt:lpstr>编译和执行 C# 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Hello World 程序</vt:lpstr>
      <vt:lpstr>2 C# 入门</vt:lpstr>
      <vt:lpstr>PowerPoint 演示文稿</vt:lpstr>
      <vt:lpstr>字面量</vt:lpstr>
      <vt:lpstr>PowerPoint 演示文稿</vt:lpstr>
      <vt:lpstr>运算符和表达式</vt:lpstr>
      <vt:lpstr>运算符和表达式</vt:lpstr>
      <vt:lpstr>运算符和表达式</vt:lpstr>
      <vt:lpstr>PowerPoint 演示文稿</vt:lpstr>
      <vt:lpstr>选择结构</vt:lpstr>
      <vt:lpstr>循环结构</vt:lpstr>
      <vt:lpstr>do…while 循环</vt:lpstr>
      <vt:lpstr>foreach 循环 2-1</vt:lpstr>
      <vt:lpstr>foreach 循环2-2</vt:lpstr>
      <vt:lpstr>2.4 控制台输入和输出及字符串</vt:lpstr>
      <vt:lpstr>2.4控制台输入和输出</vt:lpstr>
      <vt:lpstr>2.4控制台输入和输出</vt:lpstr>
      <vt:lpstr>2.4控制台输入和输出</vt:lpstr>
      <vt:lpstr>2.4控制台输入和输出</vt:lpstr>
      <vt:lpstr>2.4控制台输入和输出</vt:lpstr>
      <vt:lpstr>2.4控制台输入和输出</vt:lpstr>
      <vt:lpstr>2.4 字符串操作-string 类</vt:lpstr>
      <vt:lpstr>字符串</vt:lpstr>
      <vt:lpstr>PowerPoint 演示文稿</vt:lpstr>
      <vt:lpstr>字符串修改</vt:lpstr>
      <vt:lpstr>Split Join</vt:lpstr>
      <vt:lpstr>PowerPoint 演示文稿</vt:lpstr>
      <vt:lpstr>StringBuilder类</vt:lpstr>
      <vt:lpstr>格式化数据String.Format -数值类型转字符串</vt:lpstr>
      <vt:lpstr>Format() 方法</vt:lpstr>
      <vt:lpstr>String类的Format()方法用来格式化字符串</vt:lpstr>
      <vt:lpstr>PowerPoint 演示文稿</vt:lpstr>
      <vt:lpstr>复杂Format函数</vt:lpstr>
      <vt:lpstr>PowerPoint 演示文稿</vt:lpstr>
      <vt:lpstr>PowerPoint 演示文稿</vt:lpstr>
      <vt:lpstr>第4章 控制台输入和输出</vt:lpstr>
      <vt:lpstr>PowerPoint 演示文稿</vt:lpstr>
      <vt:lpstr>PowerPoint 演示文稿</vt:lpstr>
      <vt:lpstr>PowerPoint 演示文稿</vt:lpstr>
      <vt:lpstr>日期和时间System.DateTime</vt:lpstr>
      <vt:lpstr>PowerPoint 演示文稿</vt:lpstr>
      <vt:lpstr>2.5 字符串转数值类型</vt:lpstr>
      <vt:lpstr>2.5 数值类型转字符串</vt:lpstr>
      <vt:lpstr>2.5 数值类型转字符串</vt:lpstr>
      <vt:lpstr>2.5 数值类型转字符串</vt:lpstr>
      <vt:lpstr>2.5 数值类型转字符串</vt:lpstr>
      <vt:lpstr>2.5 数值类型转字符串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goose</dc:creator>
  <cp:lastModifiedBy>uu</cp:lastModifiedBy>
  <cp:revision>169</cp:revision>
  <dcterms:created xsi:type="dcterms:W3CDTF">2020-09-01T13:27:00Z</dcterms:created>
  <dcterms:modified xsi:type="dcterms:W3CDTF">2020-09-07T03:44:31Z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