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3" r:id="rId4"/>
    <p:sldId id="258" r:id="rId6"/>
    <p:sldId id="304" r:id="rId7"/>
    <p:sldId id="278" r:id="rId8"/>
    <p:sldId id="279" r:id="rId9"/>
    <p:sldId id="280" r:id="rId10"/>
    <p:sldId id="281" r:id="rId11"/>
    <p:sldId id="288" r:id="rId12"/>
    <p:sldId id="306" r:id="rId13"/>
    <p:sldId id="284" r:id="rId14"/>
    <p:sldId id="285" r:id="rId15"/>
    <p:sldId id="307" r:id="rId16"/>
    <p:sldId id="308" r:id="rId17"/>
    <p:sldId id="310" r:id="rId18"/>
    <p:sldId id="311" r:id="rId19"/>
    <p:sldId id="313" r:id="rId20"/>
    <p:sldId id="314" r:id="rId21"/>
    <p:sldId id="282" r:id="rId22"/>
    <p:sldId id="283" r:id="rId23"/>
    <p:sldId id="268" r:id="rId24"/>
    <p:sldId id="305" r:id="rId25"/>
    <p:sldId id="316" r:id="rId26"/>
    <p:sldId id="289" r:id="rId27"/>
    <p:sldId id="290" r:id="rId28"/>
    <p:sldId id="291" r:id="rId29"/>
    <p:sldId id="292" r:id="rId30"/>
    <p:sldId id="293" r:id="rId31"/>
    <p:sldId id="294" r:id="rId32"/>
    <p:sldId id="295" r:id="rId33"/>
    <p:sldId id="296" r:id="rId34"/>
    <p:sldId id="300" r:id="rId35"/>
    <p:sldId id="297" r:id="rId3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custDataLst>
              <p:tags r:id="rId2"/>
            </p:custDataLst>
          </p:nvPr>
        </p:nvSpPr>
        <p:spPr>
          <a:xfrm>
            <a:off x="0"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3"/>
            </p:custDataLst>
          </p:nvPr>
        </p:nvSpPr>
        <p:spPr>
          <a:xfrm>
            <a:off x="7722124"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custDataLst>
              <p:tags r:id="rId4"/>
            </p:custDataLst>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custDataLst>
              <p:tags r:id="rId5"/>
            </p:custDataLst>
          </p:nvPr>
        </p:nvCxnSpPr>
        <p:spPr>
          <a:xfrm>
            <a:off x="8033209" y="5184742"/>
            <a:ext cx="4158791"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任意多边形 10"/>
          <p:cNvSpPr/>
          <p:nvPr>
            <p:custDataLst>
              <p:tags r:id="rId6"/>
            </p:custDataLst>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custDataLst>
              <p:tags r:id="rId7"/>
            </p:custDataLst>
          </p:nvPr>
        </p:nvSpPr>
        <p:spPr>
          <a:xfrm>
            <a:off x="8880982"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custDataLst>
              <p:tags r:id="rId8"/>
            </p:custDataLst>
          </p:nvPr>
        </p:nvSpPr>
        <p:spPr>
          <a:xfrm>
            <a:off x="928706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custDataLst>
              <p:tags r:id="rId9"/>
            </p:custDataLst>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custDataLst>
              <p:tags r:id="rId10"/>
            </p:custDataLst>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custDataLst>
              <p:tags r:id="rId11"/>
            </p:custDataLst>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custDataLst>
              <p:tags r:id="rId12"/>
            </p:custDataLst>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custDataLst>
              <p:tags r:id="rId13"/>
            </p:custDataLst>
          </p:nvPr>
        </p:nvCxnSpPr>
        <p:spPr>
          <a:xfrm>
            <a:off x="311085" y="518474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custDataLst>
              <p:tags r:id="rId14"/>
            </p:custDataLst>
          </p:nvPr>
        </p:nvCxnSpPr>
        <p:spPr>
          <a:xfrm>
            <a:off x="311084" y="2658359"/>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15"/>
            </p:custDataLst>
          </p:nvPr>
        </p:nvCxnSpPr>
        <p:spPr>
          <a:xfrm>
            <a:off x="311083" y="445102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336993" y="2658358"/>
            <a:ext cx="7368766" cy="1716988"/>
          </a:xfrm>
        </p:spPr>
        <p:txBody>
          <a:bodyPr anchor="b">
            <a:normAutofit/>
          </a:bodyPr>
          <a:lstStyle>
            <a:lvl1pPr algn="ctr">
              <a:defRPr sz="5400">
                <a:solidFill>
                  <a:srgbClr val="1F4E79"/>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336993" y="4518221"/>
            <a:ext cx="7368766" cy="66652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ppt_x</p:attrName>
                                        </p:attrNameLst>
                                      </p:cBhvr>
                                      <p:tavLst>
                                        <p:tav tm="0">
                                          <p:val>
                                            <p:strVal val="#ppt_x-.2"/>
                                          </p:val>
                                        </p:tav>
                                        <p:tav tm="100000">
                                          <p:val>
                                            <p:strVal val="#ppt_x"/>
                                          </p:val>
                                        </p:tav>
                                      </p:tavLst>
                                    </p:anim>
                                    <p:anim calcmode="lin" valueType="num">
                                      <p:cBhvr>
                                        <p:cTn id="13"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1+#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1+#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1+#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1+#ppt_w/2"/>
                                          </p:val>
                                        </p:tav>
                                        <p:tav tm="100000">
                                          <p:val>
                                            <p:strVal val="#ppt_x"/>
                                          </p:val>
                                        </p:tav>
                                      </p:tavLst>
                                    </p:anim>
                                    <p:anim calcmode="lin" valueType="num">
                                      <p:cBhvr additive="base">
                                        <p:cTn id="43" dur="500" fill="hold"/>
                                        <p:tgtEl>
                                          <p:spTgt spid="14"/>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2"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1+#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2"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1+#ppt_w/2"/>
                                          </p:val>
                                        </p:tav>
                                        <p:tav tm="100000">
                                          <p:val>
                                            <p:strVal val="#ppt_x"/>
                                          </p:val>
                                        </p:tav>
                                      </p:tavLst>
                                    </p:anim>
                                    <p:anim calcmode="lin" valueType="num">
                                      <p:cBhvr additive="base">
                                        <p:cTn id="58" dur="500" fill="hold"/>
                                        <p:tgtEl>
                                          <p:spTgt spid="17"/>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17" presetClass="entr" presetSubtype="10" fill="hold" nodeType="after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strVal val="#ppt_h"/>
                                          </p:val>
                                        </p:tav>
                                        <p:tav tm="100000">
                                          <p:val>
                                            <p:strVal val="#ppt_h"/>
                                          </p:val>
                                        </p:tav>
                                      </p:tavLst>
                                    </p:anim>
                                  </p:childTnLst>
                                </p:cTn>
                              </p:par>
                              <p:par>
                                <p:cTn id="64" presetID="17" presetClass="entr" presetSubtype="10" fill="hold" nodeType="with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p:cTn id="66" dur="500" fill="hold"/>
                                        <p:tgtEl>
                                          <p:spTgt spid="20"/>
                                        </p:tgtEl>
                                        <p:attrNameLst>
                                          <p:attrName>ppt_w</p:attrName>
                                        </p:attrNameLst>
                                      </p:cBhvr>
                                      <p:tavLst>
                                        <p:tav tm="0">
                                          <p:val>
                                            <p:fltVal val="0"/>
                                          </p:val>
                                        </p:tav>
                                        <p:tav tm="100000">
                                          <p:val>
                                            <p:strVal val="#ppt_w"/>
                                          </p:val>
                                        </p:tav>
                                      </p:tavLst>
                                    </p:anim>
                                    <p:anim calcmode="lin" valueType="num">
                                      <p:cBhvr>
                                        <p:cTn id="67" dur="500" fill="hold"/>
                                        <p:tgtEl>
                                          <p:spTgt spid="20"/>
                                        </p:tgtEl>
                                        <p:attrNameLst>
                                          <p:attrName>ppt_h</p:attrName>
                                        </p:attrNameLst>
                                      </p:cBhvr>
                                      <p:tavLst>
                                        <p:tav tm="0">
                                          <p:val>
                                            <p:strVal val="#ppt_h"/>
                                          </p:val>
                                        </p:tav>
                                        <p:tav tm="100000">
                                          <p:val>
                                            <p:strVal val="#ppt_h"/>
                                          </p:val>
                                        </p:tav>
                                      </p:tavLst>
                                    </p:anim>
                                  </p:childTnLst>
                                </p:cTn>
                              </p:par>
                              <p:par>
                                <p:cTn id="68" presetID="17" presetClass="entr" presetSubtype="10"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p:cTn id="70" dur="500" fill="hold"/>
                                        <p:tgtEl>
                                          <p:spTgt spid="18"/>
                                        </p:tgtEl>
                                        <p:attrNameLst>
                                          <p:attrName>ppt_w</p:attrName>
                                        </p:attrNameLst>
                                      </p:cBhvr>
                                      <p:tavLst>
                                        <p:tav tm="0">
                                          <p:val>
                                            <p:fltVal val="0"/>
                                          </p:val>
                                        </p:tav>
                                        <p:tav tm="100000">
                                          <p:val>
                                            <p:strVal val="#ppt_w"/>
                                          </p:val>
                                        </p:tav>
                                      </p:tavLst>
                                    </p:anim>
                                    <p:anim calcmode="lin" valueType="num">
                                      <p:cBhvr>
                                        <p:cTn id="71" dur="5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bldLvl="0" animBg="1"/>
      <p:bldP spid="8" grpId="0" bldLvl="0" animBg="1"/>
      <p:bldP spid="9"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180C721-00F0-49A5-8986-DFDB39C600B4}"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C8E5C5-05D3-4171-9F3F-370131363719}" type="slidenum">
              <a:rPr lang="zh-CN" altLang="en-US" smtClean="0"/>
            </a:fld>
            <a:endParaRPr lang="zh-CN" altLang="en-US"/>
          </a:p>
        </p:txBody>
      </p:sp>
      <p:sp>
        <p:nvSpPr>
          <p:cNvPr id="7" name="内容占位符 6"/>
          <p:cNvSpPr>
            <a:spLocks noGrp="1"/>
          </p:cNvSpPr>
          <p:nvPr>
            <p:ph sz="quarter" idx="13"/>
          </p:nvPr>
        </p:nvSpPr>
        <p:spPr>
          <a:xfrm>
            <a:off x="838201" y="465138"/>
            <a:ext cx="10515600" cy="56991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custDataLst>
              <p:tags r:id="rId2"/>
            </p:custDataLst>
          </p:nvPr>
        </p:nvSpPr>
        <p:spPr>
          <a:xfrm>
            <a:off x="1696822" y="2866937"/>
            <a:ext cx="1080000" cy="1080000"/>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b="1" dirty="0">
              <a:solidFill>
                <a:schemeClr val="accent1">
                  <a:lumMod val="50000"/>
                </a:schemeClr>
              </a:solidFill>
            </a:endParaRPr>
          </a:p>
        </p:txBody>
      </p:sp>
      <p:sp>
        <p:nvSpPr>
          <p:cNvPr id="8" name="矩形 7"/>
          <p:cNvSpPr/>
          <p:nvPr>
            <p:custDataLst>
              <p:tags r:id="rId3"/>
            </p:custDataLst>
          </p:nvPr>
        </p:nvSpPr>
        <p:spPr>
          <a:xfrm>
            <a:off x="6900421" y="0"/>
            <a:ext cx="5291579"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custDataLst>
              <p:tags r:id="rId4"/>
            </p:custDataLst>
          </p:nvPr>
        </p:nvSpPr>
        <p:spPr>
          <a:xfrm>
            <a:off x="8555081" y="1957837"/>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custDataLst>
              <p:tags r:id="rId5"/>
            </p:custDataLst>
          </p:nvPr>
        </p:nvCxnSpPr>
        <p:spPr>
          <a:xfrm flipH="1">
            <a:off x="6810167" y="-246669"/>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flipH="1">
            <a:off x="10120546" y="5516252"/>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a:off x="8609081" y="2065837"/>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椭圆 12"/>
          <p:cNvSpPr/>
          <p:nvPr>
            <p:custDataLst>
              <p:tags r:id="rId8"/>
            </p:custDataLst>
          </p:nvPr>
        </p:nvSpPr>
        <p:spPr>
          <a:xfrm>
            <a:off x="8569717" y="2965412"/>
            <a:ext cx="78729" cy="87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custDataLst>
              <p:tags r:id="rId9"/>
            </p:custDataLst>
          </p:nvPr>
        </p:nvCxnSpPr>
        <p:spPr>
          <a:xfrm>
            <a:off x="8609081" y="3045780"/>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椭圆 14"/>
          <p:cNvSpPr/>
          <p:nvPr>
            <p:custDataLst>
              <p:tags r:id="rId10"/>
            </p:custDataLst>
          </p:nvPr>
        </p:nvSpPr>
        <p:spPr>
          <a:xfrm>
            <a:off x="8555081" y="3926059"/>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custDataLst>
              <p:tags r:id="rId11"/>
            </p:custDataLst>
          </p:nvPr>
        </p:nvCxnSpPr>
        <p:spPr>
          <a:xfrm>
            <a:off x="8609081" y="4001248"/>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椭圆 16"/>
          <p:cNvSpPr/>
          <p:nvPr>
            <p:custDataLst>
              <p:tags r:id="rId12"/>
            </p:custDataLst>
          </p:nvPr>
        </p:nvSpPr>
        <p:spPr>
          <a:xfrm>
            <a:off x="8555081" y="4880421"/>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2882900" y="2527300"/>
            <a:ext cx="3746500" cy="917030"/>
          </a:xfrm>
        </p:spPr>
        <p:txBody>
          <a:bodyPr anchor="b">
            <a:normAutofit/>
          </a:bodyPr>
          <a:lstStyle>
            <a:lvl1pPr>
              <a:defRPr sz="4000">
                <a:solidFill>
                  <a:srgbClr val="1F4E79"/>
                </a:solidFill>
              </a:defRPr>
            </a:lvl1pPr>
          </a:lstStyle>
          <a:p>
            <a:r>
              <a:rPr lang="zh-CN" altLang="en-US" dirty="0" smtClean="0"/>
              <a:t>编辑标题</a:t>
            </a:r>
            <a:endParaRPr lang="zh-CN" altLang="en-US" dirty="0"/>
          </a:p>
        </p:txBody>
      </p:sp>
      <p:sp>
        <p:nvSpPr>
          <p:cNvPr id="3" name="文本占位符 2"/>
          <p:cNvSpPr>
            <a:spLocks noGrp="1"/>
          </p:cNvSpPr>
          <p:nvPr>
            <p:ph type="body" idx="1"/>
          </p:nvPr>
        </p:nvSpPr>
        <p:spPr>
          <a:xfrm>
            <a:off x="2882900" y="3471319"/>
            <a:ext cx="3746500" cy="568030"/>
          </a:xfrm>
        </p:spPr>
        <p:txBody>
          <a:bodyPr>
            <a:normAutofit/>
          </a:bodyPr>
          <a:lstStyle>
            <a:lvl1pPr marL="0" indent="0">
              <a:buNone/>
              <a:defRPr sz="1800">
                <a:solidFill>
                  <a:srgbClr val="1F4E79"/>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16" fill="hold" grpId="1"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childTnLst>
                                </p:cTn>
                              </p:par>
                            </p:childTnLst>
                          </p:cTn>
                        </p:par>
                        <p:par>
                          <p:cTn id="15" fill="hold">
                            <p:stCondLst>
                              <p:cond delay="1500"/>
                            </p:stCondLst>
                            <p:childTnLst>
                              <p:par>
                                <p:cTn id="16" presetID="22" presetClass="entr" presetSubtype="1"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childTnLst>
                          </p:cTn>
                        </p:par>
                        <p:par>
                          <p:cTn id="19" fill="hold">
                            <p:stCondLst>
                              <p:cond delay="2000"/>
                            </p:stCondLst>
                            <p:childTnLst>
                              <p:par>
                                <p:cTn id="20" presetID="23" presetClass="entr" presetSubtype="16"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3000"/>
                            </p:stCondLst>
                            <p:childTnLst>
                              <p:par>
                                <p:cTn id="29" presetID="23" presetClass="entr" presetSubtype="16"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childTnLst>
                                </p:cTn>
                              </p:par>
                            </p:childTnLst>
                          </p:cTn>
                        </p:par>
                        <p:par>
                          <p:cTn id="33" fill="hold">
                            <p:stCondLst>
                              <p:cond delay="3500"/>
                            </p:stCondLst>
                            <p:childTnLst>
                              <p:par>
                                <p:cTn id="34" presetID="22" presetClass="entr" presetSubtype="1"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up)">
                                      <p:cBhvr>
                                        <p:cTn id="36" dur="500"/>
                                        <p:tgtEl>
                                          <p:spTgt spid="16"/>
                                        </p:tgtEl>
                                      </p:cBhvr>
                                    </p:animEffect>
                                  </p:childTnLst>
                                </p:cTn>
                              </p:par>
                            </p:childTnLst>
                          </p:cTn>
                        </p:par>
                        <p:par>
                          <p:cTn id="37" fill="hold">
                            <p:stCondLst>
                              <p:cond delay="4000"/>
                            </p:stCondLst>
                            <p:childTnLst>
                              <p:par>
                                <p:cTn id="38" presetID="23" presetClass="entr" presetSubtype="16"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animBg="1"/>
      <p:bldP spid="9" grpId="1" bldLvl="0" animBg="1"/>
      <p:bldP spid="13" grpId="0" bldLvl="0" animBg="1"/>
      <p:bldP spid="15" grpId="0" bldLvl="0" animBg="1"/>
      <p:bldP spid="17" grpId="0" bldLvl="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515533"/>
            <a:ext cx="5181600" cy="466143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72200" y="1515533"/>
            <a:ext cx="5181600" cy="466143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40432"/>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616199"/>
            <a:ext cx="5157787" cy="357346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740432"/>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172200" y="2616199"/>
            <a:ext cx="5183188" cy="35734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custDataLst>
              <p:tags r:id="rId2"/>
            </p:custDataLst>
          </p:nvPr>
        </p:nvSpPr>
        <p:spPr>
          <a:xfrm>
            <a:off x="0"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3"/>
            </p:custDataLst>
          </p:nvPr>
        </p:nvSpPr>
        <p:spPr>
          <a:xfrm>
            <a:off x="7722124"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custDataLst>
              <p:tags r:id="rId4"/>
            </p:custDataLst>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custDataLst>
              <p:tags r:id="rId5"/>
            </p:custDataLst>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custDataLst>
              <p:tags r:id="rId6"/>
            </p:custDataLst>
          </p:nvPr>
        </p:nvSpPr>
        <p:spPr>
          <a:xfrm>
            <a:off x="8880982"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custDataLst>
              <p:tags r:id="rId7"/>
            </p:custDataLst>
          </p:nvPr>
        </p:nvSpPr>
        <p:spPr>
          <a:xfrm>
            <a:off x="928706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custDataLst>
              <p:tags r:id="rId8"/>
            </p:custDataLst>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custDataLst>
              <p:tags r:id="rId9"/>
            </p:custDataLst>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custDataLst>
              <p:tags r:id="rId10"/>
            </p:custDataLst>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custDataLst>
              <p:tags r:id="rId11"/>
            </p:custDataLst>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custDataLst>
              <p:tags r:id="rId12"/>
            </p:custDataLst>
          </p:nvPr>
        </p:nvCxnSpPr>
        <p:spPr>
          <a:xfrm>
            <a:off x="311084" y="2658359"/>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3"/>
            </p:custDataLst>
          </p:nvPr>
        </p:nvCxnSpPr>
        <p:spPr>
          <a:xfrm>
            <a:off x="311083" y="445102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副标题 2"/>
          <p:cNvSpPr>
            <a:spLocks noGrp="1"/>
          </p:cNvSpPr>
          <p:nvPr>
            <p:ph type="subTitle" idx="1" hasCustomPrompt="1"/>
          </p:nvPr>
        </p:nvSpPr>
        <p:spPr>
          <a:xfrm>
            <a:off x="353549" y="4518221"/>
            <a:ext cx="3679436" cy="666521"/>
          </a:xfrm>
        </p:spPr>
        <p:txBody>
          <a:bodyPr anchor="ct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编辑文本</a:t>
            </a:r>
            <a:endParaRPr lang="zh-CN" altLang="en-US" dirty="0"/>
          </a:p>
        </p:txBody>
      </p:sp>
      <p:sp>
        <p:nvSpPr>
          <p:cNvPr id="2" name="标题 1"/>
          <p:cNvSpPr>
            <a:spLocks noGrp="1"/>
          </p:cNvSpPr>
          <p:nvPr>
            <p:ph type="title" hasCustomPrompt="1"/>
          </p:nvPr>
        </p:nvSpPr>
        <p:spPr>
          <a:xfrm>
            <a:off x="347179" y="2639504"/>
            <a:ext cx="7374943" cy="1744085"/>
          </a:xfrm>
        </p:spPr>
        <p:txBody>
          <a:bodyPr>
            <a:noAutofit/>
          </a:bodyPr>
          <a:lstStyle>
            <a:lvl1pPr algn="ctr">
              <a:defRPr sz="7200">
                <a:solidFill>
                  <a:srgbClr val="1F4E79"/>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C8E5C5-05D3-4171-9F3F-370131363719}" type="slidenum">
              <a:rPr lang="zh-CN" altLang="en-US" smtClean="0"/>
            </a:fld>
            <a:endParaRPr lang="zh-CN" altLang="en-US"/>
          </a:p>
        </p:txBody>
      </p:sp>
      <p:sp>
        <p:nvSpPr>
          <p:cNvPr id="22" name="内容占位符 21"/>
          <p:cNvSpPr>
            <a:spLocks noGrp="1"/>
          </p:cNvSpPr>
          <p:nvPr>
            <p:ph sz="quarter" idx="13" hasCustomPrompt="1"/>
          </p:nvPr>
        </p:nvSpPr>
        <p:spPr>
          <a:xfrm>
            <a:off x="4051835" y="4518221"/>
            <a:ext cx="3670287" cy="666521"/>
          </a:xfrm>
        </p:spPr>
        <p:txBody>
          <a:bodyPr anchor="ctr"/>
          <a:lstStyle>
            <a:lvl1pPr marL="0" indent="0">
              <a:buNone/>
              <a:defRPr/>
            </a:lvl1pPr>
          </a:lstStyle>
          <a:p>
            <a:pPr lvl="0"/>
            <a:r>
              <a:rPr lang="zh-CN" altLang="en-US" dirty="0" smtClean="0"/>
              <a:t>编辑文本</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ppt_x</p:attrName>
                                        </p:attrNameLst>
                                      </p:cBhvr>
                                      <p:tavLst>
                                        <p:tav tm="0">
                                          <p:val>
                                            <p:strVal val="#ppt_x-.2"/>
                                          </p:val>
                                        </p:tav>
                                        <p:tav tm="100000">
                                          <p:val>
                                            <p:strVal val="#ppt_x"/>
                                          </p:val>
                                        </p:tav>
                                      </p:tavLst>
                                    </p:anim>
                                    <p:anim calcmode="lin" valueType="num">
                                      <p:cBhvr>
                                        <p:cTn id="13"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
                                        </p:tgtEl>
                                      </p:cBhvr>
                                    </p:animEffect>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1+#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1+#ppt_w/2"/>
                                          </p:val>
                                        </p:tav>
                                        <p:tav tm="100000">
                                          <p:val>
                                            <p:strVal val="#ppt_x"/>
                                          </p:val>
                                        </p:tav>
                                      </p:tavLst>
                                    </p:anim>
                                    <p:anim calcmode="lin" valueType="num">
                                      <p:cBhvr additive="base">
                                        <p:cTn id="39" dur="500" fill="hold"/>
                                        <p:tgtEl>
                                          <p:spTgt spid="12"/>
                                        </p:tgtEl>
                                        <p:attrNameLst>
                                          <p:attrName>ppt_y</p:attrName>
                                        </p:attrNameLst>
                                      </p:cBhvr>
                                      <p:tavLst>
                                        <p:tav tm="0">
                                          <p:val>
                                            <p:strVal val="#ppt_y"/>
                                          </p:val>
                                        </p:tav>
                                        <p:tav tm="100000">
                                          <p:val>
                                            <p:strVal val="#ppt_y"/>
                                          </p:val>
                                        </p:tav>
                                      </p:tavLst>
                                    </p:anim>
                                  </p:childTnLst>
                                </p:cTn>
                              </p:par>
                            </p:childTnLst>
                          </p:cTn>
                        </p:par>
                        <p:par>
                          <p:cTn id="40" fill="hold">
                            <p:stCondLst>
                              <p:cond delay="3500"/>
                            </p:stCondLst>
                            <p:childTnLst>
                              <p:par>
                                <p:cTn id="41" presetID="2" presetClass="entr" presetSubtype="2"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1+#ppt_w/2"/>
                                          </p:val>
                                        </p:tav>
                                        <p:tav tm="100000">
                                          <p:val>
                                            <p:strVal val="#ppt_x"/>
                                          </p:val>
                                        </p:tav>
                                      </p:tavLst>
                                    </p:anim>
                                    <p:anim calcmode="lin" valueType="num">
                                      <p:cBhvr additive="base">
                                        <p:cTn id="44" dur="500" fill="hold"/>
                                        <p:tgtEl>
                                          <p:spTgt spid="13"/>
                                        </p:tgtEl>
                                        <p:attrNameLst>
                                          <p:attrName>ppt_y</p:attrName>
                                        </p:attrNameLst>
                                      </p:cBhvr>
                                      <p:tavLst>
                                        <p:tav tm="0">
                                          <p:val>
                                            <p:strVal val="#ppt_y"/>
                                          </p:val>
                                        </p:tav>
                                        <p:tav tm="100000">
                                          <p:val>
                                            <p:strVal val="#ppt_y"/>
                                          </p:val>
                                        </p:tav>
                                      </p:tavLst>
                                    </p:anim>
                                  </p:childTnLst>
                                </p:cTn>
                              </p:par>
                            </p:childTnLst>
                          </p:cTn>
                        </p:par>
                        <p:par>
                          <p:cTn id="45" fill="hold">
                            <p:stCondLst>
                              <p:cond delay="4000"/>
                            </p:stCondLst>
                            <p:childTnLst>
                              <p:par>
                                <p:cTn id="46" presetID="2" presetClass="entr" presetSubtype="2"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1+#ppt_w/2"/>
                                          </p:val>
                                        </p:tav>
                                        <p:tav tm="100000">
                                          <p:val>
                                            <p:strVal val="#ppt_x"/>
                                          </p:val>
                                        </p:tav>
                                      </p:tavLst>
                                    </p:anim>
                                    <p:anim calcmode="lin" valueType="num">
                                      <p:cBhvr additive="base">
                                        <p:cTn id="49" dur="500" fill="hold"/>
                                        <p:tgtEl>
                                          <p:spTgt spid="14"/>
                                        </p:tgtEl>
                                        <p:attrNameLst>
                                          <p:attrName>ppt_y</p:attrName>
                                        </p:attrNameLst>
                                      </p:cBhvr>
                                      <p:tavLst>
                                        <p:tav tm="0">
                                          <p:val>
                                            <p:strVal val="#ppt_y"/>
                                          </p:val>
                                        </p:tav>
                                        <p:tav tm="100000">
                                          <p:val>
                                            <p:strVal val="#ppt_y"/>
                                          </p:val>
                                        </p:tav>
                                      </p:tavLst>
                                    </p:anim>
                                  </p:childTnLst>
                                </p:cTn>
                              </p:par>
                            </p:childTnLst>
                          </p:cTn>
                        </p:par>
                        <p:par>
                          <p:cTn id="50" fill="hold">
                            <p:stCondLst>
                              <p:cond delay="4500"/>
                            </p:stCondLst>
                            <p:childTnLst>
                              <p:par>
                                <p:cTn id="51" presetID="2" presetClass="entr" presetSubtype="2"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1+#ppt_w/2"/>
                                          </p:val>
                                        </p:tav>
                                        <p:tav tm="100000">
                                          <p:val>
                                            <p:strVal val="#ppt_x"/>
                                          </p:val>
                                        </p:tav>
                                      </p:tavLst>
                                    </p:anim>
                                    <p:anim calcmode="lin" valueType="num">
                                      <p:cBhvr additive="base">
                                        <p:cTn id="54" dur="500" fill="hold"/>
                                        <p:tgtEl>
                                          <p:spTgt spid="15"/>
                                        </p:tgtEl>
                                        <p:attrNameLst>
                                          <p:attrName>ppt_y</p:attrName>
                                        </p:attrNameLst>
                                      </p:cBhvr>
                                      <p:tavLst>
                                        <p:tav tm="0">
                                          <p:val>
                                            <p:strVal val="#ppt_y"/>
                                          </p:val>
                                        </p:tav>
                                        <p:tav tm="100000">
                                          <p:val>
                                            <p:strVal val="#ppt_y"/>
                                          </p:val>
                                        </p:tav>
                                      </p:tavLst>
                                    </p:anim>
                                  </p:childTnLst>
                                </p:cTn>
                              </p:par>
                            </p:childTnLst>
                          </p:cTn>
                        </p:par>
                        <p:par>
                          <p:cTn id="55" fill="hold">
                            <p:stCondLst>
                              <p:cond delay="5000"/>
                            </p:stCondLst>
                            <p:childTnLst>
                              <p:par>
                                <p:cTn id="56" presetID="17" presetClass="entr" presetSubtype="10" fill="hold" nodeType="after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p:cTn id="58" dur="500" fill="hold"/>
                                        <p:tgtEl>
                                          <p:spTgt spid="16"/>
                                        </p:tgtEl>
                                        <p:attrNameLst>
                                          <p:attrName>ppt_w</p:attrName>
                                        </p:attrNameLst>
                                      </p:cBhvr>
                                      <p:tavLst>
                                        <p:tav tm="0">
                                          <p:val>
                                            <p:fltVal val="0"/>
                                          </p:val>
                                        </p:tav>
                                        <p:tav tm="100000">
                                          <p:val>
                                            <p:strVal val="#ppt_w"/>
                                          </p:val>
                                        </p:tav>
                                      </p:tavLst>
                                    </p:anim>
                                    <p:anim calcmode="lin" valueType="num">
                                      <p:cBhvr>
                                        <p:cTn id="59" dur="500" fill="hold"/>
                                        <p:tgtEl>
                                          <p:spTgt spid="16"/>
                                        </p:tgtEl>
                                        <p:attrNameLst>
                                          <p:attrName>ppt_h</p:attrName>
                                        </p:attrNameLst>
                                      </p:cBhvr>
                                      <p:tavLst>
                                        <p:tav tm="0">
                                          <p:val>
                                            <p:strVal val="#ppt_h"/>
                                          </p:val>
                                        </p:tav>
                                        <p:tav tm="100000">
                                          <p:val>
                                            <p:strVal val="#ppt_h"/>
                                          </p:val>
                                        </p:tav>
                                      </p:tavLst>
                                    </p:anim>
                                  </p:childTnLst>
                                </p:cTn>
                              </p:par>
                              <p:par>
                                <p:cTn id="60" presetID="17" presetClass="entr" presetSubtype="10" fill="hold" nodeType="with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p:cTn id="62" dur="500" fill="hold"/>
                                        <p:tgtEl>
                                          <p:spTgt spid="17"/>
                                        </p:tgtEl>
                                        <p:attrNameLst>
                                          <p:attrName>ppt_w</p:attrName>
                                        </p:attrNameLst>
                                      </p:cBhvr>
                                      <p:tavLst>
                                        <p:tav tm="0">
                                          <p:val>
                                            <p:fltVal val="0"/>
                                          </p:val>
                                        </p:tav>
                                        <p:tav tm="100000">
                                          <p:val>
                                            <p:strVal val="#ppt_w"/>
                                          </p:val>
                                        </p:tav>
                                      </p:tavLst>
                                    </p:anim>
                                    <p:anim calcmode="lin" valueType="num">
                                      <p:cBhvr>
                                        <p:cTn id="63"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049932" y="365125"/>
            <a:ext cx="1303867"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90678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6"/>
            <a:ext cx="10515600" cy="9895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custDataLst>
              <p:tags r:id="rId12"/>
            </p:custDataLst>
          </p:nvPr>
        </p:nvSpPr>
        <p:spPr>
          <a:xfrm>
            <a:off x="838200" y="1490133"/>
            <a:ext cx="10515600" cy="468683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0C721-00F0-49A5-8986-DFDB39C600B4}"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8E5C5-05D3-4171-9F3F-3701313637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0.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6.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57.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8.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image" Target="../media/image1.png"/><Relationship Id="rId3" Type="http://schemas.openxmlformats.org/officeDocument/2006/relationships/tags" Target="../tags/tag43.xml"/><Relationship Id="rId2" Type="http://schemas.openxmlformats.org/officeDocument/2006/relationships/tags" Target="../tags/tag42.xml"/><Relationship Id="rId10" Type="http://schemas.openxmlformats.org/officeDocument/2006/relationships/notesSlide" Target="../notesSlides/notesSlide1.xml"/><Relationship Id="rId1" Type="http://schemas.openxmlformats.org/officeDocument/2006/relationships/tags" Target="../tags/tag4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59.xml"/><Relationship Id="rId2" Type="http://schemas.openxmlformats.org/officeDocument/2006/relationships/image" Target="../media/image17.pn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3.xml"/><Relationship Id="rId2" Type="http://schemas.openxmlformats.org/officeDocument/2006/relationships/image" Target="../media/image19.png"/><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4.xml"/><Relationship Id="rId2" Type="http://schemas.openxmlformats.org/officeDocument/2006/relationships/image" Target="../media/image21.png"/><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image" Target="../media/image24.png"/><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26.png"/><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48.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image" Target="../media/image35.png"/><Relationship Id="rId7" Type="http://schemas.openxmlformats.org/officeDocument/2006/relationships/image" Target="../media/image34.png"/><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0" Type="http://schemas.openxmlformats.org/officeDocument/2006/relationships/slideLayout" Target="../slideLayouts/slideLayout2.xml"/><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0.xml"/><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4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50.xml"/><Relationship Id="rId2" Type="http://schemas.openxmlformats.org/officeDocument/2006/relationships/image" Target="../media/image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52.xml"/><Relationship Id="rId2" Type="http://schemas.openxmlformats.org/officeDocument/2006/relationships/image" Target="../media/image6.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22388" y="2570728"/>
            <a:ext cx="7368766" cy="1716988"/>
          </a:xfrm>
        </p:spPr>
        <p:txBody>
          <a:bodyPr/>
          <a:p>
            <a:r>
              <a:rPr lang="en-US" altLang="zh-CN"/>
              <a:t>GIS</a:t>
            </a:r>
            <a:r>
              <a:rPr lang="zh-CN" altLang="en-US"/>
              <a:t>软件设计与开发</a:t>
            </a:r>
            <a:endParaRPr lang="zh-CN" altLang="en-US"/>
          </a:p>
        </p:txBody>
      </p:sp>
      <p:sp>
        <p:nvSpPr>
          <p:cNvPr id="3" name="副标题 2"/>
          <p:cNvSpPr>
            <a:spLocks noGrp="1"/>
          </p:cNvSpPr>
          <p:nvPr>
            <p:ph type="subTitle" idx="1"/>
          </p:nvPr>
        </p:nvSpPr>
        <p:spPr>
          <a:xfrm>
            <a:off x="322580" y="4685030"/>
            <a:ext cx="9144000" cy="2239010"/>
          </a:xfrm>
        </p:spPr>
        <p:txBody>
          <a:bodyPr>
            <a:normAutofit lnSpcReduction="20000"/>
          </a:bodyPr>
          <a:p>
            <a:r>
              <a:rPr lang="zh-CN" altLang="en-US"/>
              <a:t>主讲人：刘朋飞</a:t>
            </a:r>
            <a:endParaRPr lang="zh-CN" altLang="en-US"/>
          </a:p>
          <a:p>
            <a:endParaRPr lang="zh-CN" altLang="en-US"/>
          </a:p>
          <a:p>
            <a:r>
              <a:rPr lang="zh-CN" altLang="en-US"/>
              <a:t>天津师范大学</a:t>
            </a:r>
            <a:endParaRPr lang="zh-CN" altLang="en-US"/>
          </a:p>
          <a:p>
            <a:r>
              <a:rPr lang="zh-CN" altLang="en-US"/>
              <a:t>地理与环境科学学院</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文本框 3"/>
          <p:cNvSpPr txBox="1"/>
          <p:nvPr/>
        </p:nvSpPr>
        <p:spPr>
          <a:xfrm>
            <a:off x="838200" y="1593215"/>
            <a:ext cx="10341610" cy="4965065"/>
          </a:xfrm>
          <a:prstGeom prst="rect">
            <a:avLst/>
          </a:prstGeom>
          <a:noFill/>
        </p:spPr>
        <p:txBody>
          <a:bodyPr wrap="square" rtlCol="0" anchor="t">
            <a:spAutoFit/>
          </a:bodyPr>
          <a:p>
            <a:pPr eaLnBrk="1" hangingPunct="1">
              <a:lnSpc>
                <a:spcPct val="120000"/>
              </a:lnSpc>
            </a:pPr>
            <a:r>
              <a:rPr lang="zh-CN" altLang="en-US" sz="2400" dirty="0">
                <a:sym typeface="+mn-ea"/>
              </a:rPr>
              <a:t>在“窗体设计器”中看到的是窗体及其中的控件，而要为控件添加</a:t>
            </a:r>
            <a:r>
              <a:rPr lang="zh-CN" altLang="en-US" sz="2400" dirty="0">
                <a:solidFill>
                  <a:schemeClr val="accent2"/>
                </a:solidFill>
                <a:sym typeface="+mn-ea"/>
              </a:rPr>
              <a:t>事件</a:t>
            </a:r>
            <a:r>
              <a:rPr lang="zh-CN" altLang="en-US" sz="2400" dirty="0">
                <a:sym typeface="+mn-ea"/>
              </a:rPr>
              <a:t>处理程序就必须先切换到代码编辑器状态。</a:t>
            </a:r>
            <a:endParaRPr lang="en-US" altLang="zh-CN" sz="2400" dirty="0"/>
          </a:p>
          <a:p>
            <a:pPr eaLnBrk="1" hangingPunct="1">
              <a:lnSpc>
                <a:spcPct val="120000"/>
              </a:lnSpc>
            </a:pPr>
            <a:r>
              <a:rPr lang="zh-CN" altLang="en-US" sz="2400" dirty="0">
                <a:sym typeface="+mn-ea"/>
              </a:rPr>
              <a:t>切换到代码编辑器有以下几种方法：</a:t>
            </a:r>
            <a:endParaRPr lang="zh-CN" altLang="en-US" sz="2400" dirty="0"/>
          </a:p>
          <a:p>
            <a:pPr lvl="1" algn="just" eaLnBrk="1" hangingPunct="1">
              <a:lnSpc>
                <a:spcPct val="120000"/>
              </a:lnSpc>
              <a:buFont typeface="Wingdings" panose="05000000000000000000" pitchFamily="2" charset="2"/>
              <a:buChar char="ü"/>
            </a:pPr>
            <a:r>
              <a:rPr lang="zh-CN" altLang="en-US" sz="2400" dirty="0">
                <a:sym typeface="+mn-ea"/>
              </a:rPr>
              <a:t>（</a:t>
            </a:r>
            <a:r>
              <a:rPr lang="en-US" altLang="zh-CN" sz="2400" dirty="0">
                <a:sym typeface="+mn-ea"/>
              </a:rPr>
              <a:t>1</a:t>
            </a:r>
            <a:r>
              <a:rPr lang="zh-CN" altLang="en-US" sz="2400" dirty="0">
                <a:sym typeface="+mn-ea"/>
              </a:rPr>
              <a:t>）双击窗体或者某控件。</a:t>
            </a:r>
            <a:endParaRPr lang="zh-CN" altLang="en-US" sz="2400" dirty="0"/>
          </a:p>
          <a:p>
            <a:pPr lvl="1" algn="just" eaLnBrk="1" hangingPunct="1">
              <a:lnSpc>
                <a:spcPct val="120000"/>
              </a:lnSpc>
              <a:buFont typeface="Wingdings" panose="05000000000000000000" pitchFamily="2" charset="2"/>
              <a:buChar char="ü"/>
            </a:pPr>
            <a:r>
              <a:rPr lang="zh-CN" altLang="en-US" sz="2400" dirty="0">
                <a:sym typeface="+mn-ea"/>
              </a:rPr>
              <a:t>（</a:t>
            </a:r>
            <a:r>
              <a:rPr lang="en-US" altLang="zh-CN" sz="2400" dirty="0">
                <a:sym typeface="+mn-ea"/>
              </a:rPr>
              <a:t>2</a:t>
            </a:r>
            <a:r>
              <a:rPr lang="zh-CN" altLang="en-US" sz="2400" dirty="0">
                <a:sym typeface="+mn-ea"/>
              </a:rPr>
              <a:t>）在解决方案资源管理器中右键单击</a:t>
            </a:r>
            <a:r>
              <a:rPr lang="en-US" altLang="zh-CN" sz="2400" dirty="0">
                <a:sym typeface="+mn-ea"/>
              </a:rPr>
              <a:t>Form1.cs</a:t>
            </a:r>
            <a:r>
              <a:rPr lang="zh-CN" altLang="en-US" sz="2400" dirty="0">
                <a:sym typeface="+mn-ea"/>
              </a:rPr>
              <a:t>，从快捷菜单中选择“查看代码”命令。如果选择“视图设计器”则可以回到“窗体设计器”中。</a:t>
            </a:r>
            <a:endParaRPr lang="zh-CN" altLang="en-US" sz="2400" dirty="0"/>
          </a:p>
          <a:p>
            <a:pPr lvl="1" algn="just" eaLnBrk="1" hangingPunct="1">
              <a:lnSpc>
                <a:spcPct val="120000"/>
              </a:lnSpc>
              <a:buFont typeface="Wingdings" panose="05000000000000000000" pitchFamily="2" charset="2"/>
              <a:buChar char="ü"/>
            </a:pPr>
            <a:r>
              <a:rPr lang="zh-CN" altLang="en-US" sz="2400" dirty="0">
                <a:sym typeface="+mn-ea"/>
              </a:rPr>
              <a:t>（</a:t>
            </a:r>
            <a:r>
              <a:rPr lang="en-US" altLang="zh-CN" sz="2400" dirty="0">
                <a:sym typeface="+mn-ea"/>
              </a:rPr>
              <a:t>3</a:t>
            </a:r>
            <a:r>
              <a:rPr lang="zh-CN" altLang="en-US" sz="2400" dirty="0">
                <a:sym typeface="+mn-ea"/>
              </a:rPr>
              <a:t>）当第一次切换到代码编辑器之后，在窗体标题“</a:t>
            </a:r>
            <a:r>
              <a:rPr lang="en-US" altLang="zh-CN" sz="2400" dirty="0">
                <a:sym typeface="+mn-ea"/>
              </a:rPr>
              <a:t>Form1.cs[</a:t>
            </a:r>
            <a:r>
              <a:rPr lang="zh-CN" altLang="en-US" sz="2400" dirty="0">
                <a:sym typeface="+mn-ea"/>
              </a:rPr>
              <a:t>设计</a:t>
            </a:r>
            <a:r>
              <a:rPr lang="en-US" altLang="zh-CN" sz="2400" dirty="0">
                <a:sym typeface="+mn-ea"/>
              </a:rPr>
              <a:t>]</a:t>
            </a:r>
            <a:r>
              <a:rPr lang="zh-CN" altLang="en-US" sz="2400" dirty="0">
                <a:sym typeface="+mn-ea"/>
              </a:rPr>
              <a:t>”的左边会自动出现一个新的标题：</a:t>
            </a:r>
            <a:r>
              <a:rPr lang="en-US" altLang="zh-CN" sz="2400" dirty="0">
                <a:sym typeface="+mn-ea"/>
              </a:rPr>
              <a:t>Form1.cs</a:t>
            </a:r>
            <a:r>
              <a:rPr lang="zh-CN" altLang="en-US" sz="2400" dirty="0">
                <a:sym typeface="+mn-ea"/>
              </a:rPr>
              <a:t>，单击该标题就可以切换到代码编辑器。反之，如果单击“</a:t>
            </a:r>
            <a:r>
              <a:rPr lang="en-US" altLang="zh-CN" sz="2400" dirty="0">
                <a:sym typeface="+mn-ea"/>
              </a:rPr>
              <a:t>Form1.cs[</a:t>
            </a:r>
            <a:r>
              <a:rPr lang="zh-CN" altLang="en-US" sz="2400" dirty="0">
                <a:sym typeface="+mn-ea"/>
              </a:rPr>
              <a:t>设计</a:t>
            </a:r>
            <a:r>
              <a:rPr lang="en-US" altLang="zh-CN" sz="2400" dirty="0">
                <a:sym typeface="+mn-ea"/>
              </a:rPr>
              <a:t>]</a:t>
            </a:r>
            <a:r>
              <a:rPr lang="zh-CN" altLang="en-US" sz="2400" dirty="0">
                <a:sym typeface="+mn-ea"/>
              </a:rPr>
              <a:t>”则会切换到“窗体设计器”。</a:t>
            </a:r>
            <a:endParaRPr lang="zh-CN" altLang="en-US" sz="2400" dirty="0">
              <a:sym typeface="+mn-ea"/>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1 </a:t>
            </a:r>
            <a:r>
              <a:rPr lang="zh-CN" altLang="en-US">
                <a:sym typeface="+mn-ea"/>
              </a:rPr>
              <a:t>C# GUI开发初步</a:t>
            </a:r>
            <a:endParaRPr lang="zh-CN" altLang="en-US"/>
          </a:p>
        </p:txBody>
      </p:sp>
      <p:sp>
        <p:nvSpPr>
          <p:cNvPr id="3" name="内容占位符 2"/>
          <p:cNvSpPr>
            <a:spLocks noGrp="1"/>
          </p:cNvSpPr>
          <p:nvPr>
            <p:ph sz="half" idx="1"/>
          </p:nvPr>
        </p:nvSpPr>
        <p:spPr>
          <a:xfrm>
            <a:off x="417830" y="1354455"/>
            <a:ext cx="3413760" cy="1372235"/>
          </a:xfrm>
        </p:spPr>
        <p:txBody>
          <a:bodyPr/>
          <a:p>
            <a:r>
              <a:rPr lang="zh-CN" altLang="en-US"/>
              <a:t>窗体的常用属性如下表所示。</a:t>
            </a:r>
            <a:endParaRPr lang="zh-CN" altLang="en-US"/>
          </a:p>
        </p:txBody>
      </p:sp>
      <p:pic>
        <p:nvPicPr>
          <p:cNvPr id="6" name="内容占位符 5"/>
          <p:cNvPicPr>
            <a:picLocks noChangeAspect="1"/>
          </p:cNvPicPr>
          <p:nvPr>
            <p:ph sz="half" idx="2"/>
          </p:nvPr>
        </p:nvPicPr>
        <p:blipFill>
          <a:blip r:embed="rId1"/>
          <a:stretch>
            <a:fillRect/>
          </a:stretch>
        </p:blipFill>
        <p:spPr>
          <a:xfrm>
            <a:off x="4090670" y="1092835"/>
            <a:ext cx="8160385" cy="579183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1 </a:t>
            </a:r>
            <a:r>
              <a:rPr lang="zh-CN" altLang="en-US">
                <a:sym typeface="+mn-ea"/>
              </a:rPr>
              <a:t>C# GUI开发初步</a:t>
            </a:r>
            <a:endParaRPr lang="zh-CN" altLang="en-US"/>
          </a:p>
        </p:txBody>
      </p:sp>
      <p:sp>
        <p:nvSpPr>
          <p:cNvPr id="3" name="内容占位符 2"/>
          <p:cNvSpPr>
            <a:spLocks noGrp="1"/>
          </p:cNvSpPr>
          <p:nvPr>
            <p:ph sz="half" idx="1"/>
          </p:nvPr>
        </p:nvSpPr>
        <p:spPr>
          <a:xfrm>
            <a:off x="838200" y="1296035"/>
            <a:ext cx="10758805" cy="1546225"/>
          </a:xfrm>
        </p:spPr>
        <p:txBody>
          <a:bodyPr>
            <a:normAutofit/>
          </a:bodyPr>
          <a:p>
            <a:r>
              <a:rPr lang="zh-CN" altLang="en-US"/>
              <a:t>在窗体中除了通过设置属性改变外观外，还提供了事件来设置窗体操作。</a:t>
            </a:r>
            <a:endParaRPr lang="zh-CN" altLang="en-US"/>
          </a:p>
          <a:p>
            <a:r>
              <a:rPr lang="zh-CN" altLang="en-US"/>
              <a:t>系统自定义了一些事件，在窗体属性面板中单击闪电图标即可查看到窗体中的事件，如下图所示。</a:t>
            </a:r>
            <a:endParaRPr lang="zh-CN" altLang="en-US"/>
          </a:p>
        </p:txBody>
      </p:sp>
      <p:pic>
        <p:nvPicPr>
          <p:cNvPr id="5" name="内容占位符 4"/>
          <p:cNvPicPr>
            <a:picLocks noChangeAspect="1"/>
          </p:cNvPicPr>
          <p:nvPr>
            <p:ph sz="half" idx="2"/>
          </p:nvPr>
        </p:nvPicPr>
        <p:blipFill>
          <a:blip r:embed="rId1"/>
          <a:stretch>
            <a:fillRect/>
          </a:stretch>
        </p:blipFill>
        <p:spPr>
          <a:xfrm>
            <a:off x="1085850" y="2604135"/>
            <a:ext cx="3686175" cy="4142105"/>
          </a:xfrm>
          <a:prstGeom prst="rect">
            <a:avLst/>
          </a:prstGeom>
        </p:spPr>
      </p:pic>
      <p:sp>
        <p:nvSpPr>
          <p:cNvPr id="6" name="文本框 5"/>
          <p:cNvSpPr txBox="1"/>
          <p:nvPr/>
        </p:nvSpPr>
        <p:spPr>
          <a:xfrm>
            <a:off x="5801360" y="2311400"/>
            <a:ext cx="5422265" cy="368300"/>
          </a:xfrm>
          <a:prstGeom prst="rect">
            <a:avLst/>
          </a:prstGeom>
          <a:noFill/>
        </p:spPr>
        <p:txBody>
          <a:bodyPr wrap="square" rtlCol="0" anchor="t">
            <a:spAutoFit/>
          </a:bodyPr>
          <a:p>
            <a:r>
              <a:rPr lang="zh-CN" altLang="en-US"/>
              <a:t>窗体中常用的事件如下表所示。</a:t>
            </a:r>
            <a:endParaRPr lang="zh-CN" altLang="en-US"/>
          </a:p>
        </p:txBody>
      </p:sp>
      <p:pic>
        <p:nvPicPr>
          <p:cNvPr id="7" name="图片 6"/>
          <p:cNvPicPr>
            <a:picLocks noChangeAspect="1"/>
          </p:cNvPicPr>
          <p:nvPr/>
        </p:nvPicPr>
        <p:blipFill>
          <a:blip r:embed="rId2"/>
          <a:stretch>
            <a:fillRect/>
          </a:stretch>
        </p:blipFill>
        <p:spPr>
          <a:xfrm>
            <a:off x="5800725" y="2694305"/>
            <a:ext cx="5422900" cy="396240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7" name="内容占位符 2"/>
          <p:cNvSpPr>
            <a:spLocks noGrp="1"/>
          </p:cNvSpPr>
          <p:nvPr>
            <p:ph idx="1"/>
          </p:nvPr>
        </p:nvSpPr>
        <p:spPr>
          <a:xfrm>
            <a:off x="917575" y="1354455"/>
            <a:ext cx="10587990" cy="4810760"/>
          </a:xfrm>
        </p:spPr>
        <p:txBody>
          <a:bodyPr vert="horz" wrap="square" lIns="91440" tIns="45720" rIns="91440" bIns="45720" numCol="1" rtlCol="0" anchor="t" anchorCtr="0" compatLnSpc="1">
            <a:normAutofit lnSpcReduction="10000"/>
          </a:bodyPr>
          <a:lstStyle/>
          <a:p>
            <a:pPr marL="342900" marR="0" lvl="0" indent="-342900" algn="l" defTabSz="914400" rtl="0" eaLnBrk="1" fontAlgn="auto" latinLnBrk="0" hangingPunct="1">
              <a:lnSpc>
                <a:spcPct val="120000"/>
              </a:lnSpc>
              <a:spcBef>
                <a:spcPct val="20000"/>
              </a:spcBef>
              <a:spcAft>
                <a:spcPts val="0"/>
              </a:spcAft>
              <a:buClr>
                <a:schemeClr val="tx2"/>
              </a:buClr>
              <a:buSzPct val="50000"/>
              <a:buFont typeface="Wingdings 2" panose="05020102010507070707"/>
              <a:buChar char="ß"/>
              <a:defRPr/>
            </a:pPr>
            <a:r>
              <a:rPr kumimoji="0" lang="en-US" altLang="zh-CN" b="0" i="0" u="none" strike="noStrike" kern="1200" cap="none" spc="0" normalizeH="0" baseline="0" noProof="0" dirty="0" smtClean="0">
                <a:ln>
                  <a:noFill/>
                </a:ln>
                <a:solidFill>
                  <a:schemeClr val="tx1"/>
                </a:solidFill>
                <a:effectLst/>
                <a:uLnTx/>
                <a:uFillTx/>
                <a:latin typeface="+mn-lt"/>
                <a:ea typeface="+mn-ea"/>
                <a:cs typeface="+mn-cs"/>
              </a:rPr>
              <a:t>Windows</a:t>
            </a: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是事件驱动的操作系统，对</a:t>
            </a:r>
            <a:r>
              <a:rPr kumimoji="0" lang="en-US" altLang="zh-CN" b="0" i="0" u="none" strike="noStrike" kern="1200" cap="none" spc="0" normalizeH="0" baseline="0" noProof="0" dirty="0" smtClean="0">
                <a:ln>
                  <a:noFill/>
                </a:ln>
                <a:solidFill>
                  <a:schemeClr val="tx1"/>
                </a:solidFill>
                <a:effectLst/>
                <a:uLnTx/>
                <a:uFillTx/>
                <a:latin typeface="+mn-lt"/>
                <a:ea typeface="+mn-ea"/>
                <a:cs typeface="+mn-cs"/>
              </a:rPr>
              <a:t>Form</a:t>
            </a: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类的任何交互都是基于事件来实现的。</a:t>
            </a:r>
            <a:endParaRPr kumimoji="0" lang="en-US" altLang="zh-CN"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chemeClr val="tx2"/>
              </a:buClr>
              <a:buSzPct val="50000"/>
              <a:buFont typeface="Wingdings 2" panose="05020102010507070707"/>
              <a:buChar char="ß"/>
              <a:defRPr/>
            </a:pPr>
            <a:r>
              <a:rPr kumimoji="0" lang="en-US" altLang="zh-CN" b="0" i="0" u="none" strike="noStrike" kern="1200" cap="none" spc="0" normalizeH="0" baseline="0" noProof="0" dirty="0" smtClean="0">
                <a:ln>
                  <a:noFill/>
                </a:ln>
                <a:solidFill>
                  <a:schemeClr val="tx1"/>
                </a:solidFill>
                <a:effectLst/>
                <a:uLnTx/>
                <a:uFillTx/>
                <a:latin typeface="+mn-lt"/>
                <a:ea typeface="+mn-ea"/>
                <a:cs typeface="+mn-cs"/>
              </a:rPr>
              <a:t>Form</a:t>
            </a: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类提供了大量的事件用于响应对窗体执行的各种操作。</a:t>
            </a:r>
            <a:endParaRPr kumimoji="0" lang="en-US" altLang="zh-CN"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chemeClr val="tx2"/>
              </a:buClr>
              <a:buSzPct val="50000"/>
              <a:buFont typeface="Wingdings 2" panose="05020102010507070707"/>
              <a:buChar char="ß"/>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窗体设计人员往住关心窗体的加载和关闭，通常在加载时进行界面和数据的初始化。在关闭前进行资源的释放等清理操作，也可以取消关闭操作。</a:t>
            </a:r>
            <a:endParaRPr kumimoji="0" lang="en-US" altLang="zh-CN"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chemeClr val="tx2"/>
              </a:buClr>
              <a:buSzPct val="50000"/>
              <a:buFont typeface="Wingdings 2" panose="05020102010507070707"/>
              <a:buChar char="ß"/>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下面详细介绍窗体的</a:t>
            </a:r>
            <a:r>
              <a:rPr kumimoji="0" lang="en-US" altLang="zh-CN" b="0" i="0" u="none" strike="noStrike" kern="1200" cap="none" spc="0" normalizeH="0" baseline="0" noProof="0" dirty="0" smtClean="0">
                <a:ln>
                  <a:noFill/>
                </a:ln>
                <a:solidFill>
                  <a:schemeClr val="tx1"/>
                </a:solidFill>
                <a:effectLst/>
                <a:uLnTx/>
                <a:uFillTx/>
                <a:latin typeface="+mn-lt"/>
                <a:ea typeface="+mn-ea"/>
                <a:cs typeface="+mn-cs"/>
              </a:rPr>
              <a:t>Click</a:t>
            </a: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b="0" i="0" u="none" strike="noStrike" kern="1200" cap="none" spc="0" normalizeH="0" baseline="0" noProof="0" dirty="0" smtClean="0">
                <a:ln>
                  <a:noFill/>
                </a:ln>
                <a:solidFill>
                  <a:schemeClr val="tx1"/>
                </a:solidFill>
                <a:effectLst/>
                <a:uLnTx/>
                <a:uFillTx/>
                <a:latin typeface="+mn-lt"/>
                <a:ea typeface="+mn-ea"/>
                <a:cs typeface="+mn-cs"/>
              </a:rPr>
              <a:t>Load</a:t>
            </a: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和</a:t>
            </a:r>
            <a:r>
              <a:rPr kumimoji="0" lang="en-US" altLang="zh-CN" b="0" i="0" u="none" strike="noStrike" kern="1200" cap="none" spc="0" normalizeH="0" baseline="0" noProof="0" dirty="0" err="1" smtClean="0">
                <a:ln>
                  <a:noFill/>
                </a:ln>
                <a:solidFill>
                  <a:schemeClr val="tx1"/>
                </a:solidFill>
                <a:effectLst/>
                <a:uLnTx/>
                <a:uFillTx/>
                <a:latin typeface="+mn-lt"/>
                <a:ea typeface="+mn-ea"/>
                <a:cs typeface="+mn-cs"/>
              </a:rPr>
              <a:t>FormClosing</a:t>
            </a: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事件。</a:t>
            </a:r>
            <a:endParaRPr kumimoji="0" lang="zh-CN" altLang="en-US"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标题 1"/>
          <p:cNvSpPr/>
          <p:nvPr>
            <p:ph type="title"/>
          </p:nvPr>
        </p:nvSpPr>
        <p:spPr/>
        <p:txBody>
          <a:bodyPr/>
          <a:p>
            <a:r>
              <a:rPr kumimoji="1" lang="zh-CN" altLang="en-US" b="1" noProof="0" dirty="0">
                <a:ln>
                  <a:noFill/>
                </a:ln>
                <a:solidFill>
                  <a:srgbClr val="990000"/>
                </a:solidFill>
                <a:effectLst/>
                <a:uLnTx/>
                <a:uFillTx/>
                <a:latin typeface="Times New Roman" panose="02020603050405020304" charset="0"/>
                <a:sym typeface="+mn-ea"/>
              </a:rPr>
              <a:t>窗体的事件</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xEl>
                                              <p:charRg st="0" end="41"/>
                                            </p:txEl>
                                          </p:spTgt>
                                        </p:tgtEl>
                                        <p:attrNameLst>
                                          <p:attrName>style.visibility</p:attrName>
                                        </p:attrNameLst>
                                      </p:cBhvr>
                                      <p:to>
                                        <p:strVal val="visible"/>
                                      </p:to>
                                    </p:set>
                                    <p:anim calcmode="lin" valueType="num">
                                      <p:cBhvr additive="base">
                                        <p:cTn id="7" dur="500" fill="hold"/>
                                        <p:tgtEl>
                                          <p:spTgt spid="41987">
                                            <p:txEl>
                                              <p:charRg st="0" end="4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charRg st="0" end="4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7">
                                            <p:txEl>
                                              <p:charRg st="42" end="71"/>
                                            </p:txEl>
                                          </p:spTgt>
                                        </p:tgtEl>
                                        <p:attrNameLst>
                                          <p:attrName>style.visibility</p:attrName>
                                        </p:attrNameLst>
                                      </p:cBhvr>
                                      <p:to>
                                        <p:strVal val="visible"/>
                                      </p:to>
                                    </p:set>
                                    <p:anim calcmode="lin" valueType="num">
                                      <p:cBhvr additive="base">
                                        <p:cTn id="13" dur="500" fill="hold"/>
                                        <p:tgtEl>
                                          <p:spTgt spid="41987">
                                            <p:txEl>
                                              <p:charRg st="42" end="7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charRg st="42" end="7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7">
                                            <p:txEl>
                                              <p:charRg st="72" end="137"/>
                                            </p:txEl>
                                          </p:spTgt>
                                        </p:tgtEl>
                                        <p:attrNameLst>
                                          <p:attrName>style.visibility</p:attrName>
                                        </p:attrNameLst>
                                      </p:cBhvr>
                                      <p:to>
                                        <p:strVal val="visible"/>
                                      </p:to>
                                    </p:set>
                                    <p:anim calcmode="lin" valueType="num">
                                      <p:cBhvr additive="base">
                                        <p:cTn id="19" dur="500" fill="hold"/>
                                        <p:tgtEl>
                                          <p:spTgt spid="41987">
                                            <p:txEl>
                                              <p:charRg st="72" end="13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7">
                                            <p:txEl>
                                              <p:charRg st="72" end="13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87">
                                            <p:txEl>
                                              <p:charRg st="138" end="173"/>
                                            </p:txEl>
                                          </p:spTgt>
                                        </p:tgtEl>
                                        <p:attrNameLst>
                                          <p:attrName>style.visibility</p:attrName>
                                        </p:attrNameLst>
                                      </p:cBhvr>
                                      <p:to>
                                        <p:strVal val="visible"/>
                                      </p:to>
                                    </p:set>
                                    <p:anim calcmode="lin" valueType="num">
                                      <p:cBhvr additive="base">
                                        <p:cTn id="25" dur="500" fill="hold"/>
                                        <p:tgtEl>
                                          <p:spTgt spid="41987">
                                            <p:txEl>
                                              <p:charRg st="138" end="17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7">
                                            <p:txEl>
                                              <p:charRg st="138" end="17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1" name="内容占位符 2"/>
          <p:cNvSpPr>
            <a:spLocks noGrp="1"/>
          </p:cNvSpPr>
          <p:nvPr>
            <p:ph idx="1"/>
          </p:nvPr>
        </p:nvSpPr>
        <p:spPr>
          <a:xfrm>
            <a:off x="849313" y="582295"/>
            <a:ext cx="8715375" cy="6000750"/>
          </a:xfrm>
        </p:spPr>
        <p:txBody>
          <a:bodyPr vert="horz" wrap="square" lIns="91440" tIns="45720" rIns="91440" bIns="45720" anchor="t"/>
          <a:p>
            <a:pPr eaLnBrk="1" hangingPunct="1">
              <a:lnSpc>
                <a:spcPct val="120000"/>
              </a:lnSpc>
              <a:buFont typeface="Arial" panose="020B0604020202020204" pitchFamily="34" charset="0"/>
              <a:buNone/>
            </a:pPr>
            <a:r>
              <a:rPr lang="en-US" altLang="zh-CN" sz="2800" b="1" i="1" dirty="0">
                <a:solidFill>
                  <a:srgbClr val="FF0000"/>
                </a:solidFill>
              </a:rPr>
              <a:t>1. Click</a:t>
            </a:r>
            <a:r>
              <a:rPr lang="zh-CN" altLang="en-US" sz="2800" b="1" i="1" dirty="0">
                <a:solidFill>
                  <a:srgbClr val="FF0000"/>
                </a:solidFill>
              </a:rPr>
              <a:t>（单击）事件</a:t>
            </a:r>
            <a:endParaRPr lang="zh-CN" altLang="en-US" sz="2800" b="1" i="1" dirty="0">
              <a:solidFill>
                <a:srgbClr val="FF0000"/>
              </a:solidFill>
            </a:endParaRPr>
          </a:p>
          <a:p>
            <a:pPr eaLnBrk="1" hangingPunct="1">
              <a:lnSpc>
                <a:spcPct val="120000"/>
              </a:lnSpc>
              <a:buChar char="ß"/>
            </a:pPr>
            <a:r>
              <a:rPr lang="zh-CN" altLang="en-US" sz="2800" dirty="0"/>
              <a:t>当单击窗体时，将会触发窗体的</a:t>
            </a:r>
            <a:r>
              <a:rPr lang="en-US" altLang="zh-CN" sz="2800" dirty="0"/>
              <a:t>Click</a:t>
            </a:r>
            <a:r>
              <a:rPr lang="zh-CN" altLang="en-US" sz="2800" dirty="0"/>
              <a:t>事件。语法如下：</a:t>
            </a:r>
            <a:endParaRPr lang="zh-CN" altLang="en-US" sz="2800" dirty="0"/>
          </a:p>
          <a:p>
            <a:pPr eaLnBrk="1" hangingPunct="1">
              <a:buFont typeface="Arial" panose="020B0604020202020204" pitchFamily="34" charset="0"/>
              <a:buNone/>
            </a:pPr>
            <a:r>
              <a:rPr lang="en-US" altLang="zh-CN" sz="2400" dirty="0"/>
              <a:t>		public event EventHandler Click</a:t>
            </a:r>
            <a:endParaRPr lang="en-US" altLang="zh-CN" sz="2400" dirty="0"/>
          </a:p>
          <a:p>
            <a:pPr eaLnBrk="1" hangingPunct="1">
              <a:buFont typeface="Arial" panose="020B0604020202020204" pitchFamily="34" charset="0"/>
              <a:buNone/>
            </a:pPr>
            <a:endParaRPr lang="zh-CN" altLang="en-US" sz="2400" dirty="0"/>
          </a:p>
          <a:p>
            <a:pPr eaLnBrk="1" hangingPunct="1">
              <a:lnSpc>
                <a:spcPct val="120000"/>
              </a:lnSpc>
              <a:buFont typeface="Arial" panose="020B0604020202020204" pitchFamily="34" charset="0"/>
              <a:buNone/>
            </a:pPr>
            <a:r>
              <a:rPr lang="en-US" altLang="zh-CN" sz="2800" b="1" i="1" dirty="0">
                <a:solidFill>
                  <a:srgbClr val="FF0000"/>
                </a:solidFill>
              </a:rPr>
              <a:t>【</a:t>
            </a:r>
            <a:r>
              <a:rPr lang="zh-CN" altLang="en-US" sz="2800" b="1" i="1" dirty="0">
                <a:solidFill>
                  <a:srgbClr val="FF0000"/>
                </a:solidFill>
              </a:rPr>
              <a:t>例</a:t>
            </a:r>
            <a:r>
              <a:rPr lang="en-US" altLang="zh-CN" sz="2800" b="1" i="1" dirty="0">
                <a:solidFill>
                  <a:srgbClr val="FF0000"/>
                </a:solidFill>
              </a:rPr>
              <a:t>】 </a:t>
            </a:r>
            <a:r>
              <a:rPr lang="zh-CN" altLang="en-US" sz="2800" dirty="0"/>
              <a:t>在窗体的</a:t>
            </a:r>
            <a:r>
              <a:rPr lang="en-US" altLang="zh-CN" sz="2800" dirty="0"/>
              <a:t>Click</a:t>
            </a:r>
            <a:r>
              <a:rPr lang="zh-CN" altLang="en-US" sz="2800" dirty="0"/>
              <a:t>事件中编写代码，实现当单击窗体时，弹出提示框。代码如下：</a:t>
            </a:r>
            <a:endParaRPr lang="zh-CN" altLang="en-US" sz="2800" dirty="0"/>
          </a:p>
          <a:p>
            <a:pPr eaLnBrk="1" hangingPunct="1">
              <a:buFont typeface="Arial" panose="020B0604020202020204" pitchFamily="34" charset="0"/>
              <a:buNone/>
            </a:pPr>
            <a:r>
              <a:rPr lang="en-US" altLang="zh-CN" sz="2400" dirty="0"/>
              <a:t>private void Form1_Click(object sender, EventArgs e)</a:t>
            </a:r>
            <a:endParaRPr lang="zh-CN" altLang="en-US" sz="2400" dirty="0"/>
          </a:p>
          <a:p>
            <a:pPr eaLnBrk="1" hangingPunct="1">
              <a:buFont typeface="Arial" panose="020B0604020202020204" pitchFamily="34" charset="0"/>
              <a:buNone/>
            </a:pPr>
            <a:r>
              <a:rPr lang="en-US" altLang="zh-CN" sz="2400" dirty="0"/>
              <a:t>{</a:t>
            </a:r>
            <a:endParaRPr lang="zh-CN" altLang="en-US" sz="2400" dirty="0"/>
          </a:p>
          <a:p>
            <a:pPr eaLnBrk="1" hangingPunct="1">
              <a:buFont typeface="Arial" panose="020B0604020202020204" pitchFamily="34" charset="0"/>
              <a:buNone/>
            </a:pPr>
            <a:r>
              <a:rPr lang="en-US" altLang="zh-CN" sz="2400" dirty="0"/>
              <a:t>     MessageBox.Show("</a:t>
            </a:r>
            <a:r>
              <a:rPr lang="zh-CN" altLang="en-US" sz="2400" dirty="0"/>
              <a:t>已经单击了窗体！</a:t>
            </a:r>
            <a:r>
              <a:rPr lang="en-US" altLang="zh-CN" sz="2400" dirty="0"/>
              <a:t>");//</a:t>
            </a:r>
            <a:r>
              <a:rPr lang="zh-CN" altLang="en-US" sz="2400" dirty="0"/>
              <a:t>弹出提示框</a:t>
            </a:r>
            <a:endParaRPr lang="zh-CN" altLang="en-US" sz="2400" dirty="0"/>
          </a:p>
          <a:p>
            <a:pPr eaLnBrk="1" hangingPunct="1">
              <a:buFont typeface="Arial" panose="020B0604020202020204" pitchFamily="34" charset="0"/>
              <a:buNone/>
            </a:pPr>
            <a:r>
              <a:rPr lang="en-US" altLang="zh-CN" sz="2400" dirty="0"/>
              <a:t>}</a:t>
            </a:r>
            <a:endParaRPr lang="zh-CN" altLang="en-US" sz="2400" dirty="0"/>
          </a:p>
        </p:txBody>
      </p:sp>
      <p:pic>
        <p:nvPicPr>
          <p:cNvPr id="44036" name="Picture 2"/>
          <p:cNvPicPr>
            <a:picLocks noChangeAspect="1"/>
          </p:cNvPicPr>
          <p:nvPr/>
        </p:nvPicPr>
        <p:blipFill>
          <a:blip r:embed="rId1"/>
          <a:stretch>
            <a:fillRect/>
          </a:stretch>
        </p:blipFill>
        <p:spPr>
          <a:xfrm>
            <a:off x="9663430" y="3547745"/>
            <a:ext cx="2528570" cy="242506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xEl>
                                              <p:charRg st="0" end="15"/>
                                            </p:txEl>
                                          </p:spTgt>
                                        </p:tgtEl>
                                        <p:attrNameLst>
                                          <p:attrName>style.visibility</p:attrName>
                                        </p:attrNameLst>
                                      </p:cBhvr>
                                      <p:to>
                                        <p:strVal val="visible"/>
                                      </p:to>
                                    </p:set>
                                    <p:anim calcmode="lin" valueType="num">
                                      <p:cBhvr additive="base">
                                        <p:cTn id="7" dur="500" fill="hold"/>
                                        <p:tgtEl>
                                          <p:spTgt spid="43011">
                                            <p:txEl>
                                              <p:charRg st="0" end="1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charRg st="0" end="15"/>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011">
                                            <p:txEl>
                                              <p:charRg st="15" end="43"/>
                                            </p:txEl>
                                          </p:spTgt>
                                        </p:tgtEl>
                                        <p:attrNameLst>
                                          <p:attrName>style.visibility</p:attrName>
                                        </p:attrNameLst>
                                      </p:cBhvr>
                                      <p:to>
                                        <p:strVal val="visible"/>
                                      </p:to>
                                    </p:set>
                                    <p:anim calcmode="lin" valueType="num">
                                      <p:cBhvr additive="base">
                                        <p:cTn id="11" dur="500" fill="hold"/>
                                        <p:tgtEl>
                                          <p:spTgt spid="43011">
                                            <p:txEl>
                                              <p:charRg st="15" end="4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011">
                                            <p:txEl>
                                              <p:charRg st="15" end="43"/>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3011">
                                            <p:txEl>
                                              <p:charRg st="43" end="77"/>
                                            </p:txEl>
                                          </p:spTgt>
                                        </p:tgtEl>
                                        <p:attrNameLst>
                                          <p:attrName>style.visibility</p:attrName>
                                        </p:attrNameLst>
                                      </p:cBhvr>
                                      <p:to>
                                        <p:strVal val="visible"/>
                                      </p:to>
                                    </p:set>
                                    <p:anim calcmode="lin" valueType="num">
                                      <p:cBhvr additive="base">
                                        <p:cTn id="15" dur="500" fill="hold"/>
                                        <p:tgtEl>
                                          <p:spTgt spid="43011">
                                            <p:txEl>
                                              <p:charRg st="43" end="7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011">
                                            <p:txEl>
                                              <p:charRg st="43" end="77"/>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3011">
                                            <p:txEl>
                                              <p:charRg st="78" end="123"/>
                                            </p:txEl>
                                          </p:spTgt>
                                        </p:tgtEl>
                                        <p:attrNameLst>
                                          <p:attrName>style.visibility</p:attrName>
                                        </p:attrNameLst>
                                      </p:cBhvr>
                                      <p:to>
                                        <p:strVal val="visible"/>
                                      </p:to>
                                    </p:set>
                                    <p:anim calcmode="lin" valueType="num">
                                      <p:cBhvr additive="base">
                                        <p:cTn id="19" dur="500" fill="hold"/>
                                        <p:tgtEl>
                                          <p:spTgt spid="43011">
                                            <p:txEl>
                                              <p:charRg st="78" end="12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charRg st="78" end="12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3011">
                                            <p:txEl>
                                              <p:charRg st="123" end="176"/>
                                            </p:txEl>
                                          </p:spTgt>
                                        </p:tgtEl>
                                        <p:attrNameLst>
                                          <p:attrName>style.visibility</p:attrName>
                                        </p:attrNameLst>
                                      </p:cBhvr>
                                      <p:to>
                                        <p:strVal val="visible"/>
                                      </p:to>
                                    </p:set>
                                    <p:anim calcmode="lin" valueType="num">
                                      <p:cBhvr additive="base">
                                        <p:cTn id="23" dur="500" fill="hold"/>
                                        <p:tgtEl>
                                          <p:spTgt spid="43011">
                                            <p:txEl>
                                              <p:charRg st="123" end="17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3011">
                                            <p:txEl>
                                              <p:charRg st="123" end="176"/>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3011">
                                            <p:txEl>
                                              <p:charRg st="176" end="178"/>
                                            </p:txEl>
                                          </p:spTgt>
                                        </p:tgtEl>
                                        <p:attrNameLst>
                                          <p:attrName>style.visibility</p:attrName>
                                        </p:attrNameLst>
                                      </p:cBhvr>
                                      <p:to>
                                        <p:strVal val="visible"/>
                                      </p:to>
                                    </p:set>
                                    <p:anim calcmode="lin" valueType="num">
                                      <p:cBhvr additive="base">
                                        <p:cTn id="27" dur="500" fill="hold"/>
                                        <p:tgtEl>
                                          <p:spTgt spid="43011">
                                            <p:txEl>
                                              <p:charRg st="176" end="17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3011">
                                            <p:txEl>
                                              <p:charRg st="176" end="178"/>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011">
                                            <p:txEl>
                                              <p:charRg st="178" end="219"/>
                                            </p:txEl>
                                          </p:spTgt>
                                        </p:tgtEl>
                                        <p:attrNameLst>
                                          <p:attrName>style.visibility</p:attrName>
                                        </p:attrNameLst>
                                      </p:cBhvr>
                                      <p:to>
                                        <p:strVal val="visible"/>
                                      </p:to>
                                    </p:set>
                                    <p:anim calcmode="lin" valueType="num">
                                      <p:cBhvr additive="base">
                                        <p:cTn id="31" dur="500" fill="hold"/>
                                        <p:tgtEl>
                                          <p:spTgt spid="43011">
                                            <p:txEl>
                                              <p:charRg st="178" end="21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011">
                                            <p:txEl>
                                              <p:charRg st="178" end="21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4036"/>
                                        </p:tgtEl>
                                        <p:attrNameLst>
                                          <p:attrName>style.visibility</p:attrName>
                                        </p:attrNameLst>
                                      </p:cBhvr>
                                      <p:to>
                                        <p:strVal val="visible"/>
                                      </p:to>
                                    </p:set>
                                    <p:anim calcmode="lin" valueType="num">
                                      <p:cBhvr additive="base">
                                        <p:cTn id="37" dur="500" fill="hold"/>
                                        <p:tgtEl>
                                          <p:spTgt spid="44036"/>
                                        </p:tgtEl>
                                        <p:attrNameLst>
                                          <p:attrName>ppt_x</p:attrName>
                                        </p:attrNameLst>
                                      </p:cBhvr>
                                      <p:tavLst>
                                        <p:tav tm="0">
                                          <p:val>
                                            <p:strVal val="#ppt_x"/>
                                          </p:val>
                                        </p:tav>
                                        <p:tav tm="100000">
                                          <p:val>
                                            <p:strVal val="#ppt_x"/>
                                          </p:val>
                                        </p:tav>
                                      </p:tavLst>
                                    </p:anim>
                                    <p:anim calcmode="lin" valueType="num">
                                      <p:cBhvr additive="base">
                                        <p:cTn id="38" dur="500" fill="hold"/>
                                        <p:tgtEl>
                                          <p:spTgt spid="440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9" name="内容占位符 2"/>
          <p:cNvSpPr>
            <a:spLocks noGrp="1"/>
          </p:cNvSpPr>
          <p:nvPr>
            <p:ph idx="1"/>
          </p:nvPr>
        </p:nvSpPr>
        <p:spPr>
          <a:xfrm>
            <a:off x="1524000" y="571500"/>
            <a:ext cx="8930005" cy="4288790"/>
          </a:xfrm>
        </p:spPr>
        <p:txBody>
          <a:bodyPr vert="horz" wrap="square" lIns="91440" tIns="45720" rIns="91440" bIns="45720" anchor="t"/>
          <a:p>
            <a:pPr eaLnBrk="1" hangingPunct="1">
              <a:lnSpc>
                <a:spcPct val="120000"/>
              </a:lnSpc>
              <a:buFont typeface="Arial" panose="020B0604020202020204" pitchFamily="34" charset="0"/>
              <a:buNone/>
            </a:pPr>
            <a:r>
              <a:rPr lang="en-US" altLang="zh-CN" sz="2800" b="1" i="1" dirty="0">
                <a:solidFill>
                  <a:srgbClr val="FF0000"/>
                </a:solidFill>
              </a:rPr>
              <a:t>2. Load</a:t>
            </a:r>
            <a:r>
              <a:rPr lang="zh-CN" altLang="en-US" sz="2800" b="1" i="1" dirty="0">
                <a:solidFill>
                  <a:srgbClr val="FF0000"/>
                </a:solidFill>
              </a:rPr>
              <a:t>（加载）事件</a:t>
            </a:r>
            <a:endParaRPr lang="en-US" altLang="zh-CN" sz="2800" b="1" i="1" dirty="0">
              <a:solidFill>
                <a:srgbClr val="FF0000"/>
              </a:solidFill>
            </a:endParaRPr>
          </a:p>
          <a:p>
            <a:pPr eaLnBrk="1" hangingPunct="1">
              <a:lnSpc>
                <a:spcPct val="120000"/>
              </a:lnSpc>
              <a:buFont typeface="Arial" panose="020B0604020202020204" pitchFamily="34" charset="0"/>
              <a:buNone/>
            </a:pPr>
            <a:endParaRPr lang="zh-CN" altLang="en-US" sz="2800" b="1" i="1" dirty="0">
              <a:solidFill>
                <a:srgbClr val="FF0000"/>
              </a:solidFill>
            </a:endParaRPr>
          </a:p>
          <a:p>
            <a:pPr marL="0" indent="0" eaLnBrk="1" hangingPunct="1">
              <a:lnSpc>
                <a:spcPct val="120000"/>
              </a:lnSpc>
              <a:buNone/>
            </a:pPr>
            <a:r>
              <a:rPr lang="zh-CN" altLang="en-US" sz="2800" dirty="0"/>
              <a:t>当第一次直接或间接调用</a:t>
            </a:r>
            <a:r>
              <a:rPr lang="en-US" altLang="zh-CN" sz="2800" dirty="0"/>
              <a:t>Form.Show</a:t>
            </a:r>
            <a:r>
              <a:rPr lang="zh-CN" altLang="en-US" sz="2800" dirty="0"/>
              <a:t>方法来显示窗体时，窗体就会进行且只进行一次加载，并且在必需的加载操作完成后会引发</a:t>
            </a:r>
            <a:r>
              <a:rPr lang="en-US" altLang="zh-CN" sz="2800" dirty="0"/>
              <a:t>Load</a:t>
            </a:r>
            <a:r>
              <a:rPr lang="zh-CN" altLang="en-US" sz="2800" dirty="0"/>
              <a:t>事件。</a:t>
            </a:r>
            <a:endParaRPr lang="en-US" altLang="zh-CN" sz="2800" dirty="0"/>
          </a:p>
          <a:p>
            <a:pPr marL="0" indent="0" eaLnBrk="1" hangingPunct="1">
              <a:lnSpc>
                <a:spcPct val="120000"/>
              </a:lnSpc>
              <a:buNone/>
            </a:pPr>
            <a:r>
              <a:rPr lang="zh-CN" altLang="en-US" sz="2800" dirty="0"/>
              <a:t>通常，在</a:t>
            </a:r>
            <a:r>
              <a:rPr lang="en-US" altLang="zh-CN" sz="2800" dirty="0"/>
              <a:t>Load</a:t>
            </a:r>
            <a:r>
              <a:rPr lang="zh-CN" altLang="en-US" sz="2800" dirty="0"/>
              <a:t>事件响应函数中执行一些初始化操作。语法如下：</a:t>
            </a:r>
            <a:r>
              <a:rPr lang="en-US" altLang="zh-CN" sz="2400" dirty="0"/>
              <a:t>		public event EventHandler Load</a:t>
            </a:r>
            <a:endParaRPr lang="zh-CN" altLang="en-US" sz="2400" dirty="0"/>
          </a:p>
          <a:p>
            <a:pPr eaLnBrk="1" hangingPunct="1">
              <a:buChar char="ß"/>
            </a:pP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9">
                                            <p:txEl>
                                              <p:charRg st="0" end="14"/>
                                            </p:txEl>
                                          </p:spTgt>
                                        </p:tgtEl>
                                        <p:attrNameLst>
                                          <p:attrName>style.visibility</p:attrName>
                                        </p:attrNameLst>
                                      </p:cBhvr>
                                      <p:to>
                                        <p:strVal val="visible"/>
                                      </p:to>
                                    </p:set>
                                    <p:anim calcmode="lin" valueType="num">
                                      <p:cBhvr additive="base">
                                        <p:cTn id="7" dur="500" fill="hold"/>
                                        <p:tgtEl>
                                          <p:spTgt spid="45059">
                                            <p:txEl>
                                              <p:charRg st="0"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charRg st="0" end="14"/>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059">
                                            <p:txEl>
                                              <p:charRg st="15" end="83"/>
                                            </p:txEl>
                                          </p:spTgt>
                                        </p:tgtEl>
                                        <p:attrNameLst>
                                          <p:attrName>style.visibility</p:attrName>
                                        </p:attrNameLst>
                                      </p:cBhvr>
                                      <p:to>
                                        <p:strVal val="visible"/>
                                      </p:to>
                                    </p:set>
                                    <p:anim calcmode="lin" valueType="num">
                                      <p:cBhvr additive="base">
                                        <p:cTn id="11" dur="500" fill="hold"/>
                                        <p:tgtEl>
                                          <p:spTgt spid="45059">
                                            <p:txEl>
                                              <p:charRg st="15" end="8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059">
                                            <p:txEl>
                                              <p:charRg st="15" end="83"/>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5059">
                                            <p:txEl>
                                              <p:charRg st="83" end="114"/>
                                            </p:txEl>
                                          </p:spTgt>
                                        </p:tgtEl>
                                        <p:attrNameLst>
                                          <p:attrName>style.visibility</p:attrName>
                                        </p:attrNameLst>
                                      </p:cBhvr>
                                      <p:to>
                                        <p:strVal val="visible"/>
                                      </p:to>
                                    </p:set>
                                    <p:anim calcmode="lin" valueType="num">
                                      <p:cBhvr additive="base">
                                        <p:cTn id="15" dur="500" fill="hold"/>
                                        <p:tgtEl>
                                          <p:spTgt spid="45059">
                                            <p:txEl>
                                              <p:charRg st="83" end="11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5059">
                                            <p:txEl>
                                              <p:charRg st="83" end="1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3" name="内容占位符 2"/>
          <p:cNvSpPr>
            <a:spLocks noGrp="1"/>
          </p:cNvSpPr>
          <p:nvPr>
            <p:ph idx="1"/>
          </p:nvPr>
        </p:nvSpPr>
        <p:spPr>
          <a:xfrm>
            <a:off x="1666875" y="500380"/>
            <a:ext cx="8787130" cy="4645025"/>
          </a:xfrm>
        </p:spPr>
        <p:txBody>
          <a:bodyPr vert="horz" wrap="square" lIns="91440" tIns="45720" rIns="91440" bIns="45720" anchor="t">
            <a:normAutofit lnSpcReduction="10000"/>
          </a:bodyPr>
          <a:p>
            <a:pPr eaLnBrk="1" hangingPunct="1">
              <a:lnSpc>
                <a:spcPct val="120000"/>
              </a:lnSpc>
              <a:buFont typeface="Arial" panose="020B0604020202020204" pitchFamily="34" charset="0"/>
              <a:buNone/>
            </a:pPr>
            <a:r>
              <a:rPr lang="en-US" altLang="zh-CN" sz="2800" b="1" i="1" dirty="0">
                <a:solidFill>
                  <a:srgbClr val="FF0000"/>
                </a:solidFill>
              </a:rPr>
              <a:t>【</a:t>
            </a:r>
            <a:r>
              <a:rPr lang="zh-CN" altLang="en-US" sz="2800" b="1" i="1" dirty="0">
                <a:solidFill>
                  <a:srgbClr val="FF0000"/>
                </a:solidFill>
              </a:rPr>
              <a:t>例</a:t>
            </a:r>
            <a:r>
              <a:rPr lang="en-US" altLang="zh-CN" sz="2800" b="1" i="1" dirty="0">
                <a:solidFill>
                  <a:srgbClr val="FF0000"/>
                </a:solidFill>
              </a:rPr>
              <a:t>】</a:t>
            </a:r>
            <a:r>
              <a:rPr lang="zh-CN" altLang="en-US" sz="2800" dirty="0"/>
              <a:t>在下述程序，在窗体的</a:t>
            </a:r>
            <a:r>
              <a:rPr lang="en-US" altLang="zh-CN" sz="2800" dirty="0"/>
              <a:t>Load</a:t>
            </a:r>
            <a:r>
              <a:rPr lang="zh-CN" altLang="en-US" sz="2800" dirty="0"/>
              <a:t>事件中对窗体的大小、标题、颜  色等属性进行了设置。</a:t>
            </a:r>
            <a:endParaRPr lang="zh-CN" altLang="en-US" sz="2800" dirty="0"/>
          </a:p>
          <a:p>
            <a:pPr eaLnBrk="1" hangingPunct="1">
              <a:buFont typeface="Arial" panose="020B0604020202020204" pitchFamily="34" charset="0"/>
              <a:buNone/>
            </a:pPr>
            <a:r>
              <a:rPr lang="en-US" altLang="zh-CN" sz="2400" dirty="0"/>
              <a:t>private void Form1_Load(object sender, EventArgs e)</a:t>
            </a:r>
            <a:endParaRPr lang="zh-CN" altLang="en-US" sz="2400" dirty="0"/>
          </a:p>
          <a:p>
            <a:pPr eaLnBrk="1" hangingPunct="1">
              <a:buFont typeface="Arial" panose="020B0604020202020204" pitchFamily="34" charset="0"/>
              <a:buNone/>
            </a:pPr>
            <a:r>
              <a:rPr lang="en-US" altLang="zh-CN" sz="2400" dirty="0"/>
              <a:t>{</a:t>
            </a:r>
            <a:endParaRPr lang="zh-CN" altLang="en-US" sz="2400" dirty="0"/>
          </a:p>
          <a:p>
            <a:pPr eaLnBrk="1" hangingPunct="1">
              <a:buFont typeface="Arial" panose="020B0604020202020204" pitchFamily="34" charset="0"/>
              <a:buNone/>
            </a:pPr>
            <a:r>
              <a:rPr lang="en-US" altLang="zh-CN" sz="2400" dirty="0"/>
              <a:t>      this.Width = 1000;</a:t>
            </a:r>
            <a:endParaRPr lang="zh-CN" altLang="en-US" sz="2400" dirty="0"/>
          </a:p>
          <a:p>
            <a:pPr eaLnBrk="1" hangingPunct="1">
              <a:buFont typeface="Arial" panose="020B0604020202020204" pitchFamily="34" charset="0"/>
              <a:buNone/>
            </a:pPr>
            <a:r>
              <a:rPr lang="en-US" altLang="zh-CN" sz="2400" dirty="0"/>
              <a:t>      this.Height = 500;</a:t>
            </a:r>
            <a:endParaRPr lang="zh-CN" altLang="en-US" sz="2400" dirty="0"/>
          </a:p>
          <a:p>
            <a:pPr eaLnBrk="1" hangingPunct="1">
              <a:buFont typeface="Arial" panose="020B0604020202020204" pitchFamily="34" charset="0"/>
              <a:buNone/>
            </a:pPr>
            <a:r>
              <a:rPr lang="en-US" altLang="zh-CN" sz="2400" dirty="0"/>
              <a:t>      this.ForeColor = Color.Cyan;</a:t>
            </a:r>
            <a:endParaRPr lang="zh-CN" altLang="en-US" sz="2400" dirty="0"/>
          </a:p>
          <a:p>
            <a:pPr eaLnBrk="1" hangingPunct="1">
              <a:buFont typeface="Arial" panose="020B0604020202020204" pitchFamily="34" charset="0"/>
              <a:buNone/>
            </a:pPr>
            <a:r>
              <a:rPr lang="en-US" altLang="zh-CN" sz="2400" dirty="0"/>
              <a:t>      this.BackColor = Color.Red;</a:t>
            </a:r>
            <a:endParaRPr lang="zh-CN" altLang="en-US" sz="2400" dirty="0"/>
          </a:p>
          <a:p>
            <a:pPr eaLnBrk="1" hangingPunct="1">
              <a:buFont typeface="Arial" panose="020B0604020202020204" pitchFamily="34" charset="0"/>
              <a:buNone/>
            </a:pPr>
            <a:r>
              <a:rPr lang="en-US" altLang="zh-CN" sz="2400" dirty="0"/>
              <a:t>      this.Text = "Welcome you!";</a:t>
            </a:r>
            <a:endParaRPr lang="zh-CN" altLang="en-US" sz="2400" dirty="0"/>
          </a:p>
          <a:p>
            <a:pPr eaLnBrk="1" hangingPunct="1">
              <a:buFont typeface="Arial" panose="020B0604020202020204" pitchFamily="34" charset="0"/>
              <a:buNone/>
            </a:pPr>
            <a:r>
              <a:rPr lang="en-US" altLang="zh-CN" sz="2400" dirty="0"/>
              <a:t>}</a:t>
            </a:r>
            <a:endParaRPr lang="zh-CN" altLang="en-US" sz="2400" dirty="0"/>
          </a:p>
          <a:p>
            <a:pPr eaLnBrk="1" hangingPunct="1">
              <a:buChar char="ß"/>
            </a:pPr>
            <a:endParaRPr lang="zh-CN" altLang="en-US" sz="2400" dirty="0"/>
          </a:p>
        </p:txBody>
      </p:sp>
      <p:pic>
        <p:nvPicPr>
          <p:cNvPr id="47108" name="Picture 2"/>
          <p:cNvPicPr>
            <a:picLocks noChangeAspect="1"/>
          </p:cNvPicPr>
          <p:nvPr/>
        </p:nvPicPr>
        <p:blipFill>
          <a:blip r:embed="rId1"/>
          <a:stretch>
            <a:fillRect/>
          </a:stretch>
        </p:blipFill>
        <p:spPr>
          <a:xfrm>
            <a:off x="6896100" y="3813175"/>
            <a:ext cx="4063365" cy="231648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3">
                                            <p:txEl>
                                              <p:charRg st="0" end="47"/>
                                            </p:txEl>
                                          </p:spTgt>
                                        </p:tgtEl>
                                        <p:attrNameLst>
                                          <p:attrName>style.visibility</p:attrName>
                                        </p:attrNameLst>
                                      </p:cBhvr>
                                      <p:to>
                                        <p:strVal val="visible"/>
                                      </p:to>
                                    </p:set>
                                    <p:anim calcmode="lin" valueType="num">
                                      <p:cBhvr additive="base">
                                        <p:cTn id="7" dur="500" fill="hold"/>
                                        <p:tgtEl>
                                          <p:spTgt spid="46083">
                                            <p:txEl>
                                              <p:charRg st="0" end="4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charRg st="0" end="47"/>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6083">
                                            <p:txEl>
                                              <p:charRg st="47" end="99"/>
                                            </p:txEl>
                                          </p:spTgt>
                                        </p:tgtEl>
                                        <p:attrNameLst>
                                          <p:attrName>style.visibility</p:attrName>
                                        </p:attrNameLst>
                                      </p:cBhvr>
                                      <p:to>
                                        <p:strVal val="visible"/>
                                      </p:to>
                                    </p:set>
                                    <p:anim calcmode="lin" valueType="num">
                                      <p:cBhvr additive="base">
                                        <p:cTn id="11" dur="500" fill="hold"/>
                                        <p:tgtEl>
                                          <p:spTgt spid="46083">
                                            <p:txEl>
                                              <p:charRg st="47" end="9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083">
                                            <p:txEl>
                                              <p:charRg st="47" end="99"/>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6083">
                                            <p:txEl>
                                              <p:charRg st="99" end="101"/>
                                            </p:txEl>
                                          </p:spTgt>
                                        </p:tgtEl>
                                        <p:attrNameLst>
                                          <p:attrName>style.visibility</p:attrName>
                                        </p:attrNameLst>
                                      </p:cBhvr>
                                      <p:to>
                                        <p:strVal val="visible"/>
                                      </p:to>
                                    </p:set>
                                    <p:anim calcmode="lin" valueType="num">
                                      <p:cBhvr additive="base">
                                        <p:cTn id="15" dur="500" fill="hold"/>
                                        <p:tgtEl>
                                          <p:spTgt spid="46083">
                                            <p:txEl>
                                              <p:charRg st="99" end="10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083">
                                            <p:txEl>
                                              <p:charRg st="99" end="10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6083">
                                            <p:txEl>
                                              <p:charRg st="101" end="126"/>
                                            </p:txEl>
                                          </p:spTgt>
                                        </p:tgtEl>
                                        <p:attrNameLst>
                                          <p:attrName>style.visibility</p:attrName>
                                        </p:attrNameLst>
                                      </p:cBhvr>
                                      <p:to>
                                        <p:strVal val="visible"/>
                                      </p:to>
                                    </p:set>
                                    <p:anim calcmode="lin" valueType="num">
                                      <p:cBhvr additive="base">
                                        <p:cTn id="19" dur="500" fill="hold"/>
                                        <p:tgtEl>
                                          <p:spTgt spid="46083">
                                            <p:txEl>
                                              <p:charRg st="101" end="12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charRg st="101" end="126"/>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6083">
                                            <p:txEl>
                                              <p:charRg st="126" end="151"/>
                                            </p:txEl>
                                          </p:spTgt>
                                        </p:tgtEl>
                                        <p:attrNameLst>
                                          <p:attrName>style.visibility</p:attrName>
                                        </p:attrNameLst>
                                      </p:cBhvr>
                                      <p:to>
                                        <p:strVal val="visible"/>
                                      </p:to>
                                    </p:set>
                                    <p:anim calcmode="lin" valueType="num">
                                      <p:cBhvr additive="base">
                                        <p:cTn id="23" dur="500" fill="hold"/>
                                        <p:tgtEl>
                                          <p:spTgt spid="46083">
                                            <p:txEl>
                                              <p:charRg st="126" end="15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083">
                                            <p:txEl>
                                              <p:charRg st="126" end="151"/>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6083">
                                            <p:txEl>
                                              <p:charRg st="151" end="186"/>
                                            </p:txEl>
                                          </p:spTgt>
                                        </p:tgtEl>
                                        <p:attrNameLst>
                                          <p:attrName>style.visibility</p:attrName>
                                        </p:attrNameLst>
                                      </p:cBhvr>
                                      <p:to>
                                        <p:strVal val="visible"/>
                                      </p:to>
                                    </p:set>
                                    <p:anim calcmode="lin" valueType="num">
                                      <p:cBhvr additive="base">
                                        <p:cTn id="27" dur="500" fill="hold"/>
                                        <p:tgtEl>
                                          <p:spTgt spid="46083">
                                            <p:txEl>
                                              <p:charRg st="151" end="18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083">
                                            <p:txEl>
                                              <p:charRg st="151" end="18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6083">
                                            <p:txEl>
                                              <p:charRg st="186" end="220"/>
                                            </p:txEl>
                                          </p:spTgt>
                                        </p:tgtEl>
                                        <p:attrNameLst>
                                          <p:attrName>style.visibility</p:attrName>
                                        </p:attrNameLst>
                                      </p:cBhvr>
                                      <p:to>
                                        <p:strVal val="visible"/>
                                      </p:to>
                                    </p:set>
                                    <p:anim calcmode="lin" valueType="num">
                                      <p:cBhvr additive="base">
                                        <p:cTn id="31" dur="500" fill="hold"/>
                                        <p:tgtEl>
                                          <p:spTgt spid="46083">
                                            <p:txEl>
                                              <p:charRg st="186" end="22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083">
                                            <p:txEl>
                                              <p:charRg st="186" end="22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6083">
                                            <p:txEl>
                                              <p:charRg st="220" end="254"/>
                                            </p:txEl>
                                          </p:spTgt>
                                        </p:tgtEl>
                                        <p:attrNameLst>
                                          <p:attrName>style.visibility</p:attrName>
                                        </p:attrNameLst>
                                      </p:cBhvr>
                                      <p:to>
                                        <p:strVal val="visible"/>
                                      </p:to>
                                    </p:set>
                                    <p:anim calcmode="lin" valueType="num">
                                      <p:cBhvr additive="base">
                                        <p:cTn id="35" dur="500" fill="hold"/>
                                        <p:tgtEl>
                                          <p:spTgt spid="46083">
                                            <p:txEl>
                                              <p:charRg st="220" end="25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6083">
                                            <p:txEl>
                                              <p:charRg st="220" end="254"/>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6083">
                                            <p:txEl>
                                              <p:charRg st="254" end="256"/>
                                            </p:txEl>
                                          </p:spTgt>
                                        </p:tgtEl>
                                        <p:attrNameLst>
                                          <p:attrName>style.visibility</p:attrName>
                                        </p:attrNameLst>
                                      </p:cBhvr>
                                      <p:to>
                                        <p:strVal val="visible"/>
                                      </p:to>
                                    </p:set>
                                    <p:anim calcmode="lin" valueType="num">
                                      <p:cBhvr additive="base">
                                        <p:cTn id="39" dur="500" fill="hold"/>
                                        <p:tgtEl>
                                          <p:spTgt spid="46083">
                                            <p:txEl>
                                              <p:charRg st="254" end="25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6083">
                                            <p:txEl>
                                              <p:charRg st="254" end="25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7108"/>
                                        </p:tgtEl>
                                        <p:attrNameLst>
                                          <p:attrName>style.visibility</p:attrName>
                                        </p:attrNameLst>
                                      </p:cBhvr>
                                      <p:to>
                                        <p:strVal val="visible"/>
                                      </p:to>
                                    </p:set>
                                    <p:anim calcmode="lin" valueType="num">
                                      <p:cBhvr additive="base">
                                        <p:cTn id="45" dur="500" fill="hold"/>
                                        <p:tgtEl>
                                          <p:spTgt spid="47108"/>
                                        </p:tgtEl>
                                        <p:attrNameLst>
                                          <p:attrName>ppt_x</p:attrName>
                                        </p:attrNameLst>
                                      </p:cBhvr>
                                      <p:tavLst>
                                        <p:tav tm="0">
                                          <p:val>
                                            <p:strVal val="#ppt_x"/>
                                          </p:val>
                                        </p:tav>
                                        <p:tav tm="100000">
                                          <p:val>
                                            <p:strVal val="#ppt_x"/>
                                          </p:val>
                                        </p:tav>
                                      </p:tavLst>
                                    </p:anim>
                                    <p:anim calcmode="lin" valueType="num">
                                      <p:cBhvr additive="base">
                                        <p:cTn id="46" dur="500" fill="hold"/>
                                        <p:tgtEl>
                                          <p:spTgt spid="47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1" name="内容占位符 2"/>
          <p:cNvSpPr>
            <a:spLocks noGrp="1"/>
          </p:cNvSpPr>
          <p:nvPr>
            <p:ph idx="1"/>
          </p:nvPr>
        </p:nvSpPr>
        <p:spPr>
          <a:xfrm>
            <a:off x="838200" y="727710"/>
            <a:ext cx="10246995" cy="4429125"/>
          </a:xfrm>
        </p:spPr>
        <p:txBody>
          <a:bodyPr vert="horz" wrap="square" lIns="91440" tIns="45720" rIns="91440" bIns="45720" numCol="1" rtlCol="0" anchor="t" anchorCtr="0" compatLnSpc="1">
            <a:normAutofit fontScale="92500"/>
          </a:bodyPr>
          <a:lstStyle/>
          <a:p>
            <a:pPr marL="342900" marR="0" lvl="0" indent="-342900" algn="l" defTabSz="914400" rtl="0" eaLnBrk="1" fontAlgn="auto" latinLnBrk="0" hangingPunct="1">
              <a:lnSpc>
                <a:spcPct val="120000"/>
              </a:lnSpc>
              <a:spcBef>
                <a:spcPct val="20000"/>
              </a:spcBef>
              <a:spcAft>
                <a:spcPts val="0"/>
              </a:spcAft>
              <a:buClr>
                <a:schemeClr val="tx2"/>
              </a:buClr>
              <a:buSzPct val="50000"/>
              <a:buFont typeface="Arial" panose="020B0604020202020204" pitchFamily="34" charset="0"/>
              <a:buNone/>
              <a:defRPr/>
            </a:pPr>
            <a:r>
              <a:rPr kumimoji="0" lang="en-US" altLang="zh-CN" sz="2800" b="1" i="1" u="none" strike="noStrike" kern="1200" cap="none" spc="0" normalizeH="0" baseline="0" noProof="0" dirty="0" smtClean="0">
                <a:ln>
                  <a:noFill/>
                </a:ln>
                <a:solidFill>
                  <a:srgbClr val="FF0000"/>
                </a:solidFill>
                <a:effectLst/>
                <a:uLnTx/>
                <a:uFillTx/>
                <a:latin typeface="+mn-lt"/>
                <a:ea typeface="+mn-ea"/>
                <a:cs typeface="+mn-cs"/>
              </a:rPr>
              <a:t>3. </a:t>
            </a:r>
            <a:r>
              <a:rPr kumimoji="0" lang="en-US" altLang="zh-CN" sz="2800" b="1" i="1" u="none" strike="noStrike" kern="1200" cap="none" spc="0" normalizeH="0" baseline="0" noProof="0" dirty="0" err="1" smtClean="0">
                <a:ln>
                  <a:noFill/>
                </a:ln>
                <a:solidFill>
                  <a:srgbClr val="FF0000"/>
                </a:solidFill>
                <a:effectLst/>
                <a:uLnTx/>
                <a:uFillTx/>
                <a:latin typeface="+mn-lt"/>
                <a:ea typeface="+mn-ea"/>
                <a:cs typeface="+mn-cs"/>
              </a:rPr>
              <a:t>FormClosing</a:t>
            </a:r>
            <a:r>
              <a:rPr kumimoji="0" lang="zh-CN" altLang="en-US" sz="2800" b="1" i="1" u="none" strike="noStrike" kern="1200" cap="none" spc="0" normalizeH="0" baseline="0" noProof="0" dirty="0" smtClean="0">
                <a:ln>
                  <a:noFill/>
                </a:ln>
                <a:solidFill>
                  <a:srgbClr val="FF0000"/>
                </a:solidFill>
                <a:effectLst/>
                <a:uLnTx/>
                <a:uFillTx/>
                <a:latin typeface="+mn-lt"/>
                <a:ea typeface="+mn-ea"/>
                <a:cs typeface="+mn-cs"/>
              </a:rPr>
              <a:t>（关闭）事件</a:t>
            </a:r>
            <a:endParaRPr kumimoji="0" lang="zh-CN" altLang="en-US" sz="2800" b="1" i="1"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chemeClr val="tx2"/>
              </a:buClr>
              <a:buSzPct val="50000"/>
              <a:buFont typeface="Wingdings 2" panose="05020102010507070707"/>
              <a:buChar char="ß"/>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Form</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类的</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FormClosing</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事件是在窗体关闭时引发的事件，直接或间接调用</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Form.Close</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方法都会引发事件。</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chemeClr val="tx2"/>
              </a:buClr>
              <a:buSzPct val="50000"/>
              <a:buFont typeface="Wingdings 2" panose="05020102010507070707"/>
              <a:buChar char="ß"/>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在</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FormClosing</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事件中，通常进行关闭前的确认和资源释放操作。语法如下：</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public event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FormClosingEventHandler</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FormClosing</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chemeClr val="tx2"/>
              </a:buClr>
              <a:buSzPct val="50000"/>
              <a:buFont typeface="Arial" panose="020B0604020202020204" pitchFamily="34" charset="0"/>
              <a:buNone/>
              <a:defRPr/>
            </a:pPr>
            <a:r>
              <a:rPr kumimoji="0" lang="en-US" altLang="zh-CN" sz="2800" b="1" i="1" u="none" strike="noStrike" kern="1200" cap="none" spc="0" normalizeH="0" baseline="0" noProof="0" dirty="0" smtClean="0">
                <a:ln>
                  <a:noFill/>
                </a:ln>
                <a:solidFill>
                  <a:srgbClr val="FF0000"/>
                </a:solidFill>
                <a:effectLst/>
                <a:uLnTx/>
                <a:uFillTx/>
                <a:latin typeface="+mn-lt"/>
                <a:ea typeface="+mn-ea"/>
                <a:cs typeface="+mn-cs"/>
              </a:rPr>
              <a:t>【</a:t>
            </a:r>
            <a:r>
              <a:rPr kumimoji="0" lang="zh-CN" altLang="en-US" sz="2800" b="1" i="1" u="none" strike="noStrike" kern="1200" cap="none" spc="0" normalizeH="0" baseline="0" noProof="0" dirty="0" smtClean="0">
                <a:ln>
                  <a:noFill/>
                </a:ln>
                <a:solidFill>
                  <a:srgbClr val="FF0000"/>
                </a:solidFill>
                <a:effectLst/>
                <a:uLnTx/>
                <a:uFillTx/>
                <a:latin typeface="+mn-lt"/>
                <a:ea typeface="+mn-ea"/>
                <a:cs typeface="+mn-cs"/>
              </a:rPr>
              <a:t>例</a:t>
            </a:r>
            <a:r>
              <a:rPr kumimoji="0" lang="en-US" altLang="zh-CN" sz="2800" b="1" i="1" u="none" strike="noStrike" kern="1200" cap="none" spc="0" normalizeH="0" baseline="0" noProof="0" dirty="0" smtClean="0">
                <a:ln>
                  <a:noFill/>
                </a:ln>
                <a:solidFill>
                  <a:srgbClr val="FF0000"/>
                </a:solidFill>
                <a:effectLst/>
                <a:uLnTx/>
                <a:uFillTx/>
                <a:latin typeface="+mn-lt"/>
                <a:ea typeface="+mn-ea"/>
                <a:cs typeface="+mn-cs"/>
              </a:rPr>
              <a:t>】</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创建一个</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Windows</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应用程序，实现当关闭窗体之前，弹出提示框，询问是否关闭当前窗体，单击“是”按钮，关闭窗体，代码如下。</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Arial" panose="020B0604020202020204" pitchFamily="34" charset="0"/>
              <a:buNone/>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灯片编号占位符 4"/>
          <p:cNvSpPr txBox="1">
            <a:spLocks noGrp="1"/>
          </p:cNvSpPr>
          <p:nvPr>
            <p:ph type="sldNum" sz="quarter" idx="4"/>
          </p:nvPr>
        </p:nvSpPr>
        <p:spPr/>
        <p:txBody>
          <a:bodyPr lIns="45720" r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zh-CN" altLang="en-US" sz="1100" dirty="0">
                <a:solidFill>
                  <a:srgbClr val="636363"/>
                </a:solidFill>
              </a:rPr>
            </a:fld>
            <a:endParaRPr lang="zh-CN" altLang="en-US" sz="1100" dirty="0">
              <a:solidFill>
                <a:srgbClr val="636363"/>
              </a:solidFill>
            </a:endParaRPr>
          </a:p>
        </p:txBody>
      </p:sp>
      <p:sp>
        <p:nvSpPr>
          <p:cNvPr id="6" name="日期占位符 5"/>
          <p:cNvSpPr txBox="1">
            <a:spLocks noGrp="1"/>
          </p:cNvSpPr>
          <p:nvPr>
            <p:ph type="dt" sz="half" idx="2"/>
          </p:nvPr>
        </p:nvSpPr>
        <p:spPr>
          <a:noFill/>
        </p:spPr>
        <p:txBody>
          <a:bodyPr rtlCol="0" anchor="b"/>
          <a:lstStyle/>
          <a:p>
            <a:pPr marL="0" marR="0" lvl="0" indent="0" algn="l" defTabSz="914400" rtl="0" eaLnBrk="1" fontAlgn="base" latinLnBrk="0" hangingPunct="1">
              <a:lnSpc>
                <a:spcPct val="100000"/>
              </a:lnSpc>
              <a:spcBef>
                <a:spcPct val="0"/>
              </a:spcBef>
              <a:spcAft>
                <a:spcPct val="0"/>
              </a:spcAft>
              <a:buClrTx/>
              <a:buSzTx/>
              <a:buFontTx/>
              <a:buNone/>
              <a:defRPr/>
            </a:pPr>
            <a:fld id="{33827712-AD35-4274-9D4B-A9F2C592DAFD}" type="datetime1">
              <a:rPr kumimoji="0" lang="zh-CN" altLang="en-US" sz="1100" b="0" i="0" u="none" strike="noStrike" kern="1200" cap="none" spc="0" normalizeH="0" baseline="0" noProof="0">
                <a:ln>
                  <a:noFill/>
                </a:ln>
                <a:solidFill>
                  <a:schemeClr val="tx2">
                    <a:lumMod val="75000"/>
                    <a:lumOff val="25000"/>
                  </a:schemeClr>
                </a:solidFill>
                <a:effectLst/>
                <a:uLnTx/>
                <a:uFillTx/>
                <a:latin typeface="Arial" panose="020B0604020202020204" pitchFamily="34" charset="0"/>
                <a:ea typeface="宋体" panose="02010600030101010101" pitchFamily="2" charset="-122"/>
                <a:cs typeface="+mn-cs"/>
              </a:rPr>
            </a:fld>
            <a:endParaRPr kumimoji="0" lang="zh-CN" altLang="en-US" sz="1100" b="0" i="0" u="none" strike="noStrike" kern="1200" cap="none" spc="0" normalizeH="0" baseline="0" noProof="0">
              <a:ln>
                <a:noFill/>
              </a:ln>
              <a:solidFill>
                <a:schemeClr val="tx2">
                  <a:lumMod val="75000"/>
                  <a:lumOff val="25000"/>
                </a:schemeClr>
              </a:solidFill>
              <a:effectLst/>
              <a:uLnTx/>
              <a:uFillTx/>
              <a:latin typeface="Arial" panose="020B0604020202020204" pitchFamily="34" charset="0"/>
              <a:ea typeface="宋体" panose="02010600030101010101" pitchFamily="2" charset="-122"/>
              <a:cs typeface="+mn-cs"/>
            </a:endParaRPr>
          </a:p>
        </p:txBody>
      </p:sp>
      <p:sp>
        <p:nvSpPr>
          <p:cNvPr id="7" name="页脚占位符 6"/>
          <p:cNvSpPr txBox="1">
            <a:spLocks noGrp="1"/>
          </p:cNvSpPr>
          <p:nvPr>
            <p:ph type="ftr" sz="quarter" idx="3"/>
          </p:nvPr>
        </p:nvSpPr>
        <p:spPr>
          <a:noFill/>
        </p:spPr>
        <p:txBody>
          <a:bodyPr rtlCol="0" anchor="ct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B0604020202020204" pitchFamily="34" charset="0"/>
                <a:ea typeface="宋体" panose="02010600030101010101" pitchFamily="2" charset="-122"/>
                <a:cs typeface="+mn-cs"/>
              </a:rPr>
              <a:t>C#</a:t>
            </a:r>
            <a:r>
              <a:rPr kumimoji="0" lang="zh-CN" altLang="en-US" sz="1100" b="0" i="0" u="none" strike="noStrike" kern="1200" cap="none" spc="0" normalizeH="0" baseline="0" noProof="0">
                <a:ln>
                  <a:noFill/>
                </a:ln>
                <a:solidFill>
                  <a:schemeClr val="tx2">
                    <a:lumMod val="75000"/>
                    <a:lumOff val="25000"/>
                  </a:schemeClr>
                </a:solidFill>
                <a:effectLst/>
                <a:uLnTx/>
                <a:uFillTx/>
                <a:latin typeface="Arial" panose="020B0604020202020204" pitchFamily="34" charset="0"/>
                <a:ea typeface="宋体" panose="02010600030101010101" pitchFamily="2" charset="-122"/>
                <a:cs typeface="+mn-cs"/>
              </a:rPr>
              <a:t>程序设计实用教程</a:t>
            </a:r>
            <a:endParaRPr kumimoji="0" lang="zh-CN" altLang="en-US" sz="1100" b="0" i="0" u="none" strike="noStrike" kern="1200" cap="none" spc="0" normalizeH="0" baseline="0" noProof="0">
              <a:ln>
                <a:noFill/>
              </a:ln>
              <a:solidFill>
                <a:schemeClr val="tx2">
                  <a:lumMod val="75000"/>
                  <a:lumOff val="2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1">
                                            <p:txEl>
                                              <p:charRg st="0" end="21"/>
                                            </p:txEl>
                                          </p:spTgt>
                                        </p:tgtEl>
                                        <p:attrNameLst>
                                          <p:attrName>style.visibility</p:attrName>
                                        </p:attrNameLst>
                                      </p:cBhvr>
                                      <p:to>
                                        <p:strVal val="visible"/>
                                      </p:to>
                                    </p:set>
                                    <p:anim calcmode="lin" valueType="num">
                                      <p:cBhvr additive="base">
                                        <p:cTn id="7" dur="500" fill="hold"/>
                                        <p:tgtEl>
                                          <p:spTgt spid="48131">
                                            <p:txEl>
                                              <p:charRg st="0" end="2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charRg st="0" end="2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8131">
                                            <p:txEl>
                                              <p:charRg st="21" end="82"/>
                                            </p:txEl>
                                          </p:spTgt>
                                        </p:tgtEl>
                                        <p:attrNameLst>
                                          <p:attrName>style.visibility</p:attrName>
                                        </p:attrNameLst>
                                      </p:cBhvr>
                                      <p:to>
                                        <p:strVal val="visible"/>
                                      </p:to>
                                    </p:set>
                                    <p:anim calcmode="lin" valueType="num">
                                      <p:cBhvr additive="base">
                                        <p:cTn id="13" dur="500" fill="hold"/>
                                        <p:tgtEl>
                                          <p:spTgt spid="48131">
                                            <p:txEl>
                                              <p:charRg st="21" end="8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1">
                                            <p:txEl>
                                              <p:charRg st="21" end="8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131">
                                            <p:txEl>
                                              <p:charRg st="82" end="122"/>
                                            </p:txEl>
                                          </p:spTgt>
                                        </p:tgtEl>
                                        <p:attrNameLst>
                                          <p:attrName>style.visibility</p:attrName>
                                        </p:attrNameLst>
                                      </p:cBhvr>
                                      <p:to>
                                        <p:strVal val="visible"/>
                                      </p:to>
                                    </p:set>
                                    <p:anim calcmode="lin" valueType="num">
                                      <p:cBhvr additive="base">
                                        <p:cTn id="19" dur="500" fill="hold"/>
                                        <p:tgtEl>
                                          <p:spTgt spid="48131">
                                            <p:txEl>
                                              <p:charRg st="82" end="12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1">
                                            <p:txEl>
                                              <p:charRg st="82" end="12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8131">
                                            <p:txEl>
                                              <p:charRg st="173" end="241"/>
                                            </p:txEl>
                                          </p:spTgt>
                                        </p:tgtEl>
                                        <p:attrNameLst>
                                          <p:attrName>style.visibility</p:attrName>
                                        </p:attrNameLst>
                                      </p:cBhvr>
                                      <p:to>
                                        <p:strVal val="visible"/>
                                      </p:to>
                                    </p:set>
                                    <p:anim calcmode="lin" valueType="num">
                                      <p:cBhvr additive="base">
                                        <p:cTn id="25" dur="500" fill="hold"/>
                                        <p:tgtEl>
                                          <p:spTgt spid="48131">
                                            <p:txEl>
                                              <p:charRg st="173" end="24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131">
                                            <p:txEl>
                                              <p:charRg st="173" end="24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5" name="内容占位符 2"/>
          <p:cNvSpPr>
            <a:spLocks noGrp="1"/>
          </p:cNvSpPr>
          <p:nvPr>
            <p:ph idx="1"/>
          </p:nvPr>
        </p:nvSpPr>
        <p:spPr>
          <a:xfrm>
            <a:off x="1019175" y="428625"/>
            <a:ext cx="10464165" cy="5255895"/>
          </a:xfrm>
        </p:spPr>
        <p:txBody>
          <a:bodyPr vert="horz" wrap="square" lIns="91440" tIns="45720" rIns="91440" bIns="45720" anchor="t">
            <a:normAutofit lnSpcReduction="10000"/>
          </a:bodyPr>
          <a:p>
            <a:pPr eaLnBrk="1" hangingPunct="1">
              <a:buFont typeface="Arial" panose="020B0604020202020204" pitchFamily="34" charset="0"/>
              <a:buNone/>
            </a:pPr>
            <a:r>
              <a:rPr lang="en-US" altLang="zh-CN" sz="2400" dirty="0">
                <a:latin typeface="Courier New" panose="02070309020205020404" charset="0"/>
                <a:cs typeface="Courier New" panose="02070309020205020404" charset="0"/>
              </a:rPr>
              <a:t>private void Form1_FormClosing(object sender, FormClosingEventArgs e)</a:t>
            </a:r>
            <a:endParaRPr lang="zh-CN" altLang="en-US" sz="2400" dirty="0">
              <a:latin typeface="Courier New" panose="02070309020205020404" charset="0"/>
              <a:cs typeface="Courier New" panose="02070309020205020404" charset="0"/>
            </a:endParaRPr>
          </a:p>
          <a:p>
            <a:pPr eaLnBrk="1" hangingPunct="1">
              <a:buFont typeface="Arial" panose="020B0604020202020204" pitchFamily="34" charset="0"/>
              <a:buNone/>
            </a:pPr>
            <a:r>
              <a:rPr lang="en-US" altLang="zh-CN" sz="2400" dirty="0">
                <a:latin typeface="Courier New" panose="02070309020205020404" charset="0"/>
                <a:cs typeface="Courier New" panose="02070309020205020404" charset="0"/>
              </a:rPr>
              <a:t>{</a:t>
            </a:r>
            <a:endParaRPr lang="zh-CN" altLang="en-US" sz="2400" dirty="0">
              <a:latin typeface="Courier New" panose="02070309020205020404" charset="0"/>
              <a:cs typeface="Courier New" panose="02070309020205020404" charset="0"/>
            </a:endParaRPr>
          </a:p>
          <a:p>
            <a:pPr eaLnBrk="1" hangingPunct="1">
              <a:buFont typeface="Arial" panose="020B0604020202020204" pitchFamily="34" charset="0"/>
              <a:buNone/>
            </a:pPr>
            <a:r>
              <a:rPr lang="en-US" altLang="zh-CN" sz="2400" dirty="0">
                <a:latin typeface="Courier New" panose="02070309020205020404" charset="0"/>
                <a:cs typeface="Courier New" panose="02070309020205020404" charset="0"/>
              </a:rPr>
              <a:t>     DialogResult dr = MessageBox.Show("</a:t>
            </a:r>
            <a:r>
              <a:rPr lang="zh-CN" altLang="en-US" sz="2400" dirty="0">
                <a:latin typeface="Courier New" panose="02070309020205020404" charset="0"/>
                <a:cs typeface="Courier New" panose="02070309020205020404" charset="0"/>
              </a:rPr>
              <a:t>是否关闭窗体</a:t>
            </a:r>
            <a:r>
              <a:rPr lang="en-US" altLang="zh-CN" sz="2400" dirty="0">
                <a:latin typeface="Courier New" panose="02070309020205020404" charset="0"/>
                <a:cs typeface="Courier New" panose="02070309020205020404" charset="0"/>
              </a:rPr>
              <a:t>", "</a:t>
            </a:r>
            <a:r>
              <a:rPr lang="zh-CN" altLang="en-US" sz="2400" dirty="0">
                <a:latin typeface="Courier New" panose="02070309020205020404" charset="0"/>
                <a:cs typeface="Courier New" panose="02070309020205020404" charset="0"/>
              </a:rPr>
              <a:t>提示</a:t>
            </a:r>
            <a:r>
              <a:rPr lang="en-US" altLang="zh-CN" sz="2400" dirty="0">
                <a:latin typeface="Courier New" panose="02070309020205020404" charset="0"/>
                <a:cs typeface="Courier New" panose="02070309020205020404" charset="0"/>
              </a:rPr>
              <a:t>",MessageBoxButtons.YesNo, MessageBoxIcon.Warning);</a:t>
            </a:r>
            <a:endParaRPr lang="zh-CN" altLang="en-US" sz="2400" dirty="0">
              <a:latin typeface="Courier New" panose="02070309020205020404" charset="0"/>
              <a:cs typeface="Courier New" panose="02070309020205020404" charset="0"/>
            </a:endParaRPr>
          </a:p>
          <a:p>
            <a:pPr eaLnBrk="1" hangingPunct="1">
              <a:buFont typeface="Arial" panose="020B0604020202020204" pitchFamily="34" charset="0"/>
              <a:buNone/>
            </a:pPr>
            <a:r>
              <a:rPr lang="en-US" altLang="zh-CN" sz="2400" dirty="0">
                <a:latin typeface="Courier New" panose="02070309020205020404" charset="0"/>
                <a:cs typeface="Courier New" panose="02070309020205020404" charset="0"/>
              </a:rPr>
              <a:t> 		</a:t>
            </a:r>
            <a:r>
              <a:rPr lang="en-US" altLang="zh-CN" dirty="0">
                <a:solidFill>
                  <a:schemeClr val="accent6"/>
                </a:solidFill>
                <a:latin typeface="Courier New" panose="02070309020205020404" charset="0"/>
                <a:cs typeface="Courier New" panose="02070309020205020404" charset="0"/>
                <a:sym typeface="+mn-ea"/>
              </a:rPr>
              <a:t>//</a:t>
            </a:r>
            <a:r>
              <a:rPr lang="zh-CN" altLang="en-US" dirty="0">
                <a:solidFill>
                  <a:schemeClr val="accent6"/>
                </a:solidFill>
                <a:latin typeface="Courier New" panose="02070309020205020404" charset="0"/>
                <a:cs typeface="Courier New" panose="02070309020205020404" charset="0"/>
                <a:sym typeface="+mn-ea"/>
              </a:rPr>
              <a:t>使用</a:t>
            </a:r>
            <a:r>
              <a:rPr lang="en-US" altLang="zh-CN" dirty="0">
                <a:solidFill>
                  <a:schemeClr val="accent6"/>
                </a:solidFill>
                <a:latin typeface="Courier New" panose="02070309020205020404" charset="0"/>
                <a:cs typeface="Courier New" panose="02070309020205020404" charset="0"/>
                <a:sym typeface="+mn-ea"/>
              </a:rPr>
              <a:t>if</a:t>
            </a:r>
            <a:r>
              <a:rPr lang="zh-CN" altLang="en-US" dirty="0">
                <a:solidFill>
                  <a:schemeClr val="accent6"/>
                </a:solidFill>
                <a:latin typeface="Courier New" panose="02070309020205020404" charset="0"/>
                <a:cs typeface="Courier New" panose="02070309020205020404" charset="0"/>
                <a:sym typeface="+mn-ea"/>
              </a:rPr>
              <a:t>语句判定是否单击</a:t>
            </a:r>
            <a:r>
              <a:rPr lang="en-US" altLang="zh-CN" dirty="0">
                <a:solidFill>
                  <a:schemeClr val="accent6"/>
                </a:solidFill>
                <a:latin typeface="Courier New" panose="02070309020205020404" charset="0"/>
                <a:ea typeface="宋体" panose="02010600030101010101" pitchFamily="2" charset="-122"/>
                <a:cs typeface="Courier New" panose="02070309020205020404" charset="0"/>
                <a:sym typeface="+mn-ea"/>
              </a:rPr>
              <a:t>“</a:t>
            </a:r>
            <a:r>
              <a:rPr lang="zh-CN" altLang="en-US" dirty="0">
                <a:solidFill>
                  <a:schemeClr val="accent6"/>
                </a:solidFill>
                <a:latin typeface="Courier New" panose="02070309020205020404" charset="0"/>
                <a:cs typeface="Courier New" panose="02070309020205020404" charset="0"/>
                <a:sym typeface="+mn-ea"/>
              </a:rPr>
              <a:t>是</a:t>
            </a:r>
            <a:r>
              <a:rPr lang="en-US" altLang="zh-CN" dirty="0">
                <a:solidFill>
                  <a:schemeClr val="accent6"/>
                </a:solidFill>
                <a:latin typeface="Courier New" panose="02070309020205020404" charset="0"/>
                <a:ea typeface="宋体" panose="02010600030101010101" pitchFamily="2" charset="-122"/>
                <a:cs typeface="Courier New" panose="02070309020205020404" charset="0"/>
                <a:sym typeface="+mn-ea"/>
              </a:rPr>
              <a:t>”</a:t>
            </a:r>
            <a:r>
              <a:rPr lang="zh-CN" altLang="en-US" dirty="0">
                <a:solidFill>
                  <a:schemeClr val="accent6"/>
                </a:solidFill>
                <a:latin typeface="Courier New" panose="02070309020205020404" charset="0"/>
                <a:cs typeface="Courier New" panose="02070309020205020404" charset="0"/>
                <a:sym typeface="+mn-ea"/>
              </a:rPr>
              <a:t>按钮</a:t>
            </a:r>
            <a:endParaRPr lang="zh-CN" altLang="en-US" dirty="0">
              <a:latin typeface="Courier New" panose="02070309020205020404" charset="0"/>
              <a:cs typeface="Courier New" panose="02070309020205020404" charset="0"/>
            </a:endParaRPr>
          </a:p>
          <a:p>
            <a:pPr eaLnBrk="1" hangingPunct="1">
              <a:buFont typeface="Arial" panose="020B0604020202020204" pitchFamily="34" charset="0"/>
              <a:buNone/>
            </a:pPr>
            <a:r>
              <a:rPr lang="en-US" altLang="zh-CN" sz="2400" dirty="0">
                <a:latin typeface="Courier New" panose="02070309020205020404" charset="0"/>
                <a:cs typeface="Courier New" panose="02070309020205020404" charset="0"/>
              </a:rPr>
              <a:t>    if (dr == DialogResult.Yes) </a:t>
            </a:r>
            <a:endParaRPr lang="en-US" altLang="zh-CN" sz="2400" dirty="0">
              <a:latin typeface="Courier New" panose="02070309020205020404" charset="0"/>
              <a:cs typeface="Courier New" panose="02070309020205020404" charset="0"/>
            </a:endParaRPr>
          </a:p>
          <a:p>
            <a:pPr eaLnBrk="1" hangingPunct="1">
              <a:buFont typeface="Arial" panose="020B0604020202020204" pitchFamily="34" charset="0"/>
              <a:buNone/>
            </a:pPr>
            <a:r>
              <a:rPr lang="en-US" altLang="zh-CN" sz="2400" dirty="0">
                <a:latin typeface="Courier New" panose="02070309020205020404" charset="0"/>
                <a:cs typeface="Courier New" panose="02070309020205020404" charset="0"/>
              </a:rPr>
              <a:t>	</a:t>
            </a:r>
            <a:r>
              <a:rPr lang="en-US" altLang="zh-CN" sz="2400" dirty="0">
                <a:latin typeface="Courier New" panose="02070309020205020404" charset="0"/>
                <a:ea typeface="宋体" panose="02010600030101010101" pitchFamily="2" charset="-122"/>
                <a:cs typeface="Courier New" panose="02070309020205020404" charset="0"/>
              </a:rPr>
              <a:t>     </a:t>
            </a:r>
            <a:r>
              <a:rPr lang="en-US" altLang="zh-CN" sz="2400" dirty="0">
                <a:latin typeface="Courier New" panose="02070309020205020404" charset="0"/>
                <a:cs typeface="Courier New" panose="02070309020205020404" charset="0"/>
              </a:rPr>
              <a:t>{ e.Cancel = false;</a:t>
            </a:r>
            <a:r>
              <a:rPr lang="zh-CN" altLang="en-US" sz="2400" dirty="0">
                <a:latin typeface="Courier New" panose="02070309020205020404" charset="0"/>
                <a:cs typeface="Courier New" panose="02070309020205020404" charset="0"/>
              </a:rPr>
              <a:t>　</a:t>
            </a:r>
            <a:r>
              <a:rPr lang="en-US" altLang="zh-CN" sz="2400" dirty="0">
                <a:latin typeface="Courier New" panose="02070309020205020404" charset="0"/>
                <a:ea typeface="宋体" panose="02010600030101010101" pitchFamily="2" charset="-122"/>
                <a:cs typeface="Courier New" panose="02070309020205020404" charset="0"/>
              </a:rPr>
              <a:t>  </a:t>
            </a:r>
            <a:r>
              <a:rPr lang="en-US" altLang="zh-CN" sz="2400" dirty="0">
                <a:solidFill>
                  <a:schemeClr val="accent6"/>
                </a:solidFill>
                <a:latin typeface="Courier New" panose="02070309020205020404" charset="0"/>
                <a:cs typeface="Courier New" panose="02070309020205020404" charset="0"/>
              </a:rPr>
              <a:t>//如果单击“是”按钮则关闭窗体</a:t>
            </a:r>
            <a:endParaRPr lang="en-US" altLang="zh-CN" sz="2400" dirty="0">
              <a:solidFill>
                <a:schemeClr val="accent6"/>
              </a:solidFill>
              <a:latin typeface="Courier New" panose="02070309020205020404" charset="0"/>
              <a:cs typeface="Courier New" panose="02070309020205020404" charset="0"/>
            </a:endParaRPr>
          </a:p>
          <a:p>
            <a:pPr eaLnBrk="1" hangingPunct="1">
              <a:buFont typeface="Arial" panose="020B0604020202020204" pitchFamily="34" charset="0"/>
              <a:buNone/>
            </a:pPr>
            <a:r>
              <a:rPr lang="en-US" altLang="zh-CN" sz="2400" dirty="0">
                <a:latin typeface="Courier New" panose="02070309020205020404" charset="0"/>
                <a:ea typeface="宋体" panose="02010600030101010101" pitchFamily="2" charset="-122"/>
                <a:cs typeface="Courier New" panose="02070309020205020404" charset="0"/>
              </a:rPr>
              <a:t>     </a:t>
            </a:r>
            <a:r>
              <a:rPr lang="en-US" altLang="zh-CN" sz="2400" dirty="0">
                <a:latin typeface="Courier New" panose="02070309020205020404" charset="0"/>
                <a:cs typeface="Courier New" panose="02070309020205020404" charset="0"/>
              </a:rPr>
              <a:t>} else</a:t>
            </a:r>
            <a:r>
              <a:rPr lang="zh-CN" altLang="en-US" sz="2400" dirty="0">
                <a:latin typeface="Courier New" panose="02070309020205020404" charset="0"/>
                <a:cs typeface="Courier New" panose="02070309020205020404" charset="0"/>
              </a:rPr>
              <a:t> </a:t>
            </a:r>
            <a:r>
              <a:rPr lang="en-US" altLang="zh-CN" sz="2400" dirty="0">
                <a:latin typeface="Courier New" panose="02070309020205020404" charset="0"/>
                <a:cs typeface="Courier New" panose="02070309020205020404" charset="0"/>
              </a:rPr>
              <a:t>{</a:t>
            </a:r>
            <a:r>
              <a:rPr lang="en-US" altLang="zh-CN" dirty="0">
                <a:solidFill>
                  <a:schemeClr val="accent6"/>
                </a:solidFill>
                <a:latin typeface="Courier New" panose="02070309020205020404" charset="0"/>
                <a:cs typeface="Courier New" panose="02070309020205020404" charset="0"/>
                <a:sym typeface="+mn-ea"/>
              </a:rPr>
              <a:t>//否则，不执行操作</a:t>
            </a:r>
            <a:endParaRPr lang="zh-CN" altLang="en-US" sz="2400" dirty="0">
              <a:latin typeface="Courier New" panose="02070309020205020404" charset="0"/>
              <a:cs typeface="Courier New" panose="02070309020205020404" charset="0"/>
            </a:endParaRPr>
          </a:p>
          <a:p>
            <a:pPr eaLnBrk="1" hangingPunct="1">
              <a:buFont typeface="Arial" panose="020B0604020202020204" pitchFamily="34" charset="0"/>
              <a:buNone/>
            </a:pPr>
            <a:r>
              <a:rPr lang="en-US" altLang="zh-CN" sz="2400" dirty="0">
                <a:latin typeface="Courier New" panose="02070309020205020404" charset="0"/>
                <a:cs typeface="Courier New" panose="02070309020205020404" charset="0"/>
              </a:rPr>
              <a:t>            e.Cancel = true;</a:t>
            </a:r>
            <a:r>
              <a:rPr lang="zh-CN" altLang="en-US" sz="2400" dirty="0">
                <a:latin typeface="Courier New" panose="02070309020205020404" charset="0"/>
                <a:cs typeface="Courier New" panose="02070309020205020404" charset="0"/>
              </a:rPr>
              <a:t>　</a:t>
            </a:r>
            <a:r>
              <a:rPr lang="en-US" altLang="zh-CN" sz="2400" dirty="0">
                <a:latin typeface="Courier New" panose="02070309020205020404" charset="0"/>
                <a:cs typeface="Courier New" panose="02070309020205020404" charset="0"/>
              </a:rPr>
              <a:t>}</a:t>
            </a:r>
            <a:endParaRPr lang="zh-CN" altLang="en-US" sz="2400" dirty="0">
              <a:latin typeface="Courier New" panose="02070309020205020404" charset="0"/>
              <a:cs typeface="Courier New" panose="02070309020205020404" charset="0"/>
            </a:endParaRPr>
          </a:p>
          <a:p>
            <a:pPr eaLnBrk="1" hangingPunct="1">
              <a:buFont typeface="Arial" panose="020B0604020202020204" pitchFamily="34" charset="0"/>
              <a:buNone/>
            </a:pPr>
            <a:r>
              <a:rPr lang="en-US" altLang="zh-CN" sz="2400" dirty="0">
                <a:latin typeface="Courier New" panose="02070309020205020404" charset="0"/>
                <a:cs typeface="Courier New" panose="02070309020205020404" charset="0"/>
              </a:rPr>
              <a:t>}</a:t>
            </a:r>
            <a:endParaRPr lang="zh-CN" altLang="en-US" sz="2400" dirty="0">
              <a:latin typeface="Courier New" panose="02070309020205020404" charset="0"/>
              <a:cs typeface="Courier New" panose="02070309020205020404" charset="0"/>
            </a:endParaRPr>
          </a:p>
          <a:p>
            <a:pPr eaLnBrk="1" hangingPunct="1">
              <a:buChar char="ß"/>
            </a:pPr>
            <a:endParaRPr lang="zh-CN" altLang="en-US" sz="2400" dirty="0">
              <a:latin typeface="Courier New" panose="02070309020205020404" charset="0"/>
              <a:cs typeface="Courier New" panose="02070309020205020404" charset="0"/>
            </a:endParaRPr>
          </a:p>
        </p:txBody>
      </p:sp>
      <p:pic>
        <p:nvPicPr>
          <p:cNvPr id="50180" name="Picture 2"/>
          <p:cNvPicPr>
            <a:picLocks noChangeAspect="1"/>
          </p:cNvPicPr>
          <p:nvPr/>
        </p:nvPicPr>
        <p:blipFill>
          <a:blip r:embed="rId1"/>
          <a:stretch>
            <a:fillRect/>
          </a:stretch>
        </p:blipFill>
        <p:spPr>
          <a:xfrm>
            <a:off x="7065010" y="3680460"/>
            <a:ext cx="4808855" cy="290449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5">
                                            <p:txEl>
                                              <p:charRg st="0" end="70"/>
                                            </p:txEl>
                                          </p:spTgt>
                                        </p:tgtEl>
                                        <p:attrNameLst>
                                          <p:attrName>style.visibility</p:attrName>
                                        </p:attrNameLst>
                                      </p:cBhvr>
                                      <p:to>
                                        <p:strVal val="visible"/>
                                      </p:to>
                                    </p:set>
                                    <p:anim calcmode="lin" valueType="num">
                                      <p:cBhvr additive="base">
                                        <p:cTn id="7" dur="500" fill="hold"/>
                                        <p:tgtEl>
                                          <p:spTgt spid="49155">
                                            <p:txEl>
                                              <p:charRg st="0" end="7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charRg st="0" end="7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9155">
                                            <p:txEl>
                                              <p:charRg st="70" end="72"/>
                                            </p:txEl>
                                          </p:spTgt>
                                        </p:tgtEl>
                                        <p:attrNameLst>
                                          <p:attrName>style.visibility</p:attrName>
                                        </p:attrNameLst>
                                      </p:cBhvr>
                                      <p:to>
                                        <p:strVal val="visible"/>
                                      </p:to>
                                    </p:set>
                                    <p:anim calcmode="lin" valueType="num">
                                      <p:cBhvr additive="base">
                                        <p:cTn id="11" dur="500" fill="hold"/>
                                        <p:tgtEl>
                                          <p:spTgt spid="49155">
                                            <p:txEl>
                                              <p:charRg st="70" end="7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155">
                                            <p:txEl>
                                              <p:charRg st="70" end="7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9155">
                                            <p:txEl>
                                              <p:charRg st="72" end="127"/>
                                            </p:txEl>
                                          </p:spTgt>
                                        </p:tgtEl>
                                        <p:attrNameLst>
                                          <p:attrName>style.visibility</p:attrName>
                                        </p:attrNameLst>
                                      </p:cBhvr>
                                      <p:to>
                                        <p:strVal val="visible"/>
                                      </p:to>
                                    </p:set>
                                    <p:anim calcmode="lin" valueType="num">
                                      <p:cBhvr additive="base">
                                        <p:cTn id="15" dur="500" fill="hold"/>
                                        <p:tgtEl>
                                          <p:spTgt spid="49155">
                                            <p:txEl>
                                              <p:charRg st="72" end="12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9155">
                                            <p:txEl>
                                              <p:charRg st="72" end="127"/>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9155">
                                            <p:txEl>
                                              <p:charRg st="187" end="240"/>
                                            </p:txEl>
                                          </p:spTgt>
                                        </p:tgtEl>
                                        <p:attrNameLst>
                                          <p:attrName>style.visibility</p:attrName>
                                        </p:attrNameLst>
                                      </p:cBhvr>
                                      <p:to>
                                        <p:strVal val="visible"/>
                                      </p:to>
                                    </p:set>
                                    <p:anim calcmode="lin" valueType="num">
                                      <p:cBhvr additive="base">
                                        <p:cTn id="19" dur="500" fill="hold"/>
                                        <p:tgtEl>
                                          <p:spTgt spid="49155">
                                            <p:txEl>
                                              <p:charRg st="187" end="24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5">
                                            <p:txEl>
                                              <p:charRg st="187" end="240"/>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9155">
                                            <p:txEl>
                                              <p:charRg st="4" end="4"/>
                                            </p:txEl>
                                          </p:spTgt>
                                        </p:tgtEl>
                                        <p:attrNameLst>
                                          <p:attrName>style.visibility</p:attrName>
                                        </p:attrNameLst>
                                      </p:cBhvr>
                                      <p:to>
                                        <p:strVal val="visible"/>
                                      </p:to>
                                    </p:set>
                                    <p:anim calcmode="lin" valueType="num">
                                      <p:cBhvr additive="base">
                                        <p:cTn id="23" dur="500" fill="hold"/>
                                        <p:tgtEl>
                                          <p:spTgt spid="49155">
                                            <p:txEl>
                                              <p:char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9155">
                                            <p:txEl>
                                              <p:char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9155">
                                            <p:txEl>
                                              <p:charRg st="296" end="303"/>
                                            </p:txEl>
                                          </p:spTgt>
                                        </p:tgtEl>
                                        <p:attrNameLst>
                                          <p:attrName>style.visibility</p:attrName>
                                        </p:attrNameLst>
                                      </p:cBhvr>
                                      <p:to>
                                        <p:strVal val="visible"/>
                                      </p:to>
                                    </p:set>
                                    <p:anim calcmode="lin" valueType="num">
                                      <p:cBhvr additive="base">
                                        <p:cTn id="27" dur="500" fill="hold"/>
                                        <p:tgtEl>
                                          <p:spTgt spid="49155">
                                            <p:txEl>
                                              <p:charRg st="296" end="30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9155">
                                            <p:txEl>
                                              <p:charRg st="296" end="30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9155">
                                            <p:txEl>
                                              <p:charRg st="324" end="365"/>
                                            </p:txEl>
                                          </p:spTgt>
                                        </p:tgtEl>
                                        <p:attrNameLst>
                                          <p:attrName>style.visibility</p:attrName>
                                        </p:attrNameLst>
                                      </p:cBhvr>
                                      <p:to>
                                        <p:strVal val="visible"/>
                                      </p:to>
                                    </p:set>
                                    <p:anim calcmode="lin" valueType="num">
                                      <p:cBhvr additive="base">
                                        <p:cTn id="31" dur="500" fill="hold"/>
                                        <p:tgtEl>
                                          <p:spTgt spid="49155">
                                            <p:txEl>
                                              <p:charRg st="324" end="36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155">
                                            <p:txEl>
                                              <p:charRg st="324" end="36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9155">
                                            <p:txEl>
                                              <p:charRg st="373" end="375"/>
                                            </p:txEl>
                                          </p:spTgt>
                                        </p:tgtEl>
                                        <p:attrNameLst>
                                          <p:attrName>style.visibility</p:attrName>
                                        </p:attrNameLst>
                                      </p:cBhvr>
                                      <p:to>
                                        <p:strVal val="visible"/>
                                      </p:to>
                                    </p:set>
                                    <p:anim calcmode="lin" valueType="num">
                                      <p:cBhvr additive="base">
                                        <p:cTn id="35" dur="500" fill="hold"/>
                                        <p:tgtEl>
                                          <p:spTgt spid="49155">
                                            <p:txEl>
                                              <p:charRg st="373" end="37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9155">
                                            <p:txEl>
                                              <p:charRg st="373" end="37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0180"/>
                                        </p:tgtEl>
                                        <p:attrNameLst>
                                          <p:attrName>style.visibility</p:attrName>
                                        </p:attrNameLst>
                                      </p:cBhvr>
                                      <p:to>
                                        <p:strVal val="visible"/>
                                      </p:to>
                                    </p:set>
                                    <p:anim calcmode="lin" valueType="num">
                                      <p:cBhvr additive="base">
                                        <p:cTn id="41" dur="500" fill="hold"/>
                                        <p:tgtEl>
                                          <p:spTgt spid="50180"/>
                                        </p:tgtEl>
                                        <p:attrNameLst>
                                          <p:attrName>ppt_x</p:attrName>
                                        </p:attrNameLst>
                                      </p:cBhvr>
                                      <p:tavLst>
                                        <p:tav tm="0">
                                          <p:val>
                                            <p:strVal val="#ppt_x"/>
                                          </p:val>
                                        </p:tav>
                                        <p:tav tm="100000">
                                          <p:val>
                                            <p:strVal val="#ppt_x"/>
                                          </p:val>
                                        </p:tav>
                                      </p:tavLst>
                                    </p:anim>
                                    <p:anim calcmode="lin" valueType="num">
                                      <p:cBhvr additive="base">
                                        <p:cTn id="42" dur="500" fill="hold"/>
                                        <p:tgtEl>
                                          <p:spTgt spid="501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1 </a:t>
            </a:r>
            <a:r>
              <a:rPr lang="zh-CN" altLang="en-US">
                <a:sym typeface="+mn-ea"/>
              </a:rPr>
              <a:t>C# GUI开发初步</a:t>
            </a:r>
            <a:endParaRPr lang="en-US" altLang="zh-CN"/>
          </a:p>
        </p:txBody>
      </p:sp>
      <p:sp>
        <p:nvSpPr>
          <p:cNvPr id="4" name="内容占位符 3"/>
          <p:cNvSpPr>
            <a:spLocks noGrp="1"/>
          </p:cNvSpPr>
          <p:nvPr>
            <p:ph sz="half" idx="2"/>
          </p:nvPr>
        </p:nvSpPr>
        <p:spPr/>
        <p:txBody>
          <a:bodyPr/>
          <a:p>
            <a:endParaRPr lang="zh-CN" altLang="en-US"/>
          </a:p>
        </p:txBody>
      </p:sp>
      <p:pic>
        <p:nvPicPr>
          <p:cNvPr id="5" name="内容占位符 4"/>
          <p:cNvPicPr>
            <a:picLocks noChangeAspect="1"/>
          </p:cNvPicPr>
          <p:nvPr>
            <p:ph sz="half" idx="1"/>
          </p:nvPr>
        </p:nvPicPr>
        <p:blipFill>
          <a:blip r:embed="rId1"/>
          <a:stretch>
            <a:fillRect/>
          </a:stretch>
        </p:blipFill>
        <p:spPr>
          <a:xfrm>
            <a:off x="640715" y="1354455"/>
            <a:ext cx="10262235" cy="531876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1"/>
            </p:custDataLst>
          </p:nvPr>
        </p:nvCxnSpPr>
        <p:spPr>
          <a:xfrm>
            <a:off x="1932495" y="806587"/>
            <a:ext cx="1025950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2"/>
            </p:custDataLst>
          </p:nvPr>
        </p:nvSpPr>
        <p:spPr>
          <a:xfrm>
            <a:off x="2168165" y="264321"/>
            <a:ext cx="2780907" cy="521970"/>
          </a:xfrm>
          <a:prstGeom prst="rect">
            <a:avLst/>
          </a:prstGeom>
          <a:noFill/>
        </p:spPr>
        <p:txBody>
          <a:bodyPr wrap="square" rtlCol="0">
            <a:spAutoFit/>
          </a:bodyPr>
          <a:lstStyle/>
          <a:p>
            <a:r>
              <a:rPr lang="zh-CN" altLang="en-US" sz="2800">
                <a:sym typeface="+mn-ea"/>
              </a:rPr>
              <a:t>第一讲 概述</a:t>
            </a:r>
            <a:endParaRPr lang="zh-CN" altLang="en-US" sz="2800" b="1" dirty="0">
              <a:solidFill>
                <a:schemeClr val="accent5">
                  <a:lumMod val="75000"/>
                </a:schemeClr>
              </a:solidFill>
              <a:latin typeface="微软雅黑" panose="020B0503020204020204" charset="-122"/>
              <a:ea typeface="微软雅黑" panose="020B0503020204020204" charset="-122"/>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grpSp>
        <p:nvGrpSpPr>
          <p:cNvPr id="2" name="组合 1"/>
          <p:cNvGrpSpPr/>
          <p:nvPr>
            <p:custDataLst>
              <p:tags r:id="rId5"/>
            </p:custDataLst>
          </p:nvPr>
        </p:nvGrpSpPr>
        <p:grpSpPr>
          <a:xfrm>
            <a:off x="3469005" y="1596390"/>
            <a:ext cx="5165090" cy="688340"/>
            <a:chOff x="5463" y="3075"/>
            <a:chExt cx="8134" cy="1084"/>
          </a:xfrm>
        </p:grpSpPr>
        <p:sp>
          <p:nvSpPr>
            <p:cNvPr id="9" name="圆角矩形 8"/>
            <p:cNvSpPr/>
            <p:nvPr/>
          </p:nvSpPr>
          <p:spPr>
            <a:xfrm>
              <a:off x="5463" y="3075"/>
              <a:ext cx="8135" cy="1084"/>
            </a:xfrm>
            <a:prstGeom prst="roundRect">
              <a:avLst/>
            </a:prstGeom>
            <a:solidFill>
              <a:schemeClr val="accent1"/>
            </a:solidFill>
            <a:ln w="44450">
              <a:gradFill>
                <a:gsLst>
                  <a:gs pos="0">
                    <a:schemeClr val="accent1">
                      <a:lumMod val="5000"/>
                      <a:lumOff val="95000"/>
                    </a:schemeClr>
                  </a:gs>
                  <a:gs pos="100000">
                    <a:schemeClr val="accent1">
                      <a:lumMod val="30000"/>
                      <a:lumOff val="7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ym typeface="+mn-ea"/>
                </a:rPr>
                <a:t>C# GUI开发初步（1）</a:t>
              </a:r>
              <a:endParaRPr lang="zh-CN" altLang="en-US" sz="2800">
                <a:sym typeface="+mn-ea"/>
              </a:endParaRPr>
            </a:p>
          </p:txBody>
        </p:sp>
        <p:sp>
          <p:nvSpPr>
            <p:cNvPr id="10" name="椭圆 9"/>
            <p:cNvSpPr/>
            <p:nvPr/>
          </p:nvSpPr>
          <p:spPr>
            <a:xfrm>
              <a:off x="5775" y="3223"/>
              <a:ext cx="787" cy="787"/>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accent1">
                      <a:lumMod val="50000"/>
                    </a:schemeClr>
                  </a:solidFill>
                </a:rPr>
                <a:t>1</a:t>
              </a:r>
              <a:endParaRPr lang="zh-CN" altLang="en-US" sz="2800" b="1" dirty="0">
                <a:solidFill>
                  <a:schemeClr val="accent1">
                    <a:lumMod val="50000"/>
                  </a:schemeClr>
                </a:solidFill>
              </a:endParaRPr>
            </a:p>
          </p:txBody>
        </p:sp>
      </p:grpSp>
      <p:grpSp>
        <p:nvGrpSpPr>
          <p:cNvPr id="3" name="组合 2"/>
          <p:cNvGrpSpPr/>
          <p:nvPr>
            <p:custDataLst>
              <p:tags r:id="rId6"/>
            </p:custDataLst>
          </p:nvPr>
        </p:nvGrpSpPr>
        <p:grpSpPr>
          <a:xfrm>
            <a:off x="3469005" y="3281680"/>
            <a:ext cx="5165090" cy="688340"/>
            <a:chOff x="5463" y="4740"/>
            <a:chExt cx="8134" cy="1084"/>
          </a:xfrm>
        </p:grpSpPr>
        <p:sp>
          <p:nvSpPr>
            <p:cNvPr id="17" name="圆角矩形 16"/>
            <p:cNvSpPr/>
            <p:nvPr/>
          </p:nvSpPr>
          <p:spPr>
            <a:xfrm>
              <a:off x="5463" y="4740"/>
              <a:ext cx="8135" cy="1084"/>
            </a:xfrm>
            <a:prstGeom prst="roundRect">
              <a:avLst/>
            </a:prstGeom>
            <a:solidFill>
              <a:schemeClr val="accent1"/>
            </a:solidFill>
            <a:ln w="44450">
              <a:gradFill>
                <a:gsLst>
                  <a:gs pos="0">
                    <a:schemeClr val="accent1">
                      <a:lumMod val="5000"/>
                      <a:lumOff val="95000"/>
                    </a:schemeClr>
                  </a:gs>
                  <a:gs pos="100000">
                    <a:schemeClr val="accent1">
                      <a:lumMod val="30000"/>
                      <a:lumOff val="7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ym typeface="+mn-ea"/>
                </a:rPr>
                <a:t>窗体及控件（2） </a:t>
              </a:r>
              <a:endParaRPr lang="zh-CN" altLang="en-US" sz="2800" b="1" dirty="0">
                <a:solidFill>
                  <a:schemeClr val="accent1">
                    <a:lumMod val="50000"/>
                  </a:schemeClr>
                </a:solidFill>
                <a:latin typeface="微软雅黑" panose="020B0503020204020204" charset="-122"/>
                <a:ea typeface="微软雅黑" panose="020B0503020204020204" charset="-122"/>
              </a:endParaRPr>
            </a:p>
          </p:txBody>
        </p:sp>
        <p:sp>
          <p:nvSpPr>
            <p:cNvPr id="18" name="椭圆 17"/>
            <p:cNvSpPr/>
            <p:nvPr/>
          </p:nvSpPr>
          <p:spPr>
            <a:xfrm>
              <a:off x="5775" y="4888"/>
              <a:ext cx="787" cy="787"/>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1">
                      <a:lumMod val="50000"/>
                    </a:schemeClr>
                  </a:solidFill>
                </a:rPr>
                <a:t>2</a:t>
              </a:r>
              <a:endParaRPr lang="zh-CN" altLang="en-US" sz="2800" b="1" dirty="0">
                <a:solidFill>
                  <a:schemeClr val="accent1">
                    <a:lumMod val="50000"/>
                  </a:schemeClr>
                </a:solidFill>
              </a:endParaRPr>
            </a:p>
          </p:txBody>
        </p:sp>
      </p:grpSp>
      <p:sp>
        <p:nvSpPr>
          <p:cNvPr id="11" name="文本框 10"/>
          <p:cNvSpPr txBox="1"/>
          <p:nvPr/>
        </p:nvSpPr>
        <p:spPr>
          <a:xfrm>
            <a:off x="3667125" y="2359660"/>
            <a:ext cx="5417185" cy="368300"/>
          </a:xfrm>
          <a:prstGeom prst="rect">
            <a:avLst/>
          </a:prstGeom>
          <a:noFill/>
        </p:spPr>
        <p:txBody>
          <a:bodyPr wrap="square" rtlCol="0" anchor="t">
            <a:spAutoFit/>
          </a:bodyPr>
          <a:p>
            <a:pPr lvl="1"/>
            <a:r>
              <a:rPr lang="zh-CN" altLang="en-US">
                <a:sym typeface="+mn-ea"/>
              </a:rPr>
              <a:t>应用程序的创建、设计、事件机制与实现</a:t>
            </a:r>
            <a:endParaRPr lang="zh-CN" altLang="en-US">
              <a:sym typeface="+mn-ea"/>
            </a:endParaRPr>
          </a:p>
        </p:txBody>
      </p:sp>
      <p:sp>
        <p:nvSpPr>
          <p:cNvPr id="12" name="文本框 11"/>
          <p:cNvSpPr txBox="1"/>
          <p:nvPr/>
        </p:nvSpPr>
        <p:spPr>
          <a:xfrm>
            <a:off x="3469005" y="4104005"/>
            <a:ext cx="6124575" cy="368300"/>
          </a:xfrm>
          <a:prstGeom prst="rect">
            <a:avLst/>
          </a:prstGeom>
          <a:noFill/>
        </p:spPr>
        <p:txBody>
          <a:bodyPr wrap="square" rtlCol="0" anchor="t">
            <a:spAutoFit/>
          </a:bodyPr>
          <a:p>
            <a:pPr lvl="1"/>
            <a:r>
              <a:rPr lang="zh-CN" altLang="en-US">
                <a:sym typeface="+mn-ea"/>
              </a:rPr>
              <a:t>常见窗体及控件的使用</a:t>
            </a:r>
            <a:endParaRPr lang="zh-CN" altLang="en-US"/>
          </a:p>
        </p:txBody>
      </p:sp>
      <p:grpSp>
        <p:nvGrpSpPr>
          <p:cNvPr id="4" name="组合 3"/>
          <p:cNvGrpSpPr/>
          <p:nvPr>
            <p:custDataLst>
              <p:tags r:id="rId7"/>
            </p:custDataLst>
          </p:nvPr>
        </p:nvGrpSpPr>
        <p:grpSpPr>
          <a:xfrm>
            <a:off x="3469005" y="4877435"/>
            <a:ext cx="5165090" cy="688340"/>
            <a:chOff x="5463" y="4740"/>
            <a:chExt cx="8134" cy="1084"/>
          </a:xfrm>
        </p:grpSpPr>
        <p:sp>
          <p:nvSpPr>
            <p:cNvPr id="5" name="圆角矩形 4"/>
            <p:cNvSpPr/>
            <p:nvPr/>
          </p:nvSpPr>
          <p:spPr>
            <a:xfrm>
              <a:off x="5463" y="4740"/>
              <a:ext cx="8135" cy="1084"/>
            </a:xfrm>
            <a:prstGeom prst="roundRect">
              <a:avLst/>
            </a:prstGeom>
            <a:solidFill>
              <a:schemeClr val="accent1"/>
            </a:solidFill>
            <a:ln w="44450">
              <a:gradFill>
                <a:gsLst>
                  <a:gs pos="0">
                    <a:schemeClr val="accent1">
                      <a:lumMod val="5000"/>
                      <a:lumOff val="95000"/>
                    </a:schemeClr>
                  </a:gs>
                  <a:gs pos="100000">
                    <a:schemeClr val="accent1">
                      <a:lumMod val="30000"/>
                      <a:lumOff val="7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ym typeface="+mn-ea"/>
                </a:rPr>
                <a:t>实习</a:t>
              </a:r>
              <a:endParaRPr lang="zh-CN" altLang="en-US" sz="2800">
                <a:sym typeface="+mn-ea"/>
              </a:endParaRPr>
            </a:p>
          </p:txBody>
        </p:sp>
        <p:sp>
          <p:nvSpPr>
            <p:cNvPr id="13" name="椭圆 12"/>
            <p:cNvSpPr/>
            <p:nvPr/>
          </p:nvSpPr>
          <p:spPr>
            <a:xfrm>
              <a:off x="5775" y="4888"/>
              <a:ext cx="787" cy="787"/>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dirty="0">
                  <a:solidFill>
                    <a:schemeClr val="accent1">
                      <a:lumMod val="50000"/>
                    </a:schemeClr>
                  </a:solidFill>
                </a:rPr>
                <a:t>3</a:t>
              </a:r>
              <a:endParaRPr lang="en-US" sz="2800" b="1" dirty="0">
                <a:solidFill>
                  <a:schemeClr val="accent1">
                    <a:lumMod val="50000"/>
                  </a:schemeClr>
                </a:solidFill>
              </a:endParaRPr>
            </a:p>
          </p:txBody>
        </p:sp>
      </p:grpSp>
      <p:sp>
        <p:nvSpPr>
          <p:cNvPr id="14" name="文本框 13"/>
          <p:cNvSpPr txBox="1"/>
          <p:nvPr/>
        </p:nvSpPr>
        <p:spPr>
          <a:xfrm>
            <a:off x="3469005" y="5614035"/>
            <a:ext cx="6124575" cy="368300"/>
          </a:xfrm>
          <a:prstGeom prst="rect">
            <a:avLst/>
          </a:prstGeom>
          <a:noFill/>
        </p:spPr>
        <p:txBody>
          <a:bodyPr wrap="square" rtlCol="0" anchor="t">
            <a:spAutoFit/>
          </a:bodyPr>
          <a:p>
            <a:pPr lvl="1"/>
            <a:r>
              <a:rPr lang="zh-CN" altLang="en-US">
                <a:sym typeface="+mn-ea"/>
              </a:rPr>
              <a:t>GUI版前方交会  改写前方交会以及实现事件驱动模型</a:t>
            </a:r>
            <a:endParaRPr lang="zh-CN" altLang="en-US"/>
          </a:p>
        </p:txBody>
      </p:sp>
    </p:spTree>
    <p:custDataLst>
      <p:tags r:id="rId8"/>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750"/>
                            </p:stCondLst>
                            <p:childTnLst>
                              <p:par>
                                <p:cTn id="13" presetID="42"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42"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par>
                          <p:cTn id="24" fill="hold">
                            <p:stCondLst>
                              <p:cond delay="2750"/>
                            </p:stCondLst>
                            <p:childTnLst>
                              <p:par>
                                <p:cTn id="25" presetID="42"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1 </a:t>
            </a:r>
            <a:r>
              <a:rPr lang="zh-CN" altLang="en-US">
                <a:sym typeface="+mn-ea"/>
              </a:rPr>
              <a:t>C# GUI开发初步</a:t>
            </a:r>
            <a:endParaRPr lang="zh-CN" altLang="en-US"/>
          </a:p>
        </p:txBody>
      </p:sp>
      <p:pic>
        <p:nvPicPr>
          <p:cNvPr id="6" name="内容占位符 5"/>
          <p:cNvPicPr>
            <a:picLocks noChangeAspect="1"/>
          </p:cNvPicPr>
          <p:nvPr>
            <p:ph sz="half" idx="1"/>
          </p:nvPr>
        </p:nvPicPr>
        <p:blipFill>
          <a:blip r:embed="rId1"/>
          <a:srcRect b="25230"/>
          <a:stretch>
            <a:fillRect/>
          </a:stretch>
        </p:blipFill>
        <p:spPr>
          <a:xfrm>
            <a:off x="5434965" y="636905"/>
            <a:ext cx="4923790" cy="2472690"/>
          </a:xfrm>
          <a:prstGeom prst="rect">
            <a:avLst/>
          </a:prstGeom>
        </p:spPr>
      </p:pic>
      <p:pic>
        <p:nvPicPr>
          <p:cNvPr id="7" name="内容占位符 6"/>
          <p:cNvPicPr>
            <a:picLocks noChangeAspect="1"/>
          </p:cNvPicPr>
          <p:nvPr>
            <p:ph sz="half" idx="2"/>
          </p:nvPr>
        </p:nvPicPr>
        <p:blipFill>
          <a:blip r:embed="rId2"/>
          <a:srcRect l="29895" t="48497" r="3595" b="15110"/>
          <a:stretch>
            <a:fillRect/>
          </a:stretch>
        </p:blipFill>
        <p:spPr>
          <a:xfrm>
            <a:off x="488315" y="3249930"/>
            <a:ext cx="10814050" cy="3357880"/>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a:t>
            </a:r>
            <a:r>
              <a:rPr lang="zh-CN" altLang="en-US">
                <a:sym typeface="+mn-ea"/>
              </a:rPr>
              <a:t>窗体及控件</a:t>
            </a:r>
            <a:endParaRPr lang="zh-CN" altLang="en-US"/>
          </a:p>
        </p:txBody>
      </p:sp>
      <p:sp>
        <p:nvSpPr>
          <p:cNvPr id="3" name="内容占位符 2"/>
          <p:cNvSpPr>
            <a:spLocks noGrp="1"/>
          </p:cNvSpPr>
          <p:nvPr>
            <p:ph idx="1"/>
          </p:nvPr>
        </p:nvSpPr>
        <p:spPr>
          <a:xfrm>
            <a:off x="838200" y="1490345"/>
            <a:ext cx="10515600" cy="2522855"/>
          </a:xfrm>
        </p:spPr>
        <p:txBody>
          <a:bodyPr/>
          <a:p>
            <a:pPr lvl="1"/>
            <a:r>
              <a:rPr lang="zh-CN" altLang="en-US"/>
              <a:t>Windows 窗体应用程序中每个窗体都是由若</a:t>
            </a:r>
            <a:r>
              <a:rPr lang="zh-CN" altLang="en-US" b="1">
                <a:solidFill>
                  <a:schemeClr val="accent2"/>
                </a:solidFill>
              </a:rPr>
              <a:t>干个控件</a:t>
            </a:r>
            <a:r>
              <a:rPr lang="zh-CN" altLang="en-US"/>
              <a:t>构成的。</a:t>
            </a:r>
            <a:endParaRPr lang="zh-CN" altLang="en-US"/>
          </a:p>
          <a:p>
            <a:pPr lvl="1"/>
            <a:r>
              <a:rPr lang="zh-CN" altLang="en-US"/>
              <a:t>所谓控件就是人们常说的能输入文本的位置、能选择的位置、能单击的位置、图片显示的位置等。其中：</a:t>
            </a:r>
            <a:endParaRPr lang="zh-CN" altLang="en-US"/>
          </a:p>
          <a:p>
            <a:pPr lvl="1"/>
            <a:r>
              <a:rPr lang="zh-CN" altLang="en-US"/>
              <a:t>    能输入文本的位置对应文本框、多行文本框等。</a:t>
            </a:r>
            <a:endParaRPr lang="zh-CN" altLang="en-US"/>
          </a:p>
          <a:p>
            <a:pPr lvl="1"/>
            <a:r>
              <a:rPr lang="zh-CN" altLang="en-US"/>
              <a:t>    能选择的位置对应复选框、单选按钮、下拉列表框。</a:t>
            </a:r>
            <a:endParaRPr lang="zh-CN" altLang="en-US"/>
          </a:p>
          <a:p>
            <a:pPr lvl="1"/>
            <a:r>
              <a:rPr lang="zh-CN" altLang="en-US"/>
              <a:t>    能单击的位置对应按钮、超链接标签、菜单栏、工具栏等。</a:t>
            </a:r>
            <a:endParaRPr lang="zh-CN" altLang="en-US"/>
          </a:p>
          <a:p>
            <a:pPr lvl="1"/>
            <a:r>
              <a:rPr lang="zh-CN" altLang="en-US"/>
              <a:t>    图片显示的位置对应图片控件。</a:t>
            </a:r>
            <a:endParaRPr lang="zh-CN" altLang="en-US"/>
          </a:p>
          <a:p>
            <a:pPr lvl="1"/>
            <a:endParaRPr lang="zh-CN" altLang="en-US"/>
          </a:p>
        </p:txBody>
      </p:sp>
      <p:pic>
        <p:nvPicPr>
          <p:cNvPr id="5" name="图片 4"/>
          <p:cNvPicPr>
            <a:picLocks noChangeAspect="1"/>
          </p:cNvPicPr>
          <p:nvPr/>
        </p:nvPicPr>
        <p:blipFill>
          <a:blip r:embed="rId1"/>
          <a:stretch>
            <a:fillRect/>
          </a:stretch>
        </p:blipFill>
        <p:spPr>
          <a:xfrm>
            <a:off x="8589010" y="2515870"/>
            <a:ext cx="3531870" cy="2708910"/>
          </a:xfrm>
          <a:prstGeom prst="rect">
            <a:avLst/>
          </a:prstGeom>
        </p:spPr>
      </p:pic>
      <p:sp>
        <p:nvSpPr>
          <p:cNvPr id="6" name="文本框 5"/>
          <p:cNvSpPr txBox="1"/>
          <p:nvPr/>
        </p:nvSpPr>
        <p:spPr>
          <a:xfrm>
            <a:off x="1302385" y="4092575"/>
            <a:ext cx="6866890" cy="2030095"/>
          </a:xfrm>
          <a:prstGeom prst="rect">
            <a:avLst/>
          </a:prstGeom>
          <a:noFill/>
        </p:spPr>
        <p:txBody>
          <a:bodyPr wrap="square" rtlCol="0" anchor="t">
            <a:spAutoFit/>
          </a:bodyPr>
          <a:p>
            <a:r>
              <a:rPr lang="zh-CN" altLang="en-US"/>
              <a:t>Windows 窗体应用程序的实现主要依靠控件，并通过控件的事件和属性来实现窗体的效果。</a:t>
            </a:r>
            <a:endParaRPr lang="zh-CN" altLang="en-US"/>
          </a:p>
          <a:p>
            <a:endParaRPr lang="zh-CN" altLang="en-US"/>
          </a:p>
          <a:p>
            <a:r>
              <a:rPr lang="zh-CN" altLang="en-US"/>
              <a:t>Windows 窗体应用程序的设计与 Windows 操作系统的界面有些相似，所提供的控件也相似，包括菜单栏、工具栏、对话框等，灵活地使用 Windows 窗体应用程序中所提供的控件能设计出符合客户要求、美观合理的界面。</a:t>
            </a:r>
            <a:endParaRPr lang="zh-CN" altLang="en-US"/>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2 </a:t>
            </a:r>
            <a:r>
              <a:rPr lang="zh-CN" altLang="en-US">
                <a:sym typeface="+mn-ea"/>
              </a:rPr>
              <a:t>窗体及控件</a:t>
            </a:r>
            <a:endParaRPr lang="zh-CN" altLang="en-US"/>
          </a:p>
        </p:txBody>
      </p:sp>
      <p:sp>
        <p:nvSpPr>
          <p:cNvPr id="8" name="文本框 7"/>
          <p:cNvSpPr txBox="1"/>
          <p:nvPr/>
        </p:nvSpPr>
        <p:spPr>
          <a:xfrm>
            <a:off x="838200" y="1680845"/>
            <a:ext cx="10515600" cy="3291840"/>
          </a:xfrm>
          <a:prstGeom prst="rect">
            <a:avLst/>
          </a:prstGeom>
          <a:noFill/>
        </p:spPr>
        <p:txBody>
          <a:bodyPr wrap="square" rtlCol="0" anchor="t">
            <a:spAutoFit/>
          </a:bodyPr>
          <a:p>
            <a:pPr marL="342900" marR="0" lvl="0" indent="-342900" algn="l" defTabSz="914400" rtl="0" eaLnBrk="1" fontAlgn="auto" latinLnBrk="0" hangingPunct="1">
              <a:lnSpc>
                <a:spcPct val="120000"/>
              </a:lnSpc>
              <a:spcBef>
                <a:spcPct val="20000"/>
              </a:spcBef>
              <a:spcAft>
                <a:spcPts val="0"/>
              </a:spcAft>
              <a:buClr>
                <a:schemeClr val="tx2"/>
              </a:buClr>
              <a:buSzPct val="50000"/>
              <a:buFont typeface="Wingdings 2" panose="05020102010507070707"/>
              <a:buChar char="ß"/>
              <a:defRPr/>
            </a:pPr>
            <a:r>
              <a:rPr lang="zh-CN" altLang="en-US" sz="2000" b="1" i="1" noProof="0" dirty="0" smtClean="0">
                <a:ln>
                  <a:noFill/>
                </a:ln>
                <a:solidFill>
                  <a:srgbClr val="FF0000"/>
                </a:solidFill>
                <a:effectLst/>
                <a:uLnTx/>
                <a:uFillTx/>
                <a:sym typeface="+mn-ea"/>
              </a:rPr>
              <a:t>控件表示用户和程序之间的图形化连接</a:t>
            </a:r>
            <a:r>
              <a:rPr lang="zh-CN" altLang="en-US" sz="2000" noProof="0" dirty="0" smtClean="0">
                <a:ln>
                  <a:noFill/>
                </a:ln>
                <a:effectLst/>
                <a:uLnTx/>
                <a:uFillTx/>
                <a:sym typeface="+mn-ea"/>
              </a:rPr>
              <a:t>。控件可以提供或处理数据、接受用户输入、对事件做出响应或执行连接用户和应用程序的其他功能。</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chemeClr val="tx2"/>
              </a:buClr>
              <a:buSzPct val="50000"/>
              <a:buFont typeface="Wingdings 2" panose="05020102010507070707"/>
              <a:buChar char="ß"/>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chemeClr val="tx2"/>
              </a:buClr>
              <a:buSzPct val="50000"/>
              <a:buFont typeface="Wingdings 2" panose="05020102010507070707"/>
              <a:buChar char="ß"/>
              <a:defRPr/>
            </a:pPr>
            <a:r>
              <a:rPr lang="zh-CN" altLang="en-US" sz="2000" noProof="0" dirty="0" smtClean="0">
                <a:ln>
                  <a:noFill/>
                </a:ln>
                <a:effectLst/>
                <a:uLnTx/>
                <a:uFillTx/>
                <a:sym typeface="+mn-ea"/>
              </a:rPr>
              <a:t>因为控件本质上是具有图形接口的组件，所以它能通过组件所提供的功能并与用户交互。</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chemeClr val="tx2"/>
              </a:buClr>
              <a:buSzPct val="50000"/>
              <a:buFont typeface="Arial" panose="020B0604020202020204" pitchFamily="34" charset="0"/>
              <a:buNone/>
              <a:defRPr/>
            </a:pP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chemeClr val="tx2"/>
              </a:buClr>
              <a:buSzPct val="50000"/>
              <a:buFont typeface="Wingdings 2" panose="05020102010507070707"/>
              <a:buChar char="ß"/>
              <a:defRPr/>
            </a:pPr>
            <a:r>
              <a:rPr lang="zh-CN" altLang="en-US" sz="2000" noProof="0" dirty="0" smtClean="0">
                <a:ln>
                  <a:noFill/>
                </a:ln>
                <a:effectLst/>
                <a:uLnTx/>
                <a:uFillTx/>
                <a:sym typeface="+mn-ea"/>
              </a:rPr>
              <a:t>窗体中的控件有很多，“工具箱”中的“</a:t>
            </a:r>
            <a:r>
              <a:rPr lang="en-US" altLang="zh-CN" sz="2000" noProof="0" dirty="0" smtClean="0">
                <a:ln>
                  <a:noFill/>
                </a:ln>
                <a:effectLst/>
                <a:uLnTx/>
                <a:uFillTx/>
                <a:sym typeface="+mn-ea"/>
              </a:rPr>
              <a:t>Windows</a:t>
            </a:r>
            <a:r>
              <a:rPr lang="zh-CN" altLang="en-US" sz="2000" noProof="0" dirty="0" smtClean="0">
                <a:ln>
                  <a:noFill/>
                </a:ln>
                <a:effectLst/>
                <a:uLnTx/>
                <a:uFillTx/>
                <a:sym typeface="+mn-ea"/>
              </a:rPr>
              <a:t>窗体”里包含了所有</a:t>
            </a:r>
            <a:r>
              <a:rPr lang="en-US" altLang="zh-CN" sz="2000" noProof="0" dirty="0" smtClean="0">
                <a:ln>
                  <a:noFill/>
                </a:ln>
                <a:effectLst/>
                <a:uLnTx/>
                <a:uFillTx/>
                <a:sym typeface="+mn-ea"/>
              </a:rPr>
              <a:t>Windows</a:t>
            </a:r>
            <a:r>
              <a:rPr lang="zh-CN" altLang="en-US" sz="2000" noProof="0" dirty="0" smtClean="0">
                <a:ln>
                  <a:noFill/>
                </a:ln>
                <a:effectLst/>
                <a:uLnTx/>
                <a:uFillTx/>
                <a:sym typeface="+mn-ea"/>
              </a:rPr>
              <a:t>的标准控件，用户还可以根据需要自己定义控件。通过在“属性”窗口中改变控件的属性可以改变的外观和特性。</a:t>
            </a:r>
            <a:endParaRPr lang="zh-CN" altLang="en-US" sz="2000" noProof="0" dirty="0" smtClean="0">
              <a:ln>
                <a:noFill/>
              </a:ln>
              <a:effectLst/>
              <a:uLnTx/>
              <a:uFillTx/>
              <a:sym typeface="+mn-ea"/>
            </a:endParaRPr>
          </a:p>
        </p:txBody>
      </p:sp>
      <p:sp>
        <p:nvSpPr>
          <p:cNvPr id="100" name="文本框 99"/>
          <p:cNvSpPr txBox="1"/>
          <p:nvPr/>
        </p:nvSpPr>
        <p:spPr>
          <a:xfrm>
            <a:off x="1139825" y="5500370"/>
            <a:ext cx="10579735" cy="706755"/>
          </a:xfrm>
          <a:prstGeom prst="rect">
            <a:avLst/>
          </a:prstGeom>
          <a:noFill/>
          <a:ln w="9525">
            <a:noFill/>
          </a:ln>
        </p:spPr>
        <p:txBody>
          <a:bodyPr wrap="square">
            <a:spAutoFit/>
          </a:bodyPr>
          <a:p>
            <a:pPr indent="304800"/>
            <a:r>
              <a:rPr lang="zh-CN" sz="2000" b="0">
                <a:latin typeface="Courier New" panose="02070309020205020404" charset="0"/>
                <a:ea typeface="宋体" panose="02010600030101010101" pitchFamily="2" charset="-122"/>
                <a:cs typeface="Courier New" panose="02070309020205020404" charset="0"/>
              </a:rPr>
              <a:t>常用控件有</a:t>
            </a:r>
            <a:r>
              <a:rPr lang="en-US" sz="2000" b="0">
                <a:latin typeface="Courier New" panose="02070309020205020404" charset="0"/>
                <a:cs typeface="Courier New" panose="02070309020205020404" charset="0"/>
              </a:rPr>
              <a:t>Button</a:t>
            </a:r>
            <a:r>
              <a:rPr lang="zh-CN" sz="2000" b="0">
                <a:latin typeface="Courier New" panose="02070309020205020404" charset="0"/>
                <a:ea typeface="宋体" panose="02010600030101010101" pitchFamily="2" charset="-122"/>
                <a:cs typeface="Courier New" panose="02070309020205020404" charset="0"/>
              </a:rPr>
              <a:t>（按钮）、</a:t>
            </a:r>
            <a:r>
              <a:rPr lang="en-US" sz="2000" b="0">
                <a:latin typeface="Courier New" panose="02070309020205020404" charset="0"/>
                <a:cs typeface="Courier New" panose="02070309020205020404" charset="0"/>
              </a:rPr>
              <a:t>Label</a:t>
            </a:r>
            <a:r>
              <a:rPr lang="zh-CN" sz="2000" b="0">
                <a:latin typeface="Courier New" panose="02070309020205020404" charset="0"/>
                <a:ea typeface="宋体" panose="02010600030101010101" pitchFamily="2" charset="-122"/>
                <a:cs typeface="Courier New" panose="02070309020205020404" charset="0"/>
              </a:rPr>
              <a:t>（标签）、</a:t>
            </a:r>
            <a:r>
              <a:rPr lang="en-US" sz="2000" b="0">
                <a:latin typeface="Courier New" panose="02070309020205020404" charset="0"/>
                <a:cs typeface="Courier New" panose="02070309020205020404" charset="0"/>
              </a:rPr>
              <a:t>TextBox</a:t>
            </a:r>
            <a:r>
              <a:rPr lang="zh-CN" sz="2000" b="0">
                <a:latin typeface="Courier New" panose="02070309020205020404" charset="0"/>
                <a:ea typeface="宋体" panose="02010600030101010101" pitchFamily="2" charset="-122"/>
                <a:cs typeface="Courier New" panose="02070309020205020404" charset="0"/>
              </a:rPr>
              <a:t>（文本框）、</a:t>
            </a:r>
            <a:r>
              <a:rPr lang="en-US" sz="2000" b="0">
                <a:latin typeface="Courier New" panose="02070309020205020404" charset="0"/>
                <a:cs typeface="Courier New" panose="02070309020205020404" charset="0"/>
              </a:rPr>
              <a:t>RadioButton</a:t>
            </a:r>
            <a:r>
              <a:rPr lang="zh-CN" sz="2000" b="0">
                <a:latin typeface="Courier New" panose="02070309020205020404" charset="0"/>
                <a:ea typeface="宋体" panose="02010600030101010101" pitchFamily="2" charset="-122"/>
                <a:cs typeface="Courier New" panose="02070309020205020404" charset="0"/>
              </a:rPr>
              <a:t>（单选按钮）、</a:t>
            </a:r>
            <a:r>
              <a:rPr lang="en-US" sz="2000" b="0">
                <a:latin typeface="Courier New" panose="02070309020205020404" charset="0"/>
                <a:cs typeface="Courier New" panose="02070309020205020404" charset="0"/>
              </a:rPr>
              <a:t>CheckBox</a:t>
            </a:r>
            <a:r>
              <a:rPr lang="zh-CN" sz="2000" b="0">
                <a:latin typeface="Courier New" panose="02070309020205020404" charset="0"/>
                <a:ea typeface="宋体" panose="02010600030101010101" pitchFamily="2" charset="-122"/>
                <a:cs typeface="Courier New" panose="02070309020205020404" charset="0"/>
              </a:rPr>
              <a:t>（复选框）、</a:t>
            </a:r>
            <a:r>
              <a:rPr lang="en-US" sz="2000" b="0">
                <a:latin typeface="Courier New" panose="02070309020205020404" charset="0"/>
                <a:cs typeface="Courier New" panose="02070309020205020404" charset="0"/>
              </a:rPr>
              <a:t>ListBox</a:t>
            </a:r>
            <a:r>
              <a:rPr lang="zh-CN" sz="2000" b="0">
                <a:latin typeface="Courier New" panose="02070309020205020404" charset="0"/>
                <a:ea typeface="宋体" panose="02010600030101010101" pitchFamily="2" charset="-122"/>
                <a:cs typeface="Courier New" panose="02070309020205020404" charset="0"/>
              </a:rPr>
              <a:t>（下拉框）等。</a:t>
            </a:r>
            <a:endParaRPr lang="zh-CN" altLang="en-US" sz="2000" b="0">
              <a:latin typeface="Courier New" panose="02070309020205020404" charset="0"/>
              <a:ea typeface="宋体" panose="02010600030101010101" pitchFamily="2" charset="-122"/>
              <a:cs typeface="Courier New" panose="020703090202050204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0" fill="hold"/>
                                        <p:tgtEl>
                                          <p:spTgt spid="100"/>
                                        </p:tgtEl>
                                        <p:attrNameLst>
                                          <p:attrName>ppt_x</p:attrName>
                                        </p:attrNameLst>
                                      </p:cBhvr>
                                      <p:tavLst>
                                        <p:tav tm="0">
                                          <p:val>
                                            <p:strVal val="#ppt_x"/>
                                          </p:val>
                                        </p:tav>
                                        <p:tav tm="100000">
                                          <p:val>
                                            <p:strVal val="#ppt_x"/>
                                          </p:val>
                                        </p:tav>
                                      </p:tavLst>
                                    </p:anim>
                                    <p:anim calcmode="lin" valueType="num">
                                      <p:cBhvr additive="base">
                                        <p:cTn id="8" dur="50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20000"/>
          </a:bodyPr>
          <a:p>
            <a:r>
              <a:rPr lang="zh-CN" altLang="en-US" noProof="0" dirty="0" smtClean="0">
                <a:ln>
                  <a:noFill/>
                </a:ln>
                <a:effectLst/>
                <a:uLnTx/>
                <a:uFillTx/>
                <a:sym typeface="+mn-ea"/>
              </a:rPr>
              <a:t>在</a:t>
            </a:r>
            <a:r>
              <a:rPr lang="en-US" altLang="zh-CN" noProof="0" dirty="0" smtClean="0">
                <a:ln>
                  <a:noFill/>
                </a:ln>
                <a:effectLst/>
                <a:uLnTx/>
                <a:uFillTx/>
                <a:sym typeface="+mn-ea"/>
              </a:rPr>
              <a:t>C#</a:t>
            </a:r>
            <a:r>
              <a:rPr lang="zh-CN" altLang="en-US" noProof="0" dirty="0" smtClean="0">
                <a:ln>
                  <a:noFill/>
                </a:ln>
                <a:effectLst/>
                <a:uLnTx/>
                <a:uFillTx/>
                <a:sym typeface="+mn-ea"/>
              </a:rPr>
              <a:t>中，所有的窗体控件，比如标签控件、文本框控件、按钮控件等全部都是继承于：</a:t>
            </a:r>
            <a:r>
              <a:rPr lang="en-US" altLang="zh-CN" noProof="0" dirty="0" err="1" smtClean="0">
                <a:ln>
                  <a:noFill/>
                </a:ln>
                <a:effectLst/>
                <a:uLnTx/>
                <a:uFillTx/>
                <a:sym typeface="+mn-ea"/>
              </a:rPr>
              <a:t>System.Windows.Forms.Control</a:t>
            </a:r>
            <a:r>
              <a:rPr lang="zh-CN" altLang="en-US" noProof="0" dirty="0" smtClean="0">
                <a:ln>
                  <a:noFill/>
                </a:ln>
                <a:effectLst/>
                <a:uLnTx/>
                <a:uFillTx/>
                <a:sym typeface="+mn-ea"/>
              </a:rPr>
              <a:t>。</a:t>
            </a:r>
            <a:endParaRPr kumimoji="0" lang="en-US" altLang="zh-CN"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20000"/>
              </a:lnSpc>
              <a:spcBef>
                <a:spcPct val="20000"/>
              </a:spcBef>
              <a:spcAft>
                <a:spcPts val="0"/>
              </a:spcAft>
              <a:buClr>
                <a:schemeClr val="tx2"/>
              </a:buClr>
              <a:buSzPct val="50000"/>
              <a:buFont typeface="Wingdings 2" panose="05020102010507070707"/>
              <a:buChar char="ß"/>
              <a:defRPr/>
            </a:pPr>
            <a:r>
              <a:rPr lang="zh-CN" altLang="en-US" noProof="0" dirty="0" smtClean="0">
                <a:ln>
                  <a:noFill/>
                </a:ln>
                <a:effectLst/>
                <a:uLnTx/>
                <a:uFillTx/>
                <a:sym typeface="+mn-ea"/>
              </a:rPr>
              <a:t>作为各种窗体控件的基类，</a:t>
            </a:r>
            <a:r>
              <a:rPr lang="en-US" altLang="zh-CN" noProof="0" dirty="0" smtClean="0">
                <a:ln>
                  <a:noFill/>
                </a:ln>
                <a:effectLst/>
                <a:uLnTx/>
                <a:uFillTx/>
                <a:sym typeface="+mn-ea"/>
              </a:rPr>
              <a:t>Control</a:t>
            </a:r>
            <a:r>
              <a:rPr lang="zh-CN" altLang="en-US" noProof="0" dirty="0" smtClean="0">
                <a:ln>
                  <a:noFill/>
                </a:ln>
                <a:effectLst/>
                <a:uLnTx/>
                <a:uFillTx/>
                <a:sym typeface="+mn-ea"/>
              </a:rPr>
              <a:t>类实现了所有窗体交互控件的基本功能。</a:t>
            </a:r>
            <a:endParaRPr kumimoji="0" lang="en-US" altLang="zh-CN"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20000"/>
              </a:lnSpc>
              <a:spcBef>
                <a:spcPct val="20000"/>
              </a:spcBef>
              <a:spcAft>
                <a:spcPts val="0"/>
              </a:spcAft>
              <a:buClr>
                <a:schemeClr val="tx2"/>
              </a:buClr>
              <a:buSzPct val="50000"/>
              <a:buFont typeface="Wingdings 2" panose="05020102010507070707"/>
              <a:buChar char="ß"/>
              <a:defRPr/>
            </a:pPr>
            <a:r>
              <a:rPr lang="en-US" altLang="zh-CN" noProof="0" dirty="0" smtClean="0">
                <a:ln>
                  <a:noFill/>
                </a:ln>
                <a:effectLst/>
                <a:uLnTx/>
                <a:uFillTx/>
                <a:sym typeface="+mn-ea"/>
              </a:rPr>
              <a:t>Control</a:t>
            </a:r>
            <a:r>
              <a:rPr lang="zh-CN" altLang="en-US" noProof="0" dirty="0" smtClean="0">
                <a:ln>
                  <a:noFill/>
                </a:ln>
                <a:effectLst/>
                <a:uLnTx/>
                <a:uFillTx/>
                <a:sym typeface="+mn-ea"/>
              </a:rPr>
              <a:t>类的属性、方法和事件是所有窗体控件所公有的，而且其中很多是在编程中经常会遇到的。</a:t>
            </a:r>
            <a:endParaRPr kumimoji="0" lang="zh-CN" alt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chemeClr val="tx2"/>
              </a:buClr>
              <a:buSzPct val="50000"/>
              <a:buFont typeface="Arial" panose="020B0604020202020204" pitchFamily="34" charset="0"/>
              <a:buChar char="•"/>
              <a:defRPr/>
            </a:pPr>
            <a:r>
              <a:rPr lang="zh-CN" altLang="en-US" noProof="0" dirty="0" smtClean="0">
                <a:ln>
                  <a:noFill/>
                </a:ln>
                <a:effectLst/>
                <a:uLnTx/>
                <a:uFillTx/>
                <a:sym typeface="+mn-ea"/>
              </a:rPr>
              <a:t>常用的属性如下：</a:t>
            </a:r>
            <a:endParaRPr kumimoji="0" lang="zh-CN" alt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chemeClr val="tx2"/>
              </a:buClr>
              <a:buSzPct val="50000"/>
              <a:buFont typeface="Wingdings" panose="05000000000000000000" pitchFamily="2" charset="2"/>
              <a:buChar char="l"/>
              <a:defRPr/>
            </a:pPr>
            <a:r>
              <a:rPr lang="en-US" noProof="0" dirty="0" smtClean="0">
                <a:ln>
                  <a:noFill/>
                </a:ln>
                <a:effectLst/>
                <a:uLnTx/>
                <a:uFillTx/>
                <a:sym typeface="+mn-ea"/>
              </a:rPr>
              <a:t>Name</a:t>
            </a:r>
            <a:r>
              <a:rPr lang="zh-CN" altLang="en-US" noProof="0" dirty="0" smtClean="0">
                <a:ln>
                  <a:noFill/>
                </a:ln>
                <a:effectLst/>
                <a:uLnTx/>
                <a:uFillTx/>
                <a:sym typeface="+mn-ea"/>
              </a:rPr>
              <a:t>属性 </a:t>
            </a:r>
            <a:r>
              <a:rPr lang="en-US" noProof="0" dirty="0" smtClean="0">
                <a:ln>
                  <a:noFill/>
                </a:ln>
                <a:effectLst/>
                <a:uLnTx/>
                <a:uFillTx/>
                <a:sym typeface="+mn-ea"/>
              </a:rPr>
              <a:t>Text</a:t>
            </a:r>
            <a:r>
              <a:rPr lang="zh-CN" altLang="en-US" noProof="0" dirty="0" smtClean="0">
                <a:ln>
                  <a:noFill/>
                </a:ln>
                <a:effectLst/>
                <a:uLnTx/>
                <a:uFillTx/>
                <a:sym typeface="+mn-ea"/>
              </a:rPr>
              <a:t>属性 </a:t>
            </a:r>
            <a:r>
              <a:rPr lang="en-US" altLang="zh-CN" noProof="0" dirty="0" smtClean="0">
                <a:ln>
                  <a:noFill/>
                </a:ln>
                <a:effectLst/>
                <a:uLnTx/>
                <a:uFillTx/>
                <a:sym typeface="+mn-ea"/>
              </a:rPr>
              <a:t>Dock</a:t>
            </a:r>
            <a:r>
              <a:rPr lang="zh-CN" altLang="en-US" noProof="0" dirty="0" smtClean="0">
                <a:ln>
                  <a:noFill/>
                </a:ln>
                <a:effectLst/>
                <a:uLnTx/>
                <a:uFillTx/>
                <a:sym typeface="+mn-ea"/>
              </a:rPr>
              <a:t>属性</a:t>
            </a:r>
            <a:endParaRPr kumimoji="0" lang="zh-CN" alt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chemeClr val="tx2"/>
              </a:buClr>
              <a:buSzPct val="50000"/>
              <a:buFont typeface="Wingdings 2" panose="05020102010507070707"/>
              <a:buChar char="ß"/>
              <a:defRPr/>
            </a:pPr>
            <a:r>
              <a:rPr lang="en-US" noProof="0" dirty="0" smtClean="0">
                <a:ln>
                  <a:noFill/>
                </a:ln>
                <a:effectLst/>
                <a:uLnTx/>
                <a:uFillTx/>
                <a:sym typeface="+mn-ea"/>
              </a:rPr>
              <a:t>Name</a:t>
            </a:r>
            <a:r>
              <a:rPr lang="zh-CN" altLang="en-US" noProof="0" dirty="0" smtClean="0">
                <a:ln>
                  <a:noFill/>
                </a:ln>
                <a:effectLst/>
                <a:uLnTx/>
                <a:uFillTx/>
                <a:sym typeface="+mn-ea"/>
              </a:rPr>
              <a:t>（名字）属性，在应用程序中，可通过此属性来引用这个控件。</a:t>
            </a:r>
            <a:endParaRPr lang="zh-CN" altLang="en-US" noProof="0" dirty="0" smtClean="0">
              <a:ln>
                <a:noFill/>
              </a:ln>
              <a:effectLst/>
              <a:uLnTx/>
              <a:uFillTx/>
              <a:sym typeface="+mn-ea"/>
            </a:endParaRPr>
          </a:p>
          <a:p>
            <a:pPr marL="342900" marR="0" lvl="0" indent="-342900" algn="l" defTabSz="914400" rtl="0" eaLnBrk="1" fontAlgn="auto" latinLnBrk="0" hangingPunct="1">
              <a:lnSpc>
                <a:spcPct val="120000"/>
              </a:lnSpc>
              <a:spcBef>
                <a:spcPct val="20000"/>
              </a:spcBef>
              <a:spcAft>
                <a:spcPts val="0"/>
              </a:spcAft>
              <a:buClr>
                <a:schemeClr val="tx2"/>
              </a:buClr>
              <a:buSzPct val="50000"/>
              <a:buFont typeface="Wingdings 2" panose="05020102010507070707"/>
              <a:buChar char="ß"/>
              <a:defRPr/>
            </a:pPr>
            <a:r>
              <a:rPr lang="en-US" noProof="0" dirty="0" smtClean="0">
                <a:ln>
                  <a:noFill/>
                </a:ln>
                <a:effectLst/>
                <a:uLnTx/>
                <a:uFillTx/>
                <a:sym typeface="+mn-ea"/>
              </a:rPr>
              <a:t>Text</a:t>
            </a:r>
            <a:r>
              <a:rPr lang="zh-CN" altLang="en-US" noProof="0" dirty="0" smtClean="0">
                <a:ln>
                  <a:noFill/>
                </a:ln>
                <a:effectLst/>
                <a:uLnTx/>
                <a:uFillTx/>
                <a:sym typeface="+mn-ea"/>
              </a:rPr>
              <a:t>属性用来显示提示信息</a:t>
            </a:r>
            <a:endParaRPr lang="zh-CN" altLang="en-US" noProof="0" dirty="0" smtClean="0">
              <a:ln>
                <a:noFill/>
              </a:ln>
              <a:effectLst/>
              <a:uLnTx/>
              <a:uFillTx/>
              <a:sym typeface="+mn-ea"/>
            </a:endParaRPr>
          </a:p>
          <a:p>
            <a:pPr marL="342900" marR="0" lvl="0" indent="-342900" algn="l" defTabSz="914400" rtl="0" eaLnBrk="1" fontAlgn="auto" latinLnBrk="0" hangingPunct="1">
              <a:lnSpc>
                <a:spcPct val="120000"/>
              </a:lnSpc>
              <a:spcBef>
                <a:spcPct val="20000"/>
              </a:spcBef>
              <a:spcAft>
                <a:spcPts val="0"/>
              </a:spcAft>
              <a:buClr>
                <a:schemeClr val="tx2"/>
              </a:buClr>
              <a:buSzPct val="50000"/>
              <a:buFont typeface="Wingdings 2" panose="05020102010507070707"/>
              <a:buChar char="ß"/>
              <a:defRPr/>
            </a:pPr>
            <a:r>
              <a:rPr lang="en-US" altLang="zh-CN" noProof="0" dirty="0" smtClean="0">
                <a:ln>
                  <a:noFill/>
                </a:ln>
                <a:effectLst/>
                <a:uLnTx/>
                <a:uFillTx/>
                <a:sym typeface="+mn-ea"/>
              </a:rPr>
              <a:t>Dock</a:t>
            </a:r>
            <a:r>
              <a:rPr lang="zh-CN" altLang="en-US" noProof="0" dirty="0" smtClean="0">
                <a:ln>
                  <a:noFill/>
                </a:ln>
                <a:effectLst/>
                <a:uLnTx/>
                <a:uFillTx/>
                <a:sym typeface="+mn-ea"/>
              </a:rPr>
              <a:t>属性规定了子控件与父控件的边缘依赖关系。</a:t>
            </a:r>
            <a:endParaRPr kumimoji="0" lang="zh-CN" alt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chemeClr val="tx2"/>
              </a:buClr>
              <a:buSzPct val="50000"/>
              <a:buFont typeface="Wingdings" panose="05000000000000000000" pitchFamily="2" charset="2"/>
              <a:buChar char="l"/>
              <a:defRPr/>
            </a:pPr>
            <a:endParaRPr kumimoji="0" lang="zh-CN" alt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
                <a:schemeClr val="tx2"/>
              </a:buClr>
              <a:buSzPct val="50000"/>
              <a:buFont typeface="Arial" panose="020B0604020202020204" pitchFamily="34" charset="0"/>
              <a:buChar char="•"/>
              <a:defRPr/>
            </a:pPr>
            <a:endParaRPr kumimoji="0" lang="en-US" altLang="zh-CN" b="0" i="0" u="none" strike="noStrike" kern="1200" cap="none" spc="0" normalizeH="0" baseline="0" noProof="0" dirty="0" smtClean="0">
              <a:ln>
                <a:noFill/>
              </a:ln>
              <a:solidFill>
                <a:schemeClr val="tx1"/>
              </a:solidFill>
              <a:effectLst/>
              <a:uLnTx/>
              <a:uFillTx/>
              <a:latin typeface="+mn-lt"/>
              <a:ea typeface="+mn-ea"/>
              <a:cs typeface="+mn-cs"/>
            </a:endParaRPr>
          </a:p>
          <a:p>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2 </a:t>
            </a:r>
            <a:r>
              <a:rPr lang="zh-CN" altLang="en-US">
                <a:sym typeface="+mn-ea"/>
              </a:rPr>
              <a:t>窗体及控件</a:t>
            </a:r>
            <a:endParaRPr lang="zh-CN" altLang="en-US"/>
          </a:p>
        </p:txBody>
      </p:sp>
      <p:sp>
        <p:nvSpPr>
          <p:cNvPr id="3" name="内容占位符 2"/>
          <p:cNvSpPr>
            <a:spLocks noGrp="1"/>
          </p:cNvSpPr>
          <p:nvPr>
            <p:ph idx="1"/>
          </p:nvPr>
        </p:nvSpPr>
        <p:spPr>
          <a:xfrm>
            <a:off x="838200" y="1490345"/>
            <a:ext cx="8352790" cy="4686935"/>
          </a:xfrm>
        </p:spPr>
        <p:txBody>
          <a:bodyPr/>
          <a:p>
            <a:r>
              <a:rPr lang="zh-CN" altLang="en-US"/>
              <a:t>在 Windows 窗体应用程序中，每个窗体都必不可少地会用到文本框和标签控件。</a:t>
            </a:r>
            <a:endParaRPr lang="zh-CN" altLang="en-US"/>
          </a:p>
          <a:p>
            <a:r>
              <a:rPr lang="zh-CN" altLang="en-US"/>
              <a:t>通常使用标签控件来显示文本。</a:t>
            </a:r>
            <a:endParaRPr lang="zh-CN" altLang="en-US"/>
          </a:p>
          <a:p>
            <a:r>
              <a:rPr lang="zh-CN" altLang="en-US"/>
              <a:t>标签控件王要分为普通的标签 (Label) 和超链接形式的标签 (LinkLabel) 。</a:t>
            </a:r>
            <a:endParaRPr lang="zh-CN" altLang="en-US"/>
          </a:p>
        </p:txBody>
      </p:sp>
      <p:pic>
        <p:nvPicPr>
          <p:cNvPr id="5" name="内容占位符 4"/>
          <p:cNvPicPr>
            <a:picLocks noChangeAspect="1"/>
          </p:cNvPicPr>
          <p:nvPr/>
        </p:nvPicPr>
        <p:blipFill>
          <a:blip r:embed="rId1"/>
          <a:srcRect l="62793" t="9587" r="23711" b="33691"/>
          <a:stretch>
            <a:fillRect/>
          </a:stretch>
        </p:blipFill>
        <p:spPr>
          <a:xfrm>
            <a:off x="9507855" y="1146810"/>
            <a:ext cx="2621915" cy="5711825"/>
          </a:xfrm>
          <a:prstGeom prst="rect">
            <a:avLst/>
          </a:prstGeom>
        </p:spPr>
      </p:pic>
      <p:pic>
        <p:nvPicPr>
          <p:cNvPr id="4" name="图片 3"/>
          <p:cNvPicPr>
            <a:picLocks noChangeAspect="1"/>
          </p:cNvPicPr>
          <p:nvPr/>
        </p:nvPicPr>
        <p:blipFill>
          <a:blip r:embed="rId2"/>
          <a:srcRect l="50475"/>
          <a:stretch>
            <a:fillRect/>
          </a:stretch>
        </p:blipFill>
        <p:spPr>
          <a:xfrm>
            <a:off x="5321935" y="3482975"/>
            <a:ext cx="3013075" cy="2957830"/>
          </a:xfrm>
          <a:prstGeom prst="rect">
            <a:avLst/>
          </a:prstGeom>
        </p:spPr>
      </p:pic>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 </a:t>
            </a:r>
            <a:r>
              <a:rPr lang="zh-CN" altLang="en-US">
                <a:sym typeface="+mn-ea"/>
              </a:rPr>
              <a:t>窗体及控件</a:t>
            </a:r>
            <a:endParaRPr lang="zh-CN" altLang="en-US"/>
          </a:p>
        </p:txBody>
      </p:sp>
      <p:sp>
        <p:nvSpPr>
          <p:cNvPr id="3" name="内容占位符 2"/>
          <p:cNvSpPr>
            <a:spLocks noGrp="1"/>
          </p:cNvSpPr>
          <p:nvPr>
            <p:ph idx="1"/>
          </p:nvPr>
        </p:nvSpPr>
        <p:spPr>
          <a:xfrm>
            <a:off x="838200" y="1490345"/>
            <a:ext cx="10515600" cy="1497330"/>
          </a:xfrm>
        </p:spPr>
        <p:txBody>
          <a:bodyPr/>
          <a:p>
            <a:r>
              <a:rPr lang="zh-CN" altLang="en-US"/>
              <a:t>文本框 (TextBox) 是在窗体中输入信息时最常用的控件，通过设置文本框属性可以实现多行文本框、密码框等。</a:t>
            </a:r>
            <a:endParaRPr lang="zh-CN" altLang="en-US"/>
          </a:p>
          <a:p>
            <a:r>
              <a:rPr lang="zh-CN" altLang="en-US"/>
              <a:t>文本框主要属性， 如下表所示。</a:t>
            </a:r>
            <a:endParaRPr lang="zh-CN" altLang="en-US"/>
          </a:p>
        </p:txBody>
      </p:sp>
      <p:pic>
        <p:nvPicPr>
          <p:cNvPr id="4" name="图片 3"/>
          <p:cNvPicPr>
            <a:picLocks noChangeAspect="1"/>
          </p:cNvPicPr>
          <p:nvPr/>
        </p:nvPicPr>
        <p:blipFill>
          <a:blip r:embed="rId1"/>
          <a:stretch>
            <a:fillRect/>
          </a:stretch>
        </p:blipFill>
        <p:spPr>
          <a:xfrm>
            <a:off x="838200" y="2700020"/>
            <a:ext cx="9815830" cy="3963670"/>
          </a:xfrm>
          <a:prstGeom prst="rect">
            <a:avLst/>
          </a:prstGeom>
        </p:spPr>
      </p:pic>
      <p:pic>
        <p:nvPicPr>
          <p:cNvPr id="5" name="图片 4"/>
          <p:cNvPicPr>
            <a:picLocks noChangeAspect="1"/>
          </p:cNvPicPr>
          <p:nvPr/>
        </p:nvPicPr>
        <p:blipFill>
          <a:blip r:embed="rId2"/>
          <a:srcRect b="56531"/>
          <a:stretch>
            <a:fillRect/>
          </a:stretch>
        </p:blipFill>
        <p:spPr>
          <a:xfrm>
            <a:off x="9385935" y="2171065"/>
            <a:ext cx="2683510" cy="1166495"/>
          </a:xfrm>
          <a:prstGeom prst="rect">
            <a:avLst/>
          </a:prstGeom>
        </p:spPr>
      </p:pic>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2795" y="365125"/>
            <a:ext cx="3460750" cy="989330"/>
          </a:xfrm>
        </p:spPr>
        <p:txBody>
          <a:bodyPr/>
          <a:p>
            <a:r>
              <a:rPr lang="en-US" altLang="zh-CN">
                <a:sym typeface="+mn-ea"/>
              </a:rPr>
              <a:t>2 </a:t>
            </a:r>
            <a:r>
              <a:rPr lang="zh-CN" altLang="en-US">
                <a:sym typeface="+mn-ea"/>
              </a:rPr>
              <a:t>窗体及控件</a:t>
            </a:r>
            <a:endParaRPr lang="zh-CN" altLang="en-US"/>
          </a:p>
        </p:txBody>
      </p:sp>
      <p:sp>
        <p:nvSpPr>
          <p:cNvPr id="3" name="内容占位符 2"/>
          <p:cNvSpPr>
            <a:spLocks noGrp="1"/>
          </p:cNvSpPr>
          <p:nvPr>
            <p:ph idx="1"/>
          </p:nvPr>
        </p:nvSpPr>
        <p:spPr>
          <a:xfrm>
            <a:off x="838200" y="1490345"/>
            <a:ext cx="7226935" cy="3776980"/>
          </a:xfrm>
        </p:spPr>
        <p:txBody>
          <a:bodyPr>
            <a:normAutofit lnSpcReduction="10000"/>
          </a:bodyPr>
          <a:p>
            <a:r>
              <a:rPr lang="zh-CN" altLang="en-US"/>
              <a:t>钮主要用于提交页面的内容，或者是确认某种操作等。</a:t>
            </a:r>
            <a:endParaRPr lang="zh-CN" altLang="en-US"/>
          </a:p>
          <a:p>
            <a:endParaRPr lang="zh-CN" altLang="en-US"/>
          </a:p>
          <a:p>
            <a:r>
              <a:rPr lang="zh-CN" altLang="en-US"/>
              <a:t>按钮包括普通的按钮 (Button)、单选按钮 (RadioButton)，本节主要讲解按钮的应用，单选按钮将在下一节《C# RadioButton》为大家讲解。</a:t>
            </a:r>
            <a:endParaRPr lang="zh-CN" altLang="en-US"/>
          </a:p>
          <a:p>
            <a:endParaRPr lang="zh-CN" altLang="en-US"/>
          </a:p>
          <a:p>
            <a:r>
              <a:rPr lang="zh-CN" altLang="en-US"/>
              <a:t>按钮常用的属性包括在按钮中显示的文字 (Text) 以及按钮外观设置的属性，最常用的事件是单击（</a:t>
            </a:r>
            <a:r>
              <a:rPr lang="en-US" altLang="zh-CN" dirty="0">
                <a:sym typeface="+mn-ea"/>
              </a:rPr>
              <a:t>Click</a:t>
            </a:r>
            <a:r>
              <a:rPr lang="zh-CN" altLang="en-US" dirty="0">
                <a:sym typeface="+mn-ea"/>
              </a:rPr>
              <a:t>和</a:t>
            </a:r>
            <a:r>
              <a:rPr lang="en-US" altLang="zh-CN" dirty="0">
                <a:sym typeface="+mn-ea"/>
              </a:rPr>
              <a:t>DoubleClick</a:t>
            </a:r>
            <a:r>
              <a:rPr lang="zh-CN" altLang="en-US"/>
              <a:t>）</a:t>
            </a:r>
            <a:r>
              <a:rPr lang="zh-CN" altLang="en-US">
                <a:sym typeface="+mn-ea"/>
              </a:rPr>
              <a:t>事件</a:t>
            </a:r>
            <a:r>
              <a:rPr lang="zh-CN" altLang="en-US"/>
              <a:t>。</a:t>
            </a:r>
            <a:endParaRPr lang="zh-CN" altLang="en-US"/>
          </a:p>
        </p:txBody>
      </p:sp>
      <p:pic>
        <p:nvPicPr>
          <p:cNvPr id="4" name="图片 3"/>
          <p:cNvPicPr>
            <a:picLocks noChangeAspect="1"/>
          </p:cNvPicPr>
          <p:nvPr/>
        </p:nvPicPr>
        <p:blipFill>
          <a:blip r:embed="rId1"/>
          <a:stretch>
            <a:fillRect/>
          </a:stretch>
        </p:blipFill>
        <p:spPr>
          <a:xfrm>
            <a:off x="8065135" y="1354455"/>
            <a:ext cx="3912870" cy="3912870"/>
          </a:xfrm>
          <a:prstGeom prst="rect">
            <a:avLst/>
          </a:prstGeom>
        </p:spPr>
      </p:pic>
      <p:sp>
        <p:nvSpPr>
          <p:cNvPr id="1073742850" name="矩形 1073742849"/>
          <p:cNvSpPr/>
          <p:nvPr/>
        </p:nvSpPr>
        <p:spPr>
          <a:xfrm>
            <a:off x="8778875" y="4089400"/>
            <a:ext cx="2486025" cy="620395"/>
          </a:xfrm>
          <a:prstGeom prst="rect">
            <a:avLst/>
          </a:prstGeom>
          <a:noFill/>
          <a:ln w="38100" cap="flat" cmpd="sng">
            <a:solidFill>
              <a:srgbClr val="FFFF00"/>
            </a:solidFill>
            <a:prstDash val="solid"/>
            <a:miter/>
            <a:headEnd type="none" w="med" len="med"/>
            <a:tailEnd type="none" w="med" len="med"/>
          </a:ln>
          <a:extLst>
            <a:ext uri="{909E8E84-426E-40DD-AFC4-6F175D3DCCD1}">
              <a14:hiddenFill xmlns:a14="http://schemas.microsoft.com/office/drawing/2010/main">
                <a:solidFill>
                  <a:srgbClr val="FFFFFF"/>
                </a:solidFill>
              </a14:hiddenFill>
            </a:ext>
          </a:extLst>
        </p:spPr>
        <p:txBody>
          <a:bodyPr/>
          <a:p>
            <a:endParaRPr lang="zh-CN" altLang="en-US"/>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2 </a:t>
            </a:r>
            <a:r>
              <a:rPr lang="zh-CN" altLang="en-US">
                <a:sym typeface="+mn-ea"/>
              </a:rPr>
              <a:t>窗体及控件</a:t>
            </a:r>
            <a:endParaRPr lang="zh-CN" altLang="en-US"/>
          </a:p>
        </p:txBody>
      </p:sp>
      <p:pic>
        <p:nvPicPr>
          <p:cNvPr id="4" name="内容占位符 3"/>
          <p:cNvPicPr>
            <a:picLocks noChangeAspect="1"/>
          </p:cNvPicPr>
          <p:nvPr>
            <p:ph idx="1"/>
          </p:nvPr>
        </p:nvPicPr>
        <p:blipFill>
          <a:blip r:embed="rId1"/>
          <a:stretch>
            <a:fillRect/>
          </a:stretch>
        </p:blipFill>
        <p:spPr>
          <a:xfrm>
            <a:off x="5469255" y="797560"/>
            <a:ext cx="6099175" cy="5790565"/>
          </a:xfrm>
          <a:prstGeom prst="rect">
            <a:avLst/>
          </a:prstGeom>
        </p:spPr>
      </p:pic>
      <p:pic>
        <p:nvPicPr>
          <p:cNvPr id="5" name="图片 4"/>
          <p:cNvPicPr>
            <a:picLocks noChangeAspect="1"/>
          </p:cNvPicPr>
          <p:nvPr/>
        </p:nvPicPr>
        <p:blipFill>
          <a:blip r:embed="rId2"/>
          <a:stretch>
            <a:fillRect/>
          </a:stretch>
        </p:blipFill>
        <p:spPr>
          <a:xfrm>
            <a:off x="838200" y="1465580"/>
            <a:ext cx="4234815" cy="4234815"/>
          </a:xfrm>
          <a:prstGeom prst="rect">
            <a:avLst/>
          </a:prstGeom>
        </p:spPr>
      </p:pic>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 </a:t>
            </a:r>
            <a:r>
              <a:rPr lang="zh-CN" altLang="en-US">
                <a:sym typeface="+mn-ea"/>
              </a:rPr>
              <a:t>窗体及控件</a:t>
            </a:r>
            <a:endParaRPr lang="zh-CN" altLang="en-US" b="1"/>
          </a:p>
        </p:txBody>
      </p:sp>
      <p:pic>
        <p:nvPicPr>
          <p:cNvPr id="4" name="内容占位符 3"/>
          <p:cNvPicPr>
            <a:picLocks noChangeAspect="1"/>
          </p:cNvPicPr>
          <p:nvPr>
            <p:ph idx="1"/>
          </p:nvPr>
        </p:nvPicPr>
        <p:blipFill>
          <a:blip r:embed="rId1"/>
          <a:stretch>
            <a:fillRect/>
          </a:stretch>
        </p:blipFill>
        <p:spPr>
          <a:xfrm>
            <a:off x="838200" y="1644015"/>
            <a:ext cx="3810000" cy="3810000"/>
          </a:xfrm>
          <a:prstGeom prst="rect">
            <a:avLst/>
          </a:prstGeom>
        </p:spPr>
      </p:pic>
      <p:sp>
        <p:nvSpPr>
          <p:cNvPr id="5" name="文本框 4"/>
          <p:cNvSpPr txBox="1"/>
          <p:nvPr/>
        </p:nvSpPr>
        <p:spPr>
          <a:xfrm>
            <a:off x="838200" y="5666105"/>
            <a:ext cx="4048125" cy="1198880"/>
          </a:xfrm>
          <a:prstGeom prst="rect">
            <a:avLst/>
          </a:prstGeom>
          <a:noFill/>
        </p:spPr>
        <p:txBody>
          <a:bodyPr wrap="square" rtlCol="0" anchor="t">
            <a:spAutoFit/>
          </a:bodyPr>
          <a:p>
            <a:r>
              <a:rPr lang="zh-CN" altLang="en-US"/>
              <a:t>在 C# 语言中 RadioButton 是单选按钮控件，多个 RadioButton 控件可以为一组，这一组内的 RadioButton 控件只能有一个被选中。</a:t>
            </a:r>
            <a:endParaRPr lang="zh-CN" altLang="en-US"/>
          </a:p>
        </p:txBody>
      </p:sp>
      <p:sp>
        <p:nvSpPr>
          <p:cNvPr id="6" name="文本框 5"/>
          <p:cNvSpPr txBox="1"/>
          <p:nvPr/>
        </p:nvSpPr>
        <p:spPr>
          <a:xfrm>
            <a:off x="5579110" y="4141470"/>
            <a:ext cx="4814570" cy="2030095"/>
          </a:xfrm>
          <a:prstGeom prst="rect">
            <a:avLst/>
          </a:prstGeom>
          <a:noFill/>
        </p:spPr>
        <p:txBody>
          <a:bodyPr wrap="square" rtlCol="0" anchor="t">
            <a:spAutoFit/>
          </a:bodyPr>
          <a:p>
            <a:r>
              <a:rPr lang="zh-CN" altLang="en-US"/>
              <a:t>在 C# 语言中复选框 (CheckBox) 是与单选按钮相对应的，用于选择多个选项的操作。</a:t>
            </a:r>
            <a:endParaRPr lang="zh-CN" altLang="en-US"/>
          </a:p>
          <a:p>
            <a:endParaRPr lang="zh-CN" altLang="en-US"/>
          </a:p>
          <a:p>
            <a:r>
              <a:rPr lang="zh-CN" altLang="en-US"/>
              <a:t>复选框主要的属性是：Name、Text、Checked。</a:t>
            </a:r>
            <a:endParaRPr lang="zh-CN" altLang="en-US"/>
          </a:p>
          <a:p>
            <a:endParaRPr lang="zh-CN" altLang="en-US"/>
          </a:p>
          <a:p>
            <a:r>
              <a:rPr lang="zh-CN" altLang="en-US"/>
              <a:t>主要的事件就是 CheckedChanged 事件。</a:t>
            </a:r>
            <a:endParaRPr lang="zh-CN" altLang="en-US"/>
          </a:p>
        </p:txBody>
      </p:sp>
      <p:pic>
        <p:nvPicPr>
          <p:cNvPr id="7" name="图片 6"/>
          <p:cNvPicPr>
            <a:picLocks noChangeAspect="1"/>
          </p:cNvPicPr>
          <p:nvPr/>
        </p:nvPicPr>
        <p:blipFill>
          <a:blip r:embed="rId2"/>
          <a:stretch>
            <a:fillRect/>
          </a:stretch>
        </p:blipFill>
        <p:spPr>
          <a:xfrm>
            <a:off x="5399405" y="776605"/>
            <a:ext cx="5802630" cy="3097530"/>
          </a:xfrm>
          <a:prstGeom prst="rect">
            <a:avLst/>
          </a:prstGeom>
        </p:spPr>
      </p:pic>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2 </a:t>
            </a:r>
            <a:r>
              <a:rPr lang="zh-CN" altLang="en-US">
                <a:sym typeface="+mn-ea"/>
              </a:rPr>
              <a:t>窗体及控件</a:t>
            </a:r>
            <a:endParaRPr lang="zh-CN" altLang="en-US"/>
          </a:p>
        </p:txBody>
      </p:sp>
      <p:pic>
        <p:nvPicPr>
          <p:cNvPr id="8" name="内容占位符 7"/>
          <p:cNvPicPr>
            <a:picLocks noChangeAspect="1"/>
          </p:cNvPicPr>
          <p:nvPr>
            <p:ph idx="1"/>
          </p:nvPr>
        </p:nvPicPr>
        <p:blipFill>
          <a:blip r:embed="rId1"/>
          <a:stretch>
            <a:fillRect/>
          </a:stretch>
        </p:blipFill>
        <p:spPr>
          <a:xfrm>
            <a:off x="935355" y="1453515"/>
            <a:ext cx="6764655" cy="534670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1 </a:t>
            </a:r>
            <a:r>
              <a:rPr lang="zh-CN" altLang="en-US">
                <a:sym typeface="+mn-ea"/>
              </a:rPr>
              <a:t>C# GUI开发初步</a:t>
            </a:r>
            <a:endParaRPr lang="en-US" altLang="zh-CN"/>
          </a:p>
        </p:txBody>
      </p:sp>
      <p:sp>
        <p:nvSpPr>
          <p:cNvPr id="3" name="内容占位符 2"/>
          <p:cNvSpPr/>
          <p:nvPr>
            <p:ph sz="half" idx="1"/>
          </p:nvPr>
        </p:nvSpPr>
        <p:spPr>
          <a:xfrm>
            <a:off x="838200" y="1515745"/>
            <a:ext cx="10597515" cy="3082290"/>
          </a:xfrm>
        </p:spPr>
        <p:txBody>
          <a:bodyPr>
            <a:normAutofit lnSpcReduction="20000"/>
          </a:bodyPr>
          <a:p>
            <a:pPr>
              <a:lnSpc>
                <a:spcPct val="100000"/>
              </a:lnSpc>
            </a:pPr>
            <a:r>
              <a:rPr lang="zh-CN" altLang="en-US"/>
              <a:t> WinForm 是 Windows Form 的简称，是基于 .NET Framework 平台的客户端（PC软件）开发技术， 一般使用 C# 编程。</a:t>
            </a:r>
            <a:endParaRPr lang="zh-CN" altLang="en-US"/>
          </a:p>
          <a:p>
            <a:pPr>
              <a:lnSpc>
                <a:spcPct val="100000"/>
              </a:lnSpc>
            </a:pPr>
            <a:r>
              <a:rPr lang="zh-CN" altLang="en-US"/>
              <a:t> C# WinForm 编程需要创建「Windows窗体应用程序」项目。</a:t>
            </a:r>
            <a:endParaRPr lang="zh-CN" altLang="en-US"/>
          </a:p>
          <a:p>
            <a:pPr>
              <a:lnSpc>
                <a:spcPct val="100000"/>
              </a:lnSpc>
            </a:pPr>
            <a:r>
              <a:rPr lang="zh-CN" altLang="en-US"/>
              <a:t> .NET 提供了大量 Windows 风格的控件和事件</a:t>
            </a:r>
            <a:endParaRPr lang="zh-CN" altLang="en-US"/>
          </a:p>
          <a:p>
            <a:pPr>
              <a:lnSpc>
                <a:spcPct val="100000"/>
              </a:lnSpc>
            </a:pPr>
            <a:r>
              <a:rPr lang="zh-CN" altLang="en-US"/>
              <a:t>Windows 窗体应用程序也称为事件驱动程序，也就是通过鼠标单击界面上的控件、通过键盘输入操作控件等操作来触发控件的不同事件完成相应的操作。例如单击按钮、右击界面、向文本框中输入内容等操作。</a:t>
            </a:r>
            <a:endParaRPr lang="zh-CN" altLang="en-US"/>
          </a:p>
        </p:txBody>
      </p:sp>
      <p:pic>
        <p:nvPicPr>
          <p:cNvPr id="14" name="图片 13"/>
          <p:cNvPicPr>
            <a:picLocks noChangeAspect="1"/>
          </p:cNvPicPr>
          <p:nvPr/>
        </p:nvPicPr>
        <p:blipFill>
          <a:blip r:embed="rId1"/>
          <a:srcRect r="27994" b="66190"/>
          <a:stretch>
            <a:fillRect/>
          </a:stretch>
        </p:blipFill>
        <p:spPr>
          <a:xfrm>
            <a:off x="5166995" y="4475480"/>
            <a:ext cx="5979795" cy="1942465"/>
          </a:xfrm>
          <a:prstGeom prst="rect">
            <a:avLst/>
          </a:prstGeom>
        </p:spPr>
      </p:pic>
      <p:pic>
        <p:nvPicPr>
          <p:cNvPr id="16" name="图片 15"/>
          <p:cNvPicPr>
            <a:picLocks noChangeAspect="1"/>
          </p:cNvPicPr>
          <p:nvPr/>
        </p:nvPicPr>
        <p:blipFill>
          <a:blip r:embed="rId2"/>
          <a:srcRect r="42737"/>
          <a:stretch>
            <a:fillRect/>
          </a:stretch>
        </p:blipFill>
        <p:spPr>
          <a:xfrm>
            <a:off x="3086735" y="4365625"/>
            <a:ext cx="1786890" cy="2589530"/>
          </a:xfrm>
          <a:prstGeom prst="rect">
            <a:avLst/>
          </a:prstGeom>
        </p:spPr>
      </p:pic>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2 </a:t>
            </a:r>
            <a:r>
              <a:rPr lang="zh-CN" altLang="en-US">
                <a:sym typeface="+mn-ea"/>
              </a:rPr>
              <a:t>窗体及控件</a:t>
            </a:r>
            <a:endParaRPr lang="zh-CN" altLang="en-US"/>
          </a:p>
        </p:txBody>
      </p:sp>
      <p:pic>
        <p:nvPicPr>
          <p:cNvPr id="4" name="内容占位符 3"/>
          <p:cNvPicPr>
            <a:picLocks noChangeAspect="1"/>
          </p:cNvPicPr>
          <p:nvPr>
            <p:ph idx="1"/>
          </p:nvPr>
        </p:nvPicPr>
        <p:blipFill>
          <a:blip r:embed="rId1"/>
          <a:stretch>
            <a:fillRect/>
          </a:stretch>
        </p:blipFill>
        <p:spPr>
          <a:xfrm>
            <a:off x="184150" y="1524000"/>
            <a:ext cx="2857500" cy="2857500"/>
          </a:xfrm>
          <a:prstGeom prst="rect">
            <a:avLst/>
          </a:prstGeom>
        </p:spPr>
      </p:pic>
      <p:pic>
        <p:nvPicPr>
          <p:cNvPr id="5" name="图片 4"/>
          <p:cNvPicPr>
            <a:picLocks noChangeAspect="1"/>
          </p:cNvPicPr>
          <p:nvPr/>
        </p:nvPicPr>
        <p:blipFill>
          <a:blip r:embed="rId2"/>
          <a:srcRect r="38392"/>
          <a:stretch>
            <a:fillRect/>
          </a:stretch>
        </p:blipFill>
        <p:spPr>
          <a:xfrm>
            <a:off x="4667250" y="1523365"/>
            <a:ext cx="2857500" cy="2857500"/>
          </a:xfrm>
          <a:prstGeom prst="rect">
            <a:avLst/>
          </a:prstGeom>
        </p:spPr>
      </p:pic>
      <p:pic>
        <p:nvPicPr>
          <p:cNvPr id="6" name="图片 5"/>
          <p:cNvPicPr>
            <a:picLocks noChangeAspect="1"/>
          </p:cNvPicPr>
          <p:nvPr/>
        </p:nvPicPr>
        <p:blipFill>
          <a:blip r:embed="rId3"/>
          <a:stretch>
            <a:fillRect/>
          </a:stretch>
        </p:blipFill>
        <p:spPr>
          <a:xfrm>
            <a:off x="8496935" y="1524000"/>
            <a:ext cx="2856865" cy="2856865"/>
          </a:xfrm>
          <a:prstGeom prst="rect">
            <a:avLst/>
          </a:prstGeom>
        </p:spPr>
      </p:pic>
      <p:pic>
        <p:nvPicPr>
          <p:cNvPr id="7" name="图片 6"/>
          <p:cNvPicPr>
            <a:picLocks noChangeAspect="1"/>
          </p:cNvPicPr>
          <p:nvPr/>
        </p:nvPicPr>
        <p:blipFill>
          <a:blip r:embed="rId4"/>
          <a:stretch>
            <a:fillRect/>
          </a:stretch>
        </p:blipFill>
        <p:spPr>
          <a:xfrm>
            <a:off x="184150" y="4554220"/>
            <a:ext cx="2887980" cy="1443990"/>
          </a:xfrm>
          <a:prstGeom prst="rect">
            <a:avLst/>
          </a:prstGeom>
        </p:spPr>
      </p:pic>
      <p:pic>
        <p:nvPicPr>
          <p:cNvPr id="8" name="图片 7"/>
          <p:cNvPicPr>
            <a:picLocks noChangeAspect="1"/>
          </p:cNvPicPr>
          <p:nvPr/>
        </p:nvPicPr>
        <p:blipFill>
          <a:blip r:embed="rId5"/>
          <a:stretch>
            <a:fillRect/>
          </a:stretch>
        </p:blipFill>
        <p:spPr>
          <a:xfrm>
            <a:off x="3254375" y="4472940"/>
            <a:ext cx="2857500" cy="2466975"/>
          </a:xfrm>
          <a:prstGeom prst="rect">
            <a:avLst/>
          </a:prstGeom>
        </p:spPr>
      </p:pic>
      <p:pic>
        <p:nvPicPr>
          <p:cNvPr id="9" name="图片 8"/>
          <p:cNvPicPr>
            <a:picLocks noChangeAspect="1"/>
          </p:cNvPicPr>
          <p:nvPr/>
        </p:nvPicPr>
        <p:blipFill>
          <a:blip r:embed="rId6"/>
          <a:srcRect r="34622" b="54489"/>
          <a:stretch>
            <a:fillRect/>
          </a:stretch>
        </p:blipFill>
        <p:spPr>
          <a:xfrm>
            <a:off x="6359525" y="5090795"/>
            <a:ext cx="1972310" cy="1372870"/>
          </a:xfrm>
          <a:prstGeom prst="rect">
            <a:avLst/>
          </a:prstGeom>
        </p:spPr>
      </p:pic>
      <p:pic>
        <p:nvPicPr>
          <p:cNvPr id="10" name="图片 9"/>
          <p:cNvPicPr>
            <a:picLocks noChangeAspect="1"/>
          </p:cNvPicPr>
          <p:nvPr/>
        </p:nvPicPr>
        <p:blipFill>
          <a:blip r:embed="rId7"/>
          <a:stretch>
            <a:fillRect/>
          </a:stretch>
        </p:blipFill>
        <p:spPr>
          <a:xfrm>
            <a:off x="8559165" y="6099810"/>
            <a:ext cx="3482340" cy="448310"/>
          </a:xfrm>
          <a:prstGeom prst="rect">
            <a:avLst/>
          </a:prstGeom>
        </p:spPr>
      </p:pic>
      <p:pic>
        <p:nvPicPr>
          <p:cNvPr id="11" name="图片 10"/>
          <p:cNvPicPr>
            <a:picLocks noChangeAspect="1"/>
          </p:cNvPicPr>
          <p:nvPr/>
        </p:nvPicPr>
        <p:blipFill>
          <a:blip r:embed="rId8"/>
          <a:stretch>
            <a:fillRect/>
          </a:stretch>
        </p:blipFill>
        <p:spPr>
          <a:xfrm>
            <a:off x="8559165" y="5109845"/>
            <a:ext cx="3414395" cy="718185"/>
          </a:xfrm>
          <a:prstGeom prst="rect">
            <a:avLst/>
          </a:prstGeom>
        </p:spPr>
      </p:pic>
    </p:spTree>
    <p:custDataLst>
      <p:tags r:id="rId9"/>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2 </a:t>
            </a:r>
            <a:r>
              <a:rPr lang="zh-CN" altLang="en-US">
                <a:sym typeface="+mn-ea"/>
              </a:rPr>
              <a:t>窗体及控件</a:t>
            </a:r>
            <a:endParaRPr lang="zh-CN" altLang="en-US"/>
          </a:p>
        </p:txBody>
      </p:sp>
      <p:pic>
        <p:nvPicPr>
          <p:cNvPr id="5" name="内容占位符 4"/>
          <p:cNvPicPr>
            <a:picLocks noChangeAspect="1"/>
          </p:cNvPicPr>
          <p:nvPr>
            <p:ph idx="1"/>
          </p:nvPr>
        </p:nvPicPr>
        <p:blipFill>
          <a:blip r:embed="rId1"/>
          <a:stretch>
            <a:fillRect/>
          </a:stretch>
        </p:blipFill>
        <p:spPr>
          <a:xfrm>
            <a:off x="248920" y="2138045"/>
            <a:ext cx="3022600" cy="4013200"/>
          </a:xfrm>
          <a:prstGeom prst="rect">
            <a:avLst/>
          </a:prstGeom>
        </p:spPr>
      </p:pic>
      <p:pic>
        <p:nvPicPr>
          <p:cNvPr id="6" name="图片 5"/>
          <p:cNvPicPr>
            <a:picLocks noChangeAspect="1"/>
          </p:cNvPicPr>
          <p:nvPr/>
        </p:nvPicPr>
        <p:blipFill>
          <a:blip r:embed="rId2"/>
          <a:stretch>
            <a:fillRect/>
          </a:stretch>
        </p:blipFill>
        <p:spPr>
          <a:xfrm>
            <a:off x="3538220" y="1422400"/>
            <a:ext cx="3627755" cy="2694305"/>
          </a:xfrm>
          <a:prstGeom prst="rect">
            <a:avLst/>
          </a:prstGeom>
        </p:spPr>
      </p:pic>
      <p:pic>
        <p:nvPicPr>
          <p:cNvPr id="8" name="图片 7"/>
          <p:cNvPicPr>
            <a:picLocks noChangeAspect="1"/>
          </p:cNvPicPr>
          <p:nvPr/>
        </p:nvPicPr>
        <p:blipFill>
          <a:blip r:embed="rId3"/>
          <a:srcRect t="17189"/>
          <a:stretch>
            <a:fillRect/>
          </a:stretch>
        </p:blipFill>
        <p:spPr>
          <a:xfrm>
            <a:off x="7520940" y="365125"/>
            <a:ext cx="4335145" cy="3037840"/>
          </a:xfrm>
          <a:prstGeom prst="rect">
            <a:avLst/>
          </a:prstGeom>
        </p:spPr>
      </p:pic>
      <p:pic>
        <p:nvPicPr>
          <p:cNvPr id="9" name="图片 8"/>
          <p:cNvPicPr>
            <a:picLocks noChangeAspect="1"/>
          </p:cNvPicPr>
          <p:nvPr/>
        </p:nvPicPr>
        <p:blipFill>
          <a:blip r:embed="rId4"/>
          <a:stretch>
            <a:fillRect/>
          </a:stretch>
        </p:blipFill>
        <p:spPr>
          <a:xfrm>
            <a:off x="8275320" y="3639185"/>
            <a:ext cx="2826385" cy="2882900"/>
          </a:xfrm>
          <a:prstGeom prst="rect">
            <a:avLst/>
          </a:prstGeom>
        </p:spPr>
      </p:pic>
    </p:spTree>
    <p:custDataLst>
      <p:tags r:id="rId5"/>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399415" y="365125"/>
            <a:ext cx="7934325" cy="5836285"/>
          </a:xfrm>
          <a:prstGeom prst="rect">
            <a:avLst/>
          </a:prstGeom>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4" name="文本框 3"/>
          <p:cNvSpPr txBox="1"/>
          <p:nvPr/>
        </p:nvSpPr>
        <p:spPr>
          <a:xfrm>
            <a:off x="1153795" y="2191385"/>
            <a:ext cx="9563100" cy="583565"/>
          </a:xfrm>
          <a:prstGeom prst="rect">
            <a:avLst/>
          </a:prstGeom>
          <a:noFill/>
        </p:spPr>
        <p:txBody>
          <a:bodyPr wrap="square" rtlCol="0" anchor="t">
            <a:spAutoFit/>
          </a:bodyPr>
          <a:p>
            <a:r>
              <a:rPr lang="zh-CN" altLang="en-US" sz="3200"/>
              <a:t>http://c.biancheng.net/csharp/winform/</a:t>
            </a:r>
            <a:endParaRPr lang="zh-CN" altLang="en-US" sz="32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6" name="文本框 5"/>
          <p:cNvSpPr txBox="1"/>
          <p:nvPr/>
        </p:nvSpPr>
        <p:spPr>
          <a:xfrm>
            <a:off x="838200" y="1515745"/>
            <a:ext cx="4852035" cy="3784600"/>
          </a:xfrm>
          <a:prstGeom prst="rect">
            <a:avLst/>
          </a:prstGeom>
          <a:noFill/>
        </p:spPr>
        <p:txBody>
          <a:bodyPr wrap="square" rtlCol="0" anchor="t">
            <a:spAutoFit/>
          </a:bodyPr>
          <a:p>
            <a:pPr marL="342900" lvl="1" indent="-342900" eaLnBrk="1" hangingPunct="1">
              <a:lnSpc>
                <a:spcPct val="120000"/>
              </a:lnSpc>
              <a:buFont typeface="Arial" panose="020B0604020202020204" pitchFamily="34" charset="0"/>
              <a:buChar char="•"/>
            </a:pPr>
            <a:r>
              <a:rPr lang="zh-CN" altLang="en-US" sz="2000" dirty="0">
                <a:sym typeface="+mn-ea"/>
              </a:rPr>
              <a:t>通过</a:t>
            </a:r>
            <a:r>
              <a:rPr lang="en-US" altLang="zh-CN" sz="2000" dirty="0">
                <a:sym typeface="+mn-ea"/>
              </a:rPr>
              <a:t>Windows</a:t>
            </a:r>
            <a:r>
              <a:rPr lang="zh-CN" altLang="en-US" sz="2000" dirty="0">
                <a:sym typeface="+mn-ea"/>
              </a:rPr>
              <a:t>“窗体设计器”进行设计窗体，用户就可以创建</a:t>
            </a:r>
            <a:r>
              <a:rPr lang="en-US" altLang="zh-CN" sz="2000" dirty="0">
                <a:sym typeface="+mn-ea"/>
              </a:rPr>
              <a:t>Windows</a:t>
            </a:r>
            <a:r>
              <a:rPr lang="zh-CN" altLang="en-US" sz="2000" dirty="0">
                <a:sym typeface="+mn-ea"/>
              </a:rPr>
              <a:t>应用程序和客户机</a:t>
            </a:r>
            <a:r>
              <a:rPr lang="en-US" altLang="zh-CN" sz="2000" dirty="0">
                <a:sym typeface="+mn-ea"/>
              </a:rPr>
              <a:t>/</a:t>
            </a:r>
            <a:r>
              <a:rPr lang="zh-CN" altLang="en-US" sz="2000" dirty="0">
                <a:sym typeface="+mn-ea"/>
              </a:rPr>
              <a:t>服务器应用程序。</a:t>
            </a:r>
            <a:endParaRPr lang="zh-CN" altLang="en-US" sz="2000" dirty="0">
              <a:sym typeface="+mn-ea"/>
            </a:endParaRPr>
          </a:p>
          <a:p>
            <a:pPr marL="342900" lvl="1" indent="-342900" eaLnBrk="1" hangingPunct="1">
              <a:lnSpc>
                <a:spcPct val="120000"/>
              </a:lnSpc>
              <a:buFont typeface="Arial" panose="020B0604020202020204" pitchFamily="34" charset="0"/>
              <a:buChar char="•"/>
            </a:pPr>
            <a:endParaRPr lang="zh-CN" altLang="en-US" sz="2000" dirty="0">
              <a:sym typeface="+mn-ea"/>
            </a:endParaRPr>
          </a:p>
          <a:p>
            <a:pPr marL="342900" lvl="1" indent="-342900" eaLnBrk="1" hangingPunct="1">
              <a:lnSpc>
                <a:spcPct val="120000"/>
              </a:lnSpc>
              <a:buFont typeface="Arial" panose="020B0604020202020204" pitchFamily="34" charset="0"/>
              <a:buChar char="•"/>
            </a:pPr>
            <a:r>
              <a:rPr lang="zh-CN" altLang="en-US" sz="2000" dirty="0">
                <a:sym typeface="+mn-ea"/>
              </a:rPr>
              <a:t>用户可对窗体设定某些特性并在其上添加控件，</a:t>
            </a:r>
            <a:endParaRPr lang="zh-CN" altLang="en-US" sz="2000" dirty="0">
              <a:sym typeface="+mn-ea"/>
            </a:endParaRPr>
          </a:p>
          <a:p>
            <a:pPr marL="342900" lvl="1" indent="-342900" eaLnBrk="1" hangingPunct="1">
              <a:lnSpc>
                <a:spcPct val="120000"/>
              </a:lnSpc>
              <a:buFont typeface="Arial" panose="020B0604020202020204" pitchFamily="34" charset="0"/>
              <a:buChar char="•"/>
            </a:pPr>
            <a:endParaRPr lang="zh-CN" altLang="en-US" sz="2000" dirty="0">
              <a:sym typeface="+mn-ea"/>
            </a:endParaRPr>
          </a:p>
          <a:p>
            <a:pPr marL="342900" lvl="1" indent="-342900" eaLnBrk="1" hangingPunct="1">
              <a:lnSpc>
                <a:spcPct val="120000"/>
              </a:lnSpc>
              <a:buFont typeface="Arial" panose="020B0604020202020204" pitchFamily="34" charset="0"/>
              <a:buChar char="•"/>
            </a:pPr>
            <a:r>
              <a:rPr lang="zh-CN" altLang="en-US" sz="2000" dirty="0">
                <a:sym typeface="+mn-ea"/>
              </a:rPr>
              <a:t>设置各个控件的属性、事件</a:t>
            </a:r>
            <a:endParaRPr lang="zh-CN" altLang="en-US" sz="2000" dirty="0">
              <a:sym typeface="+mn-ea"/>
            </a:endParaRPr>
          </a:p>
          <a:p>
            <a:pPr marL="342900" lvl="1" indent="-342900" eaLnBrk="1" hangingPunct="1">
              <a:lnSpc>
                <a:spcPct val="120000"/>
              </a:lnSpc>
              <a:buFont typeface="Arial" panose="020B0604020202020204" pitchFamily="34" charset="0"/>
              <a:buChar char="•"/>
            </a:pPr>
            <a:endParaRPr lang="zh-CN" altLang="en-US" sz="2000" dirty="0">
              <a:sym typeface="+mn-ea"/>
            </a:endParaRPr>
          </a:p>
          <a:p>
            <a:pPr marL="342900" lvl="1" indent="-342900" eaLnBrk="1" hangingPunct="1">
              <a:lnSpc>
                <a:spcPct val="120000"/>
              </a:lnSpc>
              <a:buFont typeface="Arial" panose="020B0604020202020204" pitchFamily="34" charset="0"/>
              <a:buChar char="•"/>
            </a:pPr>
            <a:r>
              <a:rPr lang="zh-CN" altLang="en-US" sz="2000" dirty="0">
                <a:sym typeface="+mn-ea"/>
              </a:rPr>
              <a:t>然后编写代码以增加控件和窗体的功能。</a:t>
            </a:r>
            <a:endParaRPr lang="zh-CN" altLang="en-US" sz="2000" dirty="0">
              <a:sym typeface="+mn-ea"/>
            </a:endParaRPr>
          </a:p>
        </p:txBody>
      </p:sp>
      <p:sp>
        <p:nvSpPr>
          <p:cNvPr id="7" name="文本框 6"/>
          <p:cNvSpPr txBox="1"/>
          <p:nvPr/>
        </p:nvSpPr>
        <p:spPr>
          <a:xfrm>
            <a:off x="5918835" y="1645285"/>
            <a:ext cx="5434330" cy="1087755"/>
          </a:xfrm>
          <a:prstGeom prst="rect">
            <a:avLst/>
          </a:prstGeom>
          <a:noFill/>
        </p:spPr>
        <p:txBody>
          <a:bodyPr wrap="square" rtlCol="0" anchor="t">
            <a:spAutoFit/>
          </a:bodyPr>
          <a:p>
            <a:pPr marL="342900" marR="0" lvl="0" indent="-342900" algn="l" defTabSz="914400" rtl="0" eaLnBrk="1" fontAlgn="auto" latinLnBrk="0" hangingPunct="1">
              <a:lnSpc>
                <a:spcPct val="120000"/>
              </a:lnSpc>
              <a:spcBef>
                <a:spcPct val="20000"/>
              </a:spcBef>
              <a:spcAft>
                <a:spcPts val="0"/>
              </a:spcAft>
              <a:buClr>
                <a:schemeClr val="tx2"/>
              </a:buClr>
              <a:buSzPct val="50000"/>
              <a:buFont typeface="Wingdings 2" panose="05020102010507070707"/>
              <a:buChar char="ß"/>
              <a:defRPr/>
            </a:pPr>
            <a:r>
              <a:rPr lang="zh-CN" altLang="en-US" noProof="0" dirty="0" smtClean="0">
                <a:ln>
                  <a:noFill/>
                </a:ln>
                <a:effectLst/>
                <a:uLnTx/>
                <a:uFillTx/>
                <a:sym typeface="+mn-ea"/>
              </a:rPr>
              <a:t>典型的</a:t>
            </a:r>
            <a:r>
              <a:rPr lang="en-US" altLang="zh-CN" noProof="0" dirty="0" smtClean="0">
                <a:ln>
                  <a:noFill/>
                </a:ln>
                <a:effectLst/>
                <a:uLnTx/>
                <a:uFillTx/>
                <a:sym typeface="+mn-ea"/>
              </a:rPr>
              <a:t>Windows</a:t>
            </a:r>
            <a:r>
              <a:rPr lang="zh-CN" altLang="en-US" noProof="0" dirty="0" smtClean="0">
                <a:ln>
                  <a:noFill/>
                </a:ln>
                <a:effectLst/>
                <a:uLnTx/>
                <a:uFillTx/>
                <a:sym typeface="+mn-ea"/>
              </a:rPr>
              <a:t>应用程序通常包括窗体（</a:t>
            </a:r>
            <a:r>
              <a:rPr lang="en-US" altLang="zh-CN" noProof="0" dirty="0" smtClean="0">
                <a:ln>
                  <a:noFill/>
                </a:ln>
                <a:effectLst/>
                <a:uLnTx/>
                <a:uFillTx/>
                <a:sym typeface="+mn-ea"/>
              </a:rPr>
              <a:t>Forms</a:t>
            </a:r>
            <a:r>
              <a:rPr lang="zh-CN" altLang="en-US" noProof="0" dirty="0" smtClean="0">
                <a:ln>
                  <a:noFill/>
                </a:ln>
                <a:effectLst/>
                <a:uLnTx/>
                <a:uFillTx/>
                <a:sym typeface="+mn-ea"/>
              </a:rPr>
              <a:t>）、控件（</a:t>
            </a:r>
            <a:r>
              <a:rPr lang="en-US" altLang="zh-CN" noProof="0" dirty="0" smtClean="0">
                <a:ln>
                  <a:noFill/>
                </a:ln>
                <a:effectLst/>
                <a:uLnTx/>
                <a:uFillTx/>
                <a:sym typeface="+mn-ea"/>
              </a:rPr>
              <a:t>Controls</a:t>
            </a:r>
            <a:r>
              <a:rPr lang="zh-CN" altLang="en-US" noProof="0" dirty="0" smtClean="0">
                <a:ln>
                  <a:noFill/>
                </a:ln>
                <a:effectLst/>
                <a:uLnTx/>
                <a:uFillTx/>
                <a:sym typeface="+mn-ea"/>
              </a:rPr>
              <a:t>）和相应的事件（</a:t>
            </a:r>
            <a:r>
              <a:rPr lang="en-US" altLang="zh-CN" noProof="0" dirty="0" smtClean="0">
                <a:ln>
                  <a:noFill/>
                </a:ln>
                <a:effectLst/>
                <a:uLnTx/>
                <a:uFillTx/>
                <a:sym typeface="+mn-ea"/>
              </a:rPr>
              <a:t>Events</a:t>
            </a:r>
            <a:r>
              <a:rPr lang="zh-CN" altLang="en-US" noProof="0" dirty="0" smtClean="0">
                <a:ln>
                  <a:noFill/>
                </a:ln>
                <a:effectLst/>
                <a:uLnTx/>
                <a:uFillTx/>
                <a:sym typeface="+mn-ea"/>
              </a:rPr>
              <a:t>）。</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1 </a:t>
            </a:r>
            <a:r>
              <a:rPr lang="zh-CN" altLang="en-US">
                <a:sym typeface="+mn-ea"/>
              </a:rPr>
              <a:t>C# GUI开发初步</a:t>
            </a:r>
            <a:endParaRPr lang="zh-CN" altLang="en-US"/>
          </a:p>
        </p:txBody>
      </p:sp>
      <p:sp>
        <p:nvSpPr>
          <p:cNvPr id="6" name="文本框 5"/>
          <p:cNvSpPr txBox="1"/>
          <p:nvPr/>
        </p:nvSpPr>
        <p:spPr>
          <a:xfrm>
            <a:off x="955675" y="1515745"/>
            <a:ext cx="4951730" cy="1198880"/>
          </a:xfrm>
          <a:prstGeom prst="rect">
            <a:avLst/>
          </a:prstGeom>
          <a:noFill/>
        </p:spPr>
        <p:txBody>
          <a:bodyPr wrap="square" rtlCol="0" anchor="t">
            <a:spAutoFit/>
          </a:bodyPr>
          <a:p>
            <a:r>
              <a:rPr lang="zh-CN" altLang="en-US"/>
              <a:t>创建WinForm程序</a:t>
            </a:r>
            <a:r>
              <a:rPr lang="en-US" altLang="zh-CN"/>
              <a:t>:</a:t>
            </a:r>
            <a:endParaRPr lang="en-US" altLang="zh-CN"/>
          </a:p>
          <a:p>
            <a:endParaRPr lang="en-US" altLang="zh-CN"/>
          </a:p>
          <a:p>
            <a:r>
              <a:rPr lang="zh-CN" altLang="en-US"/>
              <a:t>文件”→“新建”→“项目”命令，</a:t>
            </a:r>
            <a:endParaRPr lang="zh-CN" altLang="en-US"/>
          </a:p>
          <a:p>
            <a:r>
              <a:rPr lang="zh-CN" altLang="en-US"/>
              <a:t>弹出如下图所示的对话框。</a:t>
            </a:r>
            <a:endParaRPr lang="zh-CN" altLang="en-US"/>
          </a:p>
        </p:txBody>
      </p:sp>
      <p:pic>
        <p:nvPicPr>
          <p:cNvPr id="9" name="图片 8"/>
          <p:cNvPicPr>
            <a:picLocks noChangeAspect="1"/>
          </p:cNvPicPr>
          <p:nvPr/>
        </p:nvPicPr>
        <p:blipFill>
          <a:blip r:embed="rId1"/>
          <a:stretch>
            <a:fillRect/>
          </a:stretch>
        </p:blipFill>
        <p:spPr>
          <a:xfrm>
            <a:off x="800735" y="2851150"/>
            <a:ext cx="5260975" cy="3639820"/>
          </a:xfrm>
          <a:prstGeom prst="rect">
            <a:avLst/>
          </a:prstGeom>
        </p:spPr>
      </p:pic>
      <p:pic>
        <p:nvPicPr>
          <p:cNvPr id="10" name="图片 9"/>
          <p:cNvPicPr>
            <a:picLocks noChangeAspect="1"/>
          </p:cNvPicPr>
          <p:nvPr/>
        </p:nvPicPr>
        <p:blipFill>
          <a:blip r:embed="rId2"/>
          <a:stretch>
            <a:fillRect/>
          </a:stretch>
        </p:blipFill>
        <p:spPr>
          <a:xfrm>
            <a:off x="6507480" y="2851150"/>
            <a:ext cx="5209540" cy="3647440"/>
          </a:xfrm>
          <a:prstGeom prst="rect">
            <a:avLst/>
          </a:prstGeom>
        </p:spPr>
      </p:pic>
      <p:sp>
        <p:nvSpPr>
          <p:cNvPr id="11" name="文本框 10"/>
          <p:cNvSpPr txBox="1"/>
          <p:nvPr/>
        </p:nvSpPr>
        <p:spPr>
          <a:xfrm>
            <a:off x="6507480" y="2346325"/>
            <a:ext cx="5209540" cy="368300"/>
          </a:xfrm>
          <a:prstGeom prst="rect">
            <a:avLst/>
          </a:prstGeom>
          <a:noFill/>
        </p:spPr>
        <p:txBody>
          <a:bodyPr wrap="square" rtlCol="0" anchor="t">
            <a:spAutoFit/>
          </a:bodyPr>
          <a:p>
            <a:r>
              <a:rPr lang="zh-CN" altLang="en-US"/>
              <a:t>完成 Windows 窗体应用程序的创建，如下图所示</a:t>
            </a:r>
            <a:endParaRPr lang="zh-CN" altLang="en-US"/>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4609465" cy="989330"/>
          </a:xfrm>
        </p:spPr>
        <p:txBody>
          <a:bodyPr>
            <a:normAutofit/>
          </a:bodyPr>
          <a:p>
            <a:r>
              <a:rPr lang="en-US" altLang="zh-CN">
                <a:sym typeface="+mn-ea"/>
              </a:rPr>
              <a:t>1 </a:t>
            </a:r>
            <a:r>
              <a:rPr lang="zh-CN" altLang="en-US">
                <a:sym typeface="+mn-ea"/>
              </a:rPr>
              <a:t>C# GUI开发初步</a:t>
            </a:r>
            <a:endParaRPr lang="zh-CN" altLang="en-US"/>
          </a:p>
        </p:txBody>
      </p:sp>
      <p:sp>
        <p:nvSpPr>
          <p:cNvPr id="3" name="内容占位符 2"/>
          <p:cNvSpPr>
            <a:spLocks noGrp="1"/>
          </p:cNvSpPr>
          <p:nvPr>
            <p:ph sz="half" idx="1"/>
          </p:nvPr>
        </p:nvSpPr>
        <p:spPr>
          <a:xfrm>
            <a:off x="838200" y="1515745"/>
            <a:ext cx="10732770" cy="741045"/>
          </a:xfrm>
        </p:spPr>
        <p:txBody>
          <a:bodyPr>
            <a:normAutofit lnSpcReduction="10000"/>
          </a:bodyPr>
          <a:p>
            <a:r>
              <a:rPr lang="zh-CN" altLang="en-US"/>
              <a:t>在每一个 Windows 窗体应用程序的项目文件夹中，都会有一个默认的窗体程序 Form1.cs，并且在项目的 Program.cs 文件中指定要运行的窗体。</a:t>
            </a:r>
            <a:endParaRPr lang="zh-CN" altLang="en-US"/>
          </a:p>
        </p:txBody>
      </p:sp>
      <p:pic>
        <p:nvPicPr>
          <p:cNvPr id="5" name="内容占位符 4"/>
          <p:cNvPicPr>
            <a:picLocks noChangeAspect="1"/>
          </p:cNvPicPr>
          <p:nvPr>
            <p:ph sz="half" idx="2"/>
          </p:nvPr>
        </p:nvPicPr>
        <p:blipFill>
          <a:blip r:embed="rId1"/>
          <a:stretch>
            <a:fillRect/>
          </a:stretch>
        </p:blipFill>
        <p:spPr>
          <a:xfrm>
            <a:off x="1609090" y="2418715"/>
            <a:ext cx="8597900" cy="4337050"/>
          </a:xfrm>
          <a:prstGeom prst="rect">
            <a:avLst/>
          </a:prstGeom>
        </p:spPr>
      </p:pic>
      <p:sp>
        <p:nvSpPr>
          <p:cNvPr id="4" name="上凸带形 3"/>
          <p:cNvSpPr/>
          <p:nvPr/>
        </p:nvSpPr>
        <p:spPr>
          <a:xfrm>
            <a:off x="7097395" y="5161915"/>
            <a:ext cx="3869055" cy="138684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自动生成</a:t>
            </a:r>
            <a:endParaRPr lang="zh-CN" altLang="en-US"/>
          </a:p>
          <a:p>
            <a:pPr algn="ctr"/>
            <a:r>
              <a:rPr lang="zh-CN" altLang="en-US"/>
              <a:t>无需修改</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1 </a:t>
            </a:r>
            <a:r>
              <a:rPr lang="zh-CN" altLang="en-US">
                <a:sym typeface="+mn-ea"/>
              </a:rPr>
              <a:t>C# GUI开发初步</a:t>
            </a:r>
            <a:endParaRPr lang="zh-CN" altLang="en-US"/>
          </a:p>
        </p:txBody>
      </p:sp>
      <p:sp>
        <p:nvSpPr>
          <p:cNvPr id="3" name="内容占位符 2"/>
          <p:cNvSpPr>
            <a:spLocks noGrp="1"/>
          </p:cNvSpPr>
          <p:nvPr>
            <p:ph sz="half" idx="1"/>
          </p:nvPr>
        </p:nvSpPr>
        <p:spPr>
          <a:xfrm>
            <a:off x="838200" y="1515745"/>
            <a:ext cx="5776595" cy="2510155"/>
          </a:xfrm>
        </p:spPr>
        <p:txBody>
          <a:bodyPr/>
          <a:p>
            <a:r>
              <a:rPr lang="zh-CN" altLang="en-US"/>
              <a:t>控件和向工具箱中添加新的控件</a:t>
            </a:r>
            <a:endParaRPr lang="zh-CN" altLang="en-US"/>
          </a:p>
          <a:p>
            <a:endParaRPr lang="zh-CN" altLang="en-US"/>
          </a:p>
          <a:p>
            <a:pPr lvl="1"/>
            <a:r>
              <a:rPr lang="zh-CN" altLang="en-US"/>
              <a:t>选择“视图”→“工具箱”，如下图所示：</a:t>
            </a:r>
            <a:endParaRPr lang="zh-CN" altLang="en-US"/>
          </a:p>
          <a:p>
            <a:pPr lvl="1"/>
            <a:r>
              <a:rPr lang="zh-CN" altLang="en-US"/>
              <a:t>在工具箱中将控件划分为公共控件、容器、菜单和工具栏、数据、组件、打印、对话框等组。</a:t>
            </a:r>
            <a:endParaRPr lang="zh-CN" altLang="en-US"/>
          </a:p>
        </p:txBody>
      </p:sp>
      <p:pic>
        <p:nvPicPr>
          <p:cNvPr id="5" name="内容占位符 4"/>
          <p:cNvPicPr>
            <a:picLocks noChangeAspect="1"/>
          </p:cNvPicPr>
          <p:nvPr>
            <p:ph sz="half" idx="2"/>
          </p:nvPr>
        </p:nvPicPr>
        <p:blipFill>
          <a:blip r:embed="rId1"/>
          <a:stretch>
            <a:fillRect/>
          </a:stretch>
        </p:blipFill>
        <p:spPr>
          <a:xfrm>
            <a:off x="7218680" y="1602740"/>
            <a:ext cx="3865245" cy="3208020"/>
          </a:xfrm>
          <a:prstGeom prst="rect">
            <a:avLst/>
          </a:prstGeom>
        </p:spPr>
      </p:pic>
      <p:pic>
        <p:nvPicPr>
          <p:cNvPr id="6" name="图片 5"/>
          <p:cNvPicPr>
            <a:picLocks noChangeAspect="1"/>
          </p:cNvPicPr>
          <p:nvPr/>
        </p:nvPicPr>
        <p:blipFill>
          <a:blip r:embed="rId2"/>
          <a:stretch>
            <a:fillRect/>
          </a:stretch>
        </p:blipFill>
        <p:spPr>
          <a:xfrm>
            <a:off x="4697095" y="3575050"/>
            <a:ext cx="2521585" cy="2848610"/>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7"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7"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amond(in)">
                                      <p:cBhvr>
                                        <p:cTn id="21" dur="2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1 </a:t>
            </a:r>
            <a:r>
              <a:rPr lang="zh-CN" altLang="en-US">
                <a:sym typeface="+mn-ea"/>
              </a:rPr>
              <a:t>C# GUI开发初步</a:t>
            </a:r>
            <a:endParaRPr lang="zh-CN" altLang="en-US"/>
          </a:p>
        </p:txBody>
      </p:sp>
      <p:sp>
        <p:nvSpPr>
          <p:cNvPr id="3" name="内容占位符 2"/>
          <p:cNvSpPr>
            <a:spLocks noGrp="1"/>
          </p:cNvSpPr>
          <p:nvPr>
            <p:ph sz="half" idx="1"/>
          </p:nvPr>
        </p:nvSpPr>
        <p:spPr>
          <a:xfrm>
            <a:off x="838200" y="1515745"/>
            <a:ext cx="5181600" cy="3536950"/>
          </a:xfrm>
        </p:spPr>
        <p:txBody>
          <a:bodyPr>
            <a:normAutofit fontScale="85000"/>
          </a:bodyPr>
          <a:p>
            <a:r>
              <a:rPr lang="zh-CN" altLang="en-US"/>
              <a:t>在右键菜单中选择“选择项”命令，弹出如下图所示的对话框。</a:t>
            </a:r>
            <a:endParaRPr lang="zh-CN" altLang="en-US"/>
          </a:p>
          <a:p>
            <a:endParaRPr lang="zh-CN" altLang="en-US"/>
          </a:p>
          <a:p>
            <a:r>
              <a:rPr lang="zh-CN" altLang="en-US"/>
              <a:t>在该对话框中列出了不同组件中所带的控件，如果需要在工具箱中添加，直接选中相应组件名称前的复选框即可。</a:t>
            </a:r>
            <a:endParaRPr lang="zh-CN" altLang="en-US"/>
          </a:p>
          <a:p>
            <a:endParaRPr lang="zh-CN" altLang="en-US"/>
          </a:p>
          <a:p>
            <a:r>
              <a:rPr lang="zh-CN" altLang="en-US"/>
              <a:t>如果需要添加外部的控件，则单击“浏览”按钮，找到相应控件的 .dll 或 .exe 程序添加即可。</a:t>
            </a:r>
            <a:endParaRPr lang="zh-CN" altLang="en-US"/>
          </a:p>
        </p:txBody>
      </p:sp>
      <p:pic>
        <p:nvPicPr>
          <p:cNvPr id="5" name="内容占位符 4"/>
          <p:cNvPicPr>
            <a:picLocks noChangeAspect="1"/>
          </p:cNvPicPr>
          <p:nvPr>
            <p:ph sz="half" idx="2"/>
          </p:nvPr>
        </p:nvPicPr>
        <p:blipFill>
          <a:blip r:embed="rId1"/>
          <a:stretch>
            <a:fillRect/>
          </a:stretch>
        </p:blipFill>
        <p:spPr>
          <a:xfrm>
            <a:off x="6159500" y="1354455"/>
            <a:ext cx="5873750" cy="470408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1 </a:t>
            </a:r>
            <a:r>
              <a:rPr lang="zh-CN" altLang="en-US">
                <a:sym typeface="+mn-ea"/>
              </a:rPr>
              <a:t>C# GUI开发初步</a:t>
            </a:r>
            <a:endParaRPr lang="zh-CN" altLang="en-US"/>
          </a:p>
        </p:txBody>
      </p:sp>
      <p:sp>
        <p:nvSpPr>
          <p:cNvPr id="3" name="内容占位符 2"/>
          <p:cNvSpPr>
            <a:spLocks noGrp="1"/>
          </p:cNvSpPr>
          <p:nvPr>
            <p:ph idx="1"/>
          </p:nvPr>
        </p:nvSpPr>
        <p:spPr>
          <a:xfrm>
            <a:off x="838200" y="1490980"/>
            <a:ext cx="6213475" cy="4686935"/>
          </a:xfrm>
        </p:spPr>
        <p:txBody>
          <a:bodyPr/>
          <a:p>
            <a:r>
              <a:rPr lang="zh-CN" altLang="en-US"/>
              <a:t>程序编写</a:t>
            </a:r>
            <a:r>
              <a:rPr lang="en-US" altLang="zh-CN"/>
              <a:t>:</a:t>
            </a:r>
            <a:r>
              <a:rPr lang="zh-CN" altLang="en-US"/>
              <a:t>主要就是不同窗口内容解释</a:t>
            </a:r>
            <a:endParaRPr lang="zh-CN" altLang="en-US"/>
          </a:p>
          <a:p>
            <a:endParaRPr lang="zh-CN" altLang="en-US"/>
          </a:p>
          <a:p>
            <a:r>
              <a:rPr lang="zh-CN" altLang="en-US"/>
              <a:t>具体如下图所示：</a:t>
            </a:r>
            <a:endParaRPr lang="zh-CN" altLang="en-US"/>
          </a:p>
          <a:p>
            <a:r>
              <a:rPr lang="zh-CN" altLang="en-US"/>
              <a:t>（1）工具箱中的控件拖动到Forms中即可</a:t>
            </a:r>
            <a:endParaRPr lang="zh-CN" altLang="en-US"/>
          </a:p>
          <a:p>
            <a:r>
              <a:rPr lang="zh-CN" altLang="en-US"/>
              <a:t>（2）最右边的工具栏中有属性和事件</a:t>
            </a:r>
            <a:endParaRPr lang="zh-CN" altLang="en-US"/>
          </a:p>
          <a:p>
            <a:r>
              <a:rPr lang="zh-CN" altLang="en-US"/>
              <a:t>1.属性是设置控件的名字，子体，背景等</a:t>
            </a:r>
            <a:endParaRPr lang="zh-CN" altLang="en-US"/>
          </a:p>
          <a:p>
            <a:r>
              <a:rPr lang="zh-CN" altLang="en-US"/>
              <a:t>2.事件是主要编程控制逻辑的地方</a:t>
            </a:r>
            <a:endParaRPr lang="zh-CN" altLang="en-US"/>
          </a:p>
        </p:txBody>
      </p:sp>
      <p:pic>
        <p:nvPicPr>
          <p:cNvPr id="4" name="图片 3"/>
          <p:cNvPicPr>
            <a:picLocks noChangeAspect="1"/>
          </p:cNvPicPr>
          <p:nvPr/>
        </p:nvPicPr>
        <p:blipFill>
          <a:blip r:embed="rId1"/>
          <a:stretch>
            <a:fillRect/>
          </a:stretch>
        </p:blipFill>
        <p:spPr>
          <a:xfrm>
            <a:off x="7245985" y="1196340"/>
            <a:ext cx="4694555" cy="5275580"/>
          </a:xfrm>
          <a:prstGeom prst="rect">
            <a:avLst/>
          </a:prstGeom>
        </p:spPr>
      </p:pic>
      <p:sp>
        <p:nvSpPr>
          <p:cNvPr id="5" name="矩形标注 4"/>
          <p:cNvSpPr/>
          <p:nvPr/>
        </p:nvSpPr>
        <p:spPr>
          <a:xfrm>
            <a:off x="7912735" y="365125"/>
            <a:ext cx="1669415" cy="767080"/>
          </a:xfrm>
          <a:prstGeom prst="wedgeRectCallout">
            <a:avLst>
              <a:gd name="adj1" fmla="val -36344"/>
              <a:gd name="adj2" fmla="val 1511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属性设置</a:t>
            </a:r>
            <a:endParaRPr lang="zh-CN" altLang="en-US"/>
          </a:p>
        </p:txBody>
      </p:sp>
      <p:sp>
        <p:nvSpPr>
          <p:cNvPr id="6" name="椭圆形标注 5"/>
          <p:cNvSpPr/>
          <p:nvPr/>
        </p:nvSpPr>
        <p:spPr>
          <a:xfrm>
            <a:off x="9708515" y="1654810"/>
            <a:ext cx="1645285" cy="692150"/>
          </a:xfrm>
          <a:prstGeom prst="wedgeEllipseCallout">
            <a:avLst>
              <a:gd name="adj1" fmla="val -122026"/>
              <a:gd name="adj2" fmla="val -18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事件</a:t>
            </a:r>
            <a:endParaRPr lang="zh-CN" altLang="en-US"/>
          </a:p>
        </p:txBody>
      </p:sp>
      <p:sp>
        <p:nvSpPr>
          <p:cNvPr id="8" name="爆炸形 1 7"/>
          <p:cNvSpPr/>
          <p:nvPr/>
        </p:nvSpPr>
        <p:spPr>
          <a:xfrm>
            <a:off x="838200" y="4440555"/>
            <a:ext cx="6111875" cy="234124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indent="304800"/>
            <a:r>
              <a:rPr lang="zh-CN">
                <a:ea typeface="宋体" panose="02010600030101010101" pitchFamily="2" charset="-122"/>
                <a:sym typeface="+mn-ea"/>
              </a:rPr>
              <a:t>可以双击在</a:t>
            </a:r>
            <a:r>
              <a:rPr lang="en-US">
                <a:latin typeface="宋体" panose="02010600030101010101" pitchFamily="2" charset="-122"/>
                <a:sym typeface="+mn-ea"/>
              </a:rPr>
              <a:t>Form</a:t>
            </a:r>
            <a:r>
              <a:rPr lang="zh-CN">
                <a:ea typeface="宋体" panose="02010600030101010101" pitchFamily="2" charset="-122"/>
                <a:sym typeface="+mn-ea"/>
              </a:rPr>
              <a:t>上产生控件，也可以先点击，然后在</a:t>
            </a:r>
            <a:r>
              <a:rPr lang="en-US">
                <a:latin typeface="Times New Roman" panose="02020603050405020304" charset="0"/>
                <a:sym typeface="+mn-ea"/>
              </a:rPr>
              <a:t>Form</a:t>
            </a:r>
            <a:r>
              <a:rPr lang="zh-CN">
                <a:ea typeface="宋体" panose="02010600030101010101" pitchFamily="2" charset="-122"/>
                <a:sym typeface="+mn-ea"/>
              </a:rPr>
              <a:t>上画矩形，决定控件的大小</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amond(in)">
                                      <p:cBhvr>
                                        <p:cTn id="11" dur="2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6" grpId="0" animBg="1"/>
    </p:bldLst>
  </p:timing>
</p:sld>
</file>

<file path=ppt/tags/tag1.xml><?xml version="1.0" encoding="utf-8"?>
<p:tagLst xmlns:p="http://schemas.openxmlformats.org/presentationml/2006/main">
  <p:tag name="KSO_WM_TAG_VERSION" val="1.0"/>
  <p:tag name="KSO_WM_BEAUTIFY_FLAG" val="#wm#"/>
  <p:tag name="KSO_WM_UNIT_TYPE" val="i"/>
  <p:tag name="KSO_WM_UNIT_ID" val="special20163155_1*i*0"/>
  <p:tag name="KSO_WM_TEMPLATE_CATEGORY" val="special"/>
  <p:tag name="KSO_WM_TEMPLATE_INDEX" val="20163155"/>
  <p:tag name="KSO_WM_UNIT_INDEX" val="0"/>
</p:tagLst>
</file>

<file path=ppt/tags/tag10.xml><?xml version="1.0" encoding="utf-8"?>
<p:tagLst xmlns:p="http://schemas.openxmlformats.org/presentationml/2006/main">
  <p:tag name="KSO_WM_TAG_VERSION" val="1.0"/>
  <p:tag name="KSO_WM_BEAUTIFY_FLAG" val="#wm#"/>
  <p:tag name="KSO_WM_UNIT_TYPE" val="i"/>
  <p:tag name="KSO_WM_UNIT_ID" val="special20163155_1*i*9"/>
  <p:tag name="KSO_WM_TEMPLATE_CATEGORY" val="special"/>
  <p:tag name="KSO_WM_TEMPLATE_INDEX" val="20163155"/>
  <p:tag name="KSO_WM_UNIT_INDEX" val="9"/>
</p:tagLst>
</file>

<file path=ppt/tags/tag11.xml><?xml version="1.0" encoding="utf-8"?>
<p:tagLst xmlns:p="http://schemas.openxmlformats.org/presentationml/2006/main">
  <p:tag name="KSO_WM_TAG_VERSION" val="1.0"/>
  <p:tag name="KSO_WM_BEAUTIFY_FLAG" val="#wm#"/>
  <p:tag name="KSO_WM_UNIT_TYPE" val="i"/>
  <p:tag name="KSO_WM_UNIT_ID" val="special20163155_1*i*10"/>
  <p:tag name="KSO_WM_TEMPLATE_CATEGORY" val="special"/>
  <p:tag name="KSO_WM_TEMPLATE_INDEX" val="20163155"/>
  <p:tag name="KSO_WM_UNIT_INDEX" val="10"/>
</p:tagLst>
</file>

<file path=ppt/tags/tag12.xml><?xml version="1.0" encoding="utf-8"?>
<p:tagLst xmlns:p="http://schemas.openxmlformats.org/presentationml/2006/main">
  <p:tag name="KSO_WM_TAG_VERSION" val="1.0"/>
  <p:tag name="KSO_WM_BEAUTIFY_FLAG" val="#wm#"/>
  <p:tag name="KSO_WM_UNIT_TYPE" val="i"/>
  <p:tag name="KSO_WM_UNIT_ID" val="special20163155_1*i*11"/>
  <p:tag name="KSO_WM_TEMPLATE_CATEGORY" val="special"/>
  <p:tag name="KSO_WM_TEMPLATE_INDEX" val="20163155"/>
  <p:tag name="KSO_WM_UNIT_INDEX" val="11"/>
</p:tagLst>
</file>

<file path=ppt/tags/tag13.xml><?xml version="1.0" encoding="utf-8"?>
<p:tagLst xmlns:p="http://schemas.openxmlformats.org/presentationml/2006/main">
  <p:tag name="KSO_WM_TAG_VERSION" val="1.0"/>
  <p:tag name="KSO_WM_BEAUTIFY_FLAG" val="#wm#"/>
  <p:tag name="KSO_WM_UNIT_TYPE" val="i"/>
  <p:tag name="KSO_WM_UNIT_ID" val="special20163155_1*i*12"/>
  <p:tag name="KSO_WM_TEMPLATE_CATEGORY" val="special"/>
  <p:tag name="KSO_WM_TEMPLATE_INDEX" val="20163155"/>
  <p:tag name="KSO_WM_UNIT_INDEX" val="12"/>
</p:tagLst>
</file>

<file path=ppt/tags/tag14.xml><?xml version="1.0" encoding="utf-8"?>
<p:tagLst xmlns:p="http://schemas.openxmlformats.org/presentationml/2006/main">
  <p:tag name="KSO_WM_TAG_VERSION" val="1.0"/>
  <p:tag name="KSO_WM_BEAUTIFY_FLAG" val="#wm#"/>
  <p:tag name="KSO_WM_UNIT_TYPE" val="i"/>
  <p:tag name="KSO_WM_UNIT_ID" val="special20163155_1*i*13"/>
  <p:tag name="KSO_WM_TEMPLATE_CATEGORY" val="special"/>
  <p:tag name="KSO_WM_TEMPLATE_INDEX" val="20163155"/>
  <p:tag name="KSO_WM_UNIT_INDEX" val="13"/>
</p:tagLst>
</file>

<file path=ppt/tags/tag15.xml><?xml version="1.0" encoding="utf-8"?>
<p:tagLst xmlns:p="http://schemas.openxmlformats.org/presentationml/2006/main">
  <p:tag name="KSO_WM_TAG_VERSION" val="1.0"/>
  <p:tag name="KSO_WM_BEAUTIFY_FLAG" val="#wm#"/>
  <p:tag name="KSO_WM_UNIT_TYPE" val="i"/>
  <p:tag name="KSO_WM_UNIT_ID" val="special20163155_3*i*0"/>
  <p:tag name="KSO_WM_TEMPLATE_CATEGORY" val="special"/>
  <p:tag name="KSO_WM_TEMPLATE_INDEX" val="20163155"/>
  <p:tag name="KSO_WM_UNIT_INDEX" val="0"/>
</p:tagLst>
</file>

<file path=ppt/tags/tag16.xml><?xml version="1.0" encoding="utf-8"?>
<p:tagLst xmlns:p="http://schemas.openxmlformats.org/presentationml/2006/main">
  <p:tag name="KSO_WM_TAG_VERSION" val="1.0"/>
  <p:tag name="KSO_WM_BEAUTIFY_FLAG" val="#wm#"/>
  <p:tag name="KSO_WM_UNIT_TYPE" val="i"/>
  <p:tag name="KSO_WM_UNIT_ID" val="special20163155_3*i*2"/>
  <p:tag name="KSO_WM_TEMPLATE_CATEGORY" val="special"/>
  <p:tag name="KSO_WM_TEMPLATE_INDEX" val="20163155"/>
  <p:tag name="KSO_WM_UNIT_INDEX" val="2"/>
</p:tagLst>
</file>

<file path=ppt/tags/tag17.xml><?xml version="1.0" encoding="utf-8"?>
<p:tagLst xmlns:p="http://schemas.openxmlformats.org/presentationml/2006/main">
  <p:tag name="KSO_WM_TAG_VERSION" val="1.0"/>
  <p:tag name="KSO_WM_BEAUTIFY_FLAG" val="#wm#"/>
  <p:tag name="KSO_WM_UNIT_TYPE" val="i"/>
  <p:tag name="KSO_WM_UNIT_ID" val="special20163155_3*i*3"/>
  <p:tag name="KSO_WM_TEMPLATE_CATEGORY" val="special"/>
  <p:tag name="KSO_WM_TEMPLATE_INDEX" val="20163155"/>
  <p:tag name="KSO_WM_UNIT_INDEX" val="3"/>
</p:tagLst>
</file>

<file path=ppt/tags/tag18.xml><?xml version="1.0" encoding="utf-8"?>
<p:tagLst xmlns:p="http://schemas.openxmlformats.org/presentationml/2006/main">
  <p:tag name="KSO_WM_TAG_VERSION" val="1.0"/>
  <p:tag name="KSO_WM_BEAUTIFY_FLAG" val="#wm#"/>
  <p:tag name="KSO_WM_UNIT_TYPE" val="i"/>
  <p:tag name="KSO_WM_UNIT_ID" val="special20163155_3*i*4"/>
  <p:tag name="KSO_WM_TEMPLATE_CATEGORY" val="special"/>
  <p:tag name="KSO_WM_TEMPLATE_INDEX" val="20163155"/>
  <p:tag name="KSO_WM_UNIT_INDEX" val="4"/>
</p:tagLst>
</file>

<file path=ppt/tags/tag19.xml><?xml version="1.0" encoding="utf-8"?>
<p:tagLst xmlns:p="http://schemas.openxmlformats.org/presentationml/2006/main">
  <p:tag name="KSO_WM_TAG_VERSION" val="1.0"/>
  <p:tag name="KSO_WM_BEAUTIFY_FLAG" val="#wm#"/>
  <p:tag name="KSO_WM_UNIT_TYPE" val="i"/>
  <p:tag name="KSO_WM_UNIT_ID" val="special20163155_3*i*5"/>
  <p:tag name="KSO_WM_TEMPLATE_CATEGORY" val="special"/>
  <p:tag name="KSO_WM_TEMPLATE_INDEX" val="20163155"/>
  <p:tag name="KSO_WM_UNIT_INDEX" val="5"/>
</p:tagLst>
</file>

<file path=ppt/tags/tag2.xml><?xml version="1.0" encoding="utf-8"?>
<p:tagLst xmlns:p="http://schemas.openxmlformats.org/presentationml/2006/main">
  <p:tag name="KSO_WM_TAG_VERSION" val="1.0"/>
  <p:tag name="KSO_WM_BEAUTIFY_FLAG" val="#wm#"/>
  <p:tag name="KSO_WM_UNIT_TYPE" val="i"/>
  <p:tag name="KSO_WM_UNIT_ID" val="special20163155_1*i*1"/>
  <p:tag name="KSO_WM_TEMPLATE_CATEGORY" val="special"/>
  <p:tag name="KSO_WM_TEMPLATE_INDEX" val="20163155"/>
  <p:tag name="KSO_WM_UNIT_INDEX" val="1"/>
</p:tagLst>
</file>

<file path=ppt/tags/tag20.xml><?xml version="1.0" encoding="utf-8"?>
<p:tagLst xmlns:p="http://schemas.openxmlformats.org/presentationml/2006/main">
  <p:tag name="KSO_WM_TAG_VERSION" val="1.0"/>
  <p:tag name="KSO_WM_BEAUTIFY_FLAG" val="#wm#"/>
  <p:tag name="KSO_WM_UNIT_TYPE" val="i"/>
  <p:tag name="KSO_WM_UNIT_ID" val="special20163155_3*i*7"/>
  <p:tag name="KSO_WM_TEMPLATE_CATEGORY" val="special"/>
  <p:tag name="KSO_WM_TEMPLATE_INDEX" val="20163155"/>
  <p:tag name="KSO_WM_UNIT_INDEX" val="7"/>
</p:tagLst>
</file>

<file path=ppt/tags/tag21.xml><?xml version="1.0" encoding="utf-8"?>
<p:tagLst xmlns:p="http://schemas.openxmlformats.org/presentationml/2006/main">
  <p:tag name="KSO_WM_TAG_VERSION" val="1.0"/>
  <p:tag name="KSO_WM_BEAUTIFY_FLAG" val="#wm#"/>
  <p:tag name="KSO_WM_UNIT_TYPE" val="i"/>
  <p:tag name="KSO_WM_UNIT_ID" val="special20163155_3*i*8"/>
  <p:tag name="KSO_WM_TEMPLATE_CATEGORY" val="special"/>
  <p:tag name="KSO_WM_TEMPLATE_INDEX" val="20163155"/>
  <p:tag name="KSO_WM_UNIT_INDEX" val="8"/>
</p:tagLst>
</file>

<file path=ppt/tags/tag22.xml><?xml version="1.0" encoding="utf-8"?>
<p:tagLst xmlns:p="http://schemas.openxmlformats.org/presentationml/2006/main">
  <p:tag name="KSO_WM_TAG_VERSION" val="1.0"/>
  <p:tag name="KSO_WM_BEAUTIFY_FLAG" val="#wm#"/>
  <p:tag name="KSO_WM_UNIT_TYPE" val="i"/>
  <p:tag name="KSO_WM_UNIT_ID" val="special20163155_3*i*10"/>
  <p:tag name="KSO_WM_TEMPLATE_CATEGORY" val="special"/>
  <p:tag name="KSO_WM_TEMPLATE_INDEX" val="20163155"/>
  <p:tag name="KSO_WM_UNIT_INDEX" val="10"/>
</p:tagLst>
</file>

<file path=ppt/tags/tag23.xml><?xml version="1.0" encoding="utf-8"?>
<p:tagLst xmlns:p="http://schemas.openxmlformats.org/presentationml/2006/main">
  <p:tag name="KSO_WM_TAG_VERSION" val="1.0"/>
  <p:tag name="KSO_WM_BEAUTIFY_FLAG" val="#wm#"/>
  <p:tag name="KSO_WM_UNIT_TYPE" val="i"/>
  <p:tag name="KSO_WM_UNIT_ID" val="special20163155_3*i*11"/>
  <p:tag name="KSO_WM_TEMPLATE_CATEGORY" val="special"/>
  <p:tag name="KSO_WM_TEMPLATE_INDEX" val="20163155"/>
  <p:tag name="KSO_WM_UNIT_INDEX" val="11"/>
</p:tagLst>
</file>

<file path=ppt/tags/tag24.xml><?xml version="1.0" encoding="utf-8"?>
<p:tagLst xmlns:p="http://schemas.openxmlformats.org/presentationml/2006/main">
  <p:tag name="KSO_WM_TAG_VERSION" val="1.0"/>
  <p:tag name="KSO_WM_BEAUTIFY_FLAG" val="#wm#"/>
  <p:tag name="KSO_WM_UNIT_TYPE" val="i"/>
  <p:tag name="KSO_WM_UNIT_ID" val="special20163155_3*i*13"/>
  <p:tag name="KSO_WM_TEMPLATE_CATEGORY" val="special"/>
  <p:tag name="KSO_WM_TEMPLATE_INDEX" val="20163155"/>
  <p:tag name="KSO_WM_UNIT_INDEX" val="13"/>
</p:tagLst>
</file>

<file path=ppt/tags/tag25.xml><?xml version="1.0" encoding="utf-8"?>
<p:tagLst xmlns:p="http://schemas.openxmlformats.org/presentationml/2006/main">
  <p:tag name="KSO_WM_TAG_VERSION" val="1.0"/>
  <p:tag name="KSO_WM_BEAUTIFY_FLAG" val="#wm#"/>
  <p:tag name="KSO_WM_UNIT_TYPE" val="i"/>
  <p:tag name="KSO_WM_UNIT_ID" val="special20163155_3*i*14"/>
  <p:tag name="KSO_WM_TEMPLATE_CATEGORY" val="special"/>
  <p:tag name="KSO_WM_TEMPLATE_INDEX" val="20163155"/>
  <p:tag name="KSO_WM_UNIT_INDEX" val="14"/>
</p:tagLst>
</file>

<file path=ppt/tags/tag26.xml><?xml version="1.0" encoding="utf-8"?>
<p:tagLst xmlns:p="http://schemas.openxmlformats.org/presentationml/2006/main">
  <p:tag name="KSO_WM_TAG_VERSION" val="1.0"/>
  <p:tag name="KSO_WM_BEAUTIFY_FLAG" val="#wm#"/>
  <p:tag name="KSO_WM_UNIT_TYPE" val="i"/>
  <p:tag name="KSO_WM_UNIT_ID" val="special20163155_1*i*0"/>
  <p:tag name="KSO_WM_TEMPLATE_CATEGORY" val="special"/>
  <p:tag name="KSO_WM_TEMPLATE_INDEX" val="20163155"/>
  <p:tag name="KSO_WM_UNIT_INDEX" val="0"/>
</p:tagLst>
</file>

<file path=ppt/tags/tag27.xml><?xml version="1.0" encoding="utf-8"?>
<p:tagLst xmlns:p="http://schemas.openxmlformats.org/presentationml/2006/main">
  <p:tag name="KSO_WM_TAG_VERSION" val="1.0"/>
  <p:tag name="KSO_WM_BEAUTIFY_FLAG" val="#wm#"/>
  <p:tag name="KSO_WM_UNIT_TYPE" val="i"/>
  <p:tag name="KSO_WM_UNIT_ID" val="special20163155_1*i*1"/>
  <p:tag name="KSO_WM_TEMPLATE_CATEGORY" val="special"/>
  <p:tag name="KSO_WM_TEMPLATE_INDEX" val="20163155"/>
  <p:tag name="KSO_WM_UNIT_INDEX" val="1"/>
</p:tagLst>
</file>

<file path=ppt/tags/tag28.xml><?xml version="1.0" encoding="utf-8"?>
<p:tagLst xmlns:p="http://schemas.openxmlformats.org/presentationml/2006/main">
  <p:tag name="KSO_WM_TAG_VERSION" val="1.0"/>
  <p:tag name="KSO_WM_BEAUTIFY_FLAG" val="#wm#"/>
  <p:tag name="KSO_WM_UNIT_TYPE" val="i"/>
  <p:tag name="KSO_WM_UNIT_ID" val="special20163155_1*i*2"/>
  <p:tag name="KSO_WM_TEMPLATE_CATEGORY" val="special"/>
  <p:tag name="KSO_WM_TEMPLATE_INDEX" val="20163155"/>
  <p:tag name="KSO_WM_UNIT_INDEX" val="2"/>
</p:tagLst>
</file>

<file path=ppt/tags/tag29.xml><?xml version="1.0" encoding="utf-8"?>
<p:tagLst xmlns:p="http://schemas.openxmlformats.org/presentationml/2006/main">
  <p:tag name="KSO_WM_TAG_VERSION" val="1.0"/>
  <p:tag name="KSO_WM_BEAUTIFY_FLAG" val="#wm#"/>
  <p:tag name="KSO_WM_UNIT_TYPE" val="i"/>
  <p:tag name="KSO_WM_UNIT_ID" val="special20163155_1*i*4"/>
  <p:tag name="KSO_WM_TEMPLATE_CATEGORY" val="special"/>
  <p:tag name="KSO_WM_TEMPLATE_INDEX" val="20163155"/>
  <p:tag name="KSO_WM_UNIT_INDEX" val="4"/>
</p:tagLst>
</file>

<file path=ppt/tags/tag3.xml><?xml version="1.0" encoding="utf-8"?>
<p:tagLst xmlns:p="http://schemas.openxmlformats.org/presentationml/2006/main">
  <p:tag name="KSO_WM_TAG_VERSION" val="1.0"/>
  <p:tag name="KSO_WM_BEAUTIFY_FLAG" val="#wm#"/>
  <p:tag name="KSO_WM_UNIT_TYPE" val="i"/>
  <p:tag name="KSO_WM_UNIT_ID" val="special20163155_1*i*2"/>
  <p:tag name="KSO_WM_TEMPLATE_CATEGORY" val="special"/>
  <p:tag name="KSO_WM_TEMPLATE_INDEX" val="20163155"/>
  <p:tag name="KSO_WM_UNIT_INDEX" val="2"/>
</p:tagLst>
</file>

<file path=ppt/tags/tag30.xml><?xml version="1.0" encoding="utf-8"?>
<p:tagLst xmlns:p="http://schemas.openxmlformats.org/presentationml/2006/main">
  <p:tag name="KSO_WM_TAG_VERSION" val="1.0"/>
  <p:tag name="KSO_WM_BEAUTIFY_FLAG" val="#wm#"/>
  <p:tag name="KSO_WM_UNIT_TYPE" val="i"/>
  <p:tag name="KSO_WM_UNIT_ID" val="special20163155_1*i*5"/>
  <p:tag name="KSO_WM_TEMPLATE_CATEGORY" val="special"/>
  <p:tag name="KSO_WM_TEMPLATE_INDEX" val="20163155"/>
  <p:tag name="KSO_WM_UNIT_INDEX" val="5"/>
</p:tagLst>
</file>

<file path=ppt/tags/tag31.xml><?xml version="1.0" encoding="utf-8"?>
<p:tagLst xmlns:p="http://schemas.openxmlformats.org/presentationml/2006/main">
  <p:tag name="KSO_WM_TAG_VERSION" val="1.0"/>
  <p:tag name="KSO_WM_BEAUTIFY_FLAG" val="#wm#"/>
  <p:tag name="KSO_WM_UNIT_TYPE" val="i"/>
  <p:tag name="KSO_WM_UNIT_ID" val="special20163155_1*i*6"/>
  <p:tag name="KSO_WM_TEMPLATE_CATEGORY" val="special"/>
  <p:tag name="KSO_WM_TEMPLATE_INDEX" val="20163155"/>
  <p:tag name="KSO_WM_UNIT_INDEX" val="6"/>
</p:tagLst>
</file>

<file path=ppt/tags/tag32.xml><?xml version="1.0" encoding="utf-8"?>
<p:tagLst xmlns:p="http://schemas.openxmlformats.org/presentationml/2006/main">
  <p:tag name="KSO_WM_TAG_VERSION" val="1.0"/>
  <p:tag name="KSO_WM_BEAUTIFY_FLAG" val="#wm#"/>
  <p:tag name="KSO_WM_UNIT_TYPE" val="i"/>
  <p:tag name="KSO_WM_UNIT_ID" val="special20163155_1*i*7"/>
  <p:tag name="KSO_WM_TEMPLATE_CATEGORY" val="special"/>
  <p:tag name="KSO_WM_TEMPLATE_INDEX" val="20163155"/>
  <p:tag name="KSO_WM_UNIT_INDEX" val="7"/>
</p:tagLst>
</file>

<file path=ppt/tags/tag33.xml><?xml version="1.0" encoding="utf-8"?>
<p:tagLst xmlns:p="http://schemas.openxmlformats.org/presentationml/2006/main">
  <p:tag name="KSO_WM_TAG_VERSION" val="1.0"/>
  <p:tag name="KSO_WM_BEAUTIFY_FLAG" val="#wm#"/>
  <p:tag name="KSO_WM_UNIT_TYPE" val="i"/>
  <p:tag name="KSO_WM_UNIT_ID" val="special20163155_1*i*8"/>
  <p:tag name="KSO_WM_TEMPLATE_CATEGORY" val="special"/>
  <p:tag name="KSO_WM_TEMPLATE_INDEX" val="20163155"/>
  <p:tag name="KSO_WM_UNIT_INDEX" val="8"/>
</p:tagLst>
</file>

<file path=ppt/tags/tag34.xml><?xml version="1.0" encoding="utf-8"?>
<p:tagLst xmlns:p="http://schemas.openxmlformats.org/presentationml/2006/main">
  <p:tag name="KSO_WM_TAG_VERSION" val="1.0"/>
  <p:tag name="KSO_WM_BEAUTIFY_FLAG" val="#wm#"/>
  <p:tag name="KSO_WM_UNIT_TYPE" val="i"/>
  <p:tag name="KSO_WM_UNIT_ID" val="special20163155_1*i*9"/>
  <p:tag name="KSO_WM_TEMPLATE_CATEGORY" val="special"/>
  <p:tag name="KSO_WM_TEMPLATE_INDEX" val="20163155"/>
  <p:tag name="KSO_WM_UNIT_INDEX" val="9"/>
</p:tagLst>
</file>

<file path=ppt/tags/tag35.xml><?xml version="1.0" encoding="utf-8"?>
<p:tagLst xmlns:p="http://schemas.openxmlformats.org/presentationml/2006/main">
  <p:tag name="KSO_WM_TAG_VERSION" val="1.0"/>
  <p:tag name="KSO_WM_BEAUTIFY_FLAG" val="#wm#"/>
  <p:tag name="KSO_WM_UNIT_TYPE" val="i"/>
  <p:tag name="KSO_WM_UNIT_ID" val="special20163155_1*i*10"/>
  <p:tag name="KSO_WM_TEMPLATE_CATEGORY" val="special"/>
  <p:tag name="KSO_WM_TEMPLATE_INDEX" val="20163155"/>
  <p:tag name="KSO_WM_UNIT_INDEX" val="10"/>
</p:tagLst>
</file>

<file path=ppt/tags/tag36.xml><?xml version="1.0" encoding="utf-8"?>
<p:tagLst xmlns:p="http://schemas.openxmlformats.org/presentationml/2006/main">
  <p:tag name="KSO_WM_TAG_VERSION" val="1.0"/>
  <p:tag name="KSO_WM_BEAUTIFY_FLAG" val="#wm#"/>
  <p:tag name="KSO_WM_UNIT_TYPE" val="i"/>
  <p:tag name="KSO_WM_UNIT_ID" val="special20163155_1*i*12"/>
  <p:tag name="KSO_WM_TEMPLATE_CATEGORY" val="special"/>
  <p:tag name="KSO_WM_TEMPLATE_INDEX" val="20163155"/>
  <p:tag name="KSO_WM_UNIT_INDEX" val="12"/>
</p:tagLst>
</file>

<file path=ppt/tags/tag37.xml><?xml version="1.0" encoding="utf-8"?>
<p:tagLst xmlns:p="http://schemas.openxmlformats.org/presentationml/2006/main">
  <p:tag name="KSO_WM_TAG_VERSION" val="1.0"/>
  <p:tag name="KSO_WM_BEAUTIFY_FLAG" val="#wm#"/>
  <p:tag name="KSO_WM_UNIT_TYPE" val="i"/>
  <p:tag name="KSO_WM_UNIT_ID" val="special20163155_1*i*13"/>
  <p:tag name="KSO_WM_TEMPLATE_CATEGORY" val="special"/>
  <p:tag name="KSO_WM_TEMPLATE_INDEX" val="20163155"/>
  <p:tag name="KSO_WM_UNIT_INDEX" val="13"/>
</p:tagLst>
</file>

<file path=ppt/tags/tag38.xml><?xml version="1.0" encoding="utf-8"?>
<p:tagLst xmlns:p="http://schemas.openxmlformats.org/presentationml/2006/main">
  <p:tag name="KSO_WM_TAG_VERSION" val="1.0"/>
  <p:tag name="KSO_WM_TEMPLATE_CATEGORY" val="basetag"/>
  <p:tag name="KSO_WM_TEMPLATE_INDEX" val="20163155"/>
</p:tagLst>
</file>

<file path=ppt/tags/tag39.xml><?xml version="1.0" encoding="utf-8"?>
<p:tagLst xmlns:p="http://schemas.openxmlformats.org/presentationml/2006/main">
  <p:tag name="KSO_WM_TAG_VERSION" val="1.0"/>
  <p:tag name="KSO_WM_TEMPLATE_CATEGORY" val="basetag"/>
  <p:tag name="KSO_WM_TEMPLATE_INDEX" val="20163155"/>
</p:tagLst>
</file>

<file path=ppt/tags/tag4.xml><?xml version="1.0" encoding="utf-8"?>
<p:tagLst xmlns:p="http://schemas.openxmlformats.org/presentationml/2006/main">
  <p:tag name="KSO_WM_TAG_VERSION" val="1.0"/>
  <p:tag name="KSO_WM_BEAUTIFY_FLAG" val="#wm#"/>
  <p:tag name="KSO_WM_UNIT_TYPE" val="i"/>
  <p:tag name="KSO_WM_UNIT_ID" val="special20163155_1*i*3"/>
  <p:tag name="KSO_WM_TEMPLATE_CATEGORY" val="special"/>
  <p:tag name="KSO_WM_TEMPLATE_INDEX" val="20163155"/>
  <p:tag name="KSO_WM_UNIT_INDEX" val="3"/>
</p:tagLst>
</file>

<file path=ppt/tags/tag40.xml><?xml version="1.0" encoding="utf-8"?>
<p:tagLst xmlns:p="http://schemas.openxmlformats.org/presentationml/2006/main">
  <p:tag name="KSO_WM_TEMPLATE_CATEGORY" val="basetag"/>
  <p:tag name="KSO_WM_TEMPLATE_INDEX" val="20163155"/>
  <p:tag name="KSO_WM_SLIDE_MODEL_TYPE" val="cover"/>
</p:tagLst>
</file>

<file path=ppt/tags/tag41.xml><?xml version="1.0" encoding="utf-8"?>
<p:tagLst xmlns:p="http://schemas.openxmlformats.org/presentationml/2006/main">
  <p:tag name="KSO_WM_TAG_VERSION" val="1.0"/>
  <p:tag name="KSO_WM_BEAUTIFY_FLAG" val="#wm#"/>
  <p:tag name="KSO_WM_UNIT_TYPE" val="i"/>
  <p:tag name="KSO_WM_UNIT_ID" val="special20163155_2*i*0"/>
  <p:tag name="KSO_WM_TEMPLATE_CATEGORY" val="special"/>
  <p:tag name="KSO_WM_TEMPLATE_INDEX" val="20163155"/>
  <p:tag name="KSO_WM_UNIT_INDEX" val="0"/>
</p:tagLst>
</file>

<file path=ppt/tags/tag42.xml><?xml version="1.0" encoding="utf-8"?>
<p:tagLst xmlns:p="http://schemas.openxmlformats.org/presentationml/2006/main">
  <p:tag name="KSO_WM_TAG_VERSION" val="1.0"/>
  <p:tag name="KSO_WM_BEAUTIFY_FLAG" val="#wm#"/>
  <p:tag name="KSO_WM_UNIT_TYPE" val="i"/>
  <p:tag name="KSO_WM_UNIT_ID" val="special20163155_2*i*1"/>
  <p:tag name="KSO_WM_TEMPLATE_CATEGORY" val="special"/>
  <p:tag name="KSO_WM_TEMPLATE_INDEX" val="20163155"/>
  <p:tag name="KSO_WM_UNIT_INDEX" val="1"/>
</p:tagLst>
</file>

<file path=ppt/tags/tag43.xml><?xml version="1.0" encoding="utf-8"?>
<p:tagLst xmlns:p="http://schemas.openxmlformats.org/presentationml/2006/main">
  <p:tag name="KSO_WM_TAG_VERSION" val="1.0"/>
  <p:tag name="KSO_WM_BEAUTIFY_FLAG" val="#wm#"/>
  <p:tag name="KSO_WM_UNIT_TYPE" val="i"/>
  <p:tag name="KSO_WM_UNIT_ID" val="special20163155_2*i*2"/>
  <p:tag name="KSO_WM_TEMPLATE_CATEGORY" val="special"/>
  <p:tag name="KSO_WM_TEMPLATE_INDEX" val="20163155"/>
  <p:tag name="KSO_WM_UNIT_INDEX" val="2"/>
</p:tagLst>
</file>

<file path=ppt/tags/tag44.xml><?xml version="1.0" encoding="utf-8"?>
<p:tagLst xmlns:p="http://schemas.openxmlformats.org/presentationml/2006/main">
  <p:tag name="KSO_WM_TAG_VERSION" val="1.0"/>
  <p:tag name="KSO_WM_BEAUTIFY_FLAG" val="#wm#"/>
  <p:tag name="KSO_WM_UNIT_TYPE" val="i"/>
  <p:tag name="KSO_WM_UNIT_ID" val="special20163155_2*i*3"/>
  <p:tag name="KSO_WM_TEMPLATE_CATEGORY" val="special"/>
  <p:tag name="KSO_WM_TEMPLATE_INDEX" val="20163155"/>
  <p:tag name="KSO_WM_UNIT_INDEX" val="3"/>
</p:tagLst>
</file>

<file path=ppt/tags/tag45.xml><?xml version="1.0" encoding="utf-8"?>
<p:tagLst xmlns:p="http://schemas.openxmlformats.org/presentationml/2006/main">
  <p:tag name="KSO_WM_TAG_VERSION" val="1.0"/>
  <p:tag name="KSO_WM_BEAUTIFY_FLAG" val="#wm#"/>
  <p:tag name="KSO_WM_UNIT_TYPE" val="i"/>
  <p:tag name="KSO_WM_UNIT_ID" val="special20163155_2*i*8"/>
  <p:tag name="KSO_WM_TEMPLATE_CATEGORY" val="special"/>
  <p:tag name="KSO_WM_TEMPLATE_INDEX" val="20163155"/>
  <p:tag name="KSO_WM_UNIT_INDEX" val="8"/>
</p:tagLst>
</file>

<file path=ppt/tags/tag46.xml><?xml version="1.0" encoding="utf-8"?>
<p:tagLst xmlns:p="http://schemas.openxmlformats.org/presentationml/2006/main">
  <p:tag name="KSO_WM_TAG_VERSION" val="1.0"/>
  <p:tag name="KSO_WM_BEAUTIFY_FLAG" val="#wm#"/>
  <p:tag name="KSO_WM_UNIT_TYPE" val="i"/>
  <p:tag name="KSO_WM_UNIT_ID" val="special20163155_2*i*8"/>
  <p:tag name="KSO_WM_TEMPLATE_CATEGORY" val="special"/>
  <p:tag name="KSO_WM_TEMPLATE_INDEX" val="20163155"/>
  <p:tag name="KSO_WM_UNIT_INDEX" val="8"/>
</p:tagLst>
</file>

<file path=ppt/tags/tag47.xml><?xml version="1.0" encoding="utf-8"?>
<p:tagLst xmlns:p="http://schemas.openxmlformats.org/presentationml/2006/main">
  <p:tag name="KSO_WM_TEMPLATE_CATEGORY" val="basetag"/>
  <p:tag name="KSO_WM_TEMPLATE_INDEX" val="20163155"/>
  <p:tag name="KSO_WM_TAG_VERSION" val="1.0"/>
  <p:tag name="KSO_WM_SLIDE_ID" val="basetag20163155_2"/>
  <p:tag name="KSO_WM_SLIDE_INDEX" val="2"/>
  <p:tag name="KSO_WM_SLIDE_ITEM_CNT" val="0"/>
  <p:tag name="KSO_WM_SLIDE_TYPE" val="contents"/>
  <p:tag name="KSO_WM_BEAUTIFY_FLAG" val="#wm#"/>
</p:tagLst>
</file>

<file path=ppt/tags/tag48.xml><?xml version="1.0" encoding="utf-8"?>
<p:tagLst xmlns:p="http://schemas.openxmlformats.org/presentationml/2006/main">
  <p:tag name="KSO_WM_BEAUTIFY_FLAG" val="#wm#"/>
  <p:tag name="KSO_WM_TEMPLATE_CATEGORY" val="basetag"/>
  <p:tag name="KSO_WM_TEMPLATE_INDEX" val="20163155"/>
</p:tagLst>
</file>

<file path=ppt/tags/tag49.xml><?xml version="1.0" encoding="utf-8"?>
<p:tagLst xmlns:p="http://schemas.openxmlformats.org/presentationml/2006/main">
  <p:tag name="KSO_WM_BEAUTIFY_FLAG" val="#wm#"/>
  <p:tag name="KSO_WM_TEMPLATE_CATEGORY" val="basetag"/>
  <p:tag name="KSO_WM_TEMPLATE_INDEX" val="20163155"/>
</p:tagLst>
</file>

<file path=ppt/tags/tag5.xml><?xml version="1.0" encoding="utf-8"?>
<p:tagLst xmlns:p="http://schemas.openxmlformats.org/presentationml/2006/main">
  <p:tag name="KSO_WM_TAG_VERSION" val="1.0"/>
  <p:tag name="KSO_WM_BEAUTIFY_FLAG" val="#wm#"/>
  <p:tag name="KSO_WM_UNIT_TYPE" val="i"/>
  <p:tag name="KSO_WM_UNIT_ID" val="special20163155_1*i*4"/>
  <p:tag name="KSO_WM_TEMPLATE_CATEGORY" val="special"/>
  <p:tag name="KSO_WM_TEMPLATE_INDEX" val="20163155"/>
  <p:tag name="KSO_WM_UNIT_INDEX" val="4"/>
</p:tagLst>
</file>

<file path=ppt/tags/tag50.xml><?xml version="1.0" encoding="utf-8"?>
<p:tagLst xmlns:p="http://schemas.openxmlformats.org/presentationml/2006/main">
  <p:tag name="KSO_WM_BEAUTIFY_FLAG" val="#wm#"/>
  <p:tag name="KSO_WM_TEMPLATE_CATEGORY" val="basetag"/>
  <p:tag name="KSO_WM_TEMPLATE_INDEX" val="20163155"/>
</p:tagLst>
</file>

<file path=ppt/tags/tag51.xml><?xml version="1.0" encoding="utf-8"?>
<p:tagLst xmlns:p="http://schemas.openxmlformats.org/presentationml/2006/main">
  <p:tag name="KSO_WM_BEAUTIFY_FLAG" val="#wm#"/>
  <p:tag name="KSO_WM_TEMPLATE_CATEGORY" val="basetag"/>
  <p:tag name="KSO_WM_TEMPLATE_INDEX" val="20163155"/>
</p:tagLst>
</file>

<file path=ppt/tags/tag52.xml><?xml version="1.0" encoding="utf-8"?>
<p:tagLst xmlns:p="http://schemas.openxmlformats.org/presentationml/2006/main">
  <p:tag name="KSO_WM_BEAUTIFY_FLAG" val="#wm#"/>
  <p:tag name="KSO_WM_TEMPLATE_CATEGORY" val="basetag"/>
  <p:tag name="KSO_WM_TEMPLATE_INDEX" val="20163155"/>
</p:tagLst>
</file>

<file path=ppt/tags/tag53.xml><?xml version="1.0" encoding="utf-8"?>
<p:tagLst xmlns:p="http://schemas.openxmlformats.org/presentationml/2006/main">
  <p:tag name="KSO_WM_BEAUTIFY_FLAG" val="#wm#"/>
  <p:tag name="KSO_WM_TEMPLATE_CATEGORY" val="basetag"/>
  <p:tag name="KSO_WM_TEMPLATE_INDEX" val="20163155"/>
</p:tagLst>
</file>

<file path=ppt/tags/tag54.xml><?xml version="1.0" encoding="utf-8"?>
<p:tagLst xmlns:p="http://schemas.openxmlformats.org/presentationml/2006/main">
  <p:tag name="KSO_WM_BEAUTIFY_FLAG" val="#wm#"/>
  <p:tag name="KSO_WM_TEMPLATE_CATEGORY" val="basetag"/>
  <p:tag name="KSO_WM_TEMPLATE_INDEX" val="20163155"/>
</p:tagLst>
</file>

<file path=ppt/tags/tag55.xml><?xml version="1.0" encoding="utf-8"?>
<p:tagLst xmlns:p="http://schemas.openxmlformats.org/presentationml/2006/main">
  <p:tag name="KSO_WM_BEAUTIFY_FLAG" val="#wm#"/>
  <p:tag name="KSO_WM_TEMPLATE_CATEGORY" val="basetag"/>
  <p:tag name="KSO_WM_TEMPLATE_INDEX" val="20163155"/>
</p:tagLst>
</file>

<file path=ppt/tags/tag56.xml><?xml version="1.0" encoding="utf-8"?>
<p:tagLst xmlns:p="http://schemas.openxmlformats.org/presentationml/2006/main">
  <p:tag name="KSO_WM_BEAUTIFY_FLAG" val="#wm#"/>
  <p:tag name="KSO_WM_TEMPLATE_CATEGORY" val="basetag"/>
  <p:tag name="KSO_WM_TEMPLATE_INDEX" val="20163155"/>
</p:tagLst>
</file>

<file path=ppt/tags/tag57.xml><?xml version="1.0" encoding="utf-8"?>
<p:tagLst xmlns:p="http://schemas.openxmlformats.org/presentationml/2006/main">
  <p:tag name="KSO_WM_BEAUTIFY_FLAG" val="#wm#"/>
  <p:tag name="KSO_WM_TEMPLATE_CATEGORY" val="basetag"/>
  <p:tag name="KSO_WM_TEMPLATE_INDEX" val="20163155"/>
</p:tagLst>
</file>

<file path=ppt/tags/tag58.xml><?xml version="1.0" encoding="utf-8"?>
<p:tagLst xmlns:p="http://schemas.openxmlformats.org/presentationml/2006/main">
  <p:tag name="KSO_WM_BEAUTIFY_FLAG" val="#wm#"/>
  <p:tag name="KSO_WM_TEMPLATE_CATEGORY" val="basetag"/>
  <p:tag name="KSO_WM_TEMPLATE_INDEX" val="20163155"/>
</p:tagLst>
</file>

<file path=ppt/tags/tag59.xml><?xml version="1.0" encoding="utf-8"?>
<p:tagLst xmlns:p="http://schemas.openxmlformats.org/presentationml/2006/main">
  <p:tag name="KSO_WM_BEAUTIFY_FLAG" val="#wm#"/>
  <p:tag name="KSO_WM_TEMPLATE_CATEGORY" val="basetag"/>
  <p:tag name="KSO_WM_TEMPLATE_INDEX" val="20163155"/>
</p:tagLst>
</file>

<file path=ppt/tags/tag6.xml><?xml version="1.0" encoding="utf-8"?>
<p:tagLst xmlns:p="http://schemas.openxmlformats.org/presentationml/2006/main">
  <p:tag name="KSO_WM_TAG_VERSION" val="1.0"/>
  <p:tag name="KSO_WM_BEAUTIFY_FLAG" val="#wm#"/>
  <p:tag name="KSO_WM_UNIT_TYPE" val="i"/>
  <p:tag name="KSO_WM_UNIT_ID" val="special20163155_1*i*5"/>
  <p:tag name="KSO_WM_TEMPLATE_CATEGORY" val="special"/>
  <p:tag name="KSO_WM_TEMPLATE_INDEX" val="20163155"/>
  <p:tag name="KSO_WM_UNIT_INDEX" val="5"/>
</p:tagLst>
</file>

<file path=ppt/tags/tag60.xml><?xml version="1.0" encoding="utf-8"?>
<p:tagLst xmlns:p="http://schemas.openxmlformats.org/presentationml/2006/main">
  <p:tag name="KSO_WM_BEAUTIFY_FLAG" val="#wm#"/>
  <p:tag name="KSO_WM_TEMPLATE_CATEGORY" val="basetag"/>
  <p:tag name="KSO_WM_TEMPLATE_INDEX" val="20163155"/>
</p:tagLst>
</file>

<file path=ppt/tags/tag61.xml><?xml version="1.0" encoding="utf-8"?>
<p:tagLst xmlns:p="http://schemas.openxmlformats.org/presentationml/2006/main">
  <p:tag name="KSO_WM_BEAUTIFY_FLAG" val="#wm#"/>
  <p:tag name="KSO_WM_TEMPLATE_CATEGORY" val="basetag"/>
  <p:tag name="KSO_WM_TEMPLATE_INDEX" val="20163155"/>
</p:tagLst>
</file>

<file path=ppt/tags/tag62.xml><?xml version="1.0" encoding="utf-8"?>
<p:tagLst xmlns:p="http://schemas.openxmlformats.org/presentationml/2006/main">
  <p:tag name="KSO_WM_BEAUTIFY_FLAG" val="#wm#"/>
  <p:tag name="KSO_WM_TEMPLATE_CATEGORY" val="basetag"/>
  <p:tag name="KSO_WM_TEMPLATE_INDEX" val="20163155"/>
</p:tagLst>
</file>

<file path=ppt/tags/tag63.xml><?xml version="1.0" encoding="utf-8"?>
<p:tagLst xmlns:p="http://schemas.openxmlformats.org/presentationml/2006/main">
  <p:tag name="KSO_WM_BEAUTIFY_FLAG" val="#wm#"/>
  <p:tag name="KSO_WM_TEMPLATE_CATEGORY" val="basetag"/>
  <p:tag name="KSO_WM_TEMPLATE_INDEX" val="20163155"/>
</p:tagLst>
</file>

<file path=ppt/tags/tag64.xml><?xml version="1.0" encoding="utf-8"?>
<p:tagLst xmlns:p="http://schemas.openxmlformats.org/presentationml/2006/main">
  <p:tag name="KSO_WM_BEAUTIFY_FLAG" val="#wm#"/>
  <p:tag name="KSO_WM_TEMPLATE_CATEGORY" val="basetag"/>
  <p:tag name="KSO_WM_TEMPLATE_INDEX" val="20163155"/>
</p:tagLst>
</file>

<file path=ppt/tags/tag65.xml><?xml version="1.0" encoding="utf-8"?>
<p:tagLst xmlns:p="http://schemas.openxmlformats.org/presentationml/2006/main">
  <p:tag name="KSO_WM_BEAUTIFY_FLAG" val="#wm#"/>
  <p:tag name="KSO_WM_TEMPLATE_CATEGORY" val="basetag"/>
  <p:tag name="KSO_WM_TEMPLATE_INDEX" val="20163155"/>
</p:tagLst>
</file>

<file path=ppt/tags/tag66.xml><?xml version="1.0" encoding="utf-8"?>
<p:tagLst xmlns:p="http://schemas.openxmlformats.org/presentationml/2006/main">
  <p:tag name="KSO_WM_BEAUTIFY_FLAG" val="#wm#"/>
  <p:tag name="KSO_WM_TEMPLATE_CATEGORY" val="basetag"/>
  <p:tag name="KSO_WM_TEMPLATE_INDEX" val="20163155"/>
</p:tagLst>
</file>

<file path=ppt/tags/tag67.xml><?xml version="1.0" encoding="utf-8"?>
<p:tagLst xmlns:p="http://schemas.openxmlformats.org/presentationml/2006/main">
  <p:tag name="KSO_WM_BEAUTIFY_FLAG" val="#wm#"/>
  <p:tag name="KSO_WM_TEMPLATE_CATEGORY" val="basetag"/>
  <p:tag name="KSO_WM_TEMPLATE_INDEX" val="20163155"/>
</p:tagLst>
</file>

<file path=ppt/tags/tag68.xml><?xml version="1.0" encoding="utf-8"?>
<p:tagLst xmlns:p="http://schemas.openxmlformats.org/presentationml/2006/main">
  <p:tag name="KSO_WM_BEAUTIFY_FLAG" val="#wm#"/>
  <p:tag name="KSO_WM_TEMPLATE_CATEGORY" val="basetag"/>
  <p:tag name="KSO_WM_TEMPLATE_INDEX" val="20163155"/>
</p:tagLst>
</file>

<file path=ppt/tags/tag69.xml><?xml version="1.0" encoding="utf-8"?>
<p:tagLst xmlns:p="http://schemas.openxmlformats.org/presentationml/2006/main">
  <p:tag name="KSO_WM_BEAUTIFY_FLAG" val="#wm#"/>
  <p:tag name="KSO_WM_TEMPLATE_CATEGORY" val="basetag"/>
  <p:tag name="KSO_WM_TEMPLATE_INDEX" val="20163155"/>
</p:tagLst>
</file>

<file path=ppt/tags/tag7.xml><?xml version="1.0" encoding="utf-8"?>
<p:tagLst xmlns:p="http://schemas.openxmlformats.org/presentationml/2006/main">
  <p:tag name="KSO_WM_TAG_VERSION" val="1.0"/>
  <p:tag name="KSO_WM_BEAUTIFY_FLAG" val="#wm#"/>
  <p:tag name="KSO_WM_UNIT_TYPE" val="i"/>
  <p:tag name="KSO_WM_UNIT_ID" val="special20163155_1*i*6"/>
  <p:tag name="KSO_WM_TEMPLATE_CATEGORY" val="special"/>
  <p:tag name="KSO_WM_TEMPLATE_INDEX" val="20163155"/>
  <p:tag name="KSO_WM_UNIT_INDEX" val="6"/>
</p:tagLst>
</file>

<file path=ppt/tags/tag70.xml><?xml version="1.0" encoding="utf-8"?>
<p:tagLst xmlns:p="http://schemas.openxmlformats.org/presentationml/2006/main">
  <p:tag name="KSO_WM_BEAUTIFY_FLAG" val="#wm#"/>
  <p:tag name="KSO_WM_TEMPLATE_CATEGORY" val="basetag"/>
  <p:tag name="KSO_WM_TEMPLATE_INDEX" val="20163155"/>
</p:tagLst>
</file>

<file path=ppt/tags/tag71.xml><?xml version="1.0" encoding="utf-8"?>
<p:tagLst xmlns:p="http://schemas.openxmlformats.org/presentationml/2006/main">
  <p:tag name="KSO_WM_BEAUTIFY_FLAG" val="#wm#"/>
  <p:tag name="KSO_WM_TEMPLATE_CATEGORY" val="basetag"/>
  <p:tag name="KSO_WM_TEMPLATE_INDEX" val="20163155"/>
</p:tagLst>
</file>

<file path=ppt/tags/tag72.xml><?xml version="1.0" encoding="utf-8"?>
<p:tagLst xmlns:p="http://schemas.openxmlformats.org/presentationml/2006/main">
  <p:tag name="KSO_WM_BEAUTIFY_FLAG" val="#wm#"/>
  <p:tag name="KSO_WM_TEMPLATE_CATEGORY" val="basetag"/>
  <p:tag name="KSO_WM_TEMPLATE_INDEX" val="20163155"/>
</p:tagLst>
</file>

<file path=ppt/tags/tag8.xml><?xml version="1.0" encoding="utf-8"?>
<p:tagLst xmlns:p="http://schemas.openxmlformats.org/presentationml/2006/main">
  <p:tag name="KSO_WM_TAG_VERSION" val="1.0"/>
  <p:tag name="KSO_WM_BEAUTIFY_FLAG" val="#wm#"/>
  <p:tag name="KSO_WM_UNIT_TYPE" val="i"/>
  <p:tag name="KSO_WM_UNIT_ID" val="special20163155_1*i*7"/>
  <p:tag name="KSO_WM_TEMPLATE_CATEGORY" val="special"/>
  <p:tag name="KSO_WM_TEMPLATE_INDEX" val="20163155"/>
  <p:tag name="KSO_WM_UNIT_INDEX" val="7"/>
</p:tagLst>
</file>

<file path=ppt/tags/tag9.xml><?xml version="1.0" encoding="utf-8"?>
<p:tagLst xmlns:p="http://schemas.openxmlformats.org/presentationml/2006/main">
  <p:tag name="KSO_WM_TAG_VERSION" val="1.0"/>
  <p:tag name="KSO_WM_BEAUTIFY_FLAG" val="#wm#"/>
  <p:tag name="KSO_WM_UNIT_TYPE" val="i"/>
  <p:tag name="KSO_WM_UNIT_ID" val="special20163155_1*i*8"/>
  <p:tag name="KSO_WM_TEMPLATE_CATEGORY" val="special"/>
  <p:tag name="KSO_WM_TEMPLATE_INDEX" val="20163155"/>
  <p:tag name="KSO_WM_UNIT_INDEX" val="8"/>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4320</Words>
  <Application>WPS 演示</Application>
  <PresentationFormat>宽屏</PresentationFormat>
  <Paragraphs>245</Paragraphs>
  <Slides>33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Arial</vt:lpstr>
      <vt:lpstr>宋体</vt:lpstr>
      <vt:lpstr>Wingdings</vt:lpstr>
      <vt:lpstr>微软雅黑</vt:lpstr>
      <vt:lpstr>黑体</vt:lpstr>
      <vt:lpstr>Arial Unicode MS</vt:lpstr>
      <vt:lpstr>Calibri</vt:lpstr>
      <vt:lpstr>Times New Roman</vt:lpstr>
      <vt:lpstr>Courier New</vt:lpstr>
      <vt:lpstr>Wingdings 2</vt:lpstr>
      <vt:lpstr>1_Office 主题</vt:lpstr>
      <vt:lpstr>GIS软件设计与开发</vt:lpstr>
      <vt:lpstr>PowerPoint 演示文稿</vt:lpstr>
      <vt:lpstr>1 C# GUI开发初步</vt:lpstr>
      <vt:lpstr>PowerPoint 演示文稿</vt:lpstr>
      <vt:lpstr>1 C# GUI开发初步</vt:lpstr>
      <vt:lpstr>1 C# GUI开发初步</vt:lpstr>
      <vt:lpstr>1 C# GUI开发初步</vt:lpstr>
      <vt:lpstr>1 C# GUI开发初步</vt:lpstr>
      <vt:lpstr>1 C# GUI开发初步</vt:lpstr>
      <vt:lpstr>PowerPoint 演示文稿</vt:lpstr>
      <vt:lpstr>1 C# GUI开发初步</vt:lpstr>
      <vt:lpstr>1 C# GUI开发初步</vt:lpstr>
      <vt:lpstr>        9.2.5窗体的事件            </vt:lpstr>
      <vt:lpstr>        9.2.5窗体的事件            </vt:lpstr>
      <vt:lpstr>        9.2.5窗体的事件            </vt:lpstr>
      <vt:lpstr>        9.2.5窗体的事件            </vt:lpstr>
      <vt:lpstr>        9.2.5窗体的事件            </vt:lpstr>
      <vt:lpstr>        9.2.5窗体的事件            </vt:lpstr>
      <vt:lpstr>1 C# GUI开发初步</vt:lpstr>
      <vt:lpstr>1 C# GUI开发初步</vt:lpstr>
      <vt:lpstr>2 窗体及控件</vt:lpstr>
      <vt:lpstr>PowerPoint 演示文稿</vt:lpstr>
      <vt:lpstr>PowerPoint 演示文稿</vt:lpstr>
      <vt:lpstr>2 窗体及控件</vt:lpstr>
      <vt:lpstr>2 窗体及控件</vt:lpstr>
      <vt:lpstr>2 窗体及控件</vt:lpstr>
      <vt:lpstr>2 窗体及控件</vt:lpstr>
      <vt:lpstr>2 窗体及控件</vt:lpstr>
      <vt:lpstr>2 窗体及控件</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goose</dc:creator>
  <cp:lastModifiedBy>uu</cp:lastModifiedBy>
  <cp:revision>77</cp:revision>
  <dcterms:created xsi:type="dcterms:W3CDTF">2020-09-06T13:10:00Z</dcterms:created>
  <dcterms:modified xsi:type="dcterms:W3CDTF">2020-09-07T03:19:49Z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2052-11.1.0.9929</vt:lpwstr>
  </property>
</Properties>
</file>