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8" r:id="rId4"/>
    <p:sldMasterId id="2147483897" r:id="rId5"/>
    <p:sldMasterId id="2147483902" r:id="rId6"/>
    <p:sldMasterId id="2147483907" r:id="rId7"/>
  </p:sldMasterIdLst>
  <p:notesMasterIdLst>
    <p:notesMasterId r:id="rId20"/>
  </p:notesMasterIdLst>
  <p:handoutMasterIdLst>
    <p:handoutMasterId r:id="rId21"/>
  </p:handoutMasterIdLst>
  <p:sldIdLst>
    <p:sldId id="592" r:id="rId8"/>
    <p:sldId id="649" r:id="rId9"/>
    <p:sldId id="655" r:id="rId10"/>
    <p:sldId id="650" r:id="rId11"/>
    <p:sldId id="653" r:id="rId12"/>
    <p:sldId id="651" r:id="rId13"/>
    <p:sldId id="652" r:id="rId14"/>
    <p:sldId id="654" r:id="rId15"/>
    <p:sldId id="648" r:id="rId16"/>
    <p:sldId id="643" r:id="rId17"/>
    <p:sldId id="645" r:id="rId18"/>
    <p:sldId id="644" r:id="rId19"/>
  </p:sldIdLst>
  <p:sldSz cx="9144000" cy="6858000" type="screen4x3"/>
  <p:notesSz cx="6894513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83B"/>
    <a:srgbClr val="3C8A90"/>
    <a:srgbClr val="004E68"/>
    <a:srgbClr val="004E6B"/>
    <a:srgbClr val="DB4C25"/>
    <a:srgbClr val="5C5D60"/>
    <a:srgbClr val="00FFCC"/>
    <a:srgbClr val="959995"/>
    <a:srgbClr val="D9D9D9"/>
    <a:srgbClr val="A7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>
        <p:scale>
          <a:sx n="100" d="100"/>
          <a:sy n="100" d="100"/>
        </p:scale>
        <p:origin x="-1272" y="-348"/>
      </p:cViewPr>
      <p:guideLst>
        <p:guide orient="horz" pos="1193"/>
        <p:guide orient="horz" pos="3269"/>
        <p:guide orient="horz" pos="3703"/>
        <p:guide pos="232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94" y="-84"/>
      </p:cViewPr>
      <p:guideLst>
        <p:guide orient="horz" pos="2892"/>
        <p:guide pos="2172"/>
      </p:guideLst>
    </p:cSldViewPr>
  </p:notesViewPr>
  <p:gridSpacing cx="54863" cy="54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686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t" anchorCtr="0" compatLnSpc="1">
            <a:prstTxWarp prst="textNoShape">
              <a:avLst/>
            </a:prstTxWarp>
          </a:bodyPr>
          <a:lstStyle>
            <a:lvl1pPr algn="l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12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7828" y="0"/>
            <a:ext cx="2986685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t" anchorCtr="0" compatLnSpc="1">
            <a:prstTxWarp prst="textNoShape">
              <a:avLst/>
            </a:prstTxWarp>
          </a:bodyPr>
          <a:lstStyle>
            <a:lvl1pPr algn="r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12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2742"/>
            <a:ext cx="2986686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b" anchorCtr="0" compatLnSpc="1">
            <a:prstTxWarp prst="textNoShape">
              <a:avLst/>
            </a:prstTxWarp>
          </a:bodyPr>
          <a:lstStyle>
            <a:lvl1pPr algn="l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12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7828" y="8722742"/>
            <a:ext cx="2986685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b" anchorCtr="0" compatLnSpc="1">
            <a:prstTxWarp prst="textNoShape">
              <a:avLst/>
            </a:prstTxWarp>
          </a:bodyPr>
          <a:lstStyle>
            <a:lvl1pPr algn="r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C1E8A09-5764-4C9B-B58E-4FC92F2FE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4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686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t" anchorCtr="0" compatLnSpc="1">
            <a:prstTxWarp prst="textNoShape">
              <a:avLst/>
            </a:prstTxWarp>
          </a:bodyPr>
          <a:lstStyle>
            <a:lvl1pPr algn="l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828" y="0"/>
            <a:ext cx="2986685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t" anchorCtr="0" compatLnSpc="1">
            <a:prstTxWarp prst="textNoShape">
              <a:avLst/>
            </a:prstTxWarp>
          </a:bodyPr>
          <a:lstStyle>
            <a:lvl1pPr algn="r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90563"/>
            <a:ext cx="4586287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020" y="4359803"/>
            <a:ext cx="5058474" cy="413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2742"/>
            <a:ext cx="2986686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b" anchorCtr="0" compatLnSpc="1">
            <a:prstTxWarp prst="textNoShape">
              <a:avLst/>
            </a:prstTxWarp>
          </a:bodyPr>
          <a:lstStyle>
            <a:lvl1pPr algn="l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828" y="8722742"/>
            <a:ext cx="2986685" cy="4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0" tIns="46294" rIns="92580" bIns="46294" numCol="1" anchor="b" anchorCtr="0" compatLnSpc="1">
            <a:prstTxWarp prst="textNoShape">
              <a:avLst/>
            </a:prstTxWarp>
          </a:bodyPr>
          <a:lstStyle>
            <a:lvl1pPr algn="r" defTabSz="929490" eaLnBrk="0" hangingPunct="0">
              <a:spcBef>
                <a:spcPct val="0"/>
              </a:spcBef>
              <a:buClr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07CD888-01BF-4815-84E2-8D7856F94C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1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0"/>
            <a:ext cx="9144000" cy="2170176"/>
          </a:xfrm>
          <a:prstGeom prst="rect">
            <a:avLst/>
          </a:prstGeom>
        </p:spPr>
      </p:pic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712" y="3429000"/>
            <a:ext cx="6124575" cy="1225550"/>
          </a:xfrm>
        </p:spPr>
        <p:txBody>
          <a:bodyPr anchor="t"/>
          <a:lstStyle>
            <a:lvl1pPr algn="ctr">
              <a:defRPr sz="3200" b="1" smtClean="0">
                <a:solidFill>
                  <a:srgbClr val="004E6B"/>
                </a:solidFill>
                <a:effectLst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9712" y="4645153"/>
            <a:ext cx="6124575" cy="81381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smtClean="0">
                <a:solidFill>
                  <a:srgbClr val="5C5D60"/>
                </a:solidFill>
              </a:defRPr>
            </a:lvl1pPr>
          </a:lstStyle>
          <a:p>
            <a:pPr lvl="0"/>
            <a:r>
              <a:rPr lang="en-US" noProof="0" dirty="0" smtClean="0"/>
              <a:t>Corporate Overview</a:t>
            </a:r>
          </a:p>
          <a:p>
            <a:pPr lvl="0"/>
            <a:r>
              <a:rPr lang="en-US" noProof="0" dirty="0" smtClean="0"/>
              <a:t>June 2013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7960" y="5458968"/>
            <a:ext cx="2011680" cy="10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8C48A-4BC4-4012-B6AA-3D59A8C6D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49337"/>
            <a:ext cx="84582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9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5751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7692" y="935139"/>
            <a:ext cx="8359921" cy="396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b="0" kern="120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S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712" y="3429000"/>
            <a:ext cx="6124575" cy="1225550"/>
          </a:xfrm>
        </p:spPr>
        <p:txBody>
          <a:bodyPr anchor="t"/>
          <a:lstStyle>
            <a:lvl1pPr algn="ctr">
              <a:defRPr sz="3200" b="1" smtClean="0">
                <a:solidFill>
                  <a:srgbClr val="004E6B"/>
                </a:solidFill>
                <a:effectLst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9712" y="4645153"/>
            <a:ext cx="6124575" cy="81381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smtClean="0">
                <a:solidFill>
                  <a:srgbClr val="5C5D60"/>
                </a:solidFill>
              </a:defRPr>
            </a:lvl1pPr>
          </a:lstStyle>
          <a:p>
            <a:pPr lvl="0"/>
            <a:r>
              <a:rPr lang="en-US" noProof="0" dirty="0" smtClean="0"/>
              <a:t>Corporate Overview</a:t>
            </a:r>
          </a:p>
          <a:p>
            <a:pPr lvl="0"/>
            <a:r>
              <a:rPr lang="en-US" noProof="0" dirty="0" smtClean="0"/>
              <a:t>June 2013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7960" y="5458968"/>
            <a:ext cx="2011680" cy="1079601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5649613"/>
            <a:ext cx="43243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This document contains Data cleared by US Department of Defense (</a:t>
            </a:r>
            <a:r>
              <a:rPr lang="en-US" sz="800" dirty="0" err="1" smtClean="0">
                <a:solidFill>
                  <a:schemeClr val="tx1"/>
                </a:solidFill>
              </a:rPr>
              <a:t>DoD</a:t>
            </a:r>
            <a:r>
              <a:rPr lang="en-US" sz="800" dirty="0" smtClean="0">
                <a:solidFill>
                  <a:schemeClr val="tx1"/>
                </a:solidFill>
              </a:rPr>
              <a:t>) 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Office of Security Review  (OSR) </a:t>
            </a:r>
            <a:r>
              <a:rPr lang="en-US" sz="800" dirty="0" smtClean="0">
                <a:solidFill>
                  <a:schemeClr val="tx1"/>
                </a:solidFill>
              </a:rPr>
              <a:t/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for public release. OSR case number xx-xx-</a:t>
            </a:r>
            <a:r>
              <a:rPr lang="en-US" sz="800" dirty="0" err="1" smtClean="0">
                <a:solidFill>
                  <a:schemeClr val="tx1"/>
                </a:solidFill>
              </a:rPr>
              <a:t>xxxx</a:t>
            </a:r>
            <a:r>
              <a:rPr lang="en-US" sz="800" dirty="0" smtClean="0">
                <a:solidFill>
                  <a:schemeClr val="tx1"/>
                </a:solidFill>
              </a:rPr>
              <a:t>, dated Month, Day, Year.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0"/>
            <a:ext cx="9144000" cy="2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8C48A-4BC4-4012-B6AA-3D59A8C6D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S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49337"/>
            <a:ext cx="84582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5751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7692" y="935139"/>
            <a:ext cx="8359921" cy="396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b="0" kern="120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4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95751" y="6580188"/>
            <a:ext cx="454025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95751" y="6580188"/>
            <a:ext cx="454025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8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49337"/>
            <a:ext cx="84582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2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5751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7692" y="935139"/>
            <a:ext cx="8359921" cy="396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b="0" kern="120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2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TA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712" y="3429000"/>
            <a:ext cx="6124575" cy="1225550"/>
          </a:xfrm>
        </p:spPr>
        <p:txBody>
          <a:bodyPr anchor="t"/>
          <a:lstStyle>
            <a:lvl1pPr algn="ctr">
              <a:defRPr sz="3200" b="1" smtClean="0">
                <a:solidFill>
                  <a:srgbClr val="004E6B"/>
                </a:solidFill>
                <a:effectLst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9712" y="4645153"/>
            <a:ext cx="6124575" cy="81381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smtClean="0">
                <a:solidFill>
                  <a:srgbClr val="5C5D60"/>
                </a:solidFill>
              </a:defRPr>
            </a:lvl1pPr>
          </a:lstStyle>
          <a:p>
            <a:pPr lvl="0"/>
            <a:r>
              <a:rPr lang="en-US" noProof="0" dirty="0" smtClean="0"/>
              <a:t>Corporate Overview</a:t>
            </a:r>
          </a:p>
          <a:p>
            <a:pPr lvl="0"/>
            <a:r>
              <a:rPr lang="en-US" noProof="0" dirty="0" smtClean="0"/>
              <a:t>June 2013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7960" y="5458968"/>
            <a:ext cx="2011680" cy="1079601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5649613"/>
            <a:ext cx="43243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  <a:cs typeface="Arial" charset="0"/>
              </a:rPr>
              <a:t>This document contains Data controlled by the </a:t>
            </a:r>
            <a:r>
              <a:rPr lang="en-US" sz="800" dirty="0" smtClean="0">
                <a:solidFill>
                  <a:schemeClr val="tx1"/>
                </a:solidFill>
                <a:cs typeface="Arial" charset="0"/>
              </a:rPr>
              <a:t>U.S.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cs typeface="Arial" charset="0"/>
              </a:rPr>
              <a:t>International Traffic in Arms Regulations</a:t>
            </a:r>
            <a:r>
              <a:rPr lang="en-US" sz="800" dirty="0" smtClean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cs typeface="Arial" charset="0"/>
              </a:rPr>
              <a:t>Diversion or use contrary to U.S. law is prohibited.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0"/>
            <a:ext cx="9144000" cy="2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8C48A-4BC4-4012-B6AA-3D59A8C6D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T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49337"/>
            <a:ext cx="84582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2343-B275-414E-93D8-49279B6D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8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9" y="128588"/>
            <a:ext cx="7059613" cy="7096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5751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7692" y="935139"/>
            <a:ext cx="8359921" cy="396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b="0" kern="120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7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A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712" y="3429000"/>
            <a:ext cx="6124575" cy="1225550"/>
          </a:xfrm>
        </p:spPr>
        <p:txBody>
          <a:bodyPr anchor="t"/>
          <a:lstStyle>
            <a:lvl1pPr algn="ctr">
              <a:defRPr sz="3200" b="1" smtClean="0">
                <a:solidFill>
                  <a:srgbClr val="004E6B"/>
                </a:solidFill>
                <a:effectLst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9712" y="4645153"/>
            <a:ext cx="6124575" cy="81381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smtClean="0">
                <a:solidFill>
                  <a:srgbClr val="5C5D60"/>
                </a:solidFill>
              </a:defRPr>
            </a:lvl1pPr>
          </a:lstStyle>
          <a:p>
            <a:pPr lvl="0"/>
            <a:r>
              <a:rPr lang="en-US" noProof="0" dirty="0" smtClean="0"/>
              <a:t>Corporate Overview</a:t>
            </a:r>
          </a:p>
          <a:p>
            <a:pPr lvl="0"/>
            <a:r>
              <a:rPr lang="en-US" noProof="0" dirty="0" smtClean="0"/>
              <a:t>June 2013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7960" y="5458968"/>
            <a:ext cx="2011680" cy="1079601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5649613"/>
            <a:ext cx="43243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This document contains Data controlled by the U.S.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Export Administration Regulations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Diversion or use contrary to U.S. law is prohibited.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0"/>
            <a:ext cx="9144000" cy="2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871728"/>
          </a:xfrm>
          <a:prstGeom prst="rect">
            <a:avLst/>
          </a:prstGeom>
        </p:spPr>
      </p:pic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7999" y="128588"/>
            <a:ext cx="705961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049337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3613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39899" y="6641090"/>
            <a:ext cx="4645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2013 </a:t>
            </a:r>
            <a:r>
              <a:rPr lang="en-US" sz="800" dirty="0">
                <a:solidFill>
                  <a:schemeClr val="tx1"/>
                </a:solidFill>
              </a:rPr>
              <a:t>Crane Aerospace &amp; </a:t>
            </a:r>
            <a:r>
              <a:rPr lang="en-US" sz="800" dirty="0" smtClean="0">
                <a:solidFill>
                  <a:schemeClr val="tx1"/>
                </a:solidFill>
              </a:rPr>
              <a:t>Electronics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7" r:id="rId2"/>
    <p:sldLayoutId id="2147483913" r:id="rId3"/>
    <p:sldLayoutId id="214748391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E6B"/>
          </a:solidFill>
          <a:effectLst/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SzPct val="90000"/>
        <a:buFont typeface="Wingdings" pitchFamily="2" charset="2"/>
        <a:buChar char=""/>
        <a:defRPr lang="en-US" sz="220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–"/>
        <a:defRPr lang="en-US" sz="20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Char char="•"/>
        <a:defRPr lang="en-US" sz="18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Wingdings" pitchFamily="2" charset="2"/>
        <a:buChar char=""/>
        <a:defRPr lang="en-US" sz="16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▪"/>
        <a:defRPr lang="en-US" sz="14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871728"/>
          </a:xfrm>
          <a:prstGeom prst="rect">
            <a:avLst/>
          </a:prstGeom>
        </p:spPr>
      </p:pic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7999" y="128588"/>
            <a:ext cx="705961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049337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5751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49424" y="6374390"/>
            <a:ext cx="464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2013 </a:t>
            </a:r>
            <a:r>
              <a:rPr lang="en-US" sz="800" dirty="0">
                <a:solidFill>
                  <a:schemeClr val="tx1"/>
                </a:solidFill>
              </a:rPr>
              <a:t>Crane Aerospace &amp; Electronics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This document contains Data controlled by the U.S. International Traffic in Arms Regulations. Diversion or use contrary to U.S. law is prohibited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E6B"/>
          </a:solidFill>
          <a:effectLst/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SzPct val="90000"/>
        <a:buFont typeface="Wingdings" pitchFamily="2" charset="2"/>
        <a:buChar char=""/>
        <a:defRPr lang="en-US" sz="220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–"/>
        <a:defRPr lang="en-US" sz="20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Char char="•"/>
        <a:defRPr lang="en-US" sz="18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Wingdings" pitchFamily="2" charset="2"/>
        <a:buChar char=""/>
        <a:defRPr lang="en-US" sz="16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▪"/>
        <a:defRPr lang="en-US" sz="14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871728"/>
          </a:xfrm>
          <a:prstGeom prst="rect">
            <a:avLst/>
          </a:prstGeom>
        </p:spPr>
      </p:pic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7999" y="128588"/>
            <a:ext cx="705961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049337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8499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49424" y="6374390"/>
            <a:ext cx="464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2013 </a:t>
            </a:r>
            <a:r>
              <a:rPr lang="en-US" sz="800" dirty="0">
                <a:solidFill>
                  <a:schemeClr val="tx1"/>
                </a:solidFill>
              </a:rPr>
              <a:t>Crane Aerospace &amp; Electronics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This document contains Data controlled by the U.S. Export Administration Regulations.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Diversion or use contrary to U.S. law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1141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E6B"/>
          </a:solidFill>
          <a:effectLst/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SzPct val="90000"/>
        <a:buFont typeface="Wingdings" pitchFamily="2" charset="2"/>
        <a:buChar char=""/>
        <a:defRPr lang="en-US" sz="220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–"/>
        <a:defRPr lang="en-US" sz="20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Char char="•"/>
        <a:defRPr lang="en-US" sz="18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Wingdings" pitchFamily="2" charset="2"/>
        <a:buChar char=""/>
        <a:defRPr lang="en-US" sz="16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▪"/>
        <a:defRPr lang="en-US" sz="14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871728"/>
          </a:xfrm>
          <a:prstGeom prst="rect">
            <a:avLst/>
          </a:prstGeom>
        </p:spPr>
      </p:pic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7999" y="128588"/>
            <a:ext cx="705961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049337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8499" y="6580188"/>
            <a:ext cx="454025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i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2AFB21-B0EA-4588-A534-85B10914E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39899" y="6374390"/>
            <a:ext cx="464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2013 </a:t>
            </a:r>
            <a:r>
              <a:rPr lang="en-US" sz="800" dirty="0">
                <a:solidFill>
                  <a:schemeClr val="tx1"/>
                </a:solidFill>
              </a:rPr>
              <a:t>Crane Aerospace &amp; Electronics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cleared by US Department of Defense (</a:t>
            </a:r>
            <a:r>
              <a:rPr lang="en-US" sz="800" dirty="0" err="1" smtClean="0">
                <a:solidFill>
                  <a:schemeClr val="tx1"/>
                </a:solidFill>
              </a:rPr>
              <a:t>DoD</a:t>
            </a:r>
            <a:r>
              <a:rPr lang="en-US" sz="800" dirty="0" smtClean="0">
                <a:solidFill>
                  <a:schemeClr val="tx1"/>
                </a:solidFill>
              </a:rPr>
              <a:t>) Office of Security Review (OSR) 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for public release. OSR case number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xx-xx-</a:t>
            </a:r>
            <a:r>
              <a:rPr lang="en-US" sz="800" dirty="0" err="1" smtClean="0">
                <a:solidFill>
                  <a:schemeClr val="tx1"/>
                </a:solidFill>
              </a:rPr>
              <a:t>xxxx</a:t>
            </a:r>
            <a:r>
              <a:rPr lang="en-US" sz="800" dirty="0" smtClean="0">
                <a:solidFill>
                  <a:schemeClr val="tx1"/>
                </a:solidFill>
              </a:rPr>
              <a:t>, dated Month, Day, Year.</a:t>
            </a:r>
          </a:p>
        </p:txBody>
      </p:sp>
    </p:spTree>
    <p:extLst>
      <p:ext uri="{BB962C8B-B14F-4D97-AF65-F5344CB8AC3E}">
        <p14:creationId xmlns:p14="http://schemas.microsoft.com/office/powerpoint/2010/main" val="163352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E6B"/>
          </a:solidFill>
          <a:effectLst/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SzPct val="90000"/>
        <a:buFont typeface="Wingdings" pitchFamily="2" charset="2"/>
        <a:buChar char=""/>
        <a:defRPr lang="en-US" sz="2200" dirty="0" smtClean="0">
          <a:solidFill>
            <a:schemeClr val="tx1"/>
          </a:solidFill>
          <a:latin typeface="Arial" charset="0"/>
          <a:ea typeface="+mn-ea"/>
          <a:cs typeface="+mn-cs"/>
        </a:defRPr>
      </a:lvl1pPr>
      <a:lvl2pPr marL="571500" indent="-2857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–"/>
        <a:defRPr lang="en-US" sz="20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Char char="•"/>
        <a:defRPr lang="en-US" sz="18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Wingdings" pitchFamily="2" charset="2"/>
        <a:buChar char=""/>
        <a:defRPr lang="en-US" sz="16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rgbClr val="F1583B"/>
        </a:buClr>
        <a:buFont typeface="Arial" pitchFamily="34" charset="0"/>
        <a:buChar char="▪"/>
        <a:defRPr lang="en-US" sz="1400" dirty="0" smtClean="0">
          <a:solidFill>
            <a:schemeClr val="tx1"/>
          </a:solidFill>
          <a:latin typeface="Arial" charset="0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F374D"/>
        </a:buClr>
        <a:buFont typeface="Arial" pitchFamily="-112" charset="0"/>
        <a:buChar char="»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product/TMS320F28055" TargetMode="External"/><Relationship Id="rId2" Type="http://schemas.openxmlformats.org/officeDocument/2006/relationships/hyperlink" Target="http://www.ti.com/product/tms320f280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i.com/product/tms320f28027" TargetMode="External"/><Relationship Id="rId4" Type="http://schemas.openxmlformats.org/officeDocument/2006/relationships/hyperlink" Target="http://www.ti.com/product/tms320f2803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1056" y="3438525"/>
            <a:ext cx="7004648" cy="122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Crane Aerospace </a:t>
            </a:r>
            <a:r>
              <a:rPr lang="en-US" dirty="0" smtClean="0"/>
              <a:t>&amp; Electronics</a:t>
            </a:r>
            <a:endParaRPr lang="en-US" dirty="0"/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 digital design seminar de-brief</a:t>
            </a:r>
            <a:endParaRPr lang="en-US" dirty="0"/>
          </a:p>
          <a:p>
            <a:r>
              <a:rPr lang="en-US" dirty="0" smtClean="0"/>
              <a:t>November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to Z to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88107" y="2682468"/>
            <a:ext cx="10102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</a:rPr>
              <a:t>Defense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Ground &amp;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Airborne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Systems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80%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279421" y="3159588"/>
            <a:ext cx="981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Defense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 txBox="1">
                <a:spLocks/>
              </p:cNvSpPr>
              <p:nvPr/>
            </p:nvSpPr>
            <p:spPr>
              <a:xfrm>
                <a:off x="457200" y="1065883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SzPct val="90000"/>
                  <a:buFont typeface="Wingdings" pitchFamily="2" charset="2"/>
                  <a:buChar char=""/>
                  <a:defRPr lang="en-US" sz="22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57150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–"/>
                  <a:defRPr lang="en-US" sz="20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Char char="•"/>
                  <a:defRPr lang="en-US" sz="18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Wingdings" pitchFamily="2" charset="2"/>
                  <a:buChar char=""/>
                  <a:defRPr lang="en-US" sz="16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4pPr>
                <a:lvl5pPr marL="148590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▪"/>
                  <a:defRPr lang="en-US" sz="14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sz="20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𝐾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60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61</m:t>
                          </m:r>
                          <m:r>
                            <a:rPr lang="en-US" sz="1400" i="1">
                              <a:latin typeface="Cambria Math"/>
                            </a:rPr>
                            <m:t>)(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53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58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53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60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61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ar-AE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ar-AE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60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61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ar-AE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ar-A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53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58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ar-AE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ar-A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  <m:r>
                            <a:rPr lang="en-US" sz="1400" i="1">
                              <a:latin typeface="Cambria Math"/>
                            </a:rPr>
                            <m:t>54</m:t>
                          </m:r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𝑅</m:t>
                          </m:r>
                          <m:r>
                            <a:rPr lang="en-US" sz="1400" i="1">
                              <a:latin typeface="Cambria Math"/>
                            </a:rPr>
                            <m:t>61</m:t>
                          </m:r>
                        </m:den>
                      </m:f>
                    </m:oMath>
                  </m:oMathPara>
                </a14:m>
                <a:endParaRPr lang="ar-AE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ar-AE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𝐾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400" i="1">
                              <a:latin typeface="Cambria Math"/>
                            </a:rPr>
                            <m:t>)(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1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𝑑𝑜𝑚𝑎𝑖𝑛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[</m:t>
                          </m:r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  <m:r>
                            <a:rPr lang="en-US" sz="1400" i="1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  <m:r>
                            <a:rPr lang="en-US" sz="1400" i="1">
                              <a:latin typeface="Cambria Math"/>
                            </a:rPr>
                            <m:t>[</m:t>
                          </m:r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  <m:r>
                            <a:rPr lang="en-US" sz="1400" i="1">
                              <a:latin typeface="Cambria Math"/>
                            </a:rPr>
                            <m:t>]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99</m:t>
                          </m:r>
                          <m:f>
                            <m:f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ar-AE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400" i="1">
                              <a:latin typeface="Cambria Math"/>
                            </a:rPr>
                            <m:t>−</m:t>
                          </m:r>
                          <m:r>
                            <a:rPr lang="ar-AE" sz="1400" i="1">
                              <a:latin typeface="Cambria Math"/>
                            </a:rPr>
                            <m:t>200</m:t>
                          </m:r>
                          <m:f>
                            <m:f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ar-AE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ar-AE" sz="1400" i="1">
                              <a:latin typeface="Cambria Math"/>
                            </a:rPr>
                            <m:t>+</m:t>
                          </m:r>
                          <m:r>
                            <a:rPr lang="ar-AE" sz="1400" i="1">
                              <a:latin typeface="Cambria Math"/>
                            </a:rPr>
                            <m:t>101</m:t>
                          </m:r>
                        </m:num>
                        <m:den>
                          <m:r>
                            <a:rPr lang="ar-AE" sz="1400" i="1">
                              <a:latin typeface="Cambria Math"/>
                            </a:rPr>
                            <m:t>−</m:t>
                          </m:r>
                          <m:r>
                            <a:rPr lang="ar-AE" sz="1400">
                              <a:latin typeface="Cambria Math"/>
                            </a:rPr>
                            <m:t>15</m:t>
                          </m:r>
                          <m:f>
                            <m:f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ar-AE" sz="14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ar-AE" sz="14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400">
                              <a:latin typeface="Cambria Math"/>
                            </a:rPr>
                            <m:t>+</m:t>
                          </m:r>
                          <m:r>
                            <a:rPr lang="ar-AE" sz="1400">
                              <a:latin typeface="Cambria Math"/>
                            </a:rPr>
                            <m:t>32</m:t>
                          </m:r>
                          <m:f>
                            <m:fPr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ar-AE" sz="14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z</m:t>
                              </m:r>
                            </m:den>
                          </m:f>
                          <m:r>
                            <a:rPr lang="ar-AE" sz="1400">
                              <a:latin typeface="Cambria Math"/>
                            </a:rPr>
                            <m:t>−</m:t>
                          </m:r>
                          <m:r>
                            <a:rPr lang="ar-AE" sz="1400">
                              <a:latin typeface="Cambria Math"/>
                            </a:rPr>
                            <m:t>17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r>
                        <a:rPr lang="en-US" sz="1400" i="1">
                          <a:latin typeface="Cambria Math"/>
                        </a:rPr>
                        <m:t>𝑧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𝑑𝑜𝑚𝑎𝑖𝑛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Font typeface="Wingdings" pitchFamily="2" charset="2"/>
                  <a:buNone/>
                </a:pPr>
                <a:endParaRPr lang="en-US" sz="140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marL="0" indent="0">
                  <a:buFont typeface="Wingdings" pitchFamily="2" charset="2"/>
                  <a:buNone/>
                </a:pPr>
                <a:endParaRPr lang="en-US" sz="160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ar-AE" sz="1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ar-AE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ar-AE" sz="1400" i="1">
                              <a:latin typeface="Cambria Math"/>
                            </a:rPr>
                            <m:t>17</m:t>
                          </m:r>
                        </m:den>
                      </m:f>
                      <m:r>
                        <a:rPr lang="ar-AE" sz="14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ar-AE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400" i="1">
                              <a:latin typeface="Cambria Math"/>
                            </a:rPr>
                            <m:t>99</m:t>
                          </m:r>
                          <m:r>
                            <a:rPr lang="ar-AE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ar-AE" sz="1400" i="1">
                              <a:latin typeface="Cambria Math"/>
                            </a:rPr>
                            <m:t>−</m:t>
                          </m:r>
                          <m:r>
                            <a:rPr lang="ar-AE" sz="1400" i="1">
                              <a:latin typeface="Cambria Math"/>
                            </a:rPr>
                            <m:t>200</m:t>
                          </m:r>
                          <m:r>
                            <a:rPr lang="ar-AE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ar-AE" sz="1400" i="1">
                              <a:latin typeface="Cambria Math"/>
                            </a:rPr>
                            <m:t>+</m:t>
                          </m:r>
                          <m:r>
                            <a:rPr lang="ar-AE" sz="1400" i="1">
                              <a:latin typeface="Cambria Math"/>
                            </a:rPr>
                            <m:t>101</m:t>
                          </m:r>
                          <m:r>
                            <a:rPr lang="ar-AE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ar-AE" sz="1400" i="1">
                              <a:latin typeface="Cambria Math"/>
                            </a:rPr>
                            <m:t>+</m:t>
                          </m:r>
                          <m:r>
                            <a:rPr lang="ar-AE" sz="1400" i="1">
                              <a:latin typeface="Cambria Math"/>
                            </a:rPr>
                            <m:t>15</m:t>
                          </m:r>
                          <m:r>
                            <a:rPr lang="ar-AE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ar-AE" sz="1400" i="1">
                              <a:latin typeface="Cambria Math"/>
                            </a:rPr>
                            <m:t>−</m:t>
                          </m:r>
                          <m:r>
                            <a:rPr lang="ar-AE" sz="1400" i="1">
                              <a:latin typeface="Cambria Math"/>
                            </a:rPr>
                            <m:t>32</m:t>
                          </m:r>
                          <m:r>
                            <a:rPr lang="ar-AE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4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ar-AE" sz="1400" i="1">
                          <a:latin typeface="Cambria Math"/>
                        </a:rPr>
                        <m:t>, </m:t>
                      </m:r>
                      <m:r>
                        <a:rPr lang="en-US" sz="1400" i="1">
                          <a:latin typeface="Cambria Math"/>
                        </a:rPr>
                        <m:t>𝑑𝑖𝑠𝑐𝑟𝑒𝑡𝑒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𝑡𝑖𝑚𝑒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5883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SzPct val="90000"/>
              <a:buFont typeface="Wingdings" pitchFamily="2" charset="2"/>
              <a:buChar char=""/>
              <a:defRPr lang="en-US" sz="2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Char char="•"/>
              <a:defRPr lang="en-US" sz="18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Wingdings" pitchFamily="2" charset="2"/>
              <a:buChar char=""/>
              <a:defRPr lang="en-US" sz="16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4pPr>
            <a:lvl5pPr marL="1485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▪"/>
              <a:defRPr lang="en-US" sz="14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endParaRPr lang="en-US" sz="2000" i="1" dirty="0" smtClean="0">
              <a:latin typeface="Cambria Math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Buy piccolo prototype</a:t>
            </a:r>
          </a:p>
          <a:p>
            <a:pPr lvl="1"/>
            <a:r>
              <a:rPr lang="en-US" sz="3000" dirty="0" smtClean="0">
                <a:latin typeface="Calibri" pitchFamily="34" charset="0"/>
                <a:cs typeface="Calibri" pitchFamily="34" charset="0"/>
              </a:rPr>
              <a:t>Piccolo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controlSTICK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 - $39</a:t>
            </a:r>
          </a:p>
          <a:p>
            <a:pPr lvl="1"/>
            <a:r>
              <a:rPr lang="en-US" sz="3000" dirty="0" smtClean="0">
                <a:latin typeface="Calibri" pitchFamily="34" charset="0"/>
                <a:cs typeface="Calibri" pitchFamily="34" charset="0"/>
              </a:rPr>
              <a:t>Piccolo USB Experimenter’s Kit - $79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Implement controller on forward topology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Compare performance with analog controller</a:t>
            </a:r>
          </a:p>
        </p:txBody>
      </p:sp>
    </p:spTree>
    <p:extLst>
      <p:ext uri="{BB962C8B-B14F-4D97-AF65-F5344CB8AC3E}">
        <p14:creationId xmlns:p14="http://schemas.microsoft.com/office/powerpoint/2010/main" val="21241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Crane Advantage!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C48A-4BC4-4012-B6AA-3D59A8C6DF8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 bwMode="gray">
          <a:xfrm>
            <a:off x="317500" y="6061710"/>
            <a:ext cx="8509000" cy="601979"/>
          </a:xfrm>
          <a:prstGeom prst="round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kumimoji="0" lang="en-US" sz="20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eaLnBrk="1" hangingPunct="1">
              <a:spcBef>
                <a:spcPts val="0"/>
              </a:spcBef>
              <a:buClr>
                <a:srgbClr val="F1583B"/>
              </a:buClr>
              <a:buSzPct val="90000"/>
            </a:pPr>
            <a:r>
              <a:rPr lang="en-US" dirty="0">
                <a:solidFill>
                  <a:srgbClr val="FFFFFF"/>
                </a:solidFill>
              </a:rPr>
              <a:t>for more information please visit </a:t>
            </a:r>
            <a:r>
              <a:rPr lang="en-US" dirty="0" smtClean="0">
                <a:solidFill>
                  <a:srgbClr val="FFFFFF"/>
                </a:solidFill>
              </a:rPr>
              <a:t>CraneAE.com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847185"/>
            <a:ext cx="4432300" cy="51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versus digital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50875"/>
              </p:ext>
            </p:extLst>
          </p:nvPr>
        </p:nvGraphicFramePr>
        <p:xfrm>
          <a:off x="1524000" y="1397000"/>
          <a:ext cx="6477000" cy="424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38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endParaRPr lang="en-US" dirty="0"/>
                    </a:p>
                  </a:txBody>
                  <a:tcPr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bandwidth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by sampling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historically 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getting cheaper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available expertise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 based-inflexible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S/W programmable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lifetime operation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drift/aging/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relatively insensitive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scalability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practical topologies due to complexity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 complexity cost when scaling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numerical problem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architecture dependent</a:t>
                      </a: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switching 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to system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Grade 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Grade 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Well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tested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testing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go digital?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SzPct val="90000"/>
              <a:buFont typeface="Wingdings" pitchFamily="2" charset="2"/>
              <a:buChar char=""/>
              <a:defRPr lang="en-US" sz="2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Char char="•"/>
              <a:defRPr lang="en-US" sz="18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Wingdings" pitchFamily="2" charset="2"/>
              <a:buChar char=""/>
              <a:defRPr lang="en-US" sz="16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4pPr>
            <a:lvl5pPr marL="1485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▪"/>
              <a:defRPr lang="en-US" sz="14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endParaRPr lang="en-US" sz="2000" i="1" dirty="0" smtClean="0">
              <a:latin typeface="Cambria Math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Easy to scale existing design through software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Less sensitive to environmental changes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Saves space for more complex converters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TI’s C2000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SzPct val="90000"/>
              <a:buFont typeface="Wingdings" pitchFamily="2" charset="2"/>
              <a:buChar char=""/>
              <a:defRPr lang="en-US" sz="2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Char char="•"/>
              <a:defRPr lang="en-US" sz="18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Wingdings" pitchFamily="2" charset="2"/>
              <a:buChar char=""/>
              <a:defRPr lang="en-US" sz="16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4pPr>
            <a:lvl5pPr marL="1485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▪"/>
              <a:defRPr lang="en-US" sz="14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endParaRPr lang="en-US" sz="2000" i="1" dirty="0" smtClean="0">
              <a:latin typeface="Cambria Math"/>
            </a:endParaRPr>
          </a:p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Large support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community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It’s cheap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High-Resolution PWM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Small form factor</a:t>
            </a:r>
          </a:p>
        </p:txBody>
      </p:sp>
    </p:spTree>
    <p:extLst>
      <p:ext uri="{BB962C8B-B14F-4D97-AF65-F5344CB8AC3E}">
        <p14:creationId xmlns:p14="http://schemas.microsoft.com/office/powerpoint/2010/main" val="14175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cheap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59562"/>
              </p:ext>
            </p:extLst>
          </p:nvPr>
        </p:nvGraphicFramePr>
        <p:xfrm>
          <a:off x="357188" y="1542733"/>
          <a:ext cx="8458200" cy="376809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Device Series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CPU Speed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Memory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Architecture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Features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Starting Price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22AABB"/>
                          </a:solidFill>
                          <a:effectLst/>
                          <a:hlinkClick r:id="rId2"/>
                        </a:rPr>
                        <a:t>Piccolo F2806x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90 MHz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128kB to 256kB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Floating-point, VCU*,CLA*,DMA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$4.95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22AABB"/>
                          </a:solidFill>
                          <a:effectLst/>
                          <a:hlinkClick r:id="rId3"/>
                        </a:rPr>
                        <a:t>Piccolo F2805x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 MHz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64kB to 128kB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Fixed-point, CLA, PGAs, Windowed Comparators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$3.25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22AABB"/>
                          </a:solidFill>
                          <a:effectLst/>
                          <a:hlinkClick r:id="rId4"/>
                        </a:rPr>
                        <a:t>Piccolo F2803x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 MHz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64kB to 128 kB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Fixed-point, CLA*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$2.79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22AABB"/>
                          </a:solidFill>
                          <a:effectLst/>
                          <a:hlinkClick r:id="rId5"/>
                        </a:rPr>
                        <a:t>Piccolo F2802x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40-60 MHz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16kB to 64 kB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Fixed-point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$1.85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9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high resolution PWM matter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112395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SzPct val="90000"/>
                  <a:buFont typeface="Wingdings" pitchFamily="2" charset="2"/>
                  <a:buChar char=""/>
                  <a:defRPr lang="en-US" sz="22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57150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–"/>
                  <a:defRPr lang="en-US" sz="20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Char char="•"/>
                  <a:defRPr lang="en-US" sz="18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Wingdings" pitchFamily="2" charset="2"/>
                  <a:buChar char=""/>
                  <a:defRPr lang="en-US" sz="16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4pPr>
                <a:lvl5pPr marL="148590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▪"/>
                  <a:defRPr lang="en-US" sz="14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sz="20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Basic digital PWM (counter based)</a:t>
                </a:r>
                <a:endParaRPr lang="en-US" sz="1400" b="1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100</m:t>
                      </m:r>
                      <m:r>
                        <a:rPr lang="en-US" sz="1400" b="0" i="1" smtClean="0">
                          <a:latin typeface="Cambria Math"/>
                        </a:rPr>
                        <m:t>𝑀𝐻𝑧</m:t>
                      </m:r>
                      <m:r>
                        <a:rPr lang="ar-AE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ar-AE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500</m:t>
                      </m:r>
                      <m:r>
                        <a:rPr lang="en-US" sz="1400" b="0" i="1" smtClean="0">
                          <a:latin typeface="Cambria Math"/>
                        </a:rPr>
                        <m:t>𝑘𝐻𝑧</m:t>
                      </m:r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𝑐𝑙𝑘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200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𝑠𝑡𝑒𝑝𝑠</m:t>
                      </m:r>
                      <m:r>
                        <a:rPr lang="ar-AE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𝑟𝑒𝑠𝑜𝑙𝑢𝑡𝑖𝑜𝑛</m:t>
                      </m:r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50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200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𝑠𝑡𝑒𝑝𝑠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250</m:t>
                      </m:r>
                      <m:r>
                        <a:rPr lang="en-US" sz="1400" b="0" i="1" smtClean="0">
                          <a:latin typeface="Cambria Math"/>
                        </a:rPr>
                        <m:t>𝑚𝑉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𝑠𝑡𝑒𝑝</m:t>
                      </m:r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ar-AE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High Res PWM</a:t>
                </a:r>
                <a:endParaRPr lang="ar-AE" sz="1400" b="1" dirty="0">
                  <a:latin typeface="Calibri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𝑠𝑡𝑒𝑝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𝑝𝑖𝑐𝑐𝑜𝑙𝑜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𝑑𝑎𝑡𝑎𝑠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𝑒𝑒𝑡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150</m:t>
                      </m:r>
                      <m:r>
                        <a:rPr lang="en-US" sz="1400" b="0" i="1" smtClean="0">
                          <a:latin typeface="Cambria Math"/>
                        </a:rPr>
                        <m:t>𝑝𝑠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𝑟𝑝𝑤𝑚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150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𝑝𝑠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𝑟𝑝𝑤𝑚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13333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𝑠𝑡𝑒𝑝𝑠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𝑟𝑒𝑠𝑜𝑙𝑢𝑡𝑖𝑜𝑛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50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13333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𝑠𝑡𝑒𝑝𝑠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4</m:t>
                      </m:r>
                      <m:r>
                        <a:rPr lang="en-US" sz="1400" b="0" i="1" smtClean="0">
                          <a:latin typeface="Cambria Math"/>
                        </a:rPr>
                        <m:t>𝑚𝑉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𝑠𝑡𝑒𝑝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" pitchFamily="2" charset="2"/>
                  <a:buNone/>
                </a:pPr>
                <a:endParaRPr lang="en-US" sz="160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395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614488"/>
            <a:ext cx="15621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4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fit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112395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SzPct val="90000"/>
                  <a:buFont typeface="Wingdings" pitchFamily="2" charset="2"/>
                  <a:buChar char=""/>
                  <a:defRPr lang="en-US" sz="22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57150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–"/>
                  <a:defRPr lang="en-US" sz="20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Char char="•"/>
                  <a:defRPr lang="en-US" sz="18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Wingdings" pitchFamily="2" charset="2"/>
                  <a:buChar char=""/>
                  <a:defRPr lang="en-US" sz="16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4pPr>
                <a:lvl5pPr marL="148590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▪"/>
                  <a:defRPr lang="en-US" sz="14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9pPr>
              </a:lstStyle>
              <a:p>
                <a:endParaRPr lang="en-US" sz="20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TMS320F2803 (S-PVQFN-N56)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0</m:t>
                      </m:r>
                      <m:r>
                        <a:rPr lang="en-US" sz="1400" b="0" i="1" smtClean="0">
                          <a:latin typeface="Cambria Math"/>
                        </a:rPr>
                        <m:t>.</m:t>
                      </m:r>
                      <m:r>
                        <a:rPr lang="en-US" sz="1400" b="0" i="1" smtClean="0">
                          <a:latin typeface="Cambria Math"/>
                        </a:rPr>
                        <m:t>275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𝑖𝑛</m:t>
                      </m:r>
                      <m:r>
                        <a:rPr lang="en-US" sz="1400" b="0" i="1" smtClean="0">
                          <a:latin typeface="Cambria Math"/>
                        </a:rPr>
                        <m:t>. 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b="0" i="1" smtClean="0">
                          <a:latin typeface="Cambria Math"/>
                        </a:rPr>
                        <m:t>.</m:t>
                      </m:r>
                      <m:r>
                        <a:rPr lang="en-US" sz="1400" b="0" i="1" smtClean="0">
                          <a:latin typeface="Cambria Math"/>
                        </a:rPr>
                        <m:t>275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𝑖𝑛</m:t>
                      </m:r>
                      <m:r>
                        <a:rPr lang="en-US" sz="1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𝐴𝑟𝑒𝑎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b="0" i="1" smtClean="0">
                          <a:latin typeface="Cambria Math"/>
                        </a:rPr>
                        <m:t>. </m:t>
                      </m:r>
                      <m:r>
                        <a:rPr lang="en-US" sz="1400" b="0" i="1" smtClean="0">
                          <a:latin typeface="Cambria Math"/>
                        </a:rPr>
                        <m:t>076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𝑖𝑛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Replacement area</a:t>
                </a:r>
                <a:endParaRPr lang="ar-AE" sz="1400" b="1" dirty="0">
                  <a:latin typeface="Calibri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400" i="1" dirty="0">
                  <a:latin typeface="Cambria Math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sz="1600" dirty="0" smtClean="0"/>
              </a:p>
              <a:p>
                <a:pPr marL="0" indent="0">
                  <a:buFont typeface="Wingdings" pitchFamily="2" charset="2"/>
                  <a:buNone/>
                </a:pPr>
                <a:endParaRPr lang="en-US" sz="160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395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98450"/>
              </p:ext>
            </p:extLst>
          </p:nvPr>
        </p:nvGraphicFramePr>
        <p:xfrm>
          <a:off x="1722438" y="2771776"/>
          <a:ext cx="2849563" cy="2600323"/>
        </p:xfrm>
        <a:graphic>
          <a:graphicData uri="http://schemas.openxmlformats.org/drawingml/2006/table">
            <a:tbl>
              <a:tblPr/>
              <a:tblGrid>
                <a:gridCol w="1139825"/>
                <a:gridCol w="854869"/>
                <a:gridCol w="854869"/>
              </a:tblGrid>
              <a:tr h="2905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SMTR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(in2)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MC35072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0402 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0504 cap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1N4148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LM158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89268"/>
              </p:ext>
            </p:extLst>
          </p:nvPr>
        </p:nvGraphicFramePr>
        <p:xfrm>
          <a:off x="5094288" y="2628901"/>
          <a:ext cx="2840037" cy="2889043"/>
        </p:xfrm>
        <a:graphic>
          <a:graphicData uri="http://schemas.openxmlformats.org/drawingml/2006/table">
            <a:tbl>
              <a:tblPr/>
              <a:tblGrid>
                <a:gridCol w="1136015"/>
                <a:gridCol w="852011"/>
                <a:gridCol w="852011"/>
              </a:tblGrid>
              <a:tr h="2905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2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(in2)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UCC2897A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TLC2272Y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0402 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0402 cap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0603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1N4148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2N2907A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2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3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SzPct val="90000"/>
              <a:buFont typeface="Wingdings" pitchFamily="2" charset="2"/>
              <a:buChar char=""/>
              <a:defRPr lang="en-US" sz="2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15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Char char="•"/>
              <a:defRPr lang="en-US" sz="18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Wingdings" pitchFamily="2" charset="2"/>
              <a:buChar char=""/>
              <a:defRPr lang="en-US" sz="16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4pPr>
            <a:lvl5pPr marL="1485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583B"/>
              </a:buClr>
              <a:buFont typeface="Arial" pitchFamily="34" charset="0"/>
              <a:buChar char="▪"/>
              <a:defRPr lang="en-US" sz="1400" dirty="0" smtClean="0">
                <a:solidFill>
                  <a:schemeClr val="tx1"/>
                </a:solidFill>
                <a:latin typeface="Arial" charset="0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F374D"/>
              </a:buClr>
              <a:buFont typeface="Arial" pitchFamily="-112" charset="0"/>
              <a:buChar char="»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endParaRPr lang="en-US" sz="2000" i="1" dirty="0" smtClean="0">
              <a:latin typeface="Cambria Math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Place poles and zeros in transfer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function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Compensate for digital phase margin erosion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Convert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transfer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function to z-domain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Convert z-domain to discrete time domain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Implement time-difference equation in code</a:t>
            </a:r>
          </a:p>
        </p:txBody>
      </p:sp>
    </p:spTree>
    <p:extLst>
      <p:ext uri="{BB962C8B-B14F-4D97-AF65-F5344CB8AC3E}">
        <p14:creationId xmlns:p14="http://schemas.microsoft.com/office/powerpoint/2010/main" val="132725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92343-B275-414E-93D8-49279B6DEDB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/>
              <p:cNvSpPr txBox="1">
                <a:spLocks/>
              </p:cNvSpPr>
              <p:nvPr/>
            </p:nvSpPr>
            <p:spPr>
              <a:xfrm>
                <a:off x="381000" y="3743325"/>
                <a:ext cx="8229600" cy="247650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SzPct val="90000"/>
                  <a:buFont typeface="Wingdings" pitchFamily="2" charset="2"/>
                  <a:buChar char=""/>
                  <a:defRPr lang="en-US" sz="22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57150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–"/>
                  <a:defRPr lang="en-US" sz="20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Char char="•"/>
                  <a:defRPr lang="en-US" sz="18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Wingdings" pitchFamily="2" charset="2"/>
                  <a:buChar char=""/>
                  <a:defRPr lang="en-US" sz="16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4pPr>
                <a:lvl5pPr marL="1485900" indent="-1714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1583B"/>
                  </a:buClr>
                  <a:buFont typeface="Arial" pitchFamily="34" charset="0"/>
                  <a:buChar char="▪"/>
                  <a:defRPr lang="en-US" sz="1400" dirty="0" smtClean="0">
                    <a:solidFill>
                      <a:schemeClr val="tx1"/>
                    </a:solidFill>
                    <a:latin typeface="Arial" charset="0"/>
                    <a:ea typeface="+mn-ea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374D"/>
                  </a:buClr>
                  <a:buFont typeface="Arial" pitchFamily="-112" charset="0"/>
                  <a:buChar char="»"/>
                  <a:defRPr sz="1400">
                    <a:solidFill>
                      <a:schemeClr val="accent2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ar-AE" sz="1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𝑉𝑜𝑢𝑡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𝑉𝑖𝑛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54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60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54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61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∗(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53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58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60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53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54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61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ar-AE" sz="1400" i="1">
                          <a:latin typeface="Cambria Math"/>
                        </a:rPr>
                        <m:t>, </m:t>
                      </m:r>
                      <m:r>
                        <a:rPr lang="en-US" sz="1400" b="0" i="1" smtClean="0">
                          <a:latin typeface="Cambria Math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𝑓𝑢𝑛𝑐𝑡𝑖𝑜𝑛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743325"/>
                <a:ext cx="8229600" cy="2476500"/>
              </a:xfrm>
              <a:prstGeom prst="rect">
                <a:avLst/>
              </a:prstGeom>
              <a:blipFill rotWithShape="1">
                <a:blip r:embed="rId2"/>
                <a:stretch>
                  <a:fillRect l="-222" t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352550"/>
            <a:ext cx="42481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038475" y="3417992"/>
            <a:ext cx="2867025" cy="30776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SMTR Voltage Compensation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&amp;E Standard">
  <a:themeElements>
    <a:clrScheme name="CA&amp;E Colors">
      <a:dk1>
        <a:srgbClr val="000000"/>
      </a:dk1>
      <a:lt1>
        <a:srgbClr val="FFFFFF"/>
      </a:lt1>
      <a:dk2>
        <a:srgbClr val="5B9066"/>
      </a:dk2>
      <a:lt2>
        <a:srgbClr val="FFFFFF"/>
      </a:lt2>
      <a:accent1>
        <a:srgbClr val="004E6B"/>
      </a:accent1>
      <a:accent2>
        <a:srgbClr val="F1583B"/>
      </a:accent2>
      <a:accent3>
        <a:srgbClr val="0C827F"/>
      </a:accent3>
      <a:accent4>
        <a:srgbClr val="5C5D60"/>
      </a:accent4>
      <a:accent5>
        <a:srgbClr val="5B9066"/>
      </a:accent5>
      <a:accent6>
        <a:srgbClr val="908E91"/>
      </a:accent6>
      <a:hlink>
        <a:srgbClr val="6D5E4D"/>
      </a:hlink>
      <a:folHlink>
        <a:srgbClr val="464547"/>
      </a:folHlink>
    </a:clrScheme>
    <a:fontScheme name="3_Default Design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1583B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F1583B"/>
            </a:solidFill>
            <a:effectLst/>
            <a:latin typeface="Arial" pitchFamily="-112" charset="0"/>
          </a:defRPr>
        </a:defPPr>
      </a:lstStyle>
    </a:spDef>
    <a:lnDef>
      <a:spPr bwMode="auto">
        <a:noFill/>
        <a:ln w="25400" cap="flat" cmpd="sng" algn="ctr">
          <a:solidFill>
            <a:srgbClr val="F1583B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1583B"/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none" lIns="91429" tIns="45715" rIns="91429" bIns="45715" numCol="1" rtlCol="0" anchor="ctr" anchorCtr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&amp;E ITAR">
  <a:themeElements>
    <a:clrScheme name="CA&amp;E Colors">
      <a:dk1>
        <a:srgbClr val="000000"/>
      </a:dk1>
      <a:lt1>
        <a:srgbClr val="FFFFFF"/>
      </a:lt1>
      <a:dk2>
        <a:srgbClr val="5B9066"/>
      </a:dk2>
      <a:lt2>
        <a:srgbClr val="FFFFFF"/>
      </a:lt2>
      <a:accent1>
        <a:srgbClr val="004E6B"/>
      </a:accent1>
      <a:accent2>
        <a:srgbClr val="F1583B"/>
      </a:accent2>
      <a:accent3>
        <a:srgbClr val="0C827F"/>
      </a:accent3>
      <a:accent4>
        <a:srgbClr val="5C5D60"/>
      </a:accent4>
      <a:accent5>
        <a:srgbClr val="5B9066"/>
      </a:accent5>
      <a:accent6>
        <a:srgbClr val="908E91"/>
      </a:accent6>
      <a:hlink>
        <a:srgbClr val="6D5E4D"/>
      </a:hlink>
      <a:folHlink>
        <a:srgbClr val="464547"/>
      </a:folHlink>
    </a:clrScheme>
    <a:fontScheme name="3_Default Design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lnDef>
    <a:txDef>
      <a:spPr bwMode="auto">
        <a:solidFill>
          <a:srgbClr val="F1583B"/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&amp;E EAR">
  <a:themeElements>
    <a:clrScheme name="CA&amp;E Colors">
      <a:dk1>
        <a:srgbClr val="000000"/>
      </a:dk1>
      <a:lt1>
        <a:srgbClr val="FFFFFF"/>
      </a:lt1>
      <a:dk2>
        <a:srgbClr val="5B9066"/>
      </a:dk2>
      <a:lt2>
        <a:srgbClr val="FFFFFF"/>
      </a:lt2>
      <a:accent1>
        <a:srgbClr val="004E6B"/>
      </a:accent1>
      <a:accent2>
        <a:srgbClr val="F1583B"/>
      </a:accent2>
      <a:accent3>
        <a:srgbClr val="0C827F"/>
      </a:accent3>
      <a:accent4>
        <a:srgbClr val="5C5D60"/>
      </a:accent4>
      <a:accent5>
        <a:srgbClr val="5B9066"/>
      </a:accent5>
      <a:accent6>
        <a:srgbClr val="908E91"/>
      </a:accent6>
      <a:hlink>
        <a:srgbClr val="6D5E4D"/>
      </a:hlink>
      <a:folHlink>
        <a:srgbClr val="464547"/>
      </a:folHlink>
    </a:clrScheme>
    <a:fontScheme name="3_Default Design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lnDef>
    <a:txDef>
      <a:spPr bwMode="auto">
        <a:solidFill>
          <a:srgbClr val="F1583B"/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A&amp;E OSR">
  <a:themeElements>
    <a:clrScheme name="CA&amp;E Colors">
      <a:dk1>
        <a:srgbClr val="000000"/>
      </a:dk1>
      <a:lt1>
        <a:srgbClr val="FFFFFF"/>
      </a:lt1>
      <a:dk2>
        <a:srgbClr val="5B9066"/>
      </a:dk2>
      <a:lt2>
        <a:srgbClr val="FFFFFF"/>
      </a:lt2>
      <a:accent1>
        <a:srgbClr val="004E6B"/>
      </a:accent1>
      <a:accent2>
        <a:srgbClr val="F1583B"/>
      </a:accent2>
      <a:accent3>
        <a:srgbClr val="0C827F"/>
      </a:accent3>
      <a:accent4>
        <a:srgbClr val="5C5D60"/>
      </a:accent4>
      <a:accent5>
        <a:srgbClr val="5B9066"/>
      </a:accent5>
      <a:accent6>
        <a:srgbClr val="908E91"/>
      </a:accent6>
      <a:hlink>
        <a:srgbClr val="6D5E4D"/>
      </a:hlink>
      <a:folHlink>
        <a:srgbClr val="464547"/>
      </a:folHlink>
    </a:clrScheme>
    <a:fontScheme name="3_Default Design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itchFamily="-112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pitchFamily="-112" charset="0"/>
          </a:defRPr>
        </a:defPPr>
      </a:lstStyle>
    </a:lnDef>
    <a:txDef>
      <a:spPr bwMode="auto">
        <a:solidFill>
          <a:srgbClr val="F1583B"/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  <a:ex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  <_spia_rule xmlns="a87481b1-a7d8-4864-b7fb-fe2bf2695fad">9cc534c0-6dcb-4eed-9265-f3807f26ca4c</_spia_rule>
    <_spia_result xmlns="a87481b1-a7d8-4864-b7fb-fe2bf2695fa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8603BD5154C4DB2874E363DAF90F8" ma:contentTypeVersion="3" ma:contentTypeDescription="Create a new document." ma:contentTypeScope="" ma:versionID="c614373b4f9a8f26c355390edf9d004d">
  <xsd:schema xmlns:xsd="http://www.w3.org/2001/XMLSchema" xmlns:xs="http://www.w3.org/2001/XMLSchema" xmlns:p="http://schemas.microsoft.com/office/2006/metadata/properties" xmlns:ns1="http://schemas.microsoft.com/sharepoint/v3" xmlns:ns2="a87481b1-a7d8-4864-b7fb-fe2bf2695fad" targetNamespace="http://schemas.microsoft.com/office/2006/metadata/properties" ma:root="true" ma:fieldsID="e4a451951e8f3645da6bf43f1b18e8d6" ns1:_="" ns2:_="">
    <xsd:import namespace="http://schemas.microsoft.com/sharepoint/v3"/>
    <xsd:import namespace="a87481b1-a7d8-4864-b7fb-fe2bf2695fa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spia_rule" minOccurs="0"/>
                <xsd:element ref="ns2:_spia_resul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481b1-a7d8-4864-b7fb-fe2bf2695fad" elementFormDefault="qualified">
    <xsd:import namespace="http://schemas.microsoft.com/office/2006/documentManagement/types"/>
    <xsd:import namespace="http://schemas.microsoft.com/office/infopath/2007/PartnerControls"/>
    <xsd:element name="_spia_rule" ma:index="10" nillable="true" ma:displayName="_spia_rule" ma:hidden="true" ma:internalName="_spia_rule">
      <xsd:simpleType>
        <xsd:restriction base="dms:Text"/>
      </xsd:simpleType>
    </xsd:element>
    <xsd:element name="_spia_result" ma:index="11" nillable="true" ma:displayName="_spia_result" ma:hidden="true" ma:internalName="_spia_resul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B82AC-0EE2-468D-BDF7-C1CAF68531CA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a87481b1-a7d8-4864-b7fb-fe2bf2695fad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AFB31F7-C765-4294-93F0-8E2BCE3EED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7481b1-a7d8-4864-b7fb-fe2bf2695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AF27B1-70BC-4515-83AA-59FE7B6682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55229</TotalTime>
  <Words>768</Words>
  <Application>Microsoft Office PowerPoint</Application>
  <PresentationFormat>On-screen Show (4:3)</PresentationFormat>
  <Paragraphs>188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CA&amp;E Standard</vt:lpstr>
      <vt:lpstr>CA&amp;E ITAR</vt:lpstr>
      <vt:lpstr>CA&amp;E EAR</vt:lpstr>
      <vt:lpstr>CA&amp;E OSR</vt:lpstr>
      <vt:lpstr>Crane Aerospace &amp; Electronics</vt:lpstr>
      <vt:lpstr>Analog versus digital</vt:lpstr>
      <vt:lpstr>Why go digital?</vt:lpstr>
      <vt:lpstr>Why TI’s C2000</vt:lpstr>
      <vt:lpstr>How cheap</vt:lpstr>
      <vt:lpstr>Why high resolution PWM matter</vt:lpstr>
      <vt:lpstr>Will it fit</vt:lpstr>
      <vt:lpstr>Design Flow</vt:lpstr>
      <vt:lpstr>Compensation example</vt:lpstr>
      <vt:lpstr>S to Z to N</vt:lpstr>
      <vt:lpstr>Recommendation</vt:lpstr>
      <vt:lpstr>The Crane Advantage!</vt:lpstr>
    </vt:vector>
  </TitlesOfParts>
  <Company>Crane Aerospace &amp;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Crane Aerospace &amp; Electronics Corporate Introduction</dc:title>
  <dc:subject>Overview of Crane Aerospace &amp; Electronics</dc:subject>
  <dc:creator>Miller, Al (Lynnwood)</dc:creator>
  <cp:lastModifiedBy>Peter Odell</cp:lastModifiedBy>
  <cp:revision>2778</cp:revision>
  <cp:lastPrinted>2012-10-02T15:22:35Z</cp:lastPrinted>
  <dcterms:created xsi:type="dcterms:W3CDTF">2009-02-06T23:04:17Z</dcterms:created>
  <dcterms:modified xsi:type="dcterms:W3CDTF">2013-11-14T02:32:07Z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1100</vt:r8>
  </property>
  <property fmtid="{D5CDD505-2E9C-101B-9397-08002B2CF9AE}" pid="3" name="vti_imgdate">
    <vt:lpwstr/>
  </property>
  <property fmtid="{D5CDD505-2E9C-101B-9397-08002B2CF9AE}" pid="4" name="ContentTypeId">
    <vt:lpwstr>0x01010047C8603BD5154C4DB2874E363DAF90F8</vt:lpwstr>
  </property>
  <property fmtid="{D5CDD505-2E9C-101B-9397-08002B2CF9AE}" pid="5" name="wic_System_Copyright">
    <vt:lpwstr/>
  </property>
</Properties>
</file>