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0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4AEDD"/>
    <a:srgbClr val="C0CFEB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66" d="100"/>
          <a:sy n="66" d="100"/>
        </p:scale>
        <p:origin x="10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5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5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3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7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CFCB-3385-4999-8F10-4D582A939C1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6BD9-FF2B-4976-87BC-B82F4D19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0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45423" y="3774197"/>
            <a:ext cx="7653894" cy="1576252"/>
            <a:chOff x="1215241" y="1759130"/>
            <a:chExt cx="7653894" cy="157625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3" name="矩形 12"/>
            <p:cNvSpPr/>
            <p:nvPr/>
          </p:nvSpPr>
          <p:spPr>
            <a:xfrm>
              <a:off x="1215241" y="2450055"/>
              <a:ext cx="1550125" cy="194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319010" y="2449967"/>
              <a:ext cx="1550125" cy="19448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287589" y="1759131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512422" y="1759130"/>
              <a:ext cx="1384663" cy="15762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605745" y="1968137"/>
              <a:ext cx="2946399" cy="121049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7680" y="383177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电阻底图</a:t>
            </a:r>
          </a:p>
        </p:txBody>
      </p:sp>
      <p:sp>
        <p:nvSpPr>
          <p:cNvPr id="16" name="矩形 15"/>
          <p:cNvSpPr/>
          <p:nvPr/>
        </p:nvSpPr>
        <p:spPr>
          <a:xfrm>
            <a:off x="3009083" y="1759130"/>
            <a:ext cx="277585" cy="1555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71607" y="1759130"/>
            <a:ext cx="277585" cy="1555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43472" y="1968137"/>
            <a:ext cx="277585" cy="1210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3900" y="1968137"/>
            <a:ext cx="277585" cy="12104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58344" y="1979295"/>
            <a:ext cx="277585" cy="12104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953125" y="1968137"/>
            <a:ext cx="277585" cy="12104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73450" y="1236693"/>
            <a:ext cx="6652558" cy="4203691"/>
            <a:chOff x="2873450" y="1236693"/>
            <a:chExt cx="6652558" cy="420369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3450" y="1236693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3429" y="1236693"/>
              <a:ext cx="1752600" cy="3112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5240" y="1236693"/>
              <a:ext cx="1750768" cy="31096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文本框 26"/>
            <p:cNvSpPr txBox="1"/>
            <p:nvPr/>
          </p:nvSpPr>
          <p:spPr>
            <a:xfrm>
              <a:off x="3387196" y="45872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查看限制</a:t>
              </a:r>
              <a:endParaRPr lang="zh-CN" altLang="en-US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748324" y="45872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修改限制</a:t>
              </a:r>
              <a:endParaRPr lang="zh-CN" altLang="en-US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09452" y="458722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发布与删除</a:t>
              </a:r>
              <a:endParaRPr lang="zh-CN" altLang="en-US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748323" y="513260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/>
                <a:t>权</a:t>
              </a:r>
              <a:r>
                <a:rPr lang="zh-CN" altLang="en-US" sz="1400" smtClean="0"/>
                <a:t>限设置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7139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14549" y="2788742"/>
            <a:ext cx="3477893" cy="3178179"/>
            <a:chOff x="2064252" y="552449"/>
            <a:chExt cx="6401613" cy="5849943"/>
          </a:xfrm>
        </p:grpSpPr>
        <p:grpSp>
          <p:nvGrpSpPr>
            <p:cNvPr id="12" name="组合 11"/>
            <p:cNvGrpSpPr/>
            <p:nvPr/>
          </p:nvGrpSpPr>
          <p:grpSpPr>
            <a:xfrm>
              <a:off x="2064252" y="552449"/>
              <a:ext cx="6401613" cy="5265743"/>
              <a:chOff x="1784852" y="1263649"/>
              <a:chExt cx="6401613" cy="5265743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44567" y="1263649"/>
                <a:ext cx="2541898" cy="451485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/>
              <a:srcRect t="5862" b="65821"/>
              <a:stretch/>
            </p:blipFill>
            <p:spPr>
              <a:xfrm>
                <a:off x="1784852" y="2525704"/>
                <a:ext cx="3099613" cy="155894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2883252" y="4419600"/>
                <a:ext cx="1604258" cy="56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轮播展示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464109" y="5969000"/>
                <a:ext cx="1604258" cy="56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资讯详情</a:t>
                </a:r>
                <a:endParaRPr lang="zh-CN" altLang="en-US" sz="1100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4862962" y="5842000"/>
              <a:ext cx="1604258" cy="56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行业资讯</a:t>
              </a:r>
              <a:endParaRPr lang="zh-CN" altLang="en-US" sz="11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05393" y="2788741"/>
            <a:ext cx="3430054" cy="3178179"/>
            <a:chOff x="6316872" y="1148106"/>
            <a:chExt cx="5075908" cy="4703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872" y="2321302"/>
              <a:ext cx="2579976" cy="1106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8446587" y="5454848"/>
              <a:ext cx="1776176" cy="39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实验室用计算器</a:t>
              </a:r>
              <a:endParaRPr lang="zh-CN" altLang="en-US" sz="110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0385" y="1148106"/>
              <a:ext cx="2012395" cy="35838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" name="文本框 17"/>
            <p:cNvSpPr txBox="1"/>
            <p:nvPr/>
          </p:nvSpPr>
          <p:spPr>
            <a:xfrm>
              <a:off x="7245221" y="3761203"/>
              <a:ext cx="921124" cy="39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工具栏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028259" y="4959327"/>
              <a:ext cx="1348649" cy="39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电阻计算器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38910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294291" y="2116000"/>
            <a:ext cx="8296153" cy="3592768"/>
            <a:chOff x="1294291" y="2116000"/>
            <a:chExt cx="8296153" cy="35927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9676" y="2116000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组合 12"/>
            <p:cNvGrpSpPr/>
            <p:nvPr/>
          </p:nvGrpSpPr>
          <p:grpSpPr>
            <a:xfrm>
              <a:off x="1294291" y="2116000"/>
              <a:ext cx="1750768" cy="3144901"/>
              <a:chOff x="626142" y="2172201"/>
              <a:chExt cx="1750768" cy="314490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3"/>
              <a:srcRect b="75557"/>
              <a:stretch/>
            </p:blipFill>
            <p:spPr>
              <a:xfrm>
                <a:off x="626142" y="2172201"/>
                <a:ext cx="1750768" cy="76007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4"/>
              <a:srcRect b="66981"/>
              <a:stretch/>
            </p:blipFill>
            <p:spPr>
              <a:xfrm>
                <a:off x="626142" y="3664117"/>
                <a:ext cx="1750768" cy="10267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940505" y="3059345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项目 </a:t>
                </a:r>
                <a:r>
                  <a:rPr lang="en-US" altLang="zh-CN" sz="1400" smtClean="0"/>
                  <a:t>· </a:t>
                </a:r>
                <a:r>
                  <a:rPr lang="zh-CN" altLang="en-US" sz="1400" smtClean="0"/>
                  <a:t>提示</a:t>
                </a:r>
                <a:endParaRPr lang="zh-CN" altLang="en-US" sz="14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80389" y="5009325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我</a:t>
                </a:r>
                <a:r>
                  <a:rPr lang="zh-CN" altLang="en-US" sz="1400" smtClean="0"/>
                  <a:t>的 </a:t>
                </a:r>
                <a:r>
                  <a:rPr lang="en-US" altLang="zh-CN" sz="1400" smtClean="0"/>
                  <a:t>· </a:t>
                </a:r>
                <a:r>
                  <a:rPr lang="zh-CN" altLang="en-US" sz="1400" smtClean="0"/>
                  <a:t>提示</a:t>
                </a:r>
                <a:endParaRPr lang="zh-CN" altLang="en-US" sz="14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79016" y="2116000"/>
              <a:ext cx="3501536" cy="3592768"/>
              <a:chOff x="3733546" y="2032111"/>
              <a:chExt cx="3501536" cy="35927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733546" y="2032111"/>
                <a:ext cx="3501536" cy="3109667"/>
                <a:chOff x="3733546" y="2032111"/>
                <a:chExt cx="3501536" cy="3109667"/>
              </a:xfrm>
            </p:grpSpPr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3546" y="2032111"/>
                  <a:ext cx="1750768" cy="31096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4314" y="2032111"/>
                  <a:ext cx="1750768" cy="3109667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4848836" y="5317102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用户登录与切换</a:t>
                </a:r>
                <a:endParaRPr lang="zh-CN" altLang="en-US" sz="1400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8263654" y="540099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多彩主题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9917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4799" y="267574"/>
            <a:ext cx="7649056" cy="5514181"/>
            <a:chOff x="2014799" y="267574"/>
            <a:chExt cx="7649056" cy="5514181"/>
          </a:xfrm>
        </p:grpSpPr>
        <p:grpSp>
          <p:nvGrpSpPr>
            <p:cNvPr id="93" name="组合 92"/>
            <p:cNvGrpSpPr/>
            <p:nvPr/>
          </p:nvGrpSpPr>
          <p:grpSpPr>
            <a:xfrm>
              <a:off x="2014799" y="267574"/>
              <a:ext cx="7649056" cy="5514181"/>
              <a:chOff x="1017870" y="-322064"/>
              <a:chExt cx="9256409" cy="6816901"/>
            </a:xfrm>
          </p:grpSpPr>
          <p:sp>
            <p:nvSpPr>
              <p:cNvPr id="85" name="流程图: 过程 84"/>
              <p:cNvSpPr/>
              <p:nvPr/>
            </p:nvSpPr>
            <p:spPr>
              <a:xfrm>
                <a:off x="4803170" y="-322064"/>
                <a:ext cx="853954" cy="572149"/>
              </a:xfrm>
              <a:prstGeom prst="flowChartProcess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元器件查询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1017870" y="-35989"/>
                <a:ext cx="9256409" cy="6530826"/>
                <a:chOff x="1017870" y="-35989"/>
                <a:chExt cx="9256409" cy="6530826"/>
              </a:xfrm>
            </p:grpSpPr>
            <p:sp>
              <p:nvSpPr>
                <p:cNvPr id="66" name="流程图: 过程 65"/>
                <p:cNvSpPr/>
                <p:nvPr/>
              </p:nvSpPr>
              <p:spPr>
                <a:xfrm>
                  <a:off x="2862876" y="523759"/>
                  <a:ext cx="1065483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进入首页便</a:t>
                  </a:r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捷学习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流程图: 过程 66"/>
                <p:cNvSpPr/>
                <p:nvPr/>
              </p:nvSpPr>
              <p:spPr>
                <a:xfrm>
                  <a:off x="4803170" y="522930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行业资讯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流程图: 过程 67"/>
                <p:cNvSpPr/>
                <p:nvPr/>
              </p:nvSpPr>
              <p:spPr>
                <a:xfrm>
                  <a:off x="6603830" y="522930"/>
                  <a:ext cx="1214337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查看具体信息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流程图: 过程 68"/>
                <p:cNvSpPr/>
                <p:nvPr/>
              </p:nvSpPr>
              <p:spPr>
                <a:xfrm>
                  <a:off x="2862876" y="3116248"/>
                  <a:ext cx="1183002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进入项目中心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流程图: 决策 70"/>
                <p:cNvSpPr/>
                <p:nvPr/>
              </p:nvSpPr>
              <p:spPr>
                <a:xfrm>
                  <a:off x="4709846" y="3115054"/>
                  <a:ext cx="1206507" cy="572149"/>
                </a:xfrm>
                <a:prstGeom prst="flowChartDecis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是否登录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流程图: 过程 71"/>
                <p:cNvSpPr/>
                <p:nvPr/>
              </p:nvSpPr>
              <p:spPr>
                <a:xfrm>
                  <a:off x="6693926" y="3115054"/>
                  <a:ext cx="1034147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登录</a:t>
                  </a:r>
                  <a:r>
                    <a:rPr lang="en-US" altLang="zh-CN" sz="1100" smtClean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注册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流程图: 决策 72"/>
                <p:cNvSpPr/>
                <p:nvPr/>
              </p:nvSpPr>
              <p:spPr>
                <a:xfrm>
                  <a:off x="4696132" y="4274082"/>
                  <a:ext cx="1206507" cy="572149"/>
                </a:xfrm>
                <a:prstGeom prst="flowChartDecis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>
                      <a:solidFill>
                        <a:schemeClr val="tx1"/>
                      </a:solidFill>
                    </a:rPr>
                    <a:t>是否老师</a:t>
                  </a:r>
                </a:p>
              </p:txBody>
            </p:sp>
            <p:sp>
              <p:nvSpPr>
                <p:cNvPr id="74" name="流程图: 过程 73"/>
                <p:cNvSpPr/>
                <p:nvPr/>
              </p:nvSpPr>
              <p:spPr>
                <a:xfrm>
                  <a:off x="2976476" y="4291533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发布项目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流程图: 过程 74"/>
                <p:cNvSpPr/>
                <p:nvPr/>
              </p:nvSpPr>
              <p:spPr>
                <a:xfrm>
                  <a:off x="4883199" y="5222754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项目列表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流程图: 过程 75"/>
                <p:cNvSpPr/>
                <p:nvPr/>
              </p:nvSpPr>
              <p:spPr>
                <a:xfrm>
                  <a:off x="6391331" y="5222754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项目详情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流程图: 可选过程 76"/>
                <p:cNvSpPr/>
                <p:nvPr/>
              </p:nvSpPr>
              <p:spPr>
                <a:xfrm>
                  <a:off x="9420325" y="2011944"/>
                  <a:ext cx="853954" cy="572149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结束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流程图: 过程 78"/>
                <p:cNvSpPr/>
                <p:nvPr/>
              </p:nvSpPr>
              <p:spPr>
                <a:xfrm>
                  <a:off x="8341058" y="5222753"/>
                  <a:ext cx="1186919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更新项目状态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流程图: 可选过程 79"/>
                <p:cNvSpPr/>
                <p:nvPr/>
              </p:nvSpPr>
              <p:spPr>
                <a:xfrm>
                  <a:off x="1017870" y="1970755"/>
                  <a:ext cx="979305" cy="572149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进入程序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4" name="肘形连接符 83"/>
                <p:cNvCxnSpPr>
                  <a:stCxn id="80" idx="3"/>
                  <a:endCxn id="69" idx="1"/>
                </p:cNvCxnSpPr>
                <p:nvPr/>
              </p:nvCxnSpPr>
              <p:spPr>
                <a:xfrm>
                  <a:off x="1997175" y="2256830"/>
                  <a:ext cx="865702" cy="1145493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肘形连接符 85"/>
                <p:cNvCxnSpPr>
                  <a:stCxn id="80" idx="3"/>
                  <a:endCxn id="66" idx="1"/>
                </p:cNvCxnSpPr>
                <p:nvPr/>
              </p:nvCxnSpPr>
              <p:spPr>
                <a:xfrm flipV="1">
                  <a:off x="1997175" y="809834"/>
                  <a:ext cx="865701" cy="1446996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>
                  <a:stCxn id="67" idx="3"/>
                  <a:endCxn id="68" idx="1"/>
                </p:cNvCxnSpPr>
                <p:nvPr/>
              </p:nvCxnSpPr>
              <p:spPr>
                <a:xfrm>
                  <a:off x="5657124" y="809005"/>
                  <a:ext cx="94670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肘形连接符 91"/>
                <p:cNvCxnSpPr>
                  <a:stCxn id="68" idx="3"/>
                  <a:endCxn id="77" idx="0"/>
                </p:cNvCxnSpPr>
                <p:nvPr/>
              </p:nvCxnSpPr>
              <p:spPr>
                <a:xfrm>
                  <a:off x="7818167" y="809005"/>
                  <a:ext cx="2029135" cy="1202939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肘形连接符 95"/>
                <p:cNvCxnSpPr>
                  <a:stCxn id="79" idx="3"/>
                  <a:endCxn id="77" idx="2"/>
                </p:cNvCxnSpPr>
                <p:nvPr/>
              </p:nvCxnSpPr>
              <p:spPr>
                <a:xfrm flipV="1">
                  <a:off x="9527977" y="2584094"/>
                  <a:ext cx="319325" cy="292473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流程图: 过程 105"/>
                <p:cNvSpPr/>
                <p:nvPr/>
              </p:nvSpPr>
              <p:spPr>
                <a:xfrm>
                  <a:off x="2870713" y="1970755"/>
                  <a:ext cx="1065483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进入我的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流程图: 过程 106"/>
                <p:cNvSpPr/>
                <p:nvPr/>
              </p:nvSpPr>
              <p:spPr>
                <a:xfrm>
                  <a:off x="6678259" y="2011944"/>
                  <a:ext cx="1065483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多彩主题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箭头连接符 110"/>
                <p:cNvCxnSpPr>
                  <a:endCxn id="106" idx="1"/>
                </p:cNvCxnSpPr>
                <p:nvPr/>
              </p:nvCxnSpPr>
              <p:spPr>
                <a:xfrm>
                  <a:off x="2428068" y="2256830"/>
                  <a:ext cx="44264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肘形连接符 112"/>
                <p:cNvCxnSpPr>
                  <a:stCxn id="106" idx="3"/>
                  <a:endCxn id="71" idx="1"/>
                </p:cNvCxnSpPr>
                <p:nvPr/>
              </p:nvCxnSpPr>
              <p:spPr>
                <a:xfrm>
                  <a:off x="3936195" y="2256830"/>
                  <a:ext cx="773651" cy="1144299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>
                  <a:stCxn id="69" idx="3"/>
                </p:cNvCxnSpPr>
                <p:nvPr/>
              </p:nvCxnSpPr>
              <p:spPr>
                <a:xfrm flipV="1">
                  <a:off x="4045878" y="3401128"/>
                  <a:ext cx="325128" cy="1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71" idx="3"/>
                  <a:endCxn id="72" idx="1"/>
                </p:cNvCxnSpPr>
                <p:nvPr/>
              </p:nvCxnSpPr>
              <p:spPr>
                <a:xfrm>
                  <a:off x="5916354" y="3401128"/>
                  <a:ext cx="77757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/>
                <p:cNvCxnSpPr>
                  <a:stCxn id="71" idx="2"/>
                  <a:endCxn id="73" idx="0"/>
                </p:cNvCxnSpPr>
                <p:nvPr/>
              </p:nvCxnSpPr>
              <p:spPr>
                <a:xfrm flipH="1">
                  <a:off x="5299386" y="3687203"/>
                  <a:ext cx="13714" cy="58687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肘形连接符 138"/>
                <p:cNvCxnSpPr>
                  <a:stCxn id="72" idx="2"/>
                  <a:endCxn id="73" idx="3"/>
                </p:cNvCxnSpPr>
                <p:nvPr/>
              </p:nvCxnSpPr>
              <p:spPr>
                <a:xfrm rot="5400000">
                  <a:off x="6120344" y="3469500"/>
                  <a:ext cx="872953" cy="1308361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肘形连接符 140"/>
                <p:cNvCxnSpPr>
                  <a:stCxn id="71" idx="0"/>
                  <a:endCxn id="107" idx="1"/>
                </p:cNvCxnSpPr>
                <p:nvPr/>
              </p:nvCxnSpPr>
              <p:spPr>
                <a:xfrm rot="5400000" flipH="1" flipV="1">
                  <a:off x="5587163" y="2023957"/>
                  <a:ext cx="817035" cy="1365159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肘形连接符 142"/>
                <p:cNvCxnSpPr>
                  <a:stCxn id="74" idx="2"/>
                  <a:endCxn id="75" idx="1"/>
                </p:cNvCxnSpPr>
                <p:nvPr/>
              </p:nvCxnSpPr>
              <p:spPr>
                <a:xfrm rot="16200000" flipH="1">
                  <a:off x="3820753" y="4446382"/>
                  <a:ext cx="645145" cy="147974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/>
                <p:cNvCxnSpPr>
                  <a:stCxn id="75" idx="3"/>
                  <a:endCxn id="76" idx="1"/>
                </p:cNvCxnSpPr>
                <p:nvPr/>
              </p:nvCxnSpPr>
              <p:spPr>
                <a:xfrm>
                  <a:off x="5737153" y="5508828"/>
                  <a:ext cx="65417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箭头连接符 146"/>
                <p:cNvCxnSpPr>
                  <a:stCxn id="76" idx="3"/>
                  <a:endCxn id="79" idx="1"/>
                </p:cNvCxnSpPr>
                <p:nvPr/>
              </p:nvCxnSpPr>
              <p:spPr>
                <a:xfrm flipV="1">
                  <a:off x="7245285" y="5508827"/>
                  <a:ext cx="1095773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/>
                <p:cNvCxnSpPr>
                  <a:stCxn id="73" idx="1"/>
                  <a:endCxn id="74" idx="3"/>
                </p:cNvCxnSpPr>
                <p:nvPr/>
              </p:nvCxnSpPr>
              <p:spPr>
                <a:xfrm flipH="1">
                  <a:off x="3830430" y="4560156"/>
                  <a:ext cx="865702" cy="1745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/>
                <p:cNvCxnSpPr>
                  <a:stCxn id="107" idx="3"/>
                  <a:endCxn id="77" idx="1"/>
                </p:cNvCxnSpPr>
                <p:nvPr/>
              </p:nvCxnSpPr>
              <p:spPr>
                <a:xfrm>
                  <a:off x="7743742" y="2298019"/>
                  <a:ext cx="167658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文本框 165"/>
                <p:cNvSpPr txBox="1"/>
                <p:nvPr/>
              </p:nvSpPr>
              <p:spPr>
                <a:xfrm>
                  <a:off x="4793986" y="6171422"/>
                  <a:ext cx="1418421" cy="32341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程序的逻辑结构</a:t>
                  </a:r>
                  <a:endParaRPr lang="zh-CN" altLang="en-US" sz="1100"/>
                </a:p>
              </p:txBody>
            </p:sp>
            <p:sp>
              <p:nvSpPr>
                <p:cNvPr id="171" name="文本框 170"/>
                <p:cNvSpPr txBox="1"/>
                <p:nvPr/>
              </p:nvSpPr>
              <p:spPr>
                <a:xfrm>
                  <a:off x="5350653" y="2584094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是</a:t>
                  </a: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5350653" y="3846660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是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6117782" y="3026550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否</a:t>
                  </a:r>
                  <a:endParaRPr lang="zh-CN" altLang="en-US" sz="1100"/>
                </a:p>
              </p:txBody>
            </p:sp>
            <p:sp>
              <p:nvSpPr>
                <p:cNvPr id="2" name="文本框 1"/>
                <p:cNvSpPr txBox="1"/>
                <p:nvPr/>
              </p:nvSpPr>
              <p:spPr>
                <a:xfrm>
                  <a:off x="7371606" y="5150894"/>
                  <a:ext cx="906300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添加</a:t>
                  </a:r>
                  <a:r>
                    <a:rPr lang="zh-CN" altLang="en-US" sz="1100" smtClean="0"/>
                    <a:t>公告</a:t>
                  </a:r>
                  <a:endParaRPr lang="zh-CN" altLang="en-US" sz="1100"/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7371605" y="5651186"/>
                  <a:ext cx="906300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编辑项目</a:t>
                  </a:r>
                  <a:endParaRPr lang="zh-CN" altLang="en-US" sz="1100"/>
                </a:p>
              </p:txBody>
            </p:sp>
            <p:cxnSp>
              <p:nvCxnSpPr>
                <p:cNvPr id="51" name="直接箭头连接符 50"/>
                <p:cNvCxnSpPr>
                  <a:stCxn id="66" idx="3"/>
                  <a:endCxn id="67" idx="1"/>
                </p:cNvCxnSpPr>
                <p:nvPr/>
              </p:nvCxnSpPr>
              <p:spPr>
                <a:xfrm flipV="1">
                  <a:off x="3928359" y="809005"/>
                  <a:ext cx="874811" cy="829"/>
                </a:xfrm>
                <a:prstGeom prst="straightConnector1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流程图: 过程 100"/>
                <p:cNvSpPr/>
                <p:nvPr/>
              </p:nvSpPr>
              <p:spPr>
                <a:xfrm>
                  <a:off x="4803170" y="1384690"/>
                  <a:ext cx="853954" cy="572149"/>
                </a:xfrm>
                <a:prstGeom prst="flowChartProcess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smtClean="0">
                      <a:solidFill>
                        <a:schemeClr val="tx1"/>
                      </a:solidFill>
                    </a:rPr>
                    <a:t>实验室计算器</a:t>
                  </a:r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肘形连接符 53"/>
                <p:cNvCxnSpPr/>
                <p:nvPr/>
              </p:nvCxnSpPr>
              <p:spPr>
                <a:xfrm>
                  <a:off x="3908564" y="811011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肘形连接符 55"/>
                <p:cNvCxnSpPr>
                  <a:stCxn id="66" idx="3"/>
                  <a:endCxn id="85" idx="1"/>
                </p:cNvCxnSpPr>
                <p:nvPr/>
              </p:nvCxnSpPr>
              <p:spPr>
                <a:xfrm flipV="1">
                  <a:off x="3928359" y="-35989"/>
                  <a:ext cx="874811" cy="845823"/>
                </a:xfrm>
                <a:prstGeom prst="bentConnector3">
                  <a:avLst/>
                </a:prstGeom>
                <a:ln w="28575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肘形连接符 58"/>
                <p:cNvCxnSpPr>
                  <a:stCxn id="85" idx="3"/>
                  <a:endCxn id="68" idx="0"/>
                </p:cNvCxnSpPr>
                <p:nvPr/>
              </p:nvCxnSpPr>
              <p:spPr>
                <a:xfrm>
                  <a:off x="5657124" y="-35989"/>
                  <a:ext cx="1553875" cy="558919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肘形连接符 64"/>
                <p:cNvCxnSpPr>
                  <a:stCxn id="101" idx="3"/>
                  <a:endCxn id="68" idx="2"/>
                </p:cNvCxnSpPr>
                <p:nvPr/>
              </p:nvCxnSpPr>
              <p:spPr>
                <a:xfrm flipV="1">
                  <a:off x="5657124" y="1095079"/>
                  <a:ext cx="1553875" cy="57568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/>
              </p:nvSpPr>
              <p:spPr>
                <a:xfrm>
                  <a:off x="4079901" y="4155109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/>
                    <a:t>是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5332034" y="4854114"/>
                  <a:ext cx="394178" cy="323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smtClean="0"/>
                    <a:t>否</a:t>
                  </a:r>
                  <a:endParaRPr lang="zh-CN" altLang="en-US" sz="1100"/>
                </a:p>
              </p:txBody>
            </p:sp>
          </p:grpSp>
        </p:grpSp>
        <p:cxnSp>
          <p:nvCxnSpPr>
            <p:cNvPr id="4" name="直接箭头连接符 3"/>
            <p:cNvCxnSpPr>
              <a:stCxn id="73" idx="2"/>
              <a:endCxn id="75" idx="0"/>
            </p:cNvCxnSpPr>
            <p:nvPr/>
          </p:nvCxnSpPr>
          <p:spPr>
            <a:xfrm>
              <a:off x="5552840" y="4448200"/>
              <a:ext cx="8917" cy="304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6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79934" y="2122416"/>
            <a:ext cx="1837058" cy="1397398"/>
            <a:chOff x="2617365" y="2306973"/>
            <a:chExt cx="2625756" cy="1997338"/>
          </a:xfrm>
        </p:grpSpPr>
        <p:sp>
          <p:nvSpPr>
            <p:cNvPr id="32" name="圆角矩形 31"/>
            <p:cNvSpPr/>
            <p:nvPr/>
          </p:nvSpPr>
          <p:spPr>
            <a:xfrm>
              <a:off x="2617365" y="2306973"/>
              <a:ext cx="2625756" cy="16694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055691" y="2527182"/>
              <a:ext cx="174910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solidFill>
                    <a:schemeClr val="tx1"/>
                  </a:solidFill>
                </a:rPr>
                <a:t>页面显示与布局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745821" y="3225565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</a:rPr>
                <a:t>数据与网络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994471" y="3225564"/>
              <a:ext cx="1126223" cy="47817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smtClean="0">
                  <a:solidFill>
                    <a:schemeClr val="tx1"/>
                  </a:solidFill>
                </a:rPr>
                <a:t>逻辑控制</a:t>
              </a: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89068" y="4042701"/>
              <a:ext cx="1172116" cy="2616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程序的总体结构</a:t>
              </a:r>
              <a:endParaRPr lang="zh-CN" altLang="en-US" sz="11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61659" y="1969808"/>
            <a:ext cx="3599453" cy="1590564"/>
            <a:chOff x="5194098" y="2168596"/>
            <a:chExt cx="4811085" cy="2125972"/>
          </a:xfrm>
        </p:grpSpPr>
        <p:grpSp>
          <p:nvGrpSpPr>
            <p:cNvPr id="17" name="组合 16"/>
            <p:cNvGrpSpPr/>
            <p:nvPr/>
          </p:nvGrpSpPr>
          <p:grpSpPr>
            <a:xfrm>
              <a:off x="5194098" y="2168596"/>
              <a:ext cx="4811085" cy="1652489"/>
              <a:chOff x="5194098" y="2297578"/>
              <a:chExt cx="4811085" cy="1652489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5194098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父页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面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8256080" y="2581711"/>
                <a:ext cx="1749103" cy="107379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子页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面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6943201" y="2833382"/>
                <a:ext cx="13128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 flipH="1" flipV="1">
                <a:off x="6943201" y="3397541"/>
                <a:ext cx="1312880" cy="20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225179" y="2297578"/>
                <a:ext cx="748923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smtClean="0"/>
                  <a:t>传递</a:t>
                </a:r>
                <a:r>
                  <a:rPr lang="zh-CN" altLang="en-US" sz="1100"/>
                  <a:t>数</a:t>
                </a:r>
                <a:r>
                  <a:rPr lang="zh-CN" altLang="en-US" sz="1100" smtClean="0"/>
                  <a:t>据</a:t>
                </a:r>
                <a:endParaRPr lang="en-US" altLang="zh-CN" sz="1100" smtClean="0"/>
              </a:p>
              <a:p>
                <a:pPr algn="ctr"/>
                <a:r>
                  <a:rPr lang="en-US" altLang="zh-CN" sz="1100" smtClean="0"/>
                  <a:t>props</a:t>
                </a:r>
                <a:endParaRPr lang="zh-CN" altLang="en-US" sz="110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225179" y="3519180"/>
                <a:ext cx="748923" cy="43088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smtClean="0"/>
                  <a:t>返回数据</a:t>
                </a:r>
                <a:endParaRPr lang="en-US" altLang="zh-CN" sz="1100" smtClean="0"/>
              </a:p>
              <a:p>
                <a:pPr algn="ctr"/>
                <a:r>
                  <a:rPr lang="en-US" altLang="zh-CN" sz="1100"/>
                  <a:t>callback</a:t>
                </a:r>
                <a:endParaRPr lang="zh-CN" altLang="en-US" sz="110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789161" y="4032958"/>
              <a:ext cx="1172116" cy="2616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程序页面间通信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49841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429581" y="2348916"/>
            <a:ext cx="3930984" cy="1960037"/>
            <a:chOff x="58722" y="2348916"/>
            <a:chExt cx="5301843" cy="2643564"/>
          </a:xfrm>
        </p:grpSpPr>
        <p:grpSp>
          <p:nvGrpSpPr>
            <p:cNvPr id="27" name="组合 26"/>
            <p:cNvGrpSpPr/>
            <p:nvPr/>
          </p:nvGrpSpPr>
          <p:grpSpPr>
            <a:xfrm>
              <a:off x="58722" y="2348916"/>
              <a:ext cx="5301843" cy="2163021"/>
              <a:chOff x="58722" y="2348916"/>
              <a:chExt cx="5301843" cy="2163021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5872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305262" y="2348916"/>
                <a:ext cx="2055303" cy="179524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27171" y="2659310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</a:rPr>
                  <a:t>页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面显示与布局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27171" y="3447877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>
                    <a:solidFill>
                      <a:schemeClr val="tx1"/>
                    </a:solidFill>
                  </a:rPr>
                  <a:t>f</a:t>
                </a:r>
                <a:r>
                  <a:rPr lang="en-US" altLang="zh-CN" sz="1100" smtClean="0">
                    <a:solidFill>
                      <a:schemeClr val="tx1"/>
                    </a:solidFill>
                  </a:rPr>
                  <a:t>etch API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573709" y="2420223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smtClean="0">
                    <a:solidFill>
                      <a:schemeClr val="tx1"/>
                    </a:solidFill>
                  </a:rPr>
                  <a:t>HTTP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响应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3573708" y="2998016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smtClean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服务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573708" y="3575809"/>
                <a:ext cx="1518407" cy="4781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smtClean="0">
                    <a:solidFill>
                      <a:schemeClr val="tx1"/>
                    </a:solidFill>
                  </a:rPr>
                  <a:t>JSON 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数据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2114025" y="3547230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2114025" y="2835479"/>
                <a:ext cx="11912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2442739" y="2446172"/>
                <a:ext cx="466794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请求</a:t>
                </a:r>
                <a:endParaRPr lang="zh-CN" altLang="en-US" sz="11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442739" y="3168412"/>
                <a:ext cx="466794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响应</a:t>
                </a:r>
                <a:endParaRPr lang="zh-CN" altLang="en-US" sz="11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30420" y="4250327"/>
                <a:ext cx="1226618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smtClean="0"/>
                  <a:t>ReactNative </a:t>
                </a:r>
                <a:r>
                  <a:rPr lang="zh-CN" altLang="en-US" sz="1100" smtClean="0"/>
                  <a:t>应用</a:t>
                </a:r>
                <a:endParaRPr lang="zh-CN" altLang="en-US" sz="110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0854" y="4250327"/>
                <a:ext cx="607859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服务器</a:t>
                </a:r>
                <a:endParaRPr lang="zh-CN" altLang="en-US" sz="1100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988933" y="4730870"/>
              <a:ext cx="1172116" cy="2616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程序</a:t>
              </a:r>
              <a:r>
                <a:rPr lang="zh-CN" altLang="en-US" sz="1100" smtClean="0"/>
                <a:t>的网络通信</a:t>
              </a:r>
              <a:endParaRPr lang="zh-CN" altLang="en-US" sz="11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42854" y="2365824"/>
            <a:ext cx="4596871" cy="1943129"/>
            <a:chOff x="5834544" y="2365824"/>
            <a:chExt cx="5805181" cy="2453890"/>
          </a:xfrm>
        </p:grpSpPr>
        <p:grpSp>
          <p:nvGrpSpPr>
            <p:cNvPr id="45" name="组合 44"/>
            <p:cNvGrpSpPr/>
            <p:nvPr/>
          </p:nvGrpSpPr>
          <p:grpSpPr>
            <a:xfrm>
              <a:off x="5834544" y="2365824"/>
              <a:ext cx="5805181" cy="1751595"/>
              <a:chOff x="5834544" y="2365824"/>
              <a:chExt cx="5805181" cy="175159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834544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>
                    <a:solidFill>
                      <a:schemeClr val="tx1"/>
                    </a:solidFill>
                  </a:rPr>
                  <a:t>读</a:t>
                </a:r>
                <a:r>
                  <a:rPr lang="zh-CN" altLang="en-US" sz="1100" smtClean="0">
                    <a:solidFill>
                      <a:schemeClr val="tx1"/>
                    </a:solidFill>
                  </a:rPr>
                  <a:t>取本地数据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直接箭头连接符 32"/>
              <p:cNvCxnSpPr>
                <a:stCxn id="28" idx="3"/>
              </p:cNvCxnSpPr>
              <p:nvPr/>
            </p:nvCxnSpPr>
            <p:spPr>
              <a:xfrm flipV="1">
                <a:off x="7168393" y="3322299"/>
                <a:ext cx="94795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9349531" y="2573847"/>
                <a:ext cx="956345" cy="7484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9349531" y="3322299"/>
                <a:ext cx="956345" cy="595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/>
              <p:cNvSpPr/>
              <p:nvPr/>
            </p:nvSpPr>
            <p:spPr>
              <a:xfrm>
                <a:off x="8103765" y="3097369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请求网络数据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05876" y="2365824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存储到本地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305875" y="3667558"/>
                <a:ext cx="1333849" cy="449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smtClean="0">
                    <a:solidFill>
                      <a:schemeClr val="tx1"/>
                    </a:solidFill>
                  </a:rPr>
                  <a:t>读取本地数据</a:t>
                </a:r>
                <a:endParaRPr lang="zh-CN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9493688" y="2573845"/>
                <a:ext cx="466794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成功</a:t>
                </a:r>
                <a:endParaRPr lang="zh-CN" altLang="en-US" sz="11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493688" y="3732960"/>
                <a:ext cx="466794" cy="2616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/>
                  <a:t>失败</a:t>
                </a: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8103765" y="4558104"/>
              <a:ext cx="1172116" cy="2616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程序的</a:t>
              </a:r>
              <a:r>
                <a:rPr lang="zh-CN" altLang="en-US" sz="1100"/>
                <a:t>数据流</a:t>
              </a:r>
              <a:r>
                <a:rPr lang="zh-CN" altLang="en-US" sz="1100" smtClean="0"/>
                <a:t>程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8177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38551" y="1018661"/>
            <a:ext cx="8060769" cy="4124265"/>
            <a:chOff x="886923" y="751961"/>
            <a:chExt cx="9944197" cy="5087914"/>
          </a:xfrm>
        </p:grpSpPr>
        <p:grpSp>
          <p:nvGrpSpPr>
            <p:cNvPr id="6" name="组合 5"/>
            <p:cNvGrpSpPr/>
            <p:nvPr/>
          </p:nvGrpSpPr>
          <p:grpSpPr>
            <a:xfrm>
              <a:off x="886923" y="751961"/>
              <a:ext cx="9944197" cy="4503696"/>
              <a:chOff x="886923" y="751961"/>
              <a:chExt cx="9944197" cy="4503696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7951" b="4575"/>
              <a:stretch/>
            </p:blipFill>
            <p:spPr>
              <a:xfrm>
                <a:off x="6232417" y="751961"/>
                <a:ext cx="4598703" cy="40270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6149" b="5222"/>
              <a:stretch/>
            </p:blipFill>
            <p:spPr>
              <a:xfrm>
                <a:off x="886923" y="751961"/>
                <a:ext cx="4531584" cy="347609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2342236" y="4932921"/>
                <a:ext cx="1620009" cy="32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注册成功返回信息</a:t>
                </a:r>
                <a:endParaRPr lang="zh-CN" altLang="en-US" sz="11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721289" y="4932921"/>
                <a:ext cx="1620009" cy="32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smtClean="0"/>
                  <a:t>登录成功返回信息</a:t>
                </a:r>
                <a:endParaRPr lang="zh-CN" altLang="en-US" sz="11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215586" y="5517139"/>
              <a:ext cx="3505703" cy="32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smtClean="0"/>
                <a:t>Postman</a:t>
              </a:r>
              <a:r>
                <a:rPr lang="zh-CN" altLang="en-US" sz="1100" smtClean="0"/>
                <a:t>上的注册</a:t>
              </a:r>
              <a:r>
                <a:rPr lang="en-US" altLang="zh-CN" sz="1100" smtClean="0"/>
                <a:t>/</a:t>
              </a:r>
              <a:r>
                <a:rPr lang="zh-CN" altLang="en-US" sz="1100" smtClean="0"/>
                <a:t>登录返回信息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22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92888" y="1142067"/>
            <a:ext cx="7002609" cy="4303099"/>
            <a:chOff x="2592888" y="1142067"/>
            <a:chExt cx="7002609" cy="4303099"/>
          </a:xfrm>
        </p:grpSpPr>
        <p:grpSp>
          <p:nvGrpSpPr>
            <p:cNvPr id="10" name="组合 9"/>
            <p:cNvGrpSpPr/>
            <p:nvPr/>
          </p:nvGrpSpPr>
          <p:grpSpPr>
            <a:xfrm>
              <a:off x="2592888" y="1142067"/>
              <a:ext cx="7002609" cy="3965270"/>
              <a:chOff x="414338" y="190088"/>
              <a:chExt cx="11598684" cy="6567826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318" y="190088"/>
                <a:ext cx="3260724" cy="579161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435101" y="6324600"/>
                <a:ext cx="1219200" cy="43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604081" y="6324600"/>
                <a:ext cx="1219200" cy="43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9629980" y="6318768"/>
                <a:ext cx="1219200" cy="433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</a:t>
                </a:r>
                <a:endPara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2298" y="190088"/>
                <a:ext cx="3260724" cy="579161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338" y="190088"/>
                <a:ext cx="3260723" cy="579161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" name="文本框 1"/>
            <p:cNvSpPr txBox="1"/>
            <p:nvPr/>
          </p:nvSpPr>
          <p:spPr>
            <a:xfrm>
              <a:off x="5578666" y="5183556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程序页面布局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1200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832059" y="1197538"/>
            <a:ext cx="4512199" cy="4031093"/>
            <a:chOff x="2996942" y="375729"/>
            <a:chExt cx="5667006" cy="5062771"/>
          </a:xfrm>
        </p:grpSpPr>
        <p:sp>
          <p:nvSpPr>
            <p:cNvPr id="13" name="文本框 12"/>
            <p:cNvSpPr txBox="1"/>
            <p:nvPr/>
          </p:nvSpPr>
          <p:spPr>
            <a:xfrm>
              <a:off x="3871531" y="5109936"/>
              <a:ext cx="763428" cy="328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搜</a:t>
              </a:r>
              <a:r>
                <a:rPr lang="zh-CN" altLang="en-US" sz="1100" smtClean="0"/>
                <a:t>索框</a:t>
              </a:r>
              <a:endParaRPr lang="zh-CN" altLang="en-US" sz="11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76316" y="5109936"/>
              <a:ext cx="940595" cy="328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/>
                <a:t>结果</a:t>
              </a:r>
              <a:r>
                <a:rPr lang="zh-CN" altLang="en-US" sz="1100" smtClean="0"/>
                <a:t>列表</a:t>
              </a:r>
              <a:endParaRPr lang="zh-CN" altLang="en-US" sz="110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1494" y="375730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6942" y="375729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组合 6"/>
          <p:cNvGrpSpPr/>
          <p:nvPr/>
        </p:nvGrpSpPr>
        <p:grpSpPr>
          <a:xfrm>
            <a:off x="6008336" y="1197538"/>
            <a:ext cx="4656726" cy="4023245"/>
            <a:chOff x="2996942" y="532211"/>
            <a:chExt cx="5667006" cy="489609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942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1494" y="532211"/>
              <a:ext cx="2472454" cy="43915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文本框 9"/>
            <p:cNvSpPr txBox="1"/>
            <p:nvPr/>
          </p:nvSpPr>
          <p:spPr>
            <a:xfrm>
              <a:off x="3781763" y="5109935"/>
              <a:ext cx="911402" cy="318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参数</a:t>
              </a:r>
              <a:r>
                <a:rPr lang="zh-CN" altLang="en-US" sz="1100"/>
                <a:t>列表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001963" y="5109935"/>
              <a:ext cx="864584" cy="318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smtClean="0"/>
                <a:t>详情</a:t>
              </a:r>
              <a:r>
                <a:rPr lang="en-US" altLang="zh-CN" sz="1100" smtClean="0"/>
                <a:t>PDF</a:t>
              </a: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0862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112668" y="1197538"/>
            <a:ext cx="6540617" cy="4124199"/>
            <a:chOff x="3112668" y="1197538"/>
            <a:chExt cx="6540617" cy="4124199"/>
          </a:xfrm>
        </p:grpSpPr>
        <p:grpSp>
          <p:nvGrpSpPr>
            <p:cNvPr id="16" name="组合 15"/>
            <p:cNvGrpSpPr/>
            <p:nvPr/>
          </p:nvGrpSpPr>
          <p:grpSpPr>
            <a:xfrm>
              <a:off x="3112668" y="1197538"/>
              <a:ext cx="6540617" cy="3575559"/>
              <a:chOff x="3112668" y="1197538"/>
              <a:chExt cx="6540617" cy="357555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12668" y="1197538"/>
                <a:ext cx="1753936" cy="3105797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0405" y="1197538"/>
                <a:ext cx="1799803" cy="310579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4009" y="1198448"/>
                <a:ext cx="1799276" cy="3104887"/>
              </a:xfrm>
              <a:prstGeom prst="rect">
                <a:avLst/>
              </a:prstGeom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3515559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项目选项</a:t>
                </a:r>
                <a:endParaRPr lang="zh-CN" altLang="en-US" sz="140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908900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/>
                  <a:t>学院选择</a:t>
                </a:r>
                <a:endParaRPr lang="zh-CN" altLang="en-US" sz="14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302241" y="4465320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/>
                  <a:t>日</a:t>
                </a:r>
                <a:r>
                  <a:rPr lang="zh-CN" altLang="en-US" sz="1400" smtClean="0"/>
                  <a:t>期选择</a:t>
                </a:r>
                <a:endParaRPr lang="zh-CN" altLang="en-US" sz="140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908900" y="501396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新建项目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6679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012" y="3055699"/>
            <a:ext cx="1750768" cy="310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组合 16"/>
          <p:cNvGrpSpPr/>
          <p:nvPr/>
        </p:nvGrpSpPr>
        <p:grpSpPr>
          <a:xfrm>
            <a:off x="914022" y="403589"/>
            <a:ext cx="6406418" cy="4206944"/>
            <a:chOff x="914022" y="403589"/>
            <a:chExt cx="6406418" cy="42069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022" y="403589"/>
              <a:ext cx="1750768" cy="31096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26" y="407460"/>
              <a:ext cx="1748589" cy="3105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1851" y="407459"/>
              <a:ext cx="1748589" cy="31057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文本框 13"/>
            <p:cNvSpPr txBox="1"/>
            <p:nvPr/>
          </p:nvSpPr>
          <p:spPr>
            <a:xfrm>
              <a:off x="1427768" y="375411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未开始</a:t>
              </a:r>
              <a:endParaRPr lang="zh-CN" altLang="en-US" sz="1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88896" y="375411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进行中</a:t>
              </a:r>
              <a:endParaRPr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150024" y="375411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已完成</a:t>
              </a:r>
              <a:endParaRPr lang="zh-CN" altLang="en-US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66914" y="430275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/>
                <a:t>项目详情</a:t>
              </a:r>
              <a:endParaRPr lang="zh-CN" altLang="en-US" sz="1400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77" y="3055699"/>
            <a:ext cx="1750768" cy="310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367</Words>
  <Application>Microsoft Office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120</cp:revision>
  <dcterms:created xsi:type="dcterms:W3CDTF">2019-01-05T06:13:51Z</dcterms:created>
  <dcterms:modified xsi:type="dcterms:W3CDTF">2019-04-15T07:20:10Z</dcterms:modified>
</cp:coreProperties>
</file>