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04" r:id="rId4"/>
    <p:sldId id="305" r:id="rId5"/>
    <p:sldId id="259" r:id="rId6"/>
    <p:sldId id="324" r:id="rId7"/>
    <p:sldId id="325" r:id="rId8"/>
    <p:sldId id="270" r:id="rId9"/>
    <p:sldId id="289" r:id="rId10"/>
    <p:sldId id="308" r:id="rId11"/>
    <p:sldId id="309" r:id="rId12"/>
    <p:sldId id="321" r:id="rId13"/>
    <p:sldId id="315" r:id="rId14"/>
    <p:sldId id="322" r:id="rId15"/>
    <p:sldId id="318" r:id="rId16"/>
    <p:sldId id="320" r:id="rId17"/>
    <p:sldId id="306" r:id="rId18"/>
    <p:sldId id="323" r:id="rId19"/>
    <p:sldId id="307" r:id="rId20"/>
    <p:sldId id="295" r:id="rId21"/>
    <p:sldId id="298" r:id="rId22"/>
    <p:sldId id="284" r:id="rId23"/>
    <p:sldId id="300" r:id="rId24"/>
    <p:sldId id="301" r:id="rId25"/>
    <p:sldId id="303" r:id="rId26"/>
    <p:sldId id="293" r:id="rId2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64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773998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24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36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48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60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72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84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96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08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pic>
        <p:nvPicPr>
          <p:cNvPr id="4" name="image.png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38100"/>
            <a:ext cx="1104900" cy="11049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08692" y="381000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med"/>
  <p:hf hd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661307" marR="0" indent="-20410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00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0828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400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9972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544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116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31" name="Z-SPA"/>
          <p:cNvSpPr txBox="1">
            <a:spLocks noGrp="1"/>
          </p:cNvSpPr>
          <p:nvPr>
            <p:ph type="title"/>
          </p:nvPr>
        </p:nvSpPr>
        <p:spPr>
          <a:xfrm>
            <a:off x="723901" y="1113530"/>
            <a:ext cx="76962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400" dirty="0"/>
              <a:t>Quantum-Safe LEO Satellite Communication: A Hybrid Cryptographic and AI-Driven Framework</a:t>
            </a:r>
          </a:p>
        </p:txBody>
      </p:sp>
      <p:sp>
        <p:nvSpPr>
          <p:cNvPr id="132" name="Rectangle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2800"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grpSp>
        <p:nvGrpSpPr>
          <p:cNvPr id="135" name="Group"/>
          <p:cNvGrpSpPr/>
          <p:nvPr/>
        </p:nvGrpSpPr>
        <p:grpSpPr>
          <a:xfrm>
            <a:off x="457200" y="2209800"/>
            <a:ext cx="8097815" cy="3560287"/>
            <a:chOff x="0" y="0"/>
            <a:chExt cx="8097814" cy="3788886"/>
          </a:xfrm>
        </p:grpSpPr>
        <p:sp>
          <p:nvSpPr>
            <p:cNvPr id="133" name="Rectangle"/>
            <p:cNvSpPr/>
            <p:nvPr/>
          </p:nvSpPr>
          <p:spPr>
            <a:xfrm>
              <a:off x="0" y="0"/>
              <a:ext cx="8097814" cy="37888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2000" b="1"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34" name="Team Members     Group No: 13…"/>
            <p:cNvSpPr txBox="1"/>
            <p:nvPr/>
          </p:nvSpPr>
          <p:spPr>
            <a:xfrm>
              <a:off x="44575" y="0"/>
              <a:ext cx="8008664" cy="3788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2000" b="1">
                  <a:latin typeface="+mn-lt"/>
                  <a:ea typeface="+mn-ea"/>
                  <a:cs typeface="+mn-cs"/>
                  <a:sym typeface="Arial"/>
                </a:defRPr>
              </a:pPr>
              <a:r>
                <a:rPr sz="1600" dirty="0"/>
                <a:t>Team</a:t>
              </a:r>
              <a:r>
                <a:rPr lang="en-IN" sz="1600" dirty="0"/>
                <a:t>_No</a:t>
              </a:r>
              <a:r>
                <a:rPr lang="en-US" sz="1600" dirty="0"/>
                <a:t>: 12</a:t>
              </a:r>
              <a:r>
                <a:rPr sz="1600" dirty="0"/>
                <a:t>		</a:t>
              </a:r>
              <a:r>
                <a:rPr sz="1600" b="0" dirty="0"/>
                <a:t>		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 b="1">
                  <a:latin typeface="+mn-lt"/>
                  <a:ea typeface="+mn-ea"/>
                  <a:cs typeface="+mn-cs"/>
                  <a:sym typeface="Arial"/>
                </a:defRPr>
              </a:pPr>
              <a:r>
                <a:rPr sz="1600" dirty="0"/>
                <a:t>Project  Advisor:  </a:t>
              </a:r>
              <a:endParaRPr lang="en-US" sz="160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 b="1">
                  <a:latin typeface="+mn-lt"/>
                  <a:ea typeface="+mn-ea"/>
                  <a:cs typeface="+mn-cs"/>
                  <a:sym typeface="Arial"/>
                </a:defRPr>
              </a:pPr>
              <a:r>
                <a:rPr lang="en-IN" sz="1600" dirty="0" err="1"/>
                <a:t>Dr.</a:t>
              </a:r>
              <a:r>
                <a:rPr lang="en-IN" sz="1600" dirty="0"/>
                <a:t> </a:t>
              </a:r>
              <a:r>
                <a:rPr lang="en-IN" sz="1600" dirty="0" err="1"/>
                <a:t>Niharika</a:t>
              </a:r>
              <a:r>
                <a:rPr lang="en-IN" sz="1600" dirty="0"/>
                <a:t> Panda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 b="1">
                  <a:latin typeface="+mn-lt"/>
                  <a:ea typeface="+mn-ea"/>
                  <a:cs typeface="+mn-cs"/>
                  <a:sym typeface="Arial"/>
                </a:defRPr>
              </a:pPr>
              <a:r>
                <a:rPr lang="en-IN" sz="1600" dirty="0"/>
                <a:t>CSE Dept.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 b="1">
                  <a:latin typeface="+mn-lt"/>
                  <a:ea typeface="+mn-ea"/>
                  <a:cs typeface="+mn-cs"/>
                  <a:sym typeface="Arial"/>
                </a:defRPr>
              </a:pPr>
              <a:endParaRPr dirty="0"/>
            </a:p>
          </p:txBody>
        </p:sp>
      </p:grpSp>
      <p:graphicFrame>
        <p:nvGraphicFramePr>
          <p:cNvPr id="137" name="Table"/>
          <p:cNvGraphicFramePr/>
          <p:nvPr>
            <p:extLst>
              <p:ext uri="{D42A27DB-BD31-4B8C-83A1-F6EECF244321}">
                <p14:modId xmlns:p14="http://schemas.microsoft.com/office/powerpoint/2010/main" val="3921940806"/>
              </p:ext>
            </p:extLst>
          </p:nvPr>
        </p:nvGraphicFramePr>
        <p:xfrm>
          <a:off x="723901" y="2882106"/>
          <a:ext cx="7983372" cy="151247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6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2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6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sz="16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Reg.No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the Student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Section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0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BL</a:t>
                      </a: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.EN.U4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AIE22116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Gopa Pulastya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AIE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0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BL.EN.U4AIE22139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Rishi </a:t>
                      </a:r>
                      <a:r>
                        <a:rPr lang="en-IN" sz="14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Anirudh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K 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AIE E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21071"/>
                  </a:ext>
                </a:extLst>
              </a:tr>
              <a:tr h="36060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BL.EN.U4AIE22178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IN" sz="14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Mahithi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Reddy 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AIE E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94613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20701" y="192894"/>
            <a:ext cx="8483600" cy="759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IN" b="1" dirty="0"/>
              <a:t>Kyber512: Post-Quantum Key Exchange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180" y="1547586"/>
            <a:ext cx="7968343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sz="1800" b="1" dirty="0"/>
              <a:t>Mechanism</a:t>
            </a:r>
            <a:r>
              <a:rPr lang="en-IN" sz="1800" dirty="0"/>
              <a:t>:</a:t>
            </a:r>
          </a:p>
          <a:p>
            <a:pPr lvl="1"/>
            <a:r>
              <a:rPr lang="en-IN" sz="1800" dirty="0"/>
              <a:t>Uses Module-Learning With Errors (M-LWE): Adds noise to lattice-based math problems</a:t>
            </a:r>
          </a:p>
          <a:p>
            <a:pPr lvl="1"/>
            <a:r>
              <a:rPr lang="en-IN" sz="1800" dirty="0"/>
              <a:t>Sender generates public/private key pair; public key shared with receiver</a:t>
            </a:r>
          </a:p>
          <a:p>
            <a:pPr lvl="1"/>
            <a:r>
              <a:rPr lang="en-IN" sz="1800" dirty="0"/>
              <a:t>Receiver encapsulates a symmetric key using public key; sender </a:t>
            </a:r>
            <a:r>
              <a:rPr lang="en-IN" sz="1800" dirty="0" err="1"/>
              <a:t>decapsulates</a:t>
            </a:r>
            <a:r>
              <a:rPr lang="en-IN" sz="1800" dirty="0"/>
              <a:t> it</a:t>
            </a:r>
          </a:p>
          <a:p>
            <a:r>
              <a:rPr lang="en-IN" sz="1800" b="1" dirty="0"/>
              <a:t>Project Implementation</a:t>
            </a:r>
            <a:r>
              <a:rPr lang="en-IN" sz="1800" dirty="0"/>
              <a:t>:</a:t>
            </a:r>
          </a:p>
          <a:p>
            <a:pPr lvl="1"/>
            <a:r>
              <a:rPr lang="en-IN" sz="1800" dirty="0"/>
              <a:t>Generates 512-bit public/private keys for satellites</a:t>
            </a:r>
          </a:p>
          <a:p>
            <a:pPr lvl="1"/>
            <a:r>
              <a:rPr lang="en-IN" sz="1800" dirty="0"/>
              <a:t>Encapsulates a 256-bit symmetric key for telemetry encryption</a:t>
            </a:r>
          </a:p>
          <a:p>
            <a:r>
              <a:rPr lang="en-IN" sz="1800" b="1" dirty="0"/>
              <a:t>Role</a:t>
            </a:r>
            <a:r>
              <a:rPr lang="en-IN" sz="1800" dirty="0"/>
              <a:t>:</a:t>
            </a:r>
          </a:p>
          <a:p>
            <a:pPr lvl="1"/>
            <a:r>
              <a:rPr lang="en-IN" sz="1800" dirty="0"/>
              <a:t>Ensures quantum-safe key exchange for secure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2990559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20701" y="192894"/>
            <a:ext cx="8483600" cy="759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IN" b="1" dirty="0"/>
              <a:t>Dilithium2: Post-Quantum Signatures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180" y="1547586"/>
            <a:ext cx="7968343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800" b="1" dirty="0"/>
              <a:t>Mechanism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Based on M-LWE and Module-Short Integer Solution (M-SIS)</a:t>
            </a:r>
          </a:p>
          <a:p>
            <a:pPr lvl="1"/>
            <a:r>
              <a:rPr lang="en-US" sz="1800" dirty="0"/>
              <a:t>Signs data by generating a signature using a private key</a:t>
            </a:r>
          </a:p>
          <a:p>
            <a:pPr lvl="1"/>
            <a:r>
              <a:rPr lang="en-US" sz="1800" dirty="0"/>
              <a:t>Verifier checks signature with public key to confirm authenticity</a:t>
            </a:r>
          </a:p>
          <a:p>
            <a:r>
              <a:rPr lang="en-US" sz="1800" b="1" dirty="0"/>
              <a:t>Project Implementation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Signs symmetric keys before transmission</a:t>
            </a:r>
          </a:p>
          <a:p>
            <a:pPr lvl="1"/>
            <a:r>
              <a:rPr lang="en-US" sz="1800" dirty="0"/>
              <a:t>Verifies signatures to ensure keys are from trusted satellites</a:t>
            </a:r>
          </a:p>
          <a:p>
            <a:r>
              <a:rPr lang="en-US" sz="1800" b="1" dirty="0"/>
              <a:t>Role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Guarantees data integrity and authenticity in a quantum-resistant manner</a:t>
            </a:r>
          </a:p>
        </p:txBody>
      </p:sp>
    </p:spTree>
    <p:extLst>
      <p:ext uri="{BB962C8B-B14F-4D97-AF65-F5344CB8AC3E}">
        <p14:creationId xmlns:p14="http://schemas.microsoft.com/office/powerpoint/2010/main" val="352087599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20701" y="192894"/>
            <a:ext cx="8483600" cy="759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IN" b="1" dirty="0"/>
              <a:t>ChaCha20 (Symmetric Encryption)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180" y="1547586"/>
            <a:ext cx="7968343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800" b="1" dirty="0"/>
              <a:t>Mechanism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A stream cipher generating a keystream from a key and nonce</a:t>
            </a:r>
          </a:p>
          <a:p>
            <a:pPr lvl="1"/>
            <a:r>
              <a:rPr lang="en-US" sz="1800" dirty="0"/>
              <a:t>XORs keystream with plaintext to produce </a:t>
            </a:r>
            <a:r>
              <a:rPr lang="en-US" sz="1800" dirty="0" err="1"/>
              <a:t>ciphertext</a:t>
            </a:r>
            <a:endParaRPr lang="en-US" sz="1800" dirty="0"/>
          </a:p>
          <a:p>
            <a:pPr lvl="1"/>
            <a:r>
              <a:rPr lang="en-US" sz="1800" dirty="0"/>
              <a:t>Highly efficient, constant-time operations for speed</a:t>
            </a:r>
          </a:p>
          <a:p>
            <a:r>
              <a:rPr lang="en-US" sz="1800" b="1" dirty="0"/>
              <a:t>Project Implementation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Encrypts telemetry data on resource-constrained satellite processors</a:t>
            </a:r>
          </a:p>
          <a:p>
            <a:pPr lvl="1"/>
            <a:r>
              <a:rPr lang="en-US" sz="1800" dirty="0"/>
              <a:t>Achieves low latency (&lt; 0.01s) for edge encryption</a:t>
            </a:r>
          </a:p>
          <a:p>
            <a:r>
              <a:rPr lang="en-US" sz="1800" b="1" dirty="0"/>
              <a:t>Role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Enables fast, secure encryption for low-power devices</a:t>
            </a:r>
          </a:p>
        </p:txBody>
      </p:sp>
    </p:spTree>
    <p:extLst>
      <p:ext uri="{BB962C8B-B14F-4D97-AF65-F5344CB8AC3E}">
        <p14:creationId xmlns:p14="http://schemas.microsoft.com/office/powerpoint/2010/main" val="20296331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20701" y="192894"/>
            <a:ext cx="8483600" cy="759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IN" b="1" dirty="0"/>
              <a:t>Zero-Knowledge Proof (ZKP)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180" y="1547586"/>
            <a:ext cx="7968343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800" b="1" dirty="0"/>
              <a:t>Mechanism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Prover commits to a secret (e.g., 42) using SHA-256 hash</a:t>
            </a:r>
          </a:p>
          <a:p>
            <a:pPr lvl="1"/>
            <a:r>
              <a:rPr lang="en-US" sz="1800" dirty="0"/>
              <a:t>Verifier sends a random challenge; prover responds with proof</a:t>
            </a:r>
          </a:p>
          <a:p>
            <a:pPr lvl="1"/>
            <a:r>
              <a:rPr lang="en-US" sz="1800" dirty="0"/>
              <a:t>Verifier checks response without learning the secret</a:t>
            </a:r>
          </a:p>
          <a:p>
            <a:r>
              <a:rPr lang="en-US" sz="1800" b="1" dirty="0"/>
              <a:t>Project Implementation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Authenticates satellites by proving knowledge of a secret</a:t>
            </a:r>
          </a:p>
          <a:p>
            <a:pPr lvl="1"/>
            <a:r>
              <a:rPr lang="en-US" sz="1800" dirty="0"/>
              <a:t>Achieves 100% success (e.g., verifies secret 42)</a:t>
            </a:r>
          </a:p>
          <a:p>
            <a:r>
              <a:rPr lang="en-US" sz="1800" b="1" dirty="0"/>
              <a:t>Role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Ensures privacy-preserving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3677417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20701" y="192894"/>
            <a:ext cx="8483600" cy="759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IN" b="1" dirty="0"/>
              <a:t>SHA-256: Hashing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180" y="1547586"/>
            <a:ext cx="7968343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sz="1800" b="1" dirty="0"/>
              <a:t>Mechanism</a:t>
            </a:r>
            <a:r>
              <a:rPr lang="en-IN" sz="1800" dirty="0"/>
              <a:t>:</a:t>
            </a:r>
          </a:p>
          <a:p>
            <a:pPr lvl="1"/>
            <a:r>
              <a:rPr lang="en-IN" sz="1800" dirty="0"/>
              <a:t>Takes input data, processes in 512-bit blocks</a:t>
            </a:r>
          </a:p>
          <a:p>
            <a:pPr lvl="1"/>
            <a:r>
              <a:rPr lang="en-IN" sz="1800" dirty="0"/>
              <a:t>Applies compression functions (AND, XOR, rotations) to produce a 256-bit hash</a:t>
            </a:r>
          </a:p>
          <a:p>
            <a:pPr lvl="1"/>
            <a:r>
              <a:rPr lang="en-IN" sz="1800" dirty="0"/>
              <a:t>Collision-resistant: Small changes yield different hashes</a:t>
            </a:r>
          </a:p>
          <a:p>
            <a:r>
              <a:rPr lang="en-IN" sz="1800" b="1" dirty="0"/>
              <a:t>Project Implementation</a:t>
            </a:r>
            <a:r>
              <a:rPr lang="en-IN" sz="1800" dirty="0"/>
              <a:t>:</a:t>
            </a:r>
          </a:p>
          <a:p>
            <a:pPr lvl="1"/>
            <a:r>
              <a:rPr lang="en-IN" sz="1800" dirty="0"/>
              <a:t>Hashes data for </a:t>
            </a:r>
            <a:r>
              <a:rPr lang="en-IN" sz="1800" dirty="0" err="1"/>
              <a:t>blockchain</a:t>
            </a:r>
            <a:r>
              <a:rPr lang="en-IN" sz="1800" dirty="0"/>
              <a:t>, self-healing, and ZKP</a:t>
            </a:r>
          </a:p>
          <a:p>
            <a:pPr lvl="1"/>
            <a:r>
              <a:rPr lang="en-IN" sz="1800" dirty="0"/>
              <a:t>Verifies telemetry integrity during transmission</a:t>
            </a:r>
          </a:p>
          <a:p>
            <a:r>
              <a:rPr lang="en-IN" sz="1800" b="1" dirty="0"/>
              <a:t>Role</a:t>
            </a:r>
            <a:r>
              <a:rPr lang="en-IN" sz="1800" dirty="0"/>
              <a:t>:</a:t>
            </a:r>
          </a:p>
          <a:p>
            <a:pPr lvl="1"/>
            <a:r>
              <a:rPr lang="en-IN" sz="1800" dirty="0"/>
              <a:t>Ensures tamper-proof data and key storage</a:t>
            </a:r>
          </a:p>
        </p:txBody>
      </p:sp>
    </p:spTree>
    <p:extLst>
      <p:ext uri="{BB962C8B-B14F-4D97-AF65-F5344CB8AC3E}">
        <p14:creationId xmlns:p14="http://schemas.microsoft.com/office/powerpoint/2010/main" val="26103693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20701" y="192894"/>
            <a:ext cx="8483600" cy="759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IN" b="1" dirty="0"/>
              <a:t>Holographic Data Transmission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180" y="1547586"/>
            <a:ext cx="7968343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sz="1800" b="1" dirty="0"/>
              <a:t>Mechanism</a:t>
            </a:r>
            <a:r>
              <a:rPr lang="en-IN" sz="1800" dirty="0"/>
              <a:t>:</a:t>
            </a:r>
          </a:p>
          <a:p>
            <a:pPr lvl="1"/>
            <a:r>
              <a:rPr lang="en-IN" sz="1800" dirty="0"/>
              <a:t>Converts data to a square matrix (padding if needed)</a:t>
            </a:r>
          </a:p>
          <a:p>
            <a:pPr lvl="1"/>
            <a:r>
              <a:rPr lang="en-IN" sz="1800" dirty="0"/>
              <a:t>Flattens matrix for transmission</a:t>
            </a:r>
          </a:p>
          <a:p>
            <a:pPr lvl="1"/>
            <a:r>
              <a:rPr lang="en-IN" sz="1800" dirty="0"/>
              <a:t>Reconstructs matrix at receiver, extracts original data</a:t>
            </a:r>
          </a:p>
          <a:p>
            <a:r>
              <a:rPr lang="en-IN" sz="1800" b="1" dirty="0"/>
              <a:t>Project Implementation</a:t>
            </a:r>
            <a:r>
              <a:rPr lang="en-IN" sz="1800" dirty="0"/>
              <a:t>:</a:t>
            </a:r>
          </a:p>
          <a:p>
            <a:pPr lvl="1"/>
            <a:r>
              <a:rPr lang="en-IN" sz="1800" dirty="0"/>
              <a:t>Transforms telemetry into a 2D matrix</a:t>
            </a:r>
          </a:p>
          <a:p>
            <a:pPr lvl="1"/>
            <a:r>
              <a:rPr lang="en-IN" sz="1800" dirty="0"/>
              <a:t>Ensures precise length control for recovery</a:t>
            </a:r>
          </a:p>
          <a:p>
            <a:r>
              <a:rPr lang="en-IN" sz="1800" b="1" dirty="0"/>
              <a:t>Role</a:t>
            </a:r>
            <a:r>
              <a:rPr lang="en-IN" sz="1800" dirty="0"/>
              <a:t>:</a:t>
            </a:r>
          </a:p>
          <a:p>
            <a:pPr lvl="1"/>
            <a:r>
              <a:rPr lang="en-IN" sz="1800" dirty="0"/>
              <a:t>Enhances resilience against transmission errors</a:t>
            </a:r>
          </a:p>
        </p:txBody>
      </p:sp>
    </p:spTree>
    <p:extLst>
      <p:ext uri="{BB962C8B-B14F-4D97-AF65-F5344CB8AC3E}">
        <p14:creationId xmlns:p14="http://schemas.microsoft.com/office/powerpoint/2010/main" val="81639294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20701" y="192894"/>
            <a:ext cx="8483600" cy="759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IN" b="1" dirty="0"/>
              <a:t>CCSDS Packet Encoding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180" y="1547586"/>
            <a:ext cx="7968343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sz="1800" b="1" dirty="0"/>
              <a:t>Mechanism</a:t>
            </a:r>
            <a:r>
              <a:rPr lang="en-IN" sz="1800" dirty="0"/>
              <a:t>:</a:t>
            </a:r>
          </a:p>
          <a:p>
            <a:pPr lvl="1"/>
            <a:r>
              <a:rPr lang="en-IN" sz="1800" dirty="0"/>
              <a:t>Structures telemetry into a packet: header (version, type, APID) + payload</a:t>
            </a:r>
          </a:p>
          <a:p>
            <a:pPr lvl="1"/>
            <a:r>
              <a:rPr lang="en-IN" sz="1800" dirty="0"/>
              <a:t>Serializes to JSON for transmission</a:t>
            </a:r>
          </a:p>
          <a:p>
            <a:pPr lvl="1"/>
            <a:r>
              <a:rPr lang="en-IN" sz="1800" dirty="0"/>
              <a:t>Receiver parses JSON, extracts telemetry</a:t>
            </a:r>
          </a:p>
          <a:p>
            <a:r>
              <a:rPr lang="en-IN" sz="1800" b="1" dirty="0"/>
              <a:t>Project Implementation</a:t>
            </a:r>
            <a:r>
              <a:rPr lang="en-IN" sz="1800" dirty="0"/>
              <a:t>:</a:t>
            </a:r>
          </a:p>
          <a:p>
            <a:pPr lvl="1"/>
            <a:r>
              <a:rPr lang="en-IN" sz="1800" dirty="0"/>
              <a:t>Encodes telemetry (e.g., Temp=23.5C, Alt=500km)</a:t>
            </a:r>
          </a:p>
          <a:p>
            <a:pPr lvl="1"/>
            <a:r>
              <a:rPr lang="en-IN" sz="1800" dirty="0"/>
              <a:t>Achieves 100% packet integrity via hash checks</a:t>
            </a:r>
          </a:p>
          <a:p>
            <a:r>
              <a:rPr lang="en-IN" sz="1800" b="1" dirty="0"/>
              <a:t>Role</a:t>
            </a:r>
            <a:r>
              <a:rPr lang="en-IN" sz="1800" dirty="0"/>
              <a:t>:</a:t>
            </a:r>
          </a:p>
          <a:p>
            <a:pPr lvl="1"/>
            <a:r>
              <a:rPr lang="en-IN" sz="1800" dirty="0"/>
              <a:t>Standardizes data for space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7045529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20701" y="192894"/>
            <a:ext cx="8483600" cy="759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Algorithms for AI and Distributed Systems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780" y="1484086"/>
            <a:ext cx="7968343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sz="1800" b="1" dirty="0"/>
              <a:t>AI Algorithms (7):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Deep Learning (DNN): Predicts key sizes (e.g., 256 bits) based on noise, latency, bandwidth.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SHAP: Explains AI decisions (e.g., Noise=0.12, Latency=0.08).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GAN: Simulates attacks to test resilience.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Reinforcement Learning (Q-Learning): Chooses actions (e.g., reroute) for threats.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Federated Learning (</a:t>
            </a:r>
            <a:r>
              <a:rPr lang="en-IN" sz="1800" dirty="0" err="1"/>
              <a:t>FedAvg</a:t>
            </a:r>
            <a:r>
              <a:rPr lang="en-IN" sz="1800" dirty="0"/>
              <a:t>): Trains threat detection models across satellites.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Isolation Forest: Detects anomalies (e.g., high noise).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Emotional AI: Adjusts security states (calm, alert, panic).</a:t>
            </a:r>
          </a:p>
          <a:p>
            <a:r>
              <a:rPr lang="en-IN" sz="1800" b="1" dirty="0"/>
              <a:t>Distributed Systems (4):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err="1"/>
              <a:t>Blockchain</a:t>
            </a:r>
            <a:r>
              <a:rPr lang="en-IN" sz="1800" dirty="0"/>
              <a:t>: Stores keys securely with SHA-256 hashes.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SMPC: Computes telemetry sums (e.g., 70.3) privately.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Self-Healing: Uses SHA-256 to verify and correct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Network Simulation: Models LEO dynamics with routing, noise, and latency.</a:t>
            </a:r>
          </a:p>
          <a:p>
            <a:r>
              <a:rPr lang="en-IN" sz="1800" b="1" dirty="0"/>
              <a:t>Why Important?</a:t>
            </a:r>
          </a:p>
          <a:p>
            <a:r>
              <a:rPr lang="en-IN" sz="1800" dirty="0"/>
              <a:t>AI makes the system adaptive; distributed systems ensure fault tolerance.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528108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20701" y="192894"/>
            <a:ext cx="8483600" cy="759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IN" b="1" dirty="0"/>
              <a:t>Why a Hybrid Approach?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780" y="1484086"/>
            <a:ext cx="7968343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sz="1800" b="1" dirty="0"/>
              <a:t>What is it?</a:t>
            </a:r>
            <a:endParaRPr lang="en-IN" sz="1800" dirty="0"/>
          </a:p>
          <a:p>
            <a:pPr lvl="1"/>
            <a:r>
              <a:rPr lang="en-IN" sz="1800" dirty="0"/>
              <a:t>Combines classical, quantum-resistant, and experimental algorithms</a:t>
            </a:r>
          </a:p>
          <a:p>
            <a:pPr lvl="1"/>
            <a:r>
              <a:rPr lang="en-IN" sz="1800" dirty="0"/>
              <a:t>Integrates cryptography and encoding for layered security</a:t>
            </a:r>
          </a:p>
          <a:p>
            <a:r>
              <a:rPr lang="en-IN" sz="1800" b="1" dirty="0"/>
              <a:t>Key Benefits</a:t>
            </a:r>
            <a:r>
              <a:rPr lang="en-IN" sz="1800" dirty="0"/>
              <a:t>:</a:t>
            </a:r>
          </a:p>
          <a:p>
            <a:pPr lvl="1"/>
            <a:r>
              <a:rPr lang="en-IN" sz="1800" b="1" dirty="0"/>
              <a:t>Classical</a:t>
            </a:r>
            <a:r>
              <a:rPr lang="en-IN" sz="1800" dirty="0"/>
              <a:t>: </a:t>
            </a:r>
            <a:r>
              <a:rPr lang="en-IN" sz="1800" dirty="0" err="1"/>
              <a:t>Fernet</a:t>
            </a:r>
            <a:r>
              <a:rPr lang="en-IN" sz="1800" dirty="0"/>
              <a:t>, SHA-256 for proven security</a:t>
            </a:r>
          </a:p>
          <a:p>
            <a:pPr lvl="1"/>
            <a:r>
              <a:rPr lang="en-IN" sz="1800" b="1" dirty="0"/>
              <a:t>Quantum-Resistant</a:t>
            </a:r>
            <a:r>
              <a:rPr lang="en-IN" sz="1800" dirty="0"/>
              <a:t>: </a:t>
            </a:r>
            <a:r>
              <a:rPr lang="en-IN" sz="1800" dirty="0" err="1"/>
              <a:t>Kyber</a:t>
            </a:r>
            <a:r>
              <a:rPr lang="en-IN" sz="1800" dirty="0"/>
              <a:t>, </a:t>
            </a:r>
            <a:r>
              <a:rPr lang="en-IN" sz="1800" dirty="0" err="1"/>
              <a:t>Dilithium</a:t>
            </a:r>
            <a:r>
              <a:rPr lang="en-IN" sz="1800" dirty="0"/>
              <a:t> for future-proofing</a:t>
            </a:r>
          </a:p>
          <a:p>
            <a:pPr lvl="1"/>
            <a:r>
              <a:rPr lang="en-IN" sz="1800" b="1" dirty="0"/>
              <a:t>Experimental</a:t>
            </a:r>
            <a:r>
              <a:rPr lang="en-IN" sz="1800" dirty="0"/>
              <a:t>: Chaos, neuromorphic for innovation</a:t>
            </a:r>
          </a:p>
          <a:p>
            <a:pPr lvl="1"/>
            <a:r>
              <a:rPr lang="en-IN" sz="1800" b="1" dirty="0"/>
              <a:t>Encoding</a:t>
            </a:r>
            <a:r>
              <a:rPr lang="en-IN" sz="1800" dirty="0"/>
              <a:t>: Photonic, holographic for resilience</a:t>
            </a:r>
          </a:p>
          <a:p>
            <a:r>
              <a:rPr lang="en-IN" sz="1800" b="1" dirty="0"/>
              <a:t>Why Important?</a:t>
            </a:r>
            <a:endParaRPr lang="en-IN" sz="1800" dirty="0"/>
          </a:p>
          <a:p>
            <a:pPr lvl="1"/>
            <a:r>
              <a:rPr lang="en-IN" sz="1800" dirty="0"/>
              <a:t>Maximizes security against diverse threats</a:t>
            </a:r>
          </a:p>
          <a:p>
            <a:pPr lvl="1"/>
            <a:r>
              <a:rPr lang="en-IN" sz="1800" dirty="0"/>
              <a:t>Adapts to resource constraints and space challenges</a:t>
            </a:r>
          </a:p>
        </p:txBody>
      </p:sp>
    </p:spTree>
    <p:extLst>
      <p:ext uri="{BB962C8B-B14F-4D97-AF65-F5344CB8AC3E}">
        <p14:creationId xmlns:p14="http://schemas.microsoft.com/office/powerpoint/2010/main" val="144284962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20701" y="192894"/>
            <a:ext cx="8483600" cy="759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 Network Simulation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780" y="1712686"/>
            <a:ext cx="7968343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sz="1800" b="1" dirty="0"/>
              <a:t>Simulation Setup: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Models 3 satellites using </a:t>
            </a:r>
            <a:r>
              <a:rPr lang="en-IN" sz="1800" dirty="0" err="1"/>
              <a:t>Mininet</a:t>
            </a:r>
            <a:r>
              <a:rPr lang="en-IN" sz="1800" dirty="0"/>
              <a:t> (or </a:t>
            </a:r>
            <a:r>
              <a:rPr lang="en-IN" sz="1800" dirty="0" err="1"/>
              <a:t>async</a:t>
            </a:r>
            <a:r>
              <a:rPr lang="en-IN" sz="1800" dirty="0"/>
              <a:t> </a:t>
            </a:r>
            <a:r>
              <a:rPr lang="en-IN" sz="1800" dirty="0" err="1"/>
              <a:t>fallback</a:t>
            </a:r>
            <a:r>
              <a:rPr lang="en-IN" sz="18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Applies noise (bit flips) and latency (delays) to mimic real-world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Routes encrypted data through random paths.</a:t>
            </a:r>
          </a:p>
          <a:p>
            <a:r>
              <a:rPr lang="en-IN" sz="1800" b="1" dirty="0"/>
              <a:t>Key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Intrusion Detection: Isolation Forest flags anomalies.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Steganography: Embeds/extracts secrets in metadata.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Self-Healing: Verifies data integrity with hashes.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SMPC: Computes telemetry sums securely.</a:t>
            </a:r>
          </a:p>
          <a:p>
            <a:r>
              <a:rPr lang="en-IN" sz="1800" b="1" dirty="0"/>
              <a:t>Outcome:</a:t>
            </a:r>
          </a:p>
          <a:p>
            <a:r>
              <a:rPr lang="en-IN" sz="1800" dirty="0"/>
              <a:t>100% success in transmitting and recovering original data.</a:t>
            </a:r>
          </a:p>
          <a:p>
            <a:r>
              <a:rPr lang="en-IN" sz="1800" b="1" dirty="0"/>
              <a:t>Analogy:</a:t>
            </a:r>
          </a:p>
          <a:p>
            <a:r>
              <a:rPr lang="en-IN" sz="1800" dirty="0"/>
              <a:t>Like a relay race where runners (satellites) pass a secure package, dodging obstacles (noise) and checking for tampering.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39297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41" name="Content"/>
          <p:cNvSpPr txBox="1">
            <a:spLocks noGrp="1"/>
          </p:cNvSpPr>
          <p:nvPr>
            <p:ph type="title"/>
          </p:nvPr>
        </p:nvSpPr>
        <p:spPr>
          <a:xfrm>
            <a:off x="609600" y="1533525"/>
            <a:ext cx="77724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I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Problem</a:t>
            </a:r>
            <a:r>
              <a:rPr lang="en-IN" b="1" dirty="0"/>
              <a:t> Definition</a:t>
            </a:r>
            <a:endParaRPr b="1" dirty="0"/>
          </a:p>
        </p:txBody>
      </p:sp>
      <p:sp>
        <p:nvSpPr>
          <p:cNvPr id="142" name="Rectangle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2800"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44" name="Introduction…"/>
          <p:cNvSpPr/>
          <p:nvPr/>
        </p:nvSpPr>
        <p:spPr>
          <a:xfrm>
            <a:off x="929639" y="2867093"/>
            <a:ext cx="7223761" cy="1754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just"/>
            <a:r>
              <a:rPr lang="en-US" sz="1800" dirty="0"/>
              <a:t>The project addresses the challenge of securing telemetry data transmission in Low Earth Orbit (LEO) satellite networks by developing a hybrid model that integrates advanced cryptography, AI-driven optimizations, and distributed systems to ensure confidentiality, integrity, and resilience against quantum and classical threats. It simulates a realistic LEO environment to test secure communication under noise, latency, and potential attacks.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9496" y="381000"/>
            <a:ext cx="291104" cy="3077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14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0FAD0-691E-7E2B-3B38-91668D8F4498}"/>
              </a:ext>
            </a:extLst>
          </p:cNvPr>
          <p:cNvSpPr txBox="1"/>
          <p:nvPr/>
        </p:nvSpPr>
        <p:spPr>
          <a:xfrm>
            <a:off x="3226600" y="381000"/>
            <a:ext cx="2394243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793252" y="1645672"/>
            <a:ext cx="76717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b="1" dirty="0"/>
              <a:t>Development: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Implemented in Python 3.9.13 using </a:t>
            </a:r>
            <a:r>
              <a:rPr lang="en-IN" sz="1800" dirty="0" err="1"/>
              <a:t>Jupyter</a:t>
            </a:r>
            <a:r>
              <a:rPr lang="en-IN" sz="1800" dirty="0"/>
              <a:t> Notebook.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Libraries: </a:t>
            </a:r>
            <a:r>
              <a:rPr lang="en-IN" sz="1800" dirty="0" err="1"/>
              <a:t>NumPy</a:t>
            </a:r>
            <a:r>
              <a:rPr lang="en-IN" sz="1800" dirty="0"/>
              <a:t>, </a:t>
            </a:r>
            <a:r>
              <a:rPr lang="en-IN" sz="1800" dirty="0" err="1"/>
              <a:t>TensorFlow</a:t>
            </a:r>
            <a:r>
              <a:rPr lang="en-IN" sz="1800" dirty="0"/>
              <a:t>, SHAP, </a:t>
            </a:r>
            <a:r>
              <a:rPr lang="en-IN" sz="1800" dirty="0" err="1"/>
              <a:t>MPyC</a:t>
            </a:r>
            <a:r>
              <a:rPr lang="en-IN" sz="1800" dirty="0"/>
              <a:t>, OQS (</a:t>
            </a:r>
            <a:r>
              <a:rPr lang="en-IN" sz="1800" dirty="0" err="1"/>
              <a:t>liboqs</a:t>
            </a:r>
            <a:r>
              <a:rPr lang="en-IN" sz="1800" dirty="0"/>
              <a:t>), SEAL, </a:t>
            </a:r>
            <a:r>
              <a:rPr lang="en-IN" sz="1800" dirty="0" err="1"/>
              <a:t>Mininet</a:t>
            </a:r>
            <a:r>
              <a:rPr lang="en-IN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27 code blocks for modularity (e.g., encryption, AI, simulation).</a:t>
            </a:r>
          </a:p>
          <a:p>
            <a:r>
              <a:rPr lang="en-IN" sz="1800" b="1" dirty="0"/>
              <a:t>Testing: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Simulated telemetry: Satellite telemetry: Temp=23.5C, Alt=500km.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Tested encryption, transmission, and decryption under noise/latency.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Evaluated AI models (DNN, GAN, RL) and cryptographic protocols.</a:t>
            </a:r>
          </a:p>
          <a:p>
            <a:r>
              <a:rPr lang="en-IN" sz="1800" b="1" dirty="0"/>
              <a:t>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err="1"/>
              <a:t>Async</a:t>
            </a:r>
            <a:r>
              <a:rPr lang="en-IN" sz="1800" dirty="0"/>
              <a:t> warnings (</a:t>
            </a:r>
            <a:r>
              <a:rPr lang="en-IN" sz="1800" dirty="0" err="1"/>
              <a:t>unawaited</a:t>
            </a:r>
            <a:r>
              <a:rPr lang="en-IN" sz="1800" dirty="0"/>
              <a:t> </a:t>
            </a:r>
            <a:r>
              <a:rPr lang="en-IN" sz="1800" dirty="0" err="1"/>
              <a:t>coroutines</a:t>
            </a:r>
            <a:r>
              <a:rPr lang="en-IN" sz="1800" dirty="0"/>
              <a:t>) due to nested event loops.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Resource-intensive AI training (GAN, federated learning).</a:t>
            </a:r>
          </a:p>
          <a:p>
            <a:r>
              <a:rPr lang="en-IN" sz="1800" b="1" dirty="0"/>
              <a:t>Analogy:</a:t>
            </a:r>
          </a:p>
          <a:p>
            <a:r>
              <a:rPr lang="en-IN" sz="1800" dirty="0"/>
              <a:t>Building a high-tech vault: each algorithm is a lock, and testing ensures they work together seamlessly.</a:t>
            </a:r>
          </a:p>
        </p:txBody>
      </p:sp>
    </p:spTree>
    <p:extLst>
      <p:ext uri="{BB962C8B-B14F-4D97-AF65-F5344CB8AC3E}">
        <p14:creationId xmlns:p14="http://schemas.microsoft.com/office/powerpoint/2010/main" val="151317128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9496" y="381000"/>
            <a:ext cx="291104" cy="3077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14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0FAD0-691E-7E2B-3B38-91668D8F4498}"/>
              </a:ext>
            </a:extLst>
          </p:cNvPr>
          <p:cNvSpPr txBox="1"/>
          <p:nvPr/>
        </p:nvSpPr>
        <p:spPr>
          <a:xfrm>
            <a:off x="1561956" y="242501"/>
            <a:ext cx="596413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r>
              <a:rPr kumimoji="0" lang="en-IN" sz="32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and Performance Metrics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300" y="1701801"/>
            <a:ext cx="7683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b="1" dirty="0"/>
              <a:t>Key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Encryption: 100% confidentiality (no breaches).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Transmission: 100% data recovery in LEO simulation.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AI: DNN recommended 256-bit keys; SHAP quantified contributions.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Authentication: 100% ZKP success.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SMPC: Exact telemetry sum (70.3).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FHE: Accurate computation (84.0 for 42 * 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Edge Encryption: Latency &lt; 0.01s.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Federated Learning: 100% training completion.</a:t>
            </a:r>
          </a:p>
          <a:p>
            <a:r>
              <a:rPr lang="en-IN" sz="1800" b="1" dirty="0"/>
              <a:t>Highlights: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Achieved all objectives: security, adaptability, resilience.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Demonstrated quantum-readiness with </a:t>
            </a:r>
            <a:r>
              <a:rPr lang="en-IN" sz="1800" dirty="0" err="1"/>
              <a:t>Kyber</a:t>
            </a:r>
            <a:r>
              <a:rPr lang="en-IN" sz="1800" dirty="0"/>
              <a:t>/</a:t>
            </a:r>
            <a:r>
              <a:rPr lang="en-IN" sz="1800" dirty="0" err="1"/>
              <a:t>Dilithium</a:t>
            </a:r>
            <a:r>
              <a:rPr lang="en-IN" sz="1800" dirty="0"/>
              <a:t>.</a:t>
            </a:r>
          </a:p>
          <a:p>
            <a:r>
              <a:rPr lang="en-IN" sz="1800" b="1" dirty="0"/>
              <a:t>Analogy:</a:t>
            </a:r>
          </a:p>
          <a:p>
            <a:r>
              <a:rPr lang="en-IN" sz="1800" dirty="0"/>
              <a:t>Like a perfect score in a security audit, proving the system is airtight.</a:t>
            </a:r>
          </a:p>
        </p:txBody>
      </p:sp>
    </p:spTree>
    <p:extLst>
      <p:ext uri="{BB962C8B-B14F-4D97-AF65-F5344CB8AC3E}">
        <p14:creationId xmlns:p14="http://schemas.microsoft.com/office/powerpoint/2010/main" val="172246815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6496" y="260475"/>
            <a:ext cx="6762196" cy="818697"/>
          </a:xfrm>
        </p:spPr>
        <p:txBody>
          <a:bodyPr/>
          <a:lstStyle/>
          <a:p>
            <a:r>
              <a:rPr lang="en-US" sz="3200" b="1" dirty="0">
                <a:latin typeface="Times New Roman"/>
                <a:cs typeface="Times New Roman"/>
              </a:rPr>
              <a:t>Conclusion and Future Enhancements</a:t>
            </a:r>
            <a:endParaRPr lang="en-IN" sz="3200" b="1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68D77C-120F-6344-B7B5-1FCADC3AAC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22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99D75-0552-F046-A2B6-1E50BBE5CA20}"/>
              </a:ext>
            </a:extLst>
          </p:cNvPr>
          <p:cNvSpPr txBox="1"/>
          <p:nvPr/>
        </p:nvSpPr>
        <p:spPr>
          <a:xfrm>
            <a:off x="850900" y="2184400"/>
            <a:ext cx="763270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800" b="1" dirty="0"/>
              <a:t>Summary: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Developed a hybrid encryption model with 24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Integrated cryptography, AI, encoding, and distributed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Achieved 100% success in encryption, transmission, and authentication.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Demonstrated adaptability with AI and resilience with distributed systems.</a:t>
            </a:r>
          </a:p>
          <a:p>
            <a:r>
              <a:rPr lang="en-US" sz="1800" b="1" dirty="0"/>
              <a:t>Takeaway:</a:t>
            </a:r>
          </a:p>
          <a:p>
            <a:r>
              <a:rPr lang="en-US" sz="1800" dirty="0"/>
              <a:t>A cutting-edge solution for secure LEO satellite communication, ready for further refinement.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774424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37" y="1137103"/>
            <a:ext cx="8229600" cy="1005206"/>
          </a:xfrm>
        </p:spPr>
        <p:txBody>
          <a:bodyPr/>
          <a:lstStyle/>
          <a:p>
            <a:r>
              <a:rPr lang="en-US" sz="3200" dirty="0">
                <a:latin typeface="Times New Roman"/>
                <a:cs typeface="Times New Roman"/>
              </a:rPr>
              <a:t>Status of the project work Publication</a:t>
            </a:r>
            <a:br>
              <a:rPr lang="en-US" sz="3200" dirty="0">
                <a:latin typeface="Times New Roman"/>
                <a:cs typeface="Times New Roman"/>
              </a:rPr>
            </a:br>
            <a:r>
              <a:rPr lang="en-US" sz="3200" dirty="0">
                <a:latin typeface="Times New Roman"/>
                <a:cs typeface="Times New Roman"/>
              </a:rPr>
              <a:t>Yes </a:t>
            </a:r>
            <a:endParaRPr lang="en-IN" sz="3200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68D77C-120F-6344-B7B5-1FCADC3AAC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23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ECDB9-0C1C-75DF-26F1-FF162B7A2441}"/>
              </a:ext>
            </a:extLst>
          </p:cNvPr>
          <p:cNvSpPr txBox="1"/>
          <p:nvPr/>
        </p:nvSpPr>
        <p:spPr>
          <a:xfrm>
            <a:off x="1806211" y="3034985"/>
            <a:ext cx="550545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/>
            <a:r>
              <a:rPr lang="en-US" sz="1800" dirty="0">
                <a:solidFill>
                  <a:srgbClr val="FF0000"/>
                </a:solidFill>
              </a:rPr>
              <a:t>If you want to write the paper based on the work done which can be published in the Scopus indexed conferences or journals as per the direction of the guide</a:t>
            </a:r>
          </a:p>
        </p:txBody>
      </p:sp>
    </p:spTree>
    <p:extLst>
      <p:ext uri="{BB962C8B-B14F-4D97-AF65-F5344CB8AC3E}">
        <p14:creationId xmlns:p14="http://schemas.microsoft.com/office/powerpoint/2010/main" val="171993585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37" y="1137103"/>
            <a:ext cx="8229600" cy="1005206"/>
          </a:xfrm>
        </p:spPr>
        <p:txBody>
          <a:bodyPr/>
          <a:lstStyle/>
          <a:p>
            <a:r>
              <a:rPr lang="en-IN" sz="3200" dirty="0"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68D77C-120F-6344-B7B5-1FCADC3AAC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24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1" y="2069254"/>
            <a:ext cx="8107257" cy="342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9876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68D77C-120F-6344-B7B5-1FCADC3AAC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25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865E0F-1F95-414F-825F-3F469187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136650"/>
            <a:ext cx="8229600" cy="1004888"/>
          </a:xfrm>
        </p:spPr>
        <p:txBody>
          <a:bodyPr/>
          <a:lstStyle/>
          <a:p>
            <a:r>
              <a:rPr lang="en-IN" dirty="0"/>
              <a:t>Contribution of the Team Members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F594C4D-0CE3-452D-9B51-9DFBD004B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50205"/>
              </p:ext>
            </p:extLst>
          </p:nvPr>
        </p:nvGraphicFramePr>
        <p:xfrm>
          <a:off x="721895" y="2763789"/>
          <a:ext cx="7584707" cy="1888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4424">
                  <a:extLst>
                    <a:ext uri="{9D8B030D-6E8A-4147-A177-3AD203B41FA5}">
                      <a16:colId xmlns:a16="http://schemas.microsoft.com/office/drawing/2014/main" val="296781731"/>
                    </a:ext>
                  </a:extLst>
                </a:gridCol>
                <a:gridCol w="1774862">
                  <a:extLst>
                    <a:ext uri="{9D8B030D-6E8A-4147-A177-3AD203B41FA5}">
                      <a16:colId xmlns:a16="http://schemas.microsoft.com/office/drawing/2014/main" val="237984072"/>
                    </a:ext>
                  </a:extLst>
                </a:gridCol>
                <a:gridCol w="2187000">
                  <a:extLst>
                    <a:ext uri="{9D8B030D-6E8A-4147-A177-3AD203B41FA5}">
                      <a16:colId xmlns:a16="http://schemas.microsoft.com/office/drawing/2014/main" val="1432909017"/>
                    </a:ext>
                  </a:extLst>
                </a:gridCol>
                <a:gridCol w="2848421">
                  <a:extLst>
                    <a:ext uri="{9D8B030D-6E8A-4147-A177-3AD203B41FA5}">
                      <a16:colId xmlns:a16="http://schemas.microsoft.com/office/drawing/2014/main" val="1559074259"/>
                    </a:ext>
                  </a:extLst>
                </a:gridCol>
              </a:tblGrid>
              <a:tr h="4568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Reg.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Contribution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00901"/>
                  </a:ext>
                </a:extLst>
              </a:tr>
              <a:tr h="4568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AIE22116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Gopa Pulastya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Cryptography and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016512"/>
                  </a:ext>
                </a:extLst>
              </a:tr>
              <a:tr h="4568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AIE22139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Rishi </a:t>
                      </a:r>
                      <a:r>
                        <a:rPr lang="en-US" dirty="0" err="1"/>
                        <a:t>Anirudh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Distributed Systems and Network Simulation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513963"/>
                  </a:ext>
                </a:extLst>
              </a:tr>
              <a:tr h="4568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AIE22178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Mahithi Reddy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AI</a:t>
                      </a:r>
                      <a:r>
                        <a:rPr lang="en-US" baseline="0" dirty="0">
                          <a:effectLst/>
                        </a:rPr>
                        <a:t> and Machine Learning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61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57707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2809149"/>
            <a:ext cx="8229600" cy="1508126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1A96B-8B05-BD49-B6F0-8D4DA60AFD4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17277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41" name="Content"/>
          <p:cNvSpPr txBox="1">
            <a:spLocks noGrp="1"/>
          </p:cNvSpPr>
          <p:nvPr>
            <p:ph type="title"/>
          </p:nvPr>
        </p:nvSpPr>
        <p:spPr>
          <a:xfrm>
            <a:off x="635176" y="1198596"/>
            <a:ext cx="77724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I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Introduction</a:t>
            </a:r>
            <a:endParaRPr b="1" dirty="0"/>
          </a:p>
        </p:txBody>
      </p:sp>
      <p:sp>
        <p:nvSpPr>
          <p:cNvPr id="142" name="Rectangle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2800"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44" name="Introduction…"/>
          <p:cNvSpPr/>
          <p:nvPr/>
        </p:nvSpPr>
        <p:spPr>
          <a:xfrm>
            <a:off x="909495" y="2155893"/>
            <a:ext cx="7223761" cy="3693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just"/>
            <a:r>
              <a:rPr lang="en-US" sz="1800" b="1" dirty="0"/>
              <a:t>What is the project?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A simulation of a secure communication system for Low Earth Orbit (LEO) satellites, like those in </a:t>
            </a:r>
            <a:r>
              <a:rPr lang="en-US" sz="1800" dirty="0" err="1"/>
              <a:t>Starlink</a:t>
            </a:r>
            <a:r>
              <a:rPr lang="en-US" sz="1800" dirty="0"/>
              <a:t> or </a:t>
            </a:r>
            <a:r>
              <a:rPr lang="en-US" sz="1800" dirty="0" err="1"/>
              <a:t>OneWeb</a:t>
            </a:r>
            <a:r>
              <a:rPr lang="en-US" sz="18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Processes telemetry data (e.g., temperature, altitude) securely across a satellite swarm.</a:t>
            </a:r>
          </a:p>
          <a:p>
            <a:pPr algn="just"/>
            <a:r>
              <a:rPr lang="en-US" sz="1800" b="1" dirty="0"/>
              <a:t>Why is it important?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Satellites face unique challenges: noise, latency, and quantum computing threats.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Secure communication is critical for space missions, defense, and </a:t>
            </a:r>
            <a:r>
              <a:rPr lang="en-US" sz="1800" dirty="0" err="1"/>
              <a:t>IoT</a:t>
            </a:r>
            <a:r>
              <a:rPr lang="en-US" sz="1800" dirty="0"/>
              <a:t>.</a:t>
            </a:r>
          </a:p>
          <a:p>
            <a:pPr algn="just"/>
            <a:r>
              <a:rPr lang="en-US" sz="1800" b="1" dirty="0"/>
              <a:t>Analogy: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Think of it as a "fortified postal service" for satellites, where messages are locked with multiple high-tech locks, monitored by AI guards, and delivered through a dynamic relay network.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1765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41" name="Content"/>
          <p:cNvSpPr txBox="1">
            <a:spLocks noGrp="1"/>
          </p:cNvSpPr>
          <p:nvPr>
            <p:ph type="title"/>
          </p:nvPr>
        </p:nvSpPr>
        <p:spPr>
          <a:xfrm>
            <a:off x="635176" y="1198596"/>
            <a:ext cx="77724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I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Project Objectives</a:t>
            </a:r>
            <a:endParaRPr b="1" dirty="0"/>
          </a:p>
        </p:txBody>
      </p:sp>
      <p:sp>
        <p:nvSpPr>
          <p:cNvPr id="142" name="Rectangle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2800"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44" name="Introduction…"/>
          <p:cNvSpPr/>
          <p:nvPr/>
        </p:nvSpPr>
        <p:spPr>
          <a:xfrm>
            <a:off x="909495" y="2155893"/>
            <a:ext cx="7223761" cy="3139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just"/>
            <a:r>
              <a:rPr lang="en-US" sz="1800" b="1" dirty="0"/>
              <a:t>Primary Goals: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Ensure confidentiality and integrity of satellite telemetry data using advanced cryptography.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Optimize security with AI-driven decisions (e.g., key sizes, threat detection).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Build a resilient system using distributed technologies (</a:t>
            </a:r>
            <a:r>
              <a:rPr lang="en-US" sz="1800" dirty="0" err="1"/>
              <a:t>blockchain</a:t>
            </a:r>
            <a:r>
              <a:rPr lang="en-US" sz="1800" dirty="0"/>
              <a:t>, secret sharing).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Simulate a realistic LEO network with noise, latency, and attacks.</a:t>
            </a:r>
          </a:p>
          <a:p>
            <a:pPr algn="just"/>
            <a:r>
              <a:rPr lang="en-US" sz="1800" b="1" dirty="0"/>
              <a:t>Key Deliverable: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A hybrid model that integrates 24 algorithms for encryption, AI, and distributed systems.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294503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7" name="Motivation"/>
          <p:cNvSpPr txBox="1">
            <a:spLocks noGrp="1"/>
          </p:cNvSpPr>
          <p:nvPr>
            <p:ph type="title"/>
          </p:nvPr>
        </p:nvSpPr>
        <p:spPr>
          <a:xfrm>
            <a:off x="1143000" y="193299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IN" sz="3200" b="1" dirty="0"/>
              <a:t>Literature Survey</a:t>
            </a:r>
            <a:endParaRPr sz="32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1C2B52-C27E-444B-8981-5D945388D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07761"/>
              </p:ext>
            </p:extLst>
          </p:nvPr>
        </p:nvGraphicFramePr>
        <p:xfrm>
          <a:off x="643320" y="1519144"/>
          <a:ext cx="7971762" cy="428879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74685">
                  <a:extLst>
                    <a:ext uri="{9D8B030D-6E8A-4147-A177-3AD203B41FA5}">
                      <a16:colId xmlns:a16="http://schemas.microsoft.com/office/drawing/2014/main" val="3738985348"/>
                    </a:ext>
                  </a:extLst>
                </a:gridCol>
                <a:gridCol w="1834569">
                  <a:extLst>
                    <a:ext uri="{9D8B030D-6E8A-4147-A177-3AD203B41FA5}">
                      <a16:colId xmlns:a16="http://schemas.microsoft.com/office/drawing/2014/main" val="103536762"/>
                    </a:ext>
                  </a:extLst>
                </a:gridCol>
                <a:gridCol w="1966282">
                  <a:extLst>
                    <a:ext uri="{9D8B030D-6E8A-4147-A177-3AD203B41FA5}">
                      <a16:colId xmlns:a16="http://schemas.microsoft.com/office/drawing/2014/main" val="2570879095"/>
                    </a:ext>
                  </a:extLst>
                </a:gridCol>
                <a:gridCol w="2050954">
                  <a:extLst>
                    <a:ext uri="{9D8B030D-6E8A-4147-A177-3AD203B41FA5}">
                      <a16:colId xmlns:a16="http://schemas.microsoft.com/office/drawing/2014/main" val="3979042068"/>
                    </a:ext>
                  </a:extLst>
                </a:gridCol>
                <a:gridCol w="1545272">
                  <a:extLst>
                    <a:ext uri="{9D8B030D-6E8A-4147-A177-3AD203B41FA5}">
                      <a16:colId xmlns:a16="http://schemas.microsoft.com/office/drawing/2014/main" val="314196244"/>
                    </a:ext>
                  </a:extLst>
                </a:gridCol>
              </a:tblGrid>
              <a:tr h="696768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title of the paper with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 from the paper (based on methodology, technology)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problem (for your proposed work)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7501868"/>
                  </a:ext>
                </a:extLst>
              </a:tr>
              <a:tr h="1824182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Lydia </a:t>
                      </a:r>
                      <a:r>
                        <a:rPr lang="en-US" sz="1100" b="0" dirty="0" err="1"/>
                        <a:t>Garms</a:t>
                      </a:r>
                      <a:r>
                        <a:rPr lang="en-US" sz="1100" b="0" dirty="0"/>
                        <a:t>, </a:t>
                      </a:r>
                      <a:r>
                        <a:rPr lang="en-US" sz="1100" b="0" dirty="0" err="1"/>
                        <a:t>Taofiq</a:t>
                      </a:r>
                      <a:r>
                        <a:rPr lang="en-US" sz="1100" b="0" dirty="0"/>
                        <a:t> K. </a:t>
                      </a:r>
                      <a:r>
                        <a:rPr lang="en-US" sz="1100" b="0" dirty="0" err="1"/>
                        <a:t>Paraïso</a:t>
                      </a:r>
                      <a:r>
                        <a:rPr lang="en-US" sz="1100" b="0" dirty="0"/>
                        <a:t>, Neil Hanley, Ayesha Khalid, Ciara Rafferty, James Grant, James Newman, Andrew J. Shields, Carlos Cid, </a:t>
                      </a:r>
                      <a:r>
                        <a:rPr lang="en-US" sz="1100" b="0" dirty="0" err="1"/>
                        <a:t>Maire</a:t>
                      </a:r>
                      <a:r>
                        <a:rPr lang="en-US" sz="1100" b="0" dirty="0"/>
                        <a:t> O'Neill</a:t>
                      </a:r>
                    </a:p>
                    <a:p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Experimental Integration of Quantum Key Distribution and Post-Quantum Cryptography in a Hybrid Quantum-Safe Cryptosystem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The paper shows how combining (QKD) and (PQC) makes communication extra secure.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They made the whole system work on one hardware chip (FPGA), proving it's possible to use in real life.</a:t>
                      </a:r>
                    </a:p>
                    <a:p>
                      <a:pPr algn="l"/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This kind of secure system still needs to be tested in places like satellites where internet and signals are not stable.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329870"/>
                  </a:ext>
                </a:extLst>
              </a:tr>
              <a:tr h="1614952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/>
                        <a:t>Hung Do, Robert </a:t>
                      </a:r>
                      <a:r>
                        <a:rPr lang="en-US" sz="1100" b="0" dirty="0" err="1"/>
                        <a:t>Malaney</a:t>
                      </a:r>
                      <a:r>
                        <a:rPr lang="en-US" sz="1100" b="0" dirty="0"/>
                        <a:t>, Jonathan Green</a:t>
                      </a:r>
                      <a:endParaRPr lang="en-IN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Hybrid Entanglement Swapping for Satellite-Based Quantum Communications</a:t>
                      </a:r>
                    </a:p>
                    <a:p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The paper proposes a hybrid quantum teleportation method using continuous-variable (CV) channels from LEO satellites to ground stations for transmitting discrete-variable (DV) entangled states.</a:t>
                      </a:r>
                    </a:p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Designing error-correction techniques or adaptive protocols to optimize entanglement quality in real-time during satellite-based quantum teleportation remains an open research challenge.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45182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E98927-D692-4330-BD05-5E69F8D7F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693597"/>
              </p:ext>
            </p:extLst>
          </p:nvPr>
        </p:nvGraphicFramePr>
        <p:xfrm>
          <a:off x="784311" y="1492250"/>
          <a:ext cx="7750090" cy="425984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44956">
                  <a:extLst>
                    <a:ext uri="{9D8B030D-6E8A-4147-A177-3AD203B41FA5}">
                      <a16:colId xmlns:a16="http://schemas.microsoft.com/office/drawing/2014/main" val="37389853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3536762"/>
                    </a:ext>
                  </a:extLst>
                </a:gridCol>
                <a:gridCol w="1888066">
                  <a:extLst>
                    <a:ext uri="{9D8B030D-6E8A-4147-A177-3AD203B41FA5}">
                      <a16:colId xmlns:a16="http://schemas.microsoft.com/office/drawing/2014/main" val="2570879095"/>
                    </a:ext>
                  </a:extLst>
                </a:gridCol>
                <a:gridCol w="1921934">
                  <a:extLst>
                    <a:ext uri="{9D8B030D-6E8A-4147-A177-3AD203B41FA5}">
                      <a16:colId xmlns:a16="http://schemas.microsoft.com/office/drawing/2014/main" val="3979042068"/>
                    </a:ext>
                  </a:extLst>
                </a:gridCol>
                <a:gridCol w="1769534">
                  <a:extLst>
                    <a:ext uri="{9D8B030D-6E8A-4147-A177-3AD203B41FA5}">
                      <a16:colId xmlns:a16="http://schemas.microsoft.com/office/drawing/2014/main" val="314196244"/>
                    </a:ext>
                  </a:extLst>
                </a:gridCol>
              </a:tblGrid>
              <a:tr h="88688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title of the paper with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 from the paper (based on methodology, technology)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problem (for your proposed work)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7501868"/>
                  </a:ext>
                </a:extLst>
              </a:tr>
              <a:tr h="1605121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Zhaofeng</a:t>
                      </a:r>
                      <a:r>
                        <a:rPr lang="en-US" sz="1100" dirty="0"/>
                        <a:t> Wu, </a:t>
                      </a:r>
                      <a:r>
                        <a:rPr lang="en-US" sz="1100" dirty="0" err="1"/>
                        <a:t>Fenglin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Jin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Jianxin</a:t>
                      </a:r>
                      <a:r>
                        <a:rPr lang="en-US" sz="1100" dirty="0"/>
                        <a:t> Luo, </a:t>
                      </a:r>
                      <a:r>
                        <a:rPr lang="en-US" sz="1100" dirty="0" err="1"/>
                        <a:t>Yinjin</a:t>
                      </a:r>
                      <a:r>
                        <a:rPr lang="en-US" sz="1100" dirty="0"/>
                        <a:t> Fu, </a:t>
                      </a:r>
                      <a:r>
                        <a:rPr lang="en-US" sz="1100" dirty="0" err="1"/>
                        <a:t>Jinsong</a:t>
                      </a:r>
                      <a:r>
                        <a:rPr lang="en-US" sz="1100" dirty="0"/>
                        <a:t> Shan, </a:t>
                      </a:r>
                      <a:r>
                        <a:rPr lang="en-US" sz="1100" dirty="0" err="1"/>
                        <a:t>Guyu</a:t>
                      </a:r>
                      <a:r>
                        <a:rPr lang="en-US" sz="1100" dirty="0"/>
                        <a:t> Hu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A Graph-Based Satellite Handover Framework for LEO Satellite Communication Networks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The paper introduces a graph-based framework where handover decisions in LEO satellite networks are modeled as path-finding in a directed graph, enhancing flexibility and efficiency.</a:t>
                      </a:r>
                    </a:p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Further optimization is needed to reduce computational complexity and improve handover decisions under high mobility and dense traffic conditions.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329870"/>
                  </a:ext>
                </a:extLst>
              </a:tr>
              <a:tr h="1630803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Soohyun</a:t>
                      </a:r>
                      <a:r>
                        <a:rPr lang="en-US" sz="1100" dirty="0"/>
                        <a:t> Park, </a:t>
                      </a:r>
                      <a:r>
                        <a:rPr lang="en-US" sz="1100" dirty="0" err="1"/>
                        <a:t>Soyi</a:t>
                      </a:r>
                      <a:r>
                        <a:rPr lang="en-US" sz="1100" dirty="0"/>
                        <a:t> Jung, </a:t>
                      </a:r>
                      <a:r>
                        <a:rPr lang="en-US" sz="1100" dirty="0" err="1"/>
                        <a:t>Joongheon</a:t>
                      </a:r>
                      <a:r>
                        <a:rPr lang="en-US" sz="1100" dirty="0"/>
                        <a:t> Kim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Dynamic Quantum Federated Learning for Satellite-Ground Integrated Systems Using </a:t>
                      </a:r>
                      <a:r>
                        <a:rPr lang="en-US" sz="1100" dirty="0" err="1"/>
                        <a:t>Slimmable</a:t>
                      </a:r>
                      <a:r>
                        <a:rPr lang="en-US" sz="1100" dirty="0"/>
                        <a:t> Quantum Neural Networks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/>
                        <a:t>The paper introduces a novel </a:t>
                      </a:r>
                      <a:r>
                        <a:rPr lang="en-US" sz="1100" b="0" dirty="0" err="1"/>
                        <a:t>Slimmable</a:t>
                      </a:r>
                      <a:r>
                        <a:rPr lang="en-US" sz="1100" b="0" dirty="0"/>
                        <a:t> Quantum Federated Learning (SQFL) framework tailored for satellite-ground integrated systems, utilizing </a:t>
                      </a:r>
                      <a:r>
                        <a:rPr lang="en-US" sz="1100" b="0" dirty="0" err="1"/>
                        <a:t>Slimmable</a:t>
                      </a:r>
                      <a:r>
                        <a:rPr lang="en-US" sz="1100" b="0" dirty="0"/>
                        <a:t> Quantum Neural Networks (</a:t>
                      </a:r>
                      <a:r>
                        <a:rPr lang="en-US" sz="1100" b="0" dirty="0" err="1"/>
                        <a:t>sQNNs</a:t>
                      </a:r>
                      <a:r>
                        <a:rPr lang="en-US" sz="1100" b="0" dirty="0"/>
                        <a:t>) to adapt computational loads dynamically</a:t>
                      </a:r>
                      <a:r>
                        <a:rPr lang="en-US" sz="1100" dirty="0"/>
                        <a:t>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/>
                        <a:t>Robustness of SQFL under adversarial conditions (e.g., noise, </a:t>
                      </a:r>
                      <a:r>
                        <a:rPr lang="en-US" sz="1100" b="0" dirty="0" err="1"/>
                        <a:t>decoherence</a:t>
                      </a:r>
                      <a:r>
                        <a:rPr lang="en-US" sz="1100" b="0" dirty="0"/>
                        <a:t>, malicious nodes) remains an open issue for secure and resilient federated quantum learning.</a:t>
                      </a:r>
                      <a:endParaRPr lang="en-IN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451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6215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65FDFB-599D-45C0-B9C7-7B72C221F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24049"/>
              </p:ext>
            </p:extLst>
          </p:nvPr>
        </p:nvGraphicFramePr>
        <p:xfrm>
          <a:off x="784311" y="1393638"/>
          <a:ext cx="7623265" cy="469654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36038">
                  <a:extLst>
                    <a:ext uri="{9D8B030D-6E8A-4147-A177-3AD203B41FA5}">
                      <a16:colId xmlns:a16="http://schemas.microsoft.com/office/drawing/2014/main" val="3738985348"/>
                    </a:ext>
                  </a:extLst>
                </a:gridCol>
                <a:gridCol w="1598998">
                  <a:extLst>
                    <a:ext uri="{9D8B030D-6E8A-4147-A177-3AD203B41FA5}">
                      <a16:colId xmlns:a16="http://schemas.microsoft.com/office/drawing/2014/main" val="103536762"/>
                    </a:ext>
                  </a:extLst>
                </a:gridCol>
                <a:gridCol w="1640638">
                  <a:extLst>
                    <a:ext uri="{9D8B030D-6E8A-4147-A177-3AD203B41FA5}">
                      <a16:colId xmlns:a16="http://schemas.microsoft.com/office/drawing/2014/main" val="2570879095"/>
                    </a:ext>
                  </a:extLst>
                </a:gridCol>
                <a:gridCol w="2107014">
                  <a:extLst>
                    <a:ext uri="{9D8B030D-6E8A-4147-A177-3AD203B41FA5}">
                      <a16:colId xmlns:a16="http://schemas.microsoft.com/office/drawing/2014/main" val="3979042068"/>
                    </a:ext>
                  </a:extLst>
                </a:gridCol>
                <a:gridCol w="1740577">
                  <a:extLst>
                    <a:ext uri="{9D8B030D-6E8A-4147-A177-3AD203B41FA5}">
                      <a16:colId xmlns:a16="http://schemas.microsoft.com/office/drawing/2014/main" val="314196244"/>
                    </a:ext>
                  </a:extLst>
                </a:gridCol>
              </a:tblGrid>
              <a:tr h="65794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title of the paper with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 from the paper (based on methodology, technology)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problem (for your proposed work)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7501868"/>
                  </a:ext>
                </a:extLst>
              </a:tr>
              <a:tr h="1701279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Argiris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Ntanos</a:t>
                      </a:r>
                      <a:r>
                        <a:rPr lang="en-US" sz="1100" dirty="0"/>
                        <a:t>, Nikolaos K. </a:t>
                      </a:r>
                      <a:r>
                        <a:rPr lang="en-US" sz="1100" dirty="0" err="1"/>
                        <a:t>Lyras</a:t>
                      </a:r>
                      <a:r>
                        <a:rPr lang="en-US" sz="1100" dirty="0"/>
                        <a:t>, Dimitris </a:t>
                      </a:r>
                      <a:r>
                        <a:rPr lang="en-US" sz="1100" dirty="0" err="1"/>
                        <a:t>Zavitsanos</a:t>
                      </a:r>
                      <a:r>
                        <a:rPr lang="en-US" sz="1100" dirty="0"/>
                        <a:t>, Giannis </a:t>
                      </a:r>
                      <a:r>
                        <a:rPr lang="en-US" sz="1100" dirty="0" err="1"/>
                        <a:t>Giannoulis</a:t>
                      </a:r>
                      <a:r>
                        <a:rPr lang="en-US" sz="1100" dirty="0"/>
                        <a:t>, Athanasios D. Panagopoulos, Hercules Avramopoulos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LEO Satellites Constellation-to-Ground QKD Links: Greek Quantum Communication Infrastructure Paradigm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/>
                        <a:t>The paper investigates the feasibility of satellite-to-ground Quantum Key Distribution (QKD) for secure communication networks, with a focus on Low Earth Orbit (LEO) satellites.</a:t>
                      </a:r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/>
                        <a:t>While the study demonstrated feasibility, it doesn’t address the scalability of the system, which could introduce challenges related to network synchronization, interference, and communication congestion</a:t>
                      </a:r>
                      <a:r>
                        <a:rPr lang="en-US" sz="11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329870"/>
                  </a:ext>
                </a:extLst>
              </a:tr>
              <a:tr h="2185263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Wenbo</a:t>
                      </a:r>
                      <a:r>
                        <a:rPr lang="en-US" sz="1100" dirty="0"/>
                        <a:t> Wu, Cheng Tan, </a:t>
                      </a:r>
                      <a:r>
                        <a:rPr lang="en-US" sz="1100" dirty="0" err="1"/>
                        <a:t>Kangcheng</a:t>
                      </a:r>
                      <a:r>
                        <a:rPr lang="en-US" sz="1100" dirty="0"/>
                        <a:t> Yang, </a:t>
                      </a:r>
                      <a:r>
                        <a:rPr lang="en-US" sz="1100" dirty="0" err="1"/>
                        <a:t>Zhishu</a:t>
                      </a:r>
                      <a:r>
                        <a:rPr lang="en-US" sz="1100" dirty="0"/>
                        <a:t> Shen, </a:t>
                      </a:r>
                      <a:r>
                        <a:rPr lang="en-US" sz="1100" dirty="0" err="1"/>
                        <a:t>Qiushi</a:t>
                      </a:r>
                      <a:r>
                        <a:rPr lang="en-US" sz="1100" dirty="0"/>
                        <a:t> Zheng, </a:t>
                      </a:r>
                      <a:r>
                        <a:rPr lang="en-US" sz="1100" dirty="0" err="1"/>
                        <a:t>Jiong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Jin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A </a:t>
                      </a:r>
                      <a:r>
                        <a:rPr lang="en-US" sz="1100" dirty="0" err="1"/>
                        <a:t>Sharded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Blockchain</a:t>
                      </a:r>
                      <a:r>
                        <a:rPr lang="en-US" sz="1100" dirty="0"/>
                        <a:t>-Based Secure Federated Learning Framework for LEO Satellite Networks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/>
                        <a:t>This paper addresses the security and reliability issues in Low Earth Orbit (LEO) satellite networks used for space-based AI applications. Given the increasing number of satellites and the vulnerabilities of satellite-to-satellite communication, the paper proposes a </a:t>
                      </a:r>
                      <a:r>
                        <a:rPr lang="en-US" sz="1100" b="0" dirty="0" err="1"/>
                        <a:t>sharded</a:t>
                      </a:r>
                      <a:r>
                        <a:rPr lang="en-US" sz="1100" b="0" dirty="0"/>
                        <a:t> </a:t>
                      </a:r>
                      <a:r>
                        <a:rPr lang="en-US" sz="1100" b="0" dirty="0" err="1"/>
                        <a:t>blockchain</a:t>
                      </a:r>
                      <a:r>
                        <a:rPr lang="en-US" sz="1100" b="0" dirty="0"/>
                        <a:t>-based federated learning (SBFL-LEO) framework</a:t>
                      </a:r>
                      <a:r>
                        <a:rPr lang="en-US" sz="1100" dirty="0"/>
                        <a:t>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/>
                        <a:t>Latency concerns: The proposed model might need further improvements in handling latency due to the limited communication windows between satellites.</a:t>
                      </a:r>
                    </a:p>
                    <a:p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451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8213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8883" y="381000"/>
            <a:ext cx="191717" cy="3077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6</a:t>
            </a:r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5FFD176-CDD6-F84E-9B1C-FFD81400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236438"/>
            <a:ext cx="4051300" cy="596900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876300" y="1308100"/>
            <a:ext cx="754258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b="1" dirty="0"/>
              <a:t>Core Components:</a:t>
            </a:r>
          </a:p>
          <a:p>
            <a:pPr marL="342900" indent="-342900">
              <a:buAutoNum type="arabicPeriod"/>
            </a:pPr>
            <a:r>
              <a:rPr lang="en-IN" sz="1800" dirty="0"/>
              <a:t>Cryptography Layer: Encrypts data with quantum-resistant and homomorphic methods.</a:t>
            </a:r>
          </a:p>
          <a:p>
            <a:pPr marL="342900" indent="-342900">
              <a:buAutoNum type="arabicPeriod"/>
            </a:pPr>
            <a:r>
              <a:rPr lang="en-IN" sz="1800" dirty="0"/>
              <a:t>Encoding Layer: Applies photonic, holographic, and </a:t>
            </a:r>
            <a:r>
              <a:rPr lang="en-IN" sz="1800" dirty="0" err="1"/>
              <a:t>steganographic</a:t>
            </a:r>
            <a:r>
              <a:rPr lang="en-IN" sz="1800" dirty="0"/>
              <a:t> encoding.</a:t>
            </a:r>
          </a:p>
          <a:p>
            <a:pPr marL="342900" indent="-342900">
              <a:buAutoNum type="arabicPeriod"/>
            </a:pPr>
            <a:r>
              <a:rPr lang="en-IN" sz="1800" dirty="0"/>
              <a:t>AI Layer: Uses deep learning, reinforcement learning, and federated learning for optimization and threat detection.</a:t>
            </a:r>
          </a:p>
          <a:p>
            <a:pPr marL="342900" indent="-342900">
              <a:buAutoNum type="arabicPeriod"/>
            </a:pPr>
            <a:r>
              <a:rPr lang="en-IN" sz="1800" dirty="0"/>
              <a:t>Distributed Systems Layer: Manages keys and computations via </a:t>
            </a:r>
            <a:r>
              <a:rPr lang="en-IN" sz="1800" dirty="0" err="1"/>
              <a:t>blockchain</a:t>
            </a:r>
            <a:r>
              <a:rPr lang="en-IN" sz="1800" dirty="0"/>
              <a:t> and secure multi-party computation (SMPC).</a:t>
            </a:r>
          </a:p>
          <a:p>
            <a:pPr marL="342900" indent="-342900">
              <a:buAutoNum type="arabicPeriod"/>
            </a:pPr>
            <a:r>
              <a:rPr lang="en-IN" sz="1800" dirty="0"/>
              <a:t>Network Simulation: Models a LEO satellite network with noise and latency.</a:t>
            </a:r>
          </a:p>
          <a:p>
            <a:r>
              <a:rPr lang="en-IN" sz="1800" b="1" dirty="0"/>
              <a:t>Workflow: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Data is encoded, encrypted, transmitted through satellites, monitored by AI, and decrypted.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Keys are generated, split, and stored securely.</a:t>
            </a:r>
          </a:p>
          <a:p>
            <a:r>
              <a:rPr lang="en-US" sz="1800" b="1" dirty="0"/>
              <a:t>Analogy</a:t>
            </a:r>
            <a:r>
              <a:rPr lang="en-US" sz="1800" dirty="0"/>
              <a:t>: Like a multi-layered cake: cryptography is the base, AI is the filling, encoding is the frosting, and distributed systems are the decorations.</a:t>
            </a:r>
          </a:p>
        </p:txBody>
      </p:sp>
    </p:spTree>
    <p:extLst>
      <p:ext uri="{BB962C8B-B14F-4D97-AF65-F5344CB8AC3E}">
        <p14:creationId xmlns:p14="http://schemas.microsoft.com/office/powerpoint/2010/main" val="9184188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20701" y="192894"/>
            <a:ext cx="8483600" cy="759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Algorithms for Cryptography and Encoding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180" y="1801586"/>
            <a:ext cx="7968343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sz="1800" b="1" dirty="0"/>
              <a:t>Cryptographic Algorithms (9):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Post-Quantum: Kyber512 (key exchange), Dilithium2 (signatures) for quantum resistance.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Symmetric: </a:t>
            </a:r>
            <a:r>
              <a:rPr lang="en-IN" sz="1800" dirty="0" err="1"/>
              <a:t>Fernet</a:t>
            </a:r>
            <a:r>
              <a:rPr lang="en-IN" sz="1800" dirty="0"/>
              <a:t> (AES-128), ChaCha20 for fast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Homomorphic: CKKS for computations on encrypted data (e.g., 42 * 2 = 84).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Key Generation: QKD, chaos (Logistic Map), neuromorphic (SNN-inspired).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Others: ZKP for authentication, Shamir’s Secret Sharing for key distribution, SHA-256 for integrity.</a:t>
            </a:r>
          </a:p>
          <a:p>
            <a:r>
              <a:rPr lang="en-IN" sz="1800" b="1" dirty="0"/>
              <a:t>Encoding Algorithms (4):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Photonic: Sine-wave XOR mimics light-based encoding.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Holographic: 2D matrix for resilient transmission.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Steganography: Hides secrets (e.g., “42”) in metadata.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CCSDS: Standardizes packets for space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8480680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1_Default Design">
  <a:themeElements>
    <a:clrScheme name="1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1_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1_Default Design">
  <a:themeElements>
    <a:clrScheme name="1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1_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8011</TotalTime>
  <Words>2449</Words>
  <Application>Microsoft Office PowerPoint</Application>
  <PresentationFormat>On-screen Show (4:3)</PresentationFormat>
  <Paragraphs>303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Times New Roman</vt:lpstr>
      <vt:lpstr>11_Default Design</vt:lpstr>
      <vt:lpstr>Quantum-Safe LEO Satellite Communication: A Hybrid Cryptographic and AI-Driven Framework</vt:lpstr>
      <vt:lpstr>Problem Definition</vt:lpstr>
      <vt:lpstr>Introduction</vt:lpstr>
      <vt:lpstr>Project Objectives</vt:lpstr>
      <vt:lpstr>Literature Survey</vt:lpstr>
      <vt:lpstr>PowerPoint Presentation</vt:lpstr>
      <vt:lpstr>PowerPoint Presentation</vt:lpstr>
      <vt:lpstr>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Future Enhancements</vt:lpstr>
      <vt:lpstr>Status of the project work Publication Yes </vt:lpstr>
      <vt:lpstr>References</vt:lpstr>
      <vt:lpstr>Contribution of the Team Members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Detection System</dc:title>
  <dc:creator>sundar rathinavel</dc:creator>
  <cp:lastModifiedBy>RISHI ANIRUDH</cp:lastModifiedBy>
  <cp:revision>173</cp:revision>
  <dcterms:modified xsi:type="dcterms:W3CDTF">2025-05-09T09:20:15Z</dcterms:modified>
</cp:coreProperties>
</file>