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4"/>
  </p:sldMasterIdLst>
  <p:notesMasterIdLst>
    <p:notesMasterId r:id="rId17"/>
  </p:notesMasterIdLst>
  <p:sldIdLst>
    <p:sldId id="774" r:id="rId5"/>
    <p:sldId id="802" r:id="rId6"/>
    <p:sldId id="844" r:id="rId7"/>
    <p:sldId id="875" r:id="rId8"/>
    <p:sldId id="876" r:id="rId9"/>
    <p:sldId id="877" r:id="rId10"/>
    <p:sldId id="878" r:id="rId11"/>
    <p:sldId id="879" r:id="rId12"/>
    <p:sldId id="880" r:id="rId13"/>
    <p:sldId id="881" r:id="rId14"/>
    <p:sldId id="882" r:id="rId15"/>
    <p:sldId id="85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Peeta Basa Pati" initials="DPBP" lastIdx="1" clrIdx="0">
    <p:extLst>
      <p:ext uri="{19B8F6BF-5375-455C-9EA6-DF929625EA0E}">
        <p15:presenceInfo xmlns:p15="http://schemas.microsoft.com/office/powerpoint/2012/main" userId="S::bp_peeta@blr.amrita.edu::d5d7df4c-1c7c-46ba-b2e6-049fb9603be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F92"/>
    <a:srgbClr val="A50021"/>
    <a:srgbClr val="941651"/>
    <a:srgbClr val="C11D6B"/>
    <a:srgbClr val="E282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E00D1-2C3F-4131-9D1A-8A5D4595F7A5}" v="2" dt="2022-01-21T03:45:24.370"/>
    <p1510:client id="{31E987FE-6449-E76A-A9BF-6650EDFFA733}" v="42" dt="2021-08-22T10:41:29.300"/>
    <p1510:client id="{37F2F5D9-4C0F-49A3-9DED-954B331CBF65}" v="3" dt="2021-11-21T13:40:38.433"/>
    <p1510:client id="{51C3B304-E75E-4CA2-8FE7-50BD7977AACF}" v="2" dt="2022-01-28T06:04:22.230"/>
    <p1510:client id="{64A42ACD-9A44-4460-BE63-33BCB9537A65}" v="1" dt="2022-01-29T08:30:59.013"/>
    <p1510:client id="{85E73971-DF91-4C94-9710-EB355949467C}" v="1" dt="2021-11-24T09:23:22.440"/>
    <p1510:client id="{F31CF915-8331-41DC-ADFC-313793F721B3}" v="2" dt="2021-11-28T13:38:20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2" autoAdjust="0"/>
    <p:restoredTop sz="90976" autoAdjust="0"/>
  </p:normalViewPr>
  <p:slideViewPr>
    <p:cSldViewPr snapToGrid="0">
      <p:cViewPr varScale="1">
        <p:scale>
          <a:sx n="68" d="100"/>
          <a:sy n="68" d="100"/>
        </p:scale>
        <p:origin x="63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B6C7D-3E6B-45A8-92D7-7F3061616A51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8BD47-A728-4C15-ACCB-72F396859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8401C-3D73-9145-9D27-022775352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FC3C5-2E28-584B-9E08-C350F0473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1AA21-1AC4-EE4A-9EE6-2CF24966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6A89-F6F6-594C-B1D8-D2FE52E1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ABD8-565B-E441-A71D-873F53B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3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CE9-D645-0540-9DA0-AEC7DA1A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194" y="1137256"/>
            <a:ext cx="11436823" cy="4908082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B4E98A-97D9-4526-9E90-BA541F5B53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194" y="348661"/>
            <a:ext cx="11436823" cy="421441"/>
          </a:xfrm>
        </p:spPr>
        <p:txBody>
          <a:bodyPr>
            <a:noAutofit/>
          </a:bodyPr>
          <a:lstStyle>
            <a:lvl1pPr>
              <a:defRPr sz="3200" b="0">
                <a:solidFill>
                  <a:srgbClr val="A4123F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Here To Edit Title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DA784-0993-4F43-BA98-733CB6486E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412491"/>
            <a:ext cx="12218977" cy="478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D13F47-3531-4371-B8DB-59E457D07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254" y="6520072"/>
            <a:ext cx="1262820" cy="28391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ABD8-565B-E441-A71D-873F53B6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56" y="6478751"/>
            <a:ext cx="758687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0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015E1-575C-CC43-8E0C-38A94C0D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70D65-9225-7C42-BE9D-7E7ACD230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D5A4A-C107-8941-A91D-265C67035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48F1F-AA4B-E44F-87CA-30B4D3D4B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76259-99F7-DF4A-8A42-0737A8CC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4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-355600"/>
            <a:ext cx="12192000" cy="72136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44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90" y="2564238"/>
            <a:ext cx="4922329" cy="1647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6409547" y="2667725"/>
            <a:ext cx="57480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dirty="0">
                <a:solidFill>
                  <a:prstClr val="white"/>
                </a:solidFill>
                <a:latin typeface="Georgia" panose="02040502050405020303" pitchFamily="18" charset="0"/>
              </a:rPr>
              <a:t>Team Members (</a:t>
            </a:r>
            <a:r>
              <a:rPr lang="en-US" sz="2800" dirty="0" smtClean="0">
                <a:solidFill>
                  <a:prstClr val="white"/>
                </a:solidFill>
                <a:latin typeface="Georgia" panose="02040502050405020303" pitchFamily="18" charset="0"/>
              </a:rPr>
              <a:t>E-12):</a:t>
            </a:r>
            <a:endParaRPr lang="en-US" sz="2800" dirty="0">
              <a:solidFill>
                <a:prstClr val="white"/>
              </a:solidFill>
              <a:latin typeface="Georgia" panose="02040502050405020303" pitchFamily="18" charset="0"/>
            </a:endParaRPr>
          </a:p>
          <a:p>
            <a:pPr defTabSz="914400"/>
            <a:endParaRPr lang="en-US" sz="2800" dirty="0">
              <a:solidFill>
                <a:prstClr val="white"/>
              </a:solidFill>
              <a:latin typeface="Georgia" panose="02040502050405020303" pitchFamily="18" charset="0"/>
            </a:endParaRPr>
          </a:p>
          <a:p>
            <a:pPr defTabSz="914400"/>
            <a:r>
              <a:rPr lang="en-US" sz="2000" dirty="0" smtClean="0">
                <a:solidFill>
                  <a:prstClr val="white"/>
                </a:solidFill>
                <a:latin typeface="Georgia" panose="02040502050405020303" pitchFamily="18" charset="0"/>
              </a:rPr>
              <a:t>Gopa </a:t>
            </a:r>
            <a:r>
              <a:rPr lang="en-US" sz="2000" dirty="0">
                <a:solidFill>
                  <a:prstClr val="white"/>
                </a:solidFill>
                <a:latin typeface="Georgia" panose="02040502050405020303" pitchFamily="18" charset="0"/>
              </a:rPr>
              <a:t>Pulastya (Backend Developer &amp; </a:t>
            </a:r>
            <a:r>
              <a:rPr lang="en-US" sz="2000" dirty="0" smtClean="0">
                <a:solidFill>
                  <a:prstClr val="white"/>
                </a:solidFill>
                <a:latin typeface="Georgia" panose="02040502050405020303" pitchFamily="18" charset="0"/>
              </a:rPr>
              <a:t>QA) – AIE22116</a:t>
            </a:r>
            <a:endParaRPr lang="en-US" sz="2000" dirty="0">
              <a:solidFill>
                <a:prstClr val="white"/>
              </a:solidFill>
              <a:latin typeface="Georgia" panose="02040502050405020303" pitchFamily="18" charset="0"/>
            </a:endParaRPr>
          </a:p>
          <a:p>
            <a:pPr defTabSz="914400"/>
            <a:r>
              <a:rPr lang="en-US" sz="2000" dirty="0">
                <a:solidFill>
                  <a:prstClr val="white"/>
                </a:solidFill>
                <a:latin typeface="Georgia" panose="02040502050405020303" pitchFamily="18" charset="0"/>
              </a:rPr>
              <a:t>Rishi </a:t>
            </a:r>
            <a:r>
              <a:rPr lang="en-US" sz="2000" dirty="0" err="1">
                <a:solidFill>
                  <a:prstClr val="white"/>
                </a:solidFill>
                <a:latin typeface="Georgia" panose="02040502050405020303" pitchFamily="18" charset="0"/>
              </a:rPr>
              <a:t>Anirudh</a:t>
            </a:r>
            <a:r>
              <a:rPr lang="en-US" sz="2000" dirty="0">
                <a:solidFill>
                  <a:prstClr val="white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solidFill>
                  <a:prstClr val="white"/>
                </a:solidFill>
                <a:latin typeface="Georgia" panose="02040502050405020303" pitchFamily="18" charset="0"/>
              </a:rPr>
              <a:t>K (Scrum Master)  </a:t>
            </a:r>
            <a:r>
              <a:rPr lang="en-US" sz="2000" dirty="0">
                <a:solidFill>
                  <a:prstClr val="white"/>
                </a:solidFill>
                <a:latin typeface="Georgia" panose="02040502050405020303" pitchFamily="18" charset="0"/>
              </a:rPr>
              <a:t>- AIE22139</a:t>
            </a:r>
          </a:p>
          <a:p>
            <a:pPr defTabSz="914400"/>
            <a:r>
              <a:rPr lang="en-US" sz="2000" dirty="0" err="1" smtClean="0">
                <a:solidFill>
                  <a:prstClr val="white"/>
                </a:solidFill>
                <a:latin typeface="Georgia" panose="02040502050405020303" pitchFamily="18" charset="0"/>
              </a:rPr>
              <a:t>Mahithi</a:t>
            </a:r>
            <a:r>
              <a:rPr lang="en-US" sz="2000" dirty="0" smtClean="0">
                <a:solidFill>
                  <a:prstClr val="white"/>
                </a:solidFill>
                <a:latin typeface="Georgia" panose="02040502050405020303" pitchFamily="18" charset="0"/>
              </a:rPr>
              <a:t> </a:t>
            </a:r>
            <a:r>
              <a:rPr lang="en-US" sz="2000" dirty="0">
                <a:solidFill>
                  <a:prstClr val="white"/>
                </a:solidFill>
                <a:latin typeface="Georgia" panose="02040502050405020303" pitchFamily="18" charset="0"/>
              </a:rPr>
              <a:t>Reddy (Computer Vision &amp; ML </a:t>
            </a:r>
            <a:r>
              <a:rPr lang="en-US" sz="2000" dirty="0" smtClean="0">
                <a:solidFill>
                  <a:prstClr val="white"/>
                </a:solidFill>
                <a:latin typeface="Georgia" panose="02040502050405020303" pitchFamily="18" charset="0"/>
              </a:rPr>
              <a:t>Engineer) – AIE22178</a:t>
            </a:r>
          </a:p>
          <a:p>
            <a:pPr defTabSz="914400"/>
            <a:endParaRPr lang="en-US" sz="2800" dirty="0">
              <a:solidFill>
                <a:prstClr val="white"/>
              </a:solidFill>
              <a:latin typeface="Georgia" panose="02040502050405020303" pitchFamily="18" charset="0"/>
            </a:endParaRPr>
          </a:p>
          <a:p>
            <a:pPr defTabSz="914400"/>
            <a:r>
              <a:rPr lang="en-US" sz="2000" dirty="0">
                <a:solidFill>
                  <a:prstClr val="white"/>
                </a:solidFill>
                <a:latin typeface="Georgia" panose="02040502050405020303" pitchFamily="18" charset="0"/>
              </a:rPr>
              <a:t>Department of Computer Science &amp; Engineering,</a:t>
            </a:r>
          </a:p>
          <a:p>
            <a:pPr defTabSz="914400"/>
            <a:r>
              <a:rPr lang="en-US" sz="2000" dirty="0">
                <a:solidFill>
                  <a:prstClr val="white"/>
                </a:solidFill>
                <a:latin typeface="Georgia" panose="02040502050405020303" pitchFamily="18" charset="0"/>
              </a:rPr>
              <a:t>Amrita School of Engineering, Bengaluru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096000" y="2463114"/>
            <a:ext cx="0" cy="349782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3B953-744B-3D4F-8898-C0158B157C87}"/>
              </a:ext>
            </a:extLst>
          </p:cNvPr>
          <p:cNvSpPr/>
          <p:nvPr/>
        </p:nvSpPr>
        <p:spPr>
          <a:xfrm>
            <a:off x="352430" y="442600"/>
            <a:ext cx="11487140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 defTabSz="914400"/>
            <a:r>
              <a:rPr lang="en-US" sz="4000" dirty="0">
                <a:solidFill>
                  <a:prstClr val="white"/>
                </a:solidFill>
                <a:latin typeface="Georgia" panose="02040502050405020303" pitchFamily="18" charset="0"/>
              </a:rPr>
              <a:t>Emotion Detection </a:t>
            </a:r>
            <a:r>
              <a:rPr lang="en-US" sz="4000" dirty="0" smtClean="0">
                <a:solidFill>
                  <a:prstClr val="white"/>
                </a:solidFill>
                <a:latin typeface="Georgia" panose="02040502050405020303" pitchFamily="18" charset="0"/>
              </a:rPr>
              <a:t>System for Psychiatric Patients</a:t>
            </a:r>
            <a:endParaRPr lang="en-US" sz="40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7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BE2117-3F97-441C-A560-41B176D3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61" y="800499"/>
            <a:ext cx="11436823" cy="421441"/>
          </a:xfrm>
        </p:spPr>
        <p:txBody>
          <a:bodyPr/>
          <a:lstStyle/>
          <a:p>
            <a:r>
              <a:rPr lang="en-US" sz="4000" dirty="0" smtClean="0"/>
              <a:t>Results (Sprint 1) </a:t>
            </a:r>
            <a:endParaRPr lang="en-I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D149E-487B-448A-8C72-5A4108F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4B84968-BBCB-A3A3-425F-B811A2860EDA}"/>
              </a:ext>
            </a:extLst>
          </p:cNvPr>
          <p:cNvSpPr txBox="1">
            <a:spLocks/>
          </p:cNvSpPr>
          <p:nvPr/>
        </p:nvSpPr>
        <p:spPr>
          <a:xfrm>
            <a:off x="5029827" y="6509339"/>
            <a:ext cx="11897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TEAM-E12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172" y="1547446"/>
            <a:ext cx="3770142" cy="2226207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30" y="1547446"/>
            <a:ext cx="3750342" cy="22145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314" y="1547446"/>
            <a:ext cx="3750342" cy="22145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30" y="3761961"/>
            <a:ext cx="3778049" cy="22308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650" y="3761961"/>
            <a:ext cx="3740371" cy="22086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793" y="3773654"/>
            <a:ext cx="3692864" cy="218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05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BE2117-3F97-441C-A560-41B176D3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61" y="800499"/>
            <a:ext cx="11436823" cy="421441"/>
          </a:xfrm>
        </p:spPr>
        <p:txBody>
          <a:bodyPr/>
          <a:lstStyle/>
          <a:p>
            <a:r>
              <a:rPr lang="en-US" sz="4000" dirty="0" smtClean="0"/>
              <a:t>Results (Sprint 2) </a:t>
            </a:r>
            <a:endParaRPr lang="en-I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D149E-487B-448A-8C72-5A4108F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4B84968-BBCB-A3A3-425F-B811A2860EDA}"/>
              </a:ext>
            </a:extLst>
          </p:cNvPr>
          <p:cNvSpPr txBox="1">
            <a:spLocks/>
          </p:cNvSpPr>
          <p:nvPr/>
        </p:nvSpPr>
        <p:spPr>
          <a:xfrm>
            <a:off x="5029827" y="6509339"/>
            <a:ext cx="11897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TEAM-E12</a:t>
            </a:r>
            <a:endParaRPr lang="en-US" dirty="0"/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731520" y="1589649"/>
            <a:ext cx="10170942" cy="39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C7025E-4863-6F49-AD01-8A5B65B0890F}"/>
              </a:ext>
            </a:extLst>
          </p:cNvPr>
          <p:cNvSpPr/>
          <p:nvPr/>
        </p:nvSpPr>
        <p:spPr>
          <a:xfrm>
            <a:off x="0" y="-355600"/>
            <a:ext cx="12192000" cy="72136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 sz="4400" dirty="0">
              <a:solidFill>
                <a:prstClr val="white"/>
              </a:solidFill>
              <a:latin typeface="Georgia" panose="02040502050405020303" pitchFamily="18" charset="0"/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288CD4-7B52-C244-BAD4-BFF7D9DCE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83" y="2667724"/>
            <a:ext cx="4922329" cy="16477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776D66-1F2F-B348-8DC7-42BD5D86556D}"/>
              </a:ext>
            </a:extLst>
          </p:cNvPr>
          <p:cNvSpPr txBox="1"/>
          <p:nvPr/>
        </p:nvSpPr>
        <p:spPr>
          <a:xfrm>
            <a:off x="6950963" y="3076119"/>
            <a:ext cx="3907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4800" dirty="0">
                <a:solidFill>
                  <a:prstClr val="white"/>
                </a:solidFill>
                <a:latin typeface="Georgia" panose="02040502050405020303" pitchFamily="18" charset="0"/>
              </a:rPr>
              <a:t>THANK YOU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A58083-EF1A-427F-9030-DC289843A2BF}"/>
              </a:ext>
            </a:extLst>
          </p:cNvPr>
          <p:cNvCxnSpPr>
            <a:cxnSpLocks/>
          </p:cNvCxnSpPr>
          <p:nvPr/>
        </p:nvCxnSpPr>
        <p:spPr>
          <a:xfrm>
            <a:off x="6274889" y="1922423"/>
            <a:ext cx="0" cy="351755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55A77D-7B36-3147-818D-85AAFF95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22" y="1370596"/>
            <a:ext cx="10460188" cy="38063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200" dirty="0"/>
              <a:t>Objective: Non-invasive emotion detection for psychological care using real-time facial analysis.</a:t>
            </a:r>
          </a:p>
          <a:p>
            <a:r>
              <a:rPr lang="en-IN" sz="2200" dirty="0"/>
              <a:t>Team Roles: Scrum Master, Computer Vision/ML Engineer, Backend Developer/QA.</a:t>
            </a:r>
          </a:p>
          <a:p>
            <a:r>
              <a:rPr lang="en-IN" sz="2200" dirty="0"/>
              <a:t>Sprints:</a:t>
            </a:r>
          </a:p>
          <a:p>
            <a:pPr lvl="1"/>
            <a:r>
              <a:rPr lang="en-IN" sz="2200" dirty="0"/>
              <a:t>Sprint 1: Feb 18–Mar 17, 2025 (Real-Time Foundation)</a:t>
            </a:r>
          </a:p>
          <a:p>
            <a:pPr lvl="1"/>
            <a:r>
              <a:rPr lang="en-IN" sz="2200" dirty="0"/>
              <a:t>Sprint 2: Mar 18–May 05, 2025 (Model and Insights)</a:t>
            </a:r>
          </a:p>
          <a:p>
            <a:r>
              <a:rPr lang="en-IN" sz="2200" dirty="0"/>
              <a:t>Product Owner: </a:t>
            </a:r>
            <a:r>
              <a:rPr lang="en-IN" sz="2200" dirty="0" err="1"/>
              <a:t>Dr.</a:t>
            </a:r>
            <a:r>
              <a:rPr lang="en-IN" sz="2200" dirty="0"/>
              <a:t> </a:t>
            </a:r>
            <a:r>
              <a:rPr lang="en-IN" sz="2200" dirty="0" err="1"/>
              <a:t>Madhusmitha</a:t>
            </a:r>
            <a:endParaRPr lang="en-IN" sz="2200" dirty="0"/>
          </a:p>
          <a:p>
            <a:r>
              <a:rPr lang="en-IN" sz="2200" dirty="0"/>
              <a:t>Internal Assessor: </a:t>
            </a:r>
            <a:r>
              <a:rPr lang="en-IN" sz="2200" dirty="0" err="1"/>
              <a:t>Dr.</a:t>
            </a:r>
            <a:r>
              <a:rPr lang="en-IN" sz="2200" dirty="0"/>
              <a:t> Neha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89A6B5-C0F5-5944-9623-D5C1946E1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77" y="579322"/>
            <a:ext cx="11436823" cy="421441"/>
          </a:xfrm>
        </p:spPr>
        <p:txBody>
          <a:bodyPr/>
          <a:lstStyle/>
          <a:p>
            <a:r>
              <a:rPr lang="en-US" sz="4000" dirty="0" smtClean="0">
                <a:latin typeface="Georgia"/>
              </a:rPr>
              <a:t>Project Overview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01E1A-277C-C44B-A7BD-A6BF0E44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1C62BE1-54FD-CE89-BEEA-BB7DB78695D8}"/>
              </a:ext>
            </a:extLst>
          </p:cNvPr>
          <p:cNvSpPr txBox="1">
            <a:spLocks/>
          </p:cNvSpPr>
          <p:nvPr/>
        </p:nvSpPr>
        <p:spPr>
          <a:xfrm>
            <a:off x="5285199" y="6509339"/>
            <a:ext cx="11567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TEAM-E12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40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BE2117-3F97-441C-A560-41B176D3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61" y="800499"/>
            <a:ext cx="11436823" cy="421441"/>
          </a:xfrm>
        </p:spPr>
        <p:txBody>
          <a:bodyPr/>
          <a:lstStyle/>
          <a:p>
            <a:r>
              <a:rPr lang="en-US" sz="4000" dirty="0" smtClean="0"/>
              <a:t>Software Engineering Principles</a:t>
            </a:r>
            <a:endParaRPr lang="en-I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D149E-487B-448A-8C72-5A4108F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4B84968-BBCB-A3A3-425F-B811A2860EDA}"/>
              </a:ext>
            </a:extLst>
          </p:cNvPr>
          <p:cNvSpPr txBox="1">
            <a:spLocks/>
          </p:cNvSpPr>
          <p:nvPr/>
        </p:nvSpPr>
        <p:spPr>
          <a:xfrm>
            <a:off x="5029827" y="6509339"/>
            <a:ext cx="11897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TEAM-E12</a:t>
            </a:r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20FA07E9-843F-205A-7E94-14CEED256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7" y="1779373"/>
            <a:ext cx="11436823" cy="4480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200" dirty="0"/>
              <a:t>Lifecycle: Agile methodology with iterative sprints for flexibility.</a:t>
            </a:r>
          </a:p>
          <a:p>
            <a:r>
              <a:rPr lang="en-IN" sz="2200" dirty="0"/>
              <a:t>Roles:</a:t>
            </a:r>
          </a:p>
          <a:p>
            <a:pPr lvl="1"/>
            <a:r>
              <a:rPr lang="en-IN" sz="2200" dirty="0"/>
              <a:t>Scrum Master: Facilitated daily stand-ups, sprint planning.</a:t>
            </a:r>
          </a:p>
          <a:p>
            <a:pPr lvl="1"/>
            <a:r>
              <a:rPr lang="en-IN" sz="2200" dirty="0"/>
              <a:t>Engineers: Specialized in vision, ML, backend, QA.</a:t>
            </a:r>
          </a:p>
          <a:p>
            <a:r>
              <a:rPr lang="en-IN" sz="2200" dirty="0"/>
              <a:t>Quality: Modular design (</a:t>
            </a:r>
            <a:r>
              <a:rPr lang="en-IN" sz="2200" dirty="0" err="1"/>
              <a:t>MediaPipe</a:t>
            </a:r>
            <a:r>
              <a:rPr lang="en-IN" sz="2200" dirty="0"/>
              <a:t> integration), scalability (CNN training), maintainability (logging system).</a:t>
            </a:r>
          </a:p>
          <a:p>
            <a:r>
              <a:rPr lang="en-IN" sz="2200" dirty="0"/>
              <a:t>Evidence: Delivered 7/8 story points in Sprint 1, comprehensive testing (Test Case ED_01).</a:t>
            </a:r>
          </a:p>
        </p:txBody>
      </p:sp>
    </p:spTree>
    <p:extLst>
      <p:ext uri="{BB962C8B-B14F-4D97-AF65-F5344CB8AC3E}">
        <p14:creationId xmlns:p14="http://schemas.microsoft.com/office/powerpoint/2010/main" val="111219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BE2117-3F97-441C-A560-41B176D3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61" y="800499"/>
            <a:ext cx="11436823" cy="421441"/>
          </a:xfrm>
        </p:spPr>
        <p:txBody>
          <a:bodyPr/>
          <a:lstStyle/>
          <a:p>
            <a:r>
              <a:rPr lang="en-US" sz="4000" dirty="0" smtClean="0"/>
              <a:t>Selection and Justification of SDLC Model</a:t>
            </a:r>
            <a:endParaRPr lang="en-I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D149E-487B-448A-8C72-5A4108F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4B84968-BBCB-A3A3-425F-B811A2860EDA}"/>
              </a:ext>
            </a:extLst>
          </p:cNvPr>
          <p:cNvSpPr txBox="1">
            <a:spLocks/>
          </p:cNvSpPr>
          <p:nvPr/>
        </p:nvSpPr>
        <p:spPr>
          <a:xfrm>
            <a:off x="5029827" y="6509339"/>
            <a:ext cx="11897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TEAM-E12</a:t>
            </a:r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20FA07E9-843F-205A-7E94-14CEED256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7" y="1779373"/>
            <a:ext cx="11436823" cy="44666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Choice: Agile with Scrum framework.</a:t>
            </a:r>
          </a:p>
          <a:p>
            <a:r>
              <a:rPr lang="en-US" sz="2200" dirty="0"/>
              <a:t>Justification:</a:t>
            </a:r>
          </a:p>
          <a:p>
            <a:pPr marL="742950" lvl="1" indent="-285750"/>
            <a:r>
              <a:rPr lang="en-US" sz="2200" dirty="0"/>
              <a:t>Complexity: Iterative development for real-time detection, ML training.</a:t>
            </a:r>
          </a:p>
          <a:p>
            <a:pPr marL="742950" lvl="1" indent="-285750"/>
            <a:r>
              <a:rPr lang="en-US" sz="2200" dirty="0"/>
              <a:t>Flexibility: Adapted to dataset limitations (2-day CNN training delay).</a:t>
            </a:r>
          </a:p>
          <a:p>
            <a:pPr marL="742950" lvl="1" indent="-285750"/>
            <a:r>
              <a:rPr lang="en-US" sz="2200" dirty="0"/>
              <a:t>Customer Involvement: Bi-weekly therapist feedback for features like visualization.</a:t>
            </a:r>
          </a:p>
          <a:p>
            <a:pPr marL="742950" lvl="1" indent="-285750"/>
            <a:r>
              <a:rPr lang="en-US" sz="2200" dirty="0"/>
              <a:t>Project Size: Small team suited for short sprints (20–34 days).</a:t>
            </a:r>
          </a:p>
          <a:p>
            <a:r>
              <a:rPr lang="en-US" sz="2200" dirty="0"/>
              <a:t>Implementation: Daily stand-ups, weekly code reviews, sprint retrospectives.</a:t>
            </a:r>
          </a:p>
        </p:txBody>
      </p:sp>
    </p:spTree>
    <p:extLst>
      <p:ext uri="{BB962C8B-B14F-4D97-AF65-F5344CB8AC3E}">
        <p14:creationId xmlns:p14="http://schemas.microsoft.com/office/powerpoint/2010/main" val="330887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BE2117-3F97-441C-A560-41B176D3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61" y="800499"/>
            <a:ext cx="11436823" cy="421441"/>
          </a:xfrm>
        </p:spPr>
        <p:txBody>
          <a:bodyPr/>
          <a:lstStyle/>
          <a:p>
            <a:r>
              <a:rPr lang="en-US" sz="4000" dirty="0" smtClean="0"/>
              <a:t>Requirements Engineering</a:t>
            </a:r>
            <a:endParaRPr lang="en-I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D149E-487B-448A-8C72-5A4108F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4B84968-BBCB-A3A3-425F-B811A2860EDA}"/>
              </a:ext>
            </a:extLst>
          </p:cNvPr>
          <p:cNvSpPr txBox="1">
            <a:spLocks/>
          </p:cNvSpPr>
          <p:nvPr/>
        </p:nvSpPr>
        <p:spPr>
          <a:xfrm>
            <a:off x="5029827" y="6509339"/>
            <a:ext cx="11897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TEAM-E12</a:t>
            </a:r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20FA07E9-843F-205A-7E94-14CEED256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7" y="1779373"/>
            <a:ext cx="11436823" cy="40305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200" dirty="0"/>
              <a:t>Process: Stakeholder interviews (therapists, researchers), documented in SRS.</a:t>
            </a:r>
          </a:p>
          <a:p>
            <a:r>
              <a:rPr lang="en-IN" sz="2200" dirty="0"/>
              <a:t>User Stories:</a:t>
            </a:r>
          </a:p>
          <a:p>
            <a:pPr marL="742950" lvl="1" indent="-285750"/>
            <a:r>
              <a:rPr lang="en-IN" sz="2200" dirty="0"/>
              <a:t>Sprint 1: Real-time detection, dataset </a:t>
            </a:r>
            <a:r>
              <a:rPr lang="en-IN" sz="2200" dirty="0" err="1"/>
              <a:t>preprocessing</a:t>
            </a:r>
            <a:r>
              <a:rPr lang="en-IN" sz="2200" dirty="0"/>
              <a:t>, performance logging.</a:t>
            </a:r>
          </a:p>
          <a:p>
            <a:pPr marL="742950" lvl="1" indent="-285750"/>
            <a:r>
              <a:rPr lang="en-IN" sz="2200" dirty="0"/>
              <a:t>Sprint 2: CNN training, MNIST evaluation, emotion trend visualization.</a:t>
            </a:r>
          </a:p>
          <a:p>
            <a:r>
              <a:rPr lang="en-IN" sz="2200" dirty="0"/>
              <a:t>Clarity &amp; Completeness: Detailed SRS (e.g., “As a Therapist, I want real-time emotion detection via webcam”).</a:t>
            </a:r>
          </a:p>
          <a:p>
            <a:r>
              <a:rPr lang="en-IN" sz="2200" dirty="0"/>
              <a:t>Tools: </a:t>
            </a:r>
            <a:r>
              <a:rPr lang="en-IN" sz="2200" dirty="0" err="1"/>
              <a:t>MediaPipe</a:t>
            </a:r>
            <a:r>
              <a:rPr lang="en-IN" sz="2200" dirty="0"/>
              <a:t> for detection, Python for ML.</a:t>
            </a:r>
          </a:p>
        </p:txBody>
      </p:sp>
    </p:spTree>
    <p:extLst>
      <p:ext uri="{BB962C8B-B14F-4D97-AF65-F5344CB8AC3E}">
        <p14:creationId xmlns:p14="http://schemas.microsoft.com/office/powerpoint/2010/main" val="325995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BE2117-3F97-441C-A560-41B176D3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61" y="800499"/>
            <a:ext cx="11436823" cy="421441"/>
          </a:xfrm>
        </p:spPr>
        <p:txBody>
          <a:bodyPr/>
          <a:lstStyle/>
          <a:p>
            <a:r>
              <a:rPr lang="en-US" sz="4000" dirty="0" smtClean="0"/>
              <a:t>Software Design</a:t>
            </a:r>
            <a:endParaRPr lang="en-I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D149E-487B-448A-8C72-5A4108F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4B84968-BBCB-A3A3-425F-B811A2860EDA}"/>
              </a:ext>
            </a:extLst>
          </p:cNvPr>
          <p:cNvSpPr txBox="1">
            <a:spLocks/>
          </p:cNvSpPr>
          <p:nvPr/>
        </p:nvSpPr>
        <p:spPr>
          <a:xfrm>
            <a:off x="5029827" y="6509339"/>
            <a:ext cx="11897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TEAM-E12</a:t>
            </a:r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20FA07E9-843F-205A-7E94-14CEED256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7" y="1779373"/>
            <a:ext cx="11436823" cy="40305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200" dirty="0"/>
              <a:t>Architecture: Modular system:</a:t>
            </a:r>
          </a:p>
          <a:p>
            <a:pPr marL="742950" lvl="1" indent="-285750"/>
            <a:r>
              <a:rPr lang="en-IN" sz="2200" dirty="0"/>
              <a:t>Real-time detection (</a:t>
            </a:r>
            <a:r>
              <a:rPr lang="en-IN" sz="2200" dirty="0" err="1"/>
              <a:t>MediaPipe</a:t>
            </a:r>
            <a:r>
              <a:rPr lang="en-IN" sz="2200" dirty="0"/>
              <a:t>, webcam).</a:t>
            </a:r>
          </a:p>
          <a:p>
            <a:pPr marL="742950" lvl="1" indent="-285750"/>
            <a:r>
              <a:rPr lang="en-IN" sz="2200" dirty="0"/>
              <a:t>ML pipeline (CNN, </a:t>
            </a:r>
            <a:r>
              <a:rPr lang="en-IN" sz="2200" dirty="0" err="1"/>
              <a:t>preprocessing</a:t>
            </a:r>
            <a:r>
              <a:rPr lang="en-IN" sz="2200" dirty="0"/>
              <a:t>).</a:t>
            </a:r>
          </a:p>
          <a:p>
            <a:pPr marL="742950" lvl="1" indent="-285750"/>
            <a:r>
              <a:rPr lang="en-IN" sz="2200" dirty="0"/>
              <a:t>Backend (logging, visualization).</a:t>
            </a:r>
          </a:p>
          <a:p>
            <a:r>
              <a:rPr lang="en-IN" sz="2200" dirty="0"/>
              <a:t>Principles:</a:t>
            </a:r>
          </a:p>
          <a:p>
            <a:pPr marL="742950" lvl="1" indent="-285750"/>
            <a:r>
              <a:rPr lang="en-IN" sz="2200" dirty="0"/>
              <a:t>Modularity: Independent detection/training modules.</a:t>
            </a:r>
          </a:p>
          <a:p>
            <a:pPr marL="742950" lvl="1" indent="-285750"/>
            <a:r>
              <a:rPr lang="en-IN" sz="2200" dirty="0"/>
              <a:t>Scalability: MNIST evaluation for broader use.</a:t>
            </a:r>
          </a:p>
          <a:p>
            <a:pPr marL="742950" lvl="1" indent="-285750"/>
            <a:r>
              <a:rPr lang="en-IN" sz="2200" dirty="0"/>
              <a:t>Reusability: Reusable </a:t>
            </a:r>
            <a:r>
              <a:rPr lang="en-IN" sz="2200" dirty="0" err="1"/>
              <a:t>preprocessing</a:t>
            </a:r>
            <a:r>
              <a:rPr lang="en-IN" sz="2200" dirty="0"/>
              <a:t> pipeline.</a:t>
            </a:r>
          </a:p>
          <a:p>
            <a:r>
              <a:rPr lang="en-IN" sz="2200" dirty="0"/>
              <a:t>Consistency: Aligned with SRS user stories (e.g., emotion overlay).</a:t>
            </a:r>
          </a:p>
          <a:p>
            <a:r>
              <a:rPr lang="en-IN" sz="2200" dirty="0"/>
              <a:t>Design Patterns: Pipeline pattern for data processing.</a:t>
            </a:r>
          </a:p>
        </p:txBody>
      </p:sp>
    </p:spTree>
    <p:extLst>
      <p:ext uri="{BB962C8B-B14F-4D97-AF65-F5344CB8AC3E}">
        <p14:creationId xmlns:p14="http://schemas.microsoft.com/office/powerpoint/2010/main" val="173953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BE2117-3F97-441C-A560-41B176D3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61" y="800499"/>
            <a:ext cx="11436823" cy="421441"/>
          </a:xfrm>
        </p:spPr>
        <p:txBody>
          <a:bodyPr/>
          <a:lstStyle/>
          <a:p>
            <a:r>
              <a:rPr lang="en-US" sz="4000" dirty="0" smtClean="0"/>
              <a:t>System Architecture</a:t>
            </a:r>
            <a:endParaRPr lang="en-I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D149E-487B-448A-8C72-5A4108F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4B84968-BBCB-A3A3-425F-B811A2860EDA}"/>
              </a:ext>
            </a:extLst>
          </p:cNvPr>
          <p:cNvSpPr txBox="1">
            <a:spLocks/>
          </p:cNvSpPr>
          <p:nvPr/>
        </p:nvSpPr>
        <p:spPr>
          <a:xfrm>
            <a:off x="5029827" y="6509339"/>
            <a:ext cx="11897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TEAM-E12</a:t>
            </a:r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20FA07E9-843F-205A-7E94-14CEED256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7" y="1779373"/>
            <a:ext cx="11436823" cy="40305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200" dirty="0"/>
              <a:t>Components: Webcam feed → </a:t>
            </a:r>
            <a:r>
              <a:rPr lang="en-IN" sz="2200" dirty="0" err="1"/>
              <a:t>MediaPipe</a:t>
            </a:r>
            <a:r>
              <a:rPr lang="en-IN" sz="2200" dirty="0"/>
              <a:t> → CNN → Visualization Dashboard.</a:t>
            </a:r>
          </a:p>
          <a:p>
            <a:r>
              <a:rPr lang="en-IN" sz="2200" dirty="0"/>
              <a:t>Functionality: Supports real-time processing, longitudinal tracking.</a:t>
            </a:r>
          </a:p>
        </p:txBody>
      </p:sp>
    </p:spTree>
    <p:extLst>
      <p:ext uri="{BB962C8B-B14F-4D97-AF65-F5344CB8AC3E}">
        <p14:creationId xmlns:p14="http://schemas.microsoft.com/office/powerpoint/2010/main" val="3269833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BE2117-3F97-441C-A560-41B176D3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61" y="800499"/>
            <a:ext cx="11436823" cy="421441"/>
          </a:xfrm>
        </p:spPr>
        <p:txBody>
          <a:bodyPr/>
          <a:lstStyle/>
          <a:p>
            <a:r>
              <a:rPr lang="en-US" sz="4000" dirty="0" smtClean="0"/>
              <a:t>Development and Maintenance</a:t>
            </a:r>
            <a:endParaRPr lang="en-I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D149E-487B-448A-8C72-5A4108F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4B84968-BBCB-A3A3-425F-B811A2860EDA}"/>
              </a:ext>
            </a:extLst>
          </p:cNvPr>
          <p:cNvSpPr txBox="1">
            <a:spLocks/>
          </p:cNvSpPr>
          <p:nvPr/>
        </p:nvSpPr>
        <p:spPr>
          <a:xfrm>
            <a:off x="5029827" y="6509339"/>
            <a:ext cx="11897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TEAM-E12</a:t>
            </a:r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20FA07E9-843F-205A-7E94-14CEED256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7" y="1547446"/>
            <a:ext cx="11436823" cy="4600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200" dirty="0"/>
              <a:t>Implementation:</a:t>
            </a:r>
          </a:p>
          <a:p>
            <a:pPr marL="742950" lvl="1" indent="-285750"/>
            <a:r>
              <a:rPr lang="en-IN" sz="2200" dirty="0"/>
              <a:t>Sprint 1: Real-time detection, </a:t>
            </a:r>
            <a:r>
              <a:rPr lang="en-IN" sz="2200" dirty="0" err="1"/>
              <a:t>preprocessing</a:t>
            </a:r>
            <a:r>
              <a:rPr lang="en-IN" sz="2200" dirty="0"/>
              <a:t> pipeline, logging.</a:t>
            </a:r>
          </a:p>
          <a:p>
            <a:pPr marL="742950" lvl="1" indent="-285750"/>
            <a:r>
              <a:rPr lang="en-IN" sz="2200" dirty="0"/>
              <a:t>Sprint 2: CNN on 912 images, MNIST evaluation, trend dashboard.</a:t>
            </a:r>
          </a:p>
          <a:p>
            <a:r>
              <a:rPr lang="en-IN" sz="2200" dirty="0"/>
              <a:t>Tools: Python, </a:t>
            </a:r>
            <a:r>
              <a:rPr lang="en-IN" sz="2200" dirty="0" err="1"/>
              <a:t>MediaPipe</a:t>
            </a:r>
            <a:r>
              <a:rPr lang="en-IN" sz="2200" dirty="0"/>
              <a:t>, </a:t>
            </a:r>
            <a:r>
              <a:rPr lang="en-IN" sz="2200" dirty="0" err="1"/>
              <a:t>TensorFlow</a:t>
            </a:r>
            <a:r>
              <a:rPr lang="en-IN" sz="2200" dirty="0"/>
              <a:t>, backend with encryption/anonymization.</a:t>
            </a:r>
          </a:p>
          <a:p>
            <a:r>
              <a:rPr lang="en-IN" sz="2200" dirty="0"/>
              <a:t>Maintenance:</a:t>
            </a:r>
          </a:p>
          <a:p>
            <a:pPr marL="742950" lvl="1" indent="-285750"/>
            <a:r>
              <a:rPr lang="en-IN" sz="2200" dirty="0"/>
              <a:t>Bug fixes via QA (Test Case ED_01).</a:t>
            </a:r>
          </a:p>
          <a:p>
            <a:pPr marL="742950" lvl="1" indent="-285750"/>
            <a:r>
              <a:rPr lang="en-IN" sz="2200" dirty="0"/>
              <a:t>Planned GPU maintenance to avoid delays.</a:t>
            </a:r>
          </a:p>
        </p:txBody>
      </p:sp>
    </p:spTree>
    <p:extLst>
      <p:ext uri="{BB962C8B-B14F-4D97-AF65-F5344CB8AC3E}">
        <p14:creationId xmlns:p14="http://schemas.microsoft.com/office/powerpoint/2010/main" val="194702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BE2117-3F97-441C-A560-41B176D3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61" y="800499"/>
            <a:ext cx="11436823" cy="421441"/>
          </a:xfrm>
        </p:spPr>
        <p:txBody>
          <a:bodyPr/>
          <a:lstStyle/>
          <a:p>
            <a:r>
              <a:rPr lang="en-US" sz="4000" dirty="0"/>
              <a:t>Results and Future Work</a:t>
            </a:r>
            <a:endParaRPr lang="en-I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D149E-487B-448A-8C72-5A4108F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4B84968-BBCB-A3A3-425F-B811A2860EDA}"/>
              </a:ext>
            </a:extLst>
          </p:cNvPr>
          <p:cNvSpPr txBox="1">
            <a:spLocks/>
          </p:cNvSpPr>
          <p:nvPr/>
        </p:nvSpPr>
        <p:spPr>
          <a:xfrm>
            <a:off x="5029827" y="6509339"/>
            <a:ext cx="11897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TEAM-E12</a:t>
            </a:r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20FA07E9-843F-205A-7E94-14CEED256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7" y="1547446"/>
            <a:ext cx="11436823" cy="4600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200" dirty="0"/>
              <a:t>Achievements:</a:t>
            </a:r>
          </a:p>
          <a:p>
            <a:pPr marL="742950" lvl="1" indent="-285750"/>
            <a:r>
              <a:rPr lang="en-IN" sz="2200" dirty="0"/>
              <a:t>Sprint 1: Real-time detection, </a:t>
            </a:r>
            <a:r>
              <a:rPr lang="en-IN" sz="2200" dirty="0" err="1"/>
              <a:t>preprocessing</a:t>
            </a:r>
            <a:r>
              <a:rPr lang="en-IN" sz="2200" dirty="0"/>
              <a:t>, logging (7/8 points).</a:t>
            </a:r>
          </a:p>
          <a:p>
            <a:pPr marL="742950" lvl="1" indent="-285750"/>
            <a:r>
              <a:rPr lang="en-IN" sz="2200" dirty="0"/>
              <a:t>Sprint 2: CNN training, MNIST evaluation, visualization dashboard.</a:t>
            </a:r>
          </a:p>
          <a:p>
            <a:r>
              <a:rPr lang="en-IN" sz="2200" dirty="0"/>
              <a:t>Future Work:</a:t>
            </a:r>
          </a:p>
          <a:p>
            <a:pPr marL="742950" lvl="1" indent="-285750"/>
            <a:r>
              <a:rPr lang="en-IN" sz="2200" dirty="0"/>
              <a:t>Sprint 3: Integrate FER-2013, add longitudinal tracking.</a:t>
            </a:r>
          </a:p>
          <a:p>
            <a:pPr marL="742950" lvl="1" indent="-285750"/>
            <a:r>
              <a:rPr lang="en-IN" sz="2200" dirty="0"/>
              <a:t>Enhance test automation, GPU maintenance.</a:t>
            </a:r>
          </a:p>
          <a:p>
            <a:r>
              <a:rPr lang="en-IN" sz="2200" dirty="0"/>
              <a:t>Decisions: Approved deliveries, planned scalability.</a:t>
            </a:r>
          </a:p>
        </p:txBody>
      </p:sp>
    </p:spTree>
    <p:extLst>
      <p:ext uri="{BB962C8B-B14F-4D97-AF65-F5344CB8AC3E}">
        <p14:creationId xmlns:p14="http://schemas.microsoft.com/office/powerpoint/2010/main" val="3032610683"/>
      </p:ext>
    </p:extLst>
  </p:cSld>
  <p:clrMapOvr>
    <a:masterClrMapping/>
  </p:clrMapOvr>
</p:sld>
</file>

<file path=ppt/theme/theme1.xml><?xml version="1.0" encoding="utf-8"?>
<a:theme xmlns:a="http://schemas.openxmlformats.org/drawingml/2006/main" name="NAAC PRT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AC PRT Template [Compatibility Mode]" id="{A3D2B74B-B15B-466F-9768-BD91F499C34C}" vid="{0E57DE27-252B-4995-BE16-123377BD3E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15C533DA1FE341A4C936B99867D536" ma:contentTypeVersion="3" ma:contentTypeDescription="Create a new document." ma:contentTypeScope="" ma:versionID="ec95d53e1a803278e1b1b03f213d3eb9">
  <xsd:schema xmlns:xsd="http://www.w3.org/2001/XMLSchema" xmlns:xs="http://www.w3.org/2001/XMLSchema" xmlns:p="http://schemas.microsoft.com/office/2006/metadata/properties" xmlns:ns2="bead3bb6-4c11-4420-a430-5701fce45baf" targetNamespace="http://schemas.microsoft.com/office/2006/metadata/properties" ma:root="true" ma:fieldsID="c204166735e826bbea5e25df96bcba78" ns2:_="">
    <xsd:import namespace="bead3bb6-4c11-4420-a430-5701fce45b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d3bb6-4c11-4420-a430-5701fce45b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CC50E3-F888-4D3F-A20C-B500B38A91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CEA409-A49B-48ED-BEBC-52590CA776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ad3bb6-4c11-4420-a430-5701fce45b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8FEAA8-0548-4F62-9011-BF5A8ACE7B87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www.w3.org/XML/1998/namespace"/>
    <ds:schemaRef ds:uri="bead3bb6-4c11-4420-a430-5701fce45baf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NAAC PRT Template</Template>
  <TotalTime>6841</TotalTime>
  <Words>589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Georgia</vt:lpstr>
      <vt:lpstr>NAAC PRT Template</vt:lpstr>
      <vt:lpstr>PowerPoint Presentation</vt:lpstr>
      <vt:lpstr>Project Overview</vt:lpstr>
      <vt:lpstr>Software Engineering Principles</vt:lpstr>
      <vt:lpstr>Selection and Justification of SDLC Model</vt:lpstr>
      <vt:lpstr>Requirements Engineering</vt:lpstr>
      <vt:lpstr>Software Design</vt:lpstr>
      <vt:lpstr>System Architecture</vt:lpstr>
      <vt:lpstr>Development and Maintenance</vt:lpstr>
      <vt:lpstr>Results and Future Work</vt:lpstr>
      <vt:lpstr>Results (Sprint 1) </vt:lpstr>
      <vt:lpstr>Results (Sprint 2)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bp_peeta@blr.amrita.edu</dc:creator>
  <cp:lastModifiedBy>HP</cp:lastModifiedBy>
  <cp:revision>1197</cp:revision>
  <dcterms:created xsi:type="dcterms:W3CDTF">2021-03-08T16:55:55Z</dcterms:created>
  <dcterms:modified xsi:type="dcterms:W3CDTF">2025-05-06T07:41:56Z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0x0101002515C533DA1FE341A4C936B99867D536</vt:lpwstr>
  </property>
</Properties>
</file>