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703" r:id="rId2"/>
    <p:sldId id="686" r:id="rId3"/>
    <p:sldId id="498" r:id="rId4"/>
    <p:sldId id="707" r:id="rId5"/>
    <p:sldId id="706" r:id="rId6"/>
    <p:sldId id="708" r:id="rId7"/>
    <p:sldId id="709" r:id="rId8"/>
    <p:sldId id="710" r:id="rId9"/>
    <p:sldId id="719" r:id="rId10"/>
    <p:sldId id="711" r:id="rId11"/>
    <p:sldId id="712" r:id="rId12"/>
    <p:sldId id="713" r:id="rId13"/>
    <p:sldId id="714" r:id="rId14"/>
    <p:sldId id="715" r:id="rId15"/>
    <p:sldId id="716" r:id="rId16"/>
    <p:sldId id="717" r:id="rId17"/>
    <p:sldId id="718" r:id="rId18"/>
    <p:sldId id="725" r:id="rId19"/>
    <p:sldId id="720" r:id="rId20"/>
    <p:sldId id="724" r:id="rId21"/>
    <p:sldId id="721" r:id="rId22"/>
    <p:sldId id="722" r:id="rId23"/>
    <p:sldId id="723"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07"/>
            <p14:sldId id="706"/>
            <p14:sldId id="708"/>
            <p14:sldId id="709"/>
            <p14:sldId id="710"/>
            <p14:sldId id="719"/>
            <p14:sldId id="711"/>
            <p14:sldId id="712"/>
            <p14:sldId id="713"/>
            <p14:sldId id="714"/>
            <p14:sldId id="715"/>
            <p14:sldId id="716"/>
            <p14:sldId id="717"/>
            <p14:sldId id="718"/>
            <p14:sldId id="725"/>
            <p14:sldId id="720"/>
            <p14:sldId id="724"/>
            <p14:sldId id="721"/>
            <p14:sldId id="722"/>
            <p14:sldId id="723"/>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57" autoAdjust="0"/>
  </p:normalViewPr>
  <p:slideViewPr>
    <p:cSldViewPr>
      <p:cViewPr varScale="1">
        <p:scale>
          <a:sx n="145" d="100"/>
          <a:sy n="145" d="100"/>
        </p:scale>
        <p:origin x="624" y="5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03-10-2019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10/3/2019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368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102193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4017915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348688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25990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412857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54312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267912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2984575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3413675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22</a:t>
            </a:fld>
            <a:endParaRPr lang="en-US" dirty="0"/>
          </a:p>
        </p:txBody>
      </p:sp>
    </p:spTree>
    <p:extLst>
      <p:ext uri="{BB962C8B-B14F-4D97-AF65-F5344CB8AC3E}">
        <p14:creationId xmlns:p14="http://schemas.microsoft.com/office/powerpoint/2010/main" val="2799036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23</a:t>
            </a:fld>
            <a:endParaRPr lang="en-US" dirty="0"/>
          </a:p>
        </p:txBody>
      </p:sp>
    </p:spTree>
    <p:extLst>
      <p:ext uri="{BB962C8B-B14F-4D97-AF65-F5344CB8AC3E}">
        <p14:creationId xmlns:p14="http://schemas.microsoft.com/office/powerpoint/2010/main" val="374995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124767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62397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2016904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ntellipaat.com/blog/serverless-computing-next-step-cloud-infrastruc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sp>
        <p:nvSpPr>
          <p:cNvPr id="2" name="TextBox 1">
            <a:extLst>
              <a:ext uri="{FF2B5EF4-FFF2-40B4-BE49-F238E27FC236}">
                <a16:creationId xmlns:a16="http://schemas.microsoft.com/office/drawing/2014/main" id="{18DA16AA-174E-4838-94CC-D6448DB7BBF2}"/>
              </a:ext>
            </a:extLst>
          </p:cNvPr>
          <p:cNvSpPr txBox="1"/>
          <p:nvPr/>
        </p:nvSpPr>
        <p:spPr>
          <a:xfrm>
            <a:off x="6705600" y="4400550"/>
            <a:ext cx="1893082" cy="369332"/>
          </a:xfrm>
          <a:prstGeom prst="rect">
            <a:avLst/>
          </a:prstGeom>
          <a:noFill/>
        </p:spPr>
        <p:txBody>
          <a:bodyPr wrap="none" rtlCol="0">
            <a:spAutoFit/>
          </a:bodyPr>
          <a:lstStyle/>
          <a:p>
            <a:r>
              <a:rPr lang="en-US" dirty="0">
                <a:solidFill>
                  <a:schemeClr val="bg1">
                    <a:lumMod val="95000"/>
                  </a:schemeClr>
                </a:solidFill>
              </a:rPr>
              <a:t>Gopala Krishnan C</a:t>
            </a:r>
          </a:p>
        </p:txBody>
      </p:sp>
      <p:pic>
        <p:nvPicPr>
          <p:cNvPr id="1032" name="Picture 8" descr="Image result for devops intro">
            <a:extLst>
              <a:ext uri="{FF2B5EF4-FFF2-40B4-BE49-F238E27FC236}">
                <a16:creationId xmlns:a16="http://schemas.microsoft.com/office/drawing/2014/main" id="{9218EF9F-4778-47AB-8347-F94482208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BCA036-26C8-477B-87B2-55F2885A12DE}"/>
              </a:ext>
            </a:extLst>
          </p:cNvPr>
          <p:cNvSpPr txBox="1"/>
          <p:nvPr/>
        </p:nvSpPr>
        <p:spPr>
          <a:xfrm>
            <a:off x="304800" y="361950"/>
            <a:ext cx="2706190" cy="646331"/>
          </a:xfrm>
          <a:prstGeom prst="rect">
            <a:avLst/>
          </a:prstGeom>
          <a:noFill/>
        </p:spPr>
        <p:txBody>
          <a:bodyPr wrap="none" rtlCol="0">
            <a:spAutoFit/>
          </a:bodyPr>
          <a:lstStyle/>
          <a:p>
            <a:r>
              <a:rPr lang="en-US" sz="3600" b="1" dirty="0">
                <a:solidFill>
                  <a:schemeClr val="bg1"/>
                </a:solidFill>
              </a:rPr>
              <a:t>DevOps Intro</a:t>
            </a:r>
          </a:p>
        </p:txBody>
      </p:sp>
      <p:pic>
        <p:nvPicPr>
          <p:cNvPr id="6" name="Picture 5">
            <a:extLst>
              <a:ext uri="{FF2B5EF4-FFF2-40B4-BE49-F238E27FC236}">
                <a16:creationId xmlns:a16="http://schemas.microsoft.com/office/drawing/2014/main" id="{80F88336-583F-4E2B-A3F9-5A26D5CEE7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1760" y="3578423"/>
            <a:ext cx="322064" cy="455516"/>
          </a:xfrm>
          <a:prstGeom prst="rect">
            <a:avLst/>
          </a:prstGeom>
        </p:spPr>
      </p:pic>
      <p:sp>
        <p:nvSpPr>
          <p:cNvPr id="12" name="TextBox 11">
            <a:extLst>
              <a:ext uri="{FF2B5EF4-FFF2-40B4-BE49-F238E27FC236}">
                <a16:creationId xmlns:a16="http://schemas.microsoft.com/office/drawing/2014/main" id="{A72A8F02-068E-49F6-8DF0-F2F1C1566EA1}"/>
              </a:ext>
            </a:extLst>
          </p:cNvPr>
          <p:cNvSpPr txBox="1"/>
          <p:nvPr/>
        </p:nvSpPr>
        <p:spPr>
          <a:xfrm>
            <a:off x="6477000" y="3667434"/>
            <a:ext cx="2512098" cy="461665"/>
          </a:xfrm>
          <a:prstGeom prst="rect">
            <a:avLst/>
          </a:prstGeom>
          <a:noFill/>
        </p:spPr>
        <p:txBody>
          <a:bodyPr wrap="none" rtlCol="0">
            <a:spAutoFit/>
          </a:bodyPr>
          <a:lstStyle/>
          <a:p>
            <a:r>
              <a:rPr lang="en-US" sz="2400" b="1" dirty="0">
                <a:solidFill>
                  <a:schemeClr val="bg1"/>
                </a:solidFill>
              </a:rPr>
              <a:t>Gopala Krishnan C</a:t>
            </a:r>
          </a:p>
        </p:txBody>
      </p:sp>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2743200" cy="619399"/>
          </a:xfrm>
        </p:spPr>
        <p:txBody>
          <a:bodyPr/>
          <a:lstStyle/>
          <a:p>
            <a:pPr>
              <a:lnSpc>
                <a:spcPct val="150000"/>
              </a:lnSpc>
            </a:pPr>
            <a:r>
              <a:rPr lang="en-IN" sz="2800" b="1" dirty="0">
                <a:latin typeface="+mj-lt"/>
              </a:rPr>
              <a:t>DevOps Lifecycle</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Rectangle 2">
            <a:extLst>
              <a:ext uri="{FF2B5EF4-FFF2-40B4-BE49-F238E27FC236}">
                <a16:creationId xmlns:a16="http://schemas.microsoft.com/office/drawing/2014/main" id="{F1B4E06B-9359-47E8-835F-27C897BB42F5}"/>
              </a:ext>
            </a:extLst>
          </p:cNvPr>
          <p:cNvSpPr/>
          <p:nvPr/>
        </p:nvSpPr>
        <p:spPr>
          <a:xfrm>
            <a:off x="304800" y="742950"/>
            <a:ext cx="8382000" cy="461665"/>
          </a:xfrm>
          <a:prstGeom prst="rect">
            <a:avLst/>
          </a:prstGeom>
        </p:spPr>
        <p:txBody>
          <a:bodyPr wrap="square">
            <a:spAutoFit/>
          </a:bodyPr>
          <a:lstStyle/>
          <a:p>
            <a:pPr algn="just"/>
            <a:r>
              <a:rPr lang="en-IN" sz="1200" dirty="0">
                <a:solidFill>
                  <a:srgbClr val="3A3A3A"/>
                </a:solidFill>
                <a:latin typeface="Open Sans"/>
              </a:rPr>
              <a:t>DevOps basically emphasis on bringing all the Development and Operations + </a:t>
            </a:r>
            <a:r>
              <a:rPr lang="en-IN" sz="1200" dirty="0">
                <a:solidFill>
                  <a:srgbClr val="6458C0"/>
                </a:solidFill>
                <a:latin typeface="Open Sans"/>
                <a:hlinkClick r:id="rId3"/>
              </a:rPr>
              <a:t>IT infrastructures</a:t>
            </a:r>
            <a:r>
              <a:rPr lang="en-IN" sz="1200" dirty="0">
                <a:solidFill>
                  <a:srgbClr val="3A3A3A"/>
                </a:solidFill>
                <a:latin typeface="Open Sans"/>
              </a:rPr>
              <a:t> guys together, which includes developers, system admins, QA’s. </a:t>
            </a:r>
            <a:endParaRPr lang="en-IN" sz="1200" b="0" i="0" dirty="0">
              <a:solidFill>
                <a:srgbClr val="3A3A3A"/>
              </a:solidFill>
              <a:effectLst/>
              <a:latin typeface="Open Sans"/>
            </a:endParaRPr>
          </a:p>
        </p:txBody>
      </p:sp>
      <p:sp>
        <p:nvSpPr>
          <p:cNvPr id="5" name="Rectangle 4">
            <a:extLst>
              <a:ext uri="{FF2B5EF4-FFF2-40B4-BE49-F238E27FC236}">
                <a16:creationId xmlns:a16="http://schemas.microsoft.com/office/drawing/2014/main" id="{F545A5BA-FEAF-4367-9E1E-FE0D92D6E30D}"/>
              </a:ext>
            </a:extLst>
          </p:cNvPr>
          <p:cNvSpPr/>
          <p:nvPr/>
        </p:nvSpPr>
        <p:spPr>
          <a:xfrm>
            <a:off x="228600" y="1308874"/>
            <a:ext cx="7848600" cy="461665"/>
          </a:xfrm>
          <a:prstGeom prst="rect">
            <a:avLst/>
          </a:prstGeom>
        </p:spPr>
        <p:txBody>
          <a:bodyPr wrap="square">
            <a:spAutoFit/>
          </a:bodyPr>
          <a:lstStyle/>
          <a:p>
            <a:r>
              <a:rPr lang="en-IN" sz="1200" dirty="0">
                <a:solidFill>
                  <a:srgbClr val="3A3A3A"/>
                </a:solidFill>
                <a:latin typeface="Open Sans"/>
              </a:rPr>
              <a:t>You can actually figure it all out from the DevOps diagram below, whatever the process flow we discussed here can be understood with a gist through this DevOps diagram.</a:t>
            </a:r>
            <a:endParaRPr lang="en-US" sz="1200" dirty="0"/>
          </a:p>
        </p:txBody>
      </p:sp>
      <p:pic>
        <p:nvPicPr>
          <p:cNvPr id="6146" name="Picture 2">
            <a:extLst>
              <a:ext uri="{FF2B5EF4-FFF2-40B4-BE49-F238E27FC236}">
                <a16:creationId xmlns:a16="http://schemas.microsoft.com/office/drawing/2014/main" id="{62084B2C-52A6-41EF-972A-53B6A21A03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851634"/>
            <a:ext cx="2362200" cy="1521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C2E133-47DE-43BA-A99C-3D530EA6CE3F}"/>
              </a:ext>
            </a:extLst>
          </p:cNvPr>
          <p:cNvSpPr/>
          <p:nvPr/>
        </p:nvSpPr>
        <p:spPr>
          <a:xfrm>
            <a:off x="2590800" y="1866298"/>
            <a:ext cx="6369553" cy="2862322"/>
          </a:xfrm>
          <a:prstGeom prst="rect">
            <a:avLst/>
          </a:prstGeom>
        </p:spPr>
        <p:txBody>
          <a:bodyPr wrap="square">
            <a:spAutoFit/>
          </a:bodyPr>
          <a:lstStyle/>
          <a:p>
            <a:r>
              <a:rPr lang="en-IN" sz="1200" b="1" dirty="0">
                <a:solidFill>
                  <a:srgbClr val="3A3A3A"/>
                </a:solidFill>
                <a:latin typeface="Open Sans"/>
              </a:rPr>
              <a:t>Code: </a:t>
            </a:r>
            <a:r>
              <a:rPr lang="en-IN" sz="1200" dirty="0">
                <a:solidFill>
                  <a:srgbClr val="3A3A3A"/>
                </a:solidFill>
                <a:latin typeface="Open Sans"/>
              </a:rPr>
              <a:t>First step to this life-cycle is Code, where developer build the code on any platform.</a:t>
            </a:r>
          </a:p>
          <a:p>
            <a:r>
              <a:rPr lang="en-IN" sz="1200" b="1" dirty="0">
                <a:solidFill>
                  <a:srgbClr val="3A3A3A"/>
                </a:solidFill>
                <a:latin typeface="Open Sans"/>
              </a:rPr>
              <a:t>Build: </a:t>
            </a:r>
            <a:r>
              <a:rPr lang="en-IN" sz="1200" dirty="0">
                <a:solidFill>
                  <a:srgbClr val="3A3A3A"/>
                </a:solidFill>
                <a:latin typeface="Open Sans"/>
              </a:rPr>
              <a:t>You build the version of your program in any extension depending upon the language you’re using.</a:t>
            </a:r>
          </a:p>
          <a:p>
            <a:r>
              <a:rPr lang="en-IN" sz="1200" b="1" dirty="0">
                <a:solidFill>
                  <a:srgbClr val="3A3A3A"/>
                </a:solidFill>
                <a:latin typeface="Open Sans"/>
              </a:rPr>
              <a:t>Test: </a:t>
            </a:r>
            <a:r>
              <a:rPr lang="en-IN" sz="1200" dirty="0">
                <a:solidFill>
                  <a:srgbClr val="3A3A3A"/>
                </a:solidFill>
                <a:latin typeface="Open Sans"/>
              </a:rPr>
              <a:t>For DevOps to be successful, you must Automate all the testing process using any automation tools like Selenium etc.</a:t>
            </a:r>
          </a:p>
          <a:p>
            <a:r>
              <a:rPr lang="en-IN" sz="1200" b="1" dirty="0">
                <a:solidFill>
                  <a:srgbClr val="3A3A3A"/>
                </a:solidFill>
                <a:latin typeface="Open Sans"/>
              </a:rPr>
              <a:t>Release: </a:t>
            </a:r>
            <a:r>
              <a:rPr lang="en-IN" sz="1200" dirty="0">
                <a:solidFill>
                  <a:srgbClr val="3A3A3A"/>
                </a:solidFill>
                <a:latin typeface="Open Sans"/>
              </a:rPr>
              <a:t>Process for managing, planning, scheduling and controlling the build in different environments after testing and before deploying.</a:t>
            </a:r>
          </a:p>
          <a:p>
            <a:r>
              <a:rPr lang="en-IN" sz="1200" b="1" dirty="0">
                <a:solidFill>
                  <a:srgbClr val="3A3A3A"/>
                </a:solidFill>
                <a:latin typeface="Open Sans"/>
              </a:rPr>
              <a:t>Deploy: </a:t>
            </a:r>
            <a:r>
              <a:rPr lang="en-IN" sz="1200" dirty="0">
                <a:solidFill>
                  <a:srgbClr val="3A3A3A"/>
                </a:solidFill>
                <a:latin typeface="Open Sans"/>
              </a:rPr>
              <a:t>Then Deploy is to get all your application’s artifacts/all your code files and deploy or execute them on the server.</a:t>
            </a:r>
          </a:p>
          <a:p>
            <a:r>
              <a:rPr lang="en-IN" sz="1200" b="1" dirty="0">
                <a:solidFill>
                  <a:srgbClr val="3A3A3A"/>
                </a:solidFill>
                <a:latin typeface="Open Sans"/>
              </a:rPr>
              <a:t>Operate: </a:t>
            </a:r>
            <a:r>
              <a:rPr lang="en-IN" sz="1200" dirty="0">
                <a:solidFill>
                  <a:srgbClr val="3A3A3A"/>
                </a:solidFill>
                <a:latin typeface="Open Sans"/>
              </a:rPr>
              <a:t>Then we run that application after the deployment, where users are using it as a real use case.</a:t>
            </a:r>
          </a:p>
          <a:p>
            <a:r>
              <a:rPr lang="en-IN" sz="1200" b="1" dirty="0">
                <a:solidFill>
                  <a:srgbClr val="3A3A3A"/>
                </a:solidFill>
                <a:latin typeface="Open Sans"/>
              </a:rPr>
              <a:t>Monitor: </a:t>
            </a:r>
            <a:r>
              <a:rPr lang="en-IN" sz="1200" dirty="0">
                <a:solidFill>
                  <a:srgbClr val="3A3A3A"/>
                </a:solidFill>
                <a:latin typeface="Open Sans"/>
              </a:rPr>
              <a:t>Monitor helps in providing a crucial information which basically help you to ensure the service uptime and the optimal performance.</a:t>
            </a:r>
          </a:p>
          <a:p>
            <a:r>
              <a:rPr lang="en-IN" sz="1200" b="1" dirty="0">
                <a:solidFill>
                  <a:srgbClr val="3A3A3A"/>
                </a:solidFill>
                <a:latin typeface="Open Sans"/>
              </a:rPr>
              <a:t>Plan: </a:t>
            </a:r>
            <a:r>
              <a:rPr lang="en-IN" sz="1200" dirty="0">
                <a:solidFill>
                  <a:srgbClr val="3A3A3A"/>
                </a:solidFill>
                <a:latin typeface="Open Sans"/>
              </a:rPr>
              <a:t>Gather all the information through monitoring and whatever the feedback you received through the monitoring, you implement those changes for the better performance.</a:t>
            </a:r>
            <a:endParaRPr lang="en-IN" sz="1200" b="0" i="0" dirty="0">
              <a:solidFill>
                <a:srgbClr val="3A3A3A"/>
              </a:solidFill>
              <a:effectLst/>
              <a:latin typeface="Open Sans"/>
            </a:endParaRPr>
          </a:p>
        </p:txBody>
      </p:sp>
    </p:spTree>
    <p:extLst>
      <p:ext uri="{BB962C8B-B14F-4D97-AF65-F5344CB8AC3E}">
        <p14:creationId xmlns:p14="http://schemas.microsoft.com/office/powerpoint/2010/main" val="323644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6400800" cy="619399"/>
          </a:xfrm>
        </p:spPr>
        <p:txBody>
          <a:bodyPr/>
          <a:lstStyle/>
          <a:p>
            <a:pPr>
              <a:lnSpc>
                <a:spcPct val="150000"/>
              </a:lnSpc>
            </a:pPr>
            <a:r>
              <a:rPr lang="en-IN" sz="2800" b="1" dirty="0">
                <a:latin typeface="+mj-lt"/>
              </a:rPr>
              <a:t>Different 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
        <p:nvSpPr>
          <p:cNvPr id="7" name="Rectangle 6">
            <a:extLst>
              <a:ext uri="{FF2B5EF4-FFF2-40B4-BE49-F238E27FC236}">
                <a16:creationId xmlns:a16="http://schemas.microsoft.com/office/drawing/2014/main" id="{57CD791E-C2AE-4920-830A-2DE2B16112EA}"/>
              </a:ext>
            </a:extLst>
          </p:cNvPr>
          <p:cNvSpPr/>
          <p:nvPr/>
        </p:nvSpPr>
        <p:spPr>
          <a:xfrm>
            <a:off x="152400" y="808790"/>
            <a:ext cx="8610600" cy="1754326"/>
          </a:xfrm>
          <a:prstGeom prst="rect">
            <a:avLst/>
          </a:prstGeom>
        </p:spPr>
        <p:txBody>
          <a:bodyPr wrap="square">
            <a:spAutoFit/>
          </a:bodyPr>
          <a:lstStyle/>
          <a:p>
            <a:pPr algn="just"/>
            <a:r>
              <a:rPr lang="en-IN" sz="1200" dirty="0">
                <a:solidFill>
                  <a:srgbClr val="3A3A3A"/>
                </a:solidFill>
                <a:latin typeface="Open Sans"/>
              </a:rPr>
              <a:t>Now let’s discuss about different stages in DevOps Lifecycle which contributes to the consistent software development lifecycle:</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Development</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Integration</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Testing</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Monitoring</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Virtualization and Containerization</a:t>
            </a:r>
          </a:p>
          <a:p>
            <a:pPr algn="just"/>
            <a:endParaRPr lang="en-IN" sz="1200" dirty="0">
              <a:solidFill>
                <a:srgbClr val="3A3A3A"/>
              </a:solidFill>
              <a:latin typeface="Open Sans"/>
            </a:endParaRPr>
          </a:p>
          <a:p>
            <a:pPr algn="just"/>
            <a:r>
              <a:rPr lang="en-IN" sz="1200" dirty="0">
                <a:solidFill>
                  <a:srgbClr val="3A3A3A"/>
                </a:solidFill>
                <a:latin typeface="Open Sans"/>
              </a:rPr>
              <a:t>These stages are basically the aspects for achieving the DevOps goal.</a:t>
            </a:r>
            <a:endParaRPr lang="en-IN" sz="1200" b="0" i="0" dirty="0">
              <a:solidFill>
                <a:srgbClr val="3A3A3A"/>
              </a:solidFill>
              <a:effectLst/>
              <a:latin typeface="Open Sans"/>
            </a:endParaRPr>
          </a:p>
        </p:txBody>
      </p:sp>
      <p:pic>
        <p:nvPicPr>
          <p:cNvPr id="7170" name="Picture 2">
            <a:extLst>
              <a:ext uri="{FF2B5EF4-FFF2-40B4-BE49-F238E27FC236}">
                <a16:creationId xmlns:a16="http://schemas.microsoft.com/office/drawing/2014/main" id="{20E69077-556D-4B58-AC95-8EFA0B7D5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33550"/>
            <a:ext cx="3581400" cy="286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24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199" y="19292"/>
            <a:ext cx="4300817" cy="619399"/>
          </a:xfrm>
        </p:spPr>
        <p:txBody>
          <a:bodyPr/>
          <a:lstStyle/>
          <a:p>
            <a:pPr>
              <a:lnSpc>
                <a:spcPct val="150000"/>
              </a:lnSpc>
            </a:pPr>
            <a:r>
              <a:rPr lang="en-IN" sz="2800" b="1" dirty="0">
                <a:latin typeface="+mj-lt"/>
              </a:rPr>
              <a:t>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
        <p:nvSpPr>
          <p:cNvPr id="3" name="Rectangle 2">
            <a:extLst>
              <a:ext uri="{FF2B5EF4-FFF2-40B4-BE49-F238E27FC236}">
                <a16:creationId xmlns:a16="http://schemas.microsoft.com/office/drawing/2014/main" id="{C67A5FB3-647F-4CF0-8C97-76FB2777A83D}"/>
              </a:ext>
            </a:extLst>
          </p:cNvPr>
          <p:cNvSpPr/>
          <p:nvPr/>
        </p:nvSpPr>
        <p:spPr>
          <a:xfrm>
            <a:off x="101417" y="771257"/>
            <a:ext cx="8382000" cy="3416320"/>
          </a:xfrm>
          <a:prstGeom prst="rect">
            <a:avLst/>
          </a:prstGeom>
        </p:spPr>
        <p:txBody>
          <a:bodyPr wrap="square">
            <a:spAutoFit/>
          </a:bodyPr>
          <a:lstStyle/>
          <a:p>
            <a:pPr algn="just"/>
            <a:r>
              <a:rPr lang="en-IN" sz="1200" dirty="0">
                <a:solidFill>
                  <a:srgbClr val="3A3A3A"/>
                </a:solidFill>
                <a:latin typeface="Open Sans"/>
              </a:rPr>
              <a:t>Now let’s Discuss each of them in detail.</a:t>
            </a:r>
          </a:p>
          <a:p>
            <a:r>
              <a:rPr lang="en-IN" sz="1200" b="1" dirty="0">
                <a:solidFill>
                  <a:srgbClr val="3A3A3A"/>
                </a:solidFill>
                <a:latin typeface="Open Sans"/>
              </a:rPr>
              <a:t>Continuous Development:</a:t>
            </a:r>
            <a:endParaRPr lang="en-IN" sz="1200" dirty="0">
              <a:solidFill>
                <a:srgbClr val="3A3A3A"/>
              </a:solidFill>
              <a:latin typeface="Open Sans"/>
            </a:endParaRPr>
          </a:p>
          <a:p>
            <a:r>
              <a:rPr lang="en-IN" sz="1200" dirty="0">
                <a:solidFill>
                  <a:srgbClr val="3A3A3A"/>
                </a:solidFill>
                <a:latin typeface="Open Sans"/>
              </a:rPr>
              <a:t>       In Waterfall Model, your software product parts get broken into multiple pieces or sub-parts for the short development cycles but in this stage, your software is getting developed continuously.</a:t>
            </a:r>
          </a:p>
          <a:p>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dirty="0">
                <a:solidFill>
                  <a:srgbClr val="3A3A3A"/>
                </a:solidFill>
                <a:latin typeface="Open Sans"/>
              </a:rPr>
              <a:t>       As we Code &amp; Build in this stage, so one can use </a:t>
            </a:r>
            <a:r>
              <a:rPr lang="en-IN" sz="1200" b="1" dirty="0">
                <a:solidFill>
                  <a:srgbClr val="3A3A3A"/>
                </a:solidFill>
                <a:latin typeface="Open Sans"/>
              </a:rPr>
              <a:t>GIT </a:t>
            </a:r>
            <a:r>
              <a:rPr lang="en-IN" sz="1200" dirty="0">
                <a:solidFill>
                  <a:srgbClr val="3A3A3A"/>
                </a:solidFill>
                <a:latin typeface="Open Sans"/>
              </a:rPr>
              <a:t>to maintain the different versions of the code and to build/package the code into an executable file, we use a reliable tool called as </a:t>
            </a:r>
            <a:r>
              <a:rPr lang="en-IN" sz="1200" b="1" dirty="0">
                <a:solidFill>
                  <a:srgbClr val="3A3A3A"/>
                </a:solidFill>
                <a:latin typeface="Open Sans"/>
              </a:rPr>
              <a:t>Maven</a:t>
            </a:r>
            <a:r>
              <a:rPr lang="en-IN" sz="1200" dirty="0">
                <a:solidFill>
                  <a:srgbClr val="3A3A3A"/>
                </a:solidFill>
                <a:latin typeface="Open Sans"/>
              </a:rPr>
              <a:t>.</a:t>
            </a:r>
          </a:p>
          <a:p>
            <a:pPr algn="just"/>
            <a:endParaRPr lang="en-IN" sz="1200" dirty="0">
              <a:solidFill>
                <a:srgbClr val="3A3A3A"/>
              </a:solidFill>
              <a:latin typeface="Open Sans"/>
            </a:endParaRPr>
          </a:p>
          <a:p>
            <a:r>
              <a:rPr lang="en-IN" sz="1200" b="1" dirty="0">
                <a:solidFill>
                  <a:srgbClr val="3A3A3A"/>
                </a:solidFill>
                <a:latin typeface="Open Sans"/>
              </a:rPr>
              <a:t>Continuous Integration:</a:t>
            </a:r>
            <a:endParaRPr lang="en-IN" sz="1200" dirty="0">
              <a:solidFill>
                <a:srgbClr val="3A3A3A"/>
              </a:solidFill>
              <a:latin typeface="Open Sans"/>
            </a:endParaRPr>
          </a:p>
          <a:p>
            <a:pPr algn="just"/>
            <a:r>
              <a:rPr lang="en-IN" sz="1200" dirty="0">
                <a:solidFill>
                  <a:srgbClr val="3A3A3A"/>
                </a:solidFill>
                <a:latin typeface="Open Sans"/>
              </a:rPr>
              <a:t>       In this stage, if your code is supporting a new functionality, it is then integrated with an existing code continuously. As the continuous development keeps on taking place the existing code needs to be integrated with the latest one “</a:t>
            </a:r>
            <a:r>
              <a:rPr lang="en-IN" sz="1200" b="1" dirty="0">
                <a:solidFill>
                  <a:srgbClr val="3A3A3A"/>
                </a:solidFill>
                <a:latin typeface="Open Sans"/>
              </a:rPr>
              <a:t>continuously</a:t>
            </a:r>
            <a:r>
              <a:rPr lang="en-IN" sz="1200" dirty="0">
                <a:solidFill>
                  <a:srgbClr val="3A3A3A"/>
                </a:solidFill>
                <a:latin typeface="Open Sans"/>
              </a:rPr>
              <a:t>”, also the changed code should ensure that there are no errors in the current environment for them to work smoothly.</a:t>
            </a:r>
          </a:p>
          <a:p>
            <a:pPr algn="just"/>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b="1" dirty="0">
                <a:solidFill>
                  <a:srgbClr val="3A3A3A"/>
                </a:solidFill>
                <a:latin typeface="Open Sans"/>
              </a:rPr>
              <a:t>       Jenkins </a:t>
            </a:r>
            <a:r>
              <a:rPr lang="en-IN" sz="1200" dirty="0">
                <a:solidFill>
                  <a:srgbClr val="3A3A3A"/>
                </a:solidFill>
                <a:latin typeface="Open Sans"/>
              </a:rPr>
              <a:t>is the tool that is used for the </a:t>
            </a:r>
            <a:r>
              <a:rPr lang="en-IN" sz="1200" b="1" dirty="0">
                <a:solidFill>
                  <a:srgbClr val="3A3A3A"/>
                </a:solidFill>
                <a:latin typeface="Open Sans"/>
              </a:rPr>
              <a:t>Continuous Integration</a:t>
            </a:r>
            <a:r>
              <a:rPr lang="en-IN" sz="1200" dirty="0">
                <a:solidFill>
                  <a:srgbClr val="3A3A3A"/>
                </a:solidFill>
                <a:latin typeface="Open Sans"/>
              </a:rPr>
              <a:t> here, one can pull the latest code from the GIT Repository, of which you can produce the build and deploy on test or the production server.</a:t>
            </a:r>
          </a:p>
        </p:txBody>
      </p:sp>
    </p:spTree>
    <p:extLst>
      <p:ext uri="{BB962C8B-B14F-4D97-AF65-F5344CB8AC3E}">
        <p14:creationId xmlns:p14="http://schemas.microsoft.com/office/powerpoint/2010/main" val="27458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3810000" cy="619399"/>
          </a:xfrm>
        </p:spPr>
        <p:txBody>
          <a:bodyPr/>
          <a:lstStyle/>
          <a:p>
            <a:pPr>
              <a:lnSpc>
                <a:spcPct val="150000"/>
              </a:lnSpc>
            </a:pPr>
            <a:r>
              <a:rPr lang="en-IN" sz="2800" b="1" dirty="0">
                <a:latin typeface="+mj-lt"/>
              </a:rPr>
              <a:t>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3" name="Rectangle 2">
            <a:extLst>
              <a:ext uri="{FF2B5EF4-FFF2-40B4-BE49-F238E27FC236}">
                <a16:creationId xmlns:a16="http://schemas.microsoft.com/office/drawing/2014/main" id="{C67A5FB3-647F-4CF0-8C97-76FB2777A83D}"/>
              </a:ext>
            </a:extLst>
          </p:cNvPr>
          <p:cNvSpPr/>
          <p:nvPr/>
        </p:nvSpPr>
        <p:spPr>
          <a:xfrm>
            <a:off x="186017" y="955923"/>
            <a:ext cx="8382000" cy="3416320"/>
          </a:xfrm>
          <a:prstGeom prst="rect">
            <a:avLst/>
          </a:prstGeom>
        </p:spPr>
        <p:txBody>
          <a:bodyPr wrap="square">
            <a:spAutoFit/>
          </a:bodyPr>
          <a:lstStyle/>
          <a:p>
            <a:r>
              <a:rPr lang="en-IN" sz="1200" b="1" dirty="0">
                <a:solidFill>
                  <a:srgbClr val="3A3A3A"/>
                </a:solidFill>
                <a:latin typeface="Open Sans"/>
              </a:rPr>
              <a:t>Continuous Testing:</a:t>
            </a:r>
            <a:endParaRPr lang="en-IN" sz="1200" dirty="0">
              <a:solidFill>
                <a:srgbClr val="3A3A3A"/>
              </a:solidFill>
              <a:latin typeface="Open Sans"/>
            </a:endParaRPr>
          </a:p>
          <a:p>
            <a:pPr algn="just"/>
            <a:r>
              <a:rPr lang="en-IN" sz="1200" dirty="0">
                <a:solidFill>
                  <a:srgbClr val="3A3A3A"/>
                </a:solidFill>
                <a:latin typeface="Open Sans"/>
              </a:rPr>
              <a:t>In this stage, your developed software is being tested continuously to detect the bugs using the several automation tools.</a:t>
            </a:r>
          </a:p>
          <a:p>
            <a:pPr algn="just"/>
            <a:endParaRPr lang="en-IN" sz="1200" dirty="0">
              <a:solidFill>
                <a:srgbClr val="3A3A3A"/>
              </a:solidFill>
              <a:latin typeface="Open Sans"/>
            </a:endParaRPr>
          </a:p>
          <a:p>
            <a:r>
              <a:rPr lang="en-IN" sz="1200" b="1" dirty="0">
                <a:solidFill>
                  <a:srgbClr val="3A3A3A"/>
                </a:solidFill>
                <a:latin typeface="Open Sans"/>
              </a:rPr>
              <a:t>Tools used:</a:t>
            </a:r>
            <a:endParaRPr lang="en-IN" sz="1200" dirty="0">
              <a:solidFill>
                <a:srgbClr val="3A3A3A"/>
              </a:solidFill>
              <a:latin typeface="Open Sans"/>
            </a:endParaRPr>
          </a:p>
          <a:p>
            <a:pPr algn="just"/>
            <a:r>
              <a:rPr lang="en-IN" sz="1200" dirty="0">
                <a:solidFill>
                  <a:srgbClr val="3A3A3A"/>
                </a:solidFill>
                <a:latin typeface="Open Sans"/>
              </a:rPr>
              <a:t>So, for the </a:t>
            </a:r>
            <a:r>
              <a:rPr lang="en-IN" sz="1200" b="1" dirty="0">
                <a:solidFill>
                  <a:srgbClr val="3A3A3A"/>
                </a:solidFill>
                <a:latin typeface="Open Sans"/>
              </a:rPr>
              <a:t>QA/Testing </a:t>
            </a:r>
            <a:r>
              <a:rPr lang="en-IN" sz="1200" dirty="0">
                <a:solidFill>
                  <a:srgbClr val="3A3A3A"/>
                </a:solidFill>
                <a:latin typeface="Open Sans"/>
              </a:rPr>
              <a:t>purposes, one can use the automated tools for it and the tool used widely for automation testing is Selenium, as it lets the QAs to test the codes in parallel fashion to ensure that there is no error, in-competencies or flaws in the software.</a:t>
            </a:r>
          </a:p>
          <a:p>
            <a:pPr algn="just"/>
            <a:endParaRPr lang="en-IN" sz="1200" dirty="0">
              <a:solidFill>
                <a:srgbClr val="3A3A3A"/>
              </a:solidFill>
              <a:latin typeface="Open Sans"/>
            </a:endParaRPr>
          </a:p>
          <a:p>
            <a:r>
              <a:rPr lang="en-IN" sz="1200" b="1" dirty="0">
                <a:solidFill>
                  <a:srgbClr val="3A3A3A"/>
                </a:solidFill>
                <a:latin typeface="Open Sans"/>
              </a:rPr>
              <a:t>Continuous Monitoring:</a:t>
            </a:r>
            <a:endParaRPr lang="en-IN" sz="1200" dirty="0">
              <a:solidFill>
                <a:srgbClr val="3A3A3A"/>
              </a:solidFill>
              <a:latin typeface="Open Sans"/>
            </a:endParaRPr>
          </a:p>
          <a:p>
            <a:pPr algn="just"/>
            <a:r>
              <a:rPr lang="en-IN" sz="1200" b="1" dirty="0">
                <a:solidFill>
                  <a:srgbClr val="3A3A3A"/>
                </a:solidFill>
                <a:latin typeface="Open Sans"/>
              </a:rPr>
              <a:t>Continuous monitoring </a:t>
            </a:r>
            <a:r>
              <a:rPr lang="en-IN" sz="1200" dirty="0">
                <a:solidFill>
                  <a:srgbClr val="3A3A3A"/>
                </a:solidFill>
                <a:latin typeface="Open Sans"/>
              </a:rPr>
              <a:t>is a very crucial part of the DevOps life-cycle where it helps in providing the important information which basically helps you to ensure the service up-time and the optimal performance. The operations team get the results from the reliable monitoring tools to detect and fix the bugs/flaws in the application.</a:t>
            </a:r>
          </a:p>
          <a:p>
            <a:pPr algn="just"/>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dirty="0">
                <a:solidFill>
                  <a:srgbClr val="3A3A3A"/>
                </a:solidFill>
                <a:latin typeface="Open Sans"/>
              </a:rPr>
              <a:t>Several tools like </a:t>
            </a:r>
            <a:r>
              <a:rPr lang="en-IN" sz="1200" b="1" dirty="0">
                <a:solidFill>
                  <a:srgbClr val="3A3A3A"/>
                </a:solidFill>
                <a:latin typeface="Open Sans"/>
              </a:rPr>
              <a:t>Nagios, Splunk, ELK Stack </a:t>
            </a:r>
            <a:r>
              <a:rPr lang="en-IN" sz="1200" dirty="0">
                <a:solidFill>
                  <a:srgbClr val="3A3A3A"/>
                </a:solidFill>
                <a:latin typeface="Open Sans"/>
              </a:rPr>
              <a:t>and </a:t>
            </a:r>
            <a:r>
              <a:rPr lang="en-IN" sz="1200" b="1" dirty="0">
                <a:solidFill>
                  <a:srgbClr val="3A3A3A"/>
                </a:solidFill>
                <a:latin typeface="Open Sans"/>
              </a:rPr>
              <a:t>Sensu </a:t>
            </a:r>
            <a:r>
              <a:rPr lang="en-IN" sz="1200" dirty="0">
                <a:solidFill>
                  <a:srgbClr val="3A3A3A"/>
                </a:solidFill>
                <a:latin typeface="Open Sans"/>
              </a:rPr>
              <a:t>are used for monitoring the application. They help you to monitor your application and servers closely to check their health and if they are operating actively or not, any major issue detected by these tools are forwarded to the developer’s team for them to fix them in the continuous development phase.</a:t>
            </a:r>
          </a:p>
          <a:p>
            <a:pPr algn="just"/>
            <a:r>
              <a:rPr lang="en-IN" sz="1200" dirty="0">
                <a:solidFill>
                  <a:srgbClr val="3A3A3A"/>
                </a:solidFill>
                <a:latin typeface="Open Sans"/>
              </a:rPr>
              <a:t>As we have discussed about DevOps and its main tools along with their functionalities.</a:t>
            </a:r>
          </a:p>
        </p:txBody>
      </p:sp>
    </p:spTree>
    <p:extLst>
      <p:ext uri="{BB962C8B-B14F-4D97-AF65-F5344CB8AC3E}">
        <p14:creationId xmlns:p14="http://schemas.microsoft.com/office/powerpoint/2010/main" val="427754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4191000" cy="619399"/>
          </a:xfrm>
        </p:spPr>
        <p:txBody>
          <a:bodyPr/>
          <a:lstStyle/>
          <a:p>
            <a:pPr>
              <a:lnSpc>
                <a:spcPct val="150000"/>
              </a:lnSpc>
            </a:pPr>
            <a:r>
              <a:rPr lang="en-IN" sz="2800" b="1" dirty="0">
                <a:latin typeface="+mj-lt"/>
              </a:rPr>
              <a:t>DevOps Tools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pic>
        <p:nvPicPr>
          <p:cNvPr id="6" name="Picture 5" descr="A close up of text on a white background&#10;&#10;Description automatically generated">
            <a:extLst>
              <a:ext uri="{FF2B5EF4-FFF2-40B4-BE49-F238E27FC236}">
                <a16:creationId xmlns:a16="http://schemas.microsoft.com/office/drawing/2014/main" id="{AADA8FE9-3346-44B7-A50F-2E7986B67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29" y="742950"/>
            <a:ext cx="7191375" cy="4038600"/>
          </a:xfrm>
          <a:prstGeom prst="rect">
            <a:avLst/>
          </a:prstGeom>
        </p:spPr>
      </p:pic>
    </p:spTree>
    <p:extLst>
      <p:ext uri="{BB962C8B-B14F-4D97-AF65-F5344CB8AC3E}">
        <p14:creationId xmlns:p14="http://schemas.microsoft.com/office/powerpoint/2010/main" val="87064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2743200" cy="619399"/>
          </a:xfrm>
        </p:spPr>
        <p:txBody>
          <a:bodyPr/>
          <a:lstStyle/>
          <a:p>
            <a:pPr>
              <a:lnSpc>
                <a:spcPct val="150000"/>
              </a:lnSpc>
            </a:pPr>
            <a:r>
              <a:rPr lang="en-IN" sz="2800" b="1" dirty="0">
                <a:latin typeface="+mj-lt"/>
              </a:rPr>
              <a:t>DevOps Tools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pic>
        <p:nvPicPr>
          <p:cNvPr id="5" name="Picture 4" descr="A screenshot of a cell phone&#10;&#10;Description automatically generated">
            <a:extLst>
              <a:ext uri="{FF2B5EF4-FFF2-40B4-BE49-F238E27FC236}">
                <a16:creationId xmlns:a16="http://schemas.microsoft.com/office/drawing/2014/main" id="{279EBB1E-82A9-4558-98A9-2F6F1C819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0" y="637732"/>
            <a:ext cx="9110560" cy="4296218"/>
          </a:xfrm>
          <a:prstGeom prst="rect">
            <a:avLst/>
          </a:prstGeom>
        </p:spPr>
      </p:pic>
    </p:spTree>
    <p:extLst>
      <p:ext uri="{BB962C8B-B14F-4D97-AF65-F5344CB8AC3E}">
        <p14:creationId xmlns:p14="http://schemas.microsoft.com/office/powerpoint/2010/main" val="284537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3505200" cy="619399"/>
          </a:xfrm>
        </p:spPr>
        <p:txBody>
          <a:bodyPr/>
          <a:lstStyle/>
          <a:p>
            <a:pPr>
              <a:lnSpc>
                <a:spcPct val="150000"/>
              </a:lnSpc>
            </a:pPr>
            <a:r>
              <a:rPr lang="en-US" sz="2800" b="1" dirty="0">
                <a:latin typeface="+mj-lt"/>
              </a:rPr>
              <a:t>DevOps </a:t>
            </a:r>
            <a:r>
              <a:rPr lang="en-IN" sz="2800" b="1" dirty="0">
                <a:latin typeface="+mj-lt"/>
              </a:rPr>
              <a:t>Principles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3" name="Rectangle 2">
            <a:extLst>
              <a:ext uri="{FF2B5EF4-FFF2-40B4-BE49-F238E27FC236}">
                <a16:creationId xmlns:a16="http://schemas.microsoft.com/office/drawing/2014/main" id="{B2B9577D-ED80-4A13-82F0-F7365BB16040}"/>
              </a:ext>
            </a:extLst>
          </p:cNvPr>
          <p:cNvSpPr/>
          <p:nvPr/>
        </p:nvSpPr>
        <p:spPr>
          <a:xfrm>
            <a:off x="304800" y="742950"/>
            <a:ext cx="8763000" cy="3416320"/>
          </a:xfrm>
          <a:prstGeom prst="rect">
            <a:avLst/>
          </a:prstGeom>
        </p:spPr>
        <p:txBody>
          <a:bodyPr wrap="square">
            <a:spAutoFit/>
          </a:bodyPr>
          <a:lstStyle/>
          <a:p>
            <a:r>
              <a:rPr lang="en-IN" sz="1200" dirty="0">
                <a:solidFill>
                  <a:srgbClr val="222222"/>
                </a:solidFill>
              </a:rPr>
              <a:t>Here, are six principles which are essential when adopting DevOps:</a:t>
            </a:r>
          </a:p>
          <a:p>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Customer-Centric Action: </a:t>
            </a:r>
            <a:r>
              <a:rPr lang="en-IN" sz="1200" dirty="0">
                <a:solidFill>
                  <a:srgbClr val="222222"/>
                </a:solidFill>
              </a:rPr>
              <a:t>DevOps team must take customer-centric action for that they should constantly invest in products and services.</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End-To-End Responsibility: </a:t>
            </a:r>
            <a:r>
              <a:rPr lang="en-IN" sz="1200" dirty="0">
                <a:solidFill>
                  <a:srgbClr val="222222"/>
                </a:solidFill>
              </a:rPr>
              <a:t>The DevOps team need to provide performance support until they become end-of-life. This enhances the level of responsibility and the quality of the products engineered.</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Continuous Improvement: </a:t>
            </a:r>
            <a:r>
              <a:rPr lang="en-IN" sz="1200" dirty="0">
                <a:solidFill>
                  <a:srgbClr val="222222"/>
                </a:solidFill>
              </a:rPr>
              <a:t>DevOps culture focuses on continuous improvement to minimize waste. It continuously speeds up the improvement of product or services offered.</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Automate everything: </a:t>
            </a:r>
            <a:r>
              <a:rPr lang="en-IN" sz="1200" dirty="0">
                <a:solidFill>
                  <a:srgbClr val="222222"/>
                </a:solidFill>
              </a:rPr>
              <a:t>Automation is a vital principle of DevOps process. This is not only for the software development but also for the entire infrastructure landscape.</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Work as one team: </a:t>
            </a:r>
            <a:r>
              <a:rPr lang="en-IN" sz="1200" dirty="0">
                <a:solidFill>
                  <a:srgbClr val="222222"/>
                </a:solidFill>
              </a:rPr>
              <a:t>In the DevOps culture role of the designer, developer, and tester are already defined. All they needed to do is work as one team with complete collaboration.</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Monitor and test everything: </a:t>
            </a:r>
            <a:r>
              <a:rPr lang="en-IN" sz="1200" dirty="0">
                <a:solidFill>
                  <a:srgbClr val="222222"/>
                </a:solidFill>
              </a:rPr>
              <a:t>It is very important for DevOps team to have a robust monitoring and testing procedures.</a:t>
            </a:r>
            <a:endParaRPr lang="en-IN" sz="1200" b="0" i="0" dirty="0">
              <a:solidFill>
                <a:srgbClr val="222222"/>
              </a:solidFill>
              <a:effectLst/>
            </a:endParaRPr>
          </a:p>
        </p:txBody>
      </p:sp>
    </p:spTree>
    <p:extLst>
      <p:ext uri="{BB962C8B-B14F-4D97-AF65-F5344CB8AC3E}">
        <p14:creationId xmlns:p14="http://schemas.microsoft.com/office/powerpoint/2010/main" val="234667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Roles and Responsibilities of a DevOps Engineer</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Rectangle 4">
            <a:extLst>
              <a:ext uri="{FF2B5EF4-FFF2-40B4-BE49-F238E27FC236}">
                <a16:creationId xmlns:a16="http://schemas.microsoft.com/office/drawing/2014/main" id="{8F1CBEC6-E92F-4007-BF37-8495B6691C49}"/>
              </a:ext>
            </a:extLst>
          </p:cNvPr>
          <p:cNvSpPr/>
          <p:nvPr/>
        </p:nvSpPr>
        <p:spPr>
          <a:xfrm>
            <a:off x="36181" y="633470"/>
            <a:ext cx="8763000" cy="646331"/>
          </a:xfrm>
          <a:prstGeom prst="rect">
            <a:avLst/>
          </a:prstGeom>
        </p:spPr>
        <p:txBody>
          <a:bodyPr wrap="square">
            <a:spAutoFit/>
          </a:bodyPr>
          <a:lstStyle/>
          <a:p>
            <a:pPr algn="just"/>
            <a:r>
              <a:rPr lang="en-IN" sz="1200" b="1" dirty="0">
                <a:solidFill>
                  <a:srgbClr val="3A3A3A"/>
                </a:solidFill>
              </a:rPr>
              <a:t>DevOps is merely a culture which is being incorporated by the giants in IT world.</a:t>
            </a:r>
            <a:endParaRPr lang="en-IN" sz="1200" dirty="0">
              <a:solidFill>
                <a:srgbClr val="3A3A3A"/>
              </a:solidFill>
            </a:endParaRPr>
          </a:p>
          <a:p>
            <a:pPr algn="just"/>
            <a:r>
              <a:rPr lang="en-IN" sz="1200" dirty="0">
                <a:solidFill>
                  <a:srgbClr val="3A3A3A"/>
                </a:solidFill>
              </a:rPr>
              <a:t>DevOps, when practiced the right way, keeping certain roles and responsibilities in mind, helps overcome the gap between development and operation.</a:t>
            </a:r>
          </a:p>
        </p:txBody>
      </p:sp>
      <p:pic>
        <p:nvPicPr>
          <p:cNvPr id="11266" name="Picture 2">
            <a:extLst>
              <a:ext uri="{FF2B5EF4-FFF2-40B4-BE49-F238E27FC236}">
                <a16:creationId xmlns:a16="http://schemas.microsoft.com/office/drawing/2014/main" id="{2AD12715-F5B6-43C0-9AFA-2E161AA03C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1428750"/>
            <a:ext cx="3733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187E0AB-23BB-492C-836E-C81C86B2F001}"/>
              </a:ext>
            </a:extLst>
          </p:cNvPr>
          <p:cNvSpPr/>
          <p:nvPr/>
        </p:nvSpPr>
        <p:spPr>
          <a:xfrm>
            <a:off x="54272" y="1252869"/>
            <a:ext cx="7074265" cy="3477875"/>
          </a:xfrm>
          <a:prstGeom prst="rect">
            <a:avLst/>
          </a:prstGeom>
        </p:spPr>
        <p:txBody>
          <a:bodyPr wrap="square">
            <a:spAutoFit/>
          </a:bodyPr>
          <a:lstStyle/>
          <a:p>
            <a:r>
              <a:rPr lang="en-IN" sz="1100" b="1" dirty="0">
                <a:solidFill>
                  <a:srgbClr val="3A3A3A"/>
                </a:solidFill>
                <a:latin typeface="Open Sans"/>
              </a:rPr>
              <a:t>Project planning and management: </a:t>
            </a:r>
            <a:r>
              <a:rPr lang="en-IN" sz="1100" dirty="0">
                <a:solidFill>
                  <a:srgbClr val="3A3A3A"/>
                </a:solidFill>
                <a:latin typeface="Open Sans"/>
              </a:rPr>
              <a:t>In addition to monitoring software, regulating and updating tools, they also provide their expertise on costs, benefits, risks and what not about various projects.</a:t>
            </a:r>
          </a:p>
          <a:p>
            <a:endParaRPr lang="en-IN" sz="1100" dirty="0">
              <a:solidFill>
                <a:srgbClr val="3A3A3A"/>
              </a:solidFill>
              <a:latin typeface="Open Sans"/>
            </a:endParaRPr>
          </a:p>
          <a:p>
            <a:r>
              <a:rPr lang="en-IN" sz="1100" b="1" dirty="0">
                <a:solidFill>
                  <a:srgbClr val="3A3A3A"/>
                </a:solidFill>
                <a:latin typeface="Open Sans"/>
              </a:rPr>
              <a:t>Design, development and deployment: </a:t>
            </a:r>
            <a:r>
              <a:rPr lang="en-IN" sz="1100" dirty="0">
                <a:solidFill>
                  <a:srgbClr val="3A3A3A"/>
                </a:solidFill>
                <a:latin typeface="Open Sans"/>
              </a:rPr>
              <a:t>DevOps Eng. are required to design and develop automated modules for better and smooth functioning within the production environment by designing risk management techniques and tests etc.</a:t>
            </a:r>
          </a:p>
          <a:p>
            <a:pPr>
              <a:buFont typeface="Arial" panose="020B0604020202020204" pitchFamily="34" charset="0"/>
              <a:buChar char="•"/>
            </a:pPr>
            <a:endParaRPr lang="en-IN" sz="1100" dirty="0">
              <a:solidFill>
                <a:srgbClr val="3A3A3A"/>
              </a:solidFill>
              <a:latin typeface="Open Sans"/>
            </a:endParaRPr>
          </a:p>
          <a:p>
            <a:r>
              <a:rPr lang="en-IN" sz="1100" b="1" dirty="0">
                <a:solidFill>
                  <a:srgbClr val="3A3A3A"/>
                </a:solidFill>
                <a:latin typeface="Open Sans"/>
              </a:rPr>
              <a:t>Communication and support</a:t>
            </a:r>
            <a:r>
              <a:rPr lang="en-IN" sz="1100" dirty="0">
                <a:solidFill>
                  <a:srgbClr val="3A3A3A"/>
                </a:solidFill>
                <a:latin typeface="Open Sans"/>
              </a:rPr>
              <a:t>: DevOps Eng. should have exceptional communication skills which comes in handy when they need to work and coordinate with different departments and provide support.</a:t>
            </a:r>
          </a:p>
          <a:p>
            <a:endParaRPr lang="en-IN" sz="1100" dirty="0">
              <a:solidFill>
                <a:srgbClr val="3A3A3A"/>
              </a:solidFill>
              <a:latin typeface="Open Sans"/>
            </a:endParaRPr>
          </a:p>
          <a:p>
            <a:r>
              <a:rPr lang="en-IN" sz="1100" b="1" dirty="0">
                <a:solidFill>
                  <a:srgbClr val="3A3A3A"/>
                </a:solidFill>
                <a:latin typeface="Open Sans"/>
              </a:rPr>
              <a:t>Technical skills</a:t>
            </a:r>
            <a:r>
              <a:rPr lang="en-IN" sz="1100" dirty="0">
                <a:solidFill>
                  <a:srgbClr val="3A3A3A"/>
                </a:solidFill>
                <a:latin typeface="Open Sans"/>
              </a:rPr>
              <a:t>: Some basic technical experience and familiarity with configuration tools is a must.</a:t>
            </a:r>
          </a:p>
          <a:p>
            <a:endParaRPr lang="en-IN" sz="1100" dirty="0">
              <a:solidFill>
                <a:srgbClr val="3A3A3A"/>
              </a:solidFill>
              <a:latin typeface="Open Sans"/>
            </a:endParaRPr>
          </a:p>
          <a:p>
            <a:pPr>
              <a:buFont typeface="Arial" panose="020B0604020202020204" pitchFamily="34" charset="0"/>
              <a:buChar char="•"/>
            </a:pPr>
            <a:r>
              <a:rPr lang="en-IN" sz="1100" b="1" dirty="0">
                <a:solidFill>
                  <a:srgbClr val="3A3A3A"/>
                </a:solidFill>
                <a:latin typeface="Open Sans"/>
              </a:rPr>
              <a:t>Interpersonal skills</a:t>
            </a:r>
            <a:r>
              <a:rPr lang="en-IN" sz="1100" dirty="0">
                <a:solidFill>
                  <a:srgbClr val="3A3A3A"/>
                </a:solidFill>
                <a:latin typeface="Open Sans"/>
              </a:rPr>
              <a:t>: Since they are in a constant interaction with other departments in the business, they should be approachable, organised, foresight, team player and ability to multitask would be a bonus.</a:t>
            </a:r>
          </a:p>
          <a:p>
            <a:pPr>
              <a:buFont typeface="Arial" panose="020B0604020202020204" pitchFamily="34" charset="0"/>
              <a:buChar char="•"/>
            </a:pPr>
            <a:endParaRPr lang="en-IN" sz="1100" dirty="0">
              <a:solidFill>
                <a:srgbClr val="3A3A3A"/>
              </a:solidFill>
              <a:latin typeface="Open Sans"/>
            </a:endParaRPr>
          </a:p>
          <a:p>
            <a:pPr>
              <a:buFont typeface="Arial" panose="020B0604020202020204" pitchFamily="34" charset="0"/>
              <a:buChar char="•"/>
            </a:pPr>
            <a:r>
              <a:rPr lang="en-IN" sz="1100" b="1" dirty="0">
                <a:solidFill>
                  <a:srgbClr val="3A3A3A"/>
                </a:solidFill>
                <a:latin typeface="Open Sans"/>
              </a:rPr>
              <a:t>Troubleshooting</a:t>
            </a:r>
            <a:r>
              <a:rPr lang="en-IN" sz="1100" dirty="0">
                <a:solidFill>
                  <a:srgbClr val="3A3A3A"/>
                </a:solidFill>
                <a:latin typeface="Open Sans"/>
              </a:rPr>
              <a:t>: Last but not the least, one of the ongoing responsibilities of DevOps Eng. is to troubleshoot and come up with solutions for various errors to benefit the firm with speed and efficiency.</a:t>
            </a:r>
          </a:p>
          <a:p>
            <a:pPr>
              <a:buFont typeface="Arial" panose="020B0604020202020204" pitchFamily="34" charset="0"/>
              <a:buChar char="•"/>
            </a:pPr>
            <a:endParaRPr lang="en-IN" sz="1100" dirty="0">
              <a:solidFill>
                <a:srgbClr val="3A3A3A"/>
              </a:solidFill>
              <a:latin typeface="Open Sans"/>
            </a:endParaRPr>
          </a:p>
          <a:p>
            <a:pPr algn="just"/>
            <a:r>
              <a:rPr lang="en-IN" sz="1100" b="1" dirty="0">
                <a:solidFill>
                  <a:srgbClr val="3A3A3A"/>
                </a:solidFill>
                <a:latin typeface="Open Sans"/>
              </a:rPr>
              <a:t>The main objective of these roles and responsibilities is to be able to perform coding, scripting and process re-engineering.</a:t>
            </a:r>
            <a:endParaRPr lang="en-IN" sz="1100" b="0" i="0" dirty="0">
              <a:solidFill>
                <a:srgbClr val="3A3A3A"/>
              </a:solidFill>
              <a:effectLst/>
              <a:latin typeface="Open Sans"/>
            </a:endParaRPr>
          </a:p>
        </p:txBody>
      </p:sp>
    </p:spTree>
    <p:extLst>
      <p:ext uri="{BB962C8B-B14F-4D97-AF65-F5344CB8AC3E}">
        <p14:creationId xmlns:p14="http://schemas.microsoft.com/office/powerpoint/2010/main" val="399161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18</a:t>
            </a:fld>
            <a:endParaRPr lang="en-US" dirty="0"/>
          </a:p>
        </p:txBody>
      </p:sp>
      <p:pic>
        <p:nvPicPr>
          <p:cNvPr id="1026" name="Picture 2" descr="Image result for thank you images">
            <a:extLst>
              <a:ext uri="{FF2B5EF4-FFF2-40B4-BE49-F238E27FC236}">
                <a16:creationId xmlns:a16="http://schemas.microsoft.com/office/drawing/2014/main" id="{A98213A0-1DAC-4028-BE59-E81983B2D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4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8763000" cy="4154984"/>
          </a:xfrm>
          <a:prstGeom prst="rect">
            <a:avLst/>
          </a:prstGeom>
        </p:spPr>
        <p:txBody>
          <a:bodyPr wrap="square">
            <a:spAutoFit/>
          </a:bodyPr>
          <a:lstStyle/>
          <a:p>
            <a:pPr marL="228600" lvl="0" indent="-228600" algn="just" eaLnBrk="0" fontAlgn="base" hangingPunct="0">
              <a:spcBef>
                <a:spcPct val="0"/>
              </a:spcBef>
              <a:spcAft>
                <a:spcPct val="0"/>
              </a:spcAft>
              <a:buAutoNum type="arabicPeriod"/>
            </a:pPr>
            <a:r>
              <a:rPr lang="en-US" altLang="en-US" sz="1200" dirty="0">
                <a:solidFill>
                  <a:srgbClr val="3A3A3A"/>
                </a:solidFill>
              </a:rPr>
              <a:t>What is DevOps?</a:t>
            </a:r>
          </a:p>
          <a:p>
            <a:pPr marL="228600" lvl="0" indent="-228600" algn="just" eaLnBrk="0" fontAlgn="base" hangingPunct="0">
              <a:spcBef>
                <a:spcPct val="0"/>
              </a:spcBef>
              <a:spcAft>
                <a:spcPct val="0"/>
              </a:spcAft>
              <a:buAutoNum type="arabicPeriod"/>
            </a:pPr>
            <a:endParaRPr lang="en-US" altLang="en-US"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Our team has some ideas and wants to turn those ideas into a software application. Now, as a manager, I am confused about whether I should follow the Agile work culture or DevOps. Can you tell me why I should follow DevOps over Agile?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In terms of development and infrastructure, mention the core operations of DevOps.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some technical and business benefits of DevOps work culture?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some of the most important DevOps tools?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CI? What is its purpose?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three important DevOps KPIs.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the difference between continuous deployment and continuous delivery?</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DevOps? Is it a tool?</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the core operations of DevOps in terms of development and infrastructure?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Can one consider DevOps as an Agile methodology?</a:t>
            </a:r>
          </a:p>
        </p:txBody>
      </p:sp>
    </p:spTree>
    <p:extLst>
      <p:ext uri="{BB962C8B-B14F-4D97-AF65-F5344CB8AC3E}">
        <p14:creationId xmlns:p14="http://schemas.microsoft.com/office/powerpoint/2010/main" val="345503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609600" y="895350"/>
            <a:ext cx="4572000" cy="4020012"/>
          </a:xfrm>
        </p:spPr>
        <p:txBody>
          <a:bodyPr>
            <a:noAutofit/>
          </a:bodyPr>
          <a:lstStyle/>
          <a:p>
            <a:pPr lvl="0">
              <a:buClr>
                <a:srgbClr val="00B050"/>
              </a:buClr>
              <a:buFont typeface="Wingdings" panose="05000000000000000000" pitchFamily="2" charset="2"/>
              <a:buChar char="Ø"/>
            </a:pPr>
            <a:r>
              <a:rPr lang="en-US" sz="1400" dirty="0">
                <a:latin typeface="+mn-lt"/>
              </a:rPr>
              <a:t>What is DevOps?</a:t>
            </a:r>
          </a:p>
          <a:p>
            <a:pPr lvl="0">
              <a:buClr>
                <a:srgbClr val="00B050"/>
              </a:buClr>
              <a:buFont typeface="Wingdings" panose="05000000000000000000" pitchFamily="2" charset="2"/>
              <a:buChar char="Ø"/>
            </a:pPr>
            <a:r>
              <a:rPr lang="en-US" sz="1400" dirty="0">
                <a:latin typeface="+mn-lt"/>
              </a:rPr>
              <a:t>Why DevOps?</a:t>
            </a:r>
          </a:p>
          <a:p>
            <a:pPr lvl="1">
              <a:buClr>
                <a:schemeClr val="accent5">
                  <a:lumMod val="75000"/>
                </a:schemeClr>
              </a:buClr>
              <a:buFont typeface="Wingdings" panose="05000000000000000000" pitchFamily="2" charset="2"/>
              <a:buChar char="ü"/>
            </a:pPr>
            <a:r>
              <a:rPr lang="en-IN" sz="1400" dirty="0">
                <a:latin typeface="+mn-lt"/>
              </a:rPr>
              <a:t>Workflow of Waterfall Method</a:t>
            </a:r>
          </a:p>
          <a:p>
            <a:pPr lvl="2">
              <a:buClr>
                <a:schemeClr val="accent5">
                  <a:lumMod val="75000"/>
                </a:schemeClr>
              </a:buClr>
              <a:buFont typeface="Wingdings" panose="05000000000000000000" pitchFamily="2" charset="2"/>
              <a:buChar char="ü"/>
            </a:pPr>
            <a:r>
              <a:rPr lang="en-IN" sz="1400" dirty="0">
                <a:latin typeface="+mn-lt"/>
              </a:rPr>
              <a:t>Advantages &amp; Disadvantages</a:t>
            </a:r>
            <a:endParaRPr lang="en-US" sz="1400" dirty="0">
              <a:latin typeface="+mn-lt"/>
            </a:endParaRPr>
          </a:p>
          <a:p>
            <a:pPr lvl="1">
              <a:buClr>
                <a:schemeClr val="accent5">
                  <a:lumMod val="75000"/>
                </a:schemeClr>
              </a:buClr>
              <a:buFont typeface="Wingdings" panose="05000000000000000000" pitchFamily="2" charset="2"/>
              <a:buChar char="ü"/>
            </a:pPr>
            <a:r>
              <a:rPr lang="en-IN" sz="1400" dirty="0">
                <a:latin typeface="+mn-lt"/>
              </a:rPr>
              <a:t>Agile Software Development</a:t>
            </a:r>
          </a:p>
          <a:p>
            <a:pPr lvl="2">
              <a:buClr>
                <a:schemeClr val="accent5">
                  <a:lumMod val="75000"/>
                </a:schemeClr>
              </a:buClr>
              <a:buFont typeface="Wingdings" panose="05000000000000000000" pitchFamily="2" charset="2"/>
              <a:buChar char="ü"/>
            </a:pPr>
            <a:r>
              <a:rPr lang="en-IN" sz="1400" dirty="0">
                <a:latin typeface="+mn-lt"/>
              </a:rPr>
              <a:t>Advantages &amp; Disadvantages</a:t>
            </a:r>
          </a:p>
          <a:p>
            <a:pPr lvl="1">
              <a:buClr>
                <a:schemeClr val="accent5">
                  <a:lumMod val="75000"/>
                </a:schemeClr>
              </a:buClr>
              <a:buFont typeface="Wingdings" panose="05000000000000000000" pitchFamily="2" charset="2"/>
              <a:buChar char="ü"/>
            </a:pPr>
            <a:r>
              <a:rPr lang="en-US" sz="1400" dirty="0">
                <a:latin typeface="+mn-lt"/>
              </a:rPr>
              <a:t>DevOps</a:t>
            </a:r>
          </a:p>
          <a:p>
            <a:pPr lvl="0">
              <a:buClr>
                <a:srgbClr val="00B050"/>
              </a:buClr>
              <a:buFont typeface="Wingdings" panose="05000000000000000000" pitchFamily="2" charset="2"/>
              <a:buChar char="Ø"/>
            </a:pPr>
            <a:r>
              <a:rPr lang="en-US" altLang="en-US" sz="1400" dirty="0">
                <a:latin typeface="+mn-lt"/>
              </a:rPr>
              <a:t>Difference between Agile and DevOps</a:t>
            </a:r>
          </a:p>
          <a:p>
            <a:pPr lvl="0">
              <a:buClr>
                <a:srgbClr val="00B050"/>
              </a:buClr>
              <a:buFont typeface="Wingdings" panose="05000000000000000000" pitchFamily="2" charset="2"/>
              <a:buChar char="Ø"/>
            </a:pPr>
            <a:r>
              <a:rPr lang="en-US" sz="1400" dirty="0">
                <a:latin typeface="+mn-lt"/>
              </a:rPr>
              <a:t>Agile DevOps</a:t>
            </a:r>
          </a:p>
          <a:p>
            <a:pPr lvl="0">
              <a:buClr>
                <a:srgbClr val="00B050"/>
              </a:buClr>
              <a:buFont typeface="Wingdings" panose="05000000000000000000" pitchFamily="2" charset="2"/>
              <a:buChar char="Ø"/>
            </a:pPr>
            <a:r>
              <a:rPr lang="en-IN" sz="1400" dirty="0">
                <a:latin typeface="+mn-lt"/>
              </a:rPr>
              <a:t>DevOps Lifecycle</a:t>
            </a:r>
          </a:p>
          <a:p>
            <a:pPr lvl="0">
              <a:buClr>
                <a:srgbClr val="00B050"/>
              </a:buClr>
              <a:buFont typeface="Wingdings" panose="05000000000000000000" pitchFamily="2" charset="2"/>
              <a:buChar char="Ø"/>
            </a:pPr>
            <a:r>
              <a:rPr lang="en-IN" sz="1400" dirty="0">
                <a:latin typeface="+mn-lt"/>
              </a:rPr>
              <a:t>DevOps Lifecycle Stages</a:t>
            </a:r>
          </a:p>
          <a:p>
            <a:pPr lvl="0">
              <a:buClr>
                <a:srgbClr val="00B050"/>
              </a:buClr>
              <a:buFont typeface="Wingdings" panose="05000000000000000000" pitchFamily="2" charset="2"/>
              <a:buChar char="Ø"/>
            </a:pPr>
            <a:r>
              <a:rPr lang="en-US" sz="1400" dirty="0">
                <a:latin typeface="+mn-lt"/>
              </a:rPr>
              <a:t>DevOps Tools</a:t>
            </a:r>
          </a:p>
          <a:p>
            <a:pPr lvl="0">
              <a:buClr>
                <a:srgbClr val="00B050"/>
              </a:buClr>
              <a:buFont typeface="Wingdings" panose="05000000000000000000" pitchFamily="2" charset="2"/>
              <a:buChar char="Ø"/>
            </a:pPr>
            <a:r>
              <a:rPr lang="en-US" sz="1400" dirty="0">
                <a:latin typeface="+mn-lt"/>
              </a:rPr>
              <a:t>DevOps Principles</a:t>
            </a:r>
          </a:p>
          <a:p>
            <a:pPr lvl="0">
              <a:buClr>
                <a:srgbClr val="00B050"/>
              </a:buClr>
              <a:buFont typeface="Wingdings" panose="05000000000000000000" pitchFamily="2" charset="2"/>
              <a:buChar char="Ø"/>
            </a:pPr>
            <a:r>
              <a:rPr lang="en-IN" sz="1400" dirty="0">
                <a:latin typeface="+mn-lt"/>
              </a:rPr>
              <a:t>Roles and Responsibilities of a DevOps Engineer</a:t>
            </a:r>
            <a:endParaRPr lang="en-US" sz="14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graphicFrame>
        <p:nvGraphicFramePr>
          <p:cNvPr id="10" name="Table 9">
            <a:extLst>
              <a:ext uri="{FF2B5EF4-FFF2-40B4-BE49-F238E27FC236}">
                <a16:creationId xmlns:a16="http://schemas.microsoft.com/office/drawing/2014/main" id="{FD201BC2-F249-40E2-A693-6D82B5646D6B}"/>
              </a:ext>
            </a:extLst>
          </p:cNvPr>
          <p:cNvGraphicFramePr>
            <a:graphicFrameLocks noGrp="1"/>
          </p:cNvGraphicFramePr>
          <p:nvPr/>
        </p:nvGraphicFramePr>
        <p:xfrm>
          <a:off x="418826" y="906889"/>
          <a:ext cx="7063576" cy="1676400"/>
        </p:xfrm>
        <a:graphic>
          <a:graphicData uri="http://schemas.openxmlformats.org/drawingml/2006/table">
            <a:tbl>
              <a:tblPr/>
              <a:tblGrid>
                <a:gridCol w="1615931">
                  <a:extLst>
                    <a:ext uri="{9D8B030D-6E8A-4147-A177-3AD203B41FA5}">
                      <a16:colId xmlns:a16="http://schemas.microsoft.com/office/drawing/2014/main" val="4142006789"/>
                    </a:ext>
                  </a:extLst>
                </a:gridCol>
                <a:gridCol w="5447645">
                  <a:extLst>
                    <a:ext uri="{9D8B030D-6E8A-4147-A177-3AD203B41FA5}">
                      <a16:colId xmlns:a16="http://schemas.microsoft.com/office/drawing/2014/main" val="2479597616"/>
                    </a:ext>
                  </a:extLst>
                </a:gridCol>
              </a:tblGrid>
              <a:tr h="315080">
                <a:tc>
                  <a:txBody>
                    <a:bodyPr/>
                    <a:lstStyle/>
                    <a:p>
                      <a:pPr fontAlgn="t"/>
                      <a:r>
                        <a:rPr lang="en-US" sz="1200" b="1" dirty="0">
                          <a:effectLst/>
                          <a:latin typeface="+mn-lt"/>
                        </a:rPr>
                        <a:t>Characteristics</a:t>
                      </a:r>
                      <a:endParaRPr lang="en-US" sz="1200" dirty="0">
                        <a:effectLst/>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kern="1200" dirty="0">
                          <a:solidFill>
                            <a:schemeClr val="tx1"/>
                          </a:solidFill>
                          <a:effectLst/>
                          <a:latin typeface="+mn-lt"/>
                          <a:ea typeface="+mn-ea"/>
                          <a:cs typeface="+mn-cs"/>
                        </a:rPr>
                        <a:t>DevOps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5739229"/>
                  </a:ext>
                </a:extLst>
              </a:tr>
              <a:tr h="229318">
                <a:tc>
                  <a:txBody>
                    <a:bodyPr/>
                    <a:lstStyle/>
                    <a:p>
                      <a:pPr fontAlgn="t"/>
                      <a:r>
                        <a:rPr lang="en-US" sz="1200">
                          <a:effectLst/>
                          <a:latin typeface="+mn-lt"/>
                        </a:rPr>
                        <a:t>Basic premise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A collaboration of development and operations teams. It is more of a cultural shift.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7818674"/>
                  </a:ext>
                </a:extLst>
              </a:tr>
              <a:tr h="198838">
                <a:tc>
                  <a:txBody>
                    <a:bodyPr/>
                    <a:lstStyle/>
                    <a:p>
                      <a:pPr fontAlgn="t"/>
                      <a:r>
                        <a:rPr lang="en-US" sz="1200">
                          <a:effectLst/>
                          <a:latin typeface="+mn-lt"/>
                        </a:rPr>
                        <a:t>Related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latin typeface="+mn-lt"/>
                        </a:rPr>
                        <a:t>Agile methodology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119033"/>
                  </a:ext>
                </a:extLst>
              </a:tr>
              <a:tr h="315080">
                <a:tc>
                  <a:txBody>
                    <a:bodyPr/>
                    <a:lstStyle/>
                    <a:p>
                      <a:pPr fontAlgn="t"/>
                      <a:r>
                        <a:rPr lang="en-US" sz="1200">
                          <a:effectLst/>
                          <a:latin typeface="+mn-lt"/>
                        </a:rPr>
                        <a:t>Priorities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Resource management, communication, and teamwork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9726498"/>
                  </a:ext>
                </a:extLst>
              </a:tr>
              <a:tr h="315080">
                <a:tc>
                  <a:txBody>
                    <a:bodyPr/>
                    <a:lstStyle/>
                    <a:p>
                      <a:pPr fontAlgn="t"/>
                      <a:r>
                        <a:rPr lang="en-US" sz="1200">
                          <a:effectLst/>
                          <a:latin typeface="+mn-lt"/>
                        </a:rPr>
                        <a:t>Benefits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Speed, functionality, stability, and innovation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5047280"/>
                  </a:ext>
                </a:extLst>
              </a:tr>
            </a:tbl>
          </a:graphicData>
        </a:graphic>
      </p:graphicFrame>
      <p:sp>
        <p:nvSpPr>
          <p:cNvPr id="12" name="Rectangle 11">
            <a:extLst>
              <a:ext uri="{FF2B5EF4-FFF2-40B4-BE49-F238E27FC236}">
                <a16:creationId xmlns:a16="http://schemas.microsoft.com/office/drawing/2014/main" id="{691F9222-CDDE-4929-A8F2-7716E07CA87E}"/>
              </a:ext>
            </a:extLst>
          </p:cNvPr>
          <p:cNvSpPr/>
          <p:nvPr/>
        </p:nvSpPr>
        <p:spPr>
          <a:xfrm>
            <a:off x="175973" y="2647950"/>
            <a:ext cx="8534400" cy="2123658"/>
          </a:xfrm>
          <a:prstGeom prst="rect">
            <a:avLst/>
          </a:prstGeom>
        </p:spPr>
        <p:txBody>
          <a:bodyPr wrap="square">
            <a:spAutoFit/>
          </a:bodyPr>
          <a:lstStyle/>
          <a:p>
            <a:r>
              <a:rPr lang="en-IN" sz="1200" b="1" dirty="0">
                <a:solidFill>
                  <a:srgbClr val="3A3A3A"/>
                </a:solidFill>
              </a:rPr>
              <a:t>2. Our team has some ideas and wants to turn those ideas into a software application. Now, as a manager, I am confused about whether I should follow the Agile work culture or DevOps. Can you tell me why I should follow DevOps over Agile?</a:t>
            </a:r>
          </a:p>
          <a:p>
            <a:pPr algn="just"/>
            <a:r>
              <a:rPr lang="en-IN" sz="1200" dirty="0">
                <a:solidFill>
                  <a:srgbClr val="3A3A3A"/>
                </a:solidFill>
              </a:rPr>
              <a:t>          According to the current market trend, instead of releasing big sets of features in an application, companies are launching small features for software with better product quality and quick feedback from customers, for high customer satisfaction.</a:t>
            </a:r>
            <a:br>
              <a:rPr lang="en-IN" sz="1200" dirty="0">
                <a:solidFill>
                  <a:srgbClr val="3A3A3A"/>
                </a:solidFill>
              </a:rPr>
            </a:br>
            <a:r>
              <a:rPr lang="en-IN" sz="1200" dirty="0">
                <a:solidFill>
                  <a:srgbClr val="3A3A3A"/>
                </a:solidFill>
              </a:rPr>
              <a:t>Now, to keep up with this, we have to:</a:t>
            </a:r>
          </a:p>
          <a:p>
            <a:pPr marL="628650" lvl="1" indent="-171450">
              <a:buFont typeface="Wingdings" panose="05000000000000000000" pitchFamily="2" charset="2"/>
              <a:buChar char="ü"/>
            </a:pPr>
            <a:r>
              <a:rPr lang="en-IN" sz="1200" dirty="0">
                <a:solidFill>
                  <a:srgbClr val="3A3A3A"/>
                </a:solidFill>
              </a:rPr>
              <a:t>Increase the deployment frequency in the safest and reliable way</a:t>
            </a:r>
          </a:p>
          <a:p>
            <a:pPr marL="628650" lvl="1" indent="-171450">
              <a:buFont typeface="Wingdings" panose="05000000000000000000" pitchFamily="2" charset="2"/>
              <a:buChar char="ü"/>
            </a:pPr>
            <a:r>
              <a:rPr lang="en-IN" sz="1200" dirty="0">
                <a:solidFill>
                  <a:srgbClr val="3A3A3A"/>
                </a:solidFill>
              </a:rPr>
              <a:t>Lower the failure rate of new releases</a:t>
            </a:r>
          </a:p>
          <a:p>
            <a:pPr marL="628650" lvl="1" indent="-171450">
              <a:buFont typeface="Wingdings" panose="05000000000000000000" pitchFamily="2" charset="2"/>
              <a:buChar char="ü"/>
            </a:pPr>
            <a:r>
              <a:rPr lang="en-IN" sz="1200" dirty="0">
                <a:solidFill>
                  <a:srgbClr val="3A3A3A"/>
                </a:solidFill>
              </a:rPr>
              <a:t>Shorten the bug resolution time</a:t>
            </a:r>
          </a:p>
          <a:p>
            <a:pPr algn="just"/>
            <a:r>
              <a:rPr lang="en-IN" sz="1200" dirty="0">
                <a:solidFill>
                  <a:srgbClr val="3A3A3A"/>
                </a:solidFill>
              </a:rPr>
              <a:t>         DevOps fulfils all these requirements for fast and reliable development and deployment of a software. Companies like Amazon and Google have adopted DevOps and are launching thousands of code deployments per day. But Agile, on the other hand, only focuses on the development of a software.</a:t>
            </a:r>
            <a:endParaRPr lang="en-IN" sz="1200" b="0" i="0" dirty="0">
              <a:solidFill>
                <a:srgbClr val="3A3A3A"/>
              </a:solidFill>
              <a:effectLst/>
            </a:endParaRPr>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1424044" cy="276999"/>
          </a:xfrm>
          <a:prstGeom prst="rect">
            <a:avLst/>
          </a:prstGeom>
        </p:spPr>
        <p:txBody>
          <a:bodyPr wrap="none">
            <a:spAutoFit/>
          </a:bodyPr>
          <a:lstStyle/>
          <a:p>
            <a:pPr lvl="0" eaLnBrk="0" fontAlgn="base" hangingPunct="0">
              <a:spcBef>
                <a:spcPct val="0"/>
              </a:spcBef>
              <a:spcAft>
                <a:spcPct val="0"/>
              </a:spcAft>
            </a:pPr>
            <a:r>
              <a:rPr lang="en-US" altLang="en-US" sz="1200" b="1" dirty="0">
                <a:solidFill>
                  <a:srgbClr val="3A3A3A"/>
                </a:solidFill>
              </a:rPr>
              <a:t>1. What is DevOps?</a:t>
            </a:r>
            <a:endParaRPr lang="en-US" altLang="en-US" sz="1200" dirty="0"/>
          </a:p>
        </p:txBody>
      </p:sp>
    </p:spTree>
    <p:extLst>
      <p:ext uri="{BB962C8B-B14F-4D97-AF65-F5344CB8AC3E}">
        <p14:creationId xmlns:p14="http://schemas.microsoft.com/office/powerpoint/2010/main" val="319706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
        <p:nvSpPr>
          <p:cNvPr id="3" name="Rectangle 2">
            <a:extLst>
              <a:ext uri="{FF2B5EF4-FFF2-40B4-BE49-F238E27FC236}">
                <a16:creationId xmlns:a16="http://schemas.microsoft.com/office/drawing/2014/main" id="{2B9897A4-BE1A-4EB0-BA82-79F4264F7DA0}"/>
              </a:ext>
            </a:extLst>
          </p:cNvPr>
          <p:cNvSpPr/>
          <p:nvPr/>
        </p:nvSpPr>
        <p:spPr>
          <a:xfrm>
            <a:off x="304800" y="725091"/>
            <a:ext cx="8229600" cy="2123658"/>
          </a:xfrm>
          <a:prstGeom prst="rect">
            <a:avLst/>
          </a:prstGeom>
        </p:spPr>
        <p:txBody>
          <a:bodyPr wrap="square">
            <a:spAutoFit/>
          </a:bodyPr>
          <a:lstStyle/>
          <a:p>
            <a:r>
              <a:rPr lang="en-IN" sz="1200" b="1" dirty="0">
                <a:solidFill>
                  <a:srgbClr val="3A3A3A"/>
                </a:solidFill>
              </a:rPr>
              <a:t>3. In terms of development and infrastructure, mention the core operations of DevOps.</a:t>
            </a:r>
          </a:p>
          <a:p>
            <a:r>
              <a:rPr lang="en-IN" sz="1200" dirty="0">
                <a:solidFill>
                  <a:srgbClr val="3A3A3A"/>
                </a:solidFill>
              </a:rPr>
              <a:t>Core operations of DevOps include:</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Development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Version Control</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Testing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Integration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Deployment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Delivery</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Configuration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Monitoring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Feedback</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38359E8F-32FB-47E8-8365-DC1FB4496D2A}"/>
              </a:ext>
            </a:extLst>
          </p:cNvPr>
          <p:cNvSpPr/>
          <p:nvPr/>
        </p:nvSpPr>
        <p:spPr>
          <a:xfrm>
            <a:off x="294012" y="2800350"/>
            <a:ext cx="6792587" cy="1938992"/>
          </a:xfrm>
          <a:prstGeom prst="rect">
            <a:avLst/>
          </a:prstGeom>
        </p:spPr>
        <p:txBody>
          <a:bodyPr wrap="square">
            <a:spAutoFit/>
          </a:bodyPr>
          <a:lstStyle/>
          <a:p>
            <a:r>
              <a:rPr lang="en-IN" sz="1200" b="1" dirty="0">
                <a:solidFill>
                  <a:srgbClr val="3A3A3A"/>
                </a:solidFill>
              </a:rPr>
              <a:t>4. What are some technical and business benefits of DevOps work culture?</a:t>
            </a:r>
          </a:p>
          <a:p>
            <a:pPr algn="just"/>
            <a:r>
              <a:rPr lang="en-IN" sz="1200" dirty="0">
                <a:solidFill>
                  <a:srgbClr val="3A3A3A"/>
                </a:solidFill>
              </a:rPr>
              <a:t>           Technical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Continuous software delivery</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Less complex problems to fix</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bug resolution</a:t>
            </a:r>
          </a:p>
          <a:p>
            <a:pPr lvl="1">
              <a:buClr>
                <a:schemeClr val="accent5">
                  <a:lumMod val="75000"/>
                </a:schemeClr>
              </a:buClr>
            </a:pPr>
            <a:endParaRPr lang="en-IN" sz="1200" dirty="0">
              <a:solidFill>
                <a:srgbClr val="3A3A3A"/>
              </a:solidFill>
            </a:endParaRPr>
          </a:p>
          <a:p>
            <a:pPr algn="just"/>
            <a:r>
              <a:rPr lang="en-IN" sz="1200" dirty="0">
                <a:solidFill>
                  <a:srgbClr val="3A3A3A"/>
                </a:solidFill>
              </a:rPr>
              <a:t>           Business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delivery of features for customer satisfaction</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stable operating environments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time available to add product value</a:t>
            </a:r>
            <a:endParaRPr lang="en-IN" sz="1200" b="0" i="0" dirty="0">
              <a:solidFill>
                <a:srgbClr val="3A3A3A"/>
              </a:solidFill>
              <a:effectLst/>
            </a:endParaRPr>
          </a:p>
        </p:txBody>
      </p:sp>
    </p:spTree>
    <p:extLst>
      <p:ext uri="{BB962C8B-B14F-4D97-AF65-F5344CB8AC3E}">
        <p14:creationId xmlns:p14="http://schemas.microsoft.com/office/powerpoint/2010/main" val="413090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Rectangle 5">
            <a:extLst>
              <a:ext uri="{FF2B5EF4-FFF2-40B4-BE49-F238E27FC236}">
                <a16:creationId xmlns:a16="http://schemas.microsoft.com/office/drawing/2014/main" id="{3D6A365D-A70F-4F4D-9D62-8C4829778419}"/>
              </a:ext>
            </a:extLst>
          </p:cNvPr>
          <p:cNvSpPr/>
          <p:nvPr/>
        </p:nvSpPr>
        <p:spPr>
          <a:xfrm>
            <a:off x="186017" y="742950"/>
            <a:ext cx="4572000" cy="1938992"/>
          </a:xfrm>
          <a:prstGeom prst="rect">
            <a:avLst/>
          </a:prstGeom>
        </p:spPr>
        <p:txBody>
          <a:bodyPr>
            <a:spAutoFit/>
          </a:bodyPr>
          <a:lstStyle/>
          <a:p>
            <a:r>
              <a:rPr lang="en-IN" sz="1200" b="1" dirty="0">
                <a:solidFill>
                  <a:srgbClr val="3A3A3A"/>
                </a:solidFill>
              </a:rPr>
              <a:t>5. Name some of the most important DevOps tools?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Git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Maven</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Selenium</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Jenkins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Docker</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Puppet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Chef</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Ansible</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Nagios</a:t>
            </a:r>
            <a:endParaRPr lang="en-IN" sz="1200" b="0" i="0" dirty="0">
              <a:solidFill>
                <a:srgbClr val="3A3A3A"/>
              </a:solidFill>
              <a:effectLst/>
            </a:endParaRPr>
          </a:p>
        </p:txBody>
      </p:sp>
      <p:sp>
        <p:nvSpPr>
          <p:cNvPr id="7" name="Rectangle 6">
            <a:extLst>
              <a:ext uri="{FF2B5EF4-FFF2-40B4-BE49-F238E27FC236}">
                <a16:creationId xmlns:a16="http://schemas.microsoft.com/office/drawing/2014/main" id="{08ED2569-BEE6-481B-BF46-7A56F4CD0D63}"/>
              </a:ext>
            </a:extLst>
          </p:cNvPr>
          <p:cNvSpPr/>
          <p:nvPr/>
        </p:nvSpPr>
        <p:spPr>
          <a:xfrm>
            <a:off x="228600" y="2681942"/>
            <a:ext cx="8534400" cy="2123658"/>
          </a:xfrm>
          <a:prstGeom prst="rect">
            <a:avLst/>
          </a:prstGeom>
        </p:spPr>
        <p:txBody>
          <a:bodyPr wrap="square">
            <a:spAutoFit/>
          </a:bodyPr>
          <a:lstStyle/>
          <a:p>
            <a:r>
              <a:rPr lang="en-IN" sz="1200" b="1" dirty="0">
                <a:solidFill>
                  <a:srgbClr val="3A3A3A"/>
                </a:solidFill>
              </a:rPr>
              <a:t>6. What is CI? What is its purpose?</a:t>
            </a:r>
          </a:p>
          <a:p>
            <a:pPr algn="just"/>
            <a:r>
              <a:rPr lang="en-IN" sz="1200" dirty="0">
                <a:solidFill>
                  <a:srgbClr val="3A3A3A"/>
                </a:solidFill>
              </a:rPr>
              <a:t>             CI or Continuous Integration is the process of compiling the entire code base, every time a member of the software development team checks the code, into the shared source code repository.</a:t>
            </a:r>
          </a:p>
          <a:p>
            <a:pPr algn="just"/>
            <a:endParaRPr lang="en-IN" sz="1200" dirty="0">
              <a:solidFill>
                <a:srgbClr val="3A3A3A"/>
              </a:solidFill>
            </a:endParaRPr>
          </a:p>
          <a:p>
            <a:pPr algn="just"/>
            <a:r>
              <a:rPr lang="en-IN" sz="1200" dirty="0">
                <a:solidFill>
                  <a:srgbClr val="3A3A3A"/>
                </a:solidFill>
              </a:rPr>
              <a:t>             If a team member checks into the code file with a bug, then the build gets broken. In this sort of scenario, other developers can’t synchronize the shared source code repository without introducing compilation errors into their own local workspaces. Thus, collaborative and shared software development cannot go forward.</a:t>
            </a:r>
          </a:p>
          <a:p>
            <a:pPr algn="just"/>
            <a:endParaRPr lang="en-IN" sz="1200" dirty="0">
              <a:solidFill>
                <a:srgbClr val="3A3A3A"/>
              </a:solidFill>
            </a:endParaRPr>
          </a:p>
          <a:p>
            <a:pPr algn="just"/>
            <a:r>
              <a:rPr lang="en-IN" sz="1200" dirty="0">
                <a:solidFill>
                  <a:srgbClr val="3A3A3A"/>
                </a:solidFill>
              </a:rPr>
              <a:t>              When a CI build breaks, it is crucial that the problem is corrected immediately. A CI process often includes a suite of unit, and integration and regression tests that run every time the compilation succeeds. If any of these tests fail, the build will be considered unstable, not broken.</a:t>
            </a:r>
            <a:endParaRPr lang="en-IN" sz="1200" b="0" i="0" dirty="0">
              <a:solidFill>
                <a:srgbClr val="3A3A3A"/>
              </a:solidFill>
              <a:effectLst/>
            </a:endParaRPr>
          </a:p>
        </p:txBody>
      </p:sp>
    </p:spTree>
    <p:extLst>
      <p:ext uri="{BB962C8B-B14F-4D97-AF65-F5344CB8AC3E}">
        <p14:creationId xmlns:p14="http://schemas.microsoft.com/office/powerpoint/2010/main" val="318746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23</a:t>
            </a:fld>
            <a:endParaRPr lang="en-US" dirty="0"/>
          </a:p>
        </p:txBody>
      </p:sp>
      <p:sp>
        <p:nvSpPr>
          <p:cNvPr id="3" name="Rectangle 2">
            <a:extLst>
              <a:ext uri="{FF2B5EF4-FFF2-40B4-BE49-F238E27FC236}">
                <a16:creationId xmlns:a16="http://schemas.microsoft.com/office/drawing/2014/main" id="{7FB5EFE1-1482-430B-AAC0-A76E17B6324C}"/>
              </a:ext>
            </a:extLst>
          </p:cNvPr>
          <p:cNvSpPr/>
          <p:nvPr/>
        </p:nvSpPr>
        <p:spPr>
          <a:xfrm>
            <a:off x="86068" y="742950"/>
            <a:ext cx="8753132" cy="2123658"/>
          </a:xfrm>
          <a:prstGeom prst="rect">
            <a:avLst/>
          </a:prstGeom>
        </p:spPr>
        <p:txBody>
          <a:bodyPr wrap="square">
            <a:spAutoFit/>
          </a:bodyPr>
          <a:lstStyle/>
          <a:p>
            <a:r>
              <a:rPr lang="en-IN" sz="1200" b="1" dirty="0">
                <a:solidFill>
                  <a:srgbClr val="3A3A3A"/>
                </a:solidFill>
              </a:rPr>
              <a:t>7. Name three important DevOps KPIs.</a:t>
            </a:r>
          </a:p>
          <a:p>
            <a:pPr algn="just"/>
            <a:r>
              <a:rPr lang="en-IN" sz="1200" dirty="0">
                <a:solidFill>
                  <a:srgbClr val="3A3A3A"/>
                </a:solidFill>
              </a:rPr>
              <a:t>       Three of the most common DevOps KPIs are:</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Mean time to failure recovery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Deployment frequency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Percentage of failed deployments</a:t>
            </a:r>
          </a:p>
          <a:p>
            <a:pPr lvl="1">
              <a:buClr>
                <a:schemeClr val="accent2">
                  <a:lumMod val="75000"/>
                </a:schemeClr>
              </a:buClr>
            </a:pPr>
            <a:endParaRPr lang="en-IN" sz="1200" dirty="0">
              <a:solidFill>
                <a:srgbClr val="3A3A3A"/>
              </a:solidFill>
            </a:endParaRPr>
          </a:p>
          <a:p>
            <a:r>
              <a:rPr lang="en-IN" sz="1200" b="1" dirty="0">
                <a:solidFill>
                  <a:srgbClr val="3A3A3A"/>
                </a:solidFill>
              </a:rPr>
              <a:t>8. What is the difference between continuous deployment and continuous delivery?</a:t>
            </a:r>
          </a:p>
          <a:p>
            <a:pPr algn="just"/>
            <a:r>
              <a:rPr lang="en-IN" sz="1200" dirty="0">
                <a:solidFill>
                  <a:srgbClr val="3A3A3A"/>
                </a:solidFill>
              </a:rPr>
              <a:t>       Continuous deployment is fully automated, and the deployment to production needs no manual intervention in continuous deployment; whereas, in continuous delivery, the deployment to production requires some manual intervention for change management in the organization, and it needs to be approved by the manager or higher authorities to be deployed in production. According to your organization’s application risk factor, continuous deployment/delivery approach will be chosen.</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8F0935F8-76A6-4A21-912C-5DE6C1A2053C}"/>
              </a:ext>
            </a:extLst>
          </p:cNvPr>
          <p:cNvSpPr/>
          <p:nvPr/>
        </p:nvSpPr>
        <p:spPr>
          <a:xfrm>
            <a:off x="86068" y="2875516"/>
            <a:ext cx="8753132" cy="646331"/>
          </a:xfrm>
          <a:prstGeom prst="rect">
            <a:avLst/>
          </a:prstGeom>
        </p:spPr>
        <p:txBody>
          <a:bodyPr wrap="square">
            <a:spAutoFit/>
          </a:bodyPr>
          <a:lstStyle/>
          <a:p>
            <a:r>
              <a:rPr lang="en-IN" sz="1200" b="1" dirty="0">
                <a:solidFill>
                  <a:srgbClr val="3A3A3A"/>
                </a:solidFill>
              </a:rPr>
              <a:t>9. What is DevOps? Is it a tool?</a:t>
            </a:r>
          </a:p>
          <a:p>
            <a:pPr algn="just"/>
            <a:r>
              <a:rPr lang="en-IN" sz="1200" dirty="0">
                <a:solidFill>
                  <a:srgbClr val="3A3A3A"/>
                </a:solidFill>
              </a:rPr>
              <a:t>       DevOps can’t be referred to as a tool; it is a collaborative work culture that combines development and operations teams for continuous development, continuous testing, continuous integration, continuous deployment, and continuous monitoring.</a:t>
            </a:r>
            <a:endParaRPr lang="en-IN" sz="1200" b="0" i="0" dirty="0">
              <a:solidFill>
                <a:srgbClr val="3A3A3A"/>
              </a:solidFill>
              <a:effectLst/>
            </a:endParaRPr>
          </a:p>
        </p:txBody>
      </p:sp>
      <p:sp>
        <p:nvSpPr>
          <p:cNvPr id="8" name="Rectangle 7">
            <a:extLst>
              <a:ext uri="{FF2B5EF4-FFF2-40B4-BE49-F238E27FC236}">
                <a16:creationId xmlns:a16="http://schemas.microsoft.com/office/drawing/2014/main" id="{F3BBA9BC-16A0-4334-8961-CE55590CC115}"/>
              </a:ext>
            </a:extLst>
          </p:cNvPr>
          <p:cNvSpPr/>
          <p:nvPr/>
        </p:nvSpPr>
        <p:spPr>
          <a:xfrm>
            <a:off x="64688" y="3562350"/>
            <a:ext cx="8753132" cy="646331"/>
          </a:xfrm>
          <a:prstGeom prst="rect">
            <a:avLst/>
          </a:prstGeom>
        </p:spPr>
        <p:txBody>
          <a:bodyPr wrap="square">
            <a:spAutoFit/>
          </a:bodyPr>
          <a:lstStyle/>
          <a:p>
            <a:r>
              <a:rPr lang="en-IN" sz="1200" b="1" dirty="0">
                <a:solidFill>
                  <a:srgbClr val="3A3A3A"/>
                </a:solidFill>
              </a:rPr>
              <a:t>10. What are the core operations of DevOps in terms of development and infrastructure?</a:t>
            </a:r>
          </a:p>
          <a:p>
            <a:pPr algn="just"/>
            <a:r>
              <a:rPr lang="en-IN" sz="1200" dirty="0">
                <a:solidFill>
                  <a:srgbClr val="3A3A3A"/>
                </a:solidFill>
              </a:rPr>
              <a:t>        The core operations of DevOps are application development, version control, unit testing, deployment with infrastructure, monitoring, configuration, and orchestration.</a:t>
            </a:r>
            <a:endParaRPr lang="en-IN" sz="1200" b="0" i="0" dirty="0">
              <a:solidFill>
                <a:srgbClr val="3A3A3A"/>
              </a:solidFill>
              <a:effectLst/>
            </a:endParaRPr>
          </a:p>
        </p:txBody>
      </p:sp>
      <p:sp>
        <p:nvSpPr>
          <p:cNvPr id="9" name="Rectangle 8">
            <a:extLst>
              <a:ext uri="{FF2B5EF4-FFF2-40B4-BE49-F238E27FC236}">
                <a16:creationId xmlns:a16="http://schemas.microsoft.com/office/drawing/2014/main" id="{809816F2-31B1-4837-8AE6-B9C893302706}"/>
              </a:ext>
            </a:extLst>
          </p:cNvPr>
          <p:cNvSpPr/>
          <p:nvPr/>
        </p:nvSpPr>
        <p:spPr>
          <a:xfrm>
            <a:off x="72910" y="4258092"/>
            <a:ext cx="8613889" cy="461665"/>
          </a:xfrm>
          <a:prstGeom prst="rect">
            <a:avLst/>
          </a:prstGeom>
        </p:spPr>
        <p:txBody>
          <a:bodyPr wrap="square">
            <a:spAutoFit/>
          </a:bodyPr>
          <a:lstStyle/>
          <a:p>
            <a:r>
              <a:rPr lang="en-IN" sz="1200" b="1" dirty="0">
                <a:solidFill>
                  <a:srgbClr val="3A3A3A"/>
                </a:solidFill>
              </a:rPr>
              <a:t>11. Can one consider DevOps as an Agile methodology?</a:t>
            </a:r>
          </a:p>
          <a:p>
            <a:pPr algn="just"/>
            <a:r>
              <a:rPr lang="en-IN" sz="1200" dirty="0">
                <a:solidFill>
                  <a:srgbClr val="3A3A3A"/>
                </a:solidFill>
              </a:rPr>
              <a:t>        DevOps can be considered as complementary to the Agile methodology but not completely similar.</a:t>
            </a:r>
            <a:endParaRPr lang="en-IN" sz="1200" b="0" i="0" dirty="0">
              <a:solidFill>
                <a:srgbClr val="3A3A3A"/>
              </a:solidFill>
              <a:effectLst/>
            </a:endParaRPr>
          </a:p>
        </p:txBody>
      </p:sp>
    </p:spTree>
    <p:extLst>
      <p:ext uri="{BB962C8B-B14F-4D97-AF65-F5344CB8AC3E}">
        <p14:creationId xmlns:p14="http://schemas.microsoft.com/office/powerpoint/2010/main" val="12172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What is DevOps?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15988" y="819150"/>
            <a:ext cx="8607224" cy="3754874"/>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IN" sz="1400" dirty="0"/>
              <a:t>DevOps is a </a:t>
            </a:r>
            <a:r>
              <a:rPr lang="en-US" sz="1400" dirty="0"/>
              <a:t>practice or methodology or </a:t>
            </a:r>
            <a:r>
              <a:rPr lang="en-IN" sz="1400" dirty="0"/>
              <a:t>culture which promotes collaboration between Development and Operations Team to deploy code to production faster in an automated &amp; repeatable way. The word 'DevOps' is a combination of two words 'development' and 'operations.’</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r>
              <a:rPr lang="en-IN" sz="1400" dirty="0"/>
              <a:t>DevOps helps to increases an organization's speed to deliver applications and services. It allows organizations to serve their customers better and compete more strongly in the market.</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r>
              <a:rPr lang="en-IN" sz="1400" dirty="0"/>
              <a:t>In simple words, DevOps can be defined as an alignment of development and IT operations with better communication and collaboration.</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pic>
        <p:nvPicPr>
          <p:cNvPr id="6" name="Picture 5" descr="A close up of a logo&#10;&#10;Description automatically generated">
            <a:extLst>
              <a:ext uri="{FF2B5EF4-FFF2-40B4-BE49-F238E27FC236}">
                <a16:creationId xmlns:a16="http://schemas.microsoft.com/office/drawing/2014/main" id="{AAF0431B-8524-40FD-875A-E2FB059EB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318" y="2887761"/>
            <a:ext cx="3048000" cy="1686263"/>
          </a:xfrm>
          <a:prstGeom prst="rect">
            <a:avLst/>
          </a:prstGeom>
        </p:spPr>
      </p:pic>
      <p:pic>
        <p:nvPicPr>
          <p:cNvPr id="14338" name="Picture 2" descr="Image result for what is devops">
            <a:extLst>
              <a:ext uri="{FF2B5EF4-FFF2-40B4-BE49-F238E27FC236}">
                <a16:creationId xmlns:a16="http://schemas.microsoft.com/office/drawing/2014/main" id="{B84AE46F-948D-45B1-878F-DCA8186C4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24150"/>
            <a:ext cx="2667000" cy="205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Waterfall Method</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3077766"/>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IN" sz="1200" dirty="0"/>
              <a:t>Before DevOps, Waterfall Model was the earliest SDLC approach that was used for Software Development in a sequential flow.</a:t>
            </a:r>
          </a:p>
          <a:p>
            <a:pPr>
              <a:buClr>
                <a:schemeClr val="accent5">
                  <a:lumMod val="75000"/>
                </a:schemeClr>
              </a:buClr>
            </a:pPr>
            <a:endParaRPr lang="en-IN" sz="1400" dirty="0"/>
          </a:p>
          <a:p>
            <a:r>
              <a:rPr lang="en-IN" sz="1400" b="1" dirty="0"/>
              <a:t>Workflow of Waterfall Method:</a:t>
            </a:r>
          </a:p>
          <a:p>
            <a:r>
              <a:rPr lang="en-IN" sz="1000" dirty="0"/>
              <a:t>Let’s consider you’re developing your software using the Waterfall Method. So, these are the aspects that will occur during your SDLC if you’re using this method:</a:t>
            </a:r>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pic>
        <p:nvPicPr>
          <p:cNvPr id="1028" name="Picture 4">
            <a:extLst>
              <a:ext uri="{FF2B5EF4-FFF2-40B4-BE49-F238E27FC236}">
                <a16:creationId xmlns:a16="http://schemas.microsoft.com/office/drawing/2014/main" id="{5B299204-2AFD-4213-87DA-02923E7C1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7" y="1581150"/>
            <a:ext cx="2332447"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44EB2-C8D4-4437-BE19-E4CD8071C991}"/>
              </a:ext>
            </a:extLst>
          </p:cNvPr>
          <p:cNvSpPr txBox="1"/>
          <p:nvPr/>
        </p:nvSpPr>
        <p:spPr>
          <a:xfrm>
            <a:off x="2435453" y="1502634"/>
            <a:ext cx="6327547" cy="3477875"/>
          </a:xfrm>
          <a:prstGeom prst="rect">
            <a:avLst/>
          </a:prstGeom>
          <a:noFill/>
        </p:spPr>
        <p:txBody>
          <a:bodyPr wrap="square" rtlCol="0">
            <a:spAutoFit/>
          </a:bodyPr>
          <a:lstStyle/>
          <a:p>
            <a:pPr algn="just"/>
            <a:r>
              <a:rPr lang="en-IN" sz="1100" b="1" dirty="0"/>
              <a:t>Feasibility Check: </a:t>
            </a:r>
            <a:r>
              <a:rPr lang="en-IN" sz="1100" dirty="0"/>
              <a:t>Feasibility phase is used for determining whether this approach/technique will be feasible enough for developing the software.</a:t>
            </a:r>
          </a:p>
          <a:p>
            <a:pPr algn="just"/>
            <a:endParaRPr lang="en-IN" sz="1100" dirty="0"/>
          </a:p>
          <a:p>
            <a:pPr algn="just"/>
            <a:r>
              <a:rPr lang="en-IN" sz="1100" b="1" dirty="0"/>
              <a:t>Analysis of the System Requirements: </a:t>
            </a:r>
            <a:r>
              <a:rPr lang="en-IN" sz="1100" dirty="0"/>
              <a:t>Analyse from the customers point of view and gather the information about the system and the software requirements, these requirements list will be captured in a document in a need to remove any incompleteness in that particular product.</a:t>
            </a:r>
          </a:p>
          <a:p>
            <a:pPr algn="just"/>
            <a:endParaRPr lang="en-IN" sz="1100" dirty="0"/>
          </a:p>
          <a:p>
            <a:pPr algn="just"/>
            <a:r>
              <a:rPr lang="en-IN" sz="1100" b="1" dirty="0"/>
              <a:t>Design: </a:t>
            </a:r>
            <a:r>
              <a:rPr lang="en-IN" sz="1100" dirty="0"/>
              <a:t>The goal of this phase is to transform software requirement specification (SRS) document into an ordered structure which is appropriate for the implementation in a programming language</a:t>
            </a:r>
          </a:p>
          <a:p>
            <a:pPr algn="just"/>
            <a:endParaRPr lang="en-IN" sz="1100" dirty="0"/>
          </a:p>
          <a:p>
            <a:pPr algn="just"/>
            <a:r>
              <a:rPr lang="en-IN" sz="1100" b="1" dirty="0"/>
              <a:t>Coding and Unit Testing: </a:t>
            </a:r>
            <a:r>
              <a:rPr lang="en-IN" sz="1100" dirty="0"/>
              <a:t>The design that we created previously is supposed to get converted into a source code then every design module is coded and checked individually if they are working in a proper manner.</a:t>
            </a:r>
          </a:p>
          <a:p>
            <a:pPr algn="just"/>
            <a:endParaRPr lang="en-IN" sz="1100" dirty="0"/>
          </a:p>
          <a:p>
            <a:pPr algn="just"/>
            <a:r>
              <a:rPr lang="en-IN" sz="1100" b="1" dirty="0"/>
              <a:t>Integration and System Testing: </a:t>
            </a:r>
            <a:r>
              <a:rPr lang="en-IN" sz="1100" dirty="0"/>
              <a:t>After the design of each module has been coded, then the integration of these modules is carried out appropriately, then these integrated modules are tested individually as a resultant. After this, an </a:t>
            </a:r>
            <a:r>
              <a:rPr lang="en-IN" sz="1100" b="1" dirty="0"/>
              <a:t>acceptance testing </a:t>
            </a:r>
            <a:r>
              <a:rPr lang="en-IN" sz="1100" dirty="0"/>
              <a:t>is carried out in which product is delivered and tested by the customer whether to accept it or reject it.</a:t>
            </a:r>
          </a:p>
          <a:p>
            <a:pPr algn="just"/>
            <a:endParaRPr lang="en-IN" sz="1100" dirty="0"/>
          </a:p>
          <a:p>
            <a:pPr algn="just"/>
            <a:r>
              <a:rPr lang="en-IN" sz="1100" b="1" dirty="0"/>
              <a:t>Maintenance: </a:t>
            </a:r>
            <a:r>
              <a:rPr lang="en-IN" sz="1100" dirty="0"/>
              <a:t>Maintenance is that phase of the software lifecycle where 60% of the efforts are spent during the whole software development process. </a:t>
            </a:r>
          </a:p>
        </p:txBody>
      </p:sp>
    </p:spTree>
    <p:extLst>
      <p:ext uri="{BB962C8B-B14F-4D97-AF65-F5344CB8AC3E}">
        <p14:creationId xmlns:p14="http://schemas.microsoft.com/office/powerpoint/2010/main" val="279106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Waterfall Method </a:t>
            </a:r>
            <a:r>
              <a:rPr lang="en-US" sz="2800" b="1" dirty="0">
                <a:latin typeface="+mj-lt"/>
              </a:rPr>
              <a:t>Pros &amp; Cons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76200" y="895350"/>
            <a:ext cx="8991599" cy="3108543"/>
          </a:xfrm>
          <a:prstGeom prst="rect">
            <a:avLst/>
          </a:prstGeom>
        </p:spPr>
        <p:txBody>
          <a:bodyPr wrap="square">
            <a:spAutoFit/>
          </a:bodyPr>
          <a:lstStyle/>
          <a:p>
            <a:pPr algn="just"/>
            <a:r>
              <a:rPr lang="en-IN" sz="1400" b="1" dirty="0"/>
              <a:t>Pros:</a:t>
            </a:r>
          </a:p>
          <a:p>
            <a:pPr marL="800100" lvl="1" indent="-342900" algn="just">
              <a:buClr>
                <a:schemeClr val="tx2">
                  <a:lumMod val="60000"/>
                  <a:lumOff val="40000"/>
                </a:schemeClr>
              </a:buClr>
              <a:buFont typeface="Wingdings" panose="05000000000000000000" pitchFamily="2" charset="2"/>
              <a:buChar char="ü"/>
            </a:pPr>
            <a:r>
              <a:rPr lang="en-IN" sz="1400" dirty="0"/>
              <a:t>This method was easy and simple to use.</a:t>
            </a:r>
          </a:p>
          <a:p>
            <a:pPr marL="800100" lvl="1" indent="-342900" algn="just">
              <a:buClr>
                <a:schemeClr val="tx2">
                  <a:lumMod val="60000"/>
                  <a:lumOff val="40000"/>
                </a:schemeClr>
              </a:buClr>
              <a:buFont typeface="Wingdings" panose="05000000000000000000" pitchFamily="2" charset="2"/>
              <a:buChar char="ü"/>
            </a:pPr>
            <a:r>
              <a:rPr lang="en-IN" sz="1400" dirty="0"/>
              <a:t>Easy to manage due to the rigid model.</a:t>
            </a:r>
          </a:p>
          <a:p>
            <a:pPr marL="800100" lvl="1" indent="-342900" algn="just">
              <a:buClr>
                <a:schemeClr val="tx2">
                  <a:lumMod val="60000"/>
                  <a:lumOff val="40000"/>
                </a:schemeClr>
              </a:buClr>
              <a:buFont typeface="Wingdings" panose="05000000000000000000" pitchFamily="2" charset="2"/>
              <a:buChar char="ü"/>
            </a:pPr>
            <a:r>
              <a:rPr lang="en-IN" sz="1400" dirty="0"/>
              <a:t>Each phase had review process making it less vulnerable to errors.</a:t>
            </a:r>
          </a:p>
          <a:p>
            <a:pPr marL="800100" lvl="1" indent="-342900" algn="just">
              <a:buClr>
                <a:schemeClr val="tx2">
                  <a:lumMod val="60000"/>
                  <a:lumOff val="40000"/>
                </a:schemeClr>
              </a:buClr>
              <a:buFont typeface="Wingdings" panose="05000000000000000000" pitchFamily="2" charset="2"/>
              <a:buChar char="ü"/>
            </a:pPr>
            <a:r>
              <a:rPr lang="en-IN" sz="1400" dirty="0"/>
              <a:t>One at a time process phases, due to which these phases do not overlap each other.</a:t>
            </a:r>
          </a:p>
          <a:p>
            <a:pPr marL="800100" lvl="1" indent="-342900" algn="just">
              <a:buClr>
                <a:schemeClr val="tx2">
                  <a:lumMod val="60000"/>
                  <a:lumOff val="40000"/>
                </a:schemeClr>
              </a:buClr>
              <a:buFont typeface="Wingdings" panose="05000000000000000000" pitchFamily="2" charset="2"/>
              <a:buChar char="ü"/>
            </a:pPr>
            <a:r>
              <a:rPr lang="en-IN" sz="1400" dirty="0"/>
              <a:t>Reliable for the small projects.</a:t>
            </a:r>
          </a:p>
          <a:p>
            <a:pPr lvl="1" algn="just">
              <a:buClr>
                <a:schemeClr val="tx2">
                  <a:lumMod val="60000"/>
                  <a:lumOff val="40000"/>
                </a:schemeClr>
              </a:buClr>
            </a:pPr>
            <a:endParaRPr lang="en-IN" sz="1400" dirty="0"/>
          </a:p>
          <a:p>
            <a:pPr algn="just"/>
            <a:r>
              <a:rPr lang="en-IN" sz="1400" b="1" dirty="0"/>
              <a:t>Cons:</a:t>
            </a:r>
          </a:p>
          <a:p>
            <a:pPr marL="742950" lvl="1" indent="-285750" algn="just">
              <a:buClr>
                <a:schemeClr val="tx2">
                  <a:lumMod val="60000"/>
                  <a:lumOff val="40000"/>
                </a:schemeClr>
              </a:buClr>
              <a:buFont typeface="Wingdings" panose="05000000000000000000" pitchFamily="2" charset="2"/>
              <a:buChar char="ü"/>
            </a:pPr>
            <a:r>
              <a:rPr lang="en-IN" sz="1400" dirty="0"/>
              <a:t>While your application is in testing stage, it gets really difficult to go back and make changes to any issues those were developed in previous steps due to miscommunication or the lack of knowledge.</a:t>
            </a:r>
          </a:p>
          <a:p>
            <a:pPr marL="742950" lvl="1" indent="-285750" algn="just">
              <a:buClr>
                <a:schemeClr val="tx2">
                  <a:lumMod val="60000"/>
                  <a:lumOff val="40000"/>
                </a:schemeClr>
              </a:buClr>
              <a:buFont typeface="Wingdings" panose="05000000000000000000" pitchFamily="2" charset="2"/>
              <a:buChar char="ü"/>
            </a:pPr>
            <a:r>
              <a:rPr lang="en-IN" sz="1400" dirty="0"/>
              <a:t>It was a risky process as it was difficult to diagnose and provide the feedback.</a:t>
            </a:r>
          </a:p>
          <a:p>
            <a:pPr marL="742950" lvl="1" indent="-285750" algn="just">
              <a:buClr>
                <a:schemeClr val="tx2">
                  <a:lumMod val="60000"/>
                  <a:lumOff val="40000"/>
                </a:schemeClr>
              </a:buClr>
              <a:buFont typeface="Wingdings" panose="05000000000000000000" pitchFamily="2" charset="2"/>
              <a:buChar char="ü"/>
            </a:pPr>
            <a:r>
              <a:rPr lang="en-IN" sz="1400" dirty="0"/>
              <a:t>Its main focus was to help the internal teams to work efficiently, it used to exclude the end user/clients due to which majority people did not trust this methodology.</a:t>
            </a:r>
          </a:p>
          <a:p>
            <a:pPr marL="742950" lvl="1" indent="-285750" algn="just">
              <a:buClr>
                <a:schemeClr val="tx2">
                  <a:lumMod val="60000"/>
                  <a:lumOff val="40000"/>
                </a:schemeClr>
              </a:buClr>
              <a:buFont typeface="Wingdings" panose="05000000000000000000" pitchFamily="2" charset="2"/>
              <a:buChar char="ü"/>
            </a:pPr>
            <a:r>
              <a:rPr lang="en-IN" sz="1400" dirty="0"/>
              <a:t>Delays in testing process, because this method insists the teams to wait until this process is on 4th or 6th stage.</a:t>
            </a:r>
          </a:p>
        </p:txBody>
      </p:sp>
    </p:spTree>
    <p:extLst>
      <p:ext uri="{BB962C8B-B14F-4D97-AF65-F5344CB8AC3E}">
        <p14:creationId xmlns:p14="http://schemas.microsoft.com/office/powerpoint/2010/main" val="159073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Agile Software Development</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263905" y="819150"/>
            <a:ext cx="8499095" cy="3970318"/>
          </a:xfrm>
          <a:prstGeom prst="rect">
            <a:avLst/>
          </a:prstGeom>
        </p:spPr>
        <p:txBody>
          <a:bodyPr wrap="square">
            <a:spAutoFit/>
          </a:bodyPr>
          <a:lstStyle/>
          <a:p>
            <a:r>
              <a:rPr lang="en-IN" sz="1200" dirty="0"/>
              <a:t>Agile refers to an incremental approach like Waterfall model, but with the iterative approach along with focusing on customers feedback and small rapid changes as well as releases. It basically breaks the product into smaller divisions and finally integrates them for the testing process.</a:t>
            </a:r>
          </a:p>
          <a:p>
            <a:endParaRPr lang="en-IN" sz="1200" b="1" dirty="0"/>
          </a:p>
          <a:p>
            <a:r>
              <a:rPr lang="en-IN" sz="1200" b="1" dirty="0"/>
              <a:t>Advantages:</a:t>
            </a:r>
          </a:p>
          <a:p>
            <a:pPr marL="171450" indent="-171450">
              <a:buClr>
                <a:schemeClr val="tx2">
                  <a:lumMod val="60000"/>
                  <a:lumOff val="40000"/>
                </a:schemeClr>
              </a:buClr>
              <a:buFont typeface="Wingdings" panose="05000000000000000000" pitchFamily="2" charset="2"/>
              <a:buChar char="ü"/>
            </a:pPr>
            <a:r>
              <a:rPr lang="en-IN" sz="1200" dirty="0"/>
              <a:t>It prefers to take customer’s feedback throughout the project, which gives enough time to team for making decisions quickly.</a:t>
            </a:r>
          </a:p>
          <a:p>
            <a:pPr marL="171450" indent="-171450">
              <a:buClr>
                <a:schemeClr val="tx2">
                  <a:lumMod val="60000"/>
                  <a:lumOff val="40000"/>
                </a:schemeClr>
              </a:buClr>
              <a:buFont typeface="Wingdings" panose="05000000000000000000" pitchFamily="2" charset="2"/>
              <a:buChar char="ü"/>
            </a:pPr>
            <a:r>
              <a:rPr lang="en-IN" sz="1200" dirty="0"/>
              <a:t>It prefers making changes, welcomes them, but at an expensive cost.</a:t>
            </a:r>
          </a:p>
          <a:p>
            <a:pPr marL="171450" indent="-171450">
              <a:buClr>
                <a:schemeClr val="tx2">
                  <a:lumMod val="60000"/>
                  <a:lumOff val="40000"/>
                </a:schemeClr>
              </a:buClr>
              <a:buFont typeface="Wingdings" panose="05000000000000000000" pitchFamily="2" charset="2"/>
              <a:buChar char="ü"/>
            </a:pPr>
            <a:r>
              <a:rPr lang="en-IN" sz="1200" dirty="0"/>
              <a:t>Having an ability to scale.</a:t>
            </a:r>
          </a:p>
          <a:p>
            <a:pPr marL="171450" indent="-171450">
              <a:buClr>
                <a:schemeClr val="tx2">
                  <a:lumMod val="60000"/>
                  <a:lumOff val="40000"/>
                </a:schemeClr>
              </a:buClr>
              <a:buFont typeface="Wingdings" panose="05000000000000000000" pitchFamily="2" charset="2"/>
              <a:buChar char="ü"/>
            </a:pPr>
            <a:r>
              <a:rPr lang="en-IN" sz="1200" dirty="0"/>
              <a:t>There is a continuous attention to the technical excellence and good designs.</a:t>
            </a:r>
          </a:p>
          <a:p>
            <a:pPr marL="171450" indent="-171450">
              <a:buClr>
                <a:schemeClr val="tx2">
                  <a:lumMod val="60000"/>
                  <a:lumOff val="40000"/>
                </a:schemeClr>
              </a:buClr>
              <a:buFont typeface="Wingdings" panose="05000000000000000000" pitchFamily="2" charset="2"/>
              <a:buChar char="ü"/>
            </a:pPr>
            <a:r>
              <a:rPr lang="en-IN" sz="1200" dirty="0"/>
              <a:t>Prioritizing and scheduling the most valuable features for the implementation, which reduces the risk of having an unusable resource.</a:t>
            </a:r>
          </a:p>
          <a:p>
            <a:pPr marL="171450" indent="-171450">
              <a:buClr>
                <a:schemeClr val="tx2">
                  <a:lumMod val="60000"/>
                  <a:lumOff val="40000"/>
                </a:schemeClr>
              </a:buClr>
              <a:buFont typeface="Wingdings" panose="05000000000000000000" pitchFamily="2" charset="2"/>
              <a:buChar char="ü"/>
            </a:pPr>
            <a:r>
              <a:rPr lang="en-IN" sz="1200" dirty="0"/>
              <a:t>Small and dedicated teams are involved with high degree of involvement and coordination.</a:t>
            </a:r>
          </a:p>
          <a:p>
            <a:endParaRPr lang="en-IN" sz="1200" dirty="0"/>
          </a:p>
          <a:p>
            <a:r>
              <a:rPr lang="en-IN" sz="1200" b="1" dirty="0"/>
              <a:t>Disadvantages:</a:t>
            </a:r>
          </a:p>
          <a:p>
            <a:pPr marL="171450" indent="-171450">
              <a:buClr>
                <a:schemeClr val="tx2">
                  <a:lumMod val="60000"/>
                  <a:lumOff val="40000"/>
                </a:schemeClr>
              </a:buClr>
              <a:buFont typeface="Wingdings" panose="05000000000000000000" pitchFamily="2" charset="2"/>
              <a:buChar char="ü"/>
            </a:pPr>
            <a:r>
              <a:rPr lang="en-IN" sz="1200" dirty="0"/>
              <a:t>There is less predictability.</a:t>
            </a:r>
          </a:p>
          <a:p>
            <a:pPr marL="171450" indent="-171450">
              <a:buClr>
                <a:schemeClr val="tx2">
                  <a:lumMod val="60000"/>
                  <a:lumOff val="40000"/>
                </a:schemeClr>
              </a:buClr>
              <a:buFont typeface="Wingdings" panose="05000000000000000000" pitchFamily="2" charset="2"/>
              <a:buChar char="ü"/>
            </a:pPr>
            <a:r>
              <a:rPr lang="en-IN" sz="1200" dirty="0"/>
              <a:t>Requires more time and commitment, testers, developers and customers must interact with each other constantly and should agree to each other’s decisions in order to get the task done, which in a nutshell is time consuming.</a:t>
            </a:r>
          </a:p>
          <a:p>
            <a:pPr marL="171450" indent="-171450">
              <a:buClr>
                <a:schemeClr val="tx2">
                  <a:lumMod val="60000"/>
                  <a:lumOff val="40000"/>
                </a:schemeClr>
              </a:buClr>
              <a:buFont typeface="Wingdings" panose="05000000000000000000" pitchFamily="2" charset="2"/>
              <a:buChar char="ü"/>
            </a:pPr>
            <a:r>
              <a:rPr lang="en-IN" sz="1200" dirty="0"/>
              <a:t>Limited documentation often comes as a problem, in case of fall backs there are very less detailed documents in order to cross check.</a:t>
            </a:r>
          </a:p>
          <a:p>
            <a:pPr marL="171450" indent="-171450">
              <a:buClr>
                <a:schemeClr val="tx2">
                  <a:lumMod val="60000"/>
                  <a:lumOff val="40000"/>
                </a:schemeClr>
              </a:buClr>
              <a:buFont typeface="Wingdings" panose="05000000000000000000" pitchFamily="2" charset="2"/>
              <a:buChar char="ü"/>
            </a:pPr>
            <a:r>
              <a:rPr lang="en-IN" sz="1200" dirty="0"/>
              <a:t>Requires minimal planning at the beginning which does makes it easier to develop the project quickly but there is never a finite end due to unexpected functionality there is never a clear vision and they’re not sure of what their final product looks like.</a:t>
            </a:r>
          </a:p>
        </p:txBody>
      </p:sp>
    </p:spTree>
    <p:extLst>
      <p:ext uri="{BB962C8B-B14F-4D97-AF65-F5344CB8AC3E}">
        <p14:creationId xmlns:p14="http://schemas.microsoft.com/office/powerpoint/2010/main" val="416173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Why DevOps?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sp>
        <p:nvSpPr>
          <p:cNvPr id="3" name="TextBox 2">
            <a:extLst>
              <a:ext uri="{FF2B5EF4-FFF2-40B4-BE49-F238E27FC236}">
                <a16:creationId xmlns:a16="http://schemas.microsoft.com/office/drawing/2014/main" id="{E3483972-DA9B-452C-A8BA-59F740019289}"/>
              </a:ext>
            </a:extLst>
          </p:cNvPr>
          <p:cNvSpPr txBox="1"/>
          <p:nvPr/>
        </p:nvSpPr>
        <p:spPr>
          <a:xfrm>
            <a:off x="101417" y="691449"/>
            <a:ext cx="8229600" cy="276999"/>
          </a:xfrm>
          <a:prstGeom prst="rect">
            <a:avLst/>
          </a:prstGeom>
          <a:noFill/>
        </p:spPr>
        <p:txBody>
          <a:bodyPr wrap="square" rtlCol="0">
            <a:spAutoFit/>
          </a:bodyPr>
          <a:lstStyle/>
          <a:p>
            <a:r>
              <a:rPr lang="en-IN" sz="1200" dirty="0"/>
              <a:t>The main problem faced were the gaps created in these both the methods as:</a:t>
            </a:r>
          </a:p>
        </p:txBody>
      </p:sp>
      <p:pic>
        <p:nvPicPr>
          <p:cNvPr id="2050" name="Picture 2">
            <a:extLst>
              <a:ext uri="{FF2B5EF4-FFF2-40B4-BE49-F238E27FC236}">
                <a16:creationId xmlns:a16="http://schemas.microsoft.com/office/drawing/2014/main" id="{107BDDBC-896B-49C2-ADCC-EB2A9597E7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091" y="1410597"/>
            <a:ext cx="2327477" cy="646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13A21C-1518-46DD-B71C-9E4539F9B138}"/>
              </a:ext>
            </a:extLst>
          </p:cNvPr>
          <p:cNvSpPr/>
          <p:nvPr/>
        </p:nvSpPr>
        <p:spPr>
          <a:xfrm>
            <a:off x="310821" y="2807830"/>
            <a:ext cx="3428999" cy="276999"/>
          </a:xfrm>
          <a:prstGeom prst="rect">
            <a:avLst/>
          </a:prstGeom>
        </p:spPr>
        <p:txBody>
          <a:bodyPr wrap="square">
            <a:spAutoFit/>
          </a:bodyPr>
          <a:lstStyle/>
          <a:p>
            <a:r>
              <a:rPr lang="en-IN" sz="1200" i="1" dirty="0">
                <a:solidFill>
                  <a:srgbClr val="3A3A3A"/>
                </a:solidFill>
                <a:latin typeface="Open Sans"/>
              </a:rPr>
              <a:t>Gaps created between customers and developers</a:t>
            </a:r>
            <a:endParaRPr lang="en-US" sz="1200" dirty="0"/>
          </a:p>
        </p:txBody>
      </p:sp>
      <p:sp>
        <p:nvSpPr>
          <p:cNvPr id="6" name="Rectangle 5">
            <a:extLst>
              <a:ext uri="{FF2B5EF4-FFF2-40B4-BE49-F238E27FC236}">
                <a16:creationId xmlns:a16="http://schemas.microsoft.com/office/drawing/2014/main" id="{AAD35AE8-A2C5-4B8F-95E3-D9D143AF0313}"/>
              </a:ext>
            </a:extLst>
          </p:cNvPr>
          <p:cNvSpPr/>
          <p:nvPr/>
        </p:nvSpPr>
        <p:spPr>
          <a:xfrm>
            <a:off x="4726770" y="981578"/>
            <a:ext cx="4188630" cy="461665"/>
          </a:xfrm>
          <a:prstGeom prst="rect">
            <a:avLst/>
          </a:prstGeom>
        </p:spPr>
        <p:txBody>
          <a:bodyPr wrap="square">
            <a:spAutoFit/>
          </a:bodyPr>
          <a:lstStyle/>
          <a:p>
            <a:r>
              <a:rPr lang="en-IN" sz="1200" dirty="0">
                <a:solidFill>
                  <a:srgbClr val="3A3A3A"/>
                </a:solidFill>
                <a:latin typeface="Open Sans"/>
              </a:rPr>
              <a:t>Similarly, in case of </a:t>
            </a:r>
            <a:r>
              <a:rPr lang="en-IN" sz="1200" b="1" dirty="0">
                <a:solidFill>
                  <a:srgbClr val="3A3A3A"/>
                </a:solidFill>
                <a:latin typeface="Open Sans"/>
              </a:rPr>
              <a:t>Agile Method </a:t>
            </a:r>
            <a:r>
              <a:rPr lang="en-IN" sz="1200" dirty="0">
                <a:solidFill>
                  <a:srgbClr val="3A3A3A"/>
                </a:solidFill>
                <a:latin typeface="Open Sans"/>
              </a:rPr>
              <a:t>there was a gap between Developers and Operations folks</a:t>
            </a:r>
            <a:endParaRPr lang="en-IN" sz="1200" b="0" i="0" dirty="0">
              <a:solidFill>
                <a:srgbClr val="3A3A3A"/>
              </a:solidFill>
              <a:effectLst/>
              <a:latin typeface="Open Sans"/>
            </a:endParaRPr>
          </a:p>
        </p:txBody>
      </p:sp>
      <p:pic>
        <p:nvPicPr>
          <p:cNvPr id="2052" name="Picture 4">
            <a:extLst>
              <a:ext uri="{FF2B5EF4-FFF2-40B4-BE49-F238E27FC236}">
                <a16:creationId xmlns:a16="http://schemas.microsoft.com/office/drawing/2014/main" id="{E0157F6B-B534-45CB-A7EA-20277901FC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1384826"/>
            <a:ext cx="1996824" cy="5458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A7A5854-1C3C-49EF-9A20-327209068AD5}"/>
              </a:ext>
            </a:extLst>
          </p:cNvPr>
          <p:cNvSpPr/>
          <p:nvPr/>
        </p:nvSpPr>
        <p:spPr>
          <a:xfrm>
            <a:off x="5400536" y="2717346"/>
            <a:ext cx="3432643" cy="276999"/>
          </a:xfrm>
          <a:prstGeom prst="rect">
            <a:avLst/>
          </a:prstGeom>
        </p:spPr>
        <p:txBody>
          <a:bodyPr wrap="square">
            <a:spAutoFit/>
          </a:bodyPr>
          <a:lstStyle/>
          <a:p>
            <a:r>
              <a:rPr lang="en-IN" sz="1200" i="1" dirty="0">
                <a:solidFill>
                  <a:srgbClr val="3A3A3A"/>
                </a:solidFill>
                <a:latin typeface="Open Sans"/>
              </a:rPr>
              <a:t>Gaps created operations and development folks</a:t>
            </a:r>
            <a:endParaRPr lang="en-US" sz="1200" dirty="0"/>
          </a:p>
        </p:txBody>
      </p:sp>
      <p:pic>
        <p:nvPicPr>
          <p:cNvPr id="2054" name="Picture 6" descr="devops">
            <a:extLst>
              <a:ext uri="{FF2B5EF4-FFF2-40B4-BE49-F238E27FC236}">
                <a16:creationId xmlns:a16="http://schemas.microsoft.com/office/drawing/2014/main" id="{7958BD68-D4AB-45EF-8796-EF6672F26D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3229" y="2241042"/>
            <a:ext cx="1033742" cy="10297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406EB5B-5DA9-40BC-80AC-0B79A5FF1CBE}"/>
              </a:ext>
            </a:extLst>
          </p:cNvPr>
          <p:cNvSpPr/>
          <p:nvPr/>
        </p:nvSpPr>
        <p:spPr>
          <a:xfrm>
            <a:off x="138146" y="981578"/>
            <a:ext cx="4529241" cy="646331"/>
          </a:xfrm>
          <a:prstGeom prst="rect">
            <a:avLst/>
          </a:prstGeom>
        </p:spPr>
        <p:txBody>
          <a:bodyPr wrap="square">
            <a:spAutoFit/>
          </a:bodyPr>
          <a:lstStyle/>
          <a:p>
            <a:r>
              <a:rPr lang="en-IN" sz="1200" dirty="0"/>
              <a:t>In case of </a:t>
            </a:r>
            <a:r>
              <a:rPr lang="en-IN" sz="1200" b="1" dirty="0"/>
              <a:t>Waterfall Model</a:t>
            </a:r>
            <a:r>
              <a:rPr lang="en-IN" sz="1200" dirty="0"/>
              <a:t>, there was a gap between Customer Software Requirements and the Developers, which was overcome by Agile</a:t>
            </a:r>
          </a:p>
        </p:txBody>
      </p:sp>
      <p:sp>
        <p:nvSpPr>
          <p:cNvPr id="10" name="Rectangle 9">
            <a:extLst>
              <a:ext uri="{FF2B5EF4-FFF2-40B4-BE49-F238E27FC236}">
                <a16:creationId xmlns:a16="http://schemas.microsoft.com/office/drawing/2014/main" id="{75707206-B373-4BE4-8191-12D6C89DC9D2}"/>
              </a:ext>
            </a:extLst>
          </p:cNvPr>
          <p:cNvSpPr/>
          <p:nvPr/>
        </p:nvSpPr>
        <p:spPr>
          <a:xfrm>
            <a:off x="3401812" y="3211444"/>
            <a:ext cx="2712409" cy="276999"/>
          </a:xfrm>
          <a:prstGeom prst="rect">
            <a:avLst/>
          </a:prstGeom>
        </p:spPr>
        <p:txBody>
          <a:bodyPr wrap="none">
            <a:spAutoFit/>
          </a:bodyPr>
          <a:lstStyle/>
          <a:p>
            <a:r>
              <a:rPr lang="en-IN" sz="1200" b="1" i="1" dirty="0">
                <a:solidFill>
                  <a:srgbClr val="3A3A3A"/>
                </a:solidFill>
                <a:latin typeface="Open Sans"/>
              </a:rPr>
              <a:t>How do you think it was overcome?</a:t>
            </a:r>
            <a:endParaRPr lang="en-US" sz="1200" dirty="0"/>
          </a:p>
        </p:txBody>
      </p:sp>
      <p:sp>
        <p:nvSpPr>
          <p:cNvPr id="11" name="Rectangle 10">
            <a:extLst>
              <a:ext uri="{FF2B5EF4-FFF2-40B4-BE49-F238E27FC236}">
                <a16:creationId xmlns:a16="http://schemas.microsoft.com/office/drawing/2014/main" id="{D1EA8CA8-7447-4EAE-B2F2-EF42615694FA}"/>
              </a:ext>
            </a:extLst>
          </p:cNvPr>
          <p:cNvSpPr/>
          <p:nvPr/>
        </p:nvSpPr>
        <p:spPr>
          <a:xfrm>
            <a:off x="1293712" y="3489316"/>
            <a:ext cx="7086600" cy="276999"/>
          </a:xfrm>
          <a:prstGeom prst="rect">
            <a:avLst/>
          </a:prstGeom>
        </p:spPr>
        <p:txBody>
          <a:bodyPr wrap="square">
            <a:spAutoFit/>
          </a:bodyPr>
          <a:lstStyle/>
          <a:p>
            <a:r>
              <a:rPr lang="en-IN" sz="1200" dirty="0">
                <a:solidFill>
                  <a:srgbClr val="3A3A3A"/>
                </a:solidFill>
                <a:latin typeface="Open Sans"/>
              </a:rPr>
              <a:t>Then </a:t>
            </a:r>
            <a:r>
              <a:rPr lang="en-IN" sz="1200" b="1" dirty="0">
                <a:solidFill>
                  <a:srgbClr val="3A3A3A"/>
                </a:solidFill>
                <a:latin typeface="Open Sans"/>
              </a:rPr>
              <a:t>DevOps </a:t>
            </a:r>
            <a:r>
              <a:rPr lang="en-IN" sz="1200" dirty="0">
                <a:solidFill>
                  <a:srgbClr val="3A3A3A"/>
                </a:solidFill>
                <a:latin typeface="Open Sans"/>
              </a:rPr>
              <a:t>was introduced in order to overcome this gap between Developers and Operations folks.</a:t>
            </a:r>
            <a:endParaRPr lang="en-US" sz="1200" dirty="0"/>
          </a:p>
        </p:txBody>
      </p:sp>
      <p:pic>
        <p:nvPicPr>
          <p:cNvPr id="2056" name="Picture 8" descr="devops">
            <a:extLst>
              <a:ext uri="{FF2B5EF4-FFF2-40B4-BE49-F238E27FC236}">
                <a16:creationId xmlns:a16="http://schemas.microsoft.com/office/drawing/2014/main" id="{28A3A42B-96EB-4FC5-90A0-4ED7B4AC2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003" y="3892930"/>
            <a:ext cx="3645923" cy="8746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3E5AC42-269B-470D-8C1E-DF170AE936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234" y="2094723"/>
            <a:ext cx="3176586" cy="72590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85CC4F0C-C039-47D7-88D6-E99E6FD179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2600" y="1939598"/>
            <a:ext cx="2902228" cy="72590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E8AAA17-34A6-4183-A22D-5A64155F19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11699"/>
            <a:ext cx="4212467" cy="90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1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5867400" cy="619399"/>
          </a:xfrm>
        </p:spPr>
        <p:txBody>
          <a:bodyPr/>
          <a:lstStyle/>
          <a:p>
            <a:pPr>
              <a:lnSpc>
                <a:spcPct val="150000"/>
              </a:lnSpc>
            </a:pPr>
            <a:r>
              <a:rPr lang="en-US" altLang="en-US" sz="2800" b="1" dirty="0">
                <a:latin typeface="+mj-lt"/>
              </a:rPr>
              <a:t>Difference between Agile and DevOps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graphicFrame>
        <p:nvGraphicFramePr>
          <p:cNvPr id="7" name="Table 6">
            <a:extLst>
              <a:ext uri="{FF2B5EF4-FFF2-40B4-BE49-F238E27FC236}">
                <a16:creationId xmlns:a16="http://schemas.microsoft.com/office/drawing/2014/main" id="{A5C3359A-CD92-4283-8DD9-D652632D80DA}"/>
              </a:ext>
            </a:extLst>
          </p:cNvPr>
          <p:cNvGraphicFramePr>
            <a:graphicFrameLocks noGrp="1"/>
          </p:cNvGraphicFramePr>
          <p:nvPr>
            <p:extLst>
              <p:ext uri="{D42A27DB-BD31-4B8C-83A1-F6EECF244321}">
                <p14:modId xmlns:p14="http://schemas.microsoft.com/office/powerpoint/2010/main" val="2827274998"/>
              </p:ext>
            </p:extLst>
          </p:nvPr>
        </p:nvGraphicFramePr>
        <p:xfrm>
          <a:off x="457200" y="1146434"/>
          <a:ext cx="8153400" cy="237401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val="722739593"/>
                    </a:ext>
                  </a:extLst>
                </a:gridCol>
                <a:gridCol w="4076700">
                  <a:extLst>
                    <a:ext uri="{9D8B030D-6E8A-4147-A177-3AD203B41FA5}">
                      <a16:colId xmlns:a16="http://schemas.microsoft.com/office/drawing/2014/main" val="20601175"/>
                    </a:ext>
                  </a:extLst>
                </a:gridCol>
              </a:tblGrid>
              <a:tr h="323045">
                <a:tc>
                  <a:txBody>
                    <a:bodyPr/>
                    <a:lstStyle/>
                    <a:p>
                      <a:pPr algn="ctr" fontAlgn="t"/>
                      <a:r>
                        <a:rPr lang="en-US" sz="1400" b="1" dirty="0">
                          <a:effectLst/>
                        </a:rPr>
                        <a:t>Agile Methodology</a:t>
                      </a:r>
                      <a:endParaRPr lang="en-US" sz="1400" b="1"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t"/>
                      <a:r>
                        <a:rPr lang="en-US" sz="1400" b="1" dirty="0">
                          <a:effectLst/>
                        </a:rPr>
                        <a:t>Simply DevOps</a:t>
                      </a:r>
                      <a:endParaRPr lang="en-US" sz="1400" b="1"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56047890"/>
                  </a:ext>
                </a:extLst>
              </a:tr>
              <a:tr h="454038">
                <a:tc>
                  <a:txBody>
                    <a:bodyPr/>
                    <a:lstStyle/>
                    <a:p>
                      <a:pPr fontAlgn="t"/>
                      <a:r>
                        <a:rPr lang="en-IN" sz="1200">
                          <a:effectLst/>
                        </a:rPr>
                        <a:t>Majorly focuses on collaboration, customer feedback, and small, rapid changes</a:t>
                      </a:r>
                      <a:endParaRPr lang="en-IN" sz="1200">
                        <a:effectLst/>
                        <a:latin typeface="Open Sans"/>
                      </a:endParaRPr>
                    </a:p>
                  </a:txBody>
                  <a:tcPr marL="69761" marR="69761" marT="69761" marB="6976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fontAlgn="t"/>
                      <a:r>
                        <a:rPr lang="en-IN" sz="1200" dirty="0">
                          <a:effectLst/>
                        </a:rPr>
                        <a:t>It brings Developers and Operations team together</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02096215"/>
                  </a:ext>
                </a:extLst>
              </a:tr>
              <a:tr h="414752">
                <a:tc>
                  <a:txBody>
                    <a:bodyPr/>
                    <a:lstStyle/>
                    <a:p>
                      <a:pPr fontAlgn="t"/>
                      <a:r>
                        <a:rPr lang="en-IN" sz="1200" dirty="0">
                          <a:effectLst/>
                        </a:rPr>
                        <a:t>It does not focus on Automation</a:t>
                      </a:r>
                      <a:endParaRPr lang="en-IN" sz="1200"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tcPr>
                </a:tc>
                <a:tc>
                  <a:txBody>
                    <a:bodyPr/>
                    <a:lstStyle/>
                    <a:p>
                      <a:pPr fontAlgn="t"/>
                      <a:r>
                        <a:rPr lang="en-IN" sz="1200" dirty="0">
                          <a:effectLst/>
                        </a:rPr>
                        <a:t>Its primary goal is the Automation in order to increase the efficiency while deployment</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7804386"/>
                  </a:ext>
                </a:extLst>
              </a:tr>
              <a:tr h="656655">
                <a:tc>
                  <a:txBody>
                    <a:bodyPr/>
                    <a:lstStyle/>
                    <a:p>
                      <a:pPr fontAlgn="t"/>
                      <a:r>
                        <a:rPr lang="en-IN" sz="1200" dirty="0">
                          <a:effectLst/>
                        </a:rPr>
                        <a:t>Development process is inherent for Agile, making it majorly focused towards Development process instead testing and implementation process</a:t>
                      </a:r>
                      <a:endParaRPr lang="en-IN" sz="1200"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tcPr>
                </a:tc>
                <a:tc>
                  <a:txBody>
                    <a:bodyPr/>
                    <a:lstStyle/>
                    <a:p>
                      <a:pPr fontAlgn="t"/>
                      <a:r>
                        <a:rPr lang="en-IN" sz="1200">
                          <a:effectLst/>
                        </a:rPr>
                        <a:t>Whereas, DevOps focuses on all Development, testing and implementation with equal importance</a:t>
                      </a:r>
                      <a:endParaRPr lang="en-IN" sz="1200">
                        <a:effectLst/>
                        <a:latin typeface="Open Sans"/>
                      </a:endParaRPr>
                    </a:p>
                  </a:txBody>
                  <a:tcPr marL="69761" marR="69761" marT="69761" marB="6976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97596357"/>
                  </a:ext>
                </a:extLst>
              </a:tr>
              <a:tr h="265347">
                <a:tc>
                  <a:txBody>
                    <a:bodyPr/>
                    <a:lstStyle/>
                    <a:p>
                      <a:pPr fontAlgn="t"/>
                      <a:r>
                        <a:rPr lang="en-IN" sz="1200">
                          <a:effectLst/>
                        </a:rPr>
                        <a:t>It overcomes the gap between customers and developers</a:t>
                      </a:r>
                      <a:endParaRPr lang="en-IN" sz="1200">
                        <a:effectLst/>
                        <a:latin typeface="Open Sans"/>
                      </a:endParaRPr>
                    </a:p>
                  </a:txBody>
                  <a:tcPr marL="69761" marR="69761" marT="69761" marB="6976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fontAlgn="t"/>
                      <a:r>
                        <a:rPr lang="en-IN" sz="1200" dirty="0">
                          <a:effectLst/>
                        </a:rPr>
                        <a:t>It overcomes the gap between Developers and Operations folks</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805112"/>
                  </a:ext>
                </a:extLst>
              </a:tr>
            </a:tbl>
          </a:graphicData>
        </a:graphic>
      </p:graphicFrame>
      <p:sp>
        <p:nvSpPr>
          <p:cNvPr id="13" name="Rectangle 12">
            <a:extLst>
              <a:ext uri="{FF2B5EF4-FFF2-40B4-BE49-F238E27FC236}">
                <a16:creationId xmlns:a16="http://schemas.microsoft.com/office/drawing/2014/main" id="{210D9321-D85C-4F86-AB36-D43077C99BD6}"/>
              </a:ext>
            </a:extLst>
          </p:cNvPr>
          <p:cNvSpPr/>
          <p:nvPr/>
        </p:nvSpPr>
        <p:spPr>
          <a:xfrm>
            <a:off x="457200" y="738674"/>
            <a:ext cx="7086600" cy="307777"/>
          </a:xfrm>
          <a:prstGeom prst="rect">
            <a:avLst/>
          </a:prstGeom>
        </p:spPr>
        <p:txBody>
          <a:bodyPr wrap="square">
            <a:spAutoFit/>
          </a:bodyPr>
          <a:lstStyle/>
          <a:p>
            <a:pPr lvl="0" eaLnBrk="0" fontAlgn="base" hangingPunct="0">
              <a:spcBef>
                <a:spcPct val="0"/>
              </a:spcBef>
              <a:spcAft>
                <a:spcPct val="0"/>
              </a:spcAft>
            </a:pPr>
            <a:r>
              <a:rPr lang="en-US" altLang="en-US" sz="1400" dirty="0">
                <a:solidFill>
                  <a:srgbClr val="3A3A3A"/>
                </a:solidFill>
                <a:latin typeface="Open Sans"/>
              </a:rPr>
              <a:t>Now let’s check the major differences between Agile and DevOps.</a:t>
            </a:r>
            <a:endParaRPr lang="en-US" altLang="en-US" sz="1400" b="1" dirty="0">
              <a:solidFill>
                <a:srgbClr val="3A3A3A"/>
              </a:solidFill>
              <a:latin typeface="Open Sans"/>
            </a:endParaRPr>
          </a:p>
        </p:txBody>
      </p:sp>
    </p:spTree>
    <p:extLst>
      <p:ext uri="{BB962C8B-B14F-4D97-AF65-F5344CB8AC3E}">
        <p14:creationId xmlns:p14="http://schemas.microsoft.com/office/powerpoint/2010/main" val="384206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5867400" cy="619399"/>
          </a:xfrm>
        </p:spPr>
        <p:txBody>
          <a:bodyPr/>
          <a:lstStyle/>
          <a:p>
            <a:pPr>
              <a:lnSpc>
                <a:spcPct val="150000"/>
              </a:lnSpc>
            </a:pPr>
            <a:r>
              <a:rPr lang="en-US" altLang="en-US" sz="2800" b="1" dirty="0">
                <a:latin typeface="+mj-lt"/>
              </a:rPr>
              <a:t>Agile DevOps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pic>
        <p:nvPicPr>
          <p:cNvPr id="5" name="Picture 4" descr="A picture containing map&#10;&#10;Description automatically generated">
            <a:extLst>
              <a:ext uri="{FF2B5EF4-FFF2-40B4-BE49-F238E27FC236}">
                <a16:creationId xmlns:a16="http://schemas.microsoft.com/office/drawing/2014/main" id="{15EE8ADF-EDF8-4F16-B45E-58782851B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666750"/>
            <a:ext cx="7162800" cy="4191000"/>
          </a:xfrm>
          <a:prstGeom prst="rect">
            <a:avLst/>
          </a:prstGeom>
        </p:spPr>
      </p:pic>
    </p:spTree>
    <p:extLst>
      <p:ext uri="{BB962C8B-B14F-4D97-AF65-F5344CB8AC3E}">
        <p14:creationId xmlns:p14="http://schemas.microsoft.com/office/powerpoint/2010/main" val="47160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1812</TotalTime>
  <Words>2085</Words>
  <Application>Microsoft Office PowerPoint</Application>
  <PresentationFormat>On-screen Show (16:9)</PresentationFormat>
  <Paragraphs>321</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Open Sans</vt:lpstr>
      <vt:lpstr>Wingdings</vt:lpstr>
      <vt:lpstr>Office Theme</vt:lpstr>
      <vt:lpstr>PowerPoint Presentation</vt:lpstr>
      <vt:lpstr>Contents</vt:lpstr>
      <vt:lpstr>What is DevOps?</vt:lpstr>
      <vt:lpstr>Waterfall Method</vt:lpstr>
      <vt:lpstr>Waterfall Method Pros &amp; Cons</vt:lpstr>
      <vt:lpstr>Agile Software Development</vt:lpstr>
      <vt:lpstr>Why DevOps?</vt:lpstr>
      <vt:lpstr>Difference between Agile and DevOps</vt:lpstr>
      <vt:lpstr>Agile DevOps</vt:lpstr>
      <vt:lpstr>DevOps Lifecycle</vt:lpstr>
      <vt:lpstr>Different DevOps Lifecycle Stages</vt:lpstr>
      <vt:lpstr>DevOps Lifecycle Stages</vt:lpstr>
      <vt:lpstr>DevOps Lifecycle Stages</vt:lpstr>
      <vt:lpstr>DevOps Tools</vt:lpstr>
      <vt:lpstr>DevOps Tools</vt:lpstr>
      <vt:lpstr>DevOps Principles</vt:lpstr>
      <vt:lpstr>Roles and Responsibilities of a DevOps Engineer</vt:lpstr>
      <vt:lpstr>PowerPoint Presentation</vt:lpstr>
      <vt:lpstr>Ques &amp; Ans</vt:lpstr>
      <vt:lpstr>Ques &amp; Ans</vt:lpstr>
      <vt:lpstr>Ques &amp; Ans</vt:lpstr>
      <vt:lpstr>Ques &amp; Ans</vt:lpstr>
      <vt:lpstr>Ques &amp;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176</cp:revision>
  <dcterms:created xsi:type="dcterms:W3CDTF">2019-05-14T11:36:33Z</dcterms:created>
  <dcterms:modified xsi:type="dcterms:W3CDTF">2019-10-03T08:06:24Z</dcterms:modified>
</cp:coreProperties>
</file>