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703" r:id="rId2"/>
    <p:sldId id="686" r:id="rId3"/>
    <p:sldId id="498" r:id="rId4"/>
    <p:sldId id="726" r:id="rId5"/>
    <p:sldId id="707" r:id="rId6"/>
    <p:sldId id="706" r:id="rId7"/>
    <p:sldId id="708" r:id="rId8"/>
    <p:sldId id="750" r:id="rId9"/>
    <p:sldId id="756" r:id="rId10"/>
    <p:sldId id="751" r:id="rId11"/>
    <p:sldId id="757" r:id="rId12"/>
    <p:sldId id="758" r:id="rId13"/>
    <p:sldId id="759" r:id="rId14"/>
    <p:sldId id="760" r:id="rId15"/>
    <p:sldId id="761" r:id="rId16"/>
    <p:sldId id="762" r:id="rId17"/>
    <p:sldId id="763" r:id="rId18"/>
    <p:sldId id="764" r:id="rId19"/>
    <p:sldId id="765" r:id="rId20"/>
    <p:sldId id="766" r:id="rId21"/>
    <p:sldId id="767" r:id="rId22"/>
    <p:sldId id="768" r:id="rId23"/>
    <p:sldId id="773" r:id="rId24"/>
    <p:sldId id="769" r:id="rId25"/>
    <p:sldId id="774" r:id="rId26"/>
    <p:sldId id="770" r:id="rId27"/>
    <p:sldId id="724"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29E59B-CEBF-47A0-B155-9972EE94E699}">
          <p14:sldIdLst/>
        </p14:section>
        <p14:section name="Untitled Section" id="{4BB7C59B-BCD7-4F62-99FA-3446C2005E61}">
          <p14:sldIdLst>
            <p14:sldId id="703"/>
            <p14:sldId id="686"/>
            <p14:sldId id="498"/>
            <p14:sldId id="726"/>
            <p14:sldId id="707"/>
            <p14:sldId id="706"/>
            <p14:sldId id="708"/>
            <p14:sldId id="750"/>
            <p14:sldId id="756"/>
            <p14:sldId id="751"/>
            <p14:sldId id="757"/>
            <p14:sldId id="758"/>
            <p14:sldId id="759"/>
            <p14:sldId id="760"/>
            <p14:sldId id="761"/>
            <p14:sldId id="762"/>
            <p14:sldId id="763"/>
            <p14:sldId id="764"/>
            <p14:sldId id="765"/>
            <p14:sldId id="766"/>
            <p14:sldId id="767"/>
            <p14:sldId id="768"/>
            <p14:sldId id="773"/>
            <p14:sldId id="769"/>
            <p14:sldId id="774"/>
            <p14:sldId id="770"/>
            <p14:sldId id="724"/>
          </p14:sldIdLst>
        </p14:section>
      </p14:sectionLst>
    </p:ex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23"/>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6357" autoAdjust="0"/>
  </p:normalViewPr>
  <p:slideViewPr>
    <p:cSldViewPr>
      <p:cViewPr varScale="1">
        <p:scale>
          <a:sx n="140" d="100"/>
          <a:sy n="140" d="100"/>
        </p:scale>
        <p:origin x="774"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17-10-2019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10/17/2019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12</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13</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14</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15</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16</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17</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18</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19</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20</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21</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22</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23</a:t>
            </a:fld>
            <a:endParaRPr lang="en-US" dirty="0"/>
          </a:p>
        </p:txBody>
      </p:sp>
    </p:spTree>
    <p:extLst>
      <p:ext uri="{BB962C8B-B14F-4D97-AF65-F5344CB8AC3E}">
        <p14:creationId xmlns:p14="http://schemas.microsoft.com/office/powerpoint/2010/main" val="26441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24</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25</a:t>
            </a:fld>
            <a:endParaRPr lang="en-US" dirty="0"/>
          </a:p>
        </p:txBody>
      </p:sp>
    </p:spTree>
    <p:extLst>
      <p:ext uri="{BB962C8B-B14F-4D97-AF65-F5344CB8AC3E}">
        <p14:creationId xmlns:p14="http://schemas.microsoft.com/office/powerpoint/2010/main" val="3181788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26</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27</a:t>
            </a:fld>
            <a:endParaRPr lang="en-US" dirty="0"/>
          </a:p>
        </p:txBody>
      </p:sp>
    </p:spTree>
    <p:extLst>
      <p:ext uri="{BB962C8B-B14F-4D97-AF65-F5344CB8AC3E}">
        <p14:creationId xmlns:p14="http://schemas.microsoft.com/office/powerpoint/2010/main" val="2931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332685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5</a:t>
            </a:fld>
            <a:endParaRPr lang="en-US" dirty="0"/>
          </a:p>
        </p:txBody>
      </p:sp>
    </p:spTree>
    <p:extLst>
      <p:ext uri="{BB962C8B-B14F-4D97-AF65-F5344CB8AC3E}">
        <p14:creationId xmlns:p14="http://schemas.microsoft.com/office/powerpoint/2010/main" val="7970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6</a:t>
            </a:fld>
            <a:endParaRPr lang="en-US" dirty="0"/>
          </a:p>
        </p:txBody>
      </p:sp>
    </p:spTree>
    <p:extLst>
      <p:ext uri="{BB962C8B-B14F-4D97-AF65-F5344CB8AC3E}">
        <p14:creationId xmlns:p14="http://schemas.microsoft.com/office/powerpoint/2010/main" val="336942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8</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700283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F5E1E-3E32-4593-BE7F-6EAB12FB7507}"/>
              </a:ext>
            </a:extLst>
          </p:cNvPr>
          <p:cNvSpPr>
            <a:spLocks noGrp="1"/>
          </p:cNvSpPr>
          <p:nvPr>
            <p:ph type="sldNum" sz="quarter" idx="4"/>
          </p:nvPr>
        </p:nvSpPr>
        <p:spPr/>
        <p:txBody>
          <a:bodyPr/>
          <a:lstStyle/>
          <a:p>
            <a:fld id="{B6F15528-21DE-4FAA-801E-634DDDAF4B2B}" type="slidenum">
              <a:rPr lang="en-US" smtClean="0"/>
              <a:pPr/>
              <a:t>1</a:t>
            </a:fld>
            <a:endParaRPr lang="en-US" dirty="0"/>
          </a:p>
        </p:txBody>
      </p:sp>
      <p:sp>
        <p:nvSpPr>
          <p:cNvPr id="2" name="TextBox 1">
            <a:extLst>
              <a:ext uri="{FF2B5EF4-FFF2-40B4-BE49-F238E27FC236}">
                <a16:creationId xmlns:a16="http://schemas.microsoft.com/office/drawing/2014/main" id="{18DA16AA-174E-4838-94CC-D6448DB7BBF2}"/>
              </a:ext>
            </a:extLst>
          </p:cNvPr>
          <p:cNvSpPr txBox="1"/>
          <p:nvPr/>
        </p:nvSpPr>
        <p:spPr>
          <a:xfrm>
            <a:off x="6705600" y="4400550"/>
            <a:ext cx="1893082" cy="369332"/>
          </a:xfrm>
          <a:prstGeom prst="rect">
            <a:avLst/>
          </a:prstGeom>
          <a:noFill/>
        </p:spPr>
        <p:txBody>
          <a:bodyPr wrap="none" rtlCol="0">
            <a:spAutoFit/>
          </a:bodyPr>
          <a:lstStyle/>
          <a:p>
            <a:r>
              <a:rPr lang="en-US" dirty="0">
                <a:solidFill>
                  <a:schemeClr val="bg1">
                    <a:lumMod val="95000"/>
                  </a:schemeClr>
                </a:solidFill>
              </a:rPr>
              <a:t>Gopala Krishnan C</a:t>
            </a:r>
          </a:p>
        </p:txBody>
      </p:sp>
      <p:pic>
        <p:nvPicPr>
          <p:cNvPr id="1229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197"/>
            <a:ext cx="9144004" cy="51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00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
        <p:nvSpPr>
          <p:cNvPr id="3" name="Rectangle 2"/>
          <p:cNvSpPr/>
          <p:nvPr/>
        </p:nvSpPr>
        <p:spPr>
          <a:xfrm>
            <a:off x="76200" y="742950"/>
            <a:ext cx="8915400" cy="3970318"/>
          </a:xfrm>
          <a:prstGeom prst="rect">
            <a:avLst/>
          </a:prstGeom>
        </p:spPr>
        <p:txBody>
          <a:bodyPr wrap="square">
            <a:spAutoFit/>
          </a:bodyPr>
          <a:lstStyle/>
          <a:p>
            <a:r>
              <a:rPr lang="en-US" sz="1400" b="1" dirty="0"/>
              <a:t>Note: </a:t>
            </a:r>
            <a:r>
              <a:rPr lang="en-US" sz="1400" dirty="0"/>
              <a:t>This installation for Centos7. If you want to install in windows or Mac please refer the documentation.</a:t>
            </a:r>
          </a:p>
          <a:p>
            <a:r>
              <a:rPr lang="en-US" sz="1400" b="1" dirty="0"/>
              <a:t>https://docs.docker.com/install/</a:t>
            </a:r>
          </a:p>
          <a:p>
            <a:endParaRPr lang="en-US" sz="1400" dirty="0"/>
          </a:p>
          <a:p>
            <a:r>
              <a:rPr lang="en-US" sz="1400" b="1" dirty="0"/>
              <a:t>Uninstall old versions:</a:t>
            </a:r>
          </a:p>
          <a:p>
            <a:r>
              <a:rPr lang="en-US" sz="1400" b="1" dirty="0"/>
              <a:t>    # </a:t>
            </a:r>
            <a:r>
              <a:rPr lang="en-US" sz="1400" dirty="0"/>
              <a:t>yum remove docker docker-client docker-client-latest docker-common docker-latest docker-latest-</a:t>
            </a:r>
            <a:r>
              <a:rPr lang="en-US" sz="1400" dirty="0" err="1"/>
              <a:t>logrotate</a:t>
            </a:r>
            <a:r>
              <a:rPr lang="en-US" sz="1400" dirty="0"/>
              <a:t> docker-</a:t>
            </a:r>
            <a:r>
              <a:rPr lang="en-US" sz="1400" dirty="0" err="1"/>
              <a:t>logrotate</a:t>
            </a:r>
            <a:r>
              <a:rPr lang="en-US" sz="1400" dirty="0"/>
              <a:t> docker-engine</a:t>
            </a:r>
          </a:p>
          <a:p>
            <a:endParaRPr lang="en-US" sz="1400" dirty="0"/>
          </a:p>
          <a:p>
            <a:r>
              <a:rPr lang="en-US" sz="1400" b="1" dirty="0"/>
              <a:t>Install using the repository:</a:t>
            </a:r>
          </a:p>
          <a:p>
            <a:r>
              <a:rPr lang="en-US" sz="1400" dirty="0"/>
              <a:t>Before you install Docker Engine - Community for the first time on a new host machine, you need to set up the Docker repository. Afterward, you can install and update Docker from the repository.</a:t>
            </a:r>
          </a:p>
          <a:p>
            <a:endParaRPr lang="en-US" sz="1400" dirty="0"/>
          </a:p>
          <a:p>
            <a:r>
              <a:rPr lang="en-US" sz="1400" b="1" dirty="0"/>
              <a:t>Setup the Repository:</a:t>
            </a:r>
          </a:p>
          <a:p>
            <a:r>
              <a:rPr lang="en-US" sz="1400" dirty="0"/>
              <a:t>Install required packages. yum-</a:t>
            </a:r>
            <a:r>
              <a:rPr lang="en-US" sz="1400" dirty="0" err="1"/>
              <a:t>utils</a:t>
            </a:r>
            <a:r>
              <a:rPr lang="en-US" sz="1400" dirty="0"/>
              <a:t> provides the yum-</a:t>
            </a:r>
            <a:r>
              <a:rPr lang="en-US" sz="1400" dirty="0" err="1"/>
              <a:t>config</a:t>
            </a:r>
            <a:r>
              <a:rPr lang="en-US" sz="1400" dirty="0"/>
              <a:t>-manager utility, and device-mapper-persistent-data and lvm2 are required by the devicemapper storage driver.</a:t>
            </a:r>
          </a:p>
          <a:p>
            <a:r>
              <a:rPr lang="en-US" sz="1400" b="1" dirty="0"/>
              <a:t>     # </a:t>
            </a:r>
            <a:r>
              <a:rPr lang="en-US" sz="1400" dirty="0"/>
              <a:t>yum install -y yum-</a:t>
            </a:r>
            <a:r>
              <a:rPr lang="en-US" sz="1400" dirty="0" err="1"/>
              <a:t>utils</a:t>
            </a:r>
            <a:r>
              <a:rPr lang="en-US" sz="1400" dirty="0"/>
              <a:t> device-mapper-persistent-data lvm2</a:t>
            </a:r>
          </a:p>
          <a:p>
            <a:endParaRPr lang="en-US" sz="1400" dirty="0"/>
          </a:p>
          <a:p>
            <a:r>
              <a:rPr lang="en-US" sz="1400" b="1" dirty="0"/>
              <a:t>Use the following command to set up the stable repository.</a:t>
            </a:r>
          </a:p>
          <a:p>
            <a:r>
              <a:rPr lang="en-US" sz="1400" dirty="0"/>
              <a:t>     # yum-</a:t>
            </a:r>
            <a:r>
              <a:rPr lang="en-US" sz="1400" dirty="0" err="1"/>
              <a:t>config</a:t>
            </a:r>
            <a:r>
              <a:rPr lang="en-US" sz="1400" dirty="0"/>
              <a:t>-manager --add-repo https://download.docker.com/linux/centos/docker-ce.repo</a:t>
            </a:r>
          </a:p>
        </p:txBody>
      </p:sp>
    </p:spTree>
    <p:extLst>
      <p:ext uri="{BB962C8B-B14F-4D97-AF65-F5344CB8AC3E}">
        <p14:creationId xmlns:p14="http://schemas.microsoft.com/office/powerpoint/2010/main" val="193616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11</a:t>
            </a:fld>
            <a:endParaRPr lang="en-US" dirty="0"/>
          </a:p>
        </p:txBody>
      </p:sp>
      <p:sp>
        <p:nvSpPr>
          <p:cNvPr id="3" name="Rectangle 2"/>
          <p:cNvSpPr/>
          <p:nvPr/>
        </p:nvSpPr>
        <p:spPr>
          <a:xfrm>
            <a:off x="76200" y="742950"/>
            <a:ext cx="8915400" cy="3970318"/>
          </a:xfrm>
          <a:prstGeom prst="rect">
            <a:avLst/>
          </a:prstGeom>
        </p:spPr>
        <p:txBody>
          <a:bodyPr wrap="square">
            <a:spAutoFit/>
          </a:bodyPr>
          <a:lstStyle/>
          <a:p>
            <a:r>
              <a:rPr lang="en-US" sz="1400" b="1" dirty="0"/>
              <a:t>Install Docker Engine - Community:</a:t>
            </a:r>
          </a:p>
          <a:p>
            <a:r>
              <a:rPr lang="en-US" sz="1400" dirty="0"/>
              <a:t>Install the latest version of Docker Engine - Community and containerd.</a:t>
            </a:r>
          </a:p>
          <a:p>
            <a:r>
              <a:rPr lang="en-US" sz="1400" dirty="0"/>
              <a:t>     </a:t>
            </a:r>
            <a:r>
              <a:rPr lang="en-US" sz="1400" b="1" dirty="0"/>
              <a:t># </a:t>
            </a:r>
            <a:r>
              <a:rPr lang="en-US" sz="1400" dirty="0"/>
              <a:t>yum install –y docker-</a:t>
            </a:r>
            <a:r>
              <a:rPr lang="en-US" sz="1400" dirty="0" err="1"/>
              <a:t>ce</a:t>
            </a:r>
            <a:r>
              <a:rPr lang="en-US" sz="1400" dirty="0"/>
              <a:t> docker-</a:t>
            </a:r>
            <a:r>
              <a:rPr lang="en-US" sz="1400" dirty="0" err="1"/>
              <a:t>ce</a:t>
            </a:r>
            <a:r>
              <a:rPr lang="en-US" sz="1400" dirty="0"/>
              <a:t>-cli containerd.io</a:t>
            </a:r>
          </a:p>
          <a:p>
            <a:endParaRPr lang="en-US" sz="1400" dirty="0"/>
          </a:p>
          <a:p>
            <a:r>
              <a:rPr lang="en-US" sz="1400" dirty="0"/>
              <a:t>If prompted to accept the GPG key, verify that the fingerprint matches 060A 61C5 1B55 8A7F 742B 77AA C52F EB6B 621E 9F35, and if so, accept it.</a:t>
            </a:r>
          </a:p>
          <a:p>
            <a:endParaRPr lang="en-US" sz="1400" dirty="0"/>
          </a:p>
          <a:p>
            <a:r>
              <a:rPr lang="en-US" sz="1400" dirty="0"/>
              <a:t>Docker is installed but not started. The docker group is created, but no users are added to the group.</a:t>
            </a:r>
          </a:p>
          <a:p>
            <a:endParaRPr lang="en-US" sz="1400" dirty="0"/>
          </a:p>
          <a:p>
            <a:r>
              <a:rPr lang="en-US" sz="1400" b="1" dirty="0"/>
              <a:t>Start Docker:</a:t>
            </a:r>
          </a:p>
          <a:p>
            <a:r>
              <a:rPr lang="en-US" sz="1400" b="1" dirty="0"/>
              <a:t>     # </a:t>
            </a:r>
            <a:r>
              <a:rPr lang="en-US" sz="1400" dirty="0"/>
              <a:t>systemctl start docker</a:t>
            </a:r>
          </a:p>
          <a:p>
            <a:endParaRPr lang="en-US" sz="1400" dirty="0"/>
          </a:p>
          <a:p>
            <a:r>
              <a:rPr lang="en-US" sz="1400" b="1" dirty="0"/>
              <a:t>Enable Docker Service: </a:t>
            </a:r>
            <a:r>
              <a:rPr lang="en-US" sz="1400" dirty="0"/>
              <a:t>(When system boot up docker daemon will start automatically)</a:t>
            </a:r>
          </a:p>
          <a:p>
            <a:r>
              <a:rPr lang="en-US" sz="1400" b="1" dirty="0"/>
              <a:t>     # </a:t>
            </a:r>
            <a:r>
              <a:rPr lang="en-US" sz="1400" dirty="0"/>
              <a:t>systemctl enable docker</a:t>
            </a:r>
          </a:p>
          <a:p>
            <a:endParaRPr lang="en-US" sz="1400" dirty="0"/>
          </a:p>
          <a:p>
            <a:r>
              <a:rPr lang="en-US" sz="1400" dirty="0"/>
              <a:t>If you would like to use Docker as a non-root user, you should now consider adding your user to the “docker” group with something like:</a:t>
            </a:r>
          </a:p>
          <a:p>
            <a:r>
              <a:rPr lang="en-US" sz="1400" dirty="0"/>
              <a:t>     </a:t>
            </a:r>
            <a:r>
              <a:rPr lang="en-US" sz="1400" b="1" dirty="0"/>
              <a:t>#</a:t>
            </a:r>
            <a:r>
              <a:rPr lang="en-US" sz="1400" dirty="0"/>
              <a:t> usermod -aG docker your-user</a:t>
            </a:r>
          </a:p>
        </p:txBody>
      </p:sp>
    </p:spTree>
    <p:extLst>
      <p:ext uri="{BB962C8B-B14F-4D97-AF65-F5344CB8AC3E}">
        <p14:creationId xmlns:p14="http://schemas.microsoft.com/office/powerpoint/2010/main" val="25730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12</a:t>
            </a:fld>
            <a:endParaRPr lang="en-US" dirty="0"/>
          </a:p>
        </p:txBody>
      </p:sp>
      <p:sp>
        <p:nvSpPr>
          <p:cNvPr id="5" name="Rectangle 4"/>
          <p:cNvSpPr/>
          <p:nvPr/>
        </p:nvSpPr>
        <p:spPr>
          <a:xfrm>
            <a:off x="381000" y="798076"/>
            <a:ext cx="2286000" cy="3754874"/>
          </a:xfrm>
          <a:prstGeom prst="rect">
            <a:avLst/>
          </a:prstGeom>
        </p:spPr>
        <p:txBody>
          <a:bodyPr wrap="square">
            <a:spAutoFit/>
          </a:bodyPr>
          <a:lstStyle/>
          <a:p>
            <a:r>
              <a:rPr lang="en-US" sz="1400" b="1" dirty="0"/>
              <a:t>docker -v</a:t>
            </a:r>
          </a:p>
          <a:p>
            <a:r>
              <a:rPr lang="en-US" sz="1400" b="1" dirty="0"/>
              <a:t>docker info</a:t>
            </a:r>
          </a:p>
          <a:p>
            <a:r>
              <a:rPr lang="en-US" sz="1400" b="1" dirty="0"/>
              <a:t>docker images</a:t>
            </a:r>
            <a:endParaRPr lang="en-US" sz="1400" dirty="0"/>
          </a:p>
          <a:p>
            <a:r>
              <a:rPr lang="en-US" sz="1400" b="1" dirty="0"/>
              <a:t>docker pull</a:t>
            </a:r>
          </a:p>
          <a:p>
            <a:r>
              <a:rPr lang="en-US" sz="1400" b="1" dirty="0"/>
              <a:t>docker run</a:t>
            </a:r>
          </a:p>
          <a:p>
            <a:r>
              <a:rPr lang="en-US" sz="1400" b="1" dirty="0"/>
              <a:t>docker ps</a:t>
            </a:r>
            <a:endParaRPr lang="en-US" sz="1400" dirty="0"/>
          </a:p>
          <a:p>
            <a:r>
              <a:rPr lang="en-US" sz="1400" b="1" dirty="0"/>
              <a:t>docker ps -a</a:t>
            </a:r>
            <a:endParaRPr lang="en-US" sz="1400" dirty="0"/>
          </a:p>
          <a:p>
            <a:r>
              <a:rPr lang="en-US" sz="1400" b="1" dirty="0"/>
              <a:t>docker exec</a:t>
            </a:r>
            <a:endParaRPr lang="en-US" sz="1400" dirty="0"/>
          </a:p>
          <a:p>
            <a:r>
              <a:rPr lang="en-US" sz="1400" b="1" dirty="0"/>
              <a:t>docker stop</a:t>
            </a:r>
          </a:p>
          <a:p>
            <a:r>
              <a:rPr lang="en-US" sz="1400" b="1" dirty="0"/>
              <a:t>Docker kill</a:t>
            </a:r>
          </a:p>
          <a:p>
            <a:r>
              <a:rPr lang="en-US" sz="1400" b="1" dirty="0"/>
              <a:t>docker start</a:t>
            </a:r>
            <a:endParaRPr lang="en-US" sz="1400" dirty="0"/>
          </a:p>
          <a:p>
            <a:r>
              <a:rPr lang="en-US" sz="1400" b="1" dirty="0"/>
              <a:t>docker commit</a:t>
            </a:r>
            <a:endParaRPr lang="en-US" sz="1400" dirty="0"/>
          </a:p>
          <a:p>
            <a:r>
              <a:rPr lang="en-US" sz="1400" b="1" dirty="0"/>
              <a:t>docker login</a:t>
            </a:r>
            <a:endParaRPr lang="en-US" sz="1400" dirty="0"/>
          </a:p>
          <a:p>
            <a:r>
              <a:rPr lang="en-US" sz="1400" b="1" dirty="0"/>
              <a:t>docker push</a:t>
            </a:r>
            <a:endParaRPr lang="en-US" sz="1400" dirty="0"/>
          </a:p>
          <a:p>
            <a:r>
              <a:rPr lang="en-US" sz="1400" b="1" dirty="0"/>
              <a:t>docker rm</a:t>
            </a:r>
            <a:endParaRPr lang="en-US" sz="1400" dirty="0"/>
          </a:p>
          <a:p>
            <a:r>
              <a:rPr lang="en-US" sz="1400" b="1" dirty="0"/>
              <a:t>docker rmi</a:t>
            </a:r>
            <a:endParaRPr lang="en-US" sz="1400" dirty="0"/>
          </a:p>
          <a:p>
            <a:r>
              <a:rPr lang="en-US" sz="1400" b="1" dirty="0"/>
              <a:t>docker build</a:t>
            </a:r>
            <a:endParaRPr lang="en-US" sz="1400" dirty="0"/>
          </a:p>
        </p:txBody>
      </p:sp>
    </p:spTree>
    <p:extLst>
      <p:ext uri="{BB962C8B-B14F-4D97-AF65-F5344CB8AC3E}">
        <p14:creationId xmlns:p14="http://schemas.microsoft.com/office/powerpoint/2010/main" val="135593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13</a:t>
            </a:fld>
            <a:endParaRPr lang="en-US" dirty="0"/>
          </a:p>
        </p:txBody>
      </p:sp>
      <p:sp>
        <p:nvSpPr>
          <p:cNvPr id="3" name="Rectangle 2"/>
          <p:cNvSpPr/>
          <p:nvPr/>
        </p:nvSpPr>
        <p:spPr>
          <a:xfrm>
            <a:off x="152400" y="590550"/>
            <a:ext cx="8686800" cy="523220"/>
          </a:xfrm>
          <a:prstGeom prst="rect">
            <a:avLst/>
          </a:prstGeom>
        </p:spPr>
        <p:txBody>
          <a:bodyPr wrap="square">
            <a:spAutoFit/>
          </a:bodyPr>
          <a:lstStyle/>
          <a:p>
            <a:r>
              <a:rPr lang="en-US" sz="1400" b="1" dirty="0"/>
              <a:t>docker -v</a:t>
            </a:r>
            <a:endParaRPr lang="en-US" sz="1400" dirty="0"/>
          </a:p>
          <a:p>
            <a:r>
              <a:rPr lang="en-US" sz="1400" dirty="0"/>
              <a:t>This command is used to get the currently installed version of docker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96452"/>
            <a:ext cx="4419600" cy="32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52400" y="1352550"/>
            <a:ext cx="8610600" cy="738664"/>
          </a:xfrm>
          <a:prstGeom prst="rect">
            <a:avLst/>
          </a:prstGeom>
        </p:spPr>
        <p:txBody>
          <a:bodyPr wrap="square">
            <a:spAutoFit/>
          </a:bodyPr>
          <a:lstStyle/>
          <a:p>
            <a:r>
              <a:rPr lang="en-US" sz="1400" b="1" dirty="0"/>
              <a:t>docker info </a:t>
            </a:r>
          </a:p>
          <a:p>
            <a:r>
              <a:rPr lang="en-US" sz="1400" dirty="0"/>
              <a:t>we can see we have information about docker containers how many are running, paused or stopped and how many images we have downloaded.</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91214"/>
            <a:ext cx="5029200" cy="2766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091214"/>
            <a:ext cx="3544887" cy="2766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60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14</a:t>
            </a:fld>
            <a:endParaRPr lang="en-US" dirty="0"/>
          </a:p>
        </p:txBody>
      </p:sp>
      <p:sp>
        <p:nvSpPr>
          <p:cNvPr id="5" name="Rectangle 4"/>
          <p:cNvSpPr/>
          <p:nvPr/>
        </p:nvSpPr>
        <p:spPr>
          <a:xfrm>
            <a:off x="76200" y="742950"/>
            <a:ext cx="8839200" cy="523220"/>
          </a:xfrm>
          <a:prstGeom prst="rect">
            <a:avLst/>
          </a:prstGeom>
        </p:spPr>
        <p:txBody>
          <a:bodyPr wrap="square">
            <a:spAutoFit/>
          </a:bodyPr>
          <a:lstStyle/>
          <a:p>
            <a:r>
              <a:rPr lang="en-US" sz="1400" b="1" dirty="0"/>
              <a:t>docker images</a:t>
            </a:r>
            <a:endParaRPr lang="en-US" sz="1400" dirty="0"/>
          </a:p>
          <a:p>
            <a:r>
              <a:rPr lang="en-US" sz="1400" dirty="0"/>
              <a:t>This command lists all the locally stored docker images</a:t>
            </a:r>
          </a:p>
        </p:txBody>
      </p:sp>
      <p:sp>
        <p:nvSpPr>
          <p:cNvPr id="7" name="Rectangle 6"/>
          <p:cNvSpPr/>
          <p:nvPr/>
        </p:nvSpPr>
        <p:spPr>
          <a:xfrm>
            <a:off x="76200" y="1756886"/>
            <a:ext cx="8686800" cy="738664"/>
          </a:xfrm>
          <a:prstGeom prst="rect">
            <a:avLst/>
          </a:prstGeom>
        </p:spPr>
        <p:txBody>
          <a:bodyPr wrap="square">
            <a:spAutoFit/>
          </a:bodyPr>
          <a:lstStyle/>
          <a:p>
            <a:r>
              <a:rPr lang="en-US" sz="1400" b="1" dirty="0"/>
              <a:t>docker pull</a:t>
            </a:r>
            <a:endParaRPr lang="en-US" sz="1400" dirty="0"/>
          </a:p>
          <a:p>
            <a:r>
              <a:rPr lang="en-US" sz="1400" b="1" dirty="0"/>
              <a:t>Usage: docker pull &lt;image name&gt;</a:t>
            </a:r>
            <a:endParaRPr lang="en-US" sz="1400" dirty="0"/>
          </a:p>
          <a:p>
            <a:r>
              <a:rPr lang="en-US" sz="1400" dirty="0"/>
              <a:t>This command is used to pull images from the </a:t>
            </a:r>
            <a:r>
              <a:rPr lang="en-US" sz="1400" b="1" dirty="0"/>
              <a:t>docker repository</a:t>
            </a:r>
            <a:r>
              <a:rPr lang="en-US" sz="1400" dirty="0"/>
              <a:t>(hub.docker.com)</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95550"/>
            <a:ext cx="66294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66170"/>
            <a:ext cx="6629400" cy="490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27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15</a:t>
            </a:fld>
            <a:endParaRPr lang="en-US" dirty="0"/>
          </a:p>
        </p:txBody>
      </p:sp>
      <p:sp>
        <p:nvSpPr>
          <p:cNvPr id="5" name="Rectangle 4"/>
          <p:cNvSpPr/>
          <p:nvPr/>
        </p:nvSpPr>
        <p:spPr>
          <a:xfrm>
            <a:off x="152400" y="1962150"/>
            <a:ext cx="8686800" cy="523220"/>
          </a:xfrm>
          <a:prstGeom prst="rect">
            <a:avLst/>
          </a:prstGeom>
        </p:spPr>
        <p:txBody>
          <a:bodyPr wrap="square">
            <a:spAutoFit/>
          </a:bodyPr>
          <a:lstStyle/>
          <a:p>
            <a:r>
              <a:rPr lang="en-US" sz="1400" b="1" dirty="0"/>
              <a:t>docker ps</a:t>
            </a:r>
            <a:endParaRPr lang="en-US" sz="1400" dirty="0"/>
          </a:p>
          <a:p>
            <a:r>
              <a:rPr lang="en-US" sz="1400" dirty="0"/>
              <a:t>This command is used to list the running containers</a:t>
            </a:r>
          </a:p>
        </p:txBody>
      </p:sp>
      <p:sp>
        <p:nvSpPr>
          <p:cNvPr id="6" name="Rectangle 5"/>
          <p:cNvSpPr/>
          <p:nvPr/>
        </p:nvSpPr>
        <p:spPr>
          <a:xfrm>
            <a:off x="207817" y="3181350"/>
            <a:ext cx="8534400" cy="523220"/>
          </a:xfrm>
          <a:prstGeom prst="rect">
            <a:avLst/>
          </a:prstGeom>
        </p:spPr>
        <p:txBody>
          <a:bodyPr wrap="square">
            <a:spAutoFit/>
          </a:bodyPr>
          <a:lstStyle/>
          <a:p>
            <a:r>
              <a:rPr lang="en-US" sz="1400" b="1" dirty="0"/>
              <a:t>docker ps -a</a:t>
            </a:r>
            <a:endParaRPr lang="en-US" sz="1400" dirty="0"/>
          </a:p>
          <a:p>
            <a:r>
              <a:rPr lang="en-US" sz="1400" dirty="0"/>
              <a:t>This command is used to show all the running and exited containers</a:t>
            </a:r>
          </a:p>
        </p:txBody>
      </p:sp>
      <p:sp>
        <p:nvSpPr>
          <p:cNvPr id="3" name="Rectangle 2"/>
          <p:cNvSpPr/>
          <p:nvPr/>
        </p:nvSpPr>
        <p:spPr>
          <a:xfrm>
            <a:off x="138544" y="782425"/>
            <a:ext cx="8853055" cy="738664"/>
          </a:xfrm>
          <a:prstGeom prst="rect">
            <a:avLst/>
          </a:prstGeom>
        </p:spPr>
        <p:txBody>
          <a:bodyPr wrap="square">
            <a:spAutoFit/>
          </a:bodyPr>
          <a:lstStyle/>
          <a:p>
            <a:r>
              <a:rPr lang="en-US" sz="1400" b="1" dirty="0"/>
              <a:t>docker run</a:t>
            </a:r>
            <a:endParaRPr lang="en-US" sz="1400" dirty="0"/>
          </a:p>
          <a:p>
            <a:r>
              <a:rPr lang="en-US" sz="1400" b="1" dirty="0"/>
              <a:t>Usage: docker run -it -d &lt;image name&gt;</a:t>
            </a:r>
            <a:endParaRPr lang="en-US" sz="1400" dirty="0"/>
          </a:p>
          <a:p>
            <a:r>
              <a:rPr lang="en-US" sz="1400" dirty="0"/>
              <a:t>This command is used to create a container from an image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95" y="1521089"/>
            <a:ext cx="7767205" cy="441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95" y="2495550"/>
            <a:ext cx="7767205" cy="633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94" y="3714750"/>
            <a:ext cx="7767205" cy="109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57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16</a:t>
            </a:fld>
            <a:endParaRPr lang="en-US" dirty="0"/>
          </a:p>
        </p:txBody>
      </p:sp>
      <p:sp>
        <p:nvSpPr>
          <p:cNvPr id="3" name="Rectangle 2"/>
          <p:cNvSpPr/>
          <p:nvPr/>
        </p:nvSpPr>
        <p:spPr>
          <a:xfrm>
            <a:off x="0" y="690086"/>
            <a:ext cx="8915400" cy="738664"/>
          </a:xfrm>
          <a:prstGeom prst="rect">
            <a:avLst/>
          </a:prstGeom>
        </p:spPr>
        <p:txBody>
          <a:bodyPr wrap="square">
            <a:spAutoFit/>
          </a:bodyPr>
          <a:lstStyle/>
          <a:p>
            <a:r>
              <a:rPr lang="en-US" sz="1400" b="1" dirty="0"/>
              <a:t>docker exec</a:t>
            </a:r>
            <a:endParaRPr lang="en-US" sz="1400" dirty="0"/>
          </a:p>
          <a:p>
            <a:r>
              <a:rPr lang="en-US" sz="1400" b="1" dirty="0"/>
              <a:t>Usage: docker exec -it &lt;container id&gt; bash</a:t>
            </a:r>
            <a:endParaRPr lang="en-US" sz="1400" dirty="0"/>
          </a:p>
          <a:p>
            <a:r>
              <a:rPr lang="en-US" sz="1400" dirty="0"/>
              <a:t>This command is used to access the running container</a:t>
            </a:r>
          </a:p>
        </p:txBody>
      </p:sp>
      <p:sp>
        <p:nvSpPr>
          <p:cNvPr id="5" name="Rectangle 4"/>
          <p:cNvSpPr/>
          <p:nvPr/>
        </p:nvSpPr>
        <p:spPr>
          <a:xfrm>
            <a:off x="0" y="1885950"/>
            <a:ext cx="7010400" cy="738664"/>
          </a:xfrm>
          <a:prstGeom prst="rect">
            <a:avLst/>
          </a:prstGeom>
        </p:spPr>
        <p:txBody>
          <a:bodyPr wrap="square">
            <a:spAutoFit/>
          </a:bodyPr>
          <a:lstStyle/>
          <a:p>
            <a:r>
              <a:rPr lang="en-US" sz="1400" b="1" dirty="0"/>
              <a:t>docker stop</a:t>
            </a:r>
            <a:endParaRPr lang="en-US" sz="1400" dirty="0"/>
          </a:p>
          <a:p>
            <a:r>
              <a:rPr lang="en-US" sz="1400" b="1" dirty="0"/>
              <a:t>Usage: docker stop &lt;container id&gt;</a:t>
            </a:r>
            <a:endParaRPr lang="en-US" sz="1400" dirty="0"/>
          </a:p>
          <a:p>
            <a:r>
              <a:rPr lang="en-US" sz="1400" dirty="0"/>
              <a:t>This command stops a running container</a:t>
            </a:r>
          </a:p>
        </p:txBody>
      </p:sp>
      <p:sp>
        <p:nvSpPr>
          <p:cNvPr id="6" name="Rectangle 5"/>
          <p:cNvSpPr/>
          <p:nvPr/>
        </p:nvSpPr>
        <p:spPr>
          <a:xfrm>
            <a:off x="0" y="3105150"/>
            <a:ext cx="8610600" cy="1169551"/>
          </a:xfrm>
          <a:prstGeom prst="rect">
            <a:avLst/>
          </a:prstGeom>
        </p:spPr>
        <p:txBody>
          <a:bodyPr wrap="square">
            <a:spAutoFit/>
          </a:bodyPr>
          <a:lstStyle/>
          <a:p>
            <a:r>
              <a:rPr lang="en-US" sz="1400" b="1" dirty="0"/>
              <a:t>docker kill</a:t>
            </a:r>
            <a:endParaRPr lang="en-US" sz="1400" dirty="0"/>
          </a:p>
          <a:p>
            <a:r>
              <a:rPr lang="en-US" sz="1400" b="1" dirty="0"/>
              <a:t>Usage: docker kill &lt;container id&gt;</a:t>
            </a:r>
            <a:endParaRPr lang="en-US" sz="1400" dirty="0"/>
          </a:p>
          <a:p>
            <a:r>
              <a:rPr lang="en-US" sz="1400" dirty="0"/>
              <a:t>This command kills the container by stopping its execution immediately. The difference between ‘docker kill’ and ‘docker stop’ is that ‘docker stop’ gives the container time to shutdown gracefully, in situations when it is taking too much time for getting the container to stop, one can opt to kill it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28750"/>
            <a:ext cx="6638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605564"/>
            <a:ext cx="54387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274701"/>
            <a:ext cx="54387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1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Rectangle 4"/>
          <p:cNvSpPr/>
          <p:nvPr/>
        </p:nvSpPr>
        <p:spPr>
          <a:xfrm>
            <a:off x="76200" y="842486"/>
            <a:ext cx="7010400" cy="738664"/>
          </a:xfrm>
          <a:prstGeom prst="rect">
            <a:avLst/>
          </a:prstGeom>
        </p:spPr>
        <p:txBody>
          <a:bodyPr wrap="square">
            <a:spAutoFit/>
          </a:bodyPr>
          <a:lstStyle/>
          <a:p>
            <a:r>
              <a:rPr lang="en-US" sz="1400" b="1" dirty="0"/>
              <a:t>docker start</a:t>
            </a:r>
            <a:endParaRPr lang="en-US" sz="1400" dirty="0"/>
          </a:p>
          <a:p>
            <a:r>
              <a:rPr lang="en-US" sz="1400" b="1" dirty="0"/>
              <a:t>Usage: docker start &lt;container id&gt;</a:t>
            </a:r>
            <a:endParaRPr lang="en-US" sz="1400" dirty="0"/>
          </a:p>
          <a:p>
            <a:r>
              <a:rPr lang="en-US" sz="1400" dirty="0"/>
              <a:t>This command starts a stopped or killed container</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56528"/>
            <a:ext cx="5867400" cy="45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6200" y="2214086"/>
            <a:ext cx="8763000" cy="738664"/>
          </a:xfrm>
          <a:prstGeom prst="rect">
            <a:avLst/>
          </a:prstGeom>
        </p:spPr>
        <p:txBody>
          <a:bodyPr wrap="square">
            <a:spAutoFit/>
          </a:bodyPr>
          <a:lstStyle/>
          <a:p>
            <a:r>
              <a:rPr lang="en-US" sz="1400" b="1" dirty="0"/>
              <a:t>docker commit</a:t>
            </a:r>
            <a:endParaRPr lang="en-US" sz="1400" dirty="0"/>
          </a:p>
          <a:p>
            <a:r>
              <a:rPr lang="en-US" sz="1400" b="1" dirty="0"/>
              <a:t>Usage: docker commit &lt;container id&gt; &lt;username/</a:t>
            </a:r>
            <a:r>
              <a:rPr lang="en-US" sz="1400" b="1" dirty="0" err="1"/>
              <a:t>imagename</a:t>
            </a:r>
            <a:r>
              <a:rPr lang="en-US" sz="1400" b="1" dirty="0"/>
              <a:t>&gt;</a:t>
            </a:r>
            <a:endParaRPr lang="en-US" sz="1400" dirty="0"/>
          </a:p>
          <a:p>
            <a:r>
              <a:rPr lang="en-US" sz="1400" dirty="0"/>
              <a:t>This command creates a new image of an edited container on the local system</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52750"/>
            <a:ext cx="725285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1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18</a:t>
            </a:fld>
            <a:endParaRPr lang="en-US" dirty="0"/>
          </a:p>
        </p:txBody>
      </p:sp>
      <p:sp>
        <p:nvSpPr>
          <p:cNvPr id="8" name="Rectangle 7"/>
          <p:cNvSpPr/>
          <p:nvPr/>
        </p:nvSpPr>
        <p:spPr>
          <a:xfrm>
            <a:off x="138545" y="666750"/>
            <a:ext cx="8458200" cy="523220"/>
          </a:xfrm>
          <a:prstGeom prst="rect">
            <a:avLst/>
          </a:prstGeom>
        </p:spPr>
        <p:txBody>
          <a:bodyPr wrap="square">
            <a:spAutoFit/>
          </a:bodyPr>
          <a:lstStyle/>
          <a:p>
            <a:r>
              <a:rPr lang="en-US" sz="1400" b="1" dirty="0"/>
              <a:t>docker login</a:t>
            </a:r>
            <a:endParaRPr lang="en-US" sz="1400" dirty="0"/>
          </a:p>
          <a:p>
            <a:r>
              <a:rPr lang="en-US" sz="1400" dirty="0"/>
              <a:t>This command is used to login to the docker hub repository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9" y="1189970"/>
            <a:ext cx="8610600" cy="153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52400" y="2671286"/>
            <a:ext cx="8610600" cy="738664"/>
          </a:xfrm>
          <a:prstGeom prst="rect">
            <a:avLst/>
          </a:prstGeom>
        </p:spPr>
        <p:txBody>
          <a:bodyPr wrap="square">
            <a:spAutoFit/>
          </a:bodyPr>
          <a:lstStyle/>
          <a:p>
            <a:r>
              <a:rPr lang="en-US" sz="1400" b="1" dirty="0"/>
              <a:t>docker push</a:t>
            </a:r>
            <a:endParaRPr lang="en-US" sz="1400" dirty="0"/>
          </a:p>
          <a:p>
            <a:r>
              <a:rPr lang="en-US" sz="1400" b="1" dirty="0"/>
              <a:t>Usage: docker push &lt;username/image name&gt;</a:t>
            </a:r>
            <a:endParaRPr lang="en-US" sz="1400" dirty="0"/>
          </a:p>
          <a:p>
            <a:r>
              <a:rPr lang="en-US" sz="1400" dirty="0"/>
              <a:t>This command is used to push an image to the docker hub repository</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10" y="3405245"/>
            <a:ext cx="8610599" cy="1452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44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19</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68425"/>
            <a:ext cx="8001000" cy="135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6200" y="666750"/>
            <a:ext cx="8305800" cy="738664"/>
          </a:xfrm>
          <a:prstGeom prst="rect">
            <a:avLst/>
          </a:prstGeom>
        </p:spPr>
        <p:txBody>
          <a:bodyPr wrap="square">
            <a:spAutoFit/>
          </a:bodyPr>
          <a:lstStyle/>
          <a:p>
            <a:r>
              <a:rPr lang="en-US" sz="1400" b="1" dirty="0"/>
              <a:t>docker rm</a:t>
            </a:r>
            <a:endParaRPr lang="en-US" sz="1400" dirty="0"/>
          </a:p>
          <a:p>
            <a:r>
              <a:rPr lang="en-US" sz="1400" b="1" dirty="0"/>
              <a:t>Usage: docker rm &lt;container id&gt;</a:t>
            </a:r>
            <a:endParaRPr lang="en-US" sz="1400" dirty="0"/>
          </a:p>
          <a:p>
            <a:r>
              <a:rPr lang="en-US" sz="1400" dirty="0"/>
              <a:t>This command is used to delete a stopped container</a:t>
            </a:r>
          </a:p>
        </p:txBody>
      </p:sp>
      <p:sp>
        <p:nvSpPr>
          <p:cNvPr id="5" name="Rectangle 4"/>
          <p:cNvSpPr/>
          <p:nvPr/>
        </p:nvSpPr>
        <p:spPr>
          <a:xfrm>
            <a:off x="152400" y="2647950"/>
            <a:ext cx="5943600" cy="738664"/>
          </a:xfrm>
          <a:prstGeom prst="rect">
            <a:avLst/>
          </a:prstGeom>
        </p:spPr>
        <p:txBody>
          <a:bodyPr wrap="square">
            <a:spAutoFit/>
          </a:bodyPr>
          <a:lstStyle/>
          <a:p>
            <a:r>
              <a:rPr lang="en-US" sz="1400" b="1" dirty="0"/>
              <a:t>docker rmi</a:t>
            </a:r>
            <a:endParaRPr lang="en-US" sz="1400" dirty="0"/>
          </a:p>
          <a:p>
            <a:r>
              <a:rPr lang="en-US" sz="1400" b="1" dirty="0"/>
              <a:t>Usage: docker rmi &lt;image-id&gt;</a:t>
            </a:r>
            <a:endParaRPr lang="en-US" sz="1400" dirty="0"/>
          </a:p>
          <a:p>
            <a:r>
              <a:rPr lang="en-US" sz="1400" dirty="0"/>
              <a:t>This command is used to delete an image from local storage</a:t>
            </a: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4" y="3333750"/>
            <a:ext cx="80867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97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381000" y="0"/>
            <a:ext cx="8607224" cy="657741"/>
          </a:xfrm>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533400" y="666750"/>
            <a:ext cx="4800600" cy="4419600"/>
          </a:xfrm>
        </p:spPr>
        <p:txBody>
          <a:bodyPr>
            <a:noAutofit/>
          </a:bodyPr>
          <a:lstStyle/>
          <a:p>
            <a:pPr>
              <a:buClr>
                <a:srgbClr val="00B0F0"/>
              </a:buClr>
              <a:buFont typeface="Wingdings" panose="05000000000000000000" pitchFamily="2" charset="2"/>
              <a:buChar char="ü"/>
            </a:pPr>
            <a:r>
              <a:rPr lang="en-US" sz="1400" dirty="0">
                <a:latin typeface="+mn-lt"/>
              </a:rPr>
              <a:t>What is Virtualization?</a:t>
            </a:r>
          </a:p>
          <a:p>
            <a:pPr>
              <a:buClr>
                <a:srgbClr val="00B0F0"/>
              </a:buClr>
              <a:buFont typeface="Wingdings" panose="05000000000000000000" pitchFamily="2" charset="2"/>
              <a:buChar char="ü"/>
            </a:pPr>
            <a:r>
              <a:rPr lang="en-US" sz="1400" dirty="0">
                <a:latin typeface="+mn-lt"/>
              </a:rPr>
              <a:t>What is Hypervisor?</a:t>
            </a:r>
          </a:p>
          <a:p>
            <a:pPr>
              <a:buClr>
                <a:srgbClr val="00B0F0"/>
              </a:buClr>
              <a:buFont typeface="Wingdings" panose="05000000000000000000" pitchFamily="2" charset="2"/>
              <a:buChar char="ü"/>
            </a:pPr>
            <a:r>
              <a:rPr lang="en-US" sz="1400" dirty="0">
                <a:latin typeface="+mn-lt"/>
              </a:rPr>
              <a:t>What is Containerization?</a:t>
            </a:r>
          </a:p>
          <a:p>
            <a:pPr>
              <a:buClr>
                <a:srgbClr val="00B0F0"/>
              </a:buClr>
              <a:buFont typeface="Wingdings" panose="05000000000000000000" pitchFamily="2" charset="2"/>
              <a:buChar char="ü"/>
            </a:pPr>
            <a:r>
              <a:rPr lang="en-US" sz="1400" dirty="0">
                <a:latin typeface="+mn-lt"/>
              </a:rPr>
              <a:t>Advantages of Containerization over Virtualization</a:t>
            </a:r>
          </a:p>
          <a:p>
            <a:pPr>
              <a:buClr>
                <a:srgbClr val="00B0F0"/>
              </a:buClr>
              <a:buFont typeface="Wingdings" panose="05000000000000000000" pitchFamily="2" charset="2"/>
              <a:buChar char="ü"/>
            </a:pPr>
            <a:r>
              <a:rPr lang="en-US" sz="1400" dirty="0">
                <a:latin typeface="+mn-lt"/>
              </a:rPr>
              <a:t>Introduction to Docker</a:t>
            </a:r>
          </a:p>
          <a:p>
            <a:pPr>
              <a:buClr>
                <a:srgbClr val="00B0F0"/>
              </a:buClr>
              <a:buFont typeface="Wingdings" panose="05000000000000000000" pitchFamily="2" charset="2"/>
              <a:buChar char="ü"/>
            </a:pPr>
            <a:r>
              <a:rPr lang="en-US" sz="1400" dirty="0">
                <a:latin typeface="+mn-lt"/>
              </a:rPr>
              <a:t>Docker Architecture</a:t>
            </a:r>
          </a:p>
          <a:p>
            <a:pPr marL="685800" lvl="1">
              <a:buClr>
                <a:srgbClr val="00B0F0"/>
              </a:buClr>
              <a:buFont typeface="Wingdings" panose="05000000000000000000" pitchFamily="2" charset="2"/>
              <a:buChar char="ü"/>
            </a:pPr>
            <a:r>
              <a:rPr lang="en-US" sz="1200" dirty="0">
                <a:latin typeface="+mn-lt"/>
              </a:rPr>
              <a:t>Docker Engine</a:t>
            </a:r>
          </a:p>
          <a:p>
            <a:pPr marL="685800" lvl="1">
              <a:buClr>
                <a:srgbClr val="00B0F0"/>
              </a:buClr>
              <a:buFont typeface="Wingdings" panose="05000000000000000000" pitchFamily="2" charset="2"/>
              <a:buChar char="ü"/>
            </a:pPr>
            <a:r>
              <a:rPr lang="en-US" sz="1200" dirty="0">
                <a:latin typeface="+mn-lt"/>
              </a:rPr>
              <a:t>Docker Images</a:t>
            </a:r>
          </a:p>
          <a:p>
            <a:pPr marL="685800" lvl="1">
              <a:buClr>
                <a:srgbClr val="00B0F0"/>
              </a:buClr>
              <a:buFont typeface="Wingdings" panose="05000000000000000000" pitchFamily="2" charset="2"/>
              <a:buChar char="ü"/>
            </a:pPr>
            <a:r>
              <a:rPr lang="en-US" sz="1200" dirty="0">
                <a:latin typeface="+mn-lt"/>
              </a:rPr>
              <a:t>Docker Registries</a:t>
            </a:r>
          </a:p>
          <a:p>
            <a:pPr marL="685800" lvl="1">
              <a:buClr>
                <a:srgbClr val="00B0F0"/>
              </a:buClr>
              <a:buFont typeface="Wingdings" panose="05000000000000000000" pitchFamily="2" charset="2"/>
              <a:buChar char="ü"/>
            </a:pPr>
            <a:r>
              <a:rPr lang="en-US" sz="1200" dirty="0">
                <a:latin typeface="+mn-lt"/>
              </a:rPr>
              <a:t>Docker Containers</a:t>
            </a:r>
          </a:p>
          <a:p>
            <a:pPr>
              <a:buClr>
                <a:srgbClr val="00B0F0"/>
              </a:buClr>
              <a:buFont typeface="Wingdings" panose="05000000000000000000" pitchFamily="2" charset="2"/>
              <a:buChar char="ü"/>
            </a:pPr>
            <a:r>
              <a:rPr lang="en-US" sz="1400" dirty="0">
                <a:latin typeface="+mn-lt"/>
              </a:rPr>
              <a:t>Docker Installation</a:t>
            </a:r>
          </a:p>
          <a:p>
            <a:pPr>
              <a:buClr>
                <a:srgbClr val="00B0F0"/>
              </a:buClr>
              <a:buFont typeface="Wingdings" panose="05000000000000000000" pitchFamily="2" charset="2"/>
              <a:buChar char="ü"/>
            </a:pPr>
            <a:r>
              <a:rPr lang="en-US" sz="1400" dirty="0">
                <a:latin typeface="+mn-lt"/>
              </a:rPr>
              <a:t>Docker Commands</a:t>
            </a:r>
          </a:p>
          <a:p>
            <a:pPr>
              <a:buClr>
                <a:srgbClr val="00B0F0"/>
              </a:buClr>
              <a:buFont typeface="Wingdings" panose="05000000000000000000" pitchFamily="2" charset="2"/>
              <a:buChar char="ü"/>
            </a:pPr>
            <a:r>
              <a:rPr lang="en-US" sz="1400" dirty="0">
                <a:latin typeface="+mn-lt"/>
              </a:rPr>
              <a:t>Dockerfile</a:t>
            </a:r>
          </a:p>
          <a:p>
            <a:pPr>
              <a:buClr>
                <a:srgbClr val="00B0F0"/>
              </a:buClr>
              <a:buFont typeface="Wingdings" panose="05000000000000000000" pitchFamily="2" charset="2"/>
              <a:buChar char="ü"/>
            </a:pPr>
            <a:r>
              <a:rPr lang="en-US" sz="1400" dirty="0">
                <a:latin typeface="+mn-lt"/>
              </a:rPr>
              <a:t>Docker Volume</a:t>
            </a:r>
          </a:p>
          <a:p>
            <a:pPr>
              <a:buClr>
                <a:srgbClr val="00B0F0"/>
              </a:buClr>
              <a:buFont typeface="Wingdings" panose="05000000000000000000" pitchFamily="2" charset="2"/>
              <a:buChar char="ü"/>
            </a:pPr>
            <a:r>
              <a:rPr lang="en-US" sz="1400" dirty="0">
                <a:latin typeface="+mn-lt"/>
              </a:rPr>
              <a:t>Docker Network</a:t>
            </a:r>
          </a:p>
          <a:p>
            <a:pPr>
              <a:buClr>
                <a:srgbClr val="00B0F0"/>
              </a:buClr>
              <a:buFont typeface="Wingdings" panose="05000000000000000000" pitchFamily="2" charset="2"/>
              <a:buChar char="ü"/>
            </a:pPr>
            <a:r>
              <a:rPr lang="en-US" sz="1400" dirty="0">
                <a:latin typeface="+mn-lt"/>
              </a:rPr>
              <a:t>Docker Compose</a:t>
            </a:r>
          </a:p>
          <a:p>
            <a:pPr>
              <a:buClr>
                <a:srgbClr val="00B0F0"/>
              </a:buClr>
              <a:buFont typeface="Wingdings" panose="05000000000000000000" pitchFamily="2" charset="2"/>
              <a:buChar char="ü"/>
            </a:pPr>
            <a:r>
              <a:rPr lang="en-US" sz="1400" dirty="0">
                <a:latin typeface="+mn-lt"/>
              </a:rPr>
              <a:t>Docker Swarm</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20</a:t>
            </a:fld>
            <a:endParaRPr lang="en-US" dirty="0"/>
          </a:p>
        </p:txBody>
      </p:sp>
      <p:sp>
        <p:nvSpPr>
          <p:cNvPr id="6" name="Rectangle 5"/>
          <p:cNvSpPr/>
          <p:nvPr/>
        </p:nvSpPr>
        <p:spPr>
          <a:xfrm>
            <a:off x="76200" y="666750"/>
            <a:ext cx="8610600" cy="738664"/>
          </a:xfrm>
          <a:prstGeom prst="rect">
            <a:avLst/>
          </a:prstGeom>
        </p:spPr>
        <p:txBody>
          <a:bodyPr wrap="square">
            <a:spAutoFit/>
          </a:bodyPr>
          <a:lstStyle/>
          <a:p>
            <a:r>
              <a:rPr lang="en-US" sz="1400" b="1" dirty="0"/>
              <a:t>docker build</a:t>
            </a:r>
            <a:endParaRPr lang="en-US" sz="1400" dirty="0"/>
          </a:p>
          <a:p>
            <a:r>
              <a:rPr lang="en-US" sz="1400" b="1" dirty="0"/>
              <a:t>Usage: docker build &lt;path to docker file&gt;</a:t>
            </a:r>
            <a:endParaRPr lang="en-US" sz="1400" dirty="0"/>
          </a:p>
          <a:p>
            <a:r>
              <a:rPr lang="en-US" sz="1400" dirty="0"/>
              <a:t>This command is used to build an image from a specified docker file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5" y="1448709"/>
            <a:ext cx="4100945" cy="1351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636" y="1424258"/>
            <a:ext cx="4765964" cy="3357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5" y="3409950"/>
            <a:ext cx="410094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69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21</a:t>
            </a:fld>
            <a:endParaRPr lang="en-US" dirty="0"/>
          </a:p>
        </p:txBody>
      </p:sp>
      <p:sp>
        <p:nvSpPr>
          <p:cNvPr id="6" name="Rectangle 5"/>
          <p:cNvSpPr/>
          <p:nvPr/>
        </p:nvSpPr>
        <p:spPr>
          <a:xfrm>
            <a:off x="76200" y="666750"/>
            <a:ext cx="8610600" cy="307777"/>
          </a:xfrm>
          <a:prstGeom prst="rect">
            <a:avLst/>
          </a:prstGeom>
        </p:spPr>
        <p:txBody>
          <a:bodyPr wrap="square">
            <a:spAutoFit/>
          </a:bodyPr>
          <a:lstStyle/>
          <a:p>
            <a:r>
              <a:rPr lang="en-US" sz="1400" b="1" dirty="0"/>
              <a:t>docker build issues:</a:t>
            </a:r>
            <a:endParaRPr lang="en-US" sz="14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69332"/>
            <a:ext cx="8458200" cy="840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55" y="1929245"/>
            <a:ext cx="8437418" cy="212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5418" y="4248150"/>
            <a:ext cx="8610600" cy="523220"/>
          </a:xfrm>
          <a:prstGeom prst="rect">
            <a:avLst/>
          </a:prstGeom>
        </p:spPr>
        <p:txBody>
          <a:bodyPr wrap="square">
            <a:spAutoFit/>
          </a:bodyPr>
          <a:lstStyle/>
          <a:p>
            <a:r>
              <a:rPr lang="en-US" sz="1400" b="1" dirty="0"/>
              <a:t>Note: </a:t>
            </a:r>
            <a:r>
              <a:rPr lang="en-US" sz="1400" dirty="0"/>
              <a:t>For building docker image the </a:t>
            </a:r>
            <a:r>
              <a:rPr lang="en-US" sz="1400" b="1" dirty="0"/>
              <a:t>Dockerfile</a:t>
            </a:r>
            <a:r>
              <a:rPr lang="en-US" sz="1400" dirty="0"/>
              <a:t> should be correct name and we should mention the directory where we have </a:t>
            </a:r>
            <a:r>
              <a:rPr lang="en-US" sz="1400" b="1" dirty="0"/>
              <a:t>Dockerfile</a:t>
            </a:r>
            <a:r>
              <a:rPr lang="en-US" sz="1400" dirty="0"/>
              <a:t>.</a:t>
            </a:r>
          </a:p>
        </p:txBody>
      </p:sp>
    </p:spTree>
    <p:extLst>
      <p:ext uri="{BB962C8B-B14F-4D97-AF65-F5344CB8AC3E}">
        <p14:creationId xmlns:p14="http://schemas.microsoft.com/office/powerpoint/2010/main" val="407624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Dockerfile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22</a:t>
            </a:fld>
            <a:endParaRPr lang="en-US" dirty="0"/>
          </a:p>
        </p:txBody>
      </p:sp>
      <p:sp>
        <p:nvSpPr>
          <p:cNvPr id="3" name="Rectangle 2">
            <a:extLst>
              <a:ext uri="{FF2B5EF4-FFF2-40B4-BE49-F238E27FC236}">
                <a16:creationId xmlns:a16="http://schemas.microsoft.com/office/drawing/2014/main" id="{66C8BBCE-5447-449B-9CFF-DD8BD4B14FD3}"/>
              </a:ext>
            </a:extLst>
          </p:cNvPr>
          <p:cNvSpPr/>
          <p:nvPr/>
        </p:nvSpPr>
        <p:spPr>
          <a:xfrm>
            <a:off x="111457" y="1227475"/>
            <a:ext cx="4572000" cy="3477875"/>
          </a:xfrm>
          <a:prstGeom prst="rect">
            <a:avLst/>
          </a:prstGeom>
        </p:spPr>
        <p:txBody>
          <a:bodyPr>
            <a:spAutoFit/>
          </a:bodyPr>
          <a:lstStyle/>
          <a:p>
            <a:r>
              <a:rPr lang="en-US" sz="1000" b="1" dirty="0"/>
              <a:t>Instructions</a:t>
            </a:r>
          </a:p>
          <a:p>
            <a:r>
              <a:rPr lang="en-US" sz="1000" b="1" dirty="0"/>
              <a:t>FROM</a:t>
            </a:r>
          </a:p>
          <a:p>
            <a:r>
              <a:rPr lang="en-US" sz="1000" dirty="0"/>
              <a:t>Usage:</a:t>
            </a:r>
          </a:p>
          <a:p>
            <a:r>
              <a:rPr lang="en-US" sz="1000" dirty="0"/>
              <a:t>FROM &lt;image&gt;</a:t>
            </a:r>
          </a:p>
          <a:p>
            <a:r>
              <a:rPr lang="en-US" sz="1000" dirty="0"/>
              <a:t>FROM &lt;image&gt;:&lt;tag&gt;</a:t>
            </a:r>
          </a:p>
          <a:p>
            <a:endParaRPr lang="en-US" sz="1000" dirty="0"/>
          </a:p>
          <a:p>
            <a:r>
              <a:rPr lang="en-US" sz="1000" b="1" dirty="0"/>
              <a:t>MAINTAINER</a:t>
            </a:r>
          </a:p>
          <a:p>
            <a:r>
              <a:rPr lang="en-US" sz="1000" dirty="0"/>
              <a:t>Usage:</a:t>
            </a:r>
          </a:p>
          <a:p>
            <a:r>
              <a:rPr lang="en-US" sz="1000" dirty="0"/>
              <a:t>MAINTAINER &lt;name&gt;</a:t>
            </a:r>
          </a:p>
          <a:p>
            <a:endParaRPr lang="en-US" sz="1000" dirty="0"/>
          </a:p>
          <a:p>
            <a:r>
              <a:rPr lang="en-US" sz="1000" b="1" dirty="0"/>
              <a:t>RUN</a:t>
            </a:r>
          </a:p>
          <a:p>
            <a:r>
              <a:rPr lang="en-US" sz="1000" dirty="0"/>
              <a:t>Usage:</a:t>
            </a:r>
          </a:p>
          <a:p>
            <a:r>
              <a:rPr lang="en-US" sz="1000" dirty="0"/>
              <a:t>RUN &lt;command&gt;</a:t>
            </a:r>
          </a:p>
          <a:p>
            <a:r>
              <a:rPr lang="en-US" sz="1000" dirty="0"/>
              <a:t>RUN ["&lt;executable&gt;", "&lt;param1&gt;", "&lt;param2&gt;"] (exec form)</a:t>
            </a:r>
          </a:p>
          <a:p>
            <a:endParaRPr lang="en-US" sz="1000" dirty="0"/>
          </a:p>
          <a:p>
            <a:r>
              <a:rPr lang="en-US" sz="1000" b="1" dirty="0"/>
              <a:t>CMD</a:t>
            </a:r>
          </a:p>
          <a:p>
            <a:r>
              <a:rPr lang="en-US" sz="1000" dirty="0"/>
              <a:t>Usage:</a:t>
            </a:r>
          </a:p>
          <a:p>
            <a:r>
              <a:rPr lang="en-US" sz="1000" dirty="0"/>
              <a:t>CMD ["&lt;executable&gt;","&lt;param1&gt;","&lt;param2&gt;"] (exec form, this is the preferred form)</a:t>
            </a:r>
          </a:p>
          <a:p>
            <a:r>
              <a:rPr lang="en-US" sz="1000" dirty="0"/>
              <a:t>CMD ["&lt;param1&gt;","&lt;param2&gt;"] (as default parameters to ENTRYPOINT)</a:t>
            </a:r>
          </a:p>
          <a:p>
            <a:r>
              <a:rPr lang="en-US" sz="1000" dirty="0"/>
              <a:t>CMD &lt;command&gt; &lt;param1&gt; &lt;param2&gt; (shell form)</a:t>
            </a:r>
          </a:p>
          <a:p>
            <a:endParaRPr lang="en-US" sz="1000" dirty="0"/>
          </a:p>
        </p:txBody>
      </p:sp>
      <p:sp>
        <p:nvSpPr>
          <p:cNvPr id="5" name="Rectangle 4">
            <a:extLst>
              <a:ext uri="{FF2B5EF4-FFF2-40B4-BE49-F238E27FC236}">
                <a16:creationId xmlns:a16="http://schemas.microsoft.com/office/drawing/2014/main" id="{959408A6-91EC-4196-8330-90F3F332EDC9}"/>
              </a:ext>
            </a:extLst>
          </p:cNvPr>
          <p:cNvSpPr/>
          <p:nvPr/>
        </p:nvSpPr>
        <p:spPr>
          <a:xfrm>
            <a:off x="4377017" y="995898"/>
            <a:ext cx="4572000" cy="3785652"/>
          </a:xfrm>
          <a:prstGeom prst="rect">
            <a:avLst/>
          </a:prstGeom>
        </p:spPr>
        <p:txBody>
          <a:bodyPr>
            <a:spAutoFit/>
          </a:bodyPr>
          <a:lstStyle/>
          <a:p>
            <a:r>
              <a:rPr lang="en-US" sz="1000" b="1" dirty="0"/>
              <a:t>EXPOSE</a:t>
            </a:r>
          </a:p>
          <a:p>
            <a:r>
              <a:rPr lang="en-US" sz="1000" dirty="0"/>
              <a:t>Usage:</a:t>
            </a:r>
          </a:p>
          <a:p>
            <a:r>
              <a:rPr lang="en-US" sz="1000" dirty="0"/>
              <a:t>EXPOSE &lt;port&gt; [&lt;port&gt; ...]</a:t>
            </a:r>
          </a:p>
          <a:p>
            <a:endParaRPr lang="en-US" sz="1000" dirty="0"/>
          </a:p>
          <a:p>
            <a:r>
              <a:rPr lang="en-US" sz="1000" b="1" dirty="0"/>
              <a:t>ENV</a:t>
            </a:r>
          </a:p>
          <a:p>
            <a:r>
              <a:rPr lang="en-US" sz="1000" dirty="0"/>
              <a:t>Usage:</a:t>
            </a:r>
          </a:p>
          <a:p>
            <a:r>
              <a:rPr lang="en-US" sz="1000" dirty="0"/>
              <a:t>ENV &lt;key&gt; &lt;value&gt;</a:t>
            </a:r>
          </a:p>
          <a:p>
            <a:r>
              <a:rPr lang="en-US" sz="1000" dirty="0"/>
              <a:t>ENV &lt;key&gt;=&lt;value&gt; [&lt;key&gt;=&lt;value&gt; ...]</a:t>
            </a:r>
          </a:p>
          <a:p>
            <a:endParaRPr lang="en-US" sz="1000" dirty="0"/>
          </a:p>
          <a:p>
            <a:r>
              <a:rPr lang="en-US" sz="1000" b="1" dirty="0"/>
              <a:t>ADD</a:t>
            </a:r>
          </a:p>
          <a:p>
            <a:r>
              <a:rPr lang="en-US" sz="1000" dirty="0"/>
              <a:t>Usage:</a:t>
            </a:r>
          </a:p>
          <a:p>
            <a:r>
              <a:rPr lang="en-US" sz="1000" dirty="0"/>
              <a:t>ADD &lt;</a:t>
            </a:r>
            <a:r>
              <a:rPr lang="en-US" sz="1000" dirty="0" err="1"/>
              <a:t>src</a:t>
            </a:r>
            <a:r>
              <a:rPr lang="en-US" sz="1000" dirty="0"/>
              <a:t>&gt; [&lt;</a:t>
            </a:r>
            <a:r>
              <a:rPr lang="en-US" sz="1000" dirty="0" err="1"/>
              <a:t>src</a:t>
            </a:r>
            <a:r>
              <a:rPr lang="en-US" sz="1000" dirty="0"/>
              <a:t>&gt; ...] &lt;</a:t>
            </a:r>
            <a:r>
              <a:rPr lang="en-US" sz="1000" dirty="0" err="1"/>
              <a:t>dest</a:t>
            </a:r>
            <a:r>
              <a:rPr lang="en-US" sz="1000" dirty="0"/>
              <a:t>&gt;</a:t>
            </a:r>
          </a:p>
          <a:p>
            <a:r>
              <a:rPr lang="en-US" sz="1000" dirty="0"/>
              <a:t>ADD ["&lt;</a:t>
            </a:r>
            <a:r>
              <a:rPr lang="en-US" sz="1000" dirty="0" err="1"/>
              <a:t>src</a:t>
            </a:r>
            <a:r>
              <a:rPr lang="en-US" sz="1000" dirty="0"/>
              <a:t>&gt;", ... "&lt;</a:t>
            </a:r>
            <a:r>
              <a:rPr lang="en-US" sz="1000" dirty="0" err="1"/>
              <a:t>dest</a:t>
            </a:r>
            <a:r>
              <a:rPr lang="en-US" sz="1000" dirty="0"/>
              <a:t>&gt;"] (this form is required for paths containing whitespace)</a:t>
            </a:r>
          </a:p>
          <a:p>
            <a:endParaRPr lang="en-US" sz="1000" dirty="0"/>
          </a:p>
          <a:p>
            <a:r>
              <a:rPr lang="en-US" sz="1000" b="1" dirty="0"/>
              <a:t>COPY</a:t>
            </a:r>
          </a:p>
          <a:p>
            <a:r>
              <a:rPr lang="en-US" sz="1000" dirty="0"/>
              <a:t>Usage:</a:t>
            </a:r>
          </a:p>
          <a:p>
            <a:r>
              <a:rPr lang="en-US" sz="1000" dirty="0"/>
              <a:t>COPY &lt;</a:t>
            </a:r>
            <a:r>
              <a:rPr lang="en-US" sz="1000" dirty="0" err="1"/>
              <a:t>src</a:t>
            </a:r>
            <a:r>
              <a:rPr lang="en-US" sz="1000" dirty="0"/>
              <a:t>&gt; [&lt;</a:t>
            </a:r>
            <a:r>
              <a:rPr lang="en-US" sz="1000" dirty="0" err="1"/>
              <a:t>src</a:t>
            </a:r>
            <a:r>
              <a:rPr lang="en-US" sz="1000" dirty="0"/>
              <a:t>&gt; ...] &lt;</a:t>
            </a:r>
            <a:r>
              <a:rPr lang="en-US" sz="1000" dirty="0" err="1"/>
              <a:t>dest</a:t>
            </a:r>
            <a:r>
              <a:rPr lang="en-US" sz="1000" dirty="0"/>
              <a:t>&gt;</a:t>
            </a:r>
          </a:p>
          <a:p>
            <a:r>
              <a:rPr lang="en-US" sz="1000" dirty="0"/>
              <a:t>COPY ["&lt;</a:t>
            </a:r>
            <a:r>
              <a:rPr lang="en-US" sz="1000" dirty="0" err="1"/>
              <a:t>src</a:t>
            </a:r>
            <a:r>
              <a:rPr lang="en-US" sz="1000" dirty="0"/>
              <a:t>&gt;", ... "&lt;</a:t>
            </a:r>
            <a:r>
              <a:rPr lang="en-US" sz="1000" dirty="0" err="1"/>
              <a:t>dest</a:t>
            </a:r>
            <a:r>
              <a:rPr lang="en-US" sz="1000" dirty="0"/>
              <a:t>&gt;"] </a:t>
            </a:r>
          </a:p>
          <a:p>
            <a:endParaRPr lang="en-US" sz="1000" dirty="0"/>
          </a:p>
          <a:p>
            <a:r>
              <a:rPr lang="en-US" sz="1000" b="1" dirty="0"/>
              <a:t>ENTRYPOINT</a:t>
            </a:r>
          </a:p>
          <a:p>
            <a:r>
              <a:rPr lang="en-US" sz="1000" dirty="0"/>
              <a:t>Usage:</a:t>
            </a:r>
          </a:p>
          <a:p>
            <a:r>
              <a:rPr lang="en-US" sz="1000" dirty="0"/>
              <a:t>ENTRYPOINT ["&lt;executable&gt;", "&lt;param1&gt;", "&lt;param2&gt;"] (exec form, preferred)</a:t>
            </a:r>
          </a:p>
          <a:p>
            <a:r>
              <a:rPr lang="en-US" sz="1000" dirty="0"/>
              <a:t>ENTRYPOINT &lt;command&gt; &lt;param1&gt; &lt;param2&gt; (shell form)</a:t>
            </a:r>
          </a:p>
          <a:p>
            <a:endParaRPr lang="en-US" sz="1000" dirty="0"/>
          </a:p>
        </p:txBody>
      </p:sp>
    </p:spTree>
    <p:extLst>
      <p:ext uri="{BB962C8B-B14F-4D97-AF65-F5344CB8AC3E}">
        <p14:creationId xmlns:p14="http://schemas.microsoft.com/office/powerpoint/2010/main" val="2630528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Dockerfile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23</a:t>
            </a:fld>
            <a:endParaRPr lang="en-US" dirty="0"/>
          </a:p>
        </p:txBody>
      </p:sp>
      <p:sp>
        <p:nvSpPr>
          <p:cNvPr id="6" name="Rectangle 5">
            <a:extLst>
              <a:ext uri="{FF2B5EF4-FFF2-40B4-BE49-F238E27FC236}">
                <a16:creationId xmlns:a16="http://schemas.microsoft.com/office/drawing/2014/main" id="{B0C542F1-8815-47CD-A305-46B4988A4479}"/>
              </a:ext>
            </a:extLst>
          </p:cNvPr>
          <p:cNvSpPr/>
          <p:nvPr/>
        </p:nvSpPr>
        <p:spPr>
          <a:xfrm>
            <a:off x="186017" y="909756"/>
            <a:ext cx="2938183" cy="3323987"/>
          </a:xfrm>
          <a:prstGeom prst="rect">
            <a:avLst/>
          </a:prstGeom>
        </p:spPr>
        <p:txBody>
          <a:bodyPr wrap="square">
            <a:spAutoFit/>
          </a:bodyPr>
          <a:lstStyle/>
          <a:p>
            <a:r>
              <a:rPr lang="en-US" sz="1000" b="1" dirty="0"/>
              <a:t>VOLUME</a:t>
            </a:r>
          </a:p>
          <a:p>
            <a:r>
              <a:rPr lang="en-US" sz="1000" dirty="0"/>
              <a:t>Usage:</a:t>
            </a:r>
          </a:p>
          <a:p>
            <a:r>
              <a:rPr lang="en-US" sz="1000" dirty="0"/>
              <a:t>VOLUME ["&lt;path&gt;", ...]</a:t>
            </a:r>
          </a:p>
          <a:p>
            <a:r>
              <a:rPr lang="en-US" sz="1000" dirty="0"/>
              <a:t>VOLUME &lt;path&gt; [&lt;path&gt; ...]</a:t>
            </a:r>
          </a:p>
          <a:p>
            <a:endParaRPr lang="en-US" sz="1000" dirty="0"/>
          </a:p>
          <a:p>
            <a:r>
              <a:rPr lang="en-US" sz="1000" b="1" dirty="0"/>
              <a:t>USER</a:t>
            </a:r>
          </a:p>
          <a:p>
            <a:r>
              <a:rPr lang="en-US" sz="1000" dirty="0"/>
              <a:t>Usage:</a:t>
            </a:r>
          </a:p>
          <a:p>
            <a:r>
              <a:rPr lang="en-US" sz="1000" dirty="0"/>
              <a:t>USER &lt;username | UID&gt;</a:t>
            </a:r>
          </a:p>
          <a:p>
            <a:endParaRPr lang="en-US" sz="1000" dirty="0"/>
          </a:p>
          <a:p>
            <a:r>
              <a:rPr lang="en-US" sz="1000" b="1" dirty="0"/>
              <a:t>WORKDIR</a:t>
            </a:r>
          </a:p>
          <a:p>
            <a:r>
              <a:rPr lang="en-US" sz="1000" dirty="0"/>
              <a:t>Usage:</a:t>
            </a:r>
          </a:p>
          <a:p>
            <a:r>
              <a:rPr lang="en-US" sz="1000" dirty="0"/>
              <a:t>WORKDIR &lt;/path/to/</a:t>
            </a:r>
            <a:r>
              <a:rPr lang="en-US" sz="1000" dirty="0" err="1"/>
              <a:t>workdir</a:t>
            </a:r>
            <a:r>
              <a:rPr lang="en-US" sz="1000" dirty="0"/>
              <a:t>&gt;</a:t>
            </a:r>
          </a:p>
          <a:p>
            <a:endParaRPr lang="en-US" sz="1000" dirty="0"/>
          </a:p>
          <a:p>
            <a:r>
              <a:rPr lang="en-US" sz="1000" b="1" dirty="0"/>
              <a:t>ARG</a:t>
            </a:r>
          </a:p>
          <a:p>
            <a:r>
              <a:rPr lang="en-US" sz="1000" dirty="0"/>
              <a:t>Usage:</a:t>
            </a:r>
          </a:p>
          <a:p>
            <a:r>
              <a:rPr lang="en-US" sz="1000" dirty="0"/>
              <a:t>ARG &lt;name&gt;[=&lt;default value&gt;]</a:t>
            </a:r>
          </a:p>
          <a:p>
            <a:endParaRPr lang="en-US" sz="1000" dirty="0"/>
          </a:p>
          <a:p>
            <a:endParaRPr lang="en-US" sz="1000" dirty="0"/>
          </a:p>
          <a:p>
            <a:r>
              <a:rPr lang="en-US" sz="1000" b="1" dirty="0"/>
              <a:t>SHELL</a:t>
            </a:r>
          </a:p>
          <a:p>
            <a:r>
              <a:rPr lang="en-US" sz="1000" dirty="0"/>
              <a:t>Usage:</a:t>
            </a:r>
          </a:p>
          <a:p>
            <a:r>
              <a:rPr lang="en-US" sz="1000" dirty="0"/>
              <a:t>SHELL ["&lt;executable&gt;", "&lt;param1&gt;", "&lt;param2&gt;"]</a:t>
            </a:r>
          </a:p>
        </p:txBody>
      </p:sp>
      <p:sp>
        <p:nvSpPr>
          <p:cNvPr id="8" name="Rectangle 7">
            <a:extLst>
              <a:ext uri="{FF2B5EF4-FFF2-40B4-BE49-F238E27FC236}">
                <a16:creationId xmlns:a16="http://schemas.microsoft.com/office/drawing/2014/main" id="{5285BA65-BB8F-435B-8FE1-7B9778B3AED8}"/>
              </a:ext>
            </a:extLst>
          </p:cNvPr>
          <p:cNvSpPr/>
          <p:nvPr/>
        </p:nvSpPr>
        <p:spPr>
          <a:xfrm>
            <a:off x="2743200" y="819150"/>
            <a:ext cx="6172200" cy="2893100"/>
          </a:xfrm>
          <a:prstGeom prst="rect">
            <a:avLst/>
          </a:prstGeom>
          <a:ln w="19050">
            <a:solidFill>
              <a:schemeClr val="tx1"/>
            </a:solidFill>
          </a:ln>
        </p:spPr>
        <p:txBody>
          <a:bodyPr wrap="square">
            <a:spAutoFit/>
          </a:bodyPr>
          <a:lstStyle/>
          <a:p>
            <a:r>
              <a:rPr lang="en-US" sz="1400" dirty="0"/>
              <a:t>From </a:t>
            </a:r>
            <a:r>
              <a:rPr lang="en-US" sz="1400" dirty="0" err="1"/>
              <a:t>node:latest</a:t>
            </a:r>
            <a:endParaRPr lang="en-US" sz="1400" dirty="0"/>
          </a:p>
          <a:p>
            <a:endParaRPr lang="en-US" sz="1400" dirty="0"/>
          </a:p>
          <a:p>
            <a:r>
              <a:rPr lang="en-US" sz="1400" dirty="0"/>
              <a:t>MAINTAINER gopac25@gmail.com</a:t>
            </a:r>
          </a:p>
          <a:p>
            <a:endParaRPr lang="en-US" sz="1400" dirty="0"/>
          </a:p>
          <a:p>
            <a:r>
              <a:rPr lang="en-US" sz="1400" dirty="0"/>
              <a:t>WORKDIR /project/first/web</a:t>
            </a:r>
          </a:p>
          <a:p>
            <a:endParaRPr lang="en-US" sz="1400" dirty="0"/>
          </a:p>
          <a:p>
            <a:r>
              <a:rPr lang="en-US" sz="1400" dirty="0"/>
              <a:t>RUN git clone https://github.com/gopac25/webapp-demo.git /project/first/web/</a:t>
            </a:r>
          </a:p>
          <a:p>
            <a:endParaRPr lang="en-US" sz="1400" dirty="0"/>
          </a:p>
          <a:p>
            <a:r>
              <a:rPr lang="en-US" sz="1400" dirty="0"/>
              <a:t>RUN npm install -g lite-server</a:t>
            </a:r>
          </a:p>
          <a:p>
            <a:endParaRPr lang="en-US" sz="1400" dirty="0"/>
          </a:p>
          <a:p>
            <a:r>
              <a:rPr lang="en-US" sz="1400" dirty="0"/>
              <a:t>EXPOSE 3000</a:t>
            </a:r>
          </a:p>
          <a:p>
            <a:endParaRPr lang="en-US" sz="1400" dirty="0"/>
          </a:p>
          <a:p>
            <a:r>
              <a:rPr lang="en-US" sz="1400" dirty="0"/>
              <a:t>CMD lite-server</a:t>
            </a:r>
          </a:p>
        </p:txBody>
      </p:sp>
    </p:spTree>
    <p:extLst>
      <p:ext uri="{BB962C8B-B14F-4D97-AF65-F5344CB8AC3E}">
        <p14:creationId xmlns:p14="http://schemas.microsoft.com/office/powerpoint/2010/main" val="16855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Volume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24</a:t>
            </a:fld>
            <a:endParaRPr lang="en-US" dirty="0"/>
          </a:p>
        </p:txBody>
      </p:sp>
      <p:sp>
        <p:nvSpPr>
          <p:cNvPr id="3" name="Rectangle 2">
            <a:extLst>
              <a:ext uri="{FF2B5EF4-FFF2-40B4-BE49-F238E27FC236}">
                <a16:creationId xmlns:a16="http://schemas.microsoft.com/office/drawing/2014/main" id="{A2278763-6D5D-4063-8941-15ECF1BDD291}"/>
              </a:ext>
            </a:extLst>
          </p:cNvPr>
          <p:cNvSpPr/>
          <p:nvPr/>
        </p:nvSpPr>
        <p:spPr>
          <a:xfrm>
            <a:off x="76200" y="919698"/>
            <a:ext cx="8839200" cy="3785652"/>
          </a:xfrm>
          <a:prstGeom prst="rect">
            <a:avLst/>
          </a:prstGeom>
        </p:spPr>
        <p:txBody>
          <a:bodyPr wrap="square">
            <a:spAutoFit/>
          </a:bodyPr>
          <a:lstStyle/>
          <a:p>
            <a:r>
              <a:rPr lang="en-US" sz="1000" dirty="0"/>
              <a:t>The docker volume create command allows you to create a volume without relating it to any particular container. We’ll use this command to add a volume named DataVolume1:</a:t>
            </a:r>
          </a:p>
          <a:p>
            <a:endParaRPr lang="en-US" sz="1000" b="1" dirty="0"/>
          </a:p>
          <a:p>
            <a:r>
              <a:rPr lang="en-US" sz="1000" b="1" dirty="0"/>
              <a:t>Step 1 — Creating an Independent Volume</a:t>
            </a:r>
          </a:p>
          <a:p>
            <a:endParaRPr lang="en-US" sz="1000" b="1" dirty="0"/>
          </a:p>
          <a:p>
            <a:r>
              <a:rPr lang="en-US" sz="1000" b="1" dirty="0"/>
              <a:t># docker volume create --name DataVolume1</a:t>
            </a:r>
          </a:p>
          <a:p>
            <a:endParaRPr lang="en-US" sz="1000" dirty="0"/>
          </a:p>
          <a:p>
            <a:r>
              <a:rPr lang="en-US" sz="1000" dirty="0"/>
              <a:t>To make use of the volume, we’ll create a new container from the Ubuntu image, using the --rm flag to automatically delete it when we exit. We’ll also use -v to mount the new volume. </a:t>
            </a:r>
          </a:p>
          <a:p>
            <a:endParaRPr lang="en-US" sz="1000" dirty="0"/>
          </a:p>
          <a:p>
            <a:r>
              <a:rPr lang="en-US" sz="1000" dirty="0"/>
              <a:t># </a:t>
            </a:r>
            <a:r>
              <a:rPr lang="en-US" sz="1000" b="1" dirty="0"/>
              <a:t>docker run -</a:t>
            </a:r>
            <a:r>
              <a:rPr lang="en-US" sz="1000" b="1" dirty="0" err="1"/>
              <a:t>ti</a:t>
            </a:r>
            <a:r>
              <a:rPr lang="en-US" sz="1000" b="1" dirty="0"/>
              <a:t> --rm -v DataVolume1:/datavolume1 ubuntu</a:t>
            </a:r>
          </a:p>
          <a:p>
            <a:endParaRPr lang="en-US" sz="1000" dirty="0"/>
          </a:p>
          <a:p>
            <a:r>
              <a:rPr lang="en-US" sz="1000" dirty="0"/>
              <a:t>While in the container, let’s write some data to the volume:</a:t>
            </a:r>
          </a:p>
          <a:p>
            <a:endParaRPr lang="en-US" sz="1000" dirty="0"/>
          </a:p>
          <a:p>
            <a:r>
              <a:rPr lang="en-US" sz="1000" b="1" dirty="0"/>
              <a:t># echo "Example1" &gt; /datavolume1/Example1.txt</a:t>
            </a:r>
          </a:p>
          <a:p>
            <a:endParaRPr lang="en-US" sz="1000" dirty="0"/>
          </a:p>
          <a:p>
            <a:r>
              <a:rPr lang="en-US" sz="1000" dirty="0"/>
              <a:t>Because we used the --rm flag, our container will be automatically deleted when we exit. Our volume, however, will still be accessible.</a:t>
            </a:r>
          </a:p>
          <a:p>
            <a:endParaRPr lang="en-US" sz="1000" b="1" dirty="0"/>
          </a:p>
          <a:p>
            <a:r>
              <a:rPr lang="en-US" sz="1000" b="1" dirty="0"/>
              <a:t># exit</a:t>
            </a:r>
          </a:p>
          <a:p>
            <a:endParaRPr lang="en-US" sz="1000" dirty="0"/>
          </a:p>
          <a:p>
            <a:r>
              <a:rPr lang="en-US" sz="1000" dirty="0"/>
              <a:t>We can verify that the volume is present on our system with docker volume inspect:</a:t>
            </a:r>
          </a:p>
          <a:p>
            <a:endParaRPr lang="en-US" sz="1000" dirty="0"/>
          </a:p>
          <a:p>
            <a:r>
              <a:rPr lang="en-US" sz="1000" b="1" dirty="0"/>
              <a:t># docker volume inspect DataVolume1</a:t>
            </a:r>
          </a:p>
          <a:p>
            <a:endParaRPr lang="en-US" sz="1000" dirty="0"/>
          </a:p>
        </p:txBody>
      </p:sp>
    </p:spTree>
    <p:extLst>
      <p:ext uri="{BB962C8B-B14F-4D97-AF65-F5344CB8AC3E}">
        <p14:creationId xmlns:p14="http://schemas.microsoft.com/office/powerpoint/2010/main" val="128918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Volume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25</a:t>
            </a:fld>
            <a:endParaRPr lang="en-US" dirty="0"/>
          </a:p>
        </p:txBody>
      </p:sp>
      <p:sp>
        <p:nvSpPr>
          <p:cNvPr id="3" name="Rectangle 2">
            <a:extLst>
              <a:ext uri="{FF2B5EF4-FFF2-40B4-BE49-F238E27FC236}">
                <a16:creationId xmlns:a16="http://schemas.microsoft.com/office/drawing/2014/main" id="{A2278763-6D5D-4063-8941-15ECF1BDD291}"/>
              </a:ext>
            </a:extLst>
          </p:cNvPr>
          <p:cNvSpPr/>
          <p:nvPr/>
        </p:nvSpPr>
        <p:spPr>
          <a:xfrm>
            <a:off x="76200" y="919698"/>
            <a:ext cx="8839200" cy="2400657"/>
          </a:xfrm>
          <a:prstGeom prst="rect">
            <a:avLst/>
          </a:prstGeom>
        </p:spPr>
        <p:txBody>
          <a:bodyPr wrap="square">
            <a:spAutoFit/>
          </a:bodyPr>
          <a:lstStyle/>
          <a:p>
            <a:r>
              <a:rPr lang="en-US" sz="1000" dirty="0"/>
              <a:t>Next, let’s start a new container and attach DataVolume1:</a:t>
            </a:r>
          </a:p>
          <a:p>
            <a:endParaRPr lang="en-US" sz="1000" dirty="0"/>
          </a:p>
          <a:p>
            <a:r>
              <a:rPr lang="en-US" sz="1000" b="1" dirty="0"/>
              <a:t># docker run --rm -</a:t>
            </a:r>
            <a:r>
              <a:rPr lang="en-US" sz="1000" b="1" dirty="0" err="1"/>
              <a:t>ti</a:t>
            </a:r>
            <a:r>
              <a:rPr lang="en-US" sz="1000" b="1" dirty="0"/>
              <a:t> -v DataVolume1:/datavolume1 ubuntu</a:t>
            </a:r>
          </a:p>
          <a:p>
            <a:endParaRPr lang="en-US" sz="1000" dirty="0"/>
          </a:p>
          <a:p>
            <a:r>
              <a:rPr lang="en-US" sz="1000" dirty="0"/>
              <a:t>Verify the contents:</a:t>
            </a:r>
          </a:p>
          <a:p>
            <a:endParaRPr lang="en-US" sz="1000" dirty="0"/>
          </a:p>
          <a:p>
            <a:r>
              <a:rPr lang="en-US" sz="1000" b="1" dirty="0"/>
              <a:t># cat /datavolume1/Example1.txt</a:t>
            </a:r>
          </a:p>
          <a:p>
            <a:endParaRPr lang="en-US" sz="1000" dirty="0"/>
          </a:p>
          <a:p>
            <a:r>
              <a:rPr lang="en-US" sz="1000" b="1" dirty="0"/>
              <a:t>Output</a:t>
            </a:r>
          </a:p>
          <a:p>
            <a:r>
              <a:rPr lang="en-US" sz="1000" b="1" dirty="0"/>
              <a:t>Example1</a:t>
            </a:r>
          </a:p>
          <a:p>
            <a:endParaRPr lang="en-US" sz="1000" dirty="0"/>
          </a:p>
          <a:p>
            <a:r>
              <a:rPr lang="en-US" sz="1000" dirty="0"/>
              <a:t>Exit the container:</a:t>
            </a:r>
          </a:p>
          <a:p>
            <a:endParaRPr lang="en-US" sz="1000" b="1" dirty="0"/>
          </a:p>
          <a:p>
            <a:r>
              <a:rPr lang="en-US" sz="1000" b="1" dirty="0"/>
              <a:t>#exit</a:t>
            </a:r>
          </a:p>
          <a:p>
            <a:endParaRPr lang="en-US" sz="1000" dirty="0"/>
          </a:p>
        </p:txBody>
      </p:sp>
    </p:spTree>
    <p:extLst>
      <p:ext uri="{BB962C8B-B14F-4D97-AF65-F5344CB8AC3E}">
        <p14:creationId xmlns:p14="http://schemas.microsoft.com/office/powerpoint/2010/main" val="4088212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Docker Network</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26</a:t>
            </a:fld>
            <a:endParaRPr lang="en-US" dirty="0"/>
          </a:p>
        </p:txBody>
      </p:sp>
      <p:sp>
        <p:nvSpPr>
          <p:cNvPr id="5" name="Rectangle 4">
            <a:extLst>
              <a:ext uri="{FF2B5EF4-FFF2-40B4-BE49-F238E27FC236}">
                <a16:creationId xmlns:a16="http://schemas.microsoft.com/office/drawing/2014/main" id="{AC898D5A-9EA2-470C-AF3D-4B7C953748EE}"/>
              </a:ext>
            </a:extLst>
          </p:cNvPr>
          <p:cNvSpPr/>
          <p:nvPr/>
        </p:nvSpPr>
        <p:spPr>
          <a:xfrm>
            <a:off x="228600" y="742950"/>
            <a:ext cx="8686800" cy="2031325"/>
          </a:xfrm>
          <a:prstGeom prst="rect">
            <a:avLst/>
          </a:prstGeom>
        </p:spPr>
        <p:txBody>
          <a:bodyPr wrap="square">
            <a:spAutoFit/>
          </a:bodyPr>
          <a:lstStyle/>
          <a:p>
            <a:r>
              <a:rPr lang="en-US" sz="1400" dirty="0"/>
              <a:t>When you install Docker, it creates three networks automatically. You can list these networks using the docker network ls command:</a:t>
            </a:r>
          </a:p>
          <a:p>
            <a:endParaRPr lang="en-US" sz="1400" dirty="0"/>
          </a:p>
          <a:p>
            <a:r>
              <a:rPr lang="en-US" sz="1400" b="1" dirty="0"/>
              <a:t>$ docker network ls</a:t>
            </a:r>
          </a:p>
          <a:p>
            <a:endParaRPr lang="en-US" sz="1400" dirty="0"/>
          </a:p>
          <a:p>
            <a:r>
              <a:rPr lang="en-US" sz="1400" dirty="0"/>
              <a:t>NETWORK ID          NAME                DRIVER</a:t>
            </a:r>
          </a:p>
          <a:p>
            <a:r>
              <a:rPr lang="en-US" sz="1400" dirty="0"/>
              <a:t>7fca4eb8c647        bridge              </a:t>
            </a:r>
            <a:r>
              <a:rPr lang="en-US" sz="1400" dirty="0" err="1"/>
              <a:t>bridge</a:t>
            </a:r>
            <a:endParaRPr lang="en-US" sz="1400" dirty="0"/>
          </a:p>
          <a:p>
            <a:r>
              <a:rPr lang="en-US" sz="1400" dirty="0"/>
              <a:t>9f904ee27bf5        none                null</a:t>
            </a:r>
          </a:p>
          <a:p>
            <a:r>
              <a:rPr lang="en-US" sz="1400" dirty="0"/>
              <a:t>cf03ee007fb4        host                </a:t>
            </a:r>
            <a:r>
              <a:rPr lang="en-US" sz="1400" dirty="0" err="1"/>
              <a:t>host</a:t>
            </a:r>
            <a:endParaRPr lang="en-US" sz="1400" dirty="0"/>
          </a:p>
        </p:txBody>
      </p:sp>
      <p:sp>
        <p:nvSpPr>
          <p:cNvPr id="7" name="Rectangle 6">
            <a:extLst>
              <a:ext uri="{FF2B5EF4-FFF2-40B4-BE49-F238E27FC236}">
                <a16:creationId xmlns:a16="http://schemas.microsoft.com/office/drawing/2014/main" id="{84D84FD9-85AF-404B-AC0D-4077F68D21DB}"/>
              </a:ext>
            </a:extLst>
          </p:cNvPr>
          <p:cNvSpPr/>
          <p:nvPr/>
        </p:nvSpPr>
        <p:spPr>
          <a:xfrm>
            <a:off x="76200" y="3028950"/>
            <a:ext cx="8755541" cy="1169551"/>
          </a:xfrm>
          <a:prstGeom prst="rect">
            <a:avLst/>
          </a:prstGeom>
        </p:spPr>
        <p:txBody>
          <a:bodyPr wrap="square">
            <a:spAutoFit/>
          </a:bodyPr>
          <a:lstStyle/>
          <a:p>
            <a:r>
              <a:rPr lang="en-US" sz="1400" b="1" dirty="0"/>
              <a:t>$ docker network create --driver bridge </a:t>
            </a:r>
            <a:r>
              <a:rPr lang="en-US" sz="1400" b="1" dirty="0" err="1"/>
              <a:t>isolated_nw</a:t>
            </a:r>
            <a:endParaRPr lang="en-US" sz="1400" b="1" dirty="0"/>
          </a:p>
          <a:p>
            <a:endParaRPr lang="en-US" sz="1400" dirty="0"/>
          </a:p>
          <a:p>
            <a:r>
              <a:rPr lang="en-US" sz="1400" dirty="0"/>
              <a:t>1196a4c5af43a21ae38ef34515b6af19236a3fc48122cf585e3f3054d509679b</a:t>
            </a:r>
          </a:p>
          <a:p>
            <a:endParaRPr lang="en-US" sz="1400" dirty="0"/>
          </a:p>
          <a:p>
            <a:r>
              <a:rPr lang="en-US" sz="1400" b="1" dirty="0"/>
              <a:t>$ docker network inspect </a:t>
            </a:r>
            <a:r>
              <a:rPr lang="en-US" sz="1400" b="1" dirty="0" err="1"/>
              <a:t>isolated_nw</a:t>
            </a:r>
            <a:endParaRPr lang="en-US" sz="1400" b="1" dirty="0"/>
          </a:p>
        </p:txBody>
      </p:sp>
      <p:pic>
        <p:nvPicPr>
          <p:cNvPr id="1026" name="Picture 2" descr="bridge1">
            <a:extLst>
              <a:ext uri="{FF2B5EF4-FFF2-40B4-BE49-F238E27FC236}">
                <a16:creationId xmlns:a16="http://schemas.microsoft.com/office/drawing/2014/main" id="{7C67B5AB-4FD4-4D2C-9842-5EF18AFC1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28750"/>
            <a:ext cx="2514600" cy="307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6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27</a:t>
            </a:fld>
            <a:endParaRPr lang="en-US" dirty="0"/>
          </a:p>
        </p:txBody>
      </p:sp>
      <p:pic>
        <p:nvPicPr>
          <p:cNvPr id="2050" name="Picture 2" descr="Image result for thank you images">
            <a:extLst>
              <a:ext uri="{FF2B5EF4-FFF2-40B4-BE49-F238E27FC236}">
                <a16:creationId xmlns:a16="http://schemas.microsoft.com/office/drawing/2014/main" id="{91172BE3-AD2C-4F59-9A79-4A2E1B7852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35"/>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6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What is Virtualization?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Rectangle 4"/>
          <p:cNvSpPr/>
          <p:nvPr/>
        </p:nvSpPr>
        <p:spPr>
          <a:xfrm>
            <a:off x="76200" y="742950"/>
            <a:ext cx="8915400" cy="954107"/>
          </a:xfrm>
          <a:prstGeom prst="rect">
            <a:avLst/>
          </a:prstGeom>
        </p:spPr>
        <p:txBody>
          <a:bodyPr wrap="square">
            <a:spAutoFit/>
          </a:bodyPr>
          <a:lstStyle/>
          <a:p>
            <a:r>
              <a:rPr lang="en-US" sz="1400" dirty="0"/>
              <a:t>Virtualization is the technique of importing a Guest operating system on top of a Host operating system. This technique was a revelation at the beginning because it allowed developers to run multiple operating systems in different virtual machines all running on the same host. This eliminated the need for extra hardware resource. The advantages of Virtual Machines or Virtualization are:</a:t>
            </a:r>
          </a:p>
        </p:txBody>
      </p:sp>
      <p:sp>
        <p:nvSpPr>
          <p:cNvPr id="6" name="Rectangle 5"/>
          <p:cNvSpPr/>
          <p:nvPr/>
        </p:nvSpPr>
        <p:spPr>
          <a:xfrm>
            <a:off x="152400" y="1657350"/>
            <a:ext cx="8763000" cy="738664"/>
          </a:xfrm>
          <a:prstGeom prst="rect">
            <a:avLst/>
          </a:prstGeom>
        </p:spPr>
        <p:txBody>
          <a:bodyPr wrap="square">
            <a:spAutoFit/>
          </a:bodyPr>
          <a:lstStyle/>
          <a:p>
            <a:pPr marL="742950" lvl="1" indent="-285750">
              <a:buFont typeface="Arial" panose="020B0604020202020204" pitchFamily="34" charset="0"/>
              <a:buChar char="•"/>
            </a:pPr>
            <a:r>
              <a:rPr lang="en-US" sz="1400" dirty="0"/>
              <a:t>Multiple operating systems can run on the same machine</a:t>
            </a:r>
          </a:p>
          <a:p>
            <a:pPr marL="742950" lvl="1" indent="-285750">
              <a:buFont typeface="Arial" panose="020B0604020202020204" pitchFamily="34" charset="0"/>
              <a:buChar char="•"/>
            </a:pPr>
            <a:r>
              <a:rPr lang="en-US" sz="1400" dirty="0"/>
              <a:t>Maintenance and Recovery were easy in case of failure conditions</a:t>
            </a:r>
          </a:p>
          <a:p>
            <a:pPr marL="742950" lvl="1" indent="-285750">
              <a:buFont typeface="Arial" panose="020B0604020202020204" pitchFamily="34" charset="0"/>
              <a:buChar char="•"/>
            </a:pPr>
            <a:r>
              <a:rPr lang="en-US" sz="1400" dirty="0"/>
              <a:t>Total cost of ownership was also less due to the reduced need for infrastructure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44091"/>
            <a:ext cx="4876800" cy="233745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2444090"/>
            <a:ext cx="3810000" cy="2337459"/>
          </a:xfrm>
          <a:prstGeom prst="rect">
            <a:avLst/>
          </a:prstGeom>
        </p:spPr>
      </p:pic>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What is Hypervisor?</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4</a:t>
            </a:fld>
            <a:endParaRPr lang="en-US" dirty="0"/>
          </a:p>
        </p:txBody>
      </p:sp>
      <p:sp>
        <p:nvSpPr>
          <p:cNvPr id="3" name="Rectangle 2"/>
          <p:cNvSpPr/>
          <p:nvPr/>
        </p:nvSpPr>
        <p:spPr>
          <a:xfrm>
            <a:off x="76200" y="742950"/>
            <a:ext cx="8915400" cy="523220"/>
          </a:xfrm>
          <a:prstGeom prst="rect">
            <a:avLst/>
          </a:prstGeom>
        </p:spPr>
        <p:txBody>
          <a:bodyPr wrap="square">
            <a:spAutoFit/>
          </a:bodyPr>
          <a:lstStyle/>
          <a:p>
            <a:r>
              <a:rPr lang="en-US" sz="1400" dirty="0"/>
              <a:t>A hypervisor is a thin software layer that intercepts operating system calls to hardware. Hypervisors typically provide a virtualized CPU and memory for the guests running on top of them. </a:t>
            </a:r>
          </a:p>
        </p:txBody>
      </p:sp>
      <p:sp>
        <p:nvSpPr>
          <p:cNvPr id="5" name="Rectangle 4"/>
          <p:cNvSpPr/>
          <p:nvPr/>
        </p:nvSpPr>
        <p:spPr>
          <a:xfrm>
            <a:off x="76200" y="1200150"/>
            <a:ext cx="4637809" cy="2246769"/>
          </a:xfrm>
          <a:prstGeom prst="rect">
            <a:avLst/>
          </a:prstGeom>
        </p:spPr>
        <p:txBody>
          <a:bodyPr wrap="square">
            <a:spAutoFit/>
          </a:bodyPr>
          <a:lstStyle/>
          <a:p>
            <a:r>
              <a:rPr lang="en-US" sz="1400" dirty="0"/>
              <a:t>Hypervisors are classified as one of two types:</a:t>
            </a:r>
          </a:p>
          <a:p>
            <a:pPr marL="285750" indent="-285750">
              <a:buFont typeface="Arial" panose="020B0604020202020204" pitchFamily="34" charset="0"/>
              <a:buChar char="•"/>
            </a:pPr>
            <a:r>
              <a:rPr lang="en-US" sz="1400" b="1" dirty="0"/>
              <a:t>Type 1</a:t>
            </a:r>
            <a:r>
              <a:rPr lang="en-US" sz="1400" dirty="0"/>
              <a:t> – This type of hypervisor is also known as native or bare-metal. They run directly on the hardware with guest operating systems running on top of them. Examples include </a:t>
            </a:r>
            <a:r>
              <a:rPr lang="en-US" sz="1400" u="sng" dirty="0"/>
              <a:t>VMware ESX</a:t>
            </a:r>
            <a:r>
              <a:rPr lang="en-US" sz="1400" dirty="0"/>
              <a:t>, </a:t>
            </a:r>
            <a:r>
              <a:rPr lang="en-US" sz="1400" u="sng" dirty="0"/>
              <a:t>Citrix XenServer</a:t>
            </a:r>
            <a:r>
              <a:rPr lang="en-US" sz="1400" dirty="0"/>
              <a:t>, and </a:t>
            </a:r>
            <a:r>
              <a:rPr lang="en-US" sz="1400" u="sng" dirty="0"/>
              <a:t>Microsoft’s Hyper-V</a:t>
            </a:r>
            <a:r>
              <a:rPr lang="en-US" sz="1400" dirty="0"/>
              <a:t>.</a:t>
            </a:r>
          </a:p>
          <a:p>
            <a:pPr marL="285750" indent="-285750">
              <a:buFont typeface="Arial" panose="020B0604020202020204" pitchFamily="34" charset="0"/>
              <a:buChar char="•"/>
            </a:pPr>
            <a:r>
              <a:rPr lang="en-US" sz="1400" b="1" dirty="0"/>
              <a:t>Type 2</a:t>
            </a:r>
            <a:r>
              <a:rPr lang="en-US" sz="1400" dirty="0"/>
              <a:t> – This type of hypervisor runs on top of an existing operating system with guests running at a third level above hardware. Examples include </a:t>
            </a:r>
            <a:r>
              <a:rPr lang="en-US" sz="1400" u="sng" dirty="0"/>
              <a:t>VMware Workstation</a:t>
            </a:r>
            <a:r>
              <a:rPr lang="en-US" sz="1400" dirty="0"/>
              <a:t> and </a:t>
            </a:r>
            <a:r>
              <a:rPr lang="en-US" sz="1400" u="sng" dirty="0"/>
              <a:t>SWSoft’s Parallels Desktop</a:t>
            </a:r>
            <a:r>
              <a:rPr lang="en-US" sz="1400" dirty="0"/>
              <a:t>.</a:t>
            </a:r>
          </a:p>
        </p:txBody>
      </p:sp>
      <p:pic>
        <p:nvPicPr>
          <p:cNvPr id="1026" name="Picture 2" descr="Image result for what is hypervi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00150"/>
            <a:ext cx="4353791"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6200" y="3486150"/>
            <a:ext cx="8915400" cy="307777"/>
          </a:xfrm>
          <a:prstGeom prst="rect">
            <a:avLst/>
          </a:prstGeom>
        </p:spPr>
        <p:txBody>
          <a:bodyPr wrap="square">
            <a:spAutoFit/>
          </a:bodyPr>
          <a:lstStyle/>
          <a:p>
            <a:r>
              <a:rPr lang="en-US" sz="1400" dirty="0"/>
              <a:t>As you know nothing is perfect, Virtualization also has some shortcomings.</a:t>
            </a:r>
          </a:p>
        </p:txBody>
      </p:sp>
      <p:sp>
        <p:nvSpPr>
          <p:cNvPr id="10" name="Rectangle 9"/>
          <p:cNvSpPr/>
          <p:nvPr/>
        </p:nvSpPr>
        <p:spPr>
          <a:xfrm>
            <a:off x="76200" y="3791377"/>
            <a:ext cx="8842664" cy="954107"/>
          </a:xfrm>
          <a:prstGeom prst="rect">
            <a:avLst/>
          </a:prstGeom>
        </p:spPr>
        <p:txBody>
          <a:bodyPr wrap="square">
            <a:spAutoFit/>
          </a:bodyPr>
          <a:lstStyle/>
          <a:p>
            <a:r>
              <a:rPr lang="en-US" sz="1400" dirty="0"/>
              <a:t>Following are the disadvantages of Virtualization:</a:t>
            </a:r>
          </a:p>
          <a:p>
            <a:pPr marL="742950" lvl="1" indent="-285750">
              <a:buFont typeface="Arial" panose="020B0604020202020204" pitchFamily="34" charset="0"/>
              <a:buChar char="•"/>
            </a:pPr>
            <a:r>
              <a:rPr lang="en-US" sz="1400" dirty="0"/>
              <a:t>Running multiple Virtual Machines leads to unstable performance</a:t>
            </a:r>
          </a:p>
          <a:p>
            <a:pPr marL="742950" lvl="1" indent="-285750">
              <a:buFont typeface="Arial" panose="020B0604020202020204" pitchFamily="34" charset="0"/>
              <a:buChar char="•"/>
            </a:pPr>
            <a:r>
              <a:rPr lang="en-US" sz="1400" dirty="0"/>
              <a:t>Hypervisors are not as efficient as the host operating system</a:t>
            </a:r>
          </a:p>
          <a:p>
            <a:pPr marL="742950" lvl="1" indent="-285750">
              <a:buFont typeface="Arial" panose="020B0604020202020204" pitchFamily="34" charset="0"/>
              <a:buChar char="•"/>
            </a:pPr>
            <a:r>
              <a:rPr lang="en-US" sz="1400" dirty="0"/>
              <a:t>Boot up process is long and takes time</a:t>
            </a:r>
          </a:p>
        </p:txBody>
      </p:sp>
    </p:spTree>
    <p:extLst>
      <p:ext uri="{BB962C8B-B14F-4D97-AF65-F5344CB8AC3E}">
        <p14:creationId xmlns:p14="http://schemas.microsoft.com/office/powerpoint/2010/main" val="19040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What is Containerization?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52401" y="661166"/>
            <a:ext cx="8686800" cy="2462213"/>
          </a:xfrm>
          <a:prstGeom prst="rect">
            <a:avLst/>
          </a:prstGeom>
        </p:spPr>
        <p:txBody>
          <a:bodyPr wrap="square">
            <a:spAutoFit/>
          </a:bodyPr>
          <a:lstStyle/>
          <a:p>
            <a:pPr>
              <a:buClr>
                <a:schemeClr val="accent5">
                  <a:lumMod val="75000"/>
                </a:schemeClr>
              </a:buClr>
            </a:pPr>
            <a:endParaRPr lang="en-IN" sz="1000" dirty="0"/>
          </a:p>
          <a:p>
            <a:endParaRPr lang="en-IN" dirty="0"/>
          </a:p>
          <a:p>
            <a:pPr>
              <a:buClr>
                <a:schemeClr val="accent5">
                  <a:lumMod val="75000"/>
                </a:schemeClr>
              </a:buClr>
            </a:pPr>
            <a:endParaRPr lang="en-IN" sz="1400" dirty="0"/>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sp>
        <p:nvSpPr>
          <p:cNvPr id="3" name="Rectangle 2"/>
          <p:cNvSpPr/>
          <p:nvPr/>
        </p:nvSpPr>
        <p:spPr>
          <a:xfrm>
            <a:off x="76199" y="669825"/>
            <a:ext cx="8915401" cy="2246769"/>
          </a:xfrm>
          <a:prstGeom prst="rect">
            <a:avLst/>
          </a:prstGeom>
        </p:spPr>
        <p:txBody>
          <a:bodyPr wrap="square">
            <a:spAutoFit/>
          </a:bodyPr>
          <a:lstStyle/>
          <a:p>
            <a:pPr marL="285750" indent="-285750">
              <a:buClr>
                <a:schemeClr val="accent2">
                  <a:lumMod val="75000"/>
                </a:schemeClr>
              </a:buClr>
              <a:buFont typeface="Wingdings" panose="05000000000000000000" pitchFamily="2" charset="2"/>
              <a:buChar char="ü"/>
            </a:pPr>
            <a:r>
              <a:rPr lang="en-US" sz="1400" dirty="0"/>
              <a:t>Containerization is the technique of bringing virtualization to the operating system level. </a:t>
            </a:r>
          </a:p>
          <a:p>
            <a:pPr marL="285750" indent="-285750">
              <a:buClr>
                <a:schemeClr val="accent2">
                  <a:lumMod val="75000"/>
                </a:schemeClr>
              </a:buClr>
              <a:buFont typeface="Wingdings" panose="05000000000000000000" pitchFamily="2" charset="2"/>
              <a:buChar char="ü"/>
            </a:pPr>
            <a:r>
              <a:rPr lang="en-US" sz="1400" dirty="0"/>
              <a:t>While Virtualization brings abstraction to the hardware, Containerization brings abstraction to the operating system. </a:t>
            </a:r>
          </a:p>
          <a:p>
            <a:pPr marL="285750" indent="-285750">
              <a:buClr>
                <a:schemeClr val="accent2">
                  <a:lumMod val="75000"/>
                </a:schemeClr>
              </a:buClr>
              <a:buFont typeface="Wingdings" panose="05000000000000000000" pitchFamily="2" charset="2"/>
              <a:buChar char="ü"/>
            </a:pPr>
            <a:r>
              <a:rPr lang="en-US" sz="1400" dirty="0"/>
              <a:t>Do note that Containerization is also a type of Virtualization. </a:t>
            </a:r>
          </a:p>
          <a:p>
            <a:pPr marL="285750" indent="-285750">
              <a:buClr>
                <a:schemeClr val="accent2">
                  <a:lumMod val="75000"/>
                </a:schemeClr>
              </a:buClr>
              <a:buFont typeface="Wingdings" panose="05000000000000000000" pitchFamily="2" charset="2"/>
              <a:buChar char="ü"/>
            </a:pPr>
            <a:r>
              <a:rPr lang="en-US" sz="1400" dirty="0"/>
              <a:t>Containerization is however more efficient because there is no guest OS here and utilizes a host’s operating system, share relevant libraries &amp; resources as and when needed unlike virtual machines. </a:t>
            </a:r>
          </a:p>
          <a:p>
            <a:pPr marL="285750" indent="-285750">
              <a:buClr>
                <a:schemeClr val="accent2">
                  <a:lumMod val="75000"/>
                </a:schemeClr>
              </a:buClr>
              <a:buFont typeface="Wingdings" panose="05000000000000000000" pitchFamily="2" charset="2"/>
              <a:buChar char="ü"/>
            </a:pPr>
            <a:r>
              <a:rPr lang="en-US" sz="1400" dirty="0"/>
              <a:t>Application specific binaries and libraries of containers run on the host kernel, which makes processing and execution very fast. </a:t>
            </a:r>
          </a:p>
          <a:p>
            <a:pPr marL="285750" indent="-285750">
              <a:buClr>
                <a:schemeClr val="accent2">
                  <a:lumMod val="75000"/>
                </a:schemeClr>
              </a:buClr>
              <a:buFont typeface="Wingdings" panose="05000000000000000000" pitchFamily="2" charset="2"/>
              <a:buChar char="ü"/>
            </a:pPr>
            <a:r>
              <a:rPr lang="en-US" sz="1400" dirty="0"/>
              <a:t>Even booting-up a container takes only a fraction of a second. Because all the containers share, host operating system and holds only the application related binaries &amp; libraries. </a:t>
            </a:r>
          </a:p>
          <a:p>
            <a:pPr marL="285750" indent="-285750">
              <a:buClr>
                <a:schemeClr val="accent2">
                  <a:lumMod val="75000"/>
                </a:schemeClr>
              </a:buClr>
              <a:buFont typeface="Wingdings" panose="05000000000000000000" pitchFamily="2" charset="2"/>
              <a:buChar char="ü"/>
            </a:pPr>
            <a:r>
              <a:rPr lang="en-US" sz="1400" dirty="0"/>
              <a:t>They are lightweight and faster than Virtual Machines.</a:t>
            </a:r>
          </a:p>
        </p:txBody>
      </p:sp>
      <p:pic>
        <p:nvPicPr>
          <p:cNvPr id="2050" name="Picture 2" descr="Image result for what is container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237361"/>
            <a:ext cx="5105400" cy="29061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904470"/>
            <a:ext cx="4083216" cy="1953280"/>
          </a:xfrm>
          <a:prstGeom prst="rect">
            <a:avLst/>
          </a:prstGeom>
        </p:spPr>
      </p:pic>
    </p:spTree>
    <p:extLst>
      <p:ext uri="{BB962C8B-B14F-4D97-AF65-F5344CB8AC3E}">
        <p14:creationId xmlns:p14="http://schemas.microsoft.com/office/powerpoint/2010/main" val="279106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Advantages of Containerization over Virtualization </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6</a:t>
            </a:fld>
            <a:endParaRPr lang="en-US" dirty="0"/>
          </a:p>
        </p:txBody>
      </p:sp>
      <p:sp>
        <p:nvSpPr>
          <p:cNvPr id="3" name="Rectangle 2"/>
          <p:cNvSpPr/>
          <p:nvPr/>
        </p:nvSpPr>
        <p:spPr>
          <a:xfrm>
            <a:off x="152400" y="666750"/>
            <a:ext cx="6705600" cy="738664"/>
          </a:xfrm>
          <a:prstGeom prst="rect">
            <a:avLst/>
          </a:prstGeom>
        </p:spPr>
        <p:txBody>
          <a:bodyPr wrap="square">
            <a:spAutoFit/>
          </a:bodyPr>
          <a:lstStyle/>
          <a:p>
            <a:pPr marL="742950" lvl="1" indent="-285750">
              <a:buFont typeface="Arial" panose="020B0604020202020204" pitchFamily="34" charset="0"/>
              <a:buChar char="•"/>
            </a:pPr>
            <a:r>
              <a:rPr lang="en-US" sz="1400" dirty="0"/>
              <a:t>Containers on the same OS kernel are lighter and smaller</a:t>
            </a:r>
          </a:p>
          <a:p>
            <a:pPr marL="742950" lvl="1" indent="-285750">
              <a:buFont typeface="Arial" panose="020B0604020202020204" pitchFamily="34" charset="0"/>
              <a:buChar char="•"/>
            </a:pPr>
            <a:r>
              <a:rPr lang="en-US" sz="1400" dirty="0"/>
              <a:t>Better resource utilization compared to VMs</a:t>
            </a:r>
          </a:p>
          <a:p>
            <a:pPr marL="742950" lvl="1" indent="-285750">
              <a:buFont typeface="Arial" panose="020B0604020202020204" pitchFamily="34" charset="0"/>
              <a:buChar char="•"/>
            </a:pPr>
            <a:r>
              <a:rPr lang="en-US" sz="1400" dirty="0"/>
              <a:t>Boot-up process is short and takes few seconds</a:t>
            </a:r>
          </a:p>
        </p:txBody>
      </p:sp>
      <p:sp>
        <p:nvSpPr>
          <p:cNvPr id="5" name="Rectangle 4"/>
          <p:cNvSpPr/>
          <p:nvPr/>
        </p:nvSpPr>
        <p:spPr>
          <a:xfrm>
            <a:off x="20782" y="4258330"/>
            <a:ext cx="8991600" cy="523220"/>
          </a:xfrm>
          <a:prstGeom prst="rect">
            <a:avLst/>
          </a:prstGeom>
        </p:spPr>
        <p:txBody>
          <a:bodyPr wrap="square">
            <a:spAutoFit/>
          </a:bodyPr>
          <a:lstStyle/>
          <a:p>
            <a:r>
              <a:rPr lang="en-US" sz="1400" dirty="0"/>
              <a:t>All these containers are handled by the containerization layer which is not native to the host operating system. Hence a software is needed, which can enable you to create &amp; run containers on your host operating system.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721929"/>
            <a:ext cx="3810000" cy="3476572"/>
          </a:xfrm>
          <a:prstGeom prst="rect">
            <a:avLst/>
          </a:prstGeom>
        </p:spPr>
      </p:pic>
      <p:sp>
        <p:nvSpPr>
          <p:cNvPr id="8" name="Rectangle 7"/>
          <p:cNvSpPr/>
          <p:nvPr/>
        </p:nvSpPr>
        <p:spPr>
          <a:xfrm>
            <a:off x="20782" y="1276350"/>
            <a:ext cx="5313218" cy="1815882"/>
          </a:xfrm>
          <a:prstGeom prst="rect">
            <a:avLst/>
          </a:prstGeom>
        </p:spPr>
        <p:txBody>
          <a:bodyPr wrap="square">
            <a:spAutoFit/>
          </a:bodyPr>
          <a:lstStyle/>
          <a:p>
            <a:r>
              <a:rPr lang="en-US" sz="1400" b="1" dirty="0"/>
              <a:t>Containerization: </a:t>
            </a:r>
          </a:p>
          <a:p>
            <a:pPr marL="742950" lvl="1" indent="-285750">
              <a:buFont typeface="Wingdings" panose="05000000000000000000" pitchFamily="2" charset="2"/>
              <a:buChar char="ü"/>
            </a:pPr>
            <a:r>
              <a:rPr lang="en-US" sz="1400" dirty="0"/>
              <a:t>Containerization is a lightweight alternative to full machine virtualization that involves encapsulating an application in a container with its own operating environment.</a:t>
            </a:r>
          </a:p>
          <a:p>
            <a:pPr marL="742950" lvl="1" indent="-285750">
              <a:buFont typeface="Wingdings" panose="05000000000000000000" pitchFamily="2" charset="2"/>
              <a:buChar char="ü"/>
            </a:pPr>
            <a:r>
              <a:rPr lang="en-US" sz="1400" dirty="0"/>
              <a:t>Containers use the same host operating system (OS) repeatedly, instead of installing an OS for each guest VM.</a:t>
            </a:r>
          </a:p>
          <a:p>
            <a:pPr marL="742950" lvl="1" indent="-285750">
              <a:buFont typeface="Wingdings" panose="05000000000000000000" pitchFamily="2" charset="2"/>
              <a:buChar char="ü"/>
            </a:pPr>
            <a:r>
              <a:rPr lang="en-US" sz="1400" dirty="0"/>
              <a:t>Containers also provide a way to isolate applications and provide a virtual platform for applications to run on . </a:t>
            </a:r>
          </a:p>
        </p:txBody>
      </p:sp>
      <p:sp>
        <p:nvSpPr>
          <p:cNvPr id="9" name="Rectangle 8"/>
          <p:cNvSpPr/>
          <p:nvPr/>
        </p:nvSpPr>
        <p:spPr>
          <a:xfrm>
            <a:off x="1" y="3028950"/>
            <a:ext cx="5410199" cy="1169551"/>
          </a:xfrm>
          <a:prstGeom prst="rect">
            <a:avLst/>
          </a:prstGeom>
        </p:spPr>
        <p:txBody>
          <a:bodyPr wrap="square">
            <a:spAutoFit/>
          </a:bodyPr>
          <a:lstStyle/>
          <a:p>
            <a:r>
              <a:rPr lang="en-US" sz="1400" b="1" dirty="0"/>
              <a:t>Virtualization: </a:t>
            </a:r>
          </a:p>
          <a:p>
            <a:pPr marL="742950" lvl="1" indent="-285750">
              <a:buFont typeface="Wingdings" panose="05000000000000000000" pitchFamily="2" charset="2"/>
              <a:buChar char="ü"/>
            </a:pPr>
            <a:r>
              <a:rPr lang="en-US" sz="1400" dirty="0"/>
              <a:t>A virtual machine is a copy of a complete server basically it has its own OS which means the replication of binaries, drivers, or libraries between different VMs running on same server and a wastage significant server resources.</a:t>
            </a:r>
          </a:p>
        </p:txBody>
      </p:sp>
    </p:spTree>
    <p:extLst>
      <p:ext uri="{BB962C8B-B14F-4D97-AF65-F5344CB8AC3E}">
        <p14:creationId xmlns:p14="http://schemas.microsoft.com/office/powerpoint/2010/main" val="159073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Introduction to Docker</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Rectangle 4"/>
          <p:cNvSpPr/>
          <p:nvPr/>
        </p:nvSpPr>
        <p:spPr>
          <a:xfrm>
            <a:off x="76200" y="742950"/>
            <a:ext cx="8825345" cy="738664"/>
          </a:xfrm>
          <a:prstGeom prst="rect">
            <a:avLst/>
          </a:prstGeom>
        </p:spPr>
        <p:txBody>
          <a:bodyPr wrap="square">
            <a:spAutoFit/>
          </a:bodyPr>
          <a:lstStyle/>
          <a:p>
            <a:r>
              <a:rPr lang="en-US" sz="1400" dirty="0"/>
              <a:t>Docker is a containerization platform that packages your application and all its dependencies together in the form of Containers to ensure that your application works seamlessly in any environment. This tool designed to make it easier to create, deploy, and run applications by using containers. </a:t>
            </a:r>
          </a:p>
        </p:txBody>
      </p:sp>
      <p:sp>
        <p:nvSpPr>
          <p:cNvPr id="6" name="Rectangle 5"/>
          <p:cNvSpPr/>
          <p:nvPr/>
        </p:nvSpPr>
        <p:spPr>
          <a:xfrm>
            <a:off x="76200" y="1504950"/>
            <a:ext cx="8839200" cy="3323987"/>
          </a:xfrm>
          <a:prstGeom prst="rect">
            <a:avLst/>
          </a:prstGeom>
        </p:spPr>
        <p:txBody>
          <a:bodyPr wrap="square">
            <a:spAutoFit/>
          </a:bodyPr>
          <a:lstStyle/>
          <a:p>
            <a:r>
              <a:rPr lang="en-US" sz="1400" dirty="0"/>
              <a:t>Containerization is increasingly popular because containers are:</a:t>
            </a:r>
          </a:p>
          <a:p>
            <a:pPr marL="742950" lvl="1" indent="-285750">
              <a:buClr>
                <a:schemeClr val="accent4">
                  <a:lumMod val="75000"/>
                </a:schemeClr>
              </a:buClr>
              <a:buFont typeface="Wingdings" panose="05000000000000000000" pitchFamily="2" charset="2"/>
              <a:buChar char="ü"/>
            </a:pPr>
            <a:r>
              <a:rPr lang="en-US" sz="1400" b="1" dirty="0"/>
              <a:t>Flexible:</a:t>
            </a:r>
            <a:r>
              <a:rPr lang="en-US" sz="1400" dirty="0"/>
              <a:t> Even the most complex applications can be containerized.</a:t>
            </a:r>
          </a:p>
          <a:p>
            <a:pPr marL="742950" lvl="1" indent="-285750">
              <a:buClr>
                <a:schemeClr val="accent4">
                  <a:lumMod val="75000"/>
                </a:schemeClr>
              </a:buClr>
              <a:buFont typeface="Wingdings" panose="05000000000000000000" pitchFamily="2" charset="2"/>
              <a:buChar char="ü"/>
            </a:pPr>
            <a:endParaRPr lang="en-US" sz="1400" dirty="0"/>
          </a:p>
          <a:p>
            <a:pPr marL="742950" lvl="1" indent="-285750">
              <a:buClr>
                <a:schemeClr val="accent4">
                  <a:lumMod val="75000"/>
                </a:schemeClr>
              </a:buClr>
              <a:buFont typeface="Wingdings" panose="05000000000000000000" pitchFamily="2" charset="2"/>
              <a:buChar char="ü"/>
            </a:pPr>
            <a:r>
              <a:rPr lang="en-US" sz="1400" b="1" dirty="0"/>
              <a:t>Lightweight:</a:t>
            </a:r>
            <a:r>
              <a:rPr lang="en-US" sz="1400" dirty="0"/>
              <a:t> Containers leverage and share the host kernel, making them much more efficient in terms of system resources than virtual machines.</a:t>
            </a:r>
          </a:p>
          <a:p>
            <a:pPr marL="742950" lvl="1" indent="-285750">
              <a:buClr>
                <a:schemeClr val="accent4">
                  <a:lumMod val="75000"/>
                </a:schemeClr>
              </a:buClr>
              <a:buFont typeface="Wingdings" panose="05000000000000000000" pitchFamily="2" charset="2"/>
              <a:buChar char="ü"/>
            </a:pPr>
            <a:endParaRPr lang="en-US" sz="1400" dirty="0"/>
          </a:p>
          <a:p>
            <a:pPr marL="742950" lvl="1" indent="-285750">
              <a:buClr>
                <a:schemeClr val="accent4">
                  <a:lumMod val="75000"/>
                </a:schemeClr>
              </a:buClr>
              <a:buFont typeface="Wingdings" panose="05000000000000000000" pitchFamily="2" charset="2"/>
              <a:buChar char="ü"/>
            </a:pPr>
            <a:r>
              <a:rPr lang="en-US" sz="1400" b="1" dirty="0"/>
              <a:t>Portable:</a:t>
            </a:r>
            <a:r>
              <a:rPr lang="en-US" sz="1400" dirty="0"/>
              <a:t> You can build locally, deploy to the cloud, and run anywhere.</a:t>
            </a:r>
          </a:p>
          <a:p>
            <a:pPr marL="742950" lvl="1" indent="-285750">
              <a:buClr>
                <a:schemeClr val="accent4">
                  <a:lumMod val="75000"/>
                </a:schemeClr>
              </a:buClr>
              <a:buFont typeface="Wingdings" panose="05000000000000000000" pitchFamily="2" charset="2"/>
              <a:buChar char="ü"/>
            </a:pPr>
            <a:endParaRPr lang="en-US" sz="1400" dirty="0"/>
          </a:p>
          <a:p>
            <a:pPr marL="742950" lvl="1" indent="-285750">
              <a:buClr>
                <a:schemeClr val="accent4">
                  <a:lumMod val="75000"/>
                </a:schemeClr>
              </a:buClr>
              <a:buFont typeface="Wingdings" panose="05000000000000000000" pitchFamily="2" charset="2"/>
              <a:buChar char="ü"/>
            </a:pPr>
            <a:r>
              <a:rPr lang="en-US" sz="1400" b="1" dirty="0"/>
              <a:t>Loosely coupled: </a:t>
            </a:r>
            <a:r>
              <a:rPr lang="en-US" sz="1400" dirty="0"/>
              <a:t>Containers are highly self sufficient and encapsulated, allowing you to replace or upgrade one without disrupting others.</a:t>
            </a:r>
          </a:p>
          <a:p>
            <a:pPr marL="742950" lvl="1" indent="-285750">
              <a:buClr>
                <a:schemeClr val="accent4">
                  <a:lumMod val="75000"/>
                </a:schemeClr>
              </a:buClr>
              <a:buFont typeface="Wingdings" panose="05000000000000000000" pitchFamily="2" charset="2"/>
              <a:buChar char="ü"/>
            </a:pPr>
            <a:endParaRPr lang="en-US" sz="1400" dirty="0"/>
          </a:p>
          <a:p>
            <a:pPr marL="742950" lvl="1" indent="-285750">
              <a:buClr>
                <a:schemeClr val="accent4">
                  <a:lumMod val="75000"/>
                </a:schemeClr>
              </a:buClr>
              <a:buFont typeface="Wingdings" panose="05000000000000000000" pitchFamily="2" charset="2"/>
              <a:buChar char="ü"/>
            </a:pPr>
            <a:r>
              <a:rPr lang="en-US" sz="1400" b="1" dirty="0"/>
              <a:t>Scalable: </a:t>
            </a:r>
            <a:r>
              <a:rPr lang="en-US" sz="1400" dirty="0"/>
              <a:t>You can increase and automatically distribute container replicas across a datacenter.</a:t>
            </a:r>
          </a:p>
          <a:p>
            <a:pPr marL="742950" lvl="1" indent="-285750">
              <a:buClr>
                <a:schemeClr val="accent4">
                  <a:lumMod val="75000"/>
                </a:schemeClr>
              </a:buClr>
              <a:buFont typeface="Wingdings" panose="05000000000000000000" pitchFamily="2" charset="2"/>
              <a:buChar char="ü"/>
            </a:pPr>
            <a:endParaRPr lang="en-US" sz="1400" dirty="0"/>
          </a:p>
          <a:p>
            <a:pPr marL="742950" lvl="1" indent="-285750">
              <a:buClr>
                <a:schemeClr val="accent4">
                  <a:lumMod val="75000"/>
                </a:schemeClr>
              </a:buClr>
              <a:buFont typeface="Wingdings" panose="05000000000000000000" pitchFamily="2" charset="2"/>
              <a:buChar char="ü"/>
            </a:pPr>
            <a:r>
              <a:rPr lang="en-US" sz="1400" b="1" dirty="0"/>
              <a:t>Secure: </a:t>
            </a:r>
            <a:r>
              <a:rPr lang="en-US" sz="1400" dirty="0"/>
              <a:t>Containers apply aggressive constraints and isolations to processes without any configuration required on the part of the user.</a:t>
            </a:r>
          </a:p>
        </p:txBody>
      </p:sp>
    </p:spTree>
    <p:extLst>
      <p:ext uri="{BB962C8B-B14F-4D97-AF65-F5344CB8AC3E}">
        <p14:creationId xmlns:p14="http://schemas.microsoft.com/office/powerpoint/2010/main" val="416173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Docker Architecture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8</a:t>
            </a:fld>
            <a:endParaRPr lang="en-US" dirty="0"/>
          </a:p>
        </p:txBody>
      </p:sp>
      <p:sp>
        <p:nvSpPr>
          <p:cNvPr id="6" name="Rectangle 5"/>
          <p:cNvSpPr/>
          <p:nvPr/>
        </p:nvSpPr>
        <p:spPr>
          <a:xfrm>
            <a:off x="4800600" y="1276350"/>
            <a:ext cx="4038600" cy="523220"/>
          </a:xfrm>
          <a:prstGeom prst="rect">
            <a:avLst/>
          </a:prstGeom>
        </p:spPr>
        <p:txBody>
          <a:bodyPr wrap="square">
            <a:spAutoFit/>
          </a:bodyPr>
          <a:lstStyle/>
          <a:p>
            <a:r>
              <a:rPr lang="en-US" sz="1400" dirty="0"/>
              <a:t>Let's talk about Docker main components in the Docker Architecture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26" y="742950"/>
            <a:ext cx="4641273" cy="2971800"/>
          </a:xfrm>
          <a:prstGeom prst="rect">
            <a:avLst/>
          </a:prstGeom>
        </p:spPr>
      </p:pic>
      <p:sp>
        <p:nvSpPr>
          <p:cNvPr id="8" name="Rectangle 7"/>
          <p:cNvSpPr/>
          <p:nvPr/>
        </p:nvSpPr>
        <p:spPr>
          <a:xfrm>
            <a:off x="90054" y="3668250"/>
            <a:ext cx="8901546" cy="1169551"/>
          </a:xfrm>
          <a:prstGeom prst="rect">
            <a:avLst/>
          </a:prstGeom>
        </p:spPr>
        <p:txBody>
          <a:bodyPr wrap="square">
            <a:spAutoFit/>
          </a:bodyPr>
          <a:lstStyle/>
          <a:p>
            <a:r>
              <a:rPr lang="en-US" sz="1400" b="1" dirty="0"/>
              <a:t>Docker Engine</a:t>
            </a:r>
          </a:p>
          <a:p>
            <a:r>
              <a:rPr lang="en-US" sz="1400" dirty="0"/>
              <a:t>     Docker is the client-server type of application which means we have clients who relay to the server. So the Docker daemon called: dockerd is the Docker engine which represents the server. </a:t>
            </a:r>
          </a:p>
          <a:p>
            <a:r>
              <a:rPr lang="en-US" sz="1400" dirty="0"/>
              <a:t>     The docker daemon and the clients can be run on the same or remote host, and they communicate through command line client binary, as well as a full RESTful API to interact with the daemon: dockerd.</a:t>
            </a:r>
          </a:p>
        </p:txBody>
      </p:sp>
      <p:sp>
        <p:nvSpPr>
          <p:cNvPr id="9" name="Rectangle 8"/>
          <p:cNvSpPr/>
          <p:nvPr/>
        </p:nvSpPr>
        <p:spPr>
          <a:xfrm>
            <a:off x="5334000" y="1885950"/>
            <a:ext cx="1807033" cy="1169551"/>
          </a:xfrm>
          <a:prstGeom prst="rect">
            <a:avLst/>
          </a:prstGeom>
        </p:spPr>
        <p:txBody>
          <a:bodyPr wrap="none">
            <a:spAutoFit/>
          </a:bodyPr>
          <a:lstStyle/>
          <a:p>
            <a:pPr marL="285750" indent="-285750">
              <a:buFont typeface="Arial" panose="020B0604020202020204" pitchFamily="34" charset="0"/>
              <a:buChar char="•"/>
            </a:pPr>
            <a:r>
              <a:rPr lang="en-US" sz="1400" dirty="0"/>
              <a:t>Docker Engine</a:t>
            </a:r>
          </a:p>
          <a:p>
            <a:pPr marL="285750" indent="-285750">
              <a:buFont typeface="Arial" panose="020B0604020202020204" pitchFamily="34" charset="0"/>
              <a:buChar char="•"/>
            </a:pPr>
            <a:r>
              <a:rPr lang="en-US" sz="1400" dirty="0"/>
              <a:t>Docker Images</a:t>
            </a:r>
          </a:p>
          <a:p>
            <a:pPr marL="285750" indent="-285750">
              <a:buFont typeface="Arial" panose="020B0604020202020204" pitchFamily="34" charset="0"/>
              <a:buChar char="•"/>
            </a:pPr>
            <a:r>
              <a:rPr lang="en-US" sz="1400" dirty="0"/>
              <a:t>Docker Registries</a:t>
            </a:r>
          </a:p>
          <a:p>
            <a:pPr marL="285750" indent="-285750">
              <a:buFont typeface="Arial" panose="020B0604020202020204" pitchFamily="34" charset="0"/>
              <a:buChar char="•"/>
            </a:pPr>
            <a:r>
              <a:rPr lang="en-US" sz="1400" dirty="0"/>
              <a:t>Docker Containers</a:t>
            </a:r>
          </a:p>
          <a:p>
            <a:pPr marL="285750" indent="-285750">
              <a:buFont typeface="Arial" panose="020B0604020202020204" pitchFamily="34" charset="0"/>
              <a:buChar char="•"/>
            </a:pPr>
            <a:r>
              <a:rPr lang="en-US" sz="1400" dirty="0"/>
              <a:t>Dockerfile</a:t>
            </a:r>
          </a:p>
        </p:txBody>
      </p:sp>
    </p:spTree>
    <p:extLst>
      <p:ext uri="{BB962C8B-B14F-4D97-AF65-F5344CB8AC3E}">
        <p14:creationId xmlns:p14="http://schemas.microsoft.com/office/powerpoint/2010/main" val="181044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Docker Architecture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9</a:t>
            </a:fld>
            <a:endParaRPr lang="en-US" dirty="0"/>
          </a:p>
        </p:txBody>
      </p:sp>
      <p:sp>
        <p:nvSpPr>
          <p:cNvPr id="3" name="Rectangle 2"/>
          <p:cNvSpPr/>
          <p:nvPr/>
        </p:nvSpPr>
        <p:spPr>
          <a:xfrm>
            <a:off x="145473" y="742950"/>
            <a:ext cx="8839200" cy="738664"/>
          </a:xfrm>
          <a:prstGeom prst="rect">
            <a:avLst/>
          </a:prstGeom>
        </p:spPr>
        <p:txBody>
          <a:bodyPr wrap="square">
            <a:spAutoFit/>
          </a:bodyPr>
          <a:lstStyle/>
          <a:p>
            <a:r>
              <a:rPr lang="en-US" sz="1400" b="1" dirty="0"/>
              <a:t>Docker Images:</a:t>
            </a:r>
          </a:p>
          <a:p>
            <a:r>
              <a:rPr lang="en-US" sz="1400" dirty="0"/>
              <a:t>     Docker images are the "source code" for our containers; we use them to build containers. They can have software pre-installed which speeds up deployment. They are portable, and we can use existing images or build our own.</a:t>
            </a:r>
          </a:p>
        </p:txBody>
      </p:sp>
      <p:sp>
        <p:nvSpPr>
          <p:cNvPr id="5" name="Rectangle 4"/>
          <p:cNvSpPr/>
          <p:nvPr/>
        </p:nvSpPr>
        <p:spPr>
          <a:xfrm>
            <a:off x="145473" y="1478399"/>
            <a:ext cx="8839200" cy="1169551"/>
          </a:xfrm>
          <a:prstGeom prst="rect">
            <a:avLst/>
          </a:prstGeom>
        </p:spPr>
        <p:txBody>
          <a:bodyPr wrap="square">
            <a:spAutoFit/>
          </a:bodyPr>
          <a:lstStyle/>
          <a:p>
            <a:r>
              <a:rPr lang="en-US" sz="1400" b="1" dirty="0"/>
              <a:t>Docker Registries:</a:t>
            </a:r>
          </a:p>
          <a:p>
            <a:r>
              <a:rPr lang="en-US" sz="1400" dirty="0"/>
              <a:t>     Docker stores the images we build in registries. There are public and private registries. Docker company has public registry called </a:t>
            </a:r>
            <a:r>
              <a:rPr lang="en-US" sz="1400" b="1" dirty="0"/>
              <a:t>Docker hub</a:t>
            </a:r>
            <a:r>
              <a:rPr lang="en-US" sz="1400" dirty="0"/>
              <a:t>, where you can also store images privately. Docker hub has millions of images, which you can start using now.</a:t>
            </a:r>
          </a:p>
          <a:p>
            <a:r>
              <a:rPr lang="en-US" sz="1400" dirty="0"/>
              <a:t>Docker Hub URL: </a:t>
            </a:r>
            <a:r>
              <a:rPr lang="en-US" sz="1400" dirty="0">
                <a:hlinkClick r:id="rId3"/>
              </a:rPr>
              <a:t>https://hub.docker.com/</a:t>
            </a:r>
            <a:endParaRPr lang="en-US" sz="1400" dirty="0"/>
          </a:p>
        </p:txBody>
      </p:sp>
      <p:sp>
        <p:nvSpPr>
          <p:cNvPr id="10" name="Rectangle 9"/>
          <p:cNvSpPr/>
          <p:nvPr/>
        </p:nvSpPr>
        <p:spPr>
          <a:xfrm>
            <a:off x="145473" y="2647950"/>
            <a:ext cx="8839201" cy="1600438"/>
          </a:xfrm>
          <a:prstGeom prst="rect">
            <a:avLst/>
          </a:prstGeom>
        </p:spPr>
        <p:txBody>
          <a:bodyPr wrap="square">
            <a:spAutoFit/>
          </a:bodyPr>
          <a:lstStyle/>
          <a:p>
            <a:r>
              <a:rPr lang="en-US" sz="1400" b="1" dirty="0"/>
              <a:t>Docker Containers:</a:t>
            </a:r>
            <a:endParaRPr lang="en-US" sz="1400" dirty="0"/>
          </a:p>
          <a:p>
            <a:r>
              <a:rPr lang="en-US" sz="1400" dirty="0"/>
              <a:t>     Containers are the organizational units of Docker. When we build an image and start running it; we are running in a container. The container analogy is used because of the portability of the software we have running in our container. We can move it, in other words, "ship" the software, modify, manage, create or get rid of it, destroy it, just as cargo ships can do with real containers. </a:t>
            </a:r>
          </a:p>
          <a:p>
            <a:r>
              <a:rPr lang="en-US" sz="1400" dirty="0"/>
              <a:t>     In simple terms, an image is a template, and a container is a copy of that template. You can have multiple containers (copies) of the same image.</a:t>
            </a:r>
          </a:p>
        </p:txBody>
      </p:sp>
      <p:sp>
        <p:nvSpPr>
          <p:cNvPr id="11" name="Rectangle 10"/>
          <p:cNvSpPr/>
          <p:nvPr/>
        </p:nvSpPr>
        <p:spPr>
          <a:xfrm>
            <a:off x="145473" y="4258330"/>
            <a:ext cx="8534400" cy="523220"/>
          </a:xfrm>
          <a:prstGeom prst="rect">
            <a:avLst/>
          </a:prstGeom>
        </p:spPr>
        <p:txBody>
          <a:bodyPr wrap="square">
            <a:spAutoFit/>
          </a:bodyPr>
          <a:lstStyle/>
          <a:p>
            <a:r>
              <a:rPr lang="en-US" sz="1400" b="1" dirty="0"/>
              <a:t>Dockerfile:</a:t>
            </a:r>
            <a:endParaRPr lang="en-US" sz="1400" dirty="0"/>
          </a:p>
          <a:p>
            <a:r>
              <a:rPr lang="en-US" sz="1400" dirty="0"/>
              <a:t>     A Docker Image is created by the sequence of commands written in a file called as Dockerfile.</a:t>
            </a:r>
          </a:p>
        </p:txBody>
      </p:sp>
    </p:spTree>
    <p:extLst>
      <p:ext uri="{BB962C8B-B14F-4D97-AF65-F5344CB8AC3E}">
        <p14:creationId xmlns:p14="http://schemas.microsoft.com/office/powerpoint/2010/main" val="3590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5214</TotalTime>
  <Words>2347</Words>
  <Application>Microsoft Office PowerPoint</Application>
  <PresentationFormat>On-screen Show (16:9)</PresentationFormat>
  <Paragraphs>387</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Corbel</vt:lpstr>
      <vt:lpstr>Wingdings</vt:lpstr>
      <vt:lpstr>Office Theme</vt:lpstr>
      <vt:lpstr>PowerPoint Presentation</vt:lpstr>
      <vt:lpstr>Contents</vt:lpstr>
      <vt:lpstr>What is Virtualization?</vt:lpstr>
      <vt:lpstr>What is Hypervisor?</vt:lpstr>
      <vt:lpstr>What is Containerization?</vt:lpstr>
      <vt:lpstr>Advantages of Containerization over Virtualization </vt:lpstr>
      <vt:lpstr>Introduction to Docker</vt:lpstr>
      <vt:lpstr>Docker Architecture</vt:lpstr>
      <vt:lpstr>Docker Architecture</vt:lpstr>
      <vt:lpstr>Docker Installation</vt:lpstr>
      <vt:lpstr>Docker Installation</vt:lpstr>
      <vt:lpstr>Docker Commands</vt:lpstr>
      <vt:lpstr>Docker Commands</vt:lpstr>
      <vt:lpstr>Docker Commands</vt:lpstr>
      <vt:lpstr>Docker Commands</vt:lpstr>
      <vt:lpstr>Docker Commands</vt:lpstr>
      <vt:lpstr>Docker Commands</vt:lpstr>
      <vt:lpstr>Docker Commands</vt:lpstr>
      <vt:lpstr>Docker Commands</vt:lpstr>
      <vt:lpstr>Docker Commands</vt:lpstr>
      <vt:lpstr>Docker Commands</vt:lpstr>
      <vt:lpstr>Dockerfile</vt:lpstr>
      <vt:lpstr>Dockerfile</vt:lpstr>
      <vt:lpstr>Docker Volume</vt:lpstr>
      <vt:lpstr>Docker Volume</vt:lpstr>
      <vt:lpstr>Docker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263</cp:revision>
  <dcterms:created xsi:type="dcterms:W3CDTF">2019-05-14T11:36:33Z</dcterms:created>
  <dcterms:modified xsi:type="dcterms:W3CDTF">2019-10-17T10:27:57Z</dcterms:modified>
</cp:coreProperties>
</file>