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703" r:id="rId2"/>
    <p:sldId id="686" r:id="rId3"/>
    <p:sldId id="498" r:id="rId4"/>
    <p:sldId id="726" r:id="rId5"/>
    <p:sldId id="707" r:id="rId6"/>
    <p:sldId id="706" r:id="rId7"/>
    <p:sldId id="708" r:id="rId8"/>
    <p:sldId id="750" r:id="rId9"/>
    <p:sldId id="751" r:id="rId10"/>
    <p:sldId id="754" r:id="rId11"/>
    <p:sldId id="752" r:id="rId12"/>
    <p:sldId id="753" r:id="rId13"/>
    <p:sldId id="755" r:id="rId14"/>
    <p:sldId id="709" r:id="rId15"/>
    <p:sldId id="744" r:id="rId16"/>
    <p:sldId id="745" r:id="rId17"/>
    <p:sldId id="746" r:id="rId18"/>
    <p:sldId id="747" r:id="rId19"/>
    <p:sldId id="748" r:id="rId20"/>
    <p:sldId id="724"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29E59B-CEBF-47A0-B155-9972EE94E699}">
          <p14:sldIdLst/>
        </p14:section>
        <p14:section name="Untitled Section" id="{4BB7C59B-BCD7-4F62-99FA-3446C2005E61}">
          <p14:sldIdLst>
            <p14:sldId id="703"/>
            <p14:sldId id="686"/>
            <p14:sldId id="498"/>
            <p14:sldId id="726"/>
            <p14:sldId id="707"/>
            <p14:sldId id="706"/>
            <p14:sldId id="708"/>
            <p14:sldId id="750"/>
            <p14:sldId id="751"/>
            <p14:sldId id="754"/>
            <p14:sldId id="752"/>
            <p14:sldId id="753"/>
            <p14:sldId id="755"/>
            <p14:sldId id="709"/>
            <p14:sldId id="744"/>
            <p14:sldId id="745"/>
            <p14:sldId id="746"/>
            <p14:sldId id="747"/>
            <p14:sldId id="748"/>
            <p14:sldId id="724"/>
          </p14:sldIdLst>
        </p14:section>
      </p14:sectionLst>
    </p:ext>
    <p:ext uri="{EFAFB233-063F-42B5-8137-9DF3F51BA10A}">
      <p15:sldGuideLst xmlns:p15="http://schemas.microsoft.com/office/powerpoint/2012/main">
        <p15:guide id="1" orient="horz">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palakrishnan C" initials="G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923"/>
    <a:srgbClr val="4C4D4F"/>
    <a:srgbClr val="00A7B7"/>
    <a:srgbClr val="2D3780"/>
    <a:srgbClr val="DD312F"/>
    <a:srgbClr val="F2F2F2"/>
    <a:srgbClr val="949496"/>
    <a:srgbClr val="29397D"/>
    <a:srgbClr val="E8E4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6357" autoAdjust="0"/>
  </p:normalViewPr>
  <p:slideViewPr>
    <p:cSldViewPr>
      <p:cViewPr varScale="1">
        <p:scale>
          <a:sx n="145" d="100"/>
          <a:sy n="145" d="100"/>
        </p:scale>
        <p:origin x="624" y="10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55" d="100"/>
          <a:sy n="55" d="100"/>
        </p:scale>
        <p:origin x="28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40BE15-B219-455C-925B-3ECFBC126D1E}" type="datetimeFigureOut">
              <a:rPr lang="en-IN" smtClean="0"/>
              <a:t>10-10-2019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E88576-3CFD-49D7-AA59-A210A7851C7D}" type="slidenum">
              <a:rPr lang="en-IN" smtClean="0"/>
              <a:t>‹#›</a:t>
            </a:fld>
            <a:endParaRPr lang="en-IN" dirty="0"/>
          </a:p>
        </p:txBody>
      </p:sp>
    </p:spTree>
    <p:extLst>
      <p:ext uri="{BB962C8B-B14F-4D97-AF65-F5344CB8AC3E}">
        <p14:creationId xmlns:p14="http://schemas.microsoft.com/office/powerpoint/2010/main" val="283006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71802-8278-40A4-AF5A-6E98D7DEF830}" type="datetimeFigureOut">
              <a:rPr lang="en-US" smtClean="0"/>
              <a:t>10/10/2019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3A65-825A-4F77-9D3F-E239C1633B20}" type="slidenum">
              <a:rPr lang="en-US" smtClean="0"/>
              <a:t>‹#›</a:t>
            </a:fld>
            <a:endParaRPr lang="en-US" dirty="0"/>
          </a:p>
        </p:txBody>
      </p:sp>
    </p:spTree>
    <p:extLst>
      <p:ext uri="{BB962C8B-B14F-4D97-AF65-F5344CB8AC3E}">
        <p14:creationId xmlns:p14="http://schemas.microsoft.com/office/powerpoint/2010/main" val="30144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a:t>
            </a:fld>
            <a:endParaRPr lang="en-US" dirty="0"/>
          </a:p>
        </p:txBody>
      </p:sp>
    </p:spTree>
    <p:extLst>
      <p:ext uri="{BB962C8B-B14F-4D97-AF65-F5344CB8AC3E}">
        <p14:creationId xmlns:p14="http://schemas.microsoft.com/office/powerpoint/2010/main" val="355410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11</a:t>
            </a:fld>
            <a:endParaRPr lang="en-US" dirty="0"/>
          </a:p>
        </p:txBody>
      </p:sp>
    </p:spTree>
    <p:extLst>
      <p:ext uri="{BB962C8B-B14F-4D97-AF65-F5344CB8AC3E}">
        <p14:creationId xmlns:p14="http://schemas.microsoft.com/office/powerpoint/2010/main" val="1778568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12</a:t>
            </a:fld>
            <a:endParaRPr lang="en-US" dirty="0"/>
          </a:p>
        </p:txBody>
      </p:sp>
    </p:spTree>
    <p:extLst>
      <p:ext uri="{BB962C8B-B14F-4D97-AF65-F5344CB8AC3E}">
        <p14:creationId xmlns:p14="http://schemas.microsoft.com/office/powerpoint/2010/main" val="1857735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13</a:t>
            </a:fld>
            <a:endParaRPr lang="en-US" dirty="0"/>
          </a:p>
        </p:txBody>
      </p:sp>
    </p:spTree>
    <p:extLst>
      <p:ext uri="{BB962C8B-B14F-4D97-AF65-F5344CB8AC3E}">
        <p14:creationId xmlns:p14="http://schemas.microsoft.com/office/powerpoint/2010/main" val="1633956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14</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15</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16</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17</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18</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19</a:t>
            </a:fld>
            <a:endParaRPr lang="en-US" dirty="0"/>
          </a:p>
        </p:txBody>
      </p:sp>
    </p:spTree>
    <p:extLst>
      <p:ext uri="{BB962C8B-B14F-4D97-AF65-F5344CB8AC3E}">
        <p14:creationId xmlns:p14="http://schemas.microsoft.com/office/powerpoint/2010/main" val="3179338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20</a:t>
            </a:fld>
            <a:endParaRPr lang="en-US" dirty="0"/>
          </a:p>
        </p:txBody>
      </p:sp>
    </p:spTree>
    <p:extLst>
      <p:ext uri="{BB962C8B-B14F-4D97-AF65-F5344CB8AC3E}">
        <p14:creationId xmlns:p14="http://schemas.microsoft.com/office/powerpoint/2010/main" val="29318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3</a:t>
            </a:fld>
            <a:endParaRPr lang="en-US" dirty="0"/>
          </a:p>
        </p:txBody>
      </p:sp>
    </p:spTree>
    <p:extLst>
      <p:ext uri="{BB962C8B-B14F-4D97-AF65-F5344CB8AC3E}">
        <p14:creationId xmlns:p14="http://schemas.microsoft.com/office/powerpoint/2010/main" val="301126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4</a:t>
            </a:fld>
            <a:endParaRPr lang="en-US" dirty="0"/>
          </a:p>
        </p:txBody>
      </p:sp>
    </p:spTree>
    <p:extLst>
      <p:ext uri="{BB962C8B-B14F-4D97-AF65-F5344CB8AC3E}">
        <p14:creationId xmlns:p14="http://schemas.microsoft.com/office/powerpoint/2010/main" val="332685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5</a:t>
            </a:fld>
            <a:endParaRPr lang="en-US" dirty="0"/>
          </a:p>
        </p:txBody>
      </p:sp>
    </p:spTree>
    <p:extLst>
      <p:ext uri="{BB962C8B-B14F-4D97-AF65-F5344CB8AC3E}">
        <p14:creationId xmlns:p14="http://schemas.microsoft.com/office/powerpoint/2010/main" val="7970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6</a:t>
            </a:fld>
            <a:endParaRPr lang="en-US" dirty="0"/>
          </a:p>
        </p:txBody>
      </p:sp>
    </p:spTree>
    <p:extLst>
      <p:ext uri="{BB962C8B-B14F-4D97-AF65-F5344CB8AC3E}">
        <p14:creationId xmlns:p14="http://schemas.microsoft.com/office/powerpoint/2010/main" val="336942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7</a:t>
            </a:fld>
            <a:endParaRPr lang="en-US" dirty="0"/>
          </a:p>
        </p:txBody>
      </p:sp>
    </p:spTree>
    <p:extLst>
      <p:ext uri="{BB962C8B-B14F-4D97-AF65-F5344CB8AC3E}">
        <p14:creationId xmlns:p14="http://schemas.microsoft.com/office/powerpoint/2010/main" val="110302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8</a:t>
            </a:fld>
            <a:endParaRPr lang="en-US" dirty="0"/>
          </a:p>
        </p:txBody>
      </p:sp>
    </p:spTree>
    <p:extLst>
      <p:ext uri="{BB962C8B-B14F-4D97-AF65-F5344CB8AC3E}">
        <p14:creationId xmlns:p14="http://schemas.microsoft.com/office/powerpoint/2010/main" val="110302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9</a:t>
            </a:fld>
            <a:endParaRPr lang="en-US" dirty="0"/>
          </a:p>
        </p:txBody>
      </p:sp>
    </p:spTree>
    <p:extLst>
      <p:ext uri="{BB962C8B-B14F-4D97-AF65-F5344CB8AC3E}">
        <p14:creationId xmlns:p14="http://schemas.microsoft.com/office/powerpoint/2010/main" val="70028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A3A65-825A-4F77-9D3F-E239C1633B20}" type="slidenum">
              <a:rPr lang="en-US" smtClean="0"/>
              <a:t>10</a:t>
            </a:fld>
            <a:endParaRPr lang="en-US" dirty="0"/>
          </a:p>
        </p:txBody>
      </p:sp>
    </p:spTree>
    <p:extLst>
      <p:ext uri="{BB962C8B-B14F-4D97-AF65-F5344CB8AC3E}">
        <p14:creationId xmlns:p14="http://schemas.microsoft.com/office/powerpoint/2010/main" val="4119033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3562350"/>
            <a:ext cx="91440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12" name="Straight Connector 11"/>
          <p:cNvCxnSpPr/>
          <p:nvPr userDrawn="1"/>
        </p:nvCxnSpPr>
        <p:spPr>
          <a:xfrm>
            <a:off x="4038600" y="371475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5800" y="3766505"/>
            <a:ext cx="2590800" cy="55784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191000" y="3588228"/>
            <a:ext cx="4547913" cy="4571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4191000" y="4095750"/>
            <a:ext cx="4572000" cy="381000"/>
          </a:xfrm>
        </p:spPr>
        <p:txBody>
          <a:bodyPr>
            <a:noAutofit/>
          </a:bodyPr>
          <a:lstStyle>
            <a:lvl1pPr marL="342900" indent="-342900">
              <a:buNone/>
              <a:defRPr lang="en-US" sz="1600" dirty="0" smtClean="0">
                <a:solidFill>
                  <a:srgbClr val="29397D"/>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2" name="Title 1"/>
          <p:cNvSpPr>
            <a:spLocks noGrp="1"/>
          </p:cNvSpPr>
          <p:nvPr>
            <p:ph type="title"/>
          </p:nvPr>
        </p:nvSpPr>
        <p:spPr>
          <a:xfrm>
            <a:off x="304800" y="-1"/>
            <a:ext cx="8607224" cy="657741"/>
          </a:xfrm>
        </p:spPr>
        <p:txBody>
          <a:bodyPr vert="horz" lIns="91440" tIns="45720" rIns="91440" bIns="45720" rtlCol="0" anchor="ctr">
            <a:noAutofit/>
          </a:bodyPr>
          <a:lstStyle>
            <a:lvl1pPr>
              <a:defRPr lang="en-US" sz="1800" dirty="0">
                <a:latin typeface="Corbel" panose="020B0503020204020204" pitchFamily="34" charset="0"/>
              </a:defRPr>
            </a:lvl1pPr>
          </a:lstStyle>
          <a:p>
            <a:pPr lvl="0"/>
            <a:endParaRPr lang="en-US" dirty="0"/>
          </a:p>
        </p:txBody>
      </p:sp>
      <p:sp>
        <p:nvSpPr>
          <p:cNvPr id="3" name="Content Placeholder 2"/>
          <p:cNvSpPr>
            <a:spLocks noGrp="1"/>
          </p:cNvSpPr>
          <p:nvPr>
            <p:ph idx="1"/>
          </p:nvPr>
        </p:nvSpPr>
        <p:spPr>
          <a:xfrm>
            <a:off x="304800" y="819150"/>
            <a:ext cx="8610600" cy="3962400"/>
          </a:xfrm>
        </p:spPr>
        <p:txBody>
          <a:bodyPr>
            <a:normAutofit/>
          </a:bodyPr>
          <a:lstStyle>
            <a:lvl1pPr marL="342900" indent="-342900">
              <a:buFont typeface="Arial" pitchFamily="34" charset="0"/>
              <a:buChar char="•"/>
              <a:defRPr sz="2000">
                <a:latin typeface="Corbel" panose="020B0503020204020204" pitchFamily="34" charset="0"/>
              </a:defRPr>
            </a:lvl1pPr>
            <a:lvl2pPr marL="742950" indent="-285750">
              <a:buFont typeface="Arial" pitchFamily="34" charset="0"/>
              <a:buChar char="•"/>
              <a:defRPr sz="1800">
                <a:latin typeface="Corbel" panose="020B0503020204020204" pitchFamily="34" charset="0"/>
              </a:defRPr>
            </a:lvl2pPr>
            <a:lvl3pPr marL="1143000" indent="-228600">
              <a:buFont typeface="Arial" pitchFamily="34" charset="0"/>
              <a:buChar char="•"/>
              <a:defRPr sz="1600">
                <a:latin typeface="Corbel" panose="020B0503020204020204" pitchFamily="34" charset="0"/>
              </a:defRPr>
            </a:lvl3pPr>
            <a:lvl4pPr marL="1600200" indent="-228600">
              <a:buFont typeface="Arial" pitchFamily="34" charset="0"/>
              <a:buChar char="•"/>
              <a:defRPr sz="1400">
                <a:latin typeface="Corbel" panose="020B0503020204020204" pitchFamily="34" charset="0"/>
              </a:defRPr>
            </a:lvl4pPr>
            <a:lvl5pPr marL="2057400" indent="-228600">
              <a:buFont typeface="Arial" pitchFamily="34" charset="0"/>
              <a:buChar char="•"/>
              <a:defRPr sz="1400">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572000" y="5030446"/>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bg1"/>
                </a:solidFill>
                <a:latin typeface="Corbel" panose="020B0503020204020204"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6" name="Rectangle 15"/>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7" name="Rectangle 16"/>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4" name="Content Placeholder 3"/>
          <p:cNvSpPr>
            <a:spLocks noGrp="1"/>
          </p:cNvSpPr>
          <p:nvPr>
            <p:ph sz="half" idx="2"/>
          </p:nvPr>
        </p:nvSpPr>
        <p:spPr>
          <a:xfrm>
            <a:off x="4648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20" name="Title 1"/>
          <p:cNvSpPr>
            <a:spLocks noGrp="1"/>
          </p:cNvSpPr>
          <p:nvPr>
            <p:ph type="title"/>
          </p:nvPr>
        </p:nvSpPr>
        <p:spPr>
          <a:xfrm>
            <a:off x="304800" y="12921"/>
            <a:ext cx="8370512" cy="644820"/>
          </a:xfrm>
        </p:spPr>
        <p:txBody>
          <a:bodyPr anchor="ctr" anchorCtr="0"/>
          <a:lstStyle>
            <a:lvl1pPr>
              <a:defRPr sz="1800" b="0" i="0">
                <a:latin typeface="Corbel" panose="020B0503020204020204" pitchFamily="34" charset="0"/>
              </a:defRPr>
            </a:lvl1pPr>
          </a:lstStyle>
          <a:p>
            <a:endParaRPr lang="en-US" dirty="0"/>
          </a:p>
        </p:txBody>
      </p:sp>
      <p:sp>
        <p:nvSpPr>
          <p:cNvPr id="11" name="Right Triangle 10"/>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1778" y="4933950"/>
            <a:ext cx="767069" cy="25627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1" name="Rectangle 10"/>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304800" y="0"/>
            <a:ext cx="8610600" cy="657741"/>
          </a:xfrm>
        </p:spPr>
        <p:txBody>
          <a:bodyPr/>
          <a:lstStyle>
            <a:lvl1pPr>
              <a:defRPr sz="1800"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14" name="Right Triangle 13"/>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3562350"/>
            <a:ext cx="9144000" cy="692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5" name="Straight Connector 4"/>
          <p:cNvCxnSpPr/>
          <p:nvPr userDrawn="1"/>
        </p:nvCxnSpPr>
        <p:spPr>
          <a:xfrm>
            <a:off x="3929902" y="3647096"/>
            <a:ext cx="0" cy="5152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721144"/>
            <a:ext cx="1828800" cy="39377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4191000" y="3670521"/>
            <a:ext cx="4547913" cy="457199"/>
          </a:xfrm>
        </p:spPr>
        <p:txBody>
          <a:bodyPr/>
          <a:lstStyle>
            <a:lvl1pPr algn="l">
              <a:defRPr lang="en-US" sz="18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p:bg>
      <p:bgPr>
        <a:solidFill>
          <a:schemeClr val="tx2"/>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72678" y="0"/>
            <a:ext cx="5398645" cy="5143500"/>
          </a:xfrm>
          <a:prstGeom prst="rect">
            <a:avLst/>
          </a:prstGeom>
        </p:spPr>
      </p:pic>
      <p:sp>
        <p:nvSpPr>
          <p:cNvPr id="24" name="Right Triangle 23"/>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p:txBody>
      </p:sp>
      <p:sp>
        <p:nvSpPr>
          <p:cNvPr id="25" name="Rectangle 24"/>
          <p:cNvSpPr/>
          <p:nvPr userDrawn="1"/>
        </p:nvSpPr>
        <p:spPr>
          <a:xfrm>
            <a:off x="781735" y="0"/>
            <a:ext cx="129038" cy="572502"/>
          </a:xfrm>
          <a:prstGeom prst="rect">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Rectangle 25"/>
          <p:cNvSpPr/>
          <p:nvPr userDrawn="1"/>
        </p:nvSpPr>
        <p:spPr>
          <a:xfrm>
            <a:off x="927683" y="297418"/>
            <a:ext cx="135582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Calibri"/>
                <a:ea typeface="+mn-ea"/>
                <a:cs typeface="+mn-cs"/>
              </a:rPr>
              <a:t>Get in touch</a:t>
            </a:r>
            <a:endParaRPr kumimoji="0" lang="en-IN"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Rectangle 26"/>
          <p:cNvSpPr/>
          <p:nvPr userDrawn="1"/>
        </p:nvSpPr>
        <p:spPr>
          <a:xfrm rot="16200000">
            <a:off x="6578027" y="2247098"/>
            <a:ext cx="2922147"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rPr>
              <a:t>THANK  YOU!</a:t>
            </a:r>
          </a:p>
        </p:txBody>
      </p:sp>
      <p:sp>
        <p:nvSpPr>
          <p:cNvPr id="28" name="Rectangle 27"/>
          <p:cNvSpPr/>
          <p:nvPr userDrawn="1"/>
        </p:nvSpPr>
        <p:spPr>
          <a:xfrm>
            <a:off x="927683" y="1158902"/>
            <a:ext cx="2055371" cy="14619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USA</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North America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Tualatin</a:t>
            </a:r>
            <a:r>
              <a:rPr kumimoji="0" lang="en-IN" sz="800" b="0" i="0" u="none" strike="noStrike" kern="1200" cap="none" spc="0" normalizeH="0" baseline="0" noProof="0" dirty="0">
                <a:ln>
                  <a:noFill/>
                </a:ln>
                <a:solidFill>
                  <a:prstClr val="white"/>
                </a:solidFill>
                <a:effectLst/>
                <a:uLnTx/>
                <a:uFillTx/>
                <a:latin typeface="Calibri"/>
                <a:ea typeface="+mn-ea"/>
                <a:cs typeface="+mn-cs"/>
              </a:rPr>
              <a:t>: 7565 SW Mohawk St.,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+1 503 636 3737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Dallas</a:t>
            </a:r>
            <a:r>
              <a:rPr kumimoji="0" lang="en-IN" sz="800" b="0" i="0" u="none" strike="noStrike" kern="1200" cap="none" spc="0" normalizeH="0" baseline="0" noProof="0" dirty="0">
                <a:ln>
                  <a:noFill/>
                </a:ln>
                <a:solidFill>
                  <a:prstClr val="white"/>
                </a:solidFill>
                <a:effectLst/>
                <a:uLnTx/>
                <a:uFillTx/>
                <a:latin typeface="Calibri"/>
                <a:ea typeface="+mn-ea"/>
                <a:cs typeface="+mn-cs"/>
              </a:rPr>
              <a:t>: 1333, Corporate Dr., Suite 101, Irving </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+1 972 201 9009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New York</a:t>
            </a:r>
            <a:r>
              <a:rPr kumimoji="0" lang="en-IN" sz="800" b="0" i="0" u="none" strike="noStrike" kern="1200" cap="none" spc="0" normalizeH="0" baseline="0" noProof="0" dirty="0">
                <a:ln>
                  <a:noFill/>
                </a:ln>
                <a:solidFill>
                  <a:prstClr val="white"/>
                </a:solidFill>
                <a:effectLst/>
                <a:uLnTx/>
                <a:uFillTx/>
                <a:latin typeface="Calibri"/>
                <a:ea typeface="+mn-ea"/>
                <a:cs typeface="+mn-cs"/>
              </a:rPr>
              <a:t>: 1 Bridge Street, Irvington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+1 646 403 8158</a:t>
            </a:r>
          </a:p>
        </p:txBody>
      </p:sp>
      <p:sp>
        <p:nvSpPr>
          <p:cNvPr id="29" name="Rectangle 28"/>
          <p:cNvSpPr/>
          <p:nvPr userDrawn="1"/>
        </p:nvSpPr>
        <p:spPr>
          <a:xfrm>
            <a:off x="5506135" y="2266950"/>
            <a:ext cx="1720343" cy="15850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INDIA</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Prodapt Solutions Pvt. Ltd. </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alibri"/>
                <a:ea typeface="+mn-ea"/>
                <a:cs typeface="+mn-cs"/>
              </a:rPr>
              <a:t>Chennai:</a:t>
            </a:r>
            <a:r>
              <a:rPr kumimoji="0" lang="en-IN" sz="800" b="0" i="0" u="none" strike="noStrike" kern="1200" cap="none" spc="0" normalizeH="0" baseline="0" noProof="0" dirty="0">
                <a:ln>
                  <a:noFill/>
                </a:ln>
                <a:solidFill>
                  <a:prstClr val="white"/>
                </a:solidFill>
                <a:effectLst/>
                <a:uLnTx/>
                <a:uFillTx/>
                <a:latin typeface="Calibri"/>
                <a:ea typeface="+mn-ea"/>
                <a:cs typeface="+mn-cs"/>
              </a:rPr>
              <a:t> Prince Infocity II, OMR</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“Chennai One” SEZ, Thoraipakkam</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4230 2300</a:t>
            </a:r>
            <a:br>
              <a:rPr kumimoji="0" lang="en-IN" sz="800" b="0" i="0" u="none" strike="noStrike" kern="1200" cap="none" spc="0" normalizeH="0" baseline="0" noProof="0" dirty="0">
                <a:ln>
                  <a:noFill/>
                </a:ln>
                <a:solidFill>
                  <a:prstClr val="white"/>
                </a:solidFill>
                <a:effectLst/>
                <a:uLnTx/>
                <a:uFillTx/>
                <a:latin typeface="Calibri"/>
                <a:ea typeface="+mn-ea"/>
                <a:cs typeface="+mn-cs"/>
              </a:rPr>
            </a:b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Bangalore: </a:t>
            </a:r>
            <a:r>
              <a:rPr kumimoji="0" lang="en-IN" sz="800" b="0" i="0" u="none" strike="noStrike" kern="1200" cap="none" spc="0" normalizeH="0" baseline="0" noProof="0" dirty="0">
                <a:ln>
                  <a:noFill/>
                </a:ln>
                <a:solidFill>
                  <a:prstClr val="white"/>
                </a:solidFill>
                <a:effectLst/>
                <a:uLnTx/>
                <a:uFillTx/>
                <a:latin typeface="Calibri"/>
                <a:ea typeface="+mn-ea"/>
                <a:cs typeface="+mn-cs"/>
              </a:rPr>
              <a:t>“CareerNet Campus”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2</a:t>
            </a:r>
            <a:r>
              <a:rPr kumimoji="0" lang="en-IN" sz="800" b="0" i="0" u="none" strike="noStrike" kern="1200" cap="none" spc="0" normalizeH="0" baseline="30000" noProof="0" dirty="0">
                <a:ln>
                  <a:noFill/>
                </a:ln>
                <a:solidFill>
                  <a:prstClr val="white"/>
                </a:solidFill>
                <a:effectLst/>
                <a:uLnTx/>
                <a:uFillTx/>
                <a:latin typeface="Calibri"/>
                <a:ea typeface="+mn-ea"/>
                <a:cs typeface="+mn-cs"/>
              </a:rPr>
              <a:t>nd</a:t>
            </a:r>
            <a:r>
              <a:rPr kumimoji="0" lang="en-IN" sz="800" b="0" i="0" u="none" strike="noStrike" kern="1200" cap="none" spc="0" normalizeH="0" baseline="0" noProof="0" dirty="0">
                <a:ln>
                  <a:noFill/>
                </a:ln>
                <a:solidFill>
                  <a:prstClr val="white"/>
                </a:solidFill>
                <a:effectLst/>
                <a:uLnTx/>
                <a:uFillTx/>
                <a:latin typeface="Calibri"/>
                <a:ea typeface="+mn-ea"/>
                <a:cs typeface="+mn-cs"/>
              </a:rPr>
              <a:t> floor, No. 53, Devarabisana Halli,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+91 44 4903 3000</a:t>
            </a:r>
          </a:p>
        </p:txBody>
      </p:sp>
      <p:sp>
        <p:nvSpPr>
          <p:cNvPr id="30" name="Rectangle 29"/>
          <p:cNvSpPr/>
          <p:nvPr userDrawn="1"/>
        </p:nvSpPr>
        <p:spPr>
          <a:xfrm>
            <a:off x="5506135" y="1158902"/>
            <a:ext cx="1321196"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SOUTH AFRICA</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800" b="1"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Prodapt SA (Pty) Ltd.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Johannesburg</a:t>
            </a:r>
            <a:r>
              <a:rPr kumimoji="0" lang="en-IN" sz="800" b="0" i="0" u="none" strike="noStrike" kern="1200" cap="none" spc="0" normalizeH="0" baseline="0" noProof="0" dirty="0">
                <a:ln>
                  <a:noFill/>
                </a:ln>
                <a:solidFill>
                  <a:prstClr val="white"/>
                </a:solidFill>
                <a:effectLst/>
                <a:uLnTx/>
                <a:uFillTx/>
                <a:latin typeface="Calibri"/>
                <a:ea typeface="+mn-ea"/>
                <a:cs typeface="+mn-cs"/>
              </a:rPr>
              <a:t>: No.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3rd Avenue, Rivonia</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+27 (0) 11 259 4000</a:t>
            </a:r>
          </a:p>
        </p:txBody>
      </p:sp>
      <p:sp>
        <p:nvSpPr>
          <p:cNvPr id="31" name="Rectangle 30"/>
          <p:cNvSpPr/>
          <p:nvPr userDrawn="1"/>
        </p:nvSpPr>
        <p:spPr>
          <a:xfrm>
            <a:off x="3220135" y="2266950"/>
            <a:ext cx="1939955" cy="169277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EUROPE</a:t>
            </a:r>
            <a:endParaRPr kumimoji="0" lang="en-IN"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Solutions Europe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Amsterdam</a:t>
            </a:r>
            <a:r>
              <a:rPr kumimoji="0" lang="nl-NL" sz="800" b="0" i="0" u="none" strike="noStrike" kern="1200" cap="none" spc="0" normalizeH="0" baseline="0" noProof="0" dirty="0">
                <a:ln>
                  <a:noFill/>
                </a:ln>
                <a:solidFill>
                  <a:prstClr val="white"/>
                </a:solidFill>
                <a:effectLst/>
                <a:uLnTx/>
                <a:uFillTx/>
                <a:latin typeface="Calibri"/>
                <a:ea typeface="+mn-ea"/>
                <a:cs typeface="+mn-cs"/>
              </a:rPr>
              <a:t>: Zekeringstraat 17A, 1014 BM</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20 4895711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Prodapt Consulting BV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alibri"/>
                <a:ea typeface="+mn-ea"/>
                <a:cs typeface="+mn-cs"/>
              </a:rPr>
              <a:t>Rijswijk</a:t>
            </a:r>
            <a:r>
              <a:rPr kumimoji="0" lang="nl-NL" sz="800" b="0" i="0" u="none" strike="noStrike" kern="1200" cap="none" spc="0" normalizeH="0" baseline="0" noProof="0" dirty="0">
                <a:ln>
                  <a:noFill/>
                </a:ln>
                <a:solidFill>
                  <a:prstClr val="white"/>
                </a:solidFill>
                <a:effectLst/>
                <a:uLnTx/>
                <a:uFillTx/>
                <a:latin typeface="Calibri"/>
                <a:ea typeface="+mn-ea"/>
                <a:cs typeface="+mn-cs"/>
              </a:rPr>
              <a:t>: De Bruyn Kopsstraat 14</a:t>
            </a:r>
            <a:br>
              <a:rPr kumimoji="0" lang="nl-NL" sz="800" b="0" i="0" u="none" strike="noStrike" kern="1200" cap="none" spc="0" normalizeH="0" baseline="0" noProof="0" dirty="0">
                <a:ln>
                  <a:noFill/>
                </a:ln>
                <a:solidFill>
                  <a:prstClr val="white"/>
                </a:solidFill>
                <a:effectLst/>
                <a:uLnTx/>
                <a:uFillTx/>
                <a:latin typeface="Calibri"/>
                <a:ea typeface="+mn-ea"/>
                <a:cs typeface="+mn-cs"/>
              </a:rPr>
            </a:br>
            <a:r>
              <a:rPr kumimoji="0" lang="nl-NL" sz="800" b="1" i="0" u="none" strike="noStrike" kern="1200" cap="none" spc="0" normalizeH="0" baseline="0" noProof="0" dirty="0">
                <a:ln>
                  <a:noFill/>
                </a:ln>
                <a:solidFill>
                  <a:prstClr val="white"/>
                </a:solidFill>
                <a:effectLst/>
                <a:uLnTx/>
                <a:uFillTx/>
                <a:latin typeface="Calibri"/>
                <a:ea typeface="+mn-ea"/>
                <a:cs typeface="+mn-cs"/>
              </a:rPr>
              <a:t>Phone</a:t>
            </a:r>
            <a:r>
              <a:rPr kumimoji="0" lang="nl-NL" sz="800" b="0" i="0" u="none" strike="noStrike" kern="1200" cap="none" spc="0" normalizeH="0" baseline="0" noProof="0" dirty="0">
                <a:ln>
                  <a:noFill/>
                </a:ln>
                <a:solidFill>
                  <a:prstClr val="white"/>
                </a:solidFill>
                <a:effectLst/>
                <a:uLnTx/>
                <a:uFillTx/>
                <a:latin typeface="Calibri"/>
                <a:ea typeface="+mn-ea"/>
                <a:cs typeface="+mn-cs"/>
              </a:rPr>
              <a:t>: +31 (0) 70 4140722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prstClr val="white"/>
                </a:solidFill>
                <a:effectLst/>
                <a:uLnTx/>
                <a:uFillTx/>
                <a:latin typeface="Calibri"/>
                <a:ea typeface="+mn-ea"/>
                <a:cs typeface="+mn-cs"/>
              </a:rPr>
              <a:t>Prodapt Germany GmbH</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1" i="0" u="none" strike="noStrike" kern="1200" cap="none" spc="0" normalizeH="0" baseline="0" noProof="0" dirty="0">
                <a:ln>
                  <a:noFill/>
                </a:ln>
                <a:solidFill>
                  <a:prstClr val="white"/>
                </a:solidFill>
                <a:effectLst/>
                <a:uLnTx/>
                <a:uFillTx/>
                <a:latin typeface="Calibri"/>
                <a:ea typeface="+mn-ea"/>
                <a:cs typeface="+mn-cs"/>
              </a:rPr>
              <a:t>Aschheim:</a:t>
            </a:r>
            <a:r>
              <a:rPr kumimoji="0" lang="de-DE" sz="800" b="0" i="0" u="none" strike="noStrike" kern="1200" cap="none" spc="0" normalizeH="0" baseline="0" noProof="0" dirty="0">
                <a:ln>
                  <a:noFill/>
                </a:ln>
                <a:solidFill>
                  <a:prstClr val="white"/>
                </a:solidFill>
                <a:effectLst/>
                <a:uLnTx/>
                <a:uFillTx/>
                <a:latin typeface="Calibri"/>
                <a:ea typeface="+mn-ea"/>
                <a:cs typeface="+mn-cs"/>
              </a:rPr>
              <a:t> Sonnenstraße 31, 85609</a:t>
            </a:r>
            <a:br>
              <a:rPr kumimoji="0" lang="de-DE" sz="800" b="0" i="0" u="none" strike="noStrike" kern="1200" cap="none" spc="0" normalizeH="0" baseline="0" noProof="0" dirty="0">
                <a:ln>
                  <a:noFill/>
                </a:ln>
                <a:solidFill>
                  <a:prstClr val="white"/>
                </a:solidFill>
                <a:effectLst/>
                <a:uLnTx/>
                <a:uFillTx/>
                <a:latin typeface="Calibri"/>
                <a:ea typeface="+mn-ea"/>
                <a:cs typeface="+mn-cs"/>
              </a:rPr>
            </a:br>
            <a:r>
              <a:rPr kumimoji="0" lang="de-DE" sz="800" b="0" i="0" u="none" strike="noStrike" kern="1200" cap="none" spc="0" normalizeH="0" baseline="0" noProof="0" dirty="0">
                <a:ln>
                  <a:noFill/>
                </a:ln>
                <a:solidFill>
                  <a:prstClr val="white"/>
                </a:solidFill>
                <a:effectLst/>
                <a:uLnTx/>
                <a:uFillTx/>
                <a:latin typeface="Calibri"/>
                <a:ea typeface="+mn-ea"/>
                <a:cs typeface="+mn-cs"/>
              </a:rPr>
              <a:t>Germany</a:t>
            </a:r>
            <a:endParaRPr kumimoji="0" lang="nl-NL"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Rectangle 31"/>
          <p:cNvSpPr/>
          <p:nvPr userDrawn="1"/>
        </p:nvSpPr>
        <p:spPr>
          <a:xfrm>
            <a:off x="3220135" y="1158902"/>
            <a:ext cx="1372492"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alibri"/>
                <a:ea typeface="+mn-ea"/>
                <a:cs typeface="+mn-cs"/>
              </a:rPr>
              <a:t>UK</a:t>
            </a: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(UK) Limited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Reading: </a:t>
            </a:r>
            <a:r>
              <a:rPr kumimoji="0" lang="en-IN" sz="800" b="0" i="0" u="none" strike="noStrike" kern="1200" cap="none" spc="0" normalizeH="0" baseline="0" noProof="0" dirty="0">
                <a:ln>
                  <a:noFill/>
                </a:ln>
                <a:solidFill>
                  <a:prstClr val="white"/>
                </a:solidFill>
                <a:effectLst/>
                <a:uLnTx/>
                <a:uFillTx/>
                <a:latin typeface="Calibri"/>
                <a:ea typeface="+mn-ea"/>
                <a:cs typeface="+mn-cs"/>
              </a:rPr>
              <a:t>Davidson 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alibri"/>
                <a:ea typeface="+mn-ea"/>
                <a:cs typeface="+mn-cs"/>
              </a:rPr>
              <a:t>The Forbury, RG1 3EU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Phone</a:t>
            </a:r>
            <a:r>
              <a:rPr kumimoji="0" lang="en-IN" sz="800" b="0" i="0" u="none" strike="noStrike" kern="1200" cap="none" spc="0" normalizeH="0" baseline="0" noProof="0" dirty="0">
                <a:ln>
                  <a:noFill/>
                </a:ln>
                <a:solidFill>
                  <a:prstClr val="white"/>
                </a:solidFill>
                <a:effectLst/>
                <a:uLnTx/>
                <a:uFillTx/>
                <a:latin typeface="Calibri"/>
                <a:ea typeface="+mn-ea"/>
                <a:cs typeface="+mn-cs"/>
              </a:rPr>
              <a:t>: +44 (0) 11 8900 1068</a:t>
            </a:r>
          </a:p>
        </p:txBody>
      </p:sp>
      <p:sp>
        <p:nvSpPr>
          <p:cNvPr id="33" name="Rectangle 32"/>
          <p:cNvSpPr/>
          <p:nvPr userDrawn="1"/>
        </p:nvSpPr>
        <p:spPr>
          <a:xfrm>
            <a:off x="927683" y="2876550"/>
            <a:ext cx="1502334" cy="7232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alibri"/>
                <a:ea typeface="+mn-ea"/>
                <a:cs typeface="+mn-cs"/>
              </a:rPr>
              <a:t>CANADA</a:t>
            </a:r>
            <a:br>
              <a:rPr kumimoji="0" lang="en-IN" sz="800" b="1" i="0" u="none" strike="noStrike" kern="1200" cap="none" spc="0" normalizeH="0" baseline="0" noProof="0" dirty="0">
                <a:ln>
                  <a:noFill/>
                </a:ln>
                <a:solidFill>
                  <a:prstClr val="white"/>
                </a:solidFill>
                <a:effectLst/>
                <a:uLnTx/>
                <a:uFillTx/>
                <a:latin typeface="Calibri"/>
                <a:ea typeface="+mn-ea"/>
                <a:cs typeface="+mn-cs"/>
              </a:rPr>
            </a:br>
            <a:endParaRPr kumimoji="0" lang="en-US" sz="800" b="1"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Prodapt Canada Inc.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alibri"/>
                <a:ea typeface="+mn-ea"/>
                <a:cs typeface="+mn-cs"/>
              </a:rPr>
              <a:t>Vancouver: </a:t>
            </a:r>
            <a:r>
              <a:rPr kumimoji="0" lang="en-IN" sz="800" b="0" i="0" u="none" strike="noStrike" kern="1200" cap="none" spc="0" normalizeH="0" baseline="0" noProof="0" dirty="0">
                <a:ln>
                  <a:noFill/>
                </a:ln>
                <a:solidFill>
                  <a:prstClr val="white"/>
                </a:solidFill>
                <a:effectLst/>
                <a:uLnTx/>
                <a:uFillTx/>
                <a:latin typeface="Calibri"/>
                <a:ea typeface="+mn-ea"/>
                <a:cs typeface="+mn-cs"/>
              </a:rPr>
              <a:t>777, Hornby Street,</a:t>
            </a:r>
            <a:br>
              <a:rPr kumimoji="0" lang="en-IN" sz="800" b="0" i="0" u="none" strike="noStrike" kern="1200" cap="none" spc="0" normalizeH="0" baseline="0" noProof="0" dirty="0">
                <a:ln>
                  <a:noFill/>
                </a:ln>
                <a:solidFill>
                  <a:prstClr val="white"/>
                </a:solidFill>
                <a:effectLst/>
                <a:uLnTx/>
                <a:uFillTx/>
                <a:latin typeface="Calibri"/>
                <a:ea typeface="+mn-ea"/>
                <a:cs typeface="+mn-cs"/>
              </a:rPr>
            </a:br>
            <a:r>
              <a:rPr kumimoji="0" lang="en-IN" sz="800" b="0" i="0" u="none" strike="noStrike" kern="1200" cap="none" spc="0" normalizeH="0" baseline="0" noProof="0" dirty="0">
                <a:ln>
                  <a:noFill/>
                </a:ln>
                <a:solidFill>
                  <a:prstClr val="white"/>
                </a:solidFill>
                <a:effectLst/>
                <a:uLnTx/>
                <a:uFillTx/>
                <a:latin typeface="Calibri"/>
                <a:ea typeface="+mn-ea"/>
                <a:cs typeface="+mn-cs"/>
              </a:rPr>
              <a:t>Suite 600, BC V6Z 1S4</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4" name="Straight Connector 33"/>
          <p:cNvCxnSpPr/>
          <p:nvPr userDrawn="1"/>
        </p:nvCxnSpPr>
        <p:spPr>
          <a:xfrm>
            <a:off x="1010335" y="272415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296335" y="2166620"/>
            <a:ext cx="1981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userDrawn="1"/>
        </p:nvGrpSpPr>
        <p:grpSpPr>
          <a:xfrm>
            <a:off x="781735" y="1099073"/>
            <a:ext cx="6553200" cy="2860648"/>
            <a:chOff x="781735" y="1099073"/>
            <a:chExt cx="6553200" cy="2860648"/>
          </a:xfrm>
        </p:grpSpPr>
        <p:cxnSp>
          <p:nvCxnSpPr>
            <p:cNvPr id="37" name="Straight Connector 36"/>
            <p:cNvCxnSpPr/>
            <p:nvPr userDrawn="1"/>
          </p:nvCxnSpPr>
          <p:spPr>
            <a:xfrm>
              <a:off x="2991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277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817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3349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a:off x="5582335" y="2166620"/>
            <a:ext cx="17588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descr="D:\work\Laptop\office purpose\prodapt_Logos\prodapt_logo.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149337" y="4552950"/>
            <a:ext cx="1212930" cy="333770"/>
          </a:xfrm>
          <a:prstGeom prst="rect">
            <a:avLst/>
          </a:prstGeom>
          <a:noFill/>
        </p:spPr>
      </p:pic>
      <p:sp>
        <p:nvSpPr>
          <p:cNvPr id="43" name="Rectangle 42"/>
          <p:cNvSpPr/>
          <p:nvPr userDrawn="1"/>
        </p:nvSpPr>
        <p:spPr>
          <a:xfrm>
            <a:off x="927683" y="4604419"/>
            <a:ext cx="1253869"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white"/>
                </a:solidFill>
                <a:effectLst/>
                <a:uLnTx/>
                <a:uFillTx/>
                <a:latin typeface="Calibri"/>
                <a:ea typeface="+mn-ea"/>
                <a:cs typeface="+mn-cs"/>
              </a:rPr>
              <a:t>insights@prodapt.com</a:t>
            </a:r>
          </a:p>
        </p:txBody>
      </p:sp>
    </p:spTree>
    <p:extLst>
      <p:ext uri="{BB962C8B-B14F-4D97-AF65-F5344CB8AC3E}">
        <p14:creationId xmlns:p14="http://schemas.microsoft.com/office/powerpoint/2010/main" val="4278541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0"/>
            <a:ext cx="8610600" cy="666750"/>
          </a:xfrm>
          <a:prstGeom prst="rect">
            <a:avLst/>
          </a:prstGeom>
        </p:spPr>
        <p:txBody>
          <a:bodyPr vert="horz" lIns="91440" tIns="45720" rIns="91440" bIns="45720" rtlCol="0" anchor="ctr">
            <a:noAutofit/>
          </a:bodyPr>
          <a:lstStyle/>
          <a:p>
            <a:pPr lvl="0"/>
            <a:r>
              <a:rPr lang="en-US" dirty="0"/>
              <a:t>Click to edit Master title style</a:t>
            </a:r>
          </a:p>
        </p:txBody>
      </p:sp>
      <p:sp>
        <p:nvSpPr>
          <p:cNvPr id="3" name="Text Placeholder 2"/>
          <p:cNvSpPr>
            <a:spLocks noGrp="1"/>
          </p:cNvSpPr>
          <p:nvPr>
            <p:ph type="body" idx="1"/>
          </p:nvPr>
        </p:nvSpPr>
        <p:spPr>
          <a:xfrm>
            <a:off x="304800" y="819150"/>
            <a:ext cx="8610600" cy="3962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1" r:id="rId5"/>
    <p:sldLayoutId id="2147483656" r:id="rId6"/>
  </p:sldLayoutIdLst>
  <p:hf hdr="0" ftr="0" dt="0"/>
  <p:txStyles>
    <p:titleStyle>
      <a:lvl1pPr algn="l" defTabSz="914400" rtl="0" eaLnBrk="1" latinLnBrk="0" hangingPunct="1">
        <a:spcBef>
          <a:spcPct val="0"/>
        </a:spcBef>
        <a:buNone/>
        <a:defRPr lang="en-US" sz="2000" b="0" i="0" kern="1200" dirty="0">
          <a:solidFill>
            <a:schemeClr val="tx2"/>
          </a:solidFill>
          <a:latin typeface="Corbel" panose="020B0503020204020204" pitchFamily="34" charset="0"/>
          <a:ea typeface="+mj-ea"/>
          <a:cs typeface="Corbel" panose="020B05030202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AF5E1E-3E32-4593-BE7F-6EAB12FB7507}"/>
              </a:ext>
            </a:extLst>
          </p:cNvPr>
          <p:cNvSpPr>
            <a:spLocks noGrp="1"/>
          </p:cNvSpPr>
          <p:nvPr>
            <p:ph type="sldNum" sz="quarter" idx="4"/>
          </p:nvPr>
        </p:nvSpPr>
        <p:spPr/>
        <p:txBody>
          <a:bodyPr/>
          <a:lstStyle/>
          <a:p>
            <a:fld id="{B6F15528-21DE-4FAA-801E-634DDDAF4B2B}" type="slidenum">
              <a:rPr lang="en-US" smtClean="0"/>
              <a:pPr/>
              <a:t>1</a:t>
            </a:fld>
            <a:endParaRPr lang="en-US" dirty="0"/>
          </a:p>
        </p:txBody>
      </p:sp>
      <p:sp>
        <p:nvSpPr>
          <p:cNvPr id="2" name="TextBox 1">
            <a:extLst>
              <a:ext uri="{FF2B5EF4-FFF2-40B4-BE49-F238E27FC236}">
                <a16:creationId xmlns:a16="http://schemas.microsoft.com/office/drawing/2014/main" id="{18DA16AA-174E-4838-94CC-D6448DB7BBF2}"/>
              </a:ext>
            </a:extLst>
          </p:cNvPr>
          <p:cNvSpPr txBox="1"/>
          <p:nvPr/>
        </p:nvSpPr>
        <p:spPr>
          <a:xfrm>
            <a:off x="6705600" y="4400550"/>
            <a:ext cx="1893082" cy="369332"/>
          </a:xfrm>
          <a:prstGeom prst="rect">
            <a:avLst/>
          </a:prstGeom>
          <a:noFill/>
        </p:spPr>
        <p:txBody>
          <a:bodyPr wrap="none" rtlCol="0">
            <a:spAutoFit/>
          </a:bodyPr>
          <a:lstStyle/>
          <a:p>
            <a:r>
              <a:rPr lang="en-US" dirty="0">
                <a:solidFill>
                  <a:schemeClr val="bg1">
                    <a:lumMod val="95000"/>
                  </a:schemeClr>
                </a:solidFill>
              </a:rPr>
              <a:t>Gopala Krishnan C</a:t>
            </a:r>
          </a:p>
        </p:txBody>
      </p:sp>
      <p:pic>
        <p:nvPicPr>
          <p:cNvPr id="5" name="Picture 2" descr="C:\Users\ruthi\Downloads\rollbar_and_jenki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83226" y="1982857"/>
            <a:ext cx="2147639" cy="646331"/>
          </a:xfrm>
          <a:prstGeom prst="rect">
            <a:avLst/>
          </a:prstGeom>
          <a:noFill/>
        </p:spPr>
        <p:txBody>
          <a:bodyPr wrap="none" rtlCol="0">
            <a:spAutoFit/>
          </a:bodyPr>
          <a:lstStyle/>
          <a:p>
            <a:r>
              <a:rPr lang="en-US" sz="3600" b="1" dirty="0">
                <a:latin typeface="Arial Black" panose="020B0A04020102020204" pitchFamily="34" charset="0"/>
              </a:rPr>
              <a:t>Jenkins</a:t>
            </a:r>
          </a:p>
        </p:txBody>
      </p:sp>
    </p:spTree>
    <p:extLst>
      <p:ext uri="{BB962C8B-B14F-4D97-AF65-F5344CB8AC3E}">
        <p14:creationId xmlns:p14="http://schemas.microsoft.com/office/powerpoint/2010/main" val="261900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Jenkins Installation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10</a:t>
            </a:fld>
            <a:endParaRPr lang="en-US" dirty="0"/>
          </a:p>
        </p:txBody>
      </p:sp>
      <p:sp>
        <p:nvSpPr>
          <p:cNvPr id="8" name="TextBox 7">
            <a:extLst>
              <a:ext uri="{FF2B5EF4-FFF2-40B4-BE49-F238E27FC236}">
                <a16:creationId xmlns:a16="http://schemas.microsoft.com/office/drawing/2014/main" id="{8D80558B-BE80-476D-91C5-C38D6C6048B1}"/>
              </a:ext>
            </a:extLst>
          </p:cNvPr>
          <p:cNvSpPr txBox="1"/>
          <p:nvPr/>
        </p:nvSpPr>
        <p:spPr>
          <a:xfrm>
            <a:off x="-457200" y="742950"/>
            <a:ext cx="4231928" cy="307777"/>
          </a:xfrm>
          <a:prstGeom prst="rect">
            <a:avLst/>
          </a:prstGeom>
          <a:noFill/>
        </p:spPr>
        <p:txBody>
          <a:bodyPr wrap="none" rtlCol="0">
            <a:spAutoFit/>
          </a:bodyPr>
          <a:lstStyle/>
          <a:p>
            <a:pPr lvl="1"/>
            <a:r>
              <a:rPr lang="en-US" sz="1400" b="1" dirty="0"/>
              <a:t>Install a Jenkins package in standalone machine:</a:t>
            </a:r>
          </a:p>
        </p:txBody>
      </p:sp>
      <p:sp>
        <p:nvSpPr>
          <p:cNvPr id="3" name="Rectangle 2">
            <a:extLst>
              <a:ext uri="{FF2B5EF4-FFF2-40B4-BE49-F238E27FC236}">
                <a16:creationId xmlns:a16="http://schemas.microsoft.com/office/drawing/2014/main" id="{9A5C7DC4-A085-4F8C-83B7-B8E79EA3B559}"/>
              </a:ext>
            </a:extLst>
          </p:cNvPr>
          <p:cNvSpPr/>
          <p:nvPr/>
        </p:nvSpPr>
        <p:spPr>
          <a:xfrm>
            <a:off x="304800" y="1050727"/>
            <a:ext cx="8686800" cy="3970318"/>
          </a:xfrm>
          <a:prstGeom prst="rect">
            <a:avLst/>
          </a:prstGeom>
        </p:spPr>
        <p:txBody>
          <a:bodyPr wrap="square">
            <a:spAutoFit/>
          </a:bodyPr>
          <a:lstStyle/>
          <a:p>
            <a:r>
              <a:rPr lang="en-US" sz="1400" b="1" u="sng" dirty="0"/>
              <a:t>https://wiki.jenkins.io/display/JENKINS/Installing+Jenkins+on+Red+Hat+distributions</a:t>
            </a:r>
          </a:p>
          <a:p>
            <a:pPr lvl="1"/>
            <a:r>
              <a:rPr lang="en-US" sz="1400" dirty="0"/>
              <a:t># yum install java-1.8.0-openjdk</a:t>
            </a:r>
          </a:p>
          <a:p>
            <a:pPr lvl="1"/>
            <a:r>
              <a:rPr lang="en-US" sz="1400" dirty="0"/>
              <a:t># yum -y install </a:t>
            </a:r>
            <a:r>
              <a:rPr lang="en-US" sz="1400" dirty="0" err="1"/>
              <a:t>wget</a:t>
            </a:r>
            <a:endParaRPr lang="en-US" sz="1400" dirty="0"/>
          </a:p>
          <a:p>
            <a:pPr lvl="1"/>
            <a:r>
              <a:rPr lang="en-US" sz="1400" dirty="0"/>
              <a:t># </a:t>
            </a:r>
            <a:r>
              <a:rPr lang="en-US" sz="1400" dirty="0" err="1"/>
              <a:t>wget</a:t>
            </a:r>
            <a:r>
              <a:rPr lang="en-US" sz="1400" dirty="0"/>
              <a:t> -O /</a:t>
            </a:r>
            <a:r>
              <a:rPr lang="en-US" sz="1400" dirty="0" err="1"/>
              <a:t>etc</a:t>
            </a:r>
            <a:r>
              <a:rPr lang="en-US" sz="1400" dirty="0"/>
              <a:t>/</a:t>
            </a:r>
            <a:r>
              <a:rPr lang="en-US" sz="1400" dirty="0" err="1"/>
              <a:t>yum.repos.d</a:t>
            </a:r>
            <a:r>
              <a:rPr lang="en-US" sz="1400" dirty="0"/>
              <a:t>/</a:t>
            </a:r>
            <a:r>
              <a:rPr lang="en-US" sz="1400" dirty="0" err="1"/>
              <a:t>jenkins.repo</a:t>
            </a:r>
            <a:r>
              <a:rPr lang="en-US" sz="1400" dirty="0"/>
              <a:t> http://pkg.jenkins-ci.org/redhat-stable/jenkins.repo</a:t>
            </a:r>
          </a:p>
          <a:p>
            <a:pPr lvl="1"/>
            <a:r>
              <a:rPr lang="en-US" sz="1400" dirty="0"/>
              <a:t># rpm --import https://jenkins-ci.org/redhat/jenkins-ci.org.key</a:t>
            </a:r>
          </a:p>
          <a:p>
            <a:pPr lvl="1"/>
            <a:r>
              <a:rPr lang="en-US" sz="1400" dirty="0"/>
              <a:t># yum -y install </a:t>
            </a:r>
            <a:r>
              <a:rPr lang="en-US" sz="1400" dirty="0" err="1"/>
              <a:t>jenkins</a:t>
            </a:r>
            <a:endParaRPr lang="en-US" sz="1400" dirty="0"/>
          </a:p>
          <a:p>
            <a:pPr lvl="1"/>
            <a:r>
              <a:rPr lang="en-US" sz="1400" dirty="0"/>
              <a:t># </a:t>
            </a:r>
            <a:r>
              <a:rPr lang="en-US" sz="1400" dirty="0" err="1"/>
              <a:t>systemctl</a:t>
            </a:r>
            <a:r>
              <a:rPr lang="en-US" sz="1400" dirty="0"/>
              <a:t> start </a:t>
            </a:r>
            <a:r>
              <a:rPr lang="en-US" sz="1400" dirty="0" err="1"/>
              <a:t>jenkins</a:t>
            </a:r>
            <a:endParaRPr lang="en-US" sz="1400" dirty="0"/>
          </a:p>
          <a:p>
            <a:pPr lvl="1"/>
            <a:r>
              <a:rPr lang="en-US" sz="1400" dirty="0"/>
              <a:t># </a:t>
            </a:r>
            <a:r>
              <a:rPr lang="en-US" sz="1400" dirty="0" err="1"/>
              <a:t>systemctl</a:t>
            </a:r>
            <a:r>
              <a:rPr lang="en-US" sz="1400" dirty="0"/>
              <a:t> status </a:t>
            </a:r>
            <a:r>
              <a:rPr lang="en-US" sz="1400" dirty="0" err="1"/>
              <a:t>jenkins</a:t>
            </a:r>
            <a:endParaRPr lang="en-US" sz="1400" dirty="0"/>
          </a:p>
          <a:p>
            <a:pPr lvl="1"/>
            <a:r>
              <a:rPr lang="en-US" sz="1400" dirty="0"/>
              <a:t># </a:t>
            </a:r>
            <a:r>
              <a:rPr lang="en-US" sz="1400" dirty="0" err="1"/>
              <a:t>systemctl</a:t>
            </a:r>
            <a:r>
              <a:rPr lang="en-US" sz="1400" dirty="0"/>
              <a:t> enable </a:t>
            </a:r>
            <a:r>
              <a:rPr lang="en-US" sz="1400" dirty="0" err="1"/>
              <a:t>jenkins</a:t>
            </a:r>
            <a:endParaRPr lang="en-US" sz="1400" dirty="0"/>
          </a:p>
          <a:p>
            <a:endParaRPr lang="en-US" sz="1400" dirty="0"/>
          </a:p>
          <a:p>
            <a:r>
              <a:rPr lang="en-US" sz="1400" b="1" dirty="0"/>
              <a:t>Configure Firewall:</a:t>
            </a:r>
          </a:p>
          <a:p>
            <a:pPr lvl="1"/>
            <a:r>
              <a:rPr lang="en-US" sz="1400" dirty="0"/>
              <a:t># firewall-</a:t>
            </a:r>
            <a:r>
              <a:rPr lang="en-US" sz="1400" dirty="0" err="1"/>
              <a:t>cmd</a:t>
            </a:r>
            <a:r>
              <a:rPr lang="en-US" sz="1400" dirty="0"/>
              <a:t> --permanent --new-service=</a:t>
            </a:r>
            <a:r>
              <a:rPr lang="en-US" sz="1400" dirty="0" err="1"/>
              <a:t>jenkins</a:t>
            </a:r>
            <a:endParaRPr lang="en-US" sz="1400" dirty="0"/>
          </a:p>
          <a:p>
            <a:pPr lvl="1"/>
            <a:r>
              <a:rPr lang="en-US" sz="1400" dirty="0"/>
              <a:t># firewall-</a:t>
            </a:r>
            <a:r>
              <a:rPr lang="en-US" sz="1400" dirty="0" err="1"/>
              <a:t>cmd</a:t>
            </a:r>
            <a:r>
              <a:rPr lang="en-US" sz="1400" dirty="0"/>
              <a:t> --permanent --service=</a:t>
            </a:r>
            <a:r>
              <a:rPr lang="en-US" sz="1400" dirty="0" err="1"/>
              <a:t>jenkins</a:t>
            </a:r>
            <a:r>
              <a:rPr lang="en-US" sz="1400" dirty="0"/>
              <a:t> --set-short="Jenkins Service Ports"</a:t>
            </a:r>
          </a:p>
          <a:p>
            <a:pPr lvl="1"/>
            <a:r>
              <a:rPr lang="en-US" sz="1400" dirty="0"/>
              <a:t># firewall-</a:t>
            </a:r>
            <a:r>
              <a:rPr lang="en-US" sz="1400" dirty="0" err="1"/>
              <a:t>cmd</a:t>
            </a:r>
            <a:r>
              <a:rPr lang="en-US" sz="1400" dirty="0"/>
              <a:t> --permanent --service=</a:t>
            </a:r>
            <a:r>
              <a:rPr lang="en-US" sz="1400" dirty="0" err="1"/>
              <a:t>jenkins</a:t>
            </a:r>
            <a:r>
              <a:rPr lang="en-US" sz="1400" dirty="0"/>
              <a:t> --set-description="Jenkins service </a:t>
            </a:r>
            <a:r>
              <a:rPr lang="en-US" sz="1400" dirty="0" err="1"/>
              <a:t>firewalld</a:t>
            </a:r>
            <a:r>
              <a:rPr lang="en-US" sz="1400" dirty="0"/>
              <a:t> port exceptions"</a:t>
            </a:r>
          </a:p>
          <a:p>
            <a:pPr lvl="1"/>
            <a:r>
              <a:rPr lang="en-US" sz="1400" dirty="0"/>
              <a:t># firewall-</a:t>
            </a:r>
            <a:r>
              <a:rPr lang="en-US" sz="1400" dirty="0" err="1"/>
              <a:t>cmd</a:t>
            </a:r>
            <a:r>
              <a:rPr lang="en-US" sz="1400" dirty="0"/>
              <a:t> --permanent --service=</a:t>
            </a:r>
            <a:r>
              <a:rPr lang="en-US" sz="1400" dirty="0" err="1"/>
              <a:t>jenkins</a:t>
            </a:r>
            <a:r>
              <a:rPr lang="en-US" sz="1400" dirty="0"/>
              <a:t> --add-port=8080/</a:t>
            </a:r>
            <a:r>
              <a:rPr lang="en-US" sz="1400" dirty="0" err="1"/>
              <a:t>tcp</a:t>
            </a:r>
            <a:endParaRPr lang="en-US" sz="1400" dirty="0"/>
          </a:p>
          <a:p>
            <a:pPr lvl="1"/>
            <a:r>
              <a:rPr lang="en-US" sz="1400" dirty="0"/>
              <a:t># firewall-</a:t>
            </a:r>
            <a:r>
              <a:rPr lang="en-US" sz="1400" dirty="0" err="1"/>
              <a:t>cmd</a:t>
            </a:r>
            <a:r>
              <a:rPr lang="en-US" sz="1400" dirty="0"/>
              <a:t> --permanent --add-service=</a:t>
            </a:r>
            <a:r>
              <a:rPr lang="en-US" sz="1400" dirty="0" err="1"/>
              <a:t>jenkins</a:t>
            </a:r>
            <a:endParaRPr lang="en-US" sz="1400" dirty="0"/>
          </a:p>
          <a:p>
            <a:pPr lvl="1"/>
            <a:r>
              <a:rPr lang="en-US" sz="1400" dirty="0"/>
              <a:t># firewall-</a:t>
            </a:r>
            <a:r>
              <a:rPr lang="en-US" sz="1400" dirty="0" err="1"/>
              <a:t>cmd</a:t>
            </a:r>
            <a:r>
              <a:rPr lang="en-US" sz="1400" dirty="0"/>
              <a:t> --zone=public --add-service=http --permanent</a:t>
            </a:r>
          </a:p>
          <a:p>
            <a:pPr lvl="1"/>
            <a:r>
              <a:rPr lang="en-US" sz="1400" dirty="0"/>
              <a:t># firewall-</a:t>
            </a:r>
            <a:r>
              <a:rPr lang="en-US" sz="1400" dirty="0" err="1"/>
              <a:t>cmd</a:t>
            </a:r>
            <a:r>
              <a:rPr lang="en-US" sz="1400" dirty="0"/>
              <a:t> --reload</a:t>
            </a:r>
          </a:p>
        </p:txBody>
      </p:sp>
      <p:sp>
        <p:nvSpPr>
          <p:cNvPr id="5" name="Rectangle 4">
            <a:extLst>
              <a:ext uri="{FF2B5EF4-FFF2-40B4-BE49-F238E27FC236}">
                <a16:creationId xmlns:a16="http://schemas.microsoft.com/office/drawing/2014/main" id="{521675C4-C6F0-462F-BABD-AF98095E407C}"/>
              </a:ext>
            </a:extLst>
          </p:cNvPr>
          <p:cNvSpPr/>
          <p:nvPr/>
        </p:nvSpPr>
        <p:spPr>
          <a:xfrm>
            <a:off x="4648200" y="2419350"/>
            <a:ext cx="3168691" cy="523220"/>
          </a:xfrm>
          <a:prstGeom prst="rect">
            <a:avLst/>
          </a:prstGeom>
        </p:spPr>
        <p:txBody>
          <a:bodyPr wrap="square">
            <a:spAutoFit/>
          </a:bodyPr>
          <a:lstStyle/>
          <a:p>
            <a:r>
              <a:rPr lang="en-US" sz="1400" b="1" u="sng" dirty="0"/>
              <a:t>Go to Jenkins URL:</a:t>
            </a:r>
          </a:p>
          <a:p>
            <a:r>
              <a:rPr lang="en-US" sz="1400" b="1" dirty="0"/>
              <a:t>http://192.168.44.145:8080</a:t>
            </a:r>
          </a:p>
        </p:txBody>
      </p:sp>
    </p:spTree>
    <p:extLst>
      <p:ext uri="{BB962C8B-B14F-4D97-AF65-F5344CB8AC3E}">
        <p14:creationId xmlns:p14="http://schemas.microsoft.com/office/powerpoint/2010/main" val="154790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Jenkins Installation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11</a:t>
            </a:fld>
            <a:endParaRPr lang="en-US" dirty="0"/>
          </a:p>
        </p:txBody>
      </p:sp>
      <p:pic>
        <p:nvPicPr>
          <p:cNvPr id="3074" name="Picture 2">
            <a:extLst>
              <a:ext uri="{FF2B5EF4-FFF2-40B4-BE49-F238E27FC236}">
                <a16:creationId xmlns:a16="http://schemas.microsoft.com/office/drawing/2014/main" id="{CCE7C6BD-882D-4487-8370-B9C6A92301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2396"/>
            <a:ext cx="4800600" cy="24527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003A1C6-77A1-488B-BCE9-FEE234100F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652396"/>
            <a:ext cx="4315479" cy="24243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F933FE2-1372-412B-A56A-26469FC4D2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49" y="3076762"/>
            <a:ext cx="4776751" cy="203308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619A8F5-8822-4496-BB6B-5D42E56A3B6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00599" y="3098773"/>
            <a:ext cx="4319551" cy="204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7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Jenkins Installation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12</a:t>
            </a:fld>
            <a:endParaRPr lang="en-US" dirty="0"/>
          </a:p>
        </p:txBody>
      </p:sp>
      <p:pic>
        <p:nvPicPr>
          <p:cNvPr id="4098" name="Picture 2">
            <a:extLst>
              <a:ext uri="{FF2B5EF4-FFF2-40B4-BE49-F238E27FC236}">
                <a16:creationId xmlns:a16="http://schemas.microsoft.com/office/drawing/2014/main" id="{7908FC75-680F-45E5-85AE-09233BE509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52650"/>
            <a:ext cx="4572000" cy="22675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DA6BAA1-6A4C-4A27-A01D-54714E8AA6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7516" y="652650"/>
            <a:ext cx="4576483" cy="226752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ED1B519-A99C-4D43-B702-428E81CD178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96" y="2923534"/>
            <a:ext cx="4486904" cy="220067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DE51C92-97F8-4982-A400-AEFC86C8D4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2669" y="2920174"/>
            <a:ext cx="4631331" cy="222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6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Jenkins plugin Installation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13</a:t>
            </a:fld>
            <a:endParaRPr lang="en-US" dirty="0"/>
          </a:p>
        </p:txBody>
      </p:sp>
      <p:sp>
        <p:nvSpPr>
          <p:cNvPr id="8" name="Rectangle 7">
            <a:extLst>
              <a:ext uri="{FF2B5EF4-FFF2-40B4-BE49-F238E27FC236}">
                <a16:creationId xmlns:a16="http://schemas.microsoft.com/office/drawing/2014/main" id="{A031E8C6-B9B5-4FB2-B7EC-9DF663816507}"/>
              </a:ext>
            </a:extLst>
          </p:cNvPr>
          <p:cNvSpPr/>
          <p:nvPr/>
        </p:nvSpPr>
        <p:spPr>
          <a:xfrm>
            <a:off x="97580" y="792504"/>
            <a:ext cx="8382000" cy="738664"/>
          </a:xfrm>
          <a:prstGeom prst="rect">
            <a:avLst/>
          </a:prstGeom>
        </p:spPr>
        <p:txBody>
          <a:bodyPr wrap="square">
            <a:spAutoFit/>
          </a:bodyPr>
          <a:lstStyle/>
          <a:p>
            <a:r>
              <a:rPr lang="en-US" sz="1400" dirty="0"/>
              <a:t>There are two methods for installing plugins in Jenkins:</a:t>
            </a:r>
          </a:p>
          <a:p>
            <a:pPr marL="742950" lvl="1" indent="-285750">
              <a:buFont typeface="Arial" panose="020B0604020202020204" pitchFamily="34" charset="0"/>
              <a:buChar char="•"/>
            </a:pPr>
            <a:r>
              <a:rPr lang="en-US" sz="1400" dirty="0"/>
              <a:t>Installing it through your Jenkins dashboard</a:t>
            </a:r>
          </a:p>
          <a:p>
            <a:pPr marL="742950" lvl="1" indent="-285750">
              <a:buFont typeface="Arial" panose="020B0604020202020204" pitchFamily="34" charset="0"/>
              <a:buChar char="•"/>
            </a:pPr>
            <a:r>
              <a:rPr lang="en-US" sz="1400" dirty="0"/>
              <a:t>Downloading the plugin from Jenkins website and installing it manually.</a:t>
            </a:r>
          </a:p>
        </p:txBody>
      </p:sp>
      <p:sp>
        <p:nvSpPr>
          <p:cNvPr id="9" name="Rectangle 8">
            <a:extLst>
              <a:ext uri="{FF2B5EF4-FFF2-40B4-BE49-F238E27FC236}">
                <a16:creationId xmlns:a16="http://schemas.microsoft.com/office/drawing/2014/main" id="{B1896886-08F2-43AB-80E1-B416533D9D8F}"/>
              </a:ext>
            </a:extLst>
          </p:cNvPr>
          <p:cNvSpPr/>
          <p:nvPr/>
        </p:nvSpPr>
        <p:spPr>
          <a:xfrm>
            <a:off x="111833" y="1682127"/>
            <a:ext cx="4572000" cy="738664"/>
          </a:xfrm>
          <a:prstGeom prst="rect">
            <a:avLst/>
          </a:prstGeom>
        </p:spPr>
        <p:txBody>
          <a:bodyPr>
            <a:spAutoFit/>
          </a:bodyPr>
          <a:lstStyle/>
          <a:p>
            <a:r>
              <a:rPr lang="en-US" sz="1400" b="1" dirty="0"/>
              <a:t>Step 1)</a:t>
            </a:r>
            <a:endParaRPr lang="en-US" sz="1400" dirty="0"/>
          </a:p>
          <a:p>
            <a:pPr marL="742950" lvl="1" indent="-285750">
              <a:buFont typeface="Arial" panose="020B0604020202020204" pitchFamily="34" charset="0"/>
              <a:buChar char="•"/>
            </a:pPr>
            <a:r>
              <a:rPr lang="en-US" sz="1400" dirty="0"/>
              <a:t>Go to </a:t>
            </a:r>
            <a:r>
              <a:rPr lang="en-US" sz="1400" b="1" dirty="0"/>
              <a:t>Manage Jenkins</a:t>
            </a:r>
            <a:endParaRPr lang="en-US" sz="1400" dirty="0"/>
          </a:p>
          <a:p>
            <a:pPr marL="742950" lvl="1" indent="-285750">
              <a:buFont typeface="Arial" panose="020B0604020202020204" pitchFamily="34" charset="0"/>
              <a:buChar char="•"/>
            </a:pPr>
            <a:r>
              <a:rPr lang="en-US" sz="1400" dirty="0"/>
              <a:t>Click on the Manage Plugins option</a:t>
            </a:r>
          </a:p>
        </p:txBody>
      </p:sp>
      <p:sp>
        <p:nvSpPr>
          <p:cNvPr id="10" name="Rectangle 9">
            <a:extLst>
              <a:ext uri="{FF2B5EF4-FFF2-40B4-BE49-F238E27FC236}">
                <a16:creationId xmlns:a16="http://schemas.microsoft.com/office/drawing/2014/main" id="{015DF7ED-B5F3-43E1-B5DC-2D046878E5D0}"/>
              </a:ext>
            </a:extLst>
          </p:cNvPr>
          <p:cNvSpPr/>
          <p:nvPr/>
        </p:nvSpPr>
        <p:spPr>
          <a:xfrm>
            <a:off x="111833" y="2722709"/>
            <a:ext cx="7772400" cy="954107"/>
          </a:xfrm>
          <a:prstGeom prst="rect">
            <a:avLst/>
          </a:prstGeom>
        </p:spPr>
        <p:txBody>
          <a:bodyPr wrap="square">
            <a:spAutoFit/>
          </a:bodyPr>
          <a:lstStyle/>
          <a:p>
            <a:r>
              <a:rPr lang="en-US" sz="1400" b="1" dirty="0"/>
              <a:t>Step 2)</a:t>
            </a:r>
            <a:endParaRPr lang="en-US" sz="1400" dirty="0"/>
          </a:p>
          <a:p>
            <a:pPr marL="742950" lvl="1" indent="-285750">
              <a:buFont typeface="Arial" panose="020B0604020202020204" pitchFamily="34" charset="0"/>
              <a:buChar char="•"/>
            </a:pPr>
            <a:r>
              <a:rPr lang="en-US" sz="1400" dirty="0"/>
              <a:t>In available section, screen</a:t>
            </a:r>
            <a:r>
              <a:rPr lang="en-US" sz="1400" b="1" dirty="0"/>
              <a:t> </a:t>
            </a:r>
            <a:r>
              <a:rPr lang="en-US" sz="1400" dirty="0"/>
              <a:t>Search for “plugin name".</a:t>
            </a:r>
          </a:p>
          <a:p>
            <a:pPr marL="742950" lvl="1" indent="-285750">
              <a:buFont typeface="Arial" panose="020B0604020202020204" pitchFamily="34" charset="0"/>
              <a:buChar char="•"/>
            </a:pPr>
            <a:r>
              <a:rPr lang="en-US" sz="1400" dirty="0"/>
              <a:t>Select required</a:t>
            </a:r>
            <a:r>
              <a:rPr lang="en-US" sz="1400" b="1" dirty="0"/>
              <a:t> </a:t>
            </a:r>
            <a:r>
              <a:rPr lang="en-US" sz="1400" dirty="0"/>
              <a:t>plugin</a:t>
            </a:r>
          </a:p>
          <a:p>
            <a:pPr marL="742950" lvl="1" indent="-285750">
              <a:buFont typeface="Arial" panose="020B0604020202020204" pitchFamily="34" charset="0"/>
              <a:buChar char="•"/>
            </a:pPr>
            <a:r>
              <a:rPr lang="en-US" sz="1400" dirty="0"/>
              <a:t>Click on "</a:t>
            </a:r>
            <a:r>
              <a:rPr lang="en-US" sz="1400" b="1" dirty="0"/>
              <a:t>Install without restart</a:t>
            </a:r>
            <a:r>
              <a:rPr lang="en-US" sz="1400" dirty="0"/>
              <a:t>" (make sure you have an active internet connection)</a:t>
            </a:r>
          </a:p>
        </p:txBody>
      </p:sp>
    </p:spTree>
    <p:extLst>
      <p:ext uri="{BB962C8B-B14F-4D97-AF65-F5344CB8AC3E}">
        <p14:creationId xmlns:p14="http://schemas.microsoft.com/office/powerpoint/2010/main" val="149673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Create Users &amp; Manage Permissions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14</a:t>
            </a:fld>
            <a:endParaRPr lang="en-US" dirty="0"/>
          </a:p>
        </p:txBody>
      </p:sp>
      <p:sp>
        <p:nvSpPr>
          <p:cNvPr id="6" name="Rectangle 5"/>
          <p:cNvSpPr/>
          <p:nvPr/>
        </p:nvSpPr>
        <p:spPr>
          <a:xfrm>
            <a:off x="152400" y="742950"/>
            <a:ext cx="8839200" cy="1384995"/>
          </a:xfrm>
          <a:prstGeom prst="rect">
            <a:avLst/>
          </a:prstGeom>
        </p:spPr>
        <p:txBody>
          <a:bodyPr wrap="square">
            <a:spAutoFit/>
          </a:bodyPr>
          <a:lstStyle/>
          <a:p>
            <a:pPr marL="285750" indent="-285750">
              <a:buClr>
                <a:schemeClr val="accent5">
                  <a:lumMod val="75000"/>
                </a:schemeClr>
              </a:buClr>
              <a:buFont typeface="Wingdings" panose="05000000000000000000" pitchFamily="2" charset="2"/>
              <a:buChar char="ü"/>
            </a:pPr>
            <a:r>
              <a:rPr lang="en-US" sz="1400" dirty="0"/>
              <a:t>Generally, in a large organization, there are multiple, separate teams to manage and run jobs in Jenkins. But managing this crowd of users and assigning roles to them can prove troublesome.</a:t>
            </a:r>
          </a:p>
          <a:p>
            <a:pPr marL="285750" indent="-285750">
              <a:buClr>
                <a:schemeClr val="accent5">
                  <a:lumMod val="75000"/>
                </a:schemeClr>
              </a:buClr>
              <a:buFont typeface="Wingdings" panose="05000000000000000000" pitchFamily="2" charset="2"/>
              <a:buChar char="ü"/>
            </a:pPr>
            <a:r>
              <a:rPr lang="en-US" sz="1400" dirty="0"/>
              <a:t>By default, Jenkins comes with very basic user creation options. You can create multiple users but can only assign the same global roles and privileges to them. This not ideal, especially for a large organization.</a:t>
            </a:r>
          </a:p>
          <a:p>
            <a:pPr marL="285750" indent="-285750">
              <a:buClr>
                <a:schemeClr val="accent5">
                  <a:lumMod val="75000"/>
                </a:schemeClr>
              </a:buClr>
              <a:buFont typeface="Wingdings" panose="05000000000000000000" pitchFamily="2" charset="2"/>
              <a:buChar char="ü"/>
            </a:pPr>
            <a:r>
              <a:rPr lang="en-US" sz="1400" dirty="0"/>
              <a:t>The </a:t>
            </a:r>
            <a:r>
              <a:rPr lang="en-US" sz="1400" b="1" dirty="0"/>
              <a:t>Role Strategy Plugin </a:t>
            </a:r>
            <a:r>
              <a:rPr lang="en-US" sz="1400" dirty="0"/>
              <a:t>enable you to assign different roles and privileges to different users</a:t>
            </a:r>
            <a:r>
              <a:rPr lang="en-US" sz="1400" b="1" dirty="0"/>
              <a:t>.</a:t>
            </a:r>
            <a:r>
              <a:rPr lang="en-US" sz="1400" dirty="0"/>
              <a:t> You will first need to install the plugin in your Jenkins mange environment.</a:t>
            </a:r>
          </a:p>
        </p:txBody>
      </p:sp>
      <p:sp>
        <p:nvSpPr>
          <p:cNvPr id="9" name="Rectangle 8"/>
          <p:cNvSpPr/>
          <p:nvPr/>
        </p:nvSpPr>
        <p:spPr>
          <a:xfrm>
            <a:off x="1905000" y="2092330"/>
            <a:ext cx="4038600" cy="1169551"/>
          </a:xfrm>
          <a:prstGeom prst="rect">
            <a:avLst/>
          </a:prstGeom>
        </p:spPr>
        <p:txBody>
          <a:bodyPr wrap="square">
            <a:spAutoFit/>
          </a:bodyPr>
          <a:lstStyle/>
          <a:p>
            <a:pPr marL="285750" indent="-285750">
              <a:buFont typeface="Wingdings" panose="05000000000000000000" pitchFamily="2" charset="2"/>
              <a:buChar char="§"/>
            </a:pPr>
            <a:r>
              <a:rPr lang="en-US" sz="1400" dirty="0"/>
              <a:t>How to Create/Add a User</a:t>
            </a:r>
          </a:p>
          <a:p>
            <a:pPr marL="285750" indent="-285750">
              <a:buFont typeface="Wingdings" panose="05000000000000000000" pitchFamily="2" charset="2"/>
              <a:buChar char="§"/>
            </a:pPr>
            <a:r>
              <a:rPr lang="en-US" sz="1400" dirty="0"/>
              <a:t>Install </a:t>
            </a:r>
            <a:r>
              <a:rPr lang="en-US" sz="1400" b="1" dirty="0"/>
              <a:t>Role-based Authorization Strategy </a:t>
            </a:r>
            <a:r>
              <a:rPr lang="en-US" sz="1400" dirty="0"/>
              <a:t>plugin</a:t>
            </a:r>
          </a:p>
          <a:p>
            <a:pPr marL="285750" indent="-285750">
              <a:buFont typeface="Wingdings" panose="05000000000000000000" pitchFamily="2" charset="2"/>
              <a:buChar char="§"/>
            </a:pPr>
            <a:r>
              <a:rPr lang="en-US" sz="1400" dirty="0"/>
              <a:t>Create Roles</a:t>
            </a:r>
          </a:p>
          <a:p>
            <a:pPr marL="285750" indent="-285750">
              <a:buFont typeface="Wingdings" panose="05000000000000000000" pitchFamily="2" charset="2"/>
              <a:buChar char="§"/>
            </a:pPr>
            <a:r>
              <a:rPr lang="en-US" sz="1400" dirty="0"/>
              <a:t>Assign a Role</a:t>
            </a:r>
          </a:p>
          <a:p>
            <a:pPr marL="285750" indent="-285750">
              <a:buFont typeface="Wingdings" panose="05000000000000000000" pitchFamily="2" charset="2"/>
              <a:buChar char="§"/>
            </a:pPr>
            <a:r>
              <a:rPr lang="en-US" sz="1400" dirty="0"/>
              <a:t>Project Roles</a:t>
            </a:r>
          </a:p>
        </p:txBody>
      </p:sp>
      <p:sp>
        <p:nvSpPr>
          <p:cNvPr id="10" name="Rectangle 9"/>
          <p:cNvSpPr/>
          <p:nvPr/>
        </p:nvSpPr>
        <p:spPr>
          <a:xfrm>
            <a:off x="76200" y="3261881"/>
            <a:ext cx="2129365" cy="307777"/>
          </a:xfrm>
          <a:prstGeom prst="rect">
            <a:avLst/>
          </a:prstGeom>
        </p:spPr>
        <p:txBody>
          <a:bodyPr wrap="none">
            <a:spAutoFit/>
          </a:bodyPr>
          <a:lstStyle/>
          <a:p>
            <a:r>
              <a:rPr lang="en-US" sz="1400" b="1" dirty="0"/>
              <a:t>How to Create/Add a User</a:t>
            </a:r>
          </a:p>
        </p:txBody>
      </p:sp>
      <p:sp>
        <p:nvSpPr>
          <p:cNvPr id="11" name="Rectangle 10"/>
          <p:cNvSpPr/>
          <p:nvPr/>
        </p:nvSpPr>
        <p:spPr>
          <a:xfrm>
            <a:off x="457200" y="3496330"/>
            <a:ext cx="8229600" cy="523220"/>
          </a:xfrm>
          <a:prstGeom prst="rect">
            <a:avLst/>
          </a:prstGeom>
        </p:spPr>
        <p:txBody>
          <a:bodyPr wrap="square">
            <a:spAutoFit/>
          </a:bodyPr>
          <a:lstStyle/>
          <a:p>
            <a:r>
              <a:rPr lang="en-US" sz="1400" b="1" dirty="0"/>
              <a:t>Step 1) </a:t>
            </a:r>
          </a:p>
          <a:p>
            <a:pPr marL="742950" lvl="1" indent="-285750">
              <a:buFont typeface="Arial" panose="020B0604020202020204" pitchFamily="34" charset="0"/>
              <a:buChar char="•"/>
            </a:pPr>
            <a:r>
              <a:rPr lang="en-US" sz="1400" dirty="0"/>
              <a:t>Login to your Jenkins dashboard</a:t>
            </a:r>
          </a:p>
        </p:txBody>
      </p:sp>
      <p:sp>
        <p:nvSpPr>
          <p:cNvPr id="12" name="Rectangle 11"/>
          <p:cNvSpPr/>
          <p:nvPr/>
        </p:nvSpPr>
        <p:spPr>
          <a:xfrm>
            <a:off x="457200" y="3934479"/>
            <a:ext cx="6477000" cy="954107"/>
          </a:xfrm>
          <a:prstGeom prst="rect">
            <a:avLst/>
          </a:prstGeom>
        </p:spPr>
        <p:txBody>
          <a:bodyPr wrap="square">
            <a:spAutoFit/>
          </a:bodyPr>
          <a:lstStyle/>
          <a:p>
            <a:r>
              <a:rPr lang="en-US" sz="1400" b="1" dirty="0"/>
              <a:t>Step 2)</a:t>
            </a:r>
            <a:endParaRPr lang="en-US" sz="1400" dirty="0"/>
          </a:p>
          <a:p>
            <a:pPr marL="742950" lvl="1" indent="-285750">
              <a:buFont typeface="Arial" panose="020B0604020202020204" pitchFamily="34" charset="0"/>
              <a:buChar char="•"/>
            </a:pPr>
            <a:r>
              <a:rPr lang="en-US" sz="1400" dirty="0"/>
              <a:t>Under Manage Jenkins, Click Create User</a:t>
            </a:r>
          </a:p>
          <a:p>
            <a:pPr marL="742950" lvl="1" indent="-285750">
              <a:buFont typeface="Arial" panose="020B0604020202020204" pitchFamily="34" charset="0"/>
              <a:buChar char="•"/>
            </a:pPr>
            <a:r>
              <a:rPr lang="en-US" sz="1400" dirty="0"/>
              <a:t>Enter User details like password, name, email etc.</a:t>
            </a:r>
          </a:p>
          <a:p>
            <a:pPr marL="742950" lvl="1" indent="-285750">
              <a:buFont typeface="Arial" panose="020B0604020202020204" pitchFamily="34" charset="0"/>
              <a:buChar char="•"/>
            </a:pPr>
            <a:r>
              <a:rPr lang="en-US" sz="1400" dirty="0"/>
              <a:t>Click Create User</a:t>
            </a:r>
          </a:p>
        </p:txBody>
      </p:sp>
      <p:sp>
        <p:nvSpPr>
          <p:cNvPr id="13" name="Rectangle 12"/>
          <p:cNvSpPr/>
          <p:nvPr/>
        </p:nvSpPr>
        <p:spPr>
          <a:xfrm>
            <a:off x="5410200" y="4024759"/>
            <a:ext cx="2018951" cy="523220"/>
          </a:xfrm>
          <a:prstGeom prst="rect">
            <a:avLst/>
          </a:prstGeom>
        </p:spPr>
        <p:txBody>
          <a:bodyPr wrap="none">
            <a:spAutoFit/>
          </a:bodyPr>
          <a:lstStyle/>
          <a:p>
            <a:r>
              <a:rPr lang="en-US" sz="1400" b="1" dirty="0"/>
              <a:t>Step 3) </a:t>
            </a:r>
          </a:p>
          <a:p>
            <a:pPr marL="742950" lvl="1" indent="-285750">
              <a:buFont typeface="Arial" panose="020B0604020202020204" pitchFamily="34" charset="0"/>
              <a:buChar char="•"/>
            </a:pPr>
            <a:r>
              <a:rPr lang="en-US" sz="1400" dirty="0"/>
              <a:t>User is created</a:t>
            </a:r>
          </a:p>
        </p:txBody>
      </p:sp>
    </p:spTree>
    <p:extLst>
      <p:ext uri="{BB962C8B-B14F-4D97-AF65-F5344CB8AC3E}">
        <p14:creationId xmlns:p14="http://schemas.microsoft.com/office/powerpoint/2010/main" val="282401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Create Users &amp; Manage Permissions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15</a:t>
            </a:fld>
            <a:endParaRPr lang="en-US" dirty="0"/>
          </a:p>
        </p:txBody>
      </p:sp>
      <p:sp>
        <p:nvSpPr>
          <p:cNvPr id="3" name="Rectangle 2"/>
          <p:cNvSpPr/>
          <p:nvPr/>
        </p:nvSpPr>
        <p:spPr>
          <a:xfrm>
            <a:off x="304800" y="819150"/>
            <a:ext cx="2721001" cy="369332"/>
          </a:xfrm>
          <a:prstGeom prst="rect">
            <a:avLst/>
          </a:prstGeom>
        </p:spPr>
        <p:txBody>
          <a:bodyPr wrap="none">
            <a:spAutoFit/>
          </a:bodyPr>
          <a:lstStyle/>
          <a:p>
            <a:r>
              <a:rPr lang="en-US" b="1" dirty="0"/>
              <a:t>Install Role Strategy Plugin</a:t>
            </a:r>
          </a:p>
        </p:txBody>
      </p:sp>
      <p:sp>
        <p:nvSpPr>
          <p:cNvPr id="5" name="Rectangle 4"/>
          <p:cNvSpPr/>
          <p:nvPr/>
        </p:nvSpPr>
        <p:spPr>
          <a:xfrm>
            <a:off x="457200" y="1172890"/>
            <a:ext cx="8382000" cy="738664"/>
          </a:xfrm>
          <a:prstGeom prst="rect">
            <a:avLst/>
          </a:prstGeom>
        </p:spPr>
        <p:txBody>
          <a:bodyPr wrap="square">
            <a:spAutoFit/>
          </a:bodyPr>
          <a:lstStyle/>
          <a:p>
            <a:r>
              <a:rPr lang="en-US" sz="1400" dirty="0"/>
              <a:t>There are two methods for installing plugins in Jenkins:</a:t>
            </a:r>
          </a:p>
          <a:p>
            <a:pPr marL="742950" lvl="1" indent="-285750">
              <a:buFont typeface="Arial" panose="020B0604020202020204" pitchFamily="34" charset="0"/>
              <a:buChar char="•"/>
            </a:pPr>
            <a:r>
              <a:rPr lang="en-US" sz="1400" dirty="0"/>
              <a:t>Installing it through your Jenkins dashboard</a:t>
            </a:r>
          </a:p>
          <a:p>
            <a:pPr marL="742950" lvl="1" indent="-285750">
              <a:buFont typeface="Arial" panose="020B0604020202020204" pitchFamily="34" charset="0"/>
              <a:buChar char="•"/>
            </a:pPr>
            <a:r>
              <a:rPr lang="en-US" sz="1400" dirty="0"/>
              <a:t>Downloading the plugin from Jenkins website and installing it manually.</a:t>
            </a:r>
          </a:p>
        </p:txBody>
      </p:sp>
      <p:sp>
        <p:nvSpPr>
          <p:cNvPr id="7" name="Rectangle 6"/>
          <p:cNvSpPr/>
          <p:nvPr/>
        </p:nvSpPr>
        <p:spPr>
          <a:xfrm>
            <a:off x="533400" y="1962150"/>
            <a:ext cx="4572000" cy="738664"/>
          </a:xfrm>
          <a:prstGeom prst="rect">
            <a:avLst/>
          </a:prstGeom>
        </p:spPr>
        <p:txBody>
          <a:bodyPr>
            <a:spAutoFit/>
          </a:bodyPr>
          <a:lstStyle/>
          <a:p>
            <a:r>
              <a:rPr lang="en-US" sz="1400" b="1" dirty="0"/>
              <a:t>Step 1)</a:t>
            </a:r>
            <a:endParaRPr lang="en-US" sz="1400" dirty="0"/>
          </a:p>
          <a:p>
            <a:pPr marL="742950" lvl="1" indent="-285750">
              <a:buFont typeface="Arial" panose="020B0604020202020204" pitchFamily="34" charset="0"/>
              <a:buChar char="•"/>
            </a:pPr>
            <a:r>
              <a:rPr lang="en-US" sz="1400" dirty="0"/>
              <a:t>Go to </a:t>
            </a:r>
            <a:r>
              <a:rPr lang="en-US" sz="1400" b="1" dirty="0"/>
              <a:t>Manage Jenkins</a:t>
            </a:r>
            <a:endParaRPr lang="en-US" sz="1400" dirty="0"/>
          </a:p>
          <a:p>
            <a:pPr marL="742950" lvl="1" indent="-285750">
              <a:buFont typeface="Arial" panose="020B0604020202020204" pitchFamily="34" charset="0"/>
              <a:buChar char="•"/>
            </a:pPr>
            <a:r>
              <a:rPr lang="en-US" sz="1400" dirty="0"/>
              <a:t>Click on the Manage Plugins option</a:t>
            </a:r>
          </a:p>
        </p:txBody>
      </p:sp>
      <p:sp>
        <p:nvSpPr>
          <p:cNvPr id="8" name="Rectangle 7"/>
          <p:cNvSpPr/>
          <p:nvPr/>
        </p:nvSpPr>
        <p:spPr>
          <a:xfrm>
            <a:off x="516835" y="2724150"/>
            <a:ext cx="7772400" cy="954107"/>
          </a:xfrm>
          <a:prstGeom prst="rect">
            <a:avLst/>
          </a:prstGeom>
        </p:spPr>
        <p:txBody>
          <a:bodyPr wrap="square">
            <a:spAutoFit/>
          </a:bodyPr>
          <a:lstStyle/>
          <a:p>
            <a:r>
              <a:rPr lang="en-US" sz="1400" b="1" dirty="0"/>
              <a:t>Step 2)</a:t>
            </a:r>
            <a:endParaRPr lang="en-US" sz="1400" dirty="0"/>
          </a:p>
          <a:p>
            <a:pPr marL="742950" lvl="1" indent="-285750">
              <a:buFont typeface="Arial" panose="020B0604020202020204" pitchFamily="34" charset="0"/>
              <a:buChar char="•"/>
            </a:pPr>
            <a:r>
              <a:rPr lang="en-US" sz="1400" dirty="0"/>
              <a:t>In available section, screen</a:t>
            </a:r>
            <a:r>
              <a:rPr lang="en-US" sz="1400" b="1" dirty="0"/>
              <a:t> </a:t>
            </a:r>
            <a:r>
              <a:rPr lang="en-US" sz="1400" dirty="0"/>
              <a:t>Search for "role".</a:t>
            </a:r>
          </a:p>
          <a:p>
            <a:pPr marL="742950" lvl="1" indent="-285750">
              <a:buFont typeface="Arial" panose="020B0604020202020204" pitchFamily="34" charset="0"/>
              <a:buChar char="•"/>
            </a:pPr>
            <a:r>
              <a:rPr lang="en-US" sz="1400" dirty="0"/>
              <a:t>Select Role</a:t>
            </a:r>
            <a:r>
              <a:rPr lang="en-US" sz="1400" b="1" dirty="0"/>
              <a:t>-based Authorization Strategy </a:t>
            </a:r>
            <a:r>
              <a:rPr lang="en-US" sz="1400" dirty="0"/>
              <a:t>plugin</a:t>
            </a:r>
          </a:p>
          <a:p>
            <a:pPr marL="742950" lvl="1" indent="-285750">
              <a:buFont typeface="Arial" panose="020B0604020202020204" pitchFamily="34" charset="0"/>
              <a:buChar char="•"/>
            </a:pPr>
            <a:r>
              <a:rPr lang="en-US" sz="1400" dirty="0"/>
              <a:t>Click on "</a:t>
            </a:r>
            <a:r>
              <a:rPr lang="en-US" sz="1400" b="1" dirty="0"/>
              <a:t>Install without restart</a:t>
            </a:r>
            <a:r>
              <a:rPr lang="en-US" sz="1400" dirty="0"/>
              <a:t>" (make sure you have an active internet connection)</a:t>
            </a:r>
          </a:p>
        </p:txBody>
      </p:sp>
      <p:sp>
        <p:nvSpPr>
          <p:cNvPr id="13" name="Rectangle 12"/>
          <p:cNvSpPr/>
          <p:nvPr/>
        </p:nvSpPr>
        <p:spPr>
          <a:xfrm>
            <a:off x="516834" y="3790950"/>
            <a:ext cx="7255565" cy="738664"/>
          </a:xfrm>
          <a:prstGeom prst="rect">
            <a:avLst/>
          </a:prstGeom>
        </p:spPr>
        <p:txBody>
          <a:bodyPr wrap="square">
            <a:spAutoFit/>
          </a:bodyPr>
          <a:lstStyle/>
          <a:p>
            <a:r>
              <a:rPr lang="en-US" sz="1400" b="1" dirty="0"/>
              <a:t>Step 3) </a:t>
            </a:r>
          </a:p>
          <a:p>
            <a:pPr marL="742950" lvl="1" indent="-285750">
              <a:buFont typeface="Arial" panose="020B0604020202020204" pitchFamily="34" charset="0"/>
              <a:buChar char="•"/>
            </a:pPr>
            <a:r>
              <a:rPr lang="en-US" sz="1400" dirty="0"/>
              <a:t>Go to </a:t>
            </a:r>
            <a:r>
              <a:rPr lang="en-US" sz="1400" b="1" dirty="0"/>
              <a:t>Manage Jenkins -&gt; </a:t>
            </a:r>
            <a:r>
              <a:rPr lang="en-US" sz="1400" dirty="0"/>
              <a:t>Configure Global Security -&gt; Under </a:t>
            </a:r>
            <a:r>
              <a:rPr lang="en-US" sz="1400" b="1" dirty="0"/>
              <a:t>Authorization, </a:t>
            </a:r>
            <a:r>
              <a:rPr lang="en-US" sz="1400" dirty="0"/>
              <a:t>select </a:t>
            </a:r>
            <a:r>
              <a:rPr lang="en-US" sz="1400" b="1" dirty="0"/>
              <a:t>Role Based Strategy</a:t>
            </a:r>
            <a:r>
              <a:rPr lang="en-US" sz="1400" dirty="0"/>
              <a:t>.</a:t>
            </a:r>
            <a:r>
              <a:rPr lang="en-US" sz="1400" b="1" dirty="0"/>
              <a:t> </a:t>
            </a:r>
            <a:r>
              <a:rPr lang="en-US" sz="1400" dirty="0"/>
              <a:t>Click on</a:t>
            </a:r>
            <a:r>
              <a:rPr lang="en-US" sz="1400" b="1" dirty="0"/>
              <a:t> Save</a:t>
            </a:r>
            <a:r>
              <a:rPr lang="en-US" sz="1400" dirty="0"/>
              <a:t>.</a:t>
            </a:r>
          </a:p>
        </p:txBody>
      </p:sp>
    </p:spTree>
    <p:extLst>
      <p:ext uri="{BB962C8B-B14F-4D97-AF65-F5344CB8AC3E}">
        <p14:creationId xmlns:p14="http://schemas.microsoft.com/office/powerpoint/2010/main" val="3557597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Create Users &amp; Manage Permissions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16</a:t>
            </a:fld>
            <a:endParaRPr lang="en-US" dirty="0"/>
          </a:p>
        </p:txBody>
      </p:sp>
      <p:sp>
        <p:nvSpPr>
          <p:cNvPr id="6" name="Rectangle 5"/>
          <p:cNvSpPr/>
          <p:nvPr/>
        </p:nvSpPr>
        <p:spPr>
          <a:xfrm>
            <a:off x="76200" y="665261"/>
            <a:ext cx="1108637" cy="307777"/>
          </a:xfrm>
          <a:prstGeom prst="rect">
            <a:avLst/>
          </a:prstGeom>
        </p:spPr>
        <p:txBody>
          <a:bodyPr wrap="none">
            <a:spAutoFit/>
          </a:bodyPr>
          <a:lstStyle/>
          <a:p>
            <a:r>
              <a:rPr lang="en-US" sz="1400" b="1" dirty="0"/>
              <a:t>Create Roles</a:t>
            </a:r>
          </a:p>
        </p:txBody>
      </p:sp>
      <p:sp>
        <p:nvSpPr>
          <p:cNvPr id="9" name="Rectangle 8"/>
          <p:cNvSpPr/>
          <p:nvPr/>
        </p:nvSpPr>
        <p:spPr>
          <a:xfrm>
            <a:off x="228600" y="895350"/>
            <a:ext cx="8382000" cy="307777"/>
          </a:xfrm>
          <a:prstGeom prst="rect">
            <a:avLst/>
          </a:prstGeom>
        </p:spPr>
        <p:txBody>
          <a:bodyPr wrap="square">
            <a:spAutoFit/>
          </a:bodyPr>
          <a:lstStyle/>
          <a:p>
            <a:r>
              <a:rPr lang="en-US" sz="1400" dirty="0"/>
              <a:t>In this step, we shall learn to certain roles to a single user or a group of users.</a:t>
            </a:r>
          </a:p>
        </p:txBody>
      </p:sp>
      <p:sp>
        <p:nvSpPr>
          <p:cNvPr id="10" name="Rectangle 9"/>
          <p:cNvSpPr/>
          <p:nvPr/>
        </p:nvSpPr>
        <p:spPr>
          <a:xfrm>
            <a:off x="228600" y="1203127"/>
            <a:ext cx="4572000" cy="738664"/>
          </a:xfrm>
          <a:prstGeom prst="rect">
            <a:avLst/>
          </a:prstGeom>
        </p:spPr>
        <p:txBody>
          <a:bodyPr>
            <a:spAutoFit/>
          </a:bodyPr>
          <a:lstStyle/>
          <a:p>
            <a:r>
              <a:rPr lang="en-US" sz="1400" b="1" dirty="0"/>
              <a:t>Step 1)</a:t>
            </a:r>
            <a:endParaRPr lang="en-US" sz="1400" dirty="0"/>
          </a:p>
          <a:p>
            <a:pPr marL="742950" lvl="1" indent="-285750">
              <a:buFont typeface="Arial" panose="020B0604020202020204" pitchFamily="34" charset="0"/>
              <a:buChar char="•"/>
            </a:pPr>
            <a:r>
              <a:rPr lang="en-US" sz="1400" dirty="0"/>
              <a:t>Go to </a:t>
            </a:r>
            <a:r>
              <a:rPr lang="en-US" sz="1400" b="1" dirty="0"/>
              <a:t>Manage Jenkins</a:t>
            </a:r>
            <a:endParaRPr lang="en-US" sz="1400" dirty="0"/>
          </a:p>
          <a:p>
            <a:pPr marL="742950" lvl="1" indent="-285750">
              <a:buFont typeface="Arial" panose="020B0604020202020204" pitchFamily="34" charset="0"/>
              <a:buChar char="•"/>
            </a:pPr>
            <a:r>
              <a:rPr lang="en-US" sz="1400" dirty="0"/>
              <a:t>Select </a:t>
            </a:r>
            <a:r>
              <a:rPr lang="en-US" sz="1400" b="1" dirty="0"/>
              <a:t>Manage and Assign Roles</a:t>
            </a:r>
            <a:endParaRPr lang="en-US" sz="1400" dirty="0"/>
          </a:p>
        </p:txBody>
      </p:sp>
      <p:sp>
        <p:nvSpPr>
          <p:cNvPr id="11" name="Rectangle 10"/>
          <p:cNvSpPr/>
          <p:nvPr/>
        </p:nvSpPr>
        <p:spPr>
          <a:xfrm>
            <a:off x="228600" y="1882973"/>
            <a:ext cx="8229600" cy="307777"/>
          </a:xfrm>
          <a:prstGeom prst="rect">
            <a:avLst/>
          </a:prstGeom>
        </p:spPr>
        <p:txBody>
          <a:bodyPr wrap="square">
            <a:spAutoFit/>
          </a:bodyPr>
          <a:lstStyle/>
          <a:p>
            <a:r>
              <a:rPr lang="en-US" sz="1400" b="1" dirty="0"/>
              <a:t>Note: </a:t>
            </a:r>
            <a:r>
              <a:rPr lang="en-US" sz="1400" dirty="0"/>
              <a:t>that the </a:t>
            </a:r>
            <a:r>
              <a:rPr lang="en-US" sz="1400" b="1" dirty="0"/>
              <a:t>Manage and Assign Roles </a:t>
            </a:r>
            <a:r>
              <a:rPr lang="en-US" sz="1400" dirty="0"/>
              <a:t>option will only be visible if you've installed the role strategy plugin.</a:t>
            </a:r>
          </a:p>
        </p:txBody>
      </p:sp>
      <p:sp>
        <p:nvSpPr>
          <p:cNvPr id="12" name="Rectangle 11"/>
          <p:cNvSpPr/>
          <p:nvPr/>
        </p:nvSpPr>
        <p:spPr>
          <a:xfrm>
            <a:off x="228600" y="2114550"/>
            <a:ext cx="8001000" cy="307777"/>
          </a:xfrm>
          <a:prstGeom prst="rect">
            <a:avLst/>
          </a:prstGeom>
        </p:spPr>
        <p:txBody>
          <a:bodyPr wrap="square">
            <a:spAutoFit/>
          </a:bodyPr>
          <a:lstStyle/>
          <a:p>
            <a:r>
              <a:rPr lang="en-US" sz="1400" b="1" dirty="0"/>
              <a:t>Step 2) </a:t>
            </a:r>
            <a:r>
              <a:rPr lang="en-US" sz="1400" dirty="0"/>
              <a:t>Click on </a:t>
            </a:r>
            <a:r>
              <a:rPr lang="en-US" sz="1400" b="1" dirty="0"/>
              <a:t>Manage Roles </a:t>
            </a:r>
            <a:r>
              <a:rPr lang="en-US" sz="1400" dirty="0"/>
              <a:t>to add new roles based on your organization.</a:t>
            </a:r>
          </a:p>
        </p:txBody>
      </p:sp>
      <p:sp>
        <p:nvSpPr>
          <p:cNvPr id="14" name="Rectangle 13"/>
          <p:cNvSpPr/>
          <p:nvPr/>
        </p:nvSpPr>
        <p:spPr>
          <a:xfrm>
            <a:off x="228600" y="2343150"/>
            <a:ext cx="7924800" cy="1384995"/>
          </a:xfrm>
          <a:prstGeom prst="rect">
            <a:avLst/>
          </a:prstGeom>
        </p:spPr>
        <p:txBody>
          <a:bodyPr wrap="square">
            <a:spAutoFit/>
          </a:bodyPr>
          <a:lstStyle/>
          <a:p>
            <a:r>
              <a:rPr lang="en-US" sz="1400" b="1" dirty="0"/>
              <a:t>Step 3) </a:t>
            </a:r>
          </a:p>
          <a:p>
            <a:pPr marL="742950" lvl="1" indent="-285750">
              <a:buFont typeface="Arial" panose="020B0604020202020204" pitchFamily="34" charset="0"/>
              <a:buChar char="•"/>
            </a:pPr>
            <a:r>
              <a:rPr lang="en-US" sz="1400" dirty="0"/>
              <a:t>To create a new role called “engineer",</a:t>
            </a:r>
          </a:p>
          <a:p>
            <a:pPr marL="742950" lvl="1" indent="-285750">
              <a:buFont typeface="Arial" panose="020B0604020202020204" pitchFamily="34" charset="0"/>
              <a:buChar char="•"/>
            </a:pPr>
            <a:r>
              <a:rPr lang="en-US" sz="1400" dirty="0"/>
              <a:t>Type “engineer" under "role".</a:t>
            </a:r>
          </a:p>
          <a:p>
            <a:pPr marL="742950" lvl="1" indent="-285750">
              <a:buFont typeface="Arial" panose="020B0604020202020204" pitchFamily="34" charset="0"/>
              <a:buChar char="•"/>
            </a:pPr>
            <a:r>
              <a:rPr lang="en-US" sz="1400" dirty="0"/>
              <a:t>Click on "Add" to create a new role.</a:t>
            </a:r>
          </a:p>
          <a:p>
            <a:pPr marL="742950" lvl="1" indent="-285750">
              <a:buFont typeface="Arial" panose="020B0604020202020204" pitchFamily="34" charset="0"/>
              <a:buChar char="•"/>
            </a:pPr>
            <a:r>
              <a:rPr lang="en-US" sz="1400" dirty="0"/>
              <a:t>Now, select the permissions you want to assign to the “engineer" role.</a:t>
            </a:r>
          </a:p>
          <a:p>
            <a:pPr marL="742950" lvl="1" indent="-285750">
              <a:buFont typeface="Arial" panose="020B0604020202020204" pitchFamily="34" charset="0"/>
              <a:buChar char="•"/>
            </a:pPr>
            <a:r>
              <a:rPr lang="en-US" sz="1400" dirty="0"/>
              <a:t>Click Save</a:t>
            </a:r>
          </a:p>
        </p:txBody>
      </p:sp>
      <p:sp>
        <p:nvSpPr>
          <p:cNvPr id="15" name="Rectangle 14"/>
          <p:cNvSpPr/>
          <p:nvPr/>
        </p:nvSpPr>
        <p:spPr>
          <a:xfrm>
            <a:off x="65029" y="3714750"/>
            <a:ext cx="1160959" cy="307777"/>
          </a:xfrm>
          <a:prstGeom prst="rect">
            <a:avLst/>
          </a:prstGeom>
        </p:spPr>
        <p:txBody>
          <a:bodyPr wrap="none">
            <a:spAutoFit/>
          </a:bodyPr>
          <a:lstStyle/>
          <a:p>
            <a:r>
              <a:rPr lang="en-US" sz="1400" b="1" dirty="0"/>
              <a:t>Assign a Role</a:t>
            </a:r>
          </a:p>
        </p:txBody>
      </p:sp>
      <p:sp>
        <p:nvSpPr>
          <p:cNvPr id="16" name="Rectangle 15"/>
          <p:cNvSpPr/>
          <p:nvPr/>
        </p:nvSpPr>
        <p:spPr>
          <a:xfrm>
            <a:off x="381000" y="3943350"/>
            <a:ext cx="4572000" cy="954107"/>
          </a:xfrm>
          <a:prstGeom prst="rect">
            <a:avLst/>
          </a:prstGeom>
        </p:spPr>
        <p:txBody>
          <a:bodyPr>
            <a:spAutoFit/>
          </a:bodyPr>
          <a:lstStyle/>
          <a:p>
            <a:r>
              <a:rPr lang="en-US" sz="1400" b="1" dirty="0"/>
              <a:t>Step 1) </a:t>
            </a:r>
            <a:r>
              <a:rPr lang="en-US" sz="1400" dirty="0"/>
              <a:t>Now that you have created roles, let us assign them to specific users.</a:t>
            </a:r>
          </a:p>
          <a:p>
            <a:pPr marL="742950" lvl="1" indent="-285750">
              <a:buFont typeface="Arial" panose="020B0604020202020204" pitchFamily="34" charset="0"/>
              <a:buChar char="•"/>
            </a:pPr>
            <a:r>
              <a:rPr lang="en-US" sz="1400" dirty="0"/>
              <a:t>Go to </a:t>
            </a:r>
            <a:r>
              <a:rPr lang="en-US" sz="1400" b="1" dirty="0"/>
              <a:t>Manage Jenkins</a:t>
            </a:r>
            <a:endParaRPr lang="en-US" sz="1400" dirty="0"/>
          </a:p>
          <a:p>
            <a:pPr marL="742950" lvl="1" indent="-285750">
              <a:buFont typeface="Arial" panose="020B0604020202020204" pitchFamily="34" charset="0"/>
              <a:buChar char="•"/>
            </a:pPr>
            <a:r>
              <a:rPr lang="en-US" sz="1400" dirty="0"/>
              <a:t>Select Manage and Assign Roles</a:t>
            </a:r>
          </a:p>
        </p:txBody>
      </p:sp>
      <p:sp>
        <p:nvSpPr>
          <p:cNvPr id="17" name="Rectangle 16"/>
          <p:cNvSpPr/>
          <p:nvPr/>
        </p:nvSpPr>
        <p:spPr>
          <a:xfrm>
            <a:off x="4876800" y="4171950"/>
            <a:ext cx="4191000" cy="738664"/>
          </a:xfrm>
          <a:prstGeom prst="rect">
            <a:avLst/>
          </a:prstGeom>
        </p:spPr>
        <p:txBody>
          <a:bodyPr wrap="square">
            <a:spAutoFit/>
          </a:bodyPr>
          <a:lstStyle/>
          <a:p>
            <a:r>
              <a:rPr lang="en-US" sz="1400" b="1" dirty="0"/>
              <a:t>Step 2) </a:t>
            </a:r>
            <a:r>
              <a:rPr lang="en-US" sz="1400" dirty="0"/>
              <a:t>We shall add the new role “engineer" to user</a:t>
            </a:r>
          </a:p>
          <a:p>
            <a:pPr marL="742950" lvl="1" indent="-285750">
              <a:buFont typeface="Arial" panose="020B0604020202020204" pitchFamily="34" charset="0"/>
              <a:buChar char="•"/>
            </a:pPr>
            <a:r>
              <a:rPr lang="en-US" sz="1400" dirty="0"/>
              <a:t>Selector engineer role checkbox</a:t>
            </a:r>
          </a:p>
          <a:p>
            <a:pPr marL="742950" lvl="1" indent="-285750">
              <a:buFont typeface="Arial" panose="020B0604020202020204" pitchFamily="34" charset="0"/>
              <a:buChar char="•"/>
            </a:pPr>
            <a:r>
              <a:rPr lang="en-US" sz="1400" dirty="0"/>
              <a:t>Click Save</a:t>
            </a:r>
          </a:p>
        </p:txBody>
      </p:sp>
    </p:spTree>
    <p:extLst>
      <p:ext uri="{BB962C8B-B14F-4D97-AF65-F5344CB8AC3E}">
        <p14:creationId xmlns:p14="http://schemas.microsoft.com/office/powerpoint/2010/main" val="26794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Create Users &amp; Manage Permissions</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17</a:t>
            </a:fld>
            <a:endParaRPr lang="en-US" dirty="0"/>
          </a:p>
        </p:txBody>
      </p:sp>
      <p:sp>
        <p:nvSpPr>
          <p:cNvPr id="3" name="Rectangle 2"/>
          <p:cNvSpPr/>
          <p:nvPr/>
        </p:nvSpPr>
        <p:spPr>
          <a:xfrm>
            <a:off x="152400" y="741460"/>
            <a:ext cx="1153970" cy="307777"/>
          </a:xfrm>
          <a:prstGeom prst="rect">
            <a:avLst/>
          </a:prstGeom>
        </p:spPr>
        <p:txBody>
          <a:bodyPr wrap="none">
            <a:spAutoFit/>
          </a:bodyPr>
          <a:lstStyle/>
          <a:p>
            <a:r>
              <a:rPr lang="en-US" sz="1400" b="1" dirty="0"/>
              <a:t>Project Roles</a:t>
            </a:r>
          </a:p>
        </p:txBody>
      </p:sp>
      <p:sp>
        <p:nvSpPr>
          <p:cNvPr id="5" name="Rectangle 4"/>
          <p:cNvSpPr/>
          <p:nvPr/>
        </p:nvSpPr>
        <p:spPr>
          <a:xfrm>
            <a:off x="228600" y="971550"/>
            <a:ext cx="7239000" cy="307777"/>
          </a:xfrm>
          <a:prstGeom prst="rect">
            <a:avLst/>
          </a:prstGeom>
        </p:spPr>
        <p:txBody>
          <a:bodyPr wrap="square">
            <a:spAutoFit/>
          </a:bodyPr>
          <a:lstStyle/>
          <a:p>
            <a:r>
              <a:rPr lang="en-US" sz="1400" dirty="0"/>
              <a:t>You can create project specific roles under </a:t>
            </a:r>
            <a:r>
              <a:rPr lang="en-US" sz="1400" b="1" dirty="0"/>
              <a:t>Project Roles.</a:t>
            </a:r>
            <a:endParaRPr lang="en-US" sz="1400" dirty="0"/>
          </a:p>
        </p:txBody>
      </p:sp>
      <p:sp>
        <p:nvSpPr>
          <p:cNvPr id="7" name="Rectangle 6"/>
          <p:cNvSpPr/>
          <p:nvPr/>
        </p:nvSpPr>
        <p:spPr>
          <a:xfrm>
            <a:off x="228600" y="1200150"/>
            <a:ext cx="8229600" cy="1600438"/>
          </a:xfrm>
          <a:prstGeom prst="rect">
            <a:avLst/>
          </a:prstGeom>
        </p:spPr>
        <p:txBody>
          <a:bodyPr wrap="square">
            <a:spAutoFit/>
          </a:bodyPr>
          <a:lstStyle/>
          <a:p>
            <a:r>
              <a:rPr lang="en-US" sz="1400" b="1" dirty="0"/>
              <a:t>Step 1) </a:t>
            </a:r>
            <a:r>
              <a:rPr lang="en-US" sz="1400" dirty="0"/>
              <a:t>In Jenkin's Manage and Assign Roles</a:t>
            </a:r>
          </a:p>
          <a:p>
            <a:pPr marL="742950" lvl="1" indent="-285750">
              <a:buFont typeface="Arial" panose="020B0604020202020204" pitchFamily="34" charset="0"/>
              <a:buChar char="•"/>
            </a:pPr>
            <a:r>
              <a:rPr lang="en-US" sz="1400" dirty="0"/>
              <a:t>Enter a role as "tester"</a:t>
            </a:r>
          </a:p>
          <a:p>
            <a:pPr marL="742950" lvl="1" indent="-285750">
              <a:buFont typeface="Arial" panose="020B0604020202020204" pitchFamily="34" charset="0"/>
              <a:buChar char="•"/>
            </a:pPr>
            <a:r>
              <a:rPr lang="en-US" sz="1400" dirty="0"/>
              <a:t>Add a pattern to this by adding </a:t>
            </a:r>
            <a:r>
              <a:rPr lang="en-US" sz="1400" b="1" dirty="0"/>
              <a:t>tester.*</a:t>
            </a:r>
            <a:r>
              <a:rPr lang="en-US" sz="1400" dirty="0"/>
              <a:t>, so that any username starting with "tester" will be assigned the project role you specify.</a:t>
            </a:r>
          </a:p>
          <a:p>
            <a:pPr marL="742950" lvl="1" indent="-285750">
              <a:buFont typeface="Arial" panose="020B0604020202020204" pitchFamily="34" charset="0"/>
              <a:buChar char="•"/>
            </a:pPr>
            <a:r>
              <a:rPr lang="en-US" sz="1400" dirty="0"/>
              <a:t>Click Add</a:t>
            </a:r>
          </a:p>
          <a:p>
            <a:pPr marL="742950" lvl="1" indent="-285750">
              <a:buFont typeface="Arial" panose="020B0604020202020204" pitchFamily="34" charset="0"/>
              <a:buChar char="•"/>
            </a:pPr>
            <a:r>
              <a:rPr lang="en-US" sz="1400" dirty="0"/>
              <a:t>Select privileges</a:t>
            </a:r>
          </a:p>
          <a:p>
            <a:pPr marL="742950" lvl="1" indent="-285750">
              <a:buFont typeface="Arial" panose="020B0604020202020204" pitchFamily="34" charset="0"/>
              <a:buChar char="•"/>
            </a:pPr>
            <a:r>
              <a:rPr lang="en-US" sz="1400" dirty="0"/>
              <a:t>Click Save</a:t>
            </a:r>
          </a:p>
        </p:txBody>
      </p:sp>
    </p:spTree>
    <p:extLst>
      <p:ext uri="{BB962C8B-B14F-4D97-AF65-F5344CB8AC3E}">
        <p14:creationId xmlns:p14="http://schemas.microsoft.com/office/powerpoint/2010/main" val="1692819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Creating a Freestyle Build Job</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18</a:t>
            </a:fld>
            <a:endParaRPr lang="en-US" dirty="0"/>
          </a:p>
        </p:txBody>
      </p:sp>
      <p:sp>
        <p:nvSpPr>
          <p:cNvPr id="6" name="Rectangle 5"/>
          <p:cNvSpPr/>
          <p:nvPr/>
        </p:nvSpPr>
        <p:spPr>
          <a:xfrm>
            <a:off x="76200" y="666750"/>
            <a:ext cx="8686800" cy="523220"/>
          </a:xfrm>
          <a:prstGeom prst="rect">
            <a:avLst/>
          </a:prstGeom>
        </p:spPr>
        <p:txBody>
          <a:bodyPr wrap="square">
            <a:spAutoFit/>
          </a:bodyPr>
          <a:lstStyle/>
          <a:p>
            <a:r>
              <a:rPr lang="en-US" sz="1400" dirty="0"/>
              <a:t>The freestyle build job is a highly flexible and easy-to-use option. You can use it for any type of project; it is easy to set up, and many of its options appear in other build jobs.</a:t>
            </a:r>
          </a:p>
        </p:txBody>
      </p:sp>
      <p:sp>
        <p:nvSpPr>
          <p:cNvPr id="8" name="Rectangle 7"/>
          <p:cNvSpPr/>
          <p:nvPr/>
        </p:nvSpPr>
        <p:spPr>
          <a:xfrm>
            <a:off x="76200" y="1189970"/>
            <a:ext cx="8458200" cy="738664"/>
          </a:xfrm>
          <a:prstGeom prst="rect">
            <a:avLst/>
          </a:prstGeom>
        </p:spPr>
        <p:txBody>
          <a:bodyPr wrap="square">
            <a:spAutoFit/>
          </a:bodyPr>
          <a:lstStyle/>
          <a:p>
            <a:r>
              <a:rPr lang="en-US" sz="1400" b="1" dirty="0"/>
              <a:t>Step 1) </a:t>
            </a:r>
            <a:r>
              <a:rPr lang="en-US" sz="1400" dirty="0"/>
              <a:t>To create a Jenkins freestyle job, log on to your Jenkins dashboard by visiting your Jenkins installation path. Usually, it will be hosted on localhost at </a:t>
            </a:r>
            <a:r>
              <a:rPr lang="en-US" sz="1400" dirty="0">
                <a:hlinkClick r:id="rId3"/>
              </a:rPr>
              <a:t>http://localhost:8080</a:t>
            </a:r>
            <a:r>
              <a:rPr lang="en-US" sz="1400" dirty="0"/>
              <a:t> If you have installed Jenkins in another path, use the appropriate URL to access your dashboard.</a:t>
            </a:r>
          </a:p>
        </p:txBody>
      </p:sp>
      <p:sp>
        <p:nvSpPr>
          <p:cNvPr id="9" name="Rectangle 8"/>
          <p:cNvSpPr/>
          <p:nvPr/>
        </p:nvSpPr>
        <p:spPr>
          <a:xfrm>
            <a:off x="76200" y="1962150"/>
            <a:ext cx="8382000" cy="307777"/>
          </a:xfrm>
          <a:prstGeom prst="rect">
            <a:avLst/>
          </a:prstGeom>
        </p:spPr>
        <p:txBody>
          <a:bodyPr wrap="square">
            <a:spAutoFit/>
          </a:bodyPr>
          <a:lstStyle/>
          <a:p>
            <a:r>
              <a:rPr lang="en-US" sz="1400" b="1" dirty="0"/>
              <a:t>Step 2) </a:t>
            </a:r>
            <a:r>
              <a:rPr lang="en-US" sz="1400" dirty="0"/>
              <a:t>Click on "</a:t>
            </a:r>
            <a:r>
              <a:rPr lang="en-US" sz="1400" b="1" dirty="0"/>
              <a:t>New Item</a:t>
            </a:r>
            <a:r>
              <a:rPr lang="en-US" sz="1400" dirty="0"/>
              <a:t>" at the top left-hand side of your dashboard.</a:t>
            </a:r>
          </a:p>
        </p:txBody>
      </p:sp>
      <p:sp>
        <p:nvSpPr>
          <p:cNvPr id="10" name="Rectangle 9"/>
          <p:cNvSpPr/>
          <p:nvPr/>
        </p:nvSpPr>
        <p:spPr>
          <a:xfrm>
            <a:off x="76200" y="2269927"/>
            <a:ext cx="8865704" cy="954107"/>
          </a:xfrm>
          <a:prstGeom prst="rect">
            <a:avLst/>
          </a:prstGeom>
        </p:spPr>
        <p:txBody>
          <a:bodyPr wrap="square">
            <a:spAutoFit/>
          </a:bodyPr>
          <a:lstStyle/>
          <a:p>
            <a:r>
              <a:rPr lang="en-US" sz="1400" b="1" dirty="0"/>
              <a:t>Step 3) </a:t>
            </a:r>
            <a:r>
              <a:rPr lang="en-US" sz="1400" dirty="0"/>
              <a:t>In the next screen,</a:t>
            </a:r>
          </a:p>
          <a:p>
            <a:pPr marL="742950" lvl="1" indent="-285750">
              <a:buFont typeface="Arial" panose="020B0604020202020204" pitchFamily="34" charset="0"/>
              <a:buChar char="•"/>
            </a:pPr>
            <a:r>
              <a:rPr lang="en-US" sz="1400" dirty="0"/>
              <a:t>Enter the name of the item you want to create. We shall use the "Hello world" for this demo.</a:t>
            </a:r>
          </a:p>
          <a:p>
            <a:pPr marL="742950" lvl="1" indent="-285750">
              <a:buFont typeface="Arial" panose="020B0604020202020204" pitchFamily="34" charset="0"/>
              <a:buChar char="•"/>
            </a:pPr>
            <a:r>
              <a:rPr lang="en-US" sz="1400" dirty="0"/>
              <a:t>Select Freestyle project</a:t>
            </a:r>
          </a:p>
          <a:p>
            <a:pPr marL="742950" lvl="1" indent="-285750">
              <a:buFont typeface="Arial" panose="020B0604020202020204" pitchFamily="34" charset="0"/>
              <a:buChar char="•"/>
            </a:pPr>
            <a:r>
              <a:rPr lang="en-US" sz="1400" dirty="0"/>
              <a:t>Click Okay</a:t>
            </a:r>
          </a:p>
        </p:txBody>
      </p:sp>
      <p:sp>
        <p:nvSpPr>
          <p:cNvPr id="11" name="Rectangle 10"/>
          <p:cNvSpPr/>
          <p:nvPr/>
        </p:nvSpPr>
        <p:spPr>
          <a:xfrm>
            <a:off x="76200" y="3181350"/>
            <a:ext cx="8610600" cy="307777"/>
          </a:xfrm>
          <a:prstGeom prst="rect">
            <a:avLst/>
          </a:prstGeom>
        </p:spPr>
        <p:txBody>
          <a:bodyPr wrap="square">
            <a:spAutoFit/>
          </a:bodyPr>
          <a:lstStyle/>
          <a:p>
            <a:r>
              <a:rPr lang="en-US" sz="1400" b="1" dirty="0"/>
              <a:t>Step 4) </a:t>
            </a:r>
            <a:r>
              <a:rPr lang="en-US" sz="1400" dirty="0"/>
              <a:t>Enter the details of the project you want to test.</a:t>
            </a:r>
          </a:p>
        </p:txBody>
      </p:sp>
      <p:sp>
        <p:nvSpPr>
          <p:cNvPr id="12" name="Rectangle 11"/>
          <p:cNvSpPr/>
          <p:nvPr/>
        </p:nvSpPr>
        <p:spPr>
          <a:xfrm>
            <a:off x="77857" y="3486150"/>
            <a:ext cx="8305800" cy="523220"/>
          </a:xfrm>
          <a:prstGeom prst="rect">
            <a:avLst/>
          </a:prstGeom>
        </p:spPr>
        <p:txBody>
          <a:bodyPr wrap="square">
            <a:spAutoFit/>
          </a:bodyPr>
          <a:lstStyle/>
          <a:p>
            <a:r>
              <a:rPr lang="en-US" sz="1400" b="1" dirty="0"/>
              <a:t>Step 5) </a:t>
            </a:r>
            <a:r>
              <a:rPr lang="en-US" sz="1400" dirty="0"/>
              <a:t>Under Source Code Management, Enter your repository URL. We have a test repository located at </a:t>
            </a:r>
            <a:r>
              <a:rPr lang="en-US" sz="1400" u="sng" dirty="0"/>
              <a:t>https://github.com/gopac25/freestyle.git</a:t>
            </a:r>
          </a:p>
        </p:txBody>
      </p:sp>
      <p:sp>
        <p:nvSpPr>
          <p:cNvPr id="13" name="Rectangle 12"/>
          <p:cNvSpPr/>
          <p:nvPr/>
        </p:nvSpPr>
        <p:spPr>
          <a:xfrm>
            <a:off x="76200" y="3943350"/>
            <a:ext cx="8686800" cy="738664"/>
          </a:xfrm>
          <a:prstGeom prst="rect">
            <a:avLst/>
          </a:prstGeom>
        </p:spPr>
        <p:txBody>
          <a:bodyPr wrap="square">
            <a:spAutoFit/>
          </a:bodyPr>
          <a:lstStyle/>
          <a:p>
            <a:pPr marL="742950" lvl="1" indent="-285750">
              <a:buFont typeface="Wingdings" panose="05000000000000000000" pitchFamily="2" charset="2"/>
              <a:buChar char="v"/>
            </a:pPr>
            <a:r>
              <a:rPr lang="en-US" sz="1400" dirty="0"/>
              <a:t>It is also possible for you to use a local repository.</a:t>
            </a:r>
          </a:p>
          <a:p>
            <a:pPr marL="742950" lvl="1" indent="-285750">
              <a:buFont typeface="Wingdings" panose="05000000000000000000" pitchFamily="2" charset="2"/>
              <a:buChar char="v"/>
            </a:pPr>
            <a:r>
              <a:rPr lang="en-US" sz="1400" dirty="0"/>
              <a:t>If your GitHub repository is private, Jenkins will first validate your login credentials with GitHub and only then pull the source code from your GitHub repository.</a:t>
            </a:r>
          </a:p>
        </p:txBody>
      </p:sp>
    </p:spTree>
    <p:extLst>
      <p:ext uri="{BB962C8B-B14F-4D97-AF65-F5344CB8AC3E}">
        <p14:creationId xmlns:p14="http://schemas.microsoft.com/office/powerpoint/2010/main" val="384475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Creating a Freestyle Build Job</a:t>
            </a:r>
            <a:endParaRPr lang="en-US" sz="2800" b="1" dirty="0">
              <a:latin typeface="+mj-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19</a:t>
            </a:fld>
            <a:endParaRPr lang="en-US" dirty="0"/>
          </a:p>
        </p:txBody>
      </p:sp>
      <p:sp>
        <p:nvSpPr>
          <p:cNvPr id="7" name="Rectangle 6"/>
          <p:cNvSpPr/>
          <p:nvPr/>
        </p:nvSpPr>
        <p:spPr>
          <a:xfrm>
            <a:off x="152400" y="742950"/>
            <a:ext cx="8382000" cy="954107"/>
          </a:xfrm>
          <a:prstGeom prst="rect">
            <a:avLst/>
          </a:prstGeom>
        </p:spPr>
        <p:txBody>
          <a:bodyPr wrap="square">
            <a:spAutoFit/>
          </a:bodyPr>
          <a:lstStyle/>
          <a:p>
            <a:r>
              <a:rPr lang="en-US" sz="1400" b="1" dirty="0"/>
              <a:t>Step 6) </a:t>
            </a:r>
            <a:r>
              <a:rPr lang="en-US" sz="1400" dirty="0"/>
              <a:t>Now that you have provided all the details, it's time to build the code. Tweak the settings under the </a:t>
            </a:r>
            <a:r>
              <a:rPr lang="en-US" sz="1400" b="1" dirty="0"/>
              <a:t>build</a:t>
            </a:r>
            <a:r>
              <a:rPr lang="en-US" sz="1400" dirty="0"/>
              <a:t> section to build the code at the time you want. You can even schedule the build to happen periodically, at set times.</a:t>
            </a:r>
          </a:p>
          <a:p>
            <a:r>
              <a:rPr lang="en-US" sz="1400" dirty="0"/>
              <a:t>Under </a:t>
            </a:r>
            <a:r>
              <a:rPr lang="en-US" sz="1400" b="1" dirty="0"/>
              <a:t>build</a:t>
            </a:r>
            <a:r>
              <a:rPr lang="en-US" sz="1400" dirty="0"/>
              <a:t>,</a:t>
            </a:r>
          </a:p>
        </p:txBody>
      </p:sp>
      <p:sp>
        <p:nvSpPr>
          <p:cNvPr id="14" name="Rectangle 13"/>
          <p:cNvSpPr/>
          <p:nvPr/>
        </p:nvSpPr>
        <p:spPr>
          <a:xfrm>
            <a:off x="152400" y="2214086"/>
            <a:ext cx="7848600" cy="738664"/>
          </a:xfrm>
          <a:prstGeom prst="rect">
            <a:avLst/>
          </a:prstGeom>
        </p:spPr>
        <p:txBody>
          <a:bodyPr wrap="square">
            <a:spAutoFit/>
          </a:bodyPr>
          <a:lstStyle/>
          <a:p>
            <a:r>
              <a:rPr lang="en-US" sz="1400" b="1" dirty="0"/>
              <a:t>Step 7)</a:t>
            </a:r>
            <a:r>
              <a:rPr lang="en-US" sz="1400" dirty="0"/>
              <a:t> When you have entered all the data,</a:t>
            </a:r>
          </a:p>
          <a:p>
            <a:pPr marL="742950" lvl="1" indent="-285750">
              <a:buFont typeface="Arial" panose="020B0604020202020204" pitchFamily="34" charset="0"/>
              <a:buChar char="•"/>
            </a:pPr>
            <a:r>
              <a:rPr lang="en-US" sz="1400" dirty="0"/>
              <a:t>Click </a:t>
            </a:r>
            <a:r>
              <a:rPr lang="en-US" sz="1400" b="1" dirty="0"/>
              <a:t>Apply</a:t>
            </a:r>
            <a:endParaRPr lang="en-US" sz="1400" dirty="0"/>
          </a:p>
          <a:p>
            <a:pPr marL="742950" lvl="1" indent="-285750">
              <a:buFont typeface="Arial" panose="020B0604020202020204" pitchFamily="34" charset="0"/>
              <a:buChar char="•"/>
            </a:pPr>
            <a:r>
              <a:rPr lang="en-US" sz="1400" b="1" dirty="0"/>
              <a:t>Save </a:t>
            </a:r>
            <a:r>
              <a:rPr lang="en-US" sz="1400" dirty="0"/>
              <a:t>the project.</a:t>
            </a:r>
          </a:p>
        </p:txBody>
      </p:sp>
      <p:sp>
        <p:nvSpPr>
          <p:cNvPr id="15" name="Rectangle 14"/>
          <p:cNvSpPr/>
          <p:nvPr/>
        </p:nvSpPr>
        <p:spPr>
          <a:xfrm>
            <a:off x="152400" y="2949773"/>
            <a:ext cx="8153400" cy="307777"/>
          </a:xfrm>
          <a:prstGeom prst="rect">
            <a:avLst/>
          </a:prstGeom>
        </p:spPr>
        <p:txBody>
          <a:bodyPr wrap="square">
            <a:spAutoFit/>
          </a:bodyPr>
          <a:lstStyle/>
          <a:p>
            <a:r>
              <a:rPr lang="en-US" sz="1400" b="1" dirty="0"/>
              <a:t>Step 8) </a:t>
            </a:r>
            <a:r>
              <a:rPr lang="en-US" sz="1400" dirty="0"/>
              <a:t>Now, in the main screen, Click the </a:t>
            </a:r>
            <a:r>
              <a:rPr lang="en-US" sz="1400" b="1" dirty="0"/>
              <a:t>Build Now </a:t>
            </a:r>
            <a:r>
              <a:rPr lang="en-US" sz="1400" dirty="0"/>
              <a:t>button on the left-hand side to build the source code.</a:t>
            </a:r>
          </a:p>
        </p:txBody>
      </p:sp>
      <p:sp>
        <p:nvSpPr>
          <p:cNvPr id="16" name="Rectangle 15"/>
          <p:cNvSpPr/>
          <p:nvPr/>
        </p:nvSpPr>
        <p:spPr>
          <a:xfrm>
            <a:off x="152400" y="1673233"/>
            <a:ext cx="8451574" cy="523220"/>
          </a:xfrm>
          <a:prstGeom prst="rect">
            <a:avLst/>
          </a:prstGeom>
        </p:spPr>
        <p:txBody>
          <a:bodyPr wrap="square">
            <a:spAutoFit/>
          </a:bodyPr>
          <a:lstStyle/>
          <a:p>
            <a:pPr marL="742950" lvl="1" indent="-285750">
              <a:buFont typeface="Arial" panose="020B0604020202020204" pitchFamily="34" charset="0"/>
              <a:buChar char="•"/>
            </a:pPr>
            <a:r>
              <a:rPr lang="en-US" sz="1400" dirty="0"/>
              <a:t>Click on "Add build step“</a:t>
            </a:r>
          </a:p>
          <a:p>
            <a:pPr marL="742950" lvl="1" indent="-285750">
              <a:buFont typeface="Arial" panose="020B0604020202020204" pitchFamily="34" charset="0"/>
              <a:buChar char="•"/>
            </a:pPr>
            <a:r>
              <a:rPr lang="en-US" sz="1400" dirty="0"/>
              <a:t>Click on "Execute Shell" and add the commands you want to execute during the build process.</a:t>
            </a:r>
          </a:p>
        </p:txBody>
      </p:sp>
      <p:sp>
        <p:nvSpPr>
          <p:cNvPr id="17" name="Rectangle 16"/>
          <p:cNvSpPr/>
          <p:nvPr/>
        </p:nvSpPr>
        <p:spPr>
          <a:xfrm>
            <a:off x="152400" y="3254573"/>
            <a:ext cx="8070574" cy="307777"/>
          </a:xfrm>
          <a:prstGeom prst="rect">
            <a:avLst/>
          </a:prstGeom>
        </p:spPr>
        <p:txBody>
          <a:bodyPr wrap="square">
            <a:spAutoFit/>
          </a:bodyPr>
          <a:lstStyle/>
          <a:p>
            <a:r>
              <a:rPr lang="en-US" sz="1400" b="1" dirty="0"/>
              <a:t>Step 9) </a:t>
            </a:r>
            <a:r>
              <a:rPr lang="en-US" sz="1400" dirty="0"/>
              <a:t>After clicking on </a:t>
            </a:r>
            <a:r>
              <a:rPr lang="en-US" sz="1400" b="1" dirty="0"/>
              <a:t>Build now, </a:t>
            </a:r>
            <a:r>
              <a:rPr lang="en-US" sz="1400" dirty="0"/>
              <a:t>you can see the status of the build you run under </a:t>
            </a:r>
            <a:r>
              <a:rPr lang="en-US" sz="1400" b="1" dirty="0"/>
              <a:t>Build History</a:t>
            </a:r>
            <a:r>
              <a:rPr lang="en-US" sz="1400" dirty="0"/>
              <a:t>.</a:t>
            </a:r>
          </a:p>
        </p:txBody>
      </p:sp>
      <p:sp>
        <p:nvSpPr>
          <p:cNvPr id="18" name="Rectangle 17"/>
          <p:cNvSpPr/>
          <p:nvPr/>
        </p:nvSpPr>
        <p:spPr>
          <a:xfrm>
            <a:off x="152400" y="3572530"/>
            <a:ext cx="8275983" cy="523220"/>
          </a:xfrm>
          <a:prstGeom prst="rect">
            <a:avLst/>
          </a:prstGeom>
        </p:spPr>
        <p:txBody>
          <a:bodyPr wrap="square">
            <a:spAutoFit/>
          </a:bodyPr>
          <a:lstStyle/>
          <a:p>
            <a:r>
              <a:rPr lang="en-US" sz="1400" b="1" dirty="0"/>
              <a:t>Step 10) </a:t>
            </a:r>
            <a:r>
              <a:rPr lang="en-US" sz="1400" dirty="0"/>
              <a:t>Click on the </a:t>
            </a:r>
            <a:r>
              <a:rPr lang="en-US" sz="1400" b="1" dirty="0"/>
              <a:t>build number </a:t>
            </a:r>
            <a:r>
              <a:rPr lang="en-US" sz="1400" dirty="0"/>
              <a:t>and</a:t>
            </a:r>
            <a:r>
              <a:rPr lang="en-US" sz="1400" b="1" dirty="0"/>
              <a:t> </a:t>
            </a:r>
            <a:r>
              <a:rPr lang="en-US" sz="1400" dirty="0"/>
              <a:t>then</a:t>
            </a:r>
            <a:r>
              <a:rPr lang="en-US" sz="1400" b="1" dirty="0"/>
              <a:t> </a:t>
            </a:r>
            <a:r>
              <a:rPr lang="en-US" sz="1400" dirty="0"/>
              <a:t>Click on </a:t>
            </a:r>
            <a:r>
              <a:rPr lang="en-US" sz="1400" b="1" dirty="0"/>
              <a:t>console output </a:t>
            </a:r>
            <a:r>
              <a:rPr lang="en-US" sz="1400" dirty="0"/>
              <a:t>to see the status of the build you run. It should show you a success message, provided you have followed the setup properly.</a:t>
            </a:r>
          </a:p>
        </p:txBody>
      </p:sp>
      <p:sp>
        <p:nvSpPr>
          <p:cNvPr id="19" name="Rectangle 18"/>
          <p:cNvSpPr/>
          <p:nvPr/>
        </p:nvSpPr>
        <p:spPr>
          <a:xfrm>
            <a:off x="152400" y="4105930"/>
            <a:ext cx="8305800" cy="523220"/>
          </a:xfrm>
          <a:prstGeom prst="rect">
            <a:avLst/>
          </a:prstGeom>
        </p:spPr>
        <p:txBody>
          <a:bodyPr wrap="square">
            <a:spAutoFit/>
          </a:bodyPr>
          <a:lstStyle/>
          <a:p>
            <a:r>
              <a:rPr lang="en-US" sz="1400" dirty="0"/>
              <a:t>we have executed a shell script hosted on GitHub. Jenkin pulls the code from the remote repository and builds continuously at a frequency you define.</a:t>
            </a:r>
          </a:p>
        </p:txBody>
      </p:sp>
    </p:spTree>
    <p:extLst>
      <p:ext uri="{BB962C8B-B14F-4D97-AF65-F5344CB8AC3E}">
        <p14:creationId xmlns:p14="http://schemas.microsoft.com/office/powerpoint/2010/main" val="354773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381000" y="0"/>
            <a:ext cx="8607224" cy="657741"/>
          </a:xfrm>
        </p:spPr>
        <p:txBody>
          <a:bodyPr/>
          <a:lstStyle/>
          <a:p>
            <a:pPr>
              <a:lnSpc>
                <a:spcPct val="90000"/>
              </a:lnSpc>
            </a:pPr>
            <a:r>
              <a:rPr lang="en-US" sz="2800" b="1" dirty="0">
                <a:latin typeface="+mj-lt"/>
              </a:rPr>
              <a:t>Contents</a:t>
            </a:r>
          </a:p>
        </p:txBody>
      </p:sp>
      <p:sp>
        <p:nvSpPr>
          <p:cNvPr id="3" name="Content Placeholder 2">
            <a:extLst>
              <a:ext uri="{FF2B5EF4-FFF2-40B4-BE49-F238E27FC236}">
                <a16:creationId xmlns:a16="http://schemas.microsoft.com/office/drawing/2014/main" id="{33806504-539F-4C4E-9C0F-0EB9BC250900}"/>
              </a:ext>
            </a:extLst>
          </p:cNvPr>
          <p:cNvSpPr>
            <a:spLocks noGrp="1"/>
          </p:cNvSpPr>
          <p:nvPr>
            <p:ph idx="1"/>
          </p:nvPr>
        </p:nvSpPr>
        <p:spPr>
          <a:xfrm>
            <a:off x="609600" y="895350"/>
            <a:ext cx="4800600" cy="3352800"/>
          </a:xfrm>
        </p:spPr>
        <p:txBody>
          <a:bodyPr>
            <a:noAutofit/>
          </a:bodyPr>
          <a:lstStyle/>
          <a:p>
            <a:pPr lvl="0">
              <a:buClr>
                <a:srgbClr val="00B050"/>
              </a:buClr>
              <a:buFont typeface="Wingdings" panose="05000000000000000000" pitchFamily="2" charset="2"/>
              <a:buChar char="Ø"/>
            </a:pPr>
            <a:r>
              <a:rPr lang="en-US" sz="1400" dirty="0">
                <a:latin typeface="+mn-lt"/>
              </a:rPr>
              <a:t>What is Jenkins?</a:t>
            </a:r>
          </a:p>
          <a:p>
            <a:pPr lvl="0">
              <a:buClr>
                <a:srgbClr val="00B050"/>
              </a:buClr>
              <a:buFont typeface="Wingdings" panose="05000000000000000000" pitchFamily="2" charset="2"/>
              <a:buChar char="Ø"/>
            </a:pPr>
            <a:r>
              <a:rPr lang="en-US" sz="1400" dirty="0">
                <a:latin typeface="+mn-lt"/>
              </a:rPr>
              <a:t>What is Continuous Integration?</a:t>
            </a:r>
          </a:p>
          <a:p>
            <a:pPr lvl="0">
              <a:buClr>
                <a:srgbClr val="00B050"/>
              </a:buClr>
              <a:buFont typeface="Wingdings" panose="05000000000000000000" pitchFamily="2" charset="2"/>
              <a:buChar char="Ø"/>
            </a:pPr>
            <a:r>
              <a:rPr lang="en-US" sz="1400" dirty="0">
                <a:latin typeface="+mn-lt"/>
              </a:rPr>
              <a:t>Why use Continuous Integration with Jenkins?</a:t>
            </a:r>
          </a:p>
          <a:p>
            <a:pPr lvl="0">
              <a:buClr>
                <a:srgbClr val="00B050"/>
              </a:buClr>
              <a:buFont typeface="Wingdings" panose="05000000000000000000" pitchFamily="2" charset="2"/>
              <a:buChar char="Ø"/>
            </a:pPr>
            <a:r>
              <a:rPr lang="en-US" sz="1400" dirty="0">
                <a:latin typeface="+mn-lt"/>
              </a:rPr>
              <a:t>Real-world case study of Continuous Integration</a:t>
            </a:r>
          </a:p>
          <a:p>
            <a:pPr lvl="0">
              <a:buClr>
                <a:srgbClr val="00B050"/>
              </a:buClr>
              <a:buFont typeface="Wingdings" panose="05000000000000000000" pitchFamily="2" charset="2"/>
              <a:buChar char="Ø"/>
            </a:pPr>
            <a:r>
              <a:rPr lang="en-US" sz="1400" dirty="0">
                <a:latin typeface="+mn-lt"/>
              </a:rPr>
              <a:t>CICD Workflow</a:t>
            </a:r>
          </a:p>
          <a:p>
            <a:pPr lvl="0">
              <a:buClr>
                <a:srgbClr val="00B050"/>
              </a:buClr>
              <a:buFont typeface="Wingdings" panose="05000000000000000000" pitchFamily="2" charset="2"/>
              <a:buChar char="Ø"/>
            </a:pPr>
            <a:r>
              <a:rPr lang="en-US" sz="1400" dirty="0">
                <a:latin typeface="+mn-lt"/>
              </a:rPr>
              <a:t>Continuous Deployment / Delivery</a:t>
            </a:r>
          </a:p>
          <a:p>
            <a:pPr lvl="0">
              <a:buClr>
                <a:srgbClr val="00B050"/>
              </a:buClr>
              <a:buFont typeface="Wingdings" panose="05000000000000000000" pitchFamily="2" charset="2"/>
              <a:buChar char="Ø"/>
            </a:pPr>
            <a:r>
              <a:rPr lang="en-US" sz="1400" dirty="0">
                <a:latin typeface="+mn-lt"/>
              </a:rPr>
              <a:t>Jenkins Installation</a:t>
            </a:r>
          </a:p>
          <a:p>
            <a:pPr>
              <a:buClr>
                <a:srgbClr val="00B050"/>
              </a:buClr>
              <a:buFont typeface="Wingdings" panose="05000000000000000000" pitchFamily="2" charset="2"/>
              <a:buChar char="Ø"/>
            </a:pPr>
            <a:r>
              <a:rPr lang="en-US" sz="1400" dirty="0"/>
              <a:t>Jenkins Plugin Installation</a:t>
            </a:r>
            <a:endParaRPr lang="en-US" sz="1400" dirty="0">
              <a:latin typeface="+mn-lt"/>
            </a:endParaRPr>
          </a:p>
          <a:p>
            <a:pPr lvl="0">
              <a:buClr>
                <a:srgbClr val="00B050"/>
              </a:buClr>
              <a:buFont typeface="Wingdings" panose="05000000000000000000" pitchFamily="2" charset="2"/>
              <a:buChar char="Ø"/>
            </a:pPr>
            <a:r>
              <a:rPr lang="en-US" sz="1400" dirty="0">
                <a:latin typeface="+mn-lt"/>
              </a:rPr>
              <a:t>Create Users &amp; Manage Permissions</a:t>
            </a:r>
          </a:p>
          <a:p>
            <a:pPr lvl="0">
              <a:buClr>
                <a:srgbClr val="00B050"/>
              </a:buClr>
              <a:buFont typeface="Wingdings" panose="05000000000000000000" pitchFamily="2" charset="2"/>
              <a:buChar char="Ø"/>
            </a:pPr>
            <a:r>
              <a:rPr lang="en-US" sz="1400" dirty="0">
                <a:latin typeface="+mn-lt"/>
              </a:rPr>
              <a:t>Creating a Freestyle Build Job</a:t>
            </a:r>
          </a:p>
          <a:p>
            <a:pPr marL="0" lvl="0" indent="0">
              <a:buClr>
                <a:srgbClr val="00B050"/>
              </a:buClr>
              <a:buNone/>
            </a:pPr>
            <a:endParaRPr lang="en-IN" sz="1400" dirty="0">
              <a:latin typeface="+mn-lt"/>
            </a:endParaRP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9013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20</a:t>
            </a:fld>
            <a:endParaRPr lang="en-US" dirty="0"/>
          </a:p>
        </p:txBody>
      </p:sp>
      <p:pic>
        <p:nvPicPr>
          <p:cNvPr id="2050" name="Picture 2" descr="Image result for thank you images">
            <a:extLst>
              <a:ext uri="{FF2B5EF4-FFF2-40B4-BE49-F238E27FC236}">
                <a16:creationId xmlns:a16="http://schemas.microsoft.com/office/drawing/2014/main" id="{91172BE3-AD2C-4F59-9A79-4A2E1B7852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35"/>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06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What is Jenkins?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3</a:t>
            </a:fld>
            <a:endParaRPr lang="en-US" dirty="0"/>
          </a:p>
        </p:txBody>
      </p:sp>
      <p:sp>
        <p:nvSpPr>
          <p:cNvPr id="3" name="Rectangle 2"/>
          <p:cNvSpPr/>
          <p:nvPr/>
        </p:nvSpPr>
        <p:spPr>
          <a:xfrm>
            <a:off x="228600" y="666750"/>
            <a:ext cx="8610600" cy="4293483"/>
          </a:xfrm>
          <a:prstGeom prst="rect">
            <a:avLst/>
          </a:prstGeom>
        </p:spPr>
        <p:txBody>
          <a:bodyPr wrap="square">
            <a:spAutoFit/>
          </a:bodyPr>
          <a:lstStyle/>
          <a:p>
            <a:pPr marL="285750" indent="-285750">
              <a:buClr>
                <a:schemeClr val="accent5">
                  <a:lumMod val="75000"/>
                </a:schemeClr>
              </a:buClr>
              <a:buFont typeface="Wingdings" panose="05000000000000000000" pitchFamily="2" charset="2"/>
              <a:buChar char="ü"/>
            </a:pPr>
            <a:r>
              <a:rPr lang="en-US" sz="1300" dirty="0"/>
              <a:t>Jenkins is an open source automation tool written in Java with plugins built for Continuous Integration purpose. </a:t>
            </a:r>
          </a:p>
          <a:p>
            <a:pPr marL="285750" indent="-285750">
              <a:buClr>
                <a:schemeClr val="accent5">
                  <a:lumMod val="75000"/>
                </a:schemeClr>
              </a:buClr>
              <a:buFont typeface="Wingdings" panose="05000000000000000000" pitchFamily="2" charset="2"/>
              <a:buChar char="ü"/>
            </a:pPr>
            <a:endParaRPr lang="en-US" sz="1300" dirty="0"/>
          </a:p>
          <a:p>
            <a:pPr marL="285750" indent="-285750">
              <a:buClr>
                <a:schemeClr val="accent5">
                  <a:lumMod val="75000"/>
                </a:schemeClr>
              </a:buClr>
              <a:buFont typeface="Wingdings" panose="05000000000000000000" pitchFamily="2" charset="2"/>
              <a:buChar char="ü"/>
            </a:pPr>
            <a:r>
              <a:rPr lang="en-US" sz="1300" dirty="0"/>
              <a:t>Jenkins is used to build and test your software projects continuously making it easier for developers to integrate changes to the project and making it easier for users to obtain a fresh build. </a:t>
            </a:r>
          </a:p>
          <a:p>
            <a:pPr marL="285750" indent="-285750">
              <a:buClr>
                <a:schemeClr val="accent5">
                  <a:lumMod val="75000"/>
                </a:schemeClr>
              </a:buClr>
              <a:buFont typeface="Wingdings" panose="05000000000000000000" pitchFamily="2" charset="2"/>
              <a:buChar char="ü"/>
            </a:pPr>
            <a:endParaRPr lang="en-US" sz="1300" dirty="0"/>
          </a:p>
          <a:p>
            <a:pPr marL="285750" indent="-285750">
              <a:buClr>
                <a:schemeClr val="accent5">
                  <a:lumMod val="75000"/>
                </a:schemeClr>
              </a:buClr>
              <a:buFont typeface="Wingdings" panose="05000000000000000000" pitchFamily="2" charset="2"/>
              <a:buChar char="ü"/>
            </a:pPr>
            <a:r>
              <a:rPr lang="en-US" sz="1300" dirty="0"/>
              <a:t>It also allows you to continuously deliver your software by integrating with a large number of testing and deployment technologies.</a:t>
            </a:r>
          </a:p>
          <a:p>
            <a:pPr marL="285750" indent="-285750">
              <a:buClr>
                <a:schemeClr val="accent5">
                  <a:lumMod val="75000"/>
                </a:schemeClr>
              </a:buClr>
              <a:buFont typeface="Wingdings" panose="05000000000000000000" pitchFamily="2" charset="2"/>
              <a:buChar char="ü"/>
            </a:pPr>
            <a:endParaRPr lang="en-US" sz="1300" dirty="0"/>
          </a:p>
          <a:p>
            <a:pPr marL="285750" indent="-285750">
              <a:buClr>
                <a:schemeClr val="accent5">
                  <a:lumMod val="75000"/>
                </a:schemeClr>
              </a:buClr>
              <a:buFont typeface="Wingdings" panose="05000000000000000000" pitchFamily="2" charset="2"/>
              <a:buChar char="ü"/>
            </a:pPr>
            <a:r>
              <a:rPr lang="en-US" sz="1300" dirty="0"/>
              <a:t>Jenkins is a widely used application around the world that has around 300k installations and growing day by day.</a:t>
            </a:r>
          </a:p>
          <a:p>
            <a:pPr marL="285750" indent="-285750">
              <a:buClr>
                <a:schemeClr val="accent5">
                  <a:lumMod val="75000"/>
                </a:schemeClr>
              </a:buClr>
              <a:buFont typeface="Wingdings" panose="05000000000000000000" pitchFamily="2" charset="2"/>
              <a:buChar char="ü"/>
            </a:pPr>
            <a:endParaRPr lang="en-US" sz="1300" dirty="0"/>
          </a:p>
          <a:p>
            <a:pPr marL="285750" indent="-285750">
              <a:buClr>
                <a:schemeClr val="accent5">
                  <a:lumMod val="75000"/>
                </a:schemeClr>
              </a:buClr>
              <a:buFont typeface="Wingdings" panose="05000000000000000000" pitchFamily="2" charset="2"/>
              <a:buChar char="ü"/>
            </a:pPr>
            <a:r>
              <a:rPr lang="en-US" sz="1300" dirty="0"/>
              <a:t>It is a server-based application and requires a web server like Apache Tomcat. The reason Jenkins became so popular is that of its monitoring of repeated tasks which arise during the development of a project. </a:t>
            </a:r>
          </a:p>
          <a:p>
            <a:pPr marL="285750" indent="-285750">
              <a:buClr>
                <a:schemeClr val="accent5">
                  <a:lumMod val="75000"/>
                </a:schemeClr>
              </a:buClr>
              <a:buFont typeface="Wingdings" panose="05000000000000000000" pitchFamily="2" charset="2"/>
              <a:buChar char="ü"/>
            </a:pPr>
            <a:endParaRPr lang="en-US" sz="1300" dirty="0"/>
          </a:p>
          <a:p>
            <a:pPr marL="285750" indent="-285750">
              <a:buClr>
                <a:schemeClr val="accent5">
                  <a:lumMod val="75000"/>
                </a:schemeClr>
              </a:buClr>
              <a:buFont typeface="Wingdings" panose="05000000000000000000" pitchFamily="2" charset="2"/>
              <a:buChar char="ü"/>
            </a:pPr>
            <a:r>
              <a:rPr lang="en-US" sz="1300" dirty="0"/>
              <a:t>For example, if your team is developing a project, Jenkins will continuously test your project builds and show you the errors in early stages of your development.</a:t>
            </a:r>
          </a:p>
          <a:p>
            <a:pPr marL="285750" indent="-285750">
              <a:buClr>
                <a:schemeClr val="accent5">
                  <a:lumMod val="75000"/>
                </a:schemeClr>
              </a:buClr>
              <a:buFont typeface="Wingdings" panose="05000000000000000000" pitchFamily="2" charset="2"/>
              <a:buChar char="ü"/>
            </a:pPr>
            <a:endParaRPr lang="en-US" sz="1300" dirty="0"/>
          </a:p>
          <a:p>
            <a:pPr marL="285750" indent="-285750">
              <a:buClr>
                <a:schemeClr val="accent5">
                  <a:lumMod val="75000"/>
                </a:schemeClr>
              </a:buClr>
              <a:buFont typeface="Wingdings" panose="05000000000000000000" pitchFamily="2" charset="2"/>
              <a:buChar char="ü"/>
            </a:pPr>
            <a:r>
              <a:rPr lang="en-US" sz="1300" dirty="0"/>
              <a:t>Jenkins supports the complete development lifecycle of software from building, testing, documenting the software, deploying and other stages of a software development lifecycle.</a:t>
            </a:r>
          </a:p>
          <a:p>
            <a:pPr marL="285750" indent="-285750">
              <a:buClr>
                <a:schemeClr val="accent5">
                  <a:lumMod val="75000"/>
                </a:schemeClr>
              </a:buClr>
              <a:buFont typeface="Wingdings" panose="05000000000000000000" pitchFamily="2" charset="2"/>
              <a:buChar char="ü"/>
            </a:pPr>
            <a:endParaRPr lang="en-US" sz="1300" dirty="0"/>
          </a:p>
          <a:p>
            <a:pPr marL="285750" indent="-285750">
              <a:buClr>
                <a:schemeClr val="accent5">
                  <a:lumMod val="75000"/>
                </a:schemeClr>
              </a:buClr>
              <a:buFont typeface="Wingdings" panose="05000000000000000000" pitchFamily="2" charset="2"/>
              <a:buChar char="ü"/>
            </a:pPr>
            <a:r>
              <a:rPr lang="en-US" sz="1300" dirty="0"/>
              <a:t>Jenkins can be installed through native system packages, Docker, or even run standalone by any machine with a Java Runtime Environment (JRE) installed.</a:t>
            </a:r>
          </a:p>
        </p:txBody>
      </p:sp>
    </p:spTree>
    <p:extLst>
      <p:ext uri="{BB962C8B-B14F-4D97-AF65-F5344CB8AC3E}">
        <p14:creationId xmlns:p14="http://schemas.microsoft.com/office/powerpoint/2010/main" val="24046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What is Continuous Integration?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4</a:t>
            </a:fld>
            <a:endParaRPr lang="en-US" dirty="0"/>
          </a:p>
        </p:txBody>
      </p:sp>
      <p:sp>
        <p:nvSpPr>
          <p:cNvPr id="6" name="Rectangle 5"/>
          <p:cNvSpPr/>
          <p:nvPr/>
        </p:nvSpPr>
        <p:spPr>
          <a:xfrm>
            <a:off x="228600" y="819150"/>
            <a:ext cx="8458200" cy="1600438"/>
          </a:xfrm>
          <a:prstGeom prst="rect">
            <a:avLst/>
          </a:prstGeom>
        </p:spPr>
        <p:txBody>
          <a:bodyPr wrap="square">
            <a:spAutoFit/>
          </a:bodyPr>
          <a:lstStyle/>
          <a:p>
            <a:pPr marL="285750" indent="-285750">
              <a:buFont typeface="Wingdings" panose="05000000000000000000" pitchFamily="2" charset="2"/>
              <a:buChar char="ü"/>
            </a:pPr>
            <a:r>
              <a:rPr lang="en-US" sz="1400" dirty="0"/>
              <a:t>In Continuous Integration after a code commit, the software is built and tested immediately. </a:t>
            </a:r>
          </a:p>
          <a:p>
            <a:pPr marL="285750" indent="-285750">
              <a:buFont typeface="Wingdings" panose="05000000000000000000" pitchFamily="2" charset="2"/>
              <a:buChar char="ü"/>
            </a:pPr>
            <a:r>
              <a:rPr lang="en-US" sz="1400" dirty="0"/>
              <a:t>In a large project with many developers, commits are made many times during a day. With each commit code is built and tested. </a:t>
            </a:r>
          </a:p>
          <a:p>
            <a:pPr marL="285750" indent="-285750">
              <a:buFont typeface="Wingdings" panose="05000000000000000000" pitchFamily="2" charset="2"/>
              <a:buChar char="ü"/>
            </a:pPr>
            <a:r>
              <a:rPr lang="en-US" sz="1400" dirty="0"/>
              <a:t>If the test is passed, build is tested for deployment. If deployment is a success, the code is pushed to production. </a:t>
            </a:r>
          </a:p>
          <a:p>
            <a:pPr marL="285750" indent="-285750">
              <a:buFont typeface="Wingdings" panose="05000000000000000000" pitchFamily="2" charset="2"/>
              <a:buChar char="ü"/>
            </a:pPr>
            <a:r>
              <a:rPr lang="en-US" sz="1400" dirty="0"/>
              <a:t>This commit, build, test, and deploy is a continuous process and hence the name continuous integration/deployment.</a:t>
            </a:r>
          </a:p>
        </p:txBody>
      </p:sp>
      <p:sp>
        <p:nvSpPr>
          <p:cNvPr id="7" name="Rectangle 6"/>
          <p:cNvSpPr/>
          <p:nvPr/>
        </p:nvSpPr>
        <p:spPr>
          <a:xfrm>
            <a:off x="167309" y="2571750"/>
            <a:ext cx="8458200" cy="523220"/>
          </a:xfrm>
          <a:prstGeom prst="rect">
            <a:avLst/>
          </a:prstGeom>
        </p:spPr>
        <p:txBody>
          <a:bodyPr wrap="square">
            <a:spAutoFit/>
          </a:bodyPr>
          <a:lstStyle/>
          <a:p>
            <a:r>
              <a:rPr lang="en-US" sz="1400" dirty="0"/>
              <a:t>A Continuous Integration Pipeline is a powerful instrument that consists of a set of tools designed to </a:t>
            </a:r>
            <a:r>
              <a:rPr lang="en-US" sz="1400" b="1" dirty="0"/>
              <a:t>host</a:t>
            </a:r>
            <a:r>
              <a:rPr lang="en-US" sz="1400" dirty="0"/>
              <a:t>, </a:t>
            </a:r>
            <a:r>
              <a:rPr lang="en-US" sz="1400" b="1" dirty="0"/>
              <a:t>monitor</a:t>
            </a:r>
            <a:r>
              <a:rPr lang="en-US" sz="1400" dirty="0"/>
              <a:t>, </a:t>
            </a:r>
            <a:r>
              <a:rPr lang="en-US" sz="1400" b="1" dirty="0"/>
              <a:t>compile</a:t>
            </a:r>
            <a:r>
              <a:rPr lang="en-US" sz="1400" dirty="0"/>
              <a:t> and </a:t>
            </a:r>
            <a:r>
              <a:rPr lang="en-US" sz="1400" b="1" dirty="0"/>
              <a:t>test</a:t>
            </a:r>
            <a:r>
              <a:rPr lang="en-US" sz="1400" dirty="0"/>
              <a:t> code, or code changes, like:</a:t>
            </a:r>
          </a:p>
        </p:txBody>
      </p:sp>
      <p:sp>
        <p:nvSpPr>
          <p:cNvPr id="9" name="Rectangle 8"/>
          <p:cNvSpPr/>
          <p:nvPr/>
        </p:nvSpPr>
        <p:spPr>
          <a:xfrm>
            <a:off x="306391" y="3115092"/>
            <a:ext cx="8228009" cy="1384995"/>
          </a:xfrm>
          <a:prstGeom prst="rect">
            <a:avLst/>
          </a:prstGeom>
        </p:spPr>
        <p:txBody>
          <a:bodyPr wrap="square">
            <a:spAutoFit/>
          </a:bodyPr>
          <a:lstStyle/>
          <a:p>
            <a:pPr marL="742950" lvl="1" indent="-285750">
              <a:buFont typeface="Arial" panose="020B0604020202020204" pitchFamily="34" charset="0"/>
              <a:buChar char="•"/>
            </a:pPr>
            <a:r>
              <a:rPr lang="en-US" sz="1400" b="1" dirty="0"/>
              <a:t>Continuous Integration Server</a:t>
            </a:r>
            <a:r>
              <a:rPr lang="en-US" sz="1400" dirty="0"/>
              <a:t> (Jenkins, Bamboo, TeamCity, Gitlab CI, Circle CI, GoCD and others)</a:t>
            </a:r>
          </a:p>
          <a:p>
            <a:pPr marL="742950" lvl="1" indent="-285750">
              <a:buFont typeface="Arial" panose="020B0604020202020204" pitchFamily="34" charset="0"/>
              <a:buChar char="•"/>
            </a:pPr>
            <a:r>
              <a:rPr lang="en-US" sz="1400" b="1" dirty="0"/>
              <a:t>Source Control Tool</a:t>
            </a:r>
            <a:r>
              <a:rPr lang="en-US" sz="1400" dirty="0"/>
              <a:t> (e.g., CVS, SVN, GIT, Mercurial, Perforce, ClearCase and others)</a:t>
            </a:r>
          </a:p>
          <a:p>
            <a:pPr marL="742950" lvl="1" indent="-285750">
              <a:buFont typeface="Arial" panose="020B0604020202020204" pitchFamily="34" charset="0"/>
              <a:buChar char="•"/>
            </a:pPr>
            <a:r>
              <a:rPr lang="en-US" sz="1400" b="1" dirty="0"/>
              <a:t>Build tool</a:t>
            </a:r>
            <a:r>
              <a:rPr lang="en-US" sz="1400" dirty="0"/>
              <a:t> (Make, ANT, Maven, Ivy, Gradle, and others)</a:t>
            </a:r>
          </a:p>
          <a:p>
            <a:pPr marL="742950" lvl="1" indent="-285750">
              <a:buFont typeface="Arial" panose="020B0604020202020204" pitchFamily="34" charset="0"/>
              <a:buChar char="•"/>
            </a:pPr>
            <a:r>
              <a:rPr lang="en-US" sz="1400" b="1" dirty="0"/>
              <a:t>Automation testing </a:t>
            </a:r>
            <a:r>
              <a:rPr lang="en-US" sz="1400" dirty="0"/>
              <a:t>framework (Selenium, Junit, Appium, TestComplete, UFT, and others)</a:t>
            </a:r>
          </a:p>
          <a:p>
            <a:pPr marL="742950" lvl="1" indent="-285750">
              <a:buFont typeface="Arial" panose="020B0604020202020204" pitchFamily="34" charset="0"/>
              <a:buChar char="•"/>
            </a:pPr>
            <a:r>
              <a:rPr lang="en-US" sz="1400" b="1" dirty="0"/>
              <a:t>Static Code Analysis </a:t>
            </a:r>
            <a:r>
              <a:rPr lang="en-US" sz="1400" dirty="0"/>
              <a:t>(SonarQube, Veracode, Parasoft, Raxis, and others)</a:t>
            </a:r>
          </a:p>
          <a:p>
            <a:pPr marL="742950" lvl="1" indent="-285750">
              <a:buFont typeface="Arial" panose="020B0604020202020204" pitchFamily="34" charset="0"/>
              <a:buChar char="•"/>
            </a:pPr>
            <a:r>
              <a:rPr lang="en-US" sz="1400" b="1" dirty="0"/>
              <a:t>Code Courage Tools/QA </a:t>
            </a:r>
            <a:r>
              <a:rPr lang="en-US" sz="1400" dirty="0"/>
              <a:t>(CodeCover, EMMA, JaCoCo, NoUnit, and others)</a:t>
            </a:r>
          </a:p>
        </p:txBody>
      </p:sp>
    </p:spTree>
    <p:extLst>
      <p:ext uri="{BB962C8B-B14F-4D97-AF65-F5344CB8AC3E}">
        <p14:creationId xmlns:p14="http://schemas.microsoft.com/office/powerpoint/2010/main" val="19040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Why use Continuous Integration with Jenkins?</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5</a:t>
            </a:fld>
            <a:endParaRPr lang="en-US" dirty="0"/>
          </a:p>
        </p:txBody>
      </p:sp>
      <p:sp>
        <p:nvSpPr>
          <p:cNvPr id="7" name="Rectangle 6">
            <a:extLst>
              <a:ext uri="{FF2B5EF4-FFF2-40B4-BE49-F238E27FC236}">
                <a16:creationId xmlns:a16="http://schemas.microsoft.com/office/drawing/2014/main" id="{43880A70-06EA-4EE8-95C1-F32AED69EBF5}"/>
              </a:ext>
            </a:extLst>
          </p:cNvPr>
          <p:cNvSpPr/>
          <p:nvPr/>
        </p:nvSpPr>
        <p:spPr>
          <a:xfrm>
            <a:off x="152401" y="661166"/>
            <a:ext cx="8686800" cy="2462213"/>
          </a:xfrm>
          <a:prstGeom prst="rect">
            <a:avLst/>
          </a:prstGeom>
        </p:spPr>
        <p:txBody>
          <a:bodyPr wrap="square">
            <a:spAutoFit/>
          </a:bodyPr>
          <a:lstStyle/>
          <a:p>
            <a:pPr>
              <a:buClr>
                <a:schemeClr val="accent5">
                  <a:lumMod val="75000"/>
                </a:schemeClr>
              </a:buClr>
            </a:pPr>
            <a:endParaRPr lang="en-IN" sz="1000" dirty="0"/>
          </a:p>
          <a:p>
            <a:endParaRPr lang="en-IN" dirty="0"/>
          </a:p>
          <a:p>
            <a:pPr>
              <a:buClr>
                <a:schemeClr val="accent5">
                  <a:lumMod val="75000"/>
                </a:schemeClr>
              </a:buClr>
            </a:pPr>
            <a:endParaRPr lang="en-IN" sz="1400" dirty="0"/>
          </a:p>
          <a:p>
            <a:pPr marL="285750" indent="-285750">
              <a:buClr>
                <a:schemeClr val="accent5">
                  <a:lumMod val="75000"/>
                </a:schemeClr>
              </a:buClr>
              <a:buFont typeface="Wingdings" panose="05000000000000000000" pitchFamily="2" charset="2"/>
              <a:buChar char="ü"/>
            </a:pPr>
            <a:endParaRPr lang="en-IN" sz="1400" dirty="0"/>
          </a:p>
          <a:p>
            <a:pPr marL="285750" indent="-285750">
              <a:buClr>
                <a:schemeClr val="accent5">
                  <a:lumMod val="75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a:p>
            <a:pPr marL="285750" indent="-285750">
              <a:buClr>
                <a:schemeClr val="accent6">
                  <a:lumMod val="50000"/>
                </a:schemeClr>
              </a:buClr>
              <a:buFont typeface="Wingdings" panose="05000000000000000000" pitchFamily="2" charset="2"/>
              <a:buChar char="ü"/>
            </a:pP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1016949298"/>
              </p:ext>
            </p:extLst>
          </p:nvPr>
        </p:nvGraphicFramePr>
        <p:xfrm>
          <a:off x="152401" y="850043"/>
          <a:ext cx="8839199" cy="3779107"/>
        </p:xfrm>
        <a:graphic>
          <a:graphicData uri="http://schemas.openxmlformats.org/drawingml/2006/table">
            <a:tbl>
              <a:tblPr>
                <a:tableStyleId>{5940675A-B579-460E-94D1-54222C63F5DA}</a:tableStyleId>
              </a:tblPr>
              <a:tblGrid>
                <a:gridCol w="4226011">
                  <a:extLst>
                    <a:ext uri="{9D8B030D-6E8A-4147-A177-3AD203B41FA5}">
                      <a16:colId xmlns:a16="http://schemas.microsoft.com/office/drawing/2014/main" val="20000"/>
                    </a:ext>
                  </a:extLst>
                </a:gridCol>
                <a:gridCol w="4613188">
                  <a:extLst>
                    <a:ext uri="{9D8B030D-6E8A-4147-A177-3AD203B41FA5}">
                      <a16:colId xmlns:a16="http://schemas.microsoft.com/office/drawing/2014/main" val="20001"/>
                    </a:ext>
                  </a:extLst>
                </a:gridCol>
              </a:tblGrid>
              <a:tr h="258347">
                <a:tc>
                  <a:txBody>
                    <a:bodyPr/>
                    <a:lstStyle/>
                    <a:p>
                      <a:pPr algn="ctr" fontAlgn="t"/>
                      <a:r>
                        <a:rPr lang="en-US" sz="1200" b="1" dirty="0">
                          <a:effectLst/>
                          <a:latin typeface="+mn-lt"/>
                        </a:rPr>
                        <a:t>Before Jenkins</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b="1" dirty="0">
                          <a:effectLst/>
                          <a:latin typeface="+mn-lt"/>
                        </a:rPr>
                        <a:t>After Jenkins</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18053">
                <a:tc>
                  <a:txBody>
                    <a:bodyPr/>
                    <a:lstStyle/>
                    <a:p>
                      <a:pPr algn="l" fontAlgn="t"/>
                      <a:r>
                        <a:rPr lang="en-US" sz="1200" dirty="0">
                          <a:effectLst/>
                          <a:latin typeface="+mn-lt"/>
                        </a:rPr>
                        <a:t>Once all Developers had completed their assigned coding tasks, they used to commit their code all at same time. Later, Build is tested and deployed.</a:t>
                      </a:r>
                      <a:br>
                        <a:rPr lang="en-US" sz="1200" dirty="0">
                          <a:effectLst/>
                          <a:latin typeface="+mn-lt"/>
                        </a:rPr>
                      </a:br>
                      <a:br>
                        <a:rPr lang="en-US" sz="1200" dirty="0">
                          <a:effectLst/>
                          <a:latin typeface="+mn-lt"/>
                        </a:rPr>
                      </a:br>
                      <a:r>
                        <a:rPr lang="en-US" sz="1200" dirty="0">
                          <a:effectLst/>
                          <a:latin typeface="+mn-lt"/>
                        </a:rPr>
                        <a:t>Code commit built, and test cycle was very infrequent, and a single build was done after many days.</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latin typeface="+mn-lt"/>
                        </a:rPr>
                        <a:t>The code is built and test as soon as Developer commits code. Jenkin will build and test code many times during the day</a:t>
                      </a:r>
                      <a:br>
                        <a:rPr lang="en-US" sz="1200" dirty="0">
                          <a:effectLst/>
                          <a:latin typeface="+mn-lt"/>
                        </a:rPr>
                      </a:br>
                      <a:br>
                        <a:rPr lang="en-US" sz="1200" dirty="0">
                          <a:effectLst/>
                          <a:latin typeface="+mn-lt"/>
                        </a:rPr>
                      </a:br>
                      <a:r>
                        <a:rPr lang="en-US" sz="1200" dirty="0">
                          <a:effectLst/>
                          <a:latin typeface="+mn-lt"/>
                        </a:rPr>
                        <a:t>If the build is successful, then Jenkins will deploy the source into the test server and notifies the deployment team.</a:t>
                      </a:r>
                      <a:br>
                        <a:rPr lang="en-US" sz="1200" dirty="0">
                          <a:effectLst/>
                          <a:latin typeface="+mn-lt"/>
                        </a:rPr>
                      </a:br>
                      <a:br>
                        <a:rPr lang="en-US" sz="1200" dirty="0">
                          <a:effectLst/>
                          <a:latin typeface="+mn-lt"/>
                        </a:rPr>
                      </a:br>
                      <a:r>
                        <a:rPr lang="en-US" sz="1200" dirty="0">
                          <a:effectLst/>
                          <a:latin typeface="+mn-lt"/>
                        </a:rPr>
                        <a:t>If the build fails, then Jenkins will notify the errors to the developer team.</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1090">
                <a:tc>
                  <a:txBody>
                    <a:bodyPr/>
                    <a:lstStyle/>
                    <a:p>
                      <a:pPr algn="l" fontAlgn="t"/>
                      <a:r>
                        <a:rPr lang="en-US" sz="1200" dirty="0">
                          <a:effectLst/>
                          <a:latin typeface="+mn-lt"/>
                        </a:rPr>
                        <a:t>Since the code was built all at once, some developers would need to wait until other developers finish coding to check their build</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latin typeface="+mn-lt"/>
                        </a:rPr>
                        <a:t>The code is built immediately after any of the Developer commits.</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1090">
                <a:tc>
                  <a:txBody>
                    <a:bodyPr/>
                    <a:lstStyle/>
                    <a:p>
                      <a:pPr algn="l" fontAlgn="t"/>
                      <a:r>
                        <a:rPr lang="en-US" sz="1200">
                          <a:effectLst/>
                          <a:latin typeface="+mn-lt"/>
                        </a:rPr>
                        <a:t>It is not an easy task to isolate, detect, and fix errors for multiple commits.</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latin typeface="+mn-lt"/>
                        </a:rPr>
                        <a:t>Since the code is built after each commit of a single developer, it's easy to detect whose code caused the built to fail</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1090">
                <a:tc>
                  <a:txBody>
                    <a:bodyPr/>
                    <a:lstStyle/>
                    <a:p>
                      <a:pPr algn="l" fontAlgn="t"/>
                      <a:r>
                        <a:rPr lang="en-US" sz="1200">
                          <a:effectLst/>
                          <a:latin typeface="+mn-lt"/>
                        </a:rPr>
                        <a:t>Code build and test process are entirely manual, so there are a lot of chances for failure.</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latin typeface="+mn-lt"/>
                        </a:rPr>
                        <a:t>Automated build and test process saving timing and reducing defects.</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58347">
                <a:tc>
                  <a:txBody>
                    <a:bodyPr/>
                    <a:lstStyle/>
                    <a:p>
                      <a:pPr algn="l" fontAlgn="t"/>
                      <a:r>
                        <a:rPr lang="en-US" sz="1200">
                          <a:effectLst/>
                          <a:latin typeface="+mn-lt"/>
                        </a:rPr>
                        <a:t>The code is deployed once all the errors are fixed and tested.</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latin typeface="+mn-lt"/>
                        </a:rPr>
                        <a:t>The code is deployed after every successful build and test.</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1090">
                <a:tc>
                  <a:txBody>
                    <a:bodyPr/>
                    <a:lstStyle/>
                    <a:p>
                      <a:pPr algn="l" fontAlgn="t"/>
                      <a:r>
                        <a:rPr lang="en-US" sz="1200">
                          <a:effectLst/>
                          <a:latin typeface="+mn-lt"/>
                        </a:rPr>
                        <a:t>Development Cycle is slow</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latin typeface="+mn-lt"/>
                        </a:rPr>
                        <a:t>The development cycle is fast. New features are more readily available to users. Increases profits.</a:t>
                      </a:r>
                    </a:p>
                  </a:txBody>
                  <a:tcPr marL="25078" marR="25078" marT="25078" marB="250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106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r>
              <a:rPr lang="en-US" sz="2800" b="1" dirty="0"/>
              <a:t>Real-world case study of Continuous Integration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6</a:t>
            </a:fld>
            <a:endParaRPr lang="en-US" dirty="0"/>
          </a:p>
        </p:txBody>
      </p:sp>
      <p:sp>
        <p:nvSpPr>
          <p:cNvPr id="7" name="Rectangle 6"/>
          <p:cNvSpPr/>
          <p:nvPr/>
        </p:nvSpPr>
        <p:spPr>
          <a:xfrm>
            <a:off x="228600" y="725091"/>
            <a:ext cx="8534400" cy="1384995"/>
          </a:xfrm>
          <a:prstGeom prst="rect">
            <a:avLst/>
          </a:prstGeom>
        </p:spPr>
        <p:txBody>
          <a:bodyPr wrap="square">
            <a:spAutoFit/>
          </a:bodyPr>
          <a:lstStyle/>
          <a:p>
            <a:pPr marL="285750" indent="-285750">
              <a:buClr>
                <a:schemeClr val="accent5">
                  <a:lumMod val="75000"/>
                </a:schemeClr>
              </a:buClr>
              <a:buFont typeface="Wingdings" panose="05000000000000000000" pitchFamily="2" charset="2"/>
              <a:buChar char="ü"/>
            </a:pPr>
            <a:r>
              <a:rPr lang="en-US" sz="1400" dirty="0"/>
              <a:t>I am sure all of you aware of old phone Nokia. Nokia used to implement a procedure called nightly build. After multiple commits from diverse developers during the day, the software built every night. </a:t>
            </a:r>
          </a:p>
          <a:p>
            <a:pPr marL="285750" indent="-285750">
              <a:buClr>
                <a:schemeClr val="accent5">
                  <a:lumMod val="75000"/>
                </a:schemeClr>
              </a:buClr>
              <a:buFont typeface="Wingdings" panose="05000000000000000000" pitchFamily="2" charset="2"/>
              <a:buChar char="ü"/>
            </a:pPr>
            <a:r>
              <a:rPr lang="en-US" sz="1400" dirty="0"/>
              <a:t>Since the software was built only once in a day, it's a huge pain to isolate, identify, and fix the errors in a large code base.</a:t>
            </a:r>
          </a:p>
          <a:p>
            <a:pPr marL="285750" indent="-285750">
              <a:buClr>
                <a:schemeClr val="accent5">
                  <a:lumMod val="75000"/>
                </a:schemeClr>
              </a:buClr>
              <a:buFont typeface="Wingdings" panose="05000000000000000000" pitchFamily="2" charset="2"/>
              <a:buChar char="ü"/>
            </a:pPr>
            <a:r>
              <a:rPr lang="en-US" sz="1400" dirty="0"/>
              <a:t>Later, they adopted Continuous Integration approach. The software was built and tested as soon as a developer committed code. If any error is detected, the respective developer can quickly fix the defect.</a:t>
            </a:r>
          </a:p>
        </p:txBody>
      </p:sp>
      <p:pic>
        <p:nvPicPr>
          <p:cNvPr id="4098" name="Picture 2" descr="Nightly build vs Continuous Integration - What is Jenkins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2038350"/>
            <a:ext cx="7762875"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73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CICD Workflow</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7</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26" y="2880531"/>
            <a:ext cx="8070574" cy="2129619"/>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686783"/>
            <a:ext cx="7162800" cy="2209992"/>
          </a:xfrm>
          <a:prstGeom prst="rect">
            <a:avLst/>
          </a:prstGeom>
        </p:spPr>
      </p:pic>
    </p:spTree>
    <p:extLst>
      <p:ext uri="{BB962C8B-B14F-4D97-AF65-F5344CB8AC3E}">
        <p14:creationId xmlns:p14="http://schemas.microsoft.com/office/powerpoint/2010/main" val="416173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Continuous Deployment / Delivery</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8</a:t>
            </a:fld>
            <a:endParaRPr lang="en-US" dirty="0"/>
          </a:p>
        </p:txBody>
      </p:sp>
      <p:pic>
        <p:nvPicPr>
          <p:cNvPr id="1026" name="Picture 2" descr="Image result for continuous deployment and continuous delivery">
            <a:extLst>
              <a:ext uri="{FF2B5EF4-FFF2-40B4-BE49-F238E27FC236}">
                <a16:creationId xmlns:a16="http://schemas.microsoft.com/office/drawing/2014/main" id="{99031547-4A04-4C2F-8E63-6DB9EBB05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47950"/>
            <a:ext cx="7620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8E2FD1-621C-4A97-B6F0-3F80FB38210C}"/>
              </a:ext>
            </a:extLst>
          </p:cNvPr>
          <p:cNvSpPr/>
          <p:nvPr/>
        </p:nvSpPr>
        <p:spPr>
          <a:xfrm>
            <a:off x="152400" y="713246"/>
            <a:ext cx="8686800" cy="2031325"/>
          </a:xfrm>
          <a:prstGeom prst="rect">
            <a:avLst/>
          </a:prstGeom>
        </p:spPr>
        <p:txBody>
          <a:bodyPr wrap="square">
            <a:spAutoFit/>
          </a:bodyPr>
          <a:lstStyle/>
          <a:p>
            <a:r>
              <a:rPr lang="en-IN" sz="1400" b="1" dirty="0">
                <a:solidFill>
                  <a:srgbClr val="3A3A3A"/>
                </a:solidFill>
              </a:rPr>
              <a:t>Continuous Deployment:</a:t>
            </a:r>
          </a:p>
          <a:p>
            <a:r>
              <a:rPr lang="en-IN" sz="1400" b="1" dirty="0">
                <a:solidFill>
                  <a:srgbClr val="3A3A3A"/>
                </a:solidFill>
              </a:rPr>
              <a:t>     </a:t>
            </a:r>
            <a:r>
              <a:rPr lang="en-IN" sz="1400" dirty="0">
                <a:solidFill>
                  <a:srgbClr val="3A3A3A"/>
                </a:solidFill>
              </a:rPr>
              <a:t>Continuous deployment is fully automated, and the deployment to production needs no manual intervention in continuous deployment</a:t>
            </a:r>
          </a:p>
          <a:p>
            <a:endParaRPr lang="en-IN" sz="1400" dirty="0">
              <a:solidFill>
                <a:srgbClr val="3A3A3A"/>
              </a:solidFill>
            </a:endParaRPr>
          </a:p>
          <a:p>
            <a:r>
              <a:rPr lang="en-IN" sz="1400" b="1" dirty="0">
                <a:solidFill>
                  <a:srgbClr val="3A3A3A"/>
                </a:solidFill>
              </a:rPr>
              <a:t>Continuous Delivery:</a:t>
            </a:r>
          </a:p>
          <a:p>
            <a:r>
              <a:rPr lang="en-IN" sz="1400" dirty="0">
                <a:solidFill>
                  <a:srgbClr val="3A3A3A"/>
                </a:solidFill>
              </a:rPr>
              <a:t>     The deployment to production requires some manual intervention for change management in the organization, and it needs to be approved by the manager or higher authorities to be deployed in production. </a:t>
            </a:r>
          </a:p>
          <a:p>
            <a:endParaRPr lang="en-IN" sz="1400" dirty="0">
              <a:solidFill>
                <a:srgbClr val="3A3A3A"/>
              </a:solidFill>
            </a:endParaRPr>
          </a:p>
          <a:p>
            <a:r>
              <a:rPr lang="en-IN" sz="1400" dirty="0">
                <a:solidFill>
                  <a:srgbClr val="3A3A3A"/>
                </a:solidFill>
              </a:rPr>
              <a:t>According to your organization’s application risk factor, continuous deployment/delivery approach will be chosen.</a:t>
            </a:r>
            <a:endParaRPr lang="en-US" sz="1400" dirty="0"/>
          </a:p>
        </p:txBody>
      </p:sp>
    </p:spTree>
    <p:extLst>
      <p:ext uri="{BB962C8B-B14F-4D97-AF65-F5344CB8AC3E}">
        <p14:creationId xmlns:p14="http://schemas.microsoft.com/office/powerpoint/2010/main" val="181044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55CF-EC2D-4508-A7A2-755307FD8E14}"/>
              </a:ext>
            </a:extLst>
          </p:cNvPr>
          <p:cNvSpPr>
            <a:spLocks noGrp="1"/>
          </p:cNvSpPr>
          <p:nvPr>
            <p:ph type="title"/>
          </p:nvPr>
        </p:nvSpPr>
        <p:spPr>
          <a:xfrm>
            <a:off x="76200" y="-1"/>
            <a:ext cx="8607224" cy="657741"/>
          </a:xfrm>
        </p:spPr>
        <p:txBody>
          <a:bodyPr/>
          <a:lstStyle/>
          <a:p>
            <a:pPr>
              <a:lnSpc>
                <a:spcPct val="150000"/>
              </a:lnSpc>
            </a:pPr>
            <a:r>
              <a:rPr lang="en-US" sz="2800" b="1" dirty="0"/>
              <a:t>Jenkins Installation</a:t>
            </a:r>
          </a:p>
        </p:txBody>
      </p:sp>
      <p:sp>
        <p:nvSpPr>
          <p:cNvPr id="4" name="Slide Number Placeholder 3">
            <a:extLst>
              <a:ext uri="{FF2B5EF4-FFF2-40B4-BE49-F238E27FC236}">
                <a16:creationId xmlns:a16="http://schemas.microsoft.com/office/drawing/2014/main" id="{7DC3101B-3F19-4102-A70D-48C126928BC4}"/>
              </a:ext>
            </a:extLst>
          </p:cNvPr>
          <p:cNvSpPr>
            <a:spLocks noGrp="1"/>
          </p:cNvSpPr>
          <p:nvPr>
            <p:ph type="sldNum" sz="quarter" idx="4"/>
          </p:nvPr>
        </p:nvSpPr>
        <p:spPr/>
        <p:txBody>
          <a:bodyPr/>
          <a:lstStyle/>
          <a:p>
            <a:fld id="{B6F15528-21DE-4FAA-801E-634DDDAF4B2B}" type="slidenum">
              <a:rPr lang="en-US" smtClean="0"/>
              <a:pPr/>
              <a:t>9</a:t>
            </a:fld>
            <a:endParaRPr lang="en-US" dirty="0"/>
          </a:p>
        </p:txBody>
      </p:sp>
      <p:sp>
        <p:nvSpPr>
          <p:cNvPr id="6" name="Rectangle 5">
            <a:extLst>
              <a:ext uri="{FF2B5EF4-FFF2-40B4-BE49-F238E27FC236}">
                <a16:creationId xmlns:a16="http://schemas.microsoft.com/office/drawing/2014/main" id="{D7E9B7DC-313F-4FAD-92A9-615D66BF347B}"/>
              </a:ext>
            </a:extLst>
          </p:cNvPr>
          <p:cNvSpPr/>
          <p:nvPr/>
        </p:nvSpPr>
        <p:spPr>
          <a:xfrm>
            <a:off x="117315" y="2190750"/>
            <a:ext cx="8607224" cy="2462213"/>
          </a:xfrm>
          <a:prstGeom prst="rect">
            <a:avLst/>
          </a:prstGeom>
        </p:spPr>
        <p:txBody>
          <a:bodyPr wrap="square">
            <a:spAutoFit/>
          </a:bodyPr>
          <a:lstStyle/>
          <a:p>
            <a:r>
              <a:rPr lang="en-US" sz="1400" b="1" u="sng" dirty="0"/>
              <a:t>https://docs.docker.com/install/linux/docker-ce/centos/</a:t>
            </a:r>
            <a:endParaRPr lang="en-US" sz="1400" u="sng" dirty="0"/>
          </a:p>
          <a:p>
            <a:pPr lvl="1"/>
            <a:r>
              <a:rPr lang="en-US" sz="1400" dirty="0"/>
              <a:t># yum remove docker docker-client docker-client-latest docker-common docker-latest docker-latest-</a:t>
            </a:r>
            <a:r>
              <a:rPr lang="en-US" sz="1400" dirty="0" err="1"/>
              <a:t>logrotate</a:t>
            </a:r>
            <a:r>
              <a:rPr lang="en-US" sz="1400" dirty="0"/>
              <a:t> docker-</a:t>
            </a:r>
            <a:r>
              <a:rPr lang="en-US" sz="1400" dirty="0" err="1"/>
              <a:t>logrotate</a:t>
            </a:r>
            <a:r>
              <a:rPr lang="en-US" sz="1400" dirty="0"/>
              <a:t> docker-engine</a:t>
            </a:r>
          </a:p>
          <a:p>
            <a:pPr lvl="1"/>
            <a:r>
              <a:rPr lang="en-US" sz="1400" dirty="0"/>
              <a:t># yum install -y yum-</a:t>
            </a:r>
            <a:r>
              <a:rPr lang="en-US" sz="1400" dirty="0" err="1"/>
              <a:t>utils</a:t>
            </a:r>
            <a:r>
              <a:rPr lang="en-US" sz="1400" dirty="0"/>
              <a:t> device-mapper-persistent-data lvm2</a:t>
            </a:r>
          </a:p>
          <a:p>
            <a:pPr lvl="1"/>
            <a:r>
              <a:rPr lang="en-US" sz="1400" dirty="0"/>
              <a:t># yum-config-manager --add-repo https://download.docker.com/linux/centos/docker-ce.repo</a:t>
            </a:r>
          </a:p>
          <a:p>
            <a:pPr lvl="1"/>
            <a:r>
              <a:rPr lang="en-US" sz="1400" dirty="0"/>
              <a:t># yum install docker-</a:t>
            </a:r>
            <a:r>
              <a:rPr lang="en-US" sz="1400" dirty="0" err="1"/>
              <a:t>ce</a:t>
            </a:r>
            <a:r>
              <a:rPr lang="en-US" sz="1400" dirty="0"/>
              <a:t> docker-</a:t>
            </a:r>
            <a:r>
              <a:rPr lang="en-US" sz="1400" dirty="0" err="1"/>
              <a:t>ce</a:t>
            </a:r>
            <a:r>
              <a:rPr lang="en-US" sz="1400" dirty="0"/>
              <a:t>-cli containerd.io</a:t>
            </a:r>
          </a:p>
          <a:p>
            <a:pPr lvl="1"/>
            <a:r>
              <a:rPr lang="en-US" sz="1400" dirty="0"/>
              <a:t># </a:t>
            </a:r>
            <a:r>
              <a:rPr lang="en-US" sz="1400" dirty="0" err="1"/>
              <a:t>systemctl</a:t>
            </a:r>
            <a:r>
              <a:rPr lang="en-US" sz="1400" dirty="0"/>
              <a:t> start docker</a:t>
            </a:r>
          </a:p>
          <a:p>
            <a:pPr lvl="1"/>
            <a:r>
              <a:rPr lang="en-US" sz="1400" dirty="0"/>
              <a:t># </a:t>
            </a:r>
            <a:r>
              <a:rPr lang="en-US" sz="1400" dirty="0" err="1"/>
              <a:t>systemctl</a:t>
            </a:r>
            <a:r>
              <a:rPr lang="en-US" sz="1400" dirty="0"/>
              <a:t> enable docker</a:t>
            </a:r>
          </a:p>
          <a:p>
            <a:pPr lvl="1"/>
            <a:r>
              <a:rPr lang="en-US" sz="1400" dirty="0"/>
              <a:t># </a:t>
            </a:r>
            <a:r>
              <a:rPr lang="en-US" sz="1400" dirty="0" err="1"/>
              <a:t>systemctl</a:t>
            </a:r>
            <a:r>
              <a:rPr lang="en-US" sz="1400" dirty="0"/>
              <a:t> status docker</a:t>
            </a:r>
          </a:p>
          <a:p>
            <a:pPr lvl="1"/>
            <a:endParaRPr lang="en-US" sz="1400" dirty="0"/>
          </a:p>
          <a:p>
            <a:pPr lvl="1"/>
            <a:r>
              <a:rPr lang="en-US" sz="1400" dirty="0"/>
              <a:t># docker run --name </a:t>
            </a:r>
            <a:r>
              <a:rPr lang="en-US" sz="1400" dirty="0" err="1"/>
              <a:t>myjenkins</a:t>
            </a:r>
            <a:r>
              <a:rPr lang="en-US" sz="1400" dirty="0"/>
              <a:t> -</a:t>
            </a:r>
            <a:r>
              <a:rPr lang="en-US" sz="1400" dirty="0" err="1"/>
              <a:t>itd</a:t>
            </a:r>
            <a:r>
              <a:rPr lang="en-US" sz="1400" dirty="0"/>
              <a:t> --privileged -p 8085:8080 </a:t>
            </a:r>
            <a:r>
              <a:rPr lang="en-US" sz="1400" dirty="0" err="1"/>
              <a:t>gopac</a:t>
            </a:r>
            <a:r>
              <a:rPr lang="en-US" sz="1400" dirty="0"/>
              <a:t>/jenkins_master:v1</a:t>
            </a:r>
          </a:p>
        </p:txBody>
      </p:sp>
      <p:sp>
        <p:nvSpPr>
          <p:cNvPr id="7" name="TextBox 6">
            <a:extLst>
              <a:ext uri="{FF2B5EF4-FFF2-40B4-BE49-F238E27FC236}">
                <a16:creationId xmlns:a16="http://schemas.microsoft.com/office/drawing/2014/main" id="{F3F3B33E-F23D-479F-A966-C40ABC7778FC}"/>
              </a:ext>
            </a:extLst>
          </p:cNvPr>
          <p:cNvSpPr txBox="1"/>
          <p:nvPr/>
        </p:nvSpPr>
        <p:spPr>
          <a:xfrm>
            <a:off x="117315" y="796325"/>
            <a:ext cx="4395691" cy="954107"/>
          </a:xfrm>
          <a:prstGeom prst="rect">
            <a:avLst/>
          </a:prstGeom>
          <a:noFill/>
        </p:spPr>
        <p:txBody>
          <a:bodyPr wrap="none" rtlCol="0">
            <a:spAutoFit/>
          </a:bodyPr>
          <a:lstStyle/>
          <a:p>
            <a:r>
              <a:rPr lang="en-US" sz="1400" dirty="0"/>
              <a:t>We have multiple ways to install Jenkins</a:t>
            </a:r>
          </a:p>
          <a:p>
            <a:pPr marL="742950" lvl="1" indent="-285750">
              <a:buFont typeface="Arial" panose="020B0604020202020204" pitchFamily="34" charset="0"/>
              <a:buChar char="•"/>
            </a:pPr>
            <a:r>
              <a:rPr lang="en-US" sz="1400" dirty="0"/>
              <a:t>Install a Jenkins package in standalone machine</a:t>
            </a:r>
          </a:p>
          <a:p>
            <a:pPr marL="742950" lvl="1" indent="-285750">
              <a:buFont typeface="Arial" panose="020B0604020202020204" pitchFamily="34" charset="0"/>
              <a:buChar char="•"/>
            </a:pPr>
            <a:r>
              <a:rPr lang="en-US" sz="1400" dirty="0"/>
              <a:t>Install Jenkins.war file in standalone machine</a:t>
            </a:r>
          </a:p>
          <a:p>
            <a:pPr marL="742950" lvl="1" indent="-285750">
              <a:buFont typeface="Arial" panose="020B0604020202020204" pitchFamily="34" charset="0"/>
              <a:buChar char="•"/>
            </a:pPr>
            <a:r>
              <a:rPr lang="en-US" sz="1400" dirty="0"/>
              <a:t>Run the Jenkins as a docker container </a:t>
            </a:r>
          </a:p>
        </p:txBody>
      </p:sp>
      <p:sp>
        <p:nvSpPr>
          <p:cNvPr id="8" name="TextBox 7">
            <a:extLst>
              <a:ext uri="{FF2B5EF4-FFF2-40B4-BE49-F238E27FC236}">
                <a16:creationId xmlns:a16="http://schemas.microsoft.com/office/drawing/2014/main" id="{8D80558B-BE80-476D-91C5-C38D6C6048B1}"/>
              </a:ext>
            </a:extLst>
          </p:cNvPr>
          <p:cNvSpPr txBox="1"/>
          <p:nvPr/>
        </p:nvSpPr>
        <p:spPr>
          <a:xfrm>
            <a:off x="39028" y="1882973"/>
            <a:ext cx="2684133" cy="307777"/>
          </a:xfrm>
          <a:prstGeom prst="rect">
            <a:avLst/>
          </a:prstGeom>
          <a:noFill/>
        </p:spPr>
        <p:txBody>
          <a:bodyPr wrap="none" rtlCol="0">
            <a:spAutoFit/>
          </a:bodyPr>
          <a:lstStyle/>
          <a:p>
            <a:r>
              <a:rPr lang="en-US" sz="1400" b="1" dirty="0"/>
              <a:t>Run Jenkins as a docker container</a:t>
            </a:r>
          </a:p>
        </p:txBody>
      </p:sp>
    </p:spTree>
    <p:extLst>
      <p:ext uri="{BB962C8B-B14F-4D97-AF65-F5344CB8AC3E}">
        <p14:creationId xmlns:p14="http://schemas.microsoft.com/office/powerpoint/2010/main" val="193616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4449</TotalTime>
  <Words>1417</Words>
  <Application>Microsoft Office PowerPoint</Application>
  <PresentationFormat>On-screen Show (16:9)</PresentationFormat>
  <Paragraphs>254</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Corbel</vt:lpstr>
      <vt:lpstr>Wingdings</vt:lpstr>
      <vt:lpstr>Office Theme</vt:lpstr>
      <vt:lpstr>PowerPoint Presentation</vt:lpstr>
      <vt:lpstr>Contents</vt:lpstr>
      <vt:lpstr>What is Jenkins?</vt:lpstr>
      <vt:lpstr>What is Continuous Integration?</vt:lpstr>
      <vt:lpstr>Why use Continuous Integration with Jenkins?</vt:lpstr>
      <vt:lpstr>Real-world case study of Continuous Integration</vt:lpstr>
      <vt:lpstr>CICD Workflow</vt:lpstr>
      <vt:lpstr>Continuous Deployment / Delivery</vt:lpstr>
      <vt:lpstr>Jenkins Installation</vt:lpstr>
      <vt:lpstr>Jenkins Installation</vt:lpstr>
      <vt:lpstr>Jenkins Installation</vt:lpstr>
      <vt:lpstr>Jenkins Installation</vt:lpstr>
      <vt:lpstr>Jenkins plugin Installation</vt:lpstr>
      <vt:lpstr>Create Users &amp; Manage Permissions</vt:lpstr>
      <vt:lpstr>Create Users &amp; Manage Permissions</vt:lpstr>
      <vt:lpstr>Create Users &amp; Manage Permissions</vt:lpstr>
      <vt:lpstr>Create Users &amp; Manage Permissions</vt:lpstr>
      <vt:lpstr>Creating a Freestyle Build Job</vt:lpstr>
      <vt:lpstr>Creating a Freestyle Build Job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Intelligent Operation</dc:title>
  <dc:creator>Jagadeesh G</dc:creator>
  <cp:lastModifiedBy>Gopalakrishnan C</cp:lastModifiedBy>
  <cp:revision>233</cp:revision>
  <dcterms:created xsi:type="dcterms:W3CDTF">2019-05-14T11:36:33Z</dcterms:created>
  <dcterms:modified xsi:type="dcterms:W3CDTF">2019-10-10T11:50:20Z</dcterms:modified>
</cp:coreProperties>
</file>