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77" r:id="rId2"/>
    <p:sldId id="279" r:id="rId3"/>
    <p:sldId id="295" r:id="rId4"/>
    <p:sldId id="298" r:id="rId5"/>
    <p:sldId id="296" r:id="rId6"/>
    <p:sldId id="299" r:id="rId7"/>
    <p:sldId id="300" r:id="rId8"/>
    <p:sldId id="301" r:id="rId9"/>
    <p:sldId id="302" r:id="rId10"/>
    <p:sldId id="290" r:id="rId11"/>
    <p:sldId id="284" r:id="rId12"/>
    <p:sldId id="303" r:id="rId13"/>
    <p:sldId id="304" r:id="rId14"/>
    <p:sldId id="305" r:id="rId15"/>
    <p:sldId id="281"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8BA636-457B-4E66-96AE-36A0C184C36D}">
          <p14:sldIdLst>
            <p14:sldId id="277"/>
            <p14:sldId id="279"/>
            <p14:sldId id="295"/>
            <p14:sldId id="298"/>
            <p14:sldId id="296"/>
            <p14:sldId id="299"/>
            <p14:sldId id="300"/>
            <p14:sldId id="301"/>
            <p14:sldId id="302"/>
            <p14:sldId id="290"/>
            <p14:sldId id="284"/>
            <p14:sldId id="303"/>
            <p14:sldId id="304"/>
            <p14:sldId id="305"/>
            <p14:sldId id="281"/>
          </p14:sldIdLst>
        </p14:section>
        <p14:section name="Untitled Section" id="{6559AE99-8A9F-4763-B024-2E7D3A5FE545}">
          <p14:sldIdLst>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91A0B-44CB-4148-BEE5-D316EB625E5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9B4C048-C67E-4BA8-B3DB-96F921D09339}" type="pres">
      <dgm:prSet presAssocID="{F5091A0B-44CB-4148-BEE5-D316EB625E52}" presName="Name0" presStyleCnt="0">
        <dgm:presLayoutVars>
          <dgm:chMax val="11"/>
          <dgm:chPref val="11"/>
          <dgm:dir/>
          <dgm:resizeHandles/>
        </dgm:presLayoutVars>
      </dgm:prSet>
      <dgm:spPr/>
    </dgm:pt>
  </dgm:ptLst>
  <dgm:cxnLst>
    <dgm:cxn modelId="{0E91308F-F027-4034-8075-479F756BF452}" type="presOf" srcId="{F5091A0B-44CB-4148-BEE5-D316EB625E52}" destId="{29B4C048-C67E-4BA8-B3DB-96F921D09339}" srcOrd="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9" name="Rectangle 8"/>
          <p:cNvSpPr/>
          <p:nvPr/>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2" name="Straight Connector 11"/>
          <p:cNvCxnSpPr/>
          <p:nvPr/>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588001" y="4784305"/>
            <a:ext cx="6063884" cy="609599"/>
          </a:xfrm>
        </p:spPr>
        <p:txBody>
          <a:bodyPr/>
          <a:lstStyle>
            <a:lvl1pPr algn="l">
              <a:defRPr lang="en-US" sz="3200" b="1" i="0" kern="1200" dirty="0">
                <a:solidFill>
                  <a:srgbClr val="29397D"/>
                </a:solidFill>
                <a:latin typeface="Corbel" panose="020B0503020204020204" pitchFamily="34" charset="0"/>
                <a:ea typeface="+mj-ea"/>
                <a:cs typeface="Corbel" panose="020B0503020204020204" pitchFamily="34" charset="0"/>
              </a:defRPr>
            </a:lvl1pPr>
          </a:lstStyle>
          <a:p>
            <a:r>
              <a:rPr lang="en-US"/>
              <a:t>Click to edit Master title style</a:t>
            </a:r>
            <a:endParaRPr lang="en-US" dirty="0"/>
          </a:p>
        </p:txBody>
      </p:sp>
      <p:sp>
        <p:nvSpPr>
          <p:cNvPr id="7" name="Text Placeholder 6"/>
          <p:cNvSpPr>
            <a:spLocks noGrp="1"/>
          </p:cNvSpPr>
          <p:nvPr>
            <p:ph type="body" sz="quarter" idx="10"/>
          </p:nvPr>
        </p:nvSpPr>
        <p:spPr>
          <a:xfrm>
            <a:off x="5588000" y="5461000"/>
            <a:ext cx="6096000" cy="508000"/>
          </a:xfrm>
        </p:spPr>
        <p:txBody>
          <a:bodyPr>
            <a:noAutofit/>
          </a:bodyPr>
          <a:lstStyle>
            <a:lvl1pPr marL="457189" indent="-457189">
              <a:buNone/>
              <a:defRPr lang="en-US" sz="2133" dirty="0" smtClean="0">
                <a:solidFill>
                  <a:schemeClr val="bg1"/>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a:t>Click to edit Master text styles</a:t>
            </a:r>
          </a:p>
        </p:txBody>
      </p:sp>
      <p:sp>
        <p:nvSpPr>
          <p:cNvPr id="8" name="Right Triangle 7"/>
          <p:cNvSpPr/>
          <p:nvPr/>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0" name="Rectangle 9"/>
          <p:cNvSpPr/>
          <p:nvPr userDrawn="1"/>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1" name="Straight Connector 10"/>
          <p:cNvCxnSpPr/>
          <p:nvPr userDrawn="1"/>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Triangle 14"/>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1957824947"/>
      </p:ext>
    </p:extLst>
  </p:cSld>
  <p:clrMapOvr>
    <a:masterClrMapping/>
  </p:clrMapOvr>
  <p:extLst mod="1">
    <p:ext uri="{DCECCB84-F9BA-43D5-87BE-67443E8EF086}">
      <p15:sldGuideLst xmlns:p15="http://schemas.microsoft.com/office/powerpoint/2012/main">
        <p15:guide id="1" orient="horz" pos="84">
          <p15:clr>
            <a:srgbClr val="FBAE40"/>
          </p15:clr>
        </p15:guide>
        <p15:guide id="2" pos="566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p:cNvSpPr/>
          <p:nvPr userDrawn="1"/>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5" name="Straight Connector 4"/>
          <p:cNvCxnSpPr/>
          <p:nvPr userDrawn="1"/>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5588001" y="4894029"/>
            <a:ext cx="6063884" cy="6095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3125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6" name="Rectangle 55"/>
          <p:cNvSpPr/>
          <p:nvPr userDrawn="1"/>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8" name="Picture 5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59" name="Rectangle 58"/>
          <p:cNvSpPr/>
          <p:nvPr userDrawn="1"/>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0" name="Picture 5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61" name="Rectangle 60"/>
          <p:cNvSpPr/>
          <p:nvPr userDrawn="1"/>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62" name="Picture 6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63" name="Rectangle 62"/>
          <p:cNvSpPr/>
          <p:nvPr userDrawn="1"/>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64" name="Picture 6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65" name="Rectangle 64"/>
          <p:cNvSpPr/>
          <p:nvPr userDrawn="1"/>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66" name="Picture 6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67" name="Rectangle 66"/>
          <p:cNvSpPr/>
          <p:nvPr userDrawn="1"/>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72" name="Picture 2" descr="D:\work\Laptop\office purpose\prodapt_Logos\prodapt_logo.png"/>
          <p:cNvPicPr>
            <a:picLocks noChangeAspect="1" noChangeArrowheads="1"/>
          </p:cNvPicPr>
          <p:nvPr userDrawn="1"/>
        </p:nvPicPr>
        <p:blipFill>
          <a:blip r:embed="rId6" cstate="print"/>
          <a:srcRect/>
          <a:stretch>
            <a:fillRect/>
          </a:stretch>
        </p:blipFill>
        <p:spPr bwMode="auto">
          <a:xfrm>
            <a:off x="9544335" y="2125469"/>
            <a:ext cx="2152547" cy="592331"/>
          </a:xfrm>
          <a:prstGeom prst="rect">
            <a:avLst/>
          </a:prstGeom>
          <a:noFill/>
        </p:spPr>
      </p:pic>
      <p:pic>
        <p:nvPicPr>
          <p:cNvPr id="73" name="Picture 7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74" name="Rectangle 73"/>
          <p:cNvSpPr/>
          <p:nvPr userDrawn="1"/>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75" name="Rectangle 74"/>
          <p:cNvSpPr/>
          <p:nvPr userDrawn="1"/>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34" name="Rectangle 33"/>
          <p:cNvSpPr/>
          <p:nvPr userDrawn="1"/>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35" name="Rectangle 34"/>
          <p:cNvSpPr/>
          <p:nvPr userDrawn="1"/>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36" name="Rectangle 35"/>
          <p:cNvSpPr/>
          <p:nvPr userDrawn="1"/>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39" name="Rectangle 38"/>
          <p:cNvSpPr/>
          <p:nvPr userDrawn="1"/>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41" name="Rectangle 40"/>
          <p:cNvSpPr/>
          <p:nvPr userDrawn="1"/>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42" name="Rectangle 41"/>
          <p:cNvSpPr/>
          <p:nvPr userDrawn="1"/>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43" name="Rectangle 42"/>
          <p:cNvSpPr/>
          <p:nvPr userDrawn="1"/>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44" name="Rectangle 43"/>
          <p:cNvSpPr/>
          <p:nvPr userDrawn="1"/>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45" name="Rectangle 44"/>
          <p:cNvSpPr/>
          <p:nvPr userDrawn="1"/>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46" name="Rectangle 45"/>
          <p:cNvSpPr/>
          <p:nvPr userDrawn="1"/>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47" name="Rectangle 46"/>
          <p:cNvSpPr/>
          <p:nvPr userDrawn="1"/>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48" name="Rectangle 47"/>
          <p:cNvSpPr/>
          <p:nvPr userDrawn="1"/>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49" name="Rectangle 48"/>
          <p:cNvSpPr/>
          <p:nvPr userDrawn="1"/>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51" name="Rectangle 50"/>
          <p:cNvSpPr/>
          <p:nvPr userDrawn="1"/>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52" name="Rectangle 51"/>
          <p:cNvSpPr/>
          <p:nvPr userDrawn="1"/>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38" name="Picture 3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50" name="Rectangle 49"/>
          <p:cNvSpPr/>
          <p:nvPr userDrawn="1"/>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spTree>
    <p:extLst>
      <p:ext uri="{BB962C8B-B14F-4D97-AF65-F5344CB8AC3E}">
        <p14:creationId xmlns:p14="http://schemas.microsoft.com/office/powerpoint/2010/main" val="2322573914"/>
      </p:ext>
    </p:extLst>
  </p:cSld>
  <p:clrMapOvr>
    <a:masterClrMapping/>
  </p:clrMapOvr>
  <p:extLst mod="1">
    <p:ext uri="{DCECCB84-F9BA-43D5-87BE-67443E8EF086}">
      <p15:sldGuideLst xmlns:p15="http://schemas.microsoft.com/office/powerpoint/2012/main">
        <p15:guide id="1" orient="horz" pos="2196">
          <p15:clr>
            <a:srgbClr val="FBAE40"/>
          </p15:clr>
        </p15:guide>
        <p15:guide id="2" pos="1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2" name="Title 1"/>
          <p:cNvSpPr>
            <a:spLocks noGrp="1"/>
          </p:cNvSpPr>
          <p:nvPr>
            <p:ph type="title"/>
          </p:nvPr>
        </p:nvSpPr>
        <p:spPr>
          <a:xfrm>
            <a:off x="406400" y="-1"/>
            <a:ext cx="11476299" cy="876988"/>
          </a:xfrm>
        </p:spPr>
        <p:txBody>
          <a:bodyPr vert="horz" lIns="91440" tIns="45720" rIns="91440" bIns="45720" rtlCol="0" anchor="ctr">
            <a:noAutofit/>
          </a:bodyPr>
          <a:lstStyle>
            <a:lvl1pPr>
              <a:defRPr lang="en-US" dirty="0">
                <a:latin typeface="Corbel" panose="020B0503020204020204" pitchFamily="34" charset="0"/>
              </a:defRPr>
            </a:lvl1pPr>
          </a:lstStyle>
          <a:p>
            <a:pPr lvl="0"/>
            <a:r>
              <a:rPr lang="en-US"/>
              <a:t>Click to edit Master title style</a:t>
            </a:r>
            <a:endParaRPr lang="en-US" dirty="0"/>
          </a:p>
        </p:txBody>
      </p:sp>
      <p:sp>
        <p:nvSpPr>
          <p:cNvPr id="3" name="Content Placeholder 2"/>
          <p:cNvSpPr>
            <a:spLocks noGrp="1"/>
          </p:cNvSpPr>
          <p:nvPr>
            <p:ph idx="1"/>
          </p:nvPr>
        </p:nvSpPr>
        <p:spPr>
          <a:xfrm>
            <a:off x="406400" y="1092200"/>
            <a:ext cx="11480800" cy="5283200"/>
          </a:xfrm>
        </p:spPr>
        <p:txBody>
          <a:bodyPr>
            <a:normAutofit/>
          </a:bodyPr>
          <a:lstStyle>
            <a:lvl1pPr marL="457189" indent="-457189">
              <a:buFont typeface="Arial" pitchFamily="34" charset="0"/>
              <a:buChar char="•"/>
              <a:defRPr sz="2667">
                <a:latin typeface="Corbel" panose="020B0503020204020204" pitchFamily="34" charset="0"/>
              </a:defRPr>
            </a:lvl1pPr>
            <a:lvl2pPr marL="990575" indent="-380990">
              <a:buFont typeface="Arial" pitchFamily="34" charset="0"/>
              <a:buChar char="•"/>
              <a:defRPr sz="2400">
                <a:latin typeface="Corbel" panose="020B0503020204020204" pitchFamily="34" charset="0"/>
              </a:defRPr>
            </a:lvl2pPr>
            <a:lvl3pPr marL="1523962" indent="-304792">
              <a:buFont typeface="Arial" pitchFamily="34" charset="0"/>
              <a:buChar char="•"/>
              <a:defRPr sz="2133">
                <a:latin typeface="Corbel" panose="020B0503020204020204" pitchFamily="34" charset="0"/>
              </a:defRPr>
            </a:lvl3pPr>
            <a:lvl4pPr marL="2133547" indent="-304792">
              <a:buFont typeface="Arial" pitchFamily="34" charset="0"/>
              <a:buChar char="•"/>
              <a:defRPr sz="1867">
                <a:latin typeface="Corbel" panose="020B0503020204020204" pitchFamily="34" charset="0"/>
              </a:defRPr>
            </a:lvl4pPr>
            <a:lvl5pPr marL="2743131" indent="-304792">
              <a:buFont typeface="Arial" pitchFamily="34" charset="0"/>
              <a:buChar char="•"/>
              <a:defRPr sz="1867">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p:nvSpPr>
        <p:spPr>
          <a:xfrm>
            <a:off x="6096000" y="6707262"/>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white"/>
                </a:solidFill>
                <a:latin typeface="Corbel"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6" name="Rectangle 15"/>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7"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4" name="Rectangle 13"/>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8" name="Rectangle 17"/>
          <p:cNvSpPr/>
          <p:nvPr userDrawn="1"/>
        </p:nvSpPr>
        <p:spPr>
          <a:xfrm>
            <a:off x="6096000" y="6707262"/>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white"/>
                </a:solidFill>
                <a:latin typeface="Corbel" pitchFamily="34" charset="0"/>
              </a:rPr>
              <a:t>Confidential &amp; Restricted</a:t>
            </a:r>
          </a:p>
        </p:txBody>
      </p:sp>
      <p:pic>
        <p:nvPicPr>
          <p:cNvPr id="1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21"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Triangle 21"/>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6102458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4" name="Rectangle 13"/>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7" name="Rectangle 16"/>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8"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609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itle 1"/>
          <p:cNvSpPr>
            <a:spLocks noGrp="1"/>
          </p:cNvSpPr>
          <p:nvPr>
            <p:ph type="title"/>
          </p:nvPr>
        </p:nvSpPr>
        <p:spPr>
          <a:xfrm>
            <a:off x="406400" y="17228"/>
            <a:ext cx="11160683" cy="859760"/>
          </a:xfrm>
        </p:spPr>
        <p:txBody>
          <a:bodyPr anchor="ctr" anchorCtr="0"/>
          <a:lstStyle>
            <a:lvl1pPr>
              <a:defRPr sz="2667" b="0" i="0">
                <a:latin typeface="Corbel" panose="020B0503020204020204" pitchFamily="34" charset="0"/>
              </a:defRPr>
            </a:lvl1pPr>
          </a:lstStyle>
          <a:p>
            <a:r>
              <a:rPr lang="en-US"/>
              <a:t>Click to edit Master title style</a:t>
            </a:r>
            <a:endParaRPr lang="en-US" dirty="0"/>
          </a:p>
        </p:txBody>
      </p:sp>
      <p:sp>
        <p:nvSpPr>
          <p:cNvPr id="11" name="Right Triangle 10"/>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3" name="Rectangle 12"/>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5"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21"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Triangle 21"/>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55815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1" name="Rectangle 10"/>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2"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406400" y="1"/>
            <a:ext cx="11480800" cy="876988"/>
          </a:xfrm>
        </p:spPr>
        <p:txBody>
          <a:bodyPr/>
          <a:lstStyle>
            <a:lvl1pPr>
              <a:defRPr sz="2667" b="0" i="0">
                <a:latin typeface="Corbel" panose="020B0503020204020204" pitchFamily="34" charset="0"/>
              </a:defRPr>
            </a:lvl1pPr>
          </a:lstStyle>
          <a:p>
            <a:r>
              <a:rPr lang="en-US"/>
              <a:t>Click to edit Master title style</a:t>
            </a:r>
            <a:endParaRPr lang="en-US" dirty="0"/>
          </a:p>
        </p:txBody>
      </p:sp>
      <p:sp>
        <p:nvSpPr>
          <p:cNvPr id="13" name="Rectangle 12"/>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4" name="Right Triangle 13"/>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pic>
        <p:nvPicPr>
          <p:cNvPr id="15"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20" name="Right Triangle 19"/>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322148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5" name="Straight Connector 4"/>
          <p:cNvCxnSpPr/>
          <p:nvPr/>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5588001" y="4894029"/>
            <a:ext cx="6063884" cy="6095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a:t>Click to edit Master title style</a:t>
            </a:r>
            <a:endParaRPr lang="en-US" dirty="0"/>
          </a:p>
        </p:txBody>
      </p:sp>
      <p:sp>
        <p:nvSpPr>
          <p:cNvPr id="9" name="Right Triangle 8"/>
          <p:cNvSpPr/>
          <p:nvPr/>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8" name="Rectangle 7"/>
          <p:cNvSpPr/>
          <p:nvPr userDrawn="1"/>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0" name="Straight Connector 9"/>
          <p:cNvCxnSpPr/>
          <p:nvPr userDrawn="1"/>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13566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6" name="Rectangle 55"/>
          <p:cNvSpPr/>
          <p:nvPr/>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59" name="Rectangle 58"/>
          <p:cNvSpPr/>
          <p:nvPr/>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61" name="Rectangle 60"/>
          <p:cNvSpPr/>
          <p:nvPr/>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63" name="Rectangle 62"/>
          <p:cNvSpPr/>
          <p:nvPr/>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65" name="Rectangle 64"/>
          <p:cNvSpPr/>
          <p:nvPr/>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66" name="Picture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67" name="Rectangle 66"/>
          <p:cNvSpPr/>
          <p:nvPr/>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72" name="Picture 2" descr="D:\work\Laptop\office purpose\prodapt_Logos\prodapt_logo.png"/>
          <p:cNvPicPr>
            <a:picLocks noChangeAspect="1" noChangeArrowheads="1"/>
          </p:cNvPicPr>
          <p:nvPr/>
        </p:nvPicPr>
        <p:blipFill>
          <a:blip r:embed="rId6" cstate="print"/>
          <a:srcRect/>
          <a:stretch>
            <a:fillRect/>
          </a:stretch>
        </p:blipFill>
        <p:spPr bwMode="auto">
          <a:xfrm>
            <a:off x="9544335" y="2125469"/>
            <a:ext cx="2152547" cy="592331"/>
          </a:xfrm>
          <a:prstGeom prst="rect">
            <a:avLst/>
          </a:prstGeom>
          <a:noFill/>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74" name="Rectangle 73"/>
          <p:cNvSpPr/>
          <p:nvPr/>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75" name="Rectangle 74"/>
          <p:cNvSpPr/>
          <p:nvPr/>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34" name="Rectangle 33"/>
          <p:cNvSpPr/>
          <p:nvPr/>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35" name="Rectangle 34"/>
          <p:cNvSpPr/>
          <p:nvPr/>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36" name="Rectangle 35"/>
          <p:cNvSpPr/>
          <p:nvPr/>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39" name="Rectangle 38"/>
          <p:cNvSpPr/>
          <p:nvPr/>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41" name="Rectangle 40"/>
          <p:cNvSpPr/>
          <p:nvPr/>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42" name="Rectangle 41"/>
          <p:cNvSpPr/>
          <p:nvPr/>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43" name="Rectangle 42"/>
          <p:cNvSpPr/>
          <p:nvPr/>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44" name="Rectangle 43"/>
          <p:cNvSpPr/>
          <p:nvPr/>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45" name="Rectangle 44"/>
          <p:cNvSpPr/>
          <p:nvPr/>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46" name="Rectangle 45"/>
          <p:cNvSpPr/>
          <p:nvPr/>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47" name="Rectangle 46"/>
          <p:cNvSpPr/>
          <p:nvPr/>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48" name="Rectangle 47"/>
          <p:cNvSpPr/>
          <p:nvPr/>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49" name="Rectangle 48"/>
          <p:cNvSpPr/>
          <p:nvPr/>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51" name="Rectangle 50"/>
          <p:cNvSpPr/>
          <p:nvPr/>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52" name="Rectangle 51"/>
          <p:cNvSpPr/>
          <p:nvPr/>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50" name="Rectangle 49"/>
          <p:cNvSpPr/>
          <p:nvPr/>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4" name="Picture 5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5" name="Rectangle 54"/>
          <p:cNvSpPr/>
          <p:nvPr userDrawn="1"/>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7" name="Picture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68" name="Rectangle 67"/>
          <p:cNvSpPr/>
          <p:nvPr userDrawn="1"/>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9" name="Picture 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70" name="Rectangle 69"/>
          <p:cNvSpPr/>
          <p:nvPr userDrawn="1"/>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71" name="Picture 7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76" name="Rectangle 75"/>
          <p:cNvSpPr/>
          <p:nvPr userDrawn="1"/>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77" name="Picture 7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78" name="Rectangle 77"/>
          <p:cNvSpPr/>
          <p:nvPr userDrawn="1"/>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79" name="Picture 7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80" name="Rectangle 79"/>
          <p:cNvSpPr/>
          <p:nvPr userDrawn="1"/>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81" name="Picture 2" descr="D:\work\Laptop\office purpose\prodapt_Logos\prodapt_logo.png"/>
          <p:cNvPicPr>
            <a:picLocks noChangeAspect="1" noChangeArrowheads="1"/>
          </p:cNvPicPr>
          <p:nvPr userDrawn="1"/>
        </p:nvPicPr>
        <p:blipFill>
          <a:blip r:embed="rId6" cstate="print"/>
          <a:srcRect/>
          <a:stretch>
            <a:fillRect/>
          </a:stretch>
        </p:blipFill>
        <p:spPr bwMode="auto">
          <a:xfrm>
            <a:off x="9544335" y="2125469"/>
            <a:ext cx="2152547" cy="592331"/>
          </a:xfrm>
          <a:prstGeom prst="rect">
            <a:avLst/>
          </a:prstGeom>
          <a:noFill/>
        </p:spPr>
      </p:pic>
      <p:pic>
        <p:nvPicPr>
          <p:cNvPr id="82" name="Picture 8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83" name="Rectangle 82"/>
          <p:cNvSpPr/>
          <p:nvPr userDrawn="1"/>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84" name="Rectangle 83"/>
          <p:cNvSpPr/>
          <p:nvPr userDrawn="1"/>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85" name="Rectangle 84"/>
          <p:cNvSpPr/>
          <p:nvPr userDrawn="1"/>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86" name="Rectangle 85"/>
          <p:cNvSpPr/>
          <p:nvPr userDrawn="1"/>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87" name="Rectangle 86"/>
          <p:cNvSpPr/>
          <p:nvPr userDrawn="1"/>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88" name="Rectangle 87"/>
          <p:cNvSpPr/>
          <p:nvPr userDrawn="1"/>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89" name="Rectangle 88"/>
          <p:cNvSpPr/>
          <p:nvPr userDrawn="1"/>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90" name="Rectangle 89"/>
          <p:cNvSpPr/>
          <p:nvPr userDrawn="1"/>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91" name="Rectangle 90"/>
          <p:cNvSpPr/>
          <p:nvPr userDrawn="1"/>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92" name="Rectangle 91"/>
          <p:cNvSpPr/>
          <p:nvPr userDrawn="1"/>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93" name="Rectangle 92"/>
          <p:cNvSpPr/>
          <p:nvPr userDrawn="1"/>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94" name="Rectangle 93"/>
          <p:cNvSpPr/>
          <p:nvPr userDrawn="1"/>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95" name="Rectangle 94"/>
          <p:cNvSpPr/>
          <p:nvPr userDrawn="1"/>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96" name="Rectangle 95"/>
          <p:cNvSpPr/>
          <p:nvPr userDrawn="1"/>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97" name="Rectangle 96"/>
          <p:cNvSpPr/>
          <p:nvPr userDrawn="1"/>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98" name="Rectangle 97"/>
          <p:cNvSpPr/>
          <p:nvPr userDrawn="1"/>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99" name="Rectangle 98"/>
          <p:cNvSpPr/>
          <p:nvPr userDrawn="1"/>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100" name="Picture 9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101" name="Rectangle 100"/>
          <p:cNvSpPr/>
          <p:nvPr userDrawn="1"/>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spTree>
    <p:extLst>
      <p:ext uri="{BB962C8B-B14F-4D97-AF65-F5344CB8AC3E}">
        <p14:creationId xmlns:p14="http://schemas.microsoft.com/office/powerpoint/2010/main" val="4279986910"/>
      </p:ext>
    </p:extLst>
  </p:cSld>
  <p:clrMapOvr>
    <a:masterClrMapping/>
  </p:clrMapOvr>
  <p:extLst>
    <p:ext uri="{DCECCB84-F9BA-43D5-87BE-67443E8EF086}">
      <p15:sldGuideLst xmlns:p15="http://schemas.microsoft.com/office/powerpoint/2012/main">
        <p15:guide id="1" orient="horz" pos="2196">
          <p15:clr>
            <a:srgbClr val="FBAE40"/>
          </p15:clr>
        </p15:guide>
        <p15:guide id="2" pos="12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Rectangle 8"/>
          <p:cNvSpPr/>
          <p:nvPr userDrawn="1"/>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2" name="Straight Connector 11"/>
          <p:cNvCxnSpPr/>
          <p:nvPr userDrawn="1"/>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588001" y="4784305"/>
            <a:ext cx="6063884" cy="609599"/>
          </a:xfrm>
        </p:spPr>
        <p:txBody>
          <a:bodyPr/>
          <a:lstStyle>
            <a:lvl1pPr algn="l">
              <a:defRPr lang="en-US" sz="32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5588000" y="5461000"/>
            <a:ext cx="6096000" cy="508000"/>
          </a:xfrm>
        </p:spPr>
        <p:txBody>
          <a:bodyPr>
            <a:noAutofit/>
          </a:bodyPr>
          <a:lstStyle>
            <a:lvl1pPr marL="457189" indent="-457189">
              <a:buNone/>
              <a:defRPr lang="en-US" sz="2133" dirty="0" smtClean="0">
                <a:solidFill>
                  <a:schemeClr val="bg1"/>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277979711"/>
      </p:ext>
    </p:extLst>
  </p:cSld>
  <p:clrMapOvr>
    <a:masterClrMapping/>
  </p:clrMapOvr>
  <p:extLst mod="1">
    <p:ext uri="{DCECCB84-F9BA-43D5-87BE-67443E8EF086}">
      <p15:sldGuideLst xmlns:p15="http://schemas.microsoft.com/office/powerpoint/2012/main">
        <p15:guide id="1" orient="horz" pos="84">
          <p15:clr>
            <a:srgbClr val="FBAE40"/>
          </p15:clr>
        </p15:guide>
        <p15:guide id="2" pos="56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4" name="Rectangle 13"/>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7" name="Rectangle 16"/>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609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dirty="0"/>
              <a:t>Click to edit Master text styles</a:t>
            </a:r>
          </a:p>
          <a:p>
            <a:pPr lvl="1">
              <a:buChar char="•"/>
            </a:pPr>
            <a:r>
              <a:rPr lang="en-US" dirty="0"/>
              <a:t>Second level</a:t>
            </a:r>
          </a:p>
          <a:p>
            <a:pPr marL="1600160" lvl="2" indent="-380990"/>
            <a:r>
              <a:rPr lang="en-US" dirty="0"/>
              <a:t>Third level</a:t>
            </a:r>
          </a:p>
          <a:p>
            <a:pPr marL="2209745" lvl="3" indent="-380990">
              <a:buChar char="•"/>
            </a:pPr>
            <a:r>
              <a:rPr lang="en-US" dirty="0"/>
              <a:t>Fourth level</a:t>
            </a:r>
          </a:p>
          <a:p>
            <a:pPr marL="2819330" lvl="4" indent="-380990">
              <a:buChar char="•"/>
            </a:pPr>
            <a:r>
              <a:rPr lang="en-US" dirty="0"/>
              <a:t>Fifth level</a:t>
            </a:r>
          </a:p>
        </p:txBody>
      </p:sp>
      <p:sp>
        <p:nvSpPr>
          <p:cNvPr id="4" name="Content Placeholder 3"/>
          <p:cNvSpPr>
            <a:spLocks noGrp="1"/>
          </p:cNvSpPr>
          <p:nvPr>
            <p:ph sz="half" idx="2"/>
          </p:nvPr>
        </p:nvSpPr>
        <p:spPr>
          <a:xfrm>
            <a:off x="6197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dirty="0"/>
              <a:t>Click to edit Master text styles</a:t>
            </a:r>
          </a:p>
          <a:p>
            <a:pPr lvl="1">
              <a:buChar char="•"/>
            </a:pPr>
            <a:r>
              <a:rPr lang="en-US" dirty="0"/>
              <a:t>Second level</a:t>
            </a:r>
          </a:p>
          <a:p>
            <a:pPr marL="1600160" lvl="2" indent="-380990"/>
            <a:r>
              <a:rPr lang="en-US" dirty="0"/>
              <a:t>Third level</a:t>
            </a:r>
          </a:p>
          <a:p>
            <a:pPr marL="2209745" lvl="3" indent="-380990">
              <a:buChar char="•"/>
            </a:pPr>
            <a:r>
              <a:rPr lang="en-US" dirty="0"/>
              <a:t>Fourth level</a:t>
            </a:r>
          </a:p>
          <a:p>
            <a:pPr marL="2819330" lvl="4" indent="-380990">
              <a:buChar char="•"/>
            </a:pPr>
            <a:r>
              <a:rPr lang="en-US" dirty="0"/>
              <a:t>Fifth level</a:t>
            </a:r>
          </a:p>
        </p:txBody>
      </p:sp>
      <p:sp>
        <p:nvSpPr>
          <p:cNvPr id="20" name="Title 1"/>
          <p:cNvSpPr>
            <a:spLocks noGrp="1"/>
          </p:cNvSpPr>
          <p:nvPr>
            <p:ph type="title"/>
          </p:nvPr>
        </p:nvSpPr>
        <p:spPr>
          <a:xfrm>
            <a:off x="406400" y="17228"/>
            <a:ext cx="11160683" cy="859760"/>
          </a:xfrm>
        </p:spPr>
        <p:txBody>
          <a:bodyPr anchor="ctr" anchorCtr="0"/>
          <a:lstStyle>
            <a:lvl1pPr>
              <a:defRPr sz="2667" b="0" i="0">
                <a:latin typeface="Corbel" panose="020B0503020204020204" pitchFamily="34" charset="0"/>
              </a:defRPr>
            </a:lvl1pPr>
          </a:lstStyle>
          <a:p>
            <a:endParaRPr lang="en-US" dirty="0"/>
          </a:p>
        </p:txBody>
      </p:sp>
      <p:sp>
        <p:nvSpPr>
          <p:cNvPr id="11" name="Right Triangle 10"/>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22378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406400" y="1"/>
            <a:ext cx="11480800" cy="876988"/>
          </a:xfrm>
        </p:spPr>
        <p:txBody>
          <a:bodyPr/>
          <a:lstStyle>
            <a:lvl1pPr>
              <a:defRPr sz="2667"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4" name="Right Triangle 13"/>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7611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0"/>
            <a:ext cx="11480800" cy="889000"/>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Text Placeholder 2"/>
          <p:cNvSpPr>
            <a:spLocks noGrp="1"/>
          </p:cNvSpPr>
          <p:nvPr>
            <p:ph type="body" idx="1"/>
          </p:nvPr>
        </p:nvSpPr>
        <p:spPr>
          <a:xfrm>
            <a:off x="406400" y="1092200"/>
            <a:ext cx="11480800" cy="5283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5087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1219170" rtl="0" eaLnBrk="1" latinLnBrk="0" hangingPunct="1">
        <a:spcBef>
          <a:spcPct val="0"/>
        </a:spcBef>
        <a:buNone/>
        <a:defRPr lang="en-US" sz="2667" b="0" i="0" kern="1200" dirty="0">
          <a:solidFill>
            <a:schemeClr val="tx2"/>
          </a:solidFill>
          <a:latin typeface="Corbel" panose="020B0503020204020204" pitchFamily="34" charset="0"/>
          <a:ea typeface="+mj-ea"/>
          <a:cs typeface="Corbel" panose="020B0503020204020204" pitchFamily="34" charset="0"/>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orbel" panose="020B0503020204020204"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orbel" panose="020B0503020204020204"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orbel" panose="020B0503020204020204"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orbel" panose="020B0503020204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username@10.95.101.109" TargetMode="External"/><Relationship Id="rId2" Type="http://schemas.openxmlformats.org/officeDocument/2006/relationships/hyperlink" Target="mailto:username@172.23.100.15" TargetMode="External"/><Relationship Id="rId1" Type="http://schemas.openxmlformats.org/officeDocument/2006/relationships/slideLayout" Target="../slideLayouts/slideLayout2.xml"/><Relationship Id="rId4" Type="http://schemas.openxmlformats.org/officeDocument/2006/relationships/hyperlink" Target="https://localhost:9090/dawn/manag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lpereira.contractor@libertyglobal.com" TargetMode="External"/><Relationship Id="rId2" Type="http://schemas.openxmlformats.org/officeDocument/2006/relationships/hyperlink" Target="mailto:krunoslav.misic@telenetgroup.be" TargetMode="External"/><Relationship Id="rId1" Type="http://schemas.openxmlformats.org/officeDocument/2006/relationships/slideLayout" Target="../slideLayouts/slideLayout2.xml"/><Relationship Id="rId4" Type="http://schemas.openxmlformats.org/officeDocument/2006/relationships/hyperlink" Target="mailto:madelmann@libertygloba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7184314" y="4959457"/>
            <a:ext cx="3199539" cy="844658"/>
          </a:xfrm>
        </p:spPr>
        <p:txBody>
          <a:bodyPr/>
          <a:lstStyle/>
          <a:p>
            <a:pPr algn="ctr"/>
            <a:r>
              <a:rPr lang="en-US" b="1" dirty="0">
                <a:solidFill>
                  <a:schemeClr val="tx2">
                    <a:lumMod val="50000"/>
                  </a:schemeClr>
                </a:solidFill>
              </a:rPr>
              <a:t>Gopalakrishnan C  </a:t>
            </a:r>
          </a:p>
          <a:p>
            <a:pPr algn="ctr"/>
            <a:r>
              <a:rPr lang="en-US" b="1" dirty="0">
                <a:solidFill>
                  <a:schemeClr val="tx2">
                    <a:lumMod val="50000"/>
                  </a:schemeClr>
                </a:solidFill>
              </a:rPr>
              <a:t>Aishwaryalakshmi S</a:t>
            </a:r>
          </a:p>
        </p:txBody>
      </p:sp>
      <p:sp>
        <p:nvSpPr>
          <p:cNvPr id="2" name="TextBox 1">
            <a:extLst>
              <a:ext uri="{FF2B5EF4-FFF2-40B4-BE49-F238E27FC236}">
                <a16:creationId xmlns:a16="http://schemas.microsoft.com/office/drawing/2014/main" id="{D8604B62-D713-4D82-9202-F3C8C14F1FAE}"/>
              </a:ext>
            </a:extLst>
          </p:cNvPr>
          <p:cNvSpPr txBox="1"/>
          <p:nvPr/>
        </p:nvSpPr>
        <p:spPr>
          <a:xfrm>
            <a:off x="2805193" y="1154620"/>
            <a:ext cx="5897104" cy="1200329"/>
          </a:xfrm>
          <a:prstGeom prst="rect">
            <a:avLst/>
          </a:prstGeom>
          <a:noFill/>
        </p:spPr>
        <p:txBody>
          <a:bodyPr wrap="square" rtlCol="0">
            <a:spAutoFit/>
          </a:bodyPr>
          <a:lstStyle/>
          <a:p>
            <a:r>
              <a:rPr lang="en-US" sz="3600" b="1" dirty="0">
                <a:solidFill>
                  <a:srgbClr val="29397D"/>
                </a:solidFill>
                <a:ea typeface="+mj-ea"/>
              </a:rPr>
              <a:t>ACS – SDIL Deployment Team 				</a:t>
            </a:r>
            <a:r>
              <a:rPr lang="en-US" b="1" dirty="0">
                <a:solidFill>
                  <a:srgbClr val="29397D"/>
                </a:solidFill>
                <a:ea typeface="+mj-ea"/>
              </a:rPr>
              <a:t>- Knowledge Transfer</a:t>
            </a:r>
          </a:p>
        </p:txBody>
      </p:sp>
    </p:spTree>
    <p:extLst>
      <p:ext uri="{BB962C8B-B14F-4D97-AF65-F5344CB8AC3E}">
        <p14:creationId xmlns:p14="http://schemas.microsoft.com/office/powerpoint/2010/main" val="327075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AEE5-ECB7-407E-80CB-9F8B2B0A618C}"/>
              </a:ext>
            </a:extLst>
          </p:cNvPr>
          <p:cNvSpPr>
            <a:spLocks noGrp="1"/>
          </p:cNvSpPr>
          <p:nvPr>
            <p:ph type="title"/>
          </p:nvPr>
        </p:nvSpPr>
        <p:spPr/>
        <p:txBody>
          <a:bodyPr/>
          <a:lstStyle/>
          <a:p>
            <a:r>
              <a:rPr lang="en-US" dirty="0"/>
              <a:t>Deployment Stages</a:t>
            </a:r>
          </a:p>
        </p:txBody>
      </p:sp>
      <p:sp>
        <p:nvSpPr>
          <p:cNvPr id="4" name="Slide Number Placeholder 3">
            <a:extLst>
              <a:ext uri="{FF2B5EF4-FFF2-40B4-BE49-F238E27FC236}">
                <a16:creationId xmlns:a16="http://schemas.microsoft.com/office/drawing/2014/main" id="{6B1B2D77-B239-41A2-809E-FBD5FB6A635B}"/>
              </a:ext>
            </a:extLst>
          </p:cNvPr>
          <p:cNvSpPr>
            <a:spLocks noGrp="1"/>
          </p:cNvSpPr>
          <p:nvPr>
            <p:ph type="sldNum" sz="quarter" idx="4"/>
          </p:nvPr>
        </p:nvSpPr>
        <p:spPr/>
        <p:txBody>
          <a:bodyPr/>
          <a:lstStyle/>
          <a:p>
            <a:fld id="{B6F15528-21DE-4FAA-801E-634DDDAF4B2B}" type="slidenum">
              <a:rPr lang="en-US" smtClean="0">
                <a:solidFill>
                  <a:prstClr val="black"/>
                </a:solidFill>
              </a:rPr>
              <a:pPr/>
              <a:t>10</a:t>
            </a:fld>
            <a:endParaRPr lang="en-US" dirty="0">
              <a:solidFill>
                <a:prstClr val="black"/>
              </a:solidFill>
            </a:endParaRPr>
          </a:p>
        </p:txBody>
      </p:sp>
      <p:pic>
        <p:nvPicPr>
          <p:cNvPr id="1026" name="Picture 2" descr="http://192.168.28.37:8013/SDIL/wp-content/uploads/2019/01/Deployment-flow-1024x685.jpg">
            <a:extLst>
              <a:ext uri="{FF2B5EF4-FFF2-40B4-BE49-F238E27FC236}">
                <a16:creationId xmlns:a16="http://schemas.microsoft.com/office/drawing/2014/main" id="{9330E529-18D4-4BD9-9767-D84727BD12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897" y="1092200"/>
            <a:ext cx="7897805" cy="5283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6A47B46-2254-4C97-B182-84957C8A9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82" y="876986"/>
            <a:ext cx="10778036" cy="5655789"/>
          </a:xfrm>
          <a:prstGeom prst="rect">
            <a:avLst/>
          </a:prstGeom>
        </p:spPr>
      </p:pic>
    </p:spTree>
    <p:extLst>
      <p:ext uri="{BB962C8B-B14F-4D97-AF65-F5344CB8AC3E}">
        <p14:creationId xmlns:p14="http://schemas.microsoft.com/office/powerpoint/2010/main" val="217958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025-DF47-438D-937D-1A7674A23880}"/>
              </a:ext>
            </a:extLst>
          </p:cNvPr>
          <p:cNvSpPr>
            <a:spLocks noGrp="1"/>
          </p:cNvSpPr>
          <p:nvPr>
            <p:ph type="title"/>
          </p:nvPr>
        </p:nvSpPr>
        <p:spPr/>
        <p:txBody>
          <a:bodyPr/>
          <a:lstStyle/>
          <a:p>
            <a:br>
              <a:rPr lang="en-IE" b="1" dirty="0"/>
            </a:br>
            <a:r>
              <a:rPr lang="en-IE" b="1" dirty="0"/>
              <a:t>Start/Stop/Status Procedure</a:t>
            </a:r>
            <a:br>
              <a:rPr lang="en-US" dirty="0"/>
            </a:br>
            <a:endParaRPr lang="en-US" dirty="0"/>
          </a:p>
        </p:txBody>
      </p:sp>
      <p:sp>
        <p:nvSpPr>
          <p:cNvPr id="4" name="Slide Number Placeholder 3">
            <a:extLst>
              <a:ext uri="{FF2B5EF4-FFF2-40B4-BE49-F238E27FC236}">
                <a16:creationId xmlns:a16="http://schemas.microsoft.com/office/drawing/2014/main" id="{25A27F1E-A5B1-4237-BE82-7B6083835373}"/>
              </a:ext>
            </a:extLst>
          </p:cNvPr>
          <p:cNvSpPr>
            <a:spLocks noGrp="1"/>
          </p:cNvSpPr>
          <p:nvPr>
            <p:ph type="sldNum" sz="quarter" idx="4"/>
          </p:nvPr>
        </p:nvSpPr>
        <p:spPr/>
        <p:txBody>
          <a:bodyPr/>
          <a:lstStyle/>
          <a:p>
            <a:fld id="{B6F15528-21DE-4FAA-801E-634DDDAF4B2B}" type="slidenum">
              <a:rPr lang="en-US" smtClean="0">
                <a:solidFill>
                  <a:prstClr val="black"/>
                </a:solidFill>
              </a:rPr>
              <a:pPr/>
              <a:t>11</a:t>
            </a:fld>
            <a:endParaRPr lang="en-US" dirty="0">
              <a:solidFill>
                <a:prstClr val="black"/>
              </a:solidFill>
            </a:endParaRPr>
          </a:p>
        </p:txBody>
      </p:sp>
      <p:graphicFrame>
        <p:nvGraphicFramePr>
          <p:cNvPr id="6" name="Content Placeholder 5">
            <a:extLst>
              <a:ext uri="{FF2B5EF4-FFF2-40B4-BE49-F238E27FC236}">
                <a16:creationId xmlns:a16="http://schemas.microsoft.com/office/drawing/2014/main" id="{9083CA24-A8B5-4C06-98E4-B6DBEAA1AA05}"/>
              </a:ext>
            </a:extLst>
          </p:cNvPr>
          <p:cNvGraphicFramePr>
            <a:graphicFrameLocks noGrp="1"/>
          </p:cNvGraphicFramePr>
          <p:nvPr>
            <p:ph idx="1"/>
            <p:extLst>
              <p:ext uri="{D42A27DB-BD31-4B8C-83A1-F6EECF244321}">
                <p14:modId xmlns:p14="http://schemas.microsoft.com/office/powerpoint/2010/main" val="1475213159"/>
              </p:ext>
            </p:extLst>
          </p:nvPr>
        </p:nvGraphicFramePr>
        <p:xfrm>
          <a:off x="406400" y="1092200"/>
          <a:ext cx="11480800" cy="528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1291319-61FD-4E29-B0B7-C4589492A088}"/>
              </a:ext>
            </a:extLst>
          </p:cNvPr>
          <p:cNvSpPr txBox="1"/>
          <p:nvPr/>
        </p:nvSpPr>
        <p:spPr>
          <a:xfrm>
            <a:off x="1166070" y="1236671"/>
            <a:ext cx="9538283" cy="5078313"/>
          </a:xfrm>
          <a:prstGeom prst="rect">
            <a:avLst/>
          </a:prstGeom>
          <a:noFill/>
        </p:spPr>
        <p:txBody>
          <a:bodyPr wrap="square" rtlCol="0">
            <a:spAutoFit/>
          </a:bodyPr>
          <a:lstStyle/>
          <a:p>
            <a:pPr marL="285750" indent="-285750">
              <a:buClr>
                <a:srgbClr val="00B0F0"/>
              </a:buClr>
              <a:buFont typeface="Wingdings" panose="05000000000000000000" pitchFamily="2" charset="2"/>
              <a:buChar char="Ø"/>
            </a:pPr>
            <a:r>
              <a:rPr lang="en-IN" b="1" dirty="0"/>
              <a:t>Start MySQL service in both the DB Nodes :</a:t>
            </a:r>
          </a:p>
          <a:p>
            <a:pPr lvl="1"/>
            <a:r>
              <a:rPr lang="en-IN" dirty="0"/>
              <a:t># </a:t>
            </a:r>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mysql</a:t>
            </a:r>
            <a:r>
              <a:rPr lang="en-IN" b="1" dirty="0"/>
              <a:t> start </a:t>
            </a:r>
            <a:br>
              <a:rPr lang="en-IN" dirty="0"/>
            </a:br>
            <a:endParaRPr lang="en-IN" dirty="0"/>
          </a:p>
          <a:p>
            <a:pPr marL="285750" indent="-285750">
              <a:buClr>
                <a:srgbClr val="00B0F0"/>
              </a:buClr>
              <a:buFont typeface="Wingdings" panose="05000000000000000000" pitchFamily="2" charset="2"/>
              <a:buChar char="Ø"/>
            </a:pPr>
            <a:r>
              <a:rPr lang="en-IN" b="1" dirty="0"/>
              <a:t>Start </a:t>
            </a:r>
            <a:r>
              <a:rPr lang="en-IN" b="1" dirty="0" err="1"/>
              <a:t>axess_all_daemons</a:t>
            </a:r>
            <a:r>
              <a:rPr lang="en-IN" b="1" dirty="0"/>
              <a:t> service in all the NB/SB Nodes:</a:t>
            </a:r>
          </a:p>
          <a:p>
            <a:pPr lvl="1"/>
            <a:r>
              <a:rPr lang="en-IN" dirty="0"/>
              <a:t># </a:t>
            </a:r>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axess_all_daemons</a:t>
            </a:r>
            <a:r>
              <a:rPr lang="en-IN" b="1" dirty="0"/>
              <a:t> start</a:t>
            </a:r>
          </a:p>
          <a:p>
            <a:pPr lvl="1"/>
            <a:endParaRPr lang="en-IN" b="1" dirty="0"/>
          </a:p>
          <a:p>
            <a:pPr marL="285750" indent="-285750">
              <a:buClr>
                <a:srgbClr val="00B0F0"/>
              </a:buClr>
              <a:buFont typeface="Wingdings" panose="05000000000000000000" pitchFamily="2" charset="2"/>
              <a:buChar char="Ø"/>
            </a:pPr>
            <a:r>
              <a:rPr lang="en-IN" b="1" dirty="0"/>
              <a:t>Stop </a:t>
            </a:r>
            <a:r>
              <a:rPr lang="en-IN" b="1" dirty="0" err="1"/>
              <a:t>axess_all_daemons</a:t>
            </a:r>
            <a:r>
              <a:rPr lang="en-IN" b="1" dirty="0"/>
              <a:t> service in all the NB/SB Nodes:</a:t>
            </a:r>
          </a:p>
          <a:p>
            <a:pPr lvl="1"/>
            <a:r>
              <a:rPr lang="en-IN" dirty="0"/>
              <a:t># </a:t>
            </a:r>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axess_all_daemons</a:t>
            </a:r>
            <a:r>
              <a:rPr lang="en-IN" b="1" dirty="0"/>
              <a:t> stop </a:t>
            </a:r>
          </a:p>
          <a:p>
            <a:pPr lvl="1"/>
            <a:endParaRPr lang="en-IN" dirty="0"/>
          </a:p>
          <a:p>
            <a:pPr marL="285750" indent="-285750">
              <a:buClr>
                <a:srgbClr val="00B0F0"/>
              </a:buClr>
              <a:buFont typeface="Wingdings" panose="05000000000000000000" pitchFamily="2" charset="2"/>
              <a:buChar char="Ø"/>
            </a:pPr>
            <a:r>
              <a:rPr lang="en-IN" b="1" dirty="0"/>
              <a:t>Stop </a:t>
            </a:r>
            <a:r>
              <a:rPr lang="en-IN" b="1" dirty="0" err="1"/>
              <a:t>mysql</a:t>
            </a:r>
            <a:r>
              <a:rPr lang="en-IN" b="1" dirty="0"/>
              <a:t> service in both the DB Nodes :</a:t>
            </a:r>
          </a:p>
          <a:p>
            <a:pPr lvl="1"/>
            <a:r>
              <a:rPr lang="en-IN" dirty="0"/>
              <a:t># </a:t>
            </a:r>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mysql</a:t>
            </a:r>
            <a:r>
              <a:rPr lang="en-IN" b="1" dirty="0"/>
              <a:t> stop </a:t>
            </a:r>
          </a:p>
          <a:p>
            <a:pPr lvl="1"/>
            <a:endParaRPr lang="en-IN" b="1" dirty="0"/>
          </a:p>
          <a:p>
            <a:pPr marL="285750" indent="-285750">
              <a:buClr>
                <a:srgbClr val="00B0F0"/>
              </a:buClr>
              <a:buFont typeface="Wingdings" panose="05000000000000000000" pitchFamily="2" charset="2"/>
              <a:buChar char="Ø"/>
            </a:pPr>
            <a:r>
              <a:rPr lang="en-IN" b="1" dirty="0"/>
              <a:t>Status </a:t>
            </a:r>
            <a:r>
              <a:rPr lang="en-IN" b="1" dirty="0" err="1"/>
              <a:t>axess_all_daemons</a:t>
            </a:r>
            <a:r>
              <a:rPr lang="en-IN" b="1" dirty="0"/>
              <a:t> service in all the NB/SB Nodes:</a:t>
            </a:r>
          </a:p>
          <a:p>
            <a:pPr lvl="1"/>
            <a:r>
              <a:rPr lang="en-IN" dirty="0"/>
              <a:t># </a:t>
            </a:r>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axess_all_daemons</a:t>
            </a:r>
            <a:r>
              <a:rPr lang="en-IN" b="1" dirty="0"/>
              <a:t> status </a:t>
            </a:r>
          </a:p>
          <a:p>
            <a:pPr lvl="1"/>
            <a:endParaRPr lang="en-IN" dirty="0"/>
          </a:p>
          <a:p>
            <a:pPr marL="285750" indent="-285750">
              <a:buClr>
                <a:srgbClr val="00B0F0"/>
              </a:buClr>
              <a:buFont typeface="Wingdings" panose="05000000000000000000" pitchFamily="2" charset="2"/>
              <a:buChar char="Ø"/>
            </a:pPr>
            <a:r>
              <a:rPr lang="en-IN" b="1" dirty="0"/>
              <a:t>Status </a:t>
            </a:r>
            <a:r>
              <a:rPr lang="en-IN" b="1" dirty="0" err="1"/>
              <a:t>mysql</a:t>
            </a:r>
            <a:r>
              <a:rPr lang="en-IN" b="1" dirty="0"/>
              <a:t> service in both the DB Nodes :</a:t>
            </a:r>
          </a:p>
          <a:p>
            <a:pPr lvl="1"/>
            <a:r>
              <a:rPr lang="en-IN" dirty="0"/>
              <a:t># </a:t>
            </a:r>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mysql</a:t>
            </a:r>
            <a:r>
              <a:rPr lang="en-IN" b="1" dirty="0"/>
              <a:t> status </a:t>
            </a:r>
            <a:endParaRPr lang="en-US" dirty="0"/>
          </a:p>
          <a:p>
            <a:pPr lvl="1"/>
            <a:endParaRPr lang="en-US" dirty="0"/>
          </a:p>
        </p:txBody>
      </p:sp>
    </p:spTree>
    <p:extLst>
      <p:ext uri="{BB962C8B-B14F-4D97-AF65-F5344CB8AC3E}">
        <p14:creationId xmlns:p14="http://schemas.microsoft.com/office/powerpoint/2010/main" val="253405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025-DF47-438D-937D-1A7674A23880}"/>
              </a:ext>
            </a:extLst>
          </p:cNvPr>
          <p:cNvSpPr>
            <a:spLocks noGrp="1"/>
          </p:cNvSpPr>
          <p:nvPr>
            <p:ph type="title"/>
          </p:nvPr>
        </p:nvSpPr>
        <p:spPr/>
        <p:txBody>
          <a:bodyPr/>
          <a:lstStyle/>
          <a:p>
            <a:br>
              <a:rPr lang="en-IE" b="1" dirty="0"/>
            </a:br>
            <a:r>
              <a:rPr lang="en-IE" b="1" dirty="0"/>
              <a:t>DB Replication Procedure</a:t>
            </a:r>
            <a:br>
              <a:rPr lang="en-US" dirty="0"/>
            </a:br>
            <a:endParaRPr lang="en-US" dirty="0"/>
          </a:p>
        </p:txBody>
      </p:sp>
      <p:sp>
        <p:nvSpPr>
          <p:cNvPr id="4" name="Slide Number Placeholder 3">
            <a:extLst>
              <a:ext uri="{FF2B5EF4-FFF2-40B4-BE49-F238E27FC236}">
                <a16:creationId xmlns:a16="http://schemas.microsoft.com/office/drawing/2014/main" id="{25A27F1E-A5B1-4237-BE82-7B6083835373}"/>
              </a:ext>
            </a:extLst>
          </p:cNvPr>
          <p:cNvSpPr>
            <a:spLocks noGrp="1"/>
          </p:cNvSpPr>
          <p:nvPr>
            <p:ph type="sldNum" sz="quarter" idx="4"/>
          </p:nvPr>
        </p:nvSpPr>
        <p:spPr/>
        <p:txBody>
          <a:bodyPr/>
          <a:lstStyle/>
          <a:p>
            <a:fld id="{B6F15528-21DE-4FAA-801E-634DDDAF4B2B}" type="slidenum">
              <a:rPr lang="en-US" smtClean="0">
                <a:solidFill>
                  <a:prstClr val="black"/>
                </a:solidFill>
              </a:rPr>
              <a:pPr/>
              <a:t>12</a:t>
            </a:fld>
            <a:endParaRPr lang="en-US" dirty="0">
              <a:solidFill>
                <a:prstClr val="black"/>
              </a:solidFill>
            </a:endParaRPr>
          </a:p>
        </p:txBody>
      </p:sp>
      <p:sp>
        <p:nvSpPr>
          <p:cNvPr id="3" name="TextBox 2">
            <a:extLst>
              <a:ext uri="{FF2B5EF4-FFF2-40B4-BE49-F238E27FC236}">
                <a16:creationId xmlns:a16="http://schemas.microsoft.com/office/drawing/2014/main" id="{91291319-61FD-4E29-B0B7-C4589492A088}"/>
              </a:ext>
            </a:extLst>
          </p:cNvPr>
          <p:cNvSpPr txBox="1"/>
          <p:nvPr/>
        </p:nvSpPr>
        <p:spPr>
          <a:xfrm>
            <a:off x="437396" y="987492"/>
            <a:ext cx="8962325" cy="5324535"/>
          </a:xfrm>
          <a:prstGeom prst="rect">
            <a:avLst/>
          </a:prstGeom>
          <a:noFill/>
        </p:spPr>
        <p:txBody>
          <a:bodyPr wrap="square" rtlCol="0">
            <a:spAutoFit/>
          </a:bodyPr>
          <a:lstStyle/>
          <a:p>
            <a:pPr lvl="1"/>
            <a:r>
              <a:rPr lang="en-US" sz="1400" dirty="0"/>
              <a:t>      </a:t>
            </a:r>
            <a:r>
              <a:rPr lang="en-US" dirty="0"/>
              <a:t>Run the below commands to check the DB Replication manually.</a:t>
            </a:r>
          </a:p>
          <a:p>
            <a:pPr lvl="1"/>
            <a:endParaRPr lang="en-US" sz="1400" dirty="0"/>
          </a:p>
          <a:p>
            <a:pPr marL="1200150" lvl="2" indent="-285750">
              <a:buClr>
                <a:schemeClr val="accent6">
                  <a:lumMod val="75000"/>
                </a:schemeClr>
              </a:buClr>
              <a:buFont typeface="Wingdings" panose="05000000000000000000" pitchFamily="2" charset="2"/>
              <a:buChar char="v"/>
            </a:pPr>
            <a:r>
              <a:rPr lang="en-US" sz="1400" b="1" dirty="0"/>
              <a:t>DB01:</a:t>
            </a:r>
          </a:p>
          <a:p>
            <a:pPr lvl="3"/>
            <a:r>
              <a:rPr lang="en-US" sz="1400" dirty="0"/>
              <a:t># </a:t>
            </a:r>
            <a:r>
              <a:rPr lang="en-US" sz="1400" dirty="0" err="1"/>
              <a:t>sudo</a:t>
            </a:r>
            <a:r>
              <a:rPr lang="en-US" sz="1400" dirty="0"/>
              <a:t> /</a:t>
            </a:r>
            <a:r>
              <a:rPr lang="en-US" sz="1400" dirty="0" err="1"/>
              <a:t>usr</a:t>
            </a:r>
            <a:r>
              <a:rPr lang="en-US" sz="1400" dirty="0"/>
              <a:t>/</a:t>
            </a:r>
            <a:r>
              <a:rPr lang="en-US" sz="1400" dirty="0" err="1"/>
              <a:t>sbin</a:t>
            </a:r>
            <a:r>
              <a:rPr lang="en-US" sz="1400" dirty="0"/>
              <a:t>/chroot /app/opt/production_mysql_38/</a:t>
            </a:r>
          </a:p>
          <a:p>
            <a:pPr lvl="3"/>
            <a:r>
              <a:rPr lang="en-US" sz="1400" dirty="0"/>
              <a:t># </a:t>
            </a:r>
            <a:r>
              <a:rPr lang="en-US" sz="1400" dirty="0" err="1"/>
              <a:t>mysql</a:t>
            </a:r>
            <a:endParaRPr lang="en-US" sz="1400" dirty="0"/>
          </a:p>
          <a:p>
            <a:pPr lvl="3"/>
            <a:r>
              <a:rPr lang="en-US" sz="1400" dirty="0"/>
              <a:t>$ use dawn; </a:t>
            </a:r>
          </a:p>
          <a:p>
            <a:pPr lvl="3"/>
            <a:r>
              <a:rPr lang="en-US" sz="1400" dirty="0"/>
              <a:t>$ insert into </a:t>
            </a:r>
            <a:r>
              <a:rPr lang="en-US" sz="1400" dirty="0" err="1"/>
              <a:t>AXServiceLogTable</a:t>
            </a:r>
            <a:r>
              <a:rPr lang="en-US" sz="1400" dirty="0"/>
              <a:t>(</a:t>
            </a:r>
            <a:r>
              <a:rPr lang="en-US" sz="1400" dirty="0" err="1"/>
              <a:t>id,ts,logLevel,state,log</a:t>
            </a:r>
            <a:r>
              <a:rPr lang="en-US" sz="1400" dirty="0"/>
              <a:t>) values(100,999,9,0,'firstToSecond’);</a:t>
            </a:r>
          </a:p>
          <a:p>
            <a:pPr lvl="3"/>
            <a:endParaRPr lang="en-US" sz="1400" dirty="0"/>
          </a:p>
          <a:p>
            <a:pPr marL="1200150" lvl="2" indent="-285750">
              <a:buClr>
                <a:schemeClr val="accent6">
                  <a:lumMod val="75000"/>
                </a:schemeClr>
              </a:buClr>
              <a:buFont typeface="Wingdings" panose="05000000000000000000" pitchFamily="2" charset="2"/>
              <a:buChar char="v"/>
            </a:pPr>
            <a:r>
              <a:rPr lang="en-US" sz="1400" b="1" dirty="0"/>
              <a:t>DB02:</a:t>
            </a:r>
          </a:p>
          <a:p>
            <a:pPr lvl="3"/>
            <a:r>
              <a:rPr lang="en-US" sz="1400" dirty="0"/>
              <a:t># </a:t>
            </a:r>
            <a:r>
              <a:rPr lang="en-US" sz="1400" dirty="0" err="1"/>
              <a:t>sudo</a:t>
            </a:r>
            <a:r>
              <a:rPr lang="en-US" sz="1400" dirty="0"/>
              <a:t> /</a:t>
            </a:r>
            <a:r>
              <a:rPr lang="en-US" sz="1400" dirty="0" err="1"/>
              <a:t>usr</a:t>
            </a:r>
            <a:r>
              <a:rPr lang="en-US" sz="1400" dirty="0"/>
              <a:t>/</a:t>
            </a:r>
            <a:r>
              <a:rPr lang="en-US" sz="1400" dirty="0" err="1"/>
              <a:t>sbin</a:t>
            </a:r>
            <a:r>
              <a:rPr lang="en-US" sz="1400" dirty="0"/>
              <a:t>/chroot /app/opt/production_mysql_38/</a:t>
            </a:r>
          </a:p>
          <a:p>
            <a:pPr lvl="3"/>
            <a:r>
              <a:rPr lang="en-US" sz="1400" dirty="0"/>
              <a:t># </a:t>
            </a:r>
            <a:r>
              <a:rPr lang="en-US" sz="1400" dirty="0" err="1"/>
              <a:t>mysql</a:t>
            </a:r>
            <a:endParaRPr lang="en-US" sz="1400" dirty="0"/>
          </a:p>
          <a:p>
            <a:pPr lvl="3"/>
            <a:r>
              <a:rPr lang="en-US" sz="1400" dirty="0"/>
              <a:t>$ use dawn;</a:t>
            </a:r>
          </a:p>
          <a:p>
            <a:pPr lvl="3"/>
            <a:r>
              <a:rPr lang="en-US" sz="1400" dirty="0"/>
              <a:t>$ insert into </a:t>
            </a:r>
            <a:r>
              <a:rPr lang="en-US" sz="1400" dirty="0" err="1"/>
              <a:t>AXServiceLogTable</a:t>
            </a:r>
            <a:r>
              <a:rPr lang="en-US" sz="1400" dirty="0"/>
              <a:t>(</a:t>
            </a:r>
            <a:r>
              <a:rPr lang="en-US" sz="1400" dirty="0" err="1"/>
              <a:t>id,ts,logLevel,state,log</a:t>
            </a:r>
            <a:r>
              <a:rPr lang="en-US" sz="1400" dirty="0"/>
              <a:t>) values(100,999,9,0,'secondToFirst’);</a:t>
            </a:r>
          </a:p>
          <a:p>
            <a:pPr lvl="3"/>
            <a:endParaRPr lang="en-US" sz="1400" dirty="0"/>
          </a:p>
          <a:p>
            <a:pPr marL="1200150" lvl="2" indent="-285750">
              <a:buClr>
                <a:schemeClr val="accent6">
                  <a:lumMod val="75000"/>
                </a:schemeClr>
              </a:buClr>
              <a:buFont typeface="Wingdings" panose="05000000000000000000" pitchFamily="2" charset="2"/>
              <a:buChar char="v"/>
            </a:pPr>
            <a:r>
              <a:rPr lang="en-US" sz="1400" b="1" dirty="0"/>
              <a:t>Both DB01 &amp; DB02:</a:t>
            </a:r>
          </a:p>
          <a:p>
            <a:pPr lvl="1"/>
            <a:r>
              <a:rPr lang="en-US" sz="1400" dirty="0"/>
              <a:t>	           $ select count(*) from </a:t>
            </a:r>
            <a:r>
              <a:rPr lang="en-US" sz="1400" dirty="0" err="1"/>
              <a:t>AXServiceLogTable</a:t>
            </a:r>
            <a:r>
              <a:rPr lang="en-US" sz="1400" dirty="0"/>
              <a:t> where log in('</a:t>
            </a:r>
            <a:r>
              <a:rPr lang="en-US" sz="1400" dirty="0" err="1"/>
              <a:t>firstToSecond</a:t>
            </a:r>
            <a:r>
              <a:rPr lang="en-US" sz="1400" dirty="0"/>
              <a:t>','</a:t>
            </a:r>
            <a:r>
              <a:rPr lang="en-US" sz="1400" dirty="0" err="1"/>
              <a:t>secondToFirst</a:t>
            </a:r>
            <a:r>
              <a:rPr lang="en-US" sz="1400" dirty="0"/>
              <a:t>’);</a:t>
            </a:r>
          </a:p>
          <a:p>
            <a:pPr lvl="1"/>
            <a:endParaRPr lang="en-US" sz="1400" dirty="0"/>
          </a:p>
          <a:p>
            <a:pPr marL="1200150" lvl="2" indent="-285750">
              <a:buClr>
                <a:schemeClr val="accent6">
                  <a:lumMod val="75000"/>
                </a:schemeClr>
              </a:buClr>
              <a:buFont typeface="Wingdings" panose="05000000000000000000" pitchFamily="2" charset="2"/>
              <a:buChar char="v"/>
            </a:pPr>
            <a:r>
              <a:rPr lang="en-US" sz="1400" b="1" dirty="0"/>
              <a:t>DB01:</a:t>
            </a:r>
          </a:p>
          <a:p>
            <a:pPr lvl="1"/>
            <a:r>
              <a:rPr lang="en-US" sz="1400" dirty="0"/>
              <a:t>	           $ delete from </a:t>
            </a:r>
            <a:r>
              <a:rPr lang="en-US" sz="1400" dirty="0" err="1"/>
              <a:t>AXServiceLogTable</a:t>
            </a:r>
            <a:r>
              <a:rPr lang="en-US" sz="1400" dirty="0"/>
              <a:t> where log="</a:t>
            </a:r>
            <a:r>
              <a:rPr lang="en-US" sz="1400" dirty="0" err="1"/>
              <a:t>firstToSecond</a:t>
            </a:r>
            <a:r>
              <a:rPr lang="en-US" sz="1400" dirty="0"/>
              <a:t>";</a:t>
            </a:r>
          </a:p>
          <a:p>
            <a:pPr marL="1200150" lvl="2" indent="-285750">
              <a:buClr>
                <a:schemeClr val="accent6">
                  <a:lumMod val="75000"/>
                </a:schemeClr>
              </a:buClr>
              <a:buFont typeface="Wingdings" panose="05000000000000000000" pitchFamily="2" charset="2"/>
              <a:buChar char="v"/>
            </a:pPr>
            <a:r>
              <a:rPr lang="en-US" sz="1400" b="1" dirty="0"/>
              <a:t>DB02:</a:t>
            </a:r>
          </a:p>
          <a:p>
            <a:pPr lvl="1"/>
            <a:r>
              <a:rPr lang="en-US" sz="1400" dirty="0"/>
              <a:t>	           $ delete from </a:t>
            </a:r>
            <a:r>
              <a:rPr lang="en-US" sz="1400" dirty="0" err="1"/>
              <a:t>AXServiceLogTable</a:t>
            </a:r>
            <a:r>
              <a:rPr lang="en-US" sz="1400" dirty="0"/>
              <a:t> where log="</a:t>
            </a:r>
            <a:r>
              <a:rPr lang="en-US" sz="1400" dirty="0" err="1"/>
              <a:t>secondToFirst</a:t>
            </a:r>
            <a:r>
              <a:rPr lang="en-US" sz="1400" dirty="0"/>
              <a:t>";</a:t>
            </a:r>
          </a:p>
          <a:p>
            <a:pPr lvl="1"/>
            <a:endParaRPr lang="en-US" sz="1400" dirty="0"/>
          </a:p>
          <a:p>
            <a:pPr marL="1200150" lvl="2" indent="-285750">
              <a:buClr>
                <a:schemeClr val="accent6">
                  <a:lumMod val="75000"/>
                </a:schemeClr>
              </a:buClr>
              <a:buFont typeface="Wingdings" panose="05000000000000000000" pitchFamily="2" charset="2"/>
              <a:buChar char="v"/>
            </a:pPr>
            <a:r>
              <a:rPr lang="en-US" sz="1400" b="1" dirty="0"/>
              <a:t>Both DB01 &amp; DB02:</a:t>
            </a:r>
          </a:p>
          <a:p>
            <a:pPr lvl="1"/>
            <a:r>
              <a:rPr lang="en-US" sz="1400" dirty="0"/>
              <a:t>	           $ select count(*) from </a:t>
            </a:r>
            <a:r>
              <a:rPr lang="en-US" sz="1400" dirty="0" err="1"/>
              <a:t>AXServiceLogTable</a:t>
            </a:r>
            <a:r>
              <a:rPr lang="en-US" sz="1400" dirty="0"/>
              <a:t> where log in('</a:t>
            </a:r>
            <a:r>
              <a:rPr lang="en-US" sz="1400" dirty="0" err="1"/>
              <a:t>firstToSecond</a:t>
            </a:r>
            <a:r>
              <a:rPr lang="en-US" sz="1400" dirty="0"/>
              <a:t>','</a:t>
            </a:r>
            <a:r>
              <a:rPr lang="en-US" sz="1400" dirty="0" err="1"/>
              <a:t>secondToFirst</a:t>
            </a:r>
            <a:r>
              <a:rPr lang="en-US" sz="1400" dirty="0"/>
              <a:t>');</a:t>
            </a:r>
          </a:p>
        </p:txBody>
      </p:sp>
    </p:spTree>
    <p:extLst>
      <p:ext uri="{BB962C8B-B14F-4D97-AF65-F5344CB8AC3E}">
        <p14:creationId xmlns:p14="http://schemas.microsoft.com/office/powerpoint/2010/main" val="34296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025-DF47-438D-937D-1A7674A23880}"/>
              </a:ext>
            </a:extLst>
          </p:cNvPr>
          <p:cNvSpPr>
            <a:spLocks noGrp="1"/>
          </p:cNvSpPr>
          <p:nvPr>
            <p:ph type="title"/>
          </p:nvPr>
        </p:nvSpPr>
        <p:spPr/>
        <p:txBody>
          <a:bodyPr/>
          <a:lstStyle/>
          <a:p>
            <a:br>
              <a:rPr lang="en-IE" b="1" dirty="0"/>
            </a:br>
            <a:r>
              <a:rPr lang="en-IE" b="1" dirty="0"/>
              <a:t>ACS GUI</a:t>
            </a:r>
            <a:br>
              <a:rPr lang="en-US" dirty="0"/>
            </a:br>
            <a:endParaRPr lang="en-US" dirty="0"/>
          </a:p>
        </p:txBody>
      </p:sp>
      <p:sp>
        <p:nvSpPr>
          <p:cNvPr id="4" name="Slide Number Placeholder 3">
            <a:extLst>
              <a:ext uri="{FF2B5EF4-FFF2-40B4-BE49-F238E27FC236}">
                <a16:creationId xmlns:a16="http://schemas.microsoft.com/office/drawing/2014/main" id="{25A27F1E-A5B1-4237-BE82-7B6083835373}"/>
              </a:ext>
            </a:extLst>
          </p:cNvPr>
          <p:cNvSpPr>
            <a:spLocks noGrp="1"/>
          </p:cNvSpPr>
          <p:nvPr>
            <p:ph type="sldNum" sz="quarter" idx="4"/>
          </p:nvPr>
        </p:nvSpPr>
        <p:spPr/>
        <p:txBody>
          <a:bodyPr/>
          <a:lstStyle/>
          <a:p>
            <a:fld id="{B6F15528-21DE-4FAA-801E-634DDDAF4B2B}" type="slidenum">
              <a:rPr lang="en-US" smtClean="0">
                <a:solidFill>
                  <a:prstClr val="black"/>
                </a:solidFill>
              </a:rPr>
              <a:pPr/>
              <a:t>13</a:t>
            </a:fld>
            <a:endParaRPr lang="en-US" dirty="0">
              <a:solidFill>
                <a:prstClr val="black"/>
              </a:solidFill>
            </a:endParaRPr>
          </a:p>
        </p:txBody>
      </p:sp>
      <p:sp>
        <p:nvSpPr>
          <p:cNvPr id="5" name="TextBox 4">
            <a:extLst>
              <a:ext uri="{FF2B5EF4-FFF2-40B4-BE49-F238E27FC236}">
                <a16:creationId xmlns:a16="http://schemas.microsoft.com/office/drawing/2014/main" id="{E6591FB9-C3DA-43C8-9BE3-C9D890906D2D}"/>
              </a:ext>
            </a:extLst>
          </p:cNvPr>
          <p:cNvSpPr txBox="1"/>
          <p:nvPr/>
        </p:nvSpPr>
        <p:spPr>
          <a:xfrm>
            <a:off x="675861" y="1049572"/>
            <a:ext cx="10734261" cy="2585323"/>
          </a:xfrm>
          <a:prstGeom prst="rect">
            <a:avLst/>
          </a:prstGeom>
          <a:noFill/>
        </p:spPr>
        <p:txBody>
          <a:bodyPr wrap="square" rtlCol="0">
            <a:spAutoFit/>
          </a:bodyPr>
          <a:lstStyle/>
          <a:p>
            <a:r>
              <a:rPr lang="en-US" dirty="0"/>
              <a:t>To connect ACS GUI, we need follow below tunneling process.</a:t>
            </a:r>
          </a:p>
          <a:p>
            <a:endParaRPr lang="en-US" dirty="0"/>
          </a:p>
          <a:p>
            <a:pPr marL="285750" indent="-285750">
              <a:buClr>
                <a:srgbClr val="C00000"/>
              </a:buClr>
              <a:buFont typeface="Wingdings" panose="05000000000000000000" pitchFamily="2" charset="2"/>
              <a:buChar char="v"/>
            </a:pPr>
            <a:r>
              <a:rPr lang="en-US" dirty="0"/>
              <a:t>Connect to the </a:t>
            </a:r>
            <a:r>
              <a:rPr lang="en-US" dirty="0" err="1"/>
              <a:t>mobaxterm</a:t>
            </a:r>
            <a:r>
              <a:rPr lang="en-US" dirty="0"/>
              <a:t> and run below commands for each server.</a:t>
            </a:r>
          </a:p>
          <a:p>
            <a:pPr marL="742950" lvl="1" indent="-285750">
              <a:buClr>
                <a:srgbClr val="FFC000"/>
              </a:buClr>
              <a:buFont typeface="Wingdings" panose="05000000000000000000" pitchFamily="2" charset="2"/>
              <a:buChar char="ü"/>
            </a:pPr>
            <a:r>
              <a:rPr lang="en-US" dirty="0" err="1"/>
              <a:t>ssh</a:t>
            </a:r>
            <a:r>
              <a:rPr lang="en-US" dirty="0"/>
              <a:t> -L 9090:localhost:9090 </a:t>
            </a:r>
            <a:r>
              <a:rPr lang="en-US" dirty="0">
                <a:hlinkClick r:id="rId2"/>
              </a:rPr>
              <a:t>username@172.23.100.15</a:t>
            </a:r>
            <a:r>
              <a:rPr lang="en-US" dirty="0"/>
              <a:t> </a:t>
            </a:r>
            <a:r>
              <a:rPr lang="en-US" dirty="0">
                <a:sym typeface="Wingdings" panose="05000000000000000000" pitchFamily="2" charset="2"/>
              </a:rPr>
              <a:t> Jump host</a:t>
            </a:r>
            <a:endParaRPr lang="en-US" dirty="0"/>
          </a:p>
          <a:p>
            <a:pPr marL="742950" lvl="1" indent="-285750">
              <a:buClr>
                <a:srgbClr val="FFC000"/>
              </a:buClr>
              <a:buFont typeface="Wingdings" panose="05000000000000000000" pitchFamily="2" charset="2"/>
              <a:buChar char="ü"/>
            </a:pPr>
            <a:r>
              <a:rPr lang="en-US" dirty="0" err="1"/>
              <a:t>ssh</a:t>
            </a:r>
            <a:r>
              <a:rPr lang="en-US" dirty="0"/>
              <a:t> -L 9090:localhost:443 </a:t>
            </a:r>
            <a:r>
              <a:rPr lang="en-US" dirty="0">
                <a:hlinkClick r:id="rId3"/>
              </a:rPr>
              <a:t>username@10.95.101.109</a:t>
            </a:r>
            <a:r>
              <a:rPr lang="en-US" dirty="0"/>
              <a:t> </a:t>
            </a:r>
            <a:r>
              <a:rPr lang="en-US" dirty="0">
                <a:sym typeface="Wingdings" panose="05000000000000000000" pitchFamily="2" charset="2"/>
              </a:rPr>
              <a:t> Management IP</a:t>
            </a:r>
          </a:p>
          <a:p>
            <a:pPr marL="742950" lvl="1" indent="-285750">
              <a:buClr>
                <a:srgbClr val="FFC000"/>
              </a:buClr>
              <a:buFont typeface="Wingdings" panose="05000000000000000000" pitchFamily="2" charset="2"/>
              <a:buChar char="ü"/>
            </a:pPr>
            <a:r>
              <a:rPr lang="en-US" dirty="0">
                <a:sym typeface="Wingdings" panose="05000000000000000000" pitchFamily="2" charset="2"/>
              </a:rPr>
              <a:t>Go to browser then give this entry for ACS GUI home page.</a:t>
            </a:r>
          </a:p>
          <a:p>
            <a:pPr marL="1200150" lvl="2" indent="-285750">
              <a:buClr>
                <a:srgbClr val="FFC000"/>
              </a:buClr>
              <a:buFont typeface="Wingdings" panose="05000000000000000000" pitchFamily="2" charset="2"/>
              <a:buChar char="ü"/>
            </a:pPr>
            <a:r>
              <a:rPr lang="en-US" dirty="0">
                <a:sym typeface="Wingdings" panose="05000000000000000000" pitchFamily="2" charset="2"/>
                <a:hlinkClick r:id="rId4"/>
              </a:rPr>
              <a:t>https://localhost:9090/dawn/manage</a:t>
            </a:r>
            <a:endParaRPr lang="en-US" dirty="0">
              <a:sym typeface="Wingdings" panose="05000000000000000000" pitchFamily="2" charset="2"/>
            </a:endParaRPr>
          </a:p>
          <a:p>
            <a:pPr marL="1200150" lvl="2" indent="-285750">
              <a:buClr>
                <a:srgbClr val="FFC000"/>
              </a:buClr>
              <a:buFont typeface="Wingdings" panose="05000000000000000000" pitchFamily="2" charset="2"/>
              <a:buChar char="ü"/>
            </a:pPr>
            <a:endParaRPr lang="en-US" dirty="0">
              <a:sym typeface="Wingdings" panose="05000000000000000000" pitchFamily="2" charset="2"/>
            </a:endParaRPr>
          </a:p>
          <a:p>
            <a:pPr marL="285750" indent="-285750">
              <a:buClr>
                <a:srgbClr val="C00000"/>
              </a:buClr>
              <a:buFont typeface="Wingdings" panose="05000000000000000000" pitchFamily="2" charset="2"/>
              <a:buChar char="v"/>
            </a:pPr>
            <a:r>
              <a:rPr lang="en-US" dirty="0">
                <a:sym typeface="Wingdings" panose="05000000000000000000" pitchFamily="2" charset="2"/>
              </a:rPr>
              <a:t>We have prepared the script for tunneling process to verify ACS GUI.</a:t>
            </a:r>
            <a:endParaRPr lang="en-US" dirty="0"/>
          </a:p>
        </p:txBody>
      </p:sp>
    </p:spTree>
    <p:extLst>
      <p:ext uri="{BB962C8B-B14F-4D97-AF65-F5344CB8AC3E}">
        <p14:creationId xmlns:p14="http://schemas.microsoft.com/office/powerpoint/2010/main" val="364939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025-DF47-438D-937D-1A7674A23880}"/>
              </a:ext>
            </a:extLst>
          </p:cNvPr>
          <p:cNvSpPr>
            <a:spLocks noGrp="1"/>
          </p:cNvSpPr>
          <p:nvPr>
            <p:ph type="title"/>
          </p:nvPr>
        </p:nvSpPr>
        <p:spPr/>
        <p:txBody>
          <a:bodyPr/>
          <a:lstStyle/>
          <a:p>
            <a:br>
              <a:rPr lang="en-IE" b="1" dirty="0"/>
            </a:br>
            <a:r>
              <a:rPr lang="en-IE" b="1" dirty="0"/>
              <a:t>Important URLs</a:t>
            </a:r>
            <a:br>
              <a:rPr lang="en-US" dirty="0"/>
            </a:br>
            <a:endParaRPr lang="en-US" dirty="0"/>
          </a:p>
        </p:txBody>
      </p:sp>
      <p:sp>
        <p:nvSpPr>
          <p:cNvPr id="4" name="Slide Number Placeholder 3">
            <a:extLst>
              <a:ext uri="{FF2B5EF4-FFF2-40B4-BE49-F238E27FC236}">
                <a16:creationId xmlns:a16="http://schemas.microsoft.com/office/drawing/2014/main" id="{25A27F1E-A5B1-4237-BE82-7B6083835373}"/>
              </a:ext>
            </a:extLst>
          </p:cNvPr>
          <p:cNvSpPr>
            <a:spLocks noGrp="1"/>
          </p:cNvSpPr>
          <p:nvPr>
            <p:ph type="sldNum" sz="quarter" idx="4"/>
          </p:nvPr>
        </p:nvSpPr>
        <p:spPr/>
        <p:txBody>
          <a:bodyPr/>
          <a:lstStyle/>
          <a:p>
            <a:fld id="{B6F15528-21DE-4FAA-801E-634DDDAF4B2B}" type="slidenum">
              <a:rPr lang="en-US" smtClean="0">
                <a:solidFill>
                  <a:prstClr val="black"/>
                </a:solidFill>
              </a:rPr>
              <a:pPr/>
              <a:t>14</a:t>
            </a:fld>
            <a:endParaRPr lang="en-US" dirty="0">
              <a:solidFill>
                <a:prstClr val="black"/>
              </a:solidFill>
            </a:endParaRPr>
          </a:p>
        </p:txBody>
      </p:sp>
      <p:sp>
        <p:nvSpPr>
          <p:cNvPr id="5" name="TextBox 4">
            <a:extLst>
              <a:ext uri="{FF2B5EF4-FFF2-40B4-BE49-F238E27FC236}">
                <a16:creationId xmlns:a16="http://schemas.microsoft.com/office/drawing/2014/main" id="{E6591FB9-C3DA-43C8-9BE3-C9D890906D2D}"/>
              </a:ext>
            </a:extLst>
          </p:cNvPr>
          <p:cNvSpPr txBox="1"/>
          <p:nvPr/>
        </p:nvSpPr>
        <p:spPr>
          <a:xfrm>
            <a:off x="1240406" y="978013"/>
            <a:ext cx="9318928" cy="5693866"/>
          </a:xfrm>
          <a:prstGeom prst="rect">
            <a:avLst/>
          </a:prstGeom>
          <a:noFill/>
        </p:spPr>
        <p:txBody>
          <a:bodyPr wrap="square" rtlCol="0">
            <a:spAutoFit/>
          </a:bodyPr>
          <a:lstStyle/>
          <a:p>
            <a:pPr marL="285750" indent="-285750">
              <a:buClr>
                <a:srgbClr val="00B050"/>
              </a:buClr>
              <a:buFont typeface="Wingdings" panose="05000000000000000000" pitchFamily="2" charset="2"/>
              <a:buChar char="Ø"/>
            </a:pPr>
            <a:r>
              <a:rPr lang="en-US" sz="1400" b="1" dirty="0"/>
              <a:t>Jenkins URL:</a:t>
            </a:r>
          </a:p>
          <a:p>
            <a:pPr marL="742950" lvl="1" indent="-285750">
              <a:buClr>
                <a:srgbClr val="00B0F0"/>
              </a:buClr>
              <a:buFont typeface="Wingdings" panose="05000000000000000000" pitchFamily="2" charset="2"/>
              <a:buChar char="ü"/>
            </a:pPr>
            <a:r>
              <a:rPr lang="en-US" sz="1400" dirty="0"/>
              <a:t>http://172.23.27.249:8080/</a:t>
            </a:r>
          </a:p>
          <a:p>
            <a:pPr marL="285750" indent="-285750">
              <a:buClr>
                <a:srgbClr val="00B050"/>
              </a:buClr>
              <a:buFont typeface="Wingdings" panose="05000000000000000000" pitchFamily="2" charset="2"/>
              <a:buChar char="Ø"/>
            </a:pPr>
            <a:r>
              <a:rPr lang="en-US" sz="1400" b="1" dirty="0"/>
              <a:t>Nexus URL:</a:t>
            </a:r>
          </a:p>
          <a:p>
            <a:pPr marL="742950" lvl="1" indent="-285750">
              <a:buClr>
                <a:srgbClr val="00B0F0"/>
              </a:buClr>
              <a:buFont typeface="Wingdings" panose="05000000000000000000" pitchFamily="2" charset="2"/>
              <a:buChar char="ü"/>
            </a:pPr>
            <a:r>
              <a:rPr lang="en-US" sz="1400" dirty="0"/>
              <a:t>http://172.23.27.252:8081</a:t>
            </a:r>
          </a:p>
          <a:p>
            <a:pPr marL="285750" indent="-285750">
              <a:buClr>
                <a:srgbClr val="00B050"/>
              </a:buClr>
              <a:buFont typeface="Wingdings" panose="05000000000000000000" pitchFamily="2" charset="2"/>
              <a:buChar char="Ø"/>
            </a:pPr>
            <a:r>
              <a:rPr lang="en-US" sz="1400" b="1" dirty="0"/>
              <a:t>Binaries in Nexus Server:</a:t>
            </a:r>
          </a:p>
          <a:p>
            <a:pPr marL="742950" lvl="1" indent="-285750">
              <a:buClr>
                <a:srgbClr val="00B0F0"/>
              </a:buClr>
              <a:buFont typeface="Wingdings" panose="05000000000000000000" pitchFamily="2" charset="2"/>
              <a:buChar char="ü"/>
            </a:pPr>
            <a:r>
              <a:rPr lang="en-US" sz="1400" dirty="0"/>
              <a:t>http://172.23.27.252:8081/#browse/browse/assets:axiros</a:t>
            </a:r>
          </a:p>
          <a:p>
            <a:pPr marL="285750" indent="-285750">
              <a:buClr>
                <a:srgbClr val="00B050"/>
              </a:buClr>
              <a:buFont typeface="Wingdings" panose="05000000000000000000" pitchFamily="2" charset="2"/>
              <a:buChar char="Ø"/>
            </a:pPr>
            <a:r>
              <a:rPr lang="en-US" sz="1400" b="1" dirty="0"/>
              <a:t>Ansible Server:</a:t>
            </a:r>
          </a:p>
          <a:p>
            <a:pPr marL="742950" lvl="1" indent="-285750">
              <a:buClr>
                <a:srgbClr val="00B0F0"/>
              </a:buClr>
              <a:buFont typeface="Wingdings" panose="05000000000000000000" pitchFamily="2" charset="2"/>
              <a:buChar char="ü"/>
            </a:pPr>
            <a:r>
              <a:rPr lang="en-US" sz="1400" dirty="0"/>
              <a:t>172.23.27.231</a:t>
            </a:r>
          </a:p>
          <a:p>
            <a:pPr marL="285750" indent="-285750">
              <a:buClr>
                <a:srgbClr val="00B050"/>
              </a:buClr>
              <a:buFont typeface="Wingdings" panose="05000000000000000000" pitchFamily="2" charset="2"/>
              <a:buChar char="Ø"/>
            </a:pPr>
            <a:r>
              <a:rPr lang="en-US" sz="1400" b="1" dirty="0"/>
              <a:t>Infra &amp; Network LLDs:</a:t>
            </a:r>
          </a:p>
          <a:p>
            <a:pPr marL="742950" lvl="1" indent="-285750">
              <a:buClr>
                <a:srgbClr val="00B0F0"/>
              </a:buClr>
              <a:buFont typeface="Wingdings" panose="05000000000000000000" pitchFamily="2" charset="2"/>
              <a:buChar char="ü"/>
            </a:pPr>
            <a:r>
              <a:rPr lang="en-US" sz="1400" dirty="0"/>
              <a:t>https://bitbucket.upc.biz/projects/COS/repos/oboarchitecture/browse</a:t>
            </a:r>
          </a:p>
          <a:p>
            <a:endParaRPr lang="en-US" sz="1400" dirty="0"/>
          </a:p>
          <a:p>
            <a:pPr marL="285750" indent="-285750">
              <a:buClr>
                <a:srgbClr val="00B050"/>
              </a:buClr>
              <a:buFont typeface="Wingdings" panose="05000000000000000000" pitchFamily="2" charset="2"/>
              <a:buChar char="Ø"/>
            </a:pPr>
            <a:r>
              <a:rPr lang="en-US" sz="1400" b="1" dirty="0"/>
              <a:t>Jenkins Pipeline Groovy Script:</a:t>
            </a:r>
          </a:p>
          <a:p>
            <a:pPr marL="742950" lvl="1" indent="-285750">
              <a:buClr>
                <a:srgbClr val="00B0F0"/>
              </a:buClr>
              <a:buFont typeface="Wingdings" panose="05000000000000000000" pitchFamily="2" charset="2"/>
              <a:buChar char="ü"/>
            </a:pPr>
            <a:r>
              <a:rPr lang="en-US" sz="1400" dirty="0"/>
              <a:t>https://bitbucket.upc.biz/projects/COS/repos/oboaxirosautomation/browse/pipeline/stages/Deployment</a:t>
            </a:r>
          </a:p>
          <a:p>
            <a:endParaRPr lang="en-US" sz="1400" dirty="0"/>
          </a:p>
          <a:p>
            <a:pPr marL="285750" indent="-285750">
              <a:buClr>
                <a:srgbClr val="00B050"/>
              </a:buClr>
              <a:buFont typeface="Wingdings" panose="05000000000000000000" pitchFamily="2" charset="2"/>
              <a:buChar char="Ø"/>
            </a:pPr>
            <a:r>
              <a:rPr lang="en-US" sz="1400" b="1" dirty="0"/>
              <a:t>Ansible Deployment Playbooks:</a:t>
            </a:r>
          </a:p>
          <a:p>
            <a:pPr marL="742950" lvl="1" indent="-285750">
              <a:buClr>
                <a:srgbClr val="00B0F0"/>
              </a:buClr>
              <a:buFont typeface="Wingdings" panose="05000000000000000000" pitchFamily="2" charset="2"/>
              <a:buChar char="ü"/>
            </a:pPr>
            <a:r>
              <a:rPr lang="en-US" sz="1400" dirty="0"/>
              <a:t>https://bitbucket.upc.biz/projects/COS/repos/oboaxirosautomation/browse/scripts/deploymentScripts/ansible</a:t>
            </a:r>
          </a:p>
          <a:p>
            <a:endParaRPr lang="en-US" sz="1400" dirty="0"/>
          </a:p>
          <a:p>
            <a:pPr marL="285750" indent="-285750">
              <a:buClr>
                <a:srgbClr val="00B050"/>
              </a:buClr>
              <a:buFont typeface="Wingdings" panose="05000000000000000000" pitchFamily="2" charset="2"/>
              <a:buChar char="Ø"/>
            </a:pPr>
            <a:r>
              <a:rPr lang="en-US" sz="1400" b="1" dirty="0"/>
              <a:t>PreDeployment Jenkins Jobs:</a:t>
            </a:r>
          </a:p>
          <a:p>
            <a:pPr marL="742950" lvl="1" indent="-285750">
              <a:buClr>
                <a:srgbClr val="00B0F0"/>
              </a:buClr>
              <a:buFont typeface="Wingdings" panose="05000000000000000000" pitchFamily="2" charset="2"/>
              <a:buChar char="ü"/>
            </a:pPr>
            <a:r>
              <a:rPr lang="en-US" sz="1400" dirty="0"/>
              <a:t>http://172.23.27.249:8080/job/99.OBO_Development/job/_old_archived/job/ACS_PreDeployment</a:t>
            </a:r>
          </a:p>
          <a:p>
            <a:endParaRPr lang="en-US" sz="1400" dirty="0"/>
          </a:p>
          <a:p>
            <a:pPr marL="285750" indent="-285750">
              <a:buClr>
                <a:srgbClr val="00B050"/>
              </a:buClr>
              <a:buFont typeface="Wingdings" panose="05000000000000000000" pitchFamily="2" charset="2"/>
              <a:buChar char="Ø"/>
            </a:pPr>
            <a:r>
              <a:rPr lang="en-US" sz="1400" b="1" dirty="0"/>
              <a:t>Deployment/Upgrade Jenkins Jobs:</a:t>
            </a:r>
          </a:p>
          <a:p>
            <a:pPr marL="742950" lvl="1" indent="-285750">
              <a:buClr>
                <a:srgbClr val="00B0F0"/>
              </a:buClr>
              <a:buFont typeface="Wingdings" panose="05000000000000000000" pitchFamily="2" charset="2"/>
              <a:buChar char="ü"/>
            </a:pPr>
            <a:r>
              <a:rPr lang="en-US" sz="1400" dirty="0"/>
              <a:t>http://172.23.27.249:8080/job/02.OBO_Application_Deployment/job/Axiros/job/Pipeline_as_code/</a:t>
            </a:r>
          </a:p>
          <a:p>
            <a:endParaRPr lang="en-US" sz="1400" dirty="0"/>
          </a:p>
          <a:p>
            <a:pPr marL="285750" indent="-285750">
              <a:buClr>
                <a:srgbClr val="00B050"/>
              </a:buClr>
              <a:buFont typeface="Wingdings" panose="05000000000000000000" pitchFamily="2" charset="2"/>
              <a:buChar char="Ø"/>
            </a:pPr>
            <a:r>
              <a:rPr lang="en-US" sz="1400" b="1" dirty="0"/>
              <a:t>TAF job execution:</a:t>
            </a:r>
          </a:p>
          <a:p>
            <a:pPr marL="742950" lvl="1" indent="-285750">
              <a:buClr>
                <a:srgbClr val="00B0F0"/>
              </a:buClr>
              <a:buFont typeface="Wingdings" panose="05000000000000000000" pitchFamily="2" charset="2"/>
              <a:buChar char="ü"/>
            </a:pPr>
            <a:r>
              <a:rPr lang="en-US" sz="1400" dirty="0"/>
              <a:t>http://172.23.27.249:8080/job/05.OBO_Application_Verification/job/ACS_MultiSetup_App_Deploy_Verification/</a:t>
            </a:r>
          </a:p>
        </p:txBody>
      </p:sp>
    </p:spTree>
    <p:extLst>
      <p:ext uri="{BB962C8B-B14F-4D97-AF65-F5344CB8AC3E}">
        <p14:creationId xmlns:p14="http://schemas.microsoft.com/office/powerpoint/2010/main" val="164557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D45B-26CB-4BB0-94F3-1D44ACD16570}"/>
              </a:ext>
            </a:extLst>
          </p:cNvPr>
          <p:cNvSpPr>
            <a:spLocks noGrp="1"/>
          </p:cNvSpPr>
          <p:nvPr>
            <p:ph type="title"/>
          </p:nvPr>
        </p:nvSpPr>
        <p:spPr>
          <a:xfrm>
            <a:off x="406400" y="-1"/>
            <a:ext cx="11476299" cy="876988"/>
          </a:xfrm>
        </p:spPr>
        <p:txBody>
          <a:bodyPr/>
          <a:lstStyle/>
          <a:p>
            <a:r>
              <a:rPr lang="en-US" dirty="0"/>
              <a:t>Access Details</a:t>
            </a:r>
          </a:p>
        </p:txBody>
      </p:sp>
      <p:sp>
        <p:nvSpPr>
          <p:cNvPr id="4" name="Slide Number Placeholder 3">
            <a:extLst>
              <a:ext uri="{FF2B5EF4-FFF2-40B4-BE49-F238E27FC236}">
                <a16:creationId xmlns:a16="http://schemas.microsoft.com/office/drawing/2014/main" id="{A1FBCA61-FF5E-458C-833F-E871EF6CEE5B}"/>
              </a:ext>
            </a:extLst>
          </p:cNvPr>
          <p:cNvSpPr>
            <a:spLocks noGrp="1"/>
          </p:cNvSpPr>
          <p:nvPr>
            <p:ph type="sldNum" sz="quarter" idx="4"/>
          </p:nvPr>
        </p:nvSpPr>
        <p:spPr/>
        <p:txBody>
          <a:bodyPr/>
          <a:lstStyle/>
          <a:p>
            <a:fld id="{B6F15528-21DE-4FAA-801E-634DDDAF4B2B}" type="slidenum">
              <a:rPr lang="en-US" smtClean="0">
                <a:solidFill>
                  <a:prstClr val="black"/>
                </a:solidFill>
              </a:rPr>
              <a:pPr/>
              <a:t>15</a:t>
            </a:fld>
            <a:endParaRPr lang="en-US" dirty="0">
              <a:solidFill>
                <a:prstClr val="black"/>
              </a:solidFill>
            </a:endParaRPr>
          </a:p>
        </p:txBody>
      </p:sp>
      <p:sp>
        <p:nvSpPr>
          <p:cNvPr id="6" name="Content Placeholder 11">
            <a:extLst>
              <a:ext uri="{FF2B5EF4-FFF2-40B4-BE49-F238E27FC236}">
                <a16:creationId xmlns:a16="http://schemas.microsoft.com/office/drawing/2014/main" id="{A22D3522-A139-48C6-9614-77012E290F72}"/>
              </a:ext>
            </a:extLst>
          </p:cNvPr>
          <p:cNvSpPr>
            <a:spLocks noGrp="1"/>
          </p:cNvSpPr>
          <p:nvPr>
            <p:ph idx="1"/>
          </p:nvPr>
        </p:nvSpPr>
        <p:spPr>
          <a:xfrm>
            <a:off x="406400" y="1075422"/>
            <a:ext cx="11480800" cy="4780094"/>
          </a:xfrm>
        </p:spPr>
        <p:txBody>
          <a:bodyPr>
            <a:normAutofit lnSpcReduction="10000"/>
          </a:bodyPr>
          <a:lstStyle/>
          <a:p>
            <a:pPr marL="0" indent="0" fontAlgn="base">
              <a:buNone/>
            </a:pPr>
            <a:r>
              <a:rPr lang="en-IN" sz="1800" b="1" dirty="0">
                <a:latin typeface="+mn-lt"/>
              </a:rPr>
              <a:t>Below accesses we need to raise for new joiners</a:t>
            </a:r>
          </a:p>
          <a:p>
            <a:pPr lvl="1" fontAlgn="base">
              <a:buClr>
                <a:srgbClr val="00B0F0"/>
              </a:buClr>
              <a:buFont typeface="Wingdings" panose="05000000000000000000" pitchFamily="2" charset="2"/>
              <a:buChar char="Ø"/>
            </a:pPr>
            <a:r>
              <a:rPr lang="en-IN" sz="1800" dirty="0">
                <a:latin typeface="+mn-lt"/>
              </a:rPr>
              <a:t>UIM account access   </a:t>
            </a:r>
          </a:p>
          <a:p>
            <a:pPr lvl="1" fontAlgn="base">
              <a:buClr>
                <a:srgbClr val="00B0F0"/>
              </a:buClr>
              <a:buFont typeface="Wingdings" panose="05000000000000000000" pitchFamily="2" charset="2"/>
              <a:buChar char="Ø"/>
            </a:pPr>
            <a:r>
              <a:rPr lang="en-IN" sz="1800" dirty="0">
                <a:latin typeface="+mn-lt"/>
              </a:rPr>
              <a:t>VPN access[lab/prod] </a:t>
            </a:r>
          </a:p>
          <a:p>
            <a:pPr lvl="1" fontAlgn="base">
              <a:buClr>
                <a:srgbClr val="00B0F0"/>
              </a:buClr>
              <a:buFont typeface="Wingdings" panose="05000000000000000000" pitchFamily="2" charset="2"/>
              <a:buChar char="Ø"/>
            </a:pPr>
            <a:r>
              <a:rPr lang="en-IN" sz="1800" dirty="0">
                <a:latin typeface="+mn-lt"/>
              </a:rPr>
              <a:t>Service Access in UIM</a:t>
            </a:r>
          </a:p>
          <a:p>
            <a:pPr lvl="2" fontAlgn="base">
              <a:buClr>
                <a:srgbClr val="00B0F0"/>
              </a:buClr>
              <a:buFont typeface="Wingdings" panose="05000000000000000000" pitchFamily="2" charset="2"/>
              <a:buChar char="Ø"/>
            </a:pPr>
            <a:r>
              <a:rPr lang="en-IN" sz="1800" dirty="0">
                <a:latin typeface="+mn-lt"/>
              </a:rPr>
              <a:t>CNT-CIO-DC-MGT-GREEN  :  To access production instances from jump hosts</a:t>
            </a:r>
          </a:p>
          <a:p>
            <a:pPr lvl="2" fontAlgn="base">
              <a:buClr>
                <a:srgbClr val="00B0F0"/>
              </a:buClr>
              <a:buFont typeface="Wingdings" panose="05000000000000000000" pitchFamily="2" charset="2"/>
              <a:buChar char="Ø"/>
            </a:pPr>
            <a:r>
              <a:rPr lang="en-IN" sz="1800" dirty="0">
                <a:latin typeface="+mn-lt"/>
              </a:rPr>
              <a:t>CNT-ECX-JUMPHOSTS  :  access Jump Hosts</a:t>
            </a:r>
          </a:p>
          <a:p>
            <a:pPr lvl="2" fontAlgn="base">
              <a:buClr>
                <a:srgbClr val="00B0F0"/>
              </a:buClr>
              <a:buFont typeface="Wingdings" panose="05000000000000000000" pitchFamily="2" charset="2"/>
              <a:buChar char="Ø"/>
            </a:pPr>
            <a:r>
              <a:rPr lang="en-IN" sz="1800" dirty="0">
                <a:latin typeface="+mn-lt"/>
              </a:rPr>
              <a:t>CNTLABS-LGI-Users</a:t>
            </a:r>
          </a:p>
          <a:p>
            <a:pPr lvl="1" fontAlgn="base">
              <a:buClr>
                <a:srgbClr val="00B0F0"/>
              </a:buClr>
              <a:buFont typeface="Wingdings" panose="05000000000000000000" pitchFamily="2" charset="2"/>
              <a:buChar char="Ø"/>
            </a:pPr>
            <a:r>
              <a:rPr lang="en-IN" sz="1800" dirty="0">
                <a:latin typeface="+mn-lt"/>
              </a:rPr>
              <a:t>Jump servers access   </a:t>
            </a:r>
          </a:p>
          <a:p>
            <a:pPr lvl="1" fontAlgn="base">
              <a:buClr>
                <a:srgbClr val="00B0F0"/>
              </a:buClr>
              <a:buFont typeface="Wingdings" panose="05000000000000000000" pitchFamily="2" charset="2"/>
              <a:buChar char="Ø"/>
            </a:pPr>
            <a:r>
              <a:rPr lang="en-IN" sz="1800" dirty="0">
                <a:latin typeface="+mn-lt"/>
              </a:rPr>
              <a:t>Crowd access</a:t>
            </a:r>
          </a:p>
          <a:p>
            <a:pPr lvl="2" fontAlgn="base">
              <a:buClr>
                <a:srgbClr val="00B0F0"/>
              </a:buClr>
              <a:buFont typeface="Wingdings" panose="05000000000000000000" pitchFamily="2" charset="2"/>
              <a:buChar char="Ø"/>
            </a:pPr>
            <a:r>
              <a:rPr lang="en-IN" sz="1800" dirty="0">
                <a:latin typeface="+mn-lt"/>
              </a:rPr>
              <a:t>Wiki access</a:t>
            </a:r>
          </a:p>
          <a:p>
            <a:pPr lvl="2" fontAlgn="base">
              <a:buClr>
                <a:srgbClr val="00B0F0"/>
              </a:buClr>
              <a:buFont typeface="Wingdings" panose="05000000000000000000" pitchFamily="2" charset="2"/>
              <a:buChar char="Ø"/>
            </a:pPr>
            <a:r>
              <a:rPr lang="en-IN" sz="1800" dirty="0">
                <a:latin typeface="+mn-lt"/>
              </a:rPr>
              <a:t>Jira access</a:t>
            </a:r>
          </a:p>
          <a:p>
            <a:pPr lvl="2" fontAlgn="base">
              <a:buClr>
                <a:srgbClr val="00B0F0"/>
              </a:buClr>
              <a:buFont typeface="Wingdings" panose="05000000000000000000" pitchFamily="2" charset="2"/>
              <a:buChar char="Ø"/>
            </a:pPr>
            <a:r>
              <a:rPr lang="en-IN" sz="1800" dirty="0">
                <a:latin typeface="+mn-lt"/>
              </a:rPr>
              <a:t>Bitbucket access</a:t>
            </a:r>
          </a:p>
          <a:p>
            <a:pPr lvl="1" fontAlgn="base">
              <a:buClr>
                <a:srgbClr val="00B0F0"/>
              </a:buClr>
              <a:buFont typeface="Wingdings" panose="05000000000000000000" pitchFamily="2" charset="2"/>
              <a:buChar char="Ø"/>
            </a:pPr>
            <a:r>
              <a:rPr lang="en-IN" sz="1800" dirty="0">
                <a:latin typeface="+mn-lt"/>
              </a:rPr>
              <a:t>Host Access - We need to raise host access for all PreProd &amp; Production ACS servers. We can raise the access via bundles or we can raise individual server access.</a:t>
            </a:r>
          </a:p>
          <a:p>
            <a:pPr lvl="1" fontAlgn="base">
              <a:buClr>
                <a:srgbClr val="00B0F0"/>
              </a:buClr>
              <a:buFont typeface="Wingdings" panose="05000000000000000000" pitchFamily="2" charset="2"/>
              <a:buChar char="Ø"/>
            </a:pPr>
            <a:r>
              <a:rPr lang="en-IN" sz="1800" dirty="0">
                <a:latin typeface="+mn-lt"/>
              </a:rPr>
              <a:t>Jenkins URL access</a:t>
            </a:r>
            <a:endParaRPr lang="en-US" sz="1800" dirty="0">
              <a:latin typeface="+mn-lt"/>
            </a:endParaRPr>
          </a:p>
        </p:txBody>
      </p:sp>
    </p:spTree>
    <p:extLst>
      <p:ext uri="{BB962C8B-B14F-4D97-AF65-F5344CB8AC3E}">
        <p14:creationId xmlns:p14="http://schemas.microsoft.com/office/powerpoint/2010/main" val="232730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55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2</a:t>
            </a:fld>
            <a:endParaRPr lang="en-US" dirty="0">
              <a:solidFill>
                <a:prstClr val="black"/>
              </a:solidFill>
            </a:endParaRPr>
          </a:p>
        </p:txBody>
      </p:sp>
      <p:sp>
        <p:nvSpPr>
          <p:cNvPr id="3" name="TextBox 2">
            <a:extLst>
              <a:ext uri="{FF2B5EF4-FFF2-40B4-BE49-F238E27FC236}">
                <a16:creationId xmlns:a16="http://schemas.microsoft.com/office/drawing/2014/main" id="{0AAFCE3A-507D-4DC2-80C8-131893D702CF}"/>
              </a:ext>
            </a:extLst>
          </p:cNvPr>
          <p:cNvSpPr txBox="1"/>
          <p:nvPr/>
        </p:nvSpPr>
        <p:spPr>
          <a:xfrm>
            <a:off x="680638" y="971241"/>
            <a:ext cx="10126211" cy="5355312"/>
          </a:xfrm>
          <a:prstGeom prst="rect">
            <a:avLst/>
          </a:prstGeom>
          <a:noFill/>
        </p:spPr>
        <p:txBody>
          <a:bodyPr wrap="square" rtlCol="0" anchor="ctr">
            <a:spAutoFit/>
          </a:bodyPr>
          <a:lstStyle/>
          <a:p>
            <a:pPr lvl="0">
              <a:buClr>
                <a:srgbClr val="00B0F0"/>
              </a:buClr>
            </a:pPr>
            <a:r>
              <a:rPr lang="en-IE" b="1" dirty="0">
                <a:latin typeface="Calibri" panose="020F0502020204030204" pitchFamily="34" charset="0"/>
              </a:rPr>
              <a:t>ACS:</a:t>
            </a:r>
          </a:p>
          <a:p>
            <a:pPr marL="742950" lvl="1" indent="-285750">
              <a:buClr>
                <a:srgbClr val="00B0F0"/>
              </a:buClr>
              <a:buFont typeface="Wingdings" panose="05000000000000000000" pitchFamily="2" charset="2"/>
              <a:buChar char="v"/>
            </a:pPr>
            <a:r>
              <a:rPr lang="en-IE" dirty="0">
                <a:latin typeface="Calibri" panose="020F0502020204030204" pitchFamily="34" charset="0"/>
              </a:rPr>
              <a:t>ACS stands for Auto Configuration Server</a:t>
            </a:r>
          </a:p>
          <a:p>
            <a:pPr marL="742950" lvl="1" indent="-285750">
              <a:buClr>
                <a:srgbClr val="00B0F0"/>
              </a:buClr>
              <a:buFont typeface="Wingdings" panose="05000000000000000000" pitchFamily="2" charset="2"/>
              <a:buChar char="v"/>
            </a:pPr>
            <a:r>
              <a:rPr lang="en-IE" dirty="0">
                <a:latin typeface="Calibri" panose="020F0502020204030204" pitchFamily="34" charset="0"/>
              </a:rPr>
              <a:t>Vendor : Axiros</a:t>
            </a:r>
          </a:p>
          <a:p>
            <a:pPr marL="742950" lvl="1" indent="-285750">
              <a:buClr>
                <a:srgbClr val="00B0F0"/>
              </a:buClr>
              <a:buFont typeface="Wingdings" panose="05000000000000000000" pitchFamily="2" charset="2"/>
              <a:buChar char="v"/>
            </a:pPr>
            <a:r>
              <a:rPr lang="en-US" dirty="0">
                <a:latin typeface="Calibri" panose="020F0502020204030204" pitchFamily="34" charset="0"/>
              </a:rPr>
              <a:t>Component owner : Roman Reiss / Heimo Pleschiutschnig</a:t>
            </a:r>
          </a:p>
          <a:p>
            <a:pPr lvl="0"/>
            <a:endParaRPr lang="en-US" dirty="0">
              <a:latin typeface="Calibri" panose="020F0502020204030204" pitchFamily="34" charset="0"/>
            </a:endParaRPr>
          </a:p>
          <a:p>
            <a:pPr lvl="0"/>
            <a:r>
              <a:rPr lang="en-US" b="1" dirty="0">
                <a:latin typeface="Calibri" panose="020F0502020204030204" pitchFamily="34" charset="0"/>
              </a:rPr>
              <a:t>Usage:</a:t>
            </a:r>
          </a:p>
          <a:p>
            <a:pPr marL="742950" lvl="1" indent="-285750">
              <a:buClr>
                <a:srgbClr val="7030A0"/>
              </a:buClr>
              <a:buFont typeface="Wingdings" panose="05000000000000000000" pitchFamily="2" charset="2"/>
              <a:buChar char="Ø"/>
            </a:pPr>
            <a:r>
              <a:rPr lang="en-IE" dirty="0">
                <a:solidFill>
                  <a:prstClr val="black"/>
                </a:solidFill>
                <a:latin typeface="Corbel" panose="020B0503020204020204" pitchFamily="34" charset="0"/>
              </a:rPr>
              <a:t>Interact with clients or CPE’s for management , reporting, troubleshooting and firmware upgrades.</a:t>
            </a:r>
          </a:p>
          <a:p>
            <a:pPr marL="742950" lvl="1" indent="-285750">
              <a:buClr>
                <a:srgbClr val="7030A0"/>
              </a:buClr>
              <a:buFont typeface="Wingdings" panose="05000000000000000000" pitchFamily="2" charset="2"/>
              <a:buChar char="Ø"/>
            </a:pPr>
            <a:r>
              <a:rPr lang="en-US" dirty="0">
                <a:latin typeface="Calibri" panose="020F0502020204030204" pitchFamily="34" charset="0"/>
              </a:rPr>
              <a:t>ACS have a connectivity between all the set top boxes where the customers being used. We can manage all our operations of all set top boxes using ACS application.</a:t>
            </a:r>
          </a:p>
          <a:p>
            <a:pPr marL="742950" lvl="1" indent="-285750">
              <a:buClr>
                <a:srgbClr val="7030A0"/>
              </a:buClr>
              <a:buFont typeface="Wingdings" panose="05000000000000000000" pitchFamily="2" charset="2"/>
              <a:buChar char="Ø"/>
            </a:pPr>
            <a:r>
              <a:rPr lang="en-US" dirty="0">
                <a:latin typeface="Calibri" panose="020F0502020204030204" pitchFamily="34" charset="0"/>
              </a:rPr>
              <a:t>For example we can do reboot, upgrade your set top boxes, downgrade your set top boxes remotely and FTI (First Time Installation).</a:t>
            </a:r>
          </a:p>
          <a:p>
            <a:endParaRPr lang="en-US" dirty="0">
              <a:latin typeface="Calibri" panose="020F0502020204030204" pitchFamily="34" charset="0"/>
            </a:endParaRPr>
          </a:p>
          <a:p>
            <a:r>
              <a:rPr lang="en-US" b="1" dirty="0">
                <a:latin typeface="Calibri" panose="020F0502020204030204" pitchFamily="34" charset="0"/>
              </a:rPr>
              <a:t>Supporting Countries:</a:t>
            </a:r>
          </a:p>
          <a:p>
            <a:pPr marL="742950" lvl="1" indent="-285750">
              <a:buClr>
                <a:srgbClr val="00B050"/>
              </a:buClr>
              <a:buFont typeface="Wingdings" panose="05000000000000000000" pitchFamily="2" charset="2"/>
              <a:buChar char="q"/>
            </a:pPr>
            <a:r>
              <a:rPr lang="en-US" dirty="0">
                <a:latin typeface="Calibri" panose="020F0502020204030204" pitchFamily="34" charset="0"/>
              </a:rPr>
              <a:t>BE - Telenet</a:t>
            </a:r>
          </a:p>
          <a:p>
            <a:pPr marL="742950" lvl="1" indent="-285750">
              <a:buClr>
                <a:srgbClr val="00B050"/>
              </a:buClr>
              <a:buFont typeface="Wingdings" panose="05000000000000000000" pitchFamily="2" charset="2"/>
              <a:buChar char="q"/>
            </a:pPr>
            <a:r>
              <a:rPr lang="en-US" dirty="0">
                <a:latin typeface="Calibri" panose="020F0502020204030204" pitchFamily="34" charset="0"/>
              </a:rPr>
              <a:t>NL - Ziggo</a:t>
            </a:r>
          </a:p>
          <a:p>
            <a:pPr marL="742950" lvl="1" indent="-285750">
              <a:buClr>
                <a:srgbClr val="00B050"/>
              </a:buClr>
              <a:buFont typeface="Wingdings" panose="05000000000000000000" pitchFamily="2" charset="2"/>
              <a:buChar char="q"/>
            </a:pPr>
            <a:r>
              <a:rPr lang="en-US" dirty="0">
                <a:latin typeface="Calibri" panose="020F0502020204030204" pitchFamily="34" charset="0"/>
              </a:rPr>
              <a:t>CH - UPC</a:t>
            </a:r>
          </a:p>
          <a:p>
            <a:pPr marL="742950" lvl="1" indent="-285750">
              <a:buClr>
                <a:srgbClr val="00B050"/>
              </a:buClr>
              <a:buFont typeface="Wingdings" panose="05000000000000000000" pitchFamily="2" charset="2"/>
              <a:buChar char="q"/>
            </a:pPr>
            <a:r>
              <a:rPr lang="en-US" dirty="0">
                <a:latin typeface="Calibri" panose="020F0502020204030204" pitchFamily="34" charset="0"/>
              </a:rPr>
              <a:t>UK - Virgin Media</a:t>
            </a:r>
          </a:p>
          <a:p>
            <a:pPr marL="742950" lvl="1" indent="-285750">
              <a:buClr>
                <a:srgbClr val="00B050"/>
              </a:buClr>
              <a:buFont typeface="Wingdings" panose="05000000000000000000" pitchFamily="2" charset="2"/>
              <a:buChar char="q"/>
            </a:pPr>
            <a:r>
              <a:rPr lang="en-US" dirty="0">
                <a:latin typeface="Calibri" panose="020F0502020204030204" pitchFamily="34" charset="0"/>
              </a:rPr>
              <a:t>CL - VTR</a:t>
            </a:r>
          </a:p>
        </p:txBody>
      </p:sp>
    </p:spTree>
    <p:extLst>
      <p:ext uri="{BB962C8B-B14F-4D97-AF65-F5344CB8AC3E}">
        <p14:creationId xmlns:p14="http://schemas.microsoft.com/office/powerpoint/2010/main" val="113984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3</a:t>
            </a:fld>
            <a:endParaRPr lang="en-US" dirty="0">
              <a:solidFill>
                <a:prstClr val="black"/>
              </a:solidFill>
            </a:endParaRPr>
          </a:p>
        </p:txBody>
      </p:sp>
      <p:sp>
        <p:nvSpPr>
          <p:cNvPr id="3" name="TextBox 2">
            <a:extLst>
              <a:ext uri="{FF2B5EF4-FFF2-40B4-BE49-F238E27FC236}">
                <a16:creationId xmlns:a16="http://schemas.microsoft.com/office/drawing/2014/main" id="{0AAFCE3A-507D-4DC2-80C8-131893D702CF}"/>
              </a:ext>
            </a:extLst>
          </p:cNvPr>
          <p:cNvSpPr txBox="1"/>
          <p:nvPr/>
        </p:nvSpPr>
        <p:spPr>
          <a:xfrm>
            <a:off x="1293036" y="1483943"/>
            <a:ext cx="8949923" cy="2031325"/>
          </a:xfrm>
          <a:prstGeom prst="rect">
            <a:avLst/>
          </a:prstGeom>
          <a:noFill/>
        </p:spPr>
        <p:txBody>
          <a:bodyPr wrap="square" rtlCol="0" anchor="ctr">
            <a:spAutoFit/>
          </a:bodyPr>
          <a:lstStyle/>
          <a:p>
            <a:r>
              <a:rPr lang="en-US" b="1" dirty="0">
                <a:latin typeface="Calibri" panose="020F0502020204030204" pitchFamily="34" charset="0"/>
              </a:rPr>
              <a:t>Infrastructure for each country:</a:t>
            </a:r>
          </a:p>
          <a:p>
            <a:pPr marL="742950" lvl="1" indent="-285750">
              <a:buClr>
                <a:srgbClr val="002060"/>
              </a:buClr>
              <a:buFont typeface="Wingdings" panose="05000000000000000000" pitchFamily="2" charset="2"/>
              <a:buChar char="Ø"/>
            </a:pPr>
            <a:r>
              <a:rPr lang="en-US" dirty="0">
                <a:latin typeface="Calibri" panose="020F0502020204030204" pitchFamily="34" charset="0"/>
              </a:rPr>
              <a:t>Two MySQL Database servers with 4 CPUs &amp; 10 GB Memory </a:t>
            </a:r>
          </a:p>
          <a:p>
            <a:pPr marL="1200150" lvl="2" indent="-285750">
              <a:buClr>
                <a:srgbClr val="002060"/>
              </a:buClr>
              <a:buFont typeface="Wingdings" panose="05000000000000000000" pitchFamily="2" charset="2"/>
              <a:buChar char="ü"/>
            </a:pPr>
            <a:r>
              <a:rPr lang="en-US" dirty="0">
                <a:latin typeface="Calibri" panose="020F0502020204030204" pitchFamily="34" charset="0"/>
              </a:rPr>
              <a:t>Store CPE logs and Netflix &amp; Widewine keys</a:t>
            </a:r>
          </a:p>
          <a:p>
            <a:pPr marL="742950" lvl="1" indent="-285750">
              <a:buClr>
                <a:srgbClr val="002060"/>
              </a:buClr>
              <a:buFont typeface="Wingdings" panose="05000000000000000000" pitchFamily="2" charset="2"/>
              <a:buChar char="Ø"/>
            </a:pPr>
            <a:r>
              <a:rPr lang="en-US" dirty="0">
                <a:latin typeface="Calibri" panose="020F0502020204030204" pitchFamily="34" charset="0"/>
              </a:rPr>
              <a:t>Two Northbound Application Servers with 6 CPUs &amp; 4 GB Memory</a:t>
            </a:r>
          </a:p>
          <a:p>
            <a:pPr marL="1200150" lvl="2" indent="-285750">
              <a:buClr>
                <a:srgbClr val="002060"/>
              </a:buClr>
              <a:buFont typeface="Wingdings" panose="05000000000000000000" pitchFamily="2" charset="2"/>
              <a:buChar char="ü"/>
            </a:pPr>
            <a:r>
              <a:rPr lang="en-IN" dirty="0">
                <a:latin typeface="Calibri" panose="020F0502020204030204" pitchFamily="34" charset="0"/>
              </a:rPr>
              <a:t>Reporting and database cluster to store data</a:t>
            </a:r>
            <a:endParaRPr lang="en-US" dirty="0">
              <a:latin typeface="Calibri" panose="020F0502020204030204" pitchFamily="34" charset="0"/>
            </a:endParaRPr>
          </a:p>
          <a:p>
            <a:pPr marL="742950" lvl="1" indent="-285750">
              <a:buClr>
                <a:srgbClr val="002060"/>
              </a:buClr>
              <a:buFont typeface="Wingdings" panose="05000000000000000000" pitchFamily="2" charset="2"/>
              <a:buChar char="Ø"/>
            </a:pPr>
            <a:r>
              <a:rPr lang="en-US" dirty="0">
                <a:latin typeface="Calibri" panose="020F0502020204030204" pitchFamily="34" charset="0"/>
              </a:rPr>
              <a:t>Two Southbound Application Servers with 4 CPUs &amp; 6 GB Memory</a:t>
            </a:r>
          </a:p>
          <a:p>
            <a:pPr marL="1200150" lvl="2" indent="-285750">
              <a:buClr>
                <a:srgbClr val="002060"/>
              </a:buClr>
              <a:buFont typeface="Wingdings" panose="05000000000000000000" pitchFamily="2" charset="2"/>
              <a:buChar char="ü"/>
            </a:pPr>
            <a:r>
              <a:rPr lang="en-US" dirty="0">
                <a:latin typeface="Calibri" panose="020F0502020204030204" pitchFamily="34" charset="0"/>
              </a:rPr>
              <a:t>Handle incoming TR-069 requests and notification server</a:t>
            </a:r>
          </a:p>
        </p:txBody>
      </p:sp>
      <p:sp>
        <p:nvSpPr>
          <p:cNvPr id="5" name="TextBox 4">
            <a:extLst>
              <a:ext uri="{FF2B5EF4-FFF2-40B4-BE49-F238E27FC236}">
                <a16:creationId xmlns:a16="http://schemas.microsoft.com/office/drawing/2014/main" id="{7D115646-8A2F-451B-A67C-F67044C2522D}"/>
              </a:ext>
            </a:extLst>
          </p:cNvPr>
          <p:cNvSpPr txBox="1"/>
          <p:nvPr/>
        </p:nvSpPr>
        <p:spPr>
          <a:xfrm>
            <a:off x="1325461" y="3858936"/>
            <a:ext cx="8011487" cy="2031325"/>
          </a:xfrm>
          <a:prstGeom prst="rect">
            <a:avLst/>
          </a:prstGeom>
          <a:noFill/>
        </p:spPr>
        <p:txBody>
          <a:bodyPr wrap="square" rtlCol="0">
            <a:spAutoFit/>
          </a:bodyPr>
          <a:lstStyle/>
          <a:p>
            <a:r>
              <a:rPr lang="en-US" b="1" dirty="0"/>
              <a:t>Features:</a:t>
            </a:r>
          </a:p>
          <a:p>
            <a:pPr marL="742950" lvl="1" indent="-285750">
              <a:buClr>
                <a:srgbClr val="002060"/>
              </a:buClr>
              <a:buFont typeface="Wingdings" panose="05000000000000000000" pitchFamily="2" charset="2"/>
              <a:buChar char="v"/>
            </a:pPr>
            <a:r>
              <a:rPr lang="en-US" dirty="0">
                <a:latin typeface="+mj-lt"/>
              </a:rPr>
              <a:t>ACS have a feature called campaigns. The campaigns used to do bulk activities. </a:t>
            </a:r>
          </a:p>
          <a:p>
            <a:pPr marL="742950" lvl="1" indent="-285750">
              <a:buClr>
                <a:srgbClr val="002060"/>
              </a:buClr>
              <a:buFont typeface="Wingdings" panose="05000000000000000000" pitchFamily="2" charset="2"/>
              <a:buChar char="v"/>
            </a:pPr>
            <a:r>
              <a:rPr lang="en-US" dirty="0">
                <a:latin typeface="+mj-lt"/>
              </a:rPr>
              <a:t>When we are upgrading all of our set top boxes we will create a campaigns and will schedule at night. Once its done all of our set top boxes provisioned to the higher version. </a:t>
            </a:r>
          </a:p>
          <a:p>
            <a:endParaRPr lang="en-US" dirty="0"/>
          </a:p>
        </p:txBody>
      </p:sp>
    </p:spTree>
    <p:extLst>
      <p:ext uri="{BB962C8B-B14F-4D97-AF65-F5344CB8AC3E}">
        <p14:creationId xmlns:p14="http://schemas.microsoft.com/office/powerpoint/2010/main" val="22344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4</a:t>
            </a:fld>
            <a:endParaRPr lang="en-US" dirty="0">
              <a:solidFill>
                <a:prstClr val="black"/>
              </a:solidFill>
            </a:endParaRPr>
          </a:p>
        </p:txBody>
      </p:sp>
      <p:sp>
        <p:nvSpPr>
          <p:cNvPr id="3" name="TextBox 2">
            <a:extLst>
              <a:ext uri="{FF2B5EF4-FFF2-40B4-BE49-F238E27FC236}">
                <a16:creationId xmlns:a16="http://schemas.microsoft.com/office/drawing/2014/main" id="{0AAFCE3A-507D-4DC2-80C8-131893D702CF}"/>
              </a:ext>
            </a:extLst>
          </p:cNvPr>
          <p:cNvSpPr txBox="1"/>
          <p:nvPr/>
        </p:nvSpPr>
        <p:spPr>
          <a:xfrm>
            <a:off x="1293036" y="1760943"/>
            <a:ext cx="8949923" cy="1477328"/>
          </a:xfrm>
          <a:prstGeom prst="rect">
            <a:avLst/>
          </a:prstGeom>
          <a:noFill/>
        </p:spPr>
        <p:txBody>
          <a:bodyPr wrap="square" rtlCol="0" anchor="ctr">
            <a:spAutoFit/>
          </a:bodyPr>
          <a:lstStyle/>
          <a:p>
            <a:r>
              <a:rPr lang="en-US" b="1" dirty="0">
                <a:latin typeface="Calibri" panose="020F0502020204030204" pitchFamily="34" charset="0"/>
              </a:rPr>
              <a:t>MQTT Service:</a:t>
            </a:r>
          </a:p>
          <a:p>
            <a:pPr marL="742950" lvl="1" indent="-285750">
              <a:buClr>
                <a:srgbClr val="002060"/>
              </a:buClr>
              <a:buFont typeface="Wingdings" panose="05000000000000000000" pitchFamily="2" charset="2"/>
              <a:buChar char="Ø"/>
            </a:pPr>
            <a:r>
              <a:rPr lang="en-US" dirty="0">
                <a:latin typeface="+mj-lt"/>
              </a:rPr>
              <a:t>Mqtt service using by the customer care. When customer reports any issue in the set top box they will contact customer care.</a:t>
            </a:r>
          </a:p>
          <a:p>
            <a:pPr marL="742950" lvl="1" indent="-285750">
              <a:buClr>
                <a:srgbClr val="002060"/>
              </a:buClr>
              <a:buFont typeface="Wingdings" panose="05000000000000000000" pitchFamily="2" charset="2"/>
              <a:buChar char="Ø"/>
            </a:pPr>
            <a:r>
              <a:rPr lang="en-US" dirty="0">
                <a:latin typeface="+mj-lt"/>
              </a:rPr>
              <a:t>Customer care use this service and login the set top boxes to fix the issue. For mqtt service we have different user in all the servers for all countries.</a:t>
            </a:r>
          </a:p>
        </p:txBody>
      </p:sp>
      <p:sp>
        <p:nvSpPr>
          <p:cNvPr id="5" name="TextBox 4">
            <a:extLst>
              <a:ext uri="{FF2B5EF4-FFF2-40B4-BE49-F238E27FC236}">
                <a16:creationId xmlns:a16="http://schemas.microsoft.com/office/drawing/2014/main" id="{7D115646-8A2F-451B-A67C-F67044C2522D}"/>
              </a:ext>
            </a:extLst>
          </p:cNvPr>
          <p:cNvSpPr txBox="1"/>
          <p:nvPr/>
        </p:nvSpPr>
        <p:spPr>
          <a:xfrm>
            <a:off x="1325461" y="3858936"/>
            <a:ext cx="8949923" cy="1754326"/>
          </a:xfrm>
          <a:prstGeom prst="rect">
            <a:avLst/>
          </a:prstGeom>
          <a:noFill/>
        </p:spPr>
        <p:txBody>
          <a:bodyPr wrap="square" rtlCol="0">
            <a:spAutoFit/>
          </a:bodyPr>
          <a:lstStyle/>
          <a:p>
            <a:r>
              <a:rPr lang="en-US" b="1" dirty="0"/>
              <a:t>CRS:</a:t>
            </a:r>
          </a:p>
          <a:p>
            <a:pPr marL="742950" lvl="1" indent="-285750">
              <a:buClr>
                <a:srgbClr val="002060"/>
              </a:buClr>
              <a:buFont typeface="Wingdings" panose="05000000000000000000" pitchFamily="2" charset="2"/>
              <a:buChar char="v"/>
            </a:pPr>
            <a:r>
              <a:rPr lang="en-US" dirty="0">
                <a:latin typeface="+mj-lt"/>
              </a:rPr>
              <a:t>CRS stands for CPE Redirect Service</a:t>
            </a:r>
          </a:p>
          <a:p>
            <a:pPr marL="742950" lvl="1" indent="-285750">
              <a:buClr>
                <a:srgbClr val="002060"/>
              </a:buClr>
              <a:buFont typeface="Wingdings" panose="05000000000000000000" pitchFamily="2" charset="2"/>
              <a:buChar char="v"/>
            </a:pPr>
            <a:r>
              <a:rPr lang="en-US" dirty="0">
                <a:latin typeface="+mj-lt"/>
              </a:rPr>
              <a:t>When we are doing First Time Installation CRS will detect the GEO Graphical location automatically and download required packages based on the location from VSPP and configure the set top boxes.</a:t>
            </a:r>
          </a:p>
          <a:p>
            <a:pPr marL="742950" lvl="1" indent="-285750">
              <a:buClr>
                <a:srgbClr val="002060"/>
              </a:buClr>
              <a:buFont typeface="Wingdings" panose="05000000000000000000" pitchFamily="2" charset="2"/>
              <a:buChar char="v"/>
            </a:pPr>
            <a:r>
              <a:rPr lang="en-US" dirty="0">
                <a:latin typeface="+mj-lt"/>
              </a:rPr>
              <a:t>As per CRS upgrade we are updating the OMW config file.</a:t>
            </a:r>
          </a:p>
        </p:txBody>
      </p:sp>
    </p:spTree>
    <p:extLst>
      <p:ext uri="{BB962C8B-B14F-4D97-AF65-F5344CB8AC3E}">
        <p14:creationId xmlns:p14="http://schemas.microsoft.com/office/powerpoint/2010/main" val="76202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5</a:t>
            </a:fld>
            <a:endParaRPr lang="en-US" dirty="0">
              <a:solidFill>
                <a:prstClr val="black"/>
              </a:solidFill>
            </a:endParaRPr>
          </a:p>
        </p:txBody>
      </p:sp>
      <p:sp>
        <p:nvSpPr>
          <p:cNvPr id="3" name="TextBox 2">
            <a:extLst>
              <a:ext uri="{FF2B5EF4-FFF2-40B4-BE49-F238E27FC236}">
                <a16:creationId xmlns:a16="http://schemas.microsoft.com/office/drawing/2014/main" id="{0AAFCE3A-507D-4DC2-80C8-131893D702CF}"/>
              </a:ext>
            </a:extLst>
          </p:cNvPr>
          <p:cNvSpPr txBox="1"/>
          <p:nvPr/>
        </p:nvSpPr>
        <p:spPr>
          <a:xfrm>
            <a:off x="1133645" y="1236067"/>
            <a:ext cx="8949923" cy="3416320"/>
          </a:xfrm>
          <a:prstGeom prst="rect">
            <a:avLst/>
          </a:prstGeom>
          <a:noFill/>
        </p:spPr>
        <p:txBody>
          <a:bodyPr wrap="square" rtlCol="0" anchor="ctr">
            <a:spAutoFit/>
          </a:bodyPr>
          <a:lstStyle/>
          <a:p>
            <a:r>
              <a:rPr lang="en-US" b="1" dirty="0">
                <a:latin typeface="Calibri" panose="020F0502020204030204" pitchFamily="34" charset="0"/>
              </a:rPr>
              <a:t>Deployment Versions:</a:t>
            </a:r>
          </a:p>
          <a:p>
            <a:pPr marL="742950" lvl="1" indent="-285750">
              <a:buClr>
                <a:srgbClr val="C00000"/>
              </a:buClr>
              <a:buFont typeface="Arial" panose="020B0604020202020204" pitchFamily="34" charset="0"/>
              <a:buChar char="•"/>
            </a:pPr>
            <a:r>
              <a:rPr lang="en-US" dirty="0">
                <a:latin typeface="Calibri" panose="020F0502020204030204" pitchFamily="34" charset="0"/>
              </a:rPr>
              <a:t>M2D3 – Greenfield.</a:t>
            </a:r>
          </a:p>
          <a:p>
            <a:pPr marL="742950" lvl="1" indent="-285750">
              <a:buClr>
                <a:srgbClr val="C00000"/>
              </a:buClr>
              <a:buFont typeface="Arial" panose="020B0604020202020204" pitchFamily="34" charset="0"/>
              <a:buChar char="•"/>
            </a:pPr>
            <a:r>
              <a:rPr lang="en-US" dirty="0">
                <a:latin typeface="Calibri" panose="020F0502020204030204" pitchFamily="34" charset="0"/>
              </a:rPr>
              <a:t>R4.5.3 – Manual Table Creation &amp; Key import.</a:t>
            </a:r>
          </a:p>
          <a:p>
            <a:pPr marL="742950" lvl="1" indent="-285750">
              <a:buClr>
                <a:srgbClr val="C00000"/>
              </a:buClr>
              <a:buFont typeface="Arial" panose="020B0604020202020204" pitchFamily="34" charset="0"/>
              <a:buChar char="•"/>
            </a:pPr>
            <a:r>
              <a:rPr lang="en-US" dirty="0">
                <a:latin typeface="Calibri" panose="020F0502020204030204" pitchFamily="34" charset="0"/>
              </a:rPr>
              <a:t>R4.6 – Some manual activities.</a:t>
            </a:r>
          </a:p>
          <a:p>
            <a:pPr marL="742950" lvl="1" indent="-285750">
              <a:buClr>
                <a:srgbClr val="C00000"/>
              </a:buClr>
              <a:buFont typeface="Arial" panose="020B0604020202020204" pitchFamily="34" charset="0"/>
              <a:buChar char="•"/>
            </a:pPr>
            <a:r>
              <a:rPr lang="en-US" dirty="0">
                <a:latin typeface="Calibri" panose="020F0502020204030204" pitchFamily="34" charset="0"/>
              </a:rPr>
              <a:t>R4.7 – Automatic Table Creation &amp; User Creation. Prechecks are automated</a:t>
            </a:r>
          </a:p>
          <a:p>
            <a:pPr marL="742950" lvl="1" indent="-285750">
              <a:buClr>
                <a:srgbClr val="C00000"/>
              </a:buClr>
              <a:buFont typeface="Arial" panose="020B0604020202020204" pitchFamily="34" charset="0"/>
              <a:buChar char="•"/>
            </a:pPr>
            <a:r>
              <a:rPr lang="en-US" dirty="0">
                <a:latin typeface="Calibri" panose="020F0502020204030204" pitchFamily="34" charset="0"/>
              </a:rPr>
              <a:t>R4.8 – Changed chroot path. Replaced MySQL proxy LB to advanced HA proxy LB. Upgraded MySQL &amp; ACS Application version.</a:t>
            </a:r>
          </a:p>
          <a:p>
            <a:pPr marL="742950" lvl="1" indent="-285750">
              <a:buClr>
                <a:srgbClr val="C00000"/>
              </a:buClr>
              <a:buFont typeface="Arial" panose="020B0604020202020204" pitchFamily="34" charset="0"/>
              <a:buChar char="•"/>
            </a:pPr>
            <a:r>
              <a:rPr lang="en-US" dirty="0">
                <a:latin typeface="Calibri" panose="020F0502020204030204" pitchFamily="34" charset="0"/>
              </a:rPr>
              <a:t>R4.9 -  Small patch from development side.</a:t>
            </a:r>
          </a:p>
          <a:p>
            <a:pPr marL="742950" lvl="1" indent="-285750">
              <a:buClr>
                <a:srgbClr val="C00000"/>
              </a:buClr>
              <a:buFont typeface="Arial" panose="020B0604020202020204" pitchFamily="34" charset="0"/>
              <a:buChar char="•"/>
            </a:pPr>
            <a:r>
              <a:rPr lang="en-US" dirty="0">
                <a:latin typeface="Calibri" panose="020F0502020204030204" pitchFamily="34" charset="0"/>
              </a:rPr>
              <a:t>R4.10 – Fstab fix </a:t>
            </a:r>
          </a:p>
          <a:p>
            <a:pPr marL="742950" lvl="1" indent="-285750">
              <a:buClr>
                <a:srgbClr val="C00000"/>
              </a:buClr>
              <a:buFont typeface="Arial" panose="020B0604020202020204" pitchFamily="34" charset="0"/>
              <a:buChar char="•"/>
            </a:pPr>
            <a:r>
              <a:rPr lang="en-US" dirty="0">
                <a:latin typeface="Calibri" panose="020F0502020204030204" pitchFamily="34" charset="0"/>
              </a:rPr>
              <a:t>R4.12 – STB Provisioning</a:t>
            </a:r>
          </a:p>
          <a:p>
            <a:pPr marL="742950" lvl="1" indent="-285750">
              <a:buClr>
                <a:srgbClr val="C00000"/>
              </a:buClr>
              <a:buFont typeface="Arial" panose="020B0604020202020204" pitchFamily="34" charset="0"/>
              <a:buChar char="•"/>
            </a:pPr>
            <a:r>
              <a:rPr lang="en-US" dirty="0">
                <a:latin typeface="Calibri" panose="020F0502020204030204" pitchFamily="34" charset="0"/>
              </a:rPr>
              <a:t>R4.13 – Changes in CPE ID &amp; Cleanup activities</a:t>
            </a:r>
          </a:p>
          <a:p>
            <a:pPr marL="742950" lvl="1" indent="-285750">
              <a:buClr>
                <a:srgbClr val="C00000"/>
              </a:buClr>
              <a:buFont typeface="Arial" panose="020B0604020202020204" pitchFamily="34" charset="0"/>
              <a:buChar char="•"/>
            </a:pPr>
            <a:r>
              <a:rPr lang="en-US" dirty="0">
                <a:latin typeface="Calibri" panose="020F0502020204030204" pitchFamily="34" charset="0"/>
              </a:rPr>
              <a:t>R4.15 -  Cleanup activities &amp; OMW file update</a:t>
            </a:r>
          </a:p>
        </p:txBody>
      </p:sp>
      <p:sp>
        <p:nvSpPr>
          <p:cNvPr id="6" name="TextBox 5">
            <a:extLst>
              <a:ext uri="{FF2B5EF4-FFF2-40B4-BE49-F238E27FC236}">
                <a16:creationId xmlns:a16="http://schemas.microsoft.com/office/drawing/2014/main" id="{9FB0B183-67EA-48EA-81E0-46A443ABC0C1}"/>
              </a:ext>
            </a:extLst>
          </p:cNvPr>
          <p:cNvSpPr txBox="1"/>
          <p:nvPr/>
        </p:nvSpPr>
        <p:spPr>
          <a:xfrm>
            <a:off x="1132514" y="4957894"/>
            <a:ext cx="9672506" cy="1200329"/>
          </a:xfrm>
          <a:prstGeom prst="rect">
            <a:avLst/>
          </a:prstGeom>
          <a:noFill/>
        </p:spPr>
        <p:txBody>
          <a:bodyPr wrap="square" rtlCol="0">
            <a:spAutoFit/>
          </a:bodyPr>
          <a:lstStyle/>
          <a:p>
            <a:r>
              <a:rPr lang="en-US" b="1" dirty="0">
                <a:latin typeface="Calibri" panose="020F0502020204030204" pitchFamily="34" charset="0"/>
              </a:rPr>
              <a:t>Deployment Timings:</a:t>
            </a:r>
          </a:p>
          <a:p>
            <a:pPr marL="742950" lvl="1" indent="-285750">
              <a:buClr>
                <a:srgbClr val="C00000"/>
              </a:buClr>
              <a:buFont typeface="Arial" panose="020B0604020202020204" pitchFamily="34" charset="0"/>
              <a:buChar char="•"/>
            </a:pPr>
            <a:r>
              <a:rPr lang="en-US" dirty="0">
                <a:latin typeface="Calibri" panose="020F0502020204030204" pitchFamily="34" charset="0"/>
              </a:rPr>
              <a:t>PreProd - All five countries (BE,NL,CH,UK,CL) in same day 6 AM to 11:30 AM CET</a:t>
            </a:r>
          </a:p>
          <a:p>
            <a:pPr marL="742950" lvl="1" indent="-285750">
              <a:buClr>
                <a:srgbClr val="C00000"/>
              </a:buClr>
              <a:buFont typeface="Arial" panose="020B0604020202020204" pitchFamily="34" charset="0"/>
              <a:buChar char="•"/>
            </a:pPr>
            <a:r>
              <a:rPr lang="en-US" dirty="0">
                <a:latin typeface="Calibri" panose="020F0502020204030204" pitchFamily="34" charset="0"/>
              </a:rPr>
              <a:t>Prod - Four Countries (BE,NL,CH,UK) in same day 1 AM to 6AM CET</a:t>
            </a:r>
          </a:p>
          <a:p>
            <a:pPr lvl="1">
              <a:buClr>
                <a:srgbClr val="C00000"/>
              </a:buClr>
            </a:pPr>
            <a:r>
              <a:rPr lang="en-US" dirty="0">
                <a:latin typeface="Calibri" panose="020F0502020204030204" pitchFamily="34" charset="0"/>
              </a:rPr>
              <a:t>               - CL (VTR) in Next day 7 AM to 12 PM CET</a:t>
            </a:r>
          </a:p>
        </p:txBody>
      </p:sp>
    </p:spTree>
    <p:extLst>
      <p:ext uri="{BB962C8B-B14F-4D97-AF65-F5344CB8AC3E}">
        <p14:creationId xmlns:p14="http://schemas.microsoft.com/office/powerpoint/2010/main" val="99969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Application Workflow</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6</a:t>
            </a:fld>
            <a:endParaRPr lang="en-US" dirty="0">
              <a:solidFill>
                <a:prstClr val="black"/>
              </a:solidFill>
            </a:endParaRPr>
          </a:p>
        </p:txBody>
      </p:sp>
      <p:sp>
        <p:nvSpPr>
          <p:cNvPr id="6" name="TextBox 5">
            <a:extLst>
              <a:ext uri="{FF2B5EF4-FFF2-40B4-BE49-F238E27FC236}">
                <a16:creationId xmlns:a16="http://schemas.microsoft.com/office/drawing/2014/main" id="{9FB0B183-67EA-48EA-81E0-46A443ABC0C1}"/>
              </a:ext>
            </a:extLst>
          </p:cNvPr>
          <p:cNvSpPr txBox="1"/>
          <p:nvPr/>
        </p:nvSpPr>
        <p:spPr>
          <a:xfrm>
            <a:off x="1508618" y="1179587"/>
            <a:ext cx="8363823" cy="3693319"/>
          </a:xfrm>
          <a:prstGeom prst="rect">
            <a:avLst/>
          </a:prstGeom>
          <a:noFill/>
        </p:spPr>
        <p:txBody>
          <a:bodyPr wrap="square" rtlCol="0">
            <a:spAutoFit/>
          </a:bodyPr>
          <a:lstStyle/>
          <a:p>
            <a:r>
              <a:rPr lang="en-US" b="1" dirty="0">
                <a:latin typeface="Calibri" panose="020F0502020204030204" pitchFamily="34" charset="0"/>
              </a:rPr>
              <a:t>ACS Development Team  </a:t>
            </a:r>
          </a:p>
          <a:p>
            <a:pPr marL="1200150" lvl="2" indent="-285750">
              <a:buClr>
                <a:srgbClr val="0070C0"/>
              </a:buClr>
              <a:buFont typeface="Arial" panose="020B0604020202020204" pitchFamily="34" charset="0"/>
              <a:buChar char="•"/>
            </a:pPr>
            <a:r>
              <a:rPr lang="en-US" dirty="0">
                <a:latin typeface="Calibri" panose="020F0502020204030204" pitchFamily="34" charset="0"/>
              </a:rPr>
              <a:t>Develop the code based on the requirement.</a:t>
            </a:r>
          </a:p>
          <a:p>
            <a:endParaRPr lang="en-US" b="1" dirty="0">
              <a:latin typeface="Calibri" panose="020F0502020204030204" pitchFamily="34" charset="0"/>
            </a:endParaRPr>
          </a:p>
          <a:p>
            <a:r>
              <a:rPr lang="en-US" b="1" dirty="0">
                <a:latin typeface="Calibri" panose="020F0502020204030204" pitchFamily="34" charset="0"/>
              </a:rPr>
              <a:t>Lab OBOSI Team</a:t>
            </a:r>
          </a:p>
          <a:p>
            <a:pPr marL="1200150" lvl="2" indent="-285750">
              <a:buClr>
                <a:srgbClr val="0070C0"/>
              </a:buClr>
              <a:buFont typeface="Arial" panose="020B0604020202020204" pitchFamily="34" charset="0"/>
              <a:buChar char="•"/>
            </a:pPr>
            <a:r>
              <a:rPr lang="en-US" dirty="0">
                <a:latin typeface="Calibri" panose="020F0502020204030204" pitchFamily="34" charset="0"/>
              </a:rPr>
              <a:t>Lab team doing code evaluation, syntax issues, compilation issues and also they test only one application. </a:t>
            </a:r>
          </a:p>
          <a:p>
            <a:r>
              <a:rPr lang="en-US" b="1" dirty="0">
                <a:latin typeface="Calibri" panose="020F0502020204030204" pitchFamily="34" charset="0"/>
              </a:rPr>
              <a:t>E2ESI Team (5A Lab)</a:t>
            </a:r>
          </a:p>
          <a:p>
            <a:pPr marL="1200150" lvl="2" indent="-285750">
              <a:buClr>
                <a:srgbClr val="0070C0"/>
              </a:buClr>
              <a:buFont typeface="Arial" panose="020B0604020202020204" pitchFamily="34" charset="0"/>
              <a:buChar char="•"/>
            </a:pPr>
            <a:r>
              <a:rPr lang="en-US" dirty="0">
                <a:latin typeface="Calibri" panose="020F0502020204030204" pitchFamily="34" charset="0"/>
              </a:rPr>
              <a:t>E2ESI team is doing the integration testing for all of our components.</a:t>
            </a:r>
          </a:p>
          <a:p>
            <a:pPr marL="1200150" lvl="2" indent="-285750">
              <a:buClr>
                <a:srgbClr val="0070C0"/>
              </a:buClr>
              <a:buFont typeface="Arial" panose="020B0604020202020204" pitchFamily="34" charset="0"/>
              <a:buChar char="•"/>
            </a:pPr>
            <a:r>
              <a:rPr lang="en-US" dirty="0">
                <a:latin typeface="Calibri" panose="020F0502020204030204" pitchFamily="34" charset="0"/>
              </a:rPr>
              <a:t>Also they verify all the user stories are functionally working.</a:t>
            </a:r>
          </a:p>
          <a:p>
            <a:r>
              <a:rPr lang="en-US" b="1" dirty="0">
                <a:latin typeface="Calibri" panose="020F0502020204030204" pitchFamily="34" charset="0"/>
              </a:rPr>
              <a:t>PreProd Deployment</a:t>
            </a:r>
          </a:p>
          <a:p>
            <a:pPr marL="1200150" lvl="2" indent="-285750">
              <a:buClr>
                <a:srgbClr val="0070C0"/>
              </a:buClr>
              <a:buFont typeface="Arial" panose="020B0604020202020204" pitchFamily="34" charset="0"/>
              <a:buChar char="•"/>
            </a:pPr>
            <a:r>
              <a:rPr lang="en-US" dirty="0">
                <a:latin typeface="Calibri" panose="020F0502020204030204" pitchFamily="34" charset="0"/>
              </a:rPr>
              <a:t>SDIL Deployment team doing preprod and prod deployment.</a:t>
            </a:r>
          </a:p>
          <a:p>
            <a:endParaRPr lang="en-US" b="1" dirty="0">
              <a:latin typeface="Calibri" panose="020F0502020204030204" pitchFamily="34" charset="0"/>
            </a:endParaRPr>
          </a:p>
          <a:p>
            <a:r>
              <a:rPr lang="en-US" b="1" dirty="0">
                <a:latin typeface="Calibri" panose="020F0502020204030204" pitchFamily="34" charset="0"/>
              </a:rPr>
              <a:t>Prod Deployment</a:t>
            </a:r>
          </a:p>
        </p:txBody>
      </p:sp>
      <p:sp>
        <p:nvSpPr>
          <p:cNvPr id="5" name="Arrow: Down 4">
            <a:extLst>
              <a:ext uri="{FF2B5EF4-FFF2-40B4-BE49-F238E27FC236}">
                <a16:creationId xmlns:a16="http://schemas.microsoft.com/office/drawing/2014/main" id="{03C4AF40-0EA8-49D5-9181-E094C178CF3E}"/>
              </a:ext>
            </a:extLst>
          </p:cNvPr>
          <p:cNvSpPr/>
          <p:nvPr/>
        </p:nvSpPr>
        <p:spPr>
          <a:xfrm>
            <a:off x="2332140" y="1510018"/>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BE35BB11-D535-4526-8175-E3A5B0F58934}"/>
              </a:ext>
            </a:extLst>
          </p:cNvPr>
          <p:cNvSpPr/>
          <p:nvPr/>
        </p:nvSpPr>
        <p:spPr>
          <a:xfrm>
            <a:off x="2315362" y="2352775"/>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FC1DC477-27AD-4A46-83B0-F8994F9DB46C}"/>
              </a:ext>
            </a:extLst>
          </p:cNvPr>
          <p:cNvSpPr/>
          <p:nvPr/>
        </p:nvSpPr>
        <p:spPr>
          <a:xfrm>
            <a:off x="2306972" y="3164746"/>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41923BC4-725F-4D41-8517-40EBD55D58E5}"/>
              </a:ext>
            </a:extLst>
          </p:cNvPr>
          <p:cNvSpPr/>
          <p:nvPr/>
        </p:nvSpPr>
        <p:spPr>
          <a:xfrm>
            <a:off x="2288795" y="3987203"/>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38EEDBF-AABA-4106-9FEC-359718440F1C}"/>
              </a:ext>
            </a:extLst>
          </p:cNvPr>
          <p:cNvSpPr txBox="1"/>
          <p:nvPr/>
        </p:nvSpPr>
        <p:spPr>
          <a:xfrm>
            <a:off x="1510018" y="5184396"/>
            <a:ext cx="8372213" cy="923330"/>
          </a:xfrm>
          <a:prstGeom prst="rect">
            <a:avLst/>
          </a:prstGeom>
          <a:noFill/>
        </p:spPr>
        <p:txBody>
          <a:bodyPr wrap="square" rtlCol="0">
            <a:spAutoFit/>
          </a:bodyPr>
          <a:lstStyle/>
          <a:p>
            <a:r>
              <a:rPr lang="en-US" b="1" dirty="0"/>
              <a:t>Note:</a:t>
            </a:r>
          </a:p>
          <a:p>
            <a:pPr marL="742950" lvl="1" indent="-285750">
              <a:buClr>
                <a:srgbClr val="0070C0"/>
              </a:buClr>
              <a:buFont typeface="Wingdings" panose="05000000000000000000" pitchFamily="2" charset="2"/>
              <a:buChar char="ü"/>
            </a:pPr>
            <a:r>
              <a:rPr lang="en-US" dirty="0"/>
              <a:t>Lab OBOSI &amp; E2ESI Team handled by Accenture.</a:t>
            </a:r>
          </a:p>
          <a:p>
            <a:pPr marL="742950" lvl="1" indent="-285750">
              <a:buClr>
                <a:srgbClr val="0070C0"/>
              </a:buClr>
              <a:buFont typeface="Wingdings" panose="05000000000000000000" pitchFamily="2" charset="2"/>
              <a:buChar char="ü"/>
            </a:pPr>
            <a:r>
              <a:rPr lang="en-US" dirty="0"/>
              <a:t>PreProd &amp; Prod Deployment handled by us (Prodapt).</a:t>
            </a:r>
          </a:p>
        </p:txBody>
      </p:sp>
    </p:spTree>
    <p:extLst>
      <p:ext uri="{BB962C8B-B14F-4D97-AF65-F5344CB8AC3E}">
        <p14:creationId xmlns:p14="http://schemas.microsoft.com/office/powerpoint/2010/main" val="239407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7</a:t>
            </a:fld>
            <a:endParaRPr lang="en-US" dirty="0">
              <a:solidFill>
                <a:prstClr val="black"/>
              </a:solidFill>
            </a:endParaRPr>
          </a:p>
        </p:txBody>
      </p:sp>
      <p:sp>
        <p:nvSpPr>
          <p:cNvPr id="10" name="TextBox 9">
            <a:extLst>
              <a:ext uri="{FF2B5EF4-FFF2-40B4-BE49-F238E27FC236}">
                <a16:creationId xmlns:a16="http://schemas.microsoft.com/office/drawing/2014/main" id="{038EEDBF-AABA-4106-9FEC-359718440F1C}"/>
              </a:ext>
            </a:extLst>
          </p:cNvPr>
          <p:cNvSpPr txBox="1"/>
          <p:nvPr/>
        </p:nvSpPr>
        <p:spPr>
          <a:xfrm>
            <a:off x="1468074" y="1191237"/>
            <a:ext cx="9261445" cy="5078313"/>
          </a:xfrm>
          <a:prstGeom prst="rect">
            <a:avLst/>
          </a:prstGeom>
          <a:noFill/>
        </p:spPr>
        <p:txBody>
          <a:bodyPr wrap="square" rtlCol="0">
            <a:spAutoFit/>
          </a:bodyPr>
          <a:lstStyle/>
          <a:p>
            <a:r>
              <a:rPr lang="en-US" b="1" dirty="0"/>
              <a:t>Below process we are following for all the deployments</a:t>
            </a:r>
            <a:r>
              <a:rPr lang="en-US" dirty="0"/>
              <a:t>.</a:t>
            </a:r>
          </a:p>
          <a:p>
            <a:endParaRPr lang="en-US" dirty="0"/>
          </a:p>
          <a:p>
            <a:pPr marL="285750" indent="-285750">
              <a:buClr>
                <a:srgbClr val="00B050"/>
              </a:buClr>
              <a:buFont typeface="Wingdings" panose="05000000000000000000" pitchFamily="2" charset="2"/>
              <a:buChar char="v"/>
            </a:pPr>
            <a:r>
              <a:rPr lang="en-US" b="1" dirty="0"/>
              <a:t>Access to the servers (PreProd/Prod)</a:t>
            </a:r>
          </a:p>
          <a:p>
            <a:pPr marL="742950" lvl="1" indent="-285750">
              <a:buClr>
                <a:srgbClr val="92D050"/>
              </a:buClr>
              <a:buFont typeface="Wingdings" panose="05000000000000000000" pitchFamily="2" charset="2"/>
              <a:buChar char="ü"/>
            </a:pPr>
            <a:r>
              <a:rPr lang="en-US" dirty="0"/>
              <a:t>VPN Access</a:t>
            </a:r>
          </a:p>
          <a:p>
            <a:pPr marL="742950" lvl="1" indent="-285750">
              <a:buClr>
                <a:srgbClr val="92D050"/>
              </a:buClr>
              <a:buFont typeface="Wingdings" panose="05000000000000000000" pitchFamily="2" charset="2"/>
              <a:buChar char="ü"/>
            </a:pPr>
            <a:r>
              <a:rPr lang="en-US" dirty="0"/>
              <a:t>Jump Servers Access</a:t>
            </a:r>
          </a:p>
          <a:p>
            <a:pPr marL="742950" lvl="1" indent="-285750">
              <a:buClr>
                <a:srgbClr val="92D050"/>
              </a:buClr>
              <a:buFont typeface="Wingdings" panose="05000000000000000000" pitchFamily="2" charset="2"/>
              <a:buChar char="ü"/>
            </a:pPr>
            <a:r>
              <a:rPr lang="en-US" dirty="0"/>
              <a:t>ACS Servers</a:t>
            </a:r>
          </a:p>
          <a:p>
            <a:pPr marL="742950" lvl="1" indent="-285750">
              <a:buClr>
                <a:srgbClr val="92D050"/>
              </a:buClr>
              <a:buFont typeface="Wingdings" panose="05000000000000000000" pitchFamily="2" charset="2"/>
              <a:buChar char="ü"/>
            </a:pPr>
            <a:r>
              <a:rPr lang="en-US" dirty="0"/>
              <a:t>Temp Sudo Access</a:t>
            </a:r>
          </a:p>
          <a:p>
            <a:endParaRPr lang="en-US" dirty="0"/>
          </a:p>
          <a:p>
            <a:pPr marL="285750" indent="-285750">
              <a:buClr>
                <a:srgbClr val="00B050"/>
              </a:buClr>
              <a:buFont typeface="Wingdings" panose="05000000000000000000" pitchFamily="2" charset="2"/>
              <a:buChar char="v"/>
            </a:pPr>
            <a:r>
              <a:rPr lang="en-US" b="1" dirty="0"/>
              <a:t>Prepare Application LLD</a:t>
            </a:r>
          </a:p>
          <a:p>
            <a:pPr marL="742950" lvl="1" indent="-285750">
              <a:buClr>
                <a:srgbClr val="92D050"/>
              </a:buClr>
              <a:buFont typeface="Wingdings" panose="05000000000000000000" pitchFamily="2" charset="2"/>
              <a:buChar char="ü"/>
            </a:pPr>
            <a:r>
              <a:rPr lang="en-US" dirty="0"/>
              <a:t>We need to verify all the variables and attributes in the ansible deployment playbook with acs-obo.ini file based on the deployment guide. </a:t>
            </a:r>
          </a:p>
          <a:p>
            <a:pPr marL="742950" lvl="1" indent="-285750">
              <a:buClr>
                <a:srgbClr val="92D050"/>
              </a:buClr>
              <a:buFont typeface="Wingdings" panose="05000000000000000000" pitchFamily="2" charset="2"/>
              <a:buChar char="ü"/>
            </a:pPr>
            <a:r>
              <a:rPr lang="en-US" dirty="0"/>
              <a:t>Verify the servers list and IP addresses with help of Infra LLD for all countries.</a:t>
            </a:r>
          </a:p>
          <a:p>
            <a:pPr marL="742950" lvl="1" indent="-285750">
              <a:buClr>
                <a:srgbClr val="92D050"/>
              </a:buClr>
              <a:buFont typeface="Wingdings" panose="05000000000000000000" pitchFamily="2" charset="2"/>
              <a:buChar char="ü"/>
            </a:pPr>
            <a:r>
              <a:rPr lang="en-US" dirty="0"/>
              <a:t>Update the new variables &amp; attributes in acs-obo.ini file.</a:t>
            </a:r>
          </a:p>
          <a:p>
            <a:pPr marL="742950" lvl="1" indent="-285750">
              <a:buClr>
                <a:srgbClr val="92D050"/>
              </a:buClr>
              <a:buFont typeface="Wingdings" panose="05000000000000000000" pitchFamily="2" charset="2"/>
              <a:buChar char="ü"/>
            </a:pPr>
            <a:r>
              <a:rPr lang="en-US" dirty="0"/>
              <a:t>Once acs-obo.ini file updated we need to get an approval from E2ESI team in LG. The acs-obo.ini file should be approved before deployment. We have Jira ticket for this. We need to attach the file and send the ticket to particular person.</a:t>
            </a:r>
          </a:p>
          <a:p>
            <a:pPr marL="742950" lvl="1" indent="-285750">
              <a:buClr>
                <a:srgbClr val="92D050"/>
              </a:buClr>
              <a:buFont typeface="Wingdings" panose="05000000000000000000" pitchFamily="2" charset="2"/>
              <a:buChar char="ü"/>
            </a:pPr>
            <a:r>
              <a:rPr lang="en-US" dirty="0"/>
              <a:t>Create CRQs for all release.</a:t>
            </a:r>
          </a:p>
          <a:p>
            <a:endParaRPr lang="en-US" dirty="0"/>
          </a:p>
        </p:txBody>
      </p:sp>
    </p:spTree>
    <p:extLst>
      <p:ext uri="{BB962C8B-B14F-4D97-AF65-F5344CB8AC3E}">
        <p14:creationId xmlns:p14="http://schemas.microsoft.com/office/powerpoint/2010/main" val="1450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8</a:t>
            </a:fld>
            <a:endParaRPr lang="en-US" dirty="0">
              <a:solidFill>
                <a:prstClr val="black"/>
              </a:solidFill>
            </a:endParaRPr>
          </a:p>
        </p:txBody>
      </p:sp>
      <p:sp>
        <p:nvSpPr>
          <p:cNvPr id="10" name="TextBox 9">
            <a:extLst>
              <a:ext uri="{FF2B5EF4-FFF2-40B4-BE49-F238E27FC236}">
                <a16:creationId xmlns:a16="http://schemas.microsoft.com/office/drawing/2014/main" id="{038EEDBF-AABA-4106-9FEC-359718440F1C}"/>
              </a:ext>
            </a:extLst>
          </p:cNvPr>
          <p:cNvSpPr txBox="1"/>
          <p:nvPr/>
        </p:nvSpPr>
        <p:spPr>
          <a:xfrm>
            <a:off x="1468074" y="1191237"/>
            <a:ext cx="9261445" cy="2585323"/>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Prerequisites for all countries</a:t>
            </a:r>
          </a:p>
          <a:p>
            <a:pPr marL="742950" lvl="1" indent="-285750">
              <a:buClr>
                <a:srgbClr val="92D050"/>
              </a:buClr>
              <a:buFont typeface="Wingdings" panose="05000000000000000000" pitchFamily="2" charset="2"/>
              <a:buChar char="ü"/>
            </a:pPr>
            <a:r>
              <a:rPr lang="en-US" dirty="0"/>
              <a:t>Connection Status based on Network LLDs.</a:t>
            </a:r>
          </a:p>
          <a:p>
            <a:pPr marL="742950" lvl="1" indent="-285750">
              <a:buClr>
                <a:srgbClr val="92D050"/>
              </a:buClr>
              <a:buFont typeface="Wingdings" panose="05000000000000000000" pitchFamily="2" charset="2"/>
              <a:buChar char="ü"/>
            </a:pPr>
            <a:r>
              <a:rPr lang="en-US" dirty="0"/>
              <a:t>All the binaries are in place.</a:t>
            </a:r>
          </a:p>
          <a:p>
            <a:pPr marL="742950" lvl="1" indent="-285750">
              <a:buClr>
                <a:srgbClr val="92D050"/>
              </a:buClr>
              <a:buFont typeface="Wingdings" panose="05000000000000000000" pitchFamily="2" charset="2"/>
              <a:buChar char="ü"/>
            </a:pPr>
            <a:r>
              <a:rPr lang="en-US" dirty="0"/>
              <a:t>All the deployment related Playbooks, Jenkins Pipeline jobs, Variables, Vault file.</a:t>
            </a:r>
          </a:p>
          <a:p>
            <a:pPr marL="742950" lvl="1" indent="-285750">
              <a:buClr>
                <a:srgbClr val="92D050"/>
              </a:buClr>
              <a:buFont typeface="Wingdings" panose="05000000000000000000" pitchFamily="2" charset="2"/>
              <a:buChar char="ü"/>
            </a:pPr>
            <a:r>
              <a:rPr lang="en-US" dirty="0"/>
              <a:t>Take Jira tickets on your name and create subtasks based on the Runbook.</a:t>
            </a:r>
          </a:p>
          <a:p>
            <a:pPr marL="742950" lvl="1" indent="-285750">
              <a:buClr>
                <a:srgbClr val="92D050"/>
              </a:buClr>
              <a:buFont typeface="Wingdings" panose="05000000000000000000" pitchFamily="2" charset="2"/>
              <a:buChar char="ü"/>
            </a:pPr>
            <a:r>
              <a:rPr lang="en-US" dirty="0"/>
              <a:t>Snapshot ticket should be created and send to Ashok.</a:t>
            </a:r>
          </a:p>
          <a:p>
            <a:pPr marL="742950" lvl="1" indent="-285750">
              <a:buClr>
                <a:srgbClr val="92D050"/>
              </a:buClr>
              <a:buFont typeface="Wingdings" panose="05000000000000000000" pitchFamily="2" charset="2"/>
              <a:buChar char="ü"/>
            </a:pPr>
            <a:r>
              <a:rPr lang="en-US" dirty="0"/>
              <a:t>Verify all the services are up and running for all servers. And verify DB replication happening correctly.</a:t>
            </a:r>
          </a:p>
          <a:p>
            <a:pPr marL="742950" lvl="1" indent="-285750">
              <a:buClr>
                <a:srgbClr val="92D050"/>
              </a:buClr>
              <a:buFont typeface="Wingdings" panose="05000000000000000000" pitchFamily="2" charset="2"/>
              <a:buChar char="ü"/>
            </a:pPr>
            <a:r>
              <a:rPr lang="en-US" dirty="0"/>
              <a:t>Verify ACS GUI is working properly before upgrade. </a:t>
            </a:r>
          </a:p>
        </p:txBody>
      </p:sp>
      <p:sp>
        <p:nvSpPr>
          <p:cNvPr id="3" name="TextBox 2">
            <a:extLst>
              <a:ext uri="{FF2B5EF4-FFF2-40B4-BE49-F238E27FC236}">
                <a16:creationId xmlns:a16="http://schemas.microsoft.com/office/drawing/2014/main" id="{AD7C0FC3-DDC7-4BC1-8713-7E1A16236BE9}"/>
              </a:ext>
            </a:extLst>
          </p:cNvPr>
          <p:cNvSpPr txBox="1"/>
          <p:nvPr/>
        </p:nvSpPr>
        <p:spPr>
          <a:xfrm>
            <a:off x="1468073" y="3918808"/>
            <a:ext cx="8313490" cy="646331"/>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Deployment/Upgrade</a:t>
            </a:r>
          </a:p>
          <a:p>
            <a:pPr marL="742950" lvl="1" indent="-285750">
              <a:buClr>
                <a:srgbClr val="92D050"/>
              </a:buClr>
              <a:buFont typeface="Wingdings" panose="05000000000000000000" pitchFamily="2" charset="2"/>
              <a:buChar char="ü"/>
            </a:pPr>
            <a:r>
              <a:rPr lang="en-US" dirty="0"/>
              <a:t>Run the Jenkins pipeline job with parameters.</a:t>
            </a:r>
          </a:p>
        </p:txBody>
      </p:sp>
      <p:sp>
        <p:nvSpPr>
          <p:cNvPr id="6" name="TextBox 5">
            <a:extLst>
              <a:ext uri="{FF2B5EF4-FFF2-40B4-BE49-F238E27FC236}">
                <a16:creationId xmlns:a16="http://schemas.microsoft.com/office/drawing/2014/main" id="{050CB548-D2B7-49B7-8193-3936E7CF9013}"/>
              </a:ext>
            </a:extLst>
          </p:cNvPr>
          <p:cNvSpPr txBox="1"/>
          <p:nvPr/>
        </p:nvSpPr>
        <p:spPr>
          <a:xfrm>
            <a:off x="1468073" y="4771472"/>
            <a:ext cx="8313490" cy="1200329"/>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Sanity Check</a:t>
            </a:r>
          </a:p>
          <a:p>
            <a:pPr marL="742950" lvl="1" indent="-285750">
              <a:buClr>
                <a:srgbClr val="92D050"/>
              </a:buClr>
              <a:buFont typeface="Wingdings" panose="05000000000000000000" pitchFamily="2" charset="2"/>
              <a:buChar char="ü"/>
            </a:pPr>
            <a:r>
              <a:rPr lang="en-US" dirty="0"/>
              <a:t>After upgrade verify all the services are up and running.</a:t>
            </a:r>
          </a:p>
          <a:p>
            <a:pPr marL="742950" lvl="1" indent="-285750">
              <a:buClr>
                <a:srgbClr val="92D050"/>
              </a:buClr>
              <a:buFont typeface="Wingdings" panose="05000000000000000000" pitchFamily="2" charset="2"/>
              <a:buChar char="ü"/>
            </a:pPr>
            <a:r>
              <a:rPr lang="en-US" dirty="0"/>
              <a:t>Verify DB replication happening correctly.</a:t>
            </a:r>
          </a:p>
          <a:p>
            <a:pPr marL="742950" lvl="1" indent="-285750">
              <a:buClr>
                <a:srgbClr val="92D050"/>
              </a:buClr>
              <a:buFont typeface="Wingdings" panose="05000000000000000000" pitchFamily="2" charset="2"/>
              <a:buChar char="ü"/>
            </a:pPr>
            <a:r>
              <a:rPr lang="en-US" dirty="0"/>
              <a:t>Verify all ACS GUI is working properly after upgrade. </a:t>
            </a:r>
          </a:p>
        </p:txBody>
      </p:sp>
    </p:spTree>
    <p:extLst>
      <p:ext uri="{BB962C8B-B14F-4D97-AF65-F5344CB8AC3E}">
        <p14:creationId xmlns:p14="http://schemas.microsoft.com/office/powerpoint/2010/main" val="3174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9</a:t>
            </a:fld>
            <a:endParaRPr lang="en-US" dirty="0">
              <a:solidFill>
                <a:prstClr val="black"/>
              </a:solidFill>
            </a:endParaRPr>
          </a:p>
        </p:txBody>
      </p:sp>
      <p:sp>
        <p:nvSpPr>
          <p:cNvPr id="10" name="TextBox 9">
            <a:extLst>
              <a:ext uri="{FF2B5EF4-FFF2-40B4-BE49-F238E27FC236}">
                <a16:creationId xmlns:a16="http://schemas.microsoft.com/office/drawing/2014/main" id="{038EEDBF-AABA-4106-9FEC-359718440F1C}"/>
              </a:ext>
            </a:extLst>
          </p:cNvPr>
          <p:cNvSpPr txBox="1"/>
          <p:nvPr/>
        </p:nvSpPr>
        <p:spPr>
          <a:xfrm>
            <a:off x="910140" y="966516"/>
            <a:ext cx="9261445" cy="923330"/>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TAF Job Execution</a:t>
            </a:r>
          </a:p>
          <a:p>
            <a:pPr marL="742950" lvl="1" indent="-285750">
              <a:buClr>
                <a:srgbClr val="92D050"/>
              </a:buClr>
              <a:buFont typeface="Wingdings" panose="05000000000000000000" pitchFamily="2" charset="2"/>
              <a:buChar char="ü"/>
            </a:pPr>
            <a:r>
              <a:rPr lang="en-US" dirty="0"/>
              <a:t>We need to run TAF jobs in Jenkins </a:t>
            </a:r>
          </a:p>
          <a:p>
            <a:pPr marL="742950" lvl="1" indent="-285750">
              <a:buClr>
                <a:srgbClr val="92D050"/>
              </a:buClr>
              <a:buFont typeface="Wingdings" panose="05000000000000000000" pitchFamily="2" charset="2"/>
              <a:buChar char="ü"/>
            </a:pPr>
            <a:r>
              <a:rPr lang="en-US" dirty="0"/>
              <a:t>Update the test results in Jira tickets.</a:t>
            </a:r>
          </a:p>
        </p:txBody>
      </p:sp>
      <p:sp>
        <p:nvSpPr>
          <p:cNvPr id="7" name="TextBox 6">
            <a:extLst>
              <a:ext uri="{FF2B5EF4-FFF2-40B4-BE49-F238E27FC236}">
                <a16:creationId xmlns:a16="http://schemas.microsoft.com/office/drawing/2014/main" id="{5DA798DB-E3B1-4EF9-8B6B-513387EE51ED}"/>
              </a:ext>
            </a:extLst>
          </p:cNvPr>
          <p:cNvSpPr txBox="1"/>
          <p:nvPr/>
        </p:nvSpPr>
        <p:spPr>
          <a:xfrm>
            <a:off x="893614" y="1914498"/>
            <a:ext cx="9261445" cy="646331"/>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Handover the Application to E2ESI team.</a:t>
            </a:r>
          </a:p>
          <a:p>
            <a:pPr marL="742950" lvl="1" indent="-285750">
              <a:buClr>
                <a:srgbClr val="92D050"/>
              </a:buClr>
              <a:buFont typeface="Wingdings" panose="05000000000000000000" pitchFamily="2" charset="2"/>
              <a:buChar char="ü"/>
            </a:pPr>
            <a:r>
              <a:rPr lang="en-US" dirty="0"/>
              <a:t>E2ESI team validate the functional changes of latest release.</a:t>
            </a:r>
          </a:p>
        </p:txBody>
      </p:sp>
      <p:sp>
        <p:nvSpPr>
          <p:cNvPr id="8" name="Content Placeholder 8">
            <a:extLst>
              <a:ext uri="{FF2B5EF4-FFF2-40B4-BE49-F238E27FC236}">
                <a16:creationId xmlns:a16="http://schemas.microsoft.com/office/drawing/2014/main" id="{A4B6766E-B136-44F0-9B6D-AFCD56825BED}"/>
              </a:ext>
            </a:extLst>
          </p:cNvPr>
          <p:cNvSpPr>
            <a:spLocks noGrp="1"/>
          </p:cNvSpPr>
          <p:nvPr>
            <p:ph idx="1"/>
          </p:nvPr>
        </p:nvSpPr>
        <p:spPr>
          <a:xfrm>
            <a:off x="886850" y="2649432"/>
            <a:ext cx="10225437" cy="3381534"/>
          </a:xfrm>
        </p:spPr>
        <p:txBody>
          <a:bodyPr>
            <a:noAutofit/>
          </a:bodyPr>
          <a:lstStyle/>
          <a:p>
            <a:pPr>
              <a:buClr>
                <a:srgbClr val="00B050"/>
              </a:buClr>
              <a:buFont typeface="Wingdings" panose="05000000000000000000" pitchFamily="2" charset="2"/>
              <a:buChar char="v"/>
            </a:pPr>
            <a:r>
              <a:rPr lang="en-US" sz="1800" b="1" dirty="0">
                <a:solidFill>
                  <a:schemeClr val="tx1">
                    <a:lumMod val="95000"/>
                    <a:lumOff val="5000"/>
                  </a:schemeClr>
                </a:solidFill>
                <a:latin typeface="+mn-lt"/>
              </a:rPr>
              <a:t>Point of Contacts:</a:t>
            </a:r>
          </a:p>
          <a:p>
            <a:pPr lvl="1">
              <a:buClr>
                <a:schemeClr val="accent2">
                  <a:lumMod val="75000"/>
                </a:schemeClr>
              </a:buClr>
              <a:buFont typeface="Courier New" panose="02070309020205020404" pitchFamily="49" charset="0"/>
              <a:buChar char="o"/>
            </a:pPr>
            <a:r>
              <a:rPr lang="en-US" sz="1533" b="1" dirty="0">
                <a:solidFill>
                  <a:schemeClr val="tx1">
                    <a:lumMod val="95000"/>
                    <a:lumOff val="5000"/>
                  </a:schemeClr>
                </a:solidFill>
                <a:latin typeface="+mn-lt"/>
              </a:rPr>
              <a:t>Application LLD Approvals: </a:t>
            </a:r>
            <a:r>
              <a:rPr lang="en-IN" sz="1433" dirty="0">
                <a:solidFill>
                  <a:schemeClr val="tx1">
                    <a:lumMod val="95000"/>
                    <a:lumOff val="5000"/>
                  </a:schemeClr>
                </a:solidFill>
                <a:latin typeface="+mn-lt"/>
              </a:rPr>
              <a:t>will be used to share the NBI user name and password and Application LLD approvals</a:t>
            </a:r>
            <a:endParaRPr lang="en-US" sz="1433" dirty="0">
              <a:solidFill>
                <a:schemeClr val="tx1">
                  <a:lumMod val="95000"/>
                  <a:lumOff val="5000"/>
                </a:schemeClr>
              </a:solidFill>
              <a:latin typeface="+mn-lt"/>
            </a:endParaRPr>
          </a:p>
          <a:p>
            <a:pPr lvl="2">
              <a:buClr>
                <a:schemeClr val="accent4">
                  <a:lumMod val="75000"/>
                </a:schemeClr>
              </a:buClr>
              <a:buFont typeface="Wingdings" panose="05000000000000000000" pitchFamily="2" charset="2"/>
              <a:buChar char="ü"/>
            </a:pPr>
            <a:r>
              <a:rPr lang="en-IN" sz="1166" dirty="0">
                <a:solidFill>
                  <a:schemeClr val="tx1">
                    <a:lumMod val="95000"/>
                    <a:lumOff val="5000"/>
                  </a:schemeClr>
                </a:solidFill>
                <a:latin typeface="+mn-lt"/>
              </a:rPr>
              <a:t>BE </a:t>
            </a:r>
            <a:r>
              <a:rPr lang="en-IN" sz="1166" dirty="0">
                <a:solidFill>
                  <a:schemeClr val="tx1">
                    <a:lumMod val="95000"/>
                    <a:lumOff val="5000"/>
                  </a:schemeClr>
                </a:solidFill>
                <a:latin typeface="+mn-lt"/>
                <a:sym typeface="Wingdings" panose="05000000000000000000" pitchFamily="2" charset="2"/>
              </a:rPr>
              <a:t> </a:t>
            </a:r>
            <a:r>
              <a:rPr lang="en-IN" sz="1166" dirty="0" err="1">
                <a:solidFill>
                  <a:schemeClr val="tx1">
                    <a:lumMod val="95000"/>
                    <a:lumOff val="5000"/>
                  </a:schemeClr>
                </a:solidFill>
                <a:latin typeface="+mn-lt"/>
              </a:rPr>
              <a:t>Misic</a:t>
            </a:r>
            <a:r>
              <a:rPr lang="en-IN" sz="1166" dirty="0">
                <a:solidFill>
                  <a:schemeClr val="tx1">
                    <a:lumMod val="95000"/>
                    <a:lumOff val="5000"/>
                  </a:schemeClr>
                </a:solidFill>
                <a:latin typeface="+mn-lt"/>
              </a:rPr>
              <a:t> </a:t>
            </a:r>
            <a:r>
              <a:rPr lang="en-IN" sz="1166" dirty="0" err="1">
                <a:solidFill>
                  <a:schemeClr val="tx1">
                    <a:lumMod val="95000"/>
                    <a:lumOff val="5000"/>
                  </a:schemeClr>
                </a:solidFill>
                <a:latin typeface="+mn-lt"/>
              </a:rPr>
              <a:t>Krunoslav</a:t>
            </a:r>
            <a:r>
              <a:rPr lang="en-IN" sz="1166" dirty="0">
                <a:solidFill>
                  <a:schemeClr val="tx1">
                    <a:lumMod val="95000"/>
                    <a:lumOff val="5000"/>
                  </a:schemeClr>
                </a:solidFill>
                <a:latin typeface="+mn-lt"/>
              </a:rPr>
              <a:t> (</a:t>
            </a:r>
            <a:r>
              <a:rPr lang="en-IN" sz="1166" dirty="0">
                <a:solidFill>
                  <a:schemeClr val="tx1">
                    <a:lumMod val="95000"/>
                    <a:lumOff val="5000"/>
                  </a:schemeClr>
                </a:solidFill>
                <a:latin typeface="+mn-lt"/>
                <a:hlinkClick r:id="rId2">
                  <a:extLst>
                    <a:ext uri="{A12FA001-AC4F-418D-AE19-62706E023703}">
                      <ahyp:hlinkClr xmlns:ahyp="http://schemas.microsoft.com/office/drawing/2018/hyperlinkcolor" val="tx"/>
                    </a:ext>
                  </a:extLst>
                </a:hlinkClick>
              </a:rPr>
              <a:t>krunoslav.misic@telenetgroup.be</a:t>
            </a:r>
            <a:r>
              <a:rPr lang="en-IN" sz="1166" dirty="0">
                <a:solidFill>
                  <a:schemeClr val="tx1">
                    <a:lumMod val="95000"/>
                    <a:lumOff val="5000"/>
                  </a:schemeClr>
                </a:solidFill>
                <a:latin typeface="+mn-lt"/>
              </a:rPr>
              <a:t>)</a:t>
            </a:r>
          </a:p>
          <a:p>
            <a:pPr lvl="2">
              <a:buClr>
                <a:schemeClr val="accent4">
                  <a:lumMod val="75000"/>
                </a:schemeClr>
              </a:buClr>
              <a:buFont typeface="Wingdings" panose="05000000000000000000" pitchFamily="2" charset="2"/>
              <a:buChar char="ü"/>
            </a:pPr>
            <a:r>
              <a:rPr lang="en-IN" sz="1166" dirty="0">
                <a:solidFill>
                  <a:schemeClr val="tx1">
                    <a:lumMod val="95000"/>
                    <a:lumOff val="5000"/>
                  </a:schemeClr>
                </a:solidFill>
                <a:latin typeface="+mn-lt"/>
              </a:rPr>
              <a:t>NL,CH,CL,UK </a:t>
            </a:r>
            <a:r>
              <a:rPr lang="en-IN" sz="1166" dirty="0">
                <a:solidFill>
                  <a:schemeClr val="tx1">
                    <a:lumMod val="95000"/>
                    <a:lumOff val="5000"/>
                  </a:schemeClr>
                </a:solidFill>
                <a:latin typeface="+mn-lt"/>
                <a:sym typeface="Wingdings" panose="05000000000000000000" pitchFamily="2" charset="2"/>
              </a:rPr>
              <a:t> </a:t>
            </a:r>
            <a:r>
              <a:rPr lang="en-IN" sz="1166" dirty="0">
                <a:solidFill>
                  <a:schemeClr val="tx1">
                    <a:lumMod val="95000"/>
                    <a:lumOff val="5000"/>
                  </a:schemeClr>
                </a:solidFill>
                <a:latin typeface="+mn-lt"/>
              </a:rPr>
              <a:t>Piotr </a:t>
            </a:r>
            <a:r>
              <a:rPr lang="en-IN" sz="1166" dirty="0" err="1">
                <a:solidFill>
                  <a:schemeClr val="tx1">
                    <a:lumMod val="95000"/>
                    <a:lumOff val="5000"/>
                  </a:schemeClr>
                </a:solidFill>
                <a:latin typeface="+mn-lt"/>
              </a:rPr>
              <a:t>Kakol</a:t>
            </a:r>
            <a:r>
              <a:rPr lang="en-IN" sz="1166" dirty="0">
                <a:solidFill>
                  <a:schemeClr val="tx1">
                    <a:lumMod val="95000"/>
                    <a:lumOff val="5000"/>
                  </a:schemeClr>
                </a:solidFill>
                <a:latin typeface="+mn-lt"/>
              </a:rPr>
              <a:t> (</a:t>
            </a:r>
            <a:r>
              <a:rPr lang="en-IN" sz="1166" dirty="0">
                <a:solidFill>
                  <a:schemeClr val="tx1">
                    <a:lumMod val="95000"/>
                    <a:lumOff val="5000"/>
                  </a:schemeClr>
                </a:solidFill>
                <a:latin typeface="+mn-lt"/>
                <a:hlinkClick r:id="rId3">
                  <a:extLst>
                    <a:ext uri="{A12FA001-AC4F-418D-AE19-62706E023703}">
                      <ahyp:hlinkClr xmlns:ahyp="http://schemas.microsoft.com/office/drawing/2018/hyperlinkcolor" val="tx"/>
                    </a:ext>
                  </a:extLst>
                </a:hlinkClick>
              </a:rPr>
              <a:t>lpereira.contractor@libertyglobal.com</a:t>
            </a:r>
            <a:r>
              <a:rPr lang="en-IN" sz="1166" dirty="0">
                <a:solidFill>
                  <a:schemeClr val="tx1">
                    <a:lumMod val="95000"/>
                    <a:lumOff val="5000"/>
                  </a:schemeClr>
                </a:solidFill>
                <a:latin typeface="+mn-lt"/>
              </a:rPr>
              <a:t>)</a:t>
            </a:r>
            <a:endParaRPr lang="en-IN" sz="1266" dirty="0">
              <a:solidFill>
                <a:schemeClr val="tx1">
                  <a:lumMod val="95000"/>
                  <a:lumOff val="5000"/>
                </a:schemeClr>
              </a:solidFill>
              <a:latin typeface="+mn-lt"/>
            </a:endParaRPr>
          </a:p>
          <a:p>
            <a:pPr lvl="1">
              <a:buClr>
                <a:schemeClr val="accent2">
                  <a:lumMod val="75000"/>
                </a:schemeClr>
              </a:buClr>
              <a:buFont typeface="Courier New" panose="02070309020205020404" pitchFamily="49" charset="0"/>
              <a:buChar char="o"/>
            </a:pPr>
            <a:r>
              <a:rPr lang="en-IN" sz="1533" b="1" dirty="0">
                <a:solidFill>
                  <a:schemeClr val="tx1">
                    <a:lumMod val="95000"/>
                    <a:lumOff val="5000"/>
                  </a:schemeClr>
                </a:solidFill>
                <a:latin typeface="+mn-lt"/>
              </a:rPr>
              <a:t>ACS Lab/E2ESI Team: </a:t>
            </a:r>
            <a:r>
              <a:rPr lang="en-IN" sz="1433" dirty="0">
                <a:solidFill>
                  <a:schemeClr val="tx1">
                    <a:lumMod val="95000"/>
                    <a:lumOff val="5000"/>
                  </a:schemeClr>
                </a:solidFill>
                <a:latin typeface="+mn-lt"/>
              </a:rPr>
              <a:t>used for deployment handovers</a:t>
            </a:r>
          </a:p>
          <a:p>
            <a:pPr lvl="2">
              <a:buClr>
                <a:schemeClr val="accent4">
                  <a:lumMod val="75000"/>
                </a:schemeClr>
              </a:buClr>
              <a:buFont typeface="Wingdings" panose="05000000000000000000" pitchFamily="2" charset="2"/>
              <a:buChar char="ü"/>
            </a:pPr>
            <a:r>
              <a:rPr lang="en-IN" sz="1166" dirty="0" err="1">
                <a:solidFill>
                  <a:schemeClr val="tx1">
                    <a:lumMod val="95000"/>
                    <a:lumOff val="5000"/>
                  </a:schemeClr>
                </a:solidFill>
                <a:latin typeface="+mn-lt"/>
              </a:rPr>
              <a:t>Mecetins</a:t>
            </a:r>
            <a:r>
              <a:rPr lang="en-IN" sz="1166" dirty="0">
                <a:solidFill>
                  <a:schemeClr val="tx1">
                    <a:lumMod val="95000"/>
                    <a:lumOff val="5000"/>
                  </a:schemeClr>
                </a:solidFill>
                <a:latin typeface="+mn-lt"/>
              </a:rPr>
              <a:t>, </a:t>
            </a:r>
            <a:r>
              <a:rPr lang="en-IN" sz="1166" dirty="0" err="1">
                <a:solidFill>
                  <a:schemeClr val="tx1">
                    <a:lumMod val="95000"/>
                    <a:lumOff val="5000"/>
                  </a:schemeClr>
                </a:solidFill>
                <a:latin typeface="+mn-lt"/>
              </a:rPr>
              <a:t>Mihails</a:t>
            </a:r>
            <a:r>
              <a:rPr lang="en-IN" sz="1166" dirty="0">
                <a:solidFill>
                  <a:schemeClr val="tx1">
                    <a:lumMod val="95000"/>
                    <a:lumOff val="5000"/>
                  </a:schemeClr>
                </a:solidFill>
                <a:latin typeface="+mn-lt"/>
              </a:rPr>
              <a:t> (mihails.mecetins@accenture.com) </a:t>
            </a:r>
          </a:p>
          <a:p>
            <a:pPr lvl="2">
              <a:buClr>
                <a:schemeClr val="accent4">
                  <a:lumMod val="75000"/>
                </a:schemeClr>
              </a:buClr>
              <a:buFont typeface="Wingdings" panose="05000000000000000000" pitchFamily="2" charset="2"/>
              <a:buChar char="ü"/>
            </a:pPr>
            <a:r>
              <a:rPr lang="en-IN" sz="1166" dirty="0">
                <a:solidFill>
                  <a:schemeClr val="tx1">
                    <a:lumMod val="95000"/>
                    <a:lumOff val="5000"/>
                  </a:schemeClr>
                </a:solidFill>
                <a:latin typeface="+mn-lt"/>
              </a:rPr>
              <a:t>Sateesh Karunanidhi (s.c.karunanidhi@accenture.com) </a:t>
            </a:r>
            <a:endParaRPr lang="en-IN" sz="1266" dirty="0">
              <a:solidFill>
                <a:schemeClr val="tx1">
                  <a:lumMod val="95000"/>
                  <a:lumOff val="5000"/>
                </a:schemeClr>
              </a:solidFill>
              <a:latin typeface="+mn-lt"/>
            </a:endParaRPr>
          </a:p>
          <a:p>
            <a:pPr lvl="1">
              <a:buClr>
                <a:schemeClr val="accent2">
                  <a:lumMod val="75000"/>
                </a:schemeClr>
              </a:buClr>
              <a:buFont typeface="Courier New" panose="02070309020205020404" pitchFamily="49" charset="0"/>
              <a:buChar char="o"/>
            </a:pPr>
            <a:r>
              <a:rPr lang="en-IN" sz="1533" b="1" dirty="0">
                <a:solidFill>
                  <a:schemeClr val="tx1">
                    <a:lumMod val="95000"/>
                    <a:lumOff val="5000"/>
                  </a:schemeClr>
                </a:solidFill>
                <a:latin typeface="+mn-lt"/>
              </a:rPr>
              <a:t>ACS Development team: </a:t>
            </a:r>
            <a:r>
              <a:rPr lang="en-IN" sz="1433" dirty="0">
                <a:solidFill>
                  <a:schemeClr val="tx1">
                    <a:lumMod val="95000"/>
                    <a:lumOff val="5000"/>
                  </a:schemeClr>
                </a:solidFill>
                <a:latin typeface="+mn-lt"/>
              </a:rPr>
              <a:t>ACS Vendor from Development team</a:t>
            </a:r>
          </a:p>
          <a:p>
            <a:pPr lvl="2">
              <a:buClr>
                <a:schemeClr val="accent4">
                  <a:lumMod val="75000"/>
                </a:schemeClr>
              </a:buClr>
              <a:buFont typeface="Wingdings" panose="05000000000000000000" pitchFamily="2" charset="2"/>
              <a:buChar char="ü"/>
            </a:pPr>
            <a:r>
              <a:rPr lang="en-IN" sz="1166" dirty="0" err="1">
                <a:solidFill>
                  <a:schemeClr val="tx1">
                    <a:lumMod val="95000"/>
                    <a:lumOff val="5000"/>
                  </a:schemeClr>
                </a:solidFill>
                <a:latin typeface="+mn-lt"/>
              </a:rPr>
              <a:t>Adelmann</a:t>
            </a:r>
            <a:r>
              <a:rPr lang="en-IN" sz="1166" dirty="0">
                <a:solidFill>
                  <a:schemeClr val="tx1">
                    <a:lumMod val="95000"/>
                    <a:lumOff val="5000"/>
                  </a:schemeClr>
                </a:solidFill>
                <a:latin typeface="+mn-lt"/>
              </a:rPr>
              <a:t>, Martin (</a:t>
            </a:r>
            <a:r>
              <a:rPr lang="en-IN" sz="1166" dirty="0">
                <a:solidFill>
                  <a:schemeClr val="tx1">
                    <a:lumMod val="95000"/>
                    <a:lumOff val="5000"/>
                  </a:schemeClr>
                </a:solidFill>
                <a:latin typeface="+mn-lt"/>
                <a:hlinkClick r:id="rId4">
                  <a:extLst>
                    <a:ext uri="{A12FA001-AC4F-418D-AE19-62706E023703}">
                      <ahyp:hlinkClr xmlns:ahyp="http://schemas.microsoft.com/office/drawing/2018/hyperlinkcolor" val="tx"/>
                    </a:ext>
                  </a:extLst>
                </a:hlinkClick>
              </a:rPr>
              <a:t>madelmann@libertyglobal.com</a:t>
            </a:r>
            <a:r>
              <a:rPr lang="en-IN" sz="1166" dirty="0">
                <a:solidFill>
                  <a:schemeClr val="tx1">
                    <a:lumMod val="95000"/>
                    <a:lumOff val="5000"/>
                  </a:schemeClr>
                </a:solidFill>
                <a:latin typeface="+mn-lt"/>
              </a:rPr>
              <a:t>)</a:t>
            </a:r>
            <a:endParaRPr lang="en-IN" sz="1266" dirty="0">
              <a:solidFill>
                <a:schemeClr val="tx1">
                  <a:lumMod val="95000"/>
                  <a:lumOff val="5000"/>
                </a:schemeClr>
              </a:solidFill>
              <a:latin typeface="+mn-lt"/>
            </a:endParaRPr>
          </a:p>
          <a:p>
            <a:pPr lvl="1">
              <a:buClr>
                <a:schemeClr val="accent2">
                  <a:lumMod val="75000"/>
                </a:schemeClr>
              </a:buClr>
              <a:buFont typeface="Courier New" panose="02070309020205020404" pitchFamily="49" charset="0"/>
              <a:buChar char="o"/>
            </a:pPr>
            <a:r>
              <a:rPr lang="en-IN" sz="1533" b="1" dirty="0">
                <a:solidFill>
                  <a:schemeClr val="tx1">
                    <a:lumMod val="95000"/>
                    <a:lumOff val="5000"/>
                  </a:schemeClr>
                </a:solidFill>
                <a:latin typeface="+mn-lt"/>
              </a:rPr>
              <a:t>ACS Key Import:  </a:t>
            </a:r>
            <a:r>
              <a:rPr lang="en-IN" sz="1433" dirty="0">
                <a:solidFill>
                  <a:schemeClr val="tx1">
                    <a:lumMod val="95000"/>
                    <a:lumOff val="5000"/>
                  </a:schemeClr>
                </a:solidFill>
                <a:latin typeface="+mn-lt"/>
              </a:rPr>
              <a:t>used for Netflix and Widevine key import in  ACS MySQL database</a:t>
            </a:r>
          </a:p>
          <a:p>
            <a:pPr lvl="2">
              <a:buClr>
                <a:schemeClr val="accent4">
                  <a:lumMod val="75000"/>
                </a:schemeClr>
              </a:buClr>
              <a:buFont typeface="Wingdings" panose="05000000000000000000" pitchFamily="2" charset="2"/>
              <a:buChar char="ü"/>
            </a:pPr>
            <a:r>
              <a:rPr lang="en-IN" sz="1166" dirty="0">
                <a:solidFill>
                  <a:schemeClr val="tx1">
                    <a:lumMod val="95000"/>
                    <a:lumOff val="5000"/>
                  </a:schemeClr>
                </a:solidFill>
                <a:latin typeface="+mn-lt"/>
              </a:rPr>
              <a:t>Reiss, Roman (rreiss@libertyglobal.com)</a:t>
            </a:r>
            <a:endParaRPr lang="en-IN" sz="1266" dirty="0">
              <a:solidFill>
                <a:schemeClr val="tx1">
                  <a:lumMod val="95000"/>
                  <a:lumOff val="5000"/>
                </a:schemeClr>
              </a:solidFill>
              <a:latin typeface="+mn-lt"/>
            </a:endParaRPr>
          </a:p>
          <a:p>
            <a:pPr lvl="1">
              <a:buClr>
                <a:schemeClr val="accent2">
                  <a:lumMod val="75000"/>
                </a:schemeClr>
              </a:buClr>
              <a:buFont typeface="Courier New" panose="02070309020205020404" pitchFamily="49" charset="0"/>
              <a:buChar char="o"/>
            </a:pPr>
            <a:r>
              <a:rPr lang="en-IN" sz="1533" b="1" dirty="0">
                <a:solidFill>
                  <a:schemeClr val="tx1">
                    <a:lumMod val="95000"/>
                    <a:lumOff val="5000"/>
                  </a:schemeClr>
                </a:solidFill>
                <a:latin typeface="+mn-lt"/>
              </a:rPr>
              <a:t>ACS Support Group: </a:t>
            </a:r>
            <a:r>
              <a:rPr lang="en-IN" sz="1433" dirty="0">
                <a:solidFill>
                  <a:schemeClr val="tx1">
                    <a:lumMod val="95000"/>
                    <a:lumOff val="5000"/>
                  </a:schemeClr>
                </a:solidFill>
                <a:latin typeface="+mn-lt"/>
              </a:rPr>
              <a:t>Used for Escalations and support in case of Roman and Martin Absence</a:t>
            </a:r>
          </a:p>
          <a:p>
            <a:pPr lvl="2">
              <a:buClr>
                <a:schemeClr val="accent4">
                  <a:lumMod val="75000"/>
                </a:schemeClr>
              </a:buClr>
              <a:buFont typeface="Wingdings" panose="05000000000000000000" pitchFamily="2" charset="2"/>
              <a:buChar char="ü"/>
            </a:pPr>
            <a:r>
              <a:rPr lang="en-IN" sz="1166" dirty="0">
                <a:solidFill>
                  <a:schemeClr val="tx1">
                    <a:lumMod val="95000"/>
                    <a:lumOff val="5000"/>
                  </a:schemeClr>
                </a:solidFill>
                <a:latin typeface="+mn-lt"/>
              </a:rPr>
              <a:t>Liberty Global-</a:t>
            </a:r>
            <a:r>
              <a:rPr lang="en-IN" sz="1166" dirty="0" err="1">
                <a:solidFill>
                  <a:schemeClr val="tx1">
                    <a:lumMod val="95000"/>
                    <a:lumOff val="5000"/>
                  </a:schemeClr>
                </a:solidFill>
                <a:latin typeface="+mn-lt"/>
              </a:rPr>
              <a:t>ACSSupport</a:t>
            </a:r>
            <a:r>
              <a:rPr lang="en-IN" sz="1166" dirty="0">
                <a:solidFill>
                  <a:schemeClr val="tx1">
                    <a:lumMod val="95000"/>
                    <a:lumOff val="5000"/>
                  </a:schemeClr>
                </a:solidFill>
                <a:latin typeface="+mn-lt"/>
              </a:rPr>
              <a:t> (ACSSupport@libertyglobal.com)</a:t>
            </a:r>
          </a:p>
        </p:txBody>
      </p:sp>
    </p:spTree>
    <p:extLst>
      <p:ext uri="{BB962C8B-B14F-4D97-AF65-F5344CB8AC3E}">
        <p14:creationId xmlns:p14="http://schemas.microsoft.com/office/powerpoint/2010/main" val="1381623720"/>
      </p:ext>
    </p:extLst>
  </p:cSld>
  <p:clrMapOvr>
    <a:masterClrMapping/>
  </p:clrMapOvr>
</p:sld>
</file>

<file path=ppt/theme/theme1.xml><?xml version="1.0" encoding="utf-8"?>
<a:theme xmlns:a="http://schemas.openxmlformats.org/drawingml/2006/main" name="TDM_DeepDrive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5180</TotalTime>
  <Words>1551</Words>
  <Application>Microsoft Office PowerPoint</Application>
  <PresentationFormat>Widescreen</PresentationFormat>
  <Paragraphs>228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Courier New</vt:lpstr>
      <vt:lpstr>Wingdings</vt:lpstr>
      <vt:lpstr>TDM_DeepDrive_V2</vt:lpstr>
      <vt:lpstr>PowerPoint Presentation</vt:lpstr>
      <vt:lpstr>ACS - Introduction</vt:lpstr>
      <vt:lpstr>ACS - Introduction Cont..</vt:lpstr>
      <vt:lpstr>ACS - Introduction Cont..</vt:lpstr>
      <vt:lpstr>ACS - Deployment</vt:lpstr>
      <vt:lpstr>ACS - Application Workflow</vt:lpstr>
      <vt:lpstr>ACS - Deployment Process Flow</vt:lpstr>
      <vt:lpstr>ACS - Deployment Process Flow Cont..</vt:lpstr>
      <vt:lpstr>ACS - Deployment Process Flow Cont..</vt:lpstr>
      <vt:lpstr>Deployment Stages</vt:lpstr>
      <vt:lpstr> Start/Stop/Status Procedure </vt:lpstr>
      <vt:lpstr> DB Replication Procedure </vt:lpstr>
      <vt:lpstr> ACS GUI </vt:lpstr>
      <vt:lpstr> Important URLs </vt:lpstr>
      <vt:lpstr>Access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Airflow - Introduction</dc:title>
  <dc:creator>Aishwaryalakshmi S</dc:creator>
  <cp:lastModifiedBy>Gopalakrishnan C</cp:lastModifiedBy>
  <cp:revision>99</cp:revision>
  <dcterms:created xsi:type="dcterms:W3CDTF">2019-01-28T04:32:13Z</dcterms:created>
  <dcterms:modified xsi:type="dcterms:W3CDTF">2019-02-25T09:38:07Z</dcterms:modified>
</cp:coreProperties>
</file>