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77" r:id="rId2"/>
    <p:sldId id="279" r:id="rId3"/>
    <p:sldId id="295" r:id="rId4"/>
    <p:sldId id="298" r:id="rId5"/>
    <p:sldId id="296" r:id="rId6"/>
    <p:sldId id="299" r:id="rId7"/>
    <p:sldId id="300" r:id="rId8"/>
    <p:sldId id="301" r:id="rId9"/>
    <p:sldId id="302" r:id="rId10"/>
    <p:sldId id="290" r:id="rId11"/>
    <p:sldId id="281" r:id="rId12"/>
    <p:sldId id="282" r:id="rId13"/>
    <p:sldId id="284"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8BA636-457B-4E66-96AE-36A0C184C36D}">
          <p14:sldIdLst>
            <p14:sldId id="277"/>
            <p14:sldId id="279"/>
            <p14:sldId id="295"/>
            <p14:sldId id="298"/>
            <p14:sldId id="296"/>
            <p14:sldId id="299"/>
            <p14:sldId id="300"/>
            <p14:sldId id="301"/>
            <p14:sldId id="302"/>
            <p14:sldId id="290"/>
            <p14:sldId id="281"/>
            <p14:sldId id="282"/>
            <p14:sldId id="284"/>
          </p14:sldIdLst>
        </p14:section>
        <p14:section name="Untitled Section" id="{6559AE99-8A9F-4763-B024-2E7D3A5FE545}">
          <p14:sldIdLst>
            <p14:sldId id="276"/>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91A0B-44CB-4148-BEE5-D316EB625E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9B4C048-C67E-4BA8-B3DB-96F921D09339}" type="pres">
      <dgm:prSet presAssocID="{F5091A0B-44CB-4148-BEE5-D316EB625E52}" presName="Name0" presStyleCnt="0">
        <dgm:presLayoutVars>
          <dgm:chMax val="11"/>
          <dgm:chPref val="11"/>
          <dgm:dir/>
          <dgm:resizeHandles/>
        </dgm:presLayoutVars>
      </dgm:prSet>
      <dgm:spPr/>
      <dgm:t>
        <a:bodyPr/>
        <a:lstStyle/>
        <a:p>
          <a:endParaRPr lang="en-US"/>
        </a:p>
      </dgm:t>
    </dgm:pt>
  </dgm:ptLst>
  <dgm:cxnLst>
    <dgm:cxn modelId="{0E91308F-F027-4034-8075-479F756BF452}" type="presOf" srcId="{F5091A0B-44CB-4148-BEE5-D316EB625E52}" destId="{29B4C048-C67E-4BA8-B3DB-96F921D09339}"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9" name="Rectangle 8"/>
          <p:cNvSpPr/>
          <p:nvPr/>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a:t>Click to edit Master text styles</a:t>
            </a:r>
          </a:p>
        </p:txBody>
      </p:sp>
      <p:sp>
        <p:nvSpPr>
          <p:cNvPr id="8" name="Right Triangle 7"/>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0" name="Rectangle 9"/>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1" name="Straight Connector 10"/>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Triangle 14"/>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957824947"/>
      </p:ext>
    </p:extLst>
  </p:cSld>
  <p:clrMapOvr>
    <a:masterClrMapping/>
  </p:clrMapOvr>
  <p:extLst mod="1">
    <p:ext uri="{DCECCB84-F9BA-43D5-87BE-67443E8EF086}">
      <p15:sldGuideLst xmlns:p15="http://schemas.microsoft.com/office/powerpoint/2012/main" xmlns="">
        <p15:guide id="1" orient="horz" pos="84">
          <p15:clr>
            <a:srgbClr val="FBAE40"/>
          </p15:clr>
        </p15:guide>
        <p15:guide id="2" pos="566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3125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2322573914"/>
      </p:ext>
    </p:extLst>
  </p:cSld>
  <p:clrMapOvr>
    <a:masterClrMapping/>
  </p:clrMapOvr>
  <p:extLst mod="1">
    <p:ext uri="{DCECCB84-F9BA-43D5-87BE-67443E8EF086}">
      <p15:sldGuideLst xmlns:p15="http://schemas.microsoft.com/office/powerpoint/2012/main" xmlns="">
        <p15:guide id="1" orient="horz" pos="2196">
          <p15:clr>
            <a:srgbClr val="FBAE40"/>
          </p15:clr>
        </p15:guide>
        <p15:guide id="2" pos="1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 name="Title 1"/>
          <p:cNvSpPr>
            <a:spLocks noGrp="1"/>
          </p:cNvSpPr>
          <p:nvPr>
            <p:ph type="title"/>
          </p:nvPr>
        </p:nvSpPr>
        <p:spPr>
          <a:xfrm>
            <a:off x="406400" y="-1"/>
            <a:ext cx="11476299" cy="876988"/>
          </a:xfrm>
        </p:spPr>
        <p:txBody>
          <a:bodyPr vert="horz" lIns="91440" tIns="45720" rIns="91440" bIns="45720" rtlCol="0" anchor="ctr">
            <a:noAutofit/>
          </a:bodyPr>
          <a:lstStyle>
            <a:lvl1pPr>
              <a:defRPr lang="en-US" dirty="0">
                <a:latin typeface="Corbel" panose="020B0503020204020204" pitchFamily="34" charset="0"/>
              </a:defRPr>
            </a:lvl1pPr>
          </a:lstStyle>
          <a:p>
            <a:pPr lvl="0"/>
            <a:r>
              <a:rPr lang="en-US"/>
              <a:t>Click to edit Master title style</a:t>
            </a:r>
            <a:endParaRPr lang="en-US" dirty="0"/>
          </a:p>
        </p:txBody>
      </p:sp>
      <p:sp>
        <p:nvSpPr>
          <p:cNvPr id="3" name="Content Placeholder 2"/>
          <p:cNvSpPr>
            <a:spLocks noGrp="1"/>
          </p:cNvSpPr>
          <p:nvPr>
            <p:ph idx="1"/>
          </p:nvPr>
        </p:nvSpPr>
        <p:spPr>
          <a:xfrm>
            <a:off x="406400" y="1092200"/>
            <a:ext cx="11480800" cy="5283200"/>
          </a:xfrm>
        </p:spPr>
        <p:txBody>
          <a:bodyPr>
            <a:normAutofit/>
          </a:bodyPr>
          <a:lstStyle>
            <a:lvl1pPr marL="457189" indent="-457189">
              <a:buFont typeface="Arial" pitchFamily="34" charset="0"/>
              <a:buChar char="•"/>
              <a:defRPr sz="2667">
                <a:latin typeface="Corbel" panose="020B0503020204020204" pitchFamily="34" charset="0"/>
              </a:defRPr>
            </a:lvl1pPr>
            <a:lvl2pPr marL="990575" indent="-380990">
              <a:buFont typeface="Arial" pitchFamily="34" charset="0"/>
              <a:buChar char="•"/>
              <a:defRPr sz="2400">
                <a:latin typeface="Corbel" panose="020B0503020204020204" pitchFamily="34" charset="0"/>
              </a:defRPr>
            </a:lvl2pPr>
            <a:lvl3pPr marL="1523962" indent="-304792">
              <a:buFont typeface="Arial" pitchFamily="34" charset="0"/>
              <a:buChar char="•"/>
              <a:defRPr sz="2133">
                <a:latin typeface="Corbel" panose="020B0503020204020204" pitchFamily="34" charset="0"/>
              </a:defRPr>
            </a:lvl3pPr>
            <a:lvl4pPr marL="2133547" indent="-304792">
              <a:buFont typeface="Arial" pitchFamily="34" charset="0"/>
              <a:buChar char="•"/>
              <a:defRPr sz="1867">
                <a:latin typeface="Corbel" panose="020B0503020204020204" pitchFamily="34" charset="0"/>
              </a:defRPr>
            </a:lvl4pPr>
            <a:lvl5pPr marL="2743131" indent="-304792">
              <a:buFont typeface="Arial" pitchFamily="34" charset="0"/>
              <a:buChar char="•"/>
              <a:defRPr sz="1867">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6" name="Rectangle 15"/>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8" name="Rectangle 17"/>
          <p:cNvSpPr/>
          <p:nvPr userDrawn="1"/>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61024588"/>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Rectangle 13"/>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r>
              <a:rPr lang="en-US"/>
              <a:t>Click to edit Master title style</a:t>
            </a:r>
            <a:endParaRPr lang="en-US" dirty="0"/>
          </a:p>
        </p:txBody>
      </p:sp>
      <p:sp>
        <p:nvSpPr>
          <p:cNvPr id="11" name="Right Triangle 10"/>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55815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a:t>Click to edit Master title style</a:t>
            </a:r>
            <a:endParaRPr lang="en-US" dirty="0"/>
          </a:p>
        </p:txBody>
      </p:sp>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0" name="Right Triangle 19"/>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322148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9" name="Right Triangle 8"/>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8" name="Rectangle 7"/>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0" name="Straight Connector 9"/>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3566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4" name="Picture 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5" name="Rectangle 54"/>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68" name="Rectangle 67"/>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9" name="Picture 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70" name="Rectangle 69"/>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71" name="Picture 7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76" name="Rectangle 75"/>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77" name="Picture 7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78" name="Rectangle 77"/>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79" name="Picture 7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80" name="Rectangle 79"/>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81"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82" name="Picture 8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83" name="Rectangle 82"/>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84" name="Rectangle 83"/>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85" name="Rectangle 84"/>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86" name="Rectangle 85"/>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87" name="Rectangle 86"/>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8" name="Rectangle 87"/>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9" name="Rectangle 88"/>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90" name="Rectangle 89"/>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91" name="Rectangle 90"/>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92" name="Rectangle 91"/>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93" name="Rectangle 92"/>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94" name="Rectangle 93"/>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95" name="Rectangle 94"/>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96" name="Rectangle 95"/>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97" name="Rectangle 96"/>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98" name="Rectangle 97"/>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99" name="Rectangle 98"/>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100" name="Picture 9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101" name="Rectangle 100"/>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4279986910"/>
      </p:ext>
    </p:extLst>
  </p:cSld>
  <p:clrMapOvr>
    <a:masterClrMapping/>
  </p:clrMapOvr>
  <p:extLst>
    <p:ext uri="{DCECCB84-F9BA-43D5-87BE-67443E8EF086}">
      <p15:sldGuideLst xmlns:p15="http://schemas.microsoft.com/office/powerpoint/2012/main" xmlns="">
        <p15:guide id="1" orient="horz" pos="2196">
          <p15:clr>
            <a:srgbClr val="FBAE40"/>
          </p15:clr>
        </p15:guide>
        <p15:guide id="2" pos="1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77979711"/>
      </p:ext>
    </p:extLst>
  </p:cSld>
  <p:clrMapOvr>
    <a:masterClrMapping/>
  </p:clrMapOvr>
  <p:extLst mod="1">
    <p:ext uri="{DCECCB84-F9BA-43D5-87BE-67443E8EF086}">
      <p15:sldGuideLst xmlns:p15="http://schemas.microsoft.com/office/powerpoint/2012/main" xmlns="">
        <p15:guide id="1" orient="horz" pos="84">
          <p15:clr>
            <a:srgbClr val="FBAE40"/>
          </p15:clr>
        </p15:guide>
        <p15:guide id="2" pos="56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endParaRPr lang="en-US" dirty="0"/>
          </a:p>
        </p:txBody>
      </p:sp>
      <p:sp>
        <p:nvSpPr>
          <p:cNvPr id="11" name="Right Triangle 10"/>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2378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7611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0"/>
            <a:ext cx="11480800" cy="889000"/>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Text Placeholder 2"/>
          <p:cNvSpPr>
            <a:spLocks noGrp="1"/>
          </p:cNvSpPr>
          <p:nvPr>
            <p:ph type="body" idx="1"/>
          </p:nvPr>
        </p:nvSpPr>
        <p:spPr>
          <a:xfrm>
            <a:off x="406400" y="1092200"/>
            <a:ext cx="11480800" cy="5283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5087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1219170" rtl="0" eaLnBrk="1" latinLnBrk="0" hangingPunct="1">
        <a:spcBef>
          <a:spcPct val="0"/>
        </a:spcBef>
        <a:buNone/>
        <a:defRPr lang="en-US" sz="2667" b="0" i="0" kern="1200" dirty="0">
          <a:solidFill>
            <a:schemeClr val="tx2"/>
          </a:solidFill>
          <a:latin typeface="Corbel" panose="020B0503020204020204" pitchFamily="34" charset="0"/>
          <a:ea typeface="+mj-ea"/>
          <a:cs typeface="Corbel" panose="020B0503020204020204"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orbel" panose="020B0503020204020204"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orbel" panose="020B0503020204020204"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8001" y="4784305"/>
            <a:ext cx="6381086" cy="609599"/>
          </a:xfrm>
        </p:spPr>
        <p:txBody>
          <a:bodyPr/>
          <a:lstStyle/>
          <a:p>
            <a:r>
              <a:rPr lang="en-US" dirty="0" smtClean="0"/>
              <a:t>ACS – SDIL Deployment Team - KT</a:t>
            </a:r>
            <a:endParaRPr lang="en-US" dirty="0"/>
          </a:p>
        </p:txBody>
      </p:sp>
      <p:sp>
        <p:nvSpPr>
          <p:cNvPr id="5" name="Text Placeholder 4"/>
          <p:cNvSpPr>
            <a:spLocks noGrp="1"/>
          </p:cNvSpPr>
          <p:nvPr>
            <p:ph type="body" sz="quarter" idx="10"/>
          </p:nvPr>
        </p:nvSpPr>
        <p:spPr/>
        <p:txBody>
          <a:bodyPr/>
          <a:lstStyle/>
          <a:p>
            <a:r>
              <a:rPr lang="en-US" b="1" dirty="0" smtClean="0">
                <a:solidFill>
                  <a:schemeClr val="tx2">
                    <a:lumMod val="50000"/>
                  </a:schemeClr>
                </a:solidFill>
              </a:rPr>
              <a:t>            </a:t>
            </a:r>
            <a:r>
              <a:rPr lang="en-US" b="1" dirty="0" err="1" smtClean="0">
                <a:solidFill>
                  <a:schemeClr val="tx2">
                    <a:lumMod val="50000"/>
                  </a:schemeClr>
                </a:solidFill>
              </a:rPr>
              <a:t>Gopalakrishnan</a:t>
            </a:r>
            <a:r>
              <a:rPr lang="en-US" b="1" dirty="0" smtClean="0">
                <a:solidFill>
                  <a:schemeClr val="tx2">
                    <a:lumMod val="50000"/>
                  </a:schemeClr>
                </a:solidFill>
              </a:rPr>
              <a:t> </a:t>
            </a:r>
            <a:r>
              <a:rPr lang="en-US" b="1" dirty="0">
                <a:solidFill>
                  <a:schemeClr val="tx2">
                    <a:lumMod val="50000"/>
                  </a:schemeClr>
                </a:solidFill>
              </a:rPr>
              <a:t>C &amp; Aishwaryalakshmi S</a:t>
            </a:r>
          </a:p>
        </p:txBody>
      </p:sp>
    </p:spTree>
    <p:extLst>
      <p:ext uri="{BB962C8B-B14F-4D97-AF65-F5344CB8AC3E}">
        <p14:creationId xmlns:p14="http://schemas.microsoft.com/office/powerpoint/2010/main" val="327075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AAEE5-ECB7-407E-80CB-9F8B2B0A618C}"/>
              </a:ext>
            </a:extLst>
          </p:cNvPr>
          <p:cNvSpPr>
            <a:spLocks noGrp="1"/>
          </p:cNvSpPr>
          <p:nvPr>
            <p:ph type="title"/>
          </p:nvPr>
        </p:nvSpPr>
        <p:spPr/>
        <p:txBody>
          <a:bodyPr/>
          <a:lstStyle/>
          <a:p>
            <a:r>
              <a:rPr lang="en-US" dirty="0"/>
              <a:t>Deployment Stages</a:t>
            </a:r>
          </a:p>
        </p:txBody>
      </p:sp>
      <p:sp>
        <p:nvSpPr>
          <p:cNvPr id="4" name="Slide Number Placeholder 3">
            <a:extLst>
              <a:ext uri="{FF2B5EF4-FFF2-40B4-BE49-F238E27FC236}">
                <a16:creationId xmlns:a16="http://schemas.microsoft.com/office/drawing/2014/main" xmlns="" id="{6B1B2D77-B239-41A2-809E-FBD5FB6A635B}"/>
              </a:ext>
            </a:extLst>
          </p:cNvPr>
          <p:cNvSpPr>
            <a:spLocks noGrp="1"/>
          </p:cNvSpPr>
          <p:nvPr>
            <p:ph type="sldNum" sz="quarter" idx="4"/>
          </p:nvPr>
        </p:nvSpPr>
        <p:spPr/>
        <p:txBody>
          <a:bodyPr/>
          <a:lstStyle/>
          <a:p>
            <a:fld id="{B6F15528-21DE-4FAA-801E-634DDDAF4B2B}" type="slidenum">
              <a:rPr lang="en-US" smtClean="0">
                <a:solidFill>
                  <a:prstClr val="black"/>
                </a:solidFill>
              </a:rPr>
              <a:pPr/>
              <a:t>10</a:t>
            </a:fld>
            <a:endParaRPr lang="en-US" dirty="0">
              <a:solidFill>
                <a:prstClr val="black"/>
              </a:solidFill>
            </a:endParaRPr>
          </a:p>
        </p:txBody>
      </p:sp>
      <p:pic>
        <p:nvPicPr>
          <p:cNvPr id="1026" name="Picture 2" descr="http://192.168.28.37:8013/SDIL/wp-content/uploads/2019/01/Deployment-flow-1024x685.jpg">
            <a:extLst>
              <a:ext uri="{FF2B5EF4-FFF2-40B4-BE49-F238E27FC236}">
                <a16:creationId xmlns:a16="http://schemas.microsoft.com/office/drawing/2014/main" xmlns="" id="{9330E529-18D4-4BD9-9767-D84727BD1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897" y="1092200"/>
            <a:ext cx="7897805" cy="528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26A47B46-2254-4C97-B182-84957C8A9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2" y="876986"/>
            <a:ext cx="10778036" cy="5655789"/>
          </a:xfrm>
          <a:prstGeom prst="rect">
            <a:avLst/>
          </a:prstGeom>
        </p:spPr>
      </p:pic>
    </p:spTree>
    <p:extLst>
      <p:ext uri="{BB962C8B-B14F-4D97-AF65-F5344CB8AC3E}">
        <p14:creationId xmlns:p14="http://schemas.microsoft.com/office/powerpoint/2010/main" val="217958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4D45B-26CB-4BB0-94F3-1D44ACD16570}"/>
              </a:ext>
            </a:extLst>
          </p:cNvPr>
          <p:cNvSpPr>
            <a:spLocks noGrp="1"/>
          </p:cNvSpPr>
          <p:nvPr>
            <p:ph type="title"/>
          </p:nvPr>
        </p:nvSpPr>
        <p:spPr>
          <a:xfrm>
            <a:off x="406400" y="-1"/>
            <a:ext cx="11476299" cy="876988"/>
          </a:xfrm>
        </p:spPr>
        <p:txBody>
          <a:bodyPr/>
          <a:lstStyle/>
          <a:p>
            <a:r>
              <a:rPr lang="en-US" dirty="0"/>
              <a:t>Access Details</a:t>
            </a:r>
          </a:p>
        </p:txBody>
      </p:sp>
      <p:sp>
        <p:nvSpPr>
          <p:cNvPr id="4" name="Slide Number Placeholder 3">
            <a:extLst>
              <a:ext uri="{FF2B5EF4-FFF2-40B4-BE49-F238E27FC236}">
                <a16:creationId xmlns:a16="http://schemas.microsoft.com/office/drawing/2014/main" xmlns="" id="{A1FBCA61-FF5E-458C-833F-E871EF6CEE5B}"/>
              </a:ext>
            </a:extLst>
          </p:cNvPr>
          <p:cNvSpPr>
            <a:spLocks noGrp="1"/>
          </p:cNvSpPr>
          <p:nvPr>
            <p:ph type="sldNum" sz="quarter" idx="4"/>
          </p:nvPr>
        </p:nvSpPr>
        <p:spPr/>
        <p:txBody>
          <a:bodyPr/>
          <a:lstStyle/>
          <a:p>
            <a:fld id="{B6F15528-21DE-4FAA-801E-634DDDAF4B2B}" type="slidenum">
              <a:rPr lang="en-US" smtClean="0">
                <a:solidFill>
                  <a:prstClr val="black"/>
                </a:solidFill>
              </a:rPr>
              <a:pPr/>
              <a:t>11</a:t>
            </a:fld>
            <a:endParaRPr lang="en-US" dirty="0">
              <a:solidFill>
                <a:prstClr val="black"/>
              </a:solidFill>
            </a:endParaRPr>
          </a:p>
        </p:txBody>
      </p:sp>
      <p:sp>
        <p:nvSpPr>
          <p:cNvPr id="6" name="Content Placeholder 11">
            <a:extLst>
              <a:ext uri="{FF2B5EF4-FFF2-40B4-BE49-F238E27FC236}">
                <a16:creationId xmlns:a16="http://schemas.microsoft.com/office/drawing/2014/main" xmlns="" id="{A22D3522-A139-48C6-9614-77012E290F72}"/>
              </a:ext>
            </a:extLst>
          </p:cNvPr>
          <p:cNvSpPr>
            <a:spLocks noGrp="1"/>
          </p:cNvSpPr>
          <p:nvPr>
            <p:ph idx="1"/>
          </p:nvPr>
        </p:nvSpPr>
        <p:spPr>
          <a:xfrm>
            <a:off x="406400" y="1075422"/>
            <a:ext cx="11480800" cy="4780094"/>
          </a:xfrm>
        </p:spPr>
        <p:txBody>
          <a:bodyPr>
            <a:normAutofit lnSpcReduction="10000"/>
          </a:bodyPr>
          <a:lstStyle/>
          <a:p>
            <a:pPr marL="0" indent="0" fontAlgn="base">
              <a:buNone/>
            </a:pPr>
            <a:r>
              <a:rPr lang="en-IN" sz="1800" b="1" dirty="0">
                <a:latin typeface="+mn-lt"/>
              </a:rPr>
              <a:t>Below accesses we need to raise for new joiners</a:t>
            </a:r>
          </a:p>
          <a:p>
            <a:pPr lvl="1" fontAlgn="base">
              <a:buClr>
                <a:srgbClr val="00B0F0"/>
              </a:buClr>
              <a:buFont typeface="Wingdings" panose="05000000000000000000" pitchFamily="2" charset="2"/>
              <a:buChar char="Ø"/>
            </a:pPr>
            <a:r>
              <a:rPr lang="en-IN" sz="1800" dirty="0">
                <a:latin typeface="+mn-lt"/>
              </a:rPr>
              <a:t>UIM account access   </a:t>
            </a:r>
          </a:p>
          <a:p>
            <a:pPr lvl="1" fontAlgn="base">
              <a:buClr>
                <a:srgbClr val="00B0F0"/>
              </a:buClr>
              <a:buFont typeface="Wingdings" panose="05000000000000000000" pitchFamily="2" charset="2"/>
              <a:buChar char="Ø"/>
            </a:pPr>
            <a:r>
              <a:rPr lang="en-IN" sz="1800" dirty="0">
                <a:latin typeface="+mn-lt"/>
              </a:rPr>
              <a:t>VPN access[lab/prod] </a:t>
            </a:r>
          </a:p>
          <a:p>
            <a:pPr lvl="1" fontAlgn="base">
              <a:buClr>
                <a:srgbClr val="00B0F0"/>
              </a:buClr>
              <a:buFont typeface="Wingdings" panose="05000000000000000000" pitchFamily="2" charset="2"/>
              <a:buChar char="Ø"/>
            </a:pPr>
            <a:r>
              <a:rPr lang="en-IN" sz="1800" dirty="0">
                <a:latin typeface="+mn-lt"/>
              </a:rPr>
              <a:t>Service Access in UIM</a:t>
            </a:r>
          </a:p>
          <a:p>
            <a:pPr lvl="2" fontAlgn="base">
              <a:buClr>
                <a:srgbClr val="00B0F0"/>
              </a:buClr>
              <a:buFont typeface="Wingdings" panose="05000000000000000000" pitchFamily="2" charset="2"/>
              <a:buChar char="Ø"/>
            </a:pPr>
            <a:r>
              <a:rPr lang="en-IN" sz="1800" dirty="0">
                <a:latin typeface="+mn-lt"/>
              </a:rPr>
              <a:t>CNT-CIO-DC-MGT-GREEN  :  To access production instances from jump hosts</a:t>
            </a:r>
          </a:p>
          <a:p>
            <a:pPr lvl="2" fontAlgn="base">
              <a:buClr>
                <a:srgbClr val="00B0F0"/>
              </a:buClr>
              <a:buFont typeface="Wingdings" panose="05000000000000000000" pitchFamily="2" charset="2"/>
              <a:buChar char="Ø"/>
            </a:pPr>
            <a:r>
              <a:rPr lang="en-IN" sz="1800" dirty="0">
                <a:latin typeface="+mn-lt"/>
              </a:rPr>
              <a:t>CNT-ECX-JUMPHOSTS  :  access Jump Hosts</a:t>
            </a:r>
          </a:p>
          <a:p>
            <a:pPr lvl="2" fontAlgn="base">
              <a:buClr>
                <a:srgbClr val="00B0F0"/>
              </a:buClr>
              <a:buFont typeface="Wingdings" panose="05000000000000000000" pitchFamily="2" charset="2"/>
              <a:buChar char="Ø"/>
            </a:pPr>
            <a:r>
              <a:rPr lang="en-IN" sz="1800" dirty="0">
                <a:latin typeface="+mn-lt"/>
              </a:rPr>
              <a:t>CNTLABS-LGI-Users</a:t>
            </a:r>
          </a:p>
          <a:p>
            <a:pPr lvl="1" fontAlgn="base">
              <a:buClr>
                <a:srgbClr val="00B0F0"/>
              </a:buClr>
              <a:buFont typeface="Wingdings" panose="05000000000000000000" pitchFamily="2" charset="2"/>
              <a:buChar char="Ø"/>
            </a:pPr>
            <a:r>
              <a:rPr lang="en-IN" sz="1800" dirty="0">
                <a:latin typeface="+mn-lt"/>
              </a:rPr>
              <a:t>Jump servers access   </a:t>
            </a:r>
          </a:p>
          <a:p>
            <a:pPr lvl="1" fontAlgn="base">
              <a:buClr>
                <a:srgbClr val="00B0F0"/>
              </a:buClr>
              <a:buFont typeface="Wingdings" panose="05000000000000000000" pitchFamily="2" charset="2"/>
              <a:buChar char="Ø"/>
            </a:pPr>
            <a:r>
              <a:rPr lang="en-IN" sz="1800" dirty="0">
                <a:latin typeface="+mn-lt"/>
              </a:rPr>
              <a:t>Crowd access</a:t>
            </a:r>
          </a:p>
          <a:p>
            <a:pPr lvl="2" fontAlgn="base">
              <a:buClr>
                <a:srgbClr val="00B0F0"/>
              </a:buClr>
              <a:buFont typeface="Wingdings" panose="05000000000000000000" pitchFamily="2" charset="2"/>
              <a:buChar char="Ø"/>
            </a:pPr>
            <a:r>
              <a:rPr lang="en-IN" sz="1800" dirty="0">
                <a:latin typeface="+mn-lt"/>
              </a:rPr>
              <a:t>Wiki access</a:t>
            </a:r>
          </a:p>
          <a:p>
            <a:pPr lvl="2" fontAlgn="base">
              <a:buClr>
                <a:srgbClr val="00B0F0"/>
              </a:buClr>
              <a:buFont typeface="Wingdings" panose="05000000000000000000" pitchFamily="2" charset="2"/>
              <a:buChar char="Ø"/>
            </a:pPr>
            <a:r>
              <a:rPr lang="en-IN" sz="1800" dirty="0">
                <a:latin typeface="+mn-lt"/>
              </a:rPr>
              <a:t>Jira access</a:t>
            </a:r>
          </a:p>
          <a:p>
            <a:pPr lvl="2" fontAlgn="base">
              <a:buClr>
                <a:srgbClr val="00B0F0"/>
              </a:buClr>
              <a:buFont typeface="Wingdings" panose="05000000000000000000" pitchFamily="2" charset="2"/>
              <a:buChar char="Ø"/>
            </a:pPr>
            <a:r>
              <a:rPr lang="en-IN" sz="1800" dirty="0">
                <a:latin typeface="+mn-lt"/>
              </a:rPr>
              <a:t>Bitbucket access</a:t>
            </a:r>
          </a:p>
          <a:p>
            <a:pPr lvl="1" fontAlgn="base">
              <a:buClr>
                <a:srgbClr val="00B0F0"/>
              </a:buClr>
              <a:buFont typeface="Wingdings" panose="05000000000000000000" pitchFamily="2" charset="2"/>
              <a:buChar char="Ø"/>
            </a:pPr>
            <a:r>
              <a:rPr lang="en-IN" sz="1800" dirty="0">
                <a:latin typeface="+mn-lt"/>
              </a:rPr>
              <a:t>Host Access - We need to raise host access for all PreProd &amp; Production ACS servers. We can raise the access via bundles or we can raise individual server access.</a:t>
            </a:r>
          </a:p>
          <a:p>
            <a:pPr lvl="1" fontAlgn="base">
              <a:buClr>
                <a:srgbClr val="00B0F0"/>
              </a:buClr>
              <a:buFont typeface="Wingdings" panose="05000000000000000000" pitchFamily="2" charset="2"/>
              <a:buChar char="Ø"/>
            </a:pPr>
            <a:r>
              <a:rPr lang="en-IN" sz="1800" dirty="0">
                <a:latin typeface="+mn-lt"/>
              </a:rPr>
              <a:t>Jenkins URL access</a:t>
            </a:r>
            <a:endParaRPr lang="en-US" sz="1800" dirty="0">
              <a:latin typeface="+mn-lt"/>
            </a:endParaRPr>
          </a:p>
        </p:txBody>
      </p:sp>
    </p:spTree>
    <p:extLst>
      <p:ext uri="{BB962C8B-B14F-4D97-AF65-F5344CB8AC3E}">
        <p14:creationId xmlns:p14="http://schemas.microsoft.com/office/powerpoint/2010/main" val="23273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C07C9-B2FA-4F99-BC7E-349F8F917A98}"/>
              </a:ext>
            </a:extLst>
          </p:cNvPr>
          <p:cNvSpPr>
            <a:spLocks noGrp="1"/>
          </p:cNvSpPr>
          <p:nvPr>
            <p:ph type="title"/>
          </p:nvPr>
        </p:nvSpPr>
        <p:spPr/>
        <p:txBody>
          <a:bodyPr/>
          <a:lstStyle/>
          <a:p>
            <a:r>
              <a:rPr lang="en-GB" dirty="0"/>
              <a:t>Point of Contacts</a:t>
            </a:r>
            <a:endParaRPr lang="en-US" dirty="0"/>
          </a:p>
        </p:txBody>
      </p:sp>
      <p:sp>
        <p:nvSpPr>
          <p:cNvPr id="4" name="Slide Number Placeholder 3">
            <a:extLst>
              <a:ext uri="{FF2B5EF4-FFF2-40B4-BE49-F238E27FC236}">
                <a16:creationId xmlns:a16="http://schemas.microsoft.com/office/drawing/2014/main" xmlns="" id="{34141EB7-FF2F-4DE7-9A6B-D3D10BFE1694}"/>
              </a:ext>
            </a:extLst>
          </p:cNvPr>
          <p:cNvSpPr>
            <a:spLocks noGrp="1"/>
          </p:cNvSpPr>
          <p:nvPr>
            <p:ph type="sldNum" sz="quarter" idx="4"/>
          </p:nvPr>
        </p:nvSpPr>
        <p:spPr/>
        <p:txBody>
          <a:bodyPr/>
          <a:lstStyle/>
          <a:p>
            <a:fld id="{B6F15528-21DE-4FAA-801E-634DDDAF4B2B}" type="slidenum">
              <a:rPr lang="en-US" smtClean="0">
                <a:solidFill>
                  <a:prstClr val="black"/>
                </a:solidFill>
              </a:rPr>
              <a:pPr/>
              <a:t>12</a:t>
            </a:fld>
            <a:endParaRPr lang="en-US" dirty="0">
              <a:solidFill>
                <a:prstClr val="black"/>
              </a:solidFill>
            </a:endParaRPr>
          </a:p>
        </p:txBody>
      </p:sp>
      <p:sp>
        <p:nvSpPr>
          <p:cNvPr id="9" name="Content Placeholder 8">
            <a:extLst>
              <a:ext uri="{FF2B5EF4-FFF2-40B4-BE49-F238E27FC236}">
                <a16:creationId xmlns:a16="http://schemas.microsoft.com/office/drawing/2014/main" xmlns="" id="{EF3CA904-5E4C-4A5B-B942-66E3C8522856}"/>
              </a:ext>
            </a:extLst>
          </p:cNvPr>
          <p:cNvSpPr>
            <a:spLocks noGrp="1"/>
          </p:cNvSpPr>
          <p:nvPr>
            <p:ph idx="1"/>
          </p:nvPr>
        </p:nvSpPr>
        <p:spPr/>
        <p:txBody>
          <a:bodyPr/>
          <a:lstStyle/>
          <a:p>
            <a:r>
              <a:rPr lang="en-US" dirty="0"/>
              <a:t>Component owner : </a:t>
            </a:r>
            <a:r>
              <a:rPr lang="en-US" dirty="0">
                <a:solidFill>
                  <a:schemeClr val="tx2"/>
                </a:solidFill>
              </a:rPr>
              <a:t>Roman Reiss / Heimo Pleschiutschnig</a:t>
            </a:r>
          </a:p>
          <a:p>
            <a:pPr marL="0" indent="0">
              <a:buNone/>
            </a:pPr>
            <a:endParaRPr lang="en-US" dirty="0"/>
          </a:p>
          <a:p>
            <a:r>
              <a:rPr lang="en-US" dirty="0"/>
              <a:t>Technical doubts : </a:t>
            </a:r>
            <a:r>
              <a:rPr lang="en-US" dirty="0">
                <a:solidFill>
                  <a:schemeClr val="tx2"/>
                </a:solidFill>
              </a:rPr>
              <a:t>Martin Adelmann</a:t>
            </a:r>
          </a:p>
        </p:txBody>
      </p:sp>
    </p:spTree>
    <p:extLst>
      <p:ext uri="{BB962C8B-B14F-4D97-AF65-F5344CB8AC3E}">
        <p14:creationId xmlns:p14="http://schemas.microsoft.com/office/powerpoint/2010/main" val="357450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06025-DF47-438D-937D-1A7674A23880}"/>
              </a:ext>
            </a:extLst>
          </p:cNvPr>
          <p:cNvSpPr>
            <a:spLocks noGrp="1"/>
          </p:cNvSpPr>
          <p:nvPr>
            <p:ph type="title"/>
          </p:nvPr>
        </p:nvSpPr>
        <p:spPr/>
        <p:txBody>
          <a:bodyPr/>
          <a:lstStyle/>
          <a:p>
            <a:r>
              <a:rPr lang="en-IE" b="1" dirty="0"/>
              <a:t/>
            </a:r>
            <a:br>
              <a:rPr lang="en-IE" b="1" dirty="0"/>
            </a:br>
            <a:r>
              <a:rPr lang="en-IE" b="1" dirty="0"/>
              <a:t>Start/Stop Procedure</a:t>
            </a:r>
            <a:r>
              <a:rPr lang="en-US" dirty="0"/>
              <a:t/>
            </a:r>
            <a:br>
              <a:rPr lang="en-US" dirty="0"/>
            </a:br>
            <a:endParaRPr lang="en-US" dirty="0"/>
          </a:p>
        </p:txBody>
      </p:sp>
      <p:sp>
        <p:nvSpPr>
          <p:cNvPr id="4" name="Slide Number Placeholder 3">
            <a:extLst>
              <a:ext uri="{FF2B5EF4-FFF2-40B4-BE49-F238E27FC236}">
                <a16:creationId xmlns:a16="http://schemas.microsoft.com/office/drawing/2014/main" xmlns=""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13</a:t>
            </a:fld>
            <a:endParaRPr lang="en-US" dirty="0">
              <a:solidFill>
                <a:prstClr val="black"/>
              </a:solidFill>
            </a:endParaRPr>
          </a:p>
        </p:txBody>
      </p:sp>
      <p:graphicFrame>
        <p:nvGraphicFramePr>
          <p:cNvPr id="6" name="Content Placeholder 5">
            <a:extLst>
              <a:ext uri="{FF2B5EF4-FFF2-40B4-BE49-F238E27FC236}">
                <a16:creationId xmlns:a16="http://schemas.microsoft.com/office/drawing/2014/main" xmlns="" id="{9083CA24-A8B5-4C06-98E4-B6DBEAA1AA05}"/>
              </a:ext>
            </a:extLst>
          </p:cNvPr>
          <p:cNvGraphicFramePr>
            <a:graphicFrameLocks noGrp="1"/>
          </p:cNvGraphicFramePr>
          <p:nvPr>
            <p:ph idx="1"/>
            <p:extLst>
              <p:ext uri="{D42A27DB-BD31-4B8C-83A1-F6EECF244321}">
                <p14:modId xmlns:p14="http://schemas.microsoft.com/office/powerpoint/2010/main" val="1475213159"/>
              </p:ext>
            </p:extLst>
          </p:nvPr>
        </p:nvGraphicFramePr>
        <p:xfrm>
          <a:off x="406400" y="1092200"/>
          <a:ext cx="11480800" cy="528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xmlns="" id="{91291319-61FD-4E29-B0B7-C4589492A088}"/>
              </a:ext>
            </a:extLst>
          </p:cNvPr>
          <p:cNvSpPr txBox="1"/>
          <p:nvPr/>
        </p:nvSpPr>
        <p:spPr>
          <a:xfrm>
            <a:off x="1166070" y="1786856"/>
            <a:ext cx="9538283" cy="3139321"/>
          </a:xfrm>
          <a:prstGeom prst="rect">
            <a:avLst/>
          </a:prstGeom>
          <a:noFill/>
        </p:spPr>
        <p:txBody>
          <a:bodyPr wrap="square" rtlCol="0">
            <a:spAutoFit/>
          </a:bodyPr>
          <a:lstStyle/>
          <a:p>
            <a:r>
              <a:rPr lang="en-IN" b="1" dirty="0"/>
              <a:t>Start MySQL service in both the DB Nodes :</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start </a:t>
            </a:r>
            <a:r>
              <a:rPr lang="en-IN" dirty="0"/>
              <a:t/>
            </a:r>
            <a:br>
              <a:rPr lang="en-IN" dirty="0"/>
            </a:br>
            <a:endParaRPr lang="en-IN" dirty="0"/>
          </a:p>
          <a:p>
            <a:r>
              <a:rPr lang="en-IN" b="1" dirty="0"/>
              <a:t>Start </a:t>
            </a:r>
            <a:r>
              <a:rPr lang="en-IN" b="1" dirty="0" err="1"/>
              <a:t>axess_all_daemons</a:t>
            </a:r>
            <a:r>
              <a:rPr lang="en-IN" b="1" dirty="0"/>
              <a:t> service in all the NB/SB Nodes:</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start</a:t>
            </a:r>
          </a:p>
          <a:p>
            <a:pPr lvl="1"/>
            <a:endParaRPr lang="en-IN" b="1" dirty="0"/>
          </a:p>
          <a:p>
            <a:r>
              <a:rPr lang="en-IN" b="1" dirty="0"/>
              <a:t>Stop </a:t>
            </a:r>
            <a:r>
              <a:rPr lang="en-IN" b="1" dirty="0" err="1"/>
              <a:t>axess_all_daemons</a:t>
            </a:r>
            <a:r>
              <a:rPr lang="en-IN" b="1" dirty="0"/>
              <a:t> service in all the NB/SB Nodes:</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stop </a:t>
            </a:r>
          </a:p>
          <a:p>
            <a:pPr lvl="1"/>
            <a:endParaRPr lang="en-IN" dirty="0"/>
          </a:p>
          <a:p>
            <a:r>
              <a:rPr lang="en-IN" b="1" dirty="0"/>
              <a:t>Stop </a:t>
            </a:r>
            <a:r>
              <a:rPr lang="en-IN" b="1" dirty="0" err="1"/>
              <a:t>mysql</a:t>
            </a:r>
            <a:r>
              <a:rPr lang="en-IN" b="1" dirty="0"/>
              <a:t> service in both the DB Nodes :</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stop </a:t>
            </a:r>
            <a:endParaRPr lang="en-US" dirty="0"/>
          </a:p>
        </p:txBody>
      </p:sp>
    </p:spTree>
    <p:extLst>
      <p:ext uri="{BB962C8B-B14F-4D97-AF65-F5344CB8AC3E}">
        <p14:creationId xmlns:p14="http://schemas.microsoft.com/office/powerpoint/2010/main" val="253405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2</a:t>
            </a:fld>
            <a:endParaRPr lang="en-US" dirty="0">
              <a:solidFill>
                <a:prstClr val="black"/>
              </a:solidFill>
            </a:endParaRPr>
          </a:p>
        </p:txBody>
      </p:sp>
      <p:sp>
        <p:nvSpPr>
          <p:cNvPr id="3" name="TextBox 2">
            <a:extLst>
              <a:ext uri="{FF2B5EF4-FFF2-40B4-BE49-F238E27FC236}">
                <a16:creationId xmlns:a16="http://schemas.microsoft.com/office/drawing/2014/main" xmlns="" id="{0AAFCE3A-507D-4DC2-80C8-131893D702CF}"/>
              </a:ext>
            </a:extLst>
          </p:cNvPr>
          <p:cNvSpPr txBox="1"/>
          <p:nvPr/>
        </p:nvSpPr>
        <p:spPr>
          <a:xfrm>
            <a:off x="680638" y="971241"/>
            <a:ext cx="10126211" cy="5355312"/>
          </a:xfrm>
          <a:prstGeom prst="rect">
            <a:avLst/>
          </a:prstGeom>
          <a:noFill/>
        </p:spPr>
        <p:txBody>
          <a:bodyPr wrap="square" rtlCol="0" anchor="ctr">
            <a:spAutoFit/>
          </a:bodyPr>
          <a:lstStyle/>
          <a:p>
            <a:pPr lvl="0">
              <a:buClr>
                <a:srgbClr val="00B0F0"/>
              </a:buClr>
            </a:pPr>
            <a:r>
              <a:rPr lang="en-IE" b="1" dirty="0">
                <a:latin typeface="Calibri" panose="020F0502020204030204" pitchFamily="34" charset="0"/>
              </a:rPr>
              <a:t>ACS:</a:t>
            </a:r>
          </a:p>
          <a:p>
            <a:pPr marL="742950" lvl="1" indent="-285750">
              <a:buClr>
                <a:srgbClr val="00B0F0"/>
              </a:buClr>
              <a:buFont typeface="Wingdings" panose="05000000000000000000" pitchFamily="2" charset="2"/>
              <a:buChar char="v"/>
            </a:pPr>
            <a:r>
              <a:rPr lang="en-IE" dirty="0">
                <a:latin typeface="Calibri" panose="020F0502020204030204" pitchFamily="34" charset="0"/>
              </a:rPr>
              <a:t>ACS stands for Auto Configuration Server</a:t>
            </a:r>
          </a:p>
          <a:p>
            <a:pPr marL="742950" lvl="1" indent="-285750">
              <a:buClr>
                <a:srgbClr val="00B0F0"/>
              </a:buClr>
              <a:buFont typeface="Wingdings" panose="05000000000000000000" pitchFamily="2" charset="2"/>
              <a:buChar char="v"/>
            </a:pPr>
            <a:r>
              <a:rPr lang="en-IE" dirty="0">
                <a:latin typeface="Calibri" panose="020F0502020204030204" pitchFamily="34" charset="0"/>
              </a:rPr>
              <a:t>Vendor : Axiros</a:t>
            </a:r>
          </a:p>
          <a:p>
            <a:pPr marL="742950" lvl="1" indent="-285750">
              <a:buClr>
                <a:srgbClr val="00B0F0"/>
              </a:buClr>
              <a:buFont typeface="Wingdings" panose="05000000000000000000" pitchFamily="2" charset="2"/>
              <a:buChar char="v"/>
            </a:pPr>
            <a:r>
              <a:rPr lang="en-US" dirty="0">
                <a:latin typeface="Calibri" panose="020F0502020204030204" pitchFamily="34" charset="0"/>
              </a:rPr>
              <a:t>Component owner : Roman Reiss / Heimo Pleschiutschnig</a:t>
            </a:r>
          </a:p>
          <a:p>
            <a:pPr lvl="0"/>
            <a:endParaRPr lang="en-US" dirty="0">
              <a:latin typeface="Calibri" panose="020F0502020204030204" pitchFamily="34" charset="0"/>
            </a:endParaRPr>
          </a:p>
          <a:p>
            <a:pPr lvl="0"/>
            <a:r>
              <a:rPr lang="en-US" b="1" dirty="0">
                <a:latin typeface="Calibri" panose="020F0502020204030204" pitchFamily="34" charset="0"/>
              </a:rPr>
              <a:t>Usage:</a:t>
            </a:r>
          </a:p>
          <a:p>
            <a:pPr marL="742950" lvl="1" indent="-285750">
              <a:buClr>
                <a:srgbClr val="7030A0"/>
              </a:buClr>
              <a:buFont typeface="Wingdings" panose="05000000000000000000" pitchFamily="2" charset="2"/>
              <a:buChar char="Ø"/>
            </a:pPr>
            <a:r>
              <a:rPr lang="en-IE" dirty="0">
                <a:solidFill>
                  <a:prstClr val="black"/>
                </a:solidFill>
                <a:latin typeface="Corbel" panose="020B0503020204020204" pitchFamily="34" charset="0"/>
              </a:rPr>
              <a:t>Interact with clients or CPE’s for management , reporting, troubleshooting and firmware upgrades.</a:t>
            </a:r>
          </a:p>
          <a:p>
            <a:pPr marL="742950" lvl="1" indent="-285750">
              <a:buClr>
                <a:srgbClr val="7030A0"/>
              </a:buClr>
              <a:buFont typeface="Wingdings" panose="05000000000000000000" pitchFamily="2" charset="2"/>
              <a:buChar char="Ø"/>
            </a:pPr>
            <a:r>
              <a:rPr lang="en-US" dirty="0">
                <a:latin typeface="Calibri" panose="020F0502020204030204" pitchFamily="34" charset="0"/>
              </a:rPr>
              <a:t>ACS have a connectivity between all the set top boxes where the customers being used. We can manage all our operations of all set top boxes using ACS application.</a:t>
            </a:r>
          </a:p>
          <a:p>
            <a:pPr marL="742950" lvl="1" indent="-285750">
              <a:buClr>
                <a:srgbClr val="7030A0"/>
              </a:buClr>
              <a:buFont typeface="Wingdings" panose="05000000000000000000" pitchFamily="2" charset="2"/>
              <a:buChar char="Ø"/>
            </a:pPr>
            <a:r>
              <a:rPr lang="en-US" dirty="0">
                <a:latin typeface="Calibri" panose="020F0502020204030204" pitchFamily="34" charset="0"/>
              </a:rPr>
              <a:t>For example we can do reboot, upgrade your set top boxes, downgrade your set top boxes remotely and FTI (First Time Installation.</a:t>
            </a:r>
          </a:p>
          <a:p>
            <a:endParaRPr lang="en-US" dirty="0">
              <a:latin typeface="Calibri" panose="020F0502020204030204" pitchFamily="34" charset="0"/>
            </a:endParaRPr>
          </a:p>
          <a:p>
            <a:r>
              <a:rPr lang="en-US" b="1" dirty="0">
                <a:latin typeface="Calibri" panose="020F0502020204030204" pitchFamily="34" charset="0"/>
              </a:rPr>
              <a:t>Supporting Countries:</a:t>
            </a:r>
          </a:p>
          <a:p>
            <a:pPr marL="742950" lvl="1" indent="-285750">
              <a:buClr>
                <a:srgbClr val="00B050"/>
              </a:buClr>
              <a:buFont typeface="Wingdings" panose="05000000000000000000" pitchFamily="2" charset="2"/>
              <a:buChar char="q"/>
            </a:pPr>
            <a:r>
              <a:rPr lang="en-US" dirty="0">
                <a:latin typeface="Calibri" panose="020F0502020204030204" pitchFamily="34" charset="0"/>
              </a:rPr>
              <a:t>BE - Telenet</a:t>
            </a:r>
          </a:p>
          <a:p>
            <a:pPr marL="742950" lvl="1" indent="-285750">
              <a:buClr>
                <a:srgbClr val="00B050"/>
              </a:buClr>
              <a:buFont typeface="Wingdings" panose="05000000000000000000" pitchFamily="2" charset="2"/>
              <a:buChar char="q"/>
            </a:pPr>
            <a:r>
              <a:rPr lang="en-US" dirty="0">
                <a:latin typeface="Calibri" panose="020F0502020204030204" pitchFamily="34" charset="0"/>
              </a:rPr>
              <a:t>NL - Ziggo</a:t>
            </a:r>
          </a:p>
          <a:p>
            <a:pPr marL="742950" lvl="1" indent="-285750">
              <a:buClr>
                <a:srgbClr val="00B050"/>
              </a:buClr>
              <a:buFont typeface="Wingdings" panose="05000000000000000000" pitchFamily="2" charset="2"/>
              <a:buChar char="q"/>
            </a:pPr>
            <a:r>
              <a:rPr lang="en-US" dirty="0">
                <a:latin typeface="Calibri" panose="020F0502020204030204" pitchFamily="34" charset="0"/>
              </a:rPr>
              <a:t>CH - UPC</a:t>
            </a:r>
          </a:p>
          <a:p>
            <a:pPr marL="742950" lvl="1" indent="-285750">
              <a:buClr>
                <a:srgbClr val="00B050"/>
              </a:buClr>
              <a:buFont typeface="Wingdings" panose="05000000000000000000" pitchFamily="2" charset="2"/>
              <a:buChar char="q"/>
            </a:pPr>
            <a:r>
              <a:rPr lang="en-US" dirty="0">
                <a:latin typeface="Calibri" panose="020F0502020204030204" pitchFamily="34" charset="0"/>
              </a:rPr>
              <a:t>UK - Virgin Media</a:t>
            </a:r>
          </a:p>
          <a:p>
            <a:pPr marL="742950" lvl="1" indent="-285750">
              <a:buClr>
                <a:srgbClr val="00B050"/>
              </a:buClr>
              <a:buFont typeface="Wingdings" panose="05000000000000000000" pitchFamily="2" charset="2"/>
              <a:buChar char="q"/>
            </a:pPr>
            <a:r>
              <a:rPr lang="en-US" dirty="0">
                <a:latin typeface="Calibri" panose="020F0502020204030204" pitchFamily="34" charset="0"/>
              </a:rPr>
              <a:t>CL - VTR</a:t>
            </a:r>
          </a:p>
        </p:txBody>
      </p:sp>
    </p:spTree>
    <p:extLst>
      <p:ext uri="{BB962C8B-B14F-4D97-AF65-F5344CB8AC3E}">
        <p14:creationId xmlns:p14="http://schemas.microsoft.com/office/powerpoint/2010/main" val="113984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3</a:t>
            </a:fld>
            <a:endParaRPr lang="en-US" dirty="0">
              <a:solidFill>
                <a:prstClr val="black"/>
              </a:solidFill>
            </a:endParaRPr>
          </a:p>
        </p:txBody>
      </p:sp>
      <p:sp>
        <p:nvSpPr>
          <p:cNvPr id="3" name="TextBox 2">
            <a:extLst>
              <a:ext uri="{FF2B5EF4-FFF2-40B4-BE49-F238E27FC236}">
                <a16:creationId xmlns:a16="http://schemas.microsoft.com/office/drawing/2014/main" xmlns="" id="{0AAFCE3A-507D-4DC2-80C8-131893D702CF}"/>
              </a:ext>
            </a:extLst>
          </p:cNvPr>
          <p:cNvSpPr txBox="1"/>
          <p:nvPr/>
        </p:nvSpPr>
        <p:spPr>
          <a:xfrm>
            <a:off x="1293036" y="1483943"/>
            <a:ext cx="8949923" cy="2031325"/>
          </a:xfrm>
          <a:prstGeom prst="rect">
            <a:avLst/>
          </a:prstGeom>
          <a:noFill/>
        </p:spPr>
        <p:txBody>
          <a:bodyPr wrap="square" rtlCol="0" anchor="ctr">
            <a:spAutoFit/>
          </a:bodyPr>
          <a:lstStyle/>
          <a:p>
            <a:r>
              <a:rPr lang="en-US" b="1" dirty="0">
                <a:latin typeface="Calibri" panose="020F0502020204030204" pitchFamily="34" charset="0"/>
              </a:rPr>
              <a:t>Infrastructure for each country:</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MySQL Database servers with 4 CPUs &amp; 10 GB Memory </a:t>
            </a:r>
          </a:p>
          <a:p>
            <a:pPr marL="1200150" lvl="2" indent="-285750">
              <a:buClr>
                <a:srgbClr val="002060"/>
              </a:buClr>
              <a:buFont typeface="Wingdings" panose="05000000000000000000" pitchFamily="2" charset="2"/>
              <a:buChar char="ü"/>
            </a:pPr>
            <a:r>
              <a:rPr lang="en-US" dirty="0">
                <a:latin typeface="Calibri" panose="020F0502020204030204" pitchFamily="34" charset="0"/>
              </a:rPr>
              <a:t>Store CPE logs and Netflix &amp; Widewine keys</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Northbound Application Servers with 6 CPUs &amp; 4 GB Memory</a:t>
            </a:r>
          </a:p>
          <a:p>
            <a:pPr marL="1200150" lvl="2" indent="-285750">
              <a:buClr>
                <a:srgbClr val="002060"/>
              </a:buClr>
              <a:buFont typeface="Wingdings" panose="05000000000000000000" pitchFamily="2" charset="2"/>
              <a:buChar char="ü"/>
            </a:pPr>
            <a:r>
              <a:rPr lang="en-IN" dirty="0">
                <a:latin typeface="Calibri" panose="020F0502020204030204" pitchFamily="34" charset="0"/>
              </a:rPr>
              <a:t>Reporting and database cluster to store data</a:t>
            </a:r>
            <a:endParaRPr lang="en-US" dirty="0">
              <a:latin typeface="Calibri" panose="020F0502020204030204" pitchFamily="34" charset="0"/>
            </a:endParaRPr>
          </a:p>
          <a:p>
            <a:pPr marL="742950" lvl="1" indent="-285750">
              <a:buClr>
                <a:srgbClr val="002060"/>
              </a:buClr>
              <a:buFont typeface="Wingdings" panose="05000000000000000000" pitchFamily="2" charset="2"/>
              <a:buChar char="Ø"/>
            </a:pPr>
            <a:r>
              <a:rPr lang="en-US" dirty="0">
                <a:latin typeface="Calibri" panose="020F0502020204030204" pitchFamily="34" charset="0"/>
              </a:rPr>
              <a:t>Two Southbound Application Servers with 4 CPUs &amp; 6 GB Memory</a:t>
            </a:r>
          </a:p>
          <a:p>
            <a:pPr marL="1200150" lvl="2" indent="-285750">
              <a:buClr>
                <a:srgbClr val="002060"/>
              </a:buClr>
              <a:buFont typeface="Wingdings" panose="05000000000000000000" pitchFamily="2" charset="2"/>
              <a:buChar char="ü"/>
            </a:pPr>
            <a:r>
              <a:rPr lang="en-US" dirty="0">
                <a:latin typeface="Calibri" panose="020F0502020204030204" pitchFamily="34" charset="0"/>
              </a:rPr>
              <a:t>Handle incoming TR-069 requests and notification server</a:t>
            </a:r>
          </a:p>
        </p:txBody>
      </p:sp>
      <p:sp>
        <p:nvSpPr>
          <p:cNvPr id="5" name="TextBox 4">
            <a:extLst>
              <a:ext uri="{FF2B5EF4-FFF2-40B4-BE49-F238E27FC236}">
                <a16:creationId xmlns:a16="http://schemas.microsoft.com/office/drawing/2014/main" xmlns="" id="{7D115646-8A2F-451B-A67C-F67044C2522D}"/>
              </a:ext>
            </a:extLst>
          </p:cNvPr>
          <p:cNvSpPr txBox="1"/>
          <p:nvPr/>
        </p:nvSpPr>
        <p:spPr>
          <a:xfrm>
            <a:off x="1325461" y="3858936"/>
            <a:ext cx="8011487" cy="2031325"/>
          </a:xfrm>
          <a:prstGeom prst="rect">
            <a:avLst/>
          </a:prstGeom>
          <a:noFill/>
        </p:spPr>
        <p:txBody>
          <a:bodyPr wrap="square" rtlCol="0">
            <a:spAutoFit/>
          </a:bodyPr>
          <a:lstStyle/>
          <a:p>
            <a:r>
              <a:rPr lang="en-US" b="1" dirty="0"/>
              <a:t>Features:</a:t>
            </a:r>
          </a:p>
          <a:p>
            <a:pPr marL="742950" lvl="1" indent="-285750">
              <a:buClr>
                <a:srgbClr val="002060"/>
              </a:buClr>
              <a:buFont typeface="Wingdings" panose="05000000000000000000" pitchFamily="2" charset="2"/>
              <a:buChar char="v"/>
            </a:pPr>
            <a:r>
              <a:rPr lang="en-US" dirty="0">
                <a:latin typeface="+mj-lt"/>
              </a:rPr>
              <a:t>ACS have a feature called campaigns. The campaigns used to do bulk activities. </a:t>
            </a:r>
          </a:p>
          <a:p>
            <a:pPr marL="742950" lvl="1" indent="-285750">
              <a:buClr>
                <a:srgbClr val="002060"/>
              </a:buClr>
              <a:buFont typeface="Wingdings" panose="05000000000000000000" pitchFamily="2" charset="2"/>
              <a:buChar char="v"/>
            </a:pPr>
            <a:r>
              <a:rPr lang="en-US" dirty="0">
                <a:latin typeface="+mj-lt"/>
              </a:rPr>
              <a:t>When we are upgrading all of our set top boxes we will create a campaigns and will schedule at night. Once its done all of our set top boxes provisioned to the higher version. </a:t>
            </a:r>
          </a:p>
          <a:p>
            <a:endParaRPr lang="en-US" dirty="0"/>
          </a:p>
        </p:txBody>
      </p:sp>
    </p:spTree>
    <p:extLst>
      <p:ext uri="{BB962C8B-B14F-4D97-AF65-F5344CB8AC3E}">
        <p14:creationId xmlns:p14="http://schemas.microsoft.com/office/powerpoint/2010/main" val="22344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4</a:t>
            </a:fld>
            <a:endParaRPr lang="en-US" dirty="0">
              <a:solidFill>
                <a:prstClr val="black"/>
              </a:solidFill>
            </a:endParaRPr>
          </a:p>
        </p:txBody>
      </p:sp>
      <p:sp>
        <p:nvSpPr>
          <p:cNvPr id="3" name="TextBox 2">
            <a:extLst>
              <a:ext uri="{FF2B5EF4-FFF2-40B4-BE49-F238E27FC236}">
                <a16:creationId xmlns:a16="http://schemas.microsoft.com/office/drawing/2014/main" xmlns="" id="{0AAFCE3A-507D-4DC2-80C8-131893D702CF}"/>
              </a:ext>
            </a:extLst>
          </p:cNvPr>
          <p:cNvSpPr txBox="1"/>
          <p:nvPr/>
        </p:nvSpPr>
        <p:spPr>
          <a:xfrm>
            <a:off x="1293036" y="1760943"/>
            <a:ext cx="8949923" cy="1477328"/>
          </a:xfrm>
          <a:prstGeom prst="rect">
            <a:avLst/>
          </a:prstGeom>
          <a:noFill/>
        </p:spPr>
        <p:txBody>
          <a:bodyPr wrap="square" rtlCol="0" anchor="ctr">
            <a:spAutoFit/>
          </a:bodyPr>
          <a:lstStyle/>
          <a:p>
            <a:r>
              <a:rPr lang="en-US" b="1" dirty="0">
                <a:latin typeface="Calibri" panose="020F0502020204030204" pitchFamily="34" charset="0"/>
              </a:rPr>
              <a:t>MQTT Service:</a:t>
            </a:r>
          </a:p>
          <a:p>
            <a:pPr marL="742950" lvl="1" indent="-285750">
              <a:buClr>
                <a:srgbClr val="002060"/>
              </a:buClr>
              <a:buFont typeface="Wingdings" panose="05000000000000000000" pitchFamily="2" charset="2"/>
              <a:buChar char="Ø"/>
            </a:pPr>
            <a:r>
              <a:rPr lang="en-US" dirty="0">
                <a:latin typeface="+mj-lt"/>
              </a:rPr>
              <a:t>Mqtt service using by the customer care. When customer reports any issue in the set top box they will contact customer care.</a:t>
            </a:r>
          </a:p>
          <a:p>
            <a:pPr marL="742950" lvl="1" indent="-285750">
              <a:buClr>
                <a:srgbClr val="002060"/>
              </a:buClr>
              <a:buFont typeface="Wingdings" panose="05000000000000000000" pitchFamily="2" charset="2"/>
              <a:buChar char="Ø"/>
            </a:pPr>
            <a:r>
              <a:rPr lang="en-US" dirty="0">
                <a:latin typeface="+mj-lt"/>
              </a:rPr>
              <a:t>Customer care use this service and login the set top boxes to fix the issue. For mqtt service we have different user in all the servers for all countries.</a:t>
            </a:r>
          </a:p>
        </p:txBody>
      </p:sp>
      <p:sp>
        <p:nvSpPr>
          <p:cNvPr id="5" name="TextBox 4">
            <a:extLst>
              <a:ext uri="{FF2B5EF4-FFF2-40B4-BE49-F238E27FC236}">
                <a16:creationId xmlns:a16="http://schemas.microsoft.com/office/drawing/2014/main" xmlns="" id="{7D115646-8A2F-451B-A67C-F67044C2522D}"/>
              </a:ext>
            </a:extLst>
          </p:cNvPr>
          <p:cNvSpPr txBox="1"/>
          <p:nvPr/>
        </p:nvSpPr>
        <p:spPr>
          <a:xfrm>
            <a:off x="1325461" y="3858936"/>
            <a:ext cx="8949923" cy="1754326"/>
          </a:xfrm>
          <a:prstGeom prst="rect">
            <a:avLst/>
          </a:prstGeom>
          <a:noFill/>
        </p:spPr>
        <p:txBody>
          <a:bodyPr wrap="square" rtlCol="0">
            <a:spAutoFit/>
          </a:bodyPr>
          <a:lstStyle/>
          <a:p>
            <a:r>
              <a:rPr lang="en-US" b="1" dirty="0"/>
              <a:t>CRS:</a:t>
            </a:r>
          </a:p>
          <a:p>
            <a:pPr marL="742950" lvl="1" indent="-285750">
              <a:buClr>
                <a:srgbClr val="002060"/>
              </a:buClr>
              <a:buFont typeface="Wingdings" panose="05000000000000000000" pitchFamily="2" charset="2"/>
              <a:buChar char="v"/>
            </a:pPr>
            <a:r>
              <a:rPr lang="en-US" dirty="0">
                <a:latin typeface="+mj-lt"/>
              </a:rPr>
              <a:t>CRS stands for CPE Redirect Service</a:t>
            </a:r>
          </a:p>
          <a:p>
            <a:pPr marL="742950" lvl="1" indent="-285750">
              <a:buClr>
                <a:srgbClr val="002060"/>
              </a:buClr>
              <a:buFont typeface="Wingdings" panose="05000000000000000000" pitchFamily="2" charset="2"/>
              <a:buChar char="v"/>
            </a:pPr>
            <a:r>
              <a:rPr lang="en-US" dirty="0">
                <a:latin typeface="+mj-lt"/>
              </a:rPr>
              <a:t>When we are doing First Time Installation CRS will detect the GEO Graphical location automatically and download required packages based on the location from VSPP and configure the set top boxes.</a:t>
            </a:r>
          </a:p>
          <a:p>
            <a:pPr marL="742950" lvl="1" indent="-285750">
              <a:buClr>
                <a:srgbClr val="002060"/>
              </a:buClr>
              <a:buFont typeface="Wingdings" panose="05000000000000000000" pitchFamily="2" charset="2"/>
              <a:buChar char="v"/>
            </a:pPr>
            <a:r>
              <a:rPr lang="en-US" dirty="0">
                <a:latin typeface="+mj-lt"/>
              </a:rPr>
              <a:t>As per CRS upgrade we are updating the OMW config file.</a:t>
            </a:r>
          </a:p>
        </p:txBody>
      </p:sp>
    </p:spTree>
    <p:extLst>
      <p:ext uri="{BB962C8B-B14F-4D97-AF65-F5344CB8AC3E}">
        <p14:creationId xmlns:p14="http://schemas.microsoft.com/office/powerpoint/2010/main" val="76202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5</a:t>
            </a:fld>
            <a:endParaRPr lang="en-US" dirty="0">
              <a:solidFill>
                <a:prstClr val="black"/>
              </a:solidFill>
            </a:endParaRPr>
          </a:p>
        </p:txBody>
      </p:sp>
      <p:sp>
        <p:nvSpPr>
          <p:cNvPr id="3" name="TextBox 2">
            <a:extLst>
              <a:ext uri="{FF2B5EF4-FFF2-40B4-BE49-F238E27FC236}">
                <a16:creationId xmlns:a16="http://schemas.microsoft.com/office/drawing/2014/main" xmlns="" id="{0AAFCE3A-507D-4DC2-80C8-131893D702CF}"/>
              </a:ext>
            </a:extLst>
          </p:cNvPr>
          <p:cNvSpPr txBox="1"/>
          <p:nvPr/>
        </p:nvSpPr>
        <p:spPr>
          <a:xfrm>
            <a:off x="1133645" y="1236067"/>
            <a:ext cx="8949923" cy="3416320"/>
          </a:xfrm>
          <a:prstGeom prst="rect">
            <a:avLst/>
          </a:prstGeom>
          <a:noFill/>
        </p:spPr>
        <p:txBody>
          <a:bodyPr wrap="square" rtlCol="0" anchor="ctr">
            <a:spAutoFit/>
          </a:bodyPr>
          <a:lstStyle/>
          <a:p>
            <a:r>
              <a:rPr lang="en-US" b="1" dirty="0">
                <a:latin typeface="Calibri" panose="020F0502020204030204" pitchFamily="34" charset="0"/>
              </a:rPr>
              <a:t>Deployment Versions:</a:t>
            </a:r>
          </a:p>
          <a:p>
            <a:pPr marL="742950" lvl="1" indent="-285750">
              <a:buClr>
                <a:srgbClr val="C00000"/>
              </a:buClr>
              <a:buFont typeface="Arial" panose="020B0604020202020204" pitchFamily="34" charset="0"/>
              <a:buChar char="•"/>
            </a:pPr>
            <a:r>
              <a:rPr lang="en-US" dirty="0">
                <a:latin typeface="Calibri" panose="020F0502020204030204" pitchFamily="34" charset="0"/>
              </a:rPr>
              <a:t>M2D3 – Greenfield.</a:t>
            </a:r>
          </a:p>
          <a:p>
            <a:pPr marL="742950" lvl="1" indent="-285750">
              <a:buClr>
                <a:srgbClr val="C00000"/>
              </a:buClr>
              <a:buFont typeface="Arial" panose="020B0604020202020204" pitchFamily="34" charset="0"/>
              <a:buChar char="•"/>
            </a:pPr>
            <a:r>
              <a:rPr lang="en-US" dirty="0">
                <a:latin typeface="Calibri" panose="020F0502020204030204" pitchFamily="34" charset="0"/>
              </a:rPr>
              <a:t>R4.5.3 – Manual Table Creation &amp; Key import.</a:t>
            </a:r>
          </a:p>
          <a:p>
            <a:pPr marL="742950" lvl="1" indent="-285750">
              <a:buClr>
                <a:srgbClr val="C00000"/>
              </a:buClr>
              <a:buFont typeface="Arial" panose="020B0604020202020204" pitchFamily="34" charset="0"/>
              <a:buChar char="•"/>
            </a:pPr>
            <a:r>
              <a:rPr lang="en-US" dirty="0">
                <a:latin typeface="Calibri" panose="020F0502020204030204" pitchFamily="34" charset="0"/>
              </a:rPr>
              <a:t>R4.6 – Some manual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R4.7 – Automatic Table Creation &amp; User Creation. Prechecks are automated</a:t>
            </a:r>
          </a:p>
          <a:p>
            <a:pPr marL="742950" lvl="1" indent="-285750">
              <a:buClr>
                <a:srgbClr val="C00000"/>
              </a:buClr>
              <a:buFont typeface="Arial" panose="020B0604020202020204" pitchFamily="34" charset="0"/>
              <a:buChar char="•"/>
            </a:pPr>
            <a:r>
              <a:rPr lang="en-US" dirty="0">
                <a:latin typeface="Calibri" panose="020F0502020204030204" pitchFamily="34" charset="0"/>
              </a:rPr>
              <a:t>R4.8 – Changed chroot path. Replaced </a:t>
            </a:r>
            <a:r>
              <a:rPr lang="en-US" dirty="0" err="1">
                <a:latin typeface="Calibri" panose="020F0502020204030204" pitchFamily="34" charset="0"/>
              </a:rPr>
              <a:t>mysql</a:t>
            </a:r>
            <a:r>
              <a:rPr lang="en-US" dirty="0">
                <a:latin typeface="Calibri" panose="020F0502020204030204" pitchFamily="34" charset="0"/>
              </a:rPr>
              <a:t> proxy LB to advanced HA proxy LB. Upgraded </a:t>
            </a:r>
            <a:r>
              <a:rPr lang="en-US" dirty="0" err="1" smtClean="0">
                <a:latin typeface="Calibri" panose="020F0502020204030204" pitchFamily="34" charset="0"/>
              </a:rPr>
              <a:t>Mysql</a:t>
            </a:r>
            <a:r>
              <a:rPr lang="en-US" dirty="0" smtClean="0">
                <a:latin typeface="Calibri" panose="020F0502020204030204" pitchFamily="34" charset="0"/>
              </a:rPr>
              <a:t> </a:t>
            </a:r>
            <a:r>
              <a:rPr lang="en-US" dirty="0">
                <a:latin typeface="Calibri" panose="020F0502020204030204" pitchFamily="34" charset="0"/>
              </a:rPr>
              <a:t>&amp; ACS Application version.</a:t>
            </a:r>
          </a:p>
          <a:p>
            <a:pPr marL="742950" lvl="1" indent="-285750">
              <a:buClr>
                <a:srgbClr val="C00000"/>
              </a:buClr>
              <a:buFont typeface="Arial" panose="020B0604020202020204" pitchFamily="34" charset="0"/>
              <a:buChar char="•"/>
            </a:pPr>
            <a:r>
              <a:rPr lang="en-US" dirty="0">
                <a:latin typeface="Calibri" panose="020F0502020204030204" pitchFamily="34" charset="0"/>
              </a:rPr>
              <a:t>R4.9 -  Small patch from development side.</a:t>
            </a:r>
          </a:p>
          <a:p>
            <a:pPr marL="742950" lvl="1" indent="-285750">
              <a:buClr>
                <a:srgbClr val="C00000"/>
              </a:buClr>
              <a:buFont typeface="Arial" panose="020B0604020202020204" pitchFamily="34" charset="0"/>
              <a:buChar char="•"/>
            </a:pPr>
            <a:r>
              <a:rPr lang="en-US" dirty="0">
                <a:latin typeface="Calibri" panose="020F0502020204030204" pitchFamily="34" charset="0"/>
              </a:rPr>
              <a:t>R4.10 – Fstab fix </a:t>
            </a:r>
          </a:p>
          <a:p>
            <a:pPr marL="742950" lvl="1" indent="-285750">
              <a:buClr>
                <a:srgbClr val="C00000"/>
              </a:buClr>
              <a:buFont typeface="Arial" panose="020B0604020202020204" pitchFamily="34" charset="0"/>
              <a:buChar char="•"/>
            </a:pPr>
            <a:r>
              <a:rPr lang="en-US" dirty="0">
                <a:latin typeface="Calibri" panose="020F0502020204030204" pitchFamily="34" charset="0"/>
              </a:rPr>
              <a:t>R4.12 – STB Provisioning</a:t>
            </a:r>
          </a:p>
          <a:p>
            <a:pPr marL="742950" lvl="1" indent="-285750">
              <a:buClr>
                <a:srgbClr val="C00000"/>
              </a:buClr>
              <a:buFont typeface="Arial" panose="020B0604020202020204" pitchFamily="34" charset="0"/>
              <a:buChar char="•"/>
            </a:pPr>
            <a:r>
              <a:rPr lang="en-US" dirty="0">
                <a:latin typeface="Calibri" panose="020F0502020204030204" pitchFamily="34" charset="0"/>
              </a:rPr>
              <a:t>R4.13 – Changes in CPE ID &amp; Cleanup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R4.15 -  Cleanup activities &amp; OMW file update</a:t>
            </a:r>
          </a:p>
        </p:txBody>
      </p:sp>
      <p:sp>
        <p:nvSpPr>
          <p:cNvPr id="6" name="TextBox 5">
            <a:extLst>
              <a:ext uri="{FF2B5EF4-FFF2-40B4-BE49-F238E27FC236}">
                <a16:creationId xmlns:a16="http://schemas.microsoft.com/office/drawing/2014/main" xmlns="" id="{9FB0B183-67EA-48EA-81E0-46A443ABC0C1}"/>
              </a:ext>
            </a:extLst>
          </p:cNvPr>
          <p:cNvSpPr txBox="1"/>
          <p:nvPr/>
        </p:nvSpPr>
        <p:spPr>
          <a:xfrm>
            <a:off x="1132514" y="4957894"/>
            <a:ext cx="9672506" cy="1200329"/>
          </a:xfrm>
          <a:prstGeom prst="rect">
            <a:avLst/>
          </a:prstGeom>
          <a:noFill/>
        </p:spPr>
        <p:txBody>
          <a:bodyPr wrap="square" rtlCol="0">
            <a:spAutoFit/>
          </a:bodyPr>
          <a:lstStyle/>
          <a:p>
            <a:r>
              <a:rPr lang="en-US" b="1" dirty="0">
                <a:latin typeface="Calibri" panose="020F0502020204030204" pitchFamily="34" charset="0"/>
              </a:rPr>
              <a:t>Deployment Timings:</a:t>
            </a:r>
          </a:p>
          <a:p>
            <a:pPr marL="742950" lvl="1" indent="-285750">
              <a:buClr>
                <a:srgbClr val="C00000"/>
              </a:buClr>
              <a:buFont typeface="Arial" panose="020B0604020202020204" pitchFamily="34" charset="0"/>
              <a:buChar char="•"/>
            </a:pPr>
            <a:r>
              <a:rPr lang="en-US" dirty="0">
                <a:latin typeface="Calibri" panose="020F0502020204030204" pitchFamily="34" charset="0"/>
              </a:rPr>
              <a:t>PreProd - All five countries (BE,NL,CH,UK,CL) in same day 6 AM to 11:30 AM CET</a:t>
            </a:r>
          </a:p>
          <a:p>
            <a:pPr marL="742950" lvl="1" indent="-285750">
              <a:buClr>
                <a:srgbClr val="C00000"/>
              </a:buClr>
              <a:buFont typeface="Arial" panose="020B0604020202020204" pitchFamily="34" charset="0"/>
              <a:buChar char="•"/>
            </a:pPr>
            <a:r>
              <a:rPr lang="en-US" dirty="0">
                <a:latin typeface="Calibri" panose="020F0502020204030204" pitchFamily="34" charset="0"/>
              </a:rPr>
              <a:t>Prod - Four Countries (BE,NL,CH,UK) in same day 1 AM to 6AM CET</a:t>
            </a:r>
          </a:p>
          <a:p>
            <a:pPr lvl="1">
              <a:buClr>
                <a:srgbClr val="C00000"/>
              </a:buClr>
            </a:pPr>
            <a:r>
              <a:rPr lang="en-US" dirty="0">
                <a:latin typeface="Calibri" panose="020F0502020204030204" pitchFamily="34" charset="0"/>
              </a:rPr>
              <a:t>               - CL (VTR) in Next day 7 AM to 12 PM CET</a:t>
            </a:r>
          </a:p>
        </p:txBody>
      </p:sp>
    </p:spTree>
    <p:extLst>
      <p:ext uri="{BB962C8B-B14F-4D97-AF65-F5344CB8AC3E}">
        <p14:creationId xmlns:p14="http://schemas.microsoft.com/office/powerpoint/2010/main" val="99969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Application Workflow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
        <p:nvSpPr>
          <p:cNvPr id="6" name="TextBox 5">
            <a:extLst>
              <a:ext uri="{FF2B5EF4-FFF2-40B4-BE49-F238E27FC236}">
                <a16:creationId xmlns:a16="http://schemas.microsoft.com/office/drawing/2014/main" xmlns="" id="{9FB0B183-67EA-48EA-81E0-46A443ABC0C1}"/>
              </a:ext>
            </a:extLst>
          </p:cNvPr>
          <p:cNvSpPr txBox="1"/>
          <p:nvPr/>
        </p:nvSpPr>
        <p:spPr>
          <a:xfrm>
            <a:off x="1508618" y="1179587"/>
            <a:ext cx="8363823" cy="3693319"/>
          </a:xfrm>
          <a:prstGeom prst="rect">
            <a:avLst/>
          </a:prstGeom>
          <a:noFill/>
        </p:spPr>
        <p:txBody>
          <a:bodyPr wrap="square" rtlCol="0">
            <a:spAutoFit/>
          </a:bodyPr>
          <a:lstStyle/>
          <a:p>
            <a:r>
              <a:rPr lang="en-US" b="1" dirty="0">
                <a:latin typeface="Calibri" panose="020F0502020204030204" pitchFamily="34" charset="0"/>
              </a:rPr>
              <a:t>ACS Development Team  </a:t>
            </a:r>
          </a:p>
          <a:p>
            <a:pPr marL="1200150" lvl="2" indent="-285750">
              <a:buClr>
                <a:srgbClr val="0070C0"/>
              </a:buClr>
              <a:buFont typeface="Arial" panose="020B0604020202020204" pitchFamily="34" charset="0"/>
              <a:buChar char="•"/>
            </a:pPr>
            <a:r>
              <a:rPr lang="en-US" dirty="0">
                <a:latin typeface="Calibri" panose="020F0502020204030204" pitchFamily="34" charset="0"/>
              </a:rPr>
              <a:t>Develop the code based on the requirement.</a:t>
            </a:r>
          </a:p>
          <a:p>
            <a:endParaRPr lang="en-US" b="1" dirty="0">
              <a:latin typeface="Calibri" panose="020F0502020204030204" pitchFamily="34" charset="0"/>
            </a:endParaRPr>
          </a:p>
          <a:p>
            <a:r>
              <a:rPr lang="en-US" b="1" dirty="0">
                <a:latin typeface="Calibri" panose="020F0502020204030204" pitchFamily="34" charset="0"/>
              </a:rPr>
              <a:t>Lab OBOSI Team</a:t>
            </a:r>
          </a:p>
          <a:p>
            <a:pPr marL="1200150" lvl="2" indent="-285750">
              <a:buClr>
                <a:srgbClr val="0070C0"/>
              </a:buClr>
              <a:buFont typeface="Arial" panose="020B0604020202020204" pitchFamily="34" charset="0"/>
              <a:buChar char="•"/>
            </a:pPr>
            <a:r>
              <a:rPr lang="en-US" dirty="0">
                <a:latin typeface="Calibri" panose="020F0502020204030204" pitchFamily="34" charset="0"/>
              </a:rPr>
              <a:t>Lab team doing code evaluation, syntax issues, compilation issues and also they test only one application. </a:t>
            </a:r>
          </a:p>
          <a:p>
            <a:r>
              <a:rPr lang="en-US" b="1" dirty="0">
                <a:latin typeface="Calibri" panose="020F0502020204030204" pitchFamily="34" charset="0"/>
              </a:rPr>
              <a:t>E2ESI Team (5A Lab)</a:t>
            </a:r>
          </a:p>
          <a:p>
            <a:pPr marL="1200150" lvl="2" indent="-285750">
              <a:buClr>
                <a:srgbClr val="0070C0"/>
              </a:buClr>
              <a:buFont typeface="Arial" panose="020B0604020202020204" pitchFamily="34" charset="0"/>
              <a:buChar char="•"/>
            </a:pPr>
            <a:r>
              <a:rPr lang="en-US" dirty="0">
                <a:latin typeface="Calibri" panose="020F0502020204030204" pitchFamily="34" charset="0"/>
              </a:rPr>
              <a:t>E2ESI team is doing the integration testing for all of our components.</a:t>
            </a:r>
          </a:p>
          <a:p>
            <a:pPr marL="1200150" lvl="2" indent="-285750">
              <a:buClr>
                <a:srgbClr val="0070C0"/>
              </a:buClr>
              <a:buFont typeface="Arial" panose="020B0604020202020204" pitchFamily="34" charset="0"/>
              <a:buChar char="•"/>
            </a:pPr>
            <a:r>
              <a:rPr lang="en-US" dirty="0">
                <a:latin typeface="Calibri" panose="020F0502020204030204" pitchFamily="34" charset="0"/>
              </a:rPr>
              <a:t>Also they verify all the user stories are functionally working.</a:t>
            </a:r>
          </a:p>
          <a:p>
            <a:r>
              <a:rPr lang="en-US" b="1" dirty="0">
                <a:latin typeface="Calibri" panose="020F0502020204030204" pitchFamily="34" charset="0"/>
              </a:rPr>
              <a:t>PreProd Deployment</a:t>
            </a:r>
          </a:p>
          <a:p>
            <a:pPr marL="1200150" lvl="2" indent="-285750">
              <a:buClr>
                <a:srgbClr val="0070C0"/>
              </a:buClr>
              <a:buFont typeface="Arial" panose="020B0604020202020204" pitchFamily="34" charset="0"/>
              <a:buChar char="•"/>
            </a:pPr>
            <a:r>
              <a:rPr lang="en-US" dirty="0">
                <a:latin typeface="Calibri" panose="020F0502020204030204" pitchFamily="34" charset="0"/>
              </a:rPr>
              <a:t>SDIL Deployment team doing preprod and prod deployment.</a:t>
            </a:r>
          </a:p>
          <a:p>
            <a:endParaRPr lang="en-US" b="1" dirty="0">
              <a:latin typeface="Calibri" panose="020F0502020204030204" pitchFamily="34" charset="0"/>
            </a:endParaRPr>
          </a:p>
          <a:p>
            <a:r>
              <a:rPr lang="en-US" b="1" dirty="0">
                <a:latin typeface="Calibri" panose="020F0502020204030204" pitchFamily="34" charset="0"/>
              </a:rPr>
              <a:t>Prod Deployment</a:t>
            </a:r>
          </a:p>
        </p:txBody>
      </p:sp>
      <p:sp>
        <p:nvSpPr>
          <p:cNvPr id="5" name="Arrow: Down 4">
            <a:extLst>
              <a:ext uri="{FF2B5EF4-FFF2-40B4-BE49-F238E27FC236}">
                <a16:creationId xmlns:a16="http://schemas.microsoft.com/office/drawing/2014/main" xmlns="" id="{03C4AF40-0EA8-49D5-9181-E094C178CF3E}"/>
              </a:ext>
            </a:extLst>
          </p:cNvPr>
          <p:cNvSpPr/>
          <p:nvPr/>
        </p:nvSpPr>
        <p:spPr>
          <a:xfrm>
            <a:off x="2332140" y="1510018"/>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xmlns="" id="{BE35BB11-D535-4526-8175-E3A5B0F58934}"/>
              </a:ext>
            </a:extLst>
          </p:cNvPr>
          <p:cNvSpPr/>
          <p:nvPr/>
        </p:nvSpPr>
        <p:spPr>
          <a:xfrm>
            <a:off x="2315362" y="2352775"/>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xmlns="" id="{FC1DC477-27AD-4A46-83B0-F8994F9DB46C}"/>
              </a:ext>
            </a:extLst>
          </p:cNvPr>
          <p:cNvSpPr/>
          <p:nvPr/>
        </p:nvSpPr>
        <p:spPr>
          <a:xfrm>
            <a:off x="2306972" y="3164746"/>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xmlns="" id="{41923BC4-725F-4D41-8517-40EBD55D58E5}"/>
              </a:ext>
            </a:extLst>
          </p:cNvPr>
          <p:cNvSpPr/>
          <p:nvPr/>
        </p:nvSpPr>
        <p:spPr>
          <a:xfrm>
            <a:off x="2288795" y="3987203"/>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038EEDBF-AABA-4106-9FEC-359718440F1C}"/>
              </a:ext>
            </a:extLst>
          </p:cNvPr>
          <p:cNvSpPr txBox="1"/>
          <p:nvPr/>
        </p:nvSpPr>
        <p:spPr>
          <a:xfrm>
            <a:off x="1510018" y="5184396"/>
            <a:ext cx="8372213" cy="923330"/>
          </a:xfrm>
          <a:prstGeom prst="rect">
            <a:avLst/>
          </a:prstGeom>
          <a:noFill/>
        </p:spPr>
        <p:txBody>
          <a:bodyPr wrap="square" rtlCol="0">
            <a:spAutoFit/>
          </a:bodyPr>
          <a:lstStyle/>
          <a:p>
            <a:r>
              <a:rPr lang="en-US" b="1" dirty="0"/>
              <a:t>Note:</a:t>
            </a:r>
          </a:p>
          <a:p>
            <a:pPr marL="742950" lvl="1" indent="-285750">
              <a:buClr>
                <a:srgbClr val="0070C0"/>
              </a:buClr>
              <a:buFont typeface="Wingdings" panose="05000000000000000000" pitchFamily="2" charset="2"/>
              <a:buChar char="ü"/>
            </a:pPr>
            <a:r>
              <a:rPr lang="en-US" dirty="0"/>
              <a:t>Lab OBOSI &amp; E2ESI Team handled by Accenture.</a:t>
            </a:r>
          </a:p>
          <a:p>
            <a:pPr marL="742950" lvl="1" indent="-285750">
              <a:buClr>
                <a:srgbClr val="0070C0"/>
              </a:buClr>
              <a:buFont typeface="Wingdings" panose="05000000000000000000" pitchFamily="2" charset="2"/>
              <a:buChar char="ü"/>
            </a:pPr>
            <a:r>
              <a:rPr lang="en-US" dirty="0"/>
              <a:t>PreProd &amp; Prod Deployment handled by us (Prodapt).</a:t>
            </a:r>
          </a:p>
        </p:txBody>
      </p:sp>
    </p:spTree>
    <p:extLst>
      <p:ext uri="{BB962C8B-B14F-4D97-AF65-F5344CB8AC3E}">
        <p14:creationId xmlns:p14="http://schemas.microsoft.com/office/powerpoint/2010/main" val="239407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7</a:t>
            </a:fld>
            <a:endParaRPr lang="en-US" dirty="0">
              <a:solidFill>
                <a:prstClr val="black"/>
              </a:solidFill>
            </a:endParaRPr>
          </a:p>
        </p:txBody>
      </p:sp>
      <p:sp>
        <p:nvSpPr>
          <p:cNvPr id="10" name="TextBox 9">
            <a:extLst>
              <a:ext uri="{FF2B5EF4-FFF2-40B4-BE49-F238E27FC236}">
                <a16:creationId xmlns:a16="http://schemas.microsoft.com/office/drawing/2014/main" xmlns="" id="{038EEDBF-AABA-4106-9FEC-359718440F1C}"/>
              </a:ext>
            </a:extLst>
          </p:cNvPr>
          <p:cNvSpPr txBox="1"/>
          <p:nvPr/>
        </p:nvSpPr>
        <p:spPr>
          <a:xfrm>
            <a:off x="1468074" y="1191237"/>
            <a:ext cx="9261445" cy="5078313"/>
          </a:xfrm>
          <a:prstGeom prst="rect">
            <a:avLst/>
          </a:prstGeom>
          <a:noFill/>
        </p:spPr>
        <p:txBody>
          <a:bodyPr wrap="square" rtlCol="0">
            <a:spAutoFit/>
          </a:bodyPr>
          <a:lstStyle/>
          <a:p>
            <a:r>
              <a:rPr lang="en-US" b="1" dirty="0"/>
              <a:t>Below process we are following for all the deployments</a:t>
            </a:r>
            <a:r>
              <a:rPr lang="en-US" dirty="0"/>
              <a:t>.</a:t>
            </a:r>
          </a:p>
          <a:p>
            <a:endParaRPr lang="en-US" dirty="0"/>
          </a:p>
          <a:p>
            <a:pPr marL="285750" indent="-285750">
              <a:buClr>
                <a:srgbClr val="00B050"/>
              </a:buClr>
              <a:buFont typeface="Wingdings" panose="05000000000000000000" pitchFamily="2" charset="2"/>
              <a:buChar char="v"/>
            </a:pPr>
            <a:r>
              <a:rPr lang="en-US" b="1" dirty="0"/>
              <a:t>Access to the servers (PreProd/Prod)</a:t>
            </a:r>
          </a:p>
          <a:p>
            <a:pPr marL="742950" lvl="1" indent="-285750">
              <a:buClr>
                <a:srgbClr val="92D050"/>
              </a:buClr>
              <a:buFont typeface="Wingdings" panose="05000000000000000000" pitchFamily="2" charset="2"/>
              <a:buChar char="ü"/>
            </a:pPr>
            <a:r>
              <a:rPr lang="en-US" dirty="0"/>
              <a:t>VPN Access</a:t>
            </a:r>
          </a:p>
          <a:p>
            <a:pPr marL="742950" lvl="1" indent="-285750">
              <a:buClr>
                <a:srgbClr val="92D050"/>
              </a:buClr>
              <a:buFont typeface="Wingdings" panose="05000000000000000000" pitchFamily="2" charset="2"/>
              <a:buChar char="ü"/>
            </a:pPr>
            <a:r>
              <a:rPr lang="en-US" dirty="0"/>
              <a:t>Jump Servers Access</a:t>
            </a:r>
          </a:p>
          <a:p>
            <a:pPr marL="742950" lvl="1" indent="-285750">
              <a:buClr>
                <a:srgbClr val="92D050"/>
              </a:buClr>
              <a:buFont typeface="Wingdings" panose="05000000000000000000" pitchFamily="2" charset="2"/>
              <a:buChar char="ü"/>
            </a:pPr>
            <a:r>
              <a:rPr lang="en-US" dirty="0"/>
              <a:t>ACS Servers</a:t>
            </a:r>
          </a:p>
          <a:p>
            <a:pPr marL="742950" lvl="1" indent="-285750">
              <a:buClr>
                <a:srgbClr val="92D050"/>
              </a:buClr>
              <a:buFont typeface="Wingdings" panose="05000000000000000000" pitchFamily="2" charset="2"/>
              <a:buChar char="ü"/>
            </a:pPr>
            <a:r>
              <a:rPr lang="en-US" dirty="0"/>
              <a:t>Temp Sudo Access</a:t>
            </a:r>
          </a:p>
          <a:p>
            <a:endParaRPr lang="en-US" dirty="0"/>
          </a:p>
          <a:p>
            <a:pPr marL="285750" indent="-285750">
              <a:buClr>
                <a:srgbClr val="00B050"/>
              </a:buClr>
              <a:buFont typeface="Wingdings" panose="05000000000000000000" pitchFamily="2" charset="2"/>
              <a:buChar char="v"/>
            </a:pPr>
            <a:r>
              <a:rPr lang="en-US" b="1" dirty="0"/>
              <a:t>Prepare Application LLD</a:t>
            </a:r>
          </a:p>
          <a:p>
            <a:pPr marL="742950" lvl="1" indent="-285750">
              <a:buClr>
                <a:srgbClr val="92D050"/>
              </a:buClr>
              <a:buFont typeface="Wingdings" panose="05000000000000000000" pitchFamily="2" charset="2"/>
              <a:buChar char="ü"/>
            </a:pPr>
            <a:r>
              <a:rPr lang="en-US" dirty="0"/>
              <a:t>We need to verify all the variables and attributes in the ansible deployment playbook with acs-obo.ini file based on the deployment guide. </a:t>
            </a:r>
          </a:p>
          <a:p>
            <a:pPr marL="742950" lvl="1" indent="-285750">
              <a:buClr>
                <a:srgbClr val="92D050"/>
              </a:buClr>
              <a:buFont typeface="Wingdings" panose="05000000000000000000" pitchFamily="2" charset="2"/>
              <a:buChar char="ü"/>
            </a:pPr>
            <a:r>
              <a:rPr lang="en-US" dirty="0"/>
              <a:t>Verify the servers list and IP addresses with help of Infra LLD for all countries.</a:t>
            </a:r>
          </a:p>
          <a:p>
            <a:pPr marL="742950" lvl="1" indent="-285750">
              <a:buClr>
                <a:srgbClr val="92D050"/>
              </a:buClr>
              <a:buFont typeface="Wingdings" panose="05000000000000000000" pitchFamily="2" charset="2"/>
              <a:buChar char="ü"/>
            </a:pPr>
            <a:r>
              <a:rPr lang="en-US" dirty="0"/>
              <a:t>Update the new variables &amp; attributes in acs-obo.ini file.</a:t>
            </a:r>
          </a:p>
          <a:p>
            <a:pPr marL="742950" lvl="1" indent="-285750">
              <a:buClr>
                <a:srgbClr val="92D050"/>
              </a:buClr>
              <a:buFont typeface="Wingdings" panose="05000000000000000000" pitchFamily="2" charset="2"/>
              <a:buChar char="ü"/>
            </a:pPr>
            <a:r>
              <a:rPr lang="en-US" dirty="0"/>
              <a:t>Once acs-obo.ini file updated we need to get an approval from E2ESI team in LG. The acs-obo.ini file should be approved before deployment. We have Jira ticket for this. We need to attach the file and send the ticket to particular person.</a:t>
            </a:r>
          </a:p>
          <a:p>
            <a:pPr marL="742950" lvl="1" indent="-285750">
              <a:buClr>
                <a:srgbClr val="92D050"/>
              </a:buClr>
              <a:buFont typeface="Wingdings" panose="05000000000000000000" pitchFamily="2" charset="2"/>
              <a:buChar char="ü"/>
            </a:pPr>
            <a:r>
              <a:rPr lang="en-US" dirty="0"/>
              <a:t>Create CRQs for all release.</a:t>
            </a:r>
          </a:p>
          <a:p>
            <a:endParaRPr lang="en-US" dirty="0"/>
          </a:p>
        </p:txBody>
      </p:sp>
    </p:spTree>
    <p:extLst>
      <p:ext uri="{BB962C8B-B14F-4D97-AF65-F5344CB8AC3E}">
        <p14:creationId xmlns:p14="http://schemas.microsoft.com/office/powerpoint/2010/main" val="145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8</a:t>
            </a:fld>
            <a:endParaRPr lang="en-US" dirty="0">
              <a:solidFill>
                <a:prstClr val="black"/>
              </a:solidFill>
            </a:endParaRPr>
          </a:p>
        </p:txBody>
      </p:sp>
      <p:sp>
        <p:nvSpPr>
          <p:cNvPr id="10" name="TextBox 9">
            <a:extLst>
              <a:ext uri="{FF2B5EF4-FFF2-40B4-BE49-F238E27FC236}">
                <a16:creationId xmlns:a16="http://schemas.microsoft.com/office/drawing/2014/main" xmlns="" id="{038EEDBF-AABA-4106-9FEC-359718440F1C}"/>
              </a:ext>
            </a:extLst>
          </p:cNvPr>
          <p:cNvSpPr txBox="1"/>
          <p:nvPr/>
        </p:nvSpPr>
        <p:spPr>
          <a:xfrm>
            <a:off x="1468074" y="1191237"/>
            <a:ext cx="9261445" cy="2585323"/>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Prerequisites for all countries</a:t>
            </a:r>
          </a:p>
          <a:p>
            <a:pPr marL="742950" lvl="1" indent="-285750">
              <a:buClr>
                <a:srgbClr val="92D050"/>
              </a:buClr>
              <a:buFont typeface="Wingdings" panose="05000000000000000000" pitchFamily="2" charset="2"/>
              <a:buChar char="ü"/>
            </a:pPr>
            <a:r>
              <a:rPr lang="en-US" dirty="0"/>
              <a:t>Connection Status based on Network LLDs.</a:t>
            </a:r>
          </a:p>
          <a:p>
            <a:pPr marL="742950" lvl="1" indent="-285750">
              <a:buClr>
                <a:srgbClr val="92D050"/>
              </a:buClr>
              <a:buFont typeface="Wingdings" panose="05000000000000000000" pitchFamily="2" charset="2"/>
              <a:buChar char="ü"/>
            </a:pPr>
            <a:r>
              <a:rPr lang="en-US" dirty="0"/>
              <a:t>All the binaries are in place.</a:t>
            </a:r>
          </a:p>
          <a:p>
            <a:pPr marL="742950" lvl="1" indent="-285750">
              <a:buClr>
                <a:srgbClr val="92D050"/>
              </a:buClr>
              <a:buFont typeface="Wingdings" panose="05000000000000000000" pitchFamily="2" charset="2"/>
              <a:buChar char="ü"/>
            </a:pPr>
            <a:r>
              <a:rPr lang="en-US" dirty="0"/>
              <a:t>All the deployment related Playbooks, Jenkins Pipeline jobs, Variables, Vault file.</a:t>
            </a:r>
          </a:p>
          <a:p>
            <a:pPr marL="742950" lvl="1" indent="-285750">
              <a:buClr>
                <a:srgbClr val="92D050"/>
              </a:buClr>
              <a:buFont typeface="Wingdings" panose="05000000000000000000" pitchFamily="2" charset="2"/>
              <a:buChar char="ü"/>
            </a:pPr>
            <a:r>
              <a:rPr lang="en-US" dirty="0"/>
              <a:t>Take Jira tickets on your name and create subtasks based on the Runbook.</a:t>
            </a:r>
          </a:p>
          <a:p>
            <a:pPr marL="742950" lvl="1" indent="-285750">
              <a:buClr>
                <a:srgbClr val="92D050"/>
              </a:buClr>
              <a:buFont typeface="Wingdings" panose="05000000000000000000" pitchFamily="2" charset="2"/>
              <a:buChar char="ü"/>
            </a:pPr>
            <a:r>
              <a:rPr lang="en-US" dirty="0"/>
              <a:t>Snapshot ticket should be created and send to Ashok.</a:t>
            </a:r>
          </a:p>
          <a:p>
            <a:pPr marL="742950" lvl="1" indent="-285750">
              <a:buClr>
                <a:srgbClr val="92D050"/>
              </a:buClr>
              <a:buFont typeface="Wingdings" panose="05000000000000000000" pitchFamily="2" charset="2"/>
              <a:buChar char="ü"/>
            </a:pPr>
            <a:r>
              <a:rPr lang="en-US" dirty="0"/>
              <a:t>Verify all the services are up and running for all servers. And verify DB replication happening correctly.</a:t>
            </a:r>
          </a:p>
          <a:p>
            <a:pPr marL="742950" lvl="1" indent="-285750">
              <a:buClr>
                <a:srgbClr val="92D050"/>
              </a:buClr>
              <a:buFont typeface="Wingdings" panose="05000000000000000000" pitchFamily="2" charset="2"/>
              <a:buChar char="ü"/>
            </a:pPr>
            <a:r>
              <a:rPr lang="en-US" dirty="0"/>
              <a:t>Verify ACS GUI is working properly before upgrade. </a:t>
            </a:r>
          </a:p>
        </p:txBody>
      </p:sp>
      <p:sp>
        <p:nvSpPr>
          <p:cNvPr id="3" name="TextBox 2">
            <a:extLst>
              <a:ext uri="{FF2B5EF4-FFF2-40B4-BE49-F238E27FC236}">
                <a16:creationId xmlns:a16="http://schemas.microsoft.com/office/drawing/2014/main" xmlns="" id="{AD7C0FC3-DDC7-4BC1-8713-7E1A16236BE9}"/>
              </a:ext>
            </a:extLst>
          </p:cNvPr>
          <p:cNvSpPr txBox="1"/>
          <p:nvPr/>
        </p:nvSpPr>
        <p:spPr>
          <a:xfrm>
            <a:off x="1468073" y="3918808"/>
            <a:ext cx="8313490"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Deployment/Upgrade</a:t>
            </a:r>
          </a:p>
          <a:p>
            <a:pPr marL="742950" lvl="1" indent="-285750">
              <a:buClr>
                <a:srgbClr val="92D050"/>
              </a:buClr>
              <a:buFont typeface="Wingdings" panose="05000000000000000000" pitchFamily="2" charset="2"/>
              <a:buChar char="ü"/>
            </a:pPr>
            <a:r>
              <a:rPr lang="en-US" dirty="0"/>
              <a:t>Run the Jenkins pipeline job with parameters.</a:t>
            </a:r>
          </a:p>
        </p:txBody>
      </p:sp>
      <p:sp>
        <p:nvSpPr>
          <p:cNvPr id="6" name="TextBox 5">
            <a:extLst>
              <a:ext uri="{FF2B5EF4-FFF2-40B4-BE49-F238E27FC236}">
                <a16:creationId xmlns:a16="http://schemas.microsoft.com/office/drawing/2014/main" xmlns="" id="{050CB548-D2B7-49B7-8193-3936E7CF9013}"/>
              </a:ext>
            </a:extLst>
          </p:cNvPr>
          <p:cNvSpPr txBox="1"/>
          <p:nvPr/>
        </p:nvSpPr>
        <p:spPr>
          <a:xfrm>
            <a:off x="1468073" y="4771472"/>
            <a:ext cx="8313490" cy="120032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Sanity Check</a:t>
            </a:r>
          </a:p>
          <a:p>
            <a:pPr marL="742950" lvl="1" indent="-285750">
              <a:buClr>
                <a:srgbClr val="92D050"/>
              </a:buClr>
              <a:buFont typeface="Wingdings" panose="05000000000000000000" pitchFamily="2" charset="2"/>
              <a:buChar char="ü"/>
            </a:pPr>
            <a:r>
              <a:rPr lang="en-US" dirty="0"/>
              <a:t>After upgrade verify all the services are up and running.</a:t>
            </a:r>
          </a:p>
          <a:p>
            <a:pPr marL="742950" lvl="1" indent="-285750">
              <a:buClr>
                <a:srgbClr val="92D050"/>
              </a:buClr>
              <a:buFont typeface="Wingdings" panose="05000000000000000000" pitchFamily="2" charset="2"/>
              <a:buChar char="ü"/>
            </a:pPr>
            <a:r>
              <a:rPr lang="en-US" dirty="0"/>
              <a:t>Verify DB replication happening correctly.</a:t>
            </a:r>
          </a:p>
          <a:p>
            <a:pPr marL="742950" lvl="1" indent="-285750">
              <a:buClr>
                <a:srgbClr val="92D050"/>
              </a:buClr>
              <a:buFont typeface="Wingdings" panose="05000000000000000000" pitchFamily="2" charset="2"/>
              <a:buChar char="ü"/>
            </a:pPr>
            <a:r>
              <a:rPr lang="en-US" dirty="0"/>
              <a:t>Verify all ACS GUI is working properly after upgrade. </a:t>
            </a:r>
          </a:p>
        </p:txBody>
      </p:sp>
    </p:spTree>
    <p:extLst>
      <p:ext uri="{BB962C8B-B14F-4D97-AF65-F5344CB8AC3E}">
        <p14:creationId xmlns:p14="http://schemas.microsoft.com/office/powerpoint/2010/main" val="3174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xmlns=""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9</a:t>
            </a:fld>
            <a:endParaRPr lang="en-US" dirty="0">
              <a:solidFill>
                <a:prstClr val="black"/>
              </a:solidFill>
            </a:endParaRPr>
          </a:p>
        </p:txBody>
      </p:sp>
      <p:sp>
        <p:nvSpPr>
          <p:cNvPr id="10" name="TextBox 9">
            <a:extLst>
              <a:ext uri="{FF2B5EF4-FFF2-40B4-BE49-F238E27FC236}">
                <a16:creationId xmlns:a16="http://schemas.microsoft.com/office/drawing/2014/main" xmlns="" id="{038EEDBF-AABA-4106-9FEC-359718440F1C}"/>
              </a:ext>
            </a:extLst>
          </p:cNvPr>
          <p:cNvSpPr txBox="1"/>
          <p:nvPr/>
        </p:nvSpPr>
        <p:spPr>
          <a:xfrm>
            <a:off x="1468074" y="1191237"/>
            <a:ext cx="9261445" cy="923330"/>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TAF Job Execution</a:t>
            </a:r>
          </a:p>
          <a:p>
            <a:pPr marL="742950" lvl="1" indent="-285750">
              <a:buClr>
                <a:srgbClr val="92D050"/>
              </a:buClr>
              <a:buFont typeface="Wingdings" panose="05000000000000000000" pitchFamily="2" charset="2"/>
              <a:buChar char="ü"/>
            </a:pPr>
            <a:r>
              <a:rPr lang="en-US" dirty="0"/>
              <a:t>We need to run TAF jobs in Jenkins </a:t>
            </a:r>
          </a:p>
          <a:p>
            <a:pPr marL="742950" lvl="1" indent="-285750">
              <a:buClr>
                <a:srgbClr val="92D050"/>
              </a:buClr>
              <a:buFont typeface="Wingdings" panose="05000000000000000000" pitchFamily="2" charset="2"/>
              <a:buChar char="ü"/>
            </a:pPr>
            <a:r>
              <a:rPr lang="en-US" dirty="0"/>
              <a:t>Update the test results in Jira tickets.</a:t>
            </a:r>
          </a:p>
        </p:txBody>
      </p:sp>
      <p:sp>
        <p:nvSpPr>
          <p:cNvPr id="7" name="TextBox 6">
            <a:extLst>
              <a:ext uri="{FF2B5EF4-FFF2-40B4-BE49-F238E27FC236}">
                <a16:creationId xmlns:a16="http://schemas.microsoft.com/office/drawing/2014/main" xmlns="" id="{5DA798DB-E3B1-4EF9-8B6B-513387EE51ED}"/>
              </a:ext>
            </a:extLst>
          </p:cNvPr>
          <p:cNvSpPr txBox="1"/>
          <p:nvPr/>
        </p:nvSpPr>
        <p:spPr>
          <a:xfrm>
            <a:off x="1459300" y="2216713"/>
            <a:ext cx="9261445"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Handover the Application to E2ESI team.</a:t>
            </a:r>
          </a:p>
          <a:p>
            <a:pPr marL="742950" lvl="1" indent="-285750">
              <a:buClr>
                <a:srgbClr val="92D050"/>
              </a:buClr>
              <a:buFont typeface="Wingdings" panose="05000000000000000000" pitchFamily="2" charset="2"/>
              <a:buChar char="ü"/>
            </a:pPr>
            <a:r>
              <a:rPr lang="en-US" dirty="0"/>
              <a:t>E2ESI team validate the functional changes of latest release.</a:t>
            </a:r>
          </a:p>
        </p:txBody>
      </p:sp>
    </p:spTree>
    <p:extLst>
      <p:ext uri="{BB962C8B-B14F-4D97-AF65-F5344CB8AC3E}">
        <p14:creationId xmlns:p14="http://schemas.microsoft.com/office/powerpoint/2010/main" val="1381623720"/>
      </p:ext>
    </p:extLst>
  </p:cSld>
  <p:clrMapOvr>
    <a:masterClrMapping/>
  </p:clrMapOvr>
</p:sld>
</file>

<file path=ppt/theme/theme1.xml><?xml version="1.0" encoding="utf-8"?>
<a:theme xmlns:a="http://schemas.openxmlformats.org/drawingml/2006/main" name="TDM_DeepDrive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4951</TotalTime>
  <Words>972</Words>
  <Application>Microsoft Office PowerPoint</Application>
  <PresentationFormat>Custom</PresentationFormat>
  <Paragraphs>149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TDM_DeepDrive_V2</vt:lpstr>
      <vt:lpstr>ACS – SDIL Deployment Team - KT</vt:lpstr>
      <vt:lpstr>ACS - Introduction</vt:lpstr>
      <vt:lpstr>ACS - Introduction Cont..</vt:lpstr>
      <vt:lpstr>ACS - Introduction Cont..</vt:lpstr>
      <vt:lpstr>ACS - Deployment</vt:lpstr>
      <vt:lpstr>ACS - Application Workflow</vt:lpstr>
      <vt:lpstr>ACS - Deployment Process Flow</vt:lpstr>
      <vt:lpstr>ACS - Deployment Process Flow Cont..</vt:lpstr>
      <vt:lpstr>ACS - Deployment Process Flow Cont..</vt:lpstr>
      <vt:lpstr>Deployment Stages</vt:lpstr>
      <vt:lpstr>Access Details</vt:lpstr>
      <vt:lpstr>Point of Contacts</vt:lpstr>
      <vt:lpstr> Start/Stop Procedure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 - Introduction</dc:title>
  <dc:creator>Aishwaryalakshmi S</dc:creator>
  <cp:lastModifiedBy>SIVA</cp:lastModifiedBy>
  <cp:revision>86</cp:revision>
  <dcterms:created xsi:type="dcterms:W3CDTF">2019-01-28T04:32:13Z</dcterms:created>
  <dcterms:modified xsi:type="dcterms:W3CDTF">2019-02-24T15:43:04Z</dcterms:modified>
</cp:coreProperties>
</file>