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686" r:id="rId3"/>
    <p:sldId id="498" r:id="rId4"/>
    <p:sldId id="492" r:id="rId5"/>
    <p:sldId id="296" r:id="rId6"/>
    <p:sldId id="678" r:id="rId7"/>
    <p:sldId id="687" r:id="rId8"/>
    <p:sldId id="689" r:id="rId9"/>
    <p:sldId id="690" r:id="rId10"/>
    <p:sldId id="691" r:id="rId11"/>
    <p:sldId id="695" r:id="rId12"/>
    <p:sldId id="696" r:id="rId13"/>
    <p:sldId id="697" r:id="rId14"/>
    <p:sldId id="692" r:id="rId15"/>
    <p:sldId id="698" r:id="rId16"/>
    <p:sldId id="699" r:id="rId17"/>
    <p:sldId id="693" r:id="rId18"/>
    <p:sldId id="701" r:id="rId19"/>
    <p:sldId id="700" r:id="rId20"/>
    <p:sldId id="694" r:id="rId21"/>
    <p:sldId id="497"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palakrishnan C" initials="GC" lastIdx="1" clrIdx="0">
    <p:extLst>
      <p:ext uri="{19B8F6BF-5375-455C-9EA6-DF929625EA0E}">
        <p15:presenceInfo xmlns:p15="http://schemas.microsoft.com/office/powerpoint/2012/main" userId="S-1-5-21-1332575492-2139584990-3380526925-352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D4F"/>
    <a:srgbClr val="00A7B7"/>
    <a:srgbClr val="2D3780"/>
    <a:srgbClr val="DD312F"/>
    <a:srgbClr val="F2F2F2"/>
    <a:srgbClr val="949496"/>
    <a:srgbClr val="29397D"/>
    <a:srgbClr val="E8E4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7259" autoAdjust="0"/>
  </p:normalViewPr>
  <p:slideViewPr>
    <p:cSldViewPr>
      <p:cViewPr varScale="1">
        <p:scale>
          <a:sx n="145" d="100"/>
          <a:sy n="145" d="100"/>
        </p:scale>
        <p:origin x="624" y="10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55" d="100"/>
          <a:sy n="55" d="100"/>
        </p:scale>
        <p:origin x="288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40BE15-B219-455C-925B-3ECFBC126D1E}" type="datetimeFigureOut">
              <a:rPr lang="en-IN" smtClean="0"/>
              <a:t>09-09-2019</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E88576-3CFD-49D7-AA59-A210A7851C7D}" type="slidenum">
              <a:rPr lang="en-IN" smtClean="0"/>
              <a:t>‹#›</a:t>
            </a:fld>
            <a:endParaRPr lang="en-IN" dirty="0"/>
          </a:p>
        </p:txBody>
      </p:sp>
    </p:spTree>
    <p:extLst>
      <p:ext uri="{BB962C8B-B14F-4D97-AF65-F5344CB8AC3E}">
        <p14:creationId xmlns:p14="http://schemas.microsoft.com/office/powerpoint/2010/main" val="283006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71802-8278-40A4-AF5A-6E98D7DEF830}" type="datetimeFigureOut">
              <a:rPr lang="en-US" smtClean="0"/>
              <a:t>9/9/2019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3A65-825A-4F77-9D3F-E239C1633B20}" type="slidenum">
              <a:rPr lang="en-US" smtClean="0"/>
              <a:t>‹#›</a:t>
            </a:fld>
            <a:endParaRPr lang="en-US" dirty="0"/>
          </a:p>
        </p:txBody>
      </p:sp>
    </p:spTree>
    <p:extLst>
      <p:ext uri="{BB962C8B-B14F-4D97-AF65-F5344CB8AC3E}">
        <p14:creationId xmlns:p14="http://schemas.microsoft.com/office/powerpoint/2010/main" val="301444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sz="1200" dirty="0"/>
              <a:t>Insight Title should be </a:t>
            </a:r>
            <a:r>
              <a:rPr lang="en-IN" sz="1200" b="1" dirty="0">
                <a:solidFill>
                  <a:schemeClr val="accent2"/>
                </a:solidFill>
              </a:rPr>
              <a:t>verbose, catchy </a:t>
            </a:r>
            <a:r>
              <a:rPr lang="en-IN" sz="1200" dirty="0"/>
              <a:t>and should bring out </a:t>
            </a:r>
            <a:r>
              <a:rPr lang="en-IN" sz="1200" b="1" dirty="0">
                <a:solidFill>
                  <a:schemeClr val="accent2"/>
                </a:solidFill>
              </a:rPr>
              <a:t>solution statement</a:t>
            </a:r>
          </a:p>
          <a:p>
            <a:pPr marL="285750" indent="-285750">
              <a:buFont typeface="Arial" panose="020B0604020202020204" pitchFamily="34" charset="0"/>
              <a:buChar char="•"/>
            </a:pPr>
            <a:r>
              <a:rPr lang="en-IN" sz="1200" dirty="0"/>
              <a:t>Insight </a:t>
            </a:r>
            <a:r>
              <a:rPr lang="en-IN" sz="1200" dirty="0">
                <a:solidFill>
                  <a:prstClr val="black"/>
                </a:solidFill>
              </a:rPr>
              <a:t>can have </a:t>
            </a:r>
            <a:r>
              <a:rPr lang="en-IN" sz="1200" b="1" dirty="0">
                <a:solidFill>
                  <a:schemeClr val="accent2"/>
                </a:solidFill>
              </a:rPr>
              <a:t>maximum </a:t>
            </a:r>
            <a:r>
              <a:rPr lang="en-IN" sz="1200" dirty="0"/>
              <a:t>of </a:t>
            </a:r>
            <a:r>
              <a:rPr lang="en-IN" sz="1200" b="1" dirty="0">
                <a:solidFill>
                  <a:schemeClr val="accent2"/>
                </a:solidFill>
              </a:rPr>
              <a:t>15 words </a:t>
            </a:r>
            <a:r>
              <a:rPr lang="en-IN" sz="1200" dirty="0">
                <a:solidFill>
                  <a:prstClr val="black"/>
                </a:solidFill>
              </a:rPr>
              <a:t>in the title section</a:t>
            </a:r>
          </a:p>
          <a:p>
            <a:pPr marL="285750" indent="-285750">
              <a:buFont typeface="Arial" panose="020B0604020202020204" pitchFamily="34" charset="0"/>
              <a:buChar char="•"/>
            </a:pPr>
            <a:r>
              <a:rPr lang="en-IN" sz="1200" dirty="0">
                <a:solidFill>
                  <a:prstClr val="black"/>
                </a:solidFill>
              </a:rPr>
              <a:t>Insight title can have a combination of both title and sub-title or simply title itself</a:t>
            </a:r>
          </a:p>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a:t>
            </a:fld>
            <a:endParaRPr lang="en-US" dirty="0"/>
          </a:p>
        </p:txBody>
      </p:sp>
    </p:spTree>
    <p:extLst>
      <p:ext uri="{BB962C8B-B14F-4D97-AF65-F5344CB8AC3E}">
        <p14:creationId xmlns:p14="http://schemas.microsoft.com/office/powerpoint/2010/main" val="125661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sz="1600" b="1" dirty="0"/>
              <a:t>This is the opening slide to talk about one or more of the following </a:t>
            </a:r>
          </a:p>
          <a:p>
            <a:pPr marL="1200150" lvl="2"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sz="1600" dirty="0"/>
              <a:t>Talk about the </a:t>
            </a:r>
            <a:r>
              <a:rPr lang="en-US" sz="1600" b="1" dirty="0">
                <a:solidFill>
                  <a:schemeClr val="accent2"/>
                </a:solidFill>
              </a:rPr>
              <a:t>specific business challenge</a:t>
            </a:r>
            <a:r>
              <a:rPr lang="en-US" sz="1600" dirty="0"/>
              <a:t>(s)</a:t>
            </a:r>
          </a:p>
          <a:p>
            <a:pPr marL="742950" lvl="1" indent="-285750">
              <a:buFont typeface="Wingdings" panose="05000000000000000000" pitchFamily="2" charset="2"/>
              <a:buChar char="Ø"/>
            </a:pPr>
            <a:r>
              <a:rPr lang="en-US" sz="1600" b="1" dirty="0">
                <a:solidFill>
                  <a:schemeClr val="accent2"/>
                </a:solidFill>
              </a:rPr>
              <a:t>Pain point </a:t>
            </a:r>
            <a:r>
              <a:rPr lang="en-US" sz="1600" dirty="0"/>
              <a:t>of customers/domain which are generic across the telco industry</a:t>
            </a:r>
          </a:p>
          <a:p>
            <a:pPr marL="742950" lvl="1" indent="-285750">
              <a:buFont typeface="Wingdings" panose="05000000000000000000" pitchFamily="2" charset="2"/>
              <a:buChar char="Ø"/>
            </a:pPr>
            <a:r>
              <a:rPr lang="en-IN" sz="1600" b="1" dirty="0">
                <a:solidFill>
                  <a:schemeClr val="accent2"/>
                </a:solidFill>
              </a:rPr>
              <a:t>Constraints and bottlenecks </a:t>
            </a:r>
            <a:r>
              <a:rPr lang="en-US" sz="1600" dirty="0"/>
              <a:t>commonly </a:t>
            </a:r>
            <a:r>
              <a:rPr lang="en-IN" sz="1600" dirty="0"/>
              <a:t>faced by every service provider</a:t>
            </a:r>
          </a:p>
          <a:p>
            <a:pPr marL="742950" lvl="1" indent="-285750">
              <a:buFont typeface="Wingdings" panose="05000000000000000000" pitchFamily="2" charset="2"/>
              <a:buChar char="Ø"/>
            </a:pPr>
            <a:endParaRPr lang="en-IN" sz="1600" dirty="0"/>
          </a:p>
          <a:p>
            <a:pPr marL="285750" lvl="0" indent="-285750">
              <a:buFont typeface="Wingdings" panose="05000000000000000000" pitchFamily="2" charset="2"/>
              <a:buChar char="Ø"/>
            </a:pPr>
            <a:r>
              <a:rPr lang="en-US" sz="1600" b="1" dirty="0">
                <a:solidFill>
                  <a:prstClr val="black"/>
                </a:solidFill>
              </a:rPr>
              <a:t>What Problem statement is not</a:t>
            </a:r>
          </a:p>
          <a:p>
            <a:pPr marL="285750" lvl="0" indent="-285750">
              <a:buFont typeface="Wingdings" panose="05000000000000000000" pitchFamily="2" charset="2"/>
              <a:buChar char="Ø"/>
            </a:pPr>
            <a:endParaRPr lang="en-IN" sz="1600" b="1" dirty="0">
              <a:solidFill>
                <a:prstClr val="black"/>
              </a:solidFill>
            </a:endParaRPr>
          </a:p>
          <a:p>
            <a:pPr marL="742950" lvl="1" indent="-285750">
              <a:buFont typeface="Wingdings" panose="05000000000000000000" pitchFamily="2" charset="2"/>
              <a:buChar char="Ø"/>
            </a:pPr>
            <a:r>
              <a:rPr lang="en-US" sz="1600" dirty="0"/>
              <a:t>For e.g. customer is not aware of agile, we have introduced the technology/process</a:t>
            </a:r>
          </a:p>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a:t>
            </a:fld>
            <a:endParaRPr lang="en-US" dirty="0"/>
          </a:p>
        </p:txBody>
      </p:sp>
    </p:spTree>
    <p:extLst>
      <p:ext uri="{BB962C8B-B14F-4D97-AF65-F5344CB8AC3E}">
        <p14:creationId xmlns:p14="http://schemas.microsoft.com/office/powerpoint/2010/main" val="3554108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sz="1600" b="1" dirty="0"/>
              <a:t>This is the opening slide to talk about one or more of the following </a:t>
            </a:r>
          </a:p>
          <a:p>
            <a:pPr marL="1200150" lvl="2"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sz="1600" dirty="0"/>
              <a:t>Talk about the </a:t>
            </a:r>
            <a:r>
              <a:rPr lang="en-US" sz="1600" b="1" dirty="0">
                <a:solidFill>
                  <a:schemeClr val="accent2"/>
                </a:solidFill>
              </a:rPr>
              <a:t>specific business challenge</a:t>
            </a:r>
            <a:r>
              <a:rPr lang="en-US" sz="1600" dirty="0"/>
              <a:t>(s)</a:t>
            </a:r>
          </a:p>
          <a:p>
            <a:pPr marL="742950" lvl="1" indent="-285750">
              <a:buFont typeface="Wingdings" panose="05000000000000000000" pitchFamily="2" charset="2"/>
              <a:buChar char="Ø"/>
            </a:pPr>
            <a:r>
              <a:rPr lang="en-US" sz="1600" b="1" dirty="0">
                <a:solidFill>
                  <a:schemeClr val="accent2"/>
                </a:solidFill>
              </a:rPr>
              <a:t>Pain point </a:t>
            </a:r>
            <a:r>
              <a:rPr lang="en-US" sz="1600" dirty="0"/>
              <a:t>of customers/domain which are generic across the telco industry</a:t>
            </a:r>
          </a:p>
          <a:p>
            <a:pPr marL="742950" lvl="1" indent="-285750">
              <a:buFont typeface="Wingdings" panose="05000000000000000000" pitchFamily="2" charset="2"/>
              <a:buChar char="Ø"/>
            </a:pPr>
            <a:r>
              <a:rPr lang="en-IN" sz="1600" b="1" dirty="0">
                <a:solidFill>
                  <a:schemeClr val="accent2"/>
                </a:solidFill>
              </a:rPr>
              <a:t>Constraints and bottlenecks </a:t>
            </a:r>
            <a:r>
              <a:rPr lang="en-US" sz="1600" dirty="0"/>
              <a:t>commonly </a:t>
            </a:r>
            <a:r>
              <a:rPr lang="en-IN" sz="1600" dirty="0"/>
              <a:t>faced by every service provider</a:t>
            </a:r>
          </a:p>
          <a:p>
            <a:pPr marL="742950" lvl="1" indent="-285750">
              <a:buFont typeface="Wingdings" panose="05000000000000000000" pitchFamily="2" charset="2"/>
              <a:buChar char="Ø"/>
            </a:pPr>
            <a:endParaRPr lang="en-IN" sz="1600" dirty="0"/>
          </a:p>
          <a:p>
            <a:pPr marL="285750" lvl="0" indent="-285750">
              <a:buFont typeface="Wingdings" panose="05000000000000000000" pitchFamily="2" charset="2"/>
              <a:buChar char="Ø"/>
            </a:pPr>
            <a:r>
              <a:rPr lang="en-US" sz="1600" b="1" dirty="0">
                <a:solidFill>
                  <a:prstClr val="black"/>
                </a:solidFill>
              </a:rPr>
              <a:t>What Problem statement is not</a:t>
            </a:r>
          </a:p>
          <a:p>
            <a:pPr marL="285750" lvl="0" indent="-285750">
              <a:buFont typeface="Wingdings" panose="05000000000000000000" pitchFamily="2" charset="2"/>
              <a:buChar char="Ø"/>
            </a:pPr>
            <a:endParaRPr lang="en-IN" sz="1600" b="1" dirty="0">
              <a:solidFill>
                <a:prstClr val="black"/>
              </a:solidFill>
            </a:endParaRPr>
          </a:p>
          <a:p>
            <a:pPr marL="742950" lvl="1" indent="-285750">
              <a:buFont typeface="Wingdings" panose="05000000000000000000" pitchFamily="2" charset="2"/>
              <a:buChar char="Ø"/>
            </a:pPr>
            <a:r>
              <a:rPr lang="en-US" sz="1600" dirty="0"/>
              <a:t>For e.g. customer is not aware of agile, we have introduced the technology/process</a:t>
            </a:r>
          </a:p>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3</a:t>
            </a:fld>
            <a:endParaRPr lang="en-US" dirty="0"/>
          </a:p>
        </p:txBody>
      </p:sp>
    </p:spTree>
    <p:extLst>
      <p:ext uri="{BB962C8B-B14F-4D97-AF65-F5344CB8AC3E}">
        <p14:creationId xmlns:p14="http://schemas.microsoft.com/office/powerpoint/2010/main" val="3011269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sz="1600" b="1" dirty="0"/>
              <a:t>This is the opening slide to talk about one or more of the following </a:t>
            </a:r>
          </a:p>
          <a:p>
            <a:pPr marL="1200150" lvl="2"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sz="1600" dirty="0"/>
              <a:t>Talk about the </a:t>
            </a:r>
            <a:r>
              <a:rPr lang="en-US" sz="1600" b="1" dirty="0">
                <a:solidFill>
                  <a:schemeClr val="accent2"/>
                </a:solidFill>
              </a:rPr>
              <a:t>specific business challenge</a:t>
            </a:r>
            <a:r>
              <a:rPr lang="en-US" sz="1600" dirty="0"/>
              <a:t>(s)</a:t>
            </a:r>
          </a:p>
          <a:p>
            <a:pPr marL="742950" lvl="1" indent="-285750">
              <a:buFont typeface="Wingdings" panose="05000000000000000000" pitchFamily="2" charset="2"/>
              <a:buChar char="Ø"/>
            </a:pPr>
            <a:r>
              <a:rPr lang="en-US" sz="1600" b="1" dirty="0">
                <a:solidFill>
                  <a:schemeClr val="accent2"/>
                </a:solidFill>
              </a:rPr>
              <a:t>Pain point </a:t>
            </a:r>
            <a:r>
              <a:rPr lang="en-US" sz="1600" dirty="0"/>
              <a:t>of customers/domain which are generic across the telco industry</a:t>
            </a:r>
          </a:p>
          <a:p>
            <a:pPr marL="742950" lvl="1" indent="-285750">
              <a:buFont typeface="Wingdings" panose="05000000000000000000" pitchFamily="2" charset="2"/>
              <a:buChar char="Ø"/>
            </a:pPr>
            <a:r>
              <a:rPr lang="en-IN" sz="1600" b="1" dirty="0">
                <a:solidFill>
                  <a:schemeClr val="accent2"/>
                </a:solidFill>
              </a:rPr>
              <a:t>Constraints and bottlenecks </a:t>
            </a:r>
            <a:r>
              <a:rPr lang="en-US" sz="1600" dirty="0"/>
              <a:t>commonly </a:t>
            </a:r>
            <a:r>
              <a:rPr lang="en-IN" sz="1600" dirty="0"/>
              <a:t>faced by every service provider</a:t>
            </a:r>
          </a:p>
          <a:p>
            <a:pPr marL="742950" lvl="1" indent="-285750">
              <a:buFont typeface="Wingdings" panose="05000000000000000000" pitchFamily="2" charset="2"/>
              <a:buChar char="Ø"/>
            </a:pPr>
            <a:endParaRPr lang="en-IN" sz="1600" dirty="0"/>
          </a:p>
          <a:p>
            <a:pPr marL="285750" lvl="0" indent="-285750">
              <a:buFont typeface="Wingdings" panose="05000000000000000000" pitchFamily="2" charset="2"/>
              <a:buChar char="Ø"/>
            </a:pPr>
            <a:r>
              <a:rPr lang="en-US" sz="1600" b="1" dirty="0">
                <a:solidFill>
                  <a:prstClr val="black"/>
                </a:solidFill>
              </a:rPr>
              <a:t>What Problem statement is not</a:t>
            </a:r>
          </a:p>
          <a:p>
            <a:pPr marL="285750" lvl="0" indent="-285750">
              <a:buFont typeface="Wingdings" panose="05000000000000000000" pitchFamily="2" charset="2"/>
              <a:buChar char="Ø"/>
            </a:pPr>
            <a:endParaRPr lang="en-IN" sz="1600" b="1" dirty="0">
              <a:solidFill>
                <a:prstClr val="black"/>
              </a:solidFill>
            </a:endParaRPr>
          </a:p>
          <a:p>
            <a:pPr marL="742950" lvl="1" indent="-285750">
              <a:buFont typeface="Wingdings" panose="05000000000000000000" pitchFamily="2" charset="2"/>
              <a:buChar char="Ø"/>
            </a:pPr>
            <a:r>
              <a:rPr lang="en-US" sz="1600" dirty="0"/>
              <a:t>For e.g. customer is not aware of agile, we have introduced the technology/process</a:t>
            </a:r>
          </a:p>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4</a:t>
            </a:fld>
            <a:endParaRPr lang="en-US" dirty="0"/>
          </a:p>
        </p:txBody>
      </p:sp>
    </p:spTree>
    <p:extLst>
      <p:ext uri="{BB962C8B-B14F-4D97-AF65-F5344CB8AC3E}">
        <p14:creationId xmlns:p14="http://schemas.microsoft.com/office/powerpoint/2010/main" val="2575026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we keep the insights email id ?</a:t>
            </a:r>
          </a:p>
        </p:txBody>
      </p:sp>
      <p:sp>
        <p:nvSpPr>
          <p:cNvPr id="4" name="Slide Number Placeholder 3"/>
          <p:cNvSpPr>
            <a:spLocks noGrp="1"/>
          </p:cNvSpPr>
          <p:nvPr>
            <p:ph type="sldNum" sz="quarter" idx="10"/>
          </p:nvPr>
        </p:nvSpPr>
        <p:spPr/>
        <p:txBody>
          <a:bodyPr/>
          <a:lstStyle/>
          <a:p>
            <a:fld id="{F9AA3A65-825A-4F77-9D3F-E239C1633B20}" type="slidenum">
              <a:rPr lang="en-US" smtClean="0"/>
              <a:t>21</a:t>
            </a:fld>
            <a:endParaRPr lang="en-US" dirty="0"/>
          </a:p>
        </p:txBody>
      </p:sp>
    </p:spTree>
    <p:extLst>
      <p:ext uri="{BB962C8B-B14F-4D97-AF65-F5344CB8AC3E}">
        <p14:creationId xmlns:p14="http://schemas.microsoft.com/office/powerpoint/2010/main" val="1172374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3562350"/>
            <a:ext cx="9144000" cy="99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12" name="Straight Connector 11"/>
          <p:cNvCxnSpPr/>
          <p:nvPr userDrawn="1"/>
        </p:nvCxnSpPr>
        <p:spPr>
          <a:xfrm>
            <a:off x="4038600" y="3714750"/>
            <a:ext cx="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3766505"/>
            <a:ext cx="2590800" cy="55784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191000" y="3588228"/>
            <a:ext cx="4547913" cy="4571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7" name="Text Placeholder 6"/>
          <p:cNvSpPr>
            <a:spLocks noGrp="1"/>
          </p:cNvSpPr>
          <p:nvPr>
            <p:ph type="body" sz="quarter" idx="10"/>
          </p:nvPr>
        </p:nvSpPr>
        <p:spPr>
          <a:xfrm>
            <a:off x="4191000" y="4095750"/>
            <a:ext cx="4572000" cy="381000"/>
          </a:xfrm>
        </p:spPr>
        <p:txBody>
          <a:bodyPr>
            <a:noAutofit/>
          </a:bodyPr>
          <a:lstStyle>
            <a:lvl1pPr marL="342900" indent="-342900">
              <a:buNone/>
              <a:defRPr lang="en-US" sz="1600" dirty="0" smtClean="0">
                <a:solidFill>
                  <a:srgbClr val="29397D"/>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dirty="0"/>
              <a:t>Click to edit Master text styles</a:t>
            </a:r>
          </a:p>
        </p:txBody>
      </p:sp>
      <p:sp>
        <p:nvSpPr>
          <p:cNvPr id="8" name="Right Triangle 7"/>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2" name="Title 1"/>
          <p:cNvSpPr>
            <a:spLocks noGrp="1"/>
          </p:cNvSpPr>
          <p:nvPr>
            <p:ph type="title"/>
          </p:nvPr>
        </p:nvSpPr>
        <p:spPr>
          <a:xfrm>
            <a:off x="304800" y="-1"/>
            <a:ext cx="8607224" cy="657741"/>
          </a:xfrm>
        </p:spPr>
        <p:txBody>
          <a:bodyPr vert="horz" lIns="91440" tIns="45720" rIns="91440" bIns="45720" rtlCol="0" anchor="ctr">
            <a:noAutofit/>
          </a:bodyPr>
          <a:lstStyle>
            <a:lvl1pPr>
              <a:defRPr lang="en-US" sz="1800" dirty="0">
                <a:latin typeface="Corbel" panose="020B0503020204020204" pitchFamily="34" charset="0"/>
              </a:defRPr>
            </a:lvl1pPr>
          </a:lstStyle>
          <a:p>
            <a:pPr lvl="0"/>
            <a:endParaRPr lang="en-US" dirty="0"/>
          </a:p>
        </p:txBody>
      </p:sp>
      <p:sp>
        <p:nvSpPr>
          <p:cNvPr id="3" name="Content Placeholder 2"/>
          <p:cNvSpPr>
            <a:spLocks noGrp="1"/>
          </p:cNvSpPr>
          <p:nvPr>
            <p:ph idx="1"/>
          </p:nvPr>
        </p:nvSpPr>
        <p:spPr>
          <a:xfrm>
            <a:off x="304800" y="819150"/>
            <a:ext cx="8610600" cy="3962400"/>
          </a:xfrm>
        </p:spPr>
        <p:txBody>
          <a:bodyPr>
            <a:normAutofit/>
          </a:bodyPr>
          <a:lstStyle>
            <a:lvl1pPr marL="342900" indent="-342900">
              <a:buFont typeface="Arial" pitchFamily="34" charset="0"/>
              <a:buChar char="•"/>
              <a:defRPr sz="2000">
                <a:latin typeface="Corbel" panose="020B0503020204020204" pitchFamily="34" charset="0"/>
              </a:defRPr>
            </a:lvl1pPr>
            <a:lvl2pPr marL="742950" indent="-285750">
              <a:buFont typeface="Arial" pitchFamily="34" charset="0"/>
              <a:buChar char="•"/>
              <a:defRPr sz="1800">
                <a:latin typeface="Corbel" panose="020B0503020204020204" pitchFamily="34" charset="0"/>
              </a:defRPr>
            </a:lvl2pPr>
            <a:lvl3pPr marL="1143000" indent="-228600">
              <a:buFont typeface="Arial" pitchFamily="34" charset="0"/>
              <a:buChar char="•"/>
              <a:defRPr sz="1600">
                <a:latin typeface="Corbel" panose="020B0503020204020204" pitchFamily="34" charset="0"/>
              </a:defRPr>
            </a:lvl3pPr>
            <a:lvl4pPr marL="1600200" indent="-228600">
              <a:buFont typeface="Arial" pitchFamily="34" charset="0"/>
              <a:buChar char="•"/>
              <a:defRPr sz="1400">
                <a:latin typeface="Corbel" panose="020B0503020204020204" pitchFamily="34" charset="0"/>
              </a:defRPr>
            </a:lvl4pPr>
            <a:lvl5pPr marL="2057400" indent="-228600">
              <a:buFont typeface="Arial" pitchFamily="34" charset="0"/>
              <a:buChar char="•"/>
              <a:defRPr sz="1400">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4572000" y="5030446"/>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bg1"/>
                </a:solidFill>
                <a:latin typeface="Corbel" panose="020B0503020204020204" pitchFamily="34" charset="0"/>
              </a:rPr>
              <a:t>Confidential &amp; Restricted</a:t>
            </a:r>
          </a:p>
        </p:txBody>
      </p:sp>
      <p:pic>
        <p:nvPicPr>
          <p:cNvPr id="11"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6" name="Rectangle 15"/>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7"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7" name="Rectangle 16"/>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8"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4" name="Content Placeholder 3"/>
          <p:cNvSpPr>
            <a:spLocks noGrp="1"/>
          </p:cNvSpPr>
          <p:nvPr>
            <p:ph sz="half" idx="2"/>
          </p:nvPr>
        </p:nvSpPr>
        <p:spPr>
          <a:xfrm>
            <a:off x="4648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20" name="Title 1"/>
          <p:cNvSpPr>
            <a:spLocks noGrp="1"/>
          </p:cNvSpPr>
          <p:nvPr>
            <p:ph type="title"/>
          </p:nvPr>
        </p:nvSpPr>
        <p:spPr>
          <a:xfrm>
            <a:off x="304800" y="12921"/>
            <a:ext cx="8370512" cy="644820"/>
          </a:xfrm>
        </p:spPr>
        <p:txBody>
          <a:bodyPr anchor="ctr" anchorCtr="0"/>
          <a:lstStyle>
            <a:lvl1pPr>
              <a:defRPr sz="1800" b="0" i="0">
                <a:latin typeface="Corbel" panose="020B0503020204020204" pitchFamily="34" charset="0"/>
              </a:defRPr>
            </a:lvl1pPr>
          </a:lstStyle>
          <a:p>
            <a:endParaRPr lang="en-US" dirty="0"/>
          </a:p>
        </p:txBody>
      </p:sp>
      <p:sp>
        <p:nvSpPr>
          <p:cNvPr id="11" name="Right Triangle 10"/>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1" name="Rectangle 10"/>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2"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304800" y="0"/>
            <a:ext cx="8610600" cy="657741"/>
          </a:xfrm>
        </p:spPr>
        <p:txBody>
          <a:bodyPr/>
          <a:lstStyle>
            <a:lvl1pPr>
              <a:defRPr sz="1800" b="0" i="0">
                <a:latin typeface="Corbel" panose="020B0503020204020204" pitchFamily="34" charset="0"/>
              </a:defRPr>
            </a:lvl1pPr>
          </a:lstStyle>
          <a:p>
            <a:r>
              <a:rPr lang="en-US" dirty="0"/>
              <a:t>Click to edit Master title style</a:t>
            </a:r>
          </a:p>
        </p:txBody>
      </p:sp>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14" name="Right Triangle 13"/>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3562350"/>
            <a:ext cx="9144000" cy="692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5" name="Straight Connector 4"/>
          <p:cNvCxnSpPr/>
          <p:nvPr userDrawn="1"/>
        </p:nvCxnSpPr>
        <p:spPr>
          <a:xfrm>
            <a:off x="3929902" y="3647096"/>
            <a:ext cx="0" cy="5152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7800" y="3721144"/>
            <a:ext cx="1828800" cy="39377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4191000" y="3670521"/>
            <a:ext cx="4547913" cy="457199"/>
          </a:xfrm>
        </p:spPr>
        <p:txBody>
          <a:bodyPr/>
          <a:lstStyle>
            <a:lvl1pPr algn="l">
              <a:defRPr lang="en-US" sz="18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9" name="Right Triangle 8"/>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p:bg>
      <p:bgPr>
        <a:solidFill>
          <a:schemeClr val="tx2"/>
        </a:solidFill>
        <a:effectLst/>
      </p:bgPr>
    </p:bg>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72678" y="0"/>
            <a:ext cx="5398645" cy="5143500"/>
          </a:xfrm>
          <a:prstGeom prst="rect">
            <a:avLst/>
          </a:prstGeom>
        </p:spPr>
      </p:pic>
      <p:sp>
        <p:nvSpPr>
          <p:cNvPr id="24" name="Right Triangle 23"/>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p:txBody>
      </p:sp>
      <p:sp>
        <p:nvSpPr>
          <p:cNvPr id="25" name="Rectangle 24"/>
          <p:cNvSpPr/>
          <p:nvPr userDrawn="1"/>
        </p:nvSpPr>
        <p:spPr>
          <a:xfrm>
            <a:off x="781735" y="0"/>
            <a:ext cx="129038" cy="572502"/>
          </a:xfrm>
          <a:prstGeom prst="rect">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Rectangle 25"/>
          <p:cNvSpPr/>
          <p:nvPr userDrawn="1"/>
        </p:nvSpPr>
        <p:spPr>
          <a:xfrm>
            <a:off x="927683" y="297418"/>
            <a:ext cx="135582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Calibri"/>
                <a:ea typeface="+mn-ea"/>
                <a:cs typeface="+mn-cs"/>
              </a:rPr>
              <a:t>Get in touch</a:t>
            </a:r>
            <a:endParaRPr kumimoji="0" lang="en-IN"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p:cNvSpPr/>
          <p:nvPr userDrawn="1"/>
        </p:nvSpPr>
        <p:spPr>
          <a:xfrm rot="16200000">
            <a:off x="6578027" y="2247098"/>
            <a:ext cx="2922147"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rPr>
              <a:t>THANK  YOU!</a:t>
            </a:r>
          </a:p>
        </p:txBody>
      </p:sp>
      <p:sp>
        <p:nvSpPr>
          <p:cNvPr id="28" name="Rectangle 27"/>
          <p:cNvSpPr/>
          <p:nvPr userDrawn="1"/>
        </p:nvSpPr>
        <p:spPr>
          <a:xfrm>
            <a:off x="927683" y="1158902"/>
            <a:ext cx="2055371" cy="14619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USA</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North America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Tualatin</a:t>
            </a:r>
            <a:r>
              <a:rPr kumimoji="0" lang="en-IN" sz="800" b="0" i="0" u="none" strike="noStrike" kern="1200" cap="none" spc="0" normalizeH="0" baseline="0" noProof="0" dirty="0">
                <a:ln>
                  <a:noFill/>
                </a:ln>
                <a:solidFill>
                  <a:prstClr val="white"/>
                </a:solidFill>
                <a:effectLst/>
                <a:uLnTx/>
                <a:uFillTx/>
                <a:latin typeface="Calibri"/>
                <a:ea typeface="+mn-ea"/>
                <a:cs typeface="+mn-cs"/>
              </a:rPr>
              <a:t>: 7565 SW Mohawk St.,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+1 503 636 3737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Dallas</a:t>
            </a:r>
            <a:r>
              <a:rPr kumimoji="0" lang="en-IN" sz="800" b="0" i="0" u="none" strike="noStrike" kern="1200" cap="none" spc="0" normalizeH="0" baseline="0" noProof="0" dirty="0">
                <a:ln>
                  <a:noFill/>
                </a:ln>
                <a:solidFill>
                  <a:prstClr val="white"/>
                </a:solidFill>
                <a:effectLst/>
                <a:uLnTx/>
                <a:uFillTx/>
                <a:latin typeface="Calibri"/>
                <a:ea typeface="+mn-ea"/>
                <a:cs typeface="+mn-cs"/>
              </a:rPr>
              <a:t>: 1333, Corporate Dr., Suite 101, Irving </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+1 972 201 9009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New York</a:t>
            </a:r>
            <a:r>
              <a:rPr kumimoji="0" lang="en-IN" sz="800" b="0" i="0" u="none" strike="noStrike" kern="1200" cap="none" spc="0" normalizeH="0" baseline="0" noProof="0" dirty="0">
                <a:ln>
                  <a:noFill/>
                </a:ln>
                <a:solidFill>
                  <a:prstClr val="white"/>
                </a:solidFill>
                <a:effectLst/>
                <a:uLnTx/>
                <a:uFillTx/>
                <a:latin typeface="Calibri"/>
                <a:ea typeface="+mn-ea"/>
                <a:cs typeface="+mn-cs"/>
              </a:rPr>
              <a:t>: 1 Bridge Street, Irvington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+1 646 403 8158</a:t>
            </a:r>
          </a:p>
        </p:txBody>
      </p:sp>
      <p:sp>
        <p:nvSpPr>
          <p:cNvPr id="29" name="Rectangle 28"/>
          <p:cNvSpPr/>
          <p:nvPr userDrawn="1"/>
        </p:nvSpPr>
        <p:spPr>
          <a:xfrm>
            <a:off x="5506135" y="2266950"/>
            <a:ext cx="1720343" cy="15850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INDIA</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Prodapt Solutions Pvt. Ltd. </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Chennai:</a:t>
            </a:r>
            <a:r>
              <a:rPr kumimoji="0" lang="en-IN" sz="800" b="0" i="0" u="none" strike="noStrike" kern="1200" cap="none" spc="0" normalizeH="0" baseline="0" noProof="0" dirty="0">
                <a:ln>
                  <a:noFill/>
                </a:ln>
                <a:solidFill>
                  <a:prstClr val="white"/>
                </a:solidFill>
                <a:effectLst/>
                <a:uLnTx/>
                <a:uFillTx/>
                <a:latin typeface="Calibri"/>
                <a:ea typeface="+mn-ea"/>
                <a:cs typeface="+mn-cs"/>
              </a:rPr>
              <a:t> Prince Infocity II, OMR</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“Chennai One” SEZ, Thoraipakkam</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4230 2300</a:t>
            </a:r>
            <a:br>
              <a:rPr kumimoji="0" lang="en-IN" sz="800" b="0" i="0" u="none" strike="noStrike" kern="1200" cap="none" spc="0" normalizeH="0" baseline="0" noProof="0" dirty="0">
                <a:ln>
                  <a:noFill/>
                </a:ln>
                <a:solidFill>
                  <a:prstClr val="white"/>
                </a:solidFill>
                <a:effectLst/>
                <a:uLnTx/>
                <a:uFillTx/>
                <a:latin typeface="Calibri"/>
                <a:ea typeface="+mn-ea"/>
                <a:cs typeface="+mn-cs"/>
              </a:rPr>
            </a:b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Bangalore: </a:t>
            </a:r>
            <a:r>
              <a:rPr kumimoji="0" lang="en-IN" sz="800" b="0" i="0" u="none" strike="noStrike" kern="1200" cap="none" spc="0" normalizeH="0" baseline="0" noProof="0" dirty="0">
                <a:ln>
                  <a:noFill/>
                </a:ln>
                <a:solidFill>
                  <a:prstClr val="white"/>
                </a:solidFill>
                <a:effectLst/>
                <a:uLnTx/>
                <a:uFillTx/>
                <a:latin typeface="Calibri"/>
                <a:ea typeface="+mn-ea"/>
                <a:cs typeface="+mn-cs"/>
              </a:rPr>
              <a:t>“CareerNet Campus”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2</a:t>
            </a:r>
            <a:r>
              <a:rPr kumimoji="0" lang="en-IN" sz="800" b="0" i="0" u="none" strike="noStrike" kern="1200" cap="none" spc="0" normalizeH="0" baseline="30000" noProof="0" dirty="0">
                <a:ln>
                  <a:noFill/>
                </a:ln>
                <a:solidFill>
                  <a:prstClr val="white"/>
                </a:solidFill>
                <a:effectLst/>
                <a:uLnTx/>
                <a:uFillTx/>
                <a:latin typeface="Calibri"/>
                <a:ea typeface="+mn-ea"/>
                <a:cs typeface="+mn-cs"/>
              </a:rPr>
              <a:t>nd</a:t>
            </a:r>
            <a:r>
              <a:rPr kumimoji="0" lang="en-IN" sz="800" b="0" i="0" u="none" strike="noStrike" kern="1200" cap="none" spc="0" normalizeH="0" baseline="0" noProof="0" dirty="0">
                <a:ln>
                  <a:noFill/>
                </a:ln>
                <a:solidFill>
                  <a:prstClr val="white"/>
                </a:solidFill>
                <a:effectLst/>
                <a:uLnTx/>
                <a:uFillTx/>
                <a:latin typeface="Calibri"/>
                <a:ea typeface="+mn-ea"/>
                <a:cs typeface="+mn-cs"/>
              </a:rPr>
              <a:t> floor, No. 53, Devarabisana Halli,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p:txBody>
      </p:sp>
      <p:sp>
        <p:nvSpPr>
          <p:cNvPr id="30" name="Rectangle 29"/>
          <p:cNvSpPr/>
          <p:nvPr userDrawn="1"/>
        </p:nvSpPr>
        <p:spPr>
          <a:xfrm>
            <a:off x="5506135" y="1158902"/>
            <a:ext cx="1321196"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SOUTH AFRICA</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800" b="1"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Prodapt SA (Pty) Ltd.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Johannesburg</a:t>
            </a:r>
            <a:r>
              <a:rPr kumimoji="0" lang="en-IN" sz="800" b="0" i="0" u="none" strike="noStrike" kern="1200" cap="none" spc="0" normalizeH="0" baseline="0" noProof="0" dirty="0">
                <a:ln>
                  <a:noFill/>
                </a:ln>
                <a:solidFill>
                  <a:prstClr val="white"/>
                </a:solidFill>
                <a:effectLst/>
                <a:uLnTx/>
                <a:uFillTx/>
                <a:latin typeface="Calibri"/>
                <a:ea typeface="+mn-ea"/>
                <a:cs typeface="+mn-cs"/>
              </a:rPr>
              <a:t>: No.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3rd Avenue, Rivonia</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+27 (0) 11 259 4000</a:t>
            </a:r>
          </a:p>
        </p:txBody>
      </p:sp>
      <p:sp>
        <p:nvSpPr>
          <p:cNvPr id="31" name="Rectangle 30"/>
          <p:cNvSpPr/>
          <p:nvPr userDrawn="1"/>
        </p:nvSpPr>
        <p:spPr>
          <a:xfrm>
            <a:off x="3220135" y="2266950"/>
            <a:ext cx="1939955" cy="169277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EUROPE</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Solutions Europe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Amsterdam</a:t>
            </a:r>
            <a:r>
              <a:rPr kumimoji="0" lang="nl-NL" sz="800" b="0" i="0" u="none" strike="noStrike" kern="1200" cap="none" spc="0" normalizeH="0" baseline="0" noProof="0" dirty="0">
                <a:ln>
                  <a:noFill/>
                </a:ln>
                <a:solidFill>
                  <a:prstClr val="white"/>
                </a:solidFill>
                <a:effectLst/>
                <a:uLnTx/>
                <a:uFillTx/>
                <a:latin typeface="Calibri"/>
                <a:ea typeface="+mn-ea"/>
                <a:cs typeface="+mn-cs"/>
              </a:rPr>
              <a:t>: Zekeringstraat 17A, 1014 BM</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20 4895711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Consulting BV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Rijswijk</a:t>
            </a:r>
            <a:r>
              <a:rPr kumimoji="0" lang="nl-NL" sz="800" b="0" i="0" u="none" strike="noStrike" kern="1200" cap="none" spc="0" normalizeH="0" baseline="0" noProof="0" dirty="0">
                <a:ln>
                  <a:noFill/>
                </a:ln>
                <a:solidFill>
                  <a:prstClr val="white"/>
                </a:solidFill>
                <a:effectLst/>
                <a:uLnTx/>
                <a:uFillTx/>
                <a:latin typeface="Calibri"/>
                <a:ea typeface="+mn-ea"/>
                <a:cs typeface="+mn-cs"/>
              </a:rPr>
              <a:t>: De Bruyn Kopsstraat 14</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70 4140722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1" i="0" u="none" strike="noStrike" kern="1200" cap="none" spc="0" normalizeH="0" baseline="0" noProof="0" dirty="0">
                <a:ln>
                  <a:noFill/>
                </a:ln>
                <a:solidFill>
                  <a:prstClr val="white"/>
                </a:solidFill>
                <a:effectLst/>
                <a:uLnTx/>
                <a:uFillTx/>
                <a:latin typeface="Calibri"/>
                <a:ea typeface="+mn-ea"/>
                <a:cs typeface="+mn-cs"/>
              </a:rPr>
              <a:t>Prodapt Germany GmbH</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1" i="0" u="none" strike="noStrike" kern="1200" cap="none" spc="0" normalizeH="0" baseline="0" noProof="0" dirty="0">
                <a:ln>
                  <a:noFill/>
                </a:ln>
                <a:solidFill>
                  <a:prstClr val="white"/>
                </a:solidFill>
                <a:effectLst/>
                <a:uLnTx/>
                <a:uFillTx/>
                <a:latin typeface="Calibri"/>
                <a:ea typeface="+mn-ea"/>
                <a:cs typeface="+mn-cs"/>
              </a:rPr>
              <a:t>Aschheim:</a:t>
            </a:r>
            <a:r>
              <a:rPr kumimoji="0" lang="de-DE" sz="800" b="0" i="0" u="none" strike="noStrike" kern="1200" cap="none" spc="0" normalizeH="0" baseline="0" noProof="0" dirty="0">
                <a:ln>
                  <a:noFill/>
                </a:ln>
                <a:solidFill>
                  <a:prstClr val="white"/>
                </a:solidFill>
                <a:effectLst/>
                <a:uLnTx/>
                <a:uFillTx/>
                <a:latin typeface="Calibri"/>
                <a:ea typeface="+mn-ea"/>
                <a:cs typeface="+mn-cs"/>
              </a:rPr>
              <a:t> Sonnenstraße 31, 85609</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0" i="0" u="none" strike="noStrike" kern="1200" cap="none" spc="0" normalizeH="0" baseline="0" noProof="0" dirty="0">
                <a:ln>
                  <a:noFill/>
                </a:ln>
                <a:solidFill>
                  <a:prstClr val="white"/>
                </a:solidFill>
                <a:effectLst/>
                <a:uLnTx/>
                <a:uFillTx/>
                <a:latin typeface="Calibri"/>
                <a:ea typeface="+mn-ea"/>
                <a:cs typeface="+mn-cs"/>
              </a:rPr>
              <a:t>Germany</a:t>
            </a: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p:cNvSpPr/>
          <p:nvPr userDrawn="1"/>
        </p:nvSpPr>
        <p:spPr>
          <a:xfrm>
            <a:off x="3220135" y="1158902"/>
            <a:ext cx="1372492"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UK</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(UK) Limited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Reading: </a:t>
            </a:r>
            <a:r>
              <a:rPr kumimoji="0" lang="en-IN" sz="800" b="0" i="0" u="none" strike="noStrike" kern="1200" cap="none" spc="0" normalizeH="0" baseline="0" noProof="0" dirty="0">
                <a:ln>
                  <a:noFill/>
                </a:ln>
                <a:solidFill>
                  <a:prstClr val="white"/>
                </a:solidFill>
                <a:effectLst/>
                <a:uLnTx/>
                <a:uFillTx/>
                <a:latin typeface="Calibri"/>
                <a:ea typeface="+mn-ea"/>
                <a:cs typeface="+mn-cs"/>
              </a:rPr>
              <a:t>Davidson House,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The Forbury, RG1 3EU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+44 (0) 11 8900 1068</a:t>
            </a:r>
          </a:p>
        </p:txBody>
      </p:sp>
      <p:sp>
        <p:nvSpPr>
          <p:cNvPr id="33" name="Rectangle 32"/>
          <p:cNvSpPr/>
          <p:nvPr userDrawn="1"/>
        </p:nvSpPr>
        <p:spPr>
          <a:xfrm>
            <a:off x="927683" y="2876550"/>
            <a:ext cx="1502334" cy="7232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CANADA</a:t>
            </a:r>
            <a:br>
              <a:rPr kumimoji="0" lang="en-IN" sz="800" b="1" i="0" u="none" strike="noStrike" kern="1200" cap="none" spc="0" normalizeH="0" baseline="0" noProof="0" dirty="0">
                <a:ln>
                  <a:noFill/>
                </a:ln>
                <a:solidFill>
                  <a:prstClr val="white"/>
                </a:solidFill>
                <a:effectLst/>
                <a:uLnTx/>
                <a:uFillTx/>
                <a:latin typeface="Calibri"/>
                <a:ea typeface="+mn-ea"/>
                <a:cs typeface="+mn-cs"/>
              </a:rPr>
            </a:b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Canada Inc.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Vancouver: </a:t>
            </a:r>
            <a:r>
              <a:rPr kumimoji="0" lang="en-IN" sz="800" b="0" i="0" u="none" strike="noStrike" kern="1200" cap="none" spc="0" normalizeH="0" baseline="0" noProof="0" dirty="0">
                <a:ln>
                  <a:noFill/>
                </a:ln>
                <a:solidFill>
                  <a:prstClr val="white"/>
                </a:solidFill>
                <a:effectLst/>
                <a:uLnTx/>
                <a:uFillTx/>
                <a:latin typeface="Calibri"/>
                <a:ea typeface="+mn-ea"/>
                <a:cs typeface="+mn-cs"/>
              </a:rPr>
              <a:t>777, Hornby Street,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0" i="0" u="none" strike="noStrike" kern="1200" cap="none" spc="0" normalizeH="0" baseline="0" noProof="0" dirty="0">
                <a:ln>
                  <a:noFill/>
                </a:ln>
                <a:solidFill>
                  <a:prstClr val="white"/>
                </a:solidFill>
                <a:effectLst/>
                <a:uLnTx/>
                <a:uFillTx/>
                <a:latin typeface="Calibri"/>
                <a:ea typeface="+mn-ea"/>
                <a:cs typeface="+mn-cs"/>
              </a:rPr>
              <a:t>Suite 600, BC V6Z 1S4</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4" name="Straight Connector 33"/>
          <p:cNvCxnSpPr/>
          <p:nvPr userDrawn="1"/>
        </p:nvCxnSpPr>
        <p:spPr>
          <a:xfrm>
            <a:off x="1010335" y="272415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296335" y="2166620"/>
            <a:ext cx="1981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userDrawn="1"/>
        </p:nvGrpSpPr>
        <p:grpSpPr>
          <a:xfrm>
            <a:off x="781735" y="1099073"/>
            <a:ext cx="6553200" cy="2860648"/>
            <a:chOff x="781735" y="1099073"/>
            <a:chExt cx="6553200" cy="2860648"/>
          </a:xfrm>
        </p:grpSpPr>
        <p:cxnSp>
          <p:nvCxnSpPr>
            <p:cNvPr id="37" name="Straight Connector 36"/>
            <p:cNvCxnSpPr/>
            <p:nvPr userDrawn="1"/>
          </p:nvCxnSpPr>
          <p:spPr>
            <a:xfrm>
              <a:off x="2991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277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7817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73349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a:off x="5582335" y="2166620"/>
            <a:ext cx="1758870" cy="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2" descr="D:\work\Laptop\office purpose\prodapt_Logos\prodapt_logo.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149337" y="4552950"/>
            <a:ext cx="1212930" cy="333770"/>
          </a:xfrm>
          <a:prstGeom prst="rect">
            <a:avLst/>
          </a:prstGeom>
          <a:noFill/>
        </p:spPr>
      </p:pic>
      <p:sp>
        <p:nvSpPr>
          <p:cNvPr id="43" name="Rectangle 42"/>
          <p:cNvSpPr/>
          <p:nvPr userDrawn="1"/>
        </p:nvSpPr>
        <p:spPr>
          <a:xfrm>
            <a:off x="927683" y="4604419"/>
            <a:ext cx="1253869"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white"/>
                </a:solidFill>
                <a:effectLst/>
                <a:uLnTx/>
                <a:uFillTx/>
                <a:latin typeface="Calibri"/>
                <a:ea typeface="+mn-ea"/>
                <a:cs typeface="+mn-cs"/>
              </a:rPr>
              <a:t>insights@prodapt.com</a:t>
            </a:r>
          </a:p>
        </p:txBody>
      </p:sp>
    </p:spTree>
    <p:extLst>
      <p:ext uri="{BB962C8B-B14F-4D97-AF65-F5344CB8AC3E}">
        <p14:creationId xmlns:p14="http://schemas.microsoft.com/office/powerpoint/2010/main" val="4278541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0"/>
            <a:ext cx="8610600" cy="666750"/>
          </a:xfrm>
          <a:prstGeom prst="rect">
            <a:avLst/>
          </a:prstGeom>
        </p:spPr>
        <p:txBody>
          <a:bodyPr vert="horz" lIns="91440" tIns="45720" rIns="91440" bIns="45720" rtlCol="0" anchor="ctr">
            <a:noAutofit/>
          </a:bodyPr>
          <a:lstStyle/>
          <a:p>
            <a:pPr lvl="0"/>
            <a:r>
              <a:rPr lang="en-US" dirty="0"/>
              <a:t>Click to edit Master title style</a:t>
            </a:r>
          </a:p>
        </p:txBody>
      </p:sp>
      <p:sp>
        <p:nvSpPr>
          <p:cNvPr id="3" name="Text Placeholder 2"/>
          <p:cNvSpPr>
            <a:spLocks noGrp="1"/>
          </p:cNvSpPr>
          <p:nvPr>
            <p:ph type="body" idx="1"/>
          </p:nvPr>
        </p:nvSpPr>
        <p:spPr>
          <a:xfrm>
            <a:off x="304800" y="819150"/>
            <a:ext cx="8610600" cy="3962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1" r:id="rId5"/>
    <p:sldLayoutId id="2147483656" r:id="rId6"/>
  </p:sldLayoutIdLst>
  <p:hf hdr="0" ftr="0" dt="0"/>
  <p:txStyles>
    <p:titleStyle>
      <a:lvl1pPr algn="l" defTabSz="914400" rtl="0" eaLnBrk="1" latinLnBrk="0" hangingPunct="1">
        <a:spcBef>
          <a:spcPct val="0"/>
        </a:spcBef>
        <a:buNone/>
        <a:defRPr lang="en-US" sz="2000" b="0" i="0" kern="1200" dirty="0">
          <a:solidFill>
            <a:schemeClr val="tx2"/>
          </a:solidFill>
          <a:latin typeface="Corbel" panose="020B0503020204020204" pitchFamily="34" charset="0"/>
          <a:ea typeface="+mj-ea"/>
          <a:cs typeface="Corbel" panose="020B05030202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hyperlink" Target="http://palletops.com/" TargetMode="External"/><Relationship Id="rId1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6.png"/><Relationship Id="rId17" Type="http://schemas.openxmlformats.org/officeDocument/2006/relationships/image" Target="../media/image20.PNG"/><Relationship Id="rId2" Type="http://schemas.openxmlformats.org/officeDocument/2006/relationships/image" Target="../media/image8.png"/><Relationship Id="rId16"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5.png"/><Relationship Id="rId5" Type="http://schemas.openxmlformats.org/officeDocument/2006/relationships/image" Target="../media/image10.png"/><Relationship Id="rId15" Type="http://schemas.openxmlformats.org/officeDocument/2006/relationships/image" Target="../media/image18.png"/><Relationship Id="rId10" Type="http://schemas.openxmlformats.org/officeDocument/2006/relationships/hyperlink" Target="https://www.docker.com/" TargetMode="External"/><Relationship Id="rId19" Type="http://schemas.openxmlformats.org/officeDocument/2006/relationships/image" Target="../media/image22.PNG"/><Relationship Id="rId4" Type="http://schemas.openxmlformats.org/officeDocument/2006/relationships/hyperlink" Target="https://www.chef.io/chef/" TargetMode="External"/><Relationship Id="rId9" Type="http://schemas.openxmlformats.org/officeDocument/2006/relationships/image" Target="../media/image14.png"/><Relationship Id="rId1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5.png"/><Relationship Id="rId2" Type="http://schemas.openxmlformats.org/officeDocument/2006/relationships/hyperlink" Target="https://www.chef.io/chef/" TargetMode="External"/><Relationship Id="rId1" Type="http://schemas.openxmlformats.org/officeDocument/2006/relationships/slideLayout" Target="../slideLayouts/slideLayout2.xml"/><Relationship Id="rId6" Type="http://schemas.openxmlformats.org/officeDocument/2006/relationships/hyperlink" Target="https://www.docker.com/" TargetMode="External"/><Relationship Id="rId5" Type="http://schemas.openxmlformats.org/officeDocument/2006/relationships/image" Target="../media/image13.png"/><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5000"/>
                    </a14:imgEffect>
                    <a14:imgEffect>
                      <a14:brightnessContrast bright="-12000" contrast="12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59046" y="590550"/>
            <a:ext cx="4800600" cy="1466454"/>
          </a:xfrm>
        </p:spPr>
        <p:txBody>
          <a:bodyPr vert="horz" lIns="91440" tIns="45720" rIns="91440" bIns="45720" rtlCol="0" anchor="b">
            <a:normAutofit/>
          </a:bodyPr>
          <a:lstStyle/>
          <a:p>
            <a:pPr algn="ctr">
              <a:lnSpc>
                <a:spcPct val="90000"/>
              </a:lnSpc>
            </a:pPr>
            <a:r>
              <a:rPr lang="en-US" sz="3600" dirty="0">
                <a:solidFill>
                  <a:schemeClr val="tx1"/>
                </a:solidFill>
                <a:latin typeface="+mj-lt"/>
                <a:cs typeface="+mj-cs"/>
              </a:rPr>
              <a:t>Infrastructure as Code (IaC)</a:t>
            </a:r>
          </a:p>
        </p:txBody>
      </p:sp>
      <p:sp>
        <p:nvSpPr>
          <p:cNvPr id="3" name="AutoShape 4" descr="Image result for Idea pic HD">
            <a:extLst>
              <a:ext uri="{FF2B5EF4-FFF2-40B4-BE49-F238E27FC236}">
                <a16:creationId xmlns:a16="http://schemas.microsoft.com/office/drawing/2014/main" id="{F0204AC3-74F2-44D8-9BC1-AF4BEADBC37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68A9269F-29AE-410C-A667-1CA1CF1085DF}"/>
              </a:ext>
            </a:extLst>
          </p:cNvPr>
          <p:cNvSpPr txBox="1"/>
          <p:nvPr/>
        </p:nvSpPr>
        <p:spPr>
          <a:xfrm>
            <a:off x="6172200" y="3618245"/>
            <a:ext cx="1905000" cy="923330"/>
          </a:xfrm>
          <a:prstGeom prst="rect">
            <a:avLst/>
          </a:prstGeom>
          <a:noFill/>
          <a:ln>
            <a:noFill/>
          </a:ln>
        </p:spPr>
        <p:txBody>
          <a:bodyPr wrap="square" rtlCol="0" anchor="ctr">
            <a:spAutoFit/>
          </a:bodyPr>
          <a:lstStyle/>
          <a:p>
            <a:pPr algn="ctr"/>
            <a:r>
              <a:rPr lang="en-US" dirty="0"/>
              <a:t>Gopala Krishnan &amp;</a:t>
            </a:r>
          </a:p>
          <a:p>
            <a:pPr algn="ctr"/>
            <a:r>
              <a:rPr lang="en-US" dirty="0"/>
              <a:t>Jenifer</a:t>
            </a:r>
          </a:p>
        </p:txBody>
      </p:sp>
    </p:spTree>
    <p:extLst>
      <p:ext uri="{BB962C8B-B14F-4D97-AF65-F5344CB8AC3E}">
        <p14:creationId xmlns:p14="http://schemas.microsoft.com/office/powerpoint/2010/main" val="519100598"/>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98C0C-FD77-4FF7-B75E-823D49548D4C}"/>
              </a:ext>
            </a:extLst>
          </p:cNvPr>
          <p:cNvSpPr>
            <a:spLocks noGrp="1"/>
          </p:cNvSpPr>
          <p:nvPr>
            <p:ph idx="1"/>
          </p:nvPr>
        </p:nvSpPr>
        <p:spPr>
          <a:xfrm>
            <a:off x="304800" y="819150"/>
            <a:ext cx="8534400" cy="3657600"/>
          </a:xfrm>
        </p:spPr>
        <p:txBody>
          <a:bodyPr>
            <a:noAutofit/>
          </a:bodyPr>
          <a:lstStyle/>
          <a:p>
            <a:pPr marL="0" indent="0" fontAlgn="base">
              <a:buClr>
                <a:schemeClr val="accent5">
                  <a:lumMod val="75000"/>
                </a:schemeClr>
              </a:buClr>
              <a:buNone/>
            </a:pPr>
            <a:r>
              <a:rPr lang="en-IN" sz="1400" dirty="0">
                <a:latin typeface="+mn-lt"/>
              </a:rPr>
              <a:t>The general IaC concept, as well as available tools, has reached a very mature state with a lot of organizations having defined their roadmaps for adopting it.</a:t>
            </a:r>
          </a:p>
          <a:p>
            <a:pPr marL="0" indent="0" fontAlgn="base">
              <a:buClr>
                <a:schemeClr val="accent5">
                  <a:lumMod val="75000"/>
                </a:schemeClr>
              </a:buClr>
              <a:buNone/>
            </a:pPr>
            <a:endParaRPr lang="en-IN" sz="1400" dirty="0">
              <a:latin typeface="+mn-lt"/>
            </a:endParaRPr>
          </a:p>
          <a:p>
            <a:pPr lvl="0">
              <a:buClr>
                <a:schemeClr val="accent5">
                  <a:lumMod val="50000"/>
                </a:schemeClr>
              </a:buClr>
              <a:buFont typeface="Wingdings" panose="05000000000000000000" pitchFamily="2" charset="2"/>
              <a:buChar char="ü"/>
            </a:pPr>
            <a:r>
              <a:rPr lang="en-US" sz="1400" dirty="0">
                <a:latin typeface="+mn-lt"/>
              </a:rPr>
              <a:t>The first thing that should be clarified is the difference between “configuration orchestration” and “configuration management” tools, both of which are considered IaC tools and are included on this list.</a:t>
            </a:r>
          </a:p>
          <a:p>
            <a:pPr lvl="0">
              <a:buClr>
                <a:schemeClr val="accent5">
                  <a:lumMod val="50000"/>
                </a:schemeClr>
              </a:buClr>
              <a:buFont typeface="Wingdings" panose="05000000000000000000" pitchFamily="2" charset="2"/>
              <a:buChar char="ü"/>
            </a:pPr>
            <a:r>
              <a:rPr lang="en-US" sz="1400" dirty="0">
                <a:latin typeface="+mn-lt"/>
              </a:rPr>
              <a:t>Configuration orchestration tools, which include Terraform and AWS CloudFormation, are designed to automate the deployment of servers and other infrastructure.</a:t>
            </a:r>
          </a:p>
          <a:p>
            <a:pPr lvl="0">
              <a:buClr>
                <a:schemeClr val="accent5">
                  <a:lumMod val="50000"/>
                </a:schemeClr>
              </a:buClr>
              <a:buFont typeface="Wingdings" panose="05000000000000000000" pitchFamily="2" charset="2"/>
              <a:buChar char="ü"/>
            </a:pPr>
            <a:r>
              <a:rPr lang="en-US" sz="1400" dirty="0">
                <a:latin typeface="+mn-lt"/>
              </a:rPr>
              <a:t>Configuration management tools like Ansible, Chef, Puppet, and the others on this list help configure the software and systems on this infrastructure that has already been provisioned.</a:t>
            </a:r>
          </a:p>
          <a:p>
            <a:pPr lvl="0">
              <a:buClr>
                <a:schemeClr val="accent5">
                  <a:lumMod val="50000"/>
                </a:schemeClr>
              </a:buClr>
              <a:buFont typeface="Wingdings" panose="05000000000000000000" pitchFamily="2" charset="2"/>
              <a:buChar char="ü"/>
            </a:pPr>
            <a:r>
              <a:rPr lang="en-US" sz="1400" dirty="0">
                <a:latin typeface="+mn-lt"/>
              </a:rPr>
              <a:t>Configuration orchestration tools do some level of configuration management, and configuration management tools do some level of orchestration. Companies can and many times use both types of tools together.</a:t>
            </a:r>
          </a:p>
          <a:p>
            <a:pPr lvl="0">
              <a:buClr>
                <a:schemeClr val="accent5">
                  <a:lumMod val="50000"/>
                </a:schemeClr>
              </a:buClr>
              <a:buFont typeface="Wingdings" panose="05000000000000000000" pitchFamily="2" charset="2"/>
              <a:buChar char="ü"/>
            </a:pPr>
            <a:endParaRPr lang="en-US" sz="1400" dirty="0">
              <a:latin typeface="+mn-lt"/>
            </a:endParaRPr>
          </a:p>
          <a:p>
            <a:pPr marL="0" lvl="0" indent="0">
              <a:buNone/>
            </a:pPr>
            <a:r>
              <a:rPr lang="en-IN" sz="1400" dirty="0">
                <a:latin typeface="+mn-lt"/>
              </a:rPr>
              <a:t>There are now a number of tools available to adopt Infrastructure as Code with and the right tool will differ for every Infrastructure or DevOps team. The available tools differ widely in usage and functionality so below is a high-level overview of some of the most popular tools available for building and managing your IaC. </a:t>
            </a:r>
            <a:endParaRPr lang="en-US" sz="1400" dirty="0">
              <a:latin typeface="+mn-lt"/>
            </a:endParaRPr>
          </a:p>
        </p:txBody>
      </p:sp>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Current State of IaC</a:t>
            </a:r>
          </a:p>
        </p:txBody>
      </p:sp>
    </p:spTree>
    <p:extLst>
      <p:ext uri="{BB962C8B-B14F-4D97-AF65-F5344CB8AC3E}">
        <p14:creationId xmlns:p14="http://schemas.microsoft.com/office/powerpoint/2010/main" val="259642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Tools</a:t>
            </a:r>
          </a:p>
        </p:txBody>
      </p:sp>
      <p:pic>
        <p:nvPicPr>
          <p:cNvPr id="4" name="Content Placeholder 3" descr="Terraform logo">
            <a:extLst>
              <a:ext uri="{FF2B5EF4-FFF2-40B4-BE49-F238E27FC236}">
                <a16:creationId xmlns:a16="http://schemas.microsoft.com/office/drawing/2014/main" id="{3D1C3839-8832-4F9E-8DCF-6883CA433CA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47370" y="773720"/>
            <a:ext cx="1405324" cy="657569"/>
          </a:xfrm>
          <a:prstGeom prst="rect">
            <a:avLst/>
          </a:prstGeom>
          <a:noFill/>
          <a:ln>
            <a:noFill/>
          </a:ln>
        </p:spPr>
      </p:pic>
      <p:pic>
        <p:nvPicPr>
          <p:cNvPr id="5" name="Picture 4">
            <a:extLst>
              <a:ext uri="{FF2B5EF4-FFF2-40B4-BE49-F238E27FC236}">
                <a16:creationId xmlns:a16="http://schemas.microsoft.com/office/drawing/2014/main" id="{6F12C067-32A1-4271-BBF1-5B8D492D122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716" y="759601"/>
            <a:ext cx="1098083" cy="702309"/>
          </a:xfrm>
          <a:prstGeom prst="rect">
            <a:avLst/>
          </a:prstGeom>
          <a:noFill/>
          <a:ln>
            <a:noFill/>
          </a:ln>
        </p:spPr>
      </p:pic>
      <p:pic>
        <p:nvPicPr>
          <p:cNvPr id="6" name="Picture 5" descr="chef logo">
            <a:hlinkClick r:id="rId4"/>
            <a:extLst>
              <a:ext uri="{FF2B5EF4-FFF2-40B4-BE49-F238E27FC236}">
                <a16:creationId xmlns:a16="http://schemas.microsoft.com/office/drawing/2014/main" id="{1B4DB53F-1F09-432C-991B-EABEA44C5C8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1425" y="1865722"/>
            <a:ext cx="1106279" cy="596266"/>
          </a:xfrm>
          <a:prstGeom prst="rect">
            <a:avLst/>
          </a:prstGeom>
          <a:noFill/>
          <a:ln>
            <a:noFill/>
          </a:ln>
        </p:spPr>
      </p:pic>
      <p:pic>
        <p:nvPicPr>
          <p:cNvPr id="7" name="Picture 6" descr="puppetlogo">
            <a:extLst>
              <a:ext uri="{FF2B5EF4-FFF2-40B4-BE49-F238E27FC236}">
                <a16:creationId xmlns:a16="http://schemas.microsoft.com/office/drawing/2014/main" id="{379C5A0D-E677-460E-9972-9E159D22BF9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1817" y="1769181"/>
            <a:ext cx="1970051" cy="702310"/>
          </a:xfrm>
          <a:prstGeom prst="rect">
            <a:avLst/>
          </a:prstGeom>
          <a:noFill/>
          <a:ln>
            <a:noFill/>
          </a:ln>
        </p:spPr>
      </p:pic>
      <p:pic>
        <p:nvPicPr>
          <p:cNvPr id="9" name="Picture 8" descr="Saltstack_logo">
            <a:extLst>
              <a:ext uri="{FF2B5EF4-FFF2-40B4-BE49-F238E27FC236}">
                <a16:creationId xmlns:a16="http://schemas.microsoft.com/office/drawing/2014/main" id="{6918470E-4EF2-4ED4-B8B5-ED8A1D2EFE38}"/>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19893" y="1900785"/>
            <a:ext cx="1333507" cy="670965"/>
          </a:xfrm>
          <a:prstGeom prst="rect">
            <a:avLst/>
          </a:prstGeom>
          <a:noFill/>
          <a:ln>
            <a:noFill/>
          </a:ln>
        </p:spPr>
      </p:pic>
      <p:pic>
        <p:nvPicPr>
          <p:cNvPr id="10" name="Picture 9" descr="Ansible logo">
            <a:extLst>
              <a:ext uri="{FF2B5EF4-FFF2-40B4-BE49-F238E27FC236}">
                <a16:creationId xmlns:a16="http://schemas.microsoft.com/office/drawing/2014/main" id="{1A2F4564-7A14-43FF-B6D4-512D74A93D57}"/>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8200" y="1844498"/>
            <a:ext cx="734060" cy="713105"/>
          </a:xfrm>
          <a:prstGeom prst="rect">
            <a:avLst/>
          </a:prstGeom>
          <a:noFill/>
          <a:ln>
            <a:noFill/>
          </a:ln>
        </p:spPr>
      </p:pic>
      <p:pic>
        <p:nvPicPr>
          <p:cNvPr id="11" name="Picture 10">
            <a:extLst>
              <a:ext uri="{FF2B5EF4-FFF2-40B4-BE49-F238E27FC236}">
                <a16:creationId xmlns:a16="http://schemas.microsoft.com/office/drawing/2014/main" id="{8E05F21D-A86D-4E58-89B4-D88FA7B94340}"/>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1098" y="2902605"/>
            <a:ext cx="1545401" cy="619591"/>
          </a:xfrm>
          <a:prstGeom prst="rect">
            <a:avLst/>
          </a:prstGeom>
          <a:noFill/>
          <a:ln>
            <a:noFill/>
          </a:ln>
        </p:spPr>
      </p:pic>
      <p:pic>
        <p:nvPicPr>
          <p:cNvPr id="12" name="Picture 11" descr="docker logo">
            <a:hlinkClick r:id="rId10"/>
            <a:extLst>
              <a:ext uri="{FF2B5EF4-FFF2-40B4-BE49-F238E27FC236}">
                <a16:creationId xmlns:a16="http://schemas.microsoft.com/office/drawing/2014/main" id="{CFDED317-DEE4-4FD6-9974-C2DF4CFAB65A}"/>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2056" y="3833778"/>
            <a:ext cx="1977705" cy="657741"/>
          </a:xfrm>
          <a:prstGeom prst="rect">
            <a:avLst/>
          </a:prstGeom>
          <a:noFill/>
          <a:ln>
            <a:noFill/>
          </a:ln>
        </p:spPr>
      </p:pic>
      <p:pic>
        <p:nvPicPr>
          <p:cNvPr id="13" name="Picture 12">
            <a:extLst>
              <a:ext uri="{FF2B5EF4-FFF2-40B4-BE49-F238E27FC236}">
                <a16:creationId xmlns:a16="http://schemas.microsoft.com/office/drawing/2014/main" id="{E0F1DBBE-E5A2-4A55-BF95-51A7B48DEABD}"/>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67293" y="2942472"/>
            <a:ext cx="1752600" cy="579724"/>
          </a:xfrm>
          <a:prstGeom prst="rect">
            <a:avLst/>
          </a:prstGeom>
          <a:noFill/>
          <a:ln>
            <a:noFill/>
          </a:ln>
        </p:spPr>
      </p:pic>
      <p:pic>
        <p:nvPicPr>
          <p:cNvPr id="14" name="Picture 13" descr="Pallet logo">
            <a:hlinkClick r:id="rId13"/>
            <a:extLst>
              <a:ext uri="{FF2B5EF4-FFF2-40B4-BE49-F238E27FC236}">
                <a16:creationId xmlns:a16="http://schemas.microsoft.com/office/drawing/2014/main" id="{6520DBA3-44D2-4794-93A5-E4E52A6FE819}"/>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38870" y="3912186"/>
            <a:ext cx="1389858" cy="596266"/>
          </a:xfrm>
          <a:prstGeom prst="rect">
            <a:avLst/>
          </a:prstGeom>
          <a:noFill/>
          <a:ln>
            <a:noFill/>
          </a:ln>
        </p:spPr>
      </p:pic>
      <p:pic>
        <p:nvPicPr>
          <p:cNvPr id="15" name="Picture 14">
            <a:extLst>
              <a:ext uri="{FF2B5EF4-FFF2-40B4-BE49-F238E27FC236}">
                <a16:creationId xmlns:a16="http://schemas.microsoft.com/office/drawing/2014/main" id="{963A1C3A-1342-45A6-8F16-D96CE1CD9897}"/>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07936" y="3144384"/>
            <a:ext cx="1901825" cy="446405"/>
          </a:xfrm>
          <a:prstGeom prst="rect">
            <a:avLst/>
          </a:prstGeom>
          <a:noFill/>
          <a:ln>
            <a:noFill/>
          </a:ln>
        </p:spPr>
      </p:pic>
      <p:pic>
        <p:nvPicPr>
          <p:cNvPr id="16" name="Picture 15" descr="nix logo">
            <a:extLst>
              <a:ext uri="{FF2B5EF4-FFF2-40B4-BE49-F238E27FC236}">
                <a16:creationId xmlns:a16="http://schemas.microsoft.com/office/drawing/2014/main" id="{8A0EB3F8-F6C9-48B6-92C5-F717E1D0801F}"/>
              </a:ext>
            </a:extLst>
          </p:cNvPr>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149079" y="3885070"/>
            <a:ext cx="1255713" cy="596266"/>
          </a:xfrm>
          <a:prstGeom prst="rect">
            <a:avLst/>
          </a:prstGeom>
          <a:noFill/>
          <a:ln>
            <a:noFill/>
          </a:ln>
        </p:spPr>
      </p:pic>
      <p:pic>
        <p:nvPicPr>
          <p:cNvPr id="24" name="Picture 23">
            <a:extLst>
              <a:ext uri="{FF2B5EF4-FFF2-40B4-BE49-F238E27FC236}">
                <a16:creationId xmlns:a16="http://schemas.microsoft.com/office/drawing/2014/main" id="{FBADEDF1-0900-4848-A15D-3250D2CDCC2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79812" y="760389"/>
            <a:ext cx="1538534" cy="721576"/>
          </a:xfrm>
          <a:prstGeom prst="rect">
            <a:avLst/>
          </a:prstGeom>
        </p:spPr>
      </p:pic>
      <p:pic>
        <p:nvPicPr>
          <p:cNvPr id="26" name="Picture 25" descr="A close up of a logo&#10;&#10;Description automatically generated">
            <a:extLst>
              <a:ext uri="{FF2B5EF4-FFF2-40B4-BE49-F238E27FC236}">
                <a16:creationId xmlns:a16="http://schemas.microsoft.com/office/drawing/2014/main" id="{4F8DA7E7-1DA3-4FE4-8236-D15B79A470B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705600" y="801335"/>
            <a:ext cx="1752600" cy="703615"/>
          </a:xfrm>
          <a:prstGeom prst="rect">
            <a:avLst/>
          </a:prstGeom>
        </p:spPr>
      </p:pic>
      <p:pic>
        <p:nvPicPr>
          <p:cNvPr id="28" name="Picture 27">
            <a:extLst>
              <a:ext uri="{FF2B5EF4-FFF2-40B4-BE49-F238E27FC236}">
                <a16:creationId xmlns:a16="http://schemas.microsoft.com/office/drawing/2014/main" id="{2D164E33-0E51-4B28-AF0E-6E5F1E9FA38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43695" y="3181350"/>
            <a:ext cx="1089781" cy="1175675"/>
          </a:xfrm>
          <a:prstGeom prst="rect">
            <a:avLst/>
          </a:prstGeom>
        </p:spPr>
      </p:pic>
    </p:spTree>
    <p:extLst>
      <p:ext uri="{BB962C8B-B14F-4D97-AF65-F5344CB8AC3E}">
        <p14:creationId xmlns:p14="http://schemas.microsoft.com/office/powerpoint/2010/main" val="134003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Tools Overview</a:t>
            </a:r>
          </a:p>
        </p:txBody>
      </p:sp>
      <p:pic>
        <p:nvPicPr>
          <p:cNvPr id="20" name="Content Placeholder 3" descr="Terraform logo">
            <a:extLst>
              <a:ext uri="{FF2B5EF4-FFF2-40B4-BE49-F238E27FC236}">
                <a16:creationId xmlns:a16="http://schemas.microsoft.com/office/drawing/2014/main" id="{33D4B9D1-FB03-4D83-863D-619D20DF55B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9717" y="1036251"/>
            <a:ext cx="1246657" cy="762000"/>
          </a:xfrm>
          <a:prstGeom prst="rect">
            <a:avLst/>
          </a:prstGeom>
          <a:noFill/>
          <a:ln>
            <a:noFill/>
          </a:ln>
        </p:spPr>
      </p:pic>
      <p:pic>
        <p:nvPicPr>
          <p:cNvPr id="21" name="Picture 20">
            <a:extLst>
              <a:ext uri="{FF2B5EF4-FFF2-40B4-BE49-F238E27FC236}">
                <a16:creationId xmlns:a16="http://schemas.microsoft.com/office/drawing/2014/main" id="{4B595989-7F84-4EFE-A974-E6C748A03AB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45" y="2031740"/>
            <a:ext cx="914400" cy="609600"/>
          </a:xfrm>
          <a:prstGeom prst="rect">
            <a:avLst/>
          </a:prstGeom>
          <a:noFill/>
          <a:ln>
            <a:noFill/>
          </a:ln>
        </p:spPr>
      </p:pic>
      <p:pic>
        <p:nvPicPr>
          <p:cNvPr id="22" name="Picture 21">
            <a:extLst>
              <a:ext uri="{FF2B5EF4-FFF2-40B4-BE49-F238E27FC236}">
                <a16:creationId xmlns:a16="http://schemas.microsoft.com/office/drawing/2014/main" id="{952756D6-DABF-4477-9938-C92E67AF84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427" y="3043053"/>
            <a:ext cx="1209236" cy="609600"/>
          </a:xfrm>
          <a:prstGeom prst="rect">
            <a:avLst/>
          </a:prstGeom>
        </p:spPr>
      </p:pic>
      <p:pic>
        <p:nvPicPr>
          <p:cNvPr id="23" name="Picture 22" descr="A close up of a logo&#10;&#10;Description automatically generated">
            <a:extLst>
              <a:ext uri="{FF2B5EF4-FFF2-40B4-BE49-F238E27FC236}">
                <a16:creationId xmlns:a16="http://schemas.microsoft.com/office/drawing/2014/main" id="{C1D2D0B2-97DC-4474-BABA-3723AAEB18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572" y="3970810"/>
            <a:ext cx="1246656" cy="582140"/>
          </a:xfrm>
          <a:prstGeom prst="rect">
            <a:avLst/>
          </a:prstGeom>
        </p:spPr>
      </p:pic>
      <p:sp>
        <p:nvSpPr>
          <p:cNvPr id="25" name="TextBox 24">
            <a:extLst>
              <a:ext uri="{FF2B5EF4-FFF2-40B4-BE49-F238E27FC236}">
                <a16:creationId xmlns:a16="http://schemas.microsoft.com/office/drawing/2014/main" id="{9EA56C7C-D921-4F2A-8A83-634D0ED2AB6F}"/>
              </a:ext>
            </a:extLst>
          </p:cNvPr>
          <p:cNvSpPr txBox="1"/>
          <p:nvPr/>
        </p:nvSpPr>
        <p:spPr>
          <a:xfrm>
            <a:off x="1409446" y="967254"/>
            <a:ext cx="7297882" cy="830997"/>
          </a:xfrm>
          <a:prstGeom prst="rect">
            <a:avLst/>
          </a:prstGeom>
          <a:noFill/>
        </p:spPr>
        <p:txBody>
          <a:bodyPr wrap="square" rtlCol="0">
            <a:spAutoFit/>
          </a:bodyPr>
          <a:lstStyle/>
          <a:p>
            <a:pPr algn="just"/>
            <a:r>
              <a:rPr lang="en-US" sz="1200" b="1" dirty="0"/>
              <a:t>Terraform</a:t>
            </a:r>
            <a:r>
              <a:rPr lang="en-US" sz="1200" dirty="0"/>
              <a:t> is an infrastructure provisioning tool created by Hashicorp. It allows you to describe your infrastructure as code, creates “execution plans” that outline exactly what will happen when you run your code, builds a graph of your resources, and automates changes with minimal human interaction. Terraform uses its own domain-specific language (DSL) called Hashicorp Configuration Language (HCL).</a:t>
            </a:r>
          </a:p>
        </p:txBody>
      </p:sp>
      <p:sp>
        <p:nvSpPr>
          <p:cNvPr id="27" name="TextBox 26">
            <a:extLst>
              <a:ext uri="{FF2B5EF4-FFF2-40B4-BE49-F238E27FC236}">
                <a16:creationId xmlns:a16="http://schemas.microsoft.com/office/drawing/2014/main" id="{1D130A09-C2EC-4FF4-8AA0-8F217531E014}"/>
              </a:ext>
            </a:extLst>
          </p:cNvPr>
          <p:cNvSpPr txBox="1"/>
          <p:nvPr/>
        </p:nvSpPr>
        <p:spPr>
          <a:xfrm>
            <a:off x="1406663" y="1936186"/>
            <a:ext cx="7239000" cy="830997"/>
          </a:xfrm>
          <a:prstGeom prst="rect">
            <a:avLst/>
          </a:prstGeom>
          <a:noFill/>
        </p:spPr>
        <p:txBody>
          <a:bodyPr wrap="square" rtlCol="0">
            <a:spAutoFit/>
          </a:bodyPr>
          <a:lstStyle/>
          <a:p>
            <a:pPr algn="just"/>
            <a:r>
              <a:rPr lang="en-US" sz="1200" b="1" dirty="0"/>
              <a:t>AWS CloudFormation</a:t>
            </a:r>
            <a:r>
              <a:rPr lang="en-US" sz="1200" dirty="0"/>
              <a:t> is a configuration orchestration tool that allows you to code your infrastructure to automate your deployments. CloudFormation is deeply integrated into and can only be used with AWS, and CloudFormation templates can be created with YAML in addition to JSON. You can even deploy infrastructure stacks across multiple AWS accounts and regions with a single CloudFormation template. </a:t>
            </a:r>
          </a:p>
        </p:txBody>
      </p:sp>
      <p:sp>
        <p:nvSpPr>
          <p:cNvPr id="29" name="TextBox 28">
            <a:extLst>
              <a:ext uri="{FF2B5EF4-FFF2-40B4-BE49-F238E27FC236}">
                <a16:creationId xmlns:a16="http://schemas.microsoft.com/office/drawing/2014/main" id="{55BFEB76-66DE-4289-B9DB-C29334EEBDB4}"/>
              </a:ext>
            </a:extLst>
          </p:cNvPr>
          <p:cNvSpPr txBox="1"/>
          <p:nvPr/>
        </p:nvSpPr>
        <p:spPr>
          <a:xfrm rot="10800000" flipV="1">
            <a:off x="1423301" y="3006571"/>
            <a:ext cx="7238997" cy="646331"/>
          </a:xfrm>
          <a:prstGeom prst="rect">
            <a:avLst/>
          </a:prstGeom>
          <a:noFill/>
        </p:spPr>
        <p:txBody>
          <a:bodyPr wrap="square" rtlCol="0">
            <a:spAutoFit/>
          </a:bodyPr>
          <a:lstStyle/>
          <a:p>
            <a:pPr algn="just"/>
            <a:r>
              <a:rPr lang="en-US" sz="1200" b="1" dirty="0"/>
              <a:t>Azure Resource Manager </a:t>
            </a:r>
            <a:r>
              <a:rPr lang="en-US" sz="1200" dirty="0"/>
              <a:t>allows you to define the infrastructure and dependencies for your app in templates, organize dependent resources into groups that can be deployed or deleted in a single action, control access to resources through user permissions, and more.</a:t>
            </a:r>
          </a:p>
        </p:txBody>
      </p:sp>
      <p:sp>
        <p:nvSpPr>
          <p:cNvPr id="30" name="TextBox 29">
            <a:extLst>
              <a:ext uri="{FF2B5EF4-FFF2-40B4-BE49-F238E27FC236}">
                <a16:creationId xmlns:a16="http://schemas.microsoft.com/office/drawing/2014/main" id="{2BA7B469-0C0C-4793-A7EC-26B4D1001362}"/>
              </a:ext>
            </a:extLst>
          </p:cNvPr>
          <p:cNvSpPr txBox="1"/>
          <p:nvPr/>
        </p:nvSpPr>
        <p:spPr>
          <a:xfrm rot="10800000" flipV="1">
            <a:off x="1459670" y="3892291"/>
            <a:ext cx="7238999" cy="646331"/>
          </a:xfrm>
          <a:prstGeom prst="rect">
            <a:avLst/>
          </a:prstGeom>
          <a:noFill/>
        </p:spPr>
        <p:txBody>
          <a:bodyPr wrap="square" rtlCol="0">
            <a:spAutoFit/>
          </a:bodyPr>
          <a:lstStyle/>
          <a:p>
            <a:pPr algn="just"/>
            <a:r>
              <a:rPr lang="en-US" sz="1200" b="1" dirty="0">
                <a:latin typeface="Calibri (Body)"/>
              </a:rPr>
              <a:t>Google Cloud Deployment Manager</a:t>
            </a:r>
            <a:r>
              <a:rPr lang="en-US" sz="1200" dirty="0">
                <a:latin typeface="Calibri (Body)"/>
              </a:rPr>
              <a:t> offers many similar features to automate your GCP infrastructure stack. You can create templates using YAML or Python, preview what changes will be made before deploying, view your deployments in a console user interface, and much more.</a:t>
            </a:r>
          </a:p>
        </p:txBody>
      </p:sp>
    </p:spTree>
    <p:extLst>
      <p:ext uri="{BB962C8B-B14F-4D97-AF65-F5344CB8AC3E}">
        <p14:creationId xmlns:p14="http://schemas.microsoft.com/office/powerpoint/2010/main" val="374875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Tools Overview Cont…</a:t>
            </a:r>
          </a:p>
        </p:txBody>
      </p:sp>
      <p:sp>
        <p:nvSpPr>
          <p:cNvPr id="25" name="TextBox 24">
            <a:extLst>
              <a:ext uri="{FF2B5EF4-FFF2-40B4-BE49-F238E27FC236}">
                <a16:creationId xmlns:a16="http://schemas.microsoft.com/office/drawing/2014/main" id="{9EA56C7C-D921-4F2A-8A83-634D0ED2AB6F}"/>
              </a:ext>
            </a:extLst>
          </p:cNvPr>
          <p:cNvSpPr txBox="1"/>
          <p:nvPr/>
        </p:nvSpPr>
        <p:spPr>
          <a:xfrm>
            <a:off x="1370294" y="741356"/>
            <a:ext cx="7297882" cy="830997"/>
          </a:xfrm>
          <a:prstGeom prst="rect">
            <a:avLst/>
          </a:prstGeom>
          <a:noFill/>
        </p:spPr>
        <p:txBody>
          <a:bodyPr wrap="square" rtlCol="0">
            <a:spAutoFit/>
          </a:bodyPr>
          <a:lstStyle/>
          <a:p>
            <a:pPr algn="just"/>
            <a:r>
              <a:rPr lang="en-US" sz="1200" b="1" dirty="0"/>
              <a:t>Chef</a:t>
            </a:r>
            <a:r>
              <a:rPr lang="en-US" sz="1200" dirty="0"/>
              <a:t> is one of the most popular configuration management tools that organizations use in their continuous integration and delivery processes. Chef allows you to create “recipes” and “cookbooks” using its Ruby-based DSL. These recipes and cookbooks specify the exact steps needed to achieve the desired configuration of your applications and utilities on existing servers. This is called a “procedural” approach .</a:t>
            </a:r>
          </a:p>
        </p:txBody>
      </p:sp>
      <p:sp>
        <p:nvSpPr>
          <p:cNvPr id="27" name="TextBox 26">
            <a:extLst>
              <a:ext uri="{FF2B5EF4-FFF2-40B4-BE49-F238E27FC236}">
                <a16:creationId xmlns:a16="http://schemas.microsoft.com/office/drawing/2014/main" id="{1D130A09-C2EC-4FF4-8AA0-8F217531E014}"/>
              </a:ext>
            </a:extLst>
          </p:cNvPr>
          <p:cNvSpPr txBox="1"/>
          <p:nvPr/>
        </p:nvSpPr>
        <p:spPr>
          <a:xfrm>
            <a:off x="1372027" y="1566508"/>
            <a:ext cx="7239000" cy="1015663"/>
          </a:xfrm>
          <a:prstGeom prst="rect">
            <a:avLst/>
          </a:prstGeom>
          <a:noFill/>
        </p:spPr>
        <p:txBody>
          <a:bodyPr wrap="square" rtlCol="0">
            <a:spAutoFit/>
          </a:bodyPr>
          <a:lstStyle/>
          <a:p>
            <a:pPr algn="just"/>
            <a:r>
              <a:rPr lang="en-US" sz="1200" b="1" dirty="0"/>
              <a:t>Puppet</a:t>
            </a:r>
            <a:r>
              <a:rPr lang="en-US" sz="1200" dirty="0"/>
              <a:t> is another popular configuration management tool that helps engineers continuously deliver software.</a:t>
            </a:r>
          </a:p>
          <a:p>
            <a:pPr algn="just"/>
            <a:r>
              <a:rPr lang="en-US" sz="1200" dirty="0"/>
              <a:t>Using Puppet’s Ruby-based DSL, you can define the desired end state of your infrastructure and exactly what you want it to do. Then Puppet automatically enforces the desired state and fixes any incorrect changes. This is “declarative” approach. Also, Puppet is mainly directed toward system administrators, while Chef primarily targets developers. </a:t>
            </a:r>
          </a:p>
        </p:txBody>
      </p:sp>
      <p:sp>
        <p:nvSpPr>
          <p:cNvPr id="29" name="TextBox 28">
            <a:extLst>
              <a:ext uri="{FF2B5EF4-FFF2-40B4-BE49-F238E27FC236}">
                <a16:creationId xmlns:a16="http://schemas.microsoft.com/office/drawing/2014/main" id="{55BFEB76-66DE-4289-B9DB-C29334EEBDB4}"/>
              </a:ext>
            </a:extLst>
          </p:cNvPr>
          <p:cNvSpPr txBox="1"/>
          <p:nvPr/>
        </p:nvSpPr>
        <p:spPr>
          <a:xfrm rot="10800000" flipV="1">
            <a:off x="1370294" y="2621802"/>
            <a:ext cx="7238997" cy="830997"/>
          </a:xfrm>
          <a:prstGeom prst="rect">
            <a:avLst/>
          </a:prstGeom>
          <a:noFill/>
        </p:spPr>
        <p:txBody>
          <a:bodyPr wrap="square" rtlCol="0">
            <a:spAutoFit/>
          </a:bodyPr>
          <a:lstStyle/>
          <a:p>
            <a:pPr algn="just"/>
            <a:r>
              <a:rPr lang="en-US" sz="1200" b="1" dirty="0"/>
              <a:t>Ansible</a:t>
            </a:r>
            <a:r>
              <a:rPr lang="en-US" sz="1200" dirty="0"/>
              <a:t> is an infrastructure automation tool created by Red Hat, the huge enterprise open source technology provider. Ansible models your infrastructure by describing how your components and system relate to one another, as opposed to managing systems independently. Ansible doesn’t use agents, and its code is written in YAML in the form of Ansible Playbooks, so configurations are very easy to understand and deploy.</a:t>
            </a:r>
          </a:p>
        </p:txBody>
      </p:sp>
      <p:sp>
        <p:nvSpPr>
          <p:cNvPr id="30" name="TextBox 29">
            <a:extLst>
              <a:ext uri="{FF2B5EF4-FFF2-40B4-BE49-F238E27FC236}">
                <a16:creationId xmlns:a16="http://schemas.microsoft.com/office/drawing/2014/main" id="{2BA7B469-0C0C-4793-A7EC-26B4D1001362}"/>
              </a:ext>
            </a:extLst>
          </p:cNvPr>
          <p:cNvSpPr txBox="1"/>
          <p:nvPr/>
        </p:nvSpPr>
        <p:spPr>
          <a:xfrm rot="10800000" flipV="1">
            <a:off x="1392808" y="3468386"/>
            <a:ext cx="7216482" cy="1384995"/>
          </a:xfrm>
          <a:prstGeom prst="rect">
            <a:avLst/>
          </a:prstGeom>
          <a:noFill/>
        </p:spPr>
        <p:txBody>
          <a:bodyPr wrap="square" rtlCol="0">
            <a:spAutoFit/>
          </a:bodyPr>
          <a:lstStyle/>
          <a:p>
            <a:pPr algn="just"/>
            <a:r>
              <a:rPr lang="en-US" sz="1200" b="1" dirty="0"/>
              <a:t>Docker</a:t>
            </a:r>
            <a:r>
              <a:rPr lang="en-US" sz="1200" dirty="0"/>
              <a:t> helps you easily create containers that package your code and dependencies together so your applications can run in any environment, from your local workstation to any cloud service provider’s servers. YAML is used to create configuration files called Dockerfiles. These Dockerfiles are the blueprints to build the container images that include everything – code, runtime, system tools and libraries, and settings – needed to run a piece of software. Because it increases the portability of applications, Docker has been especially valuable in organizations who use hybrid or multi-cloud environments. The use of Docker containers has grown exponentially over the past few years and many consider it to be the future of virtualization.</a:t>
            </a:r>
          </a:p>
        </p:txBody>
      </p:sp>
      <p:pic>
        <p:nvPicPr>
          <p:cNvPr id="11" name="Picture 10" descr="chef logo">
            <a:hlinkClick r:id="rId2"/>
            <a:extLst>
              <a:ext uri="{FF2B5EF4-FFF2-40B4-BE49-F238E27FC236}">
                <a16:creationId xmlns:a16="http://schemas.microsoft.com/office/drawing/2014/main" id="{3ACD99E8-DB27-410C-8C28-F10AF60592D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517" y="827609"/>
            <a:ext cx="999637" cy="596266"/>
          </a:xfrm>
          <a:prstGeom prst="rect">
            <a:avLst/>
          </a:prstGeom>
          <a:noFill/>
          <a:ln>
            <a:noFill/>
          </a:ln>
        </p:spPr>
      </p:pic>
      <p:pic>
        <p:nvPicPr>
          <p:cNvPr id="14" name="Picture 13" descr="puppetlogo">
            <a:extLst>
              <a:ext uri="{FF2B5EF4-FFF2-40B4-BE49-F238E27FC236}">
                <a16:creationId xmlns:a16="http://schemas.microsoft.com/office/drawing/2014/main" id="{B6AF0BAE-17E2-4D2C-AC8E-85069D023EA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573" y="1707189"/>
            <a:ext cx="1209236" cy="702310"/>
          </a:xfrm>
          <a:prstGeom prst="rect">
            <a:avLst/>
          </a:prstGeom>
          <a:noFill/>
          <a:ln>
            <a:noFill/>
          </a:ln>
        </p:spPr>
      </p:pic>
      <p:pic>
        <p:nvPicPr>
          <p:cNvPr id="15" name="Picture 14" descr="Ansible logo">
            <a:extLst>
              <a:ext uri="{FF2B5EF4-FFF2-40B4-BE49-F238E27FC236}">
                <a16:creationId xmlns:a16="http://schemas.microsoft.com/office/drawing/2014/main" id="{063962BB-9C43-4685-9CA6-968224EAB18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305" y="2652304"/>
            <a:ext cx="734060" cy="713105"/>
          </a:xfrm>
          <a:prstGeom prst="rect">
            <a:avLst/>
          </a:prstGeom>
          <a:noFill/>
          <a:ln>
            <a:noFill/>
          </a:ln>
        </p:spPr>
      </p:pic>
      <p:pic>
        <p:nvPicPr>
          <p:cNvPr id="16" name="Picture 15" descr="docker logo">
            <a:hlinkClick r:id="rId6"/>
            <a:extLst>
              <a:ext uri="{FF2B5EF4-FFF2-40B4-BE49-F238E27FC236}">
                <a16:creationId xmlns:a16="http://schemas.microsoft.com/office/drawing/2014/main" id="{4BBD5069-E764-46A4-8FB5-ABAA07384DEE}"/>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9496" y="3864414"/>
            <a:ext cx="1273312" cy="504825"/>
          </a:xfrm>
          <a:prstGeom prst="rect">
            <a:avLst/>
          </a:prstGeom>
          <a:noFill/>
          <a:ln>
            <a:noFill/>
          </a:ln>
        </p:spPr>
      </p:pic>
    </p:spTree>
    <p:extLst>
      <p:ext uri="{BB962C8B-B14F-4D97-AF65-F5344CB8AC3E}">
        <p14:creationId xmlns:p14="http://schemas.microsoft.com/office/powerpoint/2010/main" val="128408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98C0C-FD77-4FF7-B75E-823D49548D4C}"/>
              </a:ext>
            </a:extLst>
          </p:cNvPr>
          <p:cNvSpPr>
            <a:spLocks noGrp="1"/>
          </p:cNvSpPr>
          <p:nvPr>
            <p:ph idx="1"/>
          </p:nvPr>
        </p:nvSpPr>
        <p:spPr>
          <a:xfrm>
            <a:off x="304800" y="742950"/>
            <a:ext cx="8378624" cy="3962400"/>
          </a:xfrm>
        </p:spPr>
        <p:txBody>
          <a:bodyPr>
            <a:noAutofit/>
          </a:bodyPr>
          <a:lstStyle/>
          <a:p>
            <a:pPr marL="0" indent="0" fontAlgn="base">
              <a:buClr>
                <a:schemeClr val="accent5">
                  <a:lumMod val="75000"/>
                </a:schemeClr>
              </a:buClr>
              <a:buNone/>
            </a:pPr>
            <a:r>
              <a:rPr lang="en-US" sz="1400" b="1" dirty="0">
                <a:latin typeface="+mn-lt"/>
              </a:rPr>
              <a:t>What is terraform?</a:t>
            </a:r>
          </a:p>
          <a:p>
            <a:pPr algn="just" fontAlgn="base">
              <a:buClr>
                <a:schemeClr val="accent5">
                  <a:lumMod val="75000"/>
                </a:schemeClr>
              </a:buClr>
              <a:buFont typeface="Wingdings" panose="05000000000000000000" pitchFamily="2" charset="2"/>
              <a:buChar char="ü"/>
            </a:pPr>
            <a:r>
              <a:rPr lang="en-IN" sz="1400" b="1" dirty="0">
                <a:latin typeface="+mn-lt"/>
              </a:rPr>
              <a:t>Terraform</a:t>
            </a:r>
            <a:r>
              <a:rPr lang="en-IN" sz="1400" dirty="0">
                <a:latin typeface="+mn-lt"/>
              </a:rPr>
              <a:t> is a tool for building, changing and versioning infrastructure safely and efficiently. Terraform can manage existing and popular service providers as well as custom in-house solutions.</a:t>
            </a:r>
          </a:p>
          <a:p>
            <a:pPr algn="just" fontAlgn="base">
              <a:buClr>
                <a:schemeClr val="accent5">
                  <a:lumMod val="75000"/>
                </a:schemeClr>
              </a:buClr>
              <a:buFont typeface="Wingdings" panose="05000000000000000000" pitchFamily="2" charset="2"/>
              <a:buChar char="ü"/>
            </a:pPr>
            <a:r>
              <a:rPr lang="en-IN" sz="1400" dirty="0">
                <a:latin typeface="+mn-lt"/>
              </a:rPr>
              <a:t>The configuration file described in Terraform can create a single application or the entire data centre. Terraform even generates an execution plan before creating the actual infrastructure.</a:t>
            </a:r>
          </a:p>
          <a:p>
            <a:pPr algn="just" fontAlgn="base">
              <a:buClr>
                <a:schemeClr val="accent5">
                  <a:lumMod val="75000"/>
                </a:schemeClr>
              </a:buClr>
              <a:buFont typeface="Wingdings" panose="05000000000000000000" pitchFamily="2" charset="2"/>
              <a:buChar char="ü"/>
            </a:pPr>
            <a:r>
              <a:rPr lang="en-IN" sz="1400" dirty="0">
                <a:latin typeface="+mn-lt"/>
              </a:rPr>
              <a:t>As the configuration changes, Terraform is capable of updating the infrastructure with the new changes made to it. Terraform can even manage low-level components such as compute, networking, storage as well as high-level components like DNS entries, SaaS features, etc.</a:t>
            </a:r>
          </a:p>
          <a:p>
            <a:pPr marL="0" indent="0" fontAlgn="base">
              <a:buNone/>
            </a:pPr>
            <a:r>
              <a:rPr lang="en-IN" sz="1400" b="1" dirty="0">
                <a:latin typeface="+mn-lt"/>
              </a:rPr>
              <a:t>Key Features:</a:t>
            </a:r>
            <a:endParaRPr lang="en-IN" sz="1400" b="1" cap="all" dirty="0">
              <a:latin typeface="+mn-lt"/>
            </a:endParaRPr>
          </a:p>
          <a:p>
            <a:pPr algn="just" fontAlgn="base">
              <a:buClr>
                <a:schemeClr val="accent5">
                  <a:lumMod val="75000"/>
                </a:schemeClr>
              </a:buClr>
              <a:buFont typeface="Wingdings" panose="05000000000000000000" pitchFamily="2" charset="2"/>
              <a:buChar char="ü"/>
            </a:pPr>
            <a:r>
              <a:rPr lang="en-IN" sz="1400" b="1" dirty="0">
                <a:latin typeface="+mn-lt"/>
              </a:rPr>
              <a:t>Infrastructure as Code</a:t>
            </a:r>
            <a:r>
              <a:rPr lang="en-IN" sz="1400" dirty="0">
                <a:latin typeface="+mn-lt"/>
              </a:rPr>
              <a:t>: The infrastructure is described using an advanced configuration language. It can be changed, shared and re-used.</a:t>
            </a:r>
          </a:p>
          <a:p>
            <a:pPr algn="just" fontAlgn="base">
              <a:buClr>
                <a:schemeClr val="accent5">
                  <a:lumMod val="75000"/>
                </a:schemeClr>
              </a:buClr>
              <a:buFont typeface="Wingdings" panose="05000000000000000000" pitchFamily="2" charset="2"/>
              <a:buChar char="ü"/>
            </a:pPr>
            <a:r>
              <a:rPr lang="en-IN" sz="1400" b="1" dirty="0">
                <a:latin typeface="+mn-lt"/>
              </a:rPr>
              <a:t>Execution Plans</a:t>
            </a:r>
            <a:r>
              <a:rPr lang="en-IN" sz="1400" dirty="0">
                <a:latin typeface="+mn-lt"/>
              </a:rPr>
              <a:t>: Terraform has a planning strategy where it executes a dry run to the configuration. It shows the changes to be made to infrastructure even before making the actual changes.</a:t>
            </a:r>
          </a:p>
          <a:p>
            <a:pPr algn="just" fontAlgn="base">
              <a:buClr>
                <a:schemeClr val="accent5">
                  <a:lumMod val="75000"/>
                </a:schemeClr>
              </a:buClr>
              <a:buFont typeface="Wingdings" panose="05000000000000000000" pitchFamily="2" charset="2"/>
              <a:buChar char="ü"/>
            </a:pPr>
            <a:r>
              <a:rPr lang="en-IN" sz="1400" b="1" dirty="0">
                <a:latin typeface="+mn-lt"/>
              </a:rPr>
              <a:t>Resource Graph</a:t>
            </a:r>
            <a:r>
              <a:rPr lang="en-IN" sz="1400" dirty="0">
                <a:latin typeface="+mn-lt"/>
              </a:rPr>
              <a:t>: The tool creates a graph of all the resources and shows the dependency on one another.</a:t>
            </a:r>
          </a:p>
          <a:p>
            <a:pPr algn="just" fontAlgn="base">
              <a:buClr>
                <a:schemeClr val="accent5">
                  <a:lumMod val="75000"/>
                </a:schemeClr>
              </a:buClr>
              <a:buFont typeface="Wingdings" panose="05000000000000000000" pitchFamily="2" charset="2"/>
              <a:buChar char="ü"/>
            </a:pPr>
            <a:r>
              <a:rPr lang="en-IN" sz="1400" b="1" dirty="0">
                <a:latin typeface="+mn-lt"/>
              </a:rPr>
              <a:t>Change Automation</a:t>
            </a:r>
            <a:r>
              <a:rPr lang="en-IN" sz="1400" dirty="0">
                <a:latin typeface="+mn-lt"/>
              </a:rPr>
              <a:t>: The changes can be made to your infrastructure with very less human intervention avoiding possible human error.</a:t>
            </a:r>
          </a:p>
          <a:p>
            <a:pPr marL="0" indent="0" fontAlgn="base">
              <a:buNone/>
            </a:pPr>
            <a:endParaRPr lang="en-IN" sz="1400" dirty="0">
              <a:latin typeface="+mn-lt"/>
            </a:endParaRPr>
          </a:p>
          <a:p>
            <a:pPr marL="0" indent="0" fontAlgn="base">
              <a:buNone/>
            </a:pPr>
            <a:endParaRPr lang="en-IN" sz="1400" dirty="0">
              <a:latin typeface="+mn-lt"/>
            </a:endParaRPr>
          </a:p>
          <a:p>
            <a:pPr marL="0" indent="0" fontAlgn="base">
              <a:buClr>
                <a:schemeClr val="accent5">
                  <a:lumMod val="75000"/>
                </a:schemeClr>
              </a:buClr>
              <a:buNone/>
            </a:pPr>
            <a:endParaRPr lang="en-US" sz="1400" dirty="0">
              <a:latin typeface="+mn-lt"/>
            </a:endParaRPr>
          </a:p>
        </p:txBody>
      </p:sp>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Infrastructure Provisioning using terraform</a:t>
            </a:r>
          </a:p>
        </p:txBody>
      </p:sp>
    </p:spTree>
    <p:extLst>
      <p:ext uri="{BB962C8B-B14F-4D97-AF65-F5344CB8AC3E}">
        <p14:creationId xmlns:p14="http://schemas.microsoft.com/office/powerpoint/2010/main" val="751825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98C0C-FD77-4FF7-B75E-823D49548D4C}"/>
              </a:ext>
            </a:extLst>
          </p:cNvPr>
          <p:cNvSpPr>
            <a:spLocks noGrp="1"/>
          </p:cNvSpPr>
          <p:nvPr>
            <p:ph idx="1"/>
          </p:nvPr>
        </p:nvSpPr>
        <p:spPr>
          <a:xfrm>
            <a:off x="268388" y="657740"/>
            <a:ext cx="8607224" cy="4276210"/>
          </a:xfrm>
        </p:spPr>
        <p:txBody>
          <a:bodyPr>
            <a:noAutofit/>
          </a:bodyPr>
          <a:lstStyle/>
          <a:p>
            <a:pPr marL="0" indent="0" algn="just" fontAlgn="base">
              <a:buClr>
                <a:schemeClr val="accent5">
                  <a:lumMod val="75000"/>
                </a:schemeClr>
              </a:buClr>
              <a:buNone/>
            </a:pPr>
            <a:r>
              <a:rPr lang="en-US" sz="1400" b="1" dirty="0">
                <a:latin typeface="+mn-lt"/>
              </a:rPr>
              <a:t>Reasons to Consider Terraform:</a:t>
            </a:r>
            <a:endParaRPr lang="en-IN" sz="1400" dirty="0">
              <a:latin typeface="+mn-lt"/>
            </a:endParaRPr>
          </a:p>
          <a:p>
            <a:pPr algn="just" fontAlgn="base">
              <a:buClr>
                <a:schemeClr val="accent5">
                  <a:lumMod val="75000"/>
                </a:schemeClr>
              </a:buClr>
              <a:buFont typeface="Wingdings" panose="05000000000000000000" pitchFamily="2" charset="2"/>
              <a:buChar char="ü"/>
            </a:pPr>
            <a:r>
              <a:rPr lang="en-IN" sz="1400" dirty="0">
                <a:latin typeface="+mn-lt"/>
              </a:rPr>
              <a:t>Terraform lets you define infrastructure in config/code and will enable you to rebuild/change and track changes to infrastructure with ease. Terraform provides a high-level description of infrastructure.</a:t>
            </a:r>
          </a:p>
          <a:p>
            <a:pPr algn="just">
              <a:buClr>
                <a:schemeClr val="accent5">
                  <a:lumMod val="75000"/>
                </a:schemeClr>
              </a:buClr>
              <a:buFont typeface="Wingdings" panose="05000000000000000000" pitchFamily="2" charset="2"/>
              <a:buChar char="ü"/>
            </a:pPr>
            <a:r>
              <a:rPr lang="en-IN" sz="1400" dirty="0">
                <a:latin typeface="+mn-lt"/>
              </a:rPr>
              <a:t>Terraform is the only sophisticated tool that is completely platform agnostic as well as supports other services while there are a few alternatives, but they are focused on a single cloud provider.</a:t>
            </a:r>
          </a:p>
          <a:p>
            <a:pPr algn="just">
              <a:buClr>
                <a:schemeClr val="accent5">
                  <a:lumMod val="75000"/>
                </a:schemeClr>
              </a:buClr>
              <a:buFont typeface="Wingdings" panose="05000000000000000000" pitchFamily="2" charset="2"/>
              <a:buChar char="ü"/>
            </a:pPr>
            <a:r>
              <a:rPr lang="en-IN" sz="1400" dirty="0">
                <a:latin typeface="+mn-lt"/>
              </a:rPr>
              <a:t>Terraform enables you to implement all kinds of coding principles like having your code in source control, the ability to write automated tests, etc</a:t>
            </a:r>
          </a:p>
          <a:p>
            <a:pPr algn="just">
              <a:buClr>
                <a:schemeClr val="accent5">
                  <a:lumMod val="75000"/>
                </a:schemeClr>
              </a:buClr>
              <a:buFont typeface="Wingdings" panose="05000000000000000000" pitchFamily="2" charset="2"/>
              <a:buChar char="ü"/>
            </a:pPr>
            <a:r>
              <a:rPr lang="en-IN" sz="1400" dirty="0">
                <a:latin typeface="+mn-lt"/>
              </a:rPr>
              <a:t>Terraform is the right tool for infrastructure management as many other tools have a severe impedance mismatch from trying to wrangle an API designed for configuring management to control an infrastructure environment. Instead, Terraform matches correctly with what you want to do- the API aligns with the way you think about infrastructure.</a:t>
            </a:r>
          </a:p>
          <a:p>
            <a:pPr algn="just">
              <a:buClr>
                <a:schemeClr val="accent5">
                  <a:lumMod val="75000"/>
                </a:schemeClr>
              </a:buClr>
              <a:buFont typeface="Wingdings" panose="05000000000000000000" pitchFamily="2" charset="2"/>
              <a:buChar char="ü"/>
            </a:pPr>
            <a:r>
              <a:rPr lang="en-IN" sz="1400" dirty="0">
                <a:latin typeface="+mn-lt"/>
              </a:rPr>
              <a:t>Terraform has a lively community and is open source, there is a massive community developing around this tool. Many people are already using it, and it’s easier to find people who know how to use it, plugins, extensions, professional support, etc. This also means Terraform is evolving at a much faster rate. They do releases very often.</a:t>
            </a:r>
          </a:p>
          <a:p>
            <a:pPr algn="just">
              <a:buClr>
                <a:schemeClr val="accent5">
                  <a:lumMod val="75000"/>
                </a:schemeClr>
              </a:buClr>
              <a:buFont typeface="Wingdings" panose="05000000000000000000" pitchFamily="2" charset="2"/>
              <a:buChar char="ü"/>
            </a:pPr>
            <a:r>
              <a:rPr lang="en-IN" sz="1400" dirty="0">
                <a:latin typeface="+mn-lt"/>
              </a:rPr>
              <a:t>Terraform’ s speed and operations are exceptional. One cool thing about Terraform is, its plan command lets you see what changes you’re about to apply before you apply them. Code reuse feature and Terraform tends to make most changes faster than similar tools like CloudFormation.</a:t>
            </a:r>
          </a:p>
          <a:p>
            <a:pPr marL="0" indent="0" fontAlgn="base">
              <a:buNone/>
            </a:pPr>
            <a:endParaRPr lang="en-IN" sz="1200" dirty="0">
              <a:latin typeface="+mn-lt"/>
            </a:endParaRPr>
          </a:p>
          <a:p>
            <a:pPr marL="0" indent="0" fontAlgn="base">
              <a:buNone/>
            </a:pPr>
            <a:endParaRPr lang="en-IN" sz="1200" dirty="0">
              <a:latin typeface="+mn-lt"/>
            </a:endParaRPr>
          </a:p>
          <a:p>
            <a:pPr marL="0" indent="0" fontAlgn="base">
              <a:buNone/>
            </a:pPr>
            <a:endParaRPr lang="en-IN" sz="1200" dirty="0">
              <a:latin typeface="+mn-lt"/>
            </a:endParaRPr>
          </a:p>
          <a:p>
            <a:pPr marL="0" indent="0" fontAlgn="base">
              <a:buClr>
                <a:schemeClr val="accent5">
                  <a:lumMod val="75000"/>
                </a:schemeClr>
              </a:buClr>
              <a:buNone/>
            </a:pPr>
            <a:endParaRPr lang="en-US" sz="1200" dirty="0">
              <a:latin typeface="+mn-lt"/>
            </a:endParaRPr>
          </a:p>
        </p:txBody>
      </p:sp>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Infrastructure Provisioning using terraform Cont…</a:t>
            </a:r>
          </a:p>
        </p:txBody>
      </p:sp>
    </p:spTree>
    <p:extLst>
      <p:ext uri="{BB962C8B-B14F-4D97-AF65-F5344CB8AC3E}">
        <p14:creationId xmlns:p14="http://schemas.microsoft.com/office/powerpoint/2010/main" val="105150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98C0C-FD77-4FF7-B75E-823D49548D4C}"/>
              </a:ext>
            </a:extLst>
          </p:cNvPr>
          <p:cNvSpPr>
            <a:spLocks noGrp="1"/>
          </p:cNvSpPr>
          <p:nvPr>
            <p:ph idx="1"/>
          </p:nvPr>
        </p:nvSpPr>
        <p:spPr>
          <a:xfrm>
            <a:off x="228600" y="657740"/>
            <a:ext cx="8607224" cy="4200010"/>
          </a:xfrm>
        </p:spPr>
        <p:txBody>
          <a:bodyPr>
            <a:noAutofit/>
          </a:bodyPr>
          <a:lstStyle/>
          <a:p>
            <a:pPr marL="0" indent="0" algn="just" fontAlgn="base">
              <a:buClr>
                <a:schemeClr val="accent5">
                  <a:lumMod val="75000"/>
                </a:schemeClr>
              </a:buClr>
              <a:buNone/>
            </a:pPr>
            <a:r>
              <a:rPr lang="en-US" sz="1400" b="1" dirty="0">
                <a:latin typeface="+mn-lt"/>
              </a:rPr>
              <a:t>Advantages:</a:t>
            </a:r>
          </a:p>
          <a:p>
            <a:pPr algn="just">
              <a:buClr>
                <a:schemeClr val="accent5">
                  <a:lumMod val="75000"/>
                </a:schemeClr>
              </a:buClr>
              <a:buFont typeface="Wingdings" panose="05000000000000000000" pitchFamily="2" charset="2"/>
              <a:buChar char="ü"/>
            </a:pPr>
            <a:r>
              <a:rPr lang="en-IN" sz="1400" dirty="0">
                <a:latin typeface="+mn-lt"/>
              </a:rPr>
              <a:t>The Terraform files would be considered as documentation since our entire environment is described there.</a:t>
            </a:r>
          </a:p>
          <a:p>
            <a:pPr algn="just">
              <a:buClr>
                <a:schemeClr val="accent5">
                  <a:lumMod val="75000"/>
                </a:schemeClr>
              </a:buClr>
              <a:buFont typeface="Wingdings" panose="05000000000000000000" pitchFamily="2" charset="2"/>
              <a:buChar char="ü"/>
            </a:pPr>
            <a:r>
              <a:rPr lang="en-IN" sz="1400" dirty="0">
                <a:latin typeface="+mn-lt"/>
              </a:rPr>
              <a:t>Terraform will manage the state of your environment, that means, if something is not in conformity, it will try to fix keeping as close as possible of the desired state.</a:t>
            </a:r>
          </a:p>
          <a:p>
            <a:pPr algn="just">
              <a:buClr>
                <a:schemeClr val="accent5">
                  <a:lumMod val="75000"/>
                </a:schemeClr>
              </a:buClr>
              <a:buFont typeface="Wingdings" panose="05000000000000000000" pitchFamily="2" charset="2"/>
              <a:buChar char="ü"/>
            </a:pPr>
            <a:r>
              <a:rPr lang="en-IN" sz="1400" dirty="0">
                <a:latin typeface="+mn-lt"/>
              </a:rPr>
              <a:t>With Terraform, you can manage different cloud environments at the same configuration files. That is really useful when you need to handle with different cloud providers.</a:t>
            </a:r>
          </a:p>
          <a:p>
            <a:pPr>
              <a:buClr>
                <a:schemeClr val="accent5">
                  <a:lumMod val="75000"/>
                </a:schemeClr>
              </a:buClr>
              <a:buFont typeface="Wingdings" panose="05000000000000000000" pitchFamily="2" charset="2"/>
              <a:buChar char="ü"/>
            </a:pPr>
            <a:r>
              <a:rPr lang="en-IN" sz="1400" dirty="0">
                <a:latin typeface="+mn-lt"/>
              </a:rPr>
              <a:t>Repeatable deployments between environments.</a:t>
            </a:r>
          </a:p>
          <a:p>
            <a:pPr>
              <a:buClr>
                <a:schemeClr val="accent5">
                  <a:lumMod val="75000"/>
                </a:schemeClr>
              </a:buClr>
              <a:buFont typeface="Wingdings" panose="05000000000000000000" pitchFamily="2" charset="2"/>
              <a:buChar char="ü"/>
            </a:pPr>
            <a:r>
              <a:rPr lang="en-IN" sz="1400" dirty="0">
                <a:latin typeface="+mn-lt"/>
              </a:rPr>
              <a:t>Changes to environments can be seen before making real changes.</a:t>
            </a:r>
          </a:p>
          <a:p>
            <a:pPr>
              <a:buClr>
                <a:schemeClr val="accent5">
                  <a:lumMod val="75000"/>
                </a:schemeClr>
              </a:buClr>
              <a:buFont typeface="Wingdings" panose="05000000000000000000" pitchFamily="2" charset="2"/>
              <a:buChar char="ü"/>
            </a:pPr>
            <a:r>
              <a:rPr lang="en-IN" sz="1400" dirty="0">
                <a:latin typeface="+mn-lt"/>
              </a:rPr>
              <a:t>It integrates well with each of our providers.</a:t>
            </a:r>
          </a:p>
          <a:p>
            <a:pPr marL="0" indent="0" algn="just">
              <a:buNone/>
            </a:pPr>
            <a:r>
              <a:rPr lang="en-IN" sz="1400" b="1" dirty="0">
                <a:latin typeface="+mn-lt"/>
              </a:rPr>
              <a:t>Disadvantages:</a:t>
            </a:r>
          </a:p>
          <a:p>
            <a:pPr algn="just">
              <a:buClr>
                <a:schemeClr val="accent5">
                  <a:lumMod val="75000"/>
                </a:schemeClr>
              </a:buClr>
              <a:buFont typeface="Wingdings" panose="05000000000000000000" pitchFamily="2" charset="2"/>
              <a:buChar char="ü"/>
            </a:pPr>
            <a:r>
              <a:rPr lang="en-IN" sz="1400" dirty="0">
                <a:latin typeface="+mn-lt"/>
              </a:rPr>
              <a:t>The way Terraform manages variables is a bit annoying. Sometimes we need to declare the same variable in more the one file. So far, this doesn't make sense for me.</a:t>
            </a:r>
          </a:p>
          <a:p>
            <a:pPr algn="just">
              <a:buClr>
                <a:schemeClr val="accent5">
                  <a:lumMod val="75000"/>
                </a:schemeClr>
              </a:buClr>
              <a:buFont typeface="Wingdings" panose="05000000000000000000" pitchFamily="2" charset="2"/>
              <a:buChar char="ü"/>
            </a:pPr>
            <a:r>
              <a:rPr lang="en-IN" sz="1400" dirty="0">
                <a:latin typeface="+mn-lt"/>
              </a:rPr>
              <a:t>Due to the speed, as new AWS products are released, if we want to work with something new, we need to wait for a new version with this new feature be released.</a:t>
            </a:r>
          </a:p>
          <a:p>
            <a:pPr algn="just">
              <a:buClr>
                <a:schemeClr val="accent5">
                  <a:lumMod val="75000"/>
                </a:schemeClr>
              </a:buClr>
              <a:buFont typeface="Wingdings" panose="05000000000000000000" pitchFamily="2" charset="2"/>
              <a:buChar char="ü"/>
            </a:pPr>
            <a:r>
              <a:rPr lang="en-IN" sz="1400" dirty="0">
                <a:latin typeface="+mn-lt"/>
              </a:rPr>
              <a:t>As with most DevOps tools, Terraform has its own DSL language and will require time to learn the product for you feel confident in its usage.</a:t>
            </a:r>
          </a:p>
          <a:p>
            <a:pPr algn="just">
              <a:buClr>
                <a:schemeClr val="accent5">
                  <a:lumMod val="75000"/>
                </a:schemeClr>
              </a:buClr>
              <a:buFont typeface="Wingdings" panose="05000000000000000000" pitchFamily="2" charset="2"/>
              <a:buChar char="ü"/>
            </a:pPr>
            <a:r>
              <a:rPr lang="en-IN" sz="1400" dirty="0">
                <a:latin typeface="+mn-lt"/>
              </a:rPr>
              <a:t>Terraform is vulnerable when it comes to error handling.</a:t>
            </a:r>
          </a:p>
        </p:txBody>
      </p:sp>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Infrastructure Provisioning using terraform Cont…</a:t>
            </a:r>
          </a:p>
        </p:txBody>
      </p:sp>
    </p:spTree>
    <p:extLst>
      <p:ext uri="{BB962C8B-B14F-4D97-AF65-F5344CB8AC3E}">
        <p14:creationId xmlns:p14="http://schemas.microsoft.com/office/powerpoint/2010/main" val="3766850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98C0C-FD77-4FF7-B75E-823D49548D4C}"/>
              </a:ext>
            </a:extLst>
          </p:cNvPr>
          <p:cNvSpPr>
            <a:spLocks noGrp="1"/>
          </p:cNvSpPr>
          <p:nvPr>
            <p:ph idx="1"/>
          </p:nvPr>
        </p:nvSpPr>
        <p:spPr>
          <a:xfrm>
            <a:off x="228600" y="895350"/>
            <a:ext cx="8534400" cy="3657600"/>
          </a:xfrm>
        </p:spPr>
        <p:txBody>
          <a:bodyPr>
            <a:noAutofit/>
          </a:bodyPr>
          <a:lstStyle/>
          <a:p>
            <a:pPr marL="0" indent="0" algn="just" fontAlgn="base">
              <a:buClr>
                <a:schemeClr val="accent5">
                  <a:lumMod val="75000"/>
                </a:schemeClr>
              </a:buClr>
              <a:buNone/>
            </a:pPr>
            <a:r>
              <a:rPr lang="en-US" sz="1400" b="1" dirty="0">
                <a:latin typeface="+mn-lt"/>
              </a:rPr>
              <a:t>What is Ansible?</a:t>
            </a:r>
          </a:p>
          <a:p>
            <a:pPr marL="0" indent="0" algn="just" fontAlgn="base">
              <a:buClr>
                <a:schemeClr val="accent5">
                  <a:lumMod val="75000"/>
                </a:schemeClr>
              </a:buClr>
              <a:buNone/>
            </a:pPr>
            <a:r>
              <a:rPr lang="en-IN" sz="1400" dirty="0">
                <a:latin typeface="+mn-lt"/>
              </a:rPr>
              <a:t>Ansible is an open source automation platform. It is very, very simple to setup and yet powerful. Ansible can help you with configuration management, application deployment, task automation. </a:t>
            </a:r>
          </a:p>
          <a:p>
            <a:pPr marL="0" indent="0" algn="just" fontAlgn="base">
              <a:buClr>
                <a:schemeClr val="accent5">
                  <a:lumMod val="75000"/>
                </a:schemeClr>
              </a:buClr>
              <a:buNone/>
            </a:pPr>
            <a:endParaRPr lang="en-IN" sz="1400" dirty="0">
              <a:latin typeface="+mn-lt"/>
            </a:endParaRPr>
          </a:p>
          <a:p>
            <a:pPr marL="0" indent="0" algn="just" fontAlgn="base">
              <a:buClr>
                <a:schemeClr val="accent5">
                  <a:lumMod val="75000"/>
                </a:schemeClr>
              </a:buClr>
              <a:buNone/>
            </a:pPr>
            <a:r>
              <a:rPr lang="en-IN" sz="1400" dirty="0">
                <a:latin typeface="+mn-lt"/>
              </a:rPr>
              <a:t>It uses no agents and no additional custom security infrastructure, so it's easy to deploy - and most importantly, it uses a very simple language (YAML, in the form of Ansible Playbooks) that allow you to describe your automation jobs in a way that approaches plain English. Ansible works by connecting to your nodes and pushing out small programs, called "Ansible modules" to them.</a:t>
            </a:r>
          </a:p>
          <a:p>
            <a:pPr marL="0" indent="0" algn="just" fontAlgn="base">
              <a:buClr>
                <a:schemeClr val="accent5">
                  <a:lumMod val="75000"/>
                </a:schemeClr>
              </a:buClr>
              <a:buNone/>
            </a:pPr>
            <a:endParaRPr lang="en-IN" sz="1400" dirty="0">
              <a:latin typeface="+mn-lt"/>
            </a:endParaRPr>
          </a:p>
          <a:p>
            <a:pPr marL="0" indent="0" algn="just" fontAlgn="base">
              <a:buClr>
                <a:schemeClr val="accent5">
                  <a:lumMod val="75000"/>
                </a:schemeClr>
              </a:buClr>
              <a:buNone/>
            </a:pPr>
            <a:r>
              <a:rPr lang="en-IN" sz="1400" dirty="0">
                <a:latin typeface="+mn-lt"/>
              </a:rPr>
              <a:t>Types of tasks ansible automates,</a:t>
            </a:r>
          </a:p>
          <a:p>
            <a:pPr>
              <a:buClr>
                <a:schemeClr val="accent5">
                  <a:lumMod val="75000"/>
                </a:schemeClr>
              </a:buClr>
              <a:buFont typeface="Wingdings" panose="05000000000000000000" pitchFamily="2" charset="2"/>
              <a:buChar char="ü"/>
            </a:pPr>
            <a:r>
              <a:rPr lang="en-IN" sz="1400" b="1" dirty="0">
                <a:latin typeface="+mn-lt"/>
              </a:rPr>
              <a:t>Provisioning</a:t>
            </a:r>
            <a:r>
              <a:rPr lang="en-IN" sz="1400" dirty="0">
                <a:latin typeface="+mn-lt"/>
              </a:rPr>
              <a:t> – This tool can be used to set up servers in the target infrastructure.</a:t>
            </a:r>
          </a:p>
          <a:p>
            <a:pPr>
              <a:buClr>
                <a:schemeClr val="accent5">
                  <a:lumMod val="75000"/>
                </a:schemeClr>
              </a:buClr>
              <a:buFont typeface="Wingdings" panose="05000000000000000000" pitchFamily="2" charset="2"/>
              <a:buChar char="ü"/>
            </a:pPr>
            <a:r>
              <a:rPr lang="en-IN" sz="1400" b="1" dirty="0">
                <a:latin typeface="+mn-lt"/>
              </a:rPr>
              <a:t>Application deployment</a:t>
            </a:r>
            <a:r>
              <a:rPr lang="en-IN" sz="1400" dirty="0">
                <a:latin typeface="+mn-lt"/>
              </a:rPr>
              <a:t> – By automating the deployment to your production systems of internally developed applications DevOps is made way easier.</a:t>
            </a:r>
          </a:p>
          <a:p>
            <a:pPr>
              <a:buClr>
                <a:schemeClr val="accent5">
                  <a:lumMod val="75000"/>
                </a:schemeClr>
              </a:buClr>
              <a:buFont typeface="Wingdings" panose="05000000000000000000" pitchFamily="2" charset="2"/>
              <a:buChar char="ü"/>
            </a:pPr>
            <a:r>
              <a:rPr lang="en-IN" sz="1400" b="1" dirty="0">
                <a:latin typeface="+mn-lt"/>
              </a:rPr>
              <a:t>Configuration management</a:t>
            </a:r>
            <a:r>
              <a:rPr lang="en-IN" sz="1400" dirty="0">
                <a:latin typeface="+mn-lt"/>
              </a:rPr>
              <a:t> – Alter configuration of an application, device, install or update applications, implement a security policy, OS, device, start and stop services.</a:t>
            </a:r>
          </a:p>
        </p:txBody>
      </p:sp>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Configuration Management using ansible</a:t>
            </a:r>
          </a:p>
        </p:txBody>
      </p:sp>
    </p:spTree>
    <p:extLst>
      <p:ext uri="{BB962C8B-B14F-4D97-AF65-F5344CB8AC3E}">
        <p14:creationId xmlns:p14="http://schemas.microsoft.com/office/powerpoint/2010/main" val="294725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98C0C-FD77-4FF7-B75E-823D49548D4C}"/>
              </a:ext>
            </a:extLst>
          </p:cNvPr>
          <p:cNvSpPr>
            <a:spLocks noGrp="1"/>
          </p:cNvSpPr>
          <p:nvPr>
            <p:ph idx="1"/>
          </p:nvPr>
        </p:nvSpPr>
        <p:spPr>
          <a:xfrm>
            <a:off x="228600" y="666750"/>
            <a:ext cx="8534400" cy="3657600"/>
          </a:xfrm>
        </p:spPr>
        <p:txBody>
          <a:bodyPr>
            <a:noAutofit/>
          </a:bodyPr>
          <a:lstStyle/>
          <a:p>
            <a:pPr marL="0" indent="0">
              <a:lnSpc>
                <a:spcPct val="120000"/>
              </a:lnSpc>
              <a:buNone/>
            </a:pPr>
            <a:r>
              <a:rPr lang="en-US" altLang="en-US" sz="1400" b="1" dirty="0">
                <a:latin typeface="+mn-lt"/>
                <a:cs typeface="Arial" panose="020B0604020202020204" pitchFamily="34" charset="0"/>
              </a:rPr>
              <a:t>Ansible Components/Concepts:</a:t>
            </a:r>
          </a:p>
          <a:p>
            <a:pPr>
              <a:lnSpc>
                <a:spcPct val="120000"/>
              </a:lnSpc>
            </a:pPr>
            <a:r>
              <a:rPr lang="en-US" altLang="en-US" sz="1400" b="1" dirty="0">
                <a:latin typeface="+mn-lt"/>
                <a:cs typeface="Arial" panose="020B0604020202020204" pitchFamily="34" charset="0"/>
              </a:rPr>
              <a:t>Inventory - </a:t>
            </a:r>
            <a:r>
              <a:rPr lang="en-US" altLang="en-US" sz="1400" dirty="0">
                <a:latin typeface="+mn-lt"/>
                <a:cs typeface="Arial" panose="020B0604020202020204" pitchFamily="34" charset="0"/>
              </a:rPr>
              <a:t>File where you declare the list of hosts and groups</a:t>
            </a:r>
          </a:p>
          <a:p>
            <a:pPr>
              <a:lnSpc>
                <a:spcPct val="120000"/>
              </a:lnSpc>
            </a:pPr>
            <a:r>
              <a:rPr lang="en-US" altLang="en-US" sz="1400" b="1" dirty="0">
                <a:latin typeface="+mn-lt"/>
                <a:cs typeface="Arial" panose="020B0604020202020204" pitchFamily="34" charset="0"/>
              </a:rPr>
              <a:t>Modules - </a:t>
            </a:r>
            <a:r>
              <a:rPr lang="en-US" altLang="en-US" sz="1400" dirty="0">
                <a:latin typeface="+mn-lt"/>
                <a:cs typeface="Arial" panose="020B0604020202020204" pitchFamily="34" charset="0"/>
              </a:rPr>
              <a:t>Ansible ships with a number of modules (called the 'module library') that can be executed directly on remote hosts or through Playbooks. Users can also write their own modules</a:t>
            </a:r>
            <a:endParaRPr lang="en-US" altLang="en-US" sz="1400" dirty="0">
              <a:solidFill>
                <a:schemeClr val="accent2"/>
              </a:solidFill>
              <a:latin typeface="+mn-lt"/>
              <a:cs typeface="Arial" panose="020B0604020202020204" pitchFamily="34" charset="0"/>
            </a:endParaRPr>
          </a:p>
          <a:p>
            <a:r>
              <a:rPr lang="en-US" altLang="en-US" sz="1400" b="1" dirty="0">
                <a:latin typeface="+mn-lt"/>
                <a:cs typeface="Arial" panose="020B0604020202020204" pitchFamily="34" charset="0"/>
              </a:rPr>
              <a:t>Playbooks - Play, Tasks and Modules - </a:t>
            </a:r>
            <a:r>
              <a:rPr lang="en-US" altLang="en-US" sz="1400" dirty="0">
                <a:latin typeface="+mn-lt"/>
                <a:cs typeface="Arial" panose="020B0604020202020204" pitchFamily="34" charset="0"/>
              </a:rPr>
              <a:t>A playbook is a yaml file where you run series of tasks on the hosts</a:t>
            </a:r>
            <a:endParaRPr lang="en-US" altLang="en-US" sz="1400" dirty="0">
              <a:solidFill>
                <a:schemeClr val="accent2"/>
              </a:solidFill>
              <a:latin typeface="+mn-lt"/>
              <a:cs typeface="Arial" panose="020B0604020202020204" pitchFamily="34" charset="0"/>
            </a:endParaRPr>
          </a:p>
          <a:p>
            <a:r>
              <a:rPr lang="en-US" altLang="en-US" sz="1400" b="1" dirty="0">
                <a:latin typeface="+mn-lt"/>
                <a:cs typeface="Arial" panose="020B0604020202020204" pitchFamily="34" charset="0"/>
              </a:rPr>
              <a:t>Variables - </a:t>
            </a:r>
            <a:r>
              <a:rPr lang="en-US" altLang="en-US" sz="1400" dirty="0">
                <a:latin typeface="+mn-lt"/>
                <a:cs typeface="Arial" panose="020B0604020202020204" pitchFamily="34" charset="0"/>
              </a:rPr>
              <a:t>Ansible provides a mechanism for overriding variables.</a:t>
            </a:r>
            <a:endParaRPr lang="en-US" altLang="en-US" sz="1400" dirty="0">
              <a:solidFill>
                <a:schemeClr val="accent2"/>
              </a:solidFill>
              <a:latin typeface="+mn-lt"/>
              <a:cs typeface="Arial" panose="020B0604020202020204" pitchFamily="34" charset="0"/>
            </a:endParaRPr>
          </a:p>
          <a:p>
            <a:r>
              <a:rPr lang="en-US" altLang="en-US" sz="1400" b="1" dirty="0">
                <a:latin typeface="+mn-lt"/>
                <a:cs typeface="Arial" panose="020B0604020202020204" pitchFamily="34" charset="0"/>
              </a:rPr>
              <a:t>Templates - </a:t>
            </a:r>
            <a:r>
              <a:rPr lang="en-US" altLang="en-US" sz="1400" dirty="0">
                <a:latin typeface="+mn-lt"/>
                <a:cs typeface="Arial" panose="020B0604020202020204" pitchFamily="34" charset="0"/>
              </a:rPr>
              <a:t>Templates are a powerful resource for generating files on the hosts. A template will have a common structure and it will be populated with specify variable values at runtime.</a:t>
            </a:r>
            <a:endParaRPr lang="en-US" altLang="en-US" sz="1400" dirty="0">
              <a:solidFill>
                <a:schemeClr val="accent2"/>
              </a:solidFill>
              <a:latin typeface="+mn-lt"/>
              <a:cs typeface="Arial" panose="020B0604020202020204" pitchFamily="34" charset="0"/>
            </a:endParaRPr>
          </a:p>
          <a:p>
            <a:r>
              <a:rPr lang="en-US" altLang="en-US" sz="1400" b="1" dirty="0">
                <a:latin typeface="+mn-lt"/>
                <a:cs typeface="Arial" panose="020B0604020202020204" pitchFamily="34" charset="0"/>
              </a:rPr>
              <a:t>Roles - </a:t>
            </a:r>
            <a:r>
              <a:rPr lang="en-US" altLang="en-US" sz="1400" dirty="0">
                <a:latin typeface="+mn-lt"/>
                <a:cs typeface="Arial" panose="020B0604020202020204" pitchFamily="34" charset="0"/>
              </a:rPr>
              <a:t>Roles are ways of automatically loading certain vars_files, tasks,  templates, and handlers based on a known file structure. Grouping content by roles also allows easy sharing of roles with other users.</a:t>
            </a:r>
          </a:p>
        </p:txBody>
      </p:sp>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Configuration Management using ansible</a:t>
            </a:r>
          </a:p>
        </p:txBody>
      </p:sp>
      <p:pic>
        <p:nvPicPr>
          <p:cNvPr id="4" name="Picture 3" descr="A close up of a logo&#10;&#10;Description automatically generated">
            <a:extLst>
              <a:ext uri="{FF2B5EF4-FFF2-40B4-BE49-F238E27FC236}">
                <a16:creationId xmlns:a16="http://schemas.microsoft.com/office/drawing/2014/main" id="{ACE75905-4579-4732-98FA-C351C9F24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333750"/>
            <a:ext cx="4724400" cy="1485116"/>
          </a:xfrm>
          <a:prstGeom prst="rect">
            <a:avLst/>
          </a:prstGeom>
        </p:spPr>
      </p:pic>
    </p:spTree>
    <p:extLst>
      <p:ext uri="{BB962C8B-B14F-4D97-AF65-F5344CB8AC3E}">
        <p14:creationId xmlns:p14="http://schemas.microsoft.com/office/powerpoint/2010/main" val="390852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98C0C-FD77-4FF7-B75E-823D49548D4C}"/>
              </a:ext>
            </a:extLst>
          </p:cNvPr>
          <p:cNvSpPr>
            <a:spLocks noGrp="1"/>
          </p:cNvSpPr>
          <p:nvPr>
            <p:ph idx="1"/>
          </p:nvPr>
        </p:nvSpPr>
        <p:spPr>
          <a:xfrm>
            <a:off x="155776" y="810140"/>
            <a:ext cx="8912024" cy="4200010"/>
          </a:xfrm>
        </p:spPr>
        <p:txBody>
          <a:bodyPr>
            <a:noAutofit/>
          </a:bodyPr>
          <a:lstStyle/>
          <a:p>
            <a:pPr marL="0" indent="0" fontAlgn="base">
              <a:buNone/>
            </a:pPr>
            <a:r>
              <a:rPr lang="en-US" sz="1300" b="1" dirty="0">
                <a:latin typeface="+mn-lt"/>
              </a:rPr>
              <a:t>Features &amp; Capabilities:</a:t>
            </a:r>
          </a:p>
          <a:p>
            <a:pPr fontAlgn="base"/>
            <a:r>
              <a:rPr lang="en-US" sz="1300" b="1" dirty="0">
                <a:latin typeface="+mn-lt"/>
              </a:rPr>
              <a:t>Configuration Management </a:t>
            </a:r>
            <a:r>
              <a:rPr lang="en-US" sz="1300" dirty="0">
                <a:latin typeface="+mn-lt"/>
              </a:rPr>
              <a:t>- Ansible is designed to be very simple, reliable and consistent for configuration management.</a:t>
            </a:r>
          </a:p>
          <a:p>
            <a:pPr fontAlgn="base"/>
            <a:r>
              <a:rPr lang="en-US" sz="1300" b="1" dirty="0">
                <a:latin typeface="+mn-lt"/>
              </a:rPr>
              <a:t>Application Deployment </a:t>
            </a:r>
            <a:r>
              <a:rPr lang="en-US" sz="1300" dirty="0">
                <a:latin typeface="+mn-lt"/>
              </a:rPr>
              <a:t>- Ansible lets you quickly and easily deploy multitier apps.</a:t>
            </a:r>
          </a:p>
          <a:p>
            <a:pPr fontAlgn="base"/>
            <a:r>
              <a:rPr lang="en-US" sz="1300" b="1" dirty="0">
                <a:latin typeface="+mn-lt"/>
              </a:rPr>
              <a:t>Orchestration</a:t>
            </a:r>
            <a:r>
              <a:rPr lang="en-US" sz="1300" dirty="0">
                <a:latin typeface="+mn-lt"/>
              </a:rPr>
              <a:t> - Ansible uses automated workflows, provisioning and more to make orchestrating tasks easy.</a:t>
            </a:r>
          </a:p>
          <a:p>
            <a:pPr fontAlgn="base"/>
            <a:r>
              <a:rPr lang="en-US" sz="1300" b="1" dirty="0">
                <a:latin typeface="+mn-lt"/>
              </a:rPr>
              <a:t>Security and Compliance </a:t>
            </a:r>
            <a:r>
              <a:rPr lang="en-US" sz="1300" dirty="0">
                <a:latin typeface="+mn-lt"/>
              </a:rPr>
              <a:t>- As with application deployment, sitewide security policies (such as firewall rules or locking down users) can be implemented along with other automated processes. </a:t>
            </a:r>
          </a:p>
          <a:p>
            <a:pPr fontAlgn="base"/>
            <a:r>
              <a:rPr lang="en-US" sz="1300" b="1" dirty="0">
                <a:latin typeface="+mn-lt"/>
              </a:rPr>
              <a:t>Cloud Provisioning </a:t>
            </a:r>
            <a:r>
              <a:rPr lang="en-US" sz="1300" dirty="0">
                <a:latin typeface="+mn-lt"/>
              </a:rPr>
              <a:t>- The first step in automating your applications’ life cycle is automating the provisioning of your infrastructure. With Ansible you can provision cloud platforms, virtualized hosts, network devices and bare-metal servers.</a:t>
            </a:r>
            <a:endParaRPr lang="en-US" sz="1300" b="1" dirty="0">
              <a:latin typeface="+mn-lt"/>
            </a:endParaRPr>
          </a:p>
          <a:p>
            <a:pPr marL="0" indent="0" fontAlgn="base">
              <a:buNone/>
            </a:pPr>
            <a:r>
              <a:rPr lang="en-US" sz="1300" b="1" dirty="0">
                <a:latin typeface="+mn-lt"/>
              </a:rPr>
              <a:t>Advantages:</a:t>
            </a:r>
          </a:p>
          <a:p>
            <a:pPr fontAlgn="base"/>
            <a:r>
              <a:rPr lang="en-US" sz="1300" b="1" dirty="0">
                <a:latin typeface="+mn-lt"/>
              </a:rPr>
              <a:t>Free. </a:t>
            </a:r>
            <a:r>
              <a:rPr lang="en-US" sz="1300" dirty="0">
                <a:latin typeface="+mn-lt"/>
              </a:rPr>
              <a:t>Ansible is an open-source tool.</a:t>
            </a:r>
          </a:p>
          <a:p>
            <a:pPr fontAlgn="base"/>
            <a:r>
              <a:rPr lang="en-US" sz="1300" b="1" dirty="0">
                <a:latin typeface="+mn-lt"/>
              </a:rPr>
              <a:t>Very simple to set up and use. </a:t>
            </a:r>
            <a:r>
              <a:rPr lang="en-US" sz="1300" dirty="0">
                <a:latin typeface="+mn-lt"/>
              </a:rPr>
              <a:t>No special coding skills are necessary to use Ansible’s playbooks.</a:t>
            </a:r>
          </a:p>
          <a:p>
            <a:pPr fontAlgn="base"/>
            <a:r>
              <a:rPr lang="en-US" sz="1300" b="1" dirty="0">
                <a:latin typeface="+mn-lt"/>
              </a:rPr>
              <a:t>Powerful. </a:t>
            </a:r>
            <a:r>
              <a:rPr lang="en-US" sz="1300" dirty="0">
                <a:latin typeface="+mn-lt"/>
              </a:rPr>
              <a:t>Ansible lets you model even highly complex IT workflows. </a:t>
            </a:r>
          </a:p>
          <a:p>
            <a:pPr fontAlgn="base"/>
            <a:r>
              <a:rPr lang="en-US" sz="1300" b="1" dirty="0">
                <a:latin typeface="+mn-lt"/>
              </a:rPr>
              <a:t>Flexible. </a:t>
            </a:r>
            <a:r>
              <a:rPr lang="en-US" sz="1300" dirty="0">
                <a:latin typeface="+mn-lt"/>
              </a:rPr>
              <a:t>You can orchestrate the entire application environment no matter where it’s deployed. You can also customize it based on your needs.</a:t>
            </a:r>
          </a:p>
          <a:p>
            <a:pPr fontAlgn="base"/>
            <a:r>
              <a:rPr lang="en-US" sz="1300" b="1" dirty="0">
                <a:latin typeface="+mn-lt"/>
              </a:rPr>
              <a:t>Agentless. </a:t>
            </a:r>
            <a:r>
              <a:rPr lang="en-US" sz="1300" dirty="0">
                <a:latin typeface="+mn-lt"/>
              </a:rPr>
              <a:t>You don’t need to install any other software or firewall ports on the client systems you want to automate. You also don’t have to set up a separate management structure.</a:t>
            </a:r>
          </a:p>
          <a:p>
            <a:pPr fontAlgn="base"/>
            <a:r>
              <a:rPr lang="en-US" sz="1300" b="1" dirty="0">
                <a:latin typeface="+mn-lt"/>
              </a:rPr>
              <a:t>Efficient. </a:t>
            </a:r>
            <a:r>
              <a:rPr lang="en-US" sz="1300" dirty="0">
                <a:latin typeface="+mn-lt"/>
              </a:rPr>
              <a:t>Because you don’t need to install any extra software, there’s more room for application resources on your server.</a:t>
            </a:r>
          </a:p>
        </p:txBody>
      </p:sp>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Configuration Management using ansible Cont…</a:t>
            </a:r>
          </a:p>
        </p:txBody>
      </p:sp>
    </p:spTree>
    <p:extLst>
      <p:ext uri="{BB962C8B-B14F-4D97-AF65-F5344CB8AC3E}">
        <p14:creationId xmlns:p14="http://schemas.microsoft.com/office/powerpoint/2010/main" val="130383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p:txBody>
          <a:bodyPr/>
          <a:lstStyle/>
          <a:p>
            <a:pPr>
              <a:lnSpc>
                <a:spcPct val="90000"/>
              </a:lnSpc>
            </a:pPr>
            <a:r>
              <a:rPr lang="en-US" sz="2800" b="1" dirty="0">
                <a:latin typeface="+mj-lt"/>
              </a:rPr>
              <a:t>Contents</a:t>
            </a:r>
          </a:p>
        </p:txBody>
      </p:sp>
      <p:sp>
        <p:nvSpPr>
          <p:cNvPr id="3" name="Content Placeholder 2">
            <a:extLst>
              <a:ext uri="{FF2B5EF4-FFF2-40B4-BE49-F238E27FC236}">
                <a16:creationId xmlns:a16="http://schemas.microsoft.com/office/drawing/2014/main" id="{33806504-539F-4C4E-9C0F-0EB9BC250900}"/>
              </a:ext>
            </a:extLst>
          </p:cNvPr>
          <p:cNvSpPr>
            <a:spLocks noGrp="1"/>
          </p:cNvSpPr>
          <p:nvPr>
            <p:ph idx="1"/>
          </p:nvPr>
        </p:nvSpPr>
        <p:spPr>
          <a:xfrm>
            <a:off x="533400" y="685338"/>
            <a:ext cx="6096000" cy="4096212"/>
          </a:xfrm>
        </p:spPr>
        <p:txBody>
          <a:bodyPr>
            <a:noAutofit/>
          </a:bodyPr>
          <a:lstStyle/>
          <a:p>
            <a:pPr lvl="0">
              <a:buClr>
                <a:srgbClr val="00B050"/>
              </a:buClr>
              <a:buFont typeface="Wingdings" panose="05000000000000000000" pitchFamily="2" charset="2"/>
              <a:buChar char="Ø"/>
            </a:pPr>
            <a:r>
              <a:rPr lang="en-US" sz="1100" dirty="0">
                <a:latin typeface="+mn-lt"/>
              </a:rPr>
              <a:t>Executive Summary</a:t>
            </a:r>
          </a:p>
          <a:p>
            <a:pPr lvl="0">
              <a:buClr>
                <a:srgbClr val="00B050"/>
              </a:buClr>
              <a:buFont typeface="Wingdings" panose="05000000000000000000" pitchFamily="2" charset="2"/>
              <a:buChar char="Ø"/>
            </a:pPr>
            <a:r>
              <a:rPr lang="en-US" sz="1100" dirty="0">
                <a:latin typeface="+mn-lt"/>
              </a:rPr>
              <a:t>IaC Categories</a:t>
            </a:r>
          </a:p>
          <a:p>
            <a:pPr lvl="1">
              <a:buClr>
                <a:schemeClr val="accent5">
                  <a:lumMod val="75000"/>
                </a:schemeClr>
              </a:buClr>
              <a:buFont typeface="Wingdings" panose="05000000000000000000" pitchFamily="2" charset="2"/>
              <a:buChar char="ü"/>
            </a:pPr>
            <a:r>
              <a:rPr lang="en-US" sz="1100" dirty="0">
                <a:latin typeface="+mn-lt"/>
              </a:rPr>
              <a:t>Infrastructure as a Service (IaaS)</a:t>
            </a:r>
          </a:p>
          <a:p>
            <a:pPr lvl="1">
              <a:buClr>
                <a:schemeClr val="accent5">
                  <a:lumMod val="75000"/>
                </a:schemeClr>
              </a:buClr>
              <a:buFont typeface="Wingdings" panose="05000000000000000000" pitchFamily="2" charset="2"/>
              <a:buChar char="ü"/>
            </a:pPr>
            <a:r>
              <a:rPr lang="en-US" sz="1100" dirty="0">
                <a:latin typeface="+mn-lt"/>
              </a:rPr>
              <a:t>Platform as a Service (PaaS)</a:t>
            </a:r>
          </a:p>
          <a:p>
            <a:pPr lvl="1">
              <a:buClr>
                <a:schemeClr val="accent5">
                  <a:lumMod val="75000"/>
                </a:schemeClr>
              </a:buClr>
              <a:buFont typeface="Wingdings" panose="05000000000000000000" pitchFamily="2" charset="2"/>
              <a:buChar char="ü"/>
            </a:pPr>
            <a:r>
              <a:rPr lang="en-US" sz="1100" dirty="0">
                <a:latin typeface="+mn-lt"/>
              </a:rPr>
              <a:t>Software as a Service (SaaS)</a:t>
            </a:r>
          </a:p>
          <a:p>
            <a:pPr lvl="0">
              <a:buClr>
                <a:srgbClr val="00B050"/>
              </a:buClr>
              <a:buFont typeface="Wingdings" panose="05000000000000000000" pitchFamily="2" charset="2"/>
              <a:buChar char="Ø"/>
            </a:pPr>
            <a:r>
              <a:rPr lang="en-US" sz="1100" dirty="0">
                <a:latin typeface="+mn-lt"/>
              </a:rPr>
              <a:t>Viewpoint and approach</a:t>
            </a:r>
          </a:p>
          <a:p>
            <a:pPr lvl="0">
              <a:buClr>
                <a:srgbClr val="00B050"/>
              </a:buClr>
              <a:buFont typeface="Wingdings" panose="05000000000000000000" pitchFamily="2" charset="2"/>
              <a:buChar char="Ø"/>
            </a:pPr>
            <a:r>
              <a:rPr lang="en-US" sz="1100" dirty="0">
                <a:latin typeface="+mn-lt"/>
              </a:rPr>
              <a:t>Benefits of IaC</a:t>
            </a:r>
          </a:p>
          <a:p>
            <a:pPr lvl="0">
              <a:buClr>
                <a:srgbClr val="00B050"/>
              </a:buClr>
              <a:buFont typeface="Wingdings" panose="05000000000000000000" pitchFamily="2" charset="2"/>
              <a:buChar char="Ø"/>
            </a:pPr>
            <a:r>
              <a:rPr lang="en-US" sz="1100" dirty="0">
                <a:latin typeface="+mn-lt"/>
              </a:rPr>
              <a:t>Risks Involved with IaC</a:t>
            </a:r>
          </a:p>
          <a:p>
            <a:pPr lvl="0">
              <a:buClr>
                <a:srgbClr val="00B050"/>
              </a:buClr>
              <a:buFont typeface="Wingdings" panose="05000000000000000000" pitchFamily="2" charset="2"/>
              <a:buChar char="Ø"/>
            </a:pPr>
            <a:r>
              <a:rPr lang="en-US" sz="1100" dirty="0">
                <a:latin typeface="+mn-lt"/>
              </a:rPr>
              <a:t>Current State of IaC</a:t>
            </a:r>
          </a:p>
          <a:p>
            <a:pPr lvl="0">
              <a:buClr>
                <a:srgbClr val="00B050"/>
              </a:buClr>
              <a:buFont typeface="Wingdings" panose="05000000000000000000" pitchFamily="2" charset="2"/>
              <a:buChar char="Ø"/>
            </a:pPr>
            <a:r>
              <a:rPr lang="en-US" sz="1100" dirty="0">
                <a:latin typeface="+mn-lt"/>
              </a:rPr>
              <a:t>Infrastructure Provisioning using Terraform </a:t>
            </a:r>
          </a:p>
          <a:p>
            <a:pPr lvl="1">
              <a:buClr>
                <a:schemeClr val="accent5">
                  <a:lumMod val="75000"/>
                </a:schemeClr>
              </a:buClr>
              <a:buFont typeface="Wingdings" panose="05000000000000000000" pitchFamily="2" charset="2"/>
              <a:buChar char="ü"/>
            </a:pPr>
            <a:r>
              <a:rPr lang="en-US" sz="1100" dirty="0">
                <a:latin typeface="+mn-lt"/>
              </a:rPr>
              <a:t>what is terraform?</a:t>
            </a:r>
          </a:p>
          <a:p>
            <a:pPr lvl="1">
              <a:buClr>
                <a:schemeClr val="accent5">
                  <a:lumMod val="75000"/>
                </a:schemeClr>
              </a:buClr>
              <a:buFont typeface="Wingdings" panose="05000000000000000000" pitchFamily="2" charset="2"/>
              <a:buChar char="ü"/>
            </a:pPr>
            <a:r>
              <a:rPr lang="en-US" sz="1100" dirty="0">
                <a:latin typeface="+mn-lt"/>
              </a:rPr>
              <a:t>Key Features</a:t>
            </a:r>
          </a:p>
          <a:p>
            <a:pPr lvl="1">
              <a:buClr>
                <a:schemeClr val="accent5">
                  <a:lumMod val="75000"/>
                </a:schemeClr>
              </a:buClr>
              <a:buFont typeface="Wingdings" panose="05000000000000000000" pitchFamily="2" charset="2"/>
              <a:buChar char="ü"/>
            </a:pPr>
            <a:r>
              <a:rPr lang="en-US" sz="1100" dirty="0">
                <a:latin typeface="+mn-lt"/>
              </a:rPr>
              <a:t>Reasons to Consider Terraform </a:t>
            </a:r>
          </a:p>
          <a:p>
            <a:pPr lvl="1">
              <a:buClr>
                <a:schemeClr val="accent5">
                  <a:lumMod val="75000"/>
                </a:schemeClr>
              </a:buClr>
              <a:buFont typeface="Wingdings" panose="05000000000000000000" pitchFamily="2" charset="2"/>
              <a:buChar char="ü"/>
            </a:pPr>
            <a:r>
              <a:rPr lang="en-US" sz="1100" dirty="0">
                <a:latin typeface="+mn-lt"/>
              </a:rPr>
              <a:t>Advantages &amp; Disadvantages</a:t>
            </a:r>
          </a:p>
          <a:p>
            <a:pPr lvl="0">
              <a:buClr>
                <a:srgbClr val="00B050"/>
              </a:buClr>
              <a:buFont typeface="Wingdings" panose="05000000000000000000" pitchFamily="2" charset="2"/>
              <a:buChar char="Ø"/>
            </a:pPr>
            <a:r>
              <a:rPr lang="en-US" sz="1100" dirty="0">
                <a:latin typeface="+mn-lt"/>
              </a:rPr>
              <a:t>Configuration Management using Ansible</a:t>
            </a:r>
          </a:p>
          <a:p>
            <a:pPr lvl="1">
              <a:buClr>
                <a:schemeClr val="accent5">
                  <a:lumMod val="75000"/>
                </a:schemeClr>
              </a:buClr>
              <a:buFont typeface="Wingdings" panose="05000000000000000000" pitchFamily="2" charset="2"/>
              <a:buChar char="ü"/>
            </a:pPr>
            <a:r>
              <a:rPr lang="en-US" sz="1100" dirty="0">
                <a:latin typeface="+mn-lt"/>
              </a:rPr>
              <a:t>what is ansible?</a:t>
            </a:r>
          </a:p>
          <a:p>
            <a:pPr lvl="1">
              <a:buClr>
                <a:schemeClr val="accent5">
                  <a:lumMod val="75000"/>
                </a:schemeClr>
              </a:buClr>
              <a:buFont typeface="Wingdings" panose="05000000000000000000" pitchFamily="2" charset="2"/>
              <a:buChar char="ü"/>
            </a:pPr>
            <a:r>
              <a:rPr lang="en-US" altLang="en-US" sz="1100" dirty="0">
                <a:latin typeface="+mn-lt"/>
              </a:rPr>
              <a:t>Ansible Components/Concepts</a:t>
            </a:r>
            <a:endParaRPr lang="en-US" sz="1100" dirty="0">
              <a:latin typeface="+mn-lt"/>
            </a:endParaRPr>
          </a:p>
          <a:p>
            <a:pPr lvl="1">
              <a:buClr>
                <a:schemeClr val="accent5">
                  <a:lumMod val="75000"/>
                </a:schemeClr>
              </a:buClr>
              <a:buFont typeface="Wingdings" panose="05000000000000000000" pitchFamily="2" charset="2"/>
              <a:buChar char="ü"/>
            </a:pPr>
            <a:r>
              <a:rPr lang="en-US" sz="1100" dirty="0">
                <a:latin typeface="+mn-lt"/>
              </a:rPr>
              <a:t>Features &amp; Capabilities </a:t>
            </a:r>
          </a:p>
          <a:p>
            <a:pPr lvl="1">
              <a:buClr>
                <a:schemeClr val="accent5">
                  <a:lumMod val="75000"/>
                </a:schemeClr>
              </a:buClr>
              <a:buFont typeface="Wingdings" panose="05000000000000000000" pitchFamily="2" charset="2"/>
              <a:buChar char="ü"/>
            </a:pPr>
            <a:r>
              <a:rPr lang="en-US" sz="1100" dirty="0">
                <a:latin typeface="+mn-lt"/>
              </a:rPr>
              <a:t>Advantages</a:t>
            </a:r>
          </a:p>
          <a:p>
            <a:pPr lvl="0">
              <a:buClr>
                <a:srgbClr val="00B050"/>
              </a:buClr>
              <a:buFont typeface="Wingdings" panose="05000000000000000000" pitchFamily="2" charset="2"/>
              <a:buChar char="Ø"/>
            </a:pPr>
            <a:r>
              <a:rPr lang="en-US" sz="1100" dirty="0">
                <a:latin typeface="+mn-lt"/>
              </a:rPr>
              <a:t>CICD Workflow and Demo with IaC</a:t>
            </a:r>
            <a:endParaRPr lang="en-US" sz="1100" b="1" dirty="0">
              <a:latin typeface="+mn-lt"/>
            </a:endParaRPr>
          </a:p>
          <a:p>
            <a:pPr>
              <a:buClr>
                <a:srgbClr val="00B050"/>
              </a:buClr>
              <a:buFont typeface="Wingdings" panose="05000000000000000000" pitchFamily="2" charset="2"/>
              <a:buChar char="Ø"/>
            </a:pPr>
            <a:endParaRPr lang="en-US" sz="1100" dirty="0">
              <a:latin typeface="+mn-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9013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CICD Workflow – Moonshot Demo</a:t>
            </a:r>
          </a:p>
        </p:txBody>
      </p:sp>
      <p:pic>
        <p:nvPicPr>
          <p:cNvPr id="4" name="Content Placeholder 3">
            <a:extLst>
              <a:ext uri="{FF2B5EF4-FFF2-40B4-BE49-F238E27FC236}">
                <a16:creationId xmlns:a16="http://schemas.microsoft.com/office/drawing/2014/main" id="{57577DA8-CC78-48A8-80E1-047D922E63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742950"/>
            <a:ext cx="8763000" cy="4038601"/>
          </a:xfrm>
          <a:prstGeom prst="rect">
            <a:avLst/>
          </a:prstGeom>
        </p:spPr>
      </p:pic>
    </p:spTree>
    <p:extLst>
      <p:ext uri="{BB962C8B-B14F-4D97-AF65-F5344CB8AC3E}">
        <p14:creationId xmlns:p14="http://schemas.microsoft.com/office/powerpoint/2010/main" val="395121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55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Executive Summary</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3</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231976" y="1000363"/>
            <a:ext cx="8607224" cy="3539430"/>
          </a:xfrm>
          <a:prstGeom prst="rect">
            <a:avLst/>
          </a:prstGeom>
        </p:spPr>
        <p:txBody>
          <a:bodyPr wrap="square">
            <a:spAutoFit/>
          </a:bodyPr>
          <a:lstStyle/>
          <a:p>
            <a:pPr marL="285750" indent="-285750">
              <a:buClr>
                <a:schemeClr val="accent6">
                  <a:lumMod val="50000"/>
                </a:schemeClr>
              </a:buClr>
              <a:buFont typeface="Wingdings" panose="05000000000000000000" pitchFamily="2" charset="2"/>
              <a:buChar char="ü"/>
            </a:pPr>
            <a:r>
              <a:rPr lang="en-US" sz="1400" dirty="0"/>
              <a:t>Businesses must deliver software with higher quality and velocity to their target client. One way to enable this is to automate the infrastructure setup and application configuration and deployment. Each stage of the software development lifecycle (SDLC) from local dev to acceptance and eventually to production is performed in an automated, repeatable, and deterministic manner. This process supports the enabling capability of Infrastructure as Code (IaC).</a:t>
            </a:r>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r>
              <a:rPr lang="en-US" sz="1400" dirty="0"/>
              <a:t>Infrastructure as Code (IaC) is a method to provision and manage IT infrastructure through the use of source code, rather than through standard operating procedures and manual processes.</a:t>
            </a:r>
          </a:p>
          <a:p>
            <a:pPr>
              <a:buClr>
                <a:schemeClr val="accent6">
                  <a:lumMod val="50000"/>
                </a:schemeClr>
              </a:buClr>
            </a:pPr>
            <a:endParaRPr lang="en-US" sz="1400" dirty="0"/>
          </a:p>
          <a:p>
            <a:pPr marL="285750" indent="-285750">
              <a:buClr>
                <a:schemeClr val="accent6">
                  <a:lumMod val="50000"/>
                </a:schemeClr>
              </a:buClr>
              <a:buFont typeface="Wingdings" panose="05000000000000000000" pitchFamily="2" charset="2"/>
              <a:buChar char="ü"/>
            </a:pPr>
            <a:r>
              <a:rPr lang="en-US" sz="1400" dirty="0"/>
              <a:t>The concept of IaC is that the description of the infrastructure resources and their topology is modeled through code and then managed like software. These descriptor files are managed through version control. Executions are orchestrated via configuration management and Continuous Integration/Continuous Deployment (CI/CD) platforms.</a:t>
            </a:r>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r>
              <a:rPr lang="en-US" sz="1400" dirty="0"/>
              <a:t>IaC helps you automate the infrastructure deployment process in a repeatable, consistent manner, which has many benefits.</a:t>
            </a:r>
          </a:p>
        </p:txBody>
      </p:sp>
    </p:spTree>
    <p:extLst>
      <p:ext uri="{BB962C8B-B14F-4D97-AF65-F5344CB8AC3E}">
        <p14:creationId xmlns:p14="http://schemas.microsoft.com/office/powerpoint/2010/main" val="24046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a:xfrm>
            <a:off x="3919817" y="5063679"/>
            <a:ext cx="381000" cy="143699"/>
          </a:xfrm>
        </p:spPr>
        <p:txBody>
          <a:bodyPr/>
          <a:lstStyle/>
          <a:p>
            <a:fld id="{B6F15528-21DE-4FAA-801E-634DDDAF4B2B}" type="slidenum">
              <a:rPr lang="en-US" smtClean="0"/>
              <a:pPr/>
              <a:t>4</a:t>
            </a:fld>
            <a:endParaRPr lang="en-US" dirty="0"/>
          </a:p>
        </p:txBody>
      </p:sp>
      <p:sp>
        <p:nvSpPr>
          <p:cNvPr id="19" name="Title 1">
            <a:extLst>
              <a:ext uri="{FF2B5EF4-FFF2-40B4-BE49-F238E27FC236}">
                <a16:creationId xmlns:a16="http://schemas.microsoft.com/office/drawing/2014/main" id="{A2EA59D0-BC93-47CD-8BEA-044C034B3C67}"/>
              </a:ext>
            </a:extLst>
          </p:cNvPr>
          <p:cNvSpPr txBox="1">
            <a:spLocks/>
          </p:cNvSpPr>
          <p:nvPr/>
        </p:nvSpPr>
        <p:spPr>
          <a:xfrm>
            <a:off x="76200" y="-1"/>
            <a:ext cx="8607224" cy="657741"/>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1800" b="0" i="0" kern="1200" dirty="0">
                <a:solidFill>
                  <a:schemeClr val="tx2"/>
                </a:solidFill>
                <a:latin typeface="Corbel" panose="020B0503020204020204" pitchFamily="34" charset="0"/>
                <a:ea typeface="+mj-ea"/>
                <a:cs typeface="Corbel" panose="020B0503020204020204" pitchFamily="34" charset="0"/>
              </a:defRPr>
            </a:lvl1pPr>
          </a:lstStyle>
          <a:p>
            <a:pPr lvl="0">
              <a:buClr>
                <a:srgbClr val="00B050"/>
              </a:buClr>
            </a:pPr>
            <a:r>
              <a:rPr lang="en-US" sz="2800" b="1" dirty="0">
                <a:latin typeface="+mj-lt"/>
              </a:rPr>
              <a:t>IaC Categories</a:t>
            </a:r>
          </a:p>
        </p:txBody>
      </p:sp>
      <p:sp>
        <p:nvSpPr>
          <p:cNvPr id="2" name="TextBox 1"/>
          <p:cNvSpPr txBox="1"/>
          <p:nvPr/>
        </p:nvSpPr>
        <p:spPr>
          <a:xfrm>
            <a:off x="444137" y="819150"/>
            <a:ext cx="8458200" cy="3970318"/>
          </a:xfrm>
          <a:prstGeom prst="rect">
            <a:avLst/>
          </a:prstGeom>
          <a:noFill/>
        </p:spPr>
        <p:txBody>
          <a:bodyPr wrap="square" rtlCol="0">
            <a:spAutoFit/>
          </a:bodyPr>
          <a:lstStyle/>
          <a:p>
            <a:r>
              <a:rPr lang="en-US" sz="1400" dirty="0"/>
              <a:t>IaC processes fall into </a:t>
            </a:r>
            <a:r>
              <a:rPr lang="en-US" sz="1400" b="1" dirty="0"/>
              <a:t>three categories</a:t>
            </a:r>
            <a:r>
              <a:rPr lang="en-US" sz="1400" dirty="0"/>
              <a:t>:</a:t>
            </a:r>
          </a:p>
          <a:p>
            <a:pPr marL="742950" lvl="1" indent="-285750">
              <a:buClr>
                <a:schemeClr val="tx2">
                  <a:lumMod val="60000"/>
                  <a:lumOff val="40000"/>
                </a:schemeClr>
              </a:buClr>
              <a:buFont typeface="Wingdings" panose="05000000000000000000" pitchFamily="2" charset="2"/>
              <a:buChar char="v"/>
            </a:pPr>
            <a:r>
              <a:rPr lang="en-US" sz="1400" dirty="0"/>
              <a:t>Infrastructure as a Service (IaaS)</a:t>
            </a:r>
          </a:p>
          <a:p>
            <a:pPr marL="742950" lvl="1" indent="-285750">
              <a:buClr>
                <a:schemeClr val="tx2">
                  <a:lumMod val="60000"/>
                  <a:lumOff val="40000"/>
                </a:schemeClr>
              </a:buClr>
              <a:buFont typeface="Wingdings" panose="05000000000000000000" pitchFamily="2" charset="2"/>
              <a:buChar char="v"/>
            </a:pPr>
            <a:r>
              <a:rPr lang="en-US" sz="1400" dirty="0"/>
              <a:t>Platform as a Service (PaaS)</a:t>
            </a:r>
          </a:p>
          <a:p>
            <a:pPr marL="742950" lvl="1" indent="-285750">
              <a:buClr>
                <a:schemeClr val="tx2">
                  <a:lumMod val="60000"/>
                  <a:lumOff val="40000"/>
                </a:schemeClr>
              </a:buClr>
              <a:buFont typeface="Wingdings" panose="05000000000000000000" pitchFamily="2" charset="2"/>
              <a:buChar char="v"/>
            </a:pPr>
            <a:r>
              <a:rPr lang="en-US" sz="1400" dirty="0"/>
              <a:t>Software as a Service (SaaS)</a:t>
            </a:r>
          </a:p>
          <a:p>
            <a:endParaRPr lang="en-US" sz="1400" dirty="0"/>
          </a:p>
          <a:p>
            <a:r>
              <a:rPr lang="en-US" sz="1400" b="1" u="sng" dirty="0"/>
              <a:t>Infrastructure as a Service (IaaS)</a:t>
            </a:r>
            <a:r>
              <a:rPr lang="en-US" sz="1400" dirty="0"/>
              <a:t> is a cloud-computing offering in which a vendor provides users access to computing resources such as servers, storage and networking. Organizations use their own platforms and applications within a service provider’s infrastructure.</a:t>
            </a:r>
          </a:p>
          <a:p>
            <a:r>
              <a:rPr lang="en-US" sz="1400" dirty="0"/>
              <a:t> </a:t>
            </a:r>
          </a:p>
          <a:p>
            <a:r>
              <a:rPr lang="en-US" sz="1400" b="1" u="sng" dirty="0"/>
              <a:t>Key features:</a:t>
            </a:r>
          </a:p>
          <a:p>
            <a:pPr marL="742950" lvl="1" indent="-285750">
              <a:buClr>
                <a:schemeClr val="accent4">
                  <a:lumMod val="75000"/>
                </a:schemeClr>
              </a:buClr>
              <a:buFont typeface="Wingdings" panose="05000000000000000000" pitchFamily="2" charset="2"/>
              <a:buChar char="ü"/>
            </a:pPr>
            <a:r>
              <a:rPr lang="en-US" sz="1400" dirty="0"/>
              <a:t>Instead of purchasing hardware outright, users pay for IaaS on demand.</a:t>
            </a:r>
          </a:p>
          <a:p>
            <a:pPr marL="742950" lvl="1" indent="-285750">
              <a:buClr>
                <a:schemeClr val="accent4">
                  <a:lumMod val="75000"/>
                </a:schemeClr>
              </a:buClr>
              <a:buFont typeface="Wingdings" panose="05000000000000000000" pitchFamily="2" charset="2"/>
              <a:buChar char="ü"/>
            </a:pPr>
            <a:r>
              <a:rPr lang="en-US" sz="1400" dirty="0"/>
              <a:t>Infrastructure is scalable depending on processing and storage needs.</a:t>
            </a:r>
          </a:p>
          <a:p>
            <a:pPr marL="742950" lvl="1" indent="-285750">
              <a:buClr>
                <a:schemeClr val="accent4">
                  <a:lumMod val="75000"/>
                </a:schemeClr>
              </a:buClr>
              <a:buFont typeface="Wingdings" panose="05000000000000000000" pitchFamily="2" charset="2"/>
              <a:buChar char="ü"/>
            </a:pPr>
            <a:r>
              <a:rPr lang="en-US" sz="1400" dirty="0"/>
              <a:t>Saves enterprises the costs of buying and maintaining their own hardware.</a:t>
            </a:r>
          </a:p>
          <a:p>
            <a:pPr marL="742950" lvl="1" indent="-285750">
              <a:buClr>
                <a:schemeClr val="accent4">
                  <a:lumMod val="75000"/>
                </a:schemeClr>
              </a:buClr>
              <a:buFont typeface="Wingdings" panose="05000000000000000000" pitchFamily="2" charset="2"/>
              <a:buChar char="ü"/>
            </a:pPr>
            <a:r>
              <a:rPr lang="en-US" sz="1400" dirty="0"/>
              <a:t>Because data is on the cloud, there can be no single point of failure.</a:t>
            </a:r>
          </a:p>
          <a:p>
            <a:pPr marL="742950" lvl="1" indent="-285750">
              <a:buClr>
                <a:schemeClr val="accent4">
                  <a:lumMod val="75000"/>
                </a:schemeClr>
              </a:buClr>
              <a:buFont typeface="Wingdings" panose="05000000000000000000" pitchFamily="2" charset="2"/>
              <a:buChar char="ü"/>
            </a:pPr>
            <a:r>
              <a:rPr lang="en-US" sz="1400" dirty="0"/>
              <a:t>Enables the virtualization of administrative tasks, freeing up time for other work.</a:t>
            </a:r>
          </a:p>
          <a:p>
            <a:pPr lvl="0"/>
            <a:endParaRPr lang="en-US" sz="1400" dirty="0"/>
          </a:p>
          <a:p>
            <a:r>
              <a:rPr lang="en-US" sz="1400" b="1" u="sng" dirty="0"/>
              <a:t>IaaS Examples:</a:t>
            </a:r>
            <a:r>
              <a:rPr lang="en-US" sz="1400" dirty="0"/>
              <a:t> Amazon Web Services (AWS), Cisco Metapod, Microsoft Azure, Google Compute Engine (GCE)</a:t>
            </a:r>
          </a:p>
          <a:p>
            <a:pPr lvl="0"/>
            <a:endParaRPr lang="en-US" sz="1400" dirty="0"/>
          </a:p>
        </p:txBody>
      </p:sp>
    </p:spTree>
    <p:extLst>
      <p:ext uri="{BB962C8B-B14F-4D97-AF65-F5344CB8AC3E}">
        <p14:creationId xmlns:p14="http://schemas.microsoft.com/office/powerpoint/2010/main" val="316120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8D56AB55-20EC-4535-8A12-238C6E0AB942}"/>
              </a:ext>
            </a:extLst>
          </p:cNvPr>
          <p:cNvSpPr>
            <a:spLocks noGrp="1"/>
          </p:cNvSpPr>
          <p:nvPr>
            <p:ph type="title"/>
          </p:nvPr>
        </p:nvSpPr>
        <p:spPr>
          <a:xfrm>
            <a:off x="76200" y="-1"/>
            <a:ext cx="8607224" cy="657741"/>
          </a:xfrm>
        </p:spPr>
        <p:txBody>
          <a:bodyPr/>
          <a:lstStyle/>
          <a:p>
            <a:pPr lvl="0"/>
            <a:r>
              <a:rPr lang="en-US" sz="2800" b="1" dirty="0"/>
              <a:t>IaC Categories Cont…</a:t>
            </a:r>
          </a:p>
        </p:txBody>
      </p:sp>
      <p:sp>
        <p:nvSpPr>
          <p:cNvPr id="2" name="TextBox 1"/>
          <p:cNvSpPr txBox="1"/>
          <p:nvPr/>
        </p:nvSpPr>
        <p:spPr>
          <a:xfrm>
            <a:off x="381000" y="895350"/>
            <a:ext cx="8305800" cy="3231654"/>
          </a:xfrm>
          <a:prstGeom prst="rect">
            <a:avLst/>
          </a:prstGeom>
          <a:noFill/>
        </p:spPr>
        <p:txBody>
          <a:bodyPr wrap="square" rtlCol="0">
            <a:spAutoFit/>
          </a:bodyPr>
          <a:lstStyle/>
          <a:p>
            <a:r>
              <a:rPr lang="en-US" sz="1400" b="1" u="sng" dirty="0"/>
              <a:t>Platform as a service (PaaS)</a:t>
            </a:r>
            <a:r>
              <a:rPr lang="en-US" sz="1400" dirty="0"/>
              <a:t> is a cloud computing offering that provides users with a cloud environment in which they can develop, manage and deliver applications. In addition to storage and other computing resources, users are able to use a suite of prebuilt tools to develop, customize and test their own applications. </a:t>
            </a:r>
            <a:r>
              <a:rPr lang="en-IN" sz="1400" dirty="0"/>
              <a:t>Hardware and software tools available over the internet.</a:t>
            </a:r>
            <a:endParaRPr lang="en-US" sz="1400" dirty="0"/>
          </a:p>
          <a:p>
            <a:r>
              <a:rPr lang="en-US" sz="1400" dirty="0"/>
              <a:t> </a:t>
            </a:r>
          </a:p>
          <a:p>
            <a:r>
              <a:rPr lang="en-US" sz="1400" b="1" u="sng" dirty="0"/>
              <a:t>Key features:</a:t>
            </a:r>
          </a:p>
          <a:p>
            <a:pPr marL="742950" lvl="1" indent="-285750">
              <a:buClr>
                <a:schemeClr val="accent4">
                  <a:lumMod val="75000"/>
                </a:schemeClr>
              </a:buClr>
              <a:buFont typeface="Wingdings" panose="05000000000000000000" pitchFamily="2" charset="2"/>
              <a:buChar char="ü"/>
            </a:pPr>
            <a:r>
              <a:rPr lang="en-US" sz="1400" dirty="0"/>
              <a:t>PaaS provides a platform with tools to test, develop and host applications in the same environment.</a:t>
            </a:r>
          </a:p>
          <a:p>
            <a:pPr marL="742950" lvl="1" indent="-285750">
              <a:buClr>
                <a:schemeClr val="accent4">
                  <a:lumMod val="75000"/>
                </a:schemeClr>
              </a:buClr>
              <a:buFont typeface="Wingdings" panose="05000000000000000000" pitchFamily="2" charset="2"/>
              <a:buChar char="ü"/>
            </a:pPr>
            <a:r>
              <a:rPr lang="en-US" sz="1400" dirty="0"/>
              <a:t>Enables organizations to focus on development without having to worry about underlying infrastructure.</a:t>
            </a:r>
          </a:p>
          <a:p>
            <a:pPr marL="742950" lvl="1" indent="-285750">
              <a:buClr>
                <a:schemeClr val="accent4">
                  <a:lumMod val="75000"/>
                </a:schemeClr>
              </a:buClr>
              <a:buFont typeface="Wingdings" panose="05000000000000000000" pitchFamily="2" charset="2"/>
              <a:buChar char="ü"/>
            </a:pPr>
            <a:r>
              <a:rPr lang="en-US" sz="1400" dirty="0"/>
              <a:t>Providers manage security, operating systems, server software and backups.</a:t>
            </a:r>
          </a:p>
          <a:p>
            <a:pPr marL="742950" lvl="1" indent="-285750">
              <a:buClr>
                <a:schemeClr val="accent4">
                  <a:lumMod val="75000"/>
                </a:schemeClr>
              </a:buClr>
              <a:buFont typeface="Wingdings" panose="05000000000000000000" pitchFamily="2" charset="2"/>
              <a:buChar char="ü"/>
            </a:pPr>
            <a:r>
              <a:rPr lang="en-US" sz="1400" dirty="0"/>
              <a:t>Facilitates collaborative work even if teams work remotely.</a:t>
            </a:r>
          </a:p>
          <a:p>
            <a:r>
              <a:rPr lang="en-US" sz="1400" dirty="0"/>
              <a:t> </a:t>
            </a:r>
          </a:p>
          <a:p>
            <a:r>
              <a:rPr lang="en-US" sz="1400" b="1" u="sng" dirty="0"/>
              <a:t>PaaS Examples:</a:t>
            </a:r>
            <a:r>
              <a:rPr lang="en-US" sz="1400" dirty="0"/>
              <a:t> </a:t>
            </a:r>
            <a:r>
              <a:rPr lang="en-US" sz="1400" dirty="0">
                <a:latin typeface="Calibri (Body)"/>
              </a:rPr>
              <a:t>AWS Elastic Beanstalk, Heroku, Windows Azure (mostly used as PaaS), Force.com, OpenShift, Apache Stratos, Magento Commerce Cloud, Apprenda</a:t>
            </a:r>
          </a:p>
        </p:txBody>
      </p:sp>
    </p:spTree>
    <p:extLst>
      <p:ext uri="{BB962C8B-B14F-4D97-AF65-F5344CB8AC3E}">
        <p14:creationId xmlns:p14="http://schemas.microsoft.com/office/powerpoint/2010/main" val="272271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98C0C-FD77-4FF7-B75E-823D49548D4C}"/>
              </a:ext>
            </a:extLst>
          </p:cNvPr>
          <p:cNvSpPr>
            <a:spLocks noGrp="1"/>
          </p:cNvSpPr>
          <p:nvPr>
            <p:ph idx="1"/>
          </p:nvPr>
        </p:nvSpPr>
        <p:spPr>
          <a:xfrm>
            <a:off x="304800" y="819150"/>
            <a:ext cx="8610600" cy="3581400"/>
          </a:xfrm>
        </p:spPr>
        <p:txBody>
          <a:bodyPr>
            <a:normAutofit/>
          </a:bodyPr>
          <a:lstStyle/>
          <a:p>
            <a:pPr marL="0" indent="0">
              <a:buNone/>
            </a:pPr>
            <a:r>
              <a:rPr lang="en-US" sz="1400" b="1" u="sng" dirty="0">
                <a:latin typeface="+mn-lt"/>
              </a:rPr>
              <a:t>Software as a service (SaaS)</a:t>
            </a:r>
            <a:r>
              <a:rPr lang="en-US" sz="1400" dirty="0">
                <a:latin typeface="+mn-lt"/>
              </a:rPr>
              <a:t>  is a cloud computing offering that provides users with access to a vendor’s cloud-based software. Users do not install applications on their local devices. Instead, the applications reside on a remote cloud network accessed through the web or an API. Through the application, users can store and analyze data and collaborate on projects.</a:t>
            </a:r>
          </a:p>
          <a:p>
            <a:pPr marL="0" indent="0">
              <a:buNone/>
            </a:pPr>
            <a:r>
              <a:rPr lang="en-US" sz="1400" dirty="0">
                <a:latin typeface="+mn-lt"/>
              </a:rPr>
              <a:t> </a:t>
            </a:r>
          </a:p>
          <a:p>
            <a:pPr marL="0" indent="0">
              <a:buNone/>
            </a:pPr>
            <a:r>
              <a:rPr lang="en-US" sz="1400" b="1" u="sng" dirty="0">
                <a:latin typeface="+mn-lt"/>
              </a:rPr>
              <a:t>Key features:</a:t>
            </a:r>
            <a:endParaRPr lang="en-US" sz="1400" dirty="0">
              <a:latin typeface="+mn-lt"/>
            </a:endParaRPr>
          </a:p>
          <a:p>
            <a:pPr lvl="1">
              <a:buClr>
                <a:schemeClr val="accent4">
                  <a:lumMod val="75000"/>
                </a:schemeClr>
              </a:buClr>
              <a:buFont typeface="Wingdings" panose="05000000000000000000" pitchFamily="2" charset="2"/>
              <a:buChar char="ü"/>
            </a:pPr>
            <a:r>
              <a:rPr lang="en-US" sz="1400" dirty="0">
                <a:latin typeface="+mn-lt"/>
              </a:rPr>
              <a:t>SaaS vendors provide users with software and applications via a subscription model.</a:t>
            </a:r>
          </a:p>
          <a:p>
            <a:pPr lvl="1">
              <a:buClr>
                <a:schemeClr val="accent4">
                  <a:lumMod val="75000"/>
                </a:schemeClr>
              </a:buClr>
              <a:buFont typeface="Wingdings" panose="05000000000000000000" pitchFamily="2" charset="2"/>
              <a:buChar char="ü"/>
            </a:pPr>
            <a:r>
              <a:rPr lang="en-US" sz="1400" dirty="0">
                <a:latin typeface="+mn-lt"/>
              </a:rPr>
              <a:t>Users do not have to manage, install or upgrade software; SaaS providers manage this.</a:t>
            </a:r>
          </a:p>
          <a:p>
            <a:pPr lvl="1">
              <a:buClr>
                <a:schemeClr val="accent4">
                  <a:lumMod val="75000"/>
                </a:schemeClr>
              </a:buClr>
              <a:buFont typeface="Wingdings" panose="05000000000000000000" pitchFamily="2" charset="2"/>
              <a:buChar char="ü"/>
            </a:pPr>
            <a:r>
              <a:rPr lang="en-US" sz="1400" dirty="0">
                <a:latin typeface="+mn-lt"/>
              </a:rPr>
              <a:t>Data is secure in the cloud; equipment failure does not result in loss of data.</a:t>
            </a:r>
          </a:p>
          <a:p>
            <a:pPr lvl="1">
              <a:buClr>
                <a:schemeClr val="accent4">
                  <a:lumMod val="75000"/>
                </a:schemeClr>
              </a:buClr>
              <a:buFont typeface="Wingdings" panose="05000000000000000000" pitchFamily="2" charset="2"/>
              <a:buChar char="ü"/>
            </a:pPr>
            <a:r>
              <a:rPr lang="en-US" sz="1400" dirty="0">
                <a:latin typeface="+mn-lt"/>
              </a:rPr>
              <a:t>Use of resources can be scaled depending on service needs.</a:t>
            </a:r>
          </a:p>
          <a:p>
            <a:pPr lvl="1">
              <a:buClr>
                <a:schemeClr val="accent4">
                  <a:lumMod val="75000"/>
                </a:schemeClr>
              </a:buClr>
              <a:buFont typeface="Wingdings" panose="05000000000000000000" pitchFamily="2" charset="2"/>
              <a:buChar char="ü"/>
            </a:pPr>
            <a:r>
              <a:rPr lang="en-US" sz="1400" dirty="0">
                <a:latin typeface="+mn-lt"/>
              </a:rPr>
              <a:t>Applications are accessible from almost any internet-connected device, from virtually anywhere in the world.</a:t>
            </a:r>
          </a:p>
          <a:p>
            <a:pPr marL="457200" lvl="1" indent="0">
              <a:buClr>
                <a:schemeClr val="accent4">
                  <a:lumMod val="75000"/>
                </a:schemeClr>
              </a:buClr>
              <a:buNone/>
            </a:pPr>
            <a:endParaRPr lang="en-US" sz="1400" b="1" dirty="0">
              <a:latin typeface="+mn-lt"/>
            </a:endParaRPr>
          </a:p>
          <a:p>
            <a:pPr marL="0" indent="0">
              <a:buNone/>
            </a:pPr>
            <a:r>
              <a:rPr lang="en-US" sz="1400" b="1" u="sng" dirty="0">
                <a:latin typeface="+mn-lt"/>
              </a:rPr>
              <a:t>SaaS Examples:</a:t>
            </a:r>
            <a:r>
              <a:rPr lang="en-US" sz="1400" dirty="0">
                <a:latin typeface="+mn-lt"/>
              </a:rPr>
              <a:t> Google Apps, Salesforce, Workday, Concur, Citrix GoToMeeting, Cisco WebEx, Adobe</a:t>
            </a:r>
          </a:p>
        </p:txBody>
      </p:sp>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IaC Categories Cont…</a:t>
            </a:r>
          </a:p>
        </p:txBody>
      </p:sp>
    </p:spTree>
    <p:extLst>
      <p:ext uri="{BB962C8B-B14F-4D97-AF65-F5344CB8AC3E}">
        <p14:creationId xmlns:p14="http://schemas.microsoft.com/office/powerpoint/2010/main" val="133333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98C0C-FD77-4FF7-B75E-823D49548D4C}"/>
              </a:ext>
            </a:extLst>
          </p:cNvPr>
          <p:cNvSpPr>
            <a:spLocks noGrp="1"/>
          </p:cNvSpPr>
          <p:nvPr>
            <p:ph idx="1"/>
          </p:nvPr>
        </p:nvSpPr>
        <p:spPr>
          <a:xfrm>
            <a:off x="304800" y="819150"/>
            <a:ext cx="8610600" cy="3962400"/>
          </a:xfrm>
        </p:spPr>
        <p:txBody>
          <a:bodyPr>
            <a:normAutofit/>
          </a:bodyPr>
          <a:lstStyle/>
          <a:p>
            <a:pPr marL="0" indent="0">
              <a:buNone/>
            </a:pPr>
            <a:r>
              <a:rPr lang="en-US" sz="1400" dirty="0">
                <a:latin typeface="+mn-lt"/>
              </a:rPr>
              <a:t>We believes the following high-level approach will help clarify the major steps needed to introduce IaC to our teams. Within each step there are details specific to your business where we can work closely with our team to architect and build the right tech stack detailed implementation plan and enabling capabilities.</a:t>
            </a:r>
          </a:p>
          <a:p>
            <a:pPr marL="0" indent="0">
              <a:buNone/>
            </a:pPr>
            <a:endParaRPr lang="en-US" sz="1400" dirty="0">
              <a:latin typeface="+mn-lt"/>
            </a:endParaRPr>
          </a:p>
          <a:p>
            <a:pPr marL="0" indent="0">
              <a:buNone/>
            </a:pPr>
            <a:r>
              <a:rPr lang="en-US" sz="1400" dirty="0">
                <a:latin typeface="+mn-lt"/>
              </a:rPr>
              <a:t>Below principles will help us to succeed IaC implementation in our environment.</a:t>
            </a:r>
          </a:p>
          <a:p>
            <a:pPr lvl="1">
              <a:buClr>
                <a:schemeClr val="accent5">
                  <a:lumMod val="75000"/>
                </a:schemeClr>
              </a:buClr>
              <a:buFont typeface="Wingdings" panose="05000000000000000000" pitchFamily="2" charset="2"/>
              <a:buChar char="ü"/>
            </a:pPr>
            <a:r>
              <a:rPr lang="en-IN" sz="1400" dirty="0">
                <a:latin typeface="+mn-lt"/>
              </a:rPr>
              <a:t>Principle 1: Easy Reproducibility of the Systems</a:t>
            </a:r>
          </a:p>
          <a:p>
            <a:pPr lvl="1">
              <a:buClr>
                <a:schemeClr val="accent5">
                  <a:lumMod val="75000"/>
                </a:schemeClr>
              </a:buClr>
              <a:buFont typeface="Wingdings" panose="05000000000000000000" pitchFamily="2" charset="2"/>
              <a:buChar char="ü"/>
            </a:pPr>
            <a:r>
              <a:rPr lang="en-IN" sz="1400" dirty="0">
                <a:latin typeface="+mn-lt"/>
              </a:rPr>
              <a:t>Principle 2: High Level of Flexibility</a:t>
            </a:r>
          </a:p>
          <a:p>
            <a:pPr lvl="1">
              <a:buClr>
                <a:schemeClr val="accent5">
                  <a:lumMod val="75000"/>
                </a:schemeClr>
              </a:buClr>
              <a:buFont typeface="Wingdings" panose="05000000000000000000" pitchFamily="2" charset="2"/>
              <a:buChar char="ü"/>
            </a:pPr>
            <a:r>
              <a:rPr lang="en-IN" sz="1400" dirty="0">
                <a:latin typeface="+mn-lt"/>
              </a:rPr>
              <a:t>Principle 3: Dynamic Design</a:t>
            </a:r>
          </a:p>
        </p:txBody>
      </p:sp>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Viewpoint &amp; Approach</a:t>
            </a:r>
          </a:p>
        </p:txBody>
      </p:sp>
      <p:sp>
        <p:nvSpPr>
          <p:cNvPr id="16" name="Speech Bubble: Rectangle with Corners Rounded 15">
            <a:extLst>
              <a:ext uri="{FF2B5EF4-FFF2-40B4-BE49-F238E27FC236}">
                <a16:creationId xmlns:a16="http://schemas.microsoft.com/office/drawing/2014/main" id="{222476D8-01E9-4CD6-8D50-F06B756F10B9}"/>
              </a:ext>
            </a:extLst>
          </p:cNvPr>
          <p:cNvSpPr/>
          <p:nvPr/>
        </p:nvSpPr>
        <p:spPr>
          <a:xfrm>
            <a:off x="412796" y="3096140"/>
            <a:ext cx="1828800" cy="1228210"/>
          </a:xfrm>
          <a:prstGeom prst="wedgeRoundRectCallout">
            <a:avLst/>
          </a:prstGeom>
          <a:solidFill>
            <a:schemeClr val="accent3">
              <a:lumMod val="40000"/>
              <a:lumOff val="60000"/>
            </a:schemeClr>
          </a:solidFill>
          <a:ln>
            <a:solidFill>
              <a:schemeClr val="accent3">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Calibri (Body)"/>
              </a:rPr>
              <a:t>Define the degree of infrastructure configuration that'll be exposed using IaC approaches.</a:t>
            </a:r>
          </a:p>
        </p:txBody>
      </p:sp>
      <p:sp>
        <p:nvSpPr>
          <p:cNvPr id="18" name="Speech Bubble: Rectangle with Corners Rounded 17">
            <a:extLst>
              <a:ext uri="{FF2B5EF4-FFF2-40B4-BE49-F238E27FC236}">
                <a16:creationId xmlns:a16="http://schemas.microsoft.com/office/drawing/2014/main" id="{D28FF363-716B-4864-BE97-40479827E47F}"/>
              </a:ext>
            </a:extLst>
          </p:cNvPr>
          <p:cNvSpPr/>
          <p:nvPr/>
        </p:nvSpPr>
        <p:spPr>
          <a:xfrm>
            <a:off x="2551012" y="3096140"/>
            <a:ext cx="1828800" cy="1228210"/>
          </a:xfrm>
          <a:prstGeom prst="wedgeRoundRectCallout">
            <a:avLst/>
          </a:prstGeom>
          <a:solidFill>
            <a:schemeClr val="accent3">
              <a:lumMod val="40000"/>
              <a:lumOff val="60000"/>
            </a:schemeClr>
          </a:solidFill>
          <a:ln>
            <a:solidFill>
              <a:schemeClr val="accent3">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Define the configuration management approach, as well as tool sets to leverage.</a:t>
            </a:r>
            <a:endParaRPr lang="en-US" sz="1400" dirty="0">
              <a:solidFill>
                <a:schemeClr val="tx1"/>
              </a:solidFill>
              <a:latin typeface="Calibri (Body)"/>
            </a:endParaRPr>
          </a:p>
        </p:txBody>
      </p:sp>
      <p:sp>
        <p:nvSpPr>
          <p:cNvPr id="20" name="Speech Bubble: Rectangle with Corners Rounded 19">
            <a:extLst>
              <a:ext uri="{FF2B5EF4-FFF2-40B4-BE49-F238E27FC236}">
                <a16:creationId xmlns:a16="http://schemas.microsoft.com/office/drawing/2014/main" id="{7D1EA154-469F-407E-AD72-3D01939DB36D}"/>
              </a:ext>
            </a:extLst>
          </p:cNvPr>
          <p:cNvSpPr/>
          <p:nvPr/>
        </p:nvSpPr>
        <p:spPr>
          <a:xfrm>
            <a:off x="4689228" y="3096140"/>
            <a:ext cx="1828800" cy="1228210"/>
          </a:xfrm>
          <a:prstGeom prst="wedgeRoundRectCallout">
            <a:avLst/>
          </a:prstGeom>
          <a:solidFill>
            <a:schemeClr val="accent3">
              <a:lumMod val="40000"/>
              <a:lumOff val="60000"/>
            </a:schemeClr>
          </a:solidFill>
          <a:ln>
            <a:solidFill>
              <a:schemeClr val="accent3">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Define how the developers and DevOps organization should use these mechanisms.</a:t>
            </a:r>
            <a:endParaRPr lang="en-US" sz="1400" dirty="0">
              <a:solidFill>
                <a:schemeClr val="tx1"/>
              </a:solidFill>
              <a:latin typeface="Calibri (Body)"/>
            </a:endParaRPr>
          </a:p>
        </p:txBody>
      </p:sp>
      <p:sp>
        <p:nvSpPr>
          <p:cNvPr id="21" name="Speech Bubble: Rectangle with Corners Rounded 20">
            <a:extLst>
              <a:ext uri="{FF2B5EF4-FFF2-40B4-BE49-F238E27FC236}">
                <a16:creationId xmlns:a16="http://schemas.microsoft.com/office/drawing/2014/main" id="{BC9497AF-DFEB-4923-8D08-1A5965D06E40}"/>
              </a:ext>
            </a:extLst>
          </p:cNvPr>
          <p:cNvSpPr/>
          <p:nvPr/>
        </p:nvSpPr>
        <p:spPr>
          <a:xfrm>
            <a:off x="6838726" y="3096140"/>
            <a:ext cx="1828800" cy="1228210"/>
          </a:xfrm>
          <a:prstGeom prst="wedgeRoundRectCallout">
            <a:avLst/>
          </a:prstGeom>
          <a:solidFill>
            <a:schemeClr val="accent3">
              <a:lumMod val="40000"/>
              <a:lumOff val="60000"/>
            </a:schemeClr>
          </a:solidFill>
          <a:ln>
            <a:solidFill>
              <a:schemeClr val="accent3">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Create automated processes for monitoring and accounting of IaC and DevOps. </a:t>
            </a:r>
            <a:endParaRPr lang="en-US" sz="1400" dirty="0">
              <a:solidFill>
                <a:schemeClr val="tx1"/>
              </a:solidFill>
              <a:latin typeface="Calibri (Body)"/>
            </a:endParaRPr>
          </a:p>
        </p:txBody>
      </p:sp>
    </p:spTree>
    <p:extLst>
      <p:ext uri="{BB962C8B-B14F-4D97-AF65-F5344CB8AC3E}">
        <p14:creationId xmlns:p14="http://schemas.microsoft.com/office/powerpoint/2010/main" val="253564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98C0C-FD77-4FF7-B75E-823D49548D4C}"/>
              </a:ext>
            </a:extLst>
          </p:cNvPr>
          <p:cNvSpPr>
            <a:spLocks noGrp="1"/>
          </p:cNvSpPr>
          <p:nvPr>
            <p:ph idx="1"/>
          </p:nvPr>
        </p:nvSpPr>
        <p:spPr>
          <a:xfrm>
            <a:off x="304800" y="819150"/>
            <a:ext cx="7315200" cy="2743200"/>
          </a:xfrm>
        </p:spPr>
        <p:txBody>
          <a:bodyPr>
            <a:noAutofit/>
          </a:bodyPr>
          <a:lstStyle/>
          <a:p>
            <a:pPr fontAlgn="base">
              <a:buClr>
                <a:schemeClr val="accent5">
                  <a:lumMod val="75000"/>
                </a:schemeClr>
              </a:buClr>
              <a:buFont typeface="Wingdings" panose="05000000000000000000" pitchFamily="2" charset="2"/>
              <a:buChar char="ü"/>
            </a:pPr>
            <a:r>
              <a:rPr lang="en-US" sz="1400" dirty="0">
                <a:latin typeface="+mn-lt"/>
              </a:rPr>
              <a:t>Speed and simplicity</a:t>
            </a:r>
          </a:p>
          <a:p>
            <a:pPr fontAlgn="base">
              <a:buClr>
                <a:schemeClr val="accent5">
                  <a:lumMod val="75000"/>
                </a:schemeClr>
              </a:buClr>
              <a:buFont typeface="Wingdings" panose="05000000000000000000" pitchFamily="2" charset="2"/>
              <a:buChar char="ü"/>
            </a:pPr>
            <a:r>
              <a:rPr lang="en-US" sz="1400" dirty="0">
                <a:latin typeface="+mn-lt"/>
              </a:rPr>
              <a:t>Configuration consistency</a:t>
            </a:r>
          </a:p>
          <a:p>
            <a:pPr fontAlgn="base">
              <a:buClr>
                <a:schemeClr val="accent5">
                  <a:lumMod val="75000"/>
                </a:schemeClr>
              </a:buClr>
              <a:buFont typeface="Wingdings" panose="05000000000000000000" pitchFamily="2" charset="2"/>
              <a:buChar char="ü"/>
            </a:pPr>
            <a:r>
              <a:rPr lang="en-US" sz="1400" dirty="0">
                <a:latin typeface="+mn-lt"/>
              </a:rPr>
              <a:t>Minimization of risk </a:t>
            </a:r>
          </a:p>
          <a:p>
            <a:pPr fontAlgn="base">
              <a:buClr>
                <a:schemeClr val="accent5">
                  <a:lumMod val="75000"/>
                </a:schemeClr>
              </a:buClr>
              <a:buFont typeface="Wingdings" panose="05000000000000000000" pitchFamily="2" charset="2"/>
              <a:buChar char="ü"/>
            </a:pPr>
            <a:r>
              <a:rPr lang="en-US" sz="1400" dirty="0">
                <a:latin typeface="+mn-lt"/>
              </a:rPr>
              <a:t>Increased efficiency in software development  </a:t>
            </a:r>
          </a:p>
          <a:p>
            <a:pPr fontAlgn="base">
              <a:buClr>
                <a:schemeClr val="accent5">
                  <a:lumMod val="75000"/>
                </a:schemeClr>
              </a:buClr>
              <a:buFont typeface="Wingdings" panose="05000000000000000000" pitchFamily="2" charset="2"/>
              <a:buChar char="ü"/>
            </a:pPr>
            <a:r>
              <a:rPr lang="en-US" sz="1400" dirty="0">
                <a:latin typeface="+mn-lt"/>
              </a:rPr>
              <a:t>Cost savings</a:t>
            </a:r>
          </a:p>
          <a:p>
            <a:pPr fontAlgn="base">
              <a:buClr>
                <a:schemeClr val="accent5">
                  <a:lumMod val="75000"/>
                </a:schemeClr>
              </a:buClr>
              <a:buFont typeface="Wingdings" panose="05000000000000000000" pitchFamily="2" charset="2"/>
              <a:buChar char="ü"/>
            </a:pPr>
            <a:r>
              <a:rPr lang="en-US" sz="1400" dirty="0">
                <a:latin typeface="+mn-lt"/>
              </a:rPr>
              <a:t>Improving Customer Satisfaction </a:t>
            </a:r>
          </a:p>
          <a:p>
            <a:pPr fontAlgn="base">
              <a:buClr>
                <a:schemeClr val="accent5">
                  <a:lumMod val="75000"/>
                </a:schemeClr>
              </a:buClr>
              <a:buFont typeface="Wingdings" panose="05000000000000000000" pitchFamily="2" charset="2"/>
              <a:buChar char="ü"/>
            </a:pPr>
            <a:r>
              <a:rPr lang="en-US" sz="1400" dirty="0">
                <a:latin typeface="+mn-lt"/>
              </a:rPr>
              <a:t>Scalable and Immutable Infrastructure </a:t>
            </a:r>
          </a:p>
          <a:p>
            <a:pPr fontAlgn="base">
              <a:buClr>
                <a:schemeClr val="accent5">
                  <a:lumMod val="75000"/>
                </a:schemeClr>
              </a:buClr>
              <a:buFont typeface="Wingdings" panose="05000000000000000000" pitchFamily="2" charset="2"/>
              <a:buChar char="ü"/>
            </a:pPr>
            <a:endParaRPr lang="en-US" sz="1400" dirty="0">
              <a:latin typeface="+mn-lt"/>
            </a:endParaRPr>
          </a:p>
        </p:txBody>
      </p:sp>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Benefits</a:t>
            </a:r>
          </a:p>
        </p:txBody>
      </p:sp>
    </p:spTree>
    <p:extLst>
      <p:ext uri="{BB962C8B-B14F-4D97-AF65-F5344CB8AC3E}">
        <p14:creationId xmlns:p14="http://schemas.microsoft.com/office/powerpoint/2010/main" val="307325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98C0C-FD77-4FF7-B75E-823D49548D4C}"/>
              </a:ext>
            </a:extLst>
          </p:cNvPr>
          <p:cNvSpPr>
            <a:spLocks noGrp="1"/>
          </p:cNvSpPr>
          <p:nvPr>
            <p:ph idx="1"/>
          </p:nvPr>
        </p:nvSpPr>
        <p:spPr>
          <a:xfrm>
            <a:off x="457200" y="819150"/>
            <a:ext cx="7924800" cy="3276600"/>
          </a:xfrm>
        </p:spPr>
        <p:txBody>
          <a:bodyPr>
            <a:noAutofit/>
          </a:bodyPr>
          <a:lstStyle/>
          <a:p>
            <a:pPr marL="0" indent="0" fontAlgn="base">
              <a:buNone/>
            </a:pPr>
            <a:r>
              <a:rPr lang="en-US" sz="1400" dirty="0">
                <a:latin typeface="+mn-lt"/>
              </a:rPr>
              <a:t>There is some risk that needs to be accounted for:</a:t>
            </a:r>
          </a:p>
          <a:p>
            <a:pPr lvl="1" fontAlgn="base">
              <a:buClr>
                <a:schemeClr val="accent5">
                  <a:lumMod val="75000"/>
                </a:schemeClr>
              </a:buClr>
              <a:buFont typeface="Wingdings" panose="05000000000000000000" pitchFamily="2" charset="2"/>
              <a:buChar char="ü"/>
            </a:pPr>
            <a:r>
              <a:rPr lang="en-US" sz="1400" dirty="0">
                <a:latin typeface="+mn-lt"/>
              </a:rPr>
              <a:t>Missing proper planning </a:t>
            </a:r>
          </a:p>
          <a:p>
            <a:pPr lvl="1" fontAlgn="base">
              <a:buClr>
                <a:schemeClr val="accent5">
                  <a:lumMod val="75000"/>
                </a:schemeClr>
              </a:buClr>
              <a:buFont typeface="Wingdings" panose="05000000000000000000" pitchFamily="2" charset="2"/>
              <a:buChar char="ü"/>
            </a:pPr>
            <a:r>
              <a:rPr lang="en-US" sz="1400" dirty="0">
                <a:latin typeface="+mn-lt"/>
              </a:rPr>
              <a:t>IaC requires new skills </a:t>
            </a:r>
          </a:p>
          <a:p>
            <a:pPr lvl="1" fontAlgn="base">
              <a:buClr>
                <a:schemeClr val="accent5">
                  <a:lumMod val="75000"/>
                </a:schemeClr>
              </a:buClr>
              <a:buFont typeface="Wingdings" panose="05000000000000000000" pitchFamily="2" charset="2"/>
              <a:buChar char="ü"/>
            </a:pPr>
            <a:r>
              <a:rPr lang="en-US" sz="1400" dirty="0">
                <a:latin typeface="+mn-lt"/>
              </a:rPr>
              <a:t>Error replication </a:t>
            </a:r>
          </a:p>
          <a:p>
            <a:pPr lvl="1" fontAlgn="base">
              <a:buClr>
                <a:schemeClr val="accent5">
                  <a:lumMod val="75000"/>
                </a:schemeClr>
              </a:buClr>
              <a:buFont typeface="Wingdings" panose="05000000000000000000" pitchFamily="2" charset="2"/>
              <a:buChar char="ü"/>
            </a:pPr>
            <a:r>
              <a:rPr lang="en-US" sz="1400" dirty="0">
                <a:latin typeface="+mn-lt"/>
              </a:rPr>
              <a:t>Configuration Drift</a:t>
            </a:r>
          </a:p>
          <a:p>
            <a:pPr lvl="1" fontAlgn="base">
              <a:buClr>
                <a:schemeClr val="accent5">
                  <a:lumMod val="75000"/>
                </a:schemeClr>
              </a:buClr>
              <a:buFont typeface="Wingdings" panose="05000000000000000000" pitchFamily="2" charset="2"/>
              <a:buChar char="ü"/>
            </a:pPr>
            <a:r>
              <a:rPr lang="en-US" sz="1400" dirty="0">
                <a:latin typeface="+mn-lt"/>
              </a:rPr>
              <a:t>Accidental Destruction </a:t>
            </a:r>
          </a:p>
        </p:txBody>
      </p:sp>
      <p:sp>
        <p:nvSpPr>
          <p:cNvPr id="8" name="Title 1">
            <a:extLst>
              <a:ext uri="{FF2B5EF4-FFF2-40B4-BE49-F238E27FC236}">
                <a16:creationId xmlns:a16="http://schemas.microsoft.com/office/drawing/2014/main" id="{FF353365-943D-4674-AEC8-116ED7349BDA}"/>
              </a:ext>
            </a:extLst>
          </p:cNvPr>
          <p:cNvSpPr>
            <a:spLocks noGrp="1"/>
          </p:cNvSpPr>
          <p:nvPr>
            <p:ph type="title"/>
          </p:nvPr>
        </p:nvSpPr>
        <p:spPr>
          <a:xfrm>
            <a:off x="76200" y="-1"/>
            <a:ext cx="8607224" cy="657741"/>
          </a:xfrm>
        </p:spPr>
        <p:txBody>
          <a:bodyPr/>
          <a:lstStyle/>
          <a:p>
            <a:pPr>
              <a:lnSpc>
                <a:spcPct val="90000"/>
              </a:lnSpc>
            </a:pPr>
            <a:r>
              <a:rPr lang="en-US" sz="2800" b="1" dirty="0">
                <a:latin typeface="+mn-lt"/>
              </a:rPr>
              <a:t>Risks Involved in IaC</a:t>
            </a:r>
          </a:p>
        </p:txBody>
      </p:sp>
    </p:spTree>
    <p:extLst>
      <p:ext uri="{BB962C8B-B14F-4D97-AF65-F5344CB8AC3E}">
        <p14:creationId xmlns:p14="http://schemas.microsoft.com/office/powerpoint/2010/main" val="2398698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1888</Words>
  <Application>Microsoft Office PowerPoint</Application>
  <PresentationFormat>On-screen Show (16:9)</PresentationFormat>
  <Paragraphs>222</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(Body)</vt:lpstr>
      <vt:lpstr>Corbel</vt:lpstr>
      <vt:lpstr>Wingdings</vt:lpstr>
      <vt:lpstr>Office Theme</vt:lpstr>
      <vt:lpstr>Infrastructure as Code (IaC)</vt:lpstr>
      <vt:lpstr>Contents</vt:lpstr>
      <vt:lpstr>Executive Summary</vt:lpstr>
      <vt:lpstr>PowerPoint Presentation</vt:lpstr>
      <vt:lpstr>IaC Categories Cont…</vt:lpstr>
      <vt:lpstr>IaC Categories Cont…</vt:lpstr>
      <vt:lpstr>Viewpoint &amp; Approach</vt:lpstr>
      <vt:lpstr>Benefits</vt:lpstr>
      <vt:lpstr>Risks Involved in IaC</vt:lpstr>
      <vt:lpstr>Current State of IaC</vt:lpstr>
      <vt:lpstr>Tools</vt:lpstr>
      <vt:lpstr>Tools Overview</vt:lpstr>
      <vt:lpstr>Tools Overview Cont…</vt:lpstr>
      <vt:lpstr>Infrastructure Provisioning using terraform</vt:lpstr>
      <vt:lpstr>Infrastructure Provisioning using terraform Cont…</vt:lpstr>
      <vt:lpstr>Infrastructure Provisioning using terraform Cont…</vt:lpstr>
      <vt:lpstr>Configuration Management using ansible</vt:lpstr>
      <vt:lpstr>Configuration Management using ansible</vt:lpstr>
      <vt:lpstr>Configuration Management using ansible Cont…</vt:lpstr>
      <vt:lpstr>CICD Workflow – Moonshot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 Intelligent Operation</dc:title>
  <dc:creator>Jagadeesh G</dc:creator>
  <cp:lastModifiedBy>Gopalakrishnan C</cp:lastModifiedBy>
  <cp:revision>97</cp:revision>
  <dcterms:created xsi:type="dcterms:W3CDTF">2019-05-14T11:36:33Z</dcterms:created>
  <dcterms:modified xsi:type="dcterms:W3CDTF">2019-09-09T07:33:35Z</dcterms:modified>
</cp:coreProperties>
</file>