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703" r:id="rId2"/>
    <p:sldId id="686" r:id="rId3"/>
    <p:sldId id="498" r:id="rId4"/>
    <p:sldId id="726" r:id="rId5"/>
    <p:sldId id="707" r:id="rId6"/>
    <p:sldId id="706" r:id="rId7"/>
    <p:sldId id="708" r:id="rId8"/>
    <p:sldId id="709" r:id="rId9"/>
    <p:sldId id="727" r:id="rId10"/>
    <p:sldId id="728" r:id="rId11"/>
    <p:sldId id="729" r:id="rId12"/>
    <p:sldId id="730" r:id="rId13"/>
    <p:sldId id="731" r:id="rId14"/>
    <p:sldId id="732" r:id="rId15"/>
    <p:sldId id="733" r:id="rId16"/>
    <p:sldId id="734" r:id="rId17"/>
    <p:sldId id="735" r:id="rId18"/>
    <p:sldId id="720" r:id="rId19"/>
    <p:sldId id="724" r:id="rId20"/>
    <p:sldId id="721" r:id="rId21"/>
    <p:sldId id="722" r:id="rId22"/>
    <p:sldId id="723"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29E59B-CEBF-47A0-B155-9972EE94E699}">
          <p14:sldIdLst/>
        </p14:section>
        <p14:section name="Untitled Section" id="{4BB7C59B-BCD7-4F62-99FA-3446C2005E61}">
          <p14:sldIdLst>
            <p14:sldId id="703"/>
            <p14:sldId id="686"/>
            <p14:sldId id="498"/>
            <p14:sldId id="726"/>
            <p14:sldId id="707"/>
            <p14:sldId id="706"/>
            <p14:sldId id="708"/>
            <p14:sldId id="709"/>
            <p14:sldId id="727"/>
            <p14:sldId id="728"/>
            <p14:sldId id="729"/>
            <p14:sldId id="730"/>
            <p14:sldId id="731"/>
            <p14:sldId id="732"/>
            <p14:sldId id="733"/>
            <p14:sldId id="734"/>
            <p14:sldId id="735"/>
            <p14:sldId id="720"/>
            <p14:sldId id="724"/>
            <p14:sldId id="721"/>
            <p14:sldId id="722"/>
            <p14:sldId id="723"/>
          </p14:sldIdLst>
        </p14:section>
      </p14:sectionLst>
    </p:ext>
    <p:ext uri="{EFAFB233-063F-42B5-8137-9DF3F51BA10A}">
      <p15:sldGuideLst xmlns:p15="http://schemas.microsoft.com/office/powerpoint/2012/main">
        <p15:guide id="1" orient="horz">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palakrishnan C" initials="G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923"/>
    <a:srgbClr val="4C4D4F"/>
    <a:srgbClr val="00A7B7"/>
    <a:srgbClr val="2D3780"/>
    <a:srgbClr val="DD312F"/>
    <a:srgbClr val="F2F2F2"/>
    <a:srgbClr val="949496"/>
    <a:srgbClr val="29397D"/>
    <a:srgbClr val="E8E4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6357" autoAdjust="0"/>
  </p:normalViewPr>
  <p:slideViewPr>
    <p:cSldViewPr>
      <p:cViewPr varScale="1">
        <p:scale>
          <a:sx n="145" d="100"/>
          <a:sy n="145" d="100"/>
        </p:scale>
        <p:origin x="624" y="10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55" d="100"/>
          <a:sy n="55" d="100"/>
        </p:scale>
        <p:origin x="28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40BE15-B219-455C-925B-3ECFBC126D1E}" type="datetimeFigureOut">
              <a:rPr lang="en-IN" smtClean="0"/>
              <a:t>01-10-2019</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E88576-3CFD-49D7-AA59-A210A7851C7D}" type="slidenum">
              <a:rPr lang="en-IN" smtClean="0"/>
              <a:t>‹#›</a:t>
            </a:fld>
            <a:endParaRPr lang="en-IN" dirty="0"/>
          </a:p>
        </p:txBody>
      </p:sp>
    </p:spTree>
    <p:extLst>
      <p:ext uri="{BB962C8B-B14F-4D97-AF65-F5344CB8AC3E}">
        <p14:creationId xmlns:p14="http://schemas.microsoft.com/office/powerpoint/2010/main" val="283006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71802-8278-40A4-AF5A-6E98D7DEF830}" type="datetimeFigureOut">
              <a:rPr lang="en-US" smtClean="0"/>
              <a:t>10/1/2019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3A65-825A-4F77-9D3F-E239C1633B20}" type="slidenum">
              <a:rPr lang="en-US" smtClean="0"/>
              <a:t>‹#›</a:t>
            </a:fld>
            <a:endParaRPr lang="en-US" dirty="0"/>
          </a:p>
        </p:txBody>
      </p:sp>
    </p:spTree>
    <p:extLst>
      <p:ext uri="{BB962C8B-B14F-4D97-AF65-F5344CB8AC3E}">
        <p14:creationId xmlns:p14="http://schemas.microsoft.com/office/powerpoint/2010/main" val="301444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a:t>
            </a:fld>
            <a:endParaRPr lang="en-US" dirty="0"/>
          </a:p>
        </p:txBody>
      </p:sp>
    </p:spTree>
    <p:extLst>
      <p:ext uri="{BB962C8B-B14F-4D97-AF65-F5344CB8AC3E}">
        <p14:creationId xmlns:p14="http://schemas.microsoft.com/office/powerpoint/2010/main" val="355410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11</a:t>
            </a:fld>
            <a:endParaRPr lang="en-US" dirty="0"/>
          </a:p>
        </p:txBody>
      </p:sp>
    </p:spTree>
    <p:extLst>
      <p:ext uri="{BB962C8B-B14F-4D97-AF65-F5344CB8AC3E}">
        <p14:creationId xmlns:p14="http://schemas.microsoft.com/office/powerpoint/2010/main" val="98293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12</a:t>
            </a:fld>
            <a:endParaRPr lang="en-US" dirty="0"/>
          </a:p>
        </p:txBody>
      </p:sp>
    </p:spTree>
    <p:extLst>
      <p:ext uri="{BB962C8B-B14F-4D97-AF65-F5344CB8AC3E}">
        <p14:creationId xmlns:p14="http://schemas.microsoft.com/office/powerpoint/2010/main" val="1763341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13</a:t>
            </a:fld>
            <a:endParaRPr lang="en-US" dirty="0"/>
          </a:p>
        </p:txBody>
      </p:sp>
    </p:spTree>
    <p:extLst>
      <p:ext uri="{BB962C8B-B14F-4D97-AF65-F5344CB8AC3E}">
        <p14:creationId xmlns:p14="http://schemas.microsoft.com/office/powerpoint/2010/main" val="158402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14</a:t>
            </a:fld>
            <a:endParaRPr lang="en-US" dirty="0"/>
          </a:p>
        </p:txBody>
      </p:sp>
    </p:spTree>
    <p:extLst>
      <p:ext uri="{BB962C8B-B14F-4D97-AF65-F5344CB8AC3E}">
        <p14:creationId xmlns:p14="http://schemas.microsoft.com/office/powerpoint/2010/main" val="2609465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15</a:t>
            </a:fld>
            <a:endParaRPr lang="en-US" dirty="0"/>
          </a:p>
        </p:txBody>
      </p:sp>
    </p:spTree>
    <p:extLst>
      <p:ext uri="{BB962C8B-B14F-4D97-AF65-F5344CB8AC3E}">
        <p14:creationId xmlns:p14="http://schemas.microsoft.com/office/powerpoint/2010/main" val="1842146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16</a:t>
            </a:fld>
            <a:endParaRPr lang="en-US" dirty="0"/>
          </a:p>
        </p:txBody>
      </p:sp>
    </p:spTree>
    <p:extLst>
      <p:ext uri="{BB962C8B-B14F-4D97-AF65-F5344CB8AC3E}">
        <p14:creationId xmlns:p14="http://schemas.microsoft.com/office/powerpoint/2010/main" val="4294810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17</a:t>
            </a:fld>
            <a:endParaRPr lang="en-US" dirty="0"/>
          </a:p>
        </p:txBody>
      </p:sp>
    </p:spTree>
    <p:extLst>
      <p:ext uri="{BB962C8B-B14F-4D97-AF65-F5344CB8AC3E}">
        <p14:creationId xmlns:p14="http://schemas.microsoft.com/office/powerpoint/2010/main" val="1382776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18</a:t>
            </a:fld>
            <a:endParaRPr lang="en-US" dirty="0"/>
          </a:p>
        </p:txBody>
      </p:sp>
    </p:spTree>
    <p:extLst>
      <p:ext uri="{BB962C8B-B14F-4D97-AF65-F5344CB8AC3E}">
        <p14:creationId xmlns:p14="http://schemas.microsoft.com/office/powerpoint/2010/main" val="2984575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19</a:t>
            </a:fld>
            <a:endParaRPr lang="en-US" dirty="0"/>
          </a:p>
        </p:txBody>
      </p:sp>
    </p:spTree>
    <p:extLst>
      <p:ext uri="{BB962C8B-B14F-4D97-AF65-F5344CB8AC3E}">
        <p14:creationId xmlns:p14="http://schemas.microsoft.com/office/powerpoint/2010/main" val="293184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20</a:t>
            </a:fld>
            <a:endParaRPr lang="en-US" dirty="0"/>
          </a:p>
        </p:txBody>
      </p:sp>
    </p:spTree>
    <p:extLst>
      <p:ext uri="{BB962C8B-B14F-4D97-AF65-F5344CB8AC3E}">
        <p14:creationId xmlns:p14="http://schemas.microsoft.com/office/powerpoint/2010/main" val="341367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3</a:t>
            </a:fld>
            <a:endParaRPr lang="en-US" dirty="0"/>
          </a:p>
        </p:txBody>
      </p:sp>
    </p:spTree>
    <p:extLst>
      <p:ext uri="{BB962C8B-B14F-4D97-AF65-F5344CB8AC3E}">
        <p14:creationId xmlns:p14="http://schemas.microsoft.com/office/powerpoint/2010/main" val="3011269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21</a:t>
            </a:fld>
            <a:endParaRPr lang="en-US" dirty="0"/>
          </a:p>
        </p:txBody>
      </p:sp>
    </p:spTree>
    <p:extLst>
      <p:ext uri="{BB962C8B-B14F-4D97-AF65-F5344CB8AC3E}">
        <p14:creationId xmlns:p14="http://schemas.microsoft.com/office/powerpoint/2010/main" val="2799036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22</a:t>
            </a:fld>
            <a:endParaRPr lang="en-US" dirty="0"/>
          </a:p>
        </p:txBody>
      </p:sp>
    </p:spTree>
    <p:extLst>
      <p:ext uri="{BB962C8B-B14F-4D97-AF65-F5344CB8AC3E}">
        <p14:creationId xmlns:p14="http://schemas.microsoft.com/office/powerpoint/2010/main" val="374995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4</a:t>
            </a:fld>
            <a:endParaRPr lang="en-US" dirty="0"/>
          </a:p>
        </p:txBody>
      </p:sp>
    </p:spTree>
    <p:extLst>
      <p:ext uri="{BB962C8B-B14F-4D97-AF65-F5344CB8AC3E}">
        <p14:creationId xmlns:p14="http://schemas.microsoft.com/office/powerpoint/2010/main" val="332685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5</a:t>
            </a:fld>
            <a:endParaRPr lang="en-US" dirty="0"/>
          </a:p>
        </p:txBody>
      </p:sp>
    </p:spTree>
    <p:extLst>
      <p:ext uri="{BB962C8B-B14F-4D97-AF65-F5344CB8AC3E}">
        <p14:creationId xmlns:p14="http://schemas.microsoft.com/office/powerpoint/2010/main" val="7970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6</a:t>
            </a:fld>
            <a:endParaRPr lang="en-US" dirty="0"/>
          </a:p>
        </p:txBody>
      </p:sp>
    </p:spTree>
    <p:extLst>
      <p:ext uri="{BB962C8B-B14F-4D97-AF65-F5344CB8AC3E}">
        <p14:creationId xmlns:p14="http://schemas.microsoft.com/office/powerpoint/2010/main" val="336942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7</a:t>
            </a:fld>
            <a:endParaRPr lang="en-US" dirty="0"/>
          </a:p>
        </p:txBody>
      </p:sp>
    </p:spTree>
    <p:extLst>
      <p:ext uri="{BB962C8B-B14F-4D97-AF65-F5344CB8AC3E}">
        <p14:creationId xmlns:p14="http://schemas.microsoft.com/office/powerpoint/2010/main" val="110302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8</a:t>
            </a:fld>
            <a:endParaRPr lang="en-US" dirty="0"/>
          </a:p>
        </p:txBody>
      </p:sp>
    </p:spTree>
    <p:extLst>
      <p:ext uri="{BB962C8B-B14F-4D97-AF65-F5344CB8AC3E}">
        <p14:creationId xmlns:p14="http://schemas.microsoft.com/office/powerpoint/2010/main" val="3179338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9</a:t>
            </a:fld>
            <a:endParaRPr lang="en-US" dirty="0"/>
          </a:p>
        </p:txBody>
      </p:sp>
    </p:spTree>
    <p:extLst>
      <p:ext uri="{BB962C8B-B14F-4D97-AF65-F5344CB8AC3E}">
        <p14:creationId xmlns:p14="http://schemas.microsoft.com/office/powerpoint/2010/main" val="2344427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10</a:t>
            </a:fld>
            <a:endParaRPr lang="en-US" dirty="0"/>
          </a:p>
        </p:txBody>
      </p:sp>
    </p:spTree>
    <p:extLst>
      <p:ext uri="{BB962C8B-B14F-4D97-AF65-F5344CB8AC3E}">
        <p14:creationId xmlns:p14="http://schemas.microsoft.com/office/powerpoint/2010/main" val="586209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3562350"/>
            <a:ext cx="9144000" cy="99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12" name="Straight Connector 11"/>
          <p:cNvCxnSpPr/>
          <p:nvPr userDrawn="1"/>
        </p:nvCxnSpPr>
        <p:spPr>
          <a:xfrm>
            <a:off x="4038600" y="3714750"/>
            <a:ext cx="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3766505"/>
            <a:ext cx="2590800" cy="55784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191000" y="3588228"/>
            <a:ext cx="4547913" cy="4571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4191000" y="4095750"/>
            <a:ext cx="4572000" cy="381000"/>
          </a:xfrm>
        </p:spPr>
        <p:txBody>
          <a:bodyPr>
            <a:noAutofit/>
          </a:bodyPr>
          <a:lstStyle>
            <a:lvl1pPr marL="342900" indent="-342900">
              <a:buNone/>
              <a:defRPr lang="en-US" sz="1600" dirty="0" smtClean="0">
                <a:solidFill>
                  <a:srgbClr val="29397D"/>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2" name="Title 1"/>
          <p:cNvSpPr>
            <a:spLocks noGrp="1"/>
          </p:cNvSpPr>
          <p:nvPr>
            <p:ph type="title"/>
          </p:nvPr>
        </p:nvSpPr>
        <p:spPr>
          <a:xfrm>
            <a:off x="304800" y="-1"/>
            <a:ext cx="8607224" cy="657741"/>
          </a:xfrm>
        </p:spPr>
        <p:txBody>
          <a:bodyPr vert="horz" lIns="91440" tIns="45720" rIns="91440" bIns="45720" rtlCol="0" anchor="ctr">
            <a:noAutofit/>
          </a:bodyPr>
          <a:lstStyle>
            <a:lvl1pPr>
              <a:defRPr lang="en-US" sz="1800" dirty="0">
                <a:latin typeface="Corbel" panose="020B0503020204020204" pitchFamily="34" charset="0"/>
              </a:defRPr>
            </a:lvl1pPr>
          </a:lstStyle>
          <a:p>
            <a:pPr lvl="0"/>
            <a:endParaRPr lang="en-US" dirty="0"/>
          </a:p>
        </p:txBody>
      </p:sp>
      <p:sp>
        <p:nvSpPr>
          <p:cNvPr id="3" name="Content Placeholder 2"/>
          <p:cNvSpPr>
            <a:spLocks noGrp="1"/>
          </p:cNvSpPr>
          <p:nvPr>
            <p:ph idx="1"/>
          </p:nvPr>
        </p:nvSpPr>
        <p:spPr>
          <a:xfrm>
            <a:off x="304800" y="819150"/>
            <a:ext cx="8610600" cy="3962400"/>
          </a:xfrm>
        </p:spPr>
        <p:txBody>
          <a:bodyPr>
            <a:normAutofit/>
          </a:bodyPr>
          <a:lstStyle>
            <a:lvl1pPr marL="342900" indent="-342900">
              <a:buFont typeface="Arial" pitchFamily="34" charset="0"/>
              <a:buChar char="•"/>
              <a:defRPr sz="2000">
                <a:latin typeface="Corbel" panose="020B0503020204020204" pitchFamily="34" charset="0"/>
              </a:defRPr>
            </a:lvl1pPr>
            <a:lvl2pPr marL="742950" indent="-285750">
              <a:buFont typeface="Arial" pitchFamily="34" charset="0"/>
              <a:buChar char="•"/>
              <a:defRPr sz="1800">
                <a:latin typeface="Corbel" panose="020B0503020204020204" pitchFamily="34" charset="0"/>
              </a:defRPr>
            </a:lvl2pPr>
            <a:lvl3pPr marL="1143000" indent="-228600">
              <a:buFont typeface="Arial" pitchFamily="34" charset="0"/>
              <a:buChar char="•"/>
              <a:defRPr sz="1600">
                <a:latin typeface="Corbel" panose="020B0503020204020204" pitchFamily="34" charset="0"/>
              </a:defRPr>
            </a:lvl3pPr>
            <a:lvl4pPr marL="1600200" indent="-228600">
              <a:buFont typeface="Arial" pitchFamily="34" charset="0"/>
              <a:buChar char="•"/>
              <a:defRPr sz="1400">
                <a:latin typeface="Corbel" panose="020B0503020204020204" pitchFamily="34" charset="0"/>
              </a:defRPr>
            </a:lvl4pPr>
            <a:lvl5pPr marL="2057400" indent="-228600">
              <a:buFont typeface="Arial" pitchFamily="34" charset="0"/>
              <a:buChar char="•"/>
              <a:defRPr sz="1400">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4572000" y="5030446"/>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bg1"/>
                </a:solidFill>
                <a:latin typeface="Corbel" panose="020B0503020204020204" pitchFamily="34" charset="0"/>
              </a:rPr>
              <a:t>Confidential &amp; Restricted</a:t>
            </a:r>
          </a:p>
        </p:txBody>
      </p:sp>
      <p:pic>
        <p:nvPicPr>
          <p:cNvPr id="11"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6" name="Rectangle 15"/>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7" name="Rectangle 16"/>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4" name="Content Placeholder 3"/>
          <p:cNvSpPr>
            <a:spLocks noGrp="1"/>
          </p:cNvSpPr>
          <p:nvPr>
            <p:ph sz="half" idx="2"/>
          </p:nvPr>
        </p:nvSpPr>
        <p:spPr>
          <a:xfrm>
            <a:off x="4648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20" name="Title 1"/>
          <p:cNvSpPr>
            <a:spLocks noGrp="1"/>
          </p:cNvSpPr>
          <p:nvPr>
            <p:ph type="title"/>
          </p:nvPr>
        </p:nvSpPr>
        <p:spPr>
          <a:xfrm>
            <a:off x="304800" y="12921"/>
            <a:ext cx="8370512" cy="644820"/>
          </a:xfrm>
        </p:spPr>
        <p:txBody>
          <a:bodyPr anchor="ctr" anchorCtr="0"/>
          <a:lstStyle>
            <a:lvl1pPr>
              <a:defRPr sz="1800" b="0" i="0">
                <a:latin typeface="Corbel" panose="020B0503020204020204" pitchFamily="34" charset="0"/>
              </a:defRPr>
            </a:lvl1pPr>
          </a:lstStyle>
          <a:p>
            <a:endParaRPr lang="en-US" dirty="0"/>
          </a:p>
        </p:txBody>
      </p:sp>
      <p:sp>
        <p:nvSpPr>
          <p:cNvPr id="11" name="Right Triangle 10"/>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1" name="Rectangle 10"/>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304800" y="0"/>
            <a:ext cx="8610600" cy="657741"/>
          </a:xfrm>
        </p:spPr>
        <p:txBody>
          <a:bodyPr/>
          <a:lstStyle>
            <a:lvl1pPr>
              <a:defRPr sz="1800"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14" name="Right Triangle 13"/>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3562350"/>
            <a:ext cx="9144000" cy="692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5" name="Straight Connector 4"/>
          <p:cNvCxnSpPr/>
          <p:nvPr userDrawn="1"/>
        </p:nvCxnSpPr>
        <p:spPr>
          <a:xfrm>
            <a:off x="3929902" y="3647096"/>
            <a:ext cx="0" cy="5152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7800" y="3721144"/>
            <a:ext cx="1828800" cy="39377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4191000" y="3670521"/>
            <a:ext cx="4547913" cy="457199"/>
          </a:xfrm>
        </p:spPr>
        <p:txBody>
          <a:bodyPr/>
          <a:lstStyle>
            <a:lvl1pPr algn="l">
              <a:defRPr lang="en-US" sz="18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p:bg>
      <p:bgPr>
        <a:solidFill>
          <a:schemeClr val="tx2"/>
        </a:solidFill>
        <a:effectLst/>
      </p:bgPr>
    </p:bg>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72678" y="0"/>
            <a:ext cx="5398645" cy="5143500"/>
          </a:xfrm>
          <a:prstGeom prst="rect">
            <a:avLst/>
          </a:prstGeom>
        </p:spPr>
      </p:pic>
      <p:sp>
        <p:nvSpPr>
          <p:cNvPr id="24" name="Right Triangle 23"/>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p:txBody>
      </p:sp>
      <p:sp>
        <p:nvSpPr>
          <p:cNvPr id="25" name="Rectangle 24"/>
          <p:cNvSpPr/>
          <p:nvPr userDrawn="1"/>
        </p:nvSpPr>
        <p:spPr>
          <a:xfrm>
            <a:off x="781735" y="0"/>
            <a:ext cx="129038" cy="572502"/>
          </a:xfrm>
          <a:prstGeom prst="rect">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userDrawn="1"/>
        </p:nvSpPr>
        <p:spPr>
          <a:xfrm>
            <a:off x="927683" y="297418"/>
            <a:ext cx="135582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Calibri"/>
                <a:ea typeface="+mn-ea"/>
                <a:cs typeface="+mn-cs"/>
              </a:rPr>
              <a:t>Get in touch</a:t>
            </a:r>
            <a:endParaRPr kumimoji="0" lang="en-IN"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userDrawn="1"/>
        </p:nvSpPr>
        <p:spPr>
          <a:xfrm rot="16200000">
            <a:off x="6578027" y="2247098"/>
            <a:ext cx="2922147"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rPr>
              <a:t>THANK  YOU!</a:t>
            </a:r>
          </a:p>
        </p:txBody>
      </p:sp>
      <p:sp>
        <p:nvSpPr>
          <p:cNvPr id="28" name="Rectangle 27"/>
          <p:cNvSpPr/>
          <p:nvPr userDrawn="1"/>
        </p:nvSpPr>
        <p:spPr>
          <a:xfrm>
            <a:off x="927683" y="1158902"/>
            <a:ext cx="2055371" cy="14619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USA</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North America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Tualatin</a:t>
            </a:r>
            <a:r>
              <a:rPr kumimoji="0" lang="en-IN" sz="800" b="0" i="0" u="none" strike="noStrike" kern="1200" cap="none" spc="0" normalizeH="0" baseline="0" noProof="0" dirty="0">
                <a:ln>
                  <a:noFill/>
                </a:ln>
                <a:solidFill>
                  <a:prstClr val="white"/>
                </a:solidFill>
                <a:effectLst/>
                <a:uLnTx/>
                <a:uFillTx/>
                <a:latin typeface="Calibri"/>
                <a:ea typeface="+mn-ea"/>
                <a:cs typeface="+mn-cs"/>
              </a:rPr>
              <a:t>: 7565 SW Mohawk St.,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+1 503 636 3737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Dallas</a:t>
            </a:r>
            <a:r>
              <a:rPr kumimoji="0" lang="en-IN" sz="800" b="0" i="0" u="none" strike="noStrike" kern="1200" cap="none" spc="0" normalizeH="0" baseline="0" noProof="0" dirty="0">
                <a:ln>
                  <a:noFill/>
                </a:ln>
                <a:solidFill>
                  <a:prstClr val="white"/>
                </a:solidFill>
                <a:effectLst/>
                <a:uLnTx/>
                <a:uFillTx/>
                <a:latin typeface="Calibri"/>
                <a:ea typeface="+mn-ea"/>
                <a:cs typeface="+mn-cs"/>
              </a:rPr>
              <a:t>: 1333, Corporate Dr., Suite 101, Irving </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+1 972 201 9009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New York</a:t>
            </a:r>
            <a:r>
              <a:rPr kumimoji="0" lang="en-IN" sz="800" b="0" i="0" u="none" strike="noStrike" kern="1200" cap="none" spc="0" normalizeH="0" baseline="0" noProof="0" dirty="0">
                <a:ln>
                  <a:noFill/>
                </a:ln>
                <a:solidFill>
                  <a:prstClr val="white"/>
                </a:solidFill>
                <a:effectLst/>
                <a:uLnTx/>
                <a:uFillTx/>
                <a:latin typeface="Calibri"/>
                <a:ea typeface="+mn-ea"/>
                <a:cs typeface="+mn-cs"/>
              </a:rPr>
              <a:t>: 1 Bridge Street, Irvington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+1 646 403 8158</a:t>
            </a:r>
          </a:p>
        </p:txBody>
      </p:sp>
      <p:sp>
        <p:nvSpPr>
          <p:cNvPr id="29" name="Rectangle 28"/>
          <p:cNvSpPr/>
          <p:nvPr userDrawn="1"/>
        </p:nvSpPr>
        <p:spPr>
          <a:xfrm>
            <a:off x="5506135" y="2266950"/>
            <a:ext cx="1720343" cy="15850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INDIA</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Prodapt Solutions Pvt. Ltd. </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Chennai:</a:t>
            </a:r>
            <a:r>
              <a:rPr kumimoji="0" lang="en-IN" sz="800" b="0" i="0" u="none" strike="noStrike" kern="1200" cap="none" spc="0" normalizeH="0" baseline="0" noProof="0" dirty="0">
                <a:ln>
                  <a:noFill/>
                </a:ln>
                <a:solidFill>
                  <a:prstClr val="white"/>
                </a:solidFill>
                <a:effectLst/>
                <a:uLnTx/>
                <a:uFillTx/>
                <a:latin typeface="Calibri"/>
                <a:ea typeface="+mn-ea"/>
                <a:cs typeface="+mn-cs"/>
              </a:rPr>
              <a:t> Prince Infocity II, OMR</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“Chennai One” SEZ, Thoraipakkam</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4230 2300</a:t>
            </a:r>
            <a:br>
              <a:rPr kumimoji="0" lang="en-IN" sz="800" b="0" i="0" u="none" strike="noStrike" kern="1200" cap="none" spc="0" normalizeH="0" baseline="0" noProof="0" dirty="0">
                <a:ln>
                  <a:noFill/>
                </a:ln>
                <a:solidFill>
                  <a:prstClr val="white"/>
                </a:solidFill>
                <a:effectLst/>
                <a:uLnTx/>
                <a:uFillTx/>
                <a:latin typeface="Calibri"/>
                <a:ea typeface="+mn-ea"/>
                <a:cs typeface="+mn-cs"/>
              </a:rPr>
            </a:b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Bangalore: </a:t>
            </a:r>
            <a:r>
              <a:rPr kumimoji="0" lang="en-IN" sz="800" b="0" i="0" u="none" strike="noStrike" kern="1200" cap="none" spc="0" normalizeH="0" baseline="0" noProof="0" dirty="0">
                <a:ln>
                  <a:noFill/>
                </a:ln>
                <a:solidFill>
                  <a:prstClr val="white"/>
                </a:solidFill>
                <a:effectLst/>
                <a:uLnTx/>
                <a:uFillTx/>
                <a:latin typeface="Calibri"/>
                <a:ea typeface="+mn-ea"/>
                <a:cs typeface="+mn-cs"/>
              </a:rPr>
              <a:t>“CareerNet Campus”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2</a:t>
            </a:r>
            <a:r>
              <a:rPr kumimoji="0" lang="en-IN" sz="800" b="0" i="0" u="none" strike="noStrike" kern="1200" cap="none" spc="0" normalizeH="0" baseline="30000" noProof="0" dirty="0">
                <a:ln>
                  <a:noFill/>
                </a:ln>
                <a:solidFill>
                  <a:prstClr val="white"/>
                </a:solidFill>
                <a:effectLst/>
                <a:uLnTx/>
                <a:uFillTx/>
                <a:latin typeface="Calibri"/>
                <a:ea typeface="+mn-ea"/>
                <a:cs typeface="+mn-cs"/>
              </a:rPr>
              <a:t>nd</a:t>
            </a:r>
            <a:r>
              <a:rPr kumimoji="0" lang="en-IN" sz="800" b="0" i="0" u="none" strike="noStrike" kern="1200" cap="none" spc="0" normalizeH="0" baseline="0" noProof="0" dirty="0">
                <a:ln>
                  <a:noFill/>
                </a:ln>
                <a:solidFill>
                  <a:prstClr val="white"/>
                </a:solidFill>
                <a:effectLst/>
                <a:uLnTx/>
                <a:uFillTx/>
                <a:latin typeface="Calibri"/>
                <a:ea typeface="+mn-ea"/>
                <a:cs typeface="+mn-cs"/>
              </a:rPr>
              <a:t> floor, No. 53, Devarabisana Halli,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p:txBody>
      </p:sp>
      <p:sp>
        <p:nvSpPr>
          <p:cNvPr id="30" name="Rectangle 29"/>
          <p:cNvSpPr/>
          <p:nvPr userDrawn="1"/>
        </p:nvSpPr>
        <p:spPr>
          <a:xfrm>
            <a:off x="5506135" y="1158902"/>
            <a:ext cx="1321196"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SOUTH AFRICA</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800" b="1"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Prodapt SA (Pty) Ltd.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Johannesburg</a:t>
            </a:r>
            <a:r>
              <a:rPr kumimoji="0" lang="en-IN" sz="800" b="0" i="0" u="none" strike="noStrike" kern="1200" cap="none" spc="0" normalizeH="0" baseline="0" noProof="0" dirty="0">
                <a:ln>
                  <a:noFill/>
                </a:ln>
                <a:solidFill>
                  <a:prstClr val="white"/>
                </a:solidFill>
                <a:effectLst/>
                <a:uLnTx/>
                <a:uFillTx/>
                <a:latin typeface="Calibri"/>
                <a:ea typeface="+mn-ea"/>
                <a:cs typeface="+mn-cs"/>
              </a:rPr>
              <a:t>: No.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3rd Avenue, Rivonia</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+27 (0) 11 259 4000</a:t>
            </a:r>
          </a:p>
        </p:txBody>
      </p:sp>
      <p:sp>
        <p:nvSpPr>
          <p:cNvPr id="31" name="Rectangle 30"/>
          <p:cNvSpPr/>
          <p:nvPr userDrawn="1"/>
        </p:nvSpPr>
        <p:spPr>
          <a:xfrm>
            <a:off x="3220135" y="2266950"/>
            <a:ext cx="1939955" cy="169277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EUROPE</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Solutions Europe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Amsterdam</a:t>
            </a:r>
            <a:r>
              <a:rPr kumimoji="0" lang="nl-NL" sz="800" b="0" i="0" u="none" strike="noStrike" kern="1200" cap="none" spc="0" normalizeH="0" baseline="0" noProof="0" dirty="0">
                <a:ln>
                  <a:noFill/>
                </a:ln>
                <a:solidFill>
                  <a:prstClr val="white"/>
                </a:solidFill>
                <a:effectLst/>
                <a:uLnTx/>
                <a:uFillTx/>
                <a:latin typeface="Calibri"/>
                <a:ea typeface="+mn-ea"/>
                <a:cs typeface="+mn-cs"/>
              </a:rPr>
              <a:t>: Zekeringstraat 17A, 1014 BM</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20 4895711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Consulting BV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Rijswijk</a:t>
            </a:r>
            <a:r>
              <a:rPr kumimoji="0" lang="nl-NL" sz="800" b="0" i="0" u="none" strike="noStrike" kern="1200" cap="none" spc="0" normalizeH="0" baseline="0" noProof="0" dirty="0">
                <a:ln>
                  <a:noFill/>
                </a:ln>
                <a:solidFill>
                  <a:prstClr val="white"/>
                </a:solidFill>
                <a:effectLst/>
                <a:uLnTx/>
                <a:uFillTx/>
                <a:latin typeface="Calibri"/>
                <a:ea typeface="+mn-ea"/>
                <a:cs typeface="+mn-cs"/>
              </a:rPr>
              <a:t>: De Bruyn Kopsstraat 14</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70 4140722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dirty="0">
                <a:ln>
                  <a:noFill/>
                </a:ln>
                <a:solidFill>
                  <a:prstClr val="white"/>
                </a:solidFill>
                <a:effectLst/>
                <a:uLnTx/>
                <a:uFillTx/>
                <a:latin typeface="Calibri"/>
                <a:ea typeface="+mn-ea"/>
                <a:cs typeface="+mn-cs"/>
              </a:rPr>
              <a:t>Prodapt Germany GmbH</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1" i="0" u="none" strike="noStrike" kern="1200" cap="none" spc="0" normalizeH="0" baseline="0" noProof="0" dirty="0">
                <a:ln>
                  <a:noFill/>
                </a:ln>
                <a:solidFill>
                  <a:prstClr val="white"/>
                </a:solidFill>
                <a:effectLst/>
                <a:uLnTx/>
                <a:uFillTx/>
                <a:latin typeface="Calibri"/>
                <a:ea typeface="+mn-ea"/>
                <a:cs typeface="+mn-cs"/>
              </a:rPr>
              <a:t>Aschheim:</a:t>
            </a:r>
            <a:r>
              <a:rPr kumimoji="0" lang="de-DE" sz="800" b="0" i="0" u="none" strike="noStrike" kern="1200" cap="none" spc="0" normalizeH="0" baseline="0" noProof="0" dirty="0">
                <a:ln>
                  <a:noFill/>
                </a:ln>
                <a:solidFill>
                  <a:prstClr val="white"/>
                </a:solidFill>
                <a:effectLst/>
                <a:uLnTx/>
                <a:uFillTx/>
                <a:latin typeface="Calibri"/>
                <a:ea typeface="+mn-ea"/>
                <a:cs typeface="+mn-cs"/>
              </a:rPr>
              <a:t> Sonnenstraße 31, 85609</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0" i="0" u="none" strike="noStrike" kern="1200" cap="none" spc="0" normalizeH="0" baseline="0" noProof="0" dirty="0">
                <a:ln>
                  <a:noFill/>
                </a:ln>
                <a:solidFill>
                  <a:prstClr val="white"/>
                </a:solidFill>
                <a:effectLst/>
                <a:uLnTx/>
                <a:uFillTx/>
                <a:latin typeface="Calibri"/>
                <a:ea typeface="+mn-ea"/>
                <a:cs typeface="+mn-cs"/>
              </a:rPr>
              <a:t>Germany</a:t>
            </a: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userDrawn="1"/>
        </p:nvSpPr>
        <p:spPr>
          <a:xfrm>
            <a:off x="3220135" y="1158902"/>
            <a:ext cx="1372492"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UK</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(UK) Limited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Reading: </a:t>
            </a:r>
            <a:r>
              <a:rPr kumimoji="0" lang="en-IN" sz="800" b="0" i="0" u="none" strike="noStrike" kern="1200" cap="none" spc="0" normalizeH="0" baseline="0" noProof="0" dirty="0">
                <a:ln>
                  <a:noFill/>
                </a:ln>
                <a:solidFill>
                  <a:prstClr val="white"/>
                </a:solidFill>
                <a:effectLst/>
                <a:uLnTx/>
                <a:uFillTx/>
                <a:latin typeface="Calibri"/>
                <a:ea typeface="+mn-ea"/>
                <a:cs typeface="+mn-cs"/>
              </a:rPr>
              <a:t>Davidson House,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The Forbury, RG1 3EU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+44 (0) 11 8900 1068</a:t>
            </a:r>
          </a:p>
        </p:txBody>
      </p:sp>
      <p:sp>
        <p:nvSpPr>
          <p:cNvPr id="33" name="Rectangle 32"/>
          <p:cNvSpPr/>
          <p:nvPr userDrawn="1"/>
        </p:nvSpPr>
        <p:spPr>
          <a:xfrm>
            <a:off x="927683" y="2876550"/>
            <a:ext cx="1502334" cy="7232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CANADA</a:t>
            </a:r>
            <a:br>
              <a:rPr kumimoji="0" lang="en-IN" sz="800" b="1" i="0" u="none" strike="noStrike" kern="1200" cap="none" spc="0" normalizeH="0" baseline="0" noProof="0" dirty="0">
                <a:ln>
                  <a:noFill/>
                </a:ln>
                <a:solidFill>
                  <a:prstClr val="white"/>
                </a:solidFill>
                <a:effectLst/>
                <a:uLnTx/>
                <a:uFillTx/>
                <a:latin typeface="Calibri"/>
                <a:ea typeface="+mn-ea"/>
                <a:cs typeface="+mn-cs"/>
              </a:rPr>
            </a:b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Canada Inc.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Vancouver: </a:t>
            </a:r>
            <a:r>
              <a:rPr kumimoji="0" lang="en-IN" sz="800" b="0" i="0" u="none" strike="noStrike" kern="1200" cap="none" spc="0" normalizeH="0" baseline="0" noProof="0" dirty="0">
                <a:ln>
                  <a:noFill/>
                </a:ln>
                <a:solidFill>
                  <a:prstClr val="white"/>
                </a:solidFill>
                <a:effectLst/>
                <a:uLnTx/>
                <a:uFillTx/>
                <a:latin typeface="Calibri"/>
                <a:ea typeface="+mn-ea"/>
                <a:cs typeface="+mn-cs"/>
              </a:rPr>
              <a:t>777, Hornby Street,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0" i="0" u="none" strike="noStrike" kern="1200" cap="none" spc="0" normalizeH="0" baseline="0" noProof="0" dirty="0">
                <a:ln>
                  <a:noFill/>
                </a:ln>
                <a:solidFill>
                  <a:prstClr val="white"/>
                </a:solidFill>
                <a:effectLst/>
                <a:uLnTx/>
                <a:uFillTx/>
                <a:latin typeface="Calibri"/>
                <a:ea typeface="+mn-ea"/>
                <a:cs typeface="+mn-cs"/>
              </a:rPr>
              <a:t>Suite 600, BC V6Z 1S4</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4" name="Straight Connector 33"/>
          <p:cNvCxnSpPr/>
          <p:nvPr userDrawn="1"/>
        </p:nvCxnSpPr>
        <p:spPr>
          <a:xfrm>
            <a:off x="1010335" y="272415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296335" y="2166620"/>
            <a:ext cx="1981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userDrawn="1"/>
        </p:nvGrpSpPr>
        <p:grpSpPr>
          <a:xfrm>
            <a:off x="781735" y="1099073"/>
            <a:ext cx="6553200" cy="2860648"/>
            <a:chOff x="781735" y="1099073"/>
            <a:chExt cx="6553200" cy="2860648"/>
          </a:xfrm>
        </p:grpSpPr>
        <p:cxnSp>
          <p:nvCxnSpPr>
            <p:cNvPr id="37" name="Straight Connector 36"/>
            <p:cNvCxnSpPr/>
            <p:nvPr userDrawn="1"/>
          </p:nvCxnSpPr>
          <p:spPr>
            <a:xfrm>
              <a:off x="2991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277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7817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3349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a:off x="5582335" y="2166620"/>
            <a:ext cx="1758870" cy="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2" descr="D:\work\Laptop\office purpose\prodapt_Logos\prodapt_logo.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149337" y="4552950"/>
            <a:ext cx="1212930" cy="333770"/>
          </a:xfrm>
          <a:prstGeom prst="rect">
            <a:avLst/>
          </a:prstGeom>
          <a:noFill/>
        </p:spPr>
      </p:pic>
      <p:sp>
        <p:nvSpPr>
          <p:cNvPr id="43" name="Rectangle 42"/>
          <p:cNvSpPr/>
          <p:nvPr userDrawn="1"/>
        </p:nvSpPr>
        <p:spPr>
          <a:xfrm>
            <a:off x="927683" y="4604419"/>
            <a:ext cx="1253869"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white"/>
                </a:solidFill>
                <a:effectLst/>
                <a:uLnTx/>
                <a:uFillTx/>
                <a:latin typeface="Calibri"/>
                <a:ea typeface="+mn-ea"/>
                <a:cs typeface="+mn-cs"/>
              </a:rPr>
              <a:t>insights@prodapt.com</a:t>
            </a:r>
          </a:p>
        </p:txBody>
      </p:sp>
    </p:spTree>
    <p:extLst>
      <p:ext uri="{BB962C8B-B14F-4D97-AF65-F5344CB8AC3E}">
        <p14:creationId xmlns:p14="http://schemas.microsoft.com/office/powerpoint/2010/main" val="4278541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0"/>
            <a:ext cx="8610600" cy="666750"/>
          </a:xfrm>
          <a:prstGeom prst="rect">
            <a:avLst/>
          </a:prstGeom>
        </p:spPr>
        <p:txBody>
          <a:bodyPr vert="horz" lIns="91440" tIns="45720" rIns="91440" bIns="45720" rtlCol="0" anchor="ctr">
            <a:noAutofit/>
          </a:bodyPr>
          <a:lstStyle/>
          <a:p>
            <a:pPr lvl="0"/>
            <a:r>
              <a:rPr lang="en-US" dirty="0"/>
              <a:t>Click to edit Master title style</a:t>
            </a:r>
          </a:p>
        </p:txBody>
      </p:sp>
      <p:sp>
        <p:nvSpPr>
          <p:cNvPr id="3" name="Text Placeholder 2"/>
          <p:cNvSpPr>
            <a:spLocks noGrp="1"/>
          </p:cNvSpPr>
          <p:nvPr>
            <p:ph type="body" idx="1"/>
          </p:nvPr>
        </p:nvSpPr>
        <p:spPr>
          <a:xfrm>
            <a:off x="304800" y="819150"/>
            <a:ext cx="8610600" cy="3962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1" r:id="rId5"/>
    <p:sldLayoutId id="2147483656" r:id="rId6"/>
  </p:sldLayoutIdLst>
  <p:hf hdr="0" ftr="0" dt="0"/>
  <p:txStyles>
    <p:titleStyle>
      <a:lvl1pPr algn="l" defTabSz="914400" rtl="0" eaLnBrk="1" latinLnBrk="0" hangingPunct="1">
        <a:spcBef>
          <a:spcPct val="0"/>
        </a:spcBef>
        <a:buNone/>
        <a:defRPr lang="en-US" sz="2000" b="0" i="0" kern="1200" dirty="0">
          <a:solidFill>
            <a:schemeClr val="tx2"/>
          </a:solidFill>
          <a:latin typeface="Corbel" panose="020B0503020204020204" pitchFamily="34" charset="0"/>
          <a:ea typeface="+mj-ea"/>
          <a:cs typeface="Corbel" panose="020B05030202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AF5E1E-3E32-4593-BE7F-6EAB12FB7507}"/>
              </a:ext>
            </a:extLst>
          </p:cNvPr>
          <p:cNvSpPr>
            <a:spLocks noGrp="1"/>
          </p:cNvSpPr>
          <p:nvPr>
            <p:ph type="sldNum" sz="quarter" idx="4"/>
          </p:nvPr>
        </p:nvSpPr>
        <p:spPr/>
        <p:txBody>
          <a:bodyPr/>
          <a:lstStyle/>
          <a:p>
            <a:fld id="{B6F15528-21DE-4FAA-801E-634DDDAF4B2B}" type="slidenum">
              <a:rPr lang="en-US" smtClean="0"/>
              <a:pPr/>
              <a:t>1</a:t>
            </a:fld>
            <a:endParaRPr lang="en-US" dirty="0"/>
          </a:p>
        </p:txBody>
      </p:sp>
      <p:pic>
        <p:nvPicPr>
          <p:cNvPr id="2050" name="Picture 2" descr="Image result for devops poster">
            <a:extLst>
              <a:ext uri="{FF2B5EF4-FFF2-40B4-BE49-F238E27FC236}">
                <a16:creationId xmlns:a16="http://schemas.microsoft.com/office/drawing/2014/main" id="{48D74183-09C2-43A8-907C-E16819088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DA16AA-174E-4838-94CC-D6448DB7BBF2}"/>
              </a:ext>
            </a:extLst>
          </p:cNvPr>
          <p:cNvSpPr txBox="1"/>
          <p:nvPr/>
        </p:nvSpPr>
        <p:spPr>
          <a:xfrm>
            <a:off x="6705600" y="4400550"/>
            <a:ext cx="1893082" cy="369332"/>
          </a:xfrm>
          <a:prstGeom prst="rect">
            <a:avLst/>
          </a:prstGeom>
          <a:noFill/>
        </p:spPr>
        <p:txBody>
          <a:bodyPr wrap="none" rtlCol="0">
            <a:spAutoFit/>
          </a:bodyPr>
          <a:lstStyle/>
          <a:p>
            <a:r>
              <a:rPr lang="en-US" dirty="0">
                <a:solidFill>
                  <a:schemeClr val="bg1">
                    <a:lumMod val="95000"/>
                  </a:schemeClr>
                </a:solidFill>
              </a:rPr>
              <a:t>Gopala Krishnan C</a:t>
            </a:r>
          </a:p>
        </p:txBody>
      </p:sp>
    </p:spTree>
    <p:extLst>
      <p:ext uri="{BB962C8B-B14F-4D97-AF65-F5344CB8AC3E}">
        <p14:creationId xmlns:p14="http://schemas.microsoft.com/office/powerpoint/2010/main" val="261900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10</a:t>
            </a:fld>
            <a:endParaRPr lang="en-US" dirty="0"/>
          </a:p>
        </p:txBody>
      </p:sp>
      <p:sp>
        <p:nvSpPr>
          <p:cNvPr id="3" name="Rectangle 2">
            <a:extLst>
              <a:ext uri="{FF2B5EF4-FFF2-40B4-BE49-F238E27FC236}">
                <a16:creationId xmlns:a16="http://schemas.microsoft.com/office/drawing/2014/main" id="{A15F3A09-806E-4FFB-86E5-88EE56F2581A}"/>
              </a:ext>
            </a:extLst>
          </p:cNvPr>
          <p:cNvSpPr/>
          <p:nvPr/>
        </p:nvSpPr>
        <p:spPr>
          <a:xfrm>
            <a:off x="214700" y="742950"/>
            <a:ext cx="8700700" cy="738664"/>
          </a:xfrm>
          <a:prstGeom prst="rect">
            <a:avLst/>
          </a:prstGeom>
        </p:spPr>
        <p:txBody>
          <a:bodyPr wrap="square">
            <a:spAutoFit/>
          </a:bodyPr>
          <a:lstStyle/>
          <a:p>
            <a:r>
              <a:rPr lang="en-IN" sz="1400" b="1" dirty="0">
                <a:solidFill>
                  <a:srgbClr val="3A3A3A"/>
                </a:solidFill>
              </a:rPr>
              <a:t>Branching:( Git checkout, Git branch)</a:t>
            </a:r>
          </a:p>
          <a:p>
            <a:r>
              <a:rPr lang="en-IN" sz="1400" dirty="0">
                <a:solidFill>
                  <a:srgbClr val="3A3A3A"/>
                </a:solidFill>
              </a:rPr>
              <a:t>Now that we are a bit familiar with let’s take a step further and discuss one of the most important operations of Git branching.</a:t>
            </a:r>
          </a:p>
        </p:txBody>
      </p:sp>
      <p:sp>
        <p:nvSpPr>
          <p:cNvPr id="5" name="Rectangle 4">
            <a:extLst>
              <a:ext uri="{FF2B5EF4-FFF2-40B4-BE49-F238E27FC236}">
                <a16:creationId xmlns:a16="http://schemas.microsoft.com/office/drawing/2014/main" id="{44F3C6EE-DC05-4CAA-A720-F34438899880}"/>
              </a:ext>
            </a:extLst>
          </p:cNvPr>
          <p:cNvSpPr/>
          <p:nvPr/>
        </p:nvSpPr>
        <p:spPr>
          <a:xfrm>
            <a:off x="214700" y="1481614"/>
            <a:ext cx="1183401" cy="369332"/>
          </a:xfrm>
          <a:prstGeom prst="rect">
            <a:avLst/>
          </a:prstGeom>
        </p:spPr>
        <p:txBody>
          <a:bodyPr wrap="none">
            <a:spAutoFit/>
          </a:bodyPr>
          <a:lstStyle/>
          <a:p>
            <a:r>
              <a:rPr lang="en-IN" dirty="0">
                <a:solidFill>
                  <a:srgbClr val="3A3A3A"/>
                </a:solidFill>
              </a:rPr>
              <a:t>Branching:</a:t>
            </a:r>
          </a:p>
        </p:txBody>
      </p:sp>
      <p:pic>
        <p:nvPicPr>
          <p:cNvPr id="1026" name="Picture 2" descr="branching">
            <a:extLst>
              <a:ext uri="{FF2B5EF4-FFF2-40B4-BE49-F238E27FC236}">
                <a16:creationId xmlns:a16="http://schemas.microsoft.com/office/drawing/2014/main" id="{144C9BD2-63FA-4DA8-8E9F-39DED7DE3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83304"/>
            <a:ext cx="4419600" cy="13460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EBAA1E7-0645-495C-BCD6-0A67F9B87145}"/>
              </a:ext>
            </a:extLst>
          </p:cNvPr>
          <p:cNvSpPr/>
          <p:nvPr/>
        </p:nvSpPr>
        <p:spPr>
          <a:xfrm>
            <a:off x="216892" y="2876550"/>
            <a:ext cx="8466531" cy="954107"/>
          </a:xfrm>
          <a:prstGeom prst="rect">
            <a:avLst/>
          </a:prstGeom>
        </p:spPr>
        <p:txBody>
          <a:bodyPr wrap="square">
            <a:spAutoFit/>
          </a:bodyPr>
          <a:lstStyle/>
          <a:p>
            <a:r>
              <a:rPr lang="en-IN" sz="1400" dirty="0">
                <a:solidFill>
                  <a:srgbClr val="3A3A3A"/>
                </a:solidFill>
              </a:rPr>
              <a:t>For instance, if you are on the master branch and want to create a new branch to add a feature in the main project.</a:t>
            </a:r>
            <a:br>
              <a:rPr lang="en-IN" sz="1400" dirty="0"/>
            </a:br>
            <a:r>
              <a:rPr lang="en-IN" sz="1400" dirty="0">
                <a:solidFill>
                  <a:srgbClr val="3A3A3A"/>
                </a:solidFill>
              </a:rPr>
              <a:t>Step-1:  Run Git checkout -b &lt;new branch name&gt;</a:t>
            </a:r>
            <a:br>
              <a:rPr lang="en-IN" sz="1400" dirty="0"/>
            </a:br>
            <a:r>
              <a:rPr lang="en-IN" sz="1400" dirty="0">
                <a:solidFill>
                  <a:srgbClr val="3A3A3A"/>
                </a:solidFill>
              </a:rPr>
              <a:t>Step-2: Use Git branch now to confirm that your branch is created</a:t>
            </a:r>
            <a:endParaRPr lang="en-US" sz="1400" dirty="0"/>
          </a:p>
        </p:txBody>
      </p:sp>
      <p:sp>
        <p:nvSpPr>
          <p:cNvPr id="8" name="Rectangle 7">
            <a:extLst>
              <a:ext uri="{FF2B5EF4-FFF2-40B4-BE49-F238E27FC236}">
                <a16:creationId xmlns:a16="http://schemas.microsoft.com/office/drawing/2014/main" id="{DF956B13-E03E-4533-B100-57F624771B29}"/>
              </a:ext>
            </a:extLst>
          </p:cNvPr>
          <p:cNvSpPr/>
          <p:nvPr/>
        </p:nvSpPr>
        <p:spPr>
          <a:xfrm>
            <a:off x="214700" y="3830657"/>
            <a:ext cx="8712408" cy="523220"/>
          </a:xfrm>
          <a:prstGeom prst="rect">
            <a:avLst/>
          </a:prstGeom>
        </p:spPr>
        <p:txBody>
          <a:bodyPr wrap="square">
            <a:spAutoFit/>
          </a:bodyPr>
          <a:lstStyle/>
          <a:p>
            <a:r>
              <a:rPr lang="en-IN" sz="1400" b="1" dirty="0">
                <a:solidFill>
                  <a:srgbClr val="3A3A3A"/>
                </a:solidFill>
              </a:rPr>
              <a:t>Note:</a:t>
            </a:r>
            <a:r>
              <a:rPr lang="en-IN" sz="1400" dirty="0">
                <a:solidFill>
                  <a:srgbClr val="3A3A3A"/>
                </a:solidFill>
              </a:rPr>
              <a:t> Now, you must be wondering how to change branch in git to master branch right? Use the following command:</a:t>
            </a:r>
            <a:br>
              <a:rPr lang="en-IN" sz="1400" dirty="0"/>
            </a:br>
            <a:r>
              <a:rPr lang="en-IN" sz="1400" dirty="0">
                <a:solidFill>
                  <a:srgbClr val="3A3A3A"/>
                </a:solidFill>
              </a:rPr>
              <a:t>git checkout master</a:t>
            </a:r>
            <a:endParaRPr lang="en-US" sz="1400" dirty="0"/>
          </a:p>
        </p:txBody>
      </p:sp>
    </p:spTree>
    <p:extLst>
      <p:ext uri="{BB962C8B-B14F-4D97-AF65-F5344CB8AC3E}">
        <p14:creationId xmlns:p14="http://schemas.microsoft.com/office/powerpoint/2010/main" val="313100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11</a:t>
            </a:fld>
            <a:endParaRPr lang="en-US" dirty="0"/>
          </a:p>
        </p:txBody>
      </p:sp>
      <p:sp>
        <p:nvSpPr>
          <p:cNvPr id="6" name="Rectangle 5">
            <a:extLst>
              <a:ext uri="{FF2B5EF4-FFF2-40B4-BE49-F238E27FC236}">
                <a16:creationId xmlns:a16="http://schemas.microsoft.com/office/drawing/2014/main" id="{CA652736-DC0A-410E-81D2-6DD8465E4575}"/>
              </a:ext>
            </a:extLst>
          </p:cNvPr>
          <p:cNvSpPr/>
          <p:nvPr/>
        </p:nvSpPr>
        <p:spPr>
          <a:xfrm>
            <a:off x="98128" y="742950"/>
            <a:ext cx="8741072" cy="954107"/>
          </a:xfrm>
          <a:prstGeom prst="rect">
            <a:avLst/>
          </a:prstGeom>
        </p:spPr>
        <p:txBody>
          <a:bodyPr wrap="square">
            <a:spAutoFit/>
          </a:bodyPr>
          <a:lstStyle/>
          <a:p>
            <a:r>
              <a:rPr lang="en-IN" sz="1400" b="1" dirty="0">
                <a:solidFill>
                  <a:srgbClr val="3A3A3A"/>
                </a:solidFill>
              </a:rPr>
              <a:t>Merging: (Git checkout, Git add, Git log, Git merge, merging conflicts, rebasing):</a:t>
            </a:r>
          </a:p>
          <a:p>
            <a:r>
              <a:rPr lang="en-IN" sz="1400" dirty="0">
                <a:solidFill>
                  <a:srgbClr val="3A3A3A"/>
                </a:solidFill>
              </a:rPr>
              <a:t>Now that we have learned how to create a branch and work on a branch, let us take a look at merge feature of Git by merging a branch into the master branch.</a:t>
            </a:r>
            <a:br>
              <a:rPr lang="en-IN" sz="1400" dirty="0">
                <a:solidFill>
                  <a:srgbClr val="3A3A3A"/>
                </a:solidFill>
              </a:rPr>
            </a:br>
            <a:r>
              <a:rPr lang="en-IN" sz="1400" dirty="0">
                <a:solidFill>
                  <a:srgbClr val="3A3A3A"/>
                </a:solidFill>
              </a:rPr>
              <a:t>Further in this git tutorial, let’s understand merging with an example. Say, we have a master and a feature branch.</a:t>
            </a:r>
            <a:endParaRPr lang="en-IN" sz="1400" b="0" i="0" dirty="0">
              <a:solidFill>
                <a:srgbClr val="3A3A3A"/>
              </a:solidFill>
              <a:effectLst/>
            </a:endParaRPr>
          </a:p>
        </p:txBody>
      </p:sp>
      <p:pic>
        <p:nvPicPr>
          <p:cNvPr id="2050" name="Picture 2" descr="Merging git">
            <a:extLst>
              <a:ext uri="{FF2B5EF4-FFF2-40B4-BE49-F238E27FC236}">
                <a16:creationId xmlns:a16="http://schemas.microsoft.com/office/drawing/2014/main" id="{5436A222-1FD7-4FE9-B79E-65DBB1CF7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82267"/>
            <a:ext cx="2592923" cy="12018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rging git 2">
            <a:extLst>
              <a:ext uri="{FF2B5EF4-FFF2-40B4-BE49-F238E27FC236}">
                <a16:creationId xmlns:a16="http://schemas.microsoft.com/office/drawing/2014/main" id="{BDB3092B-8F4F-4541-8D7B-0DF88EEBB1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814484"/>
            <a:ext cx="3657600" cy="118459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6009FAE-11B0-444B-9B11-574DBF73CC09}"/>
              </a:ext>
            </a:extLst>
          </p:cNvPr>
          <p:cNvSpPr/>
          <p:nvPr/>
        </p:nvSpPr>
        <p:spPr>
          <a:xfrm>
            <a:off x="225488" y="3111705"/>
            <a:ext cx="8080312" cy="523220"/>
          </a:xfrm>
          <a:prstGeom prst="rect">
            <a:avLst/>
          </a:prstGeom>
        </p:spPr>
        <p:txBody>
          <a:bodyPr wrap="square">
            <a:spAutoFit/>
          </a:bodyPr>
          <a:lstStyle/>
          <a:p>
            <a:r>
              <a:rPr lang="en-IN" sz="1400" dirty="0">
                <a:solidFill>
                  <a:srgbClr val="3A3A3A"/>
                </a:solidFill>
              </a:rPr>
              <a:t>Merging git</a:t>
            </a:r>
            <a:br>
              <a:rPr lang="en-IN" sz="1400" dirty="0"/>
            </a:br>
            <a:r>
              <a:rPr lang="en-IN" sz="1400" dirty="0">
                <a:solidFill>
                  <a:srgbClr val="3A3A3A"/>
                </a:solidFill>
              </a:rPr>
              <a:t>The merge commit represents every change that has occurred on feature since it branched from master.</a:t>
            </a:r>
            <a:endParaRPr lang="en-US" sz="1400" dirty="0"/>
          </a:p>
        </p:txBody>
      </p:sp>
      <p:sp>
        <p:nvSpPr>
          <p:cNvPr id="10" name="Rectangle 9">
            <a:extLst>
              <a:ext uri="{FF2B5EF4-FFF2-40B4-BE49-F238E27FC236}">
                <a16:creationId xmlns:a16="http://schemas.microsoft.com/office/drawing/2014/main" id="{F6B090F4-C714-407E-A1DD-C2C45961373E}"/>
              </a:ext>
            </a:extLst>
          </p:cNvPr>
          <p:cNvSpPr/>
          <p:nvPr/>
        </p:nvSpPr>
        <p:spPr>
          <a:xfrm>
            <a:off x="221005" y="3591057"/>
            <a:ext cx="8693024" cy="738664"/>
          </a:xfrm>
          <a:prstGeom prst="rect">
            <a:avLst/>
          </a:prstGeom>
        </p:spPr>
        <p:txBody>
          <a:bodyPr wrap="square">
            <a:spAutoFit/>
          </a:bodyPr>
          <a:lstStyle/>
          <a:p>
            <a:r>
              <a:rPr lang="en-IN" sz="1400" dirty="0">
                <a:solidFill>
                  <a:srgbClr val="3A3A3A"/>
                </a:solidFill>
              </a:rPr>
              <a:t>Note: Even after merging we can go on with our work on both the master and feature branch independently.</a:t>
            </a:r>
            <a:br>
              <a:rPr lang="en-IN" sz="1400" dirty="0"/>
            </a:br>
            <a:r>
              <a:rPr lang="en-IN" sz="1400" dirty="0">
                <a:solidFill>
                  <a:srgbClr val="3A3A3A"/>
                </a:solidFill>
              </a:rPr>
              <a:t>Let us see how to perform merging using Git bash:</a:t>
            </a:r>
            <a:br>
              <a:rPr lang="en-IN" sz="1400" dirty="0"/>
            </a:br>
            <a:r>
              <a:rPr lang="en-IN" sz="1400" dirty="0">
                <a:solidFill>
                  <a:srgbClr val="3A3A3A"/>
                </a:solidFill>
              </a:rPr>
              <a:t>Step1: Create a new branch called branch2</a:t>
            </a:r>
            <a:endParaRPr lang="en-US" sz="1400" dirty="0"/>
          </a:p>
        </p:txBody>
      </p:sp>
      <p:sp>
        <p:nvSpPr>
          <p:cNvPr id="11" name="Rectangle 10">
            <a:extLst>
              <a:ext uri="{FF2B5EF4-FFF2-40B4-BE49-F238E27FC236}">
                <a16:creationId xmlns:a16="http://schemas.microsoft.com/office/drawing/2014/main" id="{A1E85C93-C428-42AD-A620-D2E8EAD0053D}"/>
              </a:ext>
            </a:extLst>
          </p:cNvPr>
          <p:cNvSpPr/>
          <p:nvPr/>
        </p:nvSpPr>
        <p:spPr>
          <a:xfrm>
            <a:off x="202561" y="4285783"/>
            <a:ext cx="3001463" cy="307777"/>
          </a:xfrm>
          <a:prstGeom prst="rect">
            <a:avLst/>
          </a:prstGeom>
        </p:spPr>
        <p:txBody>
          <a:bodyPr wrap="none">
            <a:spAutoFit/>
          </a:bodyPr>
          <a:lstStyle/>
          <a:p>
            <a:r>
              <a:rPr lang="en-IN" sz="1400" dirty="0">
                <a:solidFill>
                  <a:srgbClr val="3A3A3A"/>
                </a:solidFill>
              </a:rPr>
              <a:t>Step2: create a new file in that branch.</a:t>
            </a:r>
            <a:endParaRPr lang="en-US" sz="1400" dirty="0"/>
          </a:p>
        </p:txBody>
      </p:sp>
      <p:sp>
        <p:nvSpPr>
          <p:cNvPr id="12" name="Rectangle 11">
            <a:extLst>
              <a:ext uri="{FF2B5EF4-FFF2-40B4-BE49-F238E27FC236}">
                <a16:creationId xmlns:a16="http://schemas.microsoft.com/office/drawing/2014/main" id="{B2E13137-E9E0-4503-B8B0-0370EFE0EE5E}"/>
              </a:ext>
            </a:extLst>
          </p:cNvPr>
          <p:cNvSpPr/>
          <p:nvPr/>
        </p:nvSpPr>
        <p:spPr>
          <a:xfrm>
            <a:off x="202561" y="4501227"/>
            <a:ext cx="5833783" cy="523220"/>
          </a:xfrm>
          <a:prstGeom prst="rect">
            <a:avLst/>
          </a:prstGeom>
        </p:spPr>
        <p:txBody>
          <a:bodyPr wrap="square">
            <a:spAutoFit/>
          </a:bodyPr>
          <a:lstStyle/>
          <a:p>
            <a:r>
              <a:rPr lang="en-IN" sz="1400" dirty="0">
                <a:solidFill>
                  <a:srgbClr val="3A3A3A"/>
                </a:solidFill>
              </a:rPr>
              <a:t>Step3: Add changes from all tracked and untracked files</a:t>
            </a:r>
            <a:br>
              <a:rPr lang="en-IN" sz="1400" dirty="0"/>
            </a:br>
            <a:r>
              <a:rPr lang="en-IN" sz="1400" i="1" dirty="0">
                <a:solidFill>
                  <a:srgbClr val="3A3A3A"/>
                </a:solidFill>
              </a:rPr>
              <a:t>Note: refer the following command </a:t>
            </a:r>
            <a:r>
              <a:rPr lang="en-IN" sz="1400" b="1" i="1" dirty="0">
                <a:solidFill>
                  <a:srgbClr val="3A3A3A"/>
                </a:solidFill>
              </a:rPr>
              <a:t>Git add</a:t>
            </a:r>
            <a:r>
              <a:rPr lang="en-IN" sz="1400" i="1" dirty="0">
                <a:solidFill>
                  <a:srgbClr val="3A3A3A"/>
                </a:solidFill>
              </a:rPr>
              <a:t> attributes</a:t>
            </a:r>
            <a:endParaRPr lang="en-US" sz="1400" dirty="0"/>
          </a:p>
        </p:txBody>
      </p:sp>
    </p:spTree>
    <p:extLst>
      <p:ext uri="{BB962C8B-B14F-4D97-AF65-F5344CB8AC3E}">
        <p14:creationId xmlns:p14="http://schemas.microsoft.com/office/powerpoint/2010/main" val="310633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12</a:t>
            </a:fld>
            <a:endParaRPr lang="en-US" dirty="0"/>
          </a:p>
        </p:txBody>
      </p:sp>
      <p:sp>
        <p:nvSpPr>
          <p:cNvPr id="3" name="Rectangle 2">
            <a:extLst>
              <a:ext uri="{FF2B5EF4-FFF2-40B4-BE49-F238E27FC236}">
                <a16:creationId xmlns:a16="http://schemas.microsoft.com/office/drawing/2014/main" id="{139035CC-D855-4B8C-9E12-D14CA5F1B40F}"/>
              </a:ext>
            </a:extLst>
          </p:cNvPr>
          <p:cNvSpPr/>
          <p:nvPr/>
        </p:nvSpPr>
        <p:spPr>
          <a:xfrm>
            <a:off x="76200" y="742950"/>
            <a:ext cx="8839200" cy="523220"/>
          </a:xfrm>
          <a:prstGeom prst="rect">
            <a:avLst/>
          </a:prstGeom>
        </p:spPr>
        <p:txBody>
          <a:bodyPr wrap="square">
            <a:spAutoFit/>
          </a:bodyPr>
          <a:lstStyle/>
          <a:p>
            <a:r>
              <a:rPr lang="en-IN" sz="1400" dirty="0">
                <a:solidFill>
                  <a:srgbClr val="3A3A3A"/>
                </a:solidFill>
              </a:rPr>
              <a:t>In our case, we have given the command as Git add -A and after that, we will commit one sentence as shown below in this git tutorial.</a:t>
            </a:r>
            <a:endParaRPr lang="en-US" sz="1400" dirty="0"/>
          </a:p>
        </p:txBody>
      </p:sp>
      <p:sp>
        <p:nvSpPr>
          <p:cNvPr id="5" name="Rectangle 4">
            <a:extLst>
              <a:ext uri="{FF2B5EF4-FFF2-40B4-BE49-F238E27FC236}">
                <a16:creationId xmlns:a16="http://schemas.microsoft.com/office/drawing/2014/main" id="{CAB32CCA-A744-4B73-B58F-9F30CEEBFB5E}"/>
              </a:ext>
            </a:extLst>
          </p:cNvPr>
          <p:cNvSpPr/>
          <p:nvPr/>
        </p:nvSpPr>
        <p:spPr>
          <a:xfrm>
            <a:off x="76200" y="1245201"/>
            <a:ext cx="5943600" cy="307777"/>
          </a:xfrm>
          <a:prstGeom prst="rect">
            <a:avLst/>
          </a:prstGeom>
        </p:spPr>
        <p:txBody>
          <a:bodyPr wrap="square">
            <a:spAutoFit/>
          </a:bodyPr>
          <a:lstStyle/>
          <a:p>
            <a:r>
              <a:rPr lang="en-IN" sz="1400" dirty="0">
                <a:solidFill>
                  <a:srgbClr val="3A3A3A"/>
                </a:solidFill>
              </a:rPr>
              <a:t>Step4: Check the last 3 logs by giving the command as Git log -3</a:t>
            </a:r>
            <a:endParaRPr lang="en-US" sz="1400" dirty="0"/>
          </a:p>
        </p:txBody>
      </p:sp>
      <p:sp>
        <p:nvSpPr>
          <p:cNvPr id="7" name="Rectangle 6">
            <a:extLst>
              <a:ext uri="{FF2B5EF4-FFF2-40B4-BE49-F238E27FC236}">
                <a16:creationId xmlns:a16="http://schemas.microsoft.com/office/drawing/2014/main" id="{32DAB0E3-E9EF-412F-8FAB-0D17D754BCFC}"/>
              </a:ext>
            </a:extLst>
          </p:cNvPr>
          <p:cNvSpPr/>
          <p:nvPr/>
        </p:nvSpPr>
        <p:spPr>
          <a:xfrm>
            <a:off x="76200" y="1532832"/>
            <a:ext cx="8763000" cy="954107"/>
          </a:xfrm>
          <a:prstGeom prst="rect">
            <a:avLst/>
          </a:prstGeom>
        </p:spPr>
        <p:txBody>
          <a:bodyPr wrap="square">
            <a:spAutoFit/>
          </a:bodyPr>
          <a:lstStyle/>
          <a:p>
            <a:pPr algn="just"/>
            <a:r>
              <a:rPr lang="en-IN" sz="1400" dirty="0">
                <a:solidFill>
                  <a:srgbClr val="3A3A3A"/>
                </a:solidFill>
              </a:rPr>
              <a:t>We have created another branch on our master branch. Now we will see how to perform </a:t>
            </a:r>
            <a:r>
              <a:rPr lang="en-IN" sz="1400" b="1" dirty="0">
                <a:solidFill>
                  <a:srgbClr val="3A3A3A"/>
                </a:solidFill>
              </a:rPr>
              <a:t>merging</a:t>
            </a:r>
            <a:r>
              <a:rPr lang="en-IN" sz="1400" dirty="0">
                <a:solidFill>
                  <a:srgbClr val="3A3A3A"/>
                </a:solidFill>
              </a:rPr>
              <a:t>.</a:t>
            </a:r>
          </a:p>
          <a:p>
            <a:pPr>
              <a:buFont typeface="Arial" panose="020B0604020202020204" pitchFamily="34" charset="0"/>
              <a:buChar char="•"/>
            </a:pPr>
            <a:r>
              <a:rPr lang="en-IN" sz="1400" dirty="0">
                <a:solidFill>
                  <a:srgbClr val="3A3A3A"/>
                </a:solidFill>
              </a:rPr>
              <a:t>But before that we let us get inside the </a:t>
            </a:r>
            <a:r>
              <a:rPr lang="en-IN" sz="1400" b="1" dirty="0">
                <a:solidFill>
                  <a:srgbClr val="3A3A3A"/>
                </a:solidFill>
              </a:rPr>
              <a:t>master branch</a:t>
            </a:r>
            <a:r>
              <a:rPr lang="en-IN" sz="1400" dirty="0">
                <a:solidFill>
                  <a:srgbClr val="3A3A3A"/>
                </a:solidFill>
              </a:rPr>
              <a:t>, by giving the following command</a:t>
            </a:r>
          </a:p>
          <a:p>
            <a:pPr algn="just"/>
            <a:r>
              <a:rPr lang="en-IN" sz="1400" b="1" dirty="0">
                <a:solidFill>
                  <a:srgbClr val="3A3A3A"/>
                </a:solidFill>
              </a:rPr>
              <a:t>Git checkout master</a:t>
            </a:r>
            <a:r>
              <a:rPr lang="en-IN" sz="1400" dirty="0">
                <a:solidFill>
                  <a:srgbClr val="3A3A3A"/>
                </a:solidFill>
              </a:rPr>
              <a:t>.</a:t>
            </a:r>
          </a:p>
          <a:p>
            <a:pPr>
              <a:buFont typeface="Arial" panose="020B0604020202020204" pitchFamily="34" charset="0"/>
              <a:buChar char="•"/>
            </a:pPr>
            <a:r>
              <a:rPr lang="en-IN" sz="1400" dirty="0">
                <a:solidFill>
                  <a:srgbClr val="3A3A3A"/>
                </a:solidFill>
              </a:rPr>
              <a:t>After that, we will perform merging by</a:t>
            </a:r>
            <a:endParaRPr lang="en-IN" sz="1400" b="0" i="0" dirty="0">
              <a:solidFill>
                <a:srgbClr val="3A3A3A"/>
              </a:solidFill>
              <a:effectLst/>
            </a:endParaRPr>
          </a:p>
        </p:txBody>
      </p:sp>
      <p:sp>
        <p:nvSpPr>
          <p:cNvPr id="8" name="Rectangle 7">
            <a:extLst>
              <a:ext uri="{FF2B5EF4-FFF2-40B4-BE49-F238E27FC236}">
                <a16:creationId xmlns:a16="http://schemas.microsoft.com/office/drawing/2014/main" id="{47933997-57CA-4EC0-BDA9-1C58A4477785}"/>
              </a:ext>
            </a:extLst>
          </p:cNvPr>
          <p:cNvSpPr/>
          <p:nvPr/>
        </p:nvSpPr>
        <p:spPr>
          <a:xfrm>
            <a:off x="91726" y="2471896"/>
            <a:ext cx="1560042" cy="307777"/>
          </a:xfrm>
          <a:prstGeom prst="rect">
            <a:avLst/>
          </a:prstGeom>
        </p:spPr>
        <p:txBody>
          <a:bodyPr wrap="none">
            <a:spAutoFit/>
          </a:bodyPr>
          <a:lstStyle/>
          <a:p>
            <a:r>
              <a:rPr lang="en-US" sz="1400" b="1" dirty="0">
                <a:solidFill>
                  <a:srgbClr val="3A3A3A"/>
                </a:solidFill>
              </a:rPr>
              <a:t>Git merge branch2</a:t>
            </a:r>
            <a:endParaRPr lang="en-US" sz="1400" dirty="0"/>
          </a:p>
        </p:txBody>
      </p:sp>
      <p:sp>
        <p:nvSpPr>
          <p:cNvPr id="13" name="Rectangle 12">
            <a:extLst>
              <a:ext uri="{FF2B5EF4-FFF2-40B4-BE49-F238E27FC236}">
                <a16:creationId xmlns:a16="http://schemas.microsoft.com/office/drawing/2014/main" id="{0C8229B1-5614-4975-AF1A-69CDB8BCD02F}"/>
              </a:ext>
            </a:extLst>
          </p:cNvPr>
          <p:cNvSpPr/>
          <p:nvPr/>
        </p:nvSpPr>
        <p:spPr>
          <a:xfrm>
            <a:off x="91726" y="2779673"/>
            <a:ext cx="8671274" cy="523220"/>
          </a:xfrm>
          <a:prstGeom prst="rect">
            <a:avLst/>
          </a:prstGeom>
        </p:spPr>
        <p:txBody>
          <a:bodyPr wrap="square">
            <a:spAutoFit/>
          </a:bodyPr>
          <a:lstStyle/>
          <a:p>
            <a:r>
              <a:rPr lang="en-IN" sz="1400" dirty="0">
                <a:solidFill>
                  <a:srgbClr val="3A3A3A"/>
                </a:solidFill>
              </a:rPr>
              <a:t>Now we have successfully merged the branch into master. Let us take a look at how it looks inside the master branch using the following command.</a:t>
            </a:r>
            <a:endParaRPr lang="en-US" sz="1400" dirty="0"/>
          </a:p>
        </p:txBody>
      </p:sp>
      <p:sp>
        <p:nvSpPr>
          <p:cNvPr id="14" name="Rectangle 13">
            <a:extLst>
              <a:ext uri="{FF2B5EF4-FFF2-40B4-BE49-F238E27FC236}">
                <a16:creationId xmlns:a16="http://schemas.microsoft.com/office/drawing/2014/main" id="{0EA34758-1B76-4E73-B9C3-37E48ABD2484}"/>
              </a:ext>
            </a:extLst>
          </p:cNvPr>
          <p:cNvSpPr/>
          <p:nvPr/>
        </p:nvSpPr>
        <p:spPr>
          <a:xfrm>
            <a:off x="91726" y="3310703"/>
            <a:ext cx="1277144" cy="307777"/>
          </a:xfrm>
          <a:prstGeom prst="rect">
            <a:avLst/>
          </a:prstGeom>
        </p:spPr>
        <p:txBody>
          <a:bodyPr wrap="none">
            <a:spAutoFit/>
          </a:bodyPr>
          <a:lstStyle/>
          <a:p>
            <a:r>
              <a:rPr lang="en-US" sz="1400" b="1" dirty="0">
                <a:solidFill>
                  <a:srgbClr val="3A3A3A"/>
                </a:solidFill>
              </a:rPr>
              <a:t>Git log –graph:</a:t>
            </a:r>
            <a:endParaRPr lang="en-US" sz="1400" b="1" i="0" dirty="0">
              <a:solidFill>
                <a:srgbClr val="3A3A3A"/>
              </a:solidFill>
              <a:effectLst/>
            </a:endParaRPr>
          </a:p>
        </p:txBody>
      </p:sp>
      <p:sp>
        <p:nvSpPr>
          <p:cNvPr id="15" name="Rectangle 14">
            <a:extLst>
              <a:ext uri="{FF2B5EF4-FFF2-40B4-BE49-F238E27FC236}">
                <a16:creationId xmlns:a16="http://schemas.microsoft.com/office/drawing/2014/main" id="{43248122-DFCD-49CE-A4FD-49E800A05709}"/>
              </a:ext>
            </a:extLst>
          </p:cNvPr>
          <p:cNvSpPr/>
          <p:nvPr/>
        </p:nvSpPr>
        <p:spPr>
          <a:xfrm>
            <a:off x="1295400" y="3257550"/>
            <a:ext cx="8747474" cy="2031325"/>
          </a:xfrm>
          <a:prstGeom prst="rect">
            <a:avLst/>
          </a:prstGeom>
        </p:spPr>
        <p:txBody>
          <a:bodyPr wrap="square">
            <a:spAutoFit/>
          </a:bodyPr>
          <a:lstStyle/>
          <a:p>
            <a:r>
              <a:rPr lang="en-IN" sz="1400" dirty="0">
                <a:solidFill>
                  <a:srgbClr val="3A3A3A"/>
                </a:solidFill>
              </a:rPr>
              <a:t>Here you can see the graph with commits on both master and developers branch. Red parts of the graph indicate merging operation.</a:t>
            </a:r>
            <a:br>
              <a:rPr lang="en-IN" sz="1400" dirty="0">
                <a:solidFill>
                  <a:srgbClr val="3A3A3A"/>
                </a:solidFill>
              </a:rPr>
            </a:br>
            <a:r>
              <a:rPr lang="en-IN" sz="1400" b="1" dirty="0">
                <a:solidFill>
                  <a:srgbClr val="3A3A3A"/>
                </a:solidFill>
              </a:rPr>
              <a:t>Merging Advantage:</a:t>
            </a:r>
            <a:endParaRPr lang="en-IN" sz="1400" dirty="0">
              <a:solidFill>
                <a:srgbClr val="3A3A3A"/>
              </a:solidFill>
            </a:endParaRPr>
          </a:p>
          <a:p>
            <a:pPr>
              <a:buFont typeface="Arial" panose="020B0604020202020204" pitchFamily="34" charset="0"/>
              <a:buChar char="•"/>
            </a:pPr>
            <a:r>
              <a:rPr lang="en-IN" sz="1400" dirty="0">
                <a:solidFill>
                  <a:srgbClr val="3A3A3A"/>
                </a:solidFill>
              </a:rPr>
              <a:t>Merging allows parallel working in a collaborative work.</a:t>
            </a:r>
          </a:p>
          <a:p>
            <a:pPr>
              <a:buFont typeface="Arial" panose="020B0604020202020204" pitchFamily="34" charset="0"/>
              <a:buChar char="•"/>
            </a:pPr>
            <a:r>
              <a:rPr lang="en-IN" sz="1400" dirty="0">
                <a:solidFill>
                  <a:srgbClr val="3A3A3A"/>
                </a:solidFill>
              </a:rPr>
              <a:t>Saves the time of manual merging</a:t>
            </a:r>
          </a:p>
          <a:p>
            <a:r>
              <a:rPr lang="en-IN" sz="1400" b="1" dirty="0">
                <a:solidFill>
                  <a:srgbClr val="3A3A3A"/>
                </a:solidFill>
              </a:rPr>
              <a:t>Merging Disadvantage:</a:t>
            </a:r>
            <a:endParaRPr lang="en-IN" sz="1400" dirty="0">
              <a:solidFill>
                <a:srgbClr val="3A3A3A"/>
              </a:solidFill>
            </a:endParaRPr>
          </a:p>
          <a:p>
            <a:pPr>
              <a:buFont typeface="Arial" panose="020B0604020202020204" pitchFamily="34" charset="0"/>
              <a:buChar char="•"/>
            </a:pPr>
            <a:r>
              <a:rPr lang="en-IN" sz="1400" dirty="0">
                <a:solidFill>
                  <a:srgbClr val="3A3A3A"/>
                </a:solidFill>
              </a:rPr>
              <a:t>Merging conflicts may occur.</a:t>
            </a:r>
          </a:p>
          <a:p>
            <a:r>
              <a:rPr lang="en-IN" sz="1400" dirty="0">
                <a:solidFill>
                  <a:srgbClr val="3A3A3A"/>
                </a:solidFill>
              </a:rPr>
              <a:t>Now that we have successfully learned to branch and merge with Git and GitHub. Now in this git tutorial, let us look at another very important Git operation i.e. rebasing.</a:t>
            </a:r>
            <a:endParaRPr lang="en-IN" sz="1400" b="0" i="0" dirty="0">
              <a:solidFill>
                <a:srgbClr val="3A3A3A"/>
              </a:solidFill>
              <a:effectLst/>
            </a:endParaRPr>
          </a:p>
        </p:txBody>
      </p:sp>
    </p:spTree>
    <p:extLst>
      <p:ext uri="{BB962C8B-B14F-4D97-AF65-F5344CB8AC3E}">
        <p14:creationId xmlns:p14="http://schemas.microsoft.com/office/powerpoint/2010/main" val="190581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13</a:t>
            </a:fld>
            <a:endParaRPr lang="en-US" dirty="0"/>
          </a:p>
        </p:txBody>
      </p:sp>
      <p:sp>
        <p:nvSpPr>
          <p:cNvPr id="6" name="Rectangle 5">
            <a:extLst>
              <a:ext uri="{FF2B5EF4-FFF2-40B4-BE49-F238E27FC236}">
                <a16:creationId xmlns:a16="http://schemas.microsoft.com/office/drawing/2014/main" id="{2735E295-F521-4372-A779-211FCF9519FC}"/>
              </a:ext>
            </a:extLst>
          </p:cNvPr>
          <p:cNvSpPr/>
          <p:nvPr/>
        </p:nvSpPr>
        <p:spPr>
          <a:xfrm>
            <a:off x="90452" y="670486"/>
            <a:ext cx="8748747" cy="1384995"/>
          </a:xfrm>
          <a:prstGeom prst="rect">
            <a:avLst/>
          </a:prstGeom>
        </p:spPr>
        <p:txBody>
          <a:bodyPr wrap="square">
            <a:spAutoFit/>
          </a:bodyPr>
          <a:lstStyle/>
          <a:p>
            <a:r>
              <a:rPr lang="en-IN" sz="1400" b="1" dirty="0">
                <a:solidFill>
                  <a:srgbClr val="3A3A3A"/>
                </a:solidFill>
              </a:rPr>
              <a:t>Git Rebase:</a:t>
            </a:r>
          </a:p>
          <a:p>
            <a:r>
              <a:rPr lang="en-IN" sz="1400" dirty="0">
                <a:solidFill>
                  <a:srgbClr val="3A3A3A"/>
                </a:solidFill>
              </a:rPr>
              <a:t>When the project becomes relatively large, the commit log and history of the repository becomes messy. So, we use rebasing. Rebasing will take a set of commits, copy them and store them outside your repository. That helps us maintain a linear sequence of commits in our repository.</a:t>
            </a:r>
            <a:br>
              <a:rPr lang="en-IN" sz="1400" dirty="0">
                <a:solidFill>
                  <a:srgbClr val="3A3A3A"/>
                </a:solidFill>
              </a:rPr>
            </a:br>
            <a:r>
              <a:rPr lang="en-IN" sz="1400" dirty="0">
                <a:solidFill>
                  <a:srgbClr val="3A3A3A"/>
                </a:solidFill>
              </a:rPr>
              <a:t>Now in this Git Tutorial, , let us take the same example of master and feature branch. Here, we will rebase master branch. And see what happens.</a:t>
            </a:r>
            <a:endParaRPr lang="en-IN" sz="1400" b="0" i="0" dirty="0">
              <a:solidFill>
                <a:srgbClr val="3A3A3A"/>
              </a:solidFill>
              <a:effectLst/>
            </a:endParaRPr>
          </a:p>
        </p:txBody>
      </p:sp>
      <p:pic>
        <p:nvPicPr>
          <p:cNvPr id="3074" name="Picture 2" descr="Rebasing">
            <a:extLst>
              <a:ext uri="{FF2B5EF4-FFF2-40B4-BE49-F238E27FC236}">
                <a16:creationId xmlns:a16="http://schemas.microsoft.com/office/drawing/2014/main" id="{68DC94E1-07B8-448A-81BB-DC90F7D1B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1885950"/>
            <a:ext cx="2590800" cy="120365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7B43ECD-294E-4CE5-8F2C-8DD3551870CC}"/>
              </a:ext>
            </a:extLst>
          </p:cNvPr>
          <p:cNvSpPr/>
          <p:nvPr/>
        </p:nvSpPr>
        <p:spPr>
          <a:xfrm>
            <a:off x="93193" y="3088020"/>
            <a:ext cx="8746006" cy="523220"/>
          </a:xfrm>
          <a:prstGeom prst="rect">
            <a:avLst/>
          </a:prstGeom>
        </p:spPr>
        <p:txBody>
          <a:bodyPr wrap="square">
            <a:spAutoFit/>
          </a:bodyPr>
          <a:lstStyle/>
          <a:p>
            <a:r>
              <a:rPr lang="en-IN" sz="1400" b="1" dirty="0">
                <a:solidFill>
                  <a:srgbClr val="3A3A3A"/>
                </a:solidFill>
              </a:rPr>
              <a:t>Note</a:t>
            </a:r>
            <a:r>
              <a:rPr lang="en-IN" sz="1400" dirty="0">
                <a:solidFill>
                  <a:srgbClr val="3A3A3A"/>
                </a:solidFill>
              </a:rPr>
              <a:t>: In rebasing the base of feature branch gets changed and the last commit of the master branch becomes the new base of the feature branch.</a:t>
            </a:r>
            <a:endParaRPr lang="en-US" sz="1400" dirty="0"/>
          </a:p>
        </p:txBody>
      </p:sp>
      <p:pic>
        <p:nvPicPr>
          <p:cNvPr id="3076" name="Picture 4" descr="rebasing 2">
            <a:extLst>
              <a:ext uri="{FF2B5EF4-FFF2-40B4-BE49-F238E27FC236}">
                <a16:creationId xmlns:a16="http://schemas.microsoft.com/office/drawing/2014/main" id="{C817CD5A-DCBE-436E-BED1-C6890CFB3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424750"/>
            <a:ext cx="3942188" cy="130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78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14</a:t>
            </a:fld>
            <a:endParaRPr lang="en-US" dirty="0"/>
          </a:p>
        </p:txBody>
      </p:sp>
      <p:sp>
        <p:nvSpPr>
          <p:cNvPr id="3" name="Rectangle 2">
            <a:extLst>
              <a:ext uri="{FF2B5EF4-FFF2-40B4-BE49-F238E27FC236}">
                <a16:creationId xmlns:a16="http://schemas.microsoft.com/office/drawing/2014/main" id="{98AE94B2-4D99-4482-9203-FAEEB072E34F}"/>
              </a:ext>
            </a:extLst>
          </p:cNvPr>
          <p:cNvSpPr/>
          <p:nvPr/>
        </p:nvSpPr>
        <p:spPr>
          <a:xfrm>
            <a:off x="215816" y="709051"/>
            <a:ext cx="3123163" cy="307777"/>
          </a:xfrm>
          <a:prstGeom prst="rect">
            <a:avLst/>
          </a:prstGeom>
        </p:spPr>
        <p:txBody>
          <a:bodyPr wrap="none">
            <a:spAutoFit/>
          </a:bodyPr>
          <a:lstStyle/>
          <a:p>
            <a:r>
              <a:rPr lang="en-IN" sz="1400" dirty="0">
                <a:solidFill>
                  <a:srgbClr val="3A3A3A"/>
                </a:solidFill>
              </a:rPr>
              <a:t>Now let us perform rebasing in Git bash.</a:t>
            </a:r>
            <a:endParaRPr lang="en-US" sz="1400" dirty="0"/>
          </a:p>
        </p:txBody>
      </p:sp>
      <p:sp>
        <p:nvSpPr>
          <p:cNvPr id="5" name="Rectangle 4">
            <a:extLst>
              <a:ext uri="{FF2B5EF4-FFF2-40B4-BE49-F238E27FC236}">
                <a16:creationId xmlns:a16="http://schemas.microsoft.com/office/drawing/2014/main" id="{EE44B168-0632-400D-BEC0-FD764C05C8B5}"/>
              </a:ext>
            </a:extLst>
          </p:cNvPr>
          <p:cNvSpPr/>
          <p:nvPr/>
        </p:nvSpPr>
        <p:spPr>
          <a:xfrm>
            <a:off x="181828" y="1194165"/>
            <a:ext cx="8534400" cy="1384995"/>
          </a:xfrm>
          <a:prstGeom prst="rect">
            <a:avLst/>
          </a:prstGeom>
        </p:spPr>
        <p:txBody>
          <a:bodyPr wrap="square">
            <a:spAutoFit/>
          </a:bodyPr>
          <a:lstStyle/>
          <a:p>
            <a:pPr algn="just"/>
            <a:r>
              <a:rPr lang="en-IN" sz="1400" b="1" dirty="0">
                <a:solidFill>
                  <a:srgbClr val="3A3A3A"/>
                </a:solidFill>
              </a:rPr>
              <a:t>Advantage of rebasing:</a:t>
            </a:r>
            <a:endParaRPr lang="en-IN" sz="1400" dirty="0">
              <a:solidFill>
                <a:srgbClr val="3A3A3A"/>
              </a:solidFill>
            </a:endParaRPr>
          </a:p>
          <a:p>
            <a:pPr>
              <a:buFont typeface="Arial" panose="020B0604020202020204" pitchFamily="34" charset="0"/>
              <a:buChar char="•"/>
            </a:pPr>
            <a:r>
              <a:rPr lang="en-IN" sz="1400" dirty="0">
                <a:solidFill>
                  <a:srgbClr val="3A3A3A"/>
                </a:solidFill>
              </a:rPr>
              <a:t>cleaner project history</a:t>
            </a:r>
          </a:p>
          <a:p>
            <a:pPr algn="just"/>
            <a:r>
              <a:rPr lang="en-IN" sz="1400" b="1" dirty="0">
                <a:solidFill>
                  <a:srgbClr val="3A3A3A"/>
                </a:solidFill>
              </a:rPr>
              <a:t>Disadvantage of rebasing:</a:t>
            </a:r>
            <a:endParaRPr lang="en-IN" sz="1400" dirty="0">
              <a:solidFill>
                <a:srgbClr val="3A3A3A"/>
              </a:solidFill>
            </a:endParaRPr>
          </a:p>
          <a:p>
            <a:pPr>
              <a:buFont typeface="Arial" panose="020B0604020202020204" pitchFamily="34" charset="0"/>
              <a:buChar char="•"/>
            </a:pPr>
            <a:r>
              <a:rPr lang="en-IN" sz="1400" dirty="0">
                <a:solidFill>
                  <a:srgbClr val="3A3A3A"/>
                </a:solidFill>
              </a:rPr>
              <a:t>For collaboration workflow re-writing project history can be potentially catastrophic.</a:t>
            </a:r>
          </a:p>
          <a:p>
            <a:pPr algn="just"/>
            <a:r>
              <a:rPr lang="en-IN" sz="1400" dirty="0">
                <a:solidFill>
                  <a:srgbClr val="3A3A3A"/>
                </a:solidFill>
              </a:rPr>
              <a:t>Now that we understood what merging and rebasing is in this git tutorial, let us see where to use merge and where to use rebasing.</a:t>
            </a:r>
            <a:endParaRPr lang="en-IN" sz="1400" b="0" i="0" dirty="0">
              <a:solidFill>
                <a:srgbClr val="3A3A3A"/>
              </a:solidFill>
              <a:effectLst/>
            </a:endParaRPr>
          </a:p>
        </p:txBody>
      </p:sp>
      <p:sp>
        <p:nvSpPr>
          <p:cNvPr id="7" name="Rectangle 6">
            <a:extLst>
              <a:ext uri="{FF2B5EF4-FFF2-40B4-BE49-F238E27FC236}">
                <a16:creationId xmlns:a16="http://schemas.microsoft.com/office/drawing/2014/main" id="{1CCE385E-9141-4D6C-A77C-306E9262BE86}"/>
              </a:ext>
            </a:extLst>
          </p:cNvPr>
          <p:cNvSpPr/>
          <p:nvPr/>
        </p:nvSpPr>
        <p:spPr>
          <a:xfrm>
            <a:off x="181828" y="2834011"/>
            <a:ext cx="8750215" cy="1600438"/>
          </a:xfrm>
          <a:prstGeom prst="rect">
            <a:avLst/>
          </a:prstGeom>
        </p:spPr>
        <p:txBody>
          <a:bodyPr wrap="square">
            <a:spAutoFit/>
          </a:bodyPr>
          <a:lstStyle/>
          <a:p>
            <a:r>
              <a:rPr lang="en-IN" sz="1400" b="1" dirty="0">
                <a:solidFill>
                  <a:srgbClr val="3A3A3A"/>
                </a:solidFill>
              </a:rPr>
              <a:t>Golden rule of Git merging and rebasing:</a:t>
            </a:r>
            <a:br>
              <a:rPr lang="en-IN" sz="1400" dirty="0">
                <a:solidFill>
                  <a:srgbClr val="3A3A3A"/>
                </a:solidFill>
              </a:rPr>
            </a:br>
            <a:r>
              <a:rPr lang="en-IN" sz="1400" b="1" dirty="0">
                <a:solidFill>
                  <a:srgbClr val="3A3A3A"/>
                </a:solidFill>
              </a:rPr>
              <a:t>When to use git merge:</a:t>
            </a:r>
            <a:endParaRPr lang="en-IN" sz="1400" dirty="0">
              <a:solidFill>
                <a:srgbClr val="3A3A3A"/>
              </a:solidFill>
            </a:endParaRPr>
          </a:p>
          <a:p>
            <a:pPr>
              <a:buFont typeface="Arial" panose="020B0604020202020204" pitchFamily="34" charset="0"/>
              <a:buChar char="•"/>
            </a:pPr>
            <a:r>
              <a:rPr lang="en-IN" sz="1400" dirty="0">
                <a:solidFill>
                  <a:srgbClr val="3A3A3A"/>
                </a:solidFill>
              </a:rPr>
              <a:t>Use merge while working on public branches</a:t>
            </a:r>
          </a:p>
          <a:p>
            <a:r>
              <a:rPr lang="en-IN" sz="1400" b="1" dirty="0">
                <a:solidFill>
                  <a:srgbClr val="3A3A3A"/>
                </a:solidFill>
              </a:rPr>
              <a:t>When to use git rebase:</a:t>
            </a:r>
            <a:endParaRPr lang="en-IN" sz="1400" dirty="0">
              <a:solidFill>
                <a:srgbClr val="3A3A3A"/>
              </a:solidFill>
            </a:endParaRPr>
          </a:p>
          <a:p>
            <a:pPr>
              <a:buFont typeface="Arial" panose="020B0604020202020204" pitchFamily="34" charset="0"/>
              <a:buChar char="•"/>
            </a:pPr>
            <a:r>
              <a:rPr lang="en-IN" sz="1400" dirty="0">
                <a:solidFill>
                  <a:srgbClr val="3A3A3A"/>
                </a:solidFill>
              </a:rPr>
              <a:t>Use rebase while working on local branches</a:t>
            </a:r>
          </a:p>
          <a:p>
            <a:r>
              <a:rPr lang="en-IN" sz="1400" dirty="0">
                <a:solidFill>
                  <a:srgbClr val="3A3A3A"/>
                </a:solidFill>
              </a:rPr>
              <a:t>As we have mentioned earlier in this git tutorial, one major disadvantage of merging is merge conflicts, which can be a backbreaking work during a team project. Let us understand how merge conflict occur and how to resolve this issue.</a:t>
            </a:r>
            <a:endParaRPr lang="en-IN" sz="1400" b="0" i="0" dirty="0">
              <a:solidFill>
                <a:srgbClr val="3A3A3A"/>
              </a:solidFill>
              <a:effectLst/>
            </a:endParaRPr>
          </a:p>
        </p:txBody>
      </p:sp>
    </p:spTree>
    <p:extLst>
      <p:ext uri="{BB962C8B-B14F-4D97-AF65-F5344CB8AC3E}">
        <p14:creationId xmlns:p14="http://schemas.microsoft.com/office/powerpoint/2010/main" val="227048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15</a:t>
            </a:fld>
            <a:endParaRPr lang="en-US" dirty="0"/>
          </a:p>
        </p:txBody>
      </p:sp>
      <p:sp>
        <p:nvSpPr>
          <p:cNvPr id="6" name="Rectangle 5">
            <a:extLst>
              <a:ext uri="{FF2B5EF4-FFF2-40B4-BE49-F238E27FC236}">
                <a16:creationId xmlns:a16="http://schemas.microsoft.com/office/drawing/2014/main" id="{DF0B8DC4-46DF-42A8-AD9E-F84F24F724B3}"/>
              </a:ext>
            </a:extLst>
          </p:cNvPr>
          <p:cNvSpPr/>
          <p:nvPr/>
        </p:nvSpPr>
        <p:spPr>
          <a:xfrm>
            <a:off x="228600" y="742950"/>
            <a:ext cx="8607224" cy="523220"/>
          </a:xfrm>
          <a:prstGeom prst="rect">
            <a:avLst/>
          </a:prstGeom>
        </p:spPr>
        <p:txBody>
          <a:bodyPr wrap="square">
            <a:spAutoFit/>
          </a:bodyPr>
          <a:lstStyle/>
          <a:p>
            <a:r>
              <a:rPr lang="en-IN" sz="1400" b="1" dirty="0">
                <a:solidFill>
                  <a:srgbClr val="3A3A3A"/>
                </a:solidFill>
              </a:rPr>
              <a:t>Git Merge Conflict:</a:t>
            </a:r>
          </a:p>
          <a:p>
            <a:pPr algn="just"/>
            <a:r>
              <a:rPr lang="en-IN" sz="1400" dirty="0">
                <a:solidFill>
                  <a:srgbClr val="3A3A3A"/>
                </a:solidFill>
              </a:rPr>
              <a:t>This drawback of merging operation in Git can be explained with a simple example shown below.</a:t>
            </a:r>
            <a:endParaRPr lang="en-IN" sz="1400" b="0" i="0" dirty="0">
              <a:solidFill>
                <a:srgbClr val="3A3A3A"/>
              </a:solidFill>
              <a:effectLst/>
            </a:endParaRPr>
          </a:p>
        </p:txBody>
      </p:sp>
      <p:pic>
        <p:nvPicPr>
          <p:cNvPr id="5122" name="Picture 2" descr="merging">
            <a:extLst>
              <a:ext uri="{FF2B5EF4-FFF2-40B4-BE49-F238E27FC236}">
                <a16:creationId xmlns:a16="http://schemas.microsoft.com/office/drawing/2014/main" id="{6267B80B-8A9B-43A2-BA6D-557B5497B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66170"/>
            <a:ext cx="3371850" cy="18308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1EEA041-31C4-48E2-AAB3-AD50A5317E59}"/>
              </a:ext>
            </a:extLst>
          </p:cNvPr>
          <p:cNvSpPr/>
          <p:nvPr/>
        </p:nvSpPr>
        <p:spPr>
          <a:xfrm>
            <a:off x="226407" y="3184832"/>
            <a:ext cx="8607223" cy="1384995"/>
          </a:xfrm>
          <a:prstGeom prst="rect">
            <a:avLst/>
          </a:prstGeom>
        </p:spPr>
        <p:txBody>
          <a:bodyPr wrap="square">
            <a:spAutoFit/>
          </a:bodyPr>
          <a:lstStyle/>
          <a:p>
            <a:r>
              <a:rPr lang="en-IN" sz="1400" dirty="0">
                <a:solidFill>
                  <a:srgbClr val="3A3A3A"/>
                </a:solidFill>
              </a:rPr>
              <a:t>Say, we have two branches of the master branch, branch1, and branch2. And two developers working on these two branches independently on the same code file.</a:t>
            </a:r>
            <a:br>
              <a:rPr lang="en-IN" sz="1400" dirty="0">
                <a:solidFill>
                  <a:srgbClr val="3A3A3A"/>
                </a:solidFill>
              </a:rPr>
            </a:br>
            <a:r>
              <a:rPr lang="en-IN" sz="1400" dirty="0">
                <a:solidFill>
                  <a:srgbClr val="3A3A3A"/>
                </a:solidFill>
              </a:rPr>
              <a:t>As we have shown in the figure above, they have made below mentioned modifications:</a:t>
            </a:r>
          </a:p>
          <a:p>
            <a:pPr>
              <a:buFont typeface="Arial" panose="020B0604020202020204" pitchFamily="34" charset="0"/>
              <a:buChar char="•"/>
            </a:pPr>
            <a:r>
              <a:rPr lang="en-IN" sz="1400" dirty="0">
                <a:solidFill>
                  <a:srgbClr val="3A3A3A"/>
                </a:solidFill>
              </a:rPr>
              <a:t>Developer-A added a function called function2 in our main code.</a:t>
            </a:r>
          </a:p>
          <a:p>
            <a:pPr>
              <a:buFont typeface="Arial" panose="020B0604020202020204" pitchFamily="34" charset="0"/>
              <a:buChar char="•"/>
            </a:pPr>
            <a:r>
              <a:rPr lang="en-IN" sz="1400" dirty="0">
                <a:solidFill>
                  <a:srgbClr val="3A3A3A"/>
                </a:solidFill>
              </a:rPr>
              <a:t>Developer-B added a different function called function3 to the same code file.</a:t>
            </a:r>
          </a:p>
          <a:p>
            <a:r>
              <a:rPr lang="en-IN" sz="1400" dirty="0">
                <a:solidFill>
                  <a:srgbClr val="3A3A3A"/>
                </a:solidFill>
              </a:rPr>
              <a:t>How to merge these two modifications now? That is where our merging conflict occur.</a:t>
            </a:r>
            <a:endParaRPr lang="en-IN" sz="1400" b="0" i="0" dirty="0">
              <a:solidFill>
                <a:srgbClr val="3A3A3A"/>
              </a:solidFill>
              <a:effectLst/>
            </a:endParaRPr>
          </a:p>
        </p:txBody>
      </p:sp>
    </p:spTree>
    <p:extLst>
      <p:ext uri="{BB962C8B-B14F-4D97-AF65-F5344CB8AC3E}">
        <p14:creationId xmlns:p14="http://schemas.microsoft.com/office/powerpoint/2010/main" val="93158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16</a:t>
            </a:fld>
            <a:endParaRPr lang="en-US" dirty="0"/>
          </a:p>
        </p:txBody>
      </p:sp>
      <p:sp>
        <p:nvSpPr>
          <p:cNvPr id="3" name="Rectangle 2">
            <a:extLst>
              <a:ext uri="{FF2B5EF4-FFF2-40B4-BE49-F238E27FC236}">
                <a16:creationId xmlns:a16="http://schemas.microsoft.com/office/drawing/2014/main" id="{D807251B-259D-4F81-8FE8-F300446BDFCD}"/>
              </a:ext>
            </a:extLst>
          </p:cNvPr>
          <p:cNvSpPr/>
          <p:nvPr/>
        </p:nvSpPr>
        <p:spPr>
          <a:xfrm>
            <a:off x="87164" y="742950"/>
            <a:ext cx="8828236" cy="1600438"/>
          </a:xfrm>
          <a:prstGeom prst="rect">
            <a:avLst/>
          </a:prstGeom>
        </p:spPr>
        <p:txBody>
          <a:bodyPr wrap="square">
            <a:spAutoFit/>
          </a:bodyPr>
          <a:lstStyle/>
          <a:p>
            <a:r>
              <a:rPr lang="en-IN" sz="1400" b="1" dirty="0">
                <a:solidFill>
                  <a:srgbClr val="3A3A3A"/>
                </a:solidFill>
              </a:rPr>
              <a:t>Solving merging conflicts:</a:t>
            </a:r>
            <a:endParaRPr lang="en-IN" sz="1400" dirty="0">
              <a:solidFill>
                <a:srgbClr val="3A3A3A"/>
              </a:solidFill>
            </a:endParaRPr>
          </a:p>
          <a:p>
            <a:pPr>
              <a:buFont typeface="Arial" panose="020B0604020202020204" pitchFamily="34" charset="0"/>
              <a:buChar char="•"/>
            </a:pPr>
            <a:r>
              <a:rPr lang="en-IN" sz="1400" dirty="0">
                <a:solidFill>
                  <a:srgbClr val="3A3A3A"/>
                </a:solidFill>
              </a:rPr>
              <a:t>Manually resolve it in merging tool.</a:t>
            </a:r>
          </a:p>
          <a:p>
            <a:pPr>
              <a:buFont typeface="Arial" panose="020B0604020202020204" pitchFamily="34" charset="0"/>
              <a:buChar char="•"/>
            </a:pPr>
            <a:r>
              <a:rPr lang="en-IN" sz="1400" b="1" dirty="0">
                <a:solidFill>
                  <a:srgbClr val="3A3A3A"/>
                </a:solidFill>
              </a:rPr>
              <a:t>File locking </a:t>
            </a:r>
            <a:r>
              <a:rPr lang="en-IN" sz="1400" dirty="0">
                <a:solidFill>
                  <a:srgbClr val="3A3A3A"/>
                </a:solidFill>
              </a:rPr>
              <a:t>doesn’t allow different developers to work on the same piece of code simultaneously. It helps to avoid merge conflicts, but slows down development.</a:t>
            </a:r>
          </a:p>
          <a:p>
            <a:pPr algn="just"/>
            <a:r>
              <a:rPr lang="en-IN" sz="1400" dirty="0">
                <a:solidFill>
                  <a:srgbClr val="3A3A3A"/>
                </a:solidFill>
              </a:rPr>
              <a:t>Similarly rebasing has rebasing conflicts as well, which can also be solved with the help of Git merging tool.</a:t>
            </a:r>
            <a:br>
              <a:rPr lang="en-IN" sz="1400" dirty="0">
                <a:solidFill>
                  <a:srgbClr val="3A3A3A"/>
                </a:solidFill>
              </a:rPr>
            </a:br>
            <a:r>
              <a:rPr lang="en-IN" sz="1400" dirty="0">
                <a:solidFill>
                  <a:srgbClr val="3A3A3A"/>
                </a:solidFill>
              </a:rPr>
              <a:t>Let us look at a few Git workflows briefly, before we end this tutorial, so that you get an idea which Git workflow to choose for your team project.</a:t>
            </a:r>
            <a:endParaRPr lang="en-IN" sz="1400" b="0" i="0" dirty="0">
              <a:solidFill>
                <a:srgbClr val="3A3A3A"/>
              </a:solidFill>
              <a:effectLst/>
            </a:endParaRPr>
          </a:p>
        </p:txBody>
      </p:sp>
    </p:spTree>
    <p:extLst>
      <p:ext uri="{BB962C8B-B14F-4D97-AF65-F5344CB8AC3E}">
        <p14:creationId xmlns:p14="http://schemas.microsoft.com/office/powerpoint/2010/main" val="1322690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b="1" dirty="0"/>
              <a:t>Comparing Git Workflows: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17</a:t>
            </a:fld>
            <a:endParaRPr lang="en-US" dirty="0"/>
          </a:p>
        </p:txBody>
      </p:sp>
      <p:sp>
        <p:nvSpPr>
          <p:cNvPr id="5" name="Rectangle 4">
            <a:extLst>
              <a:ext uri="{FF2B5EF4-FFF2-40B4-BE49-F238E27FC236}">
                <a16:creationId xmlns:a16="http://schemas.microsoft.com/office/drawing/2014/main" id="{D39ED3D3-9BBE-46B7-A873-8AB697A781CD}"/>
              </a:ext>
            </a:extLst>
          </p:cNvPr>
          <p:cNvSpPr/>
          <p:nvPr/>
        </p:nvSpPr>
        <p:spPr>
          <a:xfrm>
            <a:off x="163540" y="742950"/>
            <a:ext cx="8675659" cy="738664"/>
          </a:xfrm>
          <a:prstGeom prst="rect">
            <a:avLst/>
          </a:prstGeom>
        </p:spPr>
        <p:txBody>
          <a:bodyPr wrap="square">
            <a:spAutoFit/>
          </a:bodyPr>
          <a:lstStyle/>
          <a:p>
            <a:r>
              <a:rPr lang="en-IN" sz="1400" b="1" dirty="0">
                <a:solidFill>
                  <a:srgbClr val="3A3A3A"/>
                </a:solidFill>
              </a:rPr>
              <a:t>Why is it important to choose the right Git workflow for team project?</a:t>
            </a:r>
            <a:br>
              <a:rPr lang="en-IN" sz="1400" dirty="0"/>
            </a:br>
            <a:r>
              <a:rPr lang="en-IN" sz="1400" dirty="0">
                <a:solidFill>
                  <a:srgbClr val="3A3A3A"/>
                </a:solidFill>
              </a:rPr>
              <a:t>Depending upon the team size, choosing the right Git workflow is important for a team project to increase the productivity.</a:t>
            </a:r>
            <a:endParaRPr lang="en-US" sz="1400" dirty="0"/>
          </a:p>
        </p:txBody>
      </p:sp>
      <p:sp>
        <p:nvSpPr>
          <p:cNvPr id="6" name="Rectangle 5">
            <a:extLst>
              <a:ext uri="{FF2B5EF4-FFF2-40B4-BE49-F238E27FC236}">
                <a16:creationId xmlns:a16="http://schemas.microsoft.com/office/drawing/2014/main" id="{A29D357D-7B2E-4A39-A5AC-94C3DDB2E607}"/>
              </a:ext>
            </a:extLst>
          </p:cNvPr>
          <p:cNvSpPr/>
          <p:nvPr/>
        </p:nvSpPr>
        <p:spPr>
          <a:xfrm>
            <a:off x="163540" y="1668523"/>
            <a:ext cx="7989860" cy="307777"/>
          </a:xfrm>
          <a:prstGeom prst="rect">
            <a:avLst/>
          </a:prstGeom>
        </p:spPr>
        <p:txBody>
          <a:bodyPr wrap="square">
            <a:spAutoFit/>
          </a:bodyPr>
          <a:lstStyle/>
          <a:p>
            <a:r>
              <a:rPr lang="en-IN" sz="1400" dirty="0">
                <a:solidFill>
                  <a:srgbClr val="3A3A3A"/>
                </a:solidFill>
              </a:rPr>
              <a:t>Now in this git tutorial, let us look at different Git workflows:</a:t>
            </a:r>
            <a:endParaRPr lang="en-US" sz="1400" dirty="0"/>
          </a:p>
        </p:txBody>
      </p:sp>
      <p:pic>
        <p:nvPicPr>
          <p:cNvPr id="7170" name="Picture 2" descr="different Git workflows">
            <a:extLst>
              <a:ext uri="{FF2B5EF4-FFF2-40B4-BE49-F238E27FC236}">
                <a16:creationId xmlns:a16="http://schemas.microsoft.com/office/drawing/2014/main" id="{78CD9A94-6B77-4D1B-9FB4-7F795A4C9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620" y="1430967"/>
            <a:ext cx="1676679" cy="16766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9D72272-733D-4422-BF33-BC473BBBAD3F}"/>
              </a:ext>
            </a:extLst>
          </p:cNvPr>
          <p:cNvSpPr/>
          <p:nvPr/>
        </p:nvSpPr>
        <p:spPr>
          <a:xfrm>
            <a:off x="148190" y="2037855"/>
            <a:ext cx="6557410" cy="738664"/>
          </a:xfrm>
          <a:prstGeom prst="rect">
            <a:avLst/>
          </a:prstGeom>
        </p:spPr>
        <p:txBody>
          <a:bodyPr wrap="square">
            <a:spAutoFit/>
          </a:bodyPr>
          <a:lstStyle/>
          <a:p>
            <a:r>
              <a:rPr lang="en-IN" sz="1400" b="1" dirty="0">
                <a:solidFill>
                  <a:srgbClr val="3A3A3A"/>
                </a:solidFill>
              </a:rPr>
              <a:t>Centralized workflow:</a:t>
            </a:r>
            <a:br>
              <a:rPr lang="en-IN" sz="1400" dirty="0"/>
            </a:br>
            <a:r>
              <a:rPr lang="en-IN" sz="1400" dirty="0">
                <a:solidFill>
                  <a:srgbClr val="3A3A3A"/>
                </a:solidFill>
              </a:rPr>
              <a:t>In Git centralized workflow, only one development branch is there, which is called master and all changes are committed into that branch itself. </a:t>
            </a:r>
            <a:endParaRPr lang="en-US" sz="1400" dirty="0"/>
          </a:p>
        </p:txBody>
      </p:sp>
      <p:sp>
        <p:nvSpPr>
          <p:cNvPr id="8" name="Rectangle 7">
            <a:extLst>
              <a:ext uri="{FF2B5EF4-FFF2-40B4-BE49-F238E27FC236}">
                <a16:creationId xmlns:a16="http://schemas.microsoft.com/office/drawing/2014/main" id="{A359D3C0-55ED-4BD0-B246-D95C78C92825}"/>
              </a:ext>
            </a:extLst>
          </p:cNvPr>
          <p:cNvSpPr/>
          <p:nvPr/>
        </p:nvSpPr>
        <p:spPr>
          <a:xfrm>
            <a:off x="148190" y="2767739"/>
            <a:ext cx="8675658" cy="523220"/>
          </a:xfrm>
          <a:prstGeom prst="rect">
            <a:avLst/>
          </a:prstGeom>
        </p:spPr>
        <p:txBody>
          <a:bodyPr wrap="square">
            <a:spAutoFit/>
          </a:bodyPr>
          <a:lstStyle/>
          <a:p>
            <a:r>
              <a:rPr lang="en-IN" sz="1400" b="1" dirty="0">
                <a:solidFill>
                  <a:srgbClr val="3A3A3A"/>
                </a:solidFill>
              </a:rPr>
              <a:t>Feature Branching Workflow:</a:t>
            </a:r>
            <a:br>
              <a:rPr lang="en-IN" sz="1400" dirty="0"/>
            </a:br>
            <a:r>
              <a:rPr lang="en-IN" sz="1400" dirty="0">
                <a:solidFill>
                  <a:srgbClr val="3A3A3A"/>
                </a:solidFill>
              </a:rPr>
              <a:t>In feature workflow, feature development takes place only in a dedicated feature branch. </a:t>
            </a:r>
            <a:endParaRPr lang="en-US" sz="1400" dirty="0"/>
          </a:p>
        </p:txBody>
      </p:sp>
      <p:sp>
        <p:nvSpPr>
          <p:cNvPr id="9" name="Rectangle 8">
            <a:extLst>
              <a:ext uri="{FF2B5EF4-FFF2-40B4-BE49-F238E27FC236}">
                <a16:creationId xmlns:a16="http://schemas.microsoft.com/office/drawing/2014/main" id="{29F0150C-2A76-4DE2-BDEF-3A3618F8534E}"/>
              </a:ext>
            </a:extLst>
          </p:cNvPr>
          <p:cNvSpPr/>
          <p:nvPr/>
        </p:nvSpPr>
        <p:spPr>
          <a:xfrm>
            <a:off x="163540" y="3298698"/>
            <a:ext cx="8675658" cy="738664"/>
          </a:xfrm>
          <a:prstGeom prst="rect">
            <a:avLst/>
          </a:prstGeom>
        </p:spPr>
        <p:txBody>
          <a:bodyPr wrap="square">
            <a:spAutoFit/>
          </a:bodyPr>
          <a:lstStyle/>
          <a:p>
            <a:r>
              <a:rPr lang="en-IN" sz="1400" dirty="0">
                <a:solidFill>
                  <a:srgbClr val="3A3A3A"/>
                </a:solidFill>
              </a:rPr>
              <a:t>Git Workflow:</a:t>
            </a:r>
            <a:br>
              <a:rPr lang="en-IN" sz="1400" dirty="0"/>
            </a:br>
            <a:r>
              <a:rPr lang="en-IN" sz="1400" dirty="0">
                <a:solidFill>
                  <a:srgbClr val="3A3A3A"/>
                </a:solidFill>
              </a:rPr>
              <a:t>In case of Git workflow, instead of a single master branch, this workflow uses two branches. Here, master branch stores the official release history whereas our develop branch acts as an integration branch for features.</a:t>
            </a:r>
            <a:endParaRPr lang="en-US" sz="1400" dirty="0"/>
          </a:p>
        </p:txBody>
      </p:sp>
      <p:sp>
        <p:nvSpPr>
          <p:cNvPr id="10" name="Rectangle 9">
            <a:extLst>
              <a:ext uri="{FF2B5EF4-FFF2-40B4-BE49-F238E27FC236}">
                <a16:creationId xmlns:a16="http://schemas.microsoft.com/office/drawing/2014/main" id="{EA8EDB55-96C1-4E49-A6CD-0E23F70E5F15}"/>
              </a:ext>
            </a:extLst>
          </p:cNvPr>
          <p:cNvSpPr/>
          <p:nvPr/>
        </p:nvSpPr>
        <p:spPr>
          <a:xfrm>
            <a:off x="148190" y="4020843"/>
            <a:ext cx="8832270" cy="523220"/>
          </a:xfrm>
          <a:prstGeom prst="rect">
            <a:avLst/>
          </a:prstGeom>
        </p:spPr>
        <p:txBody>
          <a:bodyPr wrap="square">
            <a:spAutoFit/>
          </a:bodyPr>
          <a:lstStyle/>
          <a:p>
            <a:r>
              <a:rPr lang="en-IN" sz="1400" b="1" dirty="0">
                <a:solidFill>
                  <a:srgbClr val="3A3A3A"/>
                </a:solidFill>
              </a:rPr>
              <a:t>Forking Workflow:</a:t>
            </a:r>
            <a:br>
              <a:rPr lang="en-IN" sz="1400" dirty="0"/>
            </a:br>
            <a:r>
              <a:rPr lang="en-IN" sz="1400" dirty="0">
                <a:solidFill>
                  <a:srgbClr val="3A3A3A"/>
                </a:solidFill>
              </a:rPr>
              <a:t>In case of forking workflow, contributor has two Git repositories: one private local and one on public server-side.</a:t>
            </a:r>
            <a:endParaRPr lang="en-US" sz="1400" dirty="0"/>
          </a:p>
        </p:txBody>
      </p:sp>
      <p:pic>
        <p:nvPicPr>
          <p:cNvPr id="7172" name="Picture 4" descr="Git Workflow">
            <a:extLst>
              <a:ext uri="{FF2B5EF4-FFF2-40B4-BE49-F238E27FC236}">
                <a16:creationId xmlns:a16="http://schemas.microsoft.com/office/drawing/2014/main" id="{A4DD4D58-DF0B-4B84-9740-7D388202B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95236"/>
            <a:ext cx="2286000" cy="87439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Feature Branching Workflow">
            <a:extLst>
              <a:ext uri="{FF2B5EF4-FFF2-40B4-BE49-F238E27FC236}">
                <a16:creationId xmlns:a16="http://schemas.microsoft.com/office/drawing/2014/main" id="{19232303-ABF9-4A80-99EE-30BF27C63A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2615600"/>
            <a:ext cx="914400" cy="37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805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18</a:t>
            </a:fld>
            <a:endParaRPr lang="en-US" dirty="0"/>
          </a:p>
        </p:txBody>
      </p:sp>
      <p:sp>
        <p:nvSpPr>
          <p:cNvPr id="13" name="Rectangle 12">
            <a:extLst>
              <a:ext uri="{FF2B5EF4-FFF2-40B4-BE49-F238E27FC236}">
                <a16:creationId xmlns:a16="http://schemas.microsoft.com/office/drawing/2014/main" id="{947DD600-4C72-40F8-B320-D18393F8997C}"/>
              </a:ext>
            </a:extLst>
          </p:cNvPr>
          <p:cNvSpPr/>
          <p:nvPr/>
        </p:nvSpPr>
        <p:spPr>
          <a:xfrm>
            <a:off x="152400" y="655557"/>
            <a:ext cx="8763000" cy="4154984"/>
          </a:xfrm>
          <a:prstGeom prst="rect">
            <a:avLst/>
          </a:prstGeom>
        </p:spPr>
        <p:txBody>
          <a:bodyPr wrap="square">
            <a:spAutoFit/>
          </a:bodyPr>
          <a:lstStyle/>
          <a:p>
            <a:pPr marL="228600" lvl="0" indent="-228600" algn="just" eaLnBrk="0" fontAlgn="base" hangingPunct="0">
              <a:spcBef>
                <a:spcPct val="0"/>
              </a:spcBef>
              <a:spcAft>
                <a:spcPct val="0"/>
              </a:spcAft>
              <a:buAutoNum type="arabicPeriod"/>
            </a:pPr>
            <a:r>
              <a:rPr lang="en-US" altLang="en-US" sz="1200" dirty="0">
                <a:solidFill>
                  <a:srgbClr val="3A3A3A"/>
                </a:solidFill>
              </a:rPr>
              <a:t>What is DevOps?</a:t>
            </a:r>
          </a:p>
          <a:p>
            <a:pPr marL="228600" lvl="0" indent="-228600" algn="just" eaLnBrk="0" fontAlgn="base" hangingPunct="0">
              <a:spcBef>
                <a:spcPct val="0"/>
              </a:spcBef>
              <a:spcAft>
                <a:spcPct val="0"/>
              </a:spcAft>
              <a:buAutoNum type="arabicPeriod"/>
            </a:pPr>
            <a:endParaRPr lang="en-US" altLang="en-US"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Our team has some ideas and wants to turn those ideas into a software application. Now, as a manager, I am confused about whether I should follow the Agile work culture or DevOps. Can you tell me why I should follow DevOps over Agile?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In terms of development and infrastructure, mention the core operations of DevOps.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are some technical and business benefits of DevOps work culture?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Name some of the most important DevOps tools?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CI? What is its purpose?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Name three important DevOps KPIs.</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the difference between continuous deployment and continuous delivery?</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is DevOps? Is it a tool?</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What are the core operations of DevOps in terms of development and infrastructure?</a:t>
            </a:r>
          </a:p>
          <a:p>
            <a:pPr marL="228600" indent="-228600" algn="just" eaLnBrk="0" fontAlgn="base" hangingPunct="0">
              <a:spcBef>
                <a:spcPct val="0"/>
              </a:spcBef>
              <a:spcAft>
                <a:spcPct val="0"/>
              </a:spcAft>
              <a:buFontTx/>
              <a:buAutoNum type="arabicPeriod"/>
            </a:pPr>
            <a:endParaRPr lang="en-IN" sz="1200" dirty="0">
              <a:solidFill>
                <a:srgbClr val="3A3A3A"/>
              </a:solidFill>
            </a:endParaRPr>
          </a:p>
          <a:p>
            <a:pPr marL="228600" indent="-228600" algn="just" eaLnBrk="0" fontAlgn="base" hangingPunct="0">
              <a:spcBef>
                <a:spcPct val="0"/>
              </a:spcBef>
              <a:spcAft>
                <a:spcPct val="0"/>
              </a:spcAft>
              <a:buFontTx/>
              <a:buAutoNum type="arabicPeriod"/>
            </a:pPr>
            <a:r>
              <a:rPr lang="en-IN" sz="1200" dirty="0">
                <a:solidFill>
                  <a:srgbClr val="3A3A3A"/>
                </a:solidFill>
              </a:rPr>
              <a:t>Can one consider DevOps as an Agile methodology?</a:t>
            </a:r>
          </a:p>
        </p:txBody>
      </p:sp>
    </p:spTree>
    <p:extLst>
      <p:ext uri="{BB962C8B-B14F-4D97-AF65-F5344CB8AC3E}">
        <p14:creationId xmlns:p14="http://schemas.microsoft.com/office/powerpoint/2010/main" val="345503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19</a:t>
            </a:fld>
            <a:endParaRPr lang="en-US" dirty="0"/>
          </a:p>
        </p:txBody>
      </p:sp>
      <p:graphicFrame>
        <p:nvGraphicFramePr>
          <p:cNvPr id="10" name="Table 9">
            <a:extLst>
              <a:ext uri="{FF2B5EF4-FFF2-40B4-BE49-F238E27FC236}">
                <a16:creationId xmlns:a16="http://schemas.microsoft.com/office/drawing/2014/main" id="{FD201BC2-F249-40E2-A693-6D82B5646D6B}"/>
              </a:ext>
            </a:extLst>
          </p:cNvPr>
          <p:cNvGraphicFramePr>
            <a:graphicFrameLocks noGrp="1"/>
          </p:cNvGraphicFramePr>
          <p:nvPr/>
        </p:nvGraphicFramePr>
        <p:xfrm>
          <a:off x="418826" y="906889"/>
          <a:ext cx="7063576" cy="1676400"/>
        </p:xfrm>
        <a:graphic>
          <a:graphicData uri="http://schemas.openxmlformats.org/drawingml/2006/table">
            <a:tbl>
              <a:tblPr/>
              <a:tblGrid>
                <a:gridCol w="1615931">
                  <a:extLst>
                    <a:ext uri="{9D8B030D-6E8A-4147-A177-3AD203B41FA5}">
                      <a16:colId xmlns:a16="http://schemas.microsoft.com/office/drawing/2014/main" val="4142006789"/>
                    </a:ext>
                  </a:extLst>
                </a:gridCol>
                <a:gridCol w="5447645">
                  <a:extLst>
                    <a:ext uri="{9D8B030D-6E8A-4147-A177-3AD203B41FA5}">
                      <a16:colId xmlns:a16="http://schemas.microsoft.com/office/drawing/2014/main" val="2479597616"/>
                    </a:ext>
                  </a:extLst>
                </a:gridCol>
              </a:tblGrid>
              <a:tr h="315080">
                <a:tc>
                  <a:txBody>
                    <a:bodyPr/>
                    <a:lstStyle/>
                    <a:p>
                      <a:pPr fontAlgn="t"/>
                      <a:r>
                        <a:rPr lang="en-US" sz="1200" b="1" dirty="0">
                          <a:effectLst/>
                          <a:latin typeface="+mn-lt"/>
                        </a:rPr>
                        <a:t>Characteristics</a:t>
                      </a:r>
                      <a:endParaRPr lang="en-US" sz="1200" dirty="0">
                        <a:effectLst/>
                        <a:latin typeface="+mn-l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b="1" kern="1200" dirty="0">
                          <a:solidFill>
                            <a:schemeClr val="tx1"/>
                          </a:solidFill>
                          <a:effectLst/>
                          <a:latin typeface="+mn-lt"/>
                          <a:ea typeface="+mn-ea"/>
                          <a:cs typeface="+mn-cs"/>
                        </a:rPr>
                        <a:t>DevOps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5739229"/>
                  </a:ext>
                </a:extLst>
              </a:tr>
              <a:tr h="229318">
                <a:tc>
                  <a:txBody>
                    <a:bodyPr/>
                    <a:lstStyle/>
                    <a:p>
                      <a:pPr fontAlgn="t"/>
                      <a:r>
                        <a:rPr lang="en-US" sz="1200">
                          <a:effectLst/>
                          <a:latin typeface="+mn-lt"/>
                        </a:rPr>
                        <a:t>Basic premise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mn-lt"/>
                        </a:rPr>
                        <a:t>A collaboration of development and operations teams. It is more of a cultural shift.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7818674"/>
                  </a:ext>
                </a:extLst>
              </a:tr>
              <a:tr h="198838">
                <a:tc>
                  <a:txBody>
                    <a:bodyPr/>
                    <a:lstStyle/>
                    <a:p>
                      <a:pPr fontAlgn="t"/>
                      <a:r>
                        <a:rPr lang="en-US" sz="1200">
                          <a:effectLst/>
                          <a:latin typeface="+mn-lt"/>
                        </a:rPr>
                        <a:t>Related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latin typeface="+mn-lt"/>
                        </a:rPr>
                        <a:t>Agile methodology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7119033"/>
                  </a:ext>
                </a:extLst>
              </a:tr>
              <a:tr h="315080">
                <a:tc>
                  <a:txBody>
                    <a:bodyPr/>
                    <a:lstStyle/>
                    <a:p>
                      <a:pPr fontAlgn="t"/>
                      <a:r>
                        <a:rPr lang="en-US" sz="1200">
                          <a:effectLst/>
                          <a:latin typeface="+mn-lt"/>
                        </a:rPr>
                        <a:t>Priorities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mn-lt"/>
                        </a:rPr>
                        <a:t>Resource management, communication, and teamwork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09726498"/>
                  </a:ext>
                </a:extLst>
              </a:tr>
              <a:tr h="315080">
                <a:tc>
                  <a:txBody>
                    <a:bodyPr/>
                    <a:lstStyle/>
                    <a:p>
                      <a:pPr fontAlgn="t"/>
                      <a:r>
                        <a:rPr lang="en-US" sz="1200">
                          <a:effectLst/>
                          <a:latin typeface="+mn-lt"/>
                        </a:rPr>
                        <a:t>Benefits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mn-lt"/>
                        </a:rPr>
                        <a:t>Speed, functionality, stability, and innovation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65047280"/>
                  </a:ext>
                </a:extLst>
              </a:tr>
            </a:tbl>
          </a:graphicData>
        </a:graphic>
      </p:graphicFrame>
      <p:sp>
        <p:nvSpPr>
          <p:cNvPr id="12" name="Rectangle 11">
            <a:extLst>
              <a:ext uri="{FF2B5EF4-FFF2-40B4-BE49-F238E27FC236}">
                <a16:creationId xmlns:a16="http://schemas.microsoft.com/office/drawing/2014/main" id="{691F9222-CDDE-4929-A8F2-7716E07CA87E}"/>
              </a:ext>
            </a:extLst>
          </p:cNvPr>
          <p:cNvSpPr/>
          <p:nvPr/>
        </p:nvSpPr>
        <p:spPr>
          <a:xfrm>
            <a:off x="175973" y="2647950"/>
            <a:ext cx="8534400" cy="2123658"/>
          </a:xfrm>
          <a:prstGeom prst="rect">
            <a:avLst/>
          </a:prstGeom>
        </p:spPr>
        <p:txBody>
          <a:bodyPr wrap="square">
            <a:spAutoFit/>
          </a:bodyPr>
          <a:lstStyle/>
          <a:p>
            <a:r>
              <a:rPr lang="en-IN" sz="1200" b="1" dirty="0">
                <a:solidFill>
                  <a:srgbClr val="3A3A3A"/>
                </a:solidFill>
              </a:rPr>
              <a:t>2. Our team has some ideas and wants to turn those ideas into a software application. Now, as a manager, I am confused about whether I should follow the Agile work culture or DevOps. Can you tell me why I should follow DevOps over Agile?</a:t>
            </a:r>
          </a:p>
          <a:p>
            <a:pPr algn="just"/>
            <a:r>
              <a:rPr lang="en-IN" sz="1200" dirty="0">
                <a:solidFill>
                  <a:srgbClr val="3A3A3A"/>
                </a:solidFill>
              </a:rPr>
              <a:t>          According to the current market trend, instead of releasing big sets of features in an application, companies are launching small features for software with better product quality and quick feedback from customers, for high customer satisfaction.</a:t>
            </a:r>
            <a:br>
              <a:rPr lang="en-IN" sz="1200" dirty="0">
                <a:solidFill>
                  <a:srgbClr val="3A3A3A"/>
                </a:solidFill>
              </a:rPr>
            </a:br>
            <a:r>
              <a:rPr lang="en-IN" sz="1200" dirty="0">
                <a:solidFill>
                  <a:srgbClr val="3A3A3A"/>
                </a:solidFill>
              </a:rPr>
              <a:t>Now, to keep up with this, we have to:</a:t>
            </a:r>
          </a:p>
          <a:p>
            <a:pPr marL="628650" lvl="1" indent="-171450">
              <a:buFont typeface="Wingdings" panose="05000000000000000000" pitchFamily="2" charset="2"/>
              <a:buChar char="ü"/>
            </a:pPr>
            <a:r>
              <a:rPr lang="en-IN" sz="1200" dirty="0">
                <a:solidFill>
                  <a:srgbClr val="3A3A3A"/>
                </a:solidFill>
              </a:rPr>
              <a:t>Increase the deployment frequency in the safest and reliable way</a:t>
            </a:r>
          </a:p>
          <a:p>
            <a:pPr marL="628650" lvl="1" indent="-171450">
              <a:buFont typeface="Wingdings" panose="05000000000000000000" pitchFamily="2" charset="2"/>
              <a:buChar char="ü"/>
            </a:pPr>
            <a:r>
              <a:rPr lang="en-IN" sz="1200" dirty="0">
                <a:solidFill>
                  <a:srgbClr val="3A3A3A"/>
                </a:solidFill>
              </a:rPr>
              <a:t>Lower the failure rate of new releases</a:t>
            </a:r>
          </a:p>
          <a:p>
            <a:pPr marL="628650" lvl="1" indent="-171450">
              <a:buFont typeface="Wingdings" panose="05000000000000000000" pitchFamily="2" charset="2"/>
              <a:buChar char="ü"/>
            </a:pPr>
            <a:r>
              <a:rPr lang="en-IN" sz="1200" dirty="0">
                <a:solidFill>
                  <a:srgbClr val="3A3A3A"/>
                </a:solidFill>
              </a:rPr>
              <a:t>Shorten the bug resolution time</a:t>
            </a:r>
          </a:p>
          <a:p>
            <a:pPr algn="just"/>
            <a:r>
              <a:rPr lang="en-IN" sz="1200" dirty="0">
                <a:solidFill>
                  <a:srgbClr val="3A3A3A"/>
                </a:solidFill>
              </a:rPr>
              <a:t>         DevOps fulfils all these requirements for fast and reliable development and deployment of a software. Companies like Amazon and Google have adopted DevOps and are launching thousands of code deployments per day. But Agile, on the other hand, only focuses on the development of a software.</a:t>
            </a:r>
            <a:endParaRPr lang="en-IN" sz="1200" b="0" i="0" dirty="0">
              <a:solidFill>
                <a:srgbClr val="3A3A3A"/>
              </a:solidFill>
              <a:effectLst/>
            </a:endParaRPr>
          </a:p>
        </p:txBody>
      </p:sp>
      <p:sp>
        <p:nvSpPr>
          <p:cNvPr id="13" name="Rectangle 12">
            <a:extLst>
              <a:ext uri="{FF2B5EF4-FFF2-40B4-BE49-F238E27FC236}">
                <a16:creationId xmlns:a16="http://schemas.microsoft.com/office/drawing/2014/main" id="{947DD600-4C72-40F8-B320-D18393F8997C}"/>
              </a:ext>
            </a:extLst>
          </p:cNvPr>
          <p:cNvSpPr/>
          <p:nvPr/>
        </p:nvSpPr>
        <p:spPr>
          <a:xfrm>
            <a:off x="152400" y="655557"/>
            <a:ext cx="1424044" cy="276999"/>
          </a:xfrm>
          <a:prstGeom prst="rect">
            <a:avLst/>
          </a:prstGeom>
        </p:spPr>
        <p:txBody>
          <a:bodyPr wrap="none">
            <a:spAutoFit/>
          </a:bodyPr>
          <a:lstStyle/>
          <a:p>
            <a:pPr lvl="0" eaLnBrk="0" fontAlgn="base" hangingPunct="0">
              <a:spcBef>
                <a:spcPct val="0"/>
              </a:spcBef>
              <a:spcAft>
                <a:spcPct val="0"/>
              </a:spcAft>
            </a:pPr>
            <a:r>
              <a:rPr lang="en-US" altLang="en-US" sz="1200" b="1" dirty="0">
                <a:solidFill>
                  <a:srgbClr val="3A3A3A"/>
                </a:solidFill>
              </a:rPr>
              <a:t>1. What is DevOps?</a:t>
            </a:r>
            <a:endParaRPr lang="en-US" altLang="en-US" sz="1200" dirty="0"/>
          </a:p>
        </p:txBody>
      </p:sp>
    </p:spTree>
    <p:extLst>
      <p:ext uri="{BB962C8B-B14F-4D97-AF65-F5344CB8AC3E}">
        <p14:creationId xmlns:p14="http://schemas.microsoft.com/office/powerpoint/2010/main" val="319706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381000" y="0"/>
            <a:ext cx="8607224" cy="657741"/>
          </a:xfrm>
        </p:spPr>
        <p:txBody>
          <a:bodyPr/>
          <a:lstStyle/>
          <a:p>
            <a:pPr>
              <a:lnSpc>
                <a:spcPct val="90000"/>
              </a:lnSpc>
            </a:pPr>
            <a:r>
              <a:rPr lang="en-US" sz="2800" b="1" dirty="0">
                <a:latin typeface="+mj-lt"/>
              </a:rPr>
              <a:t>Contents</a:t>
            </a:r>
          </a:p>
        </p:txBody>
      </p:sp>
      <p:sp>
        <p:nvSpPr>
          <p:cNvPr id="3" name="Content Placeholder 2">
            <a:extLst>
              <a:ext uri="{FF2B5EF4-FFF2-40B4-BE49-F238E27FC236}">
                <a16:creationId xmlns:a16="http://schemas.microsoft.com/office/drawing/2014/main" id="{33806504-539F-4C4E-9C0F-0EB9BC250900}"/>
              </a:ext>
            </a:extLst>
          </p:cNvPr>
          <p:cNvSpPr>
            <a:spLocks noGrp="1"/>
          </p:cNvSpPr>
          <p:nvPr>
            <p:ph idx="1"/>
          </p:nvPr>
        </p:nvSpPr>
        <p:spPr>
          <a:xfrm>
            <a:off x="609600" y="895350"/>
            <a:ext cx="4572000" cy="4020012"/>
          </a:xfrm>
        </p:spPr>
        <p:txBody>
          <a:bodyPr>
            <a:noAutofit/>
          </a:bodyPr>
          <a:lstStyle/>
          <a:p>
            <a:pPr lvl="0">
              <a:buClr>
                <a:srgbClr val="00B050"/>
              </a:buClr>
              <a:buFont typeface="Wingdings" panose="05000000000000000000" pitchFamily="2" charset="2"/>
              <a:buChar char="Ø"/>
            </a:pPr>
            <a:r>
              <a:rPr lang="en-US" sz="1400" dirty="0">
                <a:latin typeface="+mn-lt"/>
              </a:rPr>
              <a:t>What is Git?</a:t>
            </a:r>
          </a:p>
          <a:p>
            <a:pPr lvl="0">
              <a:buClr>
                <a:srgbClr val="00B050"/>
              </a:buClr>
              <a:buFont typeface="Wingdings" panose="05000000000000000000" pitchFamily="2" charset="2"/>
              <a:buChar char="Ø"/>
            </a:pPr>
            <a:r>
              <a:rPr lang="en-US" sz="1400" dirty="0">
                <a:latin typeface="+mn-lt"/>
              </a:rPr>
              <a:t>Version Control System Types</a:t>
            </a:r>
          </a:p>
          <a:p>
            <a:pPr lvl="1">
              <a:buClr>
                <a:srgbClr val="00B050"/>
              </a:buClr>
              <a:buFont typeface="Wingdings" panose="05000000000000000000" pitchFamily="2" charset="2"/>
              <a:buChar char="ü"/>
            </a:pPr>
            <a:r>
              <a:rPr lang="en-IN" sz="1400" dirty="0">
                <a:latin typeface="+mn-lt"/>
              </a:rPr>
              <a:t>Centralized Version Control</a:t>
            </a:r>
            <a:endParaRPr lang="en-US" sz="1400" dirty="0">
              <a:latin typeface="+mn-lt"/>
            </a:endParaRPr>
          </a:p>
          <a:p>
            <a:pPr lvl="1">
              <a:buClr>
                <a:srgbClr val="00B050"/>
              </a:buClr>
              <a:buFont typeface="Wingdings" panose="05000000000000000000" pitchFamily="2" charset="2"/>
              <a:buChar char="ü"/>
            </a:pPr>
            <a:r>
              <a:rPr lang="en-US" sz="1400" dirty="0">
                <a:latin typeface="+mn-lt"/>
              </a:rPr>
              <a:t>Distributed </a:t>
            </a:r>
            <a:r>
              <a:rPr lang="en-IN" sz="1400" dirty="0">
                <a:latin typeface="+mn-lt"/>
              </a:rPr>
              <a:t>Version Control</a:t>
            </a:r>
            <a:endParaRPr lang="en-US" sz="1400" dirty="0">
              <a:latin typeface="+mn-lt"/>
            </a:endParaRPr>
          </a:p>
          <a:p>
            <a:pPr lvl="0">
              <a:buClr>
                <a:srgbClr val="00B050"/>
              </a:buClr>
              <a:buFont typeface="Wingdings" panose="05000000000000000000" pitchFamily="2" charset="2"/>
              <a:buChar char="Ø"/>
            </a:pPr>
            <a:r>
              <a:rPr lang="en-US" altLang="en-US" sz="1400" dirty="0">
                <a:latin typeface="+mn-lt"/>
              </a:rPr>
              <a:t>Why Git Version Control</a:t>
            </a:r>
          </a:p>
          <a:p>
            <a:pPr lvl="0">
              <a:buClr>
                <a:srgbClr val="00B050"/>
              </a:buClr>
              <a:buFont typeface="Wingdings" panose="05000000000000000000" pitchFamily="2" charset="2"/>
              <a:buChar char="Ø"/>
            </a:pPr>
            <a:r>
              <a:rPr lang="en-US" sz="1400" dirty="0">
                <a:latin typeface="+mn-lt"/>
              </a:rPr>
              <a:t>Git Lifecycle</a:t>
            </a:r>
          </a:p>
          <a:p>
            <a:pPr lvl="0">
              <a:buClr>
                <a:srgbClr val="00B050"/>
              </a:buClr>
              <a:buFont typeface="Wingdings" panose="05000000000000000000" pitchFamily="2" charset="2"/>
              <a:buChar char="Ø"/>
            </a:pPr>
            <a:r>
              <a:rPr lang="en-IN" sz="1400" dirty="0">
                <a:latin typeface="+mn-lt"/>
              </a:rPr>
              <a:t>Environment Setup</a:t>
            </a:r>
          </a:p>
          <a:p>
            <a:pPr lvl="0">
              <a:buClr>
                <a:srgbClr val="00B050"/>
              </a:buClr>
              <a:buFont typeface="Wingdings" panose="05000000000000000000" pitchFamily="2" charset="2"/>
              <a:buChar char="Ø"/>
            </a:pPr>
            <a:r>
              <a:rPr lang="en-IN" sz="1400" dirty="0">
                <a:latin typeface="+mn-lt"/>
              </a:rPr>
              <a:t>DevOps Lifecycle Stages</a:t>
            </a:r>
          </a:p>
          <a:p>
            <a:pPr lvl="0">
              <a:buClr>
                <a:srgbClr val="00B050"/>
              </a:buClr>
              <a:buFont typeface="Wingdings" panose="05000000000000000000" pitchFamily="2" charset="2"/>
              <a:buChar char="Ø"/>
            </a:pPr>
            <a:r>
              <a:rPr lang="en-US" sz="1400" dirty="0">
                <a:latin typeface="+mn-lt"/>
              </a:rPr>
              <a:t>DevOps Tools</a:t>
            </a:r>
          </a:p>
          <a:p>
            <a:pPr lvl="0">
              <a:buClr>
                <a:srgbClr val="00B050"/>
              </a:buClr>
              <a:buFont typeface="Wingdings" panose="05000000000000000000" pitchFamily="2" charset="2"/>
              <a:buChar char="Ø"/>
            </a:pPr>
            <a:r>
              <a:rPr lang="en-US" sz="1400" dirty="0">
                <a:latin typeface="+mn-lt"/>
              </a:rPr>
              <a:t>DevOps Principles</a:t>
            </a:r>
          </a:p>
          <a:p>
            <a:pPr lvl="0">
              <a:buClr>
                <a:srgbClr val="00B050"/>
              </a:buClr>
              <a:buFont typeface="Wingdings" panose="05000000000000000000" pitchFamily="2" charset="2"/>
              <a:buChar char="Ø"/>
            </a:pPr>
            <a:r>
              <a:rPr lang="en-IN" sz="1400" dirty="0">
                <a:latin typeface="+mn-lt"/>
              </a:rPr>
              <a:t>Roles and Responsibilities of a DevOps Engineer</a:t>
            </a:r>
            <a:endParaRPr lang="en-US" sz="1400" dirty="0">
              <a:latin typeface="+mn-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9013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20</a:t>
            </a:fld>
            <a:endParaRPr lang="en-US" dirty="0"/>
          </a:p>
        </p:txBody>
      </p:sp>
      <p:sp>
        <p:nvSpPr>
          <p:cNvPr id="3" name="Rectangle 2">
            <a:extLst>
              <a:ext uri="{FF2B5EF4-FFF2-40B4-BE49-F238E27FC236}">
                <a16:creationId xmlns:a16="http://schemas.microsoft.com/office/drawing/2014/main" id="{2B9897A4-BE1A-4EB0-BA82-79F4264F7DA0}"/>
              </a:ext>
            </a:extLst>
          </p:cNvPr>
          <p:cNvSpPr/>
          <p:nvPr/>
        </p:nvSpPr>
        <p:spPr>
          <a:xfrm>
            <a:off x="304800" y="725091"/>
            <a:ext cx="8229600" cy="2123658"/>
          </a:xfrm>
          <a:prstGeom prst="rect">
            <a:avLst/>
          </a:prstGeom>
        </p:spPr>
        <p:txBody>
          <a:bodyPr wrap="square">
            <a:spAutoFit/>
          </a:bodyPr>
          <a:lstStyle/>
          <a:p>
            <a:r>
              <a:rPr lang="en-IN" sz="1200" b="1" dirty="0">
                <a:solidFill>
                  <a:srgbClr val="3A3A3A"/>
                </a:solidFill>
              </a:rPr>
              <a:t>3. In terms of development and infrastructure, mention the core operations of DevOps.</a:t>
            </a:r>
          </a:p>
          <a:p>
            <a:r>
              <a:rPr lang="en-IN" sz="1200" dirty="0">
                <a:solidFill>
                  <a:srgbClr val="3A3A3A"/>
                </a:solidFill>
              </a:rPr>
              <a:t>Core operations of DevOps include:</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Development</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Version Control</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Testing</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Integration</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Deployment</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Delivery</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Configuration</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Monitoring</a:t>
            </a:r>
          </a:p>
          <a:p>
            <a:pPr marL="628650" lvl="1" indent="-171450">
              <a:buClr>
                <a:schemeClr val="accent3">
                  <a:lumMod val="75000"/>
                </a:schemeClr>
              </a:buClr>
              <a:buFont typeface="Wingdings" panose="05000000000000000000" pitchFamily="2" charset="2"/>
              <a:buChar char="ü"/>
            </a:pPr>
            <a:r>
              <a:rPr lang="en-IN" sz="1200" dirty="0">
                <a:solidFill>
                  <a:srgbClr val="3A3A3A"/>
                </a:solidFill>
              </a:rPr>
              <a:t>Feedback</a:t>
            </a:r>
            <a:endParaRPr lang="en-IN" sz="1200" b="0" i="0" dirty="0">
              <a:solidFill>
                <a:srgbClr val="3A3A3A"/>
              </a:solidFill>
              <a:effectLst/>
            </a:endParaRPr>
          </a:p>
        </p:txBody>
      </p:sp>
      <p:sp>
        <p:nvSpPr>
          <p:cNvPr id="5" name="Rectangle 4">
            <a:extLst>
              <a:ext uri="{FF2B5EF4-FFF2-40B4-BE49-F238E27FC236}">
                <a16:creationId xmlns:a16="http://schemas.microsoft.com/office/drawing/2014/main" id="{38359E8F-32FB-47E8-8365-DC1FB4496D2A}"/>
              </a:ext>
            </a:extLst>
          </p:cNvPr>
          <p:cNvSpPr/>
          <p:nvPr/>
        </p:nvSpPr>
        <p:spPr>
          <a:xfrm>
            <a:off x="294012" y="2800350"/>
            <a:ext cx="6792587" cy="1938992"/>
          </a:xfrm>
          <a:prstGeom prst="rect">
            <a:avLst/>
          </a:prstGeom>
        </p:spPr>
        <p:txBody>
          <a:bodyPr wrap="square">
            <a:spAutoFit/>
          </a:bodyPr>
          <a:lstStyle/>
          <a:p>
            <a:r>
              <a:rPr lang="en-IN" sz="1200" b="1" dirty="0">
                <a:solidFill>
                  <a:srgbClr val="3A3A3A"/>
                </a:solidFill>
              </a:rPr>
              <a:t>4. What are some technical and business benefits of DevOps work culture?</a:t>
            </a:r>
          </a:p>
          <a:p>
            <a:pPr algn="just"/>
            <a:r>
              <a:rPr lang="en-IN" sz="1200" dirty="0">
                <a:solidFill>
                  <a:srgbClr val="3A3A3A"/>
                </a:solidFill>
              </a:rPr>
              <a:t>           Technical benefits: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Continuous software delivery</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Less complex problems to fix</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Faster bug resolution</a:t>
            </a:r>
          </a:p>
          <a:p>
            <a:pPr lvl="1">
              <a:buClr>
                <a:schemeClr val="accent5">
                  <a:lumMod val="75000"/>
                </a:schemeClr>
              </a:buClr>
            </a:pPr>
            <a:endParaRPr lang="en-IN" sz="1200" dirty="0">
              <a:solidFill>
                <a:srgbClr val="3A3A3A"/>
              </a:solidFill>
            </a:endParaRPr>
          </a:p>
          <a:p>
            <a:pPr algn="just"/>
            <a:r>
              <a:rPr lang="en-IN" sz="1200" dirty="0">
                <a:solidFill>
                  <a:srgbClr val="3A3A3A"/>
                </a:solidFill>
              </a:rPr>
              <a:t>           Business benefits: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Faster delivery of features for customer satisfaction</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More stable operating environments</a:t>
            </a:r>
          </a:p>
          <a:p>
            <a:pPr marL="1085850" lvl="2" indent="-171450">
              <a:buClr>
                <a:schemeClr val="accent5">
                  <a:lumMod val="75000"/>
                </a:schemeClr>
              </a:buClr>
              <a:buFont typeface="Wingdings" panose="05000000000000000000" pitchFamily="2" charset="2"/>
              <a:buChar char="ü"/>
            </a:pPr>
            <a:r>
              <a:rPr lang="en-IN" sz="1200" dirty="0">
                <a:solidFill>
                  <a:srgbClr val="3A3A3A"/>
                </a:solidFill>
              </a:rPr>
              <a:t>More time available to add product value</a:t>
            </a:r>
            <a:endParaRPr lang="en-IN" sz="1200" b="0" i="0" dirty="0">
              <a:solidFill>
                <a:srgbClr val="3A3A3A"/>
              </a:solidFill>
              <a:effectLst/>
            </a:endParaRPr>
          </a:p>
        </p:txBody>
      </p:sp>
    </p:spTree>
    <p:extLst>
      <p:ext uri="{BB962C8B-B14F-4D97-AF65-F5344CB8AC3E}">
        <p14:creationId xmlns:p14="http://schemas.microsoft.com/office/powerpoint/2010/main" val="413090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21</a:t>
            </a:fld>
            <a:endParaRPr lang="en-US" dirty="0"/>
          </a:p>
        </p:txBody>
      </p:sp>
      <p:sp>
        <p:nvSpPr>
          <p:cNvPr id="6" name="Rectangle 5">
            <a:extLst>
              <a:ext uri="{FF2B5EF4-FFF2-40B4-BE49-F238E27FC236}">
                <a16:creationId xmlns:a16="http://schemas.microsoft.com/office/drawing/2014/main" id="{3D6A365D-A70F-4F4D-9D62-8C4829778419}"/>
              </a:ext>
            </a:extLst>
          </p:cNvPr>
          <p:cNvSpPr/>
          <p:nvPr/>
        </p:nvSpPr>
        <p:spPr>
          <a:xfrm>
            <a:off x="186017" y="742950"/>
            <a:ext cx="4572000" cy="1938992"/>
          </a:xfrm>
          <a:prstGeom prst="rect">
            <a:avLst/>
          </a:prstGeom>
        </p:spPr>
        <p:txBody>
          <a:bodyPr>
            <a:spAutoFit/>
          </a:bodyPr>
          <a:lstStyle/>
          <a:p>
            <a:r>
              <a:rPr lang="en-IN" sz="1200" b="1" dirty="0">
                <a:solidFill>
                  <a:srgbClr val="3A3A3A"/>
                </a:solidFill>
              </a:rPr>
              <a:t>5. Name some of the most important DevOps tools?</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Git</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Maven</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Selenium</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Jenkins</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Docker</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Puppet</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Chef</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Ansible</a:t>
            </a:r>
          </a:p>
          <a:p>
            <a:pPr marL="628650" lvl="1" indent="-171450">
              <a:buClr>
                <a:schemeClr val="accent6">
                  <a:lumMod val="75000"/>
                </a:schemeClr>
              </a:buClr>
              <a:buFont typeface="Wingdings" panose="05000000000000000000" pitchFamily="2" charset="2"/>
              <a:buChar char="ü"/>
            </a:pPr>
            <a:r>
              <a:rPr lang="en-IN" sz="1200" dirty="0">
                <a:solidFill>
                  <a:srgbClr val="3A3A3A"/>
                </a:solidFill>
              </a:rPr>
              <a:t>Nagios</a:t>
            </a:r>
            <a:endParaRPr lang="en-IN" sz="1200" b="0" i="0" dirty="0">
              <a:solidFill>
                <a:srgbClr val="3A3A3A"/>
              </a:solidFill>
              <a:effectLst/>
            </a:endParaRPr>
          </a:p>
        </p:txBody>
      </p:sp>
      <p:sp>
        <p:nvSpPr>
          <p:cNvPr id="7" name="Rectangle 6">
            <a:extLst>
              <a:ext uri="{FF2B5EF4-FFF2-40B4-BE49-F238E27FC236}">
                <a16:creationId xmlns:a16="http://schemas.microsoft.com/office/drawing/2014/main" id="{08ED2569-BEE6-481B-BF46-7A56F4CD0D63}"/>
              </a:ext>
            </a:extLst>
          </p:cNvPr>
          <p:cNvSpPr/>
          <p:nvPr/>
        </p:nvSpPr>
        <p:spPr>
          <a:xfrm>
            <a:off x="228600" y="2681942"/>
            <a:ext cx="8534400" cy="2123658"/>
          </a:xfrm>
          <a:prstGeom prst="rect">
            <a:avLst/>
          </a:prstGeom>
        </p:spPr>
        <p:txBody>
          <a:bodyPr wrap="square">
            <a:spAutoFit/>
          </a:bodyPr>
          <a:lstStyle/>
          <a:p>
            <a:r>
              <a:rPr lang="en-IN" sz="1200" b="1" dirty="0">
                <a:solidFill>
                  <a:srgbClr val="3A3A3A"/>
                </a:solidFill>
              </a:rPr>
              <a:t>6. What is CI? What is its purpose?</a:t>
            </a:r>
          </a:p>
          <a:p>
            <a:pPr algn="just"/>
            <a:r>
              <a:rPr lang="en-IN" sz="1200" dirty="0">
                <a:solidFill>
                  <a:srgbClr val="3A3A3A"/>
                </a:solidFill>
              </a:rPr>
              <a:t>             CI or Continuous Integration is the process of compiling the entire code base, every time a member of the software development team checks the code, into the shared source code repository.</a:t>
            </a:r>
          </a:p>
          <a:p>
            <a:pPr algn="just"/>
            <a:endParaRPr lang="en-IN" sz="1200" dirty="0">
              <a:solidFill>
                <a:srgbClr val="3A3A3A"/>
              </a:solidFill>
            </a:endParaRPr>
          </a:p>
          <a:p>
            <a:pPr algn="just"/>
            <a:r>
              <a:rPr lang="en-IN" sz="1200" dirty="0">
                <a:solidFill>
                  <a:srgbClr val="3A3A3A"/>
                </a:solidFill>
              </a:rPr>
              <a:t>             If a team member checks into the code file with a bug, then the build gets broken. In this sort of scenario, other developers can’t synchronize the shared source code repository without introducing compilation errors into their own local workspaces. Thus, collaborative and shared software development cannot go forward.</a:t>
            </a:r>
          </a:p>
          <a:p>
            <a:pPr algn="just"/>
            <a:endParaRPr lang="en-IN" sz="1200" dirty="0">
              <a:solidFill>
                <a:srgbClr val="3A3A3A"/>
              </a:solidFill>
            </a:endParaRPr>
          </a:p>
          <a:p>
            <a:pPr algn="just"/>
            <a:r>
              <a:rPr lang="en-IN" sz="1200" dirty="0">
                <a:solidFill>
                  <a:srgbClr val="3A3A3A"/>
                </a:solidFill>
              </a:rPr>
              <a:t>              When a CI build breaks, it is crucial that the problem is corrected immediately. A CI process often includes a suite of unit, and integration and regression tests that run every time the compilation succeeds. If any of these tests fail, the build will be considered unstable, not broken.</a:t>
            </a:r>
            <a:endParaRPr lang="en-IN" sz="1200" b="0" i="0" dirty="0">
              <a:solidFill>
                <a:srgbClr val="3A3A3A"/>
              </a:solidFill>
              <a:effectLst/>
            </a:endParaRPr>
          </a:p>
        </p:txBody>
      </p:sp>
    </p:spTree>
    <p:extLst>
      <p:ext uri="{BB962C8B-B14F-4D97-AF65-F5344CB8AC3E}">
        <p14:creationId xmlns:p14="http://schemas.microsoft.com/office/powerpoint/2010/main" val="318746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9292"/>
            <a:ext cx="7620000" cy="619399"/>
          </a:xfrm>
        </p:spPr>
        <p:txBody>
          <a:bodyPr/>
          <a:lstStyle/>
          <a:p>
            <a:pPr>
              <a:lnSpc>
                <a:spcPct val="150000"/>
              </a:lnSpc>
            </a:pPr>
            <a:r>
              <a:rPr lang="en-IN" sz="2800" b="1" dirty="0">
                <a:latin typeface="+mj-lt"/>
              </a:rPr>
              <a:t>Ques &amp; Ans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22</a:t>
            </a:fld>
            <a:endParaRPr lang="en-US" dirty="0"/>
          </a:p>
        </p:txBody>
      </p:sp>
      <p:sp>
        <p:nvSpPr>
          <p:cNvPr id="3" name="Rectangle 2">
            <a:extLst>
              <a:ext uri="{FF2B5EF4-FFF2-40B4-BE49-F238E27FC236}">
                <a16:creationId xmlns:a16="http://schemas.microsoft.com/office/drawing/2014/main" id="{7FB5EFE1-1482-430B-AAC0-A76E17B6324C}"/>
              </a:ext>
            </a:extLst>
          </p:cNvPr>
          <p:cNvSpPr/>
          <p:nvPr/>
        </p:nvSpPr>
        <p:spPr>
          <a:xfrm>
            <a:off x="86068" y="742950"/>
            <a:ext cx="8753132" cy="2123658"/>
          </a:xfrm>
          <a:prstGeom prst="rect">
            <a:avLst/>
          </a:prstGeom>
        </p:spPr>
        <p:txBody>
          <a:bodyPr wrap="square">
            <a:spAutoFit/>
          </a:bodyPr>
          <a:lstStyle/>
          <a:p>
            <a:r>
              <a:rPr lang="en-IN" sz="1200" b="1" dirty="0">
                <a:solidFill>
                  <a:srgbClr val="3A3A3A"/>
                </a:solidFill>
              </a:rPr>
              <a:t>7. Name three important DevOps KPIs.</a:t>
            </a:r>
          </a:p>
          <a:p>
            <a:pPr algn="just"/>
            <a:r>
              <a:rPr lang="en-IN" sz="1200" dirty="0">
                <a:solidFill>
                  <a:srgbClr val="3A3A3A"/>
                </a:solidFill>
              </a:rPr>
              <a:t>       Three of the most common DevOps KPIs are:</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Mean time to failure recovery</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Deployment frequency</a:t>
            </a:r>
          </a:p>
          <a:p>
            <a:pPr marL="628650" lvl="1" indent="-171450">
              <a:buClr>
                <a:schemeClr val="accent2">
                  <a:lumMod val="75000"/>
                </a:schemeClr>
              </a:buClr>
              <a:buFont typeface="Wingdings" panose="05000000000000000000" pitchFamily="2" charset="2"/>
              <a:buChar char="ü"/>
            </a:pPr>
            <a:r>
              <a:rPr lang="en-IN" sz="1200" dirty="0">
                <a:solidFill>
                  <a:srgbClr val="3A3A3A"/>
                </a:solidFill>
              </a:rPr>
              <a:t>Percentage of failed deployments</a:t>
            </a:r>
          </a:p>
          <a:p>
            <a:pPr lvl="1">
              <a:buClr>
                <a:schemeClr val="accent2">
                  <a:lumMod val="75000"/>
                </a:schemeClr>
              </a:buClr>
            </a:pPr>
            <a:endParaRPr lang="en-IN" sz="1200" dirty="0">
              <a:solidFill>
                <a:srgbClr val="3A3A3A"/>
              </a:solidFill>
            </a:endParaRPr>
          </a:p>
          <a:p>
            <a:r>
              <a:rPr lang="en-IN" sz="1200" b="1" dirty="0">
                <a:solidFill>
                  <a:srgbClr val="3A3A3A"/>
                </a:solidFill>
              </a:rPr>
              <a:t>8. What is the difference between continuous deployment and continuous delivery?</a:t>
            </a:r>
          </a:p>
          <a:p>
            <a:pPr algn="just"/>
            <a:r>
              <a:rPr lang="en-IN" sz="1200" dirty="0">
                <a:solidFill>
                  <a:srgbClr val="3A3A3A"/>
                </a:solidFill>
              </a:rPr>
              <a:t>       Continuous deployment is fully automated, and the deployment to production needs no manual intervention in continuous deployment; whereas, in continuous delivery, the deployment to production requires some manual intervention for change management in the organization, and it needs to be approved by the manager or higher authorities to be deployed in production. According to your organization’s application risk factor, continuous deployment/delivery approach will be chosen.</a:t>
            </a:r>
            <a:endParaRPr lang="en-IN" sz="1200" b="0" i="0" dirty="0">
              <a:solidFill>
                <a:srgbClr val="3A3A3A"/>
              </a:solidFill>
              <a:effectLst/>
            </a:endParaRPr>
          </a:p>
        </p:txBody>
      </p:sp>
      <p:sp>
        <p:nvSpPr>
          <p:cNvPr id="5" name="Rectangle 4">
            <a:extLst>
              <a:ext uri="{FF2B5EF4-FFF2-40B4-BE49-F238E27FC236}">
                <a16:creationId xmlns:a16="http://schemas.microsoft.com/office/drawing/2014/main" id="{8F0935F8-76A6-4A21-912C-5DE6C1A2053C}"/>
              </a:ext>
            </a:extLst>
          </p:cNvPr>
          <p:cNvSpPr/>
          <p:nvPr/>
        </p:nvSpPr>
        <p:spPr>
          <a:xfrm>
            <a:off x="86068" y="2875516"/>
            <a:ext cx="8753132" cy="646331"/>
          </a:xfrm>
          <a:prstGeom prst="rect">
            <a:avLst/>
          </a:prstGeom>
        </p:spPr>
        <p:txBody>
          <a:bodyPr wrap="square">
            <a:spAutoFit/>
          </a:bodyPr>
          <a:lstStyle/>
          <a:p>
            <a:r>
              <a:rPr lang="en-IN" sz="1200" b="1" dirty="0">
                <a:solidFill>
                  <a:srgbClr val="3A3A3A"/>
                </a:solidFill>
              </a:rPr>
              <a:t>9. What is DevOps? Is it a tool?</a:t>
            </a:r>
          </a:p>
          <a:p>
            <a:pPr algn="just"/>
            <a:r>
              <a:rPr lang="en-IN" sz="1200" dirty="0">
                <a:solidFill>
                  <a:srgbClr val="3A3A3A"/>
                </a:solidFill>
              </a:rPr>
              <a:t>       DevOps can’t be referred to as a tool; it is a collaborative work culture that combines development and operations teams for continuous development, continuous testing, continuous integration, continuous deployment, and continuous monitoring.</a:t>
            </a:r>
            <a:endParaRPr lang="en-IN" sz="1200" b="0" i="0" dirty="0">
              <a:solidFill>
                <a:srgbClr val="3A3A3A"/>
              </a:solidFill>
              <a:effectLst/>
            </a:endParaRPr>
          </a:p>
        </p:txBody>
      </p:sp>
      <p:sp>
        <p:nvSpPr>
          <p:cNvPr id="8" name="Rectangle 7">
            <a:extLst>
              <a:ext uri="{FF2B5EF4-FFF2-40B4-BE49-F238E27FC236}">
                <a16:creationId xmlns:a16="http://schemas.microsoft.com/office/drawing/2014/main" id="{F3BBA9BC-16A0-4334-8961-CE55590CC115}"/>
              </a:ext>
            </a:extLst>
          </p:cNvPr>
          <p:cNvSpPr/>
          <p:nvPr/>
        </p:nvSpPr>
        <p:spPr>
          <a:xfrm>
            <a:off x="64688" y="3562350"/>
            <a:ext cx="8753132" cy="646331"/>
          </a:xfrm>
          <a:prstGeom prst="rect">
            <a:avLst/>
          </a:prstGeom>
        </p:spPr>
        <p:txBody>
          <a:bodyPr wrap="square">
            <a:spAutoFit/>
          </a:bodyPr>
          <a:lstStyle/>
          <a:p>
            <a:r>
              <a:rPr lang="en-IN" sz="1200" b="1" dirty="0">
                <a:solidFill>
                  <a:srgbClr val="3A3A3A"/>
                </a:solidFill>
              </a:rPr>
              <a:t>10. What are the core operations of DevOps in terms of development and infrastructure?</a:t>
            </a:r>
          </a:p>
          <a:p>
            <a:pPr algn="just"/>
            <a:r>
              <a:rPr lang="en-IN" sz="1200" dirty="0">
                <a:solidFill>
                  <a:srgbClr val="3A3A3A"/>
                </a:solidFill>
              </a:rPr>
              <a:t>        The core operations of DevOps are application development, version control, unit testing, deployment with infrastructure, monitoring, configuration, and orchestration.</a:t>
            </a:r>
            <a:endParaRPr lang="en-IN" sz="1200" b="0" i="0" dirty="0">
              <a:solidFill>
                <a:srgbClr val="3A3A3A"/>
              </a:solidFill>
              <a:effectLst/>
            </a:endParaRPr>
          </a:p>
        </p:txBody>
      </p:sp>
      <p:sp>
        <p:nvSpPr>
          <p:cNvPr id="9" name="Rectangle 8">
            <a:extLst>
              <a:ext uri="{FF2B5EF4-FFF2-40B4-BE49-F238E27FC236}">
                <a16:creationId xmlns:a16="http://schemas.microsoft.com/office/drawing/2014/main" id="{809816F2-31B1-4837-8AE6-B9C893302706}"/>
              </a:ext>
            </a:extLst>
          </p:cNvPr>
          <p:cNvSpPr/>
          <p:nvPr/>
        </p:nvSpPr>
        <p:spPr>
          <a:xfrm>
            <a:off x="72910" y="4258092"/>
            <a:ext cx="8613889" cy="461665"/>
          </a:xfrm>
          <a:prstGeom prst="rect">
            <a:avLst/>
          </a:prstGeom>
        </p:spPr>
        <p:txBody>
          <a:bodyPr wrap="square">
            <a:spAutoFit/>
          </a:bodyPr>
          <a:lstStyle/>
          <a:p>
            <a:r>
              <a:rPr lang="en-IN" sz="1200" b="1" dirty="0">
                <a:solidFill>
                  <a:srgbClr val="3A3A3A"/>
                </a:solidFill>
              </a:rPr>
              <a:t>11. Can one consider DevOps as an Agile methodology?</a:t>
            </a:r>
          </a:p>
          <a:p>
            <a:pPr algn="just"/>
            <a:r>
              <a:rPr lang="en-IN" sz="1200" dirty="0">
                <a:solidFill>
                  <a:srgbClr val="3A3A3A"/>
                </a:solidFill>
              </a:rPr>
              <a:t>        DevOps can be considered as complementary to the Agile methodology but not completely similar.</a:t>
            </a:r>
            <a:endParaRPr lang="en-IN" sz="1200" b="0" i="0" dirty="0">
              <a:solidFill>
                <a:srgbClr val="3A3A3A"/>
              </a:solidFill>
              <a:effectLst/>
            </a:endParaRPr>
          </a:p>
        </p:txBody>
      </p:sp>
    </p:spTree>
    <p:extLst>
      <p:ext uri="{BB962C8B-B14F-4D97-AF65-F5344CB8AC3E}">
        <p14:creationId xmlns:p14="http://schemas.microsoft.com/office/powerpoint/2010/main" val="121726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What is Git?</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3</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457200" y="1406191"/>
            <a:ext cx="8001000" cy="738664"/>
          </a:xfrm>
          <a:prstGeom prst="rect">
            <a:avLst/>
          </a:prstGeom>
        </p:spPr>
        <p:txBody>
          <a:bodyPr wrap="square">
            <a:spAutoFit/>
          </a:bodyPr>
          <a:lstStyle/>
          <a:p>
            <a:pPr marL="285750" indent="-285750">
              <a:buClr>
                <a:schemeClr val="accent3">
                  <a:lumMod val="50000"/>
                </a:schemeClr>
              </a:buClr>
              <a:buFont typeface="Wingdings" panose="05000000000000000000" pitchFamily="2" charset="2"/>
              <a:buChar char="ü"/>
            </a:pPr>
            <a:r>
              <a:rPr lang="en-IN" sz="1400" dirty="0"/>
              <a:t>GIT is a distributed version control and source code management system with an emphasis on speed.</a:t>
            </a:r>
          </a:p>
          <a:p>
            <a:pPr marL="285750" indent="-285750">
              <a:buClr>
                <a:schemeClr val="accent3">
                  <a:lumMod val="50000"/>
                </a:schemeClr>
              </a:buClr>
              <a:buFont typeface="Wingdings" panose="05000000000000000000" pitchFamily="2" charset="2"/>
              <a:buChar char="ü"/>
            </a:pPr>
            <a:r>
              <a:rPr lang="en-IN" sz="1400" dirty="0"/>
              <a:t>It is repository which is used to manage projects, set of files as they change over the time.</a:t>
            </a:r>
          </a:p>
          <a:p>
            <a:pPr marL="285750" indent="-285750">
              <a:buClr>
                <a:schemeClr val="accent3">
                  <a:lumMod val="50000"/>
                </a:schemeClr>
              </a:buClr>
              <a:buFont typeface="Wingdings" panose="05000000000000000000" pitchFamily="2" charset="2"/>
              <a:buChar char="ü"/>
            </a:pPr>
            <a:r>
              <a:rPr lang="en-IN" sz="1400" dirty="0"/>
              <a:t>Using GIT every code change or commit you get latest development code for the project</a:t>
            </a:r>
          </a:p>
        </p:txBody>
      </p:sp>
      <p:pic>
        <p:nvPicPr>
          <p:cNvPr id="1026" name="Picture 2" descr="Image result for git">
            <a:extLst>
              <a:ext uri="{FF2B5EF4-FFF2-40B4-BE49-F238E27FC236}">
                <a16:creationId xmlns:a16="http://schemas.microsoft.com/office/drawing/2014/main" id="{0187661C-0005-4AAE-AAD2-4D00AAB4D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190750"/>
            <a:ext cx="5638800" cy="23316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67FD247-6BEA-4603-B5F6-771C546F5CFB}"/>
              </a:ext>
            </a:extLst>
          </p:cNvPr>
          <p:cNvSpPr/>
          <p:nvPr/>
        </p:nvSpPr>
        <p:spPr>
          <a:xfrm>
            <a:off x="228600" y="690558"/>
            <a:ext cx="8686800" cy="738664"/>
          </a:xfrm>
          <a:prstGeom prst="rect">
            <a:avLst/>
          </a:prstGeom>
        </p:spPr>
        <p:txBody>
          <a:bodyPr wrap="square">
            <a:spAutoFit/>
          </a:bodyPr>
          <a:lstStyle/>
          <a:p>
            <a:r>
              <a:rPr lang="en-IN" sz="1400" dirty="0"/>
              <a:t>GIT is a tool in DevOps which is used as version-control system for tracking changes in system files and coordinating work on those files among a group of people. In the software development field, GIT is used in source-code management and track the changes in any files.</a:t>
            </a:r>
            <a:endParaRPr lang="en-US" sz="1400" dirty="0"/>
          </a:p>
        </p:txBody>
      </p:sp>
    </p:spTree>
    <p:extLst>
      <p:ext uri="{BB962C8B-B14F-4D97-AF65-F5344CB8AC3E}">
        <p14:creationId xmlns:p14="http://schemas.microsoft.com/office/powerpoint/2010/main" val="24046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Version Control System Types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4</a:t>
            </a:fld>
            <a:endParaRPr lang="en-US" dirty="0"/>
          </a:p>
        </p:txBody>
      </p:sp>
      <p:sp>
        <p:nvSpPr>
          <p:cNvPr id="3" name="Rectangle 2">
            <a:extLst>
              <a:ext uri="{FF2B5EF4-FFF2-40B4-BE49-F238E27FC236}">
                <a16:creationId xmlns:a16="http://schemas.microsoft.com/office/drawing/2014/main" id="{A97F13B5-2A20-4C10-A2FE-434B93FBB579}"/>
              </a:ext>
            </a:extLst>
          </p:cNvPr>
          <p:cNvSpPr/>
          <p:nvPr/>
        </p:nvSpPr>
        <p:spPr>
          <a:xfrm>
            <a:off x="58003" y="657740"/>
            <a:ext cx="4934803" cy="369332"/>
          </a:xfrm>
          <a:prstGeom prst="rect">
            <a:avLst/>
          </a:prstGeom>
        </p:spPr>
        <p:txBody>
          <a:bodyPr wrap="square">
            <a:spAutoFit/>
          </a:bodyPr>
          <a:lstStyle/>
          <a:p>
            <a:r>
              <a:rPr lang="en-IN" sz="1400" dirty="0"/>
              <a:t>There are two types of VCS: </a:t>
            </a:r>
            <a:r>
              <a:rPr lang="en-IN" sz="1400" b="1" dirty="0"/>
              <a:t>centralized</a:t>
            </a:r>
            <a:r>
              <a:rPr lang="en-IN" sz="1400" dirty="0"/>
              <a:t> and </a:t>
            </a:r>
            <a:r>
              <a:rPr lang="en-IN" sz="1400" b="1" dirty="0"/>
              <a:t>distributed</a:t>
            </a:r>
            <a:r>
              <a:rPr lang="en-IN" dirty="0">
                <a:solidFill>
                  <a:srgbClr val="474948"/>
                </a:solidFill>
                <a:latin typeface="Open Sans"/>
              </a:rPr>
              <a:t>. </a:t>
            </a:r>
            <a:endParaRPr lang="en-US" dirty="0"/>
          </a:p>
        </p:txBody>
      </p:sp>
      <p:sp>
        <p:nvSpPr>
          <p:cNvPr id="5" name="Rectangle 4">
            <a:extLst>
              <a:ext uri="{FF2B5EF4-FFF2-40B4-BE49-F238E27FC236}">
                <a16:creationId xmlns:a16="http://schemas.microsoft.com/office/drawing/2014/main" id="{37FC9577-BCD6-4005-84A9-356F080D6C0C}"/>
              </a:ext>
            </a:extLst>
          </p:cNvPr>
          <p:cNvSpPr/>
          <p:nvPr/>
        </p:nvSpPr>
        <p:spPr>
          <a:xfrm>
            <a:off x="71651" y="1060668"/>
            <a:ext cx="8915400" cy="1815882"/>
          </a:xfrm>
          <a:prstGeom prst="rect">
            <a:avLst/>
          </a:prstGeom>
        </p:spPr>
        <p:txBody>
          <a:bodyPr wrap="square">
            <a:spAutoFit/>
          </a:bodyPr>
          <a:lstStyle/>
          <a:p>
            <a:r>
              <a:rPr lang="en-IN" sz="1400" b="1" dirty="0"/>
              <a:t>Centralized Version Control:</a:t>
            </a:r>
          </a:p>
          <a:p>
            <a:pPr marL="285750" indent="-285750" algn="just">
              <a:buClr>
                <a:schemeClr val="accent5">
                  <a:lumMod val="50000"/>
                </a:schemeClr>
              </a:buClr>
              <a:buFont typeface="Wingdings" panose="05000000000000000000" pitchFamily="2" charset="2"/>
              <a:buChar char="ü"/>
            </a:pPr>
            <a:r>
              <a:rPr lang="en-IN" sz="1400" dirty="0"/>
              <a:t>A centralized version control system works on a client-server model. </a:t>
            </a:r>
          </a:p>
          <a:p>
            <a:pPr marL="285750" indent="-285750" algn="just">
              <a:buClr>
                <a:schemeClr val="accent5">
                  <a:lumMod val="50000"/>
                </a:schemeClr>
              </a:buClr>
              <a:buFont typeface="Wingdings" panose="05000000000000000000" pitchFamily="2" charset="2"/>
              <a:buChar char="ü"/>
            </a:pPr>
            <a:r>
              <a:rPr lang="en-IN" sz="1400" dirty="0"/>
              <a:t>There is a single, (centralized) master copy of the code base, and pieces of the code that are being worked on are typically locked, (or “checked out”) so that only one developer is allowed to work on that part of the code at any one time. </a:t>
            </a:r>
          </a:p>
          <a:p>
            <a:pPr marL="285750" indent="-285750" algn="just">
              <a:buClr>
                <a:schemeClr val="accent5">
                  <a:lumMod val="50000"/>
                </a:schemeClr>
              </a:buClr>
              <a:buFont typeface="Wingdings" panose="05000000000000000000" pitchFamily="2" charset="2"/>
              <a:buChar char="ü"/>
            </a:pPr>
            <a:r>
              <a:rPr lang="en-IN" sz="1400" dirty="0"/>
              <a:t>Access to the code base and the locking is controlled by the server. </a:t>
            </a:r>
          </a:p>
          <a:p>
            <a:pPr marL="285750" indent="-285750" algn="just">
              <a:buClr>
                <a:schemeClr val="accent5">
                  <a:lumMod val="50000"/>
                </a:schemeClr>
              </a:buClr>
              <a:buFont typeface="Wingdings" panose="05000000000000000000" pitchFamily="2" charset="2"/>
              <a:buChar char="ü"/>
            </a:pPr>
            <a:r>
              <a:rPr lang="en-IN" sz="1400" dirty="0"/>
              <a:t>When the developer checks their code back in, the lock is released so it’s available for others to check out.</a:t>
            </a:r>
          </a:p>
          <a:p>
            <a:pPr marL="285750" indent="-285750" algn="just">
              <a:buClr>
                <a:schemeClr val="accent5">
                  <a:lumMod val="50000"/>
                </a:schemeClr>
              </a:buClr>
              <a:buFont typeface="Wingdings" panose="05000000000000000000" pitchFamily="2" charset="2"/>
              <a:buChar char="ü"/>
            </a:pPr>
            <a:r>
              <a:rPr lang="en-IN" sz="1400" dirty="0"/>
              <a:t>Examples of centralized VCS systems are </a:t>
            </a:r>
            <a:r>
              <a:rPr lang="en-IN" sz="1400" b="1" dirty="0"/>
              <a:t>CVS</a:t>
            </a:r>
            <a:r>
              <a:rPr lang="en-IN" sz="1400" dirty="0"/>
              <a:t> and </a:t>
            </a:r>
            <a:r>
              <a:rPr lang="en-IN" sz="1400" b="1" dirty="0"/>
              <a:t>Subversion</a:t>
            </a:r>
            <a:r>
              <a:rPr lang="en-IN" sz="1400" dirty="0"/>
              <a:t>.</a:t>
            </a:r>
            <a:endParaRPr lang="en-IN" sz="1400" b="0" i="0" dirty="0">
              <a:effectLst/>
            </a:endParaRPr>
          </a:p>
        </p:txBody>
      </p:sp>
      <p:sp>
        <p:nvSpPr>
          <p:cNvPr id="8" name="Rectangle 7">
            <a:extLst>
              <a:ext uri="{FF2B5EF4-FFF2-40B4-BE49-F238E27FC236}">
                <a16:creationId xmlns:a16="http://schemas.microsoft.com/office/drawing/2014/main" id="{9FF0C706-FABA-4F4F-95B1-39AC36FED5A1}"/>
              </a:ext>
            </a:extLst>
          </p:cNvPr>
          <p:cNvSpPr/>
          <p:nvPr/>
        </p:nvSpPr>
        <p:spPr>
          <a:xfrm>
            <a:off x="105770" y="2889468"/>
            <a:ext cx="8892654" cy="1815882"/>
          </a:xfrm>
          <a:prstGeom prst="rect">
            <a:avLst/>
          </a:prstGeom>
        </p:spPr>
        <p:txBody>
          <a:bodyPr wrap="square">
            <a:spAutoFit/>
          </a:bodyPr>
          <a:lstStyle/>
          <a:p>
            <a:r>
              <a:rPr lang="en-IN" sz="1400" b="1" dirty="0"/>
              <a:t>Distributed Version Control:</a:t>
            </a:r>
          </a:p>
          <a:p>
            <a:pPr marL="285750" indent="-285750" algn="just">
              <a:buClr>
                <a:schemeClr val="accent5">
                  <a:lumMod val="50000"/>
                </a:schemeClr>
              </a:buClr>
              <a:buFont typeface="Wingdings" panose="05000000000000000000" pitchFamily="2" charset="2"/>
              <a:buChar char="ü"/>
            </a:pPr>
            <a:r>
              <a:rPr lang="en-IN" sz="1400" dirty="0"/>
              <a:t>These systems work on a peer-to-peer model: the code base is distributed amongst the individual developers’ computers. In fact, the entire history of the code is mirrored on each system. </a:t>
            </a:r>
          </a:p>
          <a:p>
            <a:pPr marL="285750" indent="-285750" algn="just">
              <a:buClr>
                <a:schemeClr val="accent5">
                  <a:lumMod val="50000"/>
                </a:schemeClr>
              </a:buClr>
              <a:buFont typeface="Wingdings" panose="05000000000000000000" pitchFamily="2" charset="2"/>
              <a:buChar char="ü"/>
            </a:pPr>
            <a:r>
              <a:rPr lang="en-IN" sz="1400" dirty="0"/>
              <a:t>There is still a master copy of the code base, but it’s kept on a client machine rather than a server. </a:t>
            </a:r>
          </a:p>
          <a:p>
            <a:pPr marL="285750" indent="-285750" algn="just">
              <a:buClr>
                <a:schemeClr val="accent5">
                  <a:lumMod val="50000"/>
                </a:schemeClr>
              </a:buClr>
              <a:buFont typeface="Wingdings" panose="05000000000000000000" pitchFamily="2" charset="2"/>
              <a:buChar char="ü"/>
            </a:pPr>
            <a:r>
              <a:rPr lang="en-IN" sz="1400" dirty="0"/>
              <a:t>There is no locking of parts of the code; developers make changes in their local copy and then, once they’re ready to integrate their changes into the master copy, they issue a request to the owner of the master copy to merge their changes into the master copy.</a:t>
            </a:r>
          </a:p>
          <a:p>
            <a:pPr marL="285750" indent="-285750" algn="just">
              <a:buClr>
                <a:schemeClr val="accent5">
                  <a:lumMod val="50000"/>
                </a:schemeClr>
              </a:buClr>
              <a:buFont typeface="Wingdings" panose="05000000000000000000" pitchFamily="2" charset="2"/>
              <a:buChar char="ü"/>
            </a:pPr>
            <a:r>
              <a:rPr lang="en-IN" sz="1400" dirty="0"/>
              <a:t>Examples of distributed VCS’s are Git and Mercurial.</a:t>
            </a:r>
            <a:endParaRPr lang="en-IN" sz="1400" b="0" i="0" dirty="0">
              <a:effectLst/>
            </a:endParaRPr>
          </a:p>
        </p:txBody>
      </p:sp>
    </p:spTree>
    <p:extLst>
      <p:ext uri="{BB962C8B-B14F-4D97-AF65-F5344CB8AC3E}">
        <p14:creationId xmlns:p14="http://schemas.microsoft.com/office/powerpoint/2010/main" val="190405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Why Git Version Control?</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5</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152401" y="661166"/>
            <a:ext cx="8686800" cy="2462213"/>
          </a:xfrm>
          <a:prstGeom prst="rect">
            <a:avLst/>
          </a:prstGeom>
        </p:spPr>
        <p:txBody>
          <a:bodyPr wrap="square">
            <a:spAutoFit/>
          </a:bodyPr>
          <a:lstStyle/>
          <a:p>
            <a:pPr>
              <a:buClr>
                <a:schemeClr val="accent5">
                  <a:lumMod val="75000"/>
                </a:schemeClr>
              </a:buClr>
            </a:pPr>
            <a:endParaRPr lang="en-IN" sz="1000" dirty="0"/>
          </a:p>
          <a:p>
            <a:endParaRPr lang="en-IN" dirty="0"/>
          </a:p>
          <a:p>
            <a:pPr>
              <a:buClr>
                <a:schemeClr val="accent5">
                  <a:lumMod val="75000"/>
                </a:schemeClr>
              </a:buClr>
            </a:pPr>
            <a:endParaRPr lang="en-IN" sz="1400" dirty="0"/>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p:txBody>
      </p:sp>
      <p:sp>
        <p:nvSpPr>
          <p:cNvPr id="3" name="Rectangle 2">
            <a:extLst>
              <a:ext uri="{FF2B5EF4-FFF2-40B4-BE49-F238E27FC236}">
                <a16:creationId xmlns:a16="http://schemas.microsoft.com/office/drawing/2014/main" id="{AC71469F-ABC7-40D8-AC06-82EC7792D98B}"/>
              </a:ext>
            </a:extLst>
          </p:cNvPr>
          <p:cNvSpPr/>
          <p:nvPr/>
        </p:nvSpPr>
        <p:spPr>
          <a:xfrm>
            <a:off x="89848" y="745155"/>
            <a:ext cx="8825552" cy="3754874"/>
          </a:xfrm>
          <a:prstGeom prst="rect">
            <a:avLst/>
          </a:prstGeom>
        </p:spPr>
        <p:txBody>
          <a:bodyPr wrap="square">
            <a:spAutoFit/>
          </a:bodyPr>
          <a:lstStyle/>
          <a:p>
            <a:pPr algn="just"/>
            <a:r>
              <a:rPr lang="en-IN" sz="1400" dirty="0"/>
              <a:t>There are some facts which makes Git so popular:</a:t>
            </a:r>
          </a:p>
          <a:p>
            <a:pPr algn="just"/>
            <a:endParaRPr lang="en-IN" sz="1400" dirty="0"/>
          </a:p>
          <a:p>
            <a:pPr marL="285750" indent="-285750">
              <a:buClr>
                <a:schemeClr val="accent5">
                  <a:lumMod val="50000"/>
                </a:schemeClr>
              </a:buClr>
              <a:buFont typeface="Wingdings" panose="05000000000000000000" pitchFamily="2" charset="2"/>
              <a:buChar char="§"/>
            </a:pPr>
            <a:r>
              <a:rPr lang="en-IN" sz="1400" b="1" dirty="0"/>
              <a:t>Work offline</a:t>
            </a:r>
            <a:r>
              <a:rPr lang="en-IN" sz="1400" dirty="0"/>
              <a:t>: Git provides users the very convenient options of working both online and offline. </a:t>
            </a:r>
          </a:p>
          <a:p>
            <a:pPr marL="285750" indent="-285750">
              <a:buClr>
                <a:schemeClr val="accent5">
                  <a:lumMod val="50000"/>
                </a:schemeClr>
              </a:buClr>
              <a:buFont typeface="Wingdings" panose="05000000000000000000" pitchFamily="2" charset="2"/>
              <a:buChar char="§"/>
            </a:pPr>
            <a:endParaRPr lang="en-IN" sz="1400" dirty="0"/>
          </a:p>
          <a:p>
            <a:pPr marL="285750" indent="-285750">
              <a:buClr>
                <a:schemeClr val="accent5">
                  <a:lumMod val="50000"/>
                </a:schemeClr>
              </a:buClr>
              <a:buFont typeface="Wingdings" panose="05000000000000000000" pitchFamily="2" charset="2"/>
              <a:buChar char="§"/>
            </a:pPr>
            <a:r>
              <a:rPr lang="en-IN" sz="1400" b="1" dirty="0"/>
              <a:t>Undo your Mistakes</a:t>
            </a:r>
            <a:r>
              <a:rPr lang="en-IN" sz="1400" dirty="0"/>
              <a:t>: Git allows you to undo commands for almost every situation. You get to correct the last commit for minor change, also you can revert a whole commit for unnecessary changes.</a:t>
            </a:r>
          </a:p>
          <a:p>
            <a:pPr marL="285750" indent="-285750">
              <a:buClr>
                <a:schemeClr val="accent5">
                  <a:lumMod val="50000"/>
                </a:schemeClr>
              </a:buClr>
              <a:buFont typeface="Wingdings" panose="05000000000000000000" pitchFamily="2" charset="2"/>
              <a:buChar char="§"/>
            </a:pPr>
            <a:endParaRPr lang="en-IN" sz="1400" dirty="0"/>
          </a:p>
          <a:p>
            <a:pPr marL="285750" indent="-285750">
              <a:buClr>
                <a:schemeClr val="accent5">
                  <a:lumMod val="50000"/>
                </a:schemeClr>
              </a:buClr>
              <a:buFont typeface="Wingdings" panose="05000000000000000000" pitchFamily="2" charset="2"/>
              <a:buChar char="§"/>
            </a:pPr>
            <a:r>
              <a:rPr lang="en-IN" sz="1400" b="1" dirty="0"/>
              <a:t>Restore deleted commits</a:t>
            </a:r>
            <a:r>
              <a:rPr lang="en-IN" sz="1400" dirty="0"/>
              <a:t>: This feature is very helpful while dealing with large projects, while trying out experimental changes.</a:t>
            </a:r>
          </a:p>
          <a:p>
            <a:pPr marL="285750" indent="-285750">
              <a:buClr>
                <a:schemeClr val="accent5">
                  <a:lumMod val="50000"/>
                </a:schemeClr>
              </a:buClr>
              <a:buFont typeface="Wingdings" panose="05000000000000000000" pitchFamily="2" charset="2"/>
              <a:buChar char="§"/>
            </a:pPr>
            <a:endParaRPr lang="en-IN" sz="1400" dirty="0"/>
          </a:p>
          <a:p>
            <a:pPr marL="285750" indent="-285750">
              <a:buClr>
                <a:schemeClr val="accent5">
                  <a:lumMod val="50000"/>
                </a:schemeClr>
              </a:buClr>
              <a:buFont typeface="Wingdings" panose="05000000000000000000" pitchFamily="2" charset="2"/>
              <a:buChar char="§"/>
            </a:pPr>
            <a:r>
              <a:rPr lang="en-IN" sz="1400" b="1" dirty="0"/>
              <a:t>Secure</a:t>
            </a:r>
            <a:r>
              <a:rPr lang="en-IN" sz="1400" dirty="0"/>
              <a:t>: Git provides protection against secret alteration of any files and helps maintaining an authentic content history of the source file.</a:t>
            </a:r>
          </a:p>
          <a:p>
            <a:pPr marL="285750" indent="-285750">
              <a:buClr>
                <a:schemeClr val="accent5">
                  <a:lumMod val="50000"/>
                </a:schemeClr>
              </a:buClr>
              <a:buFont typeface="Wingdings" panose="05000000000000000000" pitchFamily="2" charset="2"/>
              <a:buChar char="§"/>
            </a:pPr>
            <a:endParaRPr lang="en-IN" sz="1400" dirty="0"/>
          </a:p>
          <a:p>
            <a:pPr marL="285750" indent="-285750">
              <a:buClr>
                <a:schemeClr val="accent5">
                  <a:lumMod val="50000"/>
                </a:schemeClr>
              </a:buClr>
              <a:buFont typeface="Wingdings" panose="05000000000000000000" pitchFamily="2" charset="2"/>
              <a:buChar char="§"/>
            </a:pPr>
            <a:r>
              <a:rPr lang="en-IN" sz="1400" b="1" dirty="0"/>
              <a:t>Performance</a:t>
            </a:r>
            <a:r>
              <a:rPr lang="en-IN" sz="1400" dirty="0"/>
              <a:t>: Being distributed version control system it has an optimized performance due to its feature like committing new changes, branching, merging and comparing past versions of the source file.</a:t>
            </a:r>
          </a:p>
          <a:p>
            <a:pPr marL="285750" indent="-285750">
              <a:buClr>
                <a:schemeClr val="accent5">
                  <a:lumMod val="50000"/>
                </a:schemeClr>
              </a:buClr>
              <a:buFont typeface="Wingdings" panose="05000000000000000000" pitchFamily="2" charset="2"/>
              <a:buChar char="§"/>
            </a:pPr>
            <a:endParaRPr lang="en-IN" sz="1400" dirty="0"/>
          </a:p>
          <a:p>
            <a:pPr marL="285750" indent="-285750">
              <a:buClr>
                <a:schemeClr val="accent5">
                  <a:lumMod val="50000"/>
                </a:schemeClr>
              </a:buClr>
              <a:buFont typeface="Wingdings" panose="05000000000000000000" pitchFamily="2" charset="2"/>
              <a:buChar char="§"/>
            </a:pPr>
            <a:r>
              <a:rPr lang="en-IN" sz="1400" b="1" dirty="0"/>
              <a:t>Flexibility</a:t>
            </a:r>
            <a:r>
              <a:rPr lang="en-IN" sz="1400" dirty="0"/>
              <a:t>: Git supports different kinds of nonlinear development workflows, for both small and large projects.</a:t>
            </a:r>
            <a:endParaRPr lang="en-IN" sz="1400" b="0" i="0" dirty="0">
              <a:effectLst/>
            </a:endParaRPr>
          </a:p>
        </p:txBody>
      </p:sp>
    </p:spTree>
    <p:extLst>
      <p:ext uri="{BB962C8B-B14F-4D97-AF65-F5344CB8AC3E}">
        <p14:creationId xmlns:p14="http://schemas.microsoft.com/office/powerpoint/2010/main" val="279106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Git Lifecycle</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6</a:t>
            </a:fld>
            <a:endParaRPr lang="en-US" dirty="0"/>
          </a:p>
        </p:txBody>
      </p:sp>
      <p:sp>
        <p:nvSpPr>
          <p:cNvPr id="3" name="Rectangle 2">
            <a:extLst>
              <a:ext uri="{FF2B5EF4-FFF2-40B4-BE49-F238E27FC236}">
                <a16:creationId xmlns:a16="http://schemas.microsoft.com/office/drawing/2014/main" id="{5F9EDD91-2DA6-4064-ABA5-DAD7A98F68BD}"/>
              </a:ext>
            </a:extLst>
          </p:cNvPr>
          <p:cNvSpPr/>
          <p:nvPr/>
        </p:nvSpPr>
        <p:spPr>
          <a:xfrm>
            <a:off x="182287" y="676930"/>
            <a:ext cx="8805583" cy="523220"/>
          </a:xfrm>
          <a:prstGeom prst="rect">
            <a:avLst/>
          </a:prstGeom>
        </p:spPr>
        <p:txBody>
          <a:bodyPr wrap="square">
            <a:spAutoFit/>
          </a:bodyPr>
          <a:lstStyle/>
          <a:p>
            <a:r>
              <a:rPr lang="en-IN" sz="1400" dirty="0"/>
              <a:t>Local working directory: First stage of a Git project lifecycle is the local working directory where your project resides, which may or may not be tracked.</a:t>
            </a:r>
            <a:endParaRPr lang="en-IN" sz="1400" b="0" i="0" dirty="0">
              <a:effectLst/>
            </a:endParaRPr>
          </a:p>
        </p:txBody>
      </p:sp>
      <p:pic>
        <p:nvPicPr>
          <p:cNvPr id="2050" name="Picture 2" descr="git lifecycle">
            <a:extLst>
              <a:ext uri="{FF2B5EF4-FFF2-40B4-BE49-F238E27FC236}">
                <a16:creationId xmlns:a16="http://schemas.microsoft.com/office/drawing/2014/main" id="{596C4479-869C-46AC-9892-AACE2B6BC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15" y="1192528"/>
            <a:ext cx="3266337" cy="17602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git lifecycle diagram">
            <a:extLst>
              <a:ext uri="{FF2B5EF4-FFF2-40B4-BE49-F238E27FC236}">
                <a16:creationId xmlns:a16="http://schemas.microsoft.com/office/drawing/2014/main" id="{14F4974F-66C7-4D81-A0F2-71FD12463B7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7000"/>
                    </a14:imgEffect>
                    <a14:imgEffect>
                      <a14:brightnessContrast bright="9000" contrast="51000"/>
                    </a14:imgEffect>
                  </a14:imgLayer>
                </a14:imgProps>
              </a:ext>
              <a:ext uri="{28A0092B-C50C-407E-A947-70E740481C1C}">
                <a14:useLocalDpi xmlns:a14="http://schemas.microsoft.com/office/drawing/2010/main" val="0"/>
              </a:ext>
            </a:extLst>
          </a:blip>
          <a:srcRect/>
          <a:stretch>
            <a:fillRect/>
          </a:stretch>
        </p:blipFill>
        <p:spPr bwMode="auto">
          <a:xfrm>
            <a:off x="3543208" y="1088709"/>
            <a:ext cx="5372192" cy="19402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9094B6E-FCE7-4113-8FB8-611130EE6FC1}"/>
              </a:ext>
            </a:extLst>
          </p:cNvPr>
          <p:cNvSpPr/>
          <p:nvPr/>
        </p:nvSpPr>
        <p:spPr>
          <a:xfrm>
            <a:off x="254758" y="2971621"/>
            <a:ext cx="8660642" cy="1200329"/>
          </a:xfrm>
          <a:prstGeom prst="rect">
            <a:avLst/>
          </a:prstGeom>
        </p:spPr>
        <p:txBody>
          <a:bodyPr wrap="square">
            <a:spAutoFit/>
          </a:bodyPr>
          <a:lstStyle/>
          <a:p>
            <a:pPr marL="171450" indent="-171450" algn="just">
              <a:buFont typeface="Arial" panose="020B0604020202020204" pitchFamily="34" charset="0"/>
              <a:buChar char="•"/>
            </a:pPr>
            <a:r>
              <a:rPr lang="en-IN" sz="1200" b="1" dirty="0"/>
              <a:t>Initialization</a:t>
            </a:r>
            <a:r>
              <a:rPr lang="en-IN" sz="1200" dirty="0"/>
              <a:t>: To initialize a repository we give the command Git init. With this command, we have made the Git aware of the project file in our repository.</a:t>
            </a:r>
          </a:p>
          <a:p>
            <a:pPr marL="171450" indent="-171450" algn="just">
              <a:buFont typeface="Arial" panose="020B0604020202020204" pitchFamily="34" charset="0"/>
              <a:buChar char="•"/>
            </a:pPr>
            <a:r>
              <a:rPr lang="en-IN" sz="1200" b="1" dirty="0"/>
              <a:t>Staging area</a:t>
            </a:r>
            <a:r>
              <a:rPr lang="en-IN" sz="1200" dirty="0"/>
              <a:t>: Now that our source code files, data files, configuration files are being tracked by Git we will add the files that we want to commit to the staging area by Git add command. This process can be also called as indexing, we can also say that index constitutes of files added to the staging area.</a:t>
            </a:r>
          </a:p>
          <a:p>
            <a:pPr marL="171450" indent="-171450" algn="just">
              <a:buFont typeface="Arial" panose="020B0604020202020204" pitchFamily="34" charset="0"/>
              <a:buChar char="•"/>
            </a:pPr>
            <a:r>
              <a:rPr lang="en-IN" sz="1200" b="1" dirty="0"/>
              <a:t>Commit</a:t>
            </a:r>
            <a:r>
              <a:rPr lang="en-IN" sz="1200" dirty="0"/>
              <a:t>: Now that our files that need to be committed are ready, we will commit them using Git commit -m “your message”.</a:t>
            </a:r>
          </a:p>
        </p:txBody>
      </p:sp>
      <p:sp>
        <p:nvSpPr>
          <p:cNvPr id="6" name="Rectangle 5">
            <a:extLst>
              <a:ext uri="{FF2B5EF4-FFF2-40B4-BE49-F238E27FC236}">
                <a16:creationId xmlns:a16="http://schemas.microsoft.com/office/drawing/2014/main" id="{B1737C03-F393-4684-AD7E-399E90368B37}"/>
              </a:ext>
            </a:extLst>
          </p:cNvPr>
          <p:cNvSpPr/>
          <p:nvPr/>
        </p:nvSpPr>
        <p:spPr>
          <a:xfrm>
            <a:off x="219500" y="4095750"/>
            <a:ext cx="8695899" cy="830997"/>
          </a:xfrm>
          <a:prstGeom prst="rect">
            <a:avLst/>
          </a:prstGeom>
        </p:spPr>
        <p:txBody>
          <a:bodyPr wrap="square">
            <a:spAutoFit/>
          </a:bodyPr>
          <a:lstStyle/>
          <a:p>
            <a:pPr algn="just"/>
            <a:r>
              <a:rPr lang="en-IN" sz="1200" dirty="0"/>
              <a:t>We have successfully committed files to our local repository. But how does it help in our projects? The answer is, when we will be doing collaborative projects, files may need to be shared with our team members. That is when the next stage of Git lifecycle occurs, which is GitHub, where we publish files from local repository to remote repository. And how do we do that? We do that by using Git push command.</a:t>
            </a:r>
          </a:p>
        </p:txBody>
      </p:sp>
    </p:spTree>
    <p:extLst>
      <p:ext uri="{BB962C8B-B14F-4D97-AF65-F5344CB8AC3E}">
        <p14:creationId xmlns:p14="http://schemas.microsoft.com/office/powerpoint/2010/main" val="159073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Environment Setup</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7</a:t>
            </a:fld>
            <a:endParaRPr lang="en-US" dirty="0"/>
          </a:p>
        </p:txBody>
      </p:sp>
      <p:sp>
        <p:nvSpPr>
          <p:cNvPr id="3" name="Rectangle 2">
            <a:extLst>
              <a:ext uri="{FF2B5EF4-FFF2-40B4-BE49-F238E27FC236}">
                <a16:creationId xmlns:a16="http://schemas.microsoft.com/office/drawing/2014/main" id="{E599EEDD-BD4E-4E3D-BA64-9F3EC58E0266}"/>
              </a:ext>
            </a:extLst>
          </p:cNvPr>
          <p:cNvSpPr/>
          <p:nvPr/>
        </p:nvSpPr>
        <p:spPr>
          <a:xfrm>
            <a:off x="76200" y="1035089"/>
            <a:ext cx="5943600" cy="738664"/>
          </a:xfrm>
          <a:prstGeom prst="rect">
            <a:avLst/>
          </a:prstGeom>
        </p:spPr>
        <p:txBody>
          <a:bodyPr wrap="square">
            <a:spAutoFit/>
          </a:bodyPr>
          <a:lstStyle/>
          <a:p>
            <a:pPr marL="742950" lvl="1" indent="-285750">
              <a:buClr>
                <a:schemeClr val="accent3">
                  <a:lumMod val="50000"/>
                </a:schemeClr>
              </a:buClr>
              <a:buFont typeface="Wingdings" panose="05000000000000000000" pitchFamily="2" charset="2"/>
              <a:buChar char="ü"/>
            </a:pPr>
            <a:r>
              <a:rPr lang="en-IN" sz="1400" dirty="0"/>
              <a:t>Create a GitHub account</a:t>
            </a:r>
          </a:p>
          <a:p>
            <a:pPr marL="742950" lvl="1" indent="-285750">
              <a:buClr>
                <a:schemeClr val="accent3">
                  <a:lumMod val="50000"/>
                </a:schemeClr>
              </a:buClr>
              <a:buFont typeface="Wingdings" panose="05000000000000000000" pitchFamily="2" charset="2"/>
              <a:buChar char="ü"/>
            </a:pPr>
            <a:r>
              <a:rPr lang="en-IN" sz="1400" dirty="0"/>
              <a:t>Install &amp; Configure Git</a:t>
            </a:r>
          </a:p>
          <a:p>
            <a:pPr marL="742950" lvl="1" indent="-285750">
              <a:buClr>
                <a:schemeClr val="accent3">
                  <a:lumMod val="50000"/>
                </a:schemeClr>
              </a:buClr>
              <a:buFont typeface="Wingdings" panose="05000000000000000000" pitchFamily="2" charset="2"/>
              <a:buChar char="ü"/>
            </a:pPr>
            <a:r>
              <a:rPr lang="en-IN" sz="1400" dirty="0"/>
              <a:t>Creating a local repository</a:t>
            </a:r>
            <a:endParaRPr lang="en-IN" sz="1400" b="0" i="0" dirty="0">
              <a:effectLst/>
            </a:endParaRPr>
          </a:p>
        </p:txBody>
      </p:sp>
      <p:sp>
        <p:nvSpPr>
          <p:cNvPr id="6" name="Rectangle 5">
            <a:extLst>
              <a:ext uri="{FF2B5EF4-FFF2-40B4-BE49-F238E27FC236}">
                <a16:creationId xmlns:a16="http://schemas.microsoft.com/office/drawing/2014/main" id="{62BAD1FF-D4A0-4448-8AF7-F81A55D0E095}"/>
              </a:ext>
            </a:extLst>
          </p:cNvPr>
          <p:cNvSpPr/>
          <p:nvPr/>
        </p:nvSpPr>
        <p:spPr>
          <a:xfrm>
            <a:off x="60278" y="742950"/>
            <a:ext cx="5943600" cy="307777"/>
          </a:xfrm>
          <a:prstGeom prst="rect">
            <a:avLst/>
          </a:prstGeom>
        </p:spPr>
        <p:txBody>
          <a:bodyPr wrap="square">
            <a:spAutoFit/>
          </a:bodyPr>
          <a:lstStyle/>
          <a:p>
            <a:r>
              <a:rPr lang="en-IN" sz="1400" b="0" i="0" dirty="0">
                <a:effectLst/>
              </a:rPr>
              <a:t>Before going to learn git we need to do following steps.</a:t>
            </a:r>
          </a:p>
        </p:txBody>
      </p:sp>
      <p:sp>
        <p:nvSpPr>
          <p:cNvPr id="8" name="Rectangle 7">
            <a:extLst>
              <a:ext uri="{FF2B5EF4-FFF2-40B4-BE49-F238E27FC236}">
                <a16:creationId xmlns:a16="http://schemas.microsoft.com/office/drawing/2014/main" id="{100ACF37-5419-4431-8BF7-900D65A8A7D4}"/>
              </a:ext>
            </a:extLst>
          </p:cNvPr>
          <p:cNvSpPr/>
          <p:nvPr/>
        </p:nvSpPr>
        <p:spPr>
          <a:xfrm>
            <a:off x="8400" y="1753710"/>
            <a:ext cx="5943600" cy="954107"/>
          </a:xfrm>
          <a:prstGeom prst="rect">
            <a:avLst/>
          </a:prstGeom>
        </p:spPr>
        <p:txBody>
          <a:bodyPr wrap="square">
            <a:spAutoFit/>
          </a:bodyPr>
          <a:lstStyle/>
          <a:p>
            <a:r>
              <a:rPr lang="en-IN" sz="1400" b="1" dirty="0"/>
              <a:t>Create a GitHub Account:</a:t>
            </a:r>
          </a:p>
          <a:p>
            <a:pPr marL="742950" lvl="1" indent="-285750">
              <a:buClr>
                <a:schemeClr val="accent5">
                  <a:lumMod val="75000"/>
                </a:schemeClr>
              </a:buClr>
              <a:buFont typeface="Wingdings" panose="05000000000000000000" pitchFamily="2" charset="2"/>
              <a:buChar char="ü"/>
            </a:pPr>
            <a:r>
              <a:rPr lang="en-IN" sz="1400" dirty="0"/>
              <a:t>Go to </a:t>
            </a:r>
            <a:r>
              <a:rPr lang="en-IN" sz="1400" u="sng" dirty="0"/>
              <a:t>https://Github.com</a:t>
            </a:r>
            <a:endParaRPr lang="en-IN" sz="1400" dirty="0"/>
          </a:p>
          <a:p>
            <a:pPr marL="742950" lvl="1" indent="-285750">
              <a:buClr>
                <a:schemeClr val="accent5">
                  <a:lumMod val="75000"/>
                </a:schemeClr>
              </a:buClr>
              <a:buFont typeface="Wingdings" panose="05000000000000000000" pitchFamily="2" charset="2"/>
              <a:buChar char="ü"/>
            </a:pPr>
            <a:r>
              <a:rPr lang="en-IN" sz="1400" dirty="0"/>
              <a:t>Create one GitHub account</a:t>
            </a:r>
          </a:p>
          <a:p>
            <a:pPr marL="742950" lvl="1" indent="-285750">
              <a:buClr>
                <a:schemeClr val="accent5">
                  <a:lumMod val="75000"/>
                </a:schemeClr>
              </a:buClr>
              <a:buFont typeface="Wingdings" panose="05000000000000000000" pitchFamily="2" charset="2"/>
              <a:buChar char="ü"/>
            </a:pPr>
            <a:r>
              <a:rPr lang="en-IN" sz="1400" dirty="0"/>
              <a:t>Login</a:t>
            </a:r>
          </a:p>
        </p:txBody>
      </p:sp>
      <p:sp>
        <p:nvSpPr>
          <p:cNvPr id="9" name="Rectangle 8">
            <a:extLst>
              <a:ext uri="{FF2B5EF4-FFF2-40B4-BE49-F238E27FC236}">
                <a16:creationId xmlns:a16="http://schemas.microsoft.com/office/drawing/2014/main" id="{AE8C63E2-1E5D-4C22-966C-F49A254A620F}"/>
              </a:ext>
            </a:extLst>
          </p:cNvPr>
          <p:cNvSpPr/>
          <p:nvPr/>
        </p:nvSpPr>
        <p:spPr>
          <a:xfrm>
            <a:off x="8400" y="2647950"/>
            <a:ext cx="8983200" cy="1815882"/>
          </a:xfrm>
          <a:prstGeom prst="rect">
            <a:avLst/>
          </a:prstGeom>
        </p:spPr>
        <p:txBody>
          <a:bodyPr wrap="square">
            <a:spAutoFit/>
          </a:bodyPr>
          <a:lstStyle/>
          <a:p>
            <a:r>
              <a:rPr lang="en-IN" sz="1400" b="1" dirty="0"/>
              <a:t>Install &amp; Configure Git:</a:t>
            </a:r>
          </a:p>
          <a:p>
            <a:pPr marL="742950" lvl="1" indent="-285750">
              <a:buClr>
                <a:schemeClr val="accent5">
                  <a:lumMod val="75000"/>
                </a:schemeClr>
              </a:buClr>
              <a:buFont typeface="Wingdings" panose="05000000000000000000" pitchFamily="2" charset="2"/>
              <a:buChar char="ü"/>
            </a:pPr>
            <a:r>
              <a:rPr lang="en-IN" sz="1400" dirty="0"/>
              <a:t>Linux: yum –y install git</a:t>
            </a:r>
          </a:p>
          <a:p>
            <a:pPr marL="742950" lvl="1" indent="-285750">
              <a:buClr>
                <a:schemeClr val="accent5">
                  <a:lumMod val="75000"/>
                </a:schemeClr>
              </a:buClr>
              <a:buFont typeface="Wingdings" panose="05000000000000000000" pitchFamily="2" charset="2"/>
              <a:buChar char="ü"/>
            </a:pPr>
            <a:r>
              <a:rPr lang="en-IN" sz="1400" dirty="0"/>
              <a:t>Windows: Download Git SCM package and install</a:t>
            </a:r>
          </a:p>
          <a:p>
            <a:pPr marL="742950" lvl="1" indent="-285750">
              <a:buClr>
                <a:schemeClr val="accent5">
                  <a:lumMod val="75000"/>
                </a:schemeClr>
              </a:buClr>
              <a:buFont typeface="Wingdings" panose="05000000000000000000" pitchFamily="2" charset="2"/>
              <a:buChar char="ü"/>
            </a:pPr>
            <a:r>
              <a:rPr lang="en-IN" sz="1400" dirty="0"/>
              <a:t>Configure Git:</a:t>
            </a:r>
          </a:p>
          <a:p>
            <a:pPr marL="1200150" lvl="2" indent="-285750">
              <a:buClr>
                <a:schemeClr val="accent5">
                  <a:lumMod val="75000"/>
                </a:schemeClr>
              </a:buClr>
              <a:buFont typeface="Wingdings" panose="05000000000000000000" pitchFamily="2" charset="2"/>
              <a:buChar char="ü"/>
            </a:pPr>
            <a:r>
              <a:rPr lang="en-IN" sz="1400" dirty="0"/>
              <a:t>Configure your git username and email using the following commands. These details will be associated with any commits that you create:</a:t>
            </a:r>
          </a:p>
          <a:p>
            <a:pPr lvl="3">
              <a:buClr>
                <a:schemeClr val="accent5">
                  <a:lumMod val="75000"/>
                </a:schemeClr>
              </a:buClr>
            </a:pPr>
            <a:r>
              <a:rPr lang="en-IN" sz="1400" b="1" dirty="0"/>
              <a:t>$ git config --global user.name "example" </a:t>
            </a:r>
          </a:p>
          <a:p>
            <a:pPr lvl="3">
              <a:buClr>
                <a:schemeClr val="accent5">
                  <a:lumMod val="75000"/>
                </a:schemeClr>
              </a:buClr>
            </a:pPr>
            <a:r>
              <a:rPr lang="en-IN" sz="1400" b="1" dirty="0"/>
              <a:t>$ git config --global user.email "example@example.com"</a:t>
            </a:r>
          </a:p>
        </p:txBody>
      </p:sp>
      <p:sp>
        <p:nvSpPr>
          <p:cNvPr id="10" name="Rectangle 9">
            <a:extLst>
              <a:ext uri="{FF2B5EF4-FFF2-40B4-BE49-F238E27FC236}">
                <a16:creationId xmlns:a16="http://schemas.microsoft.com/office/drawing/2014/main" id="{24D63082-7791-47BB-B5DF-ABA5D1EF03A1}"/>
              </a:ext>
            </a:extLst>
          </p:cNvPr>
          <p:cNvSpPr/>
          <p:nvPr/>
        </p:nvSpPr>
        <p:spPr>
          <a:xfrm>
            <a:off x="0" y="4392385"/>
            <a:ext cx="8576983" cy="523220"/>
          </a:xfrm>
          <a:prstGeom prst="rect">
            <a:avLst/>
          </a:prstGeom>
        </p:spPr>
        <p:txBody>
          <a:bodyPr wrap="square">
            <a:spAutoFit/>
          </a:bodyPr>
          <a:lstStyle/>
          <a:p>
            <a:r>
              <a:rPr lang="en-IN" sz="1400" b="1" dirty="0"/>
              <a:t>Creating a Local Repository:</a:t>
            </a:r>
          </a:p>
          <a:p>
            <a:pPr marL="742950" lvl="1" indent="-285750">
              <a:buClr>
                <a:schemeClr val="accent5">
                  <a:lumMod val="75000"/>
                </a:schemeClr>
              </a:buClr>
              <a:buFont typeface="Wingdings" panose="05000000000000000000" pitchFamily="2" charset="2"/>
              <a:buChar char="ü"/>
            </a:pPr>
            <a:r>
              <a:rPr lang="en-IN" sz="1400" dirty="0"/>
              <a:t>Go to the Git terminal or Linux server and Create the Local Directory.</a:t>
            </a:r>
            <a:endParaRPr lang="en-US" sz="1400" dirty="0"/>
          </a:p>
        </p:txBody>
      </p:sp>
    </p:spTree>
    <p:extLst>
      <p:ext uri="{BB962C8B-B14F-4D97-AF65-F5344CB8AC3E}">
        <p14:creationId xmlns:p14="http://schemas.microsoft.com/office/powerpoint/2010/main" val="416173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8</a:t>
            </a:fld>
            <a:endParaRPr lang="en-US" dirty="0"/>
          </a:p>
        </p:txBody>
      </p:sp>
      <p:sp>
        <p:nvSpPr>
          <p:cNvPr id="3" name="Rectangle 2">
            <a:extLst>
              <a:ext uri="{FF2B5EF4-FFF2-40B4-BE49-F238E27FC236}">
                <a16:creationId xmlns:a16="http://schemas.microsoft.com/office/drawing/2014/main" id="{68AE1763-CE39-4493-9613-BC06A43C4455}"/>
              </a:ext>
            </a:extLst>
          </p:cNvPr>
          <p:cNvSpPr/>
          <p:nvPr/>
        </p:nvSpPr>
        <p:spPr>
          <a:xfrm>
            <a:off x="152400" y="742950"/>
            <a:ext cx="8607223" cy="738664"/>
          </a:xfrm>
          <a:prstGeom prst="rect">
            <a:avLst/>
          </a:prstGeom>
        </p:spPr>
        <p:txBody>
          <a:bodyPr wrap="square">
            <a:spAutoFit/>
          </a:bodyPr>
          <a:lstStyle/>
          <a:p>
            <a:pPr algn="just"/>
            <a:r>
              <a:rPr lang="en-IN" sz="1400" dirty="0">
                <a:solidFill>
                  <a:srgbClr val="3A3A3A"/>
                </a:solidFill>
              </a:rPr>
              <a:t>We will divide the Git commands into two primary categories.</a:t>
            </a:r>
          </a:p>
          <a:p>
            <a:pPr marL="742950" lvl="1" indent="-285750">
              <a:buClr>
                <a:schemeClr val="accent4">
                  <a:lumMod val="75000"/>
                </a:schemeClr>
              </a:buClr>
              <a:buFont typeface="Wingdings" panose="05000000000000000000" pitchFamily="2" charset="2"/>
              <a:buChar char="ü"/>
            </a:pPr>
            <a:r>
              <a:rPr lang="en-IN" sz="1400" dirty="0">
                <a:solidFill>
                  <a:srgbClr val="3A3A3A"/>
                </a:solidFill>
              </a:rPr>
              <a:t>Local- Git init, Git touch, Git status, Git add, Git commit, Git rm</a:t>
            </a:r>
          </a:p>
          <a:p>
            <a:pPr marL="742950" lvl="1" indent="-285750">
              <a:buClr>
                <a:schemeClr val="accent4">
                  <a:lumMod val="75000"/>
                </a:schemeClr>
              </a:buClr>
              <a:buFont typeface="Wingdings" panose="05000000000000000000" pitchFamily="2" charset="2"/>
              <a:buChar char="ü"/>
            </a:pPr>
            <a:r>
              <a:rPr lang="en-IN" sz="1400" dirty="0">
                <a:solidFill>
                  <a:srgbClr val="3A3A3A"/>
                </a:solidFill>
              </a:rPr>
              <a:t>Remote- Git remote, Git pull, Git push</a:t>
            </a:r>
            <a:endParaRPr lang="en-IN" sz="1400" b="0" i="0" dirty="0">
              <a:solidFill>
                <a:srgbClr val="3A3A3A"/>
              </a:solidFill>
              <a:effectLst/>
            </a:endParaRPr>
          </a:p>
        </p:txBody>
      </p:sp>
      <p:sp>
        <p:nvSpPr>
          <p:cNvPr id="5" name="Rectangle 4">
            <a:extLst>
              <a:ext uri="{FF2B5EF4-FFF2-40B4-BE49-F238E27FC236}">
                <a16:creationId xmlns:a16="http://schemas.microsoft.com/office/drawing/2014/main" id="{5A619FC7-C234-4199-A319-9ECA3939B684}"/>
              </a:ext>
            </a:extLst>
          </p:cNvPr>
          <p:cNvSpPr/>
          <p:nvPr/>
        </p:nvSpPr>
        <p:spPr>
          <a:xfrm>
            <a:off x="143629" y="1483084"/>
            <a:ext cx="6561971" cy="523220"/>
          </a:xfrm>
          <a:prstGeom prst="rect">
            <a:avLst/>
          </a:prstGeom>
        </p:spPr>
        <p:txBody>
          <a:bodyPr wrap="square">
            <a:spAutoFit/>
          </a:bodyPr>
          <a:lstStyle/>
          <a:p>
            <a:r>
              <a:rPr lang="en-IN" sz="1400" b="1" dirty="0">
                <a:solidFill>
                  <a:srgbClr val="3A3A3A"/>
                </a:solidFill>
              </a:rPr>
              <a:t>Local Commands:</a:t>
            </a:r>
          </a:p>
          <a:p>
            <a:pPr algn="just"/>
            <a:r>
              <a:rPr lang="en-IN" sz="1400" b="1" dirty="0">
                <a:solidFill>
                  <a:srgbClr val="3A3A3A"/>
                </a:solidFill>
              </a:rPr>
              <a:t>Git init</a:t>
            </a:r>
            <a:r>
              <a:rPr lang="en-IN" sz="1400" dirty="0">
                <a:solidFill>
                  <a:srgbClr val="3A3A3A"/>
                </a:solidFill>
              </a:rPr>
              <a:t>: Use the Git init command to initialize a Git repository in the root of the folder</a:t>
            </a:r>
            <a:endParaRPr lang="en-IN" sz="1400" b="0" i="0" dirty="0">
              <a:solidFill>
                <a:srgbClr val="3A3A3A"/>
              </a:solidFill>
              <a:effectLst/>
            </a:endParaRPr>
          </a:p>
        </p:txBody>
      </p:sp>
      <p:sp>
        <p:nvSpPr>
          <p:cNvPr id="7" name="Rectangle 6">
            <a:extLst>
              <a:ext uri="{FF2B5EF4-FFF2-40B4-BE49-F238E27FC236}">
                <a16:creationId xmlns:a16="http://schemas.microsoft.com/office/drawing/2014/main" id="{899C3881-E9C5-4E56-8825-41881DB558AB}"/>
              </a:ext>
            </a:extLst>
          </p:cNvPr>
          <p:cNvSpPr/>
          <p:nvPr/>
        </p:nvSpPr>
        <p:spPr>
          <a:xfrm>
            <a:off x="152400" y="2015212"/>
            <a:ext cx="8763000" cy="954107"/>
          </a:xfrm>
          <a:prstGeom prst="rect">
            <a:avLst/>
          </a:prstGeom>
        </p:spPr>
        <p:txBody>
          <a:bodyPr wrap="square">
            <a:spAutoFit/>
          </a:bodyPr>
          <a:lstStyle/>
          <a:p>
            <a:r>
              <a:rPr lang="en-IN" sz="1400" b="1" dirty="0">
                <a:solidFill>
                  <a:srgbClr val="3A3A3A"/>
                </a:solidFill>
              </a:rPr>
              <a:t>touch</a:t>
            </a:r>
            <a:r>
              <a:rPr lang="en-IN" sz="1400" dirty="0">
                <a:solidFill>
                  <a:srgbClr val="3A3A3A"/>
                </a:solidFill>
              </a:rPr>
              <a:t>: To add files to a Project touch can be used. Let us see how we add a file to the Git repository we have just created</a:t>
            </a:r>
            <a:br>
              <a:rPr lang="en-IN" sz="1400" dirty="0"/>
            </a:br>
            <a:r>
              <a:rPr lang="en-IN" sz="1400" dirty="0">
                <a:solidFill>
                  <a:srgbClr val="3A3A3A"/>
                </a:solidFill>
              </a:rPr>
              <a:t>Step-1: First, we will create a new file with command touch.</a:t>
            </a:r>
            <a:br>
              <a:rPr lang="en-IN" sz="1400" dirty="0"/>
            </a:br>
            <a:r>
              <a:rPr lang="en-IN" sz="1400" dirty="0">
                <a:solidFill>
                  <a:srgbClr val="3A3A3A"/>
                </a:solidFill>
              </a:rPr>
              <a:t>Step-2: Then, we will see the files present in our master branch.</a:t>
            </a:r>
            <a:endParaRPr lang="en-US" sz="1400" dirty="0"/>
          </a:p>
        </p:txBody>
      </p:sp>
      <p:sp>
        <p:nvSpPr>
          <p:cNvPr id="8" name="Rectangle 7">
            <a:extLst>
              <a:ext uri="{FF2B5EF4-FFF2-40B4-BE49-F238E27FC236}">
                <a16:creationId xmlns:a16="http://schemas.microsoft.com/office/drawing/2014/main" id="{11DFEA10-5A5E-4C89-AAC9-C880EEA81088}"/>
              </a:ext>
            </a:extLst>
          </p:cNvPr>
          <p:cNvSpPr/>
          <p:nvPr/>
        </p:nvSpPr>
        <p:spPr>
          <a:xfrm>
            <a:off x="143629" y="2969319"/>
            <a:ext cx="8615994" cy="523220"/>
          </a:xfrm>
          <a:prstGeom prst="rect">
            <a:avLst/>
          </a:prstGeom>
        </p:spPr>
        <p:txBody>
          <a:bodyPr wrap="square">
            <a:spAutoFit/>
          </a:bodyPr>
          <a:lstStyle/>
          <a:p>
            <a:r>
              <a:rPr lang="en-IN" sz="1400" b="1" dirty="0">
                <a:solidFill>
                  <a:srgbClr val="3A3A3A"/>
                </a:solidFill>
              </a:rPr>
              <a:t>Git status</a:t>
            </a:r>
            <a:r>
              <a:rPr lang="en-IN" sz="1400" dirty="0">
                <a:solidFill>
                  <a:srgbClr val="3A3A3A"/>
                </a:solidFill>
              </a:rPr>
              <a:t>: After creating the new file, you can use the Git status command and see the status of the files in the master branch.</a:t>
            </a:r>
            <a:endParaRPr lang="en-US" sz="1400" dirty="0"/>
          </a:p>
        </p:txBody>
      </p:sp>
      <p:sp>
        <p:nvSpPr>
          <p:cNvPr id="9" name="Rectangle 8">
            <a:extLst>
              <a:ext uri="{FF2B5EF4-FFF2-40B4-BE49-F238E27FC236}">
                <a16:creationId xmlns:a16="http://schemas.microsoft.com/office/drawing/2014/main" id="{719CE206-04AB-4004-B682-3404436DEF03}"/>
              </a:ext>
            </a:extLst>
          </p:cNvPr>
          <p:cNvSpPr/>
          <p:nvPr/>
        </p:nvSpPr>
        <p:spPr>
          <a:xfrm>
            <a:off x="134035" y="3482581"/>
            <a:ext cx="8635181" cy="523220"/>
          </a:xfrm>
          <a:prstGeom prst="rect">
            <a:avLst/>
          </a:prstGeom>
        </p:spPr>
        <p:txBody>
          <a:bodyPr wrap="square">
            <a:spAutoFit/>
          </a:bodyPr>
          <a:lstStyle/>
          <a:p>
            <a:r>
              <a:rPr lang="en-IN" sz="1400" b="1" dirty="0">
                <a:solidFill>
                  <a:srgbClr val="3A3A3A"/>
                </a:solidFill>
              </a:rPr>
              <a:t>Git add</a:t>
            </a:r>
            <a:r>
              <a:rPr lang="en-IN" sz="1400" dirty="0">
                <a:solidFill>
                  <a:srgbClr val="3A3A3A"/>
                </a:solidFill>
              </a:rPr>
              <a:t>: Now we will add the humble.txt file to the staging environment by using Git add before going ahead to the staging and see the change using Git status. </a:t>
            </a:r>
            <a:endParaRPr lang="en-US" sz="1400" dirty="0"/>
          </a:p>
        </p:txBody>
      </p:sp>
      <p:sp>
        <p:nvSpPr>
          <p:cNvPr id="10" name="Rectangle 9">
            <a:extLst>
              <a:ext uri="{FF2B5EF4-FFF2-40B4-BE49-F238E27FC236}">
                <a16:creationId xmlns:a16="http://schemas.microsoft.com/office/drawing/2014/main" id="{85BA5429-A831-45A2-8FBF-8213C8FCA99E}"/>
              </a:ext>
            </a:extLst>
          </p:cNvPr>
          <p:cNvSpPr/>
          <p:nvPr/>
        </p:nvSpPr>
        <p:spPr>
          <a:xfrm>
            <a:off x="134035" y="3979529"/>
            <a:ext cx="6647766" cy="523220"/>
          </a:xfrm>
          <a:prstGeom prst="rect">
            <a:avLst/>
          </a:prstGeom>
        </p:spPr>
        <p:txBody>
          <a:bodyPr wrap="square">
            <a:spAutoFit/>
          </a:bodyPr>
          <a:lstStyle/>
          <a:p>
            <a:r>
              <a:rPr lang="en-IN" sz="1400" b="1" dirty="0">
                <a:solidFill>
                  <a:srgbClr val="3A3A3A"/>
                </a:solidFill>
              </a:rPr>
              <a:t>Git commit</a:t>
            </a:r>
            <a:r>
              <a:rPr lang="en-IN" sz="1400" dirty="0">
                <a:solidFill>
                  <a:srgbClr val="3A3A3A"/>
                </a:solidFill>
              </a:rPr>
              <a:t>:</a:t>
            </a:r>
            <a:br>
              <a:rPr lang="en-IN" sz="1400" dirty="0"/>
            </a:br>
            <a:r>
              <a:rPr lang="en-IN" sz="1400" dirty="0">
                <a:solidFill>
                  <a:srgbClr val="3A3A3A"/>
                </a:solidFill>
              </a:rPr>
              <a:t>There you go you have successfully created your first commit.</a:t>
            </a:r>
            <a:endParaRPr lang="en-US" sz="1400" dirty="0"/>
          </a:p>
        </p:txBody>
      </p:sp>
    </p:spTree>
    <p:extLst>
      <p:ext uri="{BB962C8B-B14F-4D97-AF65-F5344CB8AC3E}">
        <p14:creationId xmlns:p14="http://schemas.microsoft.com/office/powerpoint/2010/main" val="282401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latin typeface="+mj-lt"/>
              </a:rPr>
              <a:t>Git Commands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9</a:t>
            </a:fld>
            <a:endParaRPr lang="en-US" dirty="0"/>
          </a:p>
        </p:txBody>
      </p:sp>
      <p:sp>
        <p:nvSpPr>
          <p:cNvPr id="6" name="Rectangle 5">
            <a:extLst>
              <a:ext uri="{FF2B5EF4-FFF2-40B4-BE49-F238E27FC236}">
                <a16:creationId xmlns:a16="http://schemas.microsoft.com/office/drawing/2014/main" id="{59482216-9BD1-4EF9-8F48-BA64FC765D4B}"/>
              </a:ext>
            </a:extLst>
          </p:cNvPr>
          <p:cNvSpPr/>
          <p:nvPr/>
        </p:nvSpPr>
        <p:spPr>
          <a:xfrm>
            <a:off x="152400" y="742950"/>
            <a:ext cx="898003" cy="307777"/>
          </a:xfrm>
          <a:prstGeom prst="rect">
            <a:avLst/>
          </a:prstGeom>
        </p:spPr>
        <p:txBody>
          <a:bodyPr wrap="none">
            <a:spAutoFit/>
          </a:bodyPr>
          <a:lstStyle/>
          <a:p>
            <a:r>
              <a:rPr lang="en-US" sz="1400" b="1" dirty="0">
                <a:solidFill>
                  <a:srgbClr val="3A3A3A"/>
                </a:solidFill>
              </a:rPr>
              <a:t>Git clone:</a:t>
            </a:r>
            <a:endParaRPr lang="en-US" sz="1400" dirty="0"/>
          </a:p>
        </p:txBody>
      </p:sp>
      <p:sp>
        <p:nvSpPr>
          <p:cNvPr id="11" name="Rectangle 10">
            <a:extLst>
              <a:ext uri="{FF2B5EF4-FFF2-40B4-BE49-F238E27FC236}">
                <a16:creationId xmlns:a16="http://schemas.microsoft.com/office/drawing/2014/main" id="{1F2DF468-7AEA-4B93-A5B8-6380598E8C85}"/>
              </a:ext>
            </a:extLst>
          </p:cNvPr>
          <p:cNvSpPr/>
          <p:nvPr/>
        </p:nvSpPr>
        <p:spPr>
          <a:xfrm>
            <a:off x="149288" y="971550"/>
            <a:ext cx="8766112" cy="954107"/>
          </a:xfrm>
          <a:prstGeom prst="rect">
            <a:avLst/>
          </a:prstGeom>
        </p:spPr>
        <p:txBody>
          <a:bodyPr wrap="square">
            <a:spAutoFit/>
          </a:bodyPr>
          <a:lstStyle/>
          <a:p>
            <a:r>
              <a:rPr lang="en-IN" sz="1400" dirty="0">
                <a:solidFill>
                  <a:srgbClr val="3A3A3A"/>
                </a:solidFill>
              </a:rPr>
              <a:t>remote commands like remote, push, pull in Git, but for that, we will have to create a new repository in our GitHub account:</a:t>
            </a:r>
            <a:br>
              <a:rPr lang="en-IN" sz="1400" dirty="0"/>
            </a:br>
            <a:r>
              <a:rPr lang="en-IN" sz="1400" dirty="0">
                <a:solidFill>
                  <a:srgbClr val="3A3A3A"/>
                </a:solidFill>
              </a:rPr>
              <a:t>Step-1: Go to your GitHub account.</a:t>
            </a:r>
            <a:br>
              <a:rPr lang="en-IN" sz="1400" dirty="0"/>
            </a:br>
            <a:r>
              <a:rPr lang="en-IN" sz="1400" dirty="0">
                <a:solidFill>
                  <a:srgbClr val="3A3A3A"/>
                </a:solidFill>
              </a:rPr>
              <a:t>Step-2: Create a new repository.</a:t>
            </a:r>
            <a:endParaRPr lang="en-US" sz="1400" dirty="0"/>
          </a:p>
        </p:txBody>
      </p:sp>
      <p:sp>
        <p:nvSpPr>
          <p:cNvPr id="12" name="Rectangle 11">
            <a:extLst>
              <a:ext uri="{FF2B5EF4-FFF2-40B4-BE49-F238E27FC236}">
                <a16:creationId xmlns:a16="http://schemas.microsoft.com/office/drawing/2014/main" id="{3FC23223-1C90-4927-BDC0-2794DC40D8DD}"/>
              </a:ext>
            </a:extLst>
          </p:cNvPr>
          <p:cNvSpPr/>
          <p:nvPr/>
        </p:nvSpPr>
        <p:spPr>
          <a:xfrm>
            <a:off x="133390" y="1975755"/>
            <a:ext cx="8858210" cy="738664"/>
          </a:xfrm>
          <a:prstGeom prst="rect">
            <a:avLst/>
          </a:prstGeom>
        </p:spPr>
        <p:txBody>
          <a:bodyPr wrap="square">
            <a:spAutoFit/>
          </a:bodyPr>
          <a:lstStyle/>
          <a:p>
            <a:r>
              <a:rPr lang="en-IN" sz="1400" b="1" dirty="0">
                <a:solidFill>
                  <a:srgbClr val="3A3A3A"/>
                </a:solidFill>
              </a:rPr>
              <a:t>Remote Commands:</a:t>
            </a:r>
          </a:p>
          <a:p>
            <a:pPr algn="just"/>
            <a:r>
              <a:rPr lang="en-IN" sz="1400" dirty="0">
                <a:solidFill>
                  <a:srgbClr val="3A3A3A"/>
                </a:solidFill>
              </a:rPr>
              <a:t>To push an existing repository to remote repository from a command line follow the commands given below.</a:t>
            </a:r>
          </a:p>
          <a:p>
            <a:r>
              <a:rPr lang="en-IN" sz="1400" b="1" dirty="0">
                <a:solidFill>
                  <a:srgbClr val="3A3A3A"/>
                </a:solidFill>
              </a:rPr>
              <a:t>Git remote:</a:t>
            </a:r>
            <a:endParaRPr lang="en-IN" sz="1400" b="1" i="0" dirty="0">
              <a:solidFill>
                <a:srgbClr val="3A3A3A"/>
              </a:solidFill>
              <a:effectLst/>
            </a:endParaRPr>
          </a:p>
        </p:txBody>
      </p:sp>
      <p:sp>
        <p:nvSpPr>
          <p:cNvPr id="13" name="Rectangle 12">
            <a:extLst>
              <a:ext uri="{FF2B5EF4-FFF2-40B4-BE49-F238E27FC236}">
                <a16:creationId xmlns:a16="http://schemas.microsoft.com/office/drawing/2014/main" id="{D5B1CBFF-B8CD-4497-B49B-48747B1234EE}"/>
              </a:ext>
            </a:extLst>
          </p:cNvPr>
          <p:cNvSpPr/>
          <p:nvPr/>
        </p:nvSpPr>
        <p:spPr>
          <a:xfrm>
            <a:off x="139420" y="2706881"/>
            <a:ext cx="8242580" cy="1169551"/>
          </a:xfrm>
          <a:prstGeom prst="rect">
            <a:avLst/>
          </a:prstGeom>
        </p:spPr>
        <p:txBody>
          <a:bodyPr wrap="square">
            <a:spAutoFit/>
          </a:bodyPr>
          <a:lstStyle/>
          <a:p>
            <a:r>
              <a:rPr lang="en-IN" sz="1400" b="1" dirty="0">
                <a:solidFill>
                  <a:srgbClr val="3A3A3A"/>
                </a:solidFill>
              </a:rPr>
              <a:t>Push:</a:t>
            </a:r>
          </a:p>
          <a:p>
            <a:r>
              <a:rPr lang="en-IN" sz="1400" dirty="0">
                <a:solidFill>
                  <a:srgbClr val="3A3A3A"/>
                </a:solidFill>
              </a:rPr>
              <a:t>Git push origin </a:t>
            </a:r>
            <a:r>
              <a:rPr lang="en-IN" sz="1400" dirty="0" err="1">
                <a:solidFill>
                  <a:srgbClr val="3A3A3A"/>
                </a:solidFill>
              </a:rPr>
              <a:t>EnterBranchName</a:t>
            </a:r>
            <a:br>
              <a:rPr lang="en-IN" sz="1400" dirty="0">
                <a:solidFill>
                  <a:srgbClr val="3A3A3A"/>
                </a:solidFill>
              </a:rPr>
            </a:br>
            <a:r>
              <a:rPr lang="en-IN" sz="1400" dirty="0">
                <a:solidFill>
                  <a:srgbClr val="3A3A3A"/>
                </a:solidFill>
              </a:rPr>
              <a:t>Don’t get confused by the word origin. Let me tell you what exactly that command is referring to:</a:t>
            </a:r>
            <a:br>
              <a:rPr lang="en-IN" sz="1400" dirty="0">
                <a:solidFill>
                  <a:srgbClr val="3A3A3A"/>
                </a:solidFill>
              </a:rPr>
            </a:br>
            <a:r>
              <a:rPr lang="en-IN" sz="1400" dirty="0">
                <a:solidFill>
                  <a:srgbClr val="3A3A3A"/>
                </a:solidFill>
              </a:rPr>
              <a:t>Instead of writing the whole Git URL, like: Git push </a:t>
            </a:r>
            <a:r>
              <a:rPr lang="en-IN" sz="1400" dirty="0" err="1">
                <a:solidFill>
                  <a:srgbClr val="3A3A3A"/>
                </a:solidFill>
              </a:rPr>
              <a:t>Git@Github.com:Git</a:t>
            </a:r>
            <a:r>
              <a:rPr lang="en-IN" sz="1400" dirty="0">
                <a:solidFill>
                  <a:srgbClr val="3A3A3A"/>
                </a:solidFill>
              </a:rPr>
              <a:t>/</a:t>
            </a:r>
            <a:r>
              <a:rPr lang="en-IN" sz="1400" dirty="0" err="1">
                <a:solidFill>
                  <a:srgbClr val="3A3A3A"/>
                </a:solidFill>
              </a:rPr>
              <a:t>Git.Git</a:t>
            </a:r>
            <a:r>
              <a:rPr lang="en-IN" sz="1400" dirty="0">
                <a:solidFill>
                  <a:srgbClr val="3A3A3A"/>
                </a:solidFill>
              </a:rPr>
              <a:t> </a:t>
            </a:r>
            <a:r>
              <a:rPr lang="en-IN" sz="1400" dirty="0" err="1">
                <a:solidFill>
                  <a:srgbClr val="3A3A3A"/>
                </a:solidFill>
              </a:rPr>
              <a:t>yourbranchname</a:t>
            </a:r>
            <a:r>
              <a:rPr lang="en-IN" sz="1400" dirty="0">
                <a:solidFill>
                  <a:srgbClr val="3A3A3A"/>
                </a:solidFill>
              </a:rPr>
              <a:t> we can give the following command: Git push origin </a:t>
            </a:r>
            <a:r>
              <a:rPr lang="en-IN" sz="1400" dirty="0" err="1">
                <a:solidFill>
                  <a:srgbClr val="3A3A3A"/>
                </a:solidFill>
              </a:rPr>
              <a:t>yourbranchname</a:t>
            </a:r>
            <a:r>
              <a:rPr lang="en-IN" sz="1400" dirty="0">
                <a:solidFill>
                  <a:srgbClr val="3A3A3A"/>
                </a:solidFill>
              </a:rPr>
              <a:t>.</a:t>
            </a:r>
            <a:endParaRPr lang="en-IN" sz="1400" b="0" i="0" dirty="0">
              <a:solidFill>
                <a:srgbClr val="3A3A3A"/>
              </a:solidFill>
              <a:effectLst/>
            </a:endParaRPr>
          </a:p>
        </p:txBody>
      </p:sp>
      <p:sp>
        <p:nvSpPr>
          <p:cNvPr id="14" name="Rectangle 13">
            <a:extLst>
              <a:ext uri="{FF2B5EF4-FFF2-40B4-BE49-F238E27FC236}">
                <a16:creationId xmlns:a16="http://schemas.microsoft.com/office/drawing/2014/main" id="{92034FC0-C7D9-482B-AEC6-437BC2068DEB}"/>
              </a:ext>
            </a:extLst>
          </p:cNvPr>
          <p:cNvSpPr/>
          <p:nvPr/>
        </p:nvSpPr>
        <p:spPr>
          <a:xfrm>
            <a:off x="133938" y="3790950"/>
            <a:ext cx="8705262" cy="1169551"/>
          </a:xfrm>
          <a:prstGeom prst="rect">
            <a:avLst/>
          </a:prstGeom>
        </p:spPr>
        <p:txBody>
          <a:bodyPr wrap="square">
            <a:spAutoFit/>
          </a:bodyPr>
          <a:lstStyle/>
          <a:p>
            <a:r>
              <a:rPr lang="en-IN" sz="1400" b="1" dirty="0">
                <a:solidFill>
                  <a:srgbClr val="3A3A3A"/>
                </a:solidFill>
              </a:rPr>
              <a:t>Pull:</a:t>
            </a:r>
          </a:p>
          <a:p>
            <a:r>
              <a:rPr lang="en-IN" sz="1400" dirty="0">
                <a:solidFill>
                  <a:srgbClr val="3A3A3A"/>
                </a:solidFill>
              </a:rPr>
              <a:t>When it comes to syncing remote repository pull command comes in handy.</a:t>
            </a:r>
            <a:br>
              <a:rPr lang="en-IN" sz="1400" dirty="0">
                <a:solidFill>
                  <a:srgbClr val="3A3A3A"/>
                </a:solidFill>
              </a:rPr>
            </a:br>
            <a:r>
              <a:rPr lang="en-IN" sz="1400" dirty="0">
                <a:solidFill>
                  <a:srgbClr val="3A3A3A"/>
                </a:solidFill>
              </a:rPr>
              <a:t>Let us take a look at the steps that leads to pulling operation in Git.</a:t>
            </a:r>
          </a:p>
          <a:p>
            <a:pPr>
              <a:buFont typeface="Arial" panose="020B0604020202020204" pitchFamily="34" charset="0"/>
              <a:buChar char="•"/>
            </a:pPr>
            <a:r>
              <a:rPr lang="en-IN" sz="1400" dirty="0">
                <a:solidFill>
                  <a:srgbClr val="3A3A3A"/>
                </a:solidFill>
              </a:rPr>
              <a:t>remote origin</a:t>
            </a:r>
          </a:p>
          <a:p>
            <a:pPr>
              <a:buFont typeface="Arial" panose="020B0604020202020204" pitchFamily="34" charset="0"/>
              <a:buChar char="•"/>
            </a:pPr>
            <a:r>
              <a:rPr lang="en-IN" sz="1400" dirty="0">
                <a:solidFill>
                  <a:srgbClr val="3A3A3A"/>
                </a:solidFill>
              </a:rPr>
              <a:t>pull master</a:t>
            </a:r>
            <a:endParaRPr lang="en-IN" sz="1400" b="0" i="0" dirty="0">
              <a:solidFill>
                <a:srgbClr val="3A3A3A"/>
              </a:solidFill>
              <a:effectLst/>
            </a:endParaRPr>
          </a:p>
        </p:txBody>
      </p:sp>
    </p:spTree>
    <p:extLst>
      <p:ext uri="{BB962C8B-B14F-4D97-AF65-F5344CB8AC3E}">
        <p14:creationId xmlns:p14="http://schemas.microsoft.com/office/powerpoint/2010/main" val="1840480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2486</TotalTime>
  <Words>2357</Words>
  <Application>Microsoft Office PowerPoint</Application>
  <PresentationFormat>On-screen Show (16:9)</PresentationFormat>
  <Paragraphs>301</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Open Sans</vt:lpstr>
      <vt:lpstr>Wingdings</vt:lpstr>
      <vt:lpstr>Office Theme</vt:lpstr>
      <vt:lpstr>PowerPoint Presentation</vt:lpstr>
      <vt:lpstr>Contents</vt:lpstr>
      <vt:lpstr>What is Git?</vt:lpstr>
      <vt:lpstr>Version Control System Types</vt:lpstr>
      <vt:lpstr>Why Git Version Control?</vt:lpstr>
      <vt:lpstr>Git Lifecycle</vt:lpstr>
      <vt:lpstr>Environment Setup</vt:lpstr>
      <vt:lpstr>Git Commands</vt:lpstr>
      <vt:lpstr>Git Commands</vt:lpstr>
      <vt:lpstr>Git Commands</vt:lpstr>
      <vt:lpstr>Git Commands</vt:lpstr>
      <vt:lpstr>Git Commands</vt:lpstr>
      <vt:lpstr>Git Commands</vt:lpstr>
      <vt:lpstr>Git Commands</vt:lpstr>
      <vt:lpstr>Git Commands</vt:lpstr>
      <vt:lpstr>Git Commands</vt:lpstr>
      <vt:lpstr>Comparing Git Workflows:</vt:lpstr>
      <vt:lpstr>Ques &amp; Ans</vt:lpstr>
      <vt:lpstr>Ques &amp; Ans</vt:lpstr>
      <vt:lpstr>Ques &amp; Ans</vt:lpstr>
      <vt:lpstr>Ques &amp; Ans</vt:lpstr>
      <vt:lpstr>Ques &amp;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Intelligent Operation</dc:title>
  <dc:creator>Jagadeesh G</dc:creator>
  <cp:lastModifiedBy>Gopalakrishnan C</cp:lastModifiedBy>
  <cp:revision>193</cp:revision>
  <dcterms:created xsi:type="dcterms:W3CDTF">2019-05-14T11:36:33Z</dcterms:created>
  <dcterms:modified xsi:type="dcterms:W3CDTF">2019-10-01T11:55:42Z</dcterms:modified>
</cp:coreProperties>
</file>