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DC0-94C7-4185-AE46-860DFA64980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955-3929-45EF-9F7C-05AF14A7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7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DC0-94C7-4185-AE46-860DFA64980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955-3929-45EF-9F7C-05AF14A7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DC0-94C7-4185-AE46-860DFA64980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955-3929-45EF-9F7C-05AF14A7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DC0-94C7-4185-AE46-860DFA64980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955-3929-45EF-9F7C-05AF14A7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DC0-94C7-4185-AE46-860DFA64980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955-3929-45EF-9F7C-05AF14A7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DC0-94C7-4185-AE46-860DFA64980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955-3929-45EF-9F7C-05AF14A7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DC0-94C7-4185-AE46-860DFA64980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955-3929-45EF-9F7C-05AF14A7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DC0-94C7-4185-AE46-860DFA64980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955-3929-45EF-9F7C-05AF14A7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4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DC0-94C7-4185-AE46-860DFA64980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955-3929-45EF-9F7C-05AF14A7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6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DC0-94C7-4185-AE46-860DFA64980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955-3929-45EF-9F7C-05AF14A7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1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4DC0-94C7-4185-AE46-860DFA64980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F955-3929-45EF-9F7C-05AF14A7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4DC0-94C7-4185-AE46-860DFA64980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F955-3929-45EF-9F7C-05AF14A7F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5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28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11186"/>
            <a:ext cx="9144000" cy="6151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6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Docker Isolation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Two Container and check they cannot see each other</a:t>
            </a:r>
          </a:p>
          <a:p>
            <a:r>
              <a:rPr lang="en-US" dirty="0" smtClean="0"/>
              <a:t>Then run them in the same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2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Reset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New Section work with a fresh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6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Deny </a:t>
            </a:r>
          </a:p>
          <a:p>
            <a:r>
              <a:rPr lang="en-US" dirty="0" err="1" smtClean="0"/>
              <a:t>Secanarion</a:t>
            </a:r>
            <a:endParaRPr lang="en-US" dirty="0" smtClean="0"/>
          </a:p>
          <a:p>
            <a:r>
              <a:rPr lang="en-US" dirty="0" smtClean="0"/>
              <a:t>Firewall Rule in K8s</a:t>
            </a:r>
          </a:p>
          <a:p>
            <a:r>
              <a:rPr lang="en-US" dirty="0" smtClean="0"/>
              <a:t>Implement by the network plugins CNI(Calico/Weave)</a:t>
            </a:r>
          </a:p>
          <a:p>
            <a:r>
              <a:rPr lang="en-US" dirty="0" smtClean="0"/>
              <a:t>Namespace Level</a:t>
            </a:r>
          </a:p>
          <a:p>
            <a:r>
              <a:rPr lang="en-US" dirty="0"/>
              <a:t>R</a:t>
            </a:r>
            <a:r>
              <a:rPr lang="en-US" dirty="0" smtClean="0"/>
              <a:t>estrict the ingress or egress for a group of pods based on certain rules and </a:t>
            </a:r>
            <a:r>
              <a:rPr lang="en-US" dirty="0" err="1" smtClean="0"/>
              <a:t>condtions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0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Network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every pod can access every </a:t>
            </a:r>
            <a:r>
              <a:rPr lang="en-US" dirty="0" err="1" smtClean="0"/>
              <a:t>poid</a:t>
            </a:r>
            <a:r>
              <a:rPr lang="en-US" dirty="0" smtClean="0"/>
              <a:t> </a:t>
            </a:r>
          </a:p>
          <a:p>
            <a:r>
              <a:rPr lang="en-US" dirty="0" smtClean="0"/>
              <a:t>Pod are not isolated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8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NetworkPolicy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4266"/>
            <a:ext cx="3696216" cy="3219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7110" y="2164702"/>
            <a:ext cx="515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Valid policy </a:t>
            </a:r>
          </a:p>
          <a:p>
            <a:r>
              <a:rPr lang="en-US" sz="1400" dirty="0" smtClean="0"/>
              <a:t>Denies all outgoing and incoming traffic in the default namespace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999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 of the container at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</a:p>
          <a:p>
            <a:r>
              <a:rPr lang="en-US" dirty="0" smtClean="0"/>
              <a:t>Container and Pod Level Enforcement</a:t>
            </a:r>
          </a:p>
          <a:p>
            <a:r>
              <a:rPr lang="en-US" dirty="0" smtClean="0"/>
              <a:t>Scenario to Ensure Pod Containers are 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9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means container will not be modified during lifetime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2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on </a:t>
            </a:r>
            <a:r>
              <a:rPr lang="en-US" dirty="0" err="1" smtClean="0"/>
              <a:t>vm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Stop application</a:t>
            </a:r>
          </a:p>
          <a:p>
            <a:r>
              <a:rPr lang="en-US" dirty="0" smtClean="0"/>
              <a:t>Update application</a:t>
            </a:r>
          </a:p>
          <a:p>
            <a:r>
              <a:rPr lang="en-US" dirty="0" smtClean="0"/>
              <a:t>Start application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vm</a:t>
            </a:r>
            <a:r>
              <a:rPr lang="en-US" dirty="0" smtClean="0"/>
              <a:t> image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vm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Create new </a:t>
            </a:r>
            <a:r>
              <a:rPr lang="en-US" dirty="0" err="1" smtClean="0"/>
              <a:t>vm</a:t>
            </a:r>
            <a:r>
              <a:rPr lang="en-US" dirty="0" smtClean="0"/>
              <a:t>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3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on Container instance</a:t>
            </a:r>
          </a:p>
          <a:p>
            <a:r>
              <a:rPr lang="en-US" dirty="0" smtClean="0"/>
              <a:t>Stop application</a:t>
            </a:r>
          </a:p>
          <a:p>
            <a:r>
              <a:rPr lang="en-US" dirty="0" smtClean="0"/>
              <a:t>Update application</a:t>
            </a:r>
          </a:p>
          <a:p>
            <a:r>
              <a:rPr lang="en-US" dirty="0" smtClean="0"/>
              <a:t>Start application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Create a new container image</a:t>
            </a:r>
          </a:p>
          <a:p>
            <a:r>
              <a:rPr lang="en-US" dirty="0" smtClean="0"/>
              <a:t>Delete container instance</a:t>
            </a:r>
          </a:p>
          <a:p>
            <a:r>
              <a:rPr lang="en-US" dirty="0" smtClean="0"/>
              <a:t>Create new container instance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740460">
            <a:off x="6084916" y="1770611"/>
            <a:ext cx="423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always know the state of the </a:t>
            </a:r>
            <a:r>
              <a:rPr lang="en-US" dirty="0" err="1" smtClean="0"/>
              <a:t>contianer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Advance Deployment Method</a:t>
            </a:r>
          </a:p>
          <a:p>
            <a:r>
              <a:rPr lang="en-US" dirty="0" smtClean="0"/>
              <a:t>Easy Rollback</a:t>
            </a:r>
          </a:p>
          <a:p>
            <a:r>
              <a:rPr lang="en-US" dirty="0" smtClean="0"/>
              <a:t>More Reliability</a:t>
            </a:r>
          </a:p>
          <a:p>
            <a:r>
              <a:rPr lang="en-US" dirty="0" smtClean="0"/>
              <a:t>Better Security on Container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Create a new container image</a:t>
            </a:r>
          </a:p>
          <a:p>
            <a:r>
              <a:rPr lang="en-US" dirty="0" smtClean="0"/>
              <a:t>Delete container instance</a:t>
            </a:r>
          </a:p>
          <a:p>
            <a:r>
              <a:rPr lang="en-US" dirty="0" smtClean="0"/>
              <a:t>Create new container instance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740460">
            <a:off x="6084916" y="1770611"/>
            <a:ext cx="423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always know the state of the </a:t>
            </a:r>
            <a:r>
              <a:rPr lang="en-US" dirty="0" err="1" smtClean="0"/>
              <a:t>contianer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4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look to find certificate</a:t>
            </a:r>
          </a:p>
          <a:p>
            <a:r>
              <a:rPr lang="en-US" dirty="0" smtClean="0"/>
              <a:t>CA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 server cert</a:t>
            </a:r>
          </a:p>
          <a:p>
            <a:r>
              <a:rPr lang="en-US" dirty="0" err="1" smtClean="0"/>
              <a:t>Etcd</a:t>
            </a:r>
            <a:r>
              <a:rPr lang="en-US" dirty="0" smtClean="0"/>
              <a:t> server cert</a:t>
            </a:r>
          </a:p>
          <a:p>
            <a:r>
              <a:rPr lang="en-US" dirty="0" err="1" smtClean="0"/>
              <a:t>Api-etcd</a:t>
            </a:r>
            <a:endParaRPr lang="en-US" dirty="0" smtClean="0"/>
          </a:p>
          <a:p>
            <a:r>
              <a:rPr lang="en-US" dirty="0" smtClean="0"/>
              <a:t>Scheduler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Control manager-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err="1" smtClean="0"/>
              <a:t>Kubelet</a:t>
            </a:r>
            <a:r>
              <a:rPr lang="en-US" dirty="0" smtClean="0"/>
              <a:t> –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err="1" smtClean="0"/>
              <a:t>Kubelet</a:t>
            </a:r>
            <a:r>
              <a:rPr lang="en-US" dirty="0" smtClean="0"/>
              <a:t> server cert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 On Container Image Level</a:t>
            </a:r>
            <a:endParaRPr lang="en-US" dirty="0"/>
          </a:p>
        </p:txBody>
      </p:sp>
      <p:pic>
        <p:nvPicPr>
          <p:cNvPr id="1026" name="Picture 2" descr="What is Docker? | A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1604"/>
            <a:ext cx="3544107" cy="16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78829" y="2410691"/>
            <a:ext cx="364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Bash Shell</a:t>
            </a:r>
          </a:p>
          <a:p>
            <a:r>
              <a:rPr lang="en-US" dirty="0" smtClean="0"/>
              <a:t>Make File System Reade Only</a:t>
            </a:r>
          </a:p>
          <a:p>
            <a:r>
              <a:rPr lang="en-US" dirty="0" smtClean="0"/>
              <a:t>Run as User and non Root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568633" y="2510444"/>
            <a:ext cx="2493818" cy="79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34887" y="2909454"/>
            <a:ext cx="2327564" cy="61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43447" y="3289503"/>
            <a:ext cx="2676698" cy="46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60485" y="4416599"/>
            <a:ext cx="5583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what is we have no control of the container?</a:t>
            </a:r>
          </a:p>
          <a:p>
            <a:r>
              <a:rPr lang="en-US" dirty="0" smtClean="0"/>
              <a:t>Or if we are too lazy?</a:t>
            </a:r>
          </a:p>
          <a:p>
            <a:r>
              <a:rPr lang="en-US" dirty="0" smtClean="0"/>
              <a:t>We can do the same in K8s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37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Manual Changes to container – Command?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Pod Startup timeline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1724" y="2926080"/>
            <a:ext cx="1978429" cy="606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2223" y="2946862"/>
            <a:ext cx="1978429" cy="606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30786" y="2901142"/>
            <a:ext cx="1978429" cy="606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300153" y="3229495"/>
            <a:ext cx="622070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01789" y="3229494"/>
            <a:ext cx="628997" cy="12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67642" y="2926080"/>
            <a:ext cx="118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Pod</a:t>
            </a:r>
          </a:p>
          <a:p>
            <a:r>
              <a:rPr lang="en-US" dirty="0" smtClean="0"/>
              <a:t>Starts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0287" y="3034145"/>
            <a:ext cx="164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 Container</a:t>
            </a:r>
          </a:p>
          <a:p>
            <a:r>
              <a:rPr lang="en-US" sz="1600" dirty="0" smtClean="0"/>
              <a:t>starts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874625" y="3075709"/>
            <a:ext cx="147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 Containers</a:t>
            </a:r>
          </a:p>
          <a:p>
            <a:r>
              <a:rPr lang="en-US" sz="1400" dirty="0" err="1" smtClean="0"/>
              <a:t>RUns</a:t>
            </a:r>
            <a:endParaRPr lang="en-US" sz="1400" dirty="0"/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6957753" y="4771505"/>
            <a:ext cx="3591098" cy="61514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48697" y="5020887"/>
            <a:ext cx="31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Command: </a:t>
            </a:r>
            <a:r>
              <a:rPr lang="en-US" sz="1400" dirty="0" err="1" smtClean="0"/>
              <a:t>chmod</a:t>
            </a:r>
            <a:r>
              <a:rPr lang="en-US" sz="1400" dirty="0" smtClean="0"/>
              <a:t> a-w –R / &amp;&amp; </a:t>
            </a:r>
            <a:r>
              <a:rPr lang="en-US" sz="1400" dirty="0" err="1" smtClean="0"/>
              <a:t>nginx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556269" y="3598929"/>
            <a:ext cx="615142" cy="117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29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Manual Changes to container – </a:t>
            </a:r>
            <a:r>
              <a:rPr lang="en-US" sz="2800" dirty="0" err="1" smtClean="0"/>
              <a:t>StartupProbe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Pod Startup timeline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1724" y="2926080"/>
            <a:ext cx="1978429" cy="606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2223" y="2946862"/>
            <a:ext cx="1978429" cy="606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30786" y="2901142"/>
            <a:ext cx="1978429" cy="606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300153" y="3229495"/>
            <a:ext cx="622070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01789" y="3229494"/>
            <a:ext cx="628997" cy="12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67642" y="2926080"/>
            <a:ext cx="118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Pod</a:t>
            </a:r>
          </a:p>
          <a:p>
            <a:r>
              <a:rPr lang="en-US" dirty="0" smtClean="0"/>
              <a:t>Starts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0287" y="3034145"/>
            <a:ext cx="164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 Container</a:t>
            </a:r>
          </a:p>
          <a:p>
            <a:r>
              <a:rPr lang="en-US" sz="1600" dirty="0" smtClean="0"/>
              <a:t>starts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874625" y="3075709"/>
            <a:ext cx="147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 Containers</a:t>
            </a:r>
          </a:p>
          <a:p>
            <a:r>
              <a:rPr lang="en-US" sz="1400" dirty="0" err="1" smtClean="0"/>
              <a:t>RUns</a:t>
            </a:r>
            <a:endParaRPr lang="en-US" sz="1400" dirty="0"/>
          </a:p>
        </p:txBody>
      </p:sp>
      <p:sp>
        <p:nvSpPr>
          <p:cNvPr id="15" name="Snip and Round Single Corner Rectangle 14"/>
          <p:cNvSpPr/>
          <p:nvPr/>
        </p:nvSpPr>
        <p:spPr>
          <a:xfrm>
            <a:off x="6957753" y="4771505"/>
            <a:ext cx="3591098" cy="61514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02978" y="4817466"/>
            <a:ext cx="3100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Startupprobe</a:t>
            </a:r>
            <a:endParaRPr lang="en-US" sz="1400" dirty="0" smtClean="0"/>
          </a:p>
          <a:p>
            <a:r>
              <a:rPr lang="en-US" sz="1400" dirty="0" smtClean="0"/>
              <a:t>runs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556269" y="3598929"/>
            <a:ext cx="615142" cy="117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354291" y="3532909"/>
            <a:ext cx="590204" cy="123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97280" y="4817466"/>
            <a:ext cx="5087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Once you put startup probe there will be no readiness probe and liveness probe will be executed</a:t>
            </a:r>
            <a:endParaRPr lang="en-US" sz="1200" dirty="0"/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7057506" y="5466340"/>
            <a:ext cx="3773978" cy="68995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281948" y="5621626"/>
            <a:ext cx="294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Our startup probe will run a </a:t>
            </a:r>
          </a:p>
          <a:p>
            <a:r>
              <a:rPr lang="en-US" sz="1200" dirty="0" smtClean="0"/>
              <a:t>Command: </a:t>
            </a:r>
            <a:r>
              <a:rPr lang="en-US" sz="1200" dirty="0" err="1" smtClean="0"/>
              <a:t>chmod</a:t>
            </a:r>
            <a:r>
              <a:rPr lang="en-US" sz="1200" dirty="0" smtClean="0"/>
              <a:t> a-w –R/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6837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 Read-Only Root </a:t>
            </a:r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Enforce Read Only Root filesystem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SecurityContexts</a:t>
            </a:r>
            <a:r>
              <a:rPr lang="en-US" dirty="0" smtClean="0"/>
              <a:t> and Pod Security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6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Move logic </a:t>
            </a:r>
            <a:r>
              <a:rPr lang="en-US" sz="2800" dirty="0" err="1" smtClean="0"/>
              <a:t>init</a:t>
            </a:r>
            <a:r>
              <a:rPr lang="en-US" sz="2800" dirty="0" smtClean="0"/>
              <a:t> container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Pod Startup timeline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21724" y="2926080"/>
            <a:ext cx="1978429" cy="606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2223" y="2946862"/>
            <a:ext cx="1978429" cy="606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30786" y="2901142"/>
            <a:ext cx="1978429" cy="606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300153" y="3229495"/>
            <a:ext cx="622070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01789" y="3229494"/>
            <a:ext cx="628997" cy="12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67642" y="2926080"/>
            <a:ext cx="118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Pod</a:t>
            </a:r>
          </a:p>
          <a:p>
            <a:r>
              <a:rPr lang="en-US" dirty="0" smtClean="0"/>
              <a:t>Starts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0287" y="3034145"/>
            <a:ext cx="1641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Init</a:t>
            </a:r>
            <a:r>
              <a:rPr lang="en-US" sz="1600" dirty="0" smtClean="0"/>
              <a:t> Container </a:t>
            </a:r>
          </a:p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874625" y="3075709"/>
            <a:ext cx="147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App Containers</a:t>
            </a:r>
          </a:p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4463935" y="4817466"/>
            <a:ext cx="3217025" cy="127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79076" y="5094465"/>
            <a:ext cx="216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56362" y="5029200"/>
            <a:ext cx="116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ReadWrite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624349" y="3532909"/>
            <a:ext cx="297874" cy="142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48793" y="3618920"/>
            <a:ext cx="515389" cy="147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</p:cNvCxnSpPr>
          <p:nvPr/>
        </p:nvCxnSpPr>
        <p:spPr>
          <a:xfrm flipV="1">
            <a:off x="3922223" y="5195455"/>
            <a:ext cx="541712" cy="1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54291" y="4355869"/>
            <a:ext cx="239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application required before initialized it want cache to be done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91498" y="3532909"/>
            <a:ext cx="349135" cy="128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48698" y="3981796"/>
            <a:ext cx="101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5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Probe for 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startup probe to remove touch and bash from a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RBAC it should be ensured that only certain people can even edit pod specs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64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89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Setup and configure Audit Logs</a:t>
            </a:r>
          </a:p>
          <a:p>
            <a:r>
              <a:rPr lang="en-US" dirty="0" smtClean="0"/>
              <a:t>Use Audit Logs to investigate access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9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Logs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63687" y="2834640"/>
            <a:ext cx="2518757" cy="864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and Round Single Corner Rectangle 4"/>
          <p:cNvSpPr/>
          <p:nvPr/>
        </p:nvSpPr>
        <p:spPr>
          <a:xfrm>
            <a:off x="1188720" y="2552007"/>
            <a:ext cx="1837113" cy="59020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1201188" y="3350565"/>
            <a:ext cx="1837113" cy="59020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1188720" y="4407434"/>
            <a:ext cx="1837113" cy="59020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8861367" y="4123113"/>
            <a:ext cx="1205346" cy="10640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4880" y="3142211"/>
            <a:ext cx="18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Kubernetes API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85316" y="4753397"/>
            <a:ext cx="5153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Audit Logs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354975" y="2766620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pods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96538" y="3547207"/>
            <a:ext cx="1112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New Image for deployment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1354975" y="4505498"/>
            <a:ext cx="13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Secret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92335" y="2635135"/>
            <a:ext cx="1471352" cy="31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38301" y="3266902"/>
            <a:ext cx="1525386" cy="43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038301" y="3645667"/>
            <a:ext cx="1525386" cy="95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7082444" y="3645667"/>
            <a:ext cx="1791391" cy="1229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82444" y="5009767"/>
            <a:ext cx="1296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History </a:t>
            </a:r>
            <a:r>
              <a:rPr lang="en-US" sz="1400" dirty="0" err="1" smtClean="0"/>
              <a:t>Api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9651076" y="5702531"/>
            <a:ext cx="856211" cy="3823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9651076" y="5271377"/>
            <a:ext cx="274320" cy="39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872153" y="5187142"/>
            <a:ext cx="1413163" cy="34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591098" y="2111433"/>
            <a:ext cx="1629295" cy="440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00994" y="2240245"/>
            <a:ext cx="1053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Api</a:t>
            </a:r>
            <a:r>
              <a:rPr lang="en-US" sz="1000" dirty="0" smtClean="0"/>
              <a:t> request</a:t>
            </a:r>
            <a:endParaRPr 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91098" y="2549699"/>
            <a:ext cx="209896" cy="15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2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under the Hood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and Images</a:t>
            </a:r>
          </a:p>
          <a:p>
            <a:r>
              <a:rPr lang="en-US" dirty="0" smtClean="0"/>
              <a:t>Namespace and </a:t>
            </a:r>
            <a:r>
              <a:rPr lang="en-US" dirty="0" err="1" smtClean="0"/>
              <a:t>cgroup</a:t>
            </a:r>
            <a:endParaRPr lang="en-US" dirty="0" smtClean="0"/>
          </a:p>
          <a:p>
            <a:r>
              <a:rPr lang="en-US" dirty="0" err="1" smtClean="0"/>
              <a:t>Scenarions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82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Logs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someone access an important secret while it was not protected</a:t>
            </a:r>
          </a:p>
          <a:p>
            <a:r>
              <a:rPr lang="en-US" dirty="0" smtClean="0"/>
              <a:t>When was the last time that user X did access cluster Y?</a:t>
            </a:r>
          </a:p>
          <a:p>
            <a:r>
              <a:rPr lang="en-US" dirty="0" smtClean="0"/>
              <a:t>Does my CRD work properly?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96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Logs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63287" y="3050771"/>
            <a:ext cx="1911928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07280" y="3050771"/>
            <a:ext cx="1911928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8163098" y="2822170"/>
            <a:ext cx="2161309" cy="108896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04604" y="3217025"/>
            <a:ext cx="150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0640" y="3300153"/>
            <a:ext cx="146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Kubernetes API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451273" y="3217025"/>
            <a:ext cx="17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Audit Logs</a:t>
            </a:r>
            <a:endParaRPr lang="en-US" dirty="0"/>
          </a:p>
        </p:txBody>
      </p:sp>
      <p:sp>
        <p:nvSpPr>
          <p:cNvPr id="10" name="Quad Arrow Callout 9"/>
          <p:cNvSpPr/>
          <p:nvPr/>
        </p:nvSpPr>
        <p:spPr>
          <a:xfrm>
            <a:off x="8886305" y="4580313"/>
            <a:ext cx="1438102" cy="980902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243752" y="3973484"/>
            <a:ext cx="36160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1"/>
          </p:cNvCxnSpPr>
          <p:nvPr/>
        </p:nvCxnSpPr>
        <p:spPr>
          <a:xfrm flipV="1">
            <a:off x="3275215" y="3366655"/>
            <a:ext cx="1632065" cy="3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2"/>
          </p:cNvCxnSpPr>
          <p:nvPr/>
        </p:nvCxnSpPr>
        <p:spPr>
          <a:xfrm flipV="1">
            <a:off x="6819208" y="3366654"/>
            <a:ext cx="13505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82342" y="3911137"/>
            <a:ext cx="1336384" cy="189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80910" y="3717575"/>
            <a:ext cx="913595" cy="176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10604" y="4148153"/>
            <a:ext cx="1627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Request Received </a:t>
            </a:r>
          </a:p>
          <a:p>
            <a:r>
              <a:rPr lang="en-US" sz="1400" dirty="0" smtClean="0"/>
              <a:t>Response Started</a:t>
            </a:r>
          </a:p>
          <a:p>
            <a:r>
              <a:rPr lang="en-US" sz="1400" dirty="0" err="1" smtClean="0"/>
              <a:t>Respnse</a:t>
            </a:r>
            <a:r>
              <a:rPr lang="en-US" sz="1400" dirty="0" smtClean="0"/>
              <a:t> Complete</a:t>
            </a:r>
          </a:p>
          <a:p>
            <a:r>
              <a:rPr lang="en-US" sz="1400" dirty="0" smtClean="0"/>
              <a:t>Panic</a:t>
            </a:r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218726" y="5744095"/>
            <a:ext cx="1537049" cy="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65917" y="5829007"/>
            <a:ext cx="15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41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Request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Each requests can be recorded with an associate stage the known stage are</a:t>
            </a:r>
          </a:p>
          <a:p>
            <a:r>
              <a:rPr lang="en-US" sz="1600" dirty="0" err="1" smtClean="0"/>
              <a:t>RequestReceived</a:t>
            </a:r>
            <a:r>
              <a:rPr lang="en-US" sz="1600" dirty="0" smtClean="0"/>
              <a:t>- the stage for events generated as soon as the audit handles receive the request and before it is delegated down he handler chain</a:t>
            </a:r>
          </a:p>
          <a:p>
            <a:r>
              <a:rPr lang="en-US" sz="1600" dirty="0" err="1" smtClean="0"/>
              <a:t>ResponseStarted</a:t>
            </a:r>
            <a:r>
              <a:rPr lang="en-US" sz="1600" dirty="0" smtClean="0"/>
              <a:t>: once the response headers are sent but before the response body is sent. The stage is only generated for long running request(watch)</a:t>
            </a:r>
          </a:p>
          <a:p>
            <a:r>
              <a:rPr lang="en-US" sz="1600" dirty="0" err="1" smtClean="0"/>
              <a:t>ResponseCompleted</a:t>
            </a:r>
            <a:r>
              <a:rPr lang="en-US" sz="1600" dirty="0" smtClean="0"/>
              <a:t>: the response body has been completed and no more bytes will be sent</a:t>
            </a:r>
          </a:p>
          <a:p>
            <a:r>
              <a:rPr lang="en-US" sz="1600" dirty="0" smtClean="0"/>
              <a:t>Panic: event generated with a panic </a:t>
            </a:r>
            <a:r>
              <a:rPr lang="en-US" sz="1600" dirty="0" err="1" smtClean="0"/>
              <a:t>occured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0954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Logs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data being generated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63287" y="3050771"/>
            <a:ext cx="1911928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07280" y="3050771"/>
            <a:ext cx="1911928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8163098" y="2822170"/>
            <a:ext cx="2161309" cy="108896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04604" y="3217025"/>
            <a:ext cx="150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0640" y="3300153"/>
            <a:ext cx="146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Kubernetes API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451273" y="3217025"/>
            <a:ext cx="17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Audit Logs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1"/>
          </p:cNvCxnSpPr>
          <p:nvPr/>
        </p:nvCxnSpPr>
        <p:spPr>
          <a:xfrm flipV="1">
            <a:off x="3275215" y="3366655"/>
            <a:ext cx="1632065" cy="3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2"/>
          </p:cNvCxnSpPr>
          <p:nvPr/>
        </p:nvCxnSpPr>
        <p:spPr>
          <a:xfrm flipV="1">
            <a:off x="6819208" y="3366654"/>
            <a:ext cx="13505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82342" y="3911137"/>
            <a:ext cx="1336384" cy="189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80910" y="3717575"/>
            <a:ext cx="913595" cy="176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10604" y="4148153"/>
            <a:ext cx="1627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Request Received </a:t>
            </a:r>
          </a:p>
          <a:p>
            <a:r>
              <a:rPr lang="en-US" sz="1400" dirty="0" smtClean="0"/>
              <a:t>Response Started</a:t>
            </a:r>
          </a:p>
          <a:p>
            <a:r>
              <a:rPr lang="en-US" sz="1400" dirty="0" err="1" smtClean="0"/>
              <a:t>Respnse</a:t>
            </a:r>
            <a:r>
              <a:rPr lang="en-US" sz="1400" dirty="0" smtClean="0"/>
              <a:t> Complete</a:t>
            </a:r>
          </a:p>
          <a:p>
            <a:r>
              <a:rPr lang="en-US" sz="1400" dirty="0" smtClean="0"/>
              <a:t>Panic</a:t>
            </a:r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218726" y="5744095"/>
            <a:ext cx="1537049" cy="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65917" y="5829007"/>
            <a:ext cx="15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04604" y="4447309"/>
            <a:ext cx="3682538" cy="1296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679171" y="4580313"/>
            <a:ext cx="2984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event should be recorder and what data should these </a:t>
            </a:r>
            <a:r>
              <a:rPr lang="en-US" dirty="0" err="1" smtClean="0"/>
              <a:t>contians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Policy – What data to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event should be recorder and what data should these contains?</a:t>
            </a:r>
          </a:p>
          <a:p>
            <a:r>
              <a:rPr lang="en-US" dirty="0" smtClean="0"/>
              <a:t>None: don’t log events that match this rule</a:t>
            </a:r>
          </a:p>
          <a:p>
            <a:r>
              <a:rPr lang="en-US" dirty="0" smtClean="0"/>
              <a:t>Metadata: log request metadata (request user </a:t>
            </a:r>
          </a:p>
          <a:p>
            <a:r>
              <a:rPr lang="en-US" dirty="0" smtClean="0"/>
              <a:t>Timestamp resource web etc. But not request of response body</a:t>
            </a:r>
          </a:p>
          <a:p>
            <a:r>
              <a:rPr lang="en-US" dirty="0" smtClean="0"/>
              <a:t>Requests- log event metadata and request body but not response body. This will not apply for non resource requests</a:t>
            </a:r>
          </a:p>
          <a:p>
            <a:r>
              <a:rPr lang="en-US" dirty="0" err="1" smtClean="0"/>
              <a:t>RequestResponse</a:t>
            </a:r>
            <a:r>
              <a:rPr lang="en-US" dirty="0" smtClean="0"/>
              <a:t>: log event metadata requests and response bodies. This will not apply to non-resource requests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860181">
            <a:off x="8404167" y="2743200"/>
            <a:ext cx="22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Audit policy rule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9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Policy-what data to store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7436"/>
            <a:ext cx="533891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3593" y="2693324"/>
            <a:ext cx="339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event should be recorded and what data should it contains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3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</a:t>
            </a:r>
            <a:r>
              <a:rPr lang="en-US" dirty="0" err="1" smtClean="0"/>
              <a:t>Backends</a:t>
            </a:r>
            <a:r>
              <a:rPr lang="en-US" dirty="0" smtClean="0"/>
              <a:t>: Where to store all the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96538" y="2826327"/>
            <a:ext cx="2286000" cy="87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24400" y="2826326"/>
            <a:ext cx="2286000" cy="872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87236" y="3125585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2840" y="3108960"/>
            <a:ext cx="19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Kubernetes API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8052262" y="2826326"/>
            <a:ext cx="2164080" cy="12385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12232" y="3308465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Audit Logs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41966" y="2173596"/>
            <a:ext cx="308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to store all the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41619" y="4330532"/>
            <a:ext cx="19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&lt;Log(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err="1" smtClean="0"/>
              <a:t>FIles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3682538" y="3262745"/>
            <a:ext cx="1041862" cy="4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399" y="3125585"/>
            <a:ext cx="1111136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70369" y="2369127"/>
            <a:ext cx="1041863" cy="53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390015" y="3677797"/>
            <a:ext cx="731520" cy="65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/>
          <p:cNvSpPr txBox="1">
            <a:spLocks noGrp="1"/>
          </p:cNvSpPr>
          <p:nvPr>
            <p:ph idx="1"/>
          </p:nvPr>
        </p:nvSpPr>
        <p:spPr>
          <a:xfrm>
            <a:off x="838200" y="1828495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Audit Logs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1814" y="5065625"/>
            <a:ext cx="268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Webhook</a:t>
            </a:r>
            <a:r>
              <a:rPr lang="en-US" dirty="0" smtClean="0"/>
              <a:t>(</a:t>
            </a:r>
            <a:r>
              <a:rPr lang="en-US" dirty="0" err="1" smtClean="0"/>
              <a:t>externalAPI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06535" y="5141643"/>
            <a:ext cx="1454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err="1" smtClean="0"/>
              <a:t>FileBeat</a:t>
            </a:r>
            <a:endParaRPr lang="en-US" dirty="0" smtClean="0"/>
          </a:p>
          <a:p>
            <a:r>
              <a:rPr lang="en-US" dirty="0" err="1" smtClean="0"/>
              <a:t>Fluentd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33657" y="5508567"/>
            <a:ext cx="210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Dynamic Backend(Audit Sink </a:t>
            </a:r>
            <a:r>
              <a:rPr lang="en-US" sz="1200" dirty="0" err="1" smtClean="0"/>
              <a:t>APi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312727" y="4064924"/>
            <a:ext cx="351905" cy="117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0"/>
          </p:cNvCxnSpPr>
          <p:nvPr/>
        </p:nvCxnSpPr>
        <p:spPr>
          <a:xfrm>
            <a:off x="9127375" y="4131425"/>
            <a:ext cx="759228" cy="137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50427" y="4547063"/>
            <a:ext cx="2661805" cy="152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031673" y="4983267"/>
            <a:ext cx="2402378" cy="26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210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Logs </a:t>
            </a:r>
            <a:r>
              <a:rPr lang="en-US" dirty="0" err="1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data being generated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63287" y="3050771"/>
            <a:ext cx="1911928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907280" y="3050771"/>
            <a:ext cx="1911928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8163098" y="2822170"/>
            <a:ext cx="2161309" cy="108896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04604" y="3217025"/>
            <a:ext cx="150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20640" y="3300153"/>
            <a:ext cx="146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Kubernetes API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451273" y="3217025"/>
            <a:ext cx="17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Audit Logs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1"/>
          </p:cNvCxnSpPr>
          <p:nvPr/>
        </p:nvCxnSpPr>
        <p:spPr>
          <a:xfrm flipV="1">
            <a:off x="3275215" y="3366655"/>
            <a:ext cx="1632065" cy="3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2"/>
          </p:cNvCxnSpPr>
          <p:nvPr/>
        </p:nvCxnSpPr>
        <p:spPr>
          <a:xfrm flipV="1">
            <a:off x="6819208" y="3366654"/>
            <a:ext cx="13505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82342" y="3911137"/>
            <a:ext cx="1336384" cy="189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80910" y="3717575"/>
            <a:ext cx="913595" cy="176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10604" y="4148153"/>
            <a:ext cx="1627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Request Received </a:t>
            </a:r>
          </a:p>
          <a:p>
            <a:r>
              <a:rPr lang="en-US" sz="1400" dirty="0" smtClean="0"/>
              <a:t>Response Started</a:t>
            </a:r>
          </a:p>
          <a:p>
            <a:r>
              <a:rPr lang="en-US" sz="1400" dirty="0" err="1" smtClean="0"/>
              <a:t>Respnse</a:t>
            </a:r>
            <a:r>
              <a:rPr lang="en-US" sz="1400" dirty="0" smtClean="0"/>
              <a:t> Complete</a:t>
            </a:r>
          </a:p>
          <a:p>
            <a:r>
              <a:rPr lang="en-US" sz="1400" dirty="0" smtClean="0"/>
              <a:t>Panic</a:t>
            </a:r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218726" y="5744095"/>
            <a:ext cx="1537049" cy="58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65917" y="5829007"/>
            <a:ext cx="15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69425" y="4186043"/>
            <a:ext cx="3518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{None Metadata Request </a:t>
            </a:r>
            <a:r>
              <a:rPr lang="en-US" sz="1400" dirty="0" err="1" smtClean="0"/>
              <a:t>RequestResponse</a:t>
            </a:r>
            <a:r>
              <a:rPr lang="en-US" sz="1400" dirty="0" smtClean="0"/>
              <a:t>}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393382" y="4493820"/>
            <a:ext cx="16625" cy="39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16325" y="5010995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99860" y="2516662"/>
            <a:ext cx="335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Pod Secret get deleted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39778" y="2068866"/>
            <a:ext cx="301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Content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465917" y="2319251"/>
            <a:ext cx="353291" cy="11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17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Audit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apiserver</a:t>
            </a:r>
            <a:r>
              <a:rPr lang="en-US" dirty="0" smtClean="0"/>
              <a:t> to store Audit Logs in </a:t>
            </a:r>
            <a:r>
              <a:rPr lang="en-US" dirty="0" err="1" smtClean="0"/>
              <a:t>Json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33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Audit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secret and investigate the </a:t>
            </a:r>
            <a:r>
              <a:rPr lang="en-US" dirty="0" err="1" smtClean="0"/>
              <a:t>Json</a:t>
            </a:r>
            <a:r>
              <a:rPr lang="en-US" dirty="0" smtClean="0"/>
              <a:t> audit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6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7" y="308266"/>
            <a:ext cx="10515600" cy="1325563"/>
          </a:xfrm>
        </p:spPr>
        <p:txBody>
          <a:bodyPr/>
          <a:lstStyle/>
          <a:p>
            <a:r>
              <a:rPr lang="en-US" dirty="0" smtClean="0"/>
              <a:t>Container and Images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251" y="2057245"/>
            <a:ext cx="2472406" cy="14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05345" y="2227811"/>
            <a:ext cx="150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Dockefile</a:t>
            </a:r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4703" y="2057245"/>
            <a:ext cx="2472406" cy="14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9115" y="2143676"/>
            <a:ext cx="2472406" cy="14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38255" y="2327564"/>
            <a:ext cx="92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71905" y="2412477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3"/>
          </p:cNvCxnSpPr>
          <p:nvPr/>
        </p:nvCxnSpPr>
        <p:spPr>
          <a:xfrm flipV="1">
            <a:off x="3035657" y="2764651"/>
            <a:ext cx="772329" cy="3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6227109" y="2781809"/>
            <a:ext cx="812006" cy="335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42953" y="1753985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 build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27109" y="1633829"/>
            <a:ext cx="190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 run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3455" y="4006735"/>
            <a:ext cx="241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Script/text file how to build an image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89862" y="4073236"/>
            <a:ext cx="191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Layer Binary represent of 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65324" y="4164676"/>
            <a:ext cx="200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instance of the Image</a:t>
            </a:r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6139543" y="5159829"/>
            <a:ext cx="1474237" cy="896356"/>
          </a:xfrm>
          <a:custGeom>
            <a:avLst/>
            <a:gdLst>
              <a:gd name="connsiteX0" fmla="*/ 0 w 1474237"/>
              <a:gd name="connsiteY0" fmla="*/ 0 h 896356"/>
              <a:gd name="connsiteX1" fmla="*/ 0 w 1474237"/>
              <a:gd name="connsiteY1" fmla="*/ 0 h 896356"/>
              <a:gd name="connsiteX2" fmla="*/ 74645 w 1474237"/>
              <a:gd name="connsiteY2" fmla="*/ 55983 h 896356"/>
              <a:gd name="connsiteX3" fmla="*/ 195943 w 1474237"/>
              <a:gd name="connsiteY3" fmla="*/ 111967 h 896356"/>
              <a:gd name="connsiteX4" fmla="*/ 270588 w 1474237"/>
              <a:gd name="connsiteY4" fmla="*/ 158620 h 896356"/>
              <a:gd name="connsiteX5" fmla="*/ 363894 w 1474237"/>
              <a:gd name="connsiteY5" fmla="*/ 242595 h 896356"/>
              <a:gd name="connsiteX6" fmla="*/ 559837 w 1474237"/>
              <a:gd name="connsiteY6" fmla="*/ 363893 h 896356"/>
              <a:gd name="connsiteX7" fmla="*/ 765110 w 1474237"/>
              <a:gd name="connsiteY7" fmla="*/ 494522 h 896356"/>
              <a:gd name="connsiteX8" fmla="*/ 858416 w 1474237"/>
              <a:gd name="connsiteY8" fmla="*/ 559836 h 896356"/>
              <a:gd name="connsiteX9" fmla="*/ 961053 w 1474237"/>
              <a:gd name="connsiteY9" fmla="*/ 615820 h 896356"/>
              <a:gd name="connsiteX10" fmla="*/ 1035698 w 1474237"/>
              <a:gd name="connsiteY10" fmla="*/ 671804 h 896356"/>
              <a:gd name="connsiteX11" fmla="*/ 1250302 w 1474237"/>
              <a:gd name="connsiteY11" fmla="*/ 774440 h 896356"/>
              <a:gd name="connsiteX12" fmla="*/ 1408922 w 1474237"/>
              <a:gd name="connsiteY12" fmla="*/ 849085 h 896356"/>
              <a:gd name="connsiteX13" fmla="*/ 1464906 w 1474237"/>
              <a:gd name="connsiteY13" fmla="*/ 895738 h 896356"/>
              <a:gd name="connsiteX14" fmla="*/ 1474237 w 1474237"/>
              <a:gd name="connsiteY14" fmla="*/ 895738 h 89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74237" h="896356">
                <a:moveTo>
                  <a:pt x="0" y="0"/>
                </a:moveTo>
                <a:lnTo>
                  <a:pt x="0" y="0"/>
                </a:lnTo>
                <a:cubicBezTo>
                  <a:pt x="24882" y="18661"/>
                  <a:pt x="48483" y="39164"/>
                  <a:pt x="74645" y="55983"/>
                </a:cubicBezTo>
                <a:cubicBezTo>
                  <a:pt x="122352" y="86652"/>
                  <a:pt x="144900" y="84744"/>
                  <a:pt x="195943" y="111967"/>
                </a:cubicBezTo>
                <a:cubicBezTo>
                  <a:pt x="221833" y="125775"/>
                  <a:pt x="247427" y="140606"/>
                  <a:pt x="270588" y="158620"/>
                </a:cubicBezTo>
                <a:cubicBezTo>
                  <a:pt x="303617" y="184309"/>
                  <a:pt x="329770" y="218378"/>
                  <a:pt x="363894" y="242595"/>
                </a:cubicBezTo>
                <a:cubicBezTo>
                  <a:pt x="426538" y="287052"/>
                  <a:pt x="496907" y="319841"/>
                  <a:pt x="559837" y="363893"/>
                </a:cubicBezTo>
                <a:cubicBezTo>
                  <a:pt x="794518" y="528172"/>
                  <a:pt x="499736" y="325648"/>
                  <a:pt x="765110" y="494522"/>
                </a:cubicBezTo>
                <a:cubicBezTo>
                  <a:pt x="797139" y="514904"/>
                  <a:pt x="826136" y="539853"/>
                  <a:pt x="858416" y="559836"/>
                </a:cubicBezTo>
                <a:cubicBezTo>
                  <a:pt x="891552" y="580348"/>
                  <a:pt x="928104" y="595010"/>
                  <a:pt x="961053" y="615820"/>
                </a:cubicBezTo>
                <a:cubicBezTo>
                  <a:pt x="987349" y="632428"/>
                  <a:pt x="1008427" y="656849"/>
                  <a:pt x="1035698" y="671804"/>
                </a:cubicBezTo>
                <a:cubicBezTo>
                  <a:pt x="1105225" y="709931"/>
                  <a:pt x="1181455" y="735098"/>
                  <a:pt x="1250302" y="774440"/>
                </a:cubicBezTo>
                <a:cubicBezTo>
                  <a:pt x="1344700" y="828383"/>
                  <a:pt x="1292334" y="802450"/>
                  <a:pt x="1408922" y="849085"/>
                </a:cubicBezTo>
                <a:cubicBezTo>
                  <a:pt x="1429558" y="869721"/>
                  <a:pt x="1438925" y="882748"/>
                  <a:pt x="1464906" y="895738"/>
                </a:cubicBezTo>
                <a:cubicBezTo>
                  <a:pt x="1467688" y="897129"/>
                  <a:pt x="1471127" y="895738"/>
                  <a:pt x="1474237" y="8957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5812971" y="5029200"/>
            <a:ext cx="2158934" cy="104502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24939" y="3627120"/>
            <a:ext cx="802432" cy="109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55994" y="3694922"/>
            <a:ext cx="669753" cy="120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07494" y="3872204"/>
            <a:ext cx="141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 push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76253" y="3872204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Docker </a:t>
            </a:r>
            <a:r>
              <a:rPr lang="en-US" dirty="0" err="1" smtClean="0"/>
              <a:t>pUll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27371" y="6167535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59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 amount of audit logs to collect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We want to restrict </a:t>
            </a:r>
            <a:r>
              <a:rPr lang="en-US" sz="2000" dirty="0" err="1" smtClean="0"/>
              <a:t>loggin</a:t>
            </a:r>
            <a:r>
              <a:rPr lang="en-US" sz="2000" dirty="0" smtClean="0"/>
              <a:t> data with an audit policy</a:t>
            </a:r>
          </a:p>
          <a:p>
            <a:r>
              <a:rPr lang="en-US" sz="2000" dirty="0" smtClean="0"/>
              <a:t>Nothing from stage </a:t>
            </a:r>
            <a:r>
              <a:rPr lang="en-US" sz="2000" dirty="0" err="1" smtClean="0"/>
              <a:t>requestreceived</a:t>
            </a:r>
            <a:endParaRPr lang="en-US" sz="2000" dirty="0" smtClean="0"/>
          </a:p>
          <a:p>
            <a:r>
              <a:rPr lang="en-US" sz="2000" dirty="0" smtClean="0"/>
              <a:t>Nothing from get watch list</a:t>
            </a:r>
          </a:p>
          <a:p>
            <a:r>
              <a:rPr lang="en-US" sz="2000" dirty="0" smtClean="0"/>
              <a:t>From secret only metadata level</a:t>
            </a:r>
          </a:p>
          <a:p>
            <a:r>
              <a:rPr lang="en-US" sz="2000" dirty="0" smtClean="0"/>
              <a:t>Everything else </a:t>
            </a:r>
            <a:r>
              <a:rPr lang="en-US" sz="2000" dirty="0" err="1" smtClean="0"/>
              <a:t>requestresponse</a:t>
            </a:r>
            <a:r>
              <a:rPr lang="en-US" sz="2000" dirty="0" smtClean="0"/>
              <a:t> level</a:t>
            </a:r>
          </a:p>
          <a:p>
            <a:r>
              <a:rPr lang="en-US" sz="2000" dirty="0" smtClean="0"/>
              <a:t>Change policy file</a:t>
            </a:r>
          </a:p>
          <a:p>
            <a:r>
              <a:rPr lang="en-US" sz="2000" dirty="0" smtClean="0"/>
              <a:t>Disabled audit </a:t>
            </a:r>
            <a:r>
              <a:rPr lang="en-US" sz="2000" dirty="0" err="1" smtClean="0"/>
              <a:t>loggin</a:t>
            </a:r>
            <a:r>
              <a:rPr lang="en-US" sz="2000" dirty="0" smtClean="0"/>
              <a:t> in </a:t>
            </a:r>
            <a:r>
              <a:rPr lang="en-US" sz="2000" dirty="0" err="1" smtClean="0"/>
              <a:t>apiserver</a:t>
            </a:r>
            <a:r>
              <a:rPr lang="en-US" sz="2000" dirty="0" smtClean="0"/>
              <a:t> wait till restart</a:t>
            </a:r>
          </a:p>
          <a:p>
            <a:r>
              <a:rPr lang="en-US" sz="2000" dirty="0" err="1" smtClean="0"/>
              <a:t>Enalbe</a:t>
            </a:r>
            <a:r>
              <a:rPr lang="en-US" sz="2000" dirty="0" smtClean="0"/>
              <a:t> audit logging in </a:t>
            </a:r>
            <a:r>
              <a:rPr lang="en-US" sz="2000" dirty="0" err="1" smtClean="0"/>
              <a:t>apiserverr</a:t>
            </a:r>
            <a:r>
              <a:rPr lang="en-US" sz="2000" dirty="0" smtClean="0"/>
              <a:t> wait till restart</a:t>
            </a:r>
          </a:p>
          <a:p>
            <a:r>
              <a:rPr lang="en-US" sz="2000" dirty="0" smtClean="0"/>
              <a:t>If </a:t>
            </a:r>
            <a:r>
              <a:rPr lang="en-US" sz="2000" dirty="0" err="1" smtClean="0"/>
              <a:t>api</a:t>
            </a:r>
            <a:r>
              <a:rPr lang="en-US" sz="2000" dirty="0" smtClean="0"/>
              <a:t> server do not start check the logs in </a:t>
            </a:r>
          </a:p>
          <a:p>
            <a:r>
              <a:rPr lang="en-US" sz="2000" dirty="0" smtClean="0"/>
              <a:t>/</a:t>
            </a:r>
            <a:r>
              <a:rPr lang="en-US" sz="2000" dirty="0" err="1" smtClean="0"/>
              <a:t>var</a:t>
            </a:r>
            <a:r>
              <a:rPr lang="en-US" sz="2000" dirty="0" smtClean="0"/>
              <a:t>/log/pods/</a:t>
            </a:r>
            <a:r>
              <a:rPr lang="en-US" sz="2000" dirty="0" err="1" smtClean="0"/>
              <a:t>kube-system_kube-apiserver</a:t>
            </a:r>
            <a:r>
              <a:rPr lang="en-US" sz="2000" dirty="0" smtClean="0"/>
              <a:t>*</a:t>
            </a:r>
          </a:p>
          <a:p>
            <a:r>
              <a:rPr lang="en-US" sz="2000" dirty="0" smtClean="0"/>
              <a:t>Which will contains the details why our audit login is not enabled</a:t>
            </a:r>
          </a:p>
          <a:p>
            <a:r>
              <a:rPr lang="en-US" sz="2000" dirty="0" smtClean="0"/>
              <a:t>Test </a:t>
            </a:r>
            <a:r>
              <a:rPr lang="en-US" sz="2000" smtClean="0"/>
              <a:t>your changes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9829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Kernal</a:t>
            </a:r>
            <a:r>
              <a:rPr lang="en-US" dirty="0" smtClean="0"/>
              <a:t> Hardening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Seccomp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Overview</a:t>
            </a:r>
          </a:p>
          <a:p>
            <a:pPr marL="0" indent="0">
              <a:buNone/>
            </a:pPr>
            <a:r>
              <a:rPr lang="en-US" dirty="0" err="1" smtClean="0"/>
              <a:t>AppArmor</a:t>
            </a:r>
            <a:r>
              <a:rPr lang="en-US" dirty="0" smtClean="0"/>
              <a:t> Docker and K8s</a:t>
            </a:r>
          </a:p>
          <a:p>
            <a:pPr marL="0" indent="0">
              <a:buNone/>
            </a:pPr>
            <a:r>
              <a:rPr lang="en-US" dirty="0" err="1" smtClean="0"/>
              <a:t>Seccomp</a:t>
            </a:r>
            <a:r>
              <a:rPr lang="en-US" dirty="0" smtClean="0"/>
              <a:t> Docker and K8s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96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Kernal</a:t>
            </a:r>
            <a:r>
              <a:rPr lang="en-US" dirty="0" smtClean="0"/>
              <a:t>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Container Isolation</a:t>
            </a:r>
          </a:p>
          <a:p>
            <a:r>
              <a:rPr lang="en-US" dirty="0" smtClean="0"/>
              <a:t>Namespace</a:t>
            </a:r>
          </a:p>
          <a:p>
            <a:r>
              <a:rPr lang="en-US" dirty="0" smtClean="0"/>
              <a:t>Restrict What Process can see</a:t>
            </a:r>
          </a:p>
          <a:p>
            <a:r>
              <a:rPr lang="en-US" dirty="0" smtClean="0"/>
              <a:t>1. other process</a:t>
            </a:r>
          </a:p>
          <a:p>
            <a:r>
              <a:rPr lang="en-US" dirty="0" smtClean="0"/>
              <a:t>User</a:t>
            </a:r>
          </a:p>
          <a:p>
            <a:r>
              <a:rPr lang="en-US" dirty="0" smtClean="0"/>
              <a:t>File System</a:t>
            </a:r>
          </a:p>
          <a:p>
            <a:r>
              <a:rPr lang="en-US" dirty="0" err="1" smtClean="0"/>
              <a:t>Cgroups</a:t>
            </a:r>
            <a:endParaRPr lang="en-US" dirty="0" smtClean="0"/>
          </a:p>
          <a:p>
            <a:r>
              <a:rPr lang="en-US" dirty="0" smtClean="0"/>
              <a:t>Restrict the resource usage of process</a:t>
            </a:r>
          </a:p>
          <a:p>
            <a:r>
              <a:rPr lang="en-US" dirty="0" smtClean="0"/>
              <a:t>RAM,DISK,CPU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17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Kernal</a:t>
            </a:r>
            <a:r>
              <a:rPr lang="en-US" dirty="0" smtClean="0"/>
              <a:t> Vs </a:t>
            </a:r>
            <a:r>
              <a:rPr lang="en-US" dirty="0" err="1" smtClean="0"/>
              <a:t>UserSpace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1456" y="2061502"/>
            <a:ext cx="2643448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48196" y="2829835"/>
            <a:ext cx="2643448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6167" y="3883921"/>
            <a:ext cx="2643448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6167" y="4550895"/>
            <a:ext cx="2643448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46167" y="5217869"/>
            <a:ext cx="2643448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77866" y="2191177"/>
            <a:ext cx="15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0938" y="3100647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5673" y="4138444"/>
            <a:ext cx="226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Syscall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53491" y="4779818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Linux </a:t>
            </a:r>
            <a:r>
              <a:rPr lang="en-US" dirty="0" err="1" smtClean="0"/>
              <a:t>Kernal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8196" y="5436524"/>
            <a:ext cx="197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97680" y="2027905"/>
            <a:ext cx="1088967" cy="15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</p:cNvCxnSpPr>
          <p:nvPr/>
        </p:nvCxnSpPr>
        <p:spPr>
          <a:xfrm>
            <a:off x="4604904" y="2360760"/>
            <a:ext cx="1305098" cy="29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3058" y="200570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Firefox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01640" y="257303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50822" y="3515451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libxyz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30709" y="314611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glibc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91644" y="3100647"/>
            <a:ext cx="1572971" cy="2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4491644" y="3388566"/>
            <a:ext cx="1359178" cy="31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26495" y="4390792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Kernal</a:t>
            </a:r>
            <a:r>
              <a:rPr lang="en-US" dirty="0" smtClean="0"/>
              <a:t> Namespace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0607" y="3883921"/>
            <a:ext cx="100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Reboot()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6861" y="3428351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Getpid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9" idx="3"/>
          </p:cNvCxnSpPr>
          <p:nvPr/>
        </p:nvCxnSpPr>
        <p:spPr>
          <a:xfrm flipH="1" flipV="1">
            <a:off x="1736163" y="3613017"/>
            <a:ext cx="391895" cy="27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2"/>
          </p:cNvCxnSpPr>
          <p:nvPr/>
        </p:nvCxnSpPr>
        <p:spPr>
          <a:xfrm flipH="1" flipV="1">
            <a:off x="1362892" y="4253253"/>
            <a:ext cx="116773" cy="16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4491644" y="3883921"/>
            <a:ext cx="422564" cy="1411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1528415" y="2234436"/>
            <a:ext cx="223153" cy="876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6643" y="2389191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userspace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2128058" y="2234436"/>
            <a:ext cx="45719" cy="1834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4077047" y="2360760"/>
            <a:ext cx="52798" cy="817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3732415" y="3285313"/>
            <a:ext cx="91440" cy="897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2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Kernal</a:t>
            </a:r>
            <a:r>
              <a:rPr lang="en-US" dirty="0" smtClean="0"/>
              <a:t> Vs </a:t>
            </a:r>
            <a:r>
              <a:rPr lang="en-US" dirty="0" err="1" smtClean="0"/>
              <a:t>UserSpace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1456" y="2061502"/>
            <a:ext cx="2643448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48196" y="2829835"/>
            <a:ext cx="2643448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6167" y="3883921"/>
            <a:ext cx="2643448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6167" y="4550895"/>
            <a:ext cx="2643448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46167" y="5217869"/>
            <a:ext cx="2643448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77866" y="2191177"/>
            <a:ext cx="15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0938" y="3100647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5673" y="4138444"/>
            <a:ext cx="226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Syscall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53491" y="4779818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Linux </a:t>
            </a:r>
            <a:r>
              <a:rPr lang="en-US" dirty="0" err="1" smtClean="0"/>
              <a:t>Kernal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8196" y="5436524"/>
            <a:ext cx="197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97680" y="2027905"/>
            <a:ext cx="1088967" cy="15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</p:cNvCxnSpPr>
          <p:nvPr/>
        </p:nvCxnSpPr>
        <p:spPr>
          <a:xfrm>
            <a:off x="4604904" y="2360760"/>
            <a:ext cx="1305098" cy="29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3058" y="200570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Firefox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01640" y="257303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50822" y="3515451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libxyz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30709" y="314611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glibc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91644" y="3100647"/>
            <a:ext cx="1572971" cy="2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1"/>
          </p:cNvCxnSpPr>
          <p:nvPr/>
        </p:nvCxnSpPr>
        <p:spPr>
          <a:xfrm>
            <a:off x="4491644" y="3388566"/>
            <a:ext cx="1359178" cy="31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26495" y="4390792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Kernal</a:t>
            </a:r>
            <a:r>
              <a:rPr lang="en-US" dirty="0" smtClean="0"/>
              <a:t> Namespace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0607" y="3883921"/>
            <a:ext cx="100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Reboot()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6861" y="3428351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Getpid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9" idx="3"/>
          </p:cNvCxnSpPr>
          <p:nvPr/>
        </p:nvCxnSpPr>
        <p:spPr>
          <a:xfrm flipH="1" flipV="1">
            <a:off x="1736163" y="3613017"/>
            <a:ext cx="391895" cy="27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2"/>
          </p:cNvCxnSpPr>
          <p:nvPr/>
        </p:nvCxnSpPr>
        <p:spPr>
          <a:xfrm flipH="1" flipV="1">
            <a:off x="1362892" y="4253253"/>
            <a:ext cx="116773" cy="16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4491644" y="3883921"/>
            <a:ext cx="422564" cy="1411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1528415" y="2234436"/>
            <a:ext cx="223153" cy="8767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6643" y="2389191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userspace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2128058" y="2234436"/>
            <a:ext cx="45719" cy="18341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4077047" y="2360760"/>
            <a:ext cx="52798" cy="817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3732415" y="3285313"/>
            <a:ext cx="91440" cy="897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3491" y="3515451"/>
            <a:ext cx="2344189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28058" y="3613017"/>
            <a:ext cx="272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Seccomp</a:t>
            </a:r>
            <a:r>
              <a:rPr lang="en-US" dirty="0" smtClean="0"/>
              <a:t> App </a:t>
            </a:r>
            <a:r>
              <a:rPr lang="en-US" dirty="0" err="1" smtClean="0"/>
              <a:t>Armour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08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AppArmor</a:t>
            </a:r>
            <a:endParaRPr lang="en-US" dirty="0"/>
          </a:p>
          <a:p>
            <a:r>
              <a:rPr lang="en-US" dirty="0" err="1" smtClean="0"/>
              <a:t>Seccomp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79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Armor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AppArmor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1579418" y="2793076"/>
            <a:ext cx="1778924" cy="11139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00153" y="2635135"/>
            <a:ext cx="1546167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8342" y="3441469"/>
            <a:ext cx="1903614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</p:cNvCxnSpPr>
          <p:nvPr/>
        </p:nvCxnSpPr>
        <p:spPr>
          <a:xfrm>
            <a:off x="3097825" y="3743854"/>
            <a:ext cx="1548990" cy="107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92676" y="2404329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Filesystems</a:t>
            </a:r>
            <a:endParaRPr lang="en-US" dirty="0"/>
          </a:p>
        </p:txBody>
      </p:sp>
      <p:sp>
        <p:nvSpPr>
          <p:cNvPr id="15" name="AutoShape 8" descr="AppArmor - Wikipedia"/>
          <p:cNvSpPr>
            <a:spLocks noChangeAspect="1" noChangeArrowheads="1"/>
          </p:cNvSpPr>
          <p:nvPr/>
        </p:nvSpPr>
        <p:spPr bwMode="auto">
          <a:xfrm>
            <a:off x="838200" y="-1148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0" descr="AppArmor - Wikipedia"/>
          <p:cNvSpPr>
            <a:spLocks noChangeAspect="1" noChangeArrowheads="1"/>
          </p:cNvSpPr>
          <p:nvPr/>
        </p:nvSpPr>
        <p:spPr bwMode="auto">
          <a:xfrm>
            <a:off x="990600" y="3759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67596" y="3735555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Processes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61956" y="4768315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82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Armor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330" y="3208022"/>
            <a:ext cx="1467055" cy="1514686"/>
          </a:xfrm>
          <a:prstGeom prst="rect">
            <a:avLst/>
          </a:prstGeom>
        </p:spPr>
      </p:pic>
      <p:sp>
        <p:nvSpPr>
          <p:cNvPr id="4" name="AutoShape 2" descr="AppArmor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1579418" y="2793076"/>
            <a:ext cx="1778924" cy="11139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00153" y="2635135"/>
            <a:ext cx="1546167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8342" y="3441469"/>
            <a:ext cx="1903614" cy="4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</p:cNvCxnSpPr>
          <p:nvPr/>
        </p:nvCxnSpPr>
        <p:spPr>
          <a:xfrm>
            <a:off x="3097825" y="3743854"/>
            <a:ext cx="1548990" cy="107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92676" y="2404329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Filesystems</a:t>
            </a:r>
            <a:endParaRPr lang="en-US" dirty="0"/>
          </a:p>
        </p:txBody>
      </p:sp>
      <p:sp>
        <p:nvSpPr>
          <p:cNvPr id="15" name="AutoShape 8" descr="AppArmor - Wikipedia"/>
          <p:cNvSpPr>
            <a:spLocks noChangeAspect="1" noChangeArrowheads="1"/>
          </p:cNvSpPr>
          <p:nvPr/>
        </p:nvSpPr>
        <p:spPr bwMode="auto">
          <a:xfrm>
            <a:off x="838200" y="-1148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0" descr="AppArmor - Wikipedia"/>
          <p:cNvSpPr>
            <a:spLocks noChangeAspect="1" noChangeArrowheads="1"/>
          </p:cNvSpPr>
          <p:nvPr/>
        </p:nvSpPr>
        <p:spPr bwMode="auto">
          <a:xfrm>
            <a:off x="990600" y="3759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71160" y="3816628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Processes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61956" y="4768315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46720" y="3441469"/>
            <a:ext cx="3307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Allow certain things and disallow everything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237913" y="4430684"/>
            <a:ext cx="2269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 can create a profile in app </a:t>
            </a:r>
            <a:r>
              <a:rPr lang="en-US" sz="1200" dirty="0" err="1" smtClean="0"/>
              <a:t>armour</a:t>
            </a:r>
            <a:r>
              <a:rPr lang="en-US" sz="1200" dirty="0" smtClean="0"/>
              <a:t> what my application can do and cannot do</a:t>
            </a:r>
          </a:p>
          <a:p>
            <a:r>
              <a:rPr lang="en-US" sz="1200" dirty="0" smtClean="0"/>
              <a:t>We can create a profile for </a:t>
            </a:r>
            <a:r>
              <a:rPr lang="en-US" sz="1200" dirty="0" err="1" smtClean="0"/>
              <a:t>kubelet</a:t>
            </a:r>
            <a:r>
              <a:rPr lang="en-US" sz="1200" dirty="0" smtClean="0"/>
              <a:t> what it can do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3287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AppArmor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985" y="243471"/>
            <a:ext cx="1467055" cy="15146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601716" y="2410691"/>
            <a:ext cx="2131593" cy="847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 Modes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86275" y="4411590"/>
            <a:ext cx="2131593" cy="847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65942" y="4335390"/>
            <a:ext cx="2131593" cy="847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293033" y="4411590"/>
            <a:ext cx="2131593" cy="847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72647" y="4663440"/>
            <a:ext cx="15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UnConfined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8582" y="5510334"/>
            <a:ext cx="15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Can </a:t>
            </a:r>
            <a:r>
              <a:rPr lang="en-US" dirty="0" err="1" smtClean="0"/>
              <a:t>eSCAPE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01715" y="5458691"/>
            <a:ext cx="2131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can escape but it will be logged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45672" y="5510334"/>
            <a:ext cx="159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Process Cannot Escape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70102" y="4663440"/>
            <a:ext cx="15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ENforce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69490" y="4598908"/>
            <a:ext cx="15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25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AppArmor</a:t>
            </a:r>
            <a:r>
              <a:rPr lang="en-US" dirty="0" smtClean="0"/>
              <a:t> Main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#show all Profiles</a:t>
            </a:r>
          </a:p>
          <a:p>
            <a:r>
              <a:rPr lang="en-US" sz="1400" dirty="0" smtClean="0"/>
              <a:t>Aa-status</a:t>
            </a:r>
          </a:p>
          <a:p>
            <a:r>
              <a:rPr lang="en-US" sz="1400" dirty="0" smtClean="0"/>
              <a:t>#generate a new profile (smart wrapper around aa-</a:t>
            </a:r>
            <a:r>
              <a:rPr lang="en-US" sz="1400" dirty="0" err="1" smtClean="0"/>
              <a:t>logprof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Aa-</a:t>
            </a:r>
            <a:r>
              <a:rPr lang="en-US" sz="1400" dirty="0" err="1" smtClean="0"/>
              <a:t>genprof</a:t>
            </a:r>
            <a:endParaRPr lang="en-US" sz="1400" dirty="0" smtClean="0"/>
          </a:p>
          <a:p>
            <a:r>
              <a:rPr lang="en-US" sz="1400" dirty="0" smtClean="0"/>
              <a:t>#put profile in complain mode</a:t>
            </a:r>
          </a:p>
          <a:p>
            <a:r>
              <a:rPr lang="en-US" sz="1400" dirty="0" smtClean="0"/>
              <a:t>Aa-complain</a:t>
            </a:r>
          </a:p>
          <a:p>
            <a:r>
              <a:rPr lang="en-US" sz="1400" dirty="0" smtClean="0"/>
              <a:t>#put profile in enforce mode</a:t>
            </a:r>
          </a:p>
          <a:p>
            <a:r>
              <a:rPr lang="en-US" sz="1400" dirty="0" smtClean="0"/>
              <a:t>Aa-enforce</a:t>
            </a:r>
          </a:p>
          <a:p>
            <a:r>
              <a:rPr lang="en-US" sz="1400" dirty="0" smtClean="0"/>
              <a:t>#update a profile if app produced some more usage logs (syslog)</a:t>
            </a:r>
          </a:p>
          <a:p>
            <a:r>
              <a:rPr lang="en-US" sz="1400" dirty="0" smtClean="0"/>
              <a:t>Aa-</a:t>
            </a:r>
            <a:r>
              <a:rPr lang="en-US" sz="1400" dirty="0" err="1" smtClean="0"/>
              <a:t>logprof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12" y="310939"/>
            <a:ext cx="146705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one or multiple application</a:t>
            </a:r>
          </a:p>
          <a:p>
            <a:r>
              <a:rPr lang="en-US" dirty="0" smtClean="0"/>
              <a:t>Include all its dependency</a:t>
            </a:r>
          </a:p>
          <a:p>
            <a:r>
              <a:rPr lang="en-US" dirty="0" smtClean="0"/>
              <a:t>Just a process which run on the Linux </a:t>
            </a:r>
            <a:r>
              <a:rPr lang="en-US" dirty="0" err="1" smtClean="0"/>
              <a:t>Kernal</a:t>
            </a:r>
            <a:endParaRPr lang="en-US" dirty="0" smtClean="0"/>
          </a:p>
          <a:p>
            <a:r>
              <a:rPr lang="en-US" dirty="0" smtClean="0"/>
              <a:t>But which cannot see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98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AppArmor</a:t>
            </a:r>
            <a:r>
              <a:rPr lang="en-US" dirty="0" smtClean="0"/>
              <a:t> Main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Setup Simple </a:t>
            </a:r>
            <a:r>
              <a:rPr lang="en-US" sz="1400" dirty="0" err="1" smtClean="0"/>
              <a:t>AppArmor</a:t>
            </a:r>
            <a:r>
              <a:rPr lang="en-US" sz="1400" dirty="0" smtClean="0"/>
              <a:t> </a:t>
            </a:r>
            <a:r>
              <a:rPr lang="en-US" sz="1400" dirty="0" err="1" smtClean="0"/>
              <a:t>Prfile</a:t>
            </a:r>
            <a:r>
              <a:rPr lang="en-US" sz="1400" dirty="0" smtClean="0"/>
              <a:t> for Curl</a:t>
            </a:r>
          </a:p>
          <a:p>
            <a:r>
              <a:rPr lang="en-US" sz="1400" dirty="0" smtClean="0"/>
              <a:t>We will do the same in worker node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12" y="310939"/>
            <a:ext cx="146705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247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AppArmor</a:t>
            </a:r>
            <a:r>
              <a:rPr lang="en-US" dirty="0" smtClean="0"/>
              <a:t> with K8s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If you want to use </a:t>
            </a:r>
            <a:r>
              <a:rPr lang="en-US" sz="1400" dirty="0" err="1" smtClean="0"/>
              <a:t>apparmour</a:t>
            </a:r>
            <a:r>
              <a:rPr lang="en-US" sz="1400" dirty="0" smtClean="0"/>
              <a:t> with k8s</a:t>
            </a:r>
          </a:p>
          <a:p>
            <a:r>
              <a:rPr lang="en-US" sz="1400" dirty="0" smtClean="0"/>
              <a:t>Container runtime need to support </a:t>
            </a:r>
            <a:r>
              <a:rPr lang="en-US" sz="1400" dirty="0" err="1" smtClean="0"/>
              <a:t>AppArmor</a:t>
            </a:r>
            <a:endParaRPr lang="en-US" sz="1400" dirty="0" smtClean="0"/>
          </a:p>
          <a:p>
            <a:r>
              <a:rPr lang="en-US" sz="1400" dirty="0" err="1" smtClean="0"/>
              <a:t>AppArmor</a:t>
            </a:r>
            <a:r>
              <a:rPr lang="en-US" sz="1400" dirty="0" smtClean="0"/>
              <a:t> need to be installed on every node</a:t>
            </a:r>
          </a:p>
          <a:p>
            <a:r>
              <a:rPr lang="en-US" sz="1400" dirty="0" err="1" smtClean="0"/>
              <a:t>Apparmor</a:t>
            </a:r>
            <a:r>
              <a:rPr lang="en-US" sz="1400" dirty="0" smtClean="0"/>
              <a:t> profiles need to be available on every node</a:t>
            </a:r>
          </a:p>
          <a:p>
            <a:r>
              <a:rPr lang="en-US" sz="1400" dirty="0" err="1" smtClean="0"/>
              <a:t>Apparmor</a:t>
            </a:r>
            <a:r>
              <a:rPr lang="en-US" sz="1400" dirty="0" smtClean="0"/>
              <a:t> profiles are specified per containers </a:t>
            </a:r>
          </a:p>
          <a:p>
            <a:r>
              <a:rPr lang="en-US" sz="1400" dirty="0" smtClean="0"/>
              <a:t>Done using annotations</a:t>
            </a:r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12" y="310939"/>
            <a:ext cx="146705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80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Pod which uses 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12" y="310939"/>
            <a:ext cx="1467055" cy="15146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68880" y="2876204"/>
            <a:ext cx="5902036" cy="267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3607" y="5810596"/>
            <a:ext cx="326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 node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56" y="2982096"/>
            <a:ext cx="1467055" cy="151468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724102" y="3524596"/>
            <a:ext cx="1620982" cy="831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06735" y="3815542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Seccomp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computing mode</a:t>
            </a:r>
          </a:p>
          <a:p>
            <a:r>
              <a:rPr lang="en-US" dirty="0" smtClean="0"/>
              <a:t>Secure facility in the </a:t>
            </a:r>
            <a:r>
              <a:rPr lang="en-US" dirty="0" err="1" smtClean="0"/>
              <a:t>linux</a:t>
            </a:r>
            <a:r>
              <a:rPr lang="en-US" dirty="0" smtClean="0"/>
              <a:t> kernel</a:t>
            </a:r>
          </a:p>
          <a:p>
            <a:r>
              <a:rPr lang="en-US" dirty="0" smtClean="0"/>
              <a:t>Restrict Execution of </a:t>
            </a:r>
            <a:r>
              <a:rPr lang="en-US" dirty="0" err="1" smtClean="0"/>
              <a:t>syscalls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72" y="557213"/>
            <a:ext cx="3396754" cy="9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318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Seccomp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72" y="557213"/>
            <a:ext cx="3396754" cy="941386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1812175" y="3699164"/>
            <a:ext cx="1097280" cy="79802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09455" y="3433156"/>
            <a:ext cx="273488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02531" y="3325091"/>
            <a:ext cx="2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36327" y="3441469"/>
            <a:ext cx="2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Sigturn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9731" y="3782291"/>
            <a:ext cx="2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88923" y="3993483"/>
            <a:ext cx="2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read()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64531" y="4087091"/>
            <a:ext cx="2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write()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73339" y="4398436"/>
            <a:ext cx="2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exec()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21731" y="4544291"/>
            <a:ext cx="2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getpid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967644" y="3661756"/>
            <a:ext cx="3668682" cy="51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12" idx="1"/>
          </p:cNvCxnSpPr>
          <p:nvPr/>
        </p:nvCxnSpPr>
        <p:spPr>
          <a:xfrm flipV="1">
            <a:off x="2748762" y="4178149"/>
            <a:ext cx="2840161" cy="20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967643" y="4574007"/>
            <a:ext cx="3726872" cy="8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27961" y="4691663"/>
            <a:ext cx="4520737" cy="16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68146" y="4536771"/>
            <a:ext cx="2413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What kind of </a:t>
            </a:r>
            <a:r>
              <a:rPr lang="en-US" sz="1100" dirty="0" err="1" smtClean="0"/>
              <a:t>syscall</a:t>
            </a:r>
            <a:r>
              <a:rPr lang="en-US" sz="1100" dirty="0" smtClean="0"/>
              <a:t> we want to do suppose I want to disable </a:t>
            </a:r>
            <a:r>
              <a:rPr lang="en-US" sz="1100" dirty="0" err="1" smtClean="0"/>
              <a:t>exex</a:t>
            </a:r>
            <a:r>
              <a:rPr lang="en-US" sz="1100" dirty="0" smtClean="0"/>
              <a:t> and </a:t>
            </a:r>
            <a:r>
              <a:rPr lang="en-US" sz="1100" dirty="0" err="1" smtClean="0"/>
              <a:t>getpid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921731" y="4536771"/>
            <a:ext cx="1446415" cy="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683730" y="4775483"/>
            <a:ext cx="684416" cy="8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89024" y="3414943"/>
            <a:ext cx="291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calls to there allowed</a:t>
            </a:r>
            <a:endParaRPr lang="en-US" dirty="0"/>
          </a:p>
        </p:txBody>
      </p:sp>
      <p:sp>
        <p:nvSpPr>
          <p:cNvPr id="36" name="Right Brace 35"/>
          <p:cNvSpPr/>
          <p:nvPr/>
        </p:nvSpPr>
        <p:spPr>
          <a:xfrm>
            <a:off x="7511934" y="3208713"/>
            <a:ext cx="133004" cy="12477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7797338" y="4456423"/>
            <a:ext cx="228600" cy="12793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Vs User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68351" y="2034073"/>
            <a:ext cx="3433665" cy="77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0967" y="2808514"/>
            <a:ext cx="3088432" cy="55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13583" y="3348135"/>
            <a:ext cx="3088432" cy="55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22441" y="3992969"/>
            <a:ext cx="3088432" cy="55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22441" y="4582529"/>
            <a:ext cx="3088432" cy="55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40967" y="2141375"/>
            <a:ext cx="182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80114" y="3050327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40155" y="3568363"/>
            <a:ext cx="20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Syscall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93298" y="4274236"/>
            <a:ext cx="17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Linux </a:t>
            </a:r>
            <a:r>
              <a:rPr lang="en-US" dirty="0" err="1" smtClean="0"/>
              <a:t>Kernal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53337" y="4851986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016620" y="3568363"/>
            <a:ext cx="65315" cy="70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49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Overview: </a:t>
            </a:r>
            <a:r>
              <a:rPr lang="en-US" dirty="0" err="1" smtClean="0"/>
              <a:t>Contianer</a:t>
            </a:r>
            <a:r>
              <a:rPr lang="en-US" dirty="0" smtClean="0"/>
              <a:t> and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2229" y="2369976"/>
            <a:ext cx="2901820" cy="821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6833" y="2649894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App1 Process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9469" y="4320073"/>
            <a:ext cx="6587412" cy="76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9469" y="5458408"/>
            <a:ext cx="6316825" cy="55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15208" y="4506686"/>
            <a:ext cx="418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Kernal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79102" y="5654351"/>
            <a:ext cx="323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08514" y="5085184"/>
            <a:ext cx="46653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8245" y="4876018"/>
            <a:ext cx="223935" cy="77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6578082" y="4876018"/>
            <a:ext cx="541175" cy="87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248678" y="4876018"/>
            <a:ext cx="307910" cy="77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3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Overview: </a:t>
            </a:r>
            <a:r>
              <a:rPr lang="en-US" dirty="0" err="1" smtClean="0"/>
              <a:t>Contianer</a:t>
            </a:r>
            <a:r>
              <a:rPr lang="en-US" dirty="0" smtClean="0"/>
              <a:t> and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2229" y="2369976"/>
            <a:ext cx="2901820" cy="821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6833" y="2649894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App1 Process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9469" y="4320073"/>
            <a:ext cx="6587412" cy="765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9469" y="5458408"/>
            <a:ext cx="6316825" cy="55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15208" y="4506686"/>
            <a:ext cx="418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Kernal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79102" y="5654351"/>
            <a:ext cx="323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08514" y="5085184"/>
            <a:ext cx="46653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8245" y="4876018"/>
            <a:ext cx="223935" cy="77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6578082" y="4876018"/>
            <a:ext cx="541175" cy="87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248678" y="4876018"/>
            <a:ext cx="307910" cy="778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04653" y="2267339"/>
            <a:ext cx="2211355" cy="751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40555" y="2472612"/>
            <a:ext cx="196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App2 Process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86204" y="3732245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Call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635897" y="3275045"/>
            <a:ext cx="480527" cy="5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67135" y="3019226"/>
            <a:ext cx="4152122" cy="93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98776" y="3844212"/>
            <a:ext cx="1698171" cy="56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55167" y="3545633"/>
            <a:ext cx="1184988" cy="77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6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Kernal</a:t>
            </a:r>
            <a:r>
              <a:rPr lang="en-US" dirty="0" smtClean="0"/>
              <a:t>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 are for Isolation</a:t>
            </a:r>
          </a:p>
          <a:p>
            <a:r>
              <a:rPr lang="en-US" dirty="0" smtClean="0"/>
              <a:t>Restrict access to mount or root filesystem</a:t>
            </a:r>
          </a:p>
          <a:p>
            <a:r>
              <a:rPr lang="en-US" dirty="0" smtClean="0"/>
              <a:t>PID</a:t>
            </a:r>
          </a:p>
          <a:p>
            <a:r>
              <a:rPr lang="en-US" dirty="0" smtClean="0"/>
              <a:t>Mount</a:t>
            </a:r>
          </a:p>
          <a:p>
            <a:r>
              <a:rPr lang="en-US" dirty="0" smtClean="0"/>
              <a:t>Network</a:t>
            </a:r>
          </a:p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6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1371</Words>
  <Application>Microsoft Office PowerPoint</Application>
  <PresentationFormat>Widescreen</PresentationFormat>
  <Paragraphs>359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CKS</vt:lpstr>
      <vt:lpstr>Find Certificate</vt:lpstr>
      <vt:lpstr>Containers under the Hood </vt:lpstr>
      <vt:lpstr>Container and Images</vt:lpstr>
      <vt:lpstr>Container</vt:lpstr>
      <vt:lpstr>Kernel Vs User Space</vt:lpstr>
      <vt:lpstr>Technical Overview: Contianer and system calls</vt:lpstr>
      <vt:lpstr>Technical Overview: Contianer and system calls</vt:lpstr>
      <vt:lpstr>Linux Kernal Namespace</vt:lpstr>
      <vt:lpstr>Demo Docker Isolation in action</vt:lpstr>
      <vt:lpstr>Cluster Reset </vt:lpstr>
      <vt:lpstr>NetworkPolicies</vt:lpstr>
      <vt:lpstr>Without Network Policy</vt:lpstr>
      <vt:lpstr>NetworkPolicy</vt:lpstr>
      <vt:lpstr>Immutability of the container at runtime</vt:lpstr>
      <vt:lpstr>Immutability </vt:lpstr>
      <vt:lpstr>Immutability</vt:lpstr>
      <vt:lpstr>Immutability</vt:lpstr>
      <vt:lpstr>Immutability</vt:lpstr>
      <vt:lpstr>Enforce On Container Image Level</vt:lpstr>
      <vt:lpstr>Make Manual Changes to container – Command?</vt:lpstr>
      <vt:lpstr>Make Manual Changes to container – StartupProbe</vt:lpstr>
      <vt:lpstr>Enforce Read-Only Root FileSystem</vt:lpstr>
      <vt:lpstr>Move logic init container</vt:lpstr>
      <vt:lpstr>Startup Probe for immutability</vt:lpstr>
      <vt:lpstr>RBAC</vt:lpstr>
      <vt:lpstr>CKS </vt:lpstr>
      <vt:lpstr>Auditing </vt:lpstr>
      <vt:lpstr>Audit Logs Introduction</vt:lpstr>
      <vt:lpstr>Audit Logs Introduction</vt:lpstr>
      <vt:lpstr>Audit Logs Intro</vt:lpstr>
      <vt:lpstr>API Request Stages</vt:lpstr>
      <vt:lpstr>Audit Logs Intro</vt:lpstr>
      <vt:lpstr>Audit Policy – What data to store</vt:lpstr>
      <vt:lpstr>Audit Policy-what data to store</vt:lpstr>
      <vt:lpstr>Audit Backends: Where to store all the data</vt:lpstr>
      <vt:lpstr>Audit Logs OverView</vt:lpstr>
      <vt:lpstr>Setup Audit Logs</vt:lpstr>
      <vt:lpstr>Setup Audit Logs</vt:lpstr>
      <vt:lpstr>Restrict amount of audit logs to collect</vt:lpstr>
      <vt:lpstr>Kernal Hardening Tools</vt:lpstr>
      <vt:lpstr>Linux Kernal Isolation</vt:lpstr>
      <vt:lpstr>Kernal Vs UserSpace</vt:lpstr>
      <vt:lpstr>Kernal Vs UserSpace</vt:lpstr>
      <vt:lpstr>Overview </vt:lpstr>
      <vt:lpstr>App Armor </vt:lpstr>
      <vt:lpstr>App Armor </vt:lpstr>
      <vt:lpstr>AppArmor</vt:lpstr>
      <vt:lpstr>AppArmor Main Command</vt:lpstr>
      <vt:lpstr>AppArmor Main Command</vt:lpstr>
      <vt:lpstr>AppArmor with K8s</vt:lpstr>
      <vt:lpstr>Create a Pod which uses an</vt:lpstr>
      <vt:lpstr>Seccomp </vt:lpstr>
      <vt:lpstr>Seccomp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CKS</dc:title>
  <dc:creator>gopal</dc:creator>
  <cp:lastModifiedBy>gopal</cp:lastModifiedBy>
  <cp:revision>22</cp:revision>
  <dcterms:created xsi:type="dcterms:W3CDTF">2024-08-20T06:26:50Z</dcterms:created>
  <dcterms:modified xsi:type="dcterms:W3CDTF">2024-08-23T06:00:28Z</dcterms:modified>
</cp:coreProperties>
</file>