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 id="28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0DAE9D-30F6-4F44-805E-12C5782E41F3}" v="7" dt="2023-02-10T08:44:41.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F5A5-CC5B-03C7-9B5B-2C26AF355D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2EAD9E-4952-018B-5BCC-43AA13E60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7AF216-7C8C-802F-52DD-F5DD3347AD9B}"/>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5" name="Footer Placeholder 4">
            <a:extLst>
              <a:ext uri="{FF2B5EF4-FFF2-40B4-BE49-F238E27FC236}">
                <a16:creationId xmlns:a16="http://schemas.microsoft.com/office/drawing/2014/main" id="{F589E5D8-19F1-94BC-FA65-2E6AD1FC78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B85B8-0015-D6B9-7442-146668022A0A}"/>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188926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CFA3-B848-DECD-79ED-AA956A7CB4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D6613E-9B16-70ED-2CC6-C0E12BA301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89801-545B-372D-B94C-8F910A9B0B2D}"/>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5" name="Footer Placeholder 4">
            <a:extLst>
              <a:ext uri="{FF2B5EF4-FFF2-40B4-BE49-F238E27FC236}">
                <a16:creationId xmlns:a16="http://schemas.microsoft.com/office/drawing/2014/main" id="{31B50B40-E458-1000-2333-78E33B21A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95408-CBB7-8133-FEFC-10906C76733B}"/>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1182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AFA50E-FCB9-607D-2D8A-7F0AAEE32E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2CE107-7748-D407-2061-90340F4C24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C6EE17-EEA1-49E9-765A-BEC082F7358D}"/>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5" name="Footer Placeholder 4">
            <a:extLst>
              <a:ext uri="{FF2B5EF4-FFF2-40B4-BE49-F238E27FC236}">
                <a16:creationId xmlns:a16="http://schemas.microsoft.com/office/drawing/2014/main" id="{59F63D17-B02B-5406-1D01-4D89409B1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A1922-5FDB-C327-64AA-265FD45B6343}"/>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227781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C421-C05D-7201-00E6-6FD061604B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CF79D9-F300-0BF4-DE3C-41C41B613F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1F845-C68C-9855-7DC7-84D343A03311}"/>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5" name="Footer Placeholder 4">
            <a:extLst>
              <a:ext uri="{FF2B5EF4-FFF2-40B4-BE49-F238E27FC236}">
                <a16:creationId xmlns:a16="http://schemas.microsoft.com/office/drawing/2014/main" id="{9D87B7E8-35A4-47B1-AF41-71A92652F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3849F8-1DF4-FE35-D910-2761B09CB0D1}"/>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175226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642D-ACDE-ACFD-298C-3669A6C53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110EB0-4739-3E29-0AD0-D5B8250D17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0E98C-7567-9EEB-35B9-665A211BDE53}"/>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5" name="Footer Placeholder 4">
            <a:extLst>
              <a:ext uri="{FF2B5EF4-FFF2-40B4-BE49-F238E27FC236}">
                <a16:creationId xmlns:a16="http://schemas.microsoft.com/office/drawing/2014/main" id="{2FA32A12-FDC0-6AF9-2CC2-45B1E818C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0E943C-E4C6-17E8-A07E-9B490848A0FD}"/>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219574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C447-3C66-88CC-8CCD-914C6428A3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CF53EC-CA7A-FBCB-6BA9-D6A6E54D9A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DEDBC8-DCB3-9735-DFC2-9A055BD84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E49668-4074-CDC0-FCF1-C4A0A5F6EE75}"/>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6" name="Footer Placeholder 5">
            <a:extLst>
              <a:ext uri="{FF2B5EF4-FFF2-40B4-BE49-F238E27FC236}">
                <a16:creationId xmlns:a16="http://schemas.microsoft.com/office/drawing/2014/main" id="{B88ED52B-9098-F148-8CA6-A19A972C36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33EA2F-ECC2-8581-41F8-653CEEFF97F8}"/>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188964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A0A85-FBDE-2081-1681-F809497CC4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8323C8-53E9-DD9F-2433-011FBB70A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2EA59-D191-9A4C-ADD4-F3E7AC82FD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5CF616-1C85-B41E-BA0B-7865423BD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D23AB-BF22-9817-6BB0-0D1331B6BA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A45139-117A-1181-A0FD-965F08A28442}"/>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8" name="Footer Placeholder 7">
            <a:extLst>
              <a:ext uri="{FF2B5EF4-FFF2-40B4-BE49-F238E27FC236}">
                <a16:creationId xmlns:a16="http://schemas.microsoft.com/office/drawing/2014/main" id="{70BD9E51-8961-279F-EA86-A0F1C2B435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70F0BD-7C08-65C8-A711-0A77F37DFE36}"/>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250096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7173-983D-66A7-FE05-9333CD28D5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E56954-5C5B-06CB-D634-1C19355C7D8D}"/>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4" name="Footer Placeholder 3">
            <a:extLst>
              <a:ext uri="{FF2B5EF4-FFF2-40B4-BE49-F238E27FC236}">
                <a16:creationId xmlns:a16="http://schemas.microsoft.com/office/drawing/2014/main" id="{EB76CBDE-7520-E4A5-0953-B5DBB40F92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92F187-03B3-C3EC-3642-30079DB36756}"/>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376231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A9B4C-0C6F-CC07-464F-B99AE1C41FDB}"/>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3" name="Footer Placeholder 2">
            <a:extLst>
              <a:ext uri="{FF2B5EF4-FFF2-40B4-BE49-F238E27FC236}">
                <a16:creationId xmlns:a16="http://schemas.microsoft.com/office/drawing/2014/main" id="{46924555-7329-3B5D-EB03-E92A165F20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021ECA-B5FA-E390-D68D-BF17FDA68EFE}"/>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12890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AC07-2B4A-FFC6-B367-454A13433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A03721-7C34-8414-7F36-82876BCA2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0A909E-EF85-27A0-E91D-9E7F570EC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A2A82-BC9A-24FA-DBE2-B8F26DF60DAC}"/>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6" name="Footer Placeholder 5">
            <a:extLst>
              <a:ext uri="{FF2B5EF4-FFF2-40B4-BE49-F238E27FC236}">
                <a16:creationId xmlns:a16="http://schemas.microsoft.com/office/drawing/2014/main" id="{C7316442-79C6-563C-537D-7709AB4498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5862D2-5DC2-814F-F6EF-865FB13A753F}"/>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175837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31B3-914B-0A78-7793-DCE346C00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BFED8D-73F0-493D-005F-728D40A83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143A08-8924-5B00-D826-617FDE58D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493D11-F902-6F18-BC5D-F3664FD8AE2F}"/>
              </a:ext>
            </a:extLst>
          </p:cNvPr>
          <p:cNvSpPr>
            <a:spLocks noGrp="1"/>
          </p:cNvSpPr>
          <p:nvPr>
            <p:ph type="dt" sz="half" idx="10"/>
          </p:nvPr>
        </p:nvSpPr>
        <p:spPr/>
        <p:txBody>
          <a:bodyPr/>
          <a:lstStyle/>
          <a:p>
            <a:fld id="{DD72D33D-3B4D-4CD4-A418-62B3E6FD81C1}" type="datetimeFigureOut">
              <a:rPr lang="en-IN" smtClean="0"/>
              <a:t>10-02-2023</a:t>
            </a:fld>
            <a:endParaRPr lang="en-IN"/>
          </a:p>
        </p:txBody>
      </p:sp>
      <p:sp>
        <p:nvSpPr>
          <p:cNvPr id="6" name="Footer Placeholder 5">
            <a:extLst>
              <a:ext uri="{FF2B5EF4-FFF2-40B4-BE49-F238E27FC236}">
                <a16:creationId xmlns:a16="http://schemas.microsoft.com/office/drawing/2014/main" id="{69CA760F-EEDA-3B09-79CC-2DCE1FFCC0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3FF791-7979-8F29-07C3-7DAE5D1ADB5D}"/>
              </a:ext>
            </a:extLst>
          </p:cNvPr>
          <p:cNvSpPr>
            <a:spLocks noGrp="1"/>
          </p:cNvSpPr>
          <p:nvPr>
            <p:ph type="sldNum" sz="quarter" idx="12"/>
          </p:nvPr>
        </p:nvSpPr>
        <p:spPr/>
        <p:txBody>
          <a:bodyPr/>
          <a:lstStyle/>
          <a:p>
            <a:fld id="{E61636E2-A7CD-4A0A-AB8C-581B3058EBC2}" type="slidenum">
              <a:rPr lang="en-IN" smtClean="0"/>
              <a:t>‹#›</a:t>
            </a:fld>
            <a:endParaRPr lang="en-IN"/>
          </a:p>
        </p:txBody>
      </p:sp>
    </p:spTree>
    <p:extLst>
      <p:ext uri="{BB962C8B-B14F-4D97-AF65-F5344CB8AC3E}">
        <p14:creationId xmlns:p14="http://schemas.microsoft.com/office/powerpoint/2010/main" val="362929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18D980-6E67-0BDC-99A6-21621A663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1DFF35-70AE-337C-5441-886E1A344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2228A-E629-C783-CD64-C81BF63EA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2D33D-3B4D-4CD4-A418-62B3E6FD81C1}" type="datetimeFigureOut">
              <a:rPr lang="en-IN" smtClean="0"/>
              <a:t>10-02-2023</a:t>
            </a:fld>
            <a:endParaRPr lang="en-IN"/>
          </a:p>
        </p:txBody>
      </p:sp>
      <p:sp>
        <p:nvSpPr>
          <p:cNvPr id="5" name="Footer Placeholder 4">
            <a:extLst>
              <a:ext uri="{FF2B5EF4-FFF2-40B4-BE49-F238E27FC236}">
                <a16:creationId xmlns:a16="http://schemas.microsoft.com/office/drawing/2014/main" id="{D2072932-C83F-534F-7C2F-32AFB6882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F1A391-E09F-CFEC-7FEE-8E3D573B9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636E2-A7CD-4A0A-AB8C-581B3058EBC2}" type="slidenum">
              <a:rPr lang="en-IN" smtClean="0"/>
              <a:t>‹#›</a:t>
            </a:fld>
            <a:endParaRPr lang="en-IN"/>
          </a:p>
        </p:txBody>
      </p:sp>
    </p:spTree>
    <p:extLst>
      <p:ext uri="{BB962C8B-B14F-4D97-AF65-F5344CB8AC3E}">
        <p14:creationId xmlns:p14="http://schemas.microsoft.com/office/powerpoint/2010/main" val="157426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ducba.com/what-is-x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tinkerpop.apache.org/"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learn.microsoft.com/en-us/azure/cosmos-db/gremlin/partitioni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tinkerpop.apache.org/" TargetMode="External"/><Relationship Id="rId2" Type="http://schemas.openxmlformats.org/officeDocument/2006/relationships/hyperlink" Target="https://learn.microsoft.com/en-us/azure/cosmos-db/gremlin/tutorial-query" TargetMode="External"/><Relationship Id="rId1" Type="http://schemas.openxmlformats.org/officeDocument/2006/relationships/slideLayout" Target="../slideLayouts/slideLayout4.xml"/><Relationship Id="rId4" Type="http://schemas.openxmlformats.org/officeDocument/2006/relationships/hyperlink" Target="https://learn.microsoft.com/en-us/azure/cosmos-db/consistency-level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tinkerpop.apache.org/docs/current/reference/#intro"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35DF-EF23-23B3-B62E-729B321CD852}"/>
              </a:ext>
            </a:extLst>
          </p:cNvPr>
          <p:cNvSpPr>
            <a:spLocks noGrp="1"/>
          </p:cNvSpPr>
          <p:nvPr>
            <p:ph type="ctrTitle"/>
          </p:nvPr>
        </p:nvSpPr>
        <p:spPr/>
        <p:txBody>
          <a:bodyPr/>
          <a:lstStyle/>
          <a:p>
            <a:r>
              <a:rPr lang="en-IN" dirty="0"/>
              <a:t>Azure Cosmos DB</a:t>
            </a:r>
          </a:p>
        </p:txBody>
      </p:sp>
      <p:sp>
        <p:nvSpPr>
          <p:cNvPr id="3" name="Subtitle 2">
            <a:extLst>
              <a:ext uri="{FF2B5EF4-FFF2-40B4-BE49-F238E27FC236}">
                <a16:creationId xmlns:a16="http://schemas.microsoft.com/office/drawing/2014/main" id="{F402F49D-B8AB-19D5-047C-8A927A6824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2463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397C-684E-BC34-1B20-F526B3119A51}"/>
              </a:ext>
            </a:extLst>
          </p:cNvPr>
          <p:cNvSpPr>
            <a:spLocks noGrp="1"/>
          </p:cNvSpPr>
          <p:nvPr>
            <p:ph type="title"/>
          </p:nvPr>
        </p:nvSpPr>
        <p:spPr/>
        <p:txBody>
          <a:bodyPr/>
          <a:lstStyle/>
          <a:p>
            <a:r>
              <a:rPr lang="en-IN" b="1" i="0" dirty="0">
                <a:solidFill>
                  <a:srgbClr val="0693A0"/>
                </a:solidFill>
                <a:effectLst/>
                <a:latin typeface="Nunito Sans" pitchFamily="2" charset="0"/>
              </a:rPr>
              <a:t>2. Document-Based Store NoSQL</a:t>
            </a:r>
            <a:br>
              <a:rPr lang="en-IN" b="1" i="0" dirty="0">
                <a:solidFill>
                  <a:srgbClr val="0693A0"/>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DBE383A4-5610-87D4-700F-4B29C0400692}"/>
              </a:ext>
            </a:extLst>
          </p:cNvPr>
          <p:cNvSpPr>
            <a:spLocks noGrp="1"/>
          </p:cNvSpPr>
          <p:nvPr>
            <p:ph sz="half" idx="1"/>
          </p:nvPr>
        </p:nvSpPr>
        <p:spPr/>
        <p:txBody>
          <a:bodyPr>
            <a:normAutofit fontScale="77500" lnSpcReduction="20000"/>
          </a:bodyPr>
          <a:lstStyle/>
          <a:p>
            <a:pPr algn="l">
              <a:buFont typeface="Arial" panose="020B0604020202020204" pitchFamily="34" charset="0"/>
              <a:buChar char="•"/>
            </a:pPr>
            <a:r>
              <a:rPr lang="en-US" b="0" i="0" dirty="0">
                <a:solidFill>
                  <a:srgbClr val="4D5968"/>
                </a:solidFill>
                <a:effectLst/>
                <a:latin typeface="Nunito Sans" pitchFamily="2" charset="0"/>
              </a:rPr>
              <a:t>In this type of database, the record and its associated data are stored in a single document. So this model is not completely unstructured but it is a kind of Semi-structured data.</a:t>
            </a:r>
          </a:p>
          <a:p>
            <a:pPr algn="l">
              <a:buFont typeface="Arial" panose="020B0604020202020204" pitchFamily="34" charset="0"/>
              <a:buChar char="•"/>
            </a:pPr>
            <a:r>
              <a:rPr lang="en-US" b="0" i="0" dirty="0">
                <a:solidFill>
                  <a:srgbClr val="4D5968"/>
                </a:solidFill>
                <a:effectLst/>
                <a:latin typeface="Nunito Sans" pitchFamily="2" charset="0"/>
              </a:rPr>
              <a:t>The difference between a document and Key value pair is that in document type storage is that in this type some kind of encoding is provided while storing the data in documents, </a:t>
            </a:r>
            <a:r>
              <a:rPr lang="en-US" b="1" i="0" u="none" strike="noStrike" dirty="0">
                <a:solidFill>
                  <a:srgbClr val="E93F33"/>
                </a:solidFill>
                <a:effectLst/>
                <a:latin typeface="Nunito Sans" pitchFamily="2" charset="0"/>
                <a:hlinkClick r:id="rId2"/>
              </a:rPr>
              <a:t>It can be XML</a:t>
            </a:r>
            <a:r>
              <a:rPr lang="en-US" b="0" i="0" dirty="0">
                <a:solidFill>
                  <a:srgbClr val="4D5968"/>
                </a:solidFill>
                <a:effectLst/>
                <a:latin typeface="Nunito Sans" pitchFamily="2" charset="0"/>
              </a:rPr>
              <a:t> encoding or JSON encoding.</a:t>
            </a:r>
          </a:p>
          <a:p>
            <a:pPr algn="l">
              <a:buFont typeface="Arial" panose="020B0604020202020204" pitchFamily="34" charset="0"/>
              <a:buChar char="•"/>
            </a:pPr>
            <a:r>
              <a:rPr lang="en-US" b="0" i="0" dirty="0">
                <a:solidFill>
                  <a:srgbClr val="4D5968"/>
                </a:solidFill>
                <a:effectLst/>
                <a:latin typeface="Nunito Sans" pitchFamily="2" charset="0"/>
              </a:rPr>
              <a:t>The below example shows a document that can be stored in a document database but with a different encoding. Let’s look at the XML example.</a:t>
            </a:r>
          </a:p>
          <a:p>
            <a:endParaRPr lang="en-IN" dirty="0"/>
          </a:p>
        </p:txBody>
      </p:sp>
      <p:sp>
        <p:nvSpPr>
          <p:cNvPr id="4" name="Content Placeholder 3">
            <a:extLst>
              <a:ext uri="{FF2B5EF4-FFF2-40B4-BE49-F238E27FC236}">
                <a16:creationId xmlns:a16="http://schemas.microsoft.com/office/drawing/2014/main" id="{890F3511-5030-D073-BA02-CE7CFAD71AA5}"/>
              </a:ext>
            </a:extLst>
          </p:cNvPr>
          <p:cNvSpPr>
            <a:spLocks noGrp="1"/>
          </p:cNvSpPr>
          <p:nvPr>
            <p:ph sz="half" idx="2"/>
          </p:nvPr>
        </p:nvSpPr>
        <p:spPr/>
        <p:txBody>
          <a:bodyPr>
            <a:normAutofit fontScale="77500" lnSpcReduction="20000"/>
          </a:bodyPr>
          <a:lstStyle/>
          <a:p>
            <a:endParaRPr lang="en-IN"/>
          </a:p>
        </p:txBody>
      </p:sp>
    </p:spTree>
    <p:extLst>
      <p:ext uri="{BB962C8B-B14F-4D97-AF65-F5344CB8AC3E}">
        <p14:creationId xmlns:p14="http://schemas.microsoft.com/office/powerpoint/2010/main" val="75877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3540-DD9D-300D-00BE-694B844A668C}"/>
              </a:ext>
            </a:extLst>
          </p:cNvPr>
          <p:cNvSpPr>
            <a:spLocks noGrp="1"/>
          </p:cNvSpPr>
          <p:nvPr>
            <p:ph type="title"/>
          </p:nvPr>
        </p:nvSpPr>
        <p:spPr/>
        <p:txBody>
          <a:bodyPr>
            <a:normAutofit fontScale="90000"/>
          </a:bodyPr>
          <a:lstStyle/>
          <a:p>
            <a:r>
              <a:rPr lang="en-IN" b="1" i="0" dirty="0">
                <a:solidFill>
                  <a:srgbClr val="0693A0"/>
                </a:solidFill>
                <a:effectLst/>
                <a:latin typeface="Nunito Sans" pitchFamily="2" charset="0"/>
              </a:rPr>
              <a:t>3. Column Based Store</a:t>
            </a:r>
            <a:br>
              <a:rPr lang="en-IN" b="1" i="0" dirty="0">
                <a:solidFill>
                  <a:srgbClr val="0693A0"/>
                </a:solidFill>
                <a:effectLst/>
                <a:latin typeface="Nunito Sans" pitchFamily="2" charset="0"/>
              </a:rPr>
            </a:br>
            <a:br>
              <a:rPr lang="en-IN" b="0" i="0" dirty="0">
                <a:solidFill>
                  <a:srgbClr val="4D5968"/>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C661B062-DA19-E343-D03A-A76960DE4B67}"/>
              </a:ext>
            </a:extLst>
          </p:cNvPr>
          <p:cNvSpPr>
            <a:spLocks noGrp="1"/>
          </p:cNvSpPr>
          <p:nvPr>
            <p:ph sz="half" idx="1"/>
          </p:nvPr>
        </p:nvSpPr>
        <p:spPr/>
        <p:txBody>
          <a:bodyPr>
            <a:normAutofit fontScale="55000" lnSpcReduction="20000"/>
          </a:bodyPr>
          <a:lstStyle/>
          <a:p>
            <a:pPr algn="l">
              <a:buFont typeface="Arial" panose="020B0604020202020204" pitchFamily="34" charset="0"/>
              <a:buChar char="•"/>
            </a:pPr>
            <a:r>
              <a:rPr lang="en-US" b="0" i="0" dirty="0">
                <a:solidFill>
                  <a:srgbClr val="4D5968"/>
                </a:solidFill>
                <a:effectLst/>
                <a:latin typeface="Nunito Sans" pitchFamily="2" charset="0"/>
              </a:rPr>
              <a:t>In this type of database, the focus is on columns rather than rows as data is stored in columns instead of rows which is the case with most relational databases. Since data is stored in cells grouped in columns so all read-write is done using columns, not rows.</a:t>
            </a:r>
          </a:p>
          <a:p>
            <a:pPr algn="l">
              <a:buFont typeface="Arial" panose="020B0604020202020204" pitchFamily="34" charset="0"/>
              <a:buChar char="•"/>
            </a:pPr>
            <a:r>
              <a:rPr lang="en-US" b="0" i="0" dirty="0">
                <a:solidFill>
                  <a:srgbClr val="4D5968"/>
                </a:solidFill>
                <a:effectLst/>
                <a:latin typeface="Nunito Sans" pitchFamily="2" charset="0"/>
              </a:rPr>
              <a:t>The interesting question arises is that why use columns rather than rows? The answer to this question is that when you store data in columns you can do a fast search and fast retrieval and aggregation because it stores all the cells of a column as a continuous entry which then allows faster access.</a:t>
            </a:r>
          </a:p>
          <a:p>
            <a:pPr algn="l">
              <a:buFont typeface="Arial" panose="020B0604020202020204" pitchFamily="34" charset="0"/>
              <a:buChar char="•"/>
            </a:pPr>
            <a:r>
              <a:rPr lang="en-US" b="0" i="0" dirty="0">
                <a:solidFill>
                  <a:srgbClr val="4D5968"/>
                </a:solidFill>
                <a:effectLst/>
                <a:latin typeface="Nunito Sans" pitchFamily="2" charset="0"/>
              </a:rPr>
              <a:t>As an example, if we want to query titles from million articles, it will be easy to get in the column-based data model as with one disk entry we will get the titles of the article easily whereas in relational databases it has to get over to each location to get the titles. Examples of Column based store databases is HBase, Big Table, Cassandra.</a:t>
            </a:r>
          </a:p>
          <a:p>
            <a:endParaRPr lang="en-IN" dirty="0"/>
          </a:p>
        </p:txBody>
      </p:sp>
      <p:sp>
        <p:nvSpPr>
          <p:cNvPr id="4" name="Content Placeholder 3">
            <a:extLst>
              <a:ext uri="{FF2B5EF4-FFF2-40B4-BE49-F238E27FC236}">
                <a16:creationId xmlns:a16="http://schemas.microsoft.com/office/drawing/2014/main" id="{28E7532B-E0F5-676F-6391-2A7BE8161982}"/>
              </a:ext>
            </a:extLst>
          </p:cNvPr>
          <p:cNvSpPr>
            <a:spLocks noGrp="1"/>
          </p:cNvSpPr>
          <p:nvPr>
            <p:ph sz="half" idx="2"/>
          </p:nvPr>
        </p:nvSpPr>
        <p:spPr/>
        <p:txBody>
          <a:bodyPr>
            <a:normAutofit fontScale="55000" lnSpcReduction="20000"/>
          </a:bodyPr>
          <a:lstStyle/>
          <a:p>
            <a:endParaRPr lang="en-IN"/>
          </a:p>
        </p:txBody>
      </p:sp>
    </p:spTree>
    <p:extLst>
      <p:ext uri="{BB962C8B-B14F-4D97-AF65-F5344CB8AC3E}">
        <p14:creationId xmlns:p14="http://schemas.microsoft.com/office/powerpoint/2010/main" val="153492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3164-3E92-A7FD-E1FC-596E662E198C}"/>
              </a:ext>
            </a:extLst>
          </p:cNvPr>
          <p:cNvSpPr>
            <a:spLocks noGrp="1"/>
          </p:cNvSpPr>
          <p:nvPr>
            <p:ph type="title"/>
          </p:nvPr>
        </p:nvSpPr>
        <p:spPr/>
        <p:txBody>
          <a:bodyPr/>
          <a:lstStyle/>
          <a:p>
            <a:r>
              <a:rPr lang="en-IN" b="1" i="0" dirty="0">
                <a:solidFill>
                  <a:srgbClr val="0693A0"/>
                </a:solidFill>
                <a:effectLst/>
                <a:latin typeface="Nunito Sans" pitchFamily="2" charset="0"/>
              </a:rPr>
              <a:t>4. Graph-Based Store</a:t>
            </a:r>
            <a:br>
              <a:rPr lang="en-IN" b="1" i="0" dirty="0">
                <a:solidFill>
                  <a:srgbClr val="0693A0"/>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25CE8A26-97CC-F050-C82C-AB47AF0F94E4}"/>
              </a:ext>
            </a:extLst>
          </p:cNvPr>
          <p:cNvSpPr>
            <a:spLocks noGrp="1"/>
          </p:cNvSpPr>
          <p:nvPr>
            <p:ph sz="half" idx="1"/>
          </p:nvPr>
        </p:nvSpPr>
        <p:spPr/>
        <p:txBody>
          <a:bodyPr>
            <a:normAutofit fontScale="70000" lnSpcReduction="20000"/>
          </a:bodyPr>
          <a:lstStyle/>
          <a:p>
            <a:pPr algn="l">
              <a:buFont typeface="Arial" panose="020B0604020202020204" pitchFamily="34" charset="0"/>
              <a:buChar char="•"/>
            </a:pPr>
            <a:r>
              <a:rPr lang="en-US" b="0" i="0" dirty="0">
                <a:solidFill>
                  <a:srgbClr val="4D5968"/>
                </a:solidFill>
                <a:effectLst/>
                <a:latin typeface="Nunito Sans" pitchFamily="2" charset="0"/>
              </a:rPr>
              <a:t>As the name suggests graphical representation is used instead of tables or columns representation. The important feature of this type of data model is the presence of nodes and edges. The two nodes, for example, are connected with some relationships and the relationship here is represented by edges.</a:t>
            </a:r>
          </a:p>
          <a:p>
            <a:pPr algn="l">
              <a:buFont typeface="Arial" panose="020B0604020202020204" pitchFamily="34" charset="0"/>
              <a:buChar char="•"/>
            </a:pPr>
            <a:r>
              <a:rPr lang="en-US" b="0" i="0" dirty="0">
                <a:solidFill>
                  <a:srgbClr val="4D5968"/>
                </a:solidFill>
                <a:effectLst/>
                <a:latin typeface="Nunito Sans" pitchFamily="2" charset="0"/>
              </a:rPr>
              <a:t>Also, you can efficiently transform data from one model to another using this Graph-based NoSQL data model. There are two commonly used graph-based databases which are </a:t>
            </a:r>
            <a:r>
              <a:rPr lang="en-US" b="0" i="0" dirty="0" err="1">
                <a:solidFill>
                  <a:srgbClr val="4D5968"/>
                </a:solidFill>
                <a:effectLst/>
                <a:latin typeface="Nunito Sans" pitchFamily="2" charset="0"/>
              </a:rPr>
              <a:t>InfoGrid</a:t>
            </a:r>
            <a:r>
              <a:rPr lang="en-US" b="0" i="0" dirty="0">
                <a:solidFill>
                  <a:srgbClr val="4D5968"/>
                </a:solidFill>
                <a:effectLst/>
                <a:latin typeface="Nunito Sans" pitchFamily="2" charset="0"/>
              </a:rPr>
              <a:t> and Infinite Graph. </a:t>
            </a:r>
            <a:r>
              <a:rPr lang="en-US" b="0" i="0" dirty="0" err="1">
                <a:solidFill>
                  <a:srgbClr val="4D5968"/>
                </a:solidFill>
                <a:effectLst/>
                <a:latin typeface="Nunito Sans" pitchFamily="2" charset="0"/>
              </a:rPr>
              <a:t>InfoGrid</a:t>
            </a:r>
            <a:r>
              <a:rPr lang="en-US" b="0" i="0" dirty="0">
                <a:solidFill>
                  <a:srgbClr val="4D5968"/>
                </a:solidFill>
                <a:effectLst/>
                <a:latin typeface="Nunito Sans" pitchFamily="2" charset="0"/>
              </a:rPr>
              <a:t> also offers two kinds of graph databases like </a:t>
            </a:r>
            <a:r>
              <a:rPr lang="en-US" b="0" i="0" dirty="0" err="1">
                <a:solidFill>
                  <a:srgbClr val="4D5968"/>
                </a:solidFill>
                <a:effectLst/>
                <a:latin typeface="Nunito Sans" pitchFamily="2" charset="0"/>
              </a:rPr>
              <a:t>MeshBase</a:t>
            </a:r>
            <a:r>
              <a:rPr lang="en-US" b="0" i="0" dirty="0">
                <a:solidFill>
                  <a:srgbClr val="4D5968"/>
                </a:solidFill>
                <a:effectLst/>
                <a:latin typeface="Nunito Sans" pitchFamily="2" charset="0"/>
              </a:rPr>
              <a:t> and </a:t>
            </a:r>
            <a:r>
              <a:rPr lang="en-US" b="0" i="0" dirty="0" err="1">
                <a:solidFill>
                  <a:srgbClr val="4D5968"/>
                </a:solidFill>
                <a:effectLst/>
                <a:latin typeface="Nunito Sans" pitchFamily="2" charset="0"/>
              </a:rPr>
              <a:t>NetMeshbase</a:t>
            </a:r>
            <a:r>
              <a:rPr lang="en-US" b="0" i="0" dirty="0">
                <a:solidFill>
                  <a:srgbClr val="4D5968"/>
                </a:solidFill>
                <a:effectLst/>
                <a:latin typeface="Nunito Sans" pitchFamily="2" charset="0"/>
              </a:rPr>
              <a:t> which users can choose depends on the requirements of the user.</a:t>
            </a:r>
          </a:p>
          <a:p>
            <a:endParaRPr lang="en-IN" dirty="0"/>
          </a:p>
        </p:txBody>
      </p:sp>
      <p:sp>
        <p:nvSpPr>
          <p:cNvPr id="4" name="Content Placeholder 3">
            <a:extLst>
              <a:ext uri="{FF2B5EF4-FFF2-40B4-BE49-F238E27FC236}">
                <a16:creationId xmlns:a16="http://schemas.microsoft.com/office/drawing/2014/main" id="{FA24B751-F34C-248E-DE07-26998907E109}"/>
              </a:ext>
            </a:extLst>
          </p:cNvPr>
          <p:cNvSpPr>
            <a:spLocks noGrp="1"/>
          </p:cNvSpPr>
          <p:nvPr>
            <p:ph sz="half" idx="2"/>
          </p:nvPr>
        </p:nvSpPr>
        <p:spPr/>
        <p:txBody>
          <a:bodyPr>
            <a:normAutofit fontScale="70000" lnSpcReduction="20000"/>
          </a:bodyPr>
          <a:lstStyle/>
          <a:p>
            <a:endParaRPr lang="en-IN"/>
          </a:p>
        </p:txBody>
      </p:sp>
    </p:spTree>
    <p:extLst>
      <p:ext uri="{BB962C8B-B14F-4D97-AF65-F5344CB8AC3E}">
        <p14:creationId xmlns:p14="http://schemas.microsoft.com/office/powerpoint/2010/main" val="1627011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B3DA-AF0C-9DB2-6BA2-D4A48AC823A0}"/>
              </a:ext>
            </a:extLst>
          </p:cNvPr>
          <p:cNvSpPr>
            <a:spLocks noGrp="1"/>
          </p:cNvSpPr>
          <p:nvPr>
            <p:ph type="title"/>
          </p:nvPr>
        </p:nvSpPr>
        <p:spPr/>
        <p:txBody>
          <a:bodyPr/>
          <a:lstStyle/>
          <a:p>
            <a:r>
              <a:rPr lang="en-IN" dirty="0"/>
              <a:t>What is Azure cosmos DB for No SQL</a:t>
            </a:r>
          </a:p>
        </p:txBody>
      </p:sp>
      <p:sp>
        <p:nvSpPr>
          <p:cNvPr id="3" name="Content Placeholder 2">
            <a:extLst>
              <a:ext uri="{FF2B5EF4-FFF2-40B4-BE49-F238E27FC236}">
                <a16:creationId xmlns:a16="http://schemas.microsoft.com/office/drawing/2014/main" id="{8861EC8E-372C-687F-70B6-F658D4DFE829}"/>
              </a:ext>
            </a:extLst>
          </p:cNvPr>
          <p:cNvSpPr>
            <a:spLocks noGrp="1"/>
          </p:cNvSpPr>
          <p:nvPr>
            <p:ph sz="half" idx="1"/>
          </p:nvPr>
        </p:nvSpPr>
        <p:spPr/>
        <p:txBody>
          <a:bodyPr/>
          <a:lstStyle/>
          <a:p>
            <a:r>
              <a:rPr lang="en-IN" dirty="0"/>
              <a:t>Fast database rich query over diverse data</a:t>
            </a:r>
          </a:p>
          <a:p>
            <a:r>
              <a:rPr lang="en-IN" dirty="0"/>
              <a:t>Configurable reliable performance globally distributed</a:t>
            </a:r>
          </a:p>
          <a:p>
            <a:r>
              <a:rPr lang="en-IN" dirty="0" err="1"/>
              <a:t>Repid</a:t>
            </a:r>
            <a:r>
              <a:rPr lang="en-IN" dirty="0"/>
              <a:t> development</a:t>
            </a:r>
          </a:p>
          <a:p>
            <a:r>
              <a:rPr lang="en-IN" dirty="0"/>
              <a:t>Core of native </a:t>
            </a:r>
            <a:r>
              <a:rPr lang="en-IN" dirty="0" err="1"/>
              <a:t>Api</a:t>
            </a:r>
            <a:r>
              <a:rPr lang="en-IN" dirty="0"/>
              <a:t> for working with documents</a:t>
            </a:r>
          </a:p>
          <a:p>
            <a:endParaRPr lang="en-IN" dirty="0"/>
          </a:p>
        </p:txBody>
      </p:sp>
      <p:pic>
        <p:nvPicPr>
          <p:cNvPr id="3074" name="Picture 2" descr="Common use cases and scenarios for Azure Cosmos DB ...">
            <a:extLst>
              <a:ext uri="{FF2B5EF4-FFF2-40B4-BE49-F238E27FC236}">
                <a16:creationId xmlns:a16="http://schemas.microsoft.com/office/drawing/2014/main" id="{A9526280-D69D-D867-1C2C-AC6821E428A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674990"/>
            <a:ext cx="5181600" cy="265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83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C603-4338-01EE-2302-C827662328F3}"/>
              </a:ext>
            </a:extLst>
          </p:cNvPr>
          <p:cNvSpPr>
            <a:spLocks noGrp="1"/>
          </p:cNvSpPr>
          <p:nvPr>
            <p:ph type="title"/>
          </p:nvPr>
        </p:nvSpPr>
        <p:spPr/>
        <p:txBody>
          <a:bodyPr/>
          <a:lstStyle/>
          <a:p>
            <a:r>
              <a:rPr lang="en-IN" dirty="0"/>
              <a:t>Advantage of cosmos </a:t>
            </a:r>
            <a:r>
              <a:rPr lang="en-IN" dirty="0" err="1"/>
              <a:t>db</a:t>
            </a:r>
            <a:endParaRPr lang="en-IN" dirty="0"/>
          </a:p>
        </p:txBody>
      </p:sp>
      <p:sp>
        <p:nvSpPr>
          <p:cNvPr id="3" name="Content Placeholder 2">
            <a:extLst>
              <a:ext uri="{FF2B5EF4-FFF2-40B4-BE49-F238E27FC236}">
                <a16:creationId xmlns:a16="http://schemas.microsoft.com/office/drawing/2014/main" id="{F2B1D1E2-697E-DA92-1951-573BEAC6B903}"/>
              </a:ext>
            </a:extLst>
          </p:cNvPr>
          <p:cNvSpPr>
            <a:spLocks noGrp="1"/>
          </p:cNvSpPr>
          <p:nvPr>
            <p:ph sz="half" idx="1"/>
          </p:nvPr>
        </p:nvSpPr>
        <p:spPr/>
        <p:txBody>
          <a:bodyPr/>
          <a:lstStyle/>
          <a:p>
            <a:r>
              <a:rPr lang="en-IN" dirty="0" err="1"/>
              <a:t>Guranteed</a:t>
            </a:r>
            <a:r>
              <a:rPr lang="en-IN" dirty="0"/>
              <a:t> Speed at any Scale</a:t>
            </a:r>
          </a:p>
          <a:p>
            <a:r>
              <a:rPr lang="en-IN" dirty="0"/>
              <a:t>Fast Flexible for app development</a:t>
            </a:r>
          </a:p>
          <a:p>
            <a:r>
              <a:rPr lang="en-IN" dirty="0"/>
              <a:t>Ready for mission critical application</a:t>
            </a:r>
          </a:p>
        </p:txBody>
      </p:sp>
      <p:sp>
        <p:nvSpPr>
          <p:cNvPr id="4" name="Content Placeholder 3">
            <a:extLst>
              <a:ext uri="{FF2B5EF4-FFF2-40B4-BE49-F238E27FC236}">
                <a16:creationId xmlns:a16="http://schemas.microsoft.com/office/drawing/2014/main" id="{7AD02B07-1E3E-D3A7-F265-4627927B5DD6}"/>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68023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57F7-28D1-00A2-C07C-1DAA1056F1B7}"/>
              </a:ext>
            </a:extLst>
          </p:cNvPr>
          <p:cNvSpPr>
            <a:spLocks noGrp="1"/>
          </p:cNvSpPr>
          <p:nvPr>
            <p:ph type="title"/>
          </p:nvPr>
        </p:nvSpPr>
        <p:spPr/>
        <p:txBody>
          <a:bodyPr/>
          <a:lstStyle/>
          <a:p>
            <a:r>
              <a:rPr lang="en-IN" dirty="0"/>
              <a:t>Azure Cosmos DB component</a:t>
            </a:r>
          </a:p>
        </p:txBody>
      </p:sp>
      <p:sp>
        <p:nvSpPr>
          <p:cNvPr id="4" name="Content Placeholder 3">
            <a:extLst>
              <a:ext uri="{FF2B5EF4-FFF2-40B4-BE49-F238E27FC236}">
                <a16:creationId xmlns:a16="http://schemas.microsoft.com/office/drawing/2014/main" id="{0FFC9343-8716-DF3F-BC51-2F15D28A7DFE}"/>
              </a:ext>
            </a:extLst>
          </p:cNvPr>
          <p:cNvSpPr>
            <a:spLocks noGrp="1"/>
          </p:cNvSpPr>
          <p:nvPr>
            <p:ph sz="half" idx="2"/>
          </p:nvPr>
        </p:nvSpPr>
        <p:spPr/>
        <p:txBody>
          <a:bodyPr/>
          <a:lstStyle/>
          <a:p>
            <a:endParaRPr lang="en-IN"/>
          </a:p>
        </p:txBody>
      </p:sp>
      <p:pic>
        <p:nvPicPr>
          <p:cNvPr id="4098" name="Picture 2" descr="Overview of Azure Cosmos DB - Simple Talk">
            <a:extLst>
              <a:ext uri="{FF2B5EF4-FFF2-40B4-BE49-F238E27FC236}">
                <a16:creationId xmlns:a16="http://schemas.microsoft.com/office/drawing/2014/main" id="{27E86D72-5C47-892E-E2D6-BB989AFBBA9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3016237"/>
            <a:ext cx="8828314" cy="316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329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3635-71C5-5599-B6F9-5C5ED62BF2BF}"/>
              </a:ext>
            </a:extLst>
          </p:cNvPr>
          <p:cNvSpPr>
            <a:spLocks noGrp="1"/>
          </p:cNvSpPr>
          <p:nvPr>
            <p:ph type="title"/>
          </p:nvPr>
        </p:nvSpPr>
        <p:spPr/>
        <p:txBody>
          <a:bodyPr/>
          <a:lstStyle/>
          <a:p>
            <a:r>
              <a:rPr lang="en-IN" dirty="0"/>
              <a:t>Use case IOT</a:t>
            </a:r>
          </a:p>
        </p:txBody>
      </p:sp>
      <p:sp>
        <p:nvSpPr>
          <p:cNvPr id="4" name="Content Placeholder 3">
            <a:extLst>
              <a:ext uri="{FF2B5EF4-FFF2-40B4-BE49-F238E27FC236}">
                <a16:creationId xmlns:a16="http://schemas.microsoft.com/office/drawing/2014/main" id="{E5D13D46-5738-F1A7-784E-5F4E0ACBF70C}"/>
              </a:ext>
            </a:extLst>
          </p:cNvPr>
          <p:cNvSpPr>
            <a:spLocks noGrp="1"/>
          </p:cNvSpPr>
          <p:nvPr>
            <p:ph sz="half" idx="2"/>
          </p:nvPr>
        </p:nvSpPr>
        <p:spPr/>
        <p:txBody>
          <a:bodyPr/>
          <a:lstStyle/>
          <a:p>
            <a:endParaRPr lang="en-IN"/>
          </a:p>
        </p:txBody>
      </p:sp>
      <p:pic>
        <p:nvPicPr>
          <p:cNvPr id="5122" name="Picture 2" descr="IoT Solutions and Azure Cosmos DB - Microsoft Community Hub">
            <a:extLst>
              <a:ext uri="{FF2B5EF4-FFF2-40B4-BE49-F238E27FC236}">
                <a16:creationId xmlns:a16="http://schemas.microsoft.com/office/drawing/2014/main" id="{2170814C-6CBF-28DC-97CE-6574E42B5EF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199" y="2423282"/>
            <a:ext cx="9546771" cy="315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48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A8B2-26B3-C11E-D706-17783AD87E6E}"/>
              </a:ext>
            </a:extLst>
          </p:cNvPr>
          <p:cNvSpPr>
            <a:spLocks noGrp="1"/>
          </p:cNvSpPr>
          <p:nvPr>
            <p:ph type="title"/>
          </p:nvPr>
        </p:nvSpPr>
        <p:spPr/>
        <p:txBody>
          <a:bodyPr/>
          <a:lstStyle/>
          <a:p>
            <a:r>
              <a:rPr lang="en-IN" dirty="0"/>
              <a:t>Retails</a:t>
            </a:r>
          </a:p>
        </p:txBody>
      </p:sp>
      <p:sp>
        <p:nvSpPr>
          <p:cNvPr id="4" name="Content Placeholder 3">
            <a:extLst>
              <a:ext uri="{FF2B5EF4-FFF2-40B4-BE49-F238E27FC236}">
                <a16:creationId xmlns:a16="http://schemas.microsoft.com/office/drawing/2014/main" id="{A78B7F26-3990-92B7-F341-85E0169D5816}"/>
              </a:ext>
            </a:extLst>
          </p:cNvPr>
          <p:cNvSpPr>
            <a:spLocks noGrp="1"/>
          </p:cNvSpPr>
          <p:nvPr>
            <p:ph sz="half" idx="2"/>
          </p:nvPr>
        </p:nvSpPr>
        <p:spPr/>
        <p:txBody>
          <a:bodyPr/>
          <a:lstStyle/>
          <a:p>
            <a:endParaRPr lang="en-IN"/>
          </a:p>
        </p:txBody>
      </p:sp>
      <p:pic>
        <p:nvPicPr>
          <p:cNvPr id="6146" name="Picture 2" descr="Building real-time apps using Azure Cosmos DB in IoT and Retail - Hosting  Journalist.com">
            <a:extLst>
              <a:ext uri="{FF2B5EF4-FFF2-40B4-BE49-F238E27FC236}">
                <a16:creationId xmlns:a16="http://schemas.microsoft.com/office/drawing/2014/main" id="{F56CFD5D-4CF2-F41C-6E43-7D52CB8251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199" y="2543969"/>
            <a:ext cx="10003971"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23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7912-B9B3-DD74-5E8E-55C18A7F1C55}"/>
              </a:ext>
            </a:extLst>
          </p:cNvPr>
          <p:cNvSpPr>
            <a:spLocks noGrp="1"/>
          </p:cNvSpPr>
          <p:nvPr>
            <p:ph type="title"/>
          </p:nvPr>
        </p:nvSpPr>
        <p:spPr/>
        <p:txBody>
          <a:bodyPr/>
          <a:lstStyle/>
          <a:p>
            <a:r>
              <a:rPr lang="en-IN" dirty="0"/>
              <a:t>Mobile</a:t>
            </a:r>
          </a:p>
        </p:txBody>
      </p:sp>
      <p:sp>
        <p:nvSpPr>
          <p:cNvPr id="4" name="Content Placeholder 3">
            <a:extLst>
              <a:ext uri="{FF2B5EF4-FFF2-40B4-BE49-F238E27FC236}">
                <a16:creationId xmlns:a16="http://schemas.microsoft.com/office/drawing/2014/main" id="{158147EE-08BA-EC02-849B-4BA5DADEF6A0}"/>
              </a:ext>
            </a:extLst>
          </p:cNvPr>
          <p:cNvSpPr>
            <a:spLocks noGrp="1"/>
          </p:cNvSpPr>
          <p:nvPr>
            <p:ph sz="half" idx="2"/>
          </p:nvPr>
        </p:nvSpPr>
        <p:spPr/>
        <p:txBody>
          <a:bodyPr/>
          <a:lstStyle/>
          <a:p>
            <a:endParaRPr lang="en-IN"/>
          </a:p>
        </p:txBody>
      </p:sp>
      <p:pic>
        <p:nvPicPr>
          <p:cNvPr id="7170" name="Picture 2" descr="Global distribution of Cosmos DB | Adatis">
            <a:extLst>
              <a:ext uri="{FF2B5EF4-FFF2-40B4-BE49-F238E27FC236}">
                <a16:creationId xmlns:a16="http://schemas.microsoft.com/office/drawing/2014/main" id="{E17977F3-2546-A29D-60BF-66DF1E63519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18809" y="1825625"/>
            <a:ext cx="903817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778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8367-28BE-6348-A35A-A59DE62928DE}"/>
              </a:ext>
            </a:extLst>
          </p:cNvPr>
          <p:cNvSpPr>
            <a:spLocks noGrp="1"/>
          </p:cNvSpPr>
          <p:nvPr>
            <p:ph type="title"/>
          </p:nvPr>
        </p:nvSpPr>
        <p:spPr/>
        <p:txBody>
          <a:bodyPr/>
          <a:lstStyle/>
          <a:p>
            <a:r>
              <a:rPr lang="en-IN" dirty="0"/>
              <a:t>What are the component of Azure Cosmos DB</a:t>
            </a:r>
          </a:p>
        </p:txBody>
      </p:sp>
      <p:sp>
        <p:nvSpPr>
          <p:cNvPr id="3" name="Content Placeholder 2">
            <a:extLst>
              <a:ext uri="{FF2B5EF4-FFF2-40B4-BE49-F238E27FC236}">
                <a16:creationId xmlns:a16="http://schemas.microsoft.com/office/drawing/2014/main" id="{5A77E2DF-CEED-DBAC-66F5-4CE91B4D79EF}"/>
              </a:ext>
            </a:extLst>
          </p:cNvPr>
          <p:cNvSpPr>
            <a:spLocks noGrp="1"/>
          </p:cNvSpPr>
          <p:nvPr>
            <p:ph sz="half" idx="1"/>
          </p:nvPr>
        </p:nvSpPr>
        <p:spPr/>
        <p:txBody>
          <a:bodyPr/>
          <a:lstStyle/>
          <a:p>
            <a:r>
              <a:rPr lang="en-IN" dirty="0"/>
              <a:t>Account: Fundamental unit of dis</a:t>
            </a:r>
          </a:p>
        </p:txBody>
      </p:sp>
      <p:sp>
        <p:nvSpPr>
          <p:cNvPr id="4" name="Content Placeholder 3">
            <a:extLst>
              <a:ext uri="{FF2B5EF4-FFF2-40B4-BE49-F238E27FC236}">
                <a16:creationId xmlns:a16="http://schemas.microsoft.com/office/drawing/2014/main" id="{EBE88D70-DD55-CDD3-03DD-E2EAA473CBCC}"/>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47087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F4EB-45FA-BC2B-B689-DDC2F845D4F2}"/>
              </a:ext>
            </a:extLst>
          </p:cNvPr>
          <p:cNvSpPr>
            <a:spLocks noGrp="1"/>
          </p:cNvSpPr>
          <p:nvPr>
            <p:ph type="ctrTitle"/>
          </p:nvPr>
        </p:nvSpPr>
        <p:spPr/>
        <p:txBody>
          <a:bodyPr/>
          <a:lstStyle/>
          <a:p>
            <a:r>
              <a:rPr lang="en-IN" dirty="0"/>
              <a:t>History</a:t>
            </a:r>
          </a:p>
        </p:txBody>
      </p:sp>
      <p:sp>
        <p:nvSpPr>
          <p:cNvPr id="3" name="Subtitle 2">
            <a:extLst>
              <a:ext uri="{FF2B5EF4-FFF2-40B4-BE49-F238E27FC236}">
                <a16:creationId xmlns:a16="http://schemas.microsoft.com/office/drawing/2014/main" id="{044E9191-E8AB-A2E9-4400-7FB2C145E740}"/>
              </a:ext>
            </a:extLst>
          </p:cNvPr>
          <p:cNvSpPr>
            <a:spLocks noGrp="1"/>
          </p:cNvSpPr>
          <p:nvPr>
            <p:ph type="subTitle" idx="1"/>
          </p:nvPr>
        </p:nvSpPr>
        <p:spPr/>
        <p:txBody>
          <a:bodyPr/>
          <a:lstStyle/>
          <a:p>
            <a:r>
              <a:rPr lang="en-IN" dirty="0"/>
              <a:t>2015-azure document </a:t>
            </a:r>
            <a:r>
              <a:rPr lang="en-IN" dirty="0" err="1"/>
              <a:t>db</a:t>
            </a:r>
            <a:endParaRPr lang="en-IN" dirty="0"/>
          </a:p>
          <a:p>
            <a:r>
              <a:rPr lang="en-IN" dirty="0"/>
              <a:t>2017 rebrand as </a:t>
            </a:r>
            <a:r>
              <a:rPr lang="en-IN" dirty="0" err="1"/>
              <a:t>CosmosDB</a:t>
            </a:r>
            <a:endParaRPr lang="en-IN" dirty="0"/>
          </a:p>
        </p:txBody>
      </p:sp>
    </p:spTree>
    <p:extLst>
      <p:ext uri="{BB962C8B-B14F-4D97-AF65-F5344CB8AC3E}">
        <p14:creationId xmlns:p14="http://schemas.microsoft.com/office/powerpoint/2010/main" val="1107846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BB1F-D0B7-0E80-C374-CD2B6102473C}"/>
              </a:ext>
            </a:extLst>
          </p:cNvPr>
          <p:cNvSpPr>
            <a:spLocks noGrp="1"/>
          </p:cNvSpPr>
          <p:nvPr>
            <p:ph type="title"/>
          </p:nvPr>
        </p:nvSpPr>
        <p:spPr/>
        <p:txBody>
          <a:bodyPr/>
          <a:lstStyle/>
          <a:p>
            <a:r>
              <a:rPr lang="en-IN" dirty="0"/>
              <a:t>Gremlins</a:t>
            </a:r>
          </a:p>
        </p:txBody>
      </p:sp>
      <p:pic>
        <p:nvPicPr>
          <p:cNvPr id="2050" name="Picture 2" descr="Is 'Gremlins' A Christmas Movie? 4 Reasons 'Gremlins' Is A Holiday Classic  - Parade: Entertainment, Recipes, Health, Life, Holidays">
            <a:extLst>
              <a:ext uri="{FF2B5EF4-FFF2-40B4-BE49-F238E27FC236}">
                <a16:creationId xmlns:a16="http://schemas.microsoft.com/office/drawing/2014/main" id="{85BBBBD6-3CCA-AEEF-6A9D-65E02749D86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382044"/>
            <a:ext cx="518160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inkerPop Documentation">
            <a:extLst>
              <a:ext uri="{FF2B5EF4-FFF2-40B4-BE49-F238E27FC236}">
                <a16:creationId xmlns:a16="http://schemas.microsoft.com/office/drawing/2014/main" id="{9D69C7A0-E711-5AC6-88D0-1806B335E73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4766" y="2500604"/>
            <a:ext cx="4972572" cy="288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3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3850-9C90-8135-DA52-093FF056982C}"/>
              </a:ext>
            </a:extLst>
          </p:cNvPr>
          <p:cNvSpPr>
            <a:spLocks noGrp="1"/>
          </p:cNvSpPr>
          <p:nvPr>
            <p:ph type="title"/>
          </p:nvPr>
        </p:nvSpPr>
        <p:spPr/>
        <p:txBody>
          <a:bodyPr/>
          <a:lstStyle/>
          <a:p>
            <a:r>
              <a:rPr lang="en-IN" dirty="0" err="1"/>
              <a:t>Gremline</a:t>
            </a:r>
            <a:endParaRPr lang="en-IN" dirty="0"/>
          </a:p>
        </p:txBody>
      </p:sp>
      <p:sp>
        <p:nvSpPr>
          <p:cNvPr id="3" name="Content Placeholder 2">
            <a:extLst>
              <a:ext uri="{FF2B5EF4-FFF2-40B4-BE49-F238E27FC236}">
                <a16:creationId xmlns:a16="http://schemas.microsoft.com/office/drawing/2014/main" id="{FFBB8418-51C5-7F16-2337-4AF70A50B64F}"/>
              </a:ext>
            </a:extLst>
          </p:cNvPr>
          <p:cNvSpPr>
            <a:spLocks noGrp="1"/>
          </p:cNvSpPr>
          <p:nvPr>
            <p:ph sz="half" idx="1"/>
          </p:nvPr>
        </p:nvSpPr>
        <p:spPr/>
        <p:txBody>
          <a:bodyPr>
            <a:normAutofit fontScale="92500" lnSpcReduction="10000"/>
          </a:bodyPr>
          <a:lstStyle/>
          <a:p>
            <a:r>
              <a:rPr lang="en-US" b="0" i="0" dirty="0">
                <a:solidFill>
                  <a:srgbClr val="161616"/>
                </a:solidFill>
                <a:effectLst/>
                <a:latin typeface="Segoe UI" panose="020B0502040204020203" pitchFamily="34" charset="0"/>
              </a:rPr>
              <a:t>Azure Cosmos DB for Apache Gremlin is a graph database service that can be used to store massive graphs with billions of vertices and edges. You can query the graphs with millisecond latency and evolve the graph structure easily. The API for Gremlin is built based on </a:t>
            </a:r>
            <a:r>
              <a:rPr lang="en-US" b="0" i="0" u="none" strike="noStrike" dirty="0">
                <a:effectLst/>
                <a:latin typeface="Segoe UI" panose="020B0502040204020203" pitchFamily="34" charset="0"/>
                <a:hlinkClick r:id="rId2"/>
              </a:rPr>
              <a:t>Apache </a:t>
            </a:r>
            <a:r>
              <a:rPr lang="en-US" b="0" i="0" u="none" strike="noStrike" dirty="0" err="1">
                <a:effectLst/>
                <a:latin typeface="Segoe UI" panose="020B0502040204020203" pitchFamily="34" charset="0"/>
                <a:hlinkClick r:id="rId2"/>
              </a:rPr>
              <a:t>TinkerPop</a:t>
            </a:r>
            <a:r>
              <a:rPr lang="en-US" b="0" i="0" dirty="0">
                <a:solidFill>
                  <a:srgbClr val="161616"/>
                </a:solidFill>
                <a:effectLst/>
                <a:latin typeface="Segoe UI" panose="020B0502040204020203" pitchFamily="34" charset="0"/>
              </a:rPr>
              <a:t>, a graph computing framework that uses the Gremlin query </a:t>
            </a:r>
            <a:r>
              <a:rPr lang="en-US" b="0" i="0" dirty="0" err="1">
                <a:solidFill>
                  <a:srgbClr val="161616"/>
                </a:solidFill>
                <a:effectLst/>
                <a:latin typeface="Segoe UI" panose="020B0502040204020203" pitchFamily="34" charset="0"/>
              </a:rPr>
              <a:t>languag</a:t>
            </a:r>
            <a:endParaRPr lang="en-IN" dirty="0"/>
          </a:p>
        </p:txBody>
      </p:sp>
      <p:sp>
        <p:nvSpPr>
          <p:cNvPr id="4" name="Content Placeholder 3">
            <a:extLst>
              <a:ext uri="{FF2B5EF4-FFF2-40B4-BE49-F238E27FC236}">
                <a16:creationId xmlns:a16="http://schemas.microsoft.com/office/drawing/2014/main" id="{E968FAE1-CF98-DECD-8054-A8204A1E3B03}"/>
              </a:ext>
            </a:extLst>
          </p:cNvPr>
          <p:cNvSpPr>
            <a:spLocks noGrp="1"/>
          </p:cNvSpPr>
          <p:nvPr>
            <p:ph sz="half" idx="2"/>
          </p:nvPr>
        </p:nvSpPr>
        <p:spPr/>
        <p:txBody>
          <a:bodyPr>
            <a:normAutofit fontScale="92500" lnSpcReduction="10000"/>
          </a:bodyPr>
          <a:lstStyle/>
          <a:p>
            <a:endParaRPr lang="en-IN"/>
          </a:p>
        </p:txBody>
      </p:sp>
    </p:spTree>
    <p:extLst>
      <p:ext uri="{BB962C8B-B14F-4D97-AF65-F5344CB8AC3E}">
        <p14:creationId xmlns:p14="http://schemas.microsoft.com/office/powerpoint/2010/main" val="421826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CE36-A7C0-5AAD-16C2-BDEB42BF4A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88E6C6-61ED-FA40-730A-7C15C188256C}"/>
              </a:ext>
            </a:extLst>
          </p:cNvPr>
          <p:cNvSpPr>
            <a:spLocks noGrp="1"/>
          </p:cNvSpPr>
          <p:nvPr>
            <p:ph sz="half" idx="1"/>
          </p:nvPr>
        </p:nvSpPr>
        <p:spPr/>
        <p:txBody>
          <a:bodyPr/>
          <a:lstStyle/>
          <a:p>
            <a:r>
              <a:rPr lang="en-US" b="0" i="0" dirty="0">
                <a:solidFill>
                  <a:srgbClr val="161616"/>
                </a:solidFill>
                <a:effectLst/>
                <a:latin typeface="Segoe UI" panose="020B0502040204020203" pitchFamily="34" charset="0"/>
              </a:rPr>
              <a:t>The API for Gremlin combines the power of graph database algorithms with highly scalable, managed infrastructure. This approach provides a unique and flexible solution to common data problems associated with inflexible or relational constraints.</a:t>
            </a:r>
            <a:endParaRPr lang="en-IN" dirty="0"/>
          </a:p>
        </p:txBody>
      </p:sp>
      <p:sp>
        <p:nvSpPr>
          <p:cNvPr id="4" name="Content Placeholder 3">
            <a:extLst>
              <a:ext uri="{FF2B5EF4-FFF2-40B4-BE49-F238E27FC236}">
                <a16:creationId xmlns:a16="http://schemas.microsoft.com/office/drawing/2014/main" id="{25798D34-BC76-52E8-2F7E-C8C3F4EADB5F}"/>
              </a:ext>
            </a:extLst>
          </p:cNvPr>
          <p:cNvSpPr>
            <a:spLocks noGrp="1"/>
          </p:cNvSpPr>
          <p:nvPr>
            <p:ph sz="half" idx="2"/>
          </p:nvPr>
        </p:nvSpPr>
        <p:spPr/>
        <p:txBody>
          <a:bodyPr/>
          <a:lstStyle/>
          <a:p>
            <a:endParaRPr lang="en-IN" dirty="0"/>
          </a:p>
        </p:txBody>
      </p:sp>
    </p:spTree>
    <p:extLst>
      <p:ext uri="{BB962C8B-B14F-4D97-AF65-F5344CB8AC3E}">
        <p14:creationId xmlns:p14="http://schemas.microsoft.com/office/powerpoint/2010/main" val="11247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1B5D-67A9-9B69-A04E-9D3C4F1AAB50}"/>
              </a:ext>
            </a:extLst>
          </p:cNvPr>
          <p:cNvSpPr>
            <a:spLocks noGrp="1"/>
          </p:cNvSpPr>
          <p:nvPr>
            <p:ph type="title"/>
          </p:nvPr>
        </p:nvSpPr>
        <p:spPr/>
        <p:txBody>
          <a:bodyPr>
            <a:normAutofit fontScale="90000"/>
          </a:bodyPr>
          <a:lstStyle/>
          <a:p>
            <a:r>
              <a:rPr lang="en-IN" b="1" i="0" dirty="0">
                <a:solidFill>
                  <a:srgbClr val="161616"/>
                </a:solidFill>
                <a:effectLst/>
                <a:latin typeface="Segoe UI" panose="020B0502040204020203" pitchFamily="34" charset="0"/>
              </a:rPr>
              <a:t>API for Gremlin benefits</a:t>
            </a:r>
            <a:br>
              <a:rPr lang="en-IN" b="1" i="0" dirty="0">
                <a:solidFill>
                  <a:srgbClr val="161616"/>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B56AEBBD-2C9B-DD02-E348-9BB8F50190FE}"/>
              </a:ext>
            </a:extLst>
          </p:cNvPr>
          <p:cNvSpPr>
            <a:spLocks noGrp="1"/>
          </p:cNvSpPr>
          <p:nvPr>
            <p:ph sz="half" idx="1"/>
          </p:nvPr>
        </p:nvSpPr>
        <p:spPr/>
        <p:txBody>
          <a:bodyPr>
            <a:normAutofit fontScale="85000" lnSpcReduction="20000"/>
          </a:bodyPr>
          <a:lstStyle/>
          <a:p>
            <a:r>
              <a:rPr lang="en-US" b="1" i="0" dirty="0">
                <a:solidFill>
                  <a:srgbClr val="161616"/>
                </a:solidFill>
                <a:effectLst/>
                <a:latin typeface="Segoe UI" panose="020B0502040204020203" pitchFamily="34" charset="0"/>
              </a:rPr>
              <a:t>Elastically scalable throughput and storage</a:t>
            </a:r>
            <a:r>
              <a:rPr lang="en-US" b="0" i="0" dirty="0">
                <a:solidFill>
                  <a:srgbClr val="161616"/>
                </a:solidFill>
                <a:effectLst/>
                <a:latin typeface="Segoe UI" panose="020B0502040204020203" pitchFamily="34" charset="0"/>
              </a:rPr>
              <a:t>: Graphs in the real world need to scale beyond the capacity of a single server. Azure Cosmos DB supports horizontally scalable graph databases that can have an unlimited size in terms of storage and provisioned throughput. As the graph database scale grows, the data will be automatically distributed using </a:t>
            </a:r>
            <a:r>
              <a:rPr lang="en-US" b="0" i="0" u="none" strike="noStrike" dirty="0">
                <a:solidFill>
                  <a:srgbClr val="161616"/>
                </a:solidFill>
                <a:effectLst/>
                <a:latin typeface="Segoe UI" panose="020B0502040204020203" pitchFamily="34" charset="0"/>
                <a:hlinkClick r:id="rId2"/>
              </a:rPr>
              <a:t>graph partitioning</a:t>
            </a:r>
            <a:r>
              <a:rPr lang="en-US" b="0" i="0" dirty="0">
                <a:solidFill>
                  <a:srgbClr val="161616"/>
                </a:solidFill>
                <a:effectLst/>
                <a:latin typeface="Segoe UI" panose="020B0502040204020203" pitchFamily="34" charset="0"/>
              </a:rPr>
              <a:t>.</a:t>
            </a:r>
          </a:p>
          <a:p>
            <a:endParaRPr lang="en-IN" dirty="0"/>
          </a:p>
        </p:txBody>
      </p:sp>
      <p:sp>
        <p:nvSpPr>
          <p:cNvPr id="4" name="Content Placeholder 3">
            <a:extLst>
              <a:ext uri="{FF2B5EF4-FFF2-40B4-BE49-F238E27FC236}">
                <a16:creationId xmlns:a16="http://schemas.microsoft.com/office/drawing/2014/main" id="{EA324B1A-8CE6-7DDF-A6F9-49789FB6D816}"/>
              </a:ext>
            </a:extLst>
          </p:cNvPr>
          <p:cNvSpPr>
            <a:spLocks noGrp="1"/>
          </p:cNvSpPr>
          <p:nvPr>
            <p:ph sz="half" idx="2"/>
          </p:nvPr>
        </p:nvSpPr>
        <p:spPr/>
        <p:txBody>
          <a:bodyPr>
            <a:normAutofit fontScale="85000" lnSpcReduction="20000"/>
          </a:bodyPr>
          <a:lstStyle/>
          <a:p>
            <a:r>
              <a:rPr lang="en-US" b="1" i="0" dirty="0">
                <a:solidFill>
                  <a:srgbClr val="161616"/>
                </a:solidFill>
                <a:effectLst/>
                <a:latin typeface="Segoe UI" panose="020B0502040204020203" pitchFamily="34" charset="0"/>
              </a:rPr>
              <a:t>Multi-region replication</a:t>
            </a:r>
            <a:r>
              <a:rPr lang="en-US" b="0" i="0" dirty="0">
                <a:solidFill>
                  <a:srgbClr val="161616"/>
                </a:solidFill>
                <a:effectLst/>
                <a:latin typeface="Segoe UI" panose="020B0502040204020203" pitchFamily="34" charset="0"/>
              </a:rPr>
              <a:t>: Azure Cosmos DB can automatically replicate your graph data to any Azure region worldwide. Global replication simplifies the development of applications that require global access to data. In addition to minimizing read and write latency anywhere around the world, Azure Cosmos DB provides automatic regional failover mechanism. This mechanism can ensure the continuity of your application in the rare case of a service interruption in a region.</a:t>
            </a:r>
          </a:p>
          <a:p>
            <a:endParaRPr lang="en-IN" dirty="0"/>
          </a:p>
        </p:txBody>
      </p:sp>
    </p:spTree>
    <p:extLst>
      <p:ext uri="{BB962C8B-B14F-4D97-AF65-F5344CB8AC3E}">
        <p14:creationId xmlns:p14="http://schemas.microsoft.com/office/powerpoint/2010/main" val="1815575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B19A-C5F8-A47B-FD7C-A7E783C4C0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AD3FF9-BEA4-0D65-AF8E-249860D3A75F}"/>
              </a:ext>
            </a:extLst>
          </p:cNvPr>
          <p:cNvSpPr>
            <a:spLocks noGrp="1"/>
          </p:cNvSpPr>
          <p:nvPr>
            <p:ph sz="half" idx="1"/>
          </p:nvPr>
        </p:nvSpPr>
        <p:spPr/>
        <p:txBody>
          <a:bodyPr>
            <a:normAutofit fontScale="62500" lnSpcReduction="20000"/>
          </a:bodyPr>
          <a:lstStyle/>
          <a:p>
            <a:r>
              <a:rPr lang="en-US" b="1" i="0" dirty="0">
                <a:solidFill>
                  <a:srgbClr val="161616"/>
                </a:solidFill>
                <a:effectLst/>
                <a:latin typeface="Segoe UI" panose="020B0502040204020203" pitchFamily="34" charset="0"/>
              </a:rPr>
              <a:t>Fast queries and traversals with the most widely adopted graph query standard</a:t>
            </a:r>
            <a:r>
              <a:rPr lang="en-US" b="0" i="0" dirty="0">
                <a:solidFill>
                  <a:srgbClr val="161616"/>
                </a:solidFill>
                <a:effectLst/>
                <a:latin typeface="Segoe UI" panose="020B0502040204020203" pitchFamily="34" charset="0"/>
              </a:rPr>
              <a:t>: Store heterogeneous vertices and edges and query them through a familiar Gremlin syntax. Gremlin is an imperative, functional query language that provides a rich interface to implement common graph algorithms. The API for Gremlin enables rich real-time queries and traversals without the need to specify schema hints, secondary indexes, or views. For more information, see </a:t>
            </a:r>
            <a:r>
              <a:rPr lang="en-US" b="0" i="0" u="none" strike="noStrike" dirty="0">
                <a:solidFill>
                  <a:srgbClr val="161616"/>
                </a:solidFill>
                <a:effectLst/>
                <a:latin typeface="Segoe UI" panose="020B0502040204020203" pitchFamily="34" charset="0"/>
                <a:hlinkClick r:id="rId2"/>
              </a:rPr>
              <a:t>query graphs by using Gremlin</a:t>
            </a:r>
            <a:r>
              <a:rPr lang="en-US" b="0" i="0" dirty="0">
                <a:solidFill>
                  <a:srgbClr val="161616"/>
                </a:solidFill>
                <a:effectLst/>
                <a:latin typeface="Segoe UI" panose="020B0502040204020203" pitchFamily="34" charset="0"/>
              </a:rPr>
              <a:t>.</a:t>
            </a:r>
          </a:p>
          <a:p>
            <a:endParaRPr lang="en-IN" dirty="0"/>
          </a:p>
        </p:txBody>
      </p:sp>
      <p:sp>
        <p:nvSpPr>
          <p:cNvPr id="4" name="Content Placeholder 3">
            <a:extLst>
              <a:ext uri="{FF2B5EF4-FFF2-40B4-BE49-F238E27FC236}">
                <a16:creationId xmlns:a16="http://schemas.microsoft.com/office/drawing/2014/main" id="{80AFC830-759A-CCDD-8DAC-F7CA59FC3BA1}"/>
              </a:ext>
            </a:extLst>
          </p:cNvPr>
          <p:cNvSpPr>
            <a:spLocks noGrp="1"/>
          </p:cNvSpPr>
          <p:nvPr>
            <p:ph sz="half" idx="2"/>
          </p:nvPr>
        </p:nvSpPr>
        <p:spPr/>
        <p:txBody>
          <a:bodyPr>
            <a:normAutofit fontScale="62500" lnSpcReduction="20000"/>
          </a:bodyPr>
          <a:lstStyle/>
          <a:p>
            <a:pPr algn="l">
              <a:buFont typeface="Arial" panose="020B0604020202020204" pitchFamily="34" charset="0"/>
              <a:buChar char="•"/>
            </a:pPr>
            <a:r>
              <a:rPr lang="en-US" b="1" i="0" dirty="0">
                <a:solidFill>
                  <a:srgbClr val="161616"/>
                </a:solidFill>
                <a:effectLst/>
                <a:latin typeface="Segoe UI" panose="020B0502040204020203" pitchFamily="34" charset="0"/>
              </a:rPr>
              <a:t>Compatibility with Apache </a:t>
            </a:r>
            <a:r>
              <a:rPr lang="en-US" b="1" i="0" dirty="0" err="1">
                <a:solidFill>
                  <a:srgbClr val="161616"/>
                </a:solidFill>
                <a:effectLst/>
                <a:latin typeface="Segoe UI" panose="020B0502040204020203" pitchFamily="34" charset="0"/>
              </a:rPr>
              <a:t>TinkerPop</a:t>
            </a:r>
            <a:r>
              <a:rPr lang="en-US" b="0" i="0" dirty="0">
                <a:solidFill>
                  <a:srgbClr val="161616"/>
                </a:solidFill>
                <a:effectLst/>
                <a:latin typeface="Segoe UI" panose="020B0502040204020203" pitchFamily="34" charset="0"/>
              </a:rPr>
              <a:t>: The API for Gremlin supports the </a:t>
            </a:r>
            <a:r>
              <a:rPr lang="en-US" b="0" i="0" u="none" strike="noStrike" dirty="0">
                <a:solidFill>
                  <a:srgbClr val="161616"/>
                </a:solidFill>
                <a:effectLst/>
                <a:latin typeface="Segoe UI" panose="020B0502040204020203" pitchFamily="34" charset="0"/>
                <a:hlinkClick r:id="rId3"/>
              </a:rPr>
              <a:t>open-source Apache </a:t>
            </a:r>
            <a:r>
              <a:rPr lang="en-US" b="0" i="0" u="none" strike="noStrike" dirty="0" err="1">
                <a:solidFill>
                  <a:srgbClr val="161616"/>
                </a:solidFill>
                <a:effectLst/>
                <a:latin typeface="Segoe UI" panose="020B0502040204020203" pitchFamily="34" charset="0"/>
                <a:hlinkClick r:id="rId3"/>
              </a:rPr>
              <a:t>TinkerPop</a:t>
            </a:r>
            <a:r>
              <a:rPr lang="en-US" b="0" i="0" u="none" strike="noStrike" dirty="0">
                <a:solidFill>
                  <a:srgbClr val="161616"/>
                </a:solidFill>
                <a:effectLst/>
                <a:latin typeface="Segoe UI" panose="020B0502040204020203" pitchFamily="34" charset="0"/>
                <a:hlinkClick r:id="rId3"/>
              </a:rPr>
              <a:t> standard</a:t>
            </a:r>
            <a:r>
              <a:rPr lang="en-US" b="0" i="0" dirty="0">
                <a:solidFill>
                  <a:srgbClr val="161616"/>
                </a:solidFill>
                <a:effectLst/>
                <a:latin typeface="Segoe UI" panose="020B0502040204020203" pitchFamily="34" charset="0"/>
              </a:rPr>
              <a:t>. The Apache </a:t>
            </a:r>
            <a:r>
              <a:rPr lang="en-US" b="0" i="0" dirty="0" err="1">
                <a:solidFill>
                  <a:srgbClr val="161616"/>
                </a:solidFill>
                <a:effectLst/>
                <a:latin typeface="Segoe UI" panose="020B0502040204020203" pitchFamily="34" charset="0"/>
              </a:rPr>
              <a:t>TinkerPop</a:t>
            </a:r>
            <a:r>
              <a:rPr lang="en-US" b="0" i="0" dirty="0">
                <a:solidFill>
                  <a:srgbClr val="161616"/>
                </a:solidFill>
                <a:effectLst/>
                <a:latin typeface="Segoe UI" panose="020B0502040204020203" pitchFamily="34" charset="0"/>
              </a:rPr>
              <a:t> standard has an ample ecosystem of applications and libraries that can be easily integrated with the API.</a:t>
            </a:r>
          </a:p>
          <a:p>
            <a:pPr algn="l">
              <a:buFont typeface="Arial" panose="020B0604020202020204" pitchFamily="34" charset="0"/>
              <a:buChar char="•"/>
            </a:pPr>
            <a:r>
              <a:rPr lang="en-US" b="1" i="0" dirty="0">
                <a:solidFill>
                  <a:srgbClr val="161616"/>
                </a:solidFill>
                <a:effectLst/>
                <a:latin typeface="Segoe UI" panose="020B0502040204020203" pitchFamily="34" charset="0"/>
              </a:rPr>
              <a:t>Tunable consistency levels</a:t>
            </a:r>
            <a:r>
              <a:rPr lang="en-US" b="0" i="0" dirty="0">
                <a:solidFill>
                  <a:srgbClr val="161616"/>
                </a:solidFill>
                <a:effectLst/>
                <a:latin typeface="Segoe UI" panose="020B0502040204020203" pitchFamily="34" charset="0"/>
              </a:rPr>
              <a:t>: Azure Cosmos DB provides five well-defined consistency levels to achieve the right tradeoff between consistency and performance for your application. For queries and read operations, Azure Cosmos DB offers five distinct consistency levels: strong, bounded-staleness, session, consistent prefix, and eventual. These granular, well-defined consistency levels allow you to make sound tradeoffs among consistency, availability, and latency. For more information, see </a:t>
            </a:r>
            <a:r>
              <a:rPr lang="en-US" b="0" i="0" u="none" strike="noStrike" dirty="0">
                <a:solidFill>
                  <a:srgbClr val="161616"/>
                </a:solidFill>
                <a:effectLst/>
                <a:latin typeface="Segoe UI" panose="020B0502040204020203" pitchFamily="34" charset="0"/>
                <a:hlinkClick r:id="rId4"/>
              </a:rPr>
              <a:t>tunable data consistency levels in Azure Cosmos DB</a:t>
            </a:r>
            <a:r>
              <a:rPr lang="en-US" b="0" i="0" dirty="0">
                <a:solidFill>
                  <a:srgbClr val="161616"/>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926354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954F-DC68-198B-2AD2-21F432A47776}"/>
              </a:ext>
            </a:extLst>
          </p:cNvPr>
          <p:cNvSpPr>
            <a:spLocks noGrp="1"/>
          </p:cNvSpPr>
          <p:nvPr>
            <p:ph type="title"/>
          </p:nvPr>
        </p:nvSpPr>
        <p:spPr/>
        <p:txBody>
          <a:bodyPr/>
          <a:lstStyle/>
          <a:p>
            <a:r>
              <a:rPr lang="en-IN" dirty="0"/>
              <a:t>Use Case</a:t>
            </a:r>
          </a:p>
        </p:txBody>
      </p:sp>
      <p:sp>
        <p:nvSpPr>
          <p:cNvPr id="3" name="Content Placeholder 2">
            <a:extLst>
              <a:ext uri="{FF2B5EF4-FFF2-40B4-BE49-F238E27FC236}">
                <a16:creationId xmlns:a16="http://schemas.microsoft.com/office/drawing/2014/main" id="{0F23FAEA-F40A-ED39-FCB3-965F81B7BDA7}"/>
              </a:ext>
            </a:extLst>
          </p:cNvPr>
          <p:cNvSpPr>
            <a:spLocks noGrp="1"/>
          </p:cNvSpPr>
          <p:nvPr>
            <p:ph sz="half" idx="1"/>
          </p:nvPr>
        </p:nvSpPr>
        <p:spPr/>
        <p:txBody>
          <a:bodyPr>
            <a:normAutofit fontScale="92500" lnSpcReduction="10000"/>
          </a:bodyPr>
          <a:lstStyle/>
          <a:p>
            <a:r>
              <a:rPr lang="en-US" b="1" i="0" dirty="0">
                <a:solidFill>
                  <a:srgbClr val="161616"/>
                </a:solidFill>
                <a:effectLst/>
                <a:latin typeface="Segoe UI" panose="020B0502040204020203" pitchFamily="34" charset="0"/>
              </a:rPr>
              <a:t>Social networks/Customer 365</a:t>
            </a:r>
            <a:r>
              <a:rPr lang="en-US" b="0" i="0" dirty="0">
                <a:solidFill>
                  <a:srgbClr val="161616"/>
                </a:solidFill>
                <a:effectLst/>
                <a:latin typeface="Segoe UI" panose="020B0502040204020203" pitchFamily="34" charset="0"/>
              </a:rPr>
              <a:t>: By combining data about your customers and their interactions with other people, you can develop personalized experiences, predict customer behavior, or connect people with others with similar interests. Azure Cosmos DB can be used to manage social networks and track customer preferences and data.</a:t>
            </a:r>
          </a:p>
          <a:p>
            <a:endParaRPr lang="en-IN" dirty="0"/>
          </a:p>
        </p:txBody>
      </p:sp>
      <p:sp>
        <p:nvSpPr>
          <p:cNvPr id="4" name="Content Placeholder 3">
            <a:extLst>
              <a:ext uri="{FF2B5EF4-FFF2-40B4-BE49-F238E27FC236}">
                <a16:creationId xmlns:a16="http://schemas.microsoft.com/office/drawing/2014/main" id="{D6495053-0DBD-130B-ED8C-CAAA7AB98211}"/>
              </a:ext>
            </a:extLst>
          </p:cNvPr>
          <p:cNvSpPr>
            <a:spLocks noGrp="1"/>
          </p:cNvSpPr>
          <p:nvPr>
            <p:ph sz="half" idx="2"/>
          </p:nvPr>
        </p:nvSpPr>
        <p:spPr/>
        <p:txBody>
          <a:bodyPr>
            <a:normAutofit fontScale="92500" lnSpcReduction="10000"/>
          </a:bodyPr>
          <a:lstStyle/>
          <a:p>
            <a:r>
              <a:rPr lang="en-US" b="1" i="0" dirty="0">
                <a:solidFill>
                  <a:srgbClr val="161616"/>
                </a:solidFill>
                <a:effectLst/>
                <a:latin typeface="Segoe UI" panose="020B0502040204020203" pitchFamily="34" charset="0"/>
              </a:rPr>
              <a:t>Recommendation engines</a:t>
            </a:r>
            <a:r>
              <a:rPr lang="en-US" b="0" i="0" dirty="0">
                <a:solidFill>
                  <a:srgbClr val="161616"/>
                </a:solidFill>
                <a:effectLst/>
                <a:latin typeface="Segoe UI" panose="020B0502040204020203" pitchFamily="34" charset="0"/>
              </a:rPr>
              <a:t>: This scenario is commonly used in the retail industry. By combining information about products, users, and user interactions, like purchasing, browsing, or rating an item, you can build customized recommendations. The low latency, elastic scale, and native graph support of Azure Cosmos DB is ideal for these scenarios.</a:t>
            </a:r>
          </a:p>
          <a:p>
            <a:endParaRPr lang="en-IN" dirty="0"/>
          </a:p>
        </p:txBody>
      </p:sp>
    </p:spTree>
    <p:extLst>
      <p:ext uri="{BB962C8B-B14F-4D97-AF65-F5344CB8AC3E}">
        <p14:creationId xmlns:p14="http://schemas.microsoft.com/office/powerpoint/2010/main" val="1973051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F68E-1666-C3F5-9059-44A4A01EC6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5A45E3-9C86-4EF4-C6C8-2B1AAAEF0D5A}"/>
              </a:ext>
            </a:extLst>
          </p:cNvPr>
          <p:cNvSpPr>
            <a:spLocks noGrp="1"/>
          </p:cNvSpPr>
          <p:nvPr>
            <p:ph sz="half" idx="1"/>
          </p:nvPr>
        </p:nvSpPr>
        <p:spPr/>
        <p:txBody>
          <a:bodyPr/>
          <a:lstStyle/>
          <a:p>
            <a:r>
              <a:rPr lang="en-US" b="1" i="0" dirty="0">
                <a:solidFill>
                  <a:srgbClr val="161616"/>
                </a:solidFill>
                <a:effectLst/>
                <a:latin typeface="Segoe UI" panose="020B0502040204020203" pitchFamily="34" charset="0"/>
              </a:rPr>
              <a:t>Geospatial</a:t>
            </a:r>
            <a:r>
              <a:rPr lang="en-US" b="0" i="0" dirty="0">
                <a:solidFill>
                  <a:srgbClr val="161616"/>
                </a:solidFill>
                <a:effectLst/>
                <a:latin typeface="Segoe UI" panose="020B0502040204020203" pitchFamily="34" charset="0"/>
              </a:rPr>
              <a:t>: Many applications in telecommunications, logistics, and travel planning need to find a location of interest within an area or locate the shortest/optimal route between two locations. Azure Cosmos DB is a natural fit for these problems.</a:t>
            </a:r>
          </a:p>
          <a:p>
            <a:endParaRPr lang="en-IN" dirty="0"/>
          </a:p>
        </p:txBody>
      </p:sp>
      <p:sp>
        <p:nvSpPr>
          <p:cNvPr id="4" name="Content Placeholder 3">
            <a:extLst>
              <a:ext uri="{FF2B5EF4-FFF2-40B4-BE49-F238E27FC236}">
                <a16:creationId xmlns:a16="http://schemas.microsoft.com/office/drawing/2014/main" id="{14918643-1E34-6018-6D68-1AD55F5DE3C0}"/>
              </a:ext>
            </a:extLst>
          </p:cNvPr>
          <p:cNvSpPr>
            <a:spLocks noGrp="1"/>
          </p:cNvSpPr>
          <p:nvPr>
            <p:ph sz="half" idx="2"/>
          </p:nvPr>
        </p:nvSpPr>
        <p:spPr/>
        <p:txBody>
          <a:bodyPr/>
          <a:lstStyle/>
          <a:p>
            <a:r>
              <a:rPr lang="en-US" b="1" i="0" dirty="0" err="1">
                <a:solidFill>
                  <a:srgbClr val="161616"/>
                </a:solidFill>
                <a:effectLst/>
                <a:latin typeface="Segoe UI" panose="020B0502040204020203" pitchFamily="34" charset="0"/>
              </a:rPr>
              <a:t>ternet</a:t>
            </a:r>
            <a:r>
              <a:rPr lang="en-US" b="1" i="0" dirty="0">
                <a:solidFill>
                  <a:srgbClr val="161616"/>
                </a:solidFill>
                <a:effectLst/>
                <a:latin typeface="Segoe UI" panose="020B0502040204020203" pitchFamily="34" charset="0"/>
              </a:rPr>
              <a:t> of Things</a:t>
            </a:r>
            <a:r>
              <a:rPr lang="en-US" b="0" i="0" dirty="0">
                <a:solidFill>
                  <a:srgbClr val="161616"/>
                </a:solidFill>
                <a:effectLst/>
                <a:latin typeface="Segoe UI" panose="020B0502040204020203" pitchFamily="34" charset="0"/>
              </a:rPr>
              <a:t>: With the network and connections between IoT devices modeled as a graph, you can build a better understanding of the state of your devices and assets. You also can learn how changes in one part of the network can potentially affect another part.</a:t>
            </a:r>
            <a:endParaRPr lang="en-IN" dirty="0"/>
          </a:p>
        </p:txBody>
      </p:sp>
    </p:spTree>
    <p:extLst>
      <p:ext uri="{BB962C8B-B14F-4D97-AF65-F5344CB8AC3E}">
        <p14:creationId xmlns:p14="http://schemas.microsoft.com/office/powerpoint/2010/main" val="1456386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36AD-B996-98C4-355B-1FA77E593F3E}"/>
              </a:ext>
            </a:extLst>
          </p:cNvPr>
          <p:cNvSpPr>
            <a:spLocks noGrp="1"/>
          </p:cNvSpPr>
          <p:nvPr>
            <p:ph type="title"/>
          </p:nvPr>
        </p:nvSpPr>
        <p:spPr/>
        <p:txBody>
          <a:bodyPr>
            <a:normAutofit fontScale="90000"/>
          </a:bodyPr>
          <a:lstStyle/>
          <a:p>
            <a:r>
              <a:rPr lang="en-IN" b="1" i="0" dirty="0">
                <a:solidFill>
                  <a:srgbClr val="161616"/>
                </a:solidFill>
                <a:effectLst/>
                <a:latin typeface="Segoe UI" panose="020B0502040204020203" pitchFamily="34" charset="0"/>
              </a:rPr>
              <a:t>Introduction to graph databases</a:t>
            </a:r>
            <a:br>
              <a:rPr lang="en-IN" b="1" i="0" dirty="0">
                <a:solidFill>
                  <a:srgbClr val="161616"/>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2ED6B152-8B6F-081B-F6AC-83C22A1DF54E}"/>
              </a:ext>
            </a:extLst>
          </p:cNvPr>
          <p:cNvSpPr>
            <a:spLocks noGrp="1"/>
          </p:cNvSpPr>
          <p:nvPr>
            <p:ph sz="half" idx="1"/>
          </p:nvPr>
        </p:nvSpPr>
        <p:spPr/>
        <p:txBody>
          <a:bodyPr>
            <a:normAutofit fontScale="85000" lnSpcReduction="20000"/>
          </a:bodyPr>
          <a:lstStyle/>
          <a:p>
            <a:pPr algn="l"/>
            <a:r>
              <a:rPr lang="en-US" b="0" i="0" dirty="0">
                <a:solidFill>
                  <a:srgbClr val="161616"/>
                </a:solidFill>
                <a:effectLst/>
                <a:latin typeface="Segoe UI" panose="020B0502040204020203" pitchFamily="34" charset="0"/>
              </a:rPr>
              <a:t>Data as it appears in the real world is naturally connected. Traditional data modeling focuses on defining entities separately and computing their relationships at runtime. While this model has its advantages, highly connected data can be challenging to manage under its constraints.</a:t>
            </a:r>
          </a:p>
          <a:p>
            <a:pPr algn="l"/>
            <a:r>
              <a:rPr lang="en-US" b="0" i="0" dirty="0">
                <a:solidFill>
                  <a:srgbClr val="161616"/>
                </a:solidFill>
                <a:effectLst/>
                <a:latin typeface="Segoe UI" panose="020B0502040204020203" pitchFamily="34" charset="0"/>
              </a:rPr>
              <a:t>A graph database approach relies on persisting relationships in the storage layer instead, which leads to highly efficient graph retrieval operations. The API for Gremlin supports the </a:t>
            </a:r>
            <a:r>
              <a:rPr lang="en-US" b="0" i="0" u="none" strike="noStrike" dirty="0">
                <a:solidFill>
                  <a:srgbClr val="161616"/>
                </a:solidFill>
                <a:effectLst/>
                <a:latin typeface="Segoe UI" panose="020B0502040204020203" pitchFamily="34" charset="0"/>
                <a:hlinkClick r:id="rId2"/>
              </a:rPr>
              <a:t>property graph model</a:t>
            </a:r>
            <a:r>
              <a:rPr lang="en-US" b="0" i="0" dirty="0">
                <a:solidFill>
                  <a:srgbClr val="161616"/>
                </a:solidFill>
                <a:effectLst/>
                <a:latin typeface="Segoe UI" panose="020B0502040204020203" pitchFamily="34" charset="0"/>
              </a:rPr>
              <a:t>.</a:t>
            </a:r>
          </a:p>
          <a:p>
            <a:endParaRPr lang="en-IN" dirty="0"/>
          </a:p>
        </p:txBody>
      </p:sp>
      <p:sp>
        <p:nvSpPr>
          <p:cNvPr id="4" name="Content Placeholder 3">
            <a:extLst>
              <a:ext uri="{FF2B5EF4-FFF2-40B4-BE49-F238E27FC236}">
                <a16:creationId xmlns:a16="http://schemas.microsoft.com/office/drawing/2014/main" id="{74A8EAB7-4083-7181-40C0-E5E1DA90D135}"/>
              </a:ext>
            </a:extLst>
          </p:cNvPr>
          <p:cNvSpPr>
            <a:spLocks noGrp="1"/>
          </p:cNvSpPr>
          <p:nvPr>
            <p:ph sz="half" idx="2"/>
          </p:nvPr>
        </p:nvSpPr>
        <p:spPr/>
        <p:txBody>
          <a:bodyPr>
            <a:normAutofit fontScale="85000" lnSpcReduction="20000"/>
          </a:bodyPr>
          <a:lstStyle/>
          <a:p>
            <a:endParaRPr lang="en-IN"/>
          </a:p>
        </p:txBody>
      </p:sp>
    </p:spTree>
    <p:extLst>
      <p:ext uri="{BB962C8B-B14F-4D97-AF65-F5344CB8AC3E}">
        <p14:creationId xmlns:p14="http://schemas.microsoft.com/office/powerpoint/2010/main" val="3914784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CEF9-6E52-44DC-AAFD-E4622F87E3B5}"/>
              </a:ext>
            </a:extLst>
          </p:cNvPr>
          <p:cNvSpPr>
            <a:spLocks noGrp="1"/>
          </p:cNvSpPr>
          <p:nvPr>
            <p:ph type="title"/>
          </p:nvPr>
        </p:nvSpPr>
        <p:spPr/>
        <p:txBody>
          <a:bodyPr/>
          <a:lstStyle/>
          <a:p>
            <a:endParaRPr lang="en-IN"/>
          </a:p>
        </p:txBody>
      </p:sp>
      <p:pic>
        <p:nvPicPr>
          <p:cNvPr id="1026" name="Picture 2" descr="Sample property graph showing persons, devices, and interests.">
            <a:extLst>
              <a:ext uri="{FF2B5EF4-FFF2-40B4-BE49-F238E27FC236}">
                <a16:creationId xmlns:a16="http://schemas.microsoft.com/office/drawing/2014/main" id="{F2EC3AC4-915C-6D96-5CB4-6B274335003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520890"/>
            <a:ext cx="9957318" cy="3938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15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A788-46CF-FDD6-351C-850BF0F591E0}"/>
              </a:ext>
            </a:extLst>
          </p:cNvPr>
          <p:cNvSpPr>
            <a:spLocks noGrp="1"/>
          </p:cNvSpPr>
          <p:nvPr>
            <p:ph type="title"/>
          </p:nvPr>
        </p:nvSpPr>
        <p:spPr/>
        <p:txBody>
          <a:bodyPr>
            <a:normAutofit fontScale="90000"/>
          </a:bodyPr>
          <a:lstStyle/>
          <a:p>
            <a:r>
              <a:rPr lang="en-US" b="0" i="0" dirty="0">
                <a:solidFill>
                  <a:srgbClr val="161616"/>
                </a:solidFill>
                <a:effectLst/>
                <a:latin typeface="Segoe UI" panose="020B0502040204020203" pitchFamily="34" charset="0"/>
              </a:rPr>
              <a:t>This graph has the following </a:t>
            </a:r>
            <a:r>
              <a:rPr lang="en-US" b="0" i="1" dirty="0">
                <a:solidFill>
                  <a:srgbClr val="161616"/>
                </a:solidFill>
                <a:effectLst/>
                <a:latin typeface="Segoe UI" panose="020B0502040204020203" pitchFamily="34" charset="0"/>
              </a:rPr>
              <a:t>vertex</a:t>
            </a:r>
            <a:r>
              <a:rPr lang="en-US" b="0" i="0" dirty="0">
                <a:solidFill>
                  <a:srgbClr val="161616"/>
                </a:solidFill>
                <a:effectLst/>
                <a:latin typeface="Segoe UI" panose="020B0502040204020203" pitchFamily="34" charset="0"/>
              </a:rPr>
              <a:t> types. These types are also called </a:t>
            </a:r>
            <a:r>
              <a:rPr lang="en-US" b="0" i="1" dirty="0">
                <a:solidFill>
                  <a:srgbClr val="161616"/>
                </a:solidFill>
                <a:effectLst/>
                <a:latin typeface="Segoe UI" panose="020B0502040204020203" pitchFamily="34" charset="0"/>
              </a:rPr>
              <a:t>labels</a:t>
            </a:r>
            <a:r>
              <a:rPr lang="en-US" b="0" i="0" dirty="0">
                <a:solidFill>
                  <a:srgbClr val="161616"/>
                </a:solidFill>
                <a:effectLst/>
                <a:latin typeface="Segoe UI" panose="020B0502040204020203" pitchFamily="34" charset="0"/>
              </a:rPr>
              <a:t> in Gremlin:</a:t>
            </a:r>
            <a:endParaRPr lang="en-IN" dirty="0"/>
          </a:p>
        </p:txBody>
      </p:sp>
      <p:sp>
        <p:nvSpPr>
          <p:cNvPr id="3" name="Content Placeholder 2">
            <a:extLst>
              <a:ext uri="{FF2B5EF4-FFF2-40B4-BE49-F238E27FC236}">
                <a16:creationId xmlns:a16="http://schemas.microsoft.com/office/drawing/2014/main" id="{FB051351-D066-2D17-1226-D98ADA85134F}"/>
              </a:ext>
            </a:extLst>
          </p:cNvPr>
          <p:cNvSpPr>
            <a:spLocks noGrp="1"/>
          </p:cNvSpPr>
          <p:nvPr>
            <p:ph sz="half" idx="1"/>
          </p:nvPr>
        </p:nvSpPr>
        <p:spPr/>
        <p:txBody>
          <a:bodyPr>
            <a:normAutofit fontScale="70000" lnSpcReduction="20000"/>
          </a:bodyPr>
          <a:lstStyle/>
          <a:p>
            <a:pPr algn="l">
              <a:buFont typeface="Arial" panose="020B0604020202020204" pitchFamily="34" charset="0"/>
              <a:buChar char="•"/>
            </a:pPr>
            <a:r>
              <a:rPr lang="en-US" b="1" i="0" dirty="0">
                <a:solidFill>
                  <a:srgbClr val="161616"/>
                </a:solidFill>
                <a:effectLst/>
                <a:latin typeface="Segoe UI" panose="020B0502040204020203" pitchFamily="34" charset="0"/>
              </a:rPr>
              <a:t>People</a:t>
            </a:r>
            <a:r>
              <a:rPr lang="en-US" b="0" i="0" dirty="0">
                <a:solidFill>
                  <a:srgbClr val="161616"/>
                </a:solidFill>
                <a:effectLst/>
                <a:latin typeface="Segoe UI" panose="020B0502040204020203" pitchFamily="34" charset="0"/>
              </a:rPr>
              <a:t>: The graph has three people; Robin, Thomas, and Ben.</a:t>
            </a:r>
          </a:p>
          <a:p>
            <a:pPr algn="l">
              <a:buFont typeface="Arial" panose="020B0604020202020204" pitchFamily="34" charset="0"/>
              <a:buChar char="•"/>
            </a:pPr>
            <a:r>
              <a:rPr lang="en-US" b="1" i="0" dirty="0">
                <a:solidFill>
                  <a:srgbClr val="161616"/>
                </a:solidFill>
                <a:effectLst/>
                <a:latin typeface="Segoe UI" panose="020B0502040204020203" pitchFamily="34" charset="0"/>
              </a:rPr>
              <a:t>Interests</a:t>
            </a:r>
            <a:r>
              <a:rPr lang="en-US" b="0" i="0" dirty="0">
                <a:solidFill>
                  <a:srgbClr val="161616"/>
                </a:solidFill>
                <a:effectLst/>
                <a:latin typeface="Segoe UI" panose="020B0502040204020203" pitchFamily="34" charset="0"/>
              </a:rPr>
              <a:t>: Their interests, in this example, include the game of Football.</a:t>
            </a:r>
          </a:p>
          <a:p>
            <a:pPr algn="l">
              <a:buFont typeface="Arial" panose="020B0604020202020204" pitchFamily="34" charset="0"/>
              <a:buChar char="•"/>
            </a:pPr>
            <a:r>
              <a:rPr lang="en-US" b="1" i="0" dirty="0">
                <a:solidFill>
                  <a:srgbClr val="161616"/>
                </a:solidFill>
                <a:effectLst/>
                <a:latin typeface="Segoe UI" panose="020B0502040204020203" pitchFamily="34" charset="0"/>
              </a:rPr>
              <a:t>Devices</a:t>
            </a:r>
            <a:r>
              <a:rPr lang="en-US" b="0" i="0" dirty="0">
                <a:solidFill>
                  <a:srgbClr val="161616"/>
                </a:solidFill>
                <a:effectLst/>
                <a:latin typeface="Segoe UI" panose="020B0502040204020203" pitchFamily="34" charset="0"/>
              </a:rPr>
              <a:t>: The devices that people use.</a:t>
            </a:r>
          </a:p>
          <a:p>
            <a:pPr algn="l">
              <a:buFont typeface="Arial" panose="020B0604020202020204" pitchFamily="34" charset="0"/>
              <a:buChar char="•"/>
            </a:pPr>
            <a:r>
              <a:rPr lang="en-US" b="1" i="0" dirty="0">
                <a:solidFill>
                  <a:srgbClr val="161616"/>
                </a:solidFill>
                <a:effectLst/>
                <a:latin typeface="Segoe UI" panose="020B0502040204020203" pitchFamily="34" charset="0"/>
              </a:rPr>
              <a:t>Operating Systems</a:t>
            </a:r>
            <a:r>
              <a:rPr lang="en-US" b="0" i="0" dirty="0">
                <a:solidFill>
                  <a:srgbClr val="161616"/>
                </a:solidFill>
                <a:effectLst/>
                <a:latin typeface="Segoe UI" panose="020B0502040204020203" pitchFamily="34" charset="0"/>
              </a:rPr>
              <a:t>: The operating systems that the devices run on.</a:t>
            </a:r>
          </a:p>
          <a:p>
            <a:pPr algn="l">
              <a:buFont typeface="Arial" panose="020B0604020202020204" pitchFamily="34" charset="0"/>
              <a:buChar char="•"/>
            </a:pPr>
            <a:r>
              <a:rPr lang="en-US" b="1" i="0" dirty="0">
                <a:solidFill>
                  <a:srgbClr val="161616"/>
                </a:solidFill>
                <a:effectLst/>
                <a:latin typeface="Segoe UI" panose="020B0502040204020203" pitchFamily="34" charset="0"/>
              </a:rPr>
              <a:t>Place</a:t>
            </a:r>
            <a:r>
              <a:rPr lang="en-US" b="0" i="0" dirty="0">
                <a:solidFill>
                  <a:srgbClr val="161616"/>
                </a:solidFill>
                <a:effectLst/>
                <a:latin typeface="Segoe UI" panose="020B0502040204020203" pitchFamily="34" charset="0"/>
              </a:rPr>
              <a:t>: The places from which the devices are accessed.</a:t>
            </a:r>
          </a:p>
          <a:p>
            <a:endParaRPr lang="en-IN" dirty="0"/>
          </a:p>
        </p:txBody>
      </p:sp>
      <p:sp>
        <p:nvSpPr>
          <p:cNvPr id="4" name="Content Placeholder 3">
            <a:extLst>
              <a:ext uri="{FF2B5EF4-FFF2-40B4-BE49-F238E27FC236}">
                <a16:creationId xmlns:a16="http://schemas.microsoft.com/office/drawing/2014/main" id="{833C78AD-FD2B-BA0F-E3BD-4199BC688DCD}"/>
              </a:ext>
            </a:extLst>
          </p:cNvPr>
          <p:cNvSpPr>
            <a:spLocks noGrp="1"/>
          </p:cNvSpPr>
          <p:nvPr>
            <p:ph sz="half" idx="2"/>
          </p:nvPr>
        </p:nvSpPr>
        <p:spPr/>
        <p:txBody>
          <a:bodyPr>
            <a:normAutofit fontScale="70000" lnSpcReduction="20000"/>
          </a:bodyPr>
          <a:lstStyle/>
          <a:p>
            <a:pPr algn="l"/>
            <a:r>
              <a:rPr lang="en-US" b="0" i="0" dirty="0">
                <a:solidFill>
                  <a:srgbClr val="161616"/>
                </a:solidFill>
                <a:effectLst/>
                <a:latin typeface="Segoe UI" panose="020B0502040204020203" pitchFamily="34" charset="0"/>
              </a:rPr>
              <a:t>We represent the relationships between these entities via the following </a:t>
            </a:r>
            <a:r>
              <a:rPr lang="en-US" b="0" i="1" dirty="0">
                <a:solidFill>
                  <a:srgbClr val="161616"/>
                </a:solidFill>
                <a:effectLst/>
                <a:latin typeface="Segoe UI" panose="020B0502040204020203" pitchFamily="34" charset="0"/>
              </a:rPr>
              <a:t>edge</a:t>
            </a:r>
            <a:r>
              <a:rPr lang="en-US" b="0" i="0" dirty="0">
                <a:solidFill>
                  <a:srgbClr val="161616"/>
                </a:solidFill>
                <a:effectLst/>
                <a:latin typeface="Segoe UI" panose="020B0502040204020203" pitchFamily="34" charset="0"/>
              </a:rPr>
              <a:t> types:</a:t>
            </a:r>
          </a:p>
          <a:p>
            <a:pPr algn="l">
              <a:buFont typeface="Arial" panose="020B0604020202020204" pitchFamily="34" charset="0"/>
              <a:buChar char="•"/>
            </a:pPr>
            <a:r>
              <a:rPr lang="en-US" b="1" i="0" dirty="0">
                <a:solidFill>
                  <a:srgbClr val="161616"/>
                </a:solidFill>
                <a:effectLst/>
                <a:latin typeface="Segoe UI" panose="020B0502040204020203" pitchFamily="34" charset="0"/>
              </a:rPr>
              <a:t>Knows</a:t>
            </a:r>
            <a:r>
              <a:rPr lang="en-US" b="0" i="0" dirty="0">
                <a:solidFill>
                  <a:srgbClr val="161616"/>
                </a:solidFill>
                <a:effectLst/>
                <a:latin typeface="Segoe UI" panose="020B0502040204020203" pitchFamily="34" charset="0"/>
              </a:rPr>
              <a:t>: Represent familiarity. For example, "Thomas knows Robin".</a:t>
            </a:r>
          </a:p>
          <a:p>
            <a:pPr algn="l">
              <a:buFont typeface="Arial" panose="020B0604020202020204" pitchFamily="34" charset="0"/>
              <a:buChar char="•"/>
            </a:pPr>
            <a:r>
              <a:rPr lang="en-US" b="1" i="0" dirty="0">
                <a:solidFill>
                  <a:srgbClr val="161616"/>
                </a:solidFill>
                <a:effectLst/>
                <a:latin typeface="Segoe UI" panose="020B0502040204020203" pitchFamily="34" charset="0"/>
              </a:rPr>
              <a:t>Interested</a:t>
            </a:r>
            <a:r>
              <a:rPr lang="en-US" b="0" i="0" dirty="0">
                <a:solidFill>
                  <a:srgbClr val="161616"/>
                </a:solidFill>
                <a:effectLst/>
                <a:latin typeface="Segoe UI" panose="020B0502040204020203" pitchFamily="34" charset="0"/>
              </a:rPr>
              <a:t>: Represent the interests of the people in our graph. For example, "Ben is interested in Football".</a:t>
            </a:r>
          </a:p>
          <a:p>
            <a:pPr algn="l">
              <a:buFont typeface="Arial" panose="020B0604020202020204" pitchFamily="34" charset="0"/>
              <a:buChar char="•"/>
            </a:pPr>
            <a:r>
              <a:rPr lang="en-US" b="1" i="0" dirty="0" err="1">
                <a:solidFill>
                  <a:srgbClr val="161616"/>
                </a:solidFill>
                <a:effectLst/>
                <a:latin typeface="Segoe UI" panose="020B0502040204020203" pitchFamily="34" charset="0"/>
              </a:rPr>
              <a:t>RunsOS</a:t>
            </a:r>
            <a:r>
              <a:rPr lang="en-US" b="0" i="0" dirty="0">
                <a:solidFill>
                  <a:srgbClr val="161616"/>
                </a:solidFill>
                <a:effectLst/>
                <a:latin typeface="Segoe UI" panose="020B0502040204020203" pitchFamily="34" charset="0"/>
              </a:rPr>
              <a:t>: Represent what OS a device runs. For example, "Laptop runs the Windows OS".</a:t>
            </a:r>
          </a:p>
          <a:p>
            <a:pPr algn="l">
              <a:buFont typeface="Arial" panose="020B0604020202020204" pitchFamily="34" charset="0"/>
              <a:buChar char="•"/>
            </a:pPr>
            <a:r>
              <a:rPr lang="en-US" b="1" i="0" dirty="0">
                <a:solidFill>
                  <a:srgbClr val="161616"/>
                </a:solidFill>
                <a:effectLst/>
                <a:latin typeface="Segoe UI" panose="020B0502040204020203" pitchFamily="34" charset="0"/>
              </a:rPr>
              <a:t>Uses</a:t>
            </a:r>
            <a:r>
              <a:rPr lang="en-US" b="0" i="0" dirty="0">
                <a:solidFill>
                  <a:srgbClr val="161616"/>
                </a:solidFill>
                <a:effectLst/>
                <a:latin typeface="Segoe UI" panose="020B0502040204020203" pitchFamily="34" charset="0"/>
              </a:rPr>
              <a:t>: Represent which device a person uses. For example, "Robin uses a Motorola phone with serial number 77".</a:t>
            </a:r>
          </a:p>
          <a:p>
            <a:pPr algn="l">
              <a:buFont typeface="Arial" panose="020B0604020202020204" pitchFamily="34" charset="0"/>
              <a:buChar char="•"/>
            </a:pPr>
            <a:r>
              <a:rPr lang="en-US" b="1" i="0" dirty="0">
                <a:solidFill>
                  <a:srgbClr val="161616"/>
                </a:solidFill>
                <a:effectLst/>
                <a:latin typeface="Segoe UI" panose="020B0502040204020203" pitchFamily="34" charset="0"/>
              </a:rPr>
              <a:t>Located</a:t>
            </a:r>
            <a:r>
              <a:rPr lang="en-US" b="0" i="0" dirty="0">
                <a:solidFill>
                  <a:srgbClr val="161616"/>
                </a:solidFill>
                <a:effectLst/>
                <a:latin typeface="Segoe UI" panose="020B0502040204020203" pitchFamily="34" charset="0"/>
              </a:rPr>
              <a:t>: Represent the location from which the devices are accessed.</a:t>
            </a:r>
          </a:p>
          <a:p>
            <a:endParaRPr lang="en-IN" dirty="0"/>
          </a:p>
        </p:txBody>
      </p:sp>
    </p:spTree>
    <p:extLst>
      <p:ext uri="{BB962C8B-B14F-4D97-AF65-F5344CB8AC3E}">
        <p14:creationId xmlns:p14="http://schemas.microsoft.com/office/powerpoint/2010/main" val="420143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D2DB-B67B-EB1A-556E-9FD7FB72883A}"/>
              </a:ext>
            </a:extLst>
          </p:cNvPr>
          <p:cNvSpPr>
            <a:spLocks noGrp="1"/>
          </p:cNvSpPr>
          <p:nvPr>
            <p:ph type="title"/>
          </p:nvPr>
        </p:nvSpPr>
        <p:spPr/>
        <p:txBody>
          <a:bodyPr/>
          <a:lstStyle/>
          <a:p>
            <a:r>
              <a:rPr lang="en-IN" dirty="0"/>
              <a:t>Features</a:t>
            </a:r>
          </a:p>
        </p:txBody>
      </p:sp>
      <p:sp>
        <p:nvSpPr>
          <p:cNvPr id="3" name="Text Placeholder 2">
            <a:extLst>
              <a:ext uri="{FF2B5EF4-FFF2-40B4-BE49-F238E27FC236}">
                <a16:creationId xmlns:a16="http://schemas.microsoft.com/office/drawing/2014/main" id="{F8A24369-9E15-806A-3A3E-748A591FA720}"/>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B99C30C6-FEC1-438D-FDF2-3679219E2F1F}"/>
              </a:ext>
            </a:extLst>
          </p:cNvPr>
          <p:cNvSpPr>
            <a:spLocks noGrp="1"/>
          </p:cNvSpPr>
          <p:nvPr>
            <p:ph sz="half" idx="2"/>
          </p:nvPr>
        </p:nvSpPr>
        <p:spPr/>
        <p:txBody>
          <a:bodyPr/>
          <a:lstStyle/>
          <a:p>
            <a:r>
              <a:rPr lang="en-IN" dirty="0"/>
              <a:t>Fully managed no </a:t>
            </a:r>
            <a:r>
              <a:rPr lang="en-IN" dirty="0" err="1"/>
              <a:t>sql</a:t>
            </a:r>
            <a:r>
              <a:rPr lang="en-IN" dirty="0"/>
              <a:t>, Relational DB</a:t>
            </a:r>
          </a:p>
          <a:p>
            <a:r>
              <a:rPr lang="en-IN" dirty="0"/>
              <a:t>Distributed Database-Multi Region data distribution</a:t>
            </a:r>
          </a:p>
          <a:p>
            <a:r>
              <a:rPr lang="en-IN" dirty="0"/>
              <a:t>Single Digit Millisecond response time</a:t>
            </a:r>
          </a:p>
          <a:p>
            <a:r>
              <a:rPr lang="en-IN" dirty="0" err="1"/>
              <a:t>Guranteed</a:t>
            </a:r>
            <a:r>
              <a:rPr lang="en-IN" dirty="0"/>
              <a:t> speed at any scale</a:t>
            </a:r>
          </a:p>
          <a:p>
            <a:r>
              <a:rPr lang="en-IN" dirty="0"/>
              <a:t>Serverless architecture</a:t>
            </a:r>
          </a:p>
        </p:txBody>
      </p:sp>
      <p:sp>
        <p:nvSpPr>
          <p:cNvPr id="5" name="Text Placeholder 4">
            <a:extLst>
              <a:ext uri="{FF2B5EF4-FFF2-40B4-BE49-F238E27FC236}">
                <a16:creationId xmlns:a16="http://schemas.microsoft.com/office/drawing/2014/main" id="{19854CD9-E9CA-79E6-33A9-FA20D8DF6A8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388E0824-9835-C554-D2BC-9D0371FEC903}"/>
              </a:ext>
            </a:extLst>
          </p:cNvPr>
          <p:cNvSpPr>
            <a:spLocks noGrp="1"/>
          </p:cNvSpPr>
          <p:nvPr>
            <p:ph sz="quarter" idx="4"/>
          </p:nvPr>
        </p:nvSpPr>
        <p:spPr/>
        <p:txBody>
          <a:bodyPr/>
          <a:lstStyle/>
          <a:p>
            <a:r>
              <a:rPr lang="en-IN" dirty="0" err="1"/>
              <a:t>Highle</a:t>
            </a:r>
            <a:r>
              <a:rPr lang="en-IN" dirty="0"/>
              <a:t> Scalable </a:t>
            </a:r>
          </a:p>
          <a:p>
            <a:r>
              <a:rPr lang="en-IN" dirty="0"/>
              <a:t>Unlimited scale for both storage and compute</a:t>
            </a:r>
          </a:p>
          <a:p>
            <a:r>
              <a:rPr lang="en-IN" dirty="0"/>
              <a:t>No Operation Overhead and No </a:t>
            </a:r>
            <a:r>
              <a:rPr lang="en-IN" dirty="0" err="1"/>
              <a:t>shcema</a:t>
            </a:r>
            <a:r>
              <a:rPr lang="en-IN" dirty="0"/>
              <a:t> Index</a:t>
            </a:r>
          </a:p>
          <a:p>
            <a:r>
              <a:rPr lang="en-IN" dirty="0"/>
              <a:t>Business Continuity with high sla of 99.999% @ 10 Ms latency</a:t>
            </a:r>
          </a:p>
          <a:p>
            <a:r>
              <a:rPr lang="en-IN" dirty="0"/>
              <a:t>Enterprise Grade Security</a:t>
            </a:r>
          </a:p>
        </p:txBody>
      </p:sp>
    </p:spTree>
    <p:extLst>
      <p:ext uri="{BB962C8B-B14F-4D97-AF65-F5344CB8AC3E}">
        <p14:creationId xmlns:p14="http://schemas.microsoft.com/office/powerpoint/2010/main" val="184136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AFAA-4417-6439-FF95-6614EFE9B276}"/>
              </a:ext>
            </a:extLst>
          </p:cNvPr>
          <p:cNvSpPr>
            <a:spLocks noGrp="1"/>
          </p:cNvSpPr>
          <p:nvPr>
            <p:ph type="title"/>
          </p:nvPr>
        </p:nvSpPr>
        <p:spPr/>
        <p:txBody>
          <a:bodyPr/>
          <a:lstStyle/>
          <a:p>
            <a:r>
              <a:rPr lang="en-IN" dirty="0" err="1"/>
              <a:t>Cont</a:t>
            </a:r>
            <a:r>
              <a:rPr lang="en-IN" dirty="0"/>
              <a:t>…</a:t>
            </a:r>
          </a:p>
        </p:txBody>
      </p:sp>
      <p:sp>
        <p:nvSpPr>
          <p:cNvPr id="3" name="Text Placeholder 2">
            <a:extLst>
              <a:ext uri="{FF2B5EF4-FFF2-40B4-BE49-F238E27FC236}">
                <a16:creationId xmlns:a16="http://schemas.microsoft.com/office/drawing/2014/main" id="{E740A6E9-4FF4-C9FD-E944-D31983523F7B}"/>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FC49018C-0674-F570-691F-E78F0225DFE7}"/>
              </a:ext>
            </a:extLst>
          </p:cNvPr>
          <p:cNvSpPr>
            <a:spLocks noGrp="1"/>
          </p:cNvSpPr>
          <p:nvPr>
            <p:ph sz="half" idx="2"/>
          </p:nvPr>
        </p:nvSpPr>
        <p:spPr/>
        <p:txBody>
          <a:bodyPr/>
          <a:lstStyle/>
          <a:p>
            <a:r>
              <a:rPr lang="en-IN" dirty="0"/>
              <a:t>Low Latency and High Availability</a:t>
            </a:r>
          </a:p>
          <a:p>
            <a:r>
              <a:rPr lang="en-IN" dirty="0"/>
              <a:t>Open Source </a:t>
            </a:r>
            <a:r>
              <a:rPr lang="en-IN" dirty="0" err="1"/>
              <a:t>Api</a:t>
            </a:r>
            <a:endParaRPr lang="en-IN" dirty="0"/>
          </a:p>
          <a:p>
            <a:r>
              <a:rPr lang="en-IN" dirty="0"/>
              <a:t>SDK for popular language</a:t>
            </a:r>
          </a:p>
          <a:p>
            <a:r>
              <a:rPr lang="en-IN" dirty="0"/>
              <a:t>Capacity management</a:t>
            </a:r>
          </a:p>
          <a:p>
            <a:r>
              <a:rPr lang="en-IN" dirty="0"/>
              <a:t>Azure synapse link for azure cosmos DB</a:t>
            </a:r>
          </a:p>
        </p:txBody>
      </p:sp>
      <p:sp>
        <p:nvSpPr>
          <p:cNvPr id="5" name="Text Placeholder 4">
            <a:extLst>
              <a:ext uri="{FF2B5EF4-FFF2-40B4-BE49-F238E27FC236}">
                <a16:creationId xmlns:a16="http://schemas.microsoft.com/office/drawing/2014/main" id="{C20FB03B-7C5A-EF2A-A45E-2016FDAF1525}"/>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2A239764-FA5F-E92B-B63B-AEBBD313AE11}"/>
              </a:ext>
            </a:extLst>
          </p:cNvPr>
          <p:cNvSpPr>
            <a:spLocks noGrp="1"/>
          </p:cNvSpPr>
          <p:nvPr>
            <p:ph sz="quarter" idx="4"/>
          </p:nvPr>
        </p:nvSpPr>
        <p:spPr/>
        <p:txBody>
          <a:bodyPr/>
          <a:lstStyle/>
          <a:p>
            <a:r>
              <a:rPr lang="en-IN" dirty="0"/>
              <a:t>Different Consistent level like strong eventually, </a:t>
            </a:r>
            <a:r>
              <a:rPr lang="en-IN" dirty="0" err="1"/>
              <a:t>consisten</a:t>
            </a:r>
            <a:r>
              <a:rPr lang="en-IN" dirty="0"/>
              <a:t> </a:t>
            </a:r>
            <a:r>
              <a:rPr lang="en-IN" dirty="0" err="1"/>
              <a:t>prefix,session</a:t>
            </a:r>
            <a:r>
              <a:rPr lang="en-IN" dirty="0"/>
              <a:t> bound staleness supported</a:t>
            </a:r>
          </a:p>
        </p:txBody>
      </p:sp>
    </p:spTree>
    <p:extLst>
      <p:ext uri="{BB962C8B-B14F-4D97-AF65-F5344CB8AC3E}">
        <p14:creationId xmlns:p14="http://schemas.microsoft.com/office/powerpoint/2010/main" val="382386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0FA2-B257-5315-A3A2-0F9C4E071517}"/>
              </a:ext>
            </a:extLst>
          </p:cNvPr>
          <p:cNvSpPr>
            <a:spLocks noGrp="1"/>
          </p:cNvSpPr>
          <p:nvPr>
            <p:ph type="title"/>
          </p:nvPr>
        </p:nvSpPr>
        <p:spPr/>
        <p:txBody>
          <a:bodyPr/>
          <a:lstStyle/>
          <a:p>
            <a:r>
              <a:rPr lang="en-IN" dirty="0"/>
              <a:t>API in Cosmos DB</a:t>
            </a:r>
          </a:p>
        </p:txBody>
      </p:sp>
      <p:sp>
        <p:nvSpPr>
          <p:cNvPr id="3" name="Content Placeholder 2">
            <a:extLst>
              <a:ext uri="{FF2B5EF4-FFF2-40B4-BE49-F238E27FC236}">
                <a16:creationId xmlns:a16="http://schemas.microsoft.com/office/drawing/2014/main" id="{EFF4008E-02BD-1225-4665-885EC9B285AE}"/>
              </a:ext>
            </a:extLst>
          </p:cNvPr>
          <p:cNvSpPr>
            <a:spLocks noGrp="1"/>
          </p:cNvSpPr>
          <p:nvPr>
            <p:ph sz="half" idx="1"/>
          </p:nvPr>
        </p:nvSpPr>
        <p:spPr/>
        <p:txBody>
          <a:bodyPr/>
          <a:lstStyle/>
          <a:p>
            <a:r>
              <a:rPr lang="en-IN" dirty="0"/>
              <a:t>No SQL </a:t>
            </a:r>
            <a:r>
              <a:rPr lang="en-IN" dirty="0" err="1"/>
              <a:t>MongoDb</a:t>
            </a:r>
            <a:r>
              <a:rPr lang="en-IN" dirty="0"/>
              <a:t> PostgreSQL Apache Casandra Apache </a:t>
            </a:r>
            <a:r>
              <a:rPr lang="en-IN" dirty="0" err="1"/>
              <a:t>Gramlin</a:t>
            </a:r>
            <a:r>
              <a:rPr lang="en-IN" dirty="0"/>
              <a:t> Table</a:t>
            </a:r>
          </a:p>
        </p:txBody>
      </p:sp>
      <p:sp>
        <p:nvSpPr>
          <p:cNvPr id="4" name="Content Placeholder 3">
            <a:extLst>
              <a:ext uri="{FF2B5EF4-FFF2-40B4-BE49-F238E27FC236}">
                <a16:creationId xmlns:a16="http://schemas.microsoft.com/office/drawing/2014/main" id="{4146CF55-6B34-CE42-315A-23EA2D62CF3A}"/>
              </a:ext>
            </a:extLst>
          </p:cNvPr>
          <p:cNvSpPr>
            <a:spLocks noGrp="1"/>
          </p:cNvSpPr>
          <p:nvPr>
            <p:ph sz="half" idx="2"/>
          </p:nvPr>
        </p:nvSpPr>
        <p:spPr/>
        <p:txBody>
          <a:bodyPr/>
          <a:lstStyle/>
          <a:p>
            <a:r>
              <a:rPr lang="en-IN" dirty="0"/>
              <a:t>Model real world data</a:t>
            </a:r>
          </a:p>
          <a:p>
            <a:r>
              <a:rPr lang="en-IN" dirty="0"/>
              <a:t>Less management highly scalable</a:t>
            </a:r>
          </a:p>
          <a:p>
            <a:r>
              <a:rPr lang="en-IN" dirty="0"/>
              <a:t>Use ecosystem tools and skill</a:t>
            </a:r>
          </a:p>
          <a:p>
            <a:r>
              <a:rPr lang="en-IN" dirty="0"/>
              <a:t>All the </a:t>
            </a:r>
            <a:r>
              <a:rPr lang="en-IN" dirty="0" err="1"/>
              <a:t>api</a:t>
            </a:r>
            <a:r>
              <a:rPr lang="en-IN" dirty="0"/>
              <a:t> offer </a:t>
            </a:r>
            <a:r>
              <a:rPr lang="en-IN" dirty="0" err="1"/>
              <a:t>Automatica</a:t>
            </a:r>
            <a:r>
              <a:rPr lang="en-IN" dirty="0"/>
              <a:t> scaling Flexibility and Performance </a:t>
            </a:r>
            <a:r>
              <a:rPr lang="en-IN" dirty="0" err="1"/>
              <a:t>gurantees</a:t>
            </a:r>
            <a:endParaRPr lang="en-IN" dirty="0"/>
          </a:p>
          <a:p>
            <a:r>
              <a:rPr lang="en-IN" dirty="0"/>
              <a:t>There no one best </a:t>
            </a:r>
            <a:r>
              <a:rPr lang="en-IN" dirty="0" err="1"/>
              <a:t>APi</a:t>
            </a:r>
            <a:endParaRPr lang="en-IN" dirty="0"/>
          </a:p>
        </p:txBody>
      </p:sp>
    </p:spTree>
    <p:extLst>
      <p:ext uri="{BB962C8B-B14F-4D97-AF65-F5344CB8AC3E}">
        <p14:creationId xmlns:p14="http://schemas.microsoft.com/office/powerpoint/2010/main" val="207092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2A51-02D1-0DA2-9A35-B56C6248F961}"/>
              </a:ext>
            </a:extLst>
          </p:cNvPr>
          <p:cNvSpPr>
            <a:spLocks noGrp="1"/>
          </p:cNvSpPr>
          <p:nvPr>
            <p:ph type="title"/>
          </p:nvPr>
        </p:nvSpPr>
        <p:spPr/>
        <p:txBody>
          <a:bodyPr/>
          <a:lstStyle/>
          <a:p>
            <a:r>
              <a:rPr lang="en-IN" dirty="0"/>
              <a:t>How to </a:t>
            </a:r>
            <a:r>
              <a:rPr lang="en-IN" dirty="0" err="1"/>
              <a:t>Chosse</a:t>
            </a:r>
            <a:r>
              <a:rPr lang="en-IN" dirty="0"/>
              <a:t> Cosmos DB API</a:t>
            </a:r>
          </a:p>
        </p:txBody>
      </p:sp>
      <p:pic>
        <p:nvPicPr>
          <p:cNvPr id="11" name="Content Placeholder 10">
            <a:extLst>
              <a:ext uri="{FF2B5EF4-FFF2-40B4-BE49-F238E27FC236}">
                <a16:creationId xmlns:a16="http://schemas.microsoft.com/office/drawing/2014/main" id="{5BBA2CCB-A226-613E-142A-C86C216B2A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2613651"/>
            <a:ext cx="10274559" cy="3879223"/>
          </a:xfrm>
        </p:spPr>
      </p:pic>
    </p:spTree>
    <p:extLst>
      <p:ext uri="{BB962C8B-B14F-4D97-AF65-F5344CB8AC3E}">
        <p14:creationId xmlns:p14="http://schemas.microsoft.com/office/powerpoint/2010/main" val="23732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99A1-C7B6-BF05-C010-576ABC8C0CC0}"/>
              </a:ext>
            </a:extLst>
          </p:cNvPr>
          <p:cNvSpPr>
            <a:spLocks noGrp="1"/>
          </p:cNvSpPr>
          <p:nvPr>
            <p:ph type="title"/>
          </p:nvPr>
        </p:nvSpPr>
        <p:spPr/>
        <p:txBody>
          <a:bodyPr/>
          <a:lstStyle/>
          <a:p>
            <a:r>
              <a:rPr lang="en-IN" dirty="0"/>
              <a:t>Why No SQL Database</a:t>
            </a:r>
          </a:p>
        </p:txBody>
      </p:sp>
      <p:sp>
        <p:nvSpPr>
          <p:cNvPr id="3" name="Content Placeholder 2">
            <a:extLst>
              <a:ext uri="{FF2B5EF4-FFF2-40B4-BE49-F238E27FC236}">
                <a16:creationId xmlns:a16="http://schemas.microsoft.com/office/drawing/2014/main" id="{B9D22B88-5050-C18B-5149-F27014443157}"/>
              </a:ext>
            </a:extLst>
          </p:cNvPr>
          <p:cNvSpPr>
            <a:spLocks noGrp="1"/>
          </p:cNvSpPr>
          <p:nvPr>
            <p:ph sz="half" idx="1"/>
          </p:nvPr>
        </p:nvSpPr>
        <p:spPr/>
        <p:txBody>
          <a:bodyPr/>
          <a:lstStyle/>
          <a:p>
            <a:r>
              <a:rPr lang="en-IN" dirty="0"/>
              <a:t>Need of Modern App</a:t>
            </a:r>
          </a:p>
          <a:p>
            <a:r>
              <a:rPr lang="en-IN" dirty="0"/>
              <a:t>High Volume of data</a:t>
            </a:r>
          </a:p>
          <a:p>
            <a:r>
              <a:rPr lang="en-IN" dirty="0"/>
              <a:t>Data with different source and forms</a:t>
            </a:r>
          </a:p>
          <a:p>
            <a:r>
              <a:rPr lang="en-IN" dirty="0"/>
              <a:t>Dynamic data schemas</a:t>
            </a:r>
          </a:p>
          <a:p>
            <a:r>
              <a:rPr lang="en-IN" dirty="0"/>
              <a:t>High velocity and real time data</a:t>
            </a:r>
          </a:p>
        </p:txBody>
      </p:sp>
      <p:sp>
        <p:nvSpPr>
          <p:cNvPr id="4" name="Content Placeholder 3">
            <a:extLst>
              <a:ext uri="{FF2B5EF4-FFF2-40B4-BE49-F238E27FC236}">
                <a16:creationId xmlns:a16="http://schemas.microsoft.com/office/drawing/2014/main" id="{766DCBE7-01A2-3D67-8D7D-6A7D214B4F6D}"/>
              </a:ext>
            </a:extLst>
          </p:cNvPr>
          <p:cNvSpPr>
            <a:spLocks noGrp="1"/>
          </p:cNvSpPr>
          <p:nvPr>
            <p:ph sz="half" idx="2"/>
          </p:nvPr>
        </p:nvSpPr>
        <p:spPr/>
        <p:txBody>
          <a:bodyPr/>
          <a:lstStyle/>
          <a:p>
            <a:r>
              <a:rPr lang="en-IN" dirty="0"/>
              <a:t>Common characteristics</a:t>
            </a:r>
          </a:p>
          <a:p>
            <a:r>
              <a:rPr lang="en-IN" dirty="0"/>
              <a:t>Data store is non relational</a:t>
            </a:r>
          </a:p>
          <a:p>
            <a:r>
              <a:rPr lang="en-IN" dirty="0"/>
              <a:t>Design for scale out</a:t>
            </a:r>
          </a:p>
          <a:p>
            <a:r>
              <a:rPr lang="en-IN" dirty="0"/>
              <a:t>Do not enforce a specific schema</a:t>
            </a:r>
          </a:p>
          <a:p>
            <a:r>
              <a:rPr lang="en-IN" dirty="0"/>
              <a:t>Horizontal scalable</a:t>
            </a:r>
          </a:p>
        </p:txBody>
      </p:sp>
    </p:spTree>
    <p:extLst>
      <p:ext uri="{BB962C8B-B14F-4D97-AF65-F5344CB8AC3E}">
        <p14:creationId xmlns:p14="http://schemas.microsoft.com/office/powerpoint/2010/main" val="189867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72A-213F-2A48-6240-12ED57CF702C}"/>
              </a:ext>
            </a:extLst>
          </p:cNvPr>
          <p:cNvSpPr>
            <a:spLocks noGrp="1"/>
          </p:cNvSpPr>
          <p:nvPr>
            <p:ph type="title"/>
          </p:nvPr>
        </p:nvSpPr>
        <p:spPr/>
        <p:txBody>
          <a:bodyPr/>
          <a:lstStyle/>
          <a:p>
            <a:r>
              <a:rPr lang="en-IN" dirty="0"/>
              <a:t>NO SQL Data Model</a:t>
            </a:r>
          </a:p>
        </p:txBody>
      </p:sp>
      <p:sp>
        <p:nvSpPr>
          <p:cNvPr id="3" name="Content Placeholder 2">
            <a:extLst>
              <a:ext uri="{FF2B5EF4-FFF2-40B4-BE49-F238E27FC236}">
                <a16:creationId xmlns:a16="http://schemas.microsoft.com/office/drawing/2014/main" id="{61939A45-5A3B-8DC5-015E-5E516C608E45}"/>
              </a:ext>
            </a:extLst>
          </p:cNvPr>
          <p:cNvSpPr>
            <a:spLocks noGrp="1"/>
          </p:cNvSpPr>
          <p:nvPr>
            <p:ph sz="half" idx="1"/>
          </p:nvPr>
        </p:nvSpPr>
        <p:spPr/>
        <p:txBody>
          <a:bodyPr/>
          <a:lstStyle/>
          <a:p>
            <a:r>
              <a:rPr lang="en-US" b="0" i="0" dirty="0">
                <a:solidFill>
                  <a:srgbClr val="273239"/>
                </a:solidFill>
                <a:effectLst/>
                <a:latin typeface="-apple-system"/>
              </a:rPr>
              <a:t>In general, there are four different types of data models in NoSQL. They are as follows and we will discuss them one by one.</a:t>
            </a:r>
            <a:endParaRPr lang="en-IN" dirty="0"/>
          </a:p>
        </p:txBody>
      </p:sp>
      <p:sp>
        <p:nvSpPr>
          <p:cNvPr id="8" name="Content Placeholder 7">
            <a:extLst>
              <a:ext uri="{FF2B5EF4-FFF2-40B4-BE49-F238E27FC236}">
                <a16:creationId xmlns:a16="http://schemas.microsoft.com/office/drawing/2014/main" id="{541F95ED-D51E-9AE7-EB1B-DA69EC743F49}"/>
              </a:ext>
            </a:extLst>
          </p:cNvPr>
          <p:cNvSpPr>
            <a:spLocks noGrp="1"/>
          </p:cNvSpPr>
          <p:nvPr>
            <p:ph sz="half" idx="2"/>
          </p:nvPr>
        </p:nvSpPr>
        <p:spPr/>
        <p:txBody>
          <a:bodyPr/>
          <a:lstStyle/>
          <a:p>
            <a:r>
              <a:rPr lang="en-IN" dirty="0"/>
              <a:t>Key value Store</a:t>
            </a:r>
          </a:p>
          <a:p>
            <a:r>
              <a:rPr lang="en-IN" dirty="0"/>
              <a:t>Document based</a:t>
            </a:r>
          </a:p>
          <a:p>
            <a:r>
              <a:rPr lang="en-IN" dirty="0"/>
              <a:t>Column based</a:t>
            </a:r>
          </a:p>
          <a:p>
            <a:r>
              <a:rPr lang="en-IN" dirty="0"/>
              <a:t>Graph based </a:t>
            </a:r>
          </a:p>
        </p:txBody>
      </p:sp>
    </p:spTree>
    <p:extLst>
      <p:ext uri="{BB962C8B-B14F-4D97-AF65-F5344CB8AC3E}">
        <p14:creationId xmlns:p14="http://schemas.microsoft.com/office/powerpoint/2010/main" val="281490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BAFC-8FEB-07F9-412C-F776C36AA79C}"/>
              </a:ext>
            </a:extLst>
          </p:cNvPr>
          <p:cNvSpPr>
            <a:spLocks noGrp="1"/>
          </p:cNvSpPr>
          <p:nvPr>
            <p:ph type="title"/>
          </p:nvPr>
        </p:nvSpPr>
        <p:spPr/>
        <p:txBody>
          <a:bodyPr/>
          <a:lstStyle/>
          <a:p>
            <a:r>
              <a:rPr lang="en-IN" b="1" i="0" dirty="0">
                <a:solidFill>
                  <a:srgbClr val="0693A0"/>
                </a:solidFill>
                <a:effectLst/>
                <a:latin typeface="Nunito Sans" panose="020B0604020202020204" pitchFamily="2" charset="0"/>
              </a:rPr>
              <a:t>1. Key-value Store</a:t>
            </a:r>
            <a:br>
              <a:rPr lang="en-IN" b="1" i="0" dirty="0">
                <a:solidFill>
                  <a:srgbClr val="0693A0"/>
                </a:solidFill>
                <a:effectLst/>
                <a:latin typeface="Nunito Sans" panose="020B0604020202020204" pitchFamily="2" charset="0"/>
              </a:rPr>
            </a:br>
            <a:endParaRPr lang="en-IN" dirty="0"/>
          </a:p>
        </p:txBody>
      </p:sp>
      <p:sp>
        <p:nvSpPr>
          <p:cNvPr id="3" name="Content Placeholder 2">
            <a:extLst>
              <a:ext uri="{FF2B5EF4-FFF2-40B4-BE49-F238E27FC236}">
                <a16:creationId xmlns:a16="http://schemas.microsoft.com/office/drawing/2014/main" id="{541CD4B3-D1E4-C010-D72B-BCB915BFF2C0}"/>
              </a:ext>
            </a:extLst>
          </p:cNvPr>
          <p:cNvSpPr>
            <a:spLocks noGrp="1"/>
          </p:cNvSpPr>
          <p:nvPr>
            <p:ph sz="half" idx="1"/>
          </p:nvPr>
        </p:nvSpPr>
        <p:spPr/>
        <p:txBody>
          <a:bodyPr>
            <a:normAutofit fontScale="70000" lnSpcReduction="20000"/>
          </a:bodyPr>
          <a:lstStyle/>
          <a:p>
            <a:pPr algn="l">
              <a:buFont typeface="Arial" panose="020B0604020202020204" pitchFamily="34" charset="0"/>
              <a:buChar char="•"/>
            </a:pPr>
            <a:r>
              <a:rPr lang="en-US" b="0" i="0" dirty="0">
                <a:solidFill>
                  <a:srgbClr val="4D5968"/>
                </a:solidFill>
                <a:effectLst/>
                <a:latin typeface="Nunito Sans" pitchFamily="2" charset="0"/>
              </a:rPr>
              <a:t>As the name suggests the Key-value store simply uses the key value to store data in the database. The key in the key-value pair must be unique. The rules set for what the key can be the length for the size of the key depends on the database to the database. For example in Redis, the maximum size for Key is 512mb. Even the empty string is a valid key.</a:t>
            </a:r>
          </a:p>
          <a:p>
            <a:pPr algn="l">
              <a:buFont typeface="Arial" panose="020B0604020202020204" pitchFamily="34" charset="0"/>
              <a:buChar char="•"/>
            </a:pPr>
            <a:r>
              <a:rPr lang="en-US" b="0" i="0" dirty="0">
                <a:solidFill>
                  <a:srgbClr val="4D5968"/>
                </a:solidFill>
                <a:effectLst/>
                <a:latin typeface="Nunito Sans" pitchFamily="2" charset="0"/>
              </a:rPr>
              <a:t>The size of the key is important here as a long key can cause performance issues whereas a too short a key can cause readability issues. The value in the key-value pair can be anything from a String to an image. You can also specify the data type of the value here.</a:t>
            </a:r>
          </a:p>
          <a:p>
            <a:endParaRPr lang="en-IN" dirty="0"/>
          </a:p>
        </p:txBody>
      </p:sp>
      <p:sp>
        <p:nvSpPr>
          <p:cNvPr id="4" name="Content Placeholder 3">
            <a:extLst>
              <a:ext uri="{FF2B5EF4-FFF2-40B4-BE49-F238E27FC236}">
                <a16:creationId xmlns:a16="http://schemas.microsoft.com/office/drawing/2014/main" id="{E0416B49-CD37-957F-C12B-4D8DBCBA9135}"/>
              </a:ext>
            </a:extLst>
          </p:cNvPr>
          <p:cNvSpPr>
            <a:spLocks noGrp="1"/>
          </p:cNvSpPr>
          <p:nvPr>
            <p:ph sz="half" idx="2"/>
          </p:nvPr>
        </p:nvSpPr>
        <p:spPr/>
        <p:txBody>
          <a:bodyPr>
            <a:normAutofit fontScale="70000" lnSpcReduction="20000"/>
          </a:bodyPr>
          <a:lstStyle/>
          <a:p>
            <a:endParaRPr lang="en-IN"/>
          </a:p>
        </p:txBody>
      </p:sp>
    </p:spTree>
    <p:extLst>
      <p:ext uri="{BB962C8B-B14F-4D97-AF65-F5344CB8AC3E}">
        <p14:creationId xmlns:p14="http://schemas.microsoft.com/office/powerpoint/2010/main" val="3107820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1780</Words>
  <Application>Microsoft Office PowerPoint</Application>
  <PresentationFormat>Widescreen</PresentationFormat>
  <Paragraphs>106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Calibri Light</vt:lpstr>
      <vt:lpstr>Nunito Sans</vt:lpstr>
      <vt:lpstr>Segoe UI</vt:lpstr>
      <vt:lpstr>Office Theme</vt:lpstr>
      <vt:lpstr>Azure Cosmos DB</vt:lpstr>
      <vt:lpstr>History</vt:lpstr>
      <vt:lpstr>Features</vt:lpstr>
      <vt:lpstr>Cont…</vt:lpstr>
      <vt:lpstr>API in Cosmos DB</vt:lpstr>
      <vt:lpstr>How to Chosse Cosmos DB API</vt:lpstr>
      <vt:lpstr>Why No SQL Database</vt:lpstr>
      <vt:lpstr>NO SQL Data Model</vt:lpstr>
      <vt:lpstr>1. Key-value Store </vt:lpstr>
      <vt:lpstr>2. Document-Based Store NoSQL </vt:lpstr>
      <vt:lpstr>3. Column Based Store  </vt:lpstr>
      <vt:lpstr>4. Graph-Based Store </vt:lpstr>
      <vt:lpstr>What is Azure cosmos DB for No SQL</vt:lpstr>
      <vt:lpstr>Advantage of cosmos db</vt:lpstr>
      <vt:lpstr>Azure Cosmos DB component</vt:lpstr>
      <vt:lpstr>Use case IOT</vt:lpstr>
      <vt:lpstr>Retails</vt:lpstr>
      <vt:lpstr>Mobile</vt:lpstr>
      <vt:lpstr>What are the component of Azure Cosmos DB</vt:lpstr>
      <vt:lpstr>Gremlins</vt:lpstr>
      <vt:lpstr>Gremline</vt:lpstr>
      <vt:lpstr>PowerPoint Presentation</vt:lpstr>
      <vt:lpstr>API for Gremlin benefits  </vt:lpstr>
      <vt:lpstr>PowerPoint Presentation</vt:lpstr>
      <vt:lpstr>Use Case</vt:lpstr>
      <vt:lpstr>PowerPoint Presentation</vt:lpstr>
      <vt:lpstr>Introduction to graph databases  </vt:lpstr>
      <vt:lpstr>PowerPoint Presentation</vt:lpstr>
      <vt:lpstr>This graph has the following vertex types. These types are also called labels in Gremlin: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Cosmos DB</dc:title>
  <dc:creator>Gopal Das</dc:creator>
  <cp:lastModifiedBy>Gopal Das</cp:lastModifiedBy>
  <cp:revision>2</cp:revision>
  <dcterms:created xsi:type="dcterms:W3CDTF">2023-02-09T04:56:00Z</dcterms:created>
  <dcterms:modified xsi:type="dcterms:W3CDTF">2023-02-10T09:16:11Z</dcterms:modified>
</cp:coreProperties>
</file>