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87"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07AA3A-0571-426E-96AA-644E29C6927C}">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8"/>
            <p14:sldId id="289"/>
            <p14:sldId id="290"/>
            <p14:sldId id="291"/>
            <p14:sldId id="287"/>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Untitled Section" id="{B754C55C-163F-41AB-8FE3-CC7A08A8B0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 Das" userId="2d49916a6050ab24" providerId="LiveId" clId="{D9652C04-4865-4619-A567-9D36D568AB6B}"/>
    <pc:docChg chg="custSel addSld modSld">
      <pc:chgData name="Gopal Das" userId="2d49916a6050ab24" providerId="LiveId" clId="{D9652C04-4865-4619-A567-9D36D568AB6B}" dt="2022-08-23T09:01:34.216" v="1217" actId="5793"/>
      <pc:docMkLst>
        <pc:docMk/>
      </pc:docMkLst>
      <pc:sldChg chg="modSp mod">
        <pc:chgData name="Gopal Das" userId="2d49916a6050ab24" providerId="LiveId" clId="{D9652C04-4865-4619-A567-9D36D568AB6B}" dt="2022-08-23T06:04:40.950" v="1" actId="20577"/>
        <pc:sldMkLst>
          <pc:docMk/>
          <pc:sldMk cId="2445612883" sldId="274"/>
        </pc:sldMkLst>
        <pc:spChg chg="mod">
          <ac:chgData name="Gopal Das" userId="2d49916a6050ab24" providerId="LiveId" clId="{D9652C04-4865-4619-A567-9D36D568AB6B}" dt="2022-08-23T06:04:40.950" v="1" actId="20577"/>
          <ac:spMkLst>
            <pc:docMk/>
            <pc:sldMk cId="2445612883" sldId="274"/>
            <ac:spMk id="3" creationId="{79E02412-FDDF-BD14-431C-B6598C7E50CE}"/>
          </ac:spMkLst>
        </pc:spChg>
      </pc:sldChg>
      <pc:sldChg chg="modSp mod">
        <pc:chgData name="Gopal Das" userId="2d49916a6050ab24" providerId="LiveId" clId="{D9652C04-4865-4619-A567-9D36D568AB6B}" dt="2022-08-23T06:22:42.192" v="5" actId="14100"/>
        <pc:sldMkLst>
          <pc:docMk/>
          <pc:sldMk cId="1875711464" sldId="278"/>
        </pc:sldMkLst>
        <pc:spChg chg="mod">
          <ac:chgData name="Gopal Das" userId="2d49916a6050ab24" providerId="LiveId" clId="{D9652C04-4865-4619-A567-9D36D568AB6B}" dt="2022-08-23T06:22:42.192" v="5" actId="14100"/>
          <ac:spMkLst>
            <pc:docMk/>
            <pc:sldMk cId="1875711464" sldId="278"/>
            <ac:spMk id="3" creationId="{54754199-3203-F9E7-7093-FA1EC5B55D68}"/>
          </ac:spMkLst>
        </pc:spChg>
      </pc:sldChg>
      <pc:sldChg chg="modSp mod">
        <pc:chgData name="Gopal Das" userId="2d49916a6050ab24" providerId="LiveId" clId="{D9652C04-4865-4619-A567-9D36D568AB6B}" dt="2022-08-23T08:38:53.131" v="1214" actId="27636"/>
        <pc:sldMkLst>
          <pc:docMk/>
          <pc:sldMk cId="2814922642" sldId="283"/>
        </pc:sldMkLst>
        <pc:spChg chg="mod">
          <ac:chgData name="Gopal Das" userId="2d49916a6050ab24" providerId="LiveId" clId="{D9652C04-4865-4619-A567-9D36D568AB6B}" dt="2022-08-23T08:38:53.131" v="1214" actId="27636"/>
          <ac:spMkLst>
            <pc:docMk/>
            <pc:sldMk cId="2814922642" sldId="283"/>
            <ac:spMk id="3" creationId="{9E491D2E-7AD7-414F-E403-EB199623E05D}"/>
          </ac:spMkLst>
        </pc:spChg>
      </pc:sldChg>
      <pc:sldChg chg="modSp mod">
        <pc:chgData name="Gopal Das" userId="2d49916a6050ab24" providerId="LiveId" clId="{D9652C04-4865-4619-A567-9D36D568AB6B}" dt="2022-08-23T09:01:34.216" v="1217" actId="5793"/>
        <pc:sldMkLst>
          <pc:docMk/>
          <pc:sldMk cId="190545416" sldId="285"/>
        </pc:sldMkLst>
        <pc:spChg chg="mod">
          <ac:chgData name="Gopal Das" userId="2d49916a6050ab24" providerId="LiveId" clId="{D9652C04-4865-4619-A567-9D36D568AB6B}" dt="2022-08-23T09:01:34.216" v="1217" actId="5793"/>
          <ac:spMkLst>
            <pc:docMk/>
            <pc:sldMk cId="190545416" sldId="285"/>
            <ac:spMk id="3" creationId="{0776FA6D-EA06-5293-C7F5-7873067BA87D}"/>
          </ac:spMkLst>
        </pc:spChg>
      </pc:sldChg>
      <pc:sldChg chg="modSp new mod">
        <pc:chgData name="Gopal Das" userId="2d49916a6050ab24" providerId="LiveId" clId="{D9652C04-4865-4619-A567-9D36D568AB6B}" dt="2022-08-23T07:56:51.762" v="236" actId="20577"/>
        <pc:sldMkLst>
          <pc:docMk/>
          <pc:sldMk cId="1908219289" sldId="288"/>
        </pc:sldMkLst>
        <pc:spChg chg="mod">
          <ac:chgData name="Gopal Das" userId="2d49916a6050ab24" providerId="LiveId" clId="{D9652C04-4865-4619-A567-9D36D568AB6B}" dt="2022-08-23T07:54:55.530" v="24" actId="20577"/>
          <ac:spMkLst>
            <pc:docMk/>
            <pc:sldMk cId="1908219289" sldId="288"/>
            <ac:spMk id="2" creationId="{4F80DB89-0DE6-4A09-9471-E974BF8A174E}"/>
          </ac:spMkLst>
        </pc:spChg>
        <pc:spChg chg="mod">
          <ac:chgData name="Gopal Das" userId="2d49916a6050ab24" providerId="LiveId" clId="{D9652C04-4865-4619-A567-9D36D568AB6B}" dt="2022-08-23T07:56:51.762" v="236" actId="20577"/>
          <ac:spMkLst>
            <pc:docMk/>
            <pc:sldMk cId="1908219289" sldId="288"/>
            <ac:spMk id="3" creationId="{7D3D7ADE-0F70-3A9E-7053-E09D19E3C305}"/>
          </ac:spMkLst>
        </pc:spChg>
      </pc:sldChg>
      <pc:sldChg chg="modSp new mod">
        <pc:chgData name="Gopal Das" userId="2d49916a6050ab24" providerId="LiveId" clId="{D9652C04-4865-4619-A567-9D36D568AB6B}" dt="2022-08-23T07:59:31.890" v="334" actId="20577"/>
        <pc:sldMkLst>
          <pc:docMk/>
          <pc:sldMk cId="2945282782" sldId="289"/>
        </pc:sldMkLst>
        <pc:spChg chg="mod">
          <ac:chgData name="Gopal Das" userId="2d49916a6050ab24" providerId="LiveId" clId="{D9652C04-4865-4619-A567-9D36D568AB6B}" dt="2022-08-23T07:57:31.120" v="246" actId="20577"/>
          <ac:spMkLst>
            <pc:docMk/>
            <pc:sldMk cId="2945282782" sldId="289"/>
            <ac:spMk id="2" creationId="{00A8C824-FF02-2BBB-6F8A-D728330B27FD}"/>
          </ac:spMkLst>
        </pc:spChg>
        <pc:spChg chg="mod">
          <ac:chgData name="Gopal Das" userId="2d49916a6050ab24" providerId="LiveId" clId="{D9652C04-4865-4619-A567-9D36D568AB6B}" dt="2022-08-23T07:59:31.890" v="334" actId="20577"/>
          <ac:spMkLst>
            <pc:docMk/>
            <pc:sldMk cId="2945282782" sldId="289"/>
            <ac:spMk id="3" creationId="{F22D217D-EB09-8C79-D7D4-55D43824E6CA}"/>
          </ac:spMkLst>
        </pc:spChg>
      </pc:sldChg>
      <pc:sldChg chg="modSp new mod">
        <pc:chgData name="Gopal Das" userId="2d49916a6050ab24" providerId="LiveId" clId="{D9652C04-4865-4619-A567-9D36D568AB6B}" dt="2022-08-23T08:01:00.205" v="539" actId="20577"/>
        <pc:sldMkLst>
          <pc:docMk/>
          <pc:sldMk cId="325778027" sldId="290"/>
        </pc:sldMkLst>
        <pc:spChg chg="mod">
          <ac:chgData name="Gopal Das" userId="2d49916a6050ab24" providerId="LiveId" clId="{D9652C04-4865-4619-A567-9D36D568AB6B}" dt="2022-08-23T07:59:42.770" v="346" actId="5793"/>
          <ac:spMkLst>
            <pc:docMk/>
            <pc:sldMk cId="325778027" sldId="290"/>
            <ac:spMk id="2" creationId="{62F0873E-7579-E222-E7C8-9B251ECF7B3C}"/>
          </ac:spMkLst>
        </pc:spChg>
        <pc:spChg chg="mod">
          <ac:chgData name="Gopal Das" userId="2d49916a6050ab24" providerId="LiveId" clId="{D9652C04-4865-4619-A567-9D36D568AB6B}" dt="2022-08-23T08:01:00.205" v="539" actId="20577"/>
          <ac:spMkLst>
            <pc:docMk/>
            <pc:sldMk cId="325778027" sldId="290"/>
            <ac:spMk id="3" creationId="{682EAC73-17F5-A21A-570D-C7C05FDFAC17}"/>
          </ac:spMkLst>
        </pc:spChg>
      </pc:sldChg>
      <pc:sldChg chg="modSp new mod">
        <pc:chgData name="Gopal Das" userId="2d49916a6050ab24" providerId="LiveId" clId="{D9652C04-4865-4619-A567-9D36D568AB6B}" dt="2022-08-23T08:05:18.814" v="877" actId="20577"/>
        <pc:sldMkLst>
          <pc:docMk/>
          <pc:sldMk cId="3800463224" sldId="291"/>
        </pc:sldMkLst>
        <pc:spChg chg="mod">
          <ac:chgData name="Gopal Das" userId="2d49916a6050ab24" providerId="LiveId" clId="{D9652C04-4865-4619-A567-9D36D568AB6B}" dt="2022-08-23T08:01:09.592" v="543" actId="20577"/>
          <ac:spMkLst>
            <pc:docMk/>
            <pc:sldMk cId="3800463224" sldId="291"/>
            <ac:spMk id="2" creationId="{E4A71BEC-7D94-1692-9736-112C566DBB0B}"/>
          </ac:spMkLst>
        </pc:spChg>
        <pc:spChg chg="mod">
          <ac:chgData name="Gopal Das" userId="2d49916a6050ab24" providerId="LiveId" clId="{D9652C04-4865-4619-A567-9D36D568AB6B}" dt="2022-08-23T08:05:18.814" v="877" actId="20577"/>
          <ac:spMkLst>
            <pc:docMk/>
            <pc:sldMk cId="3800463224" sldId="291"/>
            <ac:spMk id="3" creationId="{630FB4EE-A25D-AD65-1342-370AE4B72CBD}"/>
          </ac:spMkLst>
        </pc:spChg>
      </pc:sldChg>
      <pc:sldChg chg="modSp new mod">
        <pc:chgData name="Gopal Das" userId="2d49916a6050ab24" providerId="LiveId" clId="{D9652C04-4865-4619-A567-9D36D568AB6B}" dt="2022-08-23T08:07:15.760" v="1105" actId="20577"/>
        <pc:sldMkLst>
          <pc:docMk/>
          <pc:sldMk cId="414277662" sldId="292"/>
        </pc:sldMkLst>
        <pc:spChg chg="mod">
          <ac:chgData name="Gopal Das" userId="2d49916a6050ab24" providerId="LiveId" clId="{D9652C04-4865-4619-A567-9D36D568AB6B}" dt="2022-08-23T08:06:12.227" v="889" actId="5793"/>
          <ac:spMkLst>
            <pc:docMk/>
            <pc:sldMk cId="414277662" sldId="292"/>
            <ac:spMk id="2" creationId="{28ED3D31-188D-1326-D2B3-F2A053FD890C}"/>
          </ac:spMkLst>
        </pc:spChg>
        <pc:spChg chg="mod">
          <ac:chgData name="Gopal Das" userId="2d49916a6050ab24" providerId="LiveId" clId="{D9652C04-4865-4619-A567-9D36D568AB6B}" dt="2022-08-23T08:07:15.760" v="1105" actId="20577"/>
          <ac:spMkLst>
            <pc:docMk/>
            <pc:sldMk cId="414277662" sldId="292"/>
            <ac:spMk id="3" creationId="{531164AE-9E01-CE26-F8FF-35D2624F251A}"/>
          </ac:spMkLst>
        </pc:spChg>
      </pc:sldChg>
      <pc:sldChg chg="modSp new mod">
        <pc:chgData name="Gopal Das" userId="2d49916a6050ab24" providerId="LiveId" clId="{D9652C04-4865-4619-A567-9D36D568AB6B}" dt="2022-08-23T08:08:42.909" v="1212" actId="20577"/>
        <pc:sldMkLst>
          <pc:docMk/>
          <pc:sldMk cId="122468948" sldId="293"/>
        </pc:sldMkLst>
        <pc:spChg chg="mod">
          <ac:chgData name="Gopal Das" userId="2d49916a6050ab24" providerId="LiveId" clId="{D9652C04-4865-4619-A567-9D36D568AB6B}" dt="2022-08-23T08:07:23.522" v="1111" actId="5793"/>
          <ac:spMkLst>
            <pc:docMk/>
            <pc:sldMk cId="122468948" sldId="293"/>
            <ac:spMk id="2" creationId="{E194D1C3-577C-3945-5F3E-46F07359DCCF}"/>
          </ac:spMkLst>
        </pc:spChg>
        <pc:spChg chg="mod">
          <ac:chgData name="Gopal Das" userId="2d49916a6050ab24" providerId="LiveId" clId="{D9652C04-4865-4619-A567-9D36D568AB6B}" dt="2022-08-23T08:08:42.909" v="1212" actId="20577"/>
          <ac:spMkLst>
            <pc:docMk/>
            <pc:sldMk cId="122468948" sldId="293"/>
            <ac:spMk id="3" creationId="{ABA3B807-4666-C1A7-B80E-A8BC8A4851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74E2-DAF3-5C80-1B2B-A6463C8C77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2D47E6-FFCF-D105-7C5A-36B52704BC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5FBC96-94E8-F4CD-E1C5-5971E2C90F0B}"/>
              </a:ext>
            </a:extLst>
          </p:cNvPr>
          <p:cNvSpPr>
            <a:spLocks noGrp="1"/>
          </p:cNvSpPr>
          <p:nvPr>
            <p:ph type="dt" sz="half" idx="10"/>
          </p:nvPr>
        </p:nvSpPr>
        <p:spPr/>
        <p:txBody>
          <a:bodyPr/>
          <a:lstStyle/>
          <a:p>
            <a:fld id="{63A087C1-27C9-4029-BF42-020F4B6A74AE}" type="datetimeFigureOut">
              <a:rPr lang="en-IN" smtClean="0"/>
              <a:t>25-08-2022</a:t>
            </a:fld>
            <a:endParaRPr lang="en-IN"/>
          </a:p>
        </p:txBody>
      </p:sp>
      <p:sp>
        <p:nvSpPr>
          <p:cNvPr id="5" name="Footer Placeholder 4">
            <a:extLst>
              <a:ext uri="{FF2B5EF4-FFF2-40B4-BE49-F238E27FC236}">
                <a16:creationId xmlns:a16="http://schemas.microsoft.com/office/drawing/2014/main" id="{BB169700-BE27-6D31-B19F-78EE5E5DF6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48E258-A694-11CE-60AD-99095EB243DD}"/>
              </a:ext>
            </a:extLst>
          </p:cNvPr>
          <p:cNvSpPr>
            <a:spLocks noGrp="1"/>
          </p:cNvSpPr>
          <p:nvPr>
            <p:ph type="sldNum" sz="quarter" idx="12"/>
          </p:nvPr>
        </p:nvSpPr>
        <p:spPr/>
        <p:txBody>
          <a:bodyPr/>
          <a:lstStyle/>
          <a:p>
            <a:fld id="{D105BDD2-E0F9-4310-9C34-217D2879BC5C}" type="slidenum">
              <a:rPr lang="en-IN" smtClean="0"/>
              <a:t>‹#›</a:t>
            </a:fld>
            <a:endParaRPr lang="en-IN"/>
          </a:p>
        </p:txBody>
      </p:sp>
    </p:spTree>
    <p:extLst>
      <p:ext uri="{BB962C8B-B14F-4D97-AF65-F5344CB8AC3E}">
        <p14:creationId xmlns:p14="http://schemas.microsoft.com/office/powerpoint/2010/main" val="185164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7B25-FEC1-E22B-82B2-F76E597AD7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6C8ACF-77C0-5AA6-C0C5-7D511DE7B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8DB668-2BB4-D1A8-D201-C0B9927AA6F1}"/>
              </a:ext>
            </a:extLst>
          </p:cNvPr>
          <p:cNvSpPr>
            <a:spLocks noGrp="1"/>
          </p:cNvSpPr>
          <p:nvPr>
            <p:ph type="dt" sz="half" idx="10"/>
          </p:nvPr>
        </p:nvSpPr>
        <p:spPr/>
        <p:txBody>
          <a:bodyPr/>
          <a:lstStyle/>
          <a:p>
            <a:fld id="{63A087C1-27C9-4029-BF42-020F4B6A74AE}" type="datetimeFigureOut">
              <a:rPr lang="en-IN" smtClean="0"/>
              <a:t>25-08-2022</a:t>
            </a:fld>
            <a:endParaRPr lang="en-IN"/>
          </a:p>
        </p:txBody>
      </p:sp>
      <p:sp>
        <p:nvSpPr>
          <p:cNvPr id="5" name="Footer Placeholder 4">
            <a:extLst>
              <a:ext uri="{FF2B5EF4-FFF2-40B4-BE49-F238E27FC236}">
                <a16:creationId xmlns:a16="http://schemas.microsoft.com/office/drawing/2014/main" id="{B47FDC9F-9598-3BB2-748C-FFA03938EF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B5E80-ED6D-BA09-AB88-98EE45B66CA1}"/>
              </a:ext>
            </a:extLst>
          </p:cNvPr>
          <p:cNvSpPr>
            <a:spLocks noGrp="1"/>
          </p:cNvSpPr>
          <p:nvPr>
            <p:ph type="sldNum" sz="quarter" idx="12"/>
          </p:nvPr>
        </p:nvSpPr>
        <p:spPr/>
        <p:txBody>
          <a:bodyPr/>
          <a:lstStyle/>
          <a:p>
            <a:fld id="{D105BDD2-E0F9-4310-9C34-217D2879BC5C}" type="slidenum">
              <a:rPr lang="en-IN" smtClean="0"/>
              <a:t>‹#›</a:t>
            </a:fld>
            <a:endParaRPr lang="en-IN"/>
          </a:p>
        </p:txBody>
      </p:sp>
    </p:spTree>
    <p:extLst>
      <p:ext uri="{BB962C8B-B14F-4D97-AF65-F5344CB8AC3E}">
        <p14:creationId xmlns:p14="http://schemas.microsoft.com/office/powerpoint/2010/main" val="339911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811BD3-6687-2A2C-A9F1-95760D351E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885574-9C9C-1DE5-7B43-F7EE4C3F0A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02B706-F74D-786D-67F9-701365C2611D}"/>
              </a:ext>
            </a:extLst>
          </p:cNvPr>
          <p:cNvSpPr>
            <a:spLocks noGrp="1"/>
          </p:cNvSpPr>
          <p:nvPr>
            <p:ph type="dt" sz="half" idx="10"/>
          </p:nvPr>
        </p:nvSpPr>
        <p:spPr/>
        <p:txBody>
          <a:bodyPr/>
          <a:lstStyle/>
          <a:p>
            <a:fld id="{63A087C1-27C9-4029-BF42-020F4B6A74AE}" type="datetimeFigureOut">
              <a:rPr lang="en-IN" smtClean="0"/>
              <a:t>25-08-2022</a:t>
            </a:fld>
            <a:endParaRPr lang="en-IN"/>
          </a:p>
        </p:txBody>
      </p:sp>
      <p:sp>
        <p:nvSpPr>
          <p:cNvPr id="5" name="Footer Placeholder 4">
            <a:extLst>
              <a:ext uri="{FF2B5EF4-FFF2-40B4-BE49-F238E27FC236}">
                <a16:creationId xmlns:a16="http://schemas.microsoft.com/office/drawing/2014/main" id="{E167C0E0-1E06-8C51-9F51-E104BD2297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8F623E-EAD5-FD49-8906-F5F65372FF9A}"/>
              </a:ext>
            </a:extLst>
          </p:cNvPr>
          <p:cNvSpPr>
            <a:spLocks noGrp="1"/>
          </p:cNvSpPr>
          <p:nvPr>
            <p:ph type="sldNum" sz="quarter" idx="12"/>
          </p:nvPr>
        </p:nvSpPr>
        <p:spPr/>
        <p:txBody>
          <a:bodyPr/>
          <a:lstStyle/>
          <a:p>
            <a:fld id="{D105BDD2-E0F9-4310-9C34-217D2879BC5C}" type="slidenum">
              <a:rPr lang="en-IN" smtClean="0"/>
              <a:t>‹#›</a:t>
            </a:fld>
            <a:endParaRPr lang="en-IN"/>
          </a:p>
        </p:txBody>
      </p:sp>
    </p:spTree>
    <p:extLst>
      <p:ext uri="{BB962C8B-B14F-4D97-AF65-F5344CB8AC3E}">
        <p14:creationId xmlns:p14="http://schemas.microsoft.com/office/powerpoint/2010/main" val="159663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15BA-F856-38EC-CBA5-01678BFEA1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CAD689-B671-7364-CB7F-7537B6BB2E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42F3C7-5EA4-6F3F-8B34-0B30EC0E7FA2}"/>
              </a:ext>
            </a:extLst>
          </p:cNvPr>
          <p:cNvSpPr>
            <a:spLocks noGrp="1"/>
          </p:cNvSpPr>
          <p:nvPr>
            <p:ph type="dt" sz="half" idx="10"/>
          </p:nvPr>
        </p:nvSpPr>
        <p:spPr/>
        <p:txBody>
          <a:bodyPr/>
          <a:lstStyle/>
          <a:p>
            <a:fld id="{63A087C1-27C9-4029-BF42-020F4B6A74AE}" type="datetimeFigureOut">
              <a:rPr lang="en-IN" smtClean="0"/>
              <a:t>25-08-2022</a:t>
            </a:fld>
            <a:endParaRPr lang="en-IN"/>
          </a:p>
        </p:txBody>
      </p:sp>
      <p:sp>
        <p:nvSpPr>
          <p:cNvPr id="5" name="Footer Placeholder 4">
            <a:extLst>
              <a:ext uri="{FF2B5EF4-FFF2-40B4-BE49-F238E27FC236}">
                <a16:creationId xmlns:a16="http://schemas.microsoft.com/office/drawing/2014/main" id="{AF0B4043-52F9-E16F-5DD2-C1BD8733B0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C4F41-72B1-E874-AA9F-6EDD74B14E3C}"/>
              </a:ext>
            </a:extLst>
          </p:cNvPr>
          <p:cNvSpPr>
            <a:spLocks noGrp="1"/>
          </p:cNvSpPr>
          <p:nvPr>
            <p:ph type="sldNum" sz="quarter" idx="12"/>
          </p:nvPr>
        </p:nvSpPr>
        <p:spPr/>
        <p:txBody>
          <a:bodyPr/>
          <a:lstStyle/>
          <a:p>
            <a:fld id="{D105BDD2-E0F9-4310-9C34-217D2879BC5C}" type="slidenum">
              <a:rPr lang="en-IN" smtClean="0"/>
              <a:t>‹#›</a:t>
            </a:fld>
            <a:endParaRPr lang="en-IN"/>
          </a:p>
        </p:txBody>
      </p:sp>
    </p:spTree>
    <p:extLst>
      <p:ext uri="{BB962C8B-B14F-4D97-AF65-F5344CB8AC3E}">
        <p14:creationId xmlns:p14="http://schemas.microsoft.com/office/powerpoint/2010/main" val="115789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EC63-FB0E-859A-0E00-C3B70D0512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EE5A21-B3FC-5A42-60B4-729F161891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FE7F34-2BBC-293A-AE26-A7736A18A6AF}"/>
              </a:ext>
            </a:extLst>
          </p:cNvPr>
          <p:cNvSpPr>
            <a:spLocks noGrp="1"/>
          </p:cNvSpPr>
          <p:nvPr>
            <p:ph type="dt" sz="half" idx="10"/>
          </p:nvPr>
        </p:nvSpPr>
        <p:spPr/>
        <p:txBody>
          <a:bodyPr/>
          <a:lstStyle/>
          <a:p>
            <a:fld id="{63A087C1-27C9-4029-BF42-020F4B6A74AE}" type="datetimeFigureOut">
              <a:rPr lang="en-IN" smtClean="0"/>
              <a:t>25-08-2022</a:t>
            </a:fld>
            <a:endParaRPr lang="en-IN"/>
          </a:p>
        </p:txBody>
      </p:sp>
      <p:sp>
        <p:nvSpPr>
          <p:cNvPr id="5" name="Footer Placeholder 4">
            <a:extLst>
              <a:ext uri="{FF2B5EF4-FFF2-40B4-BE49-F238E27FC236}">
                <a16:creationId xmlns:a16="http://schemas.microsoft.com/office/drawing/2014/main" id="{4F62CEF9-D82D-B0C8-5047-8CDB2EB8B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082548-B1FA-8F61-B312-A042070453AD}"/>
              </a:ext>
            </a:extLst>
          </p:cNvPr>
          <p:cNvSpPr>
            <a:spLocks noGrp="1"/>
          </p:cNvSpPr>
          <p:nvPr>
            <p:ph type="sldNum" sz="quarter" idx="12"/>
          </p:nvPr>
        </p:nvSpPr>
        <p:spPr/>
        <p:txBody>
          <a:bodyPr/>
          <a:lstStyle/>
          <a:p>
            <a:fld id="{D105BDD2-E0F9-4310-9C34-217D2879BC5C}" type="slidenum">
              <a:rPr lang="en-IN" smtClean="0"/>
              <a:t>‹#›</a:t>
            </a:fld>
            <a:endParaRPr lang="en-IN"/>
          </a:p>
        </p:txBody>
      </p:sp>
    </p:spTree>
    <p:extLst>
      <p:ext uri="{BB962C8B-B14F-4D97-AF65-F5344CB8AC3E}">
        <p14:creationId xmlns:p14="http://schemas.microsoft.com/office/powerpoint/2010/main" val="181669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7F9C-8434-40F0-8F82-51A2EADE88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5FE4B4-97BF-A112-1831-D8E29E718C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E77AC9-F7C7-FFCA-C642-C9EECD9279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07A8F9-E896-9616-5114-8B79734AFB88}"/>
              </a:ext>
            </a:extLst>
          </p:cNvPr>
          <p:cNvSpPr>
            <a:spLocks noGrp="1"/>
          </p:cNvSpPr>
          <p:nvPr>
            <p:ph type="dt" sz="half" idx="10"/>
          </p:nvPr>
        </p:nvSpPr>
        <p:spPr/>
        <p:txBody>
          <a:bodyPr/>
          <a:lstStyle/>
          <a:p>
            <a:fld id="{63A087C1-27C9-4029-BF42-020F4B6A74AE}" type="datetimeFigureOut">
              <a:rPr lang="en-IN" smtClean="0"/>
              <a:t>25-08-2022</a:t>
            </a:fld>
            <a:endParaRPr lang="en-IN"/>
          </a:p>
        </p:txBody>
      </p:sp>
      <p:sp>
        <p:nvSpPr>
          <p:cNvPr id="6" name="Footer Placeholder 5">
            <a:extLst>
              <a:ext uri="{FF2B5EF4-FFF2-40B4-BE49-F238E27FC236}">
                <a16:creationId xmlns:a16="http://schemas.microsoft.com/office/drawing/2014/main" id="{11E495B1-C88F-A4BC-67C7-0A3BB9BC3E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720351-0500-AAA3-98D3-C3A5F31AB956}"/>
              </a:ext>
            </a:extLst>
          </p:cNvPr>
          <p:cNvSpPr>
            <a:spLocks noGrp="1"/>
          </p:cNvSpPr>
          <p:nvPr>
            <p:ph type="sldNum" sz="quarter" idx="12"/>
          </p:nvPr>
        </p:nvSpPr>
        <p:spPr/>
        <p:txBody>
          <a:bodyPr/>
          <a:lstStyle/>
          <a:p>
            <a:fld id="{D105BDD2-E0F9-4310-9C34-217D2879BC5C}" type="slidenum">
              <a:rPr lang="en-IN" smtClean="0"/>
              <a:t>‹#›</a:t>
            </a:fld>
            <a:endParaRPr lang="en-IN"/>
          </a:p>
        </p:txBody>
      </p:sp>
    </p:spTree>
    <p:extLst>
      <p:ext uri="{BB962C8B-B14F-4D97-AF65-F5344CB8AC3E}">
        <p14:creationId xmlns:p14="http://schemas.microsoft.com/office/powerpoint/2010/main" val="24781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B3CD-7263-CCC4-9283-D2139FC4E4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CCA124-C941-A3A5-ED4F-C5DA68C8C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CA0D4A-813B-9E2A-164C-1C762877A3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9051EE-FFBA-486F-7580-6E0BA123D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00C107-2902-5276-CD22-CD81726C9C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6452F6-9899-43EE-638C-ECFDEF2618BF}"/>
              </a:ext>
            </a:extLst>
          </p:cNvPr>
          <p:cNvSpPr>
            <a:spLocks noGrp="1"/>
          </p:cNvSpPr>
          <p:nvPr>
            <p:ph type="dt" sz="half" idx="10"/>
          </p:nvPr>
        </p:nvSpPr>
        <p:spPr/>
        <p:txBody>
          <a:bodyPr/>
          <a:lstStyle/>
          <a:p>
            <a:fld id="{63A087C1-27C9-4029-BF42-020F4B6A74AE}" type="datetimeFigureOut">
              <a:rPr lang="en-IN" smtClean="0"/>
              <a:t>25-08-2022</a:t>
            </a:fld>
            <a:endParaRPr lang="en-IN"/>
          </a:p>
        </p:txBody>
      </p:sp>
      <p:sp>
        <p:nvSpPr>
          <p:cNvPr id="8" name="Footer Placeholder 7">
            <a:extLst>
              <a:ext uri="{FF2B5EF4-FFF2-40B4-BE49-F238E27FC236}">
                <a16:creationId xmlns:a16="http://schemas.microsoft.com/office/drawing/2014/main" id="{6A7868F7-6E91-C5C9-97AC-F6C60B7775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E86390-4790-A7A4-E020-069F097846CF}"/>
              </a:ext>
            </a:extLst>
          </p:cNvPr>
          <p:cNvSpPr>
            <a:spLocks noGrp="1"/>
          </p:cNvSpPr>
          <p:nvPr>
            <p:ph type="sldNum" sz="quarter" idx="12"/>
          </p:nvPr>
        </p:nvSpPr>
        <p:spPr/>
        <p:txBody>
          <a:bodyPr/>
          <a:lstStyle/>
          <a:p>
            <a:fld id="{D105BDD2-E0F9-4310-9C34-217D2879BC5C}" type="slidenum">
              <a:rPr lang="en-IN" smtClean="0"/>
              <a:t>‹#›</a:t>
            </a:fld>
            <a:endParaRPr lang="en-IN"/>
          </a:p>
        </p:txBody>
      </p:sp>
    </p:spTree>
    <p:extLst>
      <p:ext uri="{BB962C8B-B14F-4D97-AF65-F5344CB8AC3E}">
        <p14:creationId xmlns:p14="http://schemas.microsoft.com/office/powerpoint/2010/main" val="2836244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7D97-95AD-00E0-52EF-DD77232C9D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E05C08-1F56-60EA-EC29-2BCA46EFD1F6}"/>
              </a:ext>
            </a:extLst>
          </p:cNvPr>
          <p:cNvSpPr>
            <a:spLocks noGrp="1"/>
          </p:cNvSpPr>
          <p:nvPr>
            <p:ph type="dt" sz="half" idx="10"/>
          </p:nvPr>
        </p:nvSpPr>
        <p:spPr/>
        <p:txBody>
          <a:bodyPr/>
          <a:lstStyle/>
          <a:p>
            <a:fld id="{63A087C1-27C9-4029-BF42-020F4B6A74AE}" type="datetimeFigureOut">
              <a:rPr lang="en-IN" smtClean="0"/>
              <a:t>25-08-2022</a:t>
            </a:fld>
            <a:endParaRPr lang="en-IN"/>
          </a:p>
        </p:txBody>
      </p:sp>
      <p:sp>
        <p:nvSpPr>
          <p:cNvPr id="4" name="Footer Placeholder 3">
            <a:extLst>
              <a:ext uri="{FF2B5EF4-FFF2-40B4-BE49-F238E27FC236}">
                <a16:creationId xmlns:a16="http://schemas.microsoft.com/office/drawing/2014/main" id="{844BD840-2B54-7D27-13E7-D8E967DACA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AFCD76-04EE-8746-7093-68D317C53B12}"/>
              </a:ext>
            </a:extLst>
          </p:cNvPr>
          <p:cNvSpPr>
            <a:spLocks noGrp="1"/>
          </p:cNvSpPr>
          <p:nvPr>
            <p:ph type="sldNum" sz="quarter" idx="12"/>
          </p:nvPr>
        </p:nvSpPr>
        <p:spPr/>
        <p:txBody>
          <a:bodyPr/>
          <a:lstStyle/>
          <a:p>
            <a:fld id="{D105BDD2-E0F9-4310-9C34-217D2879BC5C}" type="slidenum">
              <a:rPr lang="en-IN" smtClean="0"/>
              <a:t>‹#›</a:t>
            </a:fld>
            <a:endParaRPr lang="en-IN"/>
          </a:p>
        </p:txBody>
      </p:sp>
    </p:spTree>
    <p:extLst>
      <p:ext uri="{BB962C8B-B14F-4D97-AF65-F5344CB8AC3E}">
        <p14:creationId xmlns:p14="http://schemas.microsoft.com/office/powerpoint/2010/main" val="362565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C8F6A-5C08-16A9-66D1-6387A142C498}"/>
              </a:ext>
            </a:extLst>
          </p:cNvPr>
          <p:cNvSpPr>
            <a:spLocks noGrp="1"/>
          </p:cNvSpPr>
          <p:nvPr>
            <p:ph type="dt" sz="half" idx="10"/>
          </p:nvPr>
        </p:nvSpPr>
        <p:spPr/>
        <p:txBody>
          <a:bodyPr/>
          <a:lstStyle/>
          <a:p>
            <a:fld id="{63A087C1-27C9-4029-BF42-020F4B6A74AE}" type="datetimeFigureOut">
              <a:rPr lang="en-IN" smtClean="0"/>
              <a:t>25-08-2022</a:t>
            </a:fld>
            <a:endParaRPr lang="en-IN"/>
          </a:p>
        </p:txBody>
      </p:sp>
      <p:sp>
        <p:nvSpPr>
          <p:cNvPr id="3" name="Footer Placeholder 2">
            <a:extLst>
              <a:ext uri="{FF2B5EF4-FFF2-40B4-BE49-F238E27FC236}">
                <a16:creationId xmlns:a16="http://schemas.microsoft.com/office/drawing/2014/main" id="{C7EA1276-10B2-4E59-88C7-F0EE9D8B0F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E23EE2-A5D0-BEC8-B834-70B130350426}"/>
              </a:ext>
            </a:extLst>
          </p:cNvPr>
          <p:cNvSpPr>
            <a:spLocks noGrp="1"/>
          </p:cNvSpPr>
          <p:nvPr>
            <p:ph type="sldNum" sz="quarter" idx="12"/>
          </p:nvPr>
        </p:nvSpPr>
        <p:spPr/>
        <p:txBody>
          <a:bodyPr/>
          <a:lstStyle/>
          <a:p>
            <a:fld id="{D105BDD2-E0F9-4310-9C34-217D2879BC5C}" type="slidenum">
              <a:rPr lang="en-IN" smtClean="0"/>
              <a:t>‹#›</a:t>
            </a:fld>
            <a:endParaRPr lang="en-IN"/>
          </a:p>
        </p:txBody>
      </p:sp>
    </p:spTree>
    <p:extLst>
      <p:ext uri="{BB962C8B-B14F-4D97-AF65-F5344CB8AC3E}">
        <p14:creationId xmlns:p14="http://schemas.microsoft.com/office/powerpoint/2010/main" val="95555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3C90-878E-4990-AA7B-72B757745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12907F-71CC-144B-B17B-8FF3A996F5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681787-B431-ED74-3DC6-512D59477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F5712-510E-616D-7B2F-1715D38DC9D1}"/>
              </a:ext>
            </a:extLst>
          </p:cNvPr>
          <p:cNvSpPr>
            <a:spLocks noGrp="1"/>
          </p:cNvSpPr>
          <p:nvPr>
            <p:ph type="dt" sz="half" idx="10"/>
          </p:nvPr>
        </p:nvSpPr>
        <p:spPr/>
        <p:txBody>
          <a:bodyPr/>
          <a:lstStyle/>
          <a:p>
            <a:fld id="{63A087C1-27C9-4029-BF42-020F4B6A74AE}" type="datetimeFigureOut">
              <a:rPr lang="en-IN" smtClean="0"/>
              <a:t>25-08-2022</a:t>
            </a:fld>
            <a:endParaRPr lang="en-IN"/>
          </a:p>
        </p:txBody>
      </p:sp>
      <p:sp>
        <p:nvSpPr>
          <p:cNvPr id="6" name="Footer Placeholder 5">
            <a:extLst>
              <a:ext uri="{FF2B5EF4-FFF2-40B4-BE49-F238E27FC236}">
                <a16:creationId xmlns:a16="http://schemas.microsoft.com/office/drawing/2014/main" id="{8C56DB7D-1624-098F-5AF7-50DF7C9FA6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9B6D8-7F96-3F85-B815-278CAB9723DE}"/>
              </a:ext>
            </a:extLst>
          </p:cNvPr>
          <p:cNvSpPr>
            <a:spLocks noGrp="1"/>
          </p:cNvSpPr>
          <p:nvPr>
            <p:ph type="sldNum" sz="quarter" idx="12"/>
          </p:nvPr>
        </p:nvSpPr>
        <p:spPr/>
        <p:txBody>
          <a:bodyPr/>
          <a:lstStyle/>
          <a:p>
            <a:fld id="{D105BDD2-E0F9-4310-9C34-217D2879BC5C}" type="slidenum">
              <a:rPr lang="en-IN" smtClean="0"/>
              <a:t>‹#›</a:t>
            </a:fld>
            <a:endParaRPr lang="en-IN"/>
          </a:p>
        </p:txBody>
      </p:sp>
    </p:spTree>
    <p:extLst>
      <p:ext uri="{BB962C8B-B14F-4D97-AF65-F5344CB8AC3E}">
        <p14:creationId xmlns:p14="http://schemas.microsoft.com/office/powerpoint/2010/main" val="223190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566C-1BCF-7067-ACC3-4EA46D364C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916081-986A-C812-7130-16340F0B5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D28077-26CF-1394-968E-E19B95370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E9D109-5694-B503-C2AA-B85F43D6C770}"/>
              </a:ext>
            </a:extLst>
          </p:cNvPr>
          <p:cNvSpPr>
            <a:spLocks noGrp="1"/>
          </p:cNvSpPr>
          <p:nvPr>
            <p:ph type="dt" sz="half" idx="10"/>
          </p:nvPr>
        </p:nvSpPr>
        <p:spPr/>
        <p:txBody>
          <a:bodyPr/>
          <a:lstStyle/>
          <a:p>
            <a:fld id="{63A087C1-27C9-4029-BF42-020F4B6A74AE}" type="datetimeFigureOut">
              <a:rPr lang="en-IN" smtClean="0"/>
              <a:t>25-08-2022</a:t>
            </a:fld>
            <a:endParaRPr lang="en-IN"/>
          </a:p>
        </p:txBody>
      </p:sp>
      <p:sp>
        <p:nvSpPr>
          <p:cNvPr id="6" name="Footer Placeholder 5">
            <a:extLst>
              <a:ext uri="{FF2B5EF4-FFF2-40B4-BE49-F238E27FC236}">
                <a16:creationId xmlns:a16="http://schemas.microsoft.com/office/drawing/2014/main" id="{F5A1B51E-AA0A-673D-42C9-9EBF4D3533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521FD8-86FB-9228-E5FD-88CBA2523EDC}"/>
              </a:ext>
            </a:extLst>
          </p:cNvPr>
          <p:cNvSpPr>
            <a:spLocks noGrp="1"/>
          </p:cNvSpPr>
          <p:nvPr>
            <p:ph type="sldNum" sz="quarter" idx="12"/>
          </p:nvPr>
        </p:nvSpPr>
        <p:spPr/>
        <p:txBody>
          <a:bodyPr/>
          <a:lstStyle/>
          <a:p>
            <a:fld id="{D105BDD2-E0F9-4310-9C34-217D2879BC5C}" type="slidenum">
              <a:rPr lang="en-IN" smtClean="0"/>
              <a:t>‹#›</a:t>
            </a:fld>
            <a:endParaRPr lang="en-IN"/>
          </a:p>
        </p:txBody>
      </p:sp>
    </p:spTree>
    <p:extLst>
      <p:ext uri="{BB962C8B-B14F-4D97-AF65-F5344CB8AC3E}">
        <p14:creationId xmlns:p14="http://schemas.microsoft.com/office/powerpoint/2010/main" val="397383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3725F-E5CA-F32B-5AA0-C0D4CB0AA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144F4F-9C62-2086-7EDC-D04CDD4A0B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F509D4-30F5-3B36-774B-9B30FA3A4D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087C1-27C9-4029-BF42-020F4B6A74AE}" type="datetimeFigureOut">
              <a:rPr lang="en-IN" smtClean="0"/>
              <a:t>25-08-2022</a:t>
            </a:fld>
            <a:endParaRPr lang="en-IN"/>
          </a:p>
        </p:txBody>
      </p:sp>
      <p:sp>
        <p:nvSpPr>
          <p:cNvPr id="5" name="Footer Placeholder 4">
            <a:extLst>
              <a:ext uri="{FF2B5EF4-FFF2-40B4-BE49-F238E27FC236}">
                <a16:creationId xmlns:a16="http://schemas.microsoft.com/office/drawing/2014/main" id="{11268218-5B7C-D71C-936A-23F4E565D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ED4142-9694-0308-10BB-9F1C3C701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5BDD2-E0F9-4310-9C34-217D2879BC5C}" type="slidenum">
              <a:rPr lang="en-IN" smtClean="0"/>
              <a:t>‹#›</a:t>
            </a:fld>
            <a:endParaRPr lang="en-IN"/>
          </a:p>
        </p:txBody>
      </p:sp>
    </p:spTree>
    <p:extLst>
      <p:ext uri="{BB962C8B-B14F-4D97-AF65-F5344CB8AC3E}">
        <p14:creationId xmlns:p14="http://schemas.microsoft.com/office/powerpoint/2010/main" val="1552596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1305-1542-4752-264D-EAD12CAC5DBA}"/>
              </a:ext>
            </a:extLst>
          </p:cNvPr>
          <p:cNvSpPr>
            <a:spLocks noGrp="1"/>
          </p:cNvSpPr>
          <p:nvPr>
            <p:ph type="ctrTitle"/>
          </p:nvPr>
        </p:nvSpPr>
        <p:spPr/>
        <p:txBody>
          <a:bodyPr/>
          <a:lstStyle/>
          <a:p>
            <a:r>
              <a:rPr lang="en-IN" dirty="0"/>
              <a:t>Select</a:t>
            </a:r>
          </a:p>
        </p:txBody>
      </p:sp>
      <p:sp>
        <p:nvSpPr>
          <p:cNvPr id="3" name="Subtitle 2">
            <a:extLst>
              <a:ext uri="{FF2B5EF4-FFF2-40B4-BE49-F238E27FC236}">
                <a16:creationId xmlns:a16="http://schemas.microsoft.com/office/drawing/2014/main" id="{B4C89D48-602C-7BEA-CDAC-8DCA0D78DD46}"/>
              </a:ext>
            </a:extLst>
          </p:cNvPr>
          <p:cNvSpPr>
            <a:spLocks noGrp="1"/>
          </p:cNvSpPr>
          <p:nvPr>
            <p:ph type="subTitle" idx="1"/>
          </p:nvPr>
        </p:nvSpPr>
        <p:spPr/>
        <p:txBody>
          <a:bodyPr>
            <a:normAutofit lnSpcReduction="10000"/>
          </a:bodyPr>
          <a:lstStyle/>
          <a:p>
            <a:r>
              <a:rPr lang="en-IN" dirty="0"/>
              <a:t>Example syntax for select statement</a:t>
            </a:r>
          </a:p>
          <a:p>
            <a:r>
              <a:rPr lang="en-IN" dirty="0"/>
              <a:t>SELECT </a:t>
            </a:r>
            <a:r>
              <a:rPr lang="en-IN" dirty="0" err="1"/>
              <a:t>column_name</a:t>
            </a:r>
            <a:r>
              <a:rPr lang="en-IN" dirty="0"/>
              <a:t> FROM </a:t>
            </a:r>
            <a:r>
              <a:rPr lang="en-IN" dirty="0" err="1"/>
              <a:t>table_name</a:t>
            </a:r>
            <a:endParaRPr lang="en-IN" dirty="0"/>
          </a:p>
          <a:p>
            <a:r>
              <a:rPr lang="en-IN" dirty="0"/>
              <a:t>If you only need some column do your best to query those column only</a:t>
            </a:r>
          </a:p>
          <a:p>
            <a:r>
              <a:rPr lang="en-IN" dirty="0"/>
              <a:t>Lets walk through some example from our </a:t>
            </a:r>
            <a:r>
              <a:rPr lang="en-IN" dirty="0" err="1"/>
              <a:t>dvdrental</a:t>
            </a:r>
            <a:r>
              <a:rPr lang="en-IN" dirty="0"/>
              <a:t> </a:t>
            </a:r>
            <a:r>
              <a:rPr lang="en-IN" dirty="0" err="1"/>
              <a:t>db</a:t>
            </a:r>
            <a:r>
              <a:rPr lang="en-IN" dirty="0"/>
              <a:t> </a:t>
            </a:r>
          </a:p>
        </p:txBody>
      </p:sp>
    </p:spTree>
    <p:extLst>
      <p:ext uri="{BB962C8B-B14F-4D97-AF65-F5344CB8AC3E}">
        <p14:creationId xmlns:p14="http://schemas.microsoft.com/office/powerpoint/2010/main" val="144908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4D1B-266F-1566-723F-28326B4D624B}"/>
              </a:ext>
            </a:extLst>
          </p:cNvPr>
          <p:cNvSpPr>
            <a:spLocks noGrp="1"/>
          </p:cNvSpPr>
          <p:nvPr>
            <p:ph type="title"/>
          </p:nvPr>
        </p:nvSpPr>
        <p:spPr/>
        <p:txBody>
          <a:bodyPr/>
          <a:lstStyle/>
          <a:p>
            <a:r>
              <a:rPr lang="en-IN" dirty="0"/>
              <a:t>Count</a:t>
            </a:r>
          </a:p>
        </p:txBody>
      </p:sp>
      <p:sp>
        <p:nvSpPr>
          <p:cNvPr id="3" name="Content Placeholder 2">
            <a:extLst>
              <a:ext uri="{FF2B5EF4-FFF2-40B4-BE49-F238E27FC236}">
                <a16:creationId xmlns:a16="http://schemas.microsoft.com/office/drawing/2014/main" id="{253BF778-1470-5528-13A4-A026B24D9D21}"/>
              </a:ext>
            </a:extLst>
          </p:cNvPr>
          <p:cNvSpPr>
            <a:spLocks noGrp="1"/>
          </p:cNvSpPr>
          <p:nvPr>
            <p:ph idx="1"/>
          </p:nvPr>
        </p:nvSpPr>
        <p:spPr/>
        <p:txBody>
          <a:bodyPr/>
          <a:lstStyle/>
          <a:p>
            <a:pPr algn="l"/>
            <a:r>
              <a:rPr lang="en-US" b="0" i="0" dirty="0">
                <a:solidFill>
                  <a:srgbClr val="000000"/>
                </a:solidFill>
                <a:effectLst/>
                <a:latin typeface="Segoe UI" panose="020B0502040204020203" pitchFamily="34" charset="0"/>
              </a:rPr>
              <a:t>Definition and Usage</a:t>
            </a:r>
          </a:p>
          <a:p>
            <a:pPr algn="l"/>
            <a:r>
              <a:rPr lang="en-US" b="0" i="0" dirty="0">
                <a:solidFill>
                  <a:srgbClr val="000000"/>
                </a:solidFill>
                <a:effectLst/>
                <a:latin typeface="Verdana" panose="020B0604030504040204" pitchFamily="34" charset="0"/>
              </a:rPr>
              <a:t>The COUNT() function returns the number of records returned by a select query.</a:t>
            </a:r>
          </a:p>
          <a:p>
            <a:pPr algn="l"/>
            <a:br>
              <a:rPr lang="en-US" dirty="0"/>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COUNT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ProductID</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NumberOfProducts</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Products;</a:t>
            </a:r>
          </a:p>
          <a:p>
            <a:pPr algn="l"/>
            <a:r>
              <a:rPr lang="en-US" dirty="0">
                <a:solidFill>
                  <a:srgbClr val="FFFFFF"/>
                </a:solidFill>
                <a:latin typeface="Source Sans Pro" panose="020B0604020202020204" pitchFamily="34" charset="0"/>
              </a:rPr>
              <a:t>Try it Yourself </a:t>
            </a:r>
            <a:endParaRPr lang="en-US" b="0" i="0" dirty="0">
              <a:solidFill>
                <a:srgbClr val="000000"/>
              </a:solidFill>
              <a:effectLst/>
              <a:latin typeface="Verdana" panose="020B0604030504040204" pitchFamily="34" charset="0"/>
            </a:endParaRPr>
          </a:p>
          <a:p>
            <a:br>
              <a:rPr lang="en-US" dirty="0"/>
            </a:br>
            <a:endParaRPr lang="en-IN" dirty="0"/>
          </a:p>
        </p:txBody>
      </p:sp>
    </p:spTree>
    <p:extLst>
      <p:ext uri="{BB962C8B-B14F-4D97-AF65-F5344CB8AC3E}">
        <p14:creationId xmlns:p14="http://schemas.microsoft.com/office/powerpoint/2010/main" val="4294213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B62C-BCA6-C216-8401-27D6FA9AE5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AB6ADE-94EE-81AF-555E-540847BEFA01}"/>
              </a:ext>
            </a:extLst>
          </p:cNvPr>
          <p:cNvSpPr>
            <a:spLocks noGrp="1"/>
          </p:cNvSpPr>
          <p:nvPr>
            <p:ph idx="1"/>
          </p:nvPr>
        </p:nvSpPr>
        <p:spPr/>
        <p:txBody>
          <a:bodyPr/>
          <a:lstStyle/>
          <a:p>
            <a:r>
              <a:rPr lang="en-IN" dirty="0"/>
              <a:t>SELECT * from payment;</a:t>
            </a:r>
          </a:p>
          <a:p>
            <a:r>
              <a:rPr lang="en-IN" dirty="0"/>
              <a:t>SELECT COUNT (*) FROM payment;</a:t>
            </a:r>
          </a:p>
          <a:p>
            <a:r>
              <a:rPr lang="en-IN" dirty="0"/>
              <a:t>SELECT COUNT (amount) FROM payment;</a:t>
            </a:r>
          </a:p>
          <a:p>
            <a:r>
              <a:rPr lang="en-IN" dirty="0"/>
              <a:t>SELECT DISTINCT amount FROM payment;</a:t>
            </a:r>
          </a:p>
          <a:p>
            <a:r>
              <a:rPr lang="en-IN" dirty="0"/>
              <a:t>SELECT COUNT(DISTINCT (amount))FROM payment;</a:t>
            </a:r>
          </a:p>
          <a:p>
            <a:endParaRPr lang="en-IN" dirty="0"/>
          </a:p>
        </p:txBody>
      </p:sp>
    </p:spTree>
    <p:extLst>
      <p:ext uri="{BB962C8B-B14F-4D97-AF65-F5344CB8AC3E}">
        <p14:creationId xmlns:p14="http://schemas.microsoft.com/office/powerpoint/2010/main" val="319879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FD35-DE5C-8619-FF9D-6A1DDF8A4F70}"/>
              </a:ext>
            </a:extLst>
          </p:cNvPr>
          <p:cNvSpPr>
            <a:spLocks noGrp="1"/>
          </p:cNvSpPr>
          <p:nvPr>
            <p:ph type="title"/>
          </p:nvPr>
        </p:nvSpPr>
        <p:spPr/>
        <p:txBody>
          <a:bodyPr/>
          <a:lstStyle/>
          <a:p>
            <a:r>
              <a:rPr lang="en-IN" dirty="0"/>
              <a:t>SELECT WHERE</a:t>
            </a:r>
          </a:p>
        </p:txBody>
      </p:sp>
      <p:sp>
        <p:nvSpPr>
          <p:cNvPr id="3" name="Content Placeholder 2">
            <a:extLst>
              <a:ext uri="{FF2B5EF4-FFF2-40B4-BE49-F238E27FC236}">
                <a16:creationId xmlns:a16="http://schemas.microsoft.com/office/drawing/2014/main" id="{FBAA1B10-74EA-130A-9A7F-EE339365EED4}"/>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The MySQL WHERE Clause</a:t>
            </a:r>
          </a:p>
          <a:p>
            <a:r>
              <a:rPr lang="en-US" dirty="0"/>
              <a:t>The WHERE clause is used to filter records.</a:t>
            </a:r>
          </a:p>
          <a:p>
            <a:r>
              <a:rPr lang="en-US" dirty="0"/>
              <a:t>It is used to extract only those records that fulfill a specified condition.</a:t>
            </a: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 ...</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121037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F4A5F-BC3B-F44C-1F7C-57CC81D2607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7E38C7B-A4D0-2D6D-72D8-013DB7DC9A8D}"/>
              </a:ext>
            </a:extLst>
          </p:cNvPr>
          <p:cNvSpPr>
            <a:spLocks noGrp="1"/>
          </p:cNvSpPr>
          <p:nvPr>
            <p:ph idx="1"/>
          </p:nvPr>
        </p:nvSpPr>
        <p:spPr/>
        <p:txBody>
          <a:bodyPr>
            <a:normAutofit lnSpcReduction="10000"/>
          </a:bodyPr>
          <a:lstStyle/>
          <a:p>
            <a:r>
              <a:rPr lang="en-IN" dirty="0"/>
              <a:t>SELECT * FROM customer</a:t>
            </a:r>
          </a:p>
          <a:p>
            <a:pPr marL="0" indent="0">
              <a:buNone/>
            </a:pPr>
            <a:r>
              <a:rPr lang="en-IN" dirty="0"/>
              <a:t>WHERE </a:t>
            </a:r>
            <a:r>
              <a:rPr lang="en-IN" dirty="0" err="1"/>
              <a:t>first_name</a:t>
            </a:r>
            <a:r>
              <a:rPr lang="en-IN" dirty="0"/>
              <a:t> = ‘Jared’;</a:t>
            </a:r>
          </a:p>
          <a:p>
            <a:r>
              <a:rPr lang="en-IN" dirty="0"/>
              <a:t>SELECT * FROM films</a:t>
            </a:r>
          </a:p>
          <a:p>
            <a:pPr marL="0" indent="0">
              <a:buNone/>
            </a:pPr>
            <a:r>
              <a:rPr lang="en-IN" dirty="0"/>
              <a:t>WHERE </a:t>
            </a:r>
            <a:r>
              <a:rPr lang="en-IN" dirty="0" err="1"/>
              <a:t>rental_rate</a:t>
            </a:r>
            <a:r>
              <a:rPr lang="en-IN" dirty="0"/>
              <a:t> &gt; 4;</a:t>
            </a:r>
          </a:p>
          <a:p>
            <a:r>
              <a:rPr lang="en-IN" dirty="0"/>
              <a:t>SELECT * FROM films</a:t>
            </a:r>
          </a:p>
          <a:p>
            <a:pPr marL="0" indent="0">
              <a:buNone/>
            </a:pPr>
            <a:r>
              <a:rPr lang="en-IN" dirty="0"/>
              <a:t>WHERE </a:t>
            </a:r>
            <a:r>
              <a:rPr lang="en-IN" dirty="0" err="1"/>
              <a:t>rental_rate</a:t>
            </a:r>
            <a:r>
              <a:rPr lang="en-IN" dirty="0"/>
              <a:t> &gt; 4 AND </a:t>
            </a:r>
            <a:r>
              <a:rPr lang="en-IN" dirty="0" err="1"/>
              <a:t>replacement_cost</a:t>
            </a:r>
            <a:r>
              <a:rPr lang="en-IN" dirty="0"/>
              <a:t> &gt;=19.99;</a:t>
            </a:r>
          </a:p>
          <a:p>
            <a:r>
              <a:rPr lang="en-IN" dirty="0"/>
              <a:t>SELECT COUNT(title)  FROM films</a:t>
            </a:r>
          </a:p>
          <a:p>
            <a:pPr marL="0" indent="0">
              <a:buNone/>
            </a:pPr>
            <a:r>
              <a:rPr lang="en-IN" dirty="0"/>
              <a:t>WHERE </a:t>
            </a:r>
            <a:r>
              <a:rPr lang="en-IN" dirty="0" err="1"/>
              <a:t>rental_rate</a:t>
            </a:r>
            <a:r>
              <a:rPr lang="en-IN" dirty="0"/>
              <a:t> &gt; 4 AND </a:t>
            </a:r>
            <a:r>
              <a:rPr lang="en-IN" dirty="0" err="1"/>
              <a:t>replacement_cost</a:t>
            </a:r>
            <a:r>
              <a:rPr lang="en-IN" dirty="0"/>
              <a:t> &gt;=19.99</a:t>
            </a:r>
          </a:p>
          <a:p>
            <a:pPr marL="0" indent="0">
              <a:buNone/>
            </a:pPr>
            <a:r>
              <a:rPr lang="en-IN" dirty="0"/>
              <a:t>AND rating=‘A’;</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824318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5FF4-9985-43C2-B967-D8D6E681B3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9112E9-2B2D-0A85-4A3D-94F75F49CCAD}"/>
              </a:ext>
            </a:extLst>
          </p:cNvPr>
          <p:cNvSpPr>
            <a:spLocks noGrp="1"/>
          </p:cNvSpPr>
          <p:nvPr>
            <p:ph idx="1"/>
          </p:nvPr>
        </p:nvSpPr>
        <p:spPr/>
        <p:txBody>
          <a:bodyPr/>
          <a:lstStyle/>
          <a:p>
            <a:r>
              <a:rPr lang="en-IN" dirty="0"/>
              <a:t>SELECT * FROM films where </a:t>
            </a:r>
          </a:p>
          <a:p>
            <a:pPr marL="0" indent="0">
              <a:buNone/>
            </a:pPr>
            <a:r>
              <a:rPr lang="en-IN" dirty="0"/>
              <a:t>RATING != ‘R’</a:t>
            </a:r>
          </a:p>
        </p:txBody>
      </p:sp>
    </p:spTree>
    <p:extLst>
      <p:ext uri="{BB962C8B-B14F-4D97-AF65-F5344CB8AC3E}">
        <p14:creationId xmlns:p14="http://schemas.microsoft.com/office/powerpoint/2010/main" val="2322858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8BF6-580A-019A-45CE-9B922BCBAAAA}"/>
              </a:ext>
            </a:extLst>
          </p:cNvPr>
          <p:cNvSpPr>
            <a:spLocks noGrp="1"/>
          </p:cNvSpPr>
          <p:nvPr>
            <p:ph type="title"/>
          </p:nvPr>
        </p:nvSpPr>
        <p:spPr/>
        <p:txBody>
          <a:bodyPr/>
          <a:lstStyle/>
          <a:p>
            <a:r>
              <a:rPr lang="en-IN" dirty="0"/>
              <a:t>challenge</a:t>
            </a:r>
          </a:p>
        </p:txBody>
      </p:sp>
      <p:sp>
        <p:nvSpPr>
          <p:cNvPr id="3" name="Content Placeholder 2">
            <a:extLst>
              <a:ext uri="{FF2B5EF4-FFF2-40B4-BE49-F238E27FC236}">
                <a16:creationId xmlns:a16="http://schemas.microsoft.com/office/drawing/2014/main" id="{D99F110C-7C7F-F7CB-CB36-80249CF79EEB}"/>
              </a:ext>
            </a:extLst>
          </p:cNvPr>
          <p:cNvSpPr>
            <a:spLocks noGrp="1"/>
          </p:cNvSpPr>
          <p:nvPr>
            <p:ph idx="1"/>
          </p:nvPr>
        </p:nvSpPr>
        <p:spPr/>
        <p:txBody>
          <a:bodyPr/>
          <a:lstStyle/>
          <a:p>
            <a:r>
              <a:rPr lang="en-IN" dirty="0"/>
              <a:t>Use the customer table make sure that capitalization and spelling of the name is correct</a:t>
            </a:r>
          </a:p>
          <a:p>
            <a:r>
              <a:rPr lang="en-IN" dirty="0"/>
              <a:t>Use AND to combine condition</a:t>
            </a:r>
          </a:p>
          <a:p>
            <a:r>
              <a:rPr lang="en-IN" dirty="0"/>
              <a:t>Use single quote </a:t>
            </a:r>
            <a:r>
              <a:rPr lang="en-IN" dirty="0" err="1"/>
              <a:t>aroung</a:t>
            </a:r>
            <a:r>
              <a:rPr lang="en-IN" dirty="0"/>
              <a:t> the string</a:t>
            </a:r>
          </a:p>
          <a:p>
            <a:endParaRPr lang="en-IN" dirty="0"/>
          </a:p>
        </p:txBody>
      </p:sp>
    </p:spTree>
    <p:extLst>
      <p:ext uri="{BB962C8B-B14F-4D97-AF65-F5344CB8AC3E}">
        <p14:creationId xmlns:p14="http://schemas.microsoft.com/office/powerpoint/2010/main" val="1824553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324E-B68E-E253-E31C-23EB2866E259}"/>
              </a:ext>
            </a:extLst>
          </p:cNvPr>
          <p:cNvSpPr>
            <a:spLocks noGrp="1"/>
          </p:cNvSpPr>
          <p:nvPr>
            <p:ph type="title"/>
          </p:nvPr>
        </p:nvSpPr>
        <p:spPr/>
        <p:txBody>
          <a:bodyPr/>
          <a:lstStyle/>
          <a:p>
            <a:r>
              <a:rPr lang="en-IN" dirty="0"/>
              <a:t>Sol</a:t>
            </a:r>
          </a:p>
        </p:txBody>
      </p:sp>
      <p:sp>
        <p:nvSpPr>
          <p:cNvPr id="3" name="Content Placeholder 2">
            <a:extLst>
              <a:ext uri="{FF2B5EF4-FFF2-40B4-BE49-F238E27FC236}">
                <a16:creationId xmlns:a16="http://schemas.microsoft.com/office/drawing/2014/main" id="{6BC1D350-90DE-AC84-D218-AFA57B35A5A5}"/>
              </a:ext>
            </a:extLst>
          </p:cNvPr>
          <p:cNvSpPr>
            <a:spLocks noGrp="1"/>
          </p:cNvSpPr>
          <p:nvPr>
            <p:ph idx="1"/>
          </p:nvPr>
        </p:nvSpPr>
        <p:spPr/>
        <p:txBody>
          <a:bodyPr/>
          <a:lstStyle/>
          <a:p>
            <a:r>
              <a:rPr lang="en-IN" dirty="0"/>
              <a:t>SELECT email FROM customer</a:t>
            </a:r>
          </a:p>
          <a:p>
            <a:pPr marL="0" indent="0">
              <a:buNone/>
            </a:pPr>
            <a:r>
              <a:rPr lang="en-IN" dirty="0"/>
              <a:t>WHERE </a:t>
            </a:r>
            <a:r>
              <a:rPr lang="en-IN" dirty="0" err="1"/>
              <a:t>first_name</a:t>
            </a:r>
            <a:r>
              <a:rPr lang="en-IN" dirty="0"/>
              <a:t>=‘Nancy’</a:t>
            </a:r>
          </a:p>
          <a:p>
            <a:pPr marL="0" indent="0">
              <a:buNone/>
            </a:pPr>
            <a:r>
              <a:rPr lang="en-IN" dirty="0"/>
              <a:t>And </a:t>
            </a:r>
            <a:r>
              <a:rPr lang="en-IN" dirty="0" err="1"/>
              <a:t>last_name</a:t>
            </a:r>
            <a:r>
              <a:rPr lang="en-IN" dirty="0"/>
              <a:t> = ‘Thomas’;</a:t>
            </a:r>
          </a:p>
          <a:p>
            <a:pPr marL="0" indent="0">
              <a:buNone/>
            </a:pPr>
            <a:r>
              <a:rPr lang="en-IN" dirty="0"/>
              <a:t>Challenge 2: a customer want to know what the movie ‘</a:t>
            </a:r>
            <a:r>
              <a:rPr lang="en-IN" dirty="0" err="1"/>
              <a:t>Oulaw</a:t>
            </a:r>
            <a:r>
              <a:rPr lang="en-IN" dirty="0"/>
              <a:t> Hanky’ is about</a:t>
            </a:r>
          </a:p>
          <a:p>
            <a:pPr marL="0" indent="0">
              <a:buNone/>
            </a:pPr>
            <a:r>
              <a:rPr lang="en-IN" dirty="0"/>
              <a:t>Also need to give the description of the same</a:t>
            </a:r>
          </a:p>
        </p:txBody>
      </p:sp>
    </p:spTree>
    <p:extLst>
      <p:ext uri="{BB962C8B-B14F-4D97-AF65-F5344CB8AC3E}">
        <p14:creationId xmlns:p14="http://schemas.microsoft.com/office/powerpoint/2010/main" val="1849102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79FA-C30B-885A-C462-BBCD5B1C8AAC}"/>
              </a:ext>
            </a:extLst>
          </p:cNvPr>
          <p:cNvSpPr>
            <a:spLocks noGrp="1"/>
          </p:cNvSpPr>
          <p:nvPr>
            <p:ph type="title"/>
          </p:nvPr>
        </p:nvSpPr>
        <p:spPr/>
        <p:txBody>
          <a:bodyPr/>
          <a:lstStyle/>
          <a:p>
            <a:r>
              <a:rPr lang="en-IN" dirty="0"/>
              <a:t>ANS	</a:t>
            </a:r>
          </a:p>
        </p:txBody>
      </p:sp>
      <p:sp>
        <p:nvSpPr>
          <p:cNvPr id="3" name="Content Placeholder 2">
            <a:extLst>
              <a:ext uri="{FF2B5EF4-FFF2-40B4-BE49-F238E27FC236}">
                <a16:creationId xmlns:a16="http://schemas.microsoft.com/office/drawing/2014/main" id="{6FBDACC3-C55B-8B7C-E4C0-A966E068BD87}"/>
              </a:ext>
            </a:extLst>
          </p:cNvPr>
          <p:cNvSpPr>
            <a:spLocks noGrp="1"/>
          </p:cNvSpPr>
          <p:nvPr>
            <p:ph idx="1"/>
          </p:nvPr>
        </p:nvSpPr>
        <p:spPr/>
        <p:txBody>
          <a:bodyPr/>
          <a:lstStyle/>
          <a:p>
            <a:r>
              <a:rPr lang="en-IN" dirty="0"/>
              <a:t>SELECT description FROM films</a:t>
            </a:r>
          </a:p>
          <a:p>
            <a:pPr marL="0" indent="0">
              <a:buNone/>
            </a:pPr>
            <a:r>
              <a:rPr lang="en-IN" dirty="0"/>
              <a:t>WHERE title = ‘Outlaw Hanky’;</a:t>
            </a:r>
          </a:p>
        </p:txBody>
      </p:sp>
    </p:spTree>
    <p:extLst>
      <p:ext uri="{BB962C8B-B14F-4D97-AF65-F5344CB8AC3E}">
        <p14:creationId xmlns:p14="http://schemas.microsoft.com/office/powerpoint/2010/main" val="234154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2305-0F20-755E-4897-31BF467FDE9E}"/>
              </a:ext>
            </a:extLst>
          </p:cNvPr>
          <p:cNvSpPr>
            <a:spLocks noGrp="1"/>
          </p:cNvSpPr>
          <p:nvPr>
            <p:ph type="title"/>
          </p:nvPr>
        </p:nvSpPr>
        <p:spPr/>
        <p:txBody>
          <a:bodyPr/>
          <a:lstStyle/>
          <a:p>
            <a:r>
              <a:rPr lang="en-IN" dirty="0"/>
              <a:t>MySQL ORDER BY Keyword</a:t>
            </a:r>
            <a:br>
              <a:rPr lang="en-IN" dirty="0"/>
            </a:br>
            <a:endParaRPr lang="en-IN" dirty="0"/>
          </a:p>
        </p:txBody>
      </p:sp>
      <p:sp>
        <p:nvSpPr>
          <p:cNvPr id="3" name="Content Placeholder 2">
            <a:extLst>
              <a:ext uri="{FF2B5EF4-FFF2-40B4-BE49-F238E27FC236}">
                <a16:creationId xmlns:a16="http://schemas.microsoft.com/office/drawing/2014/main" id="{1A9C5285-5D6D-1A1D-9BE4-54D4C1840970}"/>
              </a:ext>
            </a:extLst>
          </p:cNvPr>
          <p:cNvSpPr>
            <a:spLocks noGrp="1"/>
          </p:cNvSpPr>
          <p:nvPr>
            <p:ph idx="1"/>
          </p:nvPr>
        </p:nvSpPr>
        <p:spPr/>
        <p:txBody>
          <a:bodyPr/>
          <a:lstStyle/>
          <a:p>
            <a:r>
              <a:rPr lang="en-US" dirty="0"/>
              <a:t>The MySQL ORDER BY Keyword</a:t>
            </a:r>
          </a:p>
          <a:p>
            <a:r>
              <a:rPr lang="en-US" dirty="0"/>
              <a:t>The ORDER BY keyword is used to sort the result-set in ascending or descending order.</a:t>
            </a:r>
          </a:p>
          <a:p>
            <a:endParaRPr lang="en-US" dirty="0"/>
          </a:p>
          <a:p>
            <a:r>
              <a:rPr lang="en-US" dirty="0"/>
              <a:t>The ORDER BY keyword sorts the records in ascending order by default. To sort the records in descending order, use the DESC keyword.</a:t>
            </a:r>
            <a:endParaRPr lang="en-IN" dirty="0"/>
          </a:p>
        </p:txBody>
      </p:sp>
    </p:spTree>
    <p:extLst>
      <p:ext uri="{BB962C8B-B14F-4D97-AF65-F5344CB8AC3E}">
        <p14:creationId xmlns:p14="http://schemas.microsoft.com/office/powerpoint/2010/main" val="180668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5659-0689-F667-B523-723F624BB6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E02412-FDDF-BD14-431C-B6598C7E50CE}"/>
              </a:ext>
            </a:extLst>
          </p:cNvPr>
          <p:cNvSpPr>
            <a:spLocks noGrp="1"/>
          </p:cNvSpPr>
          <p:nvPr>
            <p:ph idx="1"/>
          </p:nvPr>
        </p:nvSpPr>
        <p:spPr/>
        <p:txBody>
          <a:bodyPr>
            <a:normAutofit lnSpcReduction="10000"/>
          </a:bodyPr>
          <a:lstStyle/>
          <a:p>
            <a:r>
              <a:rPr lang="en-IN" dirty="0"/>
              <a:t>SELECT * from CUSTOMER </a:t>
            </a:r>
          </a:p>
          <a:p>
            <a:pPr marL="0" indent="0">
              <a:buNone/>
            </a:pPr>
            <a:r>
              <a:rPr lang="en-IN" dirty="0"/>
              <a:t>ORDER_BY </a:t>
            </a:r>
            <a:r>
              <a:rPr lang="en-IN" dirty="0" err="1"/>
              <a:t>first_name</a:t>
            </a:r>
            <a:r>
              <a:rPr lang="en-IN" dirty="0"/>
              <a:t> DESC</a:t>
            </a:r>
          </a:p>
          <a:p>
            <a:pPr marL="0" indent="0">
              <a:buNone/>
            </a:pPr>
            <a:endParaRPr lang="en-IN" dirty="0"/>
          </a:p>
          <a:p>
            <a:r>
              <a:rPr lang="en-IN" dirty="0"/>
              <a:t>SELECT * from CUSTOMER </a:t>
            </a:r>
          </a:p>
          <a:p>
            <a:pPr marL="0" indent="0">
              <a:buNone/>
            </a:pPr>
            <a:r>
              <a:rPr lang="en-IN" dirty="0"/>
              <a:t>ORDER_BY </a:t>
            </a:r>
            <a:r>
              <a:rPr lang="en-IN" dirty="0" err="1"/>
              <a:t>store_id</a:t>
            </a:r>
            <a:r>
              <a:rPr lang="en-IN" dirty="0"/>
              <a:t> ;</a:t>
            </a:r>
          </a:p>
          <a:p>
            <a:r>
              <a:rPr lang="en-IN" dirty="0"/>
              <a:t>SELECT </a:t>
            </a:r>
            <a:r>
              <a:rPr lang="en-IN" dirty="0" err="1"/>
              <a:t>store_id,first_name,last_name</a:t>
            </a:r>
            <a:r>
              <a:rPr lang="en-IN" dirty="0"/>
              <a:t> FROM customer</a:t>
            </a:r>
          </a:p>
          <a:p>
            <a:r>
              <a:rPr lang="en-IN" dirty="0"/>
              <a:t>ORDER_BY </a:t>
            </a:r>
            <a:r>
              <a:rPr lang="en-IN" dirty="0" err="1"/>
              <a:t>store_id</a:t>
            </a:r>
            <a:r>
              <a:rPr lang="en-IN" dirty="0"/>
              <a:t>;</a:t>
            </a:r>
          </a:p>
          <a:p>
            <a:r>
              <a:rPr lang="en-IN" dirty="0"/>
              <a:t>SELECT </a:t>
            </a:r>
            <a:r>
              <a:rPr lang="en-IN" dirty="0" err="1"/>
              <a:t>store_id,first_name,last_name</a:t>
            </a:r>
            <a:r>
              <a:rPr lang="en-IN" dirty="0"/>
              <a:t> FROM customer</a:t>
            </a:r>
          </a:p>
          <a:p>
            <a:pPr marL="0" indent="0">
              <a:buNone/>
            </a:pPr>
            <a:r>
              <a:rPr lang="en-IN" dirty="0"/>
              <a:t>ORDER BY </a:t>
            </a:r>
            <a:r>
              <a:rPr lang="en-IN" dirty="0" err="1"/>
              <a:t>store_id</a:t>
            </a:r>
            <a:r>
              <a:rPr lang="en-IN" dirty="0"/>
              <a:t> </a:t>
            </a:r>
            <a:r>
              <a:rPr lang="en-IN" dirty="0" err="1"/>
              <a:t>DESC,first_name</a:t>
            </a:r>
            <a:r>
              <a:rPr lang="en-IN" dirty="0"/>
              <a:t> ASC;</a:t>
            </a:r>
          </a:p>
          <a:p>
            <a:endParaRPr lang="en-IN" dirty="0"/>
          </a:p>
        </p:txBody>
      </p:sp>
    </p:spTree>
    <p:extLst>
      <p:ext uri="{BB962C8B-B14F-4D97-AF65-F5344CB8AC3E}">
        <p14:creationId xmlns:p14="http://schemas.microsoft.com/office/powerpoint/2010/main" val="244561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F160-2EC3-6847-B9A2-B8C6D09CDC6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2183C48-F9EA-3780-990C-5BC1D9D55473}"/>
              </a:ext>
            </a:extLst>
          </p:cNvPr>
          <p:cNvSpPr>
            <a:spLocks noGrp="1"/>
          </p:cNvSpPr>
          <p:nvPr>
            <p:ph idx="1"/>
          </p:nvPr>
        </p:nvSpPr>
        <p:spPr/>
        <p:txBody>
          <a:bodyPr/>
          <a:lstStyle/>
          <a:p>
            <a:r>
              <a:rPr lang="en-IN" dirty="0"/>
              <a:t>Select * FROM actor;</a:t>
            </a:r>
          </a:p>
          <a:p>
            <a:r>
              <a:rPr lang="en-IN" dirty="0"/>
              <a:t>SELECT </a:t>
            </a:r>
            <a:r>
              <a:rPr lang="en-IN" dirty="0" err="1"/>
              <a:t>first_name,lastname</a:t>
            </a:r>
            <a:r>
              <a:rPr lang="en-IN" dirty="0"/>
              <a:t> FROM actor;</a:t>
            </a:r>
          </a:p>
          <a:p>
            <a:r>
              <a:rPr lang="en-IN" dirty="0"/>
              <a:t>SELECT </a:t>
            </a:r>
            <a:r>
              <a:rPr lang="en-IN" dirty="0" err="1"/>
              <a:t>first_name</a:t>
            </a:r>
            <a:r>
              <a:rPr lang="en-IN" dirty="0"/>
              <a:t> FROM actor;</a:t>
            </a:r>
          </a:p>
          <a:p>
            <a:r>
              <a:rPr lang="en-IN" dirty="0"/>
              <a:t>SELECT * from CITY;</a:t>
            </a:r>
          </a:p>
          <a:p>
            <a:endParaRPr lang="en-IN" dirty="0"/>
          </a:p>
        </p:txBody>
      </p:sp>
    </p:spTree>
    <p:extLst>
      <p:ext uri="{BB962C8B-B14F-4D97-AF65-F5344CB8AC3E}">
        <p14:creationId xmlns:p14="http://schemas.microsoft.com/office/powerpoint/2010/main" val="537427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8942-5477-BAAD-F1AE-F6D317D2C964}"/>
              </a:ext>
            </a:extLst>
          </p:cNvPr>
          <p:cNvSpPr>
            <a:spLocks noGrp="1"/>
          </p:cNvSpPr>
          <p:nvPr>
            <p:ph type="title"/>
          </p:nvPr>
        </p:nvSpPr>
        <p:spPr/>
        <p:txBody>
          <a:bodyPr/>
          <a:lstStyle/>
          <a:p>
            <a:r>
              <a:rPr lang="en-IN" dirty="0"/>
              <a:t>MySQL LIMIT Clause</a:t>
            </a:r>
            <a:br>
              <a:rPr lang="en-IN" dirty="0"/>
            </a:br>
            <a:endParaRPr lang="en-IN" dirty="0"/>
          </a:p>
        </p:txBody>
      </p:sp>
      <p:sp>
        <p:nvSpPr>
          <p:cNvPr id="3" name="Content Placeholder 2">
            <a:extLst>
              <a:ext uri="{FF2B5EF4-FFF2-40B4-BE49-F238E27FC236}">
                <a16:creationId xmlns:a16="http://schemas.microsoft.com/office/drawing/2014/main" id="{A03E6427-19B9-37AE-8155-734E5521C5BE}"/>
              </a:ext>
            </a:extLst>
          </p:cNvPr>
          <p:cNvSpPr>
            <a:spLocks noGrp="1"/>
          </p:cNvSpPr>
          <p:nvPr>
            <p:ph idx="1"/>
          </p:nvPr>
        </p:nvSpPr>
        <p:spPr/>
        <p:txBody>
          <a:bodyPr/>
          <a:lstStyle/>
          <a:p>
            <a:r>
              <a:rPr lang="en-US" dirty="0"/>
              <a:t>The MySQL LIMIT Clause</a:t>
            </a:r>
          </a:p>
          <a:p>
            <a:r>
              <a:rPr lang="en-US" dirty="0"/>
              <a:t>The LIMIT clause is used to specify the number of records to return.</a:t>
            </a:r>
          </a:p>
          <a:p>
            <a:endParaRPr lang="en-US" dirty="0"/>
          </a:p>
          <a:p>
            <a:r>
              <a:rPr lang="en-US" dirty="0"/>
              <a:t>The LIMIT clause is useful on large tables with thousands of records. Returning a large number of records can impact performance.</a:t>
            </a:r>
            <a:endParaRPr lang="en-IN" dirty="0"/>
          </a:p>
        </p:txBody>
      </p:sp>
    </p:spTree>
    <p:extLst>
      <p:ext uri="{BB962C8B-B14F-4D97-AF65-F5344CB8AC3E}">
        <p14:creationId xmlns:p14="http://schemas.microsoft.com/office/powerpoint/2010/main" val="1410528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93EC-B4F8-7C23-6401-BD27433757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C738B2-65B9-A4CB-0B37-4F5BC036038C}"/>
              </a:ext>
            </a:extLst>
          </p:cNvPr>
          <p:cNvSpPr>
            <a:spLocks noGrp="1"/>
          </p:cNvSpPr>
          <p:nvPr>
            <p:ph idx="1"/>
          </p:nvPr>
        </p:nvSpPr>
        <p:spPr/>
        <p:txBody>
          <a:bodyPr>
            <a:normAutofit lnSpcReduction="10000"/>
          </a:bodyPr>
          <a:lstStyle/>
          <a:p>
            <a:r>
              <a:rPr lang="en-IN" dirty="0"/>
              <a:t>SELECT * from payment </a:t>
            </a:r>
          </a:p>
          <a:p>
            <a:pPr marL="0" indent="0">
              <a:buNone/>
            </a:pPr>
            <a:r>
              <a:rPr lang="en-IN" dirty="0"/>
              <a:t>ORDER by </a:t>
            </a:r>
            <a:r>
              <a:rPr lang="en-IN" dirty="0" err="1"/>
              <a:t>payment_date</a:t>
            </a:r>
            <a:r>
              <a:rPr lang="en-IN" dirty="0"/>
              <a:t> DESC;</a:t>
            </a:r>
          </a:p>
          <a:p>
            <a:r>
              <a:rPr lang="en-IN" dirty="0"/>
              <a:t>SELECT * from payment </a:t>
            </a:r>
          </a:p>
          <a:p>
            <a:pPr marL="0" indent="0">
              <a:buNone/>
            </a:pPr>
            <a:r>
              <a:rPr lang="en-IN" dirty="0"/>
              <a:t>ORDER by </a:t>
            </a:r>
            <a:r>
              <a:rPr lang="en-IN" dirty="0" err="1"/>
              <a:t>payment_date</a:t>
            </a:r>
            <a:r>
              <a:rPr lang="en-IN" dirty="0"/>
              <a:t> DESC</a:t>
            </a:r>
          </a:p>
          <a:p>
            <a:pPr marL="0" indent="0">
              <a:buNone/>
            </a:pPr>
            <a:r>
              <a:rPr lang="en-IN" dirty="0"/>
              <a:t>LIMIT 5;</a:t>
            </a:r>
          </a:p>
          <a:p>
            <a:r>
              <a:rPr lang="en-IN" dirty="0"/>
              <a:t>SELECT * from payment </a:t>
            </a:r>
          </a:p>
          <a:p>
            <a:pPr marL="0" indent="0">
              <a:buNone/>
            </a:pPr>
            <a:r>
              <a:rPr lang="en-IN" dirty="0"/>
              <a:t>WHERE amount != 0.00;</a:t>
            </a:r>
          </a:p>
          <a:p>
            <a:pPr marL="0" indent="0">
              <a:buNone/>
            </a:pPr>
            <a:r>
              <a:rPr lang="en-IN" dirty="0"/>
              <a:t>ORDER by </a:t>
            </a:r>
            <a:r>
              <a:rPr lang="en-IN" dirty="0" err="1"/>
              <a:t>payment_date</a:t>
            </a:r>
            <a:r>
              <a:rPr lang="en-IN" dirty="0"/>
              <a:t> DESC</a:t>
            </a:r>
          </a:p>
          <a:p>
            <a:pPr marL="0" indent="0">
              <a:buNone/>
            </a:pPr>
            <a:r>
              <a:rPr lang="en-IN" dirty="0"/>
              <a:t>LIMIT 5;</a:t>
            </a:r>
          </a:p>
          <a:p>
            <a:pPr marL="0" indent="0">
              <a:buNone/>
            </a:pPr>
            <a:endParaRPr lang="en-IN" dirty="0"/>
          </a:p>
        </p:txBody>
      </p:sp>
    </p:spTree>
    <p:extLst>
      <p:ext uri="{BB962C8B-B14F-4D97-AF65-F5344CB8AC3E}">
        <p14:creationId xmlns:p14="http://schemas.microsoft.com/office/powerpoint/2010/main" val="3121520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7A30-F127-1826-6A7D-25707D4D2B08}"/>
              </a:ext>
            </a:extLst>
          </p:cNvPr>
          <p:cNvSpPr>
            <a:spLocks noGrp="1"/>
          </p:cNvSpPr>
          <p:nvPr>
            <p:ph type="title"/>
          </p:nvPr>
        </p:nvSpPr>
        <p:spPr/>
        <p:txBody>
          <a:bodyPr/>
          <a:lstStyle/>
          <a:p>
            <a:r>
              <a:rPr lang="en-IN" dirty="0"/>
              <a:t>Challenge </a:t>
            </a:r>
            <a:br>
              <a:rPr lang="en-IN" dirty="0"/>
            </a:br>
            <a:endParaRPr lang="en-IN" dirty="0"/>
          </a:p>
        </p:txBody>
      </p:sp>
      <p:sp>
        <p:nvSpPr>
          <p:cNvPr id="3" name="Content Placeholder 2">
            <a:extLst>
              <a:ext uri="{FF2B5EF4-FFF2-40B4-BE49-F238E27FC236}">
                <a16:creationId xmlns:a16="http://schemas.microsoft.com/office/drawing/2014/main" id="{9B647DFD-64F9-C296-DD60-D3B13EB2F126}"/>
              </a:ext>
            </a:extLst>
          </p:cNvPr>
          <p:cNvSpPr>
            <a:spLocks noGrp="1"/>
          </p:cNvSpPr>
          <p:nvPr>
            <p:ph idx="1"/>
          </p:nvPr>
        </p:nvSpPr>
        <p:spPr/>
        <p:txBody>
          <a:bodyPr/>
          <a:lstStyle/>
          <a:p>
            <a:r>
              <a:rPr lang="en-IN" dirty="0"/>
              <a:t>We want to reward our first 10 paying customer</a:t>
            </a:r>
          </a:p>
          <a:p>
            <a:r>
              <a:rPr lang="en-IN" dirty="0"/>
              <a:t>What are the customer id for the first 10 customer who has created payment.</a:t>
            </a:r>
          </a:p>
        </p:txBody>
      </p:sp>
    </p:spTree>
    <p:extLst>
      <p:ext uri="{BB962C8B-B14F-4D97-AF65-F5344CB8AC3E}">
        <p14:creationId xmlns:p14="http://schemas.microsoft.com/office/powerpoint/2010/main" val="3052404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DA9F-09DC-A4B3-4B40-283F566F06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754199-3203-F9E7-7093-FA1EC5B55D68}"/>
              </a:ext>
            </a:extLst>
          </p:cNvPr>
          <p:cNvSpPr>
            <a:spLocks noGrp="1"/>
          </p:cNvSpPr>
          <p:nvPr>
            <p:ph idx="1"/>
          </p:nvPr>
        </p:nvSpPr>
        <p:spPr>
          <a:xfrm>
            <a:off x="838200" y="2092959"/>
            <a:ext cx="10515600" cy="4084003"/>
          </a:xfrm>
        </p:spPr>
        <p:txBody>
          <a:bodyPr>
            <a:normAutofit fontScale="55000" lnSpcReduction="20000"/>
          </a:bodyPr>
          <a:lstStyle/>
          <a:p>
            <a:r>
              <a:rPr lang="en-IN" dirty="0"/>
              <a:t>SELECT </a:t>
            </a:r>
            <a:r>
              <a:rPr lang="en-IN" dirty="0" err="1"/>
              <a:t>customer_id</a:t>
            </a:r>
            <a:r>
              <a:rPr lang="en-IN" dirty="0"/>
              <a:t> FROM payment </a:t>
            </a:r>
          </a:p>
          <a:p>
            <a:pPr marL="0" indent="0">
              <a:buNone/>
            </a:pPr>
            <a:r>
              <a:rPr lang="en-IN" dirty="0"/>
              <a:t>ORDER BY </a:t>
            </a:r>
            <a:r>
              <a:rPr lang="en-IN" dirty="0" err="1"/>
              <a:t>payment_date</a:t>
            </a:r>
            <a:r>
              <a:rPr lang="en-IN" dirty="0"/>
              <a:t> ASC</a:t>
            </a:r>
          </a:p>
          <a:p>
            <a:pPr marL="0" indent="0">
              <a:buNone/>
            </a:pPr>
            <a:r>
              <a:rPr lang="en-IN" dirty="0"/>
              <a:t>LIMIT 10;</a:t>
            </a:r>
          </a:p>
          <a:p>
            <a:pPr marL="0" indent="0">
              <a:buNone/>
            </a:pPr>
            <a:r>
              <a:rPr lang="en-US" dirty="0"/>
              <a:t>select * from payment </a:t>
            </a:r>
          </a:p>
          <a:p>
            <a:pPr marL="0" indent="0">
              <a:buNone/>
            </a:pPr>
            <a:r>
              <a:rPr lang="en-US" dirty="0"/>
              <a:t>order by amount</a:t>
            </a:r>
          </a:p>
          <a:p>
            <a:pPr marL="0" indent="0">
              <a:buNone/>
            </a:pPr>
            <a:endParaRPr lang="en-US" dirty="0"/>
          </a:p>
          <a:p>
            <a:pPr marL="0" indent="0">
              <a:buNone/>
            </a:pPr>
            <a:r>
              <a:rPr lang="en-US" dirty="0"/>
              <a:t>select * from payment </a:t>
            </a:r>
          </a:p>
          <a:p>
            <a:pPr marL="0" indent="0">
              <a:buNone/>
            </a:pPr>
            <a:r>
              <a:rPr lang="en-US" dirty="0"/>
              <a:t>where amount IN(0.99,1.98,1.99)</a:t>
            </a:r>
          </a:p>
          <a:p>
            <a:pPr marL="0" indent="0">
              <a:buNone/>
            </a:pPr>
            <a:endParaRPr lang="en-US" dirty="0"/>
          </a:p>
          <a:p>
            <a:pPr marL="0" indent="0">
              <a:buNone/>
            </a:pPr>
            <a:r>
              <a:rPr lang="en-US" dirty="0"/>
              <a:t>select count(*) from payment</a:t>
            </a:r>
          </a:p>
          <a:p>
            <a:pPr marL="0" indent="0">
              <a:buNone/>
            </a:pPr>
            <a:r>
              <a:rPr lang="en-US" dirty="0"/>
              <a:t>where amount not in (0.99,1.98,1.99)</a:t>
            </a:r>
          </a:p>
          <a:p>
            <a:pPr marL="0" indent="0">
              <a:buNone/>
            </a:pPr>
            <a:endParaRPr lang="en-US" dirty="0"/>
          </a:p>
          <a:p>
            <a:pPr marL="0" indent="0">
              <a:buNone/>
            </a:pPr>
            <a:r>
              <a:rPr lang="en-US" dirty="0"/>
              <a:t>select * from customer</a:t>
            </a:r>
          </a:p>
          <a:p>
            <a:pPr marL="0" indent="0">
              <a:buNone/>
            </a:pPr>
            <a:r>
              <a:rPr lang="en-US" dirty="0"/>
              <a:t>where </a:t>
            </a:r>
            <a:r>
              <a:rPr lang="en-US" dirty="0" err="1"/>
              <a:t>first_name</a:t>
            </a:r>
            <a:r>
              <a:rPr lang="en-US" dirty="0"/>
              <a:t> in ('</a:t>
            </a:r>
            <a:r>
              <a:rPr lang="en-US" dirty="0" err="1"/>
              <a:t>John','Jake','Julie</a:t>
            </a:r>
            <a:r>
              <a:rPr lang="en-US" dirty="0"/>
              <a:t>')</a:t>
            </a:r>
            <a:endParaRPr lang="en-IN" dirty="0"/>
          </a:p>
        </p:txBody>
      </p:sp>
    </p:spTree>
    <p:extLst>
      <p:ext uri="{BB962C8B-B14F-4D97-AF65-F5344CB8AC3E}">
        <p14:creationId xmlns:p14="http://schemas.microsoft.com/office/powerpoint/2010/main" val="1875711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255C-BE60-2417-4984-3377D0BCE000}"/>
              </a:ext>
            </a:extLst>
          </p:cNvPr>
          <p:cNvSpPr>
            <a:spLocks noGrp="1"/>
          </p:cNvSpPr>
          <p:nvPr>
            <p:ph type="title"/>
          </p:nvPr>
        </p:nvSpPr>
        <p:spPr/>
        <p:txBody>
          <a:bodyPr/>
          <a:lstStyle/>
          <a:p>
            <a:r>
              <a:rPr lang="en-IN" dirty="0"/>
              <a:t>MySQL BETWEEN Operator</a:t>
            </a:r>
            <a:br>
              <a:rPr lang="en-IN" dirty="0"/>
            </a:br>
            <a:endParaRPr lang="en-IN" dirty="0"/>
          </a:p>
        </p:txBody>
      </p:sp>
      <p:sp>
        <p:nvSpPr>
          <p:cNvPr id="3" name="Content Placeholder 2">
            <a:extLst>
              <a:ext uri="{FF2B5EF4-FFF2-40B4-BE49-F238E27FC236}">
                <a16:creationId xmlns:a16="http://schemas.microsoft.com/office/drawing/2014/main" id="{30387E80-D7D1-11AC-24A3-162B165F7541}"/>
              </a:ext>
            </a:extLst>
          </p:cNvPr>
          <p:cNvSpPr>
            <a:spLocks noGrp="1"/>
          </p:cNvSpPr>
          <p:nvPr>
            <p:ph idx="1"/>
          </p:nvPr>
        </p:nvSpPr>
        <p:spPr/>
        <p:txBody>
          <a:bodyPr/>
          <a:lstStyle/>
          <a:p>
            <a:r>
              <a:rPr lang="en-US" dirty="0"/>
              <a:t>The MySQL BETWEEN Operator</a:t>
            </a:r>
          </a:p>
          <a:p>
            <a:r>
              <a:rPr lang="en-US" dirty="0"/>
              <a:t>The BETWEEN operator selects values within a given range. The values can be numbers, text, or dates.</a:t>
            </a:r>
          </a:p>
          <a:p>
            <a:endParaRPr lang="en-US" dirty="0"/>
          </a:p>
          <a:p>
            <a:r>
              <a:rPr lang="en-US" dirty="0"/>
              <a:t>The BETWEEN operator is inclusive: begin and end values are included.</a:t>
            </a:r>
            <a:endParaRPr lang="en-IN" dirty="0"/>
          </a:p>
        </p:txBody>
      </p:sp>
    </p:spTree>
    <p:extLst>
      <p:ext uri="{BB962C8B-B14F-4D97-AF65-F5344CB8AC3E}">
        <p14:creationId xmlns:p14="http://schemas.microsoft.com/office/powerpoint/2010/main" val="3786983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0FDA-D1E4-1F33-E3BC-02CABE5E41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092D16-CDF3-9CB2-FADE-9B777CE1ACEF}"/>
              </a:ext>
            </a:extLst>
          </p:cNvPr>
          <p:cNvSpPr>
            <a:spLocks noGrp="1"/>
          </p:cNvSpPr>
          <p:nvPr>
            <p:ph idx="1"/>
          </p:nvPr>
        </p:nvSpPr>
        <p:spPr/>
        <p:txBody>
          <a:bodyPr/>
          <a:lstStyle/>
          <a:p>
            <a:r>
              <a:rPr lang="en-IN" dirty="0"/>
              <a:t>SELECT  *  FROM payment </a:t>
            </a:r>
          </a:p>
          <a:p>
            <a:pPr marL="0" indent="0">
              <a:buNone/>
            </a:pPr>
            <a:r>
              <a:rPr lang="en-IN" dirty="0"/>
              <a:t>WHERE amount BETWEEN 8 AND 9;</a:t>
            </a:r>
          </a:p>
          <a:p>
            <a:r>
              <a:rPr lang="en-IN" dirty="0"/>
              <a:t>SELECT COUNT(*) FROM payment </a:t>
            </a:r>
          </a:p>
          <a:p>
            <a:pPr marL="0" indent="0">
              <a:buNone/>
            </a:pPr>
            <a:r>
              <a:rPr lang="en-IN" dirty="0"/>
              <a:t>WHERE amount NOT BETWEEN 8 AND 9;</a:t>
            </a:r>
          </a:p>
          <a:p>
            <a:endParaRPr lang="en-IN" dirty="0"/>
          </a:p>
          <a:p>
            <a:endParaRPr lang="en-IN" dirty="0"/>
          </a:p>
        </p:txBody>
      </p:sp>
    </p:spTree>
    <p:extLst>
      <p:ext uri="{BB962C8B-B14F-4D97-AF65-F5344CB8AC3E}">
        <p14:creationId xmlns:p14="http://schemas.microsoft.com/office/powerpoint/2010/main" val="2968567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24C4-7622-3D31-9795-F033402DAC63}"/>
              </a:ext>
            </a:extLst>
          </p:cNvPr>
          <p:cNvSpPr>
            <a:spLocks noGrp="1"/>
          </p:cNvSpPr>
          <p:nvPr>
            <p:ph type="title"/>
          </p:nvPr>
        </p:nvSpPr>
        <p:spPr/>
        <p:txBody>
          <a:bodyPr>
            <a:normAutofit/>
          </a:bodyPr>
          <a:lstStyle/>
          <a:p>
            <a:br>
              <a:rPr lang="en-IN" dirty="0"/>
            </a:br>
            <a:r>
              <a:rPr lang="en-IN" dirty="0"/>
              <a:t>IN</a:t>
            </a:r>
          </a:p>
        </p:txBody>
      </p:sp>
      <p:sp>
        <p:nvSpPr>
          <p:cNvPr id="3" name="Content Placeholder 2">
            <a:extLst>
              <a:ext uri="{FF2B5EF4-FFF2-40B4-BE49-F238E27FC236}">
                <a16:creationId xmlns:a16="http://schemas.microsoft.com/office/drawing/2014/main" id="{0586F8F7-983B-A77C-FE23-1DE1F5BB42ED}"/>
              </a:ext>
            </a:extLst>
          </p:cNvPr>
          <p:cNvSpPr>
            <a:spLocks noGrp="1"/>
          </p:cNvSpPr>
          <p:nvPr>
            <p:ph idx="1"/>
          </p:nvPr>
        </p:nvSpPr>
        <p:spPr/>
        <p:txBody>
          <a:bodyPr/>
          <a:lstStyle/>
          <a:p>
            <a:r>
              <a:rPr lang="en-IN" dirty="0"/>
              <a:t>In case you want to check for multiple possible value option for </a:t>
            </a:r>
            <a:r>
              <a:rPr lang="en-IN" dirty="0" err="1"/>
              <a:t>eg</a:t>
            </a:r>
            <a:r>
              <a:rPr lang="en-IN" dirty="0"/>
              <a:t> if a user name shown in the list of known name</a:t>
            </a:r>
          </a:p>
          <a:p>
            <a:r>
              <a:rPr lang="en-IN" dirty="0"/>
              <a:t>We can use the IN operator to create a </a:t>
            </a:r>
            <a:r>
              <a:rPr lang="en-IN" dirty="0" err="1"/>
              <a:t>condtion</a:t>
            </a:r>
            <a:r>
              <a:rPr lang="en-IN" dirty="0"/>
              <a:t> that check to see if a value is included in a list of multiple options</a:t>
            </a:r>
          </a:p>
          <a:p>
            <a:r>
              <a:rPr lang="en-IN" dirty="0"/>
              <a:t>SELECT * FROM payment</a:t>
            </a:r>
          </a:p>
          <a:p>
            <a:pPr marL="0" indent="0">
              <a:buNone/>
            </a:pPr>
            <a:r>
              <a:rPr lang="en-IN" dirty="0"/>
              <a:t>WHERE amount IN(0.99,1.98,1.99)</a:t>
            </a:r>
          </a:p>
          <a:p>
            <a:r>
              <a:rPr lang="en-IN" dirty="0"/>
              <a:t>SELECT * FROM payment</a:t>
            </a:r>
          </a:p>
          <a:p>
            <a:pPr marL="0" indent="0">
              <a:buNone/>
            </a:pPr>
            <a:r>
              <a:rPr lang="en-IN" dirty="0"/>
              <a:t>WHERE amount NOT IN(0.99,1.98,1.99)</a:t>
            </a:r>
          </a:p>
          <a:p>
            <a:pPr marL="0" indent="0">
              <a:buNone/>
            </a:pPr>
            <a:endParaRPr lang="en-IN" dirty="0"/>
          </a:p>
        </p:txBody>
      </p:sp>
    </p:spTree>
    <p:extLst>
      <p:ext uri="{BB962C8B-B14F-4D97-AF65-F5344CB8AC3E}">
        <p14:creationId xmlns:p14="http://schemas.microsoft.com/office/powerpoint/2010/main" val="4008132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BD3C-DCB8-19F9-CE38-A18545FDE7E6}"/>
              </a:ext>
            </a:extLst>
          </p:cNvPr>
          <p:cNvSpPr>
            <a:spLocks noGrp="1"/>
          </p:cNvSpPr>
          <p:nvPr>
            <p:ph type="title"/>
          </p:nvPr>
        </p:nvSpPr>
        <p:spPr/>
        <p:txBody>
          <a:bodyPr/>
          <a:lstStyle/>
          <a:p>
            <a:r>
              <a:rPr lang="en-IN" dirty="0"/>
              <a:t>LIKE and INLIKE</a:t>
            </a:r>
          </a:p>
        </p:txBody>
      </p:sp>
      <p:sp>
        <p:nvSpPr>
          <p:cNvPr id="3" name="Content Placeholder 2">
            <a:extLst>
              <a:ext uri="{FF2B5EF4-FFF2-40B4-BE49-F238E27FC236}">
                <a16:creationId xmlns:a16="http://schemas.microsoft.com/office/drawing/2014/main" id="{78F6BB63-25A1-B3B5-EC9B-3DB0CF966B9A}"/>
              </a:ext>
            </a:extLst>
          </p:cNvPr>
          <p:cNvSpPr>
            <a:spLocks noGrp="1"/>
          </p:cNvSpPr>
          <p:nvPr>
            <p:ph idx="1"/>
          </p:nvPr>
        </p:nvSpPr>
        <p:spPr/>
        <p:txBody>
          <a:bodyPr>
            <a:normAutofit fontScale="85000" lnSpcReduction="20000"/>
          </a:bodyPr>
          <a:lstStyle/>
          <a:p>
            <a:r>
              <a:rPr lang="en-IN" dirty="0"/>
              <a:t>We have already perform direct </a:t>
            </a:r>
            <a:r>
              <a:rPr lang="en-IN" dirty="0" err="1"/>
              <a:t>comparision</a:t>
            </a:r>
            <a:r>
              <a:rPr lang="en-IN" dirty="0"/>
              <a:t> against a string such as</a:t>
            </a:r>
          </a:p>
          <a:p>
            <a:r>
              <a:rPr lang="en-IN" dirty="0"/>
              <a:t>WHER </a:t>
            </a:r>
            <a:r>
              <a:rPr lang="en-IN" dirty="0" err="1"/>
              <a:t>first_name</a:t>
            </a:r>
            <a:r>
              <a:rPr lang="en-IN" dirty="0"/>
              <a:t> = ‘john’</a:t>
            </a:r>
          </a:p>
          <a:p>
            <a:r>
              <a:rPr lang="en-IN" dirty="0"/>
              <a:t>BUT what is we want to match against general pattern such as</a:t>
            </a:r>
          </a:p>
          <a:p>
            <a:r>
              <a:rPr lang="en-IN" dirty="0"/>
              <a:t>All email ending in @gmail.com</a:t>
            </a:r>
          </a:p>
          <a:p>
            <a:r>
              <a:rPr lang="en-IN" dirty="0"/>
              <a:t>All name that </a:t>
            </a:r>
            <a:r>
              <a:rPr lang="en-IN" dirty="0" err="1"/>
              <a:t>begain</a:t>
            </a:r>
            <a:r>
              <a:rPr lang="en-IN" dirty="0"/>
              <a:t> with A</a:t>
            </a:r>
          </a:p>
          <a:p>
            <a:r>
              <a:rPr lang="en-IN" dirty="0"/>
              <a:t>SELECT COUNT(*) FROM customer</a:t>
            </a:r>
          </a:p>
          <a:p>
            <a:pPr marL="0" indent="0">
              <a:buNone/>
            </a:pPr>
            <a:r>
              <a:rPr lang="en-IN" dirty="0"/>
              <a:t>WHERE </a:t>
            </a:r>
            <a:r>
              <a:rPr lang="en-IN" dirty="0" err="1"/>
              <a:t>first_name</a:t>
            </a:r>
            <a:r>
              <a:rPr lang="en-IN" dirty="0"/>
              <a:t> LIKE “J%” AND </a:t>
            </a:r>
            <a:r>
              <a:rPr lang="en-IN" dirty="0" err="1"/>
              <a:t>last_name</a:t>
            </a:r>
            <a:r>
              <a:rPr lang="en-IN" dirty="0"/>
              <a:t> LIKE ‘S%’</a:t>
            </a:r>
          </a:p>
          <a:p>
            <a:r>
              <a:rPr lang="en-IN" dirty="0"/>
              <a:t>SELECT * FROM customer</a:t>
            </a:r>
          </a:p>
          <a:p>
            <a:pPr marL="0" indent="0">
              <a:buNone/>
            </a:pPr>
            <a:r>
              <a:rPr lang="en-IN" dirty="0"/>
              <a:t>WHERE </a:t>
            </a:r>
            <a:r>
              <a:rPr lang="en-IN" dirty="0" err="1"/>
              <a:t>first_name</a:t>
            </a:r>
            <a:r>
              <a:rPr lang="en-IN" dirty="0"/>
              <a:t> ILIKE “j%” AND </a:t>
            </a:r>
            <a:r>
              <a:rPr lang="en-IN" dirty="0" err="1"/>
              <a:t>last_name</a:t>
            </a:r>
            <a:r>
              <a:rPr lang="en-IN" dirty="0"/>
              <a:t> ILIKE ‘s%’</a:t>
            </a:r>
          </a:p>
          <a:p>
            <a:r>
              <a:rPr lang="en-IN" dirty="0"/>
              <a:t>SELECT * FROM customer</a:t>
            </a:r>
          </a:p>
          <a:p>
            <a:pPr marL="0" indent="0">
              <a:buNone/>
            </a:pPr>
            <a:r>
              <a:rPr lang="en-IN" dirty="0"/>
              <a:t>WHERE </a:t>
            </a:r>
            <a:r>
              <a:rPr lang="en-IN" dirty="0" err="1"/>
              <a:t>first_name</a:t>
            </a:r>
            <a:r>
              <a:rPr lang="en-IN" dirty="0"/>
              <a:t> LIKE “%er%”</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0884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ADCA-B2BB-0658-541D-3C53F9831776}"/>
              </a:ext>
            </a:extLst>
          </p:cNvPr>
          <p:cNvSpPr>
            <a:spLocks noGrp="1"/>
          </p:cNvSpPr>
          <p:nvPr>
            <p:ph type="title"/>
          </p:nvPr>
        </p:nvSpPr>
        <p:spPr/>
        <p:txBody>
          <a:bodyPr/>
          <a:lstStyle/>
          <a:p>
            <a:r>
              <a:rPr lang="en-IN" dirty="0"/>
              <a:t>MySQL GROUP BY Statement</a:t>
            </a:r>
            <a:br>
              <a:rPr lang="en-IN" dirty="0"/>
            </a:br>
            <a:endParaRPr lang="en-IN" dirty="0"/>
          </a:p>
        </p:txBody>
      </p:sp>
      <p:sp>
        <p:nvSpPr>
          <p:cNvPr id="3" name="Content Placeholder 2">
            <a:extLst>
              <a:ext uri="{FF2B5EF4-FFF2-40B4-BE49-F238E27FC236}">
                <a16:creationId xmlns:a16="http://schemas.microsoft.com/office/drawing/2014/main" id="{9E491D2E-7AD7-414F-E403-EB199623E05D}"/>
              </a:ext>
            </a:extLst>
          </p:cNvPr>
          <p:cNvSpPr>
            <a:spLocks noGrp="1"/>
          </p:cNvSpPr>
          <p:nvPr>
            <p:ph idx="1"/>
          </p:nvPr>
        </p:nvSpPr>
        <p:spPr/>
        <p:txBody>
          <a:bodyPr>
            <a:normAutofit fontScale="62500" lnSpcReduction="20000"/>
          </a:bodyPr>
          <a:lstStyle/>
          <a:p>
            <a:r>
              <a:rPr lang="en-US" dirty="0"/>
              <a:t>The MySQL GROUP BY Statement</a:t>
            </a:r>
          </a:p>
          <a:p>
            <a:r>
              <a:rPr lang="en-US" dirty="0"/>
              <a:t>The GROUP BY statement groups rows that have the same values into summary rows, like "find the number of customers in each country".</a:t>
            </a:r>
          </a:p>
          <a:p>
            <a:endParaRPr lang="en-US" dirty="0"/>
          </a:p>
          <a:p>
            <a:r>
              <a:rPr lang="en-US" dirty="0"/>
              <a:t>The GROUP BY statement is often used with aggregate functions (COUNT(), MAX(), MIN(), SUM(), AVG()) to group the result-set by one or more columns.</a:t>
            </a:r>
          </a:p>
          <a:p>
            <a:endParaRPr lang="en-US" dirty="0"/>
          </a:p>
          <a:p>
            <a:endParaRPr lang="en-US" dirty="0"/>
          </a:p>
          <a:p>
            <a:r>
              <a:rPr lang="en-US" dirty="0"/>
              <a:t>GROUP BY Syntax</a:t>
            </a:r>
          </a:p>
          <a:p>
            <a:r>
              <a:rPr lang="en-US" dirty="0"/>
              <a:t>SELECT </a:t>
            </a:r>
            <a:r>
              <a:rPr lang="en-US" dirty="0" err="1"/>
              <a:t>column_name</a:t>
            </a:r>
            <a:r>
              <a:rPr lang="en-US" dirty="0"/>
              <a:t>(s)</a:t>
            </a:r>
          </a:p>
          <a:p>
            <a:r>
              <a:rPr lang="en-US" dirty="0"/>
              <a:t>FROM </a:t>
            </a:r>
            <a:r>
              <a:rPr lang="en-US" dirty="0" err="1"/>
              <a:t>table_name</a:t>
            </a:r>
            <a:endParaRPr lang="en-US" dirty="0"/>
          </a:p>
          <a:p>
            <a:r>
              <a:rPr lang="en-US" dirty="0"/>
              <a:t>WHERE condition</a:t>
            </a:r>
          </a:p>
          <a:p>
            <a:r>
              <a:rPr lang="en-US" dirty="0"/>
              <a:t>GROUP BY </a:t>
            </a:r>
            <a:r>
              <a:rPr lang="en-US" dirty="0" err="1"/>
              <a:t>column_name</a:t>
            </a:r>
            <a:r>
              <a:rPr lang="en-US" dirty="0"/>
              <a:t>(s)</a:t>
            </a:r>
          </a:p>
          <a:p>
            <a:r>
              <a:rPr lang="en-US" dirty="0"/>
              <a:t>ORDER BY </a:t>
            </a:r>
            <a:r>
              <a:rPr lang="en-US" dirty="0" err="1"/>
              <a:t>column_name</a:t>
            </a:r>
            <a:r>
              <a:rPr lang="en-US" dirty="0"/>
              <a:t>(s);</a:t>
            </a:r>
          </a:p>
          <a:p>
            <a:endParaRPr lang="en-IN" dirty="0"/>
          </a:p>
        </p:txBody>
      </p:sp>
    </p:spTree>
    <p:extLst>
      <p:ext uri="{BB962C8B-B14F-4D97-AF65-F5344CB8AC3E}">
        <p14:creationId xmlns:p14="http://schemas.microsoft.com/office/powerpoint/2010/main" val="2814922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BD36-EB78-4A65-A576-F2AC81407C4B}"/>
              </a:ext>
            </a:extLst>
          </p:cNvPr>
          <p:cNvSpPr>
            <a:spLocks noGrp="1"/>
          </p:cNvSpPr>
          <p:nvPr>
            <p:ph type="title"/>
          </p:nvPr>
        </p:nvSpPr>
        <p:spPr/>
        <p:txBody>
          <a:bodyPr/>
          <a:lstStyle/>
          <a:p>
            <a:r>
              <a:rPr lang="en-IN" dirty="0"/>
              <a:t>Aggregate function	</a:t>
            </a:r>
          </a:p>
        </p:txBody>
      </p:sp>
      <p:sp>
        <p:nvSpPr>
          <p:cNvPr id="3" name="Content Placeholder 2">
            <a:extLst>
              <a:ext uri="{FF2B5EF4-FFF2-40B4-BE49-F238E27FC236}">
                <a16:creationId xmlns:a16="http://schemas.microsoft.com/office/drawing/2014/main" id="{50759C0C-E2C2-CD38-919F-CCF53DA4885B}"/>
              </a:ext>
            </a:extLst>
          </p:cNvPr>
          <p:cNvSpPr>
            <a:spLocks noGrp="1"/>
          </p:cNvSpPr>
          <p:nvPr>
            <p:ph idx="1"/>
          </p:nvPr>
        </p:nvSpPr>
        <p:spPr/>
        <p:txBody>
          <a:bodyPr/>
          <a:lstStyle/>
          <a:p>
            <a:r>
              <a:rPr lang="en-IN" dirty="0"/>
              <a:t>SQL provide multiple aggregate function</a:t>
            </a:r>
          </a:p>
          <a:p>
            <a:r>
              <a:rPr lang="en-IN" dirty="0"/>
              <a:t>The idea behind the same is that take multiple input and provide an single output</a:t>
            </a:r>
          </a:p>
          <a:p>
            <a:r>
              <a:rPr lang="en-IN" dirty="0"/>
              <a:t>AVG return an floating point value</a:t>
            </a:r>
          </a:p>
          <a:p>
            <a:r>
              <a:rPr lang="en-IN" dirty="0"/>
              <a:t>You can use round to provide precision value</a:t>
            </a:r>
          </a:p>
          <a:p>
            <a:r>
              <a:rPr lang="en-IN" dirty="0"/>
              <a:t>COUNT simply return the number of ROWS</a:t>
            </a:r>
          </a:p>
        </p:txBody>
      </p:sp>
    </p:spTree>
    <p:extLst>
      <p:ext uri="{BB962C8B-B14F-4D97-AF65-F5344CB8AC3E}">
        <p14:creationId xmlns:p14="http://schemas.microsoft.com/office/powerpoint/2010/main" val="46178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18C1-4F4C-E186-3922-61FF7A3E7F2B}"/>
              </a:ext>
            </a:extLst>
          </p:cNvPr>
          <p:cNvSpPr>
            <a:spLocks noGrp="1"/>
          </p:cNvSpPr>
          <p:nvPr>
            <p:ph type="title"/>
          </p:nvPr>
        </p:nvSpPr>
        <p:spPr/>
        <p:txBody>
          <a:bodyPr/>
          <a:lstStyle/>
          <a:p>
            <a:r>
              <a:rPr lang="en-IN" dirty="0"/>
              <a:t>Challenge Structure</a:t>
            </a:r>
          </a:p>
        </p:txBody>
      </p:sp>
      <p:sp>
        <p:nvSpPr>
          <p:cNvPr id="3" name="Content Placeholder 2">
            <a:extLst>
              <a:ext uri="{FF2B5EF4-FFF2-40B4-BE49-F238E27FC236}">
                <a16:creationId xmlns:a16="http://schemas.microsoft.com/office/drawing/2014/main" id="{59A69D4E-99C9-3B60-3AF9-9981F9A9E592}"/>
              </a:ext>
            </a:extLst>
          </p:cNvPr>
          <p:cNvSpPr>
            <a:spLocks noGrp="1"/>
          </p:cNvSpPr>
          <p:nvPr>
            <p:ph idx="1"/>
          </p:nvPr>
        </p:nvSpPr>
        <p:spPr/>
        <p:txBody>
          <a:bodyPr/>
          <a:lstStyle/>
          <a:p>
            <a:r>
              <a:rPr lang="en-IN" dirty="0"/>
              <a:t>Business Situation</a:t>
            </a:r>
          </a:p>
          <a:p>
            <a:r>
              <a:rPr lang="en-IN" dirty="0"/>
              <a:t>Challenge Question</a:t>
            </a:r>
          </a:p>
          <a:p>
            <a:r>
              <a:rPr lang="en-IN" dirty="0"/>
              <a:t>Answer</a:t>
            </a:r>
          </a:p>
          <a:p>
            <a:r>
              <a:rPr lang="en-IN" dirty="0"/>
              <a:t>Hint </a:t>
            </a:r>
          </a:p>
          <a:p>
            <a:r>
              <a:rPr lang="en-IN" dirty="0"/>
              <a:t>Solution</a:t>
            </a:r>
          </a:p>
        </p:txBody>
      </p:sp>
    </p:spTree>
    <p:extLst>
      <p:ext uri="{BB962C8B-B14F-4D97-AF65-F5344CB8AC3E}">
        <p14:creationId xmlns:p14="http://schemas.microsoft.com/office/powerpoint/2010/main" val="2354488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2C40-B449-CD25-8601-6C8EB7E501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76FA6D-EA06-5293-C7F5-7873067BA87D}"/>
              </a:ext>
            </a:extLst>
          </p:cNvPr>
          <p:cNvSpPr>
            <a:spLocks noGrp="1"/>
          </p:cNvSpPr>
          <p:nvPr>
            <p:ph idx="1"/>
          </p:nvPr>
        </p:nvSpPr>
        <p:spPr/>
        <p:txBody>
          <a:bodyPr/>
          <a:lstStyle/>
          <a:p>
            <a:r>
              <a:rPr lang="en-IN" dirty="0"/>
              <a:t>SELECT MAX(</a:t>
            </a:r>
            <a:r>
              <a:rPr lang="en-IN" dirty="0" err="1"/>
              <a:t>replacement_cost</a:t>
            </a:r>
            <a:r>
              <a:rPr lang="en-IN" dirty="0"/>
              <a:t>),</a:t>
            </a:r>
            <a:r>
              <a:rPr lang="en-IN" dirty="0" err="1"/>
              <a:t>film_id</a:t>
            </a:r>
            <a:r>
              <a:rPr lang="en-IN" dirty="0"/>
              <a:t> FROM films;</a:t>
            </a:r>
          </a:p>
          <a:p>
            <a:r>
              <a:rPr lang="en-IN" dirty="0"/>
              <a:t>SELECT MAX(</a:t>
            </a:r>
            <a:r>
              <a:rPr lang="en-IN" dirty="0" err="1"/>
              <a:t>replacement_cost</a:t>
            </a:r>
            <a:r>
              <a:rPr lang="en-IN" dirty="0"/>
              <a:t>), MIN(</a:t>
            </a:r>
            <a:r>
              <a:rPr lang="en-IN" dirty="0" err="1"/>
              <a:t>replacement_cost</a:t>
            </a:r>
            <a:r>
              <a:rPr lang="en-IN" dirty="0"/>
              <a:t>)</a:t>
            </a:r>
          </a:p>
          <a:p>
            <a:pPr marL="0" indent="0">
              <a:buNone/>
            </a:pPr>
            <a:r>
              <a:rPr lang="en-IN" dirty="0"/>
              <a:t> FROM films;</a:t>
            </a:r>
          </a:p>
          <a:p>
            <a:r>
              <a:rPr lang="en-IN" dirty="0"/>
              <a:t>SELECT AVG(</a:t>
            </a:r>
            <a:r>
              <a:rPr lang="en-IN" dirty="0" err="1"/>
              <a:t>replacement_cost</a:t>
            </a:r>
            <a:r>
              <a:rPr lang="en-IN" dirty="0"/>
              <a:t>) FROM films;</a:t>
            </a:r>
          </a:p>
          <a:p>
            <a:r>
              <a:rPr lang="en-IN" dirty="0"/>
              <a:t>SELECT ROUND (AVG(</a:t>
            </a:r>
            <a:r>
              <a:rPr lang="en-IN" dirty="0" err="1"/>
              <a:t>replacement_cost</a:t>
            </a:r>
            <a:r>
              <a:rPr lang="en-IN" dirty="0"/>
              <a:t>),2) FROM films;</a:t>
            </a:r>
          </a:p>
          <a:p>
            <a:r>
              <a:rPr lang="en-IN" dirty="0"/>
              <a:t>SELECT SUM (</a:t>
            </a:r>
            <a:r>
              <a:rPr lang="en-IN" dirty="0" err="1"/>
              <a:t>replacement_cost</a:t>
            </a:r>
            <a:r>
              <a:rPr lang="en-IN" dirty="0"/>
              <a:t>) FROM films;</a:t>
            </a:r>
          </a:p>
          <a:p>
            <a:endParaRPr lang="en-IN" dirty="0"/>
          </a:p>
          <a:p>
            <a:endParaRPr lang="en-IN" dirty="0"/>
          </a:p>
          <a:p>
            <a:endParaRPr lang="en-IN" dirty="0"/>
          </a:p>
        </p:txBody>
      </p:sp>
    </p:spTree>
    <p:extLst>
      <p:ext uri="{BB962C8B-B14F-4D97-AF65-F5344CB8AC3E}">
        <p14:creationId xmlns:p14="http://schemas.microsoft.com/office/powerpoint/2010/main" val="190545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0FA4-997A-81A9-52AE-0D818784B2B8}"/>
              </a:ext>
            </a:extLst>
          </p:cNvPr>
          <p:cNvSpPr>
            <a:spLocks noGrp="1"/>
          </p:cNvSpPr>
          <p:nvPr>
            <p:ph type="title"/>
          </p:nvPr>
        </p:nvSpPr>
        <p:spPr/>
        <p:txBody>
          <a:bodyPr/>
          <a:lstStyle/>
          <a:p>
            <a:r>
              <a:rPr lang="en-IN" dirty="0"/>
              <a:t>Group by order by</a:t>
            </a:r>
          </a:p>
        </p:txBody>
      </p:sp>
      <p:sp>
        <p:nvSpPr>
          <p:cNvPr id="3" name="Content Placeholder 2">
            <a:extLst>
              <a:ext uri="{FF2B5EF4-FFF2-40B4-BE49-F238E27FC236}">
                <a16:creationId xmlns:a16="http://schemas.microsoft.com/office/drawing/2014/main" id="{CB8FA88C-5D83-B2F1-F91F-A8074770F191}"/>
              </a:ext>
            </a:extLst>
          </p:cNvPr>
          <p:cNvSpPr>
            <a:spLocks noGrp="1"/>
          </p:cNvSpPr>
          <p:nvPr>
            <p:ph idx="1"/>
          </p:nvPr>
        </p:nvSpPr>
        <p:spPr/>
        <p:txBody>
          <a:bodyPr/>
          <a:lstStyle/>
          <a:p>
            <a:r>
              <a:rPr lang="en-IN" dirty="0"/>
              <a:t>SELECT </a:t>
            </a:r>
            <a:r>
              <a:rPr lang="en-IN" dirty="0" err="1"/>
              <a:t>customer_id,COUNT</a:t>
            </a:r>
            <a:r>
              <a:rPr lang="en-IN" dirty="0"/>
              <a:t>(amount) FROM payment</a:t>
            </a:r>
          </a:p>
          <a:p>
            <a:pPr marL="0" indent="0">
              <a:buNone/>
            </a:pPr>
            <a:r>
              <a:rPr lang="en-IN" dirty="0"/>
              <a:t>GROUP_BY </a:t>
            </a:r>
            <a:r>
              <a:rPr lang="en-IN" dirty="0" err="1"/>
              <a:t>customer_id</a:t>
            </a:r>
            <a:endParaRPr lang="en-IN" dirty="0"/>
          </a:p>
          <a:p>
            <a:pPr marL="0" indent="0">
              <a:buNone/>
            </a:pPr>
            <a:r>
              <a:rPr lang="en-IN" dirty="0"/>
              <a:t>ORDER BY SUM(amount) DESC</a:t>
            </a:r>
          </a:p>
          <a:p>
            <a:r>
              <a:rPr lang="en-IN" dirty="0"/>
              <a:t>SELECT </a:t>
            </a:r>
            <a:r>
              <a:rPr lang="en-IN" dirty="0" err="1"/>
              <a:t>customer_id,staff_ID,SUM</a:t>
            </a:r>
            <a:r>
              <a:rPr lang="en-IN" dirty="0"/>
              <a:t>(amount) FROM payment</a:t>
            </a:r>
          </a:p>
          <a:p>
            <a:pPr marL="0" indent="0">
              <a:buNone/>
            </a:pPr>
            <a:r>
              <a:rPr lang="en-IN" dirty="0"/>
              <a:t>GROUP_BY </a:t>
            </a:r>
            <a:r>
              <a:rPr lang="en-IN" dirty="0" err="1"/>
              <a:t>staff_id,customer_id</a:t>
            </a:r>
            <a:endParaRPr lang="en-IN" dirty="0"/>
          </a:p>
          <a:p>
            <a:pPr marL="0" indent="0">
              <a:buNone/>
            </a:pPr>
            <a:r>
              <a:rPr lang="en-IN" dirty="0"/>
              <a:t>ORDER_BY </a:t>
            </a:r>
            <a:r>
              <a:rPr lang="en-IN" dirty="0" err="1"/>
              <a:t>customer_id</a:t>
            </a:r>
            <a:endParaRPr lang="en-IN" dirty="0"/>
          </a:p>
          <a:p>
            <a:pPr marL="0" indent="0">
              <a:buNone/>
            </a:pPr>
            <a:endParaRPr lang="en-IN" dirty="0"/>
          </a:p>
        </p:txBody>
      </p:sp>
    </p:spTree>
    <p:extLst>
      <p:ext uri="{BB962C8B-B14F-4D97-AF65-F5344CB8AC3E}">
        <p14:creationId xmlns:p14="http://schemas.microsoft.com/office/powerpoint/2010/main" val="2815564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DB89-0DE6-4A09-9471-E974BF8A174E}"/>
              </a:ext>
            </a:extLst>
          </p:cNvPr>
          <p:cNvSpPr>
            <a:spLocks noGrp="1"/>
          </p:cNvSpPr>
          <p:nvPr>
            <p:ph type="title"/>
          </p:nvPr>
        </p:nvSpPr>
        <p:spPr/>
        <p:txBody>
          <a:bodyPr/>
          <a:lstStyle/>
          <a:p>
            <a:r>
              <a:rPr lang="en-IN" dirty="0"/>
              <a:t>Challenge Group By</a:t>
            </a:r>
          </a:p>
        </p:txBody>
      </p:sp>
      <p:sp>
        <p:nvSpPr>
          <p:cNvPr id="3" name="Content Placeholder 2">
            <a:extLst>
              <a:ext uri="{FF2B5EF4-FFF2-40B4-BE49-F238E27FC236}">
                <a16:creationId xmlns:a16="http://schemas.microsoft.com/office/drawing/2014/main" id="{7D3D7ADE-0F70-3A9E-7053-E09D19E3C305}"/>
              </a:ext>
            </a:extLst>
          </p:cNvPr>
          <p:cNvSpPr>
            <a:spLocks noGrp="1"/>
          </p:cNvSpPr>
          <p:nvPr>
            <p:ph idx="1"/>
          </p:nvPr>
        </p:nvSpPr>
        <p:spPr/>
        <p:txBody>
          <a:bodyPr/>
          <a:lstStyle/>
          <a:p>
            <a:r>
              <a:rPr lang="en-IN" dirty="0"/>
              <a:t>We have two staff member with staff id 1 and 2 we want to give an bonus to the staff member that handle the most payment</a:t>
            </a:r>
          </a:p>
          <a:p>
            <a:r>
              <a:rPr lang="en-IN" dirty="0"/>
              <a:t>How many payment did each staff member handle and who get the bonus</a:t>
            </a:r>
          </a:p>
        </p:txBody>
      </p:sp>
    </p:spTree>
    <p:extLst>
      <p:ext uri="{BB962C8B-B14F-4D97-AF65-F5344CB8AC3E}">
        <p14:creationId xmlns:p14="http://schemas.microsoft.com/office/powerpoint/2010/main" val="1908219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C824-FF02-2BBB-6F8A-D728330B27FD}"/>
              </a:ext>
            </a:extLst>
          </p:cNvPr>
          <p:cNvSpPr>
            <a:spLocks noGrp="1"/>
          </p:cNvSpPr>
          <p:nvPr>
            <p:ph type="title"/>
          </p:nvPr>
        </p:nvSpPr>
        <p:spPr/>
        <p:txBody>
          <a:bodyPr/>
          <a:lstStyle/>
          <a:p>
            <a:r>
              <a:rPr lang="en-IN" dirty="0"/>
              <a:t>Solution	</a:t>
            </a:r>
          </a:p>
        </p:txBody>
      </p:sp>
      <p:sp>
        <p:nvSpPr>
          <p:cNvPr id="3" name="Content Placeholder 2">
            <a:extLst>
              <a:ext uri="{FF2B5EF4-FFF2-40B4-BE49-F238E27FC236}">
                <a16:creationId xmlns:a16="http://schemas.microsoft.com/office/drawing/2014/main" id="{F22D217D-EB09-8C79-D7D4-55D43824E6CA}"/>
              </a:ext>
            </a:extLst>
          </p:cNvPr>
          <p:cNvSpPr>
            <a:spLocks noGrp="1"/>
          </p:cNvSpPr>
          <p:nvPr>
            <p:ph idx="1"/>
          </p:nvPr>
        </p:nvSpPr>
        <p:spPr/>
        <p:txBody>
          <a:bodyPr/>
          <a:lstStyle/>
          <a:p>
            <a:r>
              <a:rPr lang="en-IN" dirty="0"/>
              <a:t>Select </a:t>
            </a:r>
            <a:r>
              <a:rPr lang="en-IN" dirty="0" err="1"/>
              <a:t>staff_id,count</a:t>
            </a:r>
            <a:r>
              <a:rPr lang="en-IN" dirty="0"/>
              <a:t> (amount)</a:t>
            </a:r>
          </a:p>
          <a:p>
            <a:pPr marL="0" indent="0">
              <a:buNone/>
            </a:pPr>
            <a:r>
              <a:rPr lang="en-IN" dirty="0"/>
              <a:t>From payment</a:t>
            </a:r>
          </a:p>
          <a:p>
            <a:pPr marL="0" indent="0">
              <a:buNone/>
            </a:pPr>
            <a:r>
              <a:rPr lang="en-IN" dirty="0"/>
              <a:t>Group by </a:t>
            </a:r>
            <a:r>
              <a:rPr lang="en-IN" dirty="0" err="1"/>
              <a:t>staff_id</a:t>
            </a:r>
            <a:endParaRPr lang="en-IN" dirty="0"/>
          </a:p>
          <a:p>
            <a:pPr marL="0" indent="0">
              <a:buNone/>
            </a:pPr>
            <a:endParaRPr lang="en-IN" dirty="0"/>
          </a:p>
        </p:txBody>
      </p:sp>
    </p:spTree>
    <p:extLst>
      <p:ext uri="{BB962C8B-B14F-4D97-AF65-F5344CB8AC3E}">
        <p14:creationId xmlns:p14="http://schemas.microsoft.com/office/powerpoint/2010/main" val="2945282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873E-7579-E222-E7C8-9B251ECF7B3C}"/>
              </a:ext>
            </a:extLst>
          </p:cNvPr>
          <p:cNvSpPr>
            <a:spLocks noGrp="1"/>
          </p:cNvSpPr>
          <p:nvPr>
            <p:ph type="title"/>
          </p:nvPr>
        </p:nvSpPr>
        <p:spPr/>
        <p:txBody>
          <a:bodyPr/>
          <a:lstStyle/>
          <a:p>
            <a:r>
              <a:rPr lang="en-IN" dirty="0"/>
              <a:t>Challenge	</a:t>
            </a:r>
          </a:p>
        </p:txBody>
      </p:sp>
      <p:sp>
        <p:nvSpPr>
          <p:cNvPr id="3" name="Content Placeholder 2">
            <a:extLst>
              <a:ext uri="{FF2B5EF4-FFF2-40B4-BE49-F238E27FC236}">
                <a16:creationId xmlns:a16="http://schemas.microsoft.com/office/drawing/2014/main" id="{682EAC73-17F5-A21A-570D-C7C05FDFAC17}"/>
              </a:ext>
            </a:extLst>
          </p:cNvPr>
          <p:cNvSpPr>
            <a:spLocks noGrp="1"/>
          </p:cNvSpPr>
          <p:nvPr>
            <p:ph idx="1"/>
          </p:nvPr>
        </p:nvSpPr>
        <p:spPr/>
        <p:txBody>
          <a:bodyPr/>
          <a:lstStyle/>
          <a:p>
            <a:r>
              <a:rPr lang="en-IN" dirty="0"/>
              <a:t>Corporate </a:t>
            </a:r>
            <a:r>
              <a:rPr lang="en-IN" dirty="0" err="1"/>
              <a:t>hq</a:t>
            </a:r>
            <a:r>
              <a:rPr lang="en-IN" dirty="0"/>
              <a:t> is conducting an study on relationship between replacement cost and </a:t>
            </a:r>
            <a:r>
              <a:rPr lang="en-IN" dirty="0" err="1"/>
              <a:t>mpaa</a:t>
            </a:r>
            <a:r>
              <a:rPr lang="en-IN" dirty="0"/>
              <a:t> rating</a:t>
            </a:r>
          </a:p>
          <a:p>
            <a:r>
              <a:rPr lang="en-IN" dirty="0"/>
              <a:t>What is the </a:t>
            </a:r>
            <a:r>
              <a:rPr lang="en-IN" dirty="0" err="1"/>
              <a:t>avg</a:t>
            </a:r>
            <a:r>
              <a:rPr lang="en-IN" dirty="0"/>
              <a:t> replacement cost per </a:t>
            </a:r>
            <a:r>
              <a:rPr lang="en-IN" dirty="0" err="1"/>
              <a:t>mpaa</a:t>
            </a:r>
            <a:r>
              <a:rPr lang="en-IN" dirty="0"/>
              <a:t> rating</a:t>
            </a:r>
          </a:p>
          <a:p>
            <a:r>
              <a:rPr lang="en-IN" dirty="0"/>
              <a:t>Note you man need to expand the </a:t>
            </a:r>
            <a:r>
              <a:rPr lang="en-IN" dirty="0" err="1"/>
              <a:t>avg</a:t>
            </a:r>
            <a:r>
              <a:rPr lang="en-IN" dirty="0"/>
              <a:t> </a:t>
            </a:r>
            <a:r>
              <a:rPr lang="en-IN" dirty="0" err="1"/>
              <a:t>cloum</a:t>
            </a:r>
            <a:endParaRPr lang="en-IN" dirty="0"/>
          </a:p>
        </p:txBody>
      </p:sp>
    </p:spTree>
    <p:extLst>
      <p:ext uri="{BB962C8B-B14F-4D97-AF65-F5344CB8AC3E}">
        <p14:creationId xmlns:p14="http://schemas.microsoft.com/office/powerpoint/2010/main" val="325778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1BEC-7D94-1692-9736-112C566DBB0B}"/>
              </a:ext>
            </a:extLst>
          </p:cNvPr>
          <p:cNvSpPr>
            <a:spLocks noGrp="1"/>
          </p:cNvSpPr>
          <p:nvPr>
            <p:ph type="title"/>
          </p:nvPr>
        </p:nvSpPr>
        <p:spPr/>
        <p:txBody>
          <a:bodyPr/>
          <a:lstStyle/>
          <a:p>
            <a:r>
              <a:rPr lang="en-IN" dirty="0"/>
              <a:t>sol</a:t>
            </a:r>
          </a:p>
        </p:txBody>
      </p:sp>
      <p:sp>
        <p:nvSpPr>
          <p:cNvPr id="3" name="Content Placeholder 2">
            <a:extLst>
              <a:ext uri="{FF2B5EF4-FFF2-40B4-BE49-F238E27FC236}">
                <a16:creationId xmlns:a16="http://schemas.microsoft.com/office/drawing/2014/main" id="{630FB4EE-A25D-AD65-1342-370AE4B72CBD}"/>
              </a:ext>
            </a:extLst>
          </p:cNvPr>
          <p:cNvSpPr>
            <a:spLocks noGrp="1"/>
          </p:cNvSpPr>
          <p:nvPr>
            <p:ph idx="1"/>
          </p:nvPr>
        </p:nvSpPr>
        <p:spPr/>
        <p:txBody>
          <a:bodyPr>
            <a:normAutofit lnSpcReduction="10000"/>
          </a:bodyPr>
          <a:lstStyle/>
          <a:p>
            <a:r>
              <a:rPr lang="en-IN" dirty="0"/>
              <a:t>Select </a:t>
            </a:r>
            <a:r>
              <a:rPr lang="en-IN" dirty="0" err="1"/>
              <a:t>rating,avg</a:t>
            </a:r>
            <a:r>
              <a:rPr lang="en-IN" dirty="0"/>
              <a:t>(</a:t>
            </a:r>
            <a:r>
              <a:rPr lang="en-IN" dirty="0" err="1"/>
              <a:t>replacement_cost</a:t>
            </a:r>
            <a:r>
              <a:rPr lang="en-IN" dirty="0"/>
              <a:t>)</a:t>
            </a:r>
          </a:p>
          <a:p>
            <a:pPr marL="0" indent="0">
              <a:buNone/>
            </a:pPr>
            <a:r>
              <a:rPr lang="en-IN" dirty="0"/>
              <a:t>From films</a:t>
            </a:r>
          </a:p>
          <a:p>
            <a:pPr marL="0" indent="0">
              <a:buNone/>
            </a:pPr>
            <a:r>
              <a:rPr lang="en-IN" dirty="0"/>
              <a:t>Group by rating</a:t>
            </a:r>
          </a:p>
          <a:p>
            <a:r>
              <a:rPr lang="en-IN" dirty="0"/>
              <a:t>We are running a promotion to reward top 5 customer with </a:t>
            </a:r>
            <a:r>
              <a:rPr lang="en-IN" dirty="0" err="1"/>
              <a:t>coupouns</a:t>
            </a:r>
            <a:endParaRPr lang="en-IN" dirty="0"/>
          </a:p>
          <a:p>
            <a:r>
              <a:rPr lang="en-IN" dirty="0"/>
              <a:t>What are the customer id for the top 5 customer with spending</a:t>
            </a:r>
          </a:p>
          <a:p>
            <a:r>
              <a:rPr lang="en-IN" dirty="0"/>
              <a:t>Select </a:t>
            </a:r>
            <a:r>
              <a:rPr lang="en-IN" dirty="0" err="1"/>
              <a:t>customer_id,sum</a:t>
            </a:r>
            <a:r>
              <a:rPr lang="en-IN" dirty="0"/>
              <a:t>(amount)</a:t>
            </a:r>
          </a:p>
          <a:p>
            <a:pPr marL="0" indent="0">
              <a:buNone/>
            </a:pPr>
            <a:r>
              <a:rPr lang="en-IN" dirty="0"/>
              <a:t>From payment</a:t>
            </a:r>
          </a:p>
          <a:p>
            <a:pPr marL="0" indent="0">
              <a:buNone/>
            </a:pPr>
            <a:r>
              <a:rPr lang="en-IN" dirty="0"/>
              <a:t>Group by </a:t>
            </a:r>
            <a:r>
              <a:rPr lang="en-IN" dirty="0" err="1"/>
              <a:t>customer_id</a:t>
            </a:r>
            <a:endParaRPr lang="en-IN" dirty="0"/>
          </a:p>
          <a:p>
            <a:pPr marL="0" indent="0">
              <a:buNone/>
            </a:pPr>
            <a:r>
              <a:rPr lang="en-IN" dirty="0"/>
              <a:t>Order by sum(amount)</a:t>
            </a:r>
            <a:r>
              <a:rPr lang="en-IN" dirty="0" err="1"/>
              <a:t>desc</a:t>
            </a:r>
            <a:r>
              <a:rPr lang="en-IN" dirty="0"/>
              <a:t> limits 5</a:t>
            </a:r>
          </a:p>
        </p:txBody>
      </p:sp>
    </p:spTree>
    <p:extLst>
      <p:ext uri="{BB962C8B-B14F-4D97-AF65-F5344CB8AC3E}">
        <p14:creationId xmlns:p14="http://schemas.microsoft.com/office/powerpoint/2010/main" val="3800463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C98C-DD9B-EE96-D8FF-26D4221FB306}"/>
              </a:ext>
            </a:extLst>
          </p:cNvPr>
          <p:cNvSpPr>
            <a:spLocks noGrp="1"/>
          </p:cNvSpPr>
          <p:nvPr>
            <p:ph type="title"/>
          </p:nvPr>
        </p:nvSpPr>
        <p:spPr/>
        <p:txBody>
          <a:bodyPr/>
          <a:lstStyle/>
          <a:p>
            <a:r>
              <a:rPr lang="en-IN" dirty="0"/>
              <a:t>HAVING</a:t>
            </a:r>
          </a:p>
        </p:txBody>
      </p:sp>
      <p:sp>
        <p:nvSpPr>
          <p:cNvPr id="3" name="Content Placeholder 2">
            <a:extLst>
              <a:ext uri="{FF2B5EF4-FFF2-40B4-BE49-F238E27FC236}">
                <a16:creationId xmlns:a16="http://schemas.microsoft.com/office/drawing/2014/main" id="{435950D0-85AF-0B69-50D3-7EA88723466D}"/>
              </a:ext>
            </a:extLst>
          </p:cNvPr>
          <p:cNvSpPr>
            <a:spLocks noGrp="1"/>
          </p:cNvSpPr>
          <p:nvPr>
            <p:ph idx="1"/>
          </p:nvPr>
        </p:nvSpPr>
        <p:spPr/>
        <p:txBody>
          <a:bodyPr/>
          <a:lstStyle/>
          <a:p>
            <a:r>
              <a:rPr lang="en-IN" dirty="0"/>
              <a:t>SELECT </a:t>
            </a:r>
            <a:r>
              <a:rPr lang="en-IN" dirty="0" err="1"/>
              <a:t>customer_id,SUM</a:t>
            </a:r>
            <a:r>
              <a:rPr lang="en-IN" dirty="0"/>
              <a:t>(amount) FROM payment</a:t>
            </a:r>
          </a:p>
          <a:p>
            <a:pPr marL="0" indent="0">
              <a:buNone/>
            </a:pPr>
            <a:r>
              <a:rPr lang="en-IN" dirty="0"/>
              <a:t>GROUP_BY </a:t>
            </a:r>
            <a:r>
              <a:rPr lang="en-IN" dirty="0" err="1"/>
              <a:t>customer_id</a:t>
            </a:r>
            <a:endParaRPr lang="en-IN" dirty="0"/>
          </a:p>
          <a:p>
            <a:pPr marL="0" indent="0">
              <a:buNone/>
            </a:pPr>
            <a:r>
              <a:rPr lang="en-IN" dirty="0"/>
              <a:t>HAVING SUM(amount) &gt; 100</a:t>
            </a:r>
          </a:p>
          <a:p>
            <a:r>
              <a:rPr lang="en-IN" dirty="0"/>
              <a:t>SELECT </a:t>
            </a:r>
            <a:r>
              <a:rPr lang="en-IN" dirty="0" err="1"/>
              <a:t>store_id,COUNT</a:t>
            </a:r>
            <a:r>
              <a:rPr lang="en-IN" dirty="0"/>
              <a:t>(</a:t>
            </a:r>
            <a:r>
              <a:rPr lang="en-IN" dirty="0" err="1"/>
              <a:t>customer_id</a:t>
            </a:r>
            <a:r>
              <a:rPr lang="en-IN" dirty="0"/>
              <a:t>) FROM customer</a:t>
            </a:r>
          </a:p>
          <a:p>
            <a:pPr marL="0" indent="0">
              <a:buNone/>
            </a:pPr>
            <a:r>
              <a:rPr lang="en-IN" dirty="0"/>
              <a:t>GROUP_BY </a:t>
            </a:r>
            <a:r>
              <a:rPr lang="en-IN" dirty="0" err="1"/>
              <a:t>store_id</a:t>
            </a:r>
            <a:endParaRPr lang="en-IN" dirty="0"/>
          </a:p>
          <a:p>
            <a:pPr marL="0" indent="0">
              <a:buNone/>
            </a:pPr>
            <a:r>
              <a:rPr lang="en-IN" dirty="0"/>
              <a:t>HAVING COUNT(</a:t>
            </a:r>
            <a:r>
              <a:rPr lang="en-IN" dirty="0" err="1"/>
              <a:t>customer_id</a:t>
            </a:r>
            <a:r>
              <a:rPr lang="en-IN"/>
              <a:t>) &gt; 300</a:t>
            </a:r>
          </a:p>
        </p:txBody>
      </p:sp>
    </p:spTree>
    <p:extLst>
      <p:ext uri="{BB962C8B-B14F-4D97-AF65-F5344CB8AC3E}">
        <p14:creationId xmlns:p14="http://schemas.microsoft.com/office/powerpoint/2010/main" val="3877105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3D31-188D-1326-D2B3-F2A053FD890C}"/>
              </a:ext>
            </a:extLst>
          </p:cNvPr>
          <p:cNvSpPr>
            <a:spLocks noGrp="1"/>
          </p:cNvSpPr>
          <p:nvPr>
            <p:ph type="title"/>
          </p:nvPr>
        </p:nvSpPr>
        <p:spPr/>
        <p:txBody>
          <a:bodyPr/>
          <a:lstStyle/>
          <a:p>
            <a:r>
              <a:rPr lang="en-IN" dirty="0"/>
              <a:t>Challenge	</a:t>
            </a:r>
          </a:p>
        </p:txBody>
      </p:sp>
      <p:sp>
        <p:nvSpPr>
          <p:cNvPr id="3" name="Content Placeholder 2">
            <a:extLst>
              <a:ext uri="{FF2B5EF4-FFF2-40B4-BE49-F238E27FC236}">
                <a16:creationId xmlns:a16="http://schemas.microsoft.com/office/drawing/2014/main" id="{531164AE-9E01-CE26-F8FF-35D2624F251A}"/>
              </a:ext>
            </a:extLst>
          </p:cNvPr>
          <p:cNvSpPr>
            <a:spLocks noGrp="1"/>
          </p:cNvSpPr>
          <p:nvPr>
            <p:ph idx="1"/>
          </p:nvPr>
        </p:nvSpPr>
        <p:spPr/>
        <p:txBody>
          <a:bodyPr/>
          <a:lstStyle/>
          <a:p>
            <a:r>
              <a:rPr lang="en-IN" dirty="0"/>
              <a:t>We are launching an platinum service for the customer we will assign a platinum card to the customer who has 40 or more transaction with us</a:t>
            </a:r>
          </a:p>
          <a:p>
            <a:r>
              <a:rPr lang="en-IN" dirty="0"/>
              <a:t>What </a:t>
            </a:r>
            <a:r>
              <a:rPr lang="en-IN" dirty="0" err="1"/>
              <a:t>customer_id</a:t>
            </a:r>
            <a:r>
              <a:rPr lang="en-IN" dirty="0"/>
              <a:t> is eligible for the service</a:t>
            </a:r>
          </a:p>
        </p:txBody>
      </p:sp>
    </p:spTree>
    <p:extLst>
      <p:ext uri="{BB962C8B-B14F-4D97-AF65-F5344CB8AC3E}">
        <p14:creationId xmlns:p14="http://schemas.microsoft.com/office/powerpoint/2010/main" val="414277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D1C3-577C-3945-5F3E-46F07359DCCF}"/>
              </a:ext>
            </a:extLst>
          </p:cNvPr>
          <p:cNvSpPr>
            <a:spLocks noGrp="1"/>
          </p:cNvSpPr>
          <p:nvPr>
            <p:ph type="title"/>
          </p:nvPr>
        </p:nvSpPr>
        <p:spPr/>
        <p:txBody>
          <a:bodyPr/>
          <a:lstStyle/>
          <a:p>
            <a:r>
              <a:rPr lang="en-IN" dirty="0"/>
              <a:t>Sol	</a:t>
            </a:r>
          </a:p>
        </p:txBody>
      </p:sp>
      <p:sp>
        <p:nvSpPr>
          <p:cNvPr id="3" name="Content Placeholder 2">
            <a:extLst>
              <a:ext uri="{FF2B5EF4-FFF2-40B4-BE49-F238E27FC236}">
                <a16:creationId xmlns:a16="http://schemas.microsoft.com/office/drawing/2014/main" id="{ABA3B807-4666-C1A7-B80E-A8BC8A48519F}"/>
              </a:ext>
            </a:extLst>
          </p:cNvPr>
          <p:cNvSpPr>
            <a:spLocks noGrp="1"/>
          </p:cNvSpPr>
          <p:nvPr>
            <p:ph idx="1"/>
          </p:nvPr>
        </p:nvSpPr>
        <p:spPr/>
        <p:txBody>
          <a:bodyPr/>
          <a:lstStyle/>
          <a:p>
            <a:r>
              <a:rPr lang="en-IN" dirty="0"/>
              <a:t>Select </a:t>
            </a:r>
            <a:r>
              <a:rPr lang="en-IN" dirty="0" err="1"/>
              <a:t>customer_id,count</a:t>
            </a:r>
            <a:r>
              <a:rPr lang="en-IN" dirty="0"/>
              <a:t>(*)</a:t>
            </a:r>
          </a:p>
          <a:p>
            <a:pPr marL="0" indent="0">
              <a:buNone/>
            </a:pPr>
            <a:r>
              <a:rPr lang="en-IN" dirty="0"/>
              <a:t>From payment</a:t>
            </a:r>
          </a:p>
          <a:p>
            <a:pPr marL="0" indent="0">
              <a:buNone/>
            </a:pPr>
            <a:r>
              <a:rPr lang="en-IN" dirty="0"/>
              <a:t>Group by </a:t>
            </a:r>
            <a:r>
              <a:rPr lang="en-IN" dirty="0" err="1"/>
              <a:t>customer_id</a:t>
            </a:r>
            <a:endParaRPr lang="en-IN" dirty="0"/>
          </a:p>
          <a:p>
            <a:pPr marL="0" indent="0">
              <a:buNone/>
            </a:pPr>
            <a:r>
              <a:rPr lang="en-IN" dirty="0"/>
              <a:t>Having count(*)&gt;=40;</a:t>
            </a:r>
          </a:p>
        </p:txBody>
      </p:sp>
    </p:spTree>
    <p:extLst>
      <p:ext uri="{BB962C8B-B14F-4D97-AF65-F5344CB8AC3E}">
        <p14:creationId xmlns:p14="http://schemas.microsoft.com/office/powerpoint/2010/main" val="122468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E63F-7B7C-5AF8-7689-079E77E505C9}"/>
              </a:ext>
            </a:extLst>
          </p:cNvPr>
          <p:cNvSpPr>
            <a:spLocks noGrp="1"/>
          </p:cNvSpPr>
          <p:nvPr>
            <p:ph type="title"/>
          </p:nvPr>
        </p:nvSpPr>
        <p:spPr/>
        <p:txBody>
          <a:bodyPr>
            <a:normAutofit fontScale="90000"/>
          </a:bodyPr>
          <a:lstStyle/>
          <a:p>
            <a:r>
              <a:rPr lang="en-US" b="0" i="0" dirty="0">
                <a:solidFill>
                  <a:srgbClr val="000000"/>
                </a:solidFill>
                <a:effectLst/>
                <a:latin typeface="-apple-system"/>
              </a:rPr>
              <a:t>in this tutorial, you will learn how to use the </a:t>
            </a:r>
            <a:r>
              <a:rPr lang="en-US" b="1" i="0" dirty="0">
                <a:solidFill>
                  <a:srgbClr val="000000"/>
                </a:solidFill>
                <a:effectLst/>
                <a:latin typeface="-apple-system"/>
              </a:rPr>
              <a:t>PostgreSQL CREATE TABLE</a:t>
            </a:r>
            <a:r>
              <a:rPr lang="en-US" b="0" i="0" dirty="0">
                <a:solidFill>
                  <a:srgbClr val="000000"/>
                </a:solidFill>
                <a:effectLst/>
                <a:latin typeface="-apple-system"/>
              </a:rPr>
              <a:t> statement to create new a new table.</a:t>
            </a:r>
            <a:endParaRPr lang="en-IN" dirty="0"/>
          </a:p>
        </p:txBody>
      </p:sp>
      <p:sp>
        <p:nvSpPr>
          <p:cNvPr id="3" name="Content Placeholder 2">
            <a:extLst>
              <a:ext uri="{FF2B5EF4-FFF2-40B4-BE49-F238E27FC236}">
                <a16:creationId xmlns:a16="http://schemas.microsoft.com/office/drawing/2014/main" id="{B6201F64-DECE-81CC-6248-D8FAD48E7B74}"/>
              </a:ext>
            </a:extLst>
          </p:cNvPr>
          <p:cNvSpPr>
            <a:spLocks noGrp="1"/>
          </p:cNvSpPr>
          <p:nvPr>
            <p:ph idx="1"/>
          </p:nvPr>
        </p:nvSpPr>
        <p:spPr/>
        <p:txBody>
          <a:bodyPr/>
          <a:lstStyle/>
          <a:p>
            <a:r>
              <a:rPr lang="en-US" dirty="0"/>
              <a:t>PostgreSQL CREATE TABLE syntax</a:t>
            </a:r>
          </a:p>
          <a:p>
            <a:r>
              <a:rPr lang="en-US" dirty="0"/>
              <a:t>A relational database consists of multiple related tables. A table consists of rows and columns. Tables allow you to store structured data like customers, products, employees, etc.</a:t>
            </a:r>
          </a:p>
          <a:p>
            <a:endParaRPr lang="en-US" dirty="0"/>
          </a:p>
          <a:p>
            <a:r>
              <a:rPr lang="en-US" dirty="0"/>
              <a:t>To create a new table, you use the CREATE TABLE statement. The following illustrates the basic syntax of the CREATE TABLE statement:</a:t>
            </a:r>
            <a:endParaRPr lang="en-IN" dirty="0"/>
          </a:p>
        </p:txBody>
      </p:sp>
    </p:spTree>
    <p:extLst>
      <p:ext uri="{BB962C8B-B14F-4D97-AF65-F5344CB8AC3E}">
        <p14:creationId xmlns:p14="http://schemas.microsoft.com/office/powerpoint/2010/main" val="277208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16B8-381F-0DE4-A33F-927669AFC57A}"/>
              </a:ext>
            </a:extLst>
          </p:cNvPr>
          <p:cNvSpPr>
            <a:spLocks noGrp="1"/>
          </p:cNvSpPr>
          <p:nvPr>
            <p:ph type="title"/>
          </p:nvPr>
        </p:nvSpPr>
        <p:spPr/>
        <p:txBody>
          <a:bodyPr/>
          <a:lstStyle/>
          <a:p>
            <a:r>
              <a:rPr lang="en-IN" dirty="0"/>
              <a:t>Situation	</a:t>
            </a:r>
          </a:p>
        </p:txBody>
      </p:sp>
      <p:sp>
        <p:nvSpPr>
          <p:cNvPr id="3" name="Content Placeholder 2">
            <a:extLst>
              <a:ext uri="{FF2B5EF4-FFF2-40B4-BE49-F238E27FC236}">
                <a16:creationId xmlns:a16="http://schemas.microsoft.com/office/drawing/2014/main" id="{A9F7C82D-B42E-8E61-5A85-2E826E107974}"/>
              </a:ext>
            </a:extLst>
          </p:cNvPr>
          <p:cNvSpPr>
            <a:spLocks noGrp="1"/>
          </p:cNvSpPr>
          <p:nvPr>
            <p:ph idx="1"/>
          </p:nvPr>
        </p:nvSpPr>
        <p:spPr/>
        <p:txBody>
          <a:bodyPr/>
          <a:lstStyle/>
          <a:p>
            <a:r>
              <a:rPr lang="en-IN" dirty="0"/>
              <a:t>We want to send an promotional email to our existing client</a:t>
            </a:r>
          </a:p>
          <a:p>
            <a:r>
              <a:rPr lang="en-IN" dirty="0"/>
              <a:t>Use a SELECT statement to grab the first and last name of every client with email id</a:t>
            </a:r>
          </a:p>
          <a:p>
            <a:r>
              <a:rPr lang="en-IN" dirty="0"/>
              <a:t>HINT</a:t>
            </a:r>
          </a:p>
          <a:p>
            <a:r>
              <a:rPr lang="en-IN" dirty="0"/>
              <a:t>Use the customer table</a:t>
            </a:r>
          </a:p>
          <a:p>
            <a:r>
              <a:rPr lang="en-IN" dirty="0"/>
              <a:t>You can use the table drop down to view what columns are available</a:t>
            </a:r>
          </a:p>
          <a:p>
            <a:r>
              <a:rPr lang="en-IN" dirty="0"/>
              <a:t>Or you can use SELECT * from customer</a:t>
            </a:r>
          </a:p>
        </p:txBody>
      </p:sp>
    </p:spTree>
    <p:extLst>
      <p:ext uri="{BB962C8B-B14F-4D97-AF65-F5344CB8AC3E}">
        <p14:creationId xmlns:p14="http://schemas.microsoft.com/office/powerpoint/2010/main" val="145244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DA39-D15C-E666-9C9B-14DBB27AE3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21E31D-B36C-3318-BABD-BCA955AA82F8}"/>
              </a:ext>
            </a:extLst>
          </p:cNvPr>
          <p:cNvSpPr>
            <a:spLocks noGrp="1"/>
          </p:cNvSpPr>
          <p:nvPr>
            <p:ph idx="1"/>
          </p:nvPr>
        </p:nvSpPr>
        <p:spPr/>
        <p:txBody>
          <a:bodyPr/>
          <a:lstStyle/>
          <a:p>
            <a:r>
              <a:rPr lang="en-US" dirty="0"/>
              <a:t>CREATE TABLE [IF NOT EXISTS] </a:t>
            </a:r>
            <a:r>
              <a:rPr lang="en-US" dirty="0" err="1"/>
              <a:t>table_name</a:t>
            </a:r>
            <a:r>
              <a:rPr lang="en-US" dirty="0"/>
              <a:t> (</a:t>
            </a:r>
          </a:p>
          <a:p>
            <a:r>
              <a:rPr lang="en-US" dirty="0"/>
              <a:t>   column1 datatype(length) </a:t>
            </a:r>
            <a:r>
              <a:rPr lang="en-US" dirty="0" err="1"/>
              <a:t>column_contraint</a:t>
            </a:r>
            <a:r>
              <a:rPr lang="en-US" dirty="0"/>
              <a:t>,</a:t>
            </a:r>
          </a:p>
          <a:p>
            <a:r>
              <a:rPr lang="en-US" dirty="0"/>
              <a:t>   column2 datatype(length) </a:t>
            </a:r>
            <a:r>
              <a:rPr lang="en-US" dirty="0" err="1"/>
              <a:t>column_contraint</a:t>
            </a:r>
            <a:r>
              <a:rPr lang="en-US" dirty="0"/>
              <a:t>,</a:t>
            </a:r>
          </a:p>
          <a:p>
            <a:r>
              <a:rPr lang="en-US" dirty="0"/>
              <a:t>   column3 datatype(length) </a:t>
            </a:r>
            <a:r>
              <a:rPr lang="en-US" dirty="0" err="1"/>
              <a:t>column_contraint</a:t>
            </a:r>
            <a:r>
              <a:rPr lang="en-US" dirty="0"/>
              <a:t>,</a:t>
            </a:r>
          </a:p>
          <a:p>
            <a:r>
              <a:rPr lang="en-US" dirty="0"/>
              <a:t>   </a:t>
            </a:r>
            <a:r>
              <a:rPr lang="en-US" dirty="0" err="1"/>
              <a:t>table_constraints</a:t>
            </a:r>
            <a:endParaRPr lang="en-US" dirty="0"/>
          </a:p>
          <a:p>
            <a:r>
              <a:rPr lang="en-US" dirty="0"/>
              <a:t>);</a:t>
            </a:r>
            <a:endParaRPr lang="en-IN" dirty="0"/>
          </a:p>
        </p:txBody>
      </p:sp>
    </p:spTree>
    <p:extLst>
      <p:ext uri="{BB962C8B-B14F-4D97-AF65-F5344CB8AC3E}">
        <p14:creationId xmlns:p14="http://schemas.microsoft.com/office/powerpoint/2010/main" val="746585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38CC-D737-6D67-AE94-E94563EDA2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28E4C5-334A-FCC9-50EC-36667C031015}"/>
              </a:ext>
            </a:extLst>
          </p:cNvPr>
          <p:cNvSpPr>
            <a:spLocks noGrp="1"/>
          </p:cNvSpPr>
          <p:nvPr>
            <p:ph idx="1"/>
          </p:nvPr>
        </p:nvSpPr>
        <p:spPr/>
        <p:txBody>
          <a:bodyPr>
            <a:normAutofit fontScale="70000" lnSpcReduction="20000"/>
          </a:bodyPr>
          <a:lstStyle/>
          <a:p>
            <a:r>
              <a:rPr lang="en-US" dirty="0"/>
              <a:t>In this syntax:</a:t>
            </a:r>
          </a:p>
          <a:p>
            <a:endParaRPr lang="en-US" dirty="0"/>
          </a:p>
          <a:p>
            <a:r>
              <a:rPr lang="en-US" dirty="0"/>
              <a:t>First, specify the name of the table after the CREATE TABLE keywords.</a:t>
            </a:r>
          </a:p>
          <a:p>
            <a:r>
              <a:rPr lang="en-US" dirty="0"/>
              <a:t>Second, creating a table that already exists will result in a error. The IF NOT EXISTS option allows you to create the new table only if it does not exist. When you use the IF NOT EXISTS option and the table already exists, PostgreSQL issues a notice instead of the error and skips creating the new table.</a:t>
            </a:r>
          </a:p>
          <a:p>
            <a:r>
              <a:rPr lang="en-US" dirty="0"/>
              <a:t>Third, specify a comma-separated list of table columns. Each column consists of the column name, the kind of data that column stores, the length of data, and the column constraint. The column constraints specify rules that data stored in the column must follow. For example, the not-null constraint enforces the values in the column cannot be NULL. The column constraints include not null, unique, primary key, check, foreign key constraints.</a:t>
            </a:r>
          </a:p>
          <a:p>
            <a:r>
              <a:rPr lang="en-US" dirty="0"/>
              <a:t>Finally, specify the table constraints including primary key, foreign key, and check constraints.</a:t>
            </a:r>
          </a:p>
          <a:p>
            <a:r>
              <a:rPr lang="en-US" dirty="0"/>
              <a:t>Note that some table constraints can be defined as column constraints like primary key, foreign key, check, unique constraints.</a:t>
            </a:r>
            <a:endParaRPr lang="en-IN" dirty="0"/>
          </a:p>
        </p:txBody>
      </p:sp>
    </p:spTree>
    <p:extLst>
      <p:ext uri="{BB962C8B-B14F-4D97-AF65-F5344CB8AC3E}">
        <p14:creationId xmlns:p14="http://schemas.microsoft.com/office/powerpoint/2010/main" val="3072642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4D42-7C66-5548-1C88-17AB7BB26B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19DD8D-C912-4CAB-B943-D0132DFDEE4C}"/>
              </a:ext>
            </a:extLst>
          </p:cNvPr>
          <p:cNvSpPr>
            <a:spLocks noGrp="1"/>
          </p:cNvSpPr>
          <p:nvPr>
            <p:ph idx="1"/>
          </p:nvPr>
        </p:nvSpPr>
        <p:spPr/>
        <p:txBody>
          <a:bodyPr>
            <a:normAutofit fontScale="62500" lnSpcReduction="20000"/>
          </a:bodyPr>
          <a:lstStyle/>
          <a:p>
            <a:r>
              <a:rPr lang="en-US" dirty="0"/>
              <a:t>Constraints</a:t>
            </a:r>
          </a:p>
          <a:p>
            <a:r>
              <a:rPr lang="en-US" dirty="0"/>
              <a:t>PostgreSQL includes the following column constraints:</a:t>
            </a:r>
          </a:p>
          <a:p>
            <a:endParaRPr lang="en-US" dirty="0"/>
          </a:p>
          <a:p>
            <a:r>
              <a:rPr lang="en-US" dirty="0"/>
              <a:t>NOT NULL – ensures that values in a column cannot be NULL.</a:t>
            </a:r>
          </a:p>
          <a:p>
            <a:r>
              <a:rPr lang="en-US" dirty="0"/>
              <a:t>UNIQUE – ensures the values in a column unique across the rows within the same table.</a:t>
            </a:r>
          </a:p>
          <a:p>
            <a:r>
              <a:rPr lang="en-US" dirty="0"/>
              <a:t>PRIMARY KEY – a primary key column uniquely identify rows in a table. A table can have one and only one primary key. The primary key constraint allows you to define the primary key of a table.</a:t>
            </a:r>
          </a:p>
          <a:p>
            <a:r>
              <a:rPr lang="en-US" dirty="0"/>
              <a:t>CHECK – a CHECK constraint ensures the data must satisfy a </a:t>
            </a:r>
            <a:r>
              <a:rPr lang="en-US" dirty="0" err="1"/>
              <a:t>boolean</a:t>
            </a:r>
            <a:r>
              <a:rPr lang="en-US" dirty="0"/>
              <a:t> expression.</a:t>
            </a:r>
          </a:p>
          <a:p>
            <a:r>
              <a:rPr lang="en-US" dirty="0"/>
              <a:t>FOREIGN KEY – ensures values in a column or a group of columns from a table exists in a column or group of columns in another table. Unlike the primary key, a table can have many foreign keys.</a:t>
            </a:r>
          </a:p>
          <a:p>
            <a:r>
              <a:rPr lang="en-US" dirty="0"/>
              <a:t>Table constraints are similar to column constraints except that they are applied to more than one column.</a:t>
            </a:r>
          </a:p>
          <a:p>
            <a:endParaRPr lang="en-US" dirty="0"/>
          </a:p>
          <a:p>
            <a:r>
              <a:rPr lang="en-US" dirty="0"/>
              <a:t>PostgreSQL CREATE</a:t>
            </a:r>
            <a:endParaRPr lang="en-IN" dirty="0"/>
          </a:p>
        </p:txBody>
      </p:sp>
    </p:spTree>
    <p:extLst>
      <p:ext uri="{BB962C8B-B14F-4D97-AF65-F5344CB8AC3E}">
        <p14:creationId xmlns:p14="http://schemas.microsoft.com/office/powerpoint/2010/main" val="4191481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56D2-924A-0D03-2602-02F3CF1109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F5FBA0-738A-8699-D8B4-15A4D48264D3}"/>
              </a:ext>
            </a:extLst>
          </p:cNvPr>
          <p:cNvSpPr>
            <a:spLocks noGrp="1"/>
          </p:cNvSpPr>
          <p:nvPr>
            <p:ph idx="1"/>
          </p:nvPr>
        </p:nvSpPr>
        <p:spPr/>
        <p:txBody>
          <a:bodyPr>
            <a:normAutofit fontScale="92500" lnSpcReduction="20000"/>
          </a:bodyPr>
          <a:lstStyle/>
          <a:p>
            <a:r>
              <a:rPr lang="en-US" dirty="0"/>
              <a:t>PostgreSQL CREATE TABLE examples</a:t>
            </a:r>
          </a:p>
          <a:p>
            <a:r>
              <a:rPr lang="en-US" dirty="0"/>
              <a:t>We will create a new table called accounts that has the following columns:</a:t>
            </a:r>
          </a:p>
          <a:p>
            <a:endParaRPr lang="en-US" dirty="0"/>
          </a:p>
          <a:p>
            <a:r>
              <a:rPr lang="en-US" dirty="0" err="1"/>
              <a:t>user_id</a:t>
            </a:r>
            <a:r>
              <a:rPr lang="en-US" dirty="0"/>
              <a:t> – primary key</a:t>
            </a:r>
          </a:p>
          <a:p>
            <a:r>
              <a:rPr lang="en-US" dirty="0"/>
              <a:t>username – unique and not null</a:t>
            </a:r>
          </a:p>
          <a:p>
            <a:r>
              <a:rPr lang="en-US" dirty="0"/>
              <a:t>password – not null</a:t>
            </a:r>
          </a:p>
          <a:p>
            <a:r>
              <a:rPr lang="en-US" dirty="0"/>
              <a:t>email – unique and not null</a:t>
            </a:r>
          </a:p>
          <a:p>
            <a:r>
              <a:rPr lang="en-US" dirty="0" err="1"/>
              <a:t>created_on</a:t>
            </a:r>
            <a:r>
              <a:rPr lang="en-US" dirty="0"/>
              <a:t> – not null</a:t>
            </a:r>
          </a:p>
          <a:p>
            <a:r>
              <a:rPr lang="en-US" dirty="0" err="1"/>
              <a:t>last_login</a:t>
            </a:r>
            <a:r>
              <a:rPr lang="en-US" dirty="0"/>
              <a:t> – null</a:t>
            </a:r>
          </a:p>
          <a:p>
            <a:r>
              <a:rPr lang="en-US" dirty="0"/>
              <a:t>The following statement creates the accounts table:</a:t>
            </a:r>
            <a:endParaRPr lang="en-IN" dirty="0"/>
          </a:p>
        </p:txBody>
      </p:sp>
    </p:spTree>
    <p:extLst>
      <p:ext uri="{BB962C8B-B14F-4D97-AF65-F5344CB8AC3E}">
        <p14:creationId xmlns:p14="http://schemas.microsoft.com/office/powerpoint/2010/main" val="4276401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BEBD-9466-96AF-3C41-B08829F697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22993E-F38F-C8B8-2B76-C19B63788ED2}"/>
              </a:ext>
            </a:extLst>
          </p:cNvPr>
          <p:cNvSpPr>
            <a:spLocks noGrp="1"/>
          </p:cNvSpPr>
          <p:nvPr>
            <p:ph idx="1"/>
          </p:nvPr>
        </p:nvSpPr>
        <p:spPr/>
        <p:txBody>
          <a:bodyPr/>
          <a:lstStyle/>
          <a:p>
            <a:r>
              <a:rPr lang="en-IN" dirty="0"/>
              <a:t>CREATE TABLE accounts (</a:t>
            </a:r>
          </a:p>
          <a:p>
            <a:r>
              <a:rPr lang="en-IN" dirty="0"/>
              <a:t>	</a:t>
            </a:r>
            <a:r>
              <a:rPr lang="en-IN" dirty="0" err="1"/>
              <a:t>user_id</a:t>
            </a:r>
            <a:r>
              <a:rPr lang="en-IN" dirty="0"/>
              <a:t> serial PRIMARY KEY,</a:t>
            </a:r>
          </a:p>
          <a:p>
            <a:r>
              <a:rPr lang="en-IN" dirty="0"/>
              <a:t>	username VARCHAR ( 50 ) UNIQUE NOT NULL,</a:t>
            </a:r>
          </a:p>
          <a:p>
            <a:r>
              <a:rPr lang="en-IN" dirty="0"/>
              <a:t>	password VARCHAR ( 50 ) NOT NULL,</a:t>
            </a:r>
          </a:p>
          <a:p>
            <a:r>
              <a:rPr lang="en-IN" dirty="0"/>
              <a:t>	email VARCHAR ( 255 ) UNIQUE NOT NULL,</a:t>
            </a:r>
          </a:p>
          <a:p>
            <a:r>
              <a:rPr lang="en-IN" dirty="0"/>
              <a:t>	</a:t>
            </a:r>
            <a:r>
              <a:rPr lang="en-IN" dirty="0" err="1"/>
              <a:t>created_on</a:t>
            </a:r>
            <a:r>
              <a:rPr lang="en-IN" dirty="0"/>
              <a:t> TIMESTAMP NOT NULL,</a:t>
            </a:r>
          </a:p>
          <a:p>
            <a:r>
              <a:rPr lang="en-IN" dirty="0"/>
              <a:t>        </a:t>
            </a:r>
            <a:r>
              <a:rPr lang="en-IN" dirty="0" err="1"/>
              <a:t>last_login</a:t>
            </a:r>
            <a:r>
              <a:rPr lang="en-IN" dirty="0"/>
              <a:t> TIMESTAMP </a:t>
            </a:r>
          </a:p>
          <a:p>
            <a:r>
              <a:rPr lang="en-IN" dirty="0"/>
              <a:t>);</a:t>
            </a:r>
          </a:p>
        </p:txBody>
      </p:sp>
    </p:spTree>
    <p:extLst>
      <p:ext uri="{BB962C8B-B14F-4D97-AF65-F5344CB8AC3E}">
        <p14:creationId xmlns:p14="http://schemas.microsoft.com/office/powerpoint/2010/main" val="4267803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FE3F-256C-EDF8-816D-9EE6AB569873}"/>
              </a:ext>
            </a:extLst>
          </p:cNvPr>
          <p:cNvSpPr>
            <a:spLocks noGrp="1"/>
          </p:cNvSpPr>
          <p:nvPr>
            <p:ph type="title"/>
          </p:nvPr>
        </p:nvSpPr>
        <p:spPr/>
        <p:txBody>
          <a:bodyPr/>
          <a:lstStyle/>
          <a:p>
            <a:endParaRPr lang="en-IN"/>
          </a:p>
        </p:txBody>
      </p:sp>
      <p:pic>
        <p:nvPicPr>
          <p:cNvPr id="3074" name="Picture 2" descr="PostgreSQL Create Table - accounts example">
            <a:extLst>
              <a:ext uri="{FF2B5EF4-FFF2-40B4-BE49-F238E27FC236}">
                <a16:creationId xmlns:a16="http://schemas.microsoft.com/office/drawing/2014/main" id="{1D828194-2B37-614E-BB60-5B10C97ACF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5387" y="3020219"/>
            <a:ext cx="2181225"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37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7FC7-DF1D-7B29-8212-1F0A3ABB29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0530C7-E46E-C0EB-4C06-F1B2C269BF06}"/>
              </a:ext>
            </a:extLst>
          </p:cNvPr>
          <p:cNvSpPr>
            <a:spLocks noGrp="1"/>
          </p:cNvSpPr>
          <p:nvPr>
            <p:ph idx="1"/>
          </p:nvPr>
        </p:nvSpPr>
        <p:spPr/>
        <p:txBody>
          <a:bodyPr/>
          <a:lstStyle/>
          <a:p>
            <a:r>
              <a:rPr lang="en-US" dirty="0"/>
              <a:t>The following statement creates the  roles table that consists of two columns: </a:t>
            </a:r>
            <a:r>
              <a:rPr lang="en-US" dirty="0" err="1"/>
              <a:t>role_id</a:t>
            </a:r>
            <a:r>
              <a:rPr lang="en-US" dirty="0"/>
              <a:t> and </a:t>
            </a:r>
            <a:r>
              <a:rPr lang="en-US" dirty="0" err="1"/>
              <a:t>role_name</a:t>
            </a:r>
            <a:r>
              <a:rPr lang="en-US" dirty="0"/>
              <a:t>:</a:t>
            </a:r>
          </a:p>
          <a:p>
            <a:endParaRPr lang="en-US" dirty="0"/>
          </a:p>
          <a:p>
            <a:r>
              <a:rPr lang="en-US" dirty="0"/>
              <a:t>CREATE TABLE roles(</a:t>
            </a:r>
          </a:p>
          <a:p>
            <a:r>
              <a:rPr lang="en-US" dirty="0"/>
              <a:t>   </a:t>
            </a:r>
            <a:r>
              <a:rPr lang="en-US" dirty="0" err="1"/>
              <a:t>role_id</a:t>
            </a:r>
            <a:r>
              <a:rPr lang="en-US" dirty="0"/>
              <a:t> serial PRIMARY KEY,</a:t>
            </a:r>
          </a:p>
          <a:p>
            <a:r>
              <a:rPr lang="en-US" dirty="0"/>
              <a:t>   </a:t>
            </a:r>
            <a:r>
              <a:rPr lang="en-US" dirty="0" err="1"/>
              <a:t>role_name</a:t>
            </a:r>
            <a:r>
              <a:rPr lang="en-US" dirty="0"/>
              <a:t> VARCHAR (255) UNIQUE NOT NULL</a:t>
            </a:r>
          </a:p>
          <a:p>
            <a:r>
              <a:rPr lang="en-US" dirty="0"/>
              <a:t>);</a:t>
            </a:r>
            <a:endParaRPr lang="en-IN" dirty="0"/>
          </a:p>
        </p:txBody>
      </p:sp>
    </p:spTree>
    <p:extLst>
      <p:ext uri="{BB962C8B-B14F-4D97-AF65-F5344CB8AC3E}">
        <p14:creationId xmlns:p14="http://schemas.microsoft.com/office/powerpoint/2010/main" val="2339586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D5BC-5CBB-F02A-2FF1-1D94C78719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5B41B3-F6EF-E996-86BD-D925A2086CEE}"/>
              </a:ext>
            </a:extLst>
          </p:cNvPr>
          <p:cNvSpPr>
            <a:spLocks noGrp="1"/>
          </p:cNvSpPr>
          <p:nvPr>
            <p:ph idx="1"/>
          </p:nvPr>
        </p:nvSpPr>
        <p:spPr/>
        <p:txBody>
          <a:bodyPr>
            <a:normAutofit fontScale="70000" lnSpcReduction="20000"/>
          </a:bodyPr>
          <a:lstStyle/>
          <a:p>
            <a:r>
              <a:rPr lang="en-US" dirty="0"/>
              <a:t>The following statement creates the </a:t>
            </a:r>
            <a:r>
              <a:rPr lang="en-US" dirty="0" err="1"/>
              <a:t>account_roles</a:t>
            </a:r>
            <a:r>
              <a:rPr lang="en-US" dirty="0"/>
              <a:t> table that has three columns: </a:t>
            </a:r>
            <a:r>
              <a:rPr lang="en-US" dirty="0" err="1"/>
              <a:t>user_id</a:t>
            </a:r>
            <a:r>
              <a:rPr lang="en-US" dirty="0"/>
              <a:t>, </a:t>
            </a:r>
            <a:r>
              <a:rPr lang="en-US" dirty="0" err="1"/>
              <a:t>role_id</a:t>
            </a:r>
            <a:r>
              <a:rPr lang="en-US" dirty="0"/>
              <a:t> and </a:t>
            </a:r>
            <a:r>
              <a:rPr lang="en-US" dirty="0" err="1"/>
              <a:t>grant_date</a:t>
            </a:r>
            <a:r>
              <a:rPr lang="en-US" dirty="0"/>
              <a:t>.</a:t>
            </a:r>
          </a:p>
          <a:p>
            <a:endParaRPr lang="en-US" dirty="0"/>
          </a:p>
          <a:p>
            <a:r>
              <a:rPr lang="en-US" dirty="0"/>
              <a:t>CREATE TABLE </a:t>
            </a:r>
            <a:r>
              <a:rPr lang="en-US" dirty="0" err="1"/>
              <a:t>account_roles</a:t>
            </a:r>
            <a:r>
              <a:rPr lang="en-US" dirty="0"/>
              <a:t> (</a:t>
            </a:r>
          </a:p>
          <a:p>
            <a:r>
              <a:rPr lang="en-US" dirty="0"/>
              <a:t>  </a:t>
            </a:r>
            <a:r>
              <a:rPr lang="en-US" dirty="0" err="1"/>
              <a:t>user_id</a:t>
            </a:r>
            <a:r>
              <a:rPr lang="en-US" dirty="0"/>
              <a:t> INT NOT NULL,</a:t>
            </a:r>
          </a:p>
          <a:p>
            <a:r>
              <a:rPr lang="en-US" dirty="0"/>
              <a:t>  </a:t>
            </a:r>
            <a:r>
              <a:rPr lang="en-US" dirty="0" err="1"/>
              <a:t>role_id</a:t>
            </a:r>
            <a:r>
              <a:rPr lang="en-US" dirty="0"/>
              <a:t> INT NOT NULL,</a:t>
            </a:r>
          </a:p>
          <a:p>
            <a:r>
              <a:rPr lang="en-US" dirty="0"/>
              <a:t>  </a:t>
            </a:r>
            <a:r>
              <a:rPr lang="en-US" dirty="0" err="1"/>
              <a:t>grant_date</a:t>
            </a:r>
            <a:r>
              <a:rPr lang="en-US" dirty="0"/>
              <a:t> TIMESTAMP,</a:t>
            </a:r>
          </a:p>
          <a:p>
            <a:r>
              <a:rPr lang="en-US" dirty="0"/>
              <a:t>  PRIMARY KEY (</a:t>
            </a:r>
            <a:r>
              <a:rPr lang="en-US" dirty="0" err="1"/>
              <a:t>user_id</a:t>
            </a:r>
            <a:r>
              <a:rPr lang="en-US" dirty="0"/>
              <a:t>, </a:t>
            </a:r>
            <a:r>
              <a:rPr lang="en-US" dirty="0" err="1"/>
              <a:t>role_id</a:t>
            </a:r>
            <a:r>
              <a:rPr lang="en-US" dirty="0"/>
              <a:t>),</a:t>
            </a:r>
          </a:p>
          <a:p>
            <a:r>
              <a:rPr lang="en-US" dirty="0"/>
              <a:t>  FOREIGN KEY (</a:t>
            </a:r>
            <a:r>
              <a:rPr lang="en-US" dirty="0" err="1"/>
              <a:t>role_id</a:t>
            </a:r>
            <a:r>
              <a:rPr lang="en-US" dirty="0"/>
              <a:t>)</a:t>
            </a:r>
          </a:p>
          <a:p>
            <a:r>
              <a:rPr lang="en-US" dirty="0"/>
              <a:t>      REFERENCES roles (</a:t>
            </a:r>
            <a:r>
              <a:rPr lang="en-US" dirty="0" err="1"/>
              <a:t>role_id</a:t>
            </a:r>
            <a:r>
              <a:rPr lang="en-US" dirty="0"/>
              <a:t>),</a:t>
            </a:r>
          </a:p>
          <a:p>
            <a:r>
              <a:rPr lang="en-US" dirty="0"/>
              <a:t>  FOREIGN KEY (</a:t>
            </a:r>
            <a:r>
              <a:rPr lang="en-US" dirty="0" err="1"/>
              <a:t>user_id</a:t>
            </a:r>
            <a:r>
              <a:rPr lang="en-US" dirty="0"/>
              <a:t>)</a:t>
            </a:r>
          </a:p>
          <a:p>
            <a:r>
              <a:rPr lang="en-US" dirty="0"/>
              <a:t>      REFERENCES accounts (</a:t>
            </a:r>
            <a:r>
              <a:rPr lang="en-US" dirty="0" err="1"/>
              <a:t>user_id</a:t>
            </a:r>
            <a:r>
              <a:rPr lang="en-US" dirty="0"/>
              <a:t>)</a:t>
            </a:r>
          </a:p>
          <a:p>
            <a:r>
              <a:rPr lang="en-US" dirty="0"/>
              <a:t>);</a:t>
            </a:r>
            <a:endParaRPr lang="en-IN" dirty="0"/>
          </a:p>
        </p:txBody>
      </p:sp>
    </p:spTree>
    <p:extLst>
      <p:ext uri="{BB962C8B-B14F-4D97-AF65-F5344CB8AC3E}">
        <p14:creationId xmlns:p14="http://schemas.microsoft.com/office/powerpoint/2010/main" val="3351715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0F02-DE55-DEC4-2A7C-E8B79C7CB6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2A696D-B8EA-A172-95EB-D456911541F9}"/>
              </a:ext>
            </a:extLst>
          </p:cNvPr>
          <p:cNvSpPr>
            <a:spLocks noGrp="1"/>
          </p:cNvSpPr>
          <p:nvPr>
            <p:ph idx="1"/>
          </p:nvPr>
        </p:nvSpPr>
        <p:spPr/>
        <p:txBody>
          <a:bodyPr>
            <a:normAutofit fontScale="47500" lnSpcReduction="20000"/>
          </a:bodyPr>
          <a:lstStyle/>
          <a:p>
            <a:r>
              <a:rPr lang="en-US" dirty="0"/>
              <a:t>The primary key of the </a:t>
            </a:r>
            <a:r>
              <a:rPr lang="en-US" dirty="0" err="1"/>
              <a:t>account_roles</a:t>
            </a:r>
            <a:r>
              <a:rPr lang="en-US" dirty="0"/>
              <a:t> table consists of two columns: </a:t>
            </a:r>
            <a:r>
              <a:rPr lang="en-US" dirty="0" err="1"/>
              <a:t>user_id</a:t>
            </a:r>
            <a:r>
              <a:rPr lang="en-US" dirty="0"/>
              <a:t> and </a:t>
            </a:r>
            <a:r>
              <a:rPr lang="en-US" dirty="0" err="1"/>
              <a:t>role_id</a:t>
            </a:r>
            <a:r>
              <a:rPr lang="en-US" dirty="0"/>
              <a:t>, therefore, we have to define the primary key constraint as a table constraint.</a:t>
            </a:r>
          </a:p>
          <a:p>
            <a:endParaRPr lang="en-US" dirty="0"/>
          </a:p>
          <a:p>
            <a:r>
              <a:rPr lang="en-US" dirty="0"/>
              <a:t>PRIMARY KEY (</a:t>
            </a:r>
            <a:r>
              <a:rPr lang="en-US" dirty="0" err="1"/>
              <a:t>user_id</a:t>
            </a:r>
            <a:r>
              <a:rPr lang="en-US" dirty="0"/>
              <a:t>, </a:t>
            </a:r>
            <a:r>
              <a:rPr lang="en-US" dirty="0" err="1"/>
              <a:t>role_id</a:t>
            </a:r>
            <a:r>
              <a:rPr lang="en-US" dirty="0"/>
              <a:t>)</a:t>
            </a:r>
          </a:p>
          <a:p>
            <a:r>
              <a:rPr lang="en-US" dirty="0"/>
              <a:t>Code language: SQL (Structured Query Language) (</a:t>
            </a:r>
            <a:r>
              <a:rPr lang="en-US" dirty="0" err="1"/>
              <a:t>sql</a:t>
            </a:r>
            <a:r>
              <a:rPr lang="en-US" dirty="0"/>
              <a:t>)</a:t>
            </a:r>
          </a:p>
          <a:p>
            <a:r>
              <a:rPr lang="en-US" dirty="0"/>
              <a:t>Because the </a:t>
            </a:r>
            <a:r>
              <a:rPr lang="en-US" dirty="0" err="1"/>
              <a:t>user_idcolumn</a:t>
            </a:r>
            <a:r>
              <a:rPr lang="en-US" dirty="0"/>
              <a:t> references to the </a:t>
            </a:r>
            <a:r>
              <a:rPr lang="en-US" dirty="0" err="1"/>
              <a:t>user_idcolumn</a:t>
            </a:r>
            <a:r>
              <a:rPr lang="en-US" dirty="0"/>
              <a:t> in the accounts table, we need to define a foreign key constraint for the </a:t>
            </a:r>
            <a:r>
              <a:rPr lang="en-US" dirty="0" err="1"/>
              <a:t>user_idcolumn</a:t>
            </a:r>
            <a:r>
              <a:rPr lang="en-US" dirty="0"/>
              <a:t>:</a:t>
            </a:r>
          </a:p>
          <a:p>
            <a:endParaRPr lang="en-US" dirty="0"/>
          </a:p>
          <a:p>
            <a:r>
              <a:rPr lang="en-US" dirty="0"/>
              <a:t>FOREIGN KEY (</a:t>
            </a:r>
            <a:r>
              <a:rPr lang="en-US" dirty="0" err="1"/>
              <a:t>user_id</a:t>
            </a:r>
            <a:r>
              <a:rPr lang="en-US" dirty="0"/>
              <a:t>)</a:t>
            </a:r>
          </a:p>
          <a:p>
            <a:r>
              <a:rPr lang="en-US" dirty="0"/>
              <a:t>REFERENCES accounts (</a:t>
            </a:r>
            <a:r>
              <a:rPr lang="en-US" dirty="0" err="1"/>
              <a:t>user_id</a:t>
            </a:r>
            <a:r>
              <a:rPr lang="en-US" dirty="0"/>
              <a:t>)</a:t>
            </a:r>
          </a:p>
          <a:p>
            <a:r>
              <a:rPr lang="en-US" dirty="0"/>
              <a:t>Code language: SQL (Structured Query Language) (</a:t>
            </a:r>
            <a:r>
              <a:rPr lang="en-US" dirty="0" err="1"/>
              <a:t>sql</a:t>
            </a:r>
            <a:r>
              <a:rPr lang="en-US" dirty="0"/>
              <a:t>)</a:t>
            </a:r>
          </a:p>
          <a:p>
            <a:r>
              <a:rPr lang="en-US" dirty="0"/>
              <a:t>The </a:t>
            </a:r>
            <a:r>
              <a:rPr lang="en-US" dirty="0" err="1"/>
              <a:t>role_idcolumn</a:t>
            </a:r>
            <a:r>
              <a:rPr lang="en-US" dirty="0"/>
              <a:t> references the </a:t>
            </a:r>
            <a:r>
              <a:rPr lang="en-US" dirty="0" err="1"/>
              <a:t>role_idcolumn</a:t>
            </a:r>
            <a:r>
              <a:rPr lang="en-US" dirty="0"/>
              <a:t> in the roles table, we also need to define a foreign key constraint for the </a:t>
            </a:r>
            <a:r>
              <a:rPr lang="en-US" dirty="0" err="1"/>
              <a:t>role_idcolumn</a:t>
            </a:r>
            <a:r>
              <a:rPr lang="en-US" dirty="0"/>
              <a:t>.</a:t>
            </a:r>
          </a:p>
          <a:p>
            <a:endParaRPr lang="en-US" dirty="0"/>
          </a:p>
          <a:p>
            <a:r>
              <a:rPr lang="en-US" dirty="0"/>
              <a:t>FOREIGN KEY (</a:t>
            </a:r>
            <a:r>
              <a:rPr lang="en-US" dirty="0" err="1"/>
              <a:t>role_id</a:t>
            </a:r>
            <a:r>
              <a:rPr lang="en-US" dirty="0"/>
              <a:t>)</a:t>
            </a:r>
          </a:p>
          <a:p>
            <a:r>
              <a:rPr lang="en-US" dirty="0"/>
              <a:t>REFERENCES roles (</a:t>
            </a:r>
            <a:r>
              <a:rPr lang="en-US" dirty="0" err="1"/>
              <a:t>role_id</a:t>
            </a:r>
            <a:r>
              <a:rPr lang="en-US" dirty="0"/>
              <a:t>)</a:t>
            </a:r>
          </a:p>
          <a:p>
            <a:r>
              <a:rPr lang="en-US" dirty="0"/>
              <a:t>Code language: SQL (Structured Query Language) (</a:t>
            </a:r>
            <a:r>
              <a:rPr lang="en-US" dirty="0" err="1"/>
              <a:t>sql</a:t>
            </a:r>
            <a:r>
              <a:rPr lang="en-US" dirty="0"/>
              <a:t>)</a:t>
            </a:r>
          </a:p>
          <a:p>
            <a:r>
              <a:rPr lang="en-US" dirty="0"/>
              <a:t>The following shows the relationship between the accounts, roles, and </a:t>
            </a:r>
            <a:r>
              <a:rPr lang="en-US" dirty="0" err="1"/>
              <a:t>account_roles</a:t>
            </a:r>
            <a:r>
              <a:rPr lang="en-US" dirty="0"/>
              <a:t> tables:</a:t>
            </a:r>
          </a:p>
          <a:p>
            <a:endParaRPr lang="en-US" dirty="0"/>
          </a:p>
          <a:p>
            <a:endParaRPr lang="en-IN" dirty="0"/>
          </a:p>
        </p:txBody>
      </p:sp>
    </p:spTree>
    <p:extLst>
      <p:ext uri="{BB962C8B-B14F-4D97-AF65-F5344CB8AC3E}">
        <p14:creationId xmlns:p14="http://schemas.microsoft.com/office/powerpoint/2010/main" val="4097048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957D-1EA8-A3A0-8CD2-8F8853EAF7C7}"/>
              </a:ext>
            </a:extLst>
          </p:cNvPr>
          <p:cNvSpPr>
            <a:spLocks noGrp="1"/>
          </p:cNvSpPr>
          <p:nvPr>
            <p:ph type="title"/>
          </p:nvPr>
        </p:nvSpPr>
        <p:spPr/>
        <p:txBody>
          <a:bodyPr/>
          <a:lstStyle/>
          <a:p>
            <a:endParaRPr lang="en-IN"/>
          </a:p>
        </p:txBody>
      </p:sp>
      <p:pic>
        <p:nvPicPr>
          <p:cNvPr id="4098" name="Picture 2" descr="PostgreSQL Create Table example">
            <a:extLst>
              <a:ext uri="{FF2B5EF4-FFF2-40B4-BE49-F238E27FC236}">
                <a16:creationId xmlns:a16="http://schemas.microsoft.com/office/drawing/2014/main" id="{D01AFC4F-1525-5AB3-DD96-1D46C3ED39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6950" y="3020219"/>
            <a:ext cx="76581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39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D5C6-A6B6-ED0F-0527-5D78BFCF9015}"/>
              </a:ext>
            </a:extLst>
          </p:cNvPr>
          <p:cNvSpPr>
            <a:spLocks noGrp="1"/>
          </p:cNvSpPr>
          <p:nvPr>
            <p:ph type="title"/>
          </p:nvPr>
        </p:nvSpPr>
        <p:spPr/>
        <p:txBody>
          <a:bodyPr/>
          <a:lstStyle/>
          <a:p>
            <a:r>
              <a:rPr lang="en-IN" dirty="0"/>
              <a:t>Answer	</a:t>
            </a:r>
          </a:p>
        </p:txBody>
      </p:sp>
      <p:sp>
        <p:nvSpPr>
          <p:cNvPr id="3" name="Content Placeholder 2">
            <a:extLst>
              <a:ext uri="{FF2B5EF4-FFF2-40B4-BE49-F238E27FC236}">
                <a16:creationId xmlns:a16="http://schemas.microsoft.com/office/drawing/2014/main" id="{9A29D135-B625-E4A8-EB09-39F5FBFECCCE}"/>
              </a:ext>
            </a:extLst>
          </p:cNvPr>
          <p:cNvSpPr>
            <a:spLocks noGrp="1"/>
          </p:cNvSpPr>
          <p:nvPr>
            <p:ph idx="1"/>
          </p:nvPr>
        </p:nvSpPr>
        <p:spPr/>
        <p:txBody>
          <a:bodyPr/>
          <a:lstStyle/>
          <a:p>
            <a:r>
              <a:rPr lang="en-IN" dirty="0"/>
              <a:t>SELECT </a:t>
            </a:r>
            <a:r>
              <a:rPr lang="en-IN" dirty="0" err="1"/>
              <a:t>first_name,last_name,email</a:t>
            </a:r>
            <a:r>
              <a:rPr lang="en-IN" dirty="0"/>
              <a:t> from CUSTOMER</a:t>
            </a:r>
          </a:p>
        </p:txBody>
      </p:sp>
    </p:spTree>
    <p:extLst>
      <p:ext uri="{BB962C8B-B14F-4D97-AF65-F5344CB8AC3E}">
        <p14:creationId xmlns:p14="http://schemas.microsoft.com/office/powerpoint/2010/main" val="622138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18B0-6E7E-96F8-4649-5720C0B313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077E02-422F-D867-87ED-4F8DA114F516}"/>
              </a:ext>
            </a:extLst>
          </p:cNvPr>
          <p:cNvSpPr>
            <a:spLocks noGrp="1"/>
          </p:cNvSpPr>
          <p:nvPr>
            <p:ph idx="1"/>
          </p:nvPr>
        </p:nvSpPr>
        <p:spPr/>
        <p:txBody>
          <a:bodyPr>
            <a:normAutofit fontScale="62500" lnSpcReduction="20000"/>
          </a:bodyPr>
          <a:lstStyle/>
          <a:p>
            <a:r>
              <a:rPr lang="en-US" dirty="0"/>
              <a:t>PostgreSQL Triggers are database callback functions, which are automatically performed/invoked when a specified database event occurs.</a:t>
            </a:r>
          </a:p>
          <a:p>
            <a:endParaRPr lang="en-US" dirty="0"/>
          </a:p>
          <a:p>
            <a:r>
              <a:rPr lang="en-US" dirty="0"/>
              <a:t>The following are important points about PostgreSQL triggers −</a:t>
            </a:r>
          </a:p>
          <a:p>
            <a:endParaRPr lang="en-US" dirty="0"/>
          </a:p>
          <a:p>
            <a:r>
              <a:rPr lang="en-US" dirty="0"/>
              <a:t>PostgreSQL trigger can be specified to fire</a:t>
            </a:r>
          </a:p>
          <a:p>
            <a:endParaRPr lang="en-US" dirty="0"/>
          </a:p>
          <a:p>
            <a:r>
              <a:rPr lang="en-US" dirty="0"/>
              <a:t>Before the operation is attempted on a row (before constraints are checked and the INSERT, UPDATE or DELETE is attempted)</a:t>
            </a:r>
          </a:p>
          <a:p>
            <a:endParaRPr lang="en-US" dirty="0"/>
          </a:p>
          <a:p>
            <a:r>
              <a:rPr lang="en-US" dirty="0"/>
              <a:t>After the operation has completed (after constraints are checked and the INSERT, UPDATE, or DELETE has completed)</a:t>
            </a:r>
          </a:p>
          <a:p>
            <a:endParaRPr lang="en-US" dirty="0"/>
          </a:p>
          <a:p>
            <a:r>
              <a:rPr lang="en-US" dirty="0"/>
              <a:t>Instead of the operation (in the case of inserts, updates or deletes on a view)</a:t>
            </a:r>
            <a:endParaRPr lang="en-IN" dirty="0"/>
          </a:p>
        </p:txBody>
      </p:sp>
    </p:spTree>
    <p:extLst>
      <p:ext uri="{BB962C8B-B14F-4D97-AF65-F5344CB8AC3E}">
        <p14:creationId xmlns:p14="http://schemas.microsoft.com/office/powerpoint/2010/main" val="3757357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3D68-9F82-DE21-34DC-CA5C03DB9E8E}"/>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8BD999B7-2622-E494-C661-3DF87097B121}"/>
              </a:ext>
            </a:extLst>
          </p:cNvPr>
          <p:cNvSpPr>
            <a:spLocks noGrp="1" noChangeArrowheads="1"/>
          </p:cNvSpPr>
          <p:nvPr>
            <p:ph idx="1"/>
          </p:nvPr>
        </p:nvSpPr>
        <p:spPr bwMode="auto">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Heebo" panose="020B0604020202020204" pitchFamily="2" charset="-79"/>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Nunito" panose="020B0604020202020204" pitchFamily="2" charset="0"/>
              </a:rPr>
              <a:t>The basic syntax of creating a </a:t>
            </a:r>
            <a:r>
              <a:rPr kumimoji="0" lang="en-US" altLang="en-US" sz="1200" b="1" i="0" u="none" strike="noStrike" cap="none" normalizeH="0" baseline="0">
                <a:ln>
                  <a:noFill/>
                </a:ln>
                <a:solidFill>
                  <a:srgbClr val="000000"/>
                </a:solidFill>
                <a:effectLst/>
                <a:latin typeface="Nunito" panose="020B0604020202020204" pitchFamily="2" charset="0"/>
              </a:rPr>
              <a:t>trigger</a:t>
            </a:r>
            <a:r>
              <a:rPr kumimoji="0" lang="en-US" altLang="en-US" sz="1200" b="0" i="0" u="none" strike="noStrike" cap="none" normalizeH="0" baseline="0">
                <a:ln>
                  <a:noFill/>
                </a:ln>
                <a:solidFill>
                  <a:srgbClr val="000000"/>
                </a:solidFill>
                <a:effectLst/>
                <a:latin typeface="Nunito" panose="020B0604020202020204" pitchFamily="2" charset="0"/>
              </a:rPr>
              <a:t> is as follows −</a:t>
            </a:r>
            <a:endParaRPr kumimoji="0" lang="en-US" altLang="en-US" sz="1100" b="0" i="0" u="none" strike="noStrike" cap="none" normalizeH="0" baseline="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ar(--bs-font-monospace)"/>
              </a:rPr>
              <a:t>CREATE TRIGGER trigger_name [BEFORE|AFTER|INSTEAD OF] event_name ON table_name [ -- Trigger logic goes here....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105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2183-EB67-C8E3-EC13-74869D6E0509}"/>
              </a:ext>
            </a:extLst>
          </p:cNvPr>
          <p:cNvSpPr>
            <a:spLocks noGrp="1"/>
          </p:cNvSpPr>
          <p:nvPr>
            <p:ph type="title"/>
          </p:nvPr>
        </p:nvSpPr>
        <p:spPr/>
        <p:txBody>
          <a:bodyPr/>
          <a:lstStyle/>
          <a:p>
            <a:r>
              <a:rPr lang="en-IN" dirty="0"/>
              <a:t>Price trigger</a:t>
            </a:r>
          </a:p>
        </p:txBody>
      </p:sp>
      <p:sp>
        <p:nvSpPr>
          <p:cNvPr id="3" name="Content Placeholder 2">
            <a:extLst>
              <a:ext uri="{FF2B5EF4-FFF2-40B4-BE49-F238E27FC236}">
                <a16:creationId xmlns:a16="http://schemas.microsoft.com/office/drawing/2014/main" id="{74BD2E7A-0BAF-6E9B-020F-8461D6558083}"/>
              </a:ext>
            </a:extLst>
          </p:cNvPr>
          <p:cNvSpPr>
            <a:spLocks noGrp="1"/>
          </p:cNvSpPr>
          <p:nvPr>
            <p:ph idx="1"/>
          </p:nvPr>
        </p:nvSpPr>
        <p:spPr/>
        <p:txBody>
          <a:bodyPr>
            <a:normAutofit fontScale="40000" lnSpcReduction="20000"/>
          </a:bodyPr>
          <a:lstStyle/>
          <a:p>
            <a:r>
              <a:rPr lang="en-US" dirty="0"/>
              <a:t>How Trigger is used in PostgreSQL?</a:t>
            </a:r>
          </a:p>
          <a:p>
            <a:r>
              <a:rPr lang="en-US" dirty="0"/>
              <a:t>A trigger can be marked with the FOR EACH ROW operator during its creation. Such a trigger will be called once for each row modified by the operation. A trigger can also be marked with the FOR EACH STATEMENT operator during its creation. This trigger will be executed only once for a specific operation.</a:t>
            </a:r>
          </a:p>
          <a:p>
            <a:endParaRPr lang="en-US" dirty="0"/>
          </a:p>
          <a:p>
            <a:r>
              <a:rPr lang="en-US" dirty="0"/>
              <a:t>PostgreSQL Create Trigger</a:t>
            </a:r>
          </a:p>
          <a:p>
            <a:r>
              <a:rPr lang="en-US" dirty="0"/>
              <a:t>To create a trigger, we use the CREATE TRIGGER function. Here is the syntax for the function:</a:t>
            </a:r>
          </a:p>
          <a:p>
            <a:endParaRPr lang="en-US" dirty="0"/>
          </a:p>
          <a:p>
            <a:r>
              <a:rPr lang="en-US" dirty="0"/>
              <a:t>CREATE TRIGGER trigger-name [BEFORE|AFTER|INSTEAD OF] event-name  </a:t>
            </a:r>
          </a:p>
          <a:p>
            <a:r>
              <a:rPr lang="en-US" dirty="0"/>
              <a:t>ON table-name  </a:t>
            </a:r>
          </a:p>
          <a:p>
            <a:r>
              <a:rPr lang="en-US" dirty="0"/>
              <a:t>[  </a:t>
            </a:r>
          </a:p>
          <a:p>
            <a:r>
              <a:rPr lang="en-US" dirty="0"/>
              <a:t> -- Trigger logic  </a:t>
            </a:r>
          </a:p>
          <a:p>
            <a:r>
              <a:rPr lang="en-US" dirty="0"/>
              <a:t>];</a:t>
            </a:r>
          </a:p>
          <a:p>
            <a:r>
              <a:rPr lang="en-US" dirty="0"/>
              <a:t>The trigger-name is the name of the trigger.</a:t>
            </a:r>
          </a:p>
          <a:p>
            <a:endParaRPr lang="en-US" dirty="0"/>
          </a:p>
          <a:p>
            <a:r>
              <a:rPr lang="en-US" dirty="0"/>
              <a:t>The BEFORE, AFTER and INSTEAD OF are keywords that determine when the trigger will be invoked.</a:t>
            </a:r>
          </a:p>
          <a:p>
            <a:endParaRPr lang="en-US" dirty="0"/>
          </a:p>
          <a:p>
            <a:r>
              <a:rPr lang="en-US" dirty="0"/>
              <a:t>The event-name is the name of the event that will cause the trigger to be invoked. This can be INSERT, UPDATE, DELETE, etc.</a:t>
            </a:r>
            <a:endParaRPr lang="en-IN" dirty="0"/>
          </a:p>
        </p:txBody>
      </p:sp>
    </p:spTree>
    <p:extLst>
      <p:ext uri="{BB962C8B-B14F-4D97-AF65-F5344CB8AC3E}">
        <p14:creationId xmlns:p14="http://schemas.microsoft.com/office/powerpoint/2010/main" val="625504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684A-766C-CE74-0358-35D1DF4F27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95F279-4E1D-7DAC-3E14-BDA4D1B5F40E}"/>
              </a:ext>
            </a:extLst>
          </p:cNvPr>
          <p:cNvSpPr>
            <a:spLocks noGrp="1"/>
          </p:cNvSpPr>
          <p:nvPr>
            <p:ph idx="1"/>
          </p:nvPr>
        </p:nvSpPr>
        <p:spPr/>
        <p:txBody>
          <a:bodyPr>
            <a:normAutofit fontScale="77500" lnSpcReduction="20000"/>
          </a:bodyPr>
          <a:lstStyle/>
          <a:p>
            <a:r>
              <a:rPr lang="en-US" dirty="0"/>
              <a:t>The table-name is the name of the table on which the trigger is to be created.</a:t>
            </a:r>
          </a:p>
          <a:p>
            <a:endParaRPr lang="en-US" dirty="0"/>
          </a:p>
          <a:p>
            <a:r>
              <a:rPr lang="en-US" dirty="0"/>
              <a:t>If the trigger is to be created for an INSERT operation, we must add the ON column-name parameter.</a:t>
            </a:r>
          </a:p>
          <a:p>
            <a:endParaRPr lang="en-US" dirty="0"/>
          </a:p>
          <a:p>
            <a:r>
              <a:rPr lang="en-US" dirty="0"/>
              <a:t>The following syntax demonstrates this:</a:t>
            </a:r>
          </a:p>
          <a:p>
            <a:endParaRPr lang="en-US" dirty="0"/>
          </a:p>
          <a:p>
            <a:r>
              <a:rPr lang="en-US" dirty="0"/>
              <a:t>CREATE TRIGGER trigger-name AFTER INSERT ON column-name  </a:t>
            </a:r>
          </a:p>
          <a:p>
            <a:r>
              <a:rPr lang="en-US" dirty="0"/>
              <a:t>ON table-name  </a:t>
            </a:r>
          </a:p>
          <a:p>
            <a:r>
              <a:rPr lang="en-US" dirty="0"/>
              <a:t>[  </a:t>
            </a:r>
          </a:p>
          <a:p>
            <a:r>
              <a:rPr lang="en-US" dirty="0"/>
              <a:t> -- Trigger logic</a:t>
            </a:r>
          </a:p>
          <a:p>
            <a:r>
              <a:rPr lang="en-US" dirty="0"/>
              <a:t>];</a:t>
            </a:r>
            <a:endParaRPr lang="en-IN" dirty="0"/>
          </a:p>
        </p:txBody>
      </p:sp>
    </p:spTree>
    <p:extLst>
      <p:ext uri="{BB962C8B-B14F-4D97-AF65-F5344CB8AC3E}">
        <p14:creationId xmlns:p14="http://schemas.microsoft.com/office/powerpoint/2010/main" val="2552645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F611-DEA6-D8F7-89F3-EF7649D83D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6E2B89-B55D-F6CA-3370-1F498A95B928}"/>
              </a:ext>
            </a:extLst>
          </p:cNvPr>
          <p:cNvSpPr>
            <a:spLocks noGrp="1"/>
          </p:cNvSpPr>
          <p:nvPr>
            <p:ph idx="1"/>
          </p:nvPr>
        </p:nvSpPr>
        <p:spPr/>
        <p:txBody>
          <a:bodyPr/>
          <a:lstStyle/>
          <a:p>
            <a:r>
              <a:rPr lang="en-US" dirty="0"/>
              <a:t>PostgreSQL Create Trigger Example</a:t>
            </a:r>
          </a:p>
          <a:p>
            <a:r>
              <a:rPr lang="en-US" dirty="0"/>
              <a:t>We will use the Price table given below:</a:t>
            </a:r>
          </a:p>
          <a:p>
            <a:endParaRPr lang="en-US" dirty="0"/>
          </a:p>
          <a:p>
            <a:r>
              <a:rPr lang="en-US" dirty="0"/>
              <a:t>Price:</a:t>
            </a:r>
          </a:p>
          <a:p>
            <a:endParaRPr lang="en-US" dirty="0"/>
          </a:p>
          <a:p>
            <a:r>
              <a:rPr lang="en-US" dirty="0"/>
              <a:t>PostgreSQL Create Trigger Example</a:t>
            </a:r>
          </a:p>
          <a:p>
            <a:r>
              <a:rPr lang="en-US" dirty="0"/>
              <a:t>Let us create another table, </a:t>
            </a:r>
            <a:r>
              <a:rPr lang="en-US" dirty="0" err="1"/>
              <a:t>Price_Audits</a:t>
            </a:r>
            <a:r>
              <a:rPr lang="en-US" dirty="0"/>
              <a:t>, where we will log the changes made to the Price table:</a:t>
            </a:r>
            <a:endParaRPr lang="en-IN" dirty="0"/>
          </a:p>
        </p:txBody>
      </p:sp>
    </p:spTree>
    <p:extLst>
      <p:ext uri="{BB962C8B-B14F-4D97-AF65-F5344CB8AC3E}">
        <p14:creationId xmlns:p14="http://schemas.microsoft.com/office/powerpoint/2010/main" val="33172188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094D-0C9B-76BF-EC9C-3EC832E61822}"/>
              </a:ext>
            </a:extLst>
          </p:cNvPr>
          <p:cNvSpPr>
            <a:spLocks noGrp="1"/>
          </p:cNvSpPr>
          <p:nvPr>
            <p:ph type="title"/>
          </p:nvPr>
        </p:nvSpPr>
        <p:spPr/>
        <p:txBody>
          <a:bodyPr/>
          <a:lstStyle/>
          <a:p>
            <a:endParaRPr lang="en-IN"/>
          </a:p>
        </p:txBody>
      </p:sp>
      <p:pic>
        <p:nvPicPr>
          <p:cNvPr id="5122" name="Picture 2" descr="PostgreSQL Create Trigger Example">
            <a:extLst>
              <a:ext uri="{FF2B5EF4-FFF2-40B4-BE49-F238E27FC236}">
                <a16:creationId xmlns:a16="http://schemas.microsoft.com/office/drawing/2014/main" id="{102A1355-E345-F89A-85D3-DF69E768AB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0320" y="3463131"/>
            <a:ext cx="4602480" cy="278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943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34B0E-358E-A157-9E46-93A0CD7C9E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0469AF-85B2-2C13-C874-48E406B8C8F8}"/>
              </a:ext>
            </a:extLst>
          </p:cNvPr>
          <p:cNvSpPr>
            <a:spLocks noGrp="1"/>
          </p:cNvSpPr>
          <p:nvPr>
            <p:ph idx="1"/>
          </p:nvPr>
        </p:nvSpPr>
        <p:spPr/>
        <p:txBody>
          <a:bodyPr/>
          <a:lstStyle/>
          <a:p>
            <a:r>
              <a:rPr lang="en-US" dirty="0"/>
              <a:t>Let us create another table, </a:t>
            </a:r>
            <a:r>
              <a:rPr lang="en-US" dirty="0" err="1"/>
              <a:t>Price_Audits</a:t>
            </a:r>
            <a:r>
              <a:rPr lang="en-US" dirty="0"/>
              <a:t>, where we will log the changes made to the Price table:</a:t>
            </a:r>
          </a:p>
          <a:p>
            <a:endParaRPr lang="en-US" dirty="0"/>
          </a:p>
          <a:p>
            <a:r>
              <a:rPr lang="en-US" dirty="0"/>
              <a:t>CREATE TABLE </a:t>
            </a:r>
            <a:r>
              <a:rPr lang="en-US" dirty="0" err="1"/>
              <a:t>Price_Audits</a:t>
            </a:r>
            <a:r>
              <a:rPr lang="en-US" dirty="0"/>
              <a:t> (</a:t>
            </a:r>
          </a:p>
          <a:p>
            <a:r>
              <a:rPr lang="en-US" dirty="0"/>
              <a:t>   </a:t>
            </a:r>
            <a:r>
              <a:rPr lang="en-US" dirty="0" err="1"/>
              <a:t>book_id</a:t>
            </a:r>
            <a:r>
              <a:rPr lang="en-US" dirty="0"/>
              <a:t> INT NOT NULL,</a:t>
            </a:r>
          </a:p>
          <a:p>
            <a:r>
              <a:rPr lang="en-US" dirty="0"/>
              <a:t>    </a:t>
            </a:r>
            <a:r>
              <a:rPr lang="en-US" dirty="0" err="1"/>
              <a:t>entry_date</a:t>
            </a:r>
            <a:r>
              <a:rPr lang="en-US" dirty="0"/>
              <a:t> text NOT NULL</a:t>
            </a:r>
          </a:p>
          <a:p>
            <a:r>
              <a:rPr lang="en-US" dirty="0"/>
              <a:t>);</a:t>
            </a:r>
            <a:endParaRPr lang="en-IN" dirty="0"/>
          </a:p>
        </p:txBody>
      </p:sp>
    </p:spTree>
    <p:extLst>
      <p:ext uri="{BB962C8B-B14F-4D97-AF65-F5344CB8AC3E}">
        <p14:creationId xmlns:p14="http://schemas.microsoft.com/office/powerpoint/2010/main" val="35157748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D4EF-615A-A6BE-A94B-DC475BEF9B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97C24C-4ADF-4E3E-F144-670FA8BEAA0C}"/>
              </a:ext>
            </a:extLst>
          </p:cNvPr>
          <p:cNvSpPr>
            <a:spLocks noGrp="1"/>
          </p:cNvSpPr>
          <p:nvPr>
            <p:ph idx="1"/>
          </p:nvPr>
        </p:nvSpPr>
        <p:spPr/>
        <p:txBody>
          <a:bodyPr/>
          <a:lstStyle/>
          <a:p>
            <a:r>
              <a:rPr lang="en-US" dirty="0"/>
              <a:t>CREATE OR REPLACE FUNCTION </a:t>
            </a:r>
            <a:r>
              <a:rPr lang="en-US" dirty="0" err="1"/>
              <a:t>auditfunc</a:t>
            </a:r>
            <a:r>
              <a:rPr lang="en-US" dirty="0"/>
              <a:t>() RETURNS TRIGGER AS $</a:t>
            </a:r>
            <a:r>
              <a:rPr lang="en-US" dirty="0" err="1"/>
              <a:t>my_table</a:t>
            </a:r>
            <a:r>
              <a:rPr lang="en-US" dirty="0"/>
              <a:t>$</a:t>
            </a:r>
          </a:p>
          <a:p>
            <a:r>
              <a:rPr lang="en-US" dirty="0"/>
              <a:t>   BEGIN</a:t>
            </a:r>
          </a:p>
          <a:p>
            <a:r>
              <a:rPr lang="en-US" dirty="0"/>
              <a:t>      INSERT INTO </a:t>
            </a:r>
            <a:r>
              <a:rPr lang="en-US" dirty="0" err="1"/>
              <a:t>Price_Audits</a:t>
            </a:r>
            <a:r>
              <a:rPr lang="en-US" dirty="0"/>
              <a:t>(</a:t>
            </a:r>
            <a:r>
              <a:rPr lang="en-US" dirty="0" err="1"/>
              <a:t>book_id</a:t>
            </a:r>
            <a:r>
              <a:rPr lang="en-US" dirty="0"/>
              <a:t>, </a:t>
            </a:r>
            <a:r>
              <a:rPr lang="en-US" dirty="0" err="1"/>
              <a:t>entry_date</a:t>
            </a:r>
            <a:r>
              <a:rPr lang="en-US" dirty="0"/>
              <a:t>) VALUES (new.ID, </a:t>
            </a:r>
            <a:r>
              <a:rPr lang="en-US" dirty="0" err="1"/>
              <a:t>current_timestamp</a:t>
            </a:r>
            <a:r>
              <a:rPr lang="en-US" dirty="0"/>
              <a:t>);</a:t>
            </a:r>
          </a:p>
          <a:p>
            <a:r>
              <a:rPr lang="en-US" dirty="0"/>
              <a:t>      RETURN NEW;</a:t>
            </a:r>
          </a:p>
          <a:p>
            <a:r>
              <a:rPr lang="en-US" dirty="0"/>
              <a:t>   END;</a:t>
            </a:r>
          </a:p>
          <a:p>
            <a:r>
              <a:rPr lang="en-US" dirty="0"/>
              <a:t>$</a:t>
            </a:r>
            <a:r>
              <a:rPr lang="en-US" dirty="0" err="1"/>
              <a:t>my_table</a:t>
            </a:r>
            <a:r>
              <a:rPr lang="en-US" dirty="0"/>
              <a:t>$ LANGUAGE </a:t>
            </a:r>
            <a:r>
              <a:rPr lang="en-US" dirty="0" err="1"/>
              <a:t>plpgsql</a:t>
            </a:r>
            <a:r>
              <a:rPr lang="en-US" dirty="0"/>
              <a:t>;</a:t>
            </a:r>
            <a:endParaRPr lang="en-IN" dirty="0"/>
          </a:p>
        </p:txBody>
      </p:sp>
    </p:spTree>
    <p:extLst>
      <p:ext uri="{BB962C8B-B14F-4D97-AF65-F5344CB8AC3E}">
        <p14:creationId xmlns:p14="http://schemas.microsoft.com/office/powerpoint/2010/main" val="3815456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A088-65A8-E059-DE08-D026A53CF5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D3733D-0543-9245-7F8E-CF7E61D27900}"/>
              </a:ext>
            </a:extLst>
          </p:cNvPr>
          <p:cNvSpPr>
            <a:spLocks noGrp="1"/>
          </p:cNvSpPr>
          <p:nvPr>
            <p:ph idx="1"/>
          </p:nvPr>
        </p:nvSpPr>
        <p:spPr/>
        <p:txBody>
          <a:bodyPr>
            <a:normAutofit lnSpcReduction="10000"/>
          </a:bodyPr>
          <a:lstStyle/>
          <a:p>
            <a:r>
              <a:rPr lang="en-US" dirty="0"/>
              <a:t>The above function will insert a record into the table </a:t>
            </a:r>
            <a:r>
              <a:rPr lang="en-US" dirty="0" err="1"/>
              <a:t>Price_Audits</a:t>
            </a:r>
            <a:r>
              <a:rPr lang="en-US" dirty="0"/>
              <a:t> including the new row id and the time the record is created.</a:t>
            </a:r>
          </a:p>
          <a:p>
            <a:endParaRPr lang="en-US" dirty="0"/>
          </a:p>
          <a:p>
            <a:r>
              <a:rPr lang="en-US" dirty="0"/>
              <a:t>Now that we have the trigger function, we should bind it to our Price table. We will give the trigger the name </a:t>
            </a:r>
            <a:r>
              <a:rPr lang="en-US" dirty="0" err="1"/>
              <a:t>price_trigger</a:t>
            </a:r>
            <a:r>
              <a:rPr lang="en-US" dirty="0"/>
              <a:t>. Before a new record is created, the trigger function will be invoked automatically to log the changes. Here is the trigger:</a:t>
            </a:r>
          </a:p>
          <a:p>
            <a:endParaRPr lang="en-US" dirty="0"/>
          </a:p>
          <a:p>
            <a:r>
              <a:rPr lang="en-US" dirty="0"/>
              <a:t>CREATE TRIGGER </a:t>
            </a:r>
            <a:r>
              <a:rPr lang="en-US" dirty="0" err="1"/>
              <a:t>price_trigger</a:t>
            </a:r>
            <a:r>
              <a:rPr lang="en-US" dirty="0"/>
              <a:t> AFTER INSERT ON Price</a:t>
            </a:r>
          </a:p>
          <a:p>
            <a:r>
              <a:rPr lang="en-US" dirty="0"/>
              <a:t>FOR EACH ROW EXECUTE PROCEDURE </a:t>
            </a:r>
            <a:r>
              <a:rPr lang="en-US" dirty="0" err="1"/>
              <a:t>auditfunc</a:t>
            </a:r>
            <a:r>
              <a:rPr lang="en-US" dirty="0"/>
              <a:t>();</a:t>
            </a:r>
            <a:endParaRPr lang="en-IN" dirty="0"/>
          </a:p>
        </p:txBody>
      </p:sp>
    </p:spTree>
    <p:extLst>
      <p:ext uri="{BB962C8B-B14F-4D97-AF65-F5344CB8AC3E}">
        <p14:creationId xmlns:p14="http://schemas.microsoft.com/office/powerpoint/2010/main" val="39721706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54A4-AC21-567D-2D28-DA2DFA846D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BC1D0C-17F5-6156-1D6A-E9C019DF6004}"/>
              </a:ext>
            </a:extLst>
          </p:cNvPr>
          <p:cNvSpPr>
            <a:spLocks noGrp="1"/>
          </p:cNvSpPr>
          <p:nvPr>
            <p:ph idx="1"/>
          </p:nvPr>
        </p:nvSpPr>
        <p:spPr/>
        <p:txBody>
          <a:bodyPr>
            <a:normAutofit lnSpcReduction="10000"/>
          </a:bodyPr>
          <a:lstStyle/>
          <a:p>
            <a:r>
              <a:rPr lang="en-US" dirty="0"/>
              <a:t>Let us insert a new record into the Price table:</a:t>
            </a:r>
          </a:p>
          <a:p>
            <a:endParaRPr lang="en-US" dirty="0"/>
          </a:p>
          <a:p>
            <a:r>
              <a:rPr lang="en-US" dirty="0"/>
              <a:t>INSERT INTO Price </a:t>
            </a:r>
          </a:p>
          <a:p>
            <a:r>
              <a:rPr lang="en-US" dirty="0"/>
              <a:t>VALUES (3, 400);</a:t>
            </a:r>
          </a:p>
          <a:p>
            <a:r>
              <a:rPr lang="en-US" dirty="0"/>
              <a:t>Now that we have inserted a record into the Price table, a record should also be inserted into the </a:t>
            </a:r>
            <a:r>
              <a:rPr lang="en-US" dirty="0" err="1"/>
              <a:t>Price_Audit</a:t>
            </a:r>
            <a:r>
              <a:rPr lang="en-US" dirty="0"/>
              <a:t> table. This will be as a result of the trigger that we have created on the Price table. Let us check this:</a:t>
            </a:r>
          </a:p>
          <a:p>
            <a:endParaRPr lang="en-US" dirty="0"/>
          </a:p>
          <a:p>
            <a:r>
              <a:rPr lang="en-US" dirty="0"/>
              <a:t>SELECT * FROM </a:t>
            </a:r>
            <a:r>
              <a:rPr lang="en-US" dirty="0" err="1"/>
              <a:t>Price_Audits</a:t>
            </a:r>
            <a:r>
              <a:rPr lang="en-US" dirty="0"/>
              <a:t>;</a:t>
            </a:r>
            <a:endParaRPr lang="en-IN" dirty="0"/>
          </a:p>
        </p:txBody>
      </p:sp>
    </p:spTree>
    <p:extLst>
      <p:ext uri="{BB962C8B-B14F-4D97-AF65-F5344CB8AC3E}">
        <p14:creationId xmlns:p14="http://schemas.microsoft.com/office/powerpoint/2010/main" val="2541399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D289-C2ED-7137-58BF-034AD5DAE812}"/>
              </a:ext>
            </a:extLst>
          </p:cNvPr>
          <p:cNvSpPr>
            <a:spLocks noGrp="1"/>
          </p:cNvSpPr>
          <p:nvPr>
            <p:ph type="title"/>
          </p:nvPr>
        </p:nvSpPr>
        <p:spPr/>
        <p:txBody>
          <a:bodyPr/>
          <a:lstStyle/>
          <a:p>
            <a:r>
              <a:rPr lang="en-IN" dirty="0"/>
              <a:t>SELECT DISTINCT</a:t>
            </a:r>
          </a:p>
        </p:txBody>
      </p:sp>
      <p:sp>
        <p:nvSpPr>
          <p:cNvPr id="3" name="Content Placeholder 2">
            <a:extLst>
              <a:ext uri="{FF2B5EF4-FFF2-40B4-BE49-F238E27FC236}">
                <a16:creationId xmlns:a16="http://schemas.microsoft.com/office/drawing/2014/main" id="{E2420685-9928-80BD-8B7A-7F2913161994}"/>
              </a:ext>
            </a:extLst>
          </p:cNvPr>
          <p:cNvSpPr>
            <a:spLocks noGrp="1"/>
          </p:cNvSpPr>
          <p:nvPr>
            <p:ph idx="1"/>
          </p:nvPr>
        </p:nvSpPr>
        <p:spPr/>
        <p:txBody>
          <a:bodyPr>
            <a:normAutofit fontScale="92500" lnSpcReduction="20000"/>
          </a:bodyPr>
          <a:lstStyle/>
          <a:p>
            <a:r>
              <a:rPr lang="en-IN" dirty="0"/>
              <a:t>The DISTINCT keyword operate on a column</a:t>
            </a:r>
          </a:p>
          <a:p>
            <a:r>
              <a:rPr lang="en-IN" dirty="0"/>
              <a:t>The syntax look line this</a:t>
            </a:r>
          </a:p>
          <a:p>
            <a:r>
              <a:rPr lang="en-IN" dirty="0"/>
              <a:t>SELECT DISTINCT column from TABLE</a:t>
            </a:r>
          </a:p>
          <a:p>
            <a:r>
              <a:rPr lang="en-IN" dirty="0"/>
              <a:t>It will work with our </a:t>
            </a:r>
            <a:r>
              <a:rPr lang="en-IN" dirty="0" err="1"/>
              <a:t>withought</a:t>
            </a:r>
            <a:r>
              <a:rPr lang="en-IN" dirty="0"/>
              <a:t> </a:t>
            </a:r>
            <a:r>
              <a:rPr lang="en-IN" dirty="0" err="1"/>
              <a:t>prenthisis</a:t>
            </a:r>
            <a:endParaRPr lang="en-IN" dirty="0"/>
          </a:p>
          <a:p>
            <a:r>
              <a:rPr lang="en-IN" dirty="0"/>
              <a:t>Later on when we learn more about adding more calls such as count and distinct together that time we will use </a:t>
            </a:r>
            <a:r>
              <a:rPr lang="en-IN" dirty="0" err="1"/>
              <a:t>prenthisis</a:t>
            </a:r>
            <a:r>
              <a:rPr lang="en-IN" dirty="0"/>
              <a:t>. </a:t>
            </a:r>
          </a:p>
          <a:p>
            <a:r>
              <a:rPr lang="en-IN" dirty="0"/>
              <a:t>Imagine a table of people who where surveyed to choose a </a:t>
            </a:r>
            <a:r>
              <a:rPr lang="en-IN" dirty="0" err="1"/>
              <a:t>color</a:t>
            </a:r>
            <a:endParaRPr lang="en-IN" dirty="0"/>
          </a:p>
          <a:p>
            <a:r>
              <a:rPr lang="en-IN" dirty="0"/>
              <a:t>SELECT DISTINCT from </a:t>
            </a:r>
            <a:r>
              <a:rPr lang="en-IN" dirty="0" err="1"/>
              <a:t>color_table</a:t>
            </a:r>
            <a:r>
              <a:rPr lang="en-IN" dirty="0"/>
              <a:t>;</a:t>
            </a:r>
          </a:p>
          <a:p>
            <a:r>
              <a:rPr lang="en-IN" dirty="0"/>
              <a:t>Given the previous example we don’t know that if the person with the name David was an duplicate entry or not</a:t>
            </a:r>
          </a:p>
          <a:p>
            <a:r>
              <a:rPr lang="en-IN" dirty="0"/>
              <a:t>Calling distinct here answer the question</a:t>
            </a:r>
          </a:p>
        </p:txBody>
      </p:sp>
    </p:spTree>
    <p:extLst>
      <p:ext uri="{BB962C8B-B14F-4D97-AF65-F5344CB8AC3E}">
        <p14:creationId xmlns:p14="http://schemas.microsoft.com/office/powerpoint/2010/main" val="17070260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41BF-F33C-7E2C-EFB7-3EF34607B697}"/>
              </a:ext>
            </a:extLst>
          </p:cNvPr>
          <p:cNvSpPr>
            <a:spLocks noGrp="1"/>
          </p:cNvSpPr>
          <p:nvPr>
            <p:ph type="title"/>
          </p:nvPr>
        </p:nvSpPr>
        <p:spPr/>
        <p:txBody>
          <a:bodyPr/>
          <a:lstStyle/>
          <a:p>
            <a:endParaRPr lang="en-IN"/>
          </a:p>
        </p:txBody>
      </p:sp>
      <p:pic>
        <p:nvPicPr>
          <p:cNvPr id="6146" name="Picture 2" descr="PostgreSQL Create Trigger Example">
            <a:extLst>
              <a:ext uri="{FF2B5EF4-FFF2-40B4-BE49-F238E27FC236}">
                <a16:creationId xmlns:a16="http://schemas.microsoft.com/office/drawing/2014/main" id="{2537A388-7376-0037-9CD9-5F5D79ADF5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4825" y="3534569"/>
            <a:ext cx="3562350"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249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BEFF8-5AFC-5B30-41B9-E305CA1C7B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FC3426-8521-E94E-789A-4DCDA87CF440}"/>
              </a:ext>
            </a:extLst>
          </p:cNvPr>
          <p:cNvSpPr>
            <a:spLocks noGrp="1"/>
          </p:cNvSpPr>
          <p:nvPr>
            <p:ph idx="1"/>
          </p:nvPr>
        </p:nvSpPr>
        <p:spPr/>
        <p:txBody>
          <a:bodyPr>
            <a:normAutofit fontScale="40000" lnSpcReduction="20000"/>
          </a:bodyPr>
          <a:lstStyle/>
          <a:p>
            <a:r>
              <a:rPr lang="en-US" dirty="0"/>
              <a:t>Postgres List Trigger</a:t>
            </a:r>
          </a:p>
          <a:p>
            <a:r>
              <a:rPr lang="en-US" dirty="0"/>
              <a:t>All triggers that you create in PostgreSQL are stored in the </a:t>
            </a:r>
            <a:r>
              <a:rPr lang="en-US" dirty="0" err="1"/>
              <a:t>pg_trigger</a:t>
            </a:r>
            <a:r>
              <a:rPr lang="en-US" dirty="0"/>
              <a:t> table. To see the list of triggers that you have on the database, query the table by running the SELECT command as shown below:</a:t>
            </a:r>
          </a:p>
          <a:p>
            <a:endParaRPr lang="en-US" dirty="0"/>
          </a:p>
          <a:p>
            <a:r>
              <a:rPr lang="en-US" dirty="0"/>
              <a:t>SELECT </a:t>
            </a:r>
            <a:r>
              <a:rPr lang="en-US" dirty="0" err="1"/>
              <a:t>tgname</a:t>
            </a:r>
            <a:r>
              <a:rPr lang="en-US" dirty="0"/>
              <a:t> FROM </a:t>
            </a:r>
            <a:r>
              <a:rPr lang="en-US" dirty="0" err="1"/>
              <a:t>pg_trigger</a:t>
            </a:r>
            <a:r>
              <a:rPr lang="en-US" dirty="0"/>
              <a:t>;</a:t>
            </a:r>
          </a:p>
          <a:p>
            <a:r>
              <a:rPr lang="en-US" dirty="0"/>
              <a:t>This returns the following:</a:t>
            </a:r>
          </a:p>
          <a:p>
            <a:endParaRPr lang="en-US" dirty="0"/>
          </a:p>
          <a:p>
            <a:r>
              <a:rPr lang="en-US" dirty="0"/>
              <a:t>Postgres List Trigger Example</a:t>
            </a:r>
          </a:p>
          <a:p>
            <a:r>
              <a:rPr lang="en-US" dirty="0"/>
              <a:t>The </a:t>
            </a:r>
            <a:r>
              <a:rPr lang="en-US" dirty="0" err="1"/>
              <a:t>tgname</a:t>
            </a:r>
            <a:r>
              <a:rPr lang="en-US" dirty="0"/>
              <a:t> column of the </a:t>
            </a:r>
            <a:r>
              <a:rPr lang="en-US" dirty="0" err="1"/>
              <a:t>pg_trigger</a:t>
            </a:r>
            <a:r>
              <a:rPr lang="en-US" dirty="0"/>
              <a:t> table denotes the name of the trigger.</a:t>
            </a:r>
          </a:p>
          <a:p>
            <a:endParaRPr lang="en-US" dirty="0"/>
          </a:p>
          <a:p>
            <a:r>
              <a:rPr lang="en-US" dirty="0"/>
              <a:t>Postgres Drop Trigger</a:t>
            </a:r>
          </a:p>
          <a:p>
            <a:r>
              <a:rPr lang="en-US" dirty="0"/>
              <a:t>To drop a PostgreSQL trigger, we use the DROP TRIGGER statement with the following syntax:</a:t>
            </a:r>
          </a:p>
          <a:p>
            <a:endParaRPr lang="en-US" dirty="0"/>
          </a:p>
          <a:p>
            <a:r>
              <a:rPr lang="en-US" dirty="0"/>
              <a:t>DROP TRIGGER [IF EXISTS] trigger-name </a:t>
            </a:r>
          </a:p>
          <a:p>
            <a:r>
              <a:rPr lang="en-US" dirty="0"/>
              <a:t>ON table-name [ CASCADE | RESTRICT ];</a:t>
            </a:r>
          </a:p>
          <a:p>
            <a:r>
              <a:rPr lang="en-US" dirty="0"/>
              <a:t>The trigger-name parameter denotes the name of the trigger that is to be deleted.</a:t>
            </a:r>
          </a:p>
          <a:p>
            <a:endParaRPr lang="en-US" dirty="0"/>
          </a:p>
          <a:p>
            <a:r>
              <a:rPr lang="en-US" dirty="0"/>
              <a:t>The table-name denotes the name of the table from which the trigger is to be deleted.</a:t>
            </a:r>
            <a:endParaRPr lang="en-IN" dirty="0"/>
          </a:p>
        </p:txBody>
      </p:sp>
    </p:spTree>
    <p:extLst>
      <p:ext uri="{BB962C8B-B14F-4D97-AF65-F5344CB8AC3E}">
        <p14:creationId xmlns:p14="http://schemas.microsoft.com/office/powerpoint/2010/main" val="385121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B73C-1A35-0131-96EB-606E180998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6B9E5E-C079-DA1B-760D-81B4D2B6F762}"/>
              </a:ext>
            </a:extLst>
          </p:cNvPr>
          <p:cNvSpPr>
            <a:spLocks noGrp="1"/>
          </p:cNvSpPr>
          <p:nvPr>
            <p:ph idx="1"/>
          </p:nvPr>
        </p:nvSpPr>
        <p:spPr/>
        <p:txBody>
          <a:bodyPr/>
          <a:lstStyle/>
          <a:p>
            <a:r>
              <a:rPr lang="en-IN" dirty="0"/>
              <a:t>SELECT * FROM films;</a:t>
            </a:r>
          </a:p>
          <a:p>
            <a:r>
              <a:rPr lang="en-IN" dirty="0"/>
              <a:t>SELECT DISTINCT </a:t>
            </a:r>
            <a:r>
              <a:rPr lang="en-IN" dirty="0" err="1"/>
              <a:t>release_year</a:t>
            </a:r>
            <a:r>
              <a:rPr lang="en-IN" dirty="0"/>
              <a:t> FROM films;</a:t>
            </a:r>
          </a:p>
          <a:p>
            <a:r>
              <a:rPr lang="en-IN" dirty="0"/>
              <a:t>SELECT * FROM films;</a:t>
            </a:r>
          </a:p>
          <a:p>
            <a:r>
              <a:rPr lang="en-IN" dirty="0"/>
              <a:t>SELECT DISTINCT (</a:t>
            </a:r>
            <a:r>
              <a:rPr lang="en-IN" dirty="0" err="1"/>
              <a:t>rental_rate</a:t>
            </a:r>
            <a:r>
              <a:rPr lang="en-IN" dirty="0"/>
              <a:t>) FROM films;</a:t>
            </a:r>
          </a:p>
        </p:txBody>
      </p:sp>
    </p:spTree>
    <p:extLst>
      <p:ext uri="{BB962C8B-B14F-4D97-AF65-F5344CB8AC3E}">
        <p14:creationId xmlns:p14="http://schemas.microsoft.com/office/powerpoint/2010/main" val="4194197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5E1B-BFDC-3A1C-F014-5BB733B3C8A2}"/>
              </a:ext>
            </a:extLst>
          </p:cNvPr>
          <p:cNvSpPr>
            <a:spLocks noGrp="1"/>
          </p:cNvSpPr>
          <p:nvPr>
            <p:ph type="title"/>
          </p:nvPr>
        </p:nvSpPr>
        <p:spPr/>
        <p:txBody>
          <a:bodyPr/>
          <a:lstStyle/>
          <a:p>
            <a:r>
              <a:rPr lang="en-IN" dirty="0"/>
              <a:t>challenge</a:t>
            </a:r>
          </a:p>
        </p:txBody>
      </p:sp>
      <p:sp>
        <p:nvSpPr>
          <p:cNvPr id="3" name="Content Placeholder 2">
            <a:extLst>
              <a:ext uri="{FF2B5EF4-FFF2-40B4-BE49-F238E27FC236}">
                <a16:creationId xmlns:a16="http://schemas.microsoft.com/office/drawing/2014/main" id="{E4EE8C82-A68D-3C67-50B9-3354373EE83D}"/>
              </a:ext>
            </a:extLst>
          </p:cNvPr>
          <p:cNvSpPr>
            <a:spLocks noGrp="1"/>
          </p:cNvSpPr>
          <p:nvPr>
            <p:ph idx="1"/>
          </p:nvPr>
        </p:nvSpPr>
        <p:spPr/>
        <p:txBody>
          <a:bodyPr/>
          <a:lstStyle/>
          <a:p>
            <a:r>
              <a:rPr lang="en-IN" dirty="0"/>
              <a:t>An </a:t>
            </a:r>
            <a:r>
              <a:rPr lang="en-IN" dirty="0" err="1"/>
              <a:t>Austrilian</a:t>
            </a:r>
            <a:r>
              <a:rPr lang="en-IN" dirty="0"/>
              <a:t> </a:t>
            </a:r>
            <a:r>
              <a:rPr lang="en-IN" dirty="0" err="1"/>
              <a:t>viewear</a:t>
            </a:r>
            <a:r>
              <a:rPr lang="en-IN" dirty="0"/>
              <a:t> is not aware of MPAA rating 13+ 16 +PG</a:t>
            </a:r>
          </a:p>
          <a:p>
            <a:r>
              <a:rPr lang="en-IN" dirty="0"/>
              <a:t>We want to know the type of rating we have in our database</a:t>
            </a:r>
          </a:p>
          <a:p>
            <a:r>
              <a:rPr lang="en-IN" dirty="0"/>
              <a:t>What rating do we have available</a:t>
            </a:r>
          </a:p>
          <a:p>
            <a:endParaRPr lang="en-IN" dirty="0"/>
          </a:p>
        </p:txBody>
      </p:sp>
    </p:spTree>
    <p:extLst>
      <p:ext uri="{BB962C8B-B14F-4D97-AF65-F5344CB8AC3E}">
        <p14:creationId xmlns:p14="http://schemas.microsoft.com/office/powerpoint/2010/main" val="303163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BAB5-09C8-32D4-005B-2962E1E564DD}"/>
              </a:ext>
            </a:extLst>
          </p:cNvPr>
          <p:cNvSpPr>
            <a:spLocks noGrp="1"/>
          </p:cNvSpPr>
          <p:nvPr>
            <p:ph type="title"/>
          </p:nvPr>
        </p:nvSpPr>
        <p:spPr/>
        <p:txBody>
          <a:bodyPr/>
          <a:lstStyle/>
          <a:p>
            <a:r>
              <a:rPr lang="en-IN" dirty="0"/>
              <a:t>Solution	</a:t>
            </a:r>
          </a:p>
        </p:txBody>
      </p:sp>
      <p:sp>
        <p:nvSpPr>
          <p:cNvPr id="3" name="Content Placeholder 2">
            <a:extLst>
              <a:ext uri="{FF2B5EF4-FFF2-40B4-BE49-F238E27FC236}">
                <a16:creationId xmlns:a16="http://schemas.microsoft.com/office/drawing/2014/main" id="{DD58E61C-04A9-9B2B-E0CA-D78CFEC93BA0}"/>
              </a:ext>
            </a:extLst>
          </p:cNvPr>
          <p:cNvSpPr>
            <a:spLocks noGrp="1"/>
          </p:cNvSpPr>
          <p:nvPr>
            <p:ph idx="1"/>
          </p:nvPr>
        </p:nvSpPr>
        <p:spPr/>
        <p:txBody>
          <a:bodyPr/>
          <a:lstStyle/>
          <a:p>
            <a:r>
              <a:rPr lang="en-IN" dirty="0"/>
              <a:t>SELECT DISTINCT rating FROM films;</a:t>
            </a:r>
          </a:p>
        </p:txBody>
      </p:sp>
    </p:spTree>
    <p:extLst>
      <p:ext uri="{BB962C8B-B14F-4D97-AF65-F5344CB8AC3E}">
        <p14:creationId xmlns:p14="http://schemas.microsoft.com/office/powerpoint/2010/main" val="1342058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TotalTime>
  <Words>3394</Words>
  <Application>Microsoft Office PowerPoint</Application>
  <PresentationFormat>Widescreen</PresentationFormat>
  <Paragraphs>397</Paragraphs>
  <Slides>61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61</vt:i4>
      </vt:variant>
    </vt:vector>
  </HeadingPairs>
  <TitlesOfParts>
    <vt:vector size="73" baseType="lpstr">
      <vt:lpstr>-apple-system</vt:lpstr>
      <vt:lpstr>Arial</vt:lpstr>
      <vt:lpstr>Calibri</vt:lpstr>
      <vt:lpstr>Calibri Light</vt:lpstr>
      <vt:lpstr>Consolas</vt:lpstr>
      <vt:lpstr>Heebo</vt:lpstr>
      <vt:lpstr>Nunito</vt:lpstr>
      <vt:lpstr>Segoe UI</vt:lpstr>
      <vt:lpstr>Source Sans Pro</vt:lpstr>
      <vt:lpstr>var(--bs-font-monospace)</vt:lpstr>
      <vt:lpstr>Verdana</vt:lpstr>
      <vt:lpstr>Office Theme</vt:lpstr>
      <vt:lpstr>Select</vt:lpstr>
      <vt:lpstr>PowerPoint Presentation</vt:lpstr>
      <vt:lpstr>Challenge Structure</vt:lpstr>
      <vt:lpstr>Situation </vt:lpstr>
      <vt:lpstr>Answer </vt:lpstr>
      <vt:lpstr>SELECT DISTINCT</vt:lpstr>
      <vt:lpstr>PowerPoint Presentation</vt:lpstr>
      <vt:lpstr>challenge</vt:lpstr>
      <vt:lpstr>Solution </vt:lpstr>
      <vt:lpstr>Count</vt:lpstr>
      <vt:lpstr>PowerPoint Presentation</vt:lpstr>
      <vt:lpstr>SELECT WHERE</vt:lpstr>
      <vt:lpstr>PowerPoint Presentation</vt:lpstr>
      <vt:lpstr>PowerPoint Presentation</vt:lpstr>
      <vt:lpstr>challenge</vt:lpstr>
      <vt:lpstr>Sol</vt:lpstr>
      <vt:lpstr>ANS </vt:lpstr>
      <vt:lpstr>MySQL ORDER BY Keyword </vt:lpstr>
      <vt:lpstr>PowerPoint Presentation</vt:lpstr>
      <vt:lpstr>MySQL LIMIT Clause </vt:lpstr>
      <vt:lpstr>PowerPoint Presentation</vt:lpstr>
      <vt:lpstr>Challenge  </vt:lpstr>
      <vt:lpstr>PowerPoint Presentation</vt:lpstr>
      <vt:lpstr>MySQL BETWEEN Operator </vt:lpstr>
      <vt:lpstr>PowerPoint Presentation</vt:lpstr>
      <vt:lpstr> IN</vt:lpstr>
      <vt:lpstr>LIKE and INLIKE</vt:lpstr>
      <vt:lpstr>MySQL GROUP BY Statement </vt:lpstr>
      <vt:lpstr>Aggregate function </vt:lpstr>
      <vt:lpstr>PowerPoint Presentation</vt:lpstr>
      <vt:lpstr>Group by order by</vt:lpstr>
      <vt:lpstr>Challenge Group By</vt:lpstr>
      <vt:lpstr>Solution </vt:lpstr>
      <vt:lpstr>Challenge </vt:lpstr>
      <vt:lpstr>sol</vt:lpstr>
      <vt:lpstr>HAVING</vt:lpstr>
      <vt:lpstr>Challenge </vt:lpstr>
      <vt:lpstr>Sol </vt:lpstr>
      <vt:lpstr>in this tutorial, you will learn how to use the PostgreSQL CREATE TABLE statement to create new a new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Price trigger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dc:title>
  <dc:creator>Gopal Das</dc:creator>
  <cp:lastModifiedBy>Gopal Das</cp:lastModifiedBy>
  <cp:revision>5</cp:revision>
  <dcterms:created xsi:type="dcterms:W3CDTF">2022-08-22T13:51:22Z</dcterms:created>
  <dcterms:modified xsi:type="dcterms:W3CDTF">2022-08-25T09:32:21Z</dcterms:modified>
</cp:coreProperties>
</file>