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7" r:id="rId8"/>
    <p:sldId id="266" r:id="rId9"/>
    <p:sldId id="268" r:id="rId10"/>
    <p:sldId id="264" r:id="rId11"/>
    <p:sldId id="26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66FF99"/>
    <a:srgbClr val="99FFCC"/>
    <a:srgbClr val="003399"/>
    <a:srgbClr val="9900CC"/>
    <a:srgbClr val="9900FF"/>
    <a:srgbClr val="33CC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2" autoAdjust="0"/>
  </p:normalViewPr>
  <p:slideViewPr>
    <p:cSldViewPr>
      <p:cViewPr varScale="1">
        <p:scale>
          <a:sx n="73" d="100"/>
          <a:sy n="73" d="100"/>
        </p:scale>
        <p:origin x="8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. Chandrashekar Ramanathan" userId="185e201e-eade-4912-b061-b701b78cc9bd" providerId="ADAL" clId="{835CCA00-8C7B-48C4-B97E-7DF41CCEC310}"/>
    <pc:docChg chg="modSld">
      <pc:chgData name="Prof. Chandrashekar Ramanathan" userId="185e201e-eade-4912-b061-b701b78cc9bd" providerId="ADAL" clId="{835CCA00-8C7B-48C4-B97E-7DF41CCEC310}" dt="2020-11-06T07:41:28.072" v="0" actId="729"/>
      <pc:docMkLst>
        <pc:docMk/>
      </pc:docMkLst>
      <pc:sldChg chg="mod modShow">
        <pc:chgData name="Prof. Chandrashekar Ramanathan" userId="185e201e-eade-4912-b061-b701b78cc9bd" providerId="ADAL" clId="{835CCA00-8C7B-48C4-B97E-7DF41CCEC310}" dt="2020-11-06T07:41:28.072" v="0" actId="729"/>
        <pc:sldMkLst>
          <pc:docMk/>
          <pc:sldMk cId="0" sldId="262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" name="Picture 13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3350"/>
            <a:ext cx="12573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644775"/>
            <a:ext cx="9144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495800"/>
            <a:ext cx="64008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F88EA2-3CD5-422E-B859-4DAA091D4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5379E-9849-43CB-90C9-1CD0AB66BE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D400C-3E41-4565-A41F-7A0F31EBA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9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3C4DD-33DA-46C5-9EA2-1A5762B69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5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51AEA-F49B-48E2-8787-2AC81B160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1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A2CE8-4E19-4D50-B3C9-541F31404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159A4-3E3D-4CB6-BBBE-4D22BFA00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6E345-B548-4BB3-BB83-C5CB44AD0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B6D45-D34F-464F-A77A-13A2C127C7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45A23-B1DE-482D-BC87-D2B7D2F4B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2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14370-7F09-4FE8-A09E-72D62840B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080375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C8EE9E87-36FC-4CAE-AE02-CC87DCF3E3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17"/>
          <p:cNvGrpSpPr>
            <a:grpSpLocks/>
          </p:cNvGrpSpPr>
          <p:nvPr/>
        </p:nvGrpSpPr>
        <p:grpSpPr bwMode="auto">
          <a:xfrm>
            <a:off x="8077200" y="0"/>
            <a:ext cx="1066800" cy="822325"/>
            <a:chOff x="3552" y="1776"/>
            <a:chExt cx="960" cy="720"/>
          </a:xfrm>
        </p:grpSpPr>
        <p:sp>
          <p:nvSpPr>
            <p:cNvPr id="1032" name="Rectangle 16"/>
            <p:cNvSpPr>
              <a:spLocks noChangeArrowheads="1"/>
            </p:cNvSpPr>
            <p:nvPr userDrawn="1"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033" name="Picture 15" descr="iiit-b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Introduction to Database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1910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dirty="0"/>
              <a:t>DS 501 Database Systems</a:t>
            </a:r>
          </a:p>
          <a:p>
            <a:pPr eaLnBrk="1" hangingPunct="1"/>
            <a:r>
              <a:rPr lang="en-US" altLang="en-US" dirty="0"/>
              <a:t>Prof. </a:t>
            </a:r>
            <a:r>
              <a:rPr lang="en-US" altLang="en-US" dirty="0" err="1"/>
              <a:t>Chandrashekar</a:t>
            </a:r>
            <a:r>
              <a:rPr lang="en-US" altLang="en-US" dirty="0"/>
              <a:t> 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en-US" dirty="0"/>
              <a:t>Uses diagrams to communicate information about data and relationships</a:t>
            </a:r>
          </a:p>
          <a:p>
            <a:r>
              <a:rPr lang="en-US" dirty="0"/>
              <a:t>Helps make “implicit” information “explicit”</a:t>
            </a:r>
          </a:p>
          <a:p>
            <a:r>
              <a:rPr lang="en-US" dirty="0"/>
              <a:t>Recall that data models are vocabularies</a:t>
            </a:r>
          </a:p>
          <a:p>
            <a:r>
              <a:rPr lang="en-US" dirty="0"/>
              <a:t>Conceptual data models help create conceptual database designs</a:t>
            </a:r>
          </a:p>
          <a:p>
            <a:r>
              <a:rPr lang="en-US" dirty="0"/>
              <a:t>ER and UML are examples conceptual data models</a:t>
            </a:r>
          </a:p>
        </p:txBody>
      </p:sp>
      <p:sp>
        <p:nvSpPr>
          <p:cNvPr id="4" name="TextBox 3"/>
          <p:cNvSpPr txBox="1"/>
          <p:nvPr/>
        </p:nvSpPr>
        <p:spPr>
          <a:xfrm rot="19433468">
            <a:off x="7717367" y="2662703"/>
            <a:ext cx="1447799" cy="40011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40052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Design through normalization</a:t>
            </a:r>
            <a:endParaRPr lang="en-IN" altLang="en-US" sz="3200"/>
          </a:p>
        </p:txBody>
      </p:sp>
      <p:sp>
        <p:nvSpPr>
          <p:cNvPr id="142339" name="AutoShape 3"/>
          <p:cNvSpPr>
            <a:spLocks noChangeArrowheads="1"/>
          </p:cNvSpPr>
          <p:nvPr/>
        </p:nvSpPr>
        <p:spPr bwMode="auto">
          <a:xfrm>
            <a:off x="1905000" y="1219200"/>
            <a:ext cx="3124200" cy="1066800"/>
          </a:xfrm>
          <a:prstGeom prst="roundRect">
            <a:avLst>
              <a:gd name="adj" fmla="val 16667"/>
            </a:avLst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 Requirements</a:t>
            </a:r>
            <a:endParaRPr lang="en-IN" altLang="en-US"/>
          </a:p>
        </p:txBody>
      </p:sp>
      <p:sp>
        <p:nvSpPr>
          <p:cNvPr id="142340" name="AutoShape 4"/>
          <p:cNvSpPr>
            <a:spLocks noChangeArrowheads="1"/>
          </p:cNvSpPr>
          <p:nvPr/>
        </p:nvSpPr>
        <p:spPr bwMode="auto">
          <a:xfrm>
            <a:off x="1905000" y="3048000"/>
            <a:ext cx="3124200" cy="1066800"/>
          </a:xfrm>
          <a:prstGeom prst="roundRect">
            <a:avLst>
              <a:gd name="adj" fmla="val 16667"/>
            </a:avLst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Logical Database Design</a:t>
            </a:r>
            <a:endParaRPr lang="en-IN" altLang="en-US"/>
          </a:p>
        </p:txBody>
      </p:sp>
      <p:sp>
        <p:nvSpPr>
          <p:cNvPr id="142341" name="AutoShape 5"/>
          <p:cNvSpPr>
            <a:spLocks noChangeArrowheads="1"/>
          </p:cNvSpPr>
          <p:nvPr/>
        </p:nvSpPr>
        <p:spPr bwMode="auto">
          <a:xfrm>
            <a:off x="1905000" y="4876800"/>
            <a:ext cx="3124200" cy="1066800"/>
          </a:xfrm>
          <a:prstGeom prst="roundRect">
            <a:avLst>
              <a:gd name="adj" fmla="val 16667"/>
            </a:avLst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Physical / Implementation Database Design</a:t>
            </a:r>
            <a:endParaRPr lang="en-IN" altLang="en-US"/>
          </a:p>
        </p:txBody>
      </p:sp>
      <p:sp>
        <p:nvSpPr>
          <p:cNvPr id="142347" name="AutoShape 11"/>
          <p:cNvSpPr>
            <a:spLocks/>
          </p:cNvSpPr>
          <p:nvPr/>
        </p:nvSpPr>
        <p:spPr bwMode="auto">
          <a:xfrm>
            <a:off x="5791200" y="4953000"/>
            <a:ext cx="2667000" cy="838200"/>
          </a:xfrm>
          <a:prstGeom prst="borderCallout2">
            <a:avLst>
              <a:gd name="adj1" fmla="val 13634"/>
              <a:gd name="adj2" fmla="val -2856"/>
              <a:gd name="adj3" fmla="val 13634"/>
              <a:gd name="adj4" fmla="val -15477"/>
              <a:gd name="adj5" fmla="val 62120"/>
              <a:gd name="adj6" fmla="val -28569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Logical Schema </a:t>
            </a:r>
          </a:p>
          <a:p>
            <a:pPr algn="ctr" eaLnBrk="1" hangingPunct="1"/>
            <a:r>
              <a:rPr lang="en-US" altLang="en-US" sz="1600"/>
              <a:t>(vendor-specific SQL scripts)</a:t>
            </a:r>
            <a:endParaRPr lang="en-IN" altLang="en-US" sz="1600"/>
          </a:p>
        </p:txBody>
      </p:sp>
      <p:sp>
        <p:nvSpPr>
          <p:cNvPr id="142348" name="AutoShape 12"/>
          <p:cNvSpPr>
            <a:spLocks/>
          </p:cNvSpPr>
          <p:nvPr/>
        </p:nvSpPr>
        <p:spPr bwMode="auto">
          <a:xfrm>
            <a:off x="5791200" y="1295400"/>
            <a:ext cx="2743200" cy="914400"/>
          </a:xfrm>
          <a:prstGeom prst="borderCallout2">
            <a:avLst>
              <a:gd name="adj1" fmla="val 12500"/>
              <a:gd name="adj2" fmla="val -2778"/>
              <a:gd name="adj3" fmla="val 12500"/>
              <a:gd name="adj4" fmla="val -15278"/>
              <a:gd name="adj5" fmla="val 58333"/>
              <a:gd name="adj6" fmla="val -2824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Universal schema</a:t>
            </a:r>
          </a:p>
          <a:p>
            <a:pPr algn="ctr" eaLnBrk="1" hangingPunct="1"/>
            <a:r>
              <a:rPr lang="en-US" altLang="en-US" sz="1600"/>
              <a:t>Functional dependencies</a:t>
            </a:r>
            <a:endParaRPr lang="en-IN" altLang="en-US" sz="1600"/>
          </a:p>
        </p:txBody>
      </p:sp>
      <p:sp>
        <p:nvSpPr>
          <p:cNvPr id="142349" name="AutoShape 13"/>
          <p:cNvSpPr>
            <a:spLocks/>
          </p:cNvSpPr>
          <p:nvPr/>
        </p:nvSpPr>
        <p:spPr bwMode="auto">
          <a:xfrm>
            <a:off x="5791200" y="3200400"/>
            <a:ext cx="2667000" cy="838200"/>
          </a:xfrm>
          <a:prstGeom prst="borderCallout2">
            <a:avLst>
              <a:gd name="adj1" fmla="val 13634"/>
              <a:gd name="adj2" fmla="val -2856"/>
              <a:gd name="adj3" fmla="val 13634"/>
              <a:gd name="adj4" fmla="val -14764"/>
              <a:gd name="adj5" fmla="val 59093"/>
              <a:gd name="adj6" fmla="val -2714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Logical Schema </a:t>
            </a:r>
          </a:p>
          <a:p>
            <a:pPr algn="ctr" eaLnBrk="1" hangingPunct="1"/>
            <a:r>
              <a:rPr lang="en-US" altLang="en-US" sz="1600"/>
              <a:t>(vendor-neutral SQL scripts)</a:t>
            </a:r>
            <a:endParaRPr lang="en-IN" altLang="en-US" sz="1600"/>
          </a:p>
        </p:txBody>
      </p:sp>
      <p:sp>
        <p:nvSpPr>
          <p:cNvPr id="142350" name="AutoShape 14"/>
          <p:cNvSpPr>
            <a:spLocks noChangeArrowheads="1"/>
          </p:cNvSpPr>
          <p:nvPr/>
        </p:nvSpPr>
        <p:spPr bwMode="auto">
          <a:xfrm>
            <a:off x="3200400" y="22860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51" name="AutoShape 15"/>
          <p:cNvSpPr>
            <a:spLocks noChangeArrowheads="1"/>
          </p:cNvSpPr>
          <p:nvPr/>
        </p:nvSpPr>
        <p:spPr bwMode="auto">
          <a:xfrm>
            <a:off x="3200400" y="41148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52" name="AutoShape 16"/>
          <p:cNvSpPr>
            <a:spLocks noChangeArrowheads="1"/>
          </p:cNvSpPr>
          <p:nvPr/>
        </p:nvSpPr>
        <p:spPr bwMode="auto">
          <a:xfrm>
            <a:off x="6838950" y="2209800"/>
            <a:ext cx="381000" cy="990600"/>
          </a:xfrm>
          <a:prstGeom prst="downArrow">
            <a:avLst>
              <a:gd name="adj1" fmla="val 50000"/>
              <a:gd name="adj2" fmla="val 6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53" name="Text Box 17"/>
          <p:cNvSpPr txBox="1">
            <a:spLocks noChangeArrowheads="1"/>
          </p:cNvSpPr>
          <p:nvPr/>
        </p:nvSpPr>
        <p:spPr bwMode="auto">
          <a:xfrm>
            <a:off x="7143750" y="2362200"/>
            <a:ext cx="154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normalization</a:t>
            </a:r>
            <a:endParaRPr lang="en-IN" altLang="en-US"/>
          </a:p>
        </p:txBody>
      </p:sp>
      <p:sp>
        <p:nvSpPr>
          <p:cNvPr id="142354" name="AutoShape 18"/>
          <p:cNvSpPr>
            <a:spLocks noChangeArrowheads="1"/>
          </p:cNvSpPr>
          <p:nvPr/>
        </p:nvSpPr>
        <p:spPr bwMode="auto">
          <a:xfrm>
            <a:off x="6858000" y="4038600"/>
            <a:ext cx="381000" cy="914400"/>
          </a:xfrm>
          <a:prstGeom prst="downArrow">
            <a:avLst>
              <a:gd name="adj1" fmla="val 50000"/>
              <a:gd name="adj2" fmla="val 60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55" name="Text Box 19"/>
          <p:cNvSpPr txBox="1">
            <a:spLocks noChangeArrowheads="1"/>
          </p:cNvSpPr>
          <p:nvPr/>
        </p:nvSpPr>
        <p:spPr bwMode="auto">
          <a:xfrm>
            <a:off x="7143750" y="4227513"/>
            <a:ext cx="1060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mapping</a:t>
            </a: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animBg="1"/>
      <p:bldP spid="142340" grpId="0" animBg="1"/>
      <p:bldP spid="142341" grpId="0" animBg="1"/>
      <p:bldP spid="142347" grpId="0" animBg="1"/>
      <p:bldP spid="142348" grpId="0" animBg="1"/>
      <p:bldP spid="142349" grpId="0" animBg="1"/>
      <p:bldP spid="142350" grpId="0" animBg="1"/>
      <p:bldP spid="142351" grpId="0" animBg="1"/>
      <p:bldP spid="142352" grpId="0" animBg="1"/>
      <p:bldP spid="142353" grpId="0"/>
      <p:bldP spid="142354" grpId="0" animBg="1"/>
      <p:bldP spid="1423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coupling between data model, schema, database and DBMS</a:t>
            </a:r>
          </a:p>
          <a:p>
            <a:pPr eaLnBrk="1" hangingPunct="1"/>
            <a:r>
              <a:rPr lang="en-US" altLang="en-US"/>
              <a:t>The database design process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model binds them all</a:t>
            </a:r>
            <a:endParaRPr lang="en-IN" altLang="en-US"/>
          </a:p>
        </p:txBody>
      </p:sp>
      <p:sp>
        <p:nvSpPr>
          <p:cNvPr id="5123" name="Oval 22"/>
          <p:cNvSpPr>
            <a:spLocks noChangeArrowheads="1"/>
          </p:cNvSpPr>
          <p:nvPr/>
        </p:nvSpPr>
        <p:spPr bwMode="auto">
          <a:xfrm>
            <a:off x="3352800" y="3200400"/>
            <a:ext cx="2133600" cy="1143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 Model</a:t>
            </a:r>
            <a:endParaRPr lang="en-IN" altLang="en-US"/>
          </a:p>
        </p:txBody>
      </p:sp>
      <p:sp>
        <p:nvSpPr>
          <p:cNvPr id="5124" name="Rectangle 24"/>
          <p:cNvSpPr>
            <a:spLocks noChangeArrowheads="1"/>
          </p:cNvSpPr>
          <p:nvPr/>
        </p:nvSpPr>
        <p:spPr bwMode="auto">
          <a:xfrm>
            <a:off x="1600200" y="16764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/>
              <a:t>Schema</a:t>
            </a:r>
          </a:p>
        </p:txBody>
      </p:sp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5029200" y="1676400"/>
            <a:ext cx="1905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/>
              <a:t>Database</a:t>
            </a:r>
          </a:p>
        </p:txBody>
      </p:sp>
      <p:sp>
        <p:nvSpPr>
          <p:cNvPr id="5126" name="Rectangle 26"/>
          <p:cNvSpPr>
            <a:spLocks noChangeArrowheads="1"/>
          </p:cNvSpPr>
          <p:nvPr/>
        </p:nvSpPr>
        <p:spPr bwMode="auto">
          <a:xfrm>
            <a:off x="3429000" y="5715000"/>
            <a:ext cx="1905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/>
              <a:t>DBMS</a:t>
            </a:r>
          </a:p>
        </p:txBody>
      </p:sp>
      <p:sp>
        <p:nvSpPr>
          <p:cNvPr id="5127" name="AutoShape 27"/>
          <p:cNvSpPr>
            <a:spLocks noChangeArrowheads="1"/>
          </p:cNvSpPr>
          <p:nvPr/>
        </p:nvSpPr>
        <p:spPr bwMode="auto">
          <a:xfrm rot="2611222">
            <a:off x="2667000" y="2590800"/>
            <a:ext cx="1143000" cy="609600"/>
          </a:xfrm>
          <a:prstGeom prst="left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8" name="AutoShape 28"/>
          <p:cNvSpPr>
            <a:spLocks noChangeArrowheads="1"/>
          </p:cNvSpPr>
          <p:nvPr/>
        </p:nvSpPr>
        <p:spPr bwMode="auto">
          <a:xfrm rot="-2306012">
            <a:off x="5105400" y="2667000"/>
            <a:ext cx="1143000" cy="609600"/>
          </a:xfrm>
          <a:prstGeom prst="left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9" name="AutoShape 29"/>
          <p:cNvSpPr>
            <a:spLocks noChangeArrowheads="1"/>
          </p:cNvSpPr>
          <p:nvPr/>
        </p:nvSpPr>
        <p:spPr bwMode="auto">
          <a:xfrm rot="-5400000">
            <a:off x="3771900" y="4610100"/>
            <a:ext cx="1143000" cy="609600"/>
          </a:xfrm>
          <a:prstGeom prst="left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0" name="Text Box 30"/>
          <p:cNvSpPr txBox="1">
            <a:spLocks noChangeArrowheads="1"/>
          </p:cNvSpPr>
          <p:nvPr/>
        </p:nvSpPr>
        <p:spPr bwMode="auto">
          <a:xfrm>
            <a:off x="6324600" y="2514600"/>
            <a:ext cx="236220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Examples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Relational Database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OO Database</a:t>
            </a:r>
          </a:p>
          <a:p>
            <a:pPr eaLnBrk="1" hangingPunct="1"/>
            <a:endParaRPr lang="en-IN" altLang="en-US" sz="1600"/>
          </a:p>
        </p:txBody>
      </p:sp>
      <p:sp>
        <p:nvSpPr>
          <p:cNvPr id="5131" name="Text Box 31"/>
          <p:cNvSpPr txBox="1">
            <a:spLocks noChangeArrowheads="1"/>
          </p:cNvSpPr>
          <p:nvPr/>
        </p:nvSpPr>
        <p:spPr bwMode="auto">
          <a:xfrm>
            <a:off x="1905000" y="5562600"/>
            <a:ext cx="129540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Examples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RDBMS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OODBMS</a:t>
            </a:r>
          </a:p>
          <a:p>
            <a:pPr eaLnBrk="1" hangingPunct="1"/>
            <a:endParaRPr lang="en-IN" altLang="en-US" sz="1600"/>
          </a:p>
        </p:txBody>
      </p:sp>
      <p:sp>
        <p:nvSpPr>
          <p:cNvPr id="5132" name="Text Box 32"/>
          <p:cNvSpPr txBox="1">
            <a:spLocks noChangeArrowheads="1"/>
          </p:cNvSpPr>
          <p:nvPr/>
        </p:nvSpPr>
        <p:spPr bwMode="auto">
          <a:xfrm>
            <a:off x="4953000" y="4157663"/>
            <a:ext cx="2362200" cy="110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Examples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Relational Data Model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OO Data Model</a:t>
            </a:r>
          </a:p>
          <a:p>
            <a:pPr eaLnBrk="1" hangingPunct="1"/>
            <a:endParaRPr lang="en-IN" altLang="en-US" sz="1600"/>
          </a:p>
        </p:txBody>
      </p:sp>
      <p:sp>
        <p:nvSpPr>
          <p:cNvPr id="5133" name="Text Box 33"/>
          <p:cNvSpPr txBox="1">
            <a:spLocks noChangeArrowheads="1"/>
          </p:cNvSpPr>
          <p:nvPr/>
        </p:nvSpPr>
        <p:spPr bwMode="auto">
          <a:xfrm>
            <a:off x="228600" y="2514600"/>
            <a:ext cx="236220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Examples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Relational Schema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OO Schema</a:t>
            </a:r>
          </a:p>
          <a:p>
            <a:pPr eaLnBrk="1" hangingPunct="1"/>
            <a:endParaRPr lang="en-I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Database Design</a:t>
            </a:r>
            <a:endParaRPr lang="en-I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Goal is to create a design that can be implemented using a RDBMS</a:t>
            </a:r>
          </a:p>
          <a:p>
            <a:pPr marL="609600" indent="-609600" eaLnBrk="1" hangingPunct="1"/>
            <a:r>
              <a:rPr lang="en-US" altLang="en-US"/>
              <a:t>The design is basically comprised of a collection of tables</a:t>
            </a:r>
          </a:p>
          <a:p>
            <a:pPr marL="609600" indent="-609600" eaLnBrk="1" hangingPunct="1"/>
            <a:r>
              <a:rPr lang="en-US" altLang="en-US"/>
              <a:t>There are two ways in which the set of tables for a database can be identified: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Design through conceptual modeling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Design through normalization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Design through conceptual modeling</a:t>
            </a:r>
            <a:endParaRPr lang="en-IN" altLang="en-US" sz="3200"/>
          </a:p>
        </p:txBody>
      </p:sp>
      <p:sp>
        <p:nvSpPr>
          <p:cNvPr id="140292" name="AutoShape 4"/>
          <p:cNvSpPr>
            <a:spLocks noChangeArrowheads="1"/>
          </p:cNvSpPr>
          <p:nvPr/>
        </p:nvSpPr>
        <p:spPr bwMode="auto">
          <a:xfrm>
            <a:off x="1905000" y="1219200"/>
            <a:ext cx="31242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Conceptual Database Design</a:t>
            </a:r>
            <a:endParaRPr lang="en-IN" altLang="en-US"/>
          </a:p>
        </p:txBody>
      </p:sp>
      <p:sp>
        <p:nvSpPr>
          <p:cNvPr id="140293" name="AutoShape 5"/>
          <p:cNvSpPr>
            <a:spLocks noChangeArrowheads="1"/>
          </p:cNvSpPr>
          <p:nvPr/>
        </p:nvSpPr>
        <p:spPr bwMode="auto">
          <a:xfrm>
            <a:off x="1905000" y="3048000"/>
            <a:ext cx="31242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Logical Database Design</a:t>
            </a:r>
            <a:endParaRPr lang="en-IN" altLang="en-US"/>
          </a:p>
        </p:txBody>
      </p:sp>
      <p:sp>
        <p:nvSpPr>
          <p:cNvPr id="140294" name="AutoShape 6"/>
          <p:cNvSpPr>
            <a:spLocks noChangeArrowheads="1"/>
          </p:cNvSpPr>
          <p:nvPr/>
        </p:nvSpPr>
        <p:spPr bwMode="auto">
          <a:xfrm>
            <a:off x="1905000" y="4876800"/>
            <a:ext cx="31242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Physical / Implementation Database Design</a:t>
            </a:r>
            <a:endParaRPr lang="en-IN" altLang="en-US"/>
          </a:p>
        </p:txBody>
      </p:sp>
      <p:sp>
        <p:nvSpPr>
          <p:cNvPr id="140296" name="AutoShape 8"/>
          <p:cNvSpPr>
            <a:spLocks/>
          </p:cNvSpPr>
          <p:nvPr/>
        </p:nvSpPr>
        <p:spPr bwMode="auto">
          <a:xfrm>
            <a:off x="5791200" y="3200400"/>
            <a:ext cx="2057400" cy="838200"/>
          </a:xfrm>
          <a:prstGeom prst="borderCallout2">
            <a:avLst>
              <a:gd name="adj1" fmla="val 13634"/>
              <a:gd name="adj2" fmla="val -3704"/>
              <a:gd name="adj3" fmla="val 13634"/>
              <a:gd name="adj4" fmla="val -19134"/>
              <a:gd name="adj5" fmla="val 59093"/>
              <a:gd name="adj6" fmla="val -351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Logical Schema </a:t>
            </a:r>
          </a:p>
          <a:p>
            <a:pPr algn="ctr" eaLnBrk="1" hangingPunct="1"/>
            <a:r>
              <a:rPr lang="en-US" altLang="en-US" sz="1600"/>
              <a:t>(vendor-neutral SQL scripts)</a:t>
            </a:r>
            <a:endParaRPr lang="en-IN" altLang="en-US" sz="1600"/>
          </a:p>
        </p:txBody>
      </p:sp>
      <p:sp>
        <p:nvSpPr>
          <p:cNvPr id="140299" name="AutoShape 11"/>
          <p:cNvSpPr>
            <a:spLocks/>
          </p:cNvSpPr>
          <p:nvPr/>
        </p:nvSpPr>
        <p:spPr bwMode="auto">
          <a:xfrm>
            <a:off x="5791200" y="3200400"/>
            <a:ext cx="2057400" cy="838200"/>
          </a:xfrm>
          <a:prstGeom prst="borderCallout2">
            <a:avLst>
              <a:gd name="adj1" fmla="val 13634"/>
              <a:gd name="adj2" fmla="val -3704"/>
              <a:gd name="adj3" fmla="val 13634"/>
              <a:gd name="adj4" fmla="val -19134"/>
              <a:gd name="adj5" fmla="val 59093"/>
              <a:gd name="adj6" fmla="val -35185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Logical Schema </a:t>
            </a:r>
          </a:p>
          <a:p>
            <a:pPr algn="ctr" eaLnBrk="1" hangingPunct="1"/>
            <a:r>
              <a:rPr lang="en-US" altLang="en-US" sz="1600"/>
              <a:t>(vendor-neutral table design)</a:t>
            </a:r>
            <a:endParaRPr lang="en-IN" altLang="en-US" sz="1600"/>
          </a:p>
        </p:txBody>
      </p:sp>
      <p:sp>
        <p:nvSpPr>
          <p:cNvPr id="140301" name="AutoShape 13"/>
          <p:cNvSpPr>
            <a:spLocks/>
          </p:cNvSpPr>
          <p:nvPr/>
        </p:nvSpPr>
        <p:spPr bwMode="auto">
          <a:xfrm>
            <a:off x="5791200" y="1295400"/>
            <a:ext cx="2057400" cy="914400"/>
          </a:xfrm>
          <a:prstGeom prst="borderCallout2">
            <a:avLst>
              <a:gd name="adj1" fmla="val 12500"/>
              <a:gd name="adj2" fmla="val -3704"/>
              <a:gd name="adj3" fmla="val 12500"/>
              <a:gd name="adj4" fmla="val -20370"/>
              <a:gd name="adj5" fmla="val 58333"/>
              <a:gd name="adj6" fmla="val -37653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Conceptual Schema </a:t>
            </a:r>
          </a:p>
          <a:p>
            <a:pPr algn="ctr" eaLnBrk="1" hangingPunct="1"/>
            <a:r>
              <a:rPr lang="en-US" altLang="en-US" sz="1600"/>
              <a:t>(ER diagram, UML class diagram, etc.)</a:t>
            </a:r>
            <a:endParaRPr lang="en-IN" altLang="en-US" sz="1600"/>
          </a:p>
        </p:txBody>
      </p:sp>
      <p:sp>
        <p:nvSpPr>
          <p:cNvPr id="140303" name="AutoShape 15"/>
          <p:cNvSpPr>
            <a:spLocks noChangeArrowheads="1"/>
          </p:cNvSpPr>
          <p:nvPr/>
        </p:nvSpPr>
        <p:spPr bwMode="auto">
          <a:xfrm>
            <a:off x="3200400" y="22860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04" name="AutoShape 16"/>
          <p:cNvSpPr>
            <a:spLocks noChangeArrowheads="1"/>
          </p:cNvSpPr>
          <p:nvPr/>
        </p:nvSpPr>
        <p:spPr bwMode="auto">
          <a:xfrm>
            <a:off x="3200400" y="41148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05" name="AutoShape 17"/>
          <p:cNvSpPr>
            <a:spLocks noChangeArrowheads="1"/>
          </p:cNvSpPr>
          <p:nvPr/>
        </p:nvSpPr>
        <p:spPr bwMode="auto">
          <a:xfrm>
            <a:off x="6629400" y="2209800"/>
            <a:ext cx="381000" cy="990600"/>
          </a:xfrm>
          <a:prstGeom prst="downArrow">
            <a:avLst>
              <a:gd name="adj1" fmla="val 50000"/>
              <a:gd name="adj2" fmla="val 6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06" name="Text Box 18"/>
          <p:cNvSpPr txBox="1">
            <a:spLocks noChangeArrowheads="1"/>
          </p:cNvSpPr>
          <p:nvPr/>
        </p:nvSpPr>
        <p:spPr bwMode="auto">
          <a:xfrm>
            <a:off x="6934200" y="2362200"/>
            <a:ext cx="106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mapping</a:t>
            </a:r>
            <a:endParaRPr lang="en-IN" altLang="en-US"/>
          </a:p>
        </p:txBody>
      </p:sp>
      <p:sp>
        <p:nvSpPr>
          <p:cNvPr id="140307" name="AutoShape 19"/>
          <p:cNvSpPr>
            <a:spLocks noChangeArrowheads="1"/>
          </p:cNvSpPr>
          <p:nvPr/>
        </p:nvSpPr>
        <p:spPr bwMode="auto">
          <a:xfrm>
            <a:off x="6629400" y="4038600"/>
            <a:ext cx="381000" cy="914400"/>
          </a:xfrm>
          <a:prstGeom prst="downArrow">
            <a:avLst>
              <a:gd name="adj1" fmla="val 50000"/>
              <a:gd name="adj2" fmla="val 60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08" name="Text Box 20"/>
          <p:cNvSpPr txBox="1">
            <a:spLocks noChangeArrowheads="1"/>
          </p:cNvSpPr>
          <p:nvPr/>
        </p:nvSpPr>
        <p:spPr bwMode="auto">
          <a:xfrm>
            <a:off x="6934200" y="4227513"/>
            <a:ext cx="1060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mapping</a:t>
            </a:r>
            <a:endParaRPr lang="en-IN" altLang="en-US"/>
          </a:p>
        </p:txBody>
      </p:sp>
      <p:sp>
        <p:nvSpPr>
          <p:cNvPr id="140317" name="AutoShape 29"/>
          <p:cNvSpPr>
            <a:spLocks/>
          </p:cNvSpPr>
          <p:nvPr/>
        </p:nvSpPr>
        <p:spPr bwMode="auto">
          <a:xfrm>
            <a:off x="5791200" y="4953000"/>
            <a:ext cx="2057400" cy="838200"/>
          </a:xfrm>
          <a:prstGeom prst="borderCallout2">
            <a:avLst>
              <a:gd name="adj1" fmla="val 13634"/>
              <a:gd name="adj2" fmla="val -3704"/>
              <a:gd name="adj3" fmla="val 13634"/>
              <a:gd name="adj4" fmla="val -20681"/>
              <a:gd name="adj5" fmla="val 59093"/>
              <a:gd name="adj6" fmla="val -38273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Physical Schema </a:t>
            </a:r>
          </a:p>
          <a:p>
            <a:pPr algn="ctr" eaLnBrk="1" hangingPunct="1"/>
            <a:r>
              <a:rPr lang="en-US" altLang="en-US" sz="1600"/>
              <a:t>(vendor-specific SQL scripts)</a:t>
            </a:r>
            <a:endParaRPr lang="en-I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animBg="1"/>
      <p:bldP spid="140293" grpId="0" animBg="1"/>
      <p:bldP spid="140294" grpId="0" animBg="1"/>
      <p:bldP spid="140296" grpId="0" animBg="1"/>
      <p:bldP spid="140299" grpId="0" animBg="1"/>
      <p:bldP spid="140301" grpId="0" animBg="1"/>
      <p:bldP spid="140303" grpId="0" animBg="1"/>
      <p:bldP spid="140304" grpId="0" animBg="1"/>
      <p:bldP spid="140305" grpId="0" animBg="1"/>
      <p:bldP spid="140306" grpId="0"/>
      <p:bldP spid="140307" grpId="0" animBg="1"/>
      <p:bldP spid="140308" grpId="0"/>
      <p:bldP spid="1403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Conceptual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 designs can be very hard to communicate</a:t>
            </a:r>
          </a:p>
          <a:p>
            <a:r>
              <a:rPr lang="en-US" dirty="0"/>
              <a:t>Errors can be hard to detect</a:t>
            </a:r>
          </a:p>
          <a:p>
            <a:r>
              <a:rPr lang="en-US" dirty="0"/>
              <a:t>Conceptual designs are usually expressed in pictures (and pictures are worth a hundred words here)</a:t>
            </a:r>
          </a:p>
        </p:txBody>
      </p:sp>
    </p:spTree>
    <p:extLst>
      <p:ext uri="{BB962C8B-B14F-4D97-AF65-F5344CB8AC3E}">
        <p14:creationId xmlns:p14="http://schemas.microsoft.com/office/powerpoint/2010/main" val="237367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1"/>
          <p:cNvSpPr>
            <a:spLocks noChangeArrowheads="1"/>
          </p:cNvSpPr>
          <p:nvPr/>
        </p:nvSpPr>
        <p:spPr bwMode="auto">
          <a:xfrm>
            <a:off x="5435600" y="3327400"/>
            <a:ext cx="20320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99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3366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15363" name="Rectangle 20"/>
          <p:cNvSpPr>
            <a:spLocks noChangeArrowheads="1"/>
          </p:cNvSpPr>
          <p:nvPr/>
        </p:nvSpPr>
        <p:spPr bwMode="auto">
          <a:xfrm>
            <a:off x="3403600" y="3327400"/>
            <a:ext cx="20320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99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3366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15364" name="Rectangle 19"/>
          <p:cNvSpPr>
            <a:spLocks noChangeArrowheads="1"/>
          </p:cNvSpPr>
          <p:nvPr/>
        </p:nvSpPr>
        <p:spPr bwMode="auto">
          <a:xfrm>
            <a:off x="1371600" y="3327400"/>
            <a:ext cx="20320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99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3366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15365" name="Rectangle 18"/>
          <p:cNvSpPr>
            <a:spLocks noChangeArrowheads="1"/>
          </p:cNvSpPr>
          <p:nvPr/>
        </p:nvSpPr>
        <p:spPr bwMode="auto">
          <a:xfrm>
            <a:off x="5435600" y="1295400"/>
            <a:ext cx="20320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99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3366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15366" name="Rectangle 17"/>
          <p:cNvSpPr>
            <a:spLocks noChangeArrowheads="1"/>
          </p:cNvSpPr>
          <p:nvPr/>
        </p:nvSpPr>
        <p:spPr bwMode="auto">
          <a:xfrm>
            <a:off x="3403600" y="1295400"/>
            <a:ext cx="20320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99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3366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15367" name="Rectangle 16"/>
          <p:cNvSpPr>
            <a:spLocks noChangeArrowheads="1"/>
          </p:cNvSpPr>
          <p:nvPr/>
        </p:nvSpPr>
        <p:spPr bwMode="auto">
          <a:xfrm>
            <a:off x="1371600" y="1295400"/>
            <a:ext cx="20320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99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3366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15368" name="Line 22"/>
          <p:cNvSpPr>
            <a:spLocks noChangeShapeType="1"/>
          </p:cNvSpPr>
          <p:nvPr/>
        </p:nvSpPr>
        <p:spPr bwMode="auto">
          <a:xfrm>
            <a:off x="1371600" y="12954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23"/>
          <p:cNvSpPr>
            <a:spLocks noChangeShapeType="1"/>
          </p:cNvSpPr>
          <p:nvPr/>
        </p:nvSpPr>
        <p:spPr bwMode="auto">
          <a:xfrm>
            <a:off x="1371600" y="3327400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24"/>
          <p:cNvSpPr>
            <a:spLocks noChangeShapeType="1"/>
          </p:cNvSpPr>
          <p:nvPr/>
        </p:nvSpPr>
        <p:spPr bwMode="auto">
          <a:xfrm>
            <a:off x="1371600" y="53594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25"/>
          <p:cNvSpPr>
            <a:spLocks noChangeShapeType="1"/>
          </p:cNvSpPr>
          <p:nvPr/>
        </p:nvSpPr>
        <p:spPr bwMode="auto">
          <a:xfrm>
            <a:off x="1371600" y="1295400"/>
            <a:ext cx="0" cy="4064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Line 26"/>
          <p:cNvSpPr>
            <a:spLocks noChangeShapeType="1"/>
          </p:cNvSpPr>
          <p:nvPr/>
        </p:nvSpPr>
        <p:spPr bwMode="auto">
          <a:xfrm>
            <a:off x="3403600" y="1295400"/>
            <a:ext cx="0" cy="406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27"/>
          <p:cNvSpPr>
            <a:spLocks noChangeShapeType="1"/>
          </p:cNvSpPr>
          <p:nvPr/>
        </p:nvSpPr>
        <p:spPr bwMode="auto">
          <a:xfrm>
            <a:off x="5435600" y="1295400"/>
            <a:ext cx="0" cy="406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Line 28"/>
          <p:cNvSpPr>
            <a:spLocks noChangeShapeType="1"/>
          </p:cNvSpPr>
          <p:nvPr/>
        </p:nvSpPr>
        <p:spPr bwMode="auto">
          <a:xfrm>
            <a:off x="7467600" y="1295400"/>
            <a:ext cx="0" cy="4064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Are there errors in this design?</a:t>
            </a:r>
          </a:p>
        </p:txBody>
      </p:sp>
      <p:graphicFrame>
        <p:nvGraphicFramePr>
          <p:cNvPr id="15376" name="Object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71600" y="1727200"/>
          <a:ext cx="19812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" showAsIcon="1" r:id="rId3" imgW="914400" imgH="714240" progId="Package">
                  <p:embed/>
                </p:oleObj>
              </mc:Choice>
              <mc:Fallback>
                <p:oleObj name="Package" showAsIcon="1" r:id="rId3" imgW="914400" imgH="714240" progId="Package">
                  <p:embed/>
                  <p:pic>
                    <p:nvPicPr>
                      <p:cNvPr id="15376" name="Object 8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27200"/>
                        <a:ext cx="19812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52800" y="1668463"/>
          <a:ext cx="2057400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" showAsIcon="1" r:id="rId5" imgW="914400" imgH="714240" progId="Package">
                  <p:embed/>
                </p:oleObj>
              </mc:Choice>
              <mc:Fallback>
                <p:oleObj name="Package" showAsIcon="1" r:id="rId5" imgW="914400" imgH="714240" progId="Package">
                  <p:embed/>
                  <p:pic>
                    <p:nvPicPr>
                      <p:cNvPr id="15377" name="Object 10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668463"/>
                        <a:ext cx="2057400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10200" y="1668463"/>
          <a:ext cx="2057400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ackage" showAsIcon="1" r:id="rId7" imgW="914400" imgH="714240" progId="Package">
                  <p:embed/>
                </p:oleObj>
              </mc:Choice>
              <mc:Fallback>
                <p:oleObj name="Package" showAsIcon="1" r:id="rId7" imgW="914400" imgH="714240" progId="Package">
                  <p:embed/>
                  <p:pic>
                    <p:nvPicPr>
                      <p:cNvPr id="15378" name="Object 11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668463"/>
                        <a:ext cx="2057400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71600" y="3786188"/>
          <a:ext cx="1981200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" showAsIcon="1" r:id="rId9" imgW="914400" imgH="714240" progId="Package">
                  <p:embed/>
                </p:oleObj>
              </mc:Choice>
              <mc:Fallback>
                <p:oleObj name="Package" showAsIcon="1" r:id="rId9" imgW="914400" imgH="714240" progId="Package">
                  <p:embed/>
                  <p:pic>
                    <p:nvPicPr>
                      <p:cNvPr id="15379" name="Object 12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86188"/>
                        <a:ext cx="1981200" cy="154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29000" y="3786188"/>
          <a:ext cx="1981200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ackage" showAsIcon="1" r:id="rId11" imgW="914400" imgH="714240" progId="Package">
                  <p:embed/>
                </p:oleObj>
              </mc:Choice>
              <mc:Fallback>
                <p:oleObj name="Package" showAsIcon="1" r:id="rId11" imgW="914400" imgH="714240" progId="Package">
                  <p:embed/>
                  <p:pic>
                    <p:nvPicPr>
                      <p:cNvPr id="15380" name="Object 13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786188"/>
                        <a:ext cx="1981200" cy="154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10200" y="3802063"/>
          <a:ext cx="2057400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ackage" showAsIcon="1" r:id="rId13" imgW="914400" imgH="714240" progId="Package">
                  <p:embed/>
                </p:oleObj>
              </mc:Choice>
              <mc:Fallback>
                <p:oleObj name="Package" showAsIcon="1" r:id="rId13" imgW="914400" imgH="714240" progId="Package">
                  <p:embed/>
                  <p:pic>
                    <p:nvPicPr>
                      <p:cNvPr id="15381" name="Object 1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802063"/>
                        <a:ext cx="2057400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193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Are there errors in this design?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3276600" y="914400"/>
            <a:ext cx="1905000" cy="1676400"/>
            <a:chOff x="720" y="1200"/>
            <a:chExt cx="1200" cy="1056"/>
          </a:xfrm>
        </p:grpSpPr>
        <p:sp>
          <p:nvSpPr>
            <p:cNvPr id="9257" name="Rectangle 4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Course</a:t>
              </a:r>
            </a:p>
          </p:txBody>
        </p:sp>
        <p:sp>
          <p:nvSpPr>
            <p:cNvPr id="9258" name="Rectangle 5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Course_name</a:t>
              </a:r>
            </a:p>
            <a:p>
              <a:pPr eaLnBrk="1" hangingPunct="1"/>
              <a:r>
                <a:rPr lang="en-US" altLang="en-US"/>
                <a:t>Class_room</a:t>
              </a:r>
            </a:p>
            <a:p>
              <a:pPr eaLnBrk="1" hangingPunct="1"/>
              <a:r>
                <a:rPr lang="en-US" altLang="en-US"/>
                <a:t>Course_credits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9220" name="Group 6"/>
          <p:cNvGrpSpPr>
            <a:grpSpLocks/>
          </p:cNvGrpSpPr>
          <p:nvPr/>
        </p:nvGrpSpPr>
        <p:grpSpPr bwMode="auto">
          <a:xfrm>
            <a:off x="7086600" y="914400"/>
            <a:ext cx="1905000" cy="1676400"/>
            <a:chOff x="720" y="1200"/>
            <a:chExt cx="1200" cy="1056"/>
          </a:xfrm>
        </p:grpSpPr>
        <p:sp>
          <p:nvSpPr>
            <p:cNvPr id="9255" name="Rectangle 7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Instructor</a:t>
              </a:r>
            </a:p>
          </p:txBody>
        </p:sp>
        <p:sp>
          <p:nvSpPr>
            <p:cNvPr id="9256" name="Rectangle 8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Instr_name</a:t>
              </a:r>
            </a:p>
            <a:p>
              <a:pPr eaLnBrk="1" hangingPunct="1"/>
              <a:r>
                <a:rPr lang="en-US" altLang="en-US"/>
                <a:t>Office</a:t>
              </a:r>
            </a:p>
            <a:p>
              <a:pPr eaLnBrk="1" hangingPunct="1"/>
              <a:r>
                <a:rPr lang="en-US" altLang="en-US"/>
                <a:t>e_mail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9221" name="Group 17"/>
          <p:cNvGrpSpPr>
            <a:grpSpLocks/>
          </p:cNvGrpSpPr>
          <p:nvPr/>
        </p:nvGrpSpPr>
        <p:grpSpPr bwMode="auto">
          <a:xfrm>
            <a:off x="152400" y="914400"/>
            <a:ext cx="1905000" cy="1676400"/>
            <a:chOff x="720" y="1200"/>
            <a:chExt cx="1200" cy="1056"/>
          </a:xfrm>
        </p:grpSpPr>
        <p:sp>
          <p:nvSpPr>
            <p:cNvPr id="9253" name="Rectangle 18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Pre_Req</a:t>
              </a:r>
            </a:p>
          </p:txBody>
        </p:sp>
        <p:sp>
          <p:nvSpPr>
            <p:cNvPr id="9254" name="Rectangle 19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Skill</a:t>
              </a:r>
            </a:p>
            <a:p>
              <a:pPr eaLnBrk="1" hangingPunct="1"/>
              <a:r>
                <a:rPr lang="en-US" altLang="en-US"/>
                <a:t>Experience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9222" name="Group 21"/>
          <p:cNvGrpSpPr>
            <a:grpSpLocks/>
          </p:cNvGrpSpPr>
          <p:nvPr/>
        </p:nvGrpSpPr>
        <p:grpSpPr bwMode="auto">
          <a:xfrm>
            <a:off x="4114800" y="3276600"/>
            <a:ext cx="1905000" cy="1371600"/>
            <a:chOff x="720" y="1200"/>
            <a:chExt cx="1200" cy="1056"/>
          </a:xfrm>
        </p:grpSpPr>
        <p:sp>
          <p:nvSpPr>
            <p:cNvPr id="9251" name="Rectangle 22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Student</a:t>
              </a:r>
            </a:p>
          </p:txBody>
        </p:sp>
        <p:sp>
          <p:nvSpPr>
            <p:cNvPr id="9252" name="Rectangle 23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SID</a:t>
              </a:r>
            </a:p>
            <a:p>
              <a:pPr eaLnBrk="1" hangingPunct="1"/>
              <a:r>
                <a:rPr lang="en-US" altLang="en-US"/>
                <a:t>Name</a:t>
              </a:r>
            </a:p>
            <a:p>
              <a:pPr eaLnBrk="1" hangingPunct="1"/>
              <a:r>
                <a:rPr lang="en-US" altLang="en-US"/>
                <a:t>GPA</a:t>
              </a:r>
            </a:p>
            <a:p>
              <a:pPr eaLnBrk="1" hangingPunct="1"/>
              <a:endParaRPr lang="en-US" altLang="en-US"/>
            </a:p>
          </p:txBody>
        </p:sp>
      </p:grpSp>
      <p:cxnSp>
        <p:nvCxnSpPr>
          <p:cNvPr id="9223" name="AutoShape 25"/>
          <p:cNvCxnSpPr>
            <a:cxnSpLocks noChangeShapeType="1"/>
            <a:stCxn id="9258" idx="1"/>
            <a:endCxn id="9254" idx="3"/>
          </p:cNvCxnSpPr>
          <p:nvPr/>
        </p:nvCxnSpPr>
        <p:spPr bwMode="auto">
          <a:xfrm rot="10800000">
            <a:off x="2057400" y="19431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diamond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5" name="AutoShape 28"/>
          <p:cNvCxnSpPr>
            <a:cxnSpLocks noChangeShapeType="1"/>
            <a:stCxn id="9258" idx="2"/>
            <a:endCxn id="9251" idx="0"/>
          </p:cNvCxnSpPr>
          <p:nvPr/>
        </p:nvCxnSpPr>
        <p:spPr bwMode="auto">
          <a:xfrm rot="16200000" flipH="1">
            <a:off x="4305300" y="2514600"/>
            <a:ext cx="6858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26" name="Group 29"/>
          <p:cNvGrpSpPr>
            <a:grpSpLocks/>
          </p:cNvGrpSpPr>
          <p:nvPr/>
        </p:nvGrpSpPr>
        <p:grpSpPr bwMode="auto">
          <a:xfrm>
            <a:off x="2895600" y="5410200"/>
            <a:ext cx="1905000" cy="1371600"/>
            <a:chOff x="720" y="1200"/>
            <a:chExt cx="1200" cy="1056"/>
          </a:xfrm>
        </p:grpSpPr>
        <p:sp>
          <p:nvSpPr>
            <p:cNvPr id="9249" name="Rectangle 30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TA</a:t>
              </a:r>
            </a:p>
          </p:txBody>
        </p:sp>
        <p:sp>
          <p:nvSpPr>
            <p:cNvPr id="9250" name="Rectangle 31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Hours_clocked</a:t>
              </a:r>
            </a:p>
          </p:txBody>
        </p:sp>
      </p:grpSp>
      <p:grpSp>
        <p:nvGrpSpPr>
          <p:cNvPr id="9227" name="Group 32"/>
          <p:cNvGrpSpPr>
            <a:grpSpLocks/>
          </p:cNvGrpSpPr>
          <p:nvPr/>
        </p:nvGrpSpPr>
        <p:grpSpPr bwMode="auto">
          <a:xfrm>
            <a:off x="5562600" y="5410200"/>
            <a:ext cx="1905000" cy="1371600"/>
            <a:chOff x="720" y="1200"/>
            <a:chExt cx="1200" cy="1056"/>
          </a:xfrm>
        </p:grpSpPr>
        <p:sp>
          <p:nvSpPr>
            <p:cNvPr id="9247" name="Rectangle 33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Research Engg</a:t>
              </a:r>
            </a:p>
          </p:txBody>
        </p:sp>
        <p:sp>
          <p:nvSpPr>
            <p:cNvPr id="9248" name="Rectangle 34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Project_name</a:t>
              </a:r>
            </a:p>
            <a:p>
              <a:pPr eaLnBrk="1" hangingPunct="1"/>
              <a:endParaRPr lang="en-US" altLang="en-US"/>
            </a:p>
          </p:txBody>
        </p:sp>
      </p:grpSp>
      <p:sp>
        <p:nvSpPr>
          <p:cNvPr id="9228" name="AutoShape 35"/>
          <p:cNvSpPr>
            <a:spLocks noChangeArrowheads="1"/>
          </p:cNvSpPr>
          <p:nvPr/>
        </p:nvSpPr>
        <p:spPr bwMode="auto">
          <a:xfrm>
            <a:off x="4953000" y="487680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9229" name="AutoShape 36"/>
          <p:cNvCxnSpPr>
            <a:cxnSpLocks noChangeShapeType="1"/>
            <a:stCxn id="9228" idx="3"/>
            <a:endCxn id="9249" idx="0"/>
          </p:cNvCxnSpPr>
          <p:nvPr/>
        </p:nvCxnSpPr>
        <p:spPr bwMode="auto">
          <a:xfrm rot="5400000">
            <a:off x="4305300" y="4648200"/>
            <a:ext cx="304800" cy="1219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AutoShape 37"/>
          <p:cNvCxnSpPr>
            <a:cxnSpLocks noChangeShapeType="1"/>
            <a:stCxn id="9228" idx="3"/>
            <a:endCxn id="9247" idx="0"/>
          </p:cNvCxnSpPr>
          <p:nvPr/>
        </p:nvCxnSpPr>
        <p:spPr bwMode="auto">
          <a:xfrm rot="16200000" flipH="1">
            <a:off x="5638800" y="4533900"/>
            <a:ext cx="3048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AutoShape 38"/>
          <p:cNvCxnSpPr>
            <a:cxnSpLocks noChangeShapeType="1"/>
            <a:stCxn id="9252" idx="2"/>
            <a:endCxn id="9228" idx="0"/>
          </p:cNvCxnSpPr>
          <p:nvPr/>
        </p:nvCxnSpPr>
        <p:spPr bwMode="auto">
          <a:xfrm rot="5400000">
            <a:off x="4953000" y="4762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2" name="Line 41"/>
          <p:cNvSpPr>
            <a:spLocks noChangeShapeType="1"/>
          </p:cNvSpPr>
          <p:nvPr/>
        </p:nvSpPr>
        <p:spPr bwMode="auto">
          <a:xfrm flipV="1">
            <a:off x="3505200" y="2590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Text Box 44"/>
          <p:cNvSpPr txBox="1">
            <a:spLocks noChangeArrowheads="1"/>
          </p:cNvSpPr>
          <p:nvPr/>
        </p:nvSpPr>
        <p:spPr bwMode="auto">
          <a:xfrm>
            <a:off x="5029200" y="2909888"/>
            <a:ext cx="201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Enrolled_students</a:t>
            </a:r>
          </a:p>
        </p:txBody>
      </p:sp>
      <p:sp>
        <p:nvSpPr>
          <p:cNvPr id="9236" name="Text Box 45"/>
          <p:cNvSpPr txBox="1">
            <a:spLocks noChangeArrowheads="1"/>
          </p:cNvSpPr>
          <p:nvPr/>
        </p:nvSpPr>
        <p:spPr bwMode="auto">
          <a:xfrm>
            <a:off x="4175125" y="2498725"/>
            <a:ext cx="1751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Enrolled_courses</a:t>
            </a:r>
          </a:p>
        </p:txBody>
      </p:sp>
      <p:sp>
        <p:nvSpPr>
          <p:cNvPr id="9237" name="Text Box 46"/>
          <p:cNvSpPr txBox="1">
            <a:spLocks noChangeArrowheads="1"/>
          </p:cNvSpPr>
          <p:nvPr/>
        </p:nvSpPr>
        <p:spPr bwMode="auto">
          <a:xfrm>
            <a:off x="1905000" y="2743200"/>
            <a:ext cx="165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course_assisted</a:t>
            </a:r>
          </a:p>
        </p:txBody>
      </p:sp>
      <p:sp>
        <p:nvSpPr>
          <p:cNvPr id="9238" name="Text Box 47"/>
          <p:cNvSpPr txBox="1">
            <a:spLocks noChangeArrowheads="1"/>
          </p:cNvSpPr>
          <p:nvPr/>
        </p:nvSpPr>
        <p:spPr bwMode="auto">
          <a:xfrm>
            <a:off x="2595563" y="4724400"/>
            <a:ext cx="985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assistant</a:t>
            </a:r>
          </a:p>
        </p:txBody>
      </p:sp>
      <p:sp>
        <p:nvSpPr>
          <p:cNvPr id="9239" name="Text Box 48"/>
          <p:cNvSpPr txBox="1">
            <a:spLocks noChangeArrowheads="1"/>
          </p:cNvSpPr>
          <p:nvPr/>
        </p:nvSpPr>
        <p:spPr bwMode="auto">
          <a:xfrm>
            <a:off x="2117725" y="1633538"/>
            <a:ext cx="438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0" name="Text Box 49"/>
          <p:cNvSpPr txBox="1">
            <a:spLocks noChangeArrowheads="1"/>
          </p:cNvSpPr>
          <p:nvPr/>
        </p:nvSpPr>
        <p:spPr bwMode="auto">
          <a:xfrm>
            <a:off x="3733800" y="2590800"/>
            <a:ext cx="438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1" name="Text Box 50"/>
          <p:cNvSpPr txBox="1">
            <a:spLocks noChangeArrowheads="1"/>
          </p:cNvSpPr>
          <p:nvPr/>
        </p:nvSpPr>
        <p:spPr bwMode="auto">
          <a:xfrm>
            <a:off x="4648200" y="2971800"/>
            <a:ext cx="438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4" name="Text Box 53"/>
          <p:cNvSpPr txBox="1">
            <a:spLocks noChangeArrowheads="1"/>
          </p:cNvSpPr>
          <p:nvPr/>
        </p:nvSpPr>
        <p:spPr bwMode="auto">
          <a:xfrm>
            <a:off x="3200400" y="25908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9245" name="Text Box 54"/>
          <p:cNvSpPr txBox="1">
            <a:spLocks noChangeArrowheads="1"/>
          </p:cNvSpPr>
          <p:nvPr/>
        </p:nvSpPr>
        <p:spPr bwMode="auto">
          <a:xfrm>
            <a:off x="3200400" y="51054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9246" name="AutoShape 5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05800" y="6248400"/>
            <a:ext cx="838200" cy="609600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3" name="AutoShape 37"/>
          <p:cNvCxnSpPr>
            <a:cxnSpLocks noChangeShapeType="1"/>
            <a:stCxn id="9256" idx="2"/>
            <a:endCxn id="9252" idx="3"/>
          </p:cNvCxnSpPr>
          <p:nvPr/>
        </p:nvCxnSpPr>
        <p:spPr bwMode="auto">
          <a:xfrm rot="5400000">
            <a:off x="6265718" y="2344882"/>
            <a:ext cx="1527464" cy="2019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951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Are there errors in this design?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3276600" y="914400"/>
            <a:ext cx="1905000" cy="1676400"/>
            <a:chOff x="720" y="1200"/>
            <a:chExt cx="1200" cy="1056"/>
          </a:xfrm>
        </p:grpSpPr>
        <p:sp>
          <p:nvSpPr>
            <p:cNvPr id="9257" name="Rectangle 4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Course</a:t>
              </a:r>
            </a:p>
          </p:txBody>
        </p:sp>
        <p:sp>
          <p:nvSpPr>
            <p:cNvPr id="9258" name="Rectangle 5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Course_name</a:t>
              </a:r>
            </a:p>
            <a:p>
              <a:pPr eaLnBrk="1" hangingPunct="1"/>
              <a:r>
                <a:rPr lang="en-US" altLang="en-US"/>
                <a:t>Class_room</a:t>
              </a:r>
            </a:p>
            <a:p>
              <a:pPr eaLnBrk="1" hangingPunct="1"/>
              <a:r>
                <a:rPr lang="en-US" altLang="en-US"/>
                <a:t>Course_credits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9220" name="Group 6"/>
          <p:cNvGrpSpPr>
            <a:grpSpLocks/>
          </p:cNvGrpSpPr>
          <p:nvPr/>
        </p:nvGrpSpPr>
        <p:grpSpPr bwMode="auto">
          <a:xfrm>
            <a:off x="7086600" y="914400"/>
            <a:ext cx="1905000" cy="1676400"/>
            <a:chOff x="720" y="1200"/>
            <a:chExt cx="1200" cy="1056"/>
          </a:xfrm>
        </p:grpSpPr>
        <p:sp>
          <p:nvSpPr>
            <p:cNvPr id="9255" name="Rectangle 7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Instructor</a:t>
              </a:r>
            </a:p>
          </p:txBody>
        </p:sp>
        <p:sp>
          <p:nvSpPr>
            <p:cNvPr id="9256" name="Rectangle 8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Instr_name</a:t>
              </a:r>
            </a:p>
            <a:p>
              <a:pPr eaLnBrk="1" hangingPunct="1"/>
              <a:r>
                <a:rPr lang="en-US" altLang="en-US"/>
                <a:t>Office</a:t>
              </a:r>
            </a:p>
            <a:p>
              <a:pPr eaLnBrk="1" hangingPunct="1"/>
              <a:r>
                <a:rPr lang="en-US" altLang="en-US"/>
                <a:t>e_mail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9221" name="Group 17"/>
          <p:cNvGrpSpPr>
            <a:grpSpLocks/>
          </p:cNvGrpSpPr>
          <p:nvPr/>
        </p:nvGrpSpPr>
        <p:grpSpPr bwMode="auto">
          <a:xfrm>
            <a:off x="152400" y="914400"/>
            <a:ext cx="1905000" cy="1676400"/>
            <a:chOff x="720" y="1200"/>
            <a:chExt cx="1200" cy="1056"/>
          </a:xfrm>
        </p:grpSpPr>
        <p:sp>
          <p:nvSpPr>
            <p:cNvPr id="9253" name="Rectangle 18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Pre_Req</a:t>
              </a:r>
            </a:p>
          </p:txBody>
        </p:sp>
        <p:sp>
          <p:nvSpPr>
            <p:cNvPr id="9254" name="Rectangle 19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Skill</a:t>
              </a:r>
            </a:p>
            <a:p>
              <a:pPr eaLnBrk="1" hangingPunct="1"/>
              <a:r>
                <a:rPr lang="en-US" altLang="en-US"/>
                <a:t>Experience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9222" name="Group 21"/>
          <p:cNvGrpSpPr>
            <a:grpSpLocks/>
          </p:cNvGrpSpPr>
          <p:nvPr/>
        </p:nvGrpSpPr>
        <p:grpSpPr bwMode="auto">
          <a:xfrm>
            <a:off x="4114800" y="3276600"/>
            <a:ext cx="1905000" cy="1371600"/>
            <a:chOff x="720" y="1200"/>
            <a:chExt cx="1200" cy="1056"/>
          </a:xfrm>
        </p:grpSpPr>
        <p:sp>
          <p:nvSpPr>
            <p:cNvPr id="9251" name="Rectangle 22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Student</a:t>
              </a:r>
            </a:p>
          </p:txBody>
        </p:sp>
        <p:sp>
          <p:nvSpPr>
            <p:cNvPr id="9252" name="Rectangle 23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SID</a:t>
              </a:r>
            </a:p>
            <a:p>
              <a:pPr eaLnBrk="1" hangingPunct="1"/>
              <a:r>
                <a:rPr lang="en-US" altLang="en-US"/>
                <a:t>Name</a:t>
              </a:r>
            </a:p>
            <a:p>
              <a:pPr eaLnBrk="1" hangingPunct="1"/>
              <a:r>
                <a:rPr lang="en-US" altLang="en-US"/>
                <a:t>GPA</a:t>
              </a:r>
            </a:p>
            <a:p>
              <a:pPr eaLnBrk="1" hangingPunct="1"/>
              <a:endParaRPr lang="en-US" altLang="en-US"/>
            </a:p>
          </p:txBody>
        </p:sp>
      </p:grpSp>
      <p:cxnSp>
        <p:nvCxnSpPr>
          <p:cNvPr id="9223" name="AutoShape 25"/>
          <p:cNvCxnSpPr>
            <a:cxnSpLocks noChangeShapeType="1"/>
            <a:stCxn id="9258" idx="1"/>
            <a:endCxn id="9254" idx="3"/>
          </p:cNvCxnSpPr>
          <p:nvPr/>
        </p:nvCxnSpPr>
        <p:spPr bwMode="auto">
          <a:xfrm rot="10800000">
            <a:off x="2057400" y="19431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diamond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4" name="AutoShape 27"/>
          <p:cNvCxnSpPr>
            <a:cxnSpLocks noChangeShapeType="1"/>
            <a:stCxn id="9256" idx="1"/>
            <a:endCxn id="9258" idx="3"/>
          </p:cNvCxnSpPr>
          <p:nvPr/>
        </p:nvCxnSpPr>
        <p:spPr bwMode="auto">
          <a:xfrm rot="10800000">
            <a:off x="5181600" y="1943100"/>
            <a:ext cx="190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5" name="AutoShape 28"/>
          <p:cNvCxnSpPr>
            <a:cxnSpLocks noChangeShapeType="1"/>
            <a:stCxn id="9258" idx="2"/>
            <a:endCxn id="9251" idx="0"/>
          </p:cNvCxnSpPr>
          <p:nvPr/>
        </p:nvCxnSpPr>
        <p:spPr bwMode="auto">
          <a:xfrm rot="16200000" flipH="1">
            <a:off x="4305300" y="2514600"/>
            <a:ext cx="6858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26" name="Group 29"/>
          <p:cNvGrpSpPr>
            <a:grpSpLocks/>
          </p:cNvGrpSpPr>
          <p:nvPr/>
        </p:nvGrpSpPr>
        <p:grpSpPr bwMode="auto">
          <a:xfrm>
            <a:off x="2895600" y="5410200"/>
            <a:ext cx="1905000" cy="1371600"/>
            <a:chOff x="720" y="1200"/>
            <a:chExt cx="1200" cy="1056"/>
          </a:xfrm>
        </p:grpSpPr>
        <p:sp>
          <p:nvSpPr>
            <p:cNvPr id="9249" name="Rectangle 30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TA</a:t>
              </a:r>
            </a:p>
          </p:txBody>
        </p:sp>
        <p:sp>
          <p:nvSpPr>
            <p:cNvPr id="9250" name="Rectangle 31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Hours_clocked</a:t>
              </a:r>
            </a:p>
          </p:txBody>
        </p:sp>
      </p:grpSp>
      <p:grpSp>
        <p:nvGrpSpPr>
          <p:cNvPr id="9227" name="Group 32"/>
          <p:cNvGrpSpPr>
            <a:grpSpLocks/>
          </p:cNvGrpSpPr>
          <p:nvPr/>
        </p:nvGrpSpPr>
        <p:grpSpPr bwMode="auto">
          <a:xfrm>
            <a:off x="5562600" y="5410200"/>
            <a:ext cx="1905000" cy="1371600"/>
            <a:chOff x="720" y="1200"/>
            <a:chExt cx="1200" cy="1056"/>
          </a:xfrm>
        </p:grpSpPr>
        <p:sp>
          <p:nvSpPr>
            <p:cNvPr id="9247" name="Rectangle 33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Research Engg</a:t>
              </a:r>
            </a:p>
          </p:txBody>
        </p:sp>
        <p:sp>
          <p:nvSpPr>
            <p:cNvPr id="9248" name="Rectangle 34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Project_name</a:t>
              </a:r>
            </a:p>
            <a:p>
              <a:pPr eaLnBrk="1" hangingPunct="1"/>
              <a:endParaRPr lang="en-US" altLang="en-US"/>
            </a:p>
          </p:txBody>
        </p:sp>
      </p:grpSp>
      <p:sp>
        <p:nvSpPr>
          <p:cNvPr id="9228" name="AutoShape 35"/>
          <p:cNvSpPr>
            <a:spLocks noChangeArrowheads="1"/>
          </p:cNvSpPr>
          <p:nvPr/>
        </p:nvSpPr>
        <p:spPr bwMode="auto">
          <a:xfrm>
            <a:off x="4953000" y="487680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9229" name="AutoShape 36"/>
          <p:cNvCxnSpPr>
            <a:cxnSpLocks noChangeShapeType="1"/>
            <a:stCxn id="9228" idx="3"/>
            <a:endCxn id="9249" idx="0"/>
          </p:cNvCxnSpPr>
          <p:nvPr/>
        </p:nvCxnSpPr>
        <p:spPr bwMode="auto">
          <a:xfrm rot="5400000">
            <a:off x="4305300" y="4648200"/>
            <a:ext cx="304800" cy="1219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AutoShape 37"/>
          <p:cNvCxnSpPr>
            <a:cxnSpLocks noChangeShapeType="1"/>
            <a:stCxn id="9228" idx="3"/>
            <a:endCxn id="9247" idx="0"/>
          </p:cNvCxnSpPr>
          <p:nvPr/>
        </p:nvCxnSpPr>
        <p:spPr bwMode="auto">
          <a:xfrm rot="16200000" flipH="1">
            <a:off x="5638800" y="4533900"/>
            <a:ext cx="3048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AutoShape 38"/>
          <p:cNvCxnSpPr>
            <a:cxnSpLocks noChangeShapeType="1"/>
            <a:stCxn id="9252" idx="2"/>
            <a:endCxn id="9228" idx="0"/>
          </p:cNvCxnSpPr>
          <p:nvPr/>
        </p:nvCxnSpPr>
        <p:spPr bwMode="auto">
          <a:xfrm rot="5400000">
            <a:off x="4953000" y="4762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2" name="Line 41"/>
          <p:cNvSpPr>
            <a:spLocks noChangeShapeType="1"/>
          </p:cNvSpPr>
          <p:nvPr/>
        </p:nvSpPr>
        <p:spPr bwMode="auto">
          <a:xfrm flipV="1">
            <a:off x="3505200" y="2590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Text Box 42"/>
          <p:cNvSpPr txBox="1">
            <a:spLocks noChangeArrowheads="1"/>
          </p:cNvSpPr>
          <p:nvPr/>
        </p:nvSpPr>
        <p:spPr bwMode="auto">
          <a:xfrm>
            <a:off x="6388100" y="1905000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/>
              <a:t>teacher</a:t>
            </a:r>
          </a:p>
        </p:txBody>
      </p:sp>
      <p:sp>
        <p:nvSpPr>
          <p:cNvPr id="9234" name="Text Box 43"/>
          <p:cNvSpPr txBox="1">
            <a:spLocks noChangeArrowheads="1"/>
          </p:cNvSpPr>
          <p:nvPr/>
        </p:nvSpPr>
        <p:spPr bwMode="auto">
          <a:xfrm>
            <a:off x="5165725" y="1524000"/>
            <a:ext cx="143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/>
              <a:t>Courses_taught</a:t>
            </a:r>
          </a:p>
        </p:txBody>
      </p:sp>
      <p:sp>
        <p:nvSpPr>
          <p:cNvPr id="9235" name="Text Box 44"/>
          <p:cNvSpPr txBox="1">
            <a:spLocks noChangeArrowheads="1"/>
          </p:cNvSpPr>
          <p:nvPr/>
        </p:nvSpPr>
        <p:spPr bwMode="auto">
          <a:xfrm>
            <a:off x="5029200" y="2909888"/>
            <a:ext cx="201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Enrolled_students</a:t>
            </a:r>
          </a:p>
        </p:txBody>
      </p:sp>
      <p:sp>
        <p:nvSpPr>
          <p:cNvPr id="9236" name="Text Box 45"/>
          <p:cNvSpPr txBox="1">
            <a:spLocks noChangeArrowheads="1"/>
          </p:cNvSpPr>
          <p:nvPr/>
        </p:nvSpPr>
        <p:spPr bwMode="auto">
          <a:xfrm>
            <a:off x="4175125" y="2498725"/>
            <a:ext cx="1751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Enrolled_courses</a:t>
            </a:r>
          </a:p>
        </p:txBody>
      </p:sp>
      <p:sp>
        <p:nvSpPr>
          <p:cNvPr id="9237" name="Text Box 46"/>
          <p:cNvSpPr txBox="1">
            <a:spLocks noChangeArrowheads="1"/>
          </p:cNvSpPr>
          <p:nvPr/>
        </p:nvSpPr>
        <p:spPr bwMode="auto">
          <a:xfrm>
            <a:off x="1905000" y="2743200"/>
            <a:ext cx="165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course_assisted</a:t>
            </a:r>
          </a:p>
        </p:txBody>
      </p:sp>
      <p:sp>
        <p:nvSpPr>
          <p:cNvPr id="9238" name="Text Box 47"/>
          <p:cNvSpPr txBox="1">
            <a:spLocks noChangeArrowheads="1"/>
          </p:cNvSpPr>
          <p:nvPr/>
        </p:nvSpPr>
        <p:spPr bwMode="auto">
          <a:xfrm>
            <a:off x="2595563" y="4724400"/>
            <a:ext cx="985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assistant</a:t>
            </a:r>
          </a:p>
        </p:txBody>
      </p:sp>
      <p:sp>
        <p:nvSpPr>
          <p:cNvPr id="9239" name="Text Box 48"/>
          <p:cNvSpPr txBox="1">
            <a:spLocks noChangeArrowheads="1"/>
          </p:cNvSpPr>
          <p:nvPr/>
        </p:nvSpPr>
        <p:spPr bwMode="auto">
          <a:xfrm>
            <a:off x="2117725" y="1633538"/>
            <a:ext cx="438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0" name="Text Box 49"/>
          <p:cNvSpPr txBox="1">
            <a:spLocks noChangeArrowheads="1"/>
          </p:cNvSpPr>
          <p:nvPr/>
        </p:nvSpPr>
        <p:spPr bwMode="auto">
          <a:xfrm>
            <a:off x="3733800" y="2590800"/>
            <a:ext cx="438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1" name="Text Box 50"/>
          <p:cNvSpPr txBox="1">
            <a:spLocks noChangeArrowheads="1"/>
          </p:cNvSpPr>
          <p:nvPr/>
        </p:nvSpPr>
        <p:spPr bwMode="auto">
          <a:xfrm>
            <a:off x="4648200" y="2971800"/>
            <a:ext cx="438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2" name="Text Box 51"/>
          <p:cNvSpPr txBox="1">
            <a:spLocks noChangeArrowheads="1"/>
          </p:cNvSpPr>
          <p:nvPr/>
        </p:nvSpPr>
        <p:spPr bwMode="auto">
          <a:xfrm>
            <a:off x="5257800" y="1981200"/>
            <a:ext cx="438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3" name="Text Box 52"/>
          <p:cNvSpPr txBox="1">
            <a:spLocks noChangeArrowheads="1"/>
          </p:cNvSpPr>
          <p:nvPr/>
        </p:nvSpPr>
        <p:spPr bwMode="auto">
          <a:xfrm>
            <a:off x="6818313" y="167640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9244" name="Text Box 53"/>
          <p:cNvSpPr txBox="1">
            <a:spLocks noChangeArrowheads="1"/>
          </p:cNvSpPr>
          <p:nvPr/>
        </p:nvSpPr>
        <p:spPr bwMode="auto">
          <a:xfrm>
            <a:off x="3200400" y="25908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9245" name="Text Box 54"/>
          <p:cNvSpPr txBox="1">
            <a:spLocks noChangeArrowheads="1"/>
          </p:cNvSpPr>
          <p:nvPr/>
        </p:nvSpPr>
        <p:spPr bwMode="auto">
          <a:xfrm>
            <a:off x="3200400" y="51054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9246" name="AutoShape 5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05800" y="6248400"/>
            <a:ext cx="838200" cy="609600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3" name="AutoShape 37"/>
          <p:cNvCxnSpPr>
            <a:cxnSpLocks noChangeShapeType="1"/>
            <a:stCxn id="9256" idx="2"/>
            <a:endCxn id="9252" idx="3"/>
          </p:cNvCxnSpPr>
          <p:nvPr/>
        </p:nvCxnSpPr>
        <p:spPr bwMode="auto">
          <a:xfrm rot="5400000">
            <a:off x="6265718" y="2344882"/>
            <a:ext cx="1527464" cy="2019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Group 6"/>
          <p:cNvGrpSpPr/>
          <p:nvPr/>
        </p:nvGrpSpPr>
        <p:grpSpPr>
          <a:xfrm>
            <a:off x="6818313" y="3588327"/>
            <a:ext cx="1335087" cy="1059873"/>
            <a:chOff x="6818313" y="3588327"/>
            <a:chExt cx="1335087" cy="1059873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818313" y="3588327"/>
              <a:ext cx="1335087" cy="9836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6818313" y="3588327"/>
              <a:ext cx="1220787" cy="10598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52401" y="3839170"/>
            <a:ext cx="2578100" cy="2062103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Which one was easier to understand and review?</a:t>
            </a:r>
          </a:p>
        </p:txBody>
      </p:sp>
    </p:spTree>
    <p:extLst>
      <p:ext uri="{BB962C8B-B14F-4D97-AF65-F5344CB8AC3E}">
        <p14:creationId xmlns:p14="http://schemas.microsoft.com/office/powerpoint/2010/main" val="372002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3" grpId="0"/>
      <p:bldP spid="9234" grpId="0"/>
      <p:bldP spid="9242" grpId="0"/>
      <p:bldP spid="9243" grpId="0"/>
      <p:bldP spid="8" grpId="0" animBg="1"/>
    </p:bld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556</TotalTime>
  <Words>423</Words>
  <Application>Microsoft Office PowerPoint</Application>
  <PresentationFormat>On-screen Show (4:3)</PresentationFormat>
  <Paragraphs>130</Paragraphs>
  <Slides>11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Verdana</vt:lpstr>
      <vt:lpstr>blank</vt:lpstr>
      <vt:lpstr>Package</vt:lpstr>
      <vt:lpstr>Introduction to Database Design</vt:lpstr>
      <vt:lpstr>Outline</vt:lpstr>
      <vt:lpstr>Data model binds them all</vt:lpstr>
      <vt:lpstr>Relational Database Design</vt:lpstr>
      <vt:lpstr>Design through conceptual modeling</vt:lpstr>
      <vt:lpstr>Why Conceptual Design</vt:lpstr>
      <vt:lpstr>Are there errors in this design?</vt:lpstr>
      <vt:lpstr>Are there errors in this design?</vt:lpstr>
      <vt:lpstr>Are there errors in this design?</vt:lpstr>
      <vt:lpstr>Conceptual Design</vt:lpstr>
      <vt:lpstr>Design through normalization</vt:lpstr>
    </vt:vector>
  </TitlesOfParts>
  <Company>iiitb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iiitb1</dc:creator>
  <cp:lastModifiedBy>Prof. Chandrashekar Ramanathan</cp:lastModifiedBy>
  <cp:revision>77</cp:revision>
  <dcterms:created xsi:type="dcterms:W3CDTF">2008-10-01T02:40:03Z</dcterms:created>
  <dcterms:modified xsi:type="dcterms:W3CDTF">2020-11-06T07:41:41Z</dcterms:modified>
</cp:coreProperties>
</file>