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3" r:id="rId5"/>
    <p:sldId id="263" r:id="rId6"/>
    <p:sldId id="276" r:id="rId7"/>
    <p:sldId id="261" r:id="rId8"/>
    <p:sldId id="275" r:id="rId9"/>
    <p:sldId id="262" r:id="rId10"/>
    <p:sldId id="264" r:id="rId11"/>
    <p:sldId id="277" r:id="rId12"/>
    <p:sldId id="265" r:id="rId13"/>
    <p:sldId id="266" r:id="rId14"/>
    <p:sldId id="278" r:id="rId15"/>
    <p:sldId id="267" r:id="rId16"/>
    <p:sldId id="286" r:id="rId17"/>
    <p:sldId id="279" r:id="rId18"/>
    <p:sldId id="268" r:id="rId19"/>
    <p:sldId id="281" r:id="rId20"/>
    <p:sldId id="280" r:id="rId21"/>
    <p:sldId id="269" r:id="rId22"/>
    <p:sldId id="282" r:id="rId23"/>
    <p:sldId id="284" r:id="rId24"/>
    <p:sldId id="285" r:id="rId25"/>
    <p:sldId id="283" r:id="rId26"/>
    <p:sldId id="270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99FF"/>
    <a:srgbClr val="FF99FF"/>
    <a:srgbClr val="FF9966"/>
    <a:srgbClr val="FFFF99"/>
    <a:srgbClr val="66FF33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089C7B-7D0B-4546-9902-C4EAD024C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7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233B3-CDA3-4770-8190-377F376981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EEF09-136B-4B86-BC6F-251E470F1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07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A9D76-3A36-47E7-8657-C495E726A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6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55182-975A-44C7-9380-523329692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07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73036-DA62-4083-A977-D51297167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4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D5E28-8436-4513-9928-5904D78AC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BB189-80DC-4437-AD35-59A2E2D24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9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36812-3465-40FB-8151-73690D7240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5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80B73-31E3-4635-A3A3-B10CECB25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5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5983C-9C68-410F-81BD-B65672702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9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3EFE-4DEA-435F-BE31-623F03741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10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DBAB8AAF-9DC5-4A58-A427-2FDD0500C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Database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 501 Database Systems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498725" y="6030914"/>
            <a:ext cx="430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i="1"/>
              <a:t>View in Slide Show Mode (Press F5)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Oracle PL/SQL Example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676400" y="838201"/>
            <a:ext cx="8839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ourier New" pitchFamily="71" charset="0"/>
              </a:rPr>
              <a:t>create or replace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procedure changesalary (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ide number, ch_salary number) IS</a:t>
            </a:r>
          </a:p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Courier New" pitchFamily="71" charset="0"/>
              </a:rPr>
              <a:t>sal number;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begin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select salary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into </a:t>
            </a:r>
            <a:r>
              <a:rPr lang="en-US" altLang="en-US" sz="2400">
                <a:solidFill>
                  <a:srgbClr val="FF3300"/>
                </a:solidFill>
                <a:latin typeface="Courier New" pitchFamily="71" charset="0"/>
              </a:rPr>
              <a:t>sal</a:t>
            </a:r>
            <a:r>
              <a:rPr lang="en-US" altLang="en-US" sz="2400">
                <a:latin typeface="Courier New" pitchFamily="71" charset="0"/>
              </a:rPr>
              <a:t>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from employee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where employee.id=</a:t>
            </a:r>
            <a:r>
              <a:rPr lang="en-US" altLang="en-US" sz="2400">
                <a:solidFill>
                  <a:srgbClr val="FF3300"/>
                </a:solidFill>
                <a:latin typeface="Courier New" pitchFamily="71" charset="0"/>
              </a:rPr>
              <a:t>ide</a:t>
            </a:r>
            <a:r>
              <a:rPr lang="en-US" altLang="en-US" sz="2400">
                <a:latin typeface="Courier New" pitchFamily="71" charset="0"/>
              </a:rPr>
              <a:t>;</a:t>
            </a:r>
          </a:p>
          <a:p>
            <a:pPr eaLnBrk="1" hangingPunct="1"/>
            <a:endParaRPr lang="en-US" altLang="en-US" sz="2400">
              <a:latin typeface="Courier New" pitchFamily="71" charset="0"/>
            </a:endParaRP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</a:t>
            </a:r>
            <a:r>
              <a:rPr lang="en-US" altLang="en-US" sz="2400">
                <a:solidFill>
                  <a:srgbClr val="FF3300"/>
                </a:solidFill>
                <a:latin typeface="Courier New" pitchFamily="71" charset="0"/>
              </a:rPr>
              <a:t>sal := sal+sal*ch_salary*.01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update employee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set salary=sal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where employee.id=ide;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end;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4343400" y="2057400"/>
            <a:ext cx="3276600" cy="381000"/>
          </a:xfrm>
          <a:prstGeom prst="wedgeRectCallout">
            <a:avLst>
              <a:gd name="adj1" fmla="val -64972"/>
              <a:gd name="adj2" fmla="val -1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Local Variables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7086600" y="2590800"/>
            <a:ext cx="3276600" cy="685800"/>
          </a:xfrm>
          <a:prstGeom prst="wedgeRectCallout">
            <a:avLst>
              <a:gd name="adj1" fmla="val -139000"/>
              <a:gd name="adj2" fmla="val 50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Assigning SQL output to local variables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7086600" y="3429000"/>
            <a:ext cx="3276600" cy="685800"/>
          </a:xfrm>
          <a:prstGeom prst="wedgeRectCallout">
            <a:avLst>
              <a:gd name="adj1" fmla="val -62644"/>
              <a:gd name="adj2" fmla="val 317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Running SQL queries with run time parameters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7162800" y="5334000"/>
            <a:ext cx="3276600" cy="457200"/>
          </a:xfrm>
          <a:prstGeom prst="wedgeRectCallout">
            <a:avLst>
              <a:gd name="adj1" fmla="val -68458"/>
              <a:gd name="adj2" fmla="val -149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Assignment statements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514601" y="6324600"/>
            <a:ext cx="7610475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And you can include IF statements, LOOPs, EXCEPTIONS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 animBg="1"/>
      <p:bldP spid="13320" grpId="0" animBg="1"/>
      <p:bldP spid="133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 – Embedded SQL</a:t>
            </a:r>
            <a:endParaRPr lang="en-IN" altLang="en-US" smtClean="0"/>
          </a:p>
        </p:txBody>
      </p:sp>
      <p:sp>
        <p:nvSpPr>
          <p:cNvPr id="18435" name="AutoShape 4"/>
          <p:cNvSpPr>
            <a:spLocks noChangeArrowheads="1"/>
          </p:cNvSpPr>
          <p:nvPr/>
        </p:nvSpPr>
        <p:spPr bwMode="auto">
          <a:xfrm>
            <a:off x="7772400" y="29718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18436" name="AutoShape 6"/>
          <p:cNvSpPr>
            <a:spLocks noChangeArrowheads="1"/>
          </p:cNvSpPr>
          <p:nvPr/>
        </p:nvSpPr>
        <p:spPr bwMode="auto">
          <a:xfrm>
            <a:off x="2971800" y="1447800"/>
            <a:ext cx="1981200" cy="838200"/>
          </a:xfrm>
          <a:prstGeom prst="rightArrow">
            <a:avLst>
              <a:gd name="adj1" fmla="val 50000"/>
              <a:gd name="adj2" fmla="val 59091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Pre-Compilation</a:t>
            </a:r>
            <a:endParaRPr lang="en-IN" altLang="en-US" sz="1600" b="0"/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4800600" y="4267200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18438" name="AutoShape 8"/>
          <p:cNvSpPr>
            <a:spLocks noChangeArrowheads="1"/>
          </p:cNvSpPr>
          <p:nvPr/>
        </p:nvSpPr>
        <p:spPr bwMode="auto">
          <a:xfrm>
            <a:off x="1676400" y="990600"/>
            <a:ext cx="1295400" cy="2057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embedded SQL</a:t>
            </a:r>
            <a:endParaRPr lang="en-IN" altLang="en-US" b="0"/>
          </a:p>
        </p:txBody>
      </p:sp>
      <p:sp>
        <p:nvSpPr>
          <p:cNvPr id="18439" name="AutoShape 11"/>
          <p:cNvSpPr>
            <a:spLocks noChangeArrowheads="1"/>
          </p:cNvSpPr>
          <p:nvPr/>
        </p:nvSpPr>
        <p:spPr bwMode="auto">
          <a:xfrm flipH="1">
            <a:off x="6324600" y="48768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18440" name="AutoShape 12"/>
          <p:cNvSpPr>
            <a:spLocks noChangeArrowheads="1"/>
          </p:cNvSpPr>
          <p:nvPr/>
        </p:nvSpPr>
        <p:spPr bwMode="auto">
          <a:xfrm>
            <a:off x="6400800" y="4267200"/>
            <a:ext cx="1371600" cy="533400"/>
          </a:xfrm>
          <a:prstGeom prst="rightArrow">
            <a:avLst>
              <a:gd name="adj1" fmla="val 50000"/>
              <a:gd name="adj2" fmla="val 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API</a:t>
            </a:r>
            <a:endParaRPr lang="en-IN" altLang="en-US" sz="1400" b="0"/>
          </a:p>
        </p:txBody>
      </p:sp>
      <p:sp>
        <p:nvSpPr>
          <p:cNvPr id="18441" name="AutoShape 13"/>
          <p:cNvSpPr>
            <a:spLocks noChangeArrowheads="1"/>
          </p:cNvSpPr>
          <p:nvPr/>
        </p:nvSpPr>
        <p:spPr bwMode="auto">
          <a:xfrm>
            <a:off x="4953000" y="990600"/>
            <a:ext cx="1295400" cy="2057400"/>
          </a:xfrm>
          <a:prstGeom prst="foldedCorner">
            <a:avLst>
              <a:gd name="adj" fmla="val 125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</a:t>
            </a:r>
          </a:p>
          <a:p>
            <a:pPr algn="ctr" eaLnBrk="1" hangingPunct="1"/>
            <a:r>
              <a:rPr lang="en-US" altLang="en-US" b="0"/>
              <a:t>Library calls</a:t>
            </a:r>
            <a:endParaRPr lang="en-IN" altLang="en-US" b="0"/>
          </a:p>
        </p:txBody>
      </p:sp>
      <p:sp>
        <p:nvSpPr>
          <p:cNvPr id="18442" name="AutoShape 14"/>
          <p:cNvSpPr>
            <a:spLocks noChangeArrowheads="1"/>
          </p:cNvSpPr>
          <p:nvPr/>
        </p:nvSpPr>
        <p:spPr bwMode="auto">
          <a:xfrm rot="5400000">
            <a:off x="4991100" y="3238500"/>
            <a:ext cx="1219200" cy="838200"/>
          </a:xfrm>
          <a:prstGeom prst="rightArrow">
            <a:avLst>
              <a:gd name="adj1" fmla="val 50000"/>
              <a:gd name="adj2" fmla="val 36364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IN" altLang="en-US" sz="1600" b="0"/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4953000" y="3276601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/>
              <a:t>Compilation</a:t>
            </a:r>
            <a:endParaRPr lang="en-IN" altLang="en-US"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 – Embedded SQL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914400"/>
            <a:ext cx="4038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SQL statements can be embedded in a general-purpose host programming language such as COBOL, C,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Pre-compilers convert SQL statements into database calls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Oracle’s Pro*C and SQLJ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No need for a learning a new procedural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Not portable across DBMS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Impedance mismatch: mixing of incompatible programming paradigms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3451"/>
            <a:ext cx="41148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Pro*C Example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294688" cy="5715000"/>
          </a:xfrm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int loop;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</a:t>
            </a:r>
            <a:r>
              <a:rPr lang="en-US" altLang="en-US" sz="1800" b="1">
                <a:solidFill>
                  <a:srgbClr val="FF3300"/>
                </a:solidFill>
                <a:latin typeface="Courier New" pitchFamily="71" charset="0"/>
              </a:rPr>
              <a:t>EXEC SQL</a:t>
            </a: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 </a:t>
            </a:r>
            <a:r>
              <a:rPr lang="en-US" altLang="en-US" sz="1800" b="1">
                <a:solidFill>
                  <a:srgbClr val="FF3300"/>
                </a:solidFill>
                <a:latin typeface="Courier New" pitchFamily="71" charset="0"/>
              </a:rPr>
              <a:t>BEGIN</a:t>
            </a: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 DECLARE SECTION;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varchar dname[16], fname[16], …;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char ssn[10], bdate[11], …;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int dno, dnumber, SQLCODE, …;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</a:t>
            </a:r>
            <a:r>
              <a:rPr lang="en-US" altLang="en-US" sz="1800" b="1">
                <a:solidFill>
                  <a:srgbClr val="FF3300"/>
                </a:solidFill>
                <a:latin typeface="Courier New" pitchFamily="71" charset="0"/>
              </a:rPr>
              <a:t>EXEC SQL END</a:t>
            </a: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 DECLARE SECTION;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>
              <a:solidFill>
                <a:srgbClr val="800000"/>
              </a:solidFill>
              <a:latin typeface="Courier New" pitchFamily="7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loop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>
              <a:solidFill>
                <a:srgbClr val="800000"/>
              </a:solidFill>
              <a:latin typeface="Courier New" pitchFamily="7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while (loop)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prompt (“Enter SSN: “, ssn);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</a:t>
            </a:r>
            <a:r>
              <a:rPr lang="en-US" altLang="en-US" sz="1800" b="1">
                <a:solidFill>
                  <a:srgbClr val="FF3300"/>
                </a:solidFill>
                <a:latin typeface="Courier New" pitchFamily="71" charset="0"/>
              </a:rPr>
              <a:t>EXEC SQL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select FNAME, LNAME, ADDRESS, SALARY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</a:t>
            </a:r>
            <a:r>
              <a:rPr lang="en-US" altLang="en-US" sz="1800" b="1">
                <a:solidFill>
                  <a:srgbClr val="FF3300"/>
                </a:solidFill>
                <a:latin typeface="Courier New" pitchFamily="71" charset="0"/>
              </a:rPr>
              <a:t>into :fname, :lname, :address, :salary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from EMPLOYEE where SSN == :ssn;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if (SQLCODE == 0) printf(“%s”, fname, …);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else printf(“SSN does not exist: “, ssn);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	prompt(“More SSN? (1=yes, 0=no): “, loop);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	</a:t>
            </a:r>
            <a:r>
              <a:rPr lang="en-US" altLang="en-US" sz="1800" b="1">
                <a:solidFill>
                  <a:srgbClr val="FF3300"/>
                </a:solidFill>
                <a:latin typeface="Courier New" pitchFamily="71" charset="0"/>
              </a:rPr>
              <a:t>END-EXEC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itchFamily="71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>
              <a:solidFill>
                <a:srgbClr val="800000"/>
              </a:solidFill>
              <a:latin typeface="Courier New" pitchFamily="71" charset="0"/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7451725" y="2170114"/>
            <a:ext cx="2838450" cy="72548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This is a C program with embedded SQL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 – Database APIs</a:t>
            </a:r>
            <a:endParaRPr lang="en-IN" altLang="en-US" smtClean="0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7162800" y="29718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4191000" y="4267200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21509" name="AutoShape 7"/>
          <p:cNvSpPr>
            <a:spLocks noChangeArrowheads="1"/>
          </p:cNvSpPr>
          <p:nvPr/>
        </p:nvSpPr>
        <p:spPr bwMode="auto">
          <a:xfrm flipH="1">
            <a:off x="5715000" y="48768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1510" name="AutoShape 8"/>
          <p:cNvSpPr>
            <a:spLocks noChangeArrowheads="1"/>
          </p:cNvSpPr>
          <p:nvPr/>
        </p:nvSpPr>
        <p:spPr bwMode="auto">
          <a:xfrm>
            <a:off x="5791200" y="4267200"/>
            <a:ext cx="1371600" cy="533400"/>
          </a:xfrm>
          <a:prstGeom prst="rightArrow">
            <a:avLst>
              <a:gd name="adj1" fmla="val 50000"/>
              <a:gd name="adj2" fmla="val 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API</a:t>
            </a:r>
            <a:endParaRPr lang="en-IN" altLang="en-US" sz="1400" b="0"/>
          </a:p>
        </p:txBody>
      </p:sp>
      <p:sp>
        <p:nvSpPr>
          <p:cNvPr id="21511" name="AutoShape 9"/>
          <p:cNvSpPr>
            <a:spLocks noChangeArrowheads="1"/>
          </p:cNvSpPr>
          <p:nvPr/>
        </p:nvSpPr>
        <p:spPr bwMode="auto">
          <a:xfrm>
            <a:off x="4343400" y="990600"/>
            <a:ext cx="1295400" cy="2057400"/>
          </a:xfrm>
          <a:prstGeom prst="foldedCorner">
            <a:avLst>
              <a:gd name="adj" fmla="val 125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</a:t>
            </a:r>
          </a:p>
          <a:p>
            <a:pPr algn="ctr" eaLnBrk="1" hangingPunct="1"/>
            <a:r>
              <a:rPr lang="en-US" altLang="en-US" b="0"/>
              <a:t>Library calls</a:t>
            </a:r>
            <a:endParaRPr lang="en-IN" altLang="en-US" b="0"/>
          </a:p>
        </p:txBody>
      </p:sp>
      <p:sp>
        <p:nvSpPr>
          <p:cNvPr id="21512" name="AutoShape 10"/>
          <p:cNvSpPr>
            <a:spLocks noChangeArrowheads="1"/>
          </p:cNvSpPr>
          <p:nvPr/>
        </p:nvSpPr>
        <p:spPr bwMode="auto">
          <a:xfrm rot="5400000">
            <a:off x="4381500" y="3238500"/>
            <a:ext cx="1219200" cy="838200"/>
          </a:xfrm>
          <a:prstGeom prst="rightArrow">
            <a:avLst>
              <a:gd name="adj1" fmla="val 50000"/>
              <a:gd name="adj2" fmla="val 363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10800000" vert="eaVert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IN" altLang="en-US" sz="1600" b="0"/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4343400" y="3276601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/>
              <a:t>Compilation</a:t>
            </a:r>
            <a:endParaRPr lang="en-IN" altLang="en-US" b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47900" y="1477963"/>
            <a:ext cx="1981200" cy="838200"/>
          </a:xfrm>
          <a:prstGeom prst="rightArrow">
            <a:avLst>
              <a:gd name="adj1" fmla="val 50000"/>
              <a:gd name="adj2" fmla="val 59091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Pre-Compilation</a:t>
            </a:r>
            <a:endParaRPr lang="en-IN" altLang="en-US" sz="1600" b="0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52500" y="1020763"/>
            <a:ext cx="1295400" cy="2057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embedded SQL</a:t>
            </a:r>
            <a:endParaRPr lang="en-IN" altLang="en-US" b="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422400" y="945357"/>
            <a:ext cx="2438400" cy="214788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 – Database APIs</a:t>
            </a:r>
          </a:p>
        </p:txBody>
      </p:sp>
      <p:graphicFrame>
        <p:nvGraphicFramePr>
          <p:cNvPr id="22531" name="Object 5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5227275"/>
              </p:ext>
            </p:extLst>
          </p:nvPr>
        </p:nvGraphicFramePr>
        <p:xfrm>
          <a:off x="3276600" y="5715001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Packager Shell Object" showAsIcon="1" r:id="rId3" imgW="914400" imgH="714240" progId="Package">
                  <p:embed/>
                </p:oleObj>
              </mc:Choice>
              <mc:Fallback>
                <p:oleObj name="Packager Shell Object" showAsIcon="1" r:id="rId3" imgW="914400" imgH="714240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15001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914400"/>
            <a:ext cx="4038600" cy="5943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Database vendors publish proprietary API’s that give low level access to the database</a:t>
            </a:r>
          </a:p>
          <a:p>
            <a:pPr eaLnBrk="1" hangingPunct="1"/>
            <a:r>
              <a:rPr lang="en-US" altLang="en-US" sz="2000" dirty="0"/>
              <a:t>Examples</a:t>
            </a:r>
          </a:p>
          <a:p>
            <a:pPr lvl="1" eaLnBrk="1" hangingPunct="1"/>
            <a:r>
              <a:rPr lang="en-US" altLang="en-US" sz="1800" dirty="0"/>
              <a:t>OCI (Oracle Call Level Interface)</a:t>
            </a:r>
          </a:p>
          <a:p>
            <a:pPr eaLnBrk="1" hangingPunct="1"/>
            <a:r>
              <a:rPr lang="en-US" altLang="en-US" sz="2000" dirty="0"/>
              <a:t>Advantages</a:t>
            </a:r>
          </a:p>
          <a:p>
            <a:pPr lvl="1" eaLnBrk="1" hangingPunct="1"/>
            <a:r>
              <a:rPr lang="en-US" altLang="en-US" sz="1800" dirty="0"/>
              <a:t>No impedance mismatch: no need to mix two different languages</a:t>
            </a:r>
          </a:p>
          <a:p>
            <a:pPr lvl="1" eaLnBrk="1" hangingPunct="1"/>
            <a:r>
              <a:rPr lang="en-US" altLang="en-US" sz="1800" dirty="0"/>
              <a:t>Better performance because it is low-level</a:t>
            </a:r>
          </a:p>
          <a:p>
            <a:pPr eaLnBrk="1" hangingPunct="1"/>
            <a:r>
              <a:rPr lang="en-US" altLang="en-US" sz="2000" dirty="0"/>
              <a:t>Disadvantages</a:t>
            </a:r>
          </a:p>
          <a:p>
            <a:pPr lvl="1" eaLnBrk="1" hangingPunct="1"/>
            <a:r>
              <a:rPr lang="en-US" altLang="en-US" sz="1800" dirty="0"/>
              <a:t>Not portable across DBMS</a:t>
            </a:r>
          </a:p>
          <a:p>
            <a:pPr lvl="1" eaLnBrk="1" hangingPunct="1"/>
            <a:r>
              <a:rPr lang="en-US" altLang="en-US" sz="1800" dirty="0"/>
              <a:t>APIs may be complex to use</a:t>
            </a:r>
          </a:p>
        </p:txBody>
      </p:sp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600200"/>
            <a:ext cx="360521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796926"/>
            <a:ext cx="11506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/>
              <a:t> </a:t>
            </a:r>
            <a:r>
              <a:rPr lang="en-US" sz="1400" b="0" dirty="0" err="1"/>
              <a:t>rc</a:t>
            </a:r>
            <a:r>
              <a:rPr lang="en-US" sz="1400" b="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OCIInitialize</a:t>
            </a:r>
            <a:r>
              <a:rPr lang="en-US" sz="1400" b="0" dirty="0"/>
              <a:t>((ub4) OCI_DEFAULT, (</a:t>
            </a:r>
            <a:r>
              <a:rPr lang="en-US" sz="1400" b="0" dirty="0" err="1"/>
              <a:t>dvoid</a:t>
            </a:r>
            <a:r>
              <a:rPr lang="en-US" sz="1400" b="0" dirty="0"/>
              <a:t> *)0,  /* Initialize OCI */</a:t>
            </a:r>
          </a:p>
          <a:p>
            <a:r>
              <a:rPr lang="en-US" sz="1400" b="0" dirty="0"/>
              <a:t>          (</a:t>
            </a:r>
            <a:r>
              <a:rPr lang="en-US" sz="1400" b="0" dirty="0" err="1"/>
              <a:t>dvoid</a:t>
            </a:r>
            <a:r>
              <a:rPr lang="en-US" sz="1400" b="0" dirty="0"/>
              <a:t> * (*)(</a:t>
            </a:r>
            <a:r>
              <a:rPr lang="en-US" sz="1400" b="0" dirty="0" err="1"/>
              <a:t>dvoid</a:t>
            </a:r>
            <a:r>
              <a:rPr lang="en-US" sz="1400" b="0" dirty="0"/>
              <a:t> *, </a:t>
            </a:r>
            <a:r>
              <a:rPr lang="en-US" sz="1400" b="0" dirty="0" err="1"/>
              <a:t>size_t</a:t>
            </a:r>
            <a:r>
              <a:rPr lang="en-US" sz="1400" b="0" dirty="0"/>
              <a:t>)) 0,</a:t>
            </a:r>
          </a:p>
          <a:p>
            <a:r>
              <a:rPr lang="en-US" sz="1400" b="0" dirty="0"/>
              <a:t>          (</a:t>
            </a:r>
            <a:r>
              <a:rPr lang="en-US" sz="1400" b="0" dirty="0" err="1"/>
              <a:t>dvoid</a:t>
            </a:r>
            <a:r>
              <a:rPr lang="en-US" sz="1400" b="0" dirty="0"/>
              <a:t> * (*)(</a:t>
            </a:r>
            <a:r>
              <a:rPr lang="en-US" sz="1400" b="0" dirty="0" err="1"/>
              <a:t>dvoid</a:t>
            </a:r>
            <a:r>
              <a:rPr lang="en-US" sz="1400" b="0" dirty="0"/>
              <a:t> *, </a:t>
            </a:r>
            <a:r>
              <a:rPr lang="en-US" sz="1400" b="0" dirty="0" err="1"/>
              <a:t>dvoid</a:t>
            </a:r>
            <a:r>
              <a:rPr lang="en-US" sz="1400" b="0" dirty="0"/>
              <a:t> *, </a:t>
            </a:r>
            <a:r>
              <a:rPr lang="en-US" sz="1400" b="0" dirty="0" err="1"/>
              <a:t>size_t</a:t>
            </a:r>
            <a:r>
              <a:rPr lang="en-US" sz="1400" b="0" dirty="0"/>
              <a:t>))0,</a:t>
            </a:r>
          </a:p>
          <a:p>
            <a:r>
              <a:rPr lang="en-US" sz="1400" b="0" dirty="0"/>
              <a:t>          (void (*)(</a:t>
            </a:r>
            <a:r>
              <a:rPr lang="en-US" sz="1400" b="0" dirty="0" err="1"/>
              <a:t>dvoid</a:t>
            </a:r>
            <a:r>
              <a:rPr lang="en-US" sz="1400" b="0" dirty="0"/>
              <a:t> *, </a:t>
            </a:r>
            <a:r>
              <a:rPr lang="en-US" sz="1400" b="0" dirty="0" err="1"/>
              <a:t>dvoid</a:t>
            </a:r>
            <a:r>
              <a:rPr lang="en-US" sz="1400" b="0" dirty="0"/>
              <a:t> *)) 0 );</a:t>
            </a:r>
          </a:p>
          <a:p>
            <a:endParaRPr lang="en-US" sz="1400" b="0" dirty="0"/>
          </a:p>
          <a:p>
            <a:r>
              <a:rPr lang="en-US" sz="1400" b="0" dirty="0"/>
              <a:t>  /* Initialize </a:t>
            </a:r>
            <a:r>
              <a:rPr lang="en-US" sz="1400" b="0" dirty="0" err="1"/>
              <a:t>evironment</a:t>
            </a:r>
            <a:r>
              <a:rPr lang="en-US" sz="1400" b="0" dirty="0"/>
              <a:t> */</a:t>
            </a:r>
          </a:p>
          <a:p>
            <a:r>
              <a:rPr lang="en-US" sz="1400" b="0" dirty="0"/>
              <a:t>  </a:t>
            </a:r>
            <a:r>
              <a:rPr lang="en-US" sz="1400" b="0" dirty="0" err="1"/>
              <a:t>rc</a:t>
            </a:r>
            <a:r>
              <a:rPr lang="en-US" sz="1400" b="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OCIEnvInit</a:t>
            </a:r>
            <a:r>
              <a:rPr lang="en-US" sz="1400" b="0" dirty="0"/>
              <a:t>( (</a:t>
            </a:r>
            <a:r>
              <a:rPr lang="en-US" sz="1400" b="0" dirty="0" err="1"/>
              <a:t>OCIEnv</a:t>
            </a:r>
            <a:r>
              <a:rPr lang="en-US" sz="1400" b="0" dirty="0"/>
              <a:t> **) &amp;</a:t>
            </a:r>
            <a:r>
              <a:rPr lang="en-US" sz="1400" b="0" dirty="0" err="1"/>
              <a:t>p_env</a:t>
            </a:r>
            <a:r>
              <a:rPr lang="en-US" sz="1400" b="0" dirty="0"/>
              <a:t>, OCI_DEFAULT, (</a:t>
            </a:r>
            <a:r>
              <a:rPr lang="en-US" sz="1400" b="0" dirty="0" err="1"/>
              <a:t>size_t</a:t>
            </a:r>
            <a:r>
              <a:rPr lang="en-US" sz="1400" b="0" dirty="0"/>
              <a:t>) 0, (</a:t>
            </a:r>
            <a:r>
              <a:rPr lang="en-US" sz="1400" b="0" dirty="0" err="1"/>
              <a:t>dvoid</a:t>
            </a:r>
            <a:r>
              <a:rPr lang="en-US" sz="1400" b="0" dirty="0"/>
              <a:t> **) 0 );</a:t>
            </a:r>
          </a:p>
          <a:p>
            <a:endParaRPr lang="en-US" sz="1400" b="0" dirty="0"/>
          </a:p>
          <a:p>
            <a:r>
              <a:rPr lang="en-US" sz="1400" b="0" dirty="0"/>
              <a:t>  /* Initialize handles */</a:t>
            </a:r>
          </a:p>
          <a:p>
            <a:r>
              <a:rPr lang="en-US" sz="1400" b="0" dirty="0"/>
              <a:t>  </a:t>
            </a:r>
            <a:r>
              <a:rPr lang="en-US" sz="1400" b="0" dirty="0" err="1"/>
              <a:t>rc</a:t>
            </a:r>
            <a:r>
              <a:rPr lang="en-US" sz="1400" b="0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OCIHandleAlloc</a:t>
            </a:r>
            <a:r>
              <a:rPr lang="en-US" sz="1400" b="0" dirty="0"/>
              <a:t>( (</a:t>
            </a:r>
            <a:r>
              <a:rPr lang="en-US" sz="1400" b="0" dirty="0" err="1"/>
              <a:t>dvoid</a:t>
            </a:r>
            <a:r>
              <a:rPr lang="en-US" sz="1400" b="0" dirty="0"/>
              <a:t> *) </a:t>
            </a:r>
            <a:r>
              <a:rPr lang="en-US" sz="1400" b="0" dirty="0" err="1"/>
              <a:t>p_env</a:t>
            </a:r>
            <a:r>
              <a:rPr lang="en-US" sz="1400" b="0" dirty="0"/>
              <a:t>, (</a:t>
            </a:r>
            <a:r>
              <a:rPr lang="en-US" sz="1400" b="0" dirty="0" err="1"/>
              <a:t>dvoid</a:t>
            </a:r>
            <a:r>
              <a:rPr lang="en-US" sz="1400" b="0" dirty="0"/>
              <a:t> **) &amp;</a:t>
            </a:r>
            <a:r>
              <a:rPr lang="en-US" sz="1400" b="0" dirty="0" err="1"/>
              <a:t>p_err</a:t>
            </a:r>
            <a:r>
              <a:rPr lang="en-US" sz="1400" b="0" dirty="0"/>
              <a:t>, OCI_HTYPE_ERROR,</a:t>
            </a:r>
          </a:p>
          <a:p>
            <a:r>
              <a:rPr lang="en-US" sz="1400" b="0" dirty="0"/>
              <a:t>          (</a:t>
            </a:r>
            <a:r>
              <a:rPr lang="en-US" sz="1400" b="0" dirty="0" err="1"/>
              <a:t>size_t</a:t>
            </a:r>
            <a:r>
              <a:rPr lang="en-US" sz="1400" b="0" dirty="0"/>
              <a:t>) 0, (</a:t>
            </a:r>
            <a:r>
              <a:rPr lang="en-US" sz="1400" b="0" dirty="0" err="1"/>
              <a:t>dvoid</a:t>
            </a:r>
            <a:r>
              <a:rPr lang="en-US" sz="1400" b="0" dirty="0"/>
              <a:t> **) 0);</a:t>
            </a:r>
          </a:p>
          <a:p>
            <a:r>
              <a:rPr lang="en-US" sz="1400" b="0" dirty="0"/>
              <a:t>  </a:t>
            </a:r>
            <a:r>
              <a:rPr lang="en-US" sz="1400" b="0" dirty="0" err="1"/>
              <a:t>rc</a:t>
            </a:r>
            <a:r>
              <a:rPr lang="en-US" sz="1400" b="0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OCIHandleAlloc</a:t>
            </a:r>
            <a:r>
              <a:rPr lang="en-US" sz="1400" b="0" dirty="0"/>
              <a:t>( (</a:t>
            </a:r>
            <a:r>
              <a:rPr lang="en-US" sz="1400" b="0" dirty="0" err="1"/>
              <a:t>dvoid</a:t>
            </a:r>
            <a:r>
              <a:rPr lang="en-US" sz="1400" b="0" dirty="0"/>
              <a:t> *) </a:t>
            </a:r>
            <a:r>
              <a:rPr lang="en-US" sz="1400" b="0" dirty="0" err="1"/>
              <a:t>p_env</a:t>
            </a:r>
            <a:r>
              <a:rPr lang="en-US" sz="1400" b="0" dirty="0"/>
              <a:t>, (</a:t>
            </a:r>
            <a:r>
              <a:rPr lang="en-US" sz="1400" b="0" dirty="0" err="1"/>
              <a:t>dvoid</a:t>
            </a:r>
            <a:r>
              <a:rPr lang="en-US" sz="1400" b="0" dirty="0"/>
              <a:t> **) &amp;</a:t>
            </a:r>
            <a:r>
              <a:rPr lang="en-US" sz="1400" b="0" dirty="0" err="1"/>
              <a:t>p_svc</a:t>
            </a:r>
            <a:r>
              <a:rPr lang="en-US" sz="1400" b="0" dirty="0"/>
              <a:t>, OCI_HTYPE_SVCCTX,</a:t>
            </a:r>
          </a:p>
          <a:p>
            <a:r>
              <a:rPr lang="en-US" sz="1400" b="0" dirty="0"/>
              <a:t>          (</a:t>
            </a:r>
            <a:r>
              <a:rPr lang="en-US" sz="1400" b="0" dirty="0" err="1"/>
              <a:t>size_t</a:t>
            </a:r>
            <a:r>
              <a:rPr lang="en-US" sz="1400" b="0" dirty="0"/>
              <a:t>) 0, (</a:t>
            </a:r>
            <a:r>
              <a:rPr lang="en-US" sz="1400" b="0" dirty="0" err="1"/>
              <a:t>dvoid</a:t>
            </a:r>
            <a:r>
              <a:rPr lang="en-US" sz="1400" b="0" dirty="0"/>
              <a:t> **) 0);</a:t>
            </a:r>
          </a:p>
          <a:p>
            <a:endParaRPr lang="en-US" sz="1400" b="0" dirty="0"/>
          </a:p>
          <a:p>
            <a:r>
              <a:rPr lang="en-US" sz="1400" b="0" dirty="0"/>
              <a:t>  /* Connect to database server */</a:t>
            </a:r>
          </a:p>
          <a:p>
            <a:r>
              <a:rPr lang="en-US" sz="1400" b="0" dirty="0"/>
              <a:t>  </a:t>
            </a:r>
            <a:r>
              <a:rPr lang="en-US" sz="1400" b="0" dirty="0" err="1"/>
              <a:t>rc</a:t>
            </a:r>
            <a:r>
              <a:rPr lang="en-US" sz="1400" b="0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OCILogon</a:t>
            </a:r>
            <a:r>
              <a:rPr lang="en-US" sz="1400" b="0" dirty="0"/>
              <a:t>(</a:t>
            </a:r>
            <a:r>
              <a:rPr lang="en-US" sz="1400" b="0" dirty="0" err="1"/>
              <a:t>p_env</a:t>
            </a:r>
            <a:r>
              <a:rPr lang="en-US" sz="1400" b="0" dirty="0"/>
              <a:t>, </a:t>
            </a:r>
            <a:r>
              <a:rPr lang="en-US" sz="1400" b="0" dirty="0" err="1"/>
              <a:t>p_err</a:t>
            </a:r>
            <a:r>
              <a:rPr lang="en-US" sz="1400" b="0" dirty="0"/>
              <a:t>, &amp;</a:t>
            </a:r>
            <a:r>
              <a:rPr lang="en-US" sz="1400" b="0" dirty="0" err="1"/>
              <a:t>p_svc</a:t>
            </a:r>
            <a:r>
              <a:rPr lang="en-US" sz="1400" b="0" dirty="0"/>
              <a:t>, "</a:t>
            </a:r>
            <a:r>
              <a:rPr lang="en-US" sz="1400" b="0" dirty="0" err="1"/>
              <a:t>scott</a:t>
            </a:r>
            <a:r>
              <a:rPr lang="en-US" sz="1400" b="0" dirty="0"/>
              <a:t>", 5, "tiger", 5, "d458_nat", 8);</a:t>
            </a:r>
          </a:p>
          <a:p>
            <a:r>
              <a:rPr lang="en-US" sz="1400" b="0" dirty="0"/>
              <a:t>  if (</a:t>
            </a:r>
            <a:r>
              <a:rPr lang="en-US" sz="1400" b="0" dirty="0" err="1"/>
              <a:t>rc</a:t>
            </a:r>
            <a:r>
              <a:rPr lang="en-US" sz="1400" b="0" dirty="0"/>
              <a:t> != 0) {</a:t>
            </a:r>
          </a:p>
          <a:p>
            <a:r>
              <a:rPr lang="en-US" sz="1400" b="0" dirty="0"/>
              <a:t>     </a:t>
            </a:r>
            <a:r>
              <a:rPr lang="en-US" sz="1400" b="0" dirty="0" err="1"/>
              <a:t>OCIErrorGet</a:t>
            </a:r>
            <a:r>
              <a:rPr lang="en-US" sz="1400" b="0" dirty="0"/>
              <a:t>((</a:t>
            </a:r>
            <a:r>
              <a:rPr lang="en-US" sz="1400" b="0" dirty="0" err="1"/>
              <a:t>dvoid</a:t>
            </a:r>
            <a:r>
              <a:rPr lang="en-US" sz="1400" b="0" dirty="0"/>
              <a:t> *)</a:t>
            </a:r>
            <a:r>
              <a:rPr lang="en-US" sz="1400" b="0" dirty="0" err="1"/>
              <a:t>p_err</a:t>
            </a:r>
            <a:r>
              <a:rPr lang="en-US" sz="1400" b="0" dirty="0"/>
              <a:t>, (ub4) 1, (text *) NULL, &amp;</a:t>
            </a:r>
            <a:r>
              <a:rPr lang="en-US" sz="1400" b="0" dirty="0" err="1"/>
              <a:t>errcode</a:t>
            </a:r>
            <a:r>
              <a:rPr lang="en-US" sz="1400" b="0" dirty="0"/>
              <a:t>, </a:t>
            </a:r>
            <a:r>
              <a:rPr lang="en-US" sz="1400" b="0" dirty="0" err="1"/>
              <a:t>errbuf</a:t>
            </a:r>
            <a:r>
              <a:rPr lang="en-US" sz="1400" b="0" dirty="0"/>
              <a:t>, (ub4) </a:t>
            </a:r>
            <a:r>
              <a:rPr lang="en-US" sz="1400" b="0" dirty="0" err="1"/>
              <a:t>sizeof</a:t>
            </a:r>
            <a:r>
              <a:rPr lang="en-US" sz="1400" b="0" dirty="0"/>
              <a:t>(</a:t>
            </a:r>
            <a:r>
              <a:rPr lang="en-US" sz="1400" b="0" dirty="0" err="1"/>
              <a:t>errbuf</a:t>
            </a:r>
            <a:r>
              <a:rPr lang="en-US" sz="1400" b="0" dirty="0"/>
              <a:t>), OCI_HTYPE_ERROR);</a:t>
            </a:r>
          </a:p>
          <a:p>
            <a:r>
              <a:rPr lang="en-US" sz="1400" b="0" dirty="0"/>
              <a:t>     </a:t>
            </a:r>
            <a:r>
              <a:rPr lang="en-US" sz="1400" b="0" dirty="0" err="1"/>
              <a:t>printf</a:t>
            </a:r>
            <a:r>
              <a:rPr lang="en-US" sz="1400" b="0" dirty="0"/>
              <a:t>("Error - %.*</a:t>
            </a:r>
            <a:r>
              <a:rPr lang="en-US" sz="1400" b="0" dirty="0" err="1"/>
              <a:t>sn</a:t>
            </a:r>
            <a:r>
              <a:rPr lang="en-US" sz="1400" b="0" dirty="0"/>
              <a:t>", 512, </a:t>
            </a:r>
            <a:r>
              <a:rPr lang="en-US" sz="1400" b="0" dirty="0" err="1"/>
              <a:t>errbuf</a:t>
            </a:r>
            <a:r>
              <a:rPr lang="en-US" sz="1400" b="0" dirty="0"/>
              <a:t>);</a:t>
            </a:r>
          </a:p>
          <a:p>
            <a:r>
              <a:rPr lang="en-US" sz="1400" b="0" dirty="0"/>
              <a:t>     exit(8);</a:t>
            </a:r>
          </a:p>
          <a:p>
            <a:r>
              <a:rPr lang="en-US" sz="1400" b="0" dirty="0"/>
              <a:t>  }</a:t>
            </a:r>
          </a:p>
          <a:p>
            <a:endParaRPr lang="en-US" sz="1400" b="0" dirty="0"/>
          </a:p>
          <a:p>
            <a:r>
              <a:rPr lang="en-US" sz="1400" b="0" dirty="0"/>
              <a:t>  /* </a:t>
            </a:r>
            <a:r>
              <a:rPr lang="en-US" sz="1400" b="0" dirty="0" smtClean="0"/>
              <a:t>prepare </a:t>
            </a:r>
            <a:r>
              <a:rPr lang="en-US" sz="1400" b="0" dirty="0"/>
              <a:t>SQL statement */</a:t>
            </a:r>
          </a:p>
          <a:p>
            <a:r>
              <a:rPr lang="en-US" sz="1400" b="0" dirty="0" err="1" smtClean="0"/>
              <a:t>rc</a:t>
            </a:r>
            <a:r>
              <a:rPr lang="en-US" sz="1400" b="0" dirty="0" smtClean="0"/>
              <a:t> </a:t>
            </a:r>
            <a:r>
              <a:rPr lang="en-US" sz="1400" b="0" dirty="0"/>
              <a:t>= </a:t>
            </a:r>
            <a:r>
              <a:rPr lang="en-US" dirty="0" err="1">
                <a:solidFill>
                  <a:srgbClr val="FF0000"/>
                </a:solidFill>
              </a:rPr>
              <a:t>OCIStmtPrepare</a:t>
            </a:r>
            <a:r>
              <a:rPr lang="en-US" sz="1400" b="0" dirty="0"/>
              <a:t>(</a:t>
            </a:r>
            <a:r>
              <a:rPr lang="en-US" sz="1400" b="0" dirty="0" err="1"/>
              <a:t>p_sql</a:t>
            </a:r>
            <a:r>
              <a:rPr lang="en-US" sz="1400" b="0" dirty="0"/>
              <a:t>, </a:t>
            </a:r>
            <a:r>
              <a:rPr lang="en-US" sz="1400" b="0" dirty="0" err="1"/>
              <a:t>p_err</a:t>
            </a:r>
            <a:r>
              <a:rPr lang="en-US" sz="1400" b="0" dirty="0"/>
              <a:t>, "select </a:t>
            </a:r>
            <a:r>
              <a:rPr lang="en-US" sz="1400" b="0" dirty="0" err="1"/>
              <a:t>ename</a:t>
            </a:r>
            <a:r>
              <a:rPr lang="en-US" sz="1400" b="0" dirty="0"/>
              <a:t> from </a:t>
            </a:r>
            <a:r>
              <a:rPr lang="en-US" sz="1400" b="0" dirty="0" err="1"/>
              <a:t>emp</a:t>
            </a:r>
            <a:r>
              <a:rPr lang="en-US" sz="1400" b="0" dirty="0"/>
              <a:t> where </a:t>
            </a:r>
            <a:r>
              <a:rPr lang="en-US" sz="1400" b="0" dirty="0" err="1"/>
              <a:t>deptno</a:t>
            </a:r>
            <a:r>
              <a:rPr lang="en-US" sz="1400" b="0" dirty="0"/>
              <a:t>=:x",</a:t>
            </a:r>
          </a:p>
          <a:p>
            <a:r>
              <a:rPr lang="en-US" sz="1400" b="0" dirty="0"/>
              <a:t>          (ub4) 37, (ub4) OCI_NTV_SYNTAX, (ub4) OCI_DEFAULT);</a:t>
            </a:r>
          </a:p>
        </p:txBody>
      </p:sp>
    </p:spTree>
    <p:extLst>
      <p:ext uri="{BB962C8B-B14F-4D97-AF65-F5344CB8AC3E}">
        <p14:creationId xmlns:p14="http://schemas.microsoft.com/office/powerpoint/2010/main" val="11051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 – ODBC / JDBC</a:t>
            </a:r>
            <a:endParaRPr lang="en-IN" altLang="en-US" smtClean="0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8305800" y="29718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2057400" y="4267200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flipH="1">
            <a:off x="3581400" y="48768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581400" y="4267200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JDBC</a:t>
            </a:r>
            <a:endParaRPr lang="en-IN" altLang="en-US" sz="1400" b="0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2209800" y="990600"/>
            <a:ext cx="1295400" cy="2057400"/>
          </a:xfrm>
          <a:prstGeom prst="foldedCorner">
            <a:avLst>
              <a:gd name="adj" fmla="val 125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</a:t>
            </a:r>
          </a:p>
          <a:p>
            <a:pPr algn="ctr" eaLnBrk="1" hangingPunct="1"/>
            <a:r>
              <a:rPr lang="en-US" altLang="en-US" b="0"/>
              <a:t>JDBC Library calls</a:t>
            </a:r>
            <a:endParaRPr lang="en-IN" altLang="en-US" b="0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rot="5400000">
            <a:off x="2247900" y="3238500"/>
            <a:ext cx="1219200" cy="838200"/>
          </a:xfrm>
          <a:prstGeom prst="rightArrow">
            <a:avLst>
              <a:gd name="adj1" fmla="val 50000"/>
              <a:gd name="adj2" fmla="val 36364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IN" altLang="en-US" sz="1600" b="0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209800" y="3276601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/>
              <a:t>Compilation</a:t>
            </a:r>
            <a:endParaRPr lang="en-IN" altLang="en-US" b="0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953000" y="4191000"/>
            <a:ext cx="1600200" cy="114300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JDBC Driver</a:t>
            </a:r>
            <a:endParaRPr lang="en-IN" altLang="en-US" b="0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 flipH="1">
            <a:off x="6477000" y="4876800"/>
            <a:ext cx="1828800" cy="381000"/>
          </a:xfrm>
          <a:prstGeom prst="rightArrow">
            <a:avLst>
              <a:gd name="adj1" fmla="val 50000"/>
              <a:gd name="adj2" fmla="val 1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6553200" y="4267200"/>
            <a:ext cx="1676400" cy="533400"/>
          </a:xfrm>
          <a:prstGeom prst="rightArrow">
            <a:avLst>
              <a:gd name="adj1" fmla="val 50000"/>
              <a:gd name="adj2" fmla="val 7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API</a:t>
            </a:r>
            <a:endParaRPr lang="en-IN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 – ODBC / JDBC</a:t>
            </a:r>
          </a:p>
        </p:txBody>
      </p:sp>
      <p:graphicFrame>
        <p:nvGraphicFramePr>
          <p:cNvPr id="24579" name="Object 4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7451588"/>
              </p:ext>
            </p:extLst>
          </p:nvPr>
        </p:nvGraphicFramePr>
        <p:xfrm>
          <a:off x="3429000" y="6019801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Packager Shell Object" showAsIcon="1" r:id="rId3" imgW="914400" imgH="714240" progId="Package">
                  <p:embed/>
                </p:oleObj>
              </mc:Choice>
              <mc:Fallback>
                <p:oleObj name="Packager Shell Object" showAsIcon="1" r:id="rId3" imgW="914400" imgH="714240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19801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838200"/>
            <a:ext cx="40386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ODBC (Open Database Connectivity) was originally proposed by Microsoft as a DBMS-independent way to connect to any compliant data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JDBC is the java-equivalent of ODBC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The JDBC API defines interfaces and classes for writing database applications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Highly portable and standardized across DBMS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Impedance mismatch in programming styles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No other significant disadvantages compared to other approaches discussed earlier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1"/>
            <a:ext cx="40386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1"/>
            <a:ext cx="10621434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 // Load the database driver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Class.forName</a:t>
            </a:r>
            <a:r>
              <a:rPr lang="en-US" sz="1400" dirty="0"/>
              <a:t>( </a:t>
            </a:r>
            <a:r>
              <a:rPr lang="en-US" sz="1400" dirty="0"/>
              <a:t>"</a:t>
            </a:r>
            <a:r>
              <a:rPr lang="en-US" sz="1800" b="1" dirty="0" err="1">
                <a:solidFill>
                  <a:srgbClr val="FF0000"/>
                </a:solidFill>
              </a:rPr>
              <a:t>com.mysql.jdbc.Driver</a:t>
            </a:r>
            <a:r>
              <a:rPr lang="en-US" sz="1400" dirty="0"/>
              <a:t>" </a:t>
            </a:r>
            <a:r>
              <a:rPr lang="en-US" sz="1400" dirty="0"/>
              <a:t>) 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     // Get a connection to the database</a:t>
            </a:r>
          </a:p>
          <a:p>
            <a:pPr marL="0" indent="0">
              <a:buNone/>
            </a:pPr>
            <a:r>
              <a:rPr lang="en-US" sz="1400" dirty="0"/>
              <a:t>      Connection conn = </a:t>
            </a:r>
            <a:r>
              <a:rPr lang="en-US" sz="1800" b="1" dirty="0" err="1">
                <a:solidFill>
                  <a:srgbClr val="FF0000"/>
                </a:solidFill>
              </a:rPr>
              <a:t>DriverManager.getConnection</a:t>
            </a:r>
            <a:r>
              <a:rPr lang="en-US" sz="1400" dirty="0"/>
              <a:t>( "</a:t>
            </a:r>
            <a:r>
              <a:rPr lang="en-US" sz="1400" dirty="0" err="1" smtClean="0"/>
              <a:t>jdbc:mysql:retaildb</a:t>
            </a:r>
            <a:r>
              <a:rPr lang="en-US" sz="1400" dirty="0" smtClean="0"/>
              <a:t>" </a:t>
            </a:r>
            <a:r>
              <a:rPr lang="en-US" sz="1400" dirty="0"/>
              <a:t>) 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 smtClean="0"/>
              <a:t>// </a:t>
            </a:r>
            <a:r>
              <a:rPr lang="en-US" sz="1400" dirty="0"/>
              <a:t>Get a statement from the connection</a:t>
            </a:r>
          </a:p>
          <a:p>
            <a:pPr marL="0" indent="0">
              <a:buNone/>
            </a:pPr>
            <a:r>
              <a:rPr lang="en-US" sz="1400" dirty="0"/>
              <a:t>      Statement </a:t>
            </a:r>
            <a:r>
              <a:rPr lang="en-US" sz="1400" dirty="0" err="1"/>
              <a:t>stmt</a:t>
            </a:r>
            <a:r>
              <a:rPr lang="en-US" sz="1400" dirty="0"/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400" dirty="0"/>
              <a:t>() 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     // Execute the query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ResultSet</a:t>
            </a:r>
            <a:r>
              <a:rPr lang="en-US" sz="1400" dirty="0"/>
              <a:t> </a:t>
            </a:r>
            <a:r>
              <a:rPr lang="en-US" sz="1400" dirty="0" err="1"/>
              <a:t>rs</a:t>
            </a:r>
            <a:r>
              <a:rPr lang="en-US" sz="1400" dirty="0"/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stmt.executeQuery</a:t>
            </a:r>
            <a:r>
              <a:rPr lang="en-US" sz="1400" dirty="0"/>
              <a:t>( "SELECT * FROM </a:t>
            </a:r>
            <a:r>
              <a:rPr lang="en-US" sz="1400" dirty="0" smtClean="0"/>
              <a:t>Customer" </a:t>
            </a:r>
            <a:r>
              <a:rPr lang="en-US" sz="1400" dirty="0"/>
              <a:t>) 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     // Loop through the result set</a:t>
            </a:r>
          </a:p>
          <a:p>
            <a:pPr marL="0" indent="0">
              <a:buNone/>
            </a:pPr>
            <a:r>
              <a:rPr lang="en-US" sz="1400" dirty="0"/>
              <a:t>      while( </a:t>
            </a:r>
            <a:r>
              <a:rPr lang="en-US" sz="1400" dirty="0" err="1"/>
              <a:t>rs.next</a:t>
            </a:r>
            <a:r>
              <a:rPr lang="en-US" sz="1400" dirty="0"/>
              <a:t>() )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System.out.println</a:t>
            </a:r>
            <a:r>
              <a:rPr lang="en-US" sz="1400" dirty="0"/>
              <a:t>( </a:t>
            </a:r>
            <a:r>
              <a:rPr lang="en-US" sz="1800" b="1" dirty="0" err="1">
                <a:solidFill>
                  <a:srgbClr val="FF0000"/>
                </a:solidFill>
              </a:rPr>
              <a:t>rs.getString</a:t>
            </a:r>
            <a:r>
              <a:rPr lang="en-US" sz="1800" b="1" dirty="0">
                <a:solidFill>
                  <a:srgbClr val="FF0000"/>
                </a:solidFill>
              </a:rPr>
              <a:t>(1)</a:t>
            </a:r>
            <a:r>
              <a:rPr lang="en-US" sz="1400" dirty="0"/>
              <a:t> ) 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     // Close the result set, statement and the connection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 err="1">
                <a:solidFill>
                  <a:srgbClr val="FF0000"/>
                </a:solidFill>
              </a:rPr>
              <a:t>rs.close</a:t>
            </a:r>
            <a:r>
              <a:rPr lang="en-US" sz="1400" b="1" dirty="0">
                <a:solidFill>
                  <a:srgbClr val="FF0000"/>
                </a:solidFill>
              </a:rPr>
              <a:t>() 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</a:rPr>
              <a:t>stmt.close</a:t>
            </a:r>
            <a:r>
              <a:rPr lang="en-US" sz="1400" b="1" dirty="0">
                <a:solidFill>
                  <a:srgbClr val="FF0000"/>
                </a:solidFill>
              </a:rPr>
              <a:t>() 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</a:rPr>
              <a:t>conn.close</a:t>
            </a:r>
            <a:r>
              <a:rPr lang="en-US" sz="1400" b="1" dirty="0">
                <a:solidFill>
                  <a:srgbClr val="FF0000"/>
                </a:solidFill>
              </a:rPr>
              <a:t>() ;</a:t>
            </a:r>
          </a:p>
          <a:p>
            <a:pPr marL="0" indent="0">
              <a:buNone/>
            </a:pPr>
            <a:r>
              <a:rPr lang="en-US" sz="1400" dirty="0"/>
              <a:t>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3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Need for database programming</a:t>
            </a:r>
          </a:p>
          <a:p>
            <a:pPr eaLnBrk="1" hangingPunct="1"/>
            <a:r>
              <a:rPr lang="en-US" altLang="en-US" dirty="0" smtClean="0"/>
              <a:t>Six </a:t>
            </a:r>
            <a:r>
              <a:rPr lang="en-US" altLang="en-US" dirty="0" smtClean="0"/>
              <a:t>database programming options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6 - Database Frameworks</a:t>
            </a:r>
            <a:endParaRPr lang="en-IN" altLang="en-US" smtClean="0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7848600" y="5562600"/>
            <a:ext cx="990600" cy="1066800"/>
          </a:xfrm>
          <a:prstGeom prst="can">
            <a:avLst>
              <a:gd name="adj" fmla="val 2692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4876800" y="1143000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flipH="1">
            <a:off x="6248400" y="44196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6248400" y="3733800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JDBC</a:t>
            </a:r>
            <a:endParaRPr lang="en-IN" altLang="en-US" sz="1400" b="0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2362200" y="990600"/>
            <a:ext cx="1219200" cy="1447800"/>
          </a:xfrm>
          <a:prstGeom prst="foldedCorner">
            <a:avLst>
              <a:gd name="adj" fmla="val 125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HLL </a:t>
            </a:r>
          </a:p>
          <a:p>
            <a:pPr algn="ctr" eaLnBrk="1" hangingPunct="1"/>
            <a:r>
              <a:rPr lang="en-US" altLang="en-US" sz="1600" b="0"/>
              <a:t>+ </a:t>
            </a:r>
          </a:p>
          <a:p>
            <a:pPr algn="ctr" eaLnBrk="1" hangingPunct="1"/>
            <a:r>
              <a:rPr lang="en-US" altLang="en-US" sz="1600" b="0"/>
              <a:t>Framework calls</a:t>
            </a:r>
            <a:endParaRPr lang="en-IN" altLang="en-US" sz="1600" b="0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3581400" y="1295400"/>
            <a:ext cx="1295400" cy="838200"/>
          </a:xfrm>
          <a:prstGeom prst="rightArrow">
            <a:avLst>
              <a:gd name="adj1" fmla="val 50000"/>
              <a:gd name="adj2" fmla="val 38636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IN" altLang="en-US" sz="1600" b="0"/>
              <a:t>Compilation</a:t>
            </a: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620000" y="3657600"/>
            <a:ext cx="1600200" cy="114300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JDBC Driver</a:t>
            </a:r>
            <a:endParaRPr lang="en-IN" altLang="en-US" b="0"/>
          </a:p>
        </p:txBody>
      </p:sp>
      <p:sp>
        <p:nvSpPr>
          <p:cNvPr id="25610" name="AutoShape 11"/>
          <p:cNvSpPr>
            <a:spLocks noChangeArrowheads="1"/>
          </p:cNvSpPr>
          <p:nvPr/>
        </p:nvSpPr>
        <p:spPr bwMode="auto">
          <a:xfrm rot="5400000" flipH="1">
            <a:off x="8267700" y="4914900"/>
            <a:ext cx="800100" cy="495300"/>
          </a:xfrm>
          <a:prstGeom prst="rightArrow">
            <a:avLst>
              <a:gd name="adj1" fmla="val 50000"/>
              <a:gd name="adj2" fmla="val 403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IN" altLang="en-US" sz="1400" b="0"/>
              <a:t>Results</a:t>
            </a:r>
          </a:p>
        </p:txBody>
      </p:sp>
      <p:sp>
        <p:nvSpPr>
          <p:cNvPr id="25611" name="AutoShape 12"/>
          <p:cNvSpPr>
            <a:spLocks noChangeArrowheads="1"/>
          </p:cNvSpPr>
          <p:nvPr/>
        </p:nvSpPr>
        <p:spPr bwMode="auto">
          <a:xfrm rot="5400000">
            <a:off x="7715250" y="4933950"/>
            <a:ext cx="800100" cy="5334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IN" altLang="en-US" sz="1400" b="0"/>
              <a:t>Query</a:t>
            </a:r>
          </a:p>
        </p:txBody>
      </p:sp>
      <p:sp>
        <p:nvSpPr>
          <p:cNvPr id="25612" name="AutoShape 15"/>
          <p:cNvSpPr>
            <a:spLocks noChangeArrowheads="1"/>
          </p:cNvSpPr>
          <p:nvPr/>
        </p:nvSpPr>
        <p:spPr bwMode="auto">
          <a:xfrm rot="5400000" flipH="1">
            <a:off x="5181600" y="28194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5613" name="AutoShape 16"/>
          <p:cNvSpPr>
            <a:spLocks noChangeArrowheads="1"/>
          </p:cNvSpPr>
          <p:nvPr/>
        </p:nvSpPr>
        <p:spPr bwMode="auto">
          <a:xfrm rot="16200000" flipH="1">
            <a:off x="4572000" y="28194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Object access</a:t>
            </a:r>
            <a:endParaRPr lang="en-IN" altLang="en-US" sz="1400" b="0"/>
          </a:p>
        </p:txBody>
      </p:sp>
      <p:sp>
        <p:nvSpPr>
          <p:cNvPr id="25614" name="Oval 19"/>
          <p:cNvSpPr>
            <a:spLocks noChangeArrowheads="1"/>
          </p:cNvSpPr>
          <p:nvPr/>
        </p:nvSpPr>
        <p:spPr bwMode="auto">
          <a:xfrm>
            <a:off x="4724400" y="3733800"/>
            <a:ext cx="1600200" cy="1143000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Framework</a:t>
            </a:r>
            <a:endParaRPr lang="en-IN" altLang="en-US" b="0"/>
          </a:p>
        </p:txBody>
      </p:sp>
      <p:sp>
        <p:nvSpPr>
          <p:cNvPr id="25615" name="AutoShape 20"/>
          <p:cNvSpPr>
            <a:spLocks noChangeArrowheads="1"/>
          </p:cNvSpPr>
          <p:nvPr/>
        </p:nvSpPr>
        <p:spPr bwMode="auto">
          <a:xfrm>
            <a:off x="2286000" y="3581400"/>
            <a:ext cx="1219200" cy="1447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Mapping</a:t>
            </a:r>
            <a:endParaRPr lang="en-IN" altLang="en-US" sz="1600" b="0"/>
          </a:p>
        </p:txBody>
      </p:sp>
      <p:sp>
        <p:nvSpPr>
          <p:cNvPr id="25616" name="AutoShape 21"/>
          <p:cNvSpPr>
            <a:spLocks noChangeArrowheads="1"/>
          </p:cNvSpPr>
          <p:nvPr/>
        </p:nvSpPr>
        <p:spPr bwMode="auto">
          <a:xfrm>
            <a:off x="3505200" y="4114800"/>
            <a:ext cx="1219200" cy="4572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914401"/>
            <a:ext cx="51054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Frameworks help with database access without the need to mix two different languages like Java and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They primarily rely on providing automatic mapping between relational rows and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Hibernate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 impedance mismatch (no need for SQL)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 portable, some times hard to debug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6 - Database Frameworks</a:t>
            </a:r>
          </a:p>
        </p:txBody>
      </p:sp>
      <p:graphicFrame>
        <p:nvGraphicFramePr>
          <p:cNvPr id="26629" name="Objec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14556"/>
              </p:ext>
            </p:extLst>
          </p:nvPr>
        </p:nvGraphicFramePr>
        <p:xfrm>
          <a:off x="1905000" y="5257801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Packager Shell Object" showAsIcon="1" r:id="rId3" imgW="914400" imgH="714240" progId="Package">
                  <p:embed/>
                </p:oleObj>
              </mc:Choice>
              <mc:Fallback>
                <p:oleObj name="Packager Shell Object" showAsIcon="1" r:id="rId3" imgW="914400" imgH="714240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1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1752600"/>
            <a:ext cx="3552825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– Java Persistence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of JDBC for ORM (object-relational mapping)</a:t>
            </a:r>
          </a:p>
          <a:p>
            <a:r>
              <a:rPr lang="en-US" dirty="0" smtClean="0"/>
              <a:t>JPA operates directly with Java objects</a:t>
            </a:r>
          </a:p>
          <a:p>
            <a:r>
              <a:rPr lang="en-US" dirty="0" smtClean="0"/>
              <a:t>Just like JDBC, JPA is also an interface specification</a:t>
            </a:r>
          </a:p>
          <a:p>
            <a:r>
              <a:rPr lang="en-US" dirty="0" smtClean="0"/>
              <a:t>Needs to be combined an ORM implementation framework like Hibernate, </a:t>
            </a:r>
            <a:r>
              <a:rPr lang="en-US" dirty="0" err="1" smtClean="0"/>
              <a:t>Toplink</a:t>
            </a:r>
            <a:r>
              <a:rPr lang="en-US" dirty="0" smtClean="0"/>
              <a:t>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Sample Mapping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219200"/>
            <a:ext cx="67056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@Entity</a:t>
            </a: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@Table(</a:t>
            </a:r>
            <a:r>
              <a:rPr lang="en-US" altLang="en-US" b="0" dirty="0">
                <a:latin typeface="Arial Unicode MS" panose="020B0604020202020204" pitchFamily="34" charset="-128"/>
              </a:rPr>
              <a:t>name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 "USERS")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 id;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fullname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email;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password;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@Column(</a:t>
            </a:r>
            <a:r>
              <a:rPr lang="en-US" altLang="en-US" sz="1600" b="0" dirty="0">
                <a:latin typeface="Arial Unicode MS" panose="020B0604020202020204" pitchFamily="34" charset="-128"/>
              </a:rPr>
              <a:t>name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 "USER_ID")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@Id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GeneratedValue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600" b="0" dirty="0">
                <a:latin typeface="Arial Unicode MS" panose="020B0604020202020204" pitchFamily="34" charset="-128"/>
              </a:rPr>
              <a:t>strategy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GenerationType.IDENTITY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9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Relationship 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805"/>
          <a:stretch/>
        </p:blipFill>
        <p:spPr>
          <a:xfrm>
            <a:off x="1600200" y="860426"/>
            <a:ext cx="8229600" cy="5357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6553200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1" dirty="0" smtClean="0"/>
              <a:t>Ref: http://www.techferry.com/articles/hibernate-jpa-annotations.html</a:t>
            </a:r>
            <a:endParaRPr 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944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Sample Code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401" y="986922"/>
            <a:ext cx="7856638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EntityManagerFactory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factory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Persistence.createEntityManagerFactory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(“xyz");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factory.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createEntityManager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getTransaction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().begin()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User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newUser.setEmail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("billjoy@gmail.com");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newUser.setFullname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("bill Joy");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newUser.setPassword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billi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To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INSERT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persist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newUser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getTransaction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().commit();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factory.close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05979" y="1928514"/>
            <a:ext cx="4343400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To UPDATE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entityManager.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merge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existingUser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05979" y="3257307"/>
            <a:ext cx="6096000" cy="1354217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lvl="0" eaLnBrk="0" hangingPunct="0"/>
            <a:r>
              <a:rPr lang="en-US" altLang="en-US" b="0" dirty="0" smtClean="0">
                <a:latin typeface="Arial Unicode MS" panose="020B0604020202020204" pitchFamily="34" charset="-128"/>
              </a:rPr>
              <a:t>// To SELECT</a:t>
            </a:r>
          </a:p>
          <a:p>
            <a:pPr lvl="0" eaLnBrk="0" hangingPunct="0"/>
            <a:r>
              <a:rPr lang="en-US" altLang="en-US" b="0" dirty="0" smtClean="0">
                <a:latin typeface="Arial Unicode MS" panose="020B0604020202020204" pitchFamily="34" charset="-128"/>
              </a:rPr>
              <a:t>String </a:t>
            </a:r>
            <a:r>
              <a:rPr lang="en-US" altLang="en-US" b="0" dirty="0" err="1">
                <a:latin typeface="Arial Unicode MS" panose="020B0604020202020204" pitchFamily="34" charset="-128"/>
              </a:rPr>
              <a:t>querystring</a:t>
            </a:r>
            <a:r>
              <a:rPr lang="en-US" altLang="en-US" b="0" dirty="0">
                <a:latin typeface="Arial Unicode MS" panose="020B0604020202020204" pitchFamily="34" charset="-128"/>
              </a:rPr>
              <a:t> = “</a:t>
            </a:r>
            <a:r>
              <a:rPr lang="en-US" altLang="en-US" b="0" dirty="0" err="1">
                <a:latin typeface="Arial Unicode MS" panose="020B0604020202020204" pitchFamily="34" charset="-128"/>
              </a:rPr>
              <a:t>xxxxxxxxxxxxx</a:t>
            </a:r>
            <a:r>
              <a:rPr lang="en-US" altLang="en-US" b="0" dirty="0">
                <a:latin typeface="Arial Unicode MS" panose="020B0604020202020204" pitchFamily="34" charset="-128"/>
              </a:rPr>
              <a:t>";</a:t>
            </a:r>
            <a:endParaRPr lang="en-US" altLang="en-US" sz="2400" b="0" dirty="0"/>
          </a:p>
          <a:p>
            <a:pPr lvl="0" eaLnBrk="0" hangingPunct="0"/>
            <a:r>
              <a:rPr lang="en-US" altLang="en-US" b="0" dirty="0">
                <a:latin typeface="Arial Unicode MS" panose="020B0604020202020204" pitchFamily="34" charset="-128"/>
              </a:rPr>
              <a:t>Query </a:t>
            </a:r>
            <a:r>
              <a:rPr lang="en-US" altLang="en-US" b="0" dirty="0" err="1">
                <a:latin typeface="Arial Unicode MS" panose="020B0604020202020204" pitchFamily="34" charset="-128"/>
              </a:rPr>
              <a:t>query</a:t>
            </a:r>
            <a:r>
              <a:rPr lang="en-US" altLang="en-US" b="0" dirty="0">
                <a:latin typeface="Arial Unicode MS" panose="020B0604020202020204" pitchFamily="34" charset="-128"/>
              </a:rPr>
              <a:t> = </a:t>
            </a:r>
            <a:r>
              <a:rPr lang="en-US" altLang="en-US" b="0" dirty="0" err="1">
                <a:latin typeface="Arial Unicode MS" panose="020B0604020202020204" pitchFamily="34" charset="-128"/>
              </a:rPr>
              <a:t>entityManager.</a:t>
            </a:r>
            <a:r>
              <a:rPr lang="en-US" altLang="en-US" sz="2000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createQuery</a:t>
            </a:r>
            <a:r>
              <a:rPr lang="en-US" altLang="en-US" b="0" dirty="0">
                <a:latin typeface="Arial Unicode MS" panose="020B0604020202020204" pitchFamily="34" charset="-128"/>
              </a:rPr>
              <a:t>(</a:t>
            </a:r>
            <a:r>
              <a:rPr lang="en-US" altLang="en-US" b="0" dirty="0" err="1">
                <a:latin typeface="Arial Unicode MS" panose="020B0604020202020204" pitchFamily="34" charset="-128"/>
              </a:rPr>
              <a:t>querystring</a:t>
            </a:r>
            <a:r>
              <a:rPr lang="en-US" altLang="en-US" b="0" dirty="0">
                <a:latin typeface="Arial Unicode MS" panose="020B0604020202020204" pitchFamily="34" charset="-128"/>
              </a:rPr>
              <a:t>);</a:t>
            </a:r>
          </a:p>
          <a:p>
            <a:pPr lvl="0" eaLnBrk="0" hangingPunct="0"/>
            <a:r>
              <a:rPr lang="en-US" altLang="en-US" b="0" dirty="0">
                <a:latin typeface="Arial Unicode MS" panose="020B0604020202020204" pitchFamily="34" charset="-128"/>
              </a:rPr>
              <a:t>Customer </a:t>
            </a:r>
            <a:r>
              <a:rPr lang="en-US" altLang="en-US" b="0" dirty="0" err="1">
                <a:latin typeface="Arial Unicode MS" panose="020B0604020202020204" pitchFamily="34" charset="-128"/>
              </a:rPr>
              <a:t>cust</a:t>
            </a:r>
            <a:r>
              <a:rPr lang="en-US" altLang="en-US" b="0" dirty="0">
                <a:latin typeface="Arial Unicode MS" panose="020B0604020202020204" pitchFamily="34" charset="-128"/>
              </a:rPr>
              <a:t> = (Customer) </a:t>
            </a:r>
            <a:r>
              <a:rPr lang="en-US" altLang="en-US" b="0" dirty="0" err="1">
                <a:latin typeface="Arial Unicode MS" panose="020B0604020202020204" pitchFamily="34" charset="-128"/>
              </a:rPr>
              <a:t>query.</a:t>
            </a:r>
            <a:r>
              <a:rPr lang="en-US" altLang="en-US" sz="2000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getSingleResult</a:t>
            </a:r>
            <a:r>
              <a:rPr lang="en-US" altLang="en-US" b="0" dirty="0" smtClean="0">
                <a:latin typeface="Arial Unicode MS" panose="020B0604020202020204" pitchFamily="34" charset="-128"/>
              </a:rPr>
              <a:t>();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05979" y="5370930"/>
            <a:ext cx="7520517" cy="1046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To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DELETE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 reference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entityManager.getReference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User.class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primaryKey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entityManager.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remove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(reference)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16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Programming interfaces are required to build real world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interfaces require more capabilities than those provided by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looked at several database programming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Procedural extensions to SQL, Embedded SQL, proprietary APIs, ODBC/JDBC and database frameworks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 smtClean="0"/>
              <a:t>Databases hide and protect data in proprietary hidden files and formats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 smtClean="0"/>
              <a:t>Applications need specific interfaces to access and manipulate </a:t>
            </a:r>
            <a:r>
              <a:rPr lang="en-US" altLang="en-US" dirty="0" smtClean="0"/>
              <a:t>data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 smtClean="0"/>
              <a:t>Imperative programming constructs</a:t>
            </a:r>
            <a:endParaRPr lang="en-US" altLang="en-US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 smtClean="0"/>
              <a:t>The interfaces must be “easy” to </a:t>
            </a:r>
            <a:r>
              <a:rPr lang="en-US" altLang="en-US" dirty="0" smtClean="0"/>
              <a:t>use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Database </a:t>
            </a:r>
            <a:r>
              <a:rPr lang="en-US" altLang="en-US" smtClean="0"/>
              <a:t>Programming Approaches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 Programming Approaches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SQL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Procedural Extensions to SQL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Embedded SQL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Database APIs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ODBC / JDBC variants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Database Frameworks</a:t>
            </a:r>
          </a:p>
          <a:p>
            <a:pPr marL="609600" indent="-609600"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3949700" y="19812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 – SQL</a:t>
            </a:r>
            <a:endParaRPr lang="en-IN" altLang="en-US" smtClean="0"/>
          </a:p>
        </p:txBody>
      </p:sp>
      <p:sp>
        <p:nvSpPr>
          <p:cNvPr id="13316" name="Oval 6"/>
          <p:cNvSpPr>
            <a:spLocks noChangeArrowheads="1"/>
          </p:cNvSpPr>
          <p:nvPr/>
        </p:nvSpPr>
        <p:spPr bwMode="auto">
          <a:xfrm>
            <a:off x="7162800" y="3124200"/>
            <a:ext cx="1600200" cy="1524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13317" name="AutoShape 9"/>
          <p:cNvSpPr>
            <a:spLocks noChangeArrowheads="1"/>
          </p:cNvSpPr>
          <p:nvPr/>
        </p:nvSpPr>
        <p:spPr bwMode="auto">
          <a:xfrm>
            <a:off x="5867400" y="38862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13318" name="AutoShape 10"/>
          <p:cNvSpPr>
            <a:spLocks noChangeArrowheads="1"/>
          </p:cNvSpPr>
          <p:nvPr/>
        </p:nvSpPr>
        <p:spPr bwMode="auto">
          <a:xfrm flipH="1">
            <a:off x="5867400" y="34290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SQL</a:t>
            </a:r>
            <a:endParaRPr lang="en-IN" altLang="en-US" sz="14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1 - 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838200"/>
            <a:ext cx="4038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SQL is the industry standard non-procedural language for relational database access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Easy to use (for developers)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Behaves consistently across all vendor implementations (to a large extent)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Difficult to use! (for end-users)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Difficult to implement complex scenarios (e.g., end user interaction, complex data validations, etc.)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4038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7"/>
          <p:cNvSpPr>
            <a:spLocks noChangeArrowheads="1"/>
          </p:cNvSpPr>
          <p:nvPr/>
        </p:nvSpPr>
        <p:spPr bwMode="auto">
          <a:xfrm>
            <a:off x="5410200" y="19812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2 – Procedural Extensions to SQL</a:t>
            </a:r>
            <a:endParaRPr lang="en-IN" altLang="en-US" sz="3600"/>
          </a:p>
        </p:txBody>
      </p:sp>
      <p:sp>
        <p:nvSpPr>
          <p:cNvPr id="15364" name="Oval 6"/>
          <p:cNvSpPr>
            <a:spLocks noChangeArrowheads="1"/>
          </p:cNvSpPr>
          <p:nvPr/>
        </p:nvSpPr>
        <p:spPr bwMode="auto">
          <a:xfrm>
            <a:off x="5562600" y="3200400"/>
            <a:ext cx="1676400" cy="1219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Compiled stored procedure</a:t>
            </a:r>
            <a:endParaRPr lang="en-IN" altLang="en-US" sz="1400" b="0"/>
          </a:p>
        </p:txBody>
      </p:sp>
      <p:sp>
        <p:nvSpPr>
          <p:cNvPr id="15365" name="AutoShape 8"/>
          <p:cNvSpPr>
            <a:spLocks noChangeArrowheads="1"/>
          </p:cNvSpPr>
          <p:nvPr/>
        </p:nvSpPr>
        <p:spPr bwMode="auto">
          <a:xfrm>
            <a:off x="3581400" y="3352800"/>
            <a:ext cx="1981200" cy="838200"/>
          </a:xfrm>
          <a:prstGeom prst="rightArrow">
            <a:avLst>
              <a:gd name="adj1" fmla="val 50000"/>
              <a:gd name="adj2" fmla="val 5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Compilation</a:t>
            </a:r>
            <a:endParaRPr lang="en-IN" altLang="en-US" sz="1600" b="0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8623300" y="3140075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2286000" y="2895600"/>
            <a:ext cx="1295400" cy="2057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Stored Procedure</a:t>
            </a:r>
            <a:endParaRPr lang="en-IN" altLang="en-US" b="0"/>
          </a:p>
        </p:txBody>
      </p:sp>
      <p:sp>
        <p:nvSpPr>
          <p:cNvPr id="15368" name="AutoShape 13"/>
          <p:cNvSpPr>
            <a:spLocks noChangeArrowheads="1"/>
          </p:cNvSpPr>
          <p:nvPr/>
        </p:nvSpPr>
        <p:spPr bwMode="auto">
          <a:xfrm>
            <a:off x="7239000" y="3886200"/>
            <a:ext cx="1524000" cy="381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15369" name="AutoShape 14"/>
          <p:cNvSpPr>
            <a:spLocks noChangeArrowheads="1"/>
          </p:cNvSpPr>
          <p:nvPr/>
        </p:nvSpPr>
        <p:spPr bwMode="auto">
          <a:xfrm flipH="1">
            <a:off x="7239000" y="3429000"/>
            <a:ext cx="1371600" cy="381000"/>
          </a:xfrm>
          <a:prstGeom prst="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Invoke</a:t>
            </a:r>
            <a:endParaRPr lang="en-IN" altLang="en-US" sz="1400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2 – Procedural Extensions to SQL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914400"/>
            <a:ext cx="4038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SQL is extended with imperative programming constructs (conditionals, looping, exceptions,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Typically implemented as stored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PL/SQL in Oracle, T/SQL in MS SQL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Finer control in processing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Better performance because of server-side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Not portable across DBMS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1"/>
            <a:ext cx="3962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itb">
  <a:themeElements>
    <a:clrScheme name="iiit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it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iit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</Template>
  <TotalTime>426</TotalTime>
  <Words>1031</Words>
  <Application>Microsoft Office PowerPoint</Application>
  <PresentationFormat>Widescreen</PresentationFormat>
  <Paragraphs>288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Courier New</vt:lpstr>
      <vt:lpstr>Verdana</vt:lpstr>
      <vt:lpstr>iiitb</vt:lpstr>
      <vt:lpstr>Package</vt:lpstr>
      <vt:lpstr>Database Programming</vt:lpstr>
      <vt:lpstr>Outline</vt:lpstr>
      <vt:lpstr>Motivation</vt:lpstr>
      <vt:lpstr>Database Programming Approaches</vt:lpstr>
      <vt:lpstr>DB Programming Approaches</vt:lpstr>
      <vt:lpstr>1 – SQL</vt:lpstr>
      <vt:lpstr>1 - SQL</vt:lpstr>
      <vt:lpstr>2 – Procedural Extensions to SQL</vt:lpstr>
      <vt:lpstr>2 – Procedural Extensions to SQL</vt:lpstr>
      <vt:lpstr>Oracle PL/SQL Example</vt:lpstr>
      <vt:lpstr>3 – Embedded SQL</vt:lpstr>
      <vt:lpstr>3 – Embedded SQL</vt:lpstr>
      <vt:lpstr>Pro*C Example</vt:lpstr>
      <vt:lpstr>4 – Database APIs</vt:lpstr>
      <vt:lpstr>4 – Database APIs</vt:lpstr>
      <vt:lpstr>Sample API Code</vt:lpstr>
      <vt:lpstr>5 – ODBC / JDBC</vt:lpstr>
      <vt:lpstr>5 – ODBC / JDBC</vt:lpstr>
      <vt:lpstr>JDBC Sample Code</vt:lpstr>
      <vt:lpstr>6 - Database Frameworks</vt:lpstr>
      <vt:lpstr>6 - Database Frameworks</vt:lpstr>
      <vt:lpstr>JPA – Java Persistence API</vt:lpstr>
      <vt:lpstr>JPA Sample Mapping</vt:lpstr>
      <vt:lpstr>JPA Relationship Annotations</vt:lpstr>
      <vt:lpstr>JPA Sample Code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Programming</dc:title>
  <dc:creator>Chandrashekar Ramanathan</dc:creator>
  <cp:lastModifiedBy>Prof. Chandrashekar Ramanathan</cp:lastModifiedBy>
  <cp:revision>85</cp:revision>
  <dcterms:created xsi:type="dcterms:W3CDTF">2010-10-13T11:21:58Z</dcterms:created>
  <dcterms:modified xsi:type="dcterms:W3CDTF">2020-11-24T17:09:29Z</dcterms:modified>
</cp:coreProperties>
</file>