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  <p:sldMasterId id="2147483686" r:id="rId3"/>
  </p:sldMasterIdLst>
  <p:sldIdLst>
    <p:sldId id="256" r:id="rId4"/>
    <p:sldId id="315" r:id="rId5"/>
    <p:sldId id="316" r:id="rId6"/>
    <p:sldId id="317" r:id="rId7"/>
    <p:sldId id="318" r:id="rId8"/>
    <p:sldId id="305" r:id="rId9"/>
    <p:sldId id="306" r:id="rId10"/>
    <p:sldId id="308" r:id="rId11"/>
    <p:sldId id="309" r:id="rId12"/>
    <p:sldId id="314" r:id="rId13"/>
    <p:sldId id="312" r:id="rId14"/>
    <p:sldId id="313" r:id="rId15"/>
    <p:sldId id="324" r:id="rId16"/>
    <p:sldId id="323" r:id="rId17"/>
    <p:sldId id="320" r:id="rId18"/>
    <p:sldId id="325" r:id="rId19"/>
    <p:sldId id="322" r:id="rId20"/>
    <p:sldId id="326" r:id="rId21"/>
    <p:sldId id="327" r:id="rId22"/>
    <p:sldId id="31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411"/>
    <a:srgbClr val="5B9BD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68838-1E83-4C42-A531-D0A59FDE0F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D0D47-A12E-4C6B-BBF5-5C66E0FA6060}">
      <dgm:prSet/>
      <dgm:spPr/>
      <dgm:t>
        <a:bodyPr/>
        <a:lstStyle/>
        <a:p>
          <a:pPr rtl="0"/>
          <a:r>
            <a:rPr lang="en-US" smtClean="0"/>
            <a:t>Closed Layer</a:t>
          </a:r>
          <a:endParaRPr lang="en-US"/>
        </a:p>
      </dgm:t>
    </dgm:pt>
    <dgm:pt modelId="{B67CDC0E-75B5-4C24-B0F5-75739A5729FB}" type="parTrans" cxnId="{59D52AF1-ADBE-428F-AB2C-E626F4691373}">
      <dgm:prSet/>
      <dgm:spPr/>
      <dgm:t>
        <a:bodyPr/>
        <a:lstStyle/>
        <a:p>
          <a:endParaRPr lang="en-US"/>
        </a:p>
      </dgm:t>
    </dgm:pt>
    <dgm:pt modelId="{13DCC72B-2FC9-480A-A9B4-430F7842E875}" type="sibTrans" cxnId="{59D52AF1-ADBE-428F-AB2C-E626F4691373}">
      <dgm:prSet/>
      <dgm:spPr/>
      <dgm:t>
        <a:bodyPr/>
        <a:lstStyle/>
        <a:p>
          <a:endParaRPr lang="en-US"/>
        </a:p>
      </dgm:t>
    </dgm:pt>
    <dgm:pt modelId="{B6A693D2-8981-4EF9-8ADD-DEE102962CFA}">
      <dgm:prSet/>
      <dgm:spPr/>
      <dgm:t>
        <a:bodyPr/>
        <a:lstStyle/>
        <a:p>
          <a:pPr rtl="0"/>
          <a:r>
            <a:rPr lang="en-US" dirty="0" smtClean="0"/>
            <a:t>A layer is be considered to “closed” if </a:t>
          </a:r>
          <a:r>
            <a:rPr lang="en-US" dirty="0" smtClean="0"/>
            <a:t>its interaction </a:t>
          </a:r>
          <a:r>
            <a:rPr lang="en-US" dirty="0" smtClean="0"/>
            <a:t>is permitted </a:t>
          </a:r>
          <a:r>
            <a:rPr lang="en-US" b="1" dirty="0" smtClean="0"/>
            <a:t>only</a:t>
          </a:r>
          <a:r>
            <a:rPr lang="en-US" dirty="0" smtClean="0"/>
            <a:t> </a:t>
          </a:r>
          <a:r>
            <a:rPr lang="en-US" b="1" dirty="0" smtClean="0"/>
            <a:t>across adjacent layers</a:t>
          </a:r>
          <a:endParaRPr lang="en-US" b="1" dirty="0"/>
        </a:p>
      </dgm:t>
    </dgm:pt>
    <dgm:pt modelId="{75421758-DBDF-4B0C-98FC-14EBE52AEE84}" type="parTrans" cxnId="{DD6776A2-5814-4EAC-92D0-37A985A50268}">
      <dgm:prSet/>
      <dgm:spPr/>
      <dgm:t>
        <a:bodyPr/>
        <a:lstStyle/>
        <a:p>
          <a:endParaRPr lang="en-US"/>
        </a:p>
      </dgm:t>
    </dgm:pt>
    <dgm:pt modelId="{5D67B246-66E6-4530-A103-B1938B583038}" type="sibTrans" cxnId="{DD6776A2-5814-4EAC-92D0-37A985A50268}">
      <dgm:prSet/>
      <dgm:spPr/>
      <dgm:t>
        <a:bodyPr/>
        <a:lstStyle/>
        <a:p>
          <a:endParaRPr lang="en-US"/>
        </a:p>
      </dgm:t>
    </dgm:pt>
    <dgm:pt modelId="{7732E64F-D9DA-43DF-8EC2-9617F1063D83}">
      <dgm:prSet/>
      <dgm:spPr/>
      <dgm:t>
        <a:bodyPr/>
        <a:lstStyle/>
        <a:p>
          <a:pPr rtl="0"/>
          <a:r>
            <a:rPr lang="en-US" smtClean="0"/>
            <a:t>Open layer</a:t>
          </a:r>
          <a:endParaRPr lang="en-US"/>
        </a:p>
      </dgm:t>
    </dgm:pt>
    <dgm:pt modelId="{6F63A94A-8D44-4EAD-A20E-086CC855DBF5}" type="parTrans" cxnId="{306E3599-A841-4EBC-A63E-640012000F5A}">
      <dgm:prSet/>
      <dgm:spPr/>
      <dgm:t>
        <a:bodyPr/>
        <a:lstStyle/>
        <a:p>
          <a:endParaRPr lang="en-US"/>
        </a:p>
      </dgm:t>
    </dgm:pt>
    <dgm:pt modelId="{03BDEB53-ABF9-49A9-880E-A0CBF96DC3EF}" type="sibTrans" cxnId="{306E3599-A841-4EBC-A63E-640012000F5A}">
      <dgm:prSet/>
      <dgm:spPr/>
      <dgm:t>
        <a:bodyPr/>
        <a:lstStyle/>
        <a:p>
          <a:endParaRPr lang="en-US"/>
        </a:p>
      </dgm:t>
    </dgm:pt>
    <dgm:pt modelId="{B8940AEF-84F8-4E07-AB07-96D35A7ADB5B}">
      <dgm:prSet/>
      <dgm:spPr/>
      <dgm:t>
        <a:bodyPr/>
        <a:lstStyle/>
        <a:p>
          <a:pPr rtl="0"/>
          <a:r>
            <a:rPr lang="en-US" dirty="0" smtClean="0"/>
            <a:t>A layer is considered to be “open” if it provides shared services accessible </a:t>
          </a:r>
          <a:r>
            <a:rPr lang="en-US" b="1" dirty="0" smtClean="0"/>
            <a:t>across all layers </a:t>
          </a:r>
          <a:endParaRPr lang="en-US" b="1" dirty="0"/>
        </a:p>
      </dgm:t>
    </dgm:pt>
    <dgm:pt modelId="{59A4A239-E2F0-4490-AEFA-934641D8DD18}" type="parTrans" cxnId="{DD0C2EAD-285A-4CA0-91DC-1B5C293220E8}">
      <dgm:prSet/>
      <dgm:spPr/>
      <dgm:t>
        <a:bodyPr/>
        <a:lstStyle/>
        <a:p>
          <a:endParaRPr lang="en-US"/>
        </a:p>
      </dgm:t>
    </dgm:pt>
    <dgm:pt modelId="{013EB47A-76BE-4064-9BFE-6248873220B2}" type="sibTrans" cxnId="{DD0C2EAD-285A-4CA0-91DC-1B5C293220E8}">
      <dgm:prSet/>
      <dgm:spPr/>
      <dgm:t>
        <a:bodyPr/>
        <a:lstStyle/>
        <a:p>
          <a:endParaRPr lang="en-US"/>
        </a:p>
      </dgm:t>
    </dgm:pt>
    <dgm:pt modelId="{224E676B-F99B-4D12-B46E-BA12D5829EFD}" type="pres">
      <dgm:prSet presAssocID="{D7668838-1E83-4C42-A531-D0A59FDE0F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75D1C-37E1-4B0A-8783-7412575A4ED1}" type="pres">
      <dgm:prSet presAssocID="{6E7D0D47-A12E-4C6B-BBF5-5C66E0FA606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2C4E0-29B4-47DC-8BB6-F142BB7B3CFA}" type="pres">
      <dgm:prSet presAssocID="{6E7D0D47-A12E-4C6B-BBF5-5C66E0FA606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5F985-BC0F-4BD5-887A-BB913E5F001C}" type="pres">
      <dgm:prSet presAssocID="{7732E64F-D9DA-43DF-8EC2-9617F1063D8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DB104-0073-4F3E-A3E4-3BE66AB5280F}" type="pres">
      <dgm:prSet presAssocID="{7732E64F-D9DA-43DF-8EC2-9617F1063D8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D52AF1-ADBE-428F-AB2C-E626F4691373}" srcId="{D7668838-1E83-4C42-A531-D0A59FDE0FD5}" destId="{6E7D0D47-A12E-4C6B-BBF5-5C66E0FA6060}" srcOrd="0" destOrd="0" parTransId="{B67CDC0E-75B5-4C24-B0F5-75739A5729FB}" sibTransId="{13DCC72B-2FC9-480A-A9B4-430F7842E875}"/>
    <dgm:cxn modelId="{306E3599-A841-4EBC-A63E-640012000F5A}" srcId="{D7668838-1E83-4C42-A531-D0A59FDE0FD5}" destId="{7732E64F-D9DA-43DF-8EC2-9617F1063D83}" srcOrd="1" destOrd="0" parTransId="{6F63A94A-8D44-4EAD-A20E-086CC855DBF5}" sibTransId="{03BDEB53-ABF9-49A9-880E-A0CBF96DC3EF}"/>
    <dgm:cxn modelId="{AEB7F908-C801-424E-BBC3-2657A591D11A}" type="presOf" srcId="{D7668838-1E83-4C42-A531-D0A59FDE0FD5}" destId="{224E676B-F99B-4D12-B46E-BA12D5829EFD}" srcOrd="0" destOrd="0" presId="urn:microsoft.com/office/officeart/2005/8/layout/vList2"/>
    <dgm:cxn modelId="{07DCDA80-EBD3-497B-8F6D-0E0EDA07C561}" type="presOf" srcId="{B6A693D2-8981-4EF9-8ADD-DEE102962CFA}" destId="{79B2C4E0-29B4-47DC-8BB6-F142BB7B3CFA}" srcOrd="0" destOrd="0" presId="urn:microsoft.com/office/officeart/2005/8/layout/vList2"/>
    <dgm:cxn modelId="{DD6776A2-5814-4EAC-92D0-37A985A50268}" srcId="{6E7D0D47-A12E-4C6B-BBF5-5C66E0FA6060}" destId="{B6A693D2-8981-4EF9-8ADD-DEE102962CFA}" srcOrd="0" destOrd="0" parTransId="{75421758-DBDF-4B0C-98FC-14EBE52AEE84}" sibTransId="{5D67B246-66E6-4530-A103-B1938B583038}"/>
    <dgm:cxn modelId="{94EAA82F-2107-4FFE-8B4C-8C1FB383332C}" type="presOf" srcId="{6E7D0D47-A12E-4C6B-BBF5-5C66E0FA6060}" destId="{97375D1C-37E1-4B0A-8783-7412575A4ED1}" srcOrd="0" destOrd="0" presId="urn:microsoft.com/office/officeart/2005/8/layout/vList2"/>
    <dgm:cxn modelId="{7E7126FE-3862-4F05-8510-8AE67B9922DB}" type="presOf" srcId="{B8940AEF-84F8-4E07-AB07-96D35A7ADB5B}" destId="{CBDDB104-0073-4F3E-A3E4-3BE66AB5280F}" srcOrd="0" destOrd="0" presId="urn:microsoft.com/office/officeart/2005/8/layout/vList2"/>
    <dgm:cxn modelId="{23FA2132-6434-4D8F-A08F-2BF2937D17D5}" type="presOf" srcId="{7732E64F-D9DA-43DF-8EC2-9617F1063D83}" destId="{0785F985-BC0F-4BD5-887A-BB913E5F001C}" srcOrd="0" destOrd="0" presId="urn:microsoft.com/office/officeart/2005/8/layout/vList2"/>
    <dgm:cxn modelId="{DD0C2EAD-285A-4CA0-91DC-1B5C293220E8}" srcId="{7732E64F-D9DA-43DF-8EC2-9617F1063D83}" destId="{B8940AEF-84F8-4E07-AB07-96D35A7ADB5B}" srcOrd="0" destOrd="0" parTransId="{59A4A239-E2F0-4490-AEFA-934641D8DD18}" sibTransId="{013EB47A-76BE-4064-9BFE-6248873220B2}"/>
    <dgm:cxn modelId="{B99B0D4F-702A-4313-BDF7-F3EB76A3B13F}" type="presParOf" srcId="{224E676B-F99B-4D12-B46E-BA12D5829EFD}" destId="{97375D1C-37E1-4B0A-8783-7412575A4ED1}" srcOrd="0" destOrd="0" presId="urn:microsoft.com/office/officeart/2005/8/layout/vList2"/>
    <dgm:cxn modelId="{293A4851-B249-4970-848C-14AB62003A71}" type="presParOf" srcId="{224E676B-F99B-4D12-B46E-BA12D5829EFD}" destId="{79B2C4E0-29B4-47DC-8BB6-F142BB7B3CFA}" srcOrd="1" destOrd="0" presId="urn:microsoft.com/office/officeart/2005/8/layout/vList2"/>
    <dgm:cxn modelId="{02E1664F-47D6-476F-9006-7BCA103A1AD0}" type="presParOf" srcId="{224E676B-F99B-4D12-B46E-BA12D5829EFD}" destId="{0785F985-BC0F-4BD5-887A-BB913E5F001C}" srcOrd="2" destOrd="0" presId="urn:microsoft.com/office/officeart/2005/8/layout/vList2"/>
    <dgm:cxn modelId="{2824D33F-F437-4C21-98DC-5CA65426DAF2}" type="presParOf" srcId="{224E676B-F99B-4D12-B46E-BA12D5829EFD}" destId="{CBDDB104-0073-4F3E-A3E4-3BE66AB528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75D1C-37E1-4B0A-8783-7412575A4ED1}">
      <dsp:nvSpPr>
        <dsp:cNvPr id="0" name=""/>
        <dsp:cNvSpPr/>
      </dsp:nvSpPr>
      <dsp:spPr>
        <a:xfrm>
          <a:off x="0" y="163746"/>
          <a:ext cx="109728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Closed Layer</a:t>
          </a:r>
          <a:endParaRPr lang="en-US" sz="4200" kern="1200"/>
        </a:p>
      </dsp:txBody>
      <dsp:txXfrm>
        <a:off x="49176" y="212922"/>
        <a:ext cx="10874448" cy="909018"/>
      </dsp:txXfrm>
    </dsp:sp>
    <dsp:sp modelId="{79B2C4E0-29B4-47DC-8BB6-F142BB7B3CFA}">
      <dsp:nvSpPr>
        <dsp:cNvPr id="0" name=""/>
        <dsp:cNvSpPr/>
      </dsp:nvSpPr>
      <dsp:spPr>
        <a:xfrm>
          <a:off x="0" y="1171116"/>
          <a:ext cx="10972800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A layer is be considered to “closed” if </a:t>
          </a:r>
          <a:r>
            <a:rPr lang="en-US" sz="3300" kern="1200" dirty="0" smtClean="0"/>
            <a:t>its interaction </a:t>
          </a:r>
          <a:r>
            <a:rPr lang="en-US" sz="3300" kern="1200" dirty="0" smtClean="0"/>
            <a:t>is permitted </a:t>
          </a:r>
          <a:r>
            <a:rPr lang="en-US" sz="3300" b="1" kern="1200" dirty="0" smtClean="0"/>
            <a:t>only</a:t>
          </a:r>
          <a:r>
            <a:rPr lang="en-US" sz="3300" kern="1200" dirty="0" smtClean="0"/>
            <a:t> </a:t>
          </a:r>
          <a:r>
            <a:rPr lang="en-US" sz="3300" b="1" kern="1200" dirty="0" smtClean="0"/>
            <a:t>across adjacent layers</a:t>
          </a:r>
          <a:endParaRPr lang="en-US" sz="3300" b="1" kern="1200" dirty="0"/>
        </a:p>
      </dsp:txBody>
      <dsp:txXfrm>
        <a:off x="0" y="1171116"/>
        <a:ext cx="10972800" cy="1521450"/>
      </dsp:txXfrm>
    </dsp:sp>
    <dsp:sp modelId="{0785F985-BC0F-4BD5-887A-BB913E5F001C}">
      <dsp:nvSpPr>
        <dsp:cNvPr id="0" name=""/>
        <dsp:cNvSpPr/>
      </dsp:nvSpPr>
      <dsp:spPr>
        <a:xfrm>
          <a:off x="0" y="2692566"/>
          <a:ext cx="109728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Open layer</a:t>
          </a:r>
          <a:endParaRPr lang="en-US" sz="4200" kern="1200"/>
        </a:p>
      </dsp:txBody>
      <dsp:txXfrm>
        <a:off x="49176" y="2741742"/>
        <a:ext cx="10874448" cy="909018"/>
      </dsp:txXfrm>
    </dsp:sp>
    <dsp:sp modelId="{CBDDB104-0073-4F3E-A3E4-3BE66AB5280F}">
      <dsp:nvSpPr>
        <dsp:cNvPr id="0" name=""/>
        <dsp:cNvSpPr/>
      </dsp:nvSpPr>
      <dsp:spPr>
        <a:xfrm>
          <a:off x="0" y="3699936"/>
          <a:ext cx="109728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A layer is considered to be “open” if it provides shared services accessible </a:t>
          </a:r>
          <a:r>
            <a:rPr lang="en-US" sz="3300" b="1" kern="1200" dirty="0" smtClean="0"/>
            <a:t>across all layers </a:t>
          </a:r>
          <a:endParaRPr lang="en-US" sz="3300" b="1" kern="1200" dirty="0"/>
        </a:p>
      </dsp:txBody>
      <dsp:txXfrm>
        <a:off x="0" y="3699936"/>
        <a:ext cx="10972800" cy="10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0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0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4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58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7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27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3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06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4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6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67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22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10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8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8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95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0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1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84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52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53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4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41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6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8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D4D426C6-F4E3-4010-8513-23C03F47F09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39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255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40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752 Software Architecture and Design Practices</a:t>
            </a:r>
          </a:p>
          <a:p>
            <a:r>
              <a:rPr lang="en-US" dirty="0"/>
              <a:t>Prof. </a:t>
            </a:r>
            <a:r>
              <a:rPr lang="en-US" dirty="0" err="1"/>
              <a:t>Chandrashekar</a:t>
            </a:r>
            <a:r>
              <a:rPr lang="en-US" dirty="0"/>
              <a:t> 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488" y="5943600"/>
            <a:ext cx="714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Ref: Software Architecture Patterns by Mark Richards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08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82" y="1344304"/>
            <a:ext cx="6313126" cy="4922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024" y="6394950"/>
            <a:ext cx="71445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smtClean="0"/>
              <a:t>Ref: Software Architecture Patterns by Mark Richards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5096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Layer 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Tier not allowed to access Data Tier</a:t>
            </a:r>
          </a:p>
          <a:p>
            <a:r>
              <a:rPr lang="en-US" dirty="0" smtClean="0"/>
              <a:t>Data Tier not allowed to send data to Client Tier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26" y="2487168"/>
            <a:ext cx="5873864" cy="33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Open Layers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Presentation Tier can use authentication services provided by the security services layer</a:t>
            </a:r>
          </a:p>
          <a:p>
            <a:r>
              <a:rPr lang="en-US" sz="2800" dirty="0" smtClean="0"/>
              <a:t>Data Tier can use encryption keys provided by security services layer to send data to business tier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70" y="3413760"/>
            <a:ext cx="5873864" cy="2356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328160" y="3416398"/>
            <a:ext cx="402336" cy="23626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</a:rPr>
              <a:t>Security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56350" y="3407460"/>
            <a:ext cx="402336" cy="23626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</a:rPr>
              <a:t>Data Packaging  Services</a:t>
            </a:r>
          </a:p>
        </p:txBody>
      </p:sp>
    </p:spTree>
    <p:extLst>
      <p:ext uri="{BB962C8B-B14F-4D97-AF65-F5344CB8AC3E}">
        <p14:creationId xmlns:p14="http://schemas.microsoft.com/office/powerpoint/2010/main" val="12261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Deployment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Greater the number of tiers greater the deployment flexibility</a:t>
            </a:r>
          </a:p>
          <a:p>
            <a:r>
              <a:rPr lang="en-US" dirty="0" smtClean="0"/>
              <a:t>Provides multiple deployment options</a:t>
            </a:r>
          </a:p>
          <a:p>
            <a:r>
              <a:rPr lang="en-US" dirty="0" smtClean="0"/>
              <a:t>N software tiers may be deployed on </a:t>
            </a:r>
            <a:r>
              <a:rPr lang="en-US" b="1" dirty="0" smtClean="0"/>
              <a:t>UPTO</a:t>
            </a:r>
            <a:r>
              <a:rPr lang="en-US" dirty="0" smtClean="0"/>
              <a:t> N hardware tiers</a:t>
            </a:r>
          </a:p>
          <a:p>
            <a:r>
              <a:rPr lang="en-US" dirty="0" smtClean="0"/>
              <a:t>Provides options to scale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814304" cy="829056"/>
          </a:xfrm>
        </p:spPr>
        <p:txBody>
          <a:bodyPr/>
          <a:lstStyle/>
          <a:p>
            <a:r>
              <a:rPr lang="en-US" dirty="0" smtClean="0"/>
              <a:t>Evaluation of Layered Architecture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Ease of engineering (dev, test, deploy)</a:t>
            </a:r>
          </a:p>
          <a:p>
            <a:r>
              <a:rPr lang="en-US" dirty="0" smtClean="0"/>
              <a:t>Better control on quality attributes</a:t>
            </a:r>
          </a:p>
          <a:p>
            <a:r>
              <a:rPr lang="en-US" dirty="0" smtClean="0"/>
              <a:t>Eases project management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Too many layers leads to effort fragmentation</a:t>
            </a:r>
          </a:p>
          <a:p>
            <a:r>
              <a:rPr lang="en-US" dirty="0" smtClean="0"/>
              <a:t>May be an “over-kill” for less complex solutions</a:t>
            </a:r>
          </a:p>
          <a:p>
            <a:r>
              <a:rPr lang="en-US" dirty="0" smtClean="0"/>
              <a:t>Increases monitoring and trouble-shooting complexity</a:t>
            </a:r>
          </a:p>
          <a:p>
            <a:r>
              <a:rPr lang="en-US" dirty="0" smtClean="0"/>
              <a:t>More “moving parts” leads more points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OAES Technical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645919"/>
          </a:xfrm>
        </p:spPr>
        <p:txBody>
          <a:bodyPr/>
          <a:lstStyle/>
          <a:p>
            <a:r>
              <a:rPr lang="en-US" dirty="0" smtClean="0"/>
              <a:t>Create software architecture for OAES “ASSESSMENT” application software as per the given tiers</a:t>
            </a:r>
            <a:endParaRPr lang="en-US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91592" y="4911692"/>
            <a:ext cx="2971800" cy="16623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3. Business Logic</a:t>
            </a:r>
            <a:endParaRPr lang="en-US" altLang="en-US" dirty="0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291592" y="6102096"/>
            <a:ext cx="2971800" cy="1645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5. Database</a:t>
            </a:r>
            <a:endParaRPr lang="en-US" altLang="en-US" dirty="0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291592" y="3741542"/>
            <a:ext cx="2971800" cy="1645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1. Client </a:t>
            </a:r>
            <a:r>
              <a:rPr lang="en-US" altLang="en-US" dirty="0"/>
              <a:t>Tier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91592" y="4360728"/>
            <a:ext cx="2971800" cy="18516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2. Presentation </a:t>
            </a:r>
            <a:r>
              <a:rPr lang="en-US" altLang="en-US" dirty="0"/>
              <a:t>Tier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91592" y="5492496"/>
            <a:ext cx="2971800" cy="1645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4. Persistence Management</a:t>
            </a:r>
            <a:endParaRPr lang="en-US" alt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82527"/>
              </p:ext>
            </p:extLst>
          </p:nvPr>
        </p:nvGraphicFramePr>
        <p:xfrm>
          <a:off x="3263392" y="2987040"/>
          <a:ext cx="8127999" cy="35112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8569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4713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6396307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Conceptual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452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3188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92359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827295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390486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65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OAES Technical Architecture Principles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will follow LAYERED architecture principle</a:t>
            </a:r>
          </a:p>
          <a:p>
            <a:r>
              <a:rPr lang="en-US" dirty="0" smtClean="0"/>
              <a:t>All layers will be CLOSED by default unless specified otherwise</a:t>
            </a:r>
          </a:p>
          <a:p>
            <a:r>
              <a:rPr lang="en-US" dirty="0" smtClean="0"/>
              <a:t>Information across layers shall be transmitted securely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OAES Assessment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software used in examination centers for students to write online examinations</a:t>
            </a:r>
          </a:p>
          <a:p>
            <a:r>
              <a:rPr lang="en-US" dirty="0" smtClean="0"/>
              <a:t>The software caters to the following user classes (“actors”)</a:t>
            </a:r>
          </a:p>
          <a:p>
            <a:pPr lvl="1"/>
            <a:r>
              <a:rPr lang="en-US" dirty="0" smtClean="0"/>
              <a:t>Center administrator to monitor ongoing exam</a:t>
            </a:r>
          </a:p>
          <a:p>
            <a:pPr lvl="1"/>
            <a:r>
              <a:rPr lang="en-US" dirty="0" smtClean="0"/>
              <a:t>Students writing the exam</a:t>
            </a:r>
          </a:p>
          <a:p>
            <a:pPr lvl="1"/>
            <a:r>
              <a:rPr lang="en-US" dirty="0" smtClean="0"/>
              <a:t>Invigilators</a:t>
            </a:r>
          </a:p>
          <a:p>
            <a:r>
              <a:rPr lang="en-US" dirty="0" smtClean="0"/>
              <a:t>Assessment software does </a:t>
            </a:r>
            <a:r>
              <a:rPr lang="en-US" b="1" dirty="0" smtClean="0"/>
              <a:t>not</a:t>
            </a:r>
            <a:r>
              <a:rPr lang="en-US" dirty="0" smtClean="0"/>
              <a:t> include question paper creation, registration,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15 slide presentation (one slide per cell, at least!)</a:t>
            </a:r>
          </a:p>
          <a:p>
            <a:r>
              <a:rPr lang="en-US" b="1" dirty="0" smtClean="0"/>
              <a:t>Principles</a:t>
            </a:r>
            <a:r>
              <a:rPr lang="en-US" dirty="0" smtClean="0"/>
              <a:t> associated with each cell of the given layers</a:t>
            </a:r>
          </a:p>
          <a:p>
            <a:r>
              <a:rPr lang="en-US" dirty="0" smtClean="0"/>
              <a:t>Specific modules / tools / technologies as applicable to that cell</a:t>
            </a:r>
          </a:p>
          <a:p>
            <a:r>
              <a:rPr lang="en-US" dirty="0" smtClean="0"/>
              <a:t>Target audience for presentation: Software Designers and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5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“Layer”?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0977"/>
            <a:ext cx="10972800" cy="5175188"/>
          </a:xfrm>
        </p:spPr>
        <p:txBody>
          <a:bodyPr/>
          <a:lstStyle/>
          <a:p>
            <a:r>
              <a:rPr lang="en-US" dirty="0" smtClean="0"/>
              <a:t>“Layered Architecture” is a software architecture style / pattern</a:t>
            </a:r>
          </a:p>
          <a:p>
            <a:r>
              <a:rPr lang="en-US" dirty="0" smtClean="0"/>
              <a:t>Layer is a collection of services / functions</a:t>
            </a:r>
          </a:p>
          <a:p>
            <a:r>
              <a:rPr lang="en-US" dirty="0" smtClean="0"/>
              <a:t>Layer has to be cohesive</a:t>
            </a:r>
          </a:p>
          <a:p>
            <a:r>
              <a:rPr lang="en-US" dirty="0" smtClean="0"/>
              <a:t>No overlap with other layers (“Separation”)</a:t>
            </a:r>
          </a:p>
          <a:p>
            <a:r>
              <a:rPr lang="en-US" dirty="0" smtClean="0"/>
              <a:t>There </a:t>
            </a:r>
            <a:r>
              <a:rPr lang="en-US" dirty="0"/>
              <a:t>has to be a well-defined list of concerns for each layer</a:t>
            </a:r>
          </a:p>
          <a:p>
            <a:r>
              <a:rPr lang="en-US" dirty="0"/>
              <a:t>Can depend on other layers or be a dependency for other </a:t>
            </a:r>
            <a:r>
              <a:rPr lang="en-US" dirty="0" smtClean="0"/>
              <a:t>layers (“provider” and “consumer”)</a:t>
            </a:r>
            <a:endParaRPr lang="en-US" dirty="0"/>
          </a:p>
          <a:p>
            <a:r>
              <a:rPr lang="en-US" dirty="0" smtClean="0"/>
              <a:t>Layers </a:t>
            </a:r>
            <a:r>
              <a:rPr lang="en-US" dirty="0"/>
              <a:t>can “OPEN” or “CLOSED”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51" y="4345412"/>
            <a:ext cx="8407549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architecture can be created as per the desired dominant cohesive forces</a:t>
            </a:r>
          </a:p>
          <a:p>
            <a:r>
              <a:rPr lang="en-US" dirty="0" smtClean="0"/>
              <a:t>Layers need NOT be closed always</a:t>
            </a:r>
          </a:p>
          <a:p>
            <a:r>
              <a:rPr lang="en-US" dirty="0" smtClean="0"/>
              <a:t>N-Tier architecture is a popular architecture style for web-based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pic>
        <p:nvPicPr>
          <p:cNvPr id="6" name="Picture 5" descr="301 Moved Permanentl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72" y="3988655"/>
            <a:ext cx="2675267" cy="28693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1449" b="35536"/>
          <a:stretch/>
        </p:blipFill>
        <p:spPr>
          <a:xfrm>
            <a:off x="596931" y="2518610"/>
            <a:ext cx="10998137" cy="162025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3129938" y="2518610"/>
            <a:ext cx="3240505" cy="194109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and Open Layers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31600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layered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different cohesion forces leads to different types of layered architecture</a:t>
            </a:r>
          </a:p>
          <a:p>
            <a:r>
              <a:rPr lang="en-US" dirty="0" smtClean="0"/>
              <a:t>N-Tier Architecture is a type of layered architecture in which FUNCTIONAL forces are dominant</a:t>
            </a:r>
          </a:p>
          <a:p>
            <a:r>
              <a:rPr lang="en-US" dirty="0" smtClean="0"/>
              <a:t>The layers in N-Tier Architecture are strictly CLOSED</a:t>
            </a:r>
          </a:p>
          <a:p>
            <a:r>
              <a:rPr lang="en-US" dirty="0" smtClean="0"/>
              <a:t>Following is an example of </a:t>
            </a:r>
            <a:r>
              <a:rPr lang="en-US" b="1" dirty="0" smtClean="0">
                <a:solidFill>
                  <a:srgbClr val="FF0000"/>
                </a:solidFill>
              </a:rPr>
              <a:t>Web Application N-Tier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826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1-Tier Architecture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28800" y="1676400"/>
            <a:ext cx="2971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1-Tier System</a:t>
            </a:r>
          </a:p>
          <a:p>
            <a:pPr algn="ctr" eaLnBrk="1" hangingPunct="1"/>
            <a:r>
              <a:rPr lang="en-US" altLang="en-US"/>
              <a:t>(Monolithic Design)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828801" y="1219201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876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848601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876800" y="1676400"/>
            <a:ext cx="28956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Dumb Terminals</a:t>
            </a:r>
          </a:p>
          <a:p>
            <a:pPr algn="ctr" eaLnBrk="1" hangingPunct="1"/>
            <a:r>
              <a:rPr lang="en-US" altLang="en-US"/>
              <a:t>Mainframe servers</a:t>
            </a:r>
          </a:p>
          <a:p>
            <a:pPr algn="ctr" eaLnBrk="1" hangingPunct="1"/>
            <a:r>
              <a:rPr lang="en-US" altLang="en-US"/>
              <a:t>Legacy Databases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848600" y="1676400"/>
            <a:ext cx="2438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COBOL</a:t>
            </a:r>
          </a:p>
          <a:p>
            <a:pPr algn="ctr" eaLnBrk="1" hangingPunct="1"/>
            <a:r>
              <a:rPr lang="en-US" altLang="en-US"/>
              <a:t>IMS</a:t>
            </a:r>
          </a:p>
          <a:p>
            <a:pPr algn="ctr" eaLnBrk="1" hangingPunct="1"/>
            <a:r>
              <a:rPr lang="en-US" alt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352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 animBg="1"/>
      <p:bldP spid="22536" grpId="0" animBg="1"/>
      <p:bldP spid="225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2-Tier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74" y="1062383"/>
            <a:ext cx="8486368" cy="47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3-Tier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1051354"/>
            <a:ext cx="8504657" cy="422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4-Tier Architecture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28801" y="1219201"/>
            <a:ext cx="3021013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Tiers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28956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848601" y="1219200"/>
            <a:ext cx="2455863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828800" y="1676400"/>
            <a:ext cx="29718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1676400"/>
            <a:ext cx="28956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Browser</a:t>
            </a:r>
          </a:p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876800" y="2971800"/>
            <a:ext cx="2895600" cy="16764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Application Servers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828800" y="2971800"/>
            <a:ext cx="29718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Business Tier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828800" y="4648200"/>
            <a:ext cx="29718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 Tier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876800" y="4648200"/>
            <a:ext cx="28956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Unix Servers</a:t>
            </a:r>
          </a:p>
          <a:p>
            <a:pPr algn="ctr" eaLnBrk="1" hangingPunct="1"/>
            <a:r>
              <a:rPr lang="en-US" altLang="en-US"/>
              <a:t>Relational Databases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848600" y="4648200"/>
            <a:ext cx="2438400" cy="12954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HP-UX, Solaris</a:t>
            </a:r>
          </a:p>
          <a:p>
            <a:pPr algn="ctr" eaLnBrk="1" hangingPunct="1"/>
            <a:r>
              <a:rPr lang="en-US" altLang="en-US"/>
              <a:t>Oracle / DB2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7848600" y="1676400"/>
            <a:ext cx="2438400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Firefox / IE / Chrome</a:t>
            </a:r>
          </a:p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848600" y="2971800"/>
            <a:ext cx="2438400" cy="17526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IBM Websphere</a:t>
            </a:r>
          </a:p>
          <a:p>
            <a:pPr algn="ctr" eaLnBrk="1" hangingPunct="1"/>
            <a:r>
              <a:rPr lang="en-US" altLang="en-US"/>
              <a:t>Oracle 10gAS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1828800" y="1676400"/>
            <a:ext cx="29718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Client Tier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1828800" y="2286000"/>
            <a:ext cx="29718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Presentation Tier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876800" y="1676400"/>
            <a:ext cx="28956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Javascript, AJAX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876800" y="2286000"/>
            <a:ext cx="28956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Web Server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7848600" y="1676400"/>
            <a:ext cx="2438400" cy="60960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Flash, HTML5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848600" y="2286000"/>
            <a:ext cx="2438400" cy="685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Apache Tomcat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2514600" y="6188075"/>
            <a:ext cx="6992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/>
              <a:t>And so-on for N-Tier Architectures!</a:t>
            </a:r>
          </a:p>
        </p:txBody>
      </p:sp>
    </p:spTree>
    <p:extLst>
      <p:ext uri="{BB962C8B-B14F-4D97-AF65-F5344CB8AC3E}">
        <p14:creationId xmlns:p14="http://schemas.microsoft.com/office/powerpoint/2010/main" val="35346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9" grpId="0" animBg="1"/>
      <p:bldP spid="25610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25621" grpId="0" animBg="1"/>
      <p:bldP spid="25623" grpId="0" animBg="1"/>
      <p:bldP spid="25624" grpId="0" animBg="1"/>
      <p:bldP spid="25625" grpId="0" animBg="1"/>
      <p:bldP spid="25626" grpId="0" animBg="1"/>
      <p:bldP spid="25627" grpId="0" animBg="1"/>
      <p:bldP spid="25628" grpId="0"/>
    </p:bldLst>
  </p:timing>
</p:sld>
</file>

<file path=ppt/theme/theme1.xml><?xml version="1.0" encoding="utf-8"?>
<a:theme xmlns:a="http://schemas.openxmlformats.org/drawingml/2006/main" name="iiitb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iiitbtheme</Template>
  <TotalTime>1089</TotalTime>
  <Words>646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Monotype Sorts</vt:lpstr>
      <vt:lpstr>Times New Roman</vt:lpstr>
      <vt:lpstr>Verdana</vt:lpstr>
      <vt:lpstr>iiitbtheme</vt:lpstr>
      <vt:lpstr>Template</vt:lpstr>
      <vt:lpstr>1_Template</vt:lpstr>
      <vt:lpstr>Layered Architecture</vt:lpstr>
      <vt:lpstr>What constitutes a “Layer”?</vt:lpstr>
      <vt:lpstr>Closed and Open Layers</vt:lpstr>
      <vt:lpstr>Example layered architecture</vt:lpstr>
      <vt:lpstr>N-Tier Architecture</vt:lpstr>
      <vt:lpstr>1-Tier Architecture</vt:lpstr>
      <vt:lpstr>2-Tier Architecture</vt:lpstr>
      <vt:lpstr>3-Tier Architecture</vt:lpstr>
      <vt:lpstr>4-Tier Architecture</vt:lpstr>
      <vt:lpstr>Example</vt:lpstr>
      <vt:lpstr>Closed Layer Property</vt:lpstr>
      <vt:lpstr>Adding Open Layers</vt:lpstr>
      <vt:lpstr>Impact on Deployment Architecture</vt:lpstr>
      <vt:lpstr>Evaluation of Layered Architecture Style</vt:lpstr>
      <vt:lpstr>Hands on CASE STUDY</vt:lpstr>
      <vt:lpstr>Exercise – OAES Technical Architecture</vt:lpstr>
      <vt:lpstr>OAES Technical Architecture Principles</vt:lpstr>
      <vt:lpstr>OAES Assessment Module</vt:lpstr>
      <vt:lpstr>Exercise Deliverable</vt:lpstr>
      <vt:lpstr>Summary</vt:lpstr>
      <vt:lpstr>GOING forward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IT Architectures</dc:title>
  <dc:creator>Prof.RC</dc:creator>
  <cp:lastModifiedBy>Prof.RC</cp:lastModifiedBy>
  <cp:revision>130</cp:revision>
  <dcterms:created xsi:type="dcterms:W3CDTF">2020-08-26T16:16:03Z</dcterms:created>
  <dcterms:modified xsi:type="dcterms:W3CDTF">2020-10-15T00:52:55Z</dcterms:modified>
</cp:coreProperties>
</file>