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322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25" r:id="rId27"/>
    <p:sldId id="326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295" r:id="rId50"/>
    <p:sldId id="296" r:id="rId51"/>
    <p:sldId id="297" r:id="rId52"/>
    <p:sldId id="298" r:id="rId53"/>
    <p:sldId id="299" r:id="rId54"/>
    <p:sldId id="355" r:id="rId55"/>
    <p:sldId id="356" r:id="rId56"/>
    <p:sldId id="32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>
        <p:scale>
          <a:sx n="80" d="100"/>
          <a:sy n="80" d="100"/>
        </p:scale>
        <p:origin x="34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55C45-D010-4508-838E-37C5C775519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26FB527-8CC3-48D7-9E6B-A5D418F6EA00}">
      <dgm:prSet/>
      <dgm:spPr/>
      <dgm:t>
        <a:bodyPr/>
        <a:lstStyle/>
        <a:p>
          <a:pPr rtl="0"/>
          <a:r>
            <a:rPr lang="en-US" smtClean="0"/>
            <a:t>Plan</a:t>
          </a:r>
          <a:endParaRPr lang="en-US"/>
        </a:p>
      </dgm:t>
    </dgm:pt>
    <dgm:pt modelId="{EED2D630-69C2-447A-830E-CBF66273E5EF}" type="parTrans" cxnId="{F273387D-7AD7-4351-AF84-B6D104E7BA81}">
      <dgm:prSet/>
      <dgm:spPr/>
      <dgm:t>
        <a:bodyPr/>
        <a:lstStyle/>
        <a:p>
          <a:endParaRPr lang="en-US"/>
        </a:p>
      </dgm:t>
    </dgm:pt>
    <dgm:pt modelId="{FB9D8601-A3AC-448B-9B8E-6DF45FC73334}" type="sibTrans" cxnId="{F273387D-7AD7-4351-AF84-B6D104E7BA81}">
      <dgm:prSet/>
      <dgm:spPr/>
      <dgm:t>
        <a:bodyPr/>
        <a:lstStyle/>
        <a:p>
          <a:endParaRPr lang="en-US"/>
        </a:p>
      </dgm:t>
    </dgm:pt>
    <dgm:pt modelId="{5C86F3CA-DE4F-4DA6-AF8B-90AB486128EA}">
      <dgm:prSet/>
      <dgm:spPr/>
      <dgm:t>
        <a:bodyPr/>
        <a:lstStyle/>
        <a:p>
          <a:pPr rtl="0"/>
          <a:r>
            <a:rPr lang="en-US" smtClean="0"/>
            <a:t>Code</a:t>
          </a:r>
          <a:endParaRPr lang="en-US"/>
        </a:p>
      </dgm:t>
    </dgm:pt>
    <dgm:pt modelId="{C6D17AC6-B371-4481-902F-9A830DDF22DD}" type="parTrans" cxnId="{8AAC1E91-ACCB-4E8B-910A-BE14F650E9FD}">
      <dgm:prSet/>
      <dgm:spPr/>
      <dgm:t>
        <a:bodyPr/>
        <a:lstStyle/>
        <a:p>
          <a:endParaRPr lang="en-US"/>
        </a:p>
      </dgm:t>
    </dgm:pt>
    <dgm:pt modelId="{B0D18E0C-EC86-4E80-B1CC-C8AA1C936FD3}" type="sibTrans" cxnId="{8AAC1E91-ACCB-4E8B-910A-BE14F650E9FD}">
      <dgm:prSet/>
      <dgm:spPr/>
      <dgm:t>
        <a:bodyPr/>
        <a:lstStyle/>
        <a:p>
          <a:endParaRPr lang="en-US"/>
        </a:p>
      </dgm:t>
    </dgm:pt>
    <dgm:pt modelId="{EF1ADC6E-89A4-455D-AF9F-E1188E5E46E4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US"/>
        </a:p>
      </dgm:t>
    </dgm:pt>
    <dgm:pt modelId="{B8D10640-E5AF-4596-BDF5-585C6F06FF6E}" type="parTrans" cxnId="{B735034C-2BB7-49E9-86A0-670CFAF132D1}">
      <dgm:prSet/>
      <dgm:spPr/>
      <dgm:t>
        <a:bodyPr/>
        <a:lstStyle/>
        <a:p>
          <a:endParaRPr lang="en-US"/>
        </a:p>
      </dgm:t>
    </dgm:pt>
    <dgm:pt modelId="{B983E0DC-60FE-40C5-BB1B-70414177BC57}" type="sibTrans" cxnId="{B735034C-2BB7-49E9-86A0-670CFAF132D1}">
      <dgm:prSet/>
      <dgm:spPr/>
      <dgm:t>
        <a:bodyPr/>
        <a:lstStyle/>
        <a:p>
          <a:endParaRPr lang="en-US"/>
        </a:p>
      </dgm:t>
    </dgm:pt>
    <dgm:pt modelId="{384731B5-83BA-44DB-9CC3-936985B02C85}">
      <dgm:prSet/>
      <dgm:spPr/>
      <dgm:t>
        <a:bodyPr/>
        <a:lstStyle/>
        <a:p>
          <a:pPr rtl="0"/>
          <a:r>
            <a:rPr lang="en-US" smtClean="0"/>
            <a:t>Test</a:t>
          </a:r>
          <a:endParaRPr lang="en-US"/>
        </a:p>
      </dgm:t>
    </dgm:pt>
    <dgm:pt modelId="{F1A80D3F-142C-47C5-81D9-7462898EBBBE}" type="parTrans" cxnId="{C27A4C65-27D3-4691-9564-1980E673A024}">
      <dgm:prSet/>
      <dgm:spPr/>
      <dgm:t>
        <a:bodyPr/>
        <a:lstStyle/>
        <a:p>
          <a:endParaRPr lang="en-US"/>
        </a:p>
      </dgm:t>
    </dgm:pt>
    <dgm:pt modelId="{C2CE606B-1E90-4F1B-AEEF-E3292E2AAFC1}" type="sibTrans" cxnId="{C27A4C65-27D3-4691-9564-1980E673A024}">
      <dgm:prSet/>
      <dgm:spPr/>
      <dgm:t>
        <a:bodyPr/>
        <a:lstStyle/>
        <a:p>
          <a:endParaRPr lang="en-US"/>
        </a:p>
      </dgm:t>
    </dgm:pt>
    <dgm:pt modelId="{C10E08A4-2854-40B6-A123-993E4E41F9BF}" type="pres">
      <dgm:prSet presAssocID="{B0A55C45-D010-4508-838E-37C5C775519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D92291A-DCB5-45BD-9077-06DFE554E2F4}" type="pres">
      <dgm:prSet presAssocID="{D26FB527-8CC3-48D7-9E6B-A5D418F6EA00}" presName="Accent1" presStyleCnt="0"/>
      <dgm:spPr/>
    </dgm:pt>
    <dgm:pt modelId="{32B77EA6-D7F6-4F6D-8216-50CEA48AF5B5}" type="pres">
      <dgm:prSet presAssocID="{D26FB527-8CC3-48D7-9E6B-A5D418F6EA00}" presName="Accent" presStyleLbl="node1" presStyleIdx="0" presStyleCnt="4"/>
      <dgm:spPr/>
    </dgm:pt>
    <dgm:pt modelId="{BBFA3778-2B6B-40BC-A0E9-2CC6F9817790}" type="pres">
      <dgm:prSet presAssocID="{D26FB527-8CC3-48D7-9E6B-A5D418F6EA0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B291272-5090-4B53-B303-EAFB4C37F108}" type="pres">
      <dgm:prSet presAssocID="{5C86F3CA-DE4F-4DA6-AF8B-90AB486128EA}" presName="Accent2" presStyleCnt="0"/>
      <dgm:spPr/>
    </dgm:pt>
    <dgm:pt modelId="{EA63AF75-9ED0-4C20-8CF6-71F15FE96A3C}" type="pres">
      <dgm:prSet presAssocID="{5C86F3CA-DE4F-4DA6-AF8B-90AB486128EA}" presName="Accent" presStyleLbl="node1" presStyleIdx="1" presStyleCnt="4"/>
      <dgm:spPr/>
    </dgm:pt>
    <dgm:pt modelId="{B3C40FD1-0F44-4071-BE2B-1A05CF9BE108}" type="pres">
      <dgm:prSet presAssocID="{5C86F3CA-DE4F-4DA6-AF8B-90AB486128EA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0259421-5F27-40D8-91AD-CBCC92F81EDA}" type="pres">
      <dgm:prSet presAssocID="{EF1ADC6E-89A4-455D-AF9F-E1188E5E46E4}" presName="Accent3" presStyleCnt="0"/>
      <dgm:spPr/>
    </dgm:pt>
    <dgm:pt modelId="{72E2A278-FBCC-4C4D-98EF-B1281F2E6996}" type="pres">
      <dgm:prSet presAssocID="{EF1ADC6E-89A4-455D-AF9F-E1188E5E46E4}" presName="Accent" presStyleLbl="node1" presStyleIdx="2" presStyleCnt="4"/>
      <dgm:spPr/>
    </dgm:pt>
    <dgm:pt modelId="{9FD0533F-8F6B-4C5E-930F-9F2087CEF078}" type="pres">
      <dgm:prSet presAssocID="{EF1ADC6E-89A4-455D-AF9F-E1188E5E46E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A6964191-9F76-43F8-8CBB-D47C8478CCD5}" type="pres">
      <dgm:prSet presAssocID="{384731B5-83BA-44DB-9CC3-936985B02C85}" presName="Accent4" presStyleCnt="0"/>
      <dgm:spPr/>
    </dgm:pt>
    <dgm:pt modelId="{C458E68B-1077-4695-B2A8-2F9A9242F882}" type="pres">
      <dgm:prSet presAssocID="{384731B5-83BA-44DB-9CC3-936985B02C85}" presName="Accent" presStyleLbl="node1" presStyleIdx="3" presStyleCnt="4"/>
      <dgm:spPr/>
    </dgm:pt>
    <dgm:pt modelId="{3061FD49-680C-4519-A5AB-2A690CF0C67C}" type="pres">
      <dgm:prSet presAssocID="{384731B5-83BA-44DB-9CC3-936985B02C8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735034C-2BB7-49E9-86A0-670CFAF132D1}" srcId="{B0A55C45-D010-4508-838E-37C5C7755199}" destId="{EF1ADC6E-89A4-455D-AF9F-E1188E5E46E4}" srcOrd="2" destOrd="0" parTransId="{B8D10640-E5AF-4596-BDF5-585C6F06FF6E}" sibTransId="{B983E0DC-60FE-40C5-BB1B-70414177BC57}"/>
    <dgm:cxn modelId="{8AAC1E91-ACCB-4E8B-910A-BE14F650E9FD}" srcId="{B0A55C45-D010-4508-838E-37C5C7755199}" destId="{5C86F3CA-DE4F-4DA6-AF8B-90AB486128EA}" srcOrd="1" destOrd="0" parTransId="{C6D17AC6-B371-4481-902F-9A830DDF22DD}" sibTransId="{B0D18E0C-EC86-4E80-B1CC-C8AA1C936FD3}"/>
    <dgm:cxn modelId="{4EA78409-7947-4DD1-9640-5D619DA64769}" type="presOf" srcId="{D26FB527-8CC3-48D7-9E6B-A5D418F6EA00}" destId="{BBFA3778-2B6B-40BC-A0E9-2CC6F9817790}" srcOrd="0" destOrd="0" presId="urn:microsoft.com/office/officeart/2009/layout/CircleArrowProcess"/>
    <dgm:cxn modelId="{C27A4C65-27D3-4691-9564-1980E673A024}" srcId="{B0A55C45-D010-4508-838E-37C5C7755199}" destId="{384731B5-83BA-44DB-9CC3-936985B02C85}" srcOrd="3" destOrd="0" parTransId="{F1A80D3F-142C-47C5-81D9-7462898EBBBE}" sibTransId="{C2CE606B-1E90-4F1B-AEEF-E3292E2AAFC1}"/>
    <dgm:cxn modelId="{EA44EB3D-DB0D-42C2-B11E-FD3A7B99E30B}" type="presOf" srcId="{EF1ADC6E-89A4-455D-AF9F-E1188E5E46E4}" destId="{9FD0533F-8F6B-4C5E-930F-9F2087CEF078}" srcOrd="0" destOrd="0" presId="urn:microsoft.com/office/officeart/2009/layout/CircleArrowProcess"/>
    <dgm:cxn modelId="{1148E5F2-9F5D-4192-9ACF-2B524FF7D52E}" type="presOf" srcId="{B0A55C45-D010-4508-838E-37C5C7755199}" destId="{C10E08A4-2854-40B6-A123-993E4E41F9BF}" srcOrd="0" destOrd="0" presId="urn:microsoft.com/office/officeart/2009/layout/CircleArrowProcess"/>
    <dgm:cxn modelId="{F273387D-7AD7-4351-AF84-B6D104E7BA81}" srcId="{B0A55C45-D010-4508-838E-37C5C7755199}" destId="{D26FB527-8CC3-48D7-9E6B-A5D418F6EA00}" srcOrd="0" destOrd="0" parTransId="{EED2D630-69C2-447A-830E-CBF66273E5EF}" sibTransId="{FB9D8601-A3AC-448B-9B8E-6DF45FC73334}"/>
    <dgm:cxn modelId="{6665B18C-8717-428B-B93A-9AD94B6196D7}" type="presOf" srcId="{384731B5-83BA-44DB-9CC3-936985B02C85}" destId="{3061FD49-680C-4519-A5AB-2A690CF0C67C}" srcOrd="0" destOrd="0" presId="urn:microsoft.com/office/officeart/2009/layout/CircleArrowProcess"/>
    <dgm:cxn modelId="{F2CED38B-9143-464D-AF8B-58523B246555}" type="presOf" srcId="{5C86F3CA-DE4F-4DA6-AF8B-90AB486128EA}" destId="{B3C40FD1-0F44-4071-BE2B-1A05CF9BE108}" srcOrd="0" destOrd="0" presId="urn:microsoft.com/office/officeart/2009/layout/CircleArrowProcess"/>
    <dgm:cxn modelId="{ED890981-6B63-4BDC-A229-A5F1AAAD29F1}" type="presParOf" srcId="{C10E08A4-2854-40B6-A123-993E4E41F9BF}" destId="{3D92291A-DCB5-45BD-9077-06DFE554E2F4}" srcOrd="0" destOrd="0" presId="urn:microsoft.com/office/officeart/2009/layout/CircleArrowProcess"/>
    <dgm:cxn modelId="{202027A2-290D-4525-93A6-60E2A6C7EA64}" type="presParOf" srcId="{3D92291A-DCB5-45BD-9077-06DFE554E2F4}" destId="{32B77EA6-D7F6-4F6D-8216-50CEA48AF5B5}" srcOrd="0" destOrd="0" presId="urn:microsoft.com/office/officeart/2009/layout/CircleArrowProcess"/>
    <dgm:cxn modelId="{70CB9538-94D3-4A41-817C-C3A8ED84F9FA}" type="presParOf" srcId="{C10E08A4-2854-40B6-A123-993E4E41F9BF}" destId="{BBFA3778-2B6B-40BC-A0E9-2CC6F9817790}" srcOrd="1" destOrd="0" presId="urn:microsoft.com/office/officeart/2009/layout/CircleArrowProcess"/>
    <dgm:cxn modelId="{0E3B1481-E2D9-4145-B29C-845533527653}" type="presParOf" srcId="{C10E08A4-2854-40B6-A123-993E4E41F9BF}" destId="{1B291272-5090-4B53-B303-EAFB4C37F108}" srcOrd="2" destOrd="0" presId="urn:microsoft.com/office/officeart/2009/layout/CircleArrowProcess"/>
    <dgm:cxn modelId="{91BE462D-BC58-45AC-9BC2-C64DC5565A82}" type="presParOf" srcId="{1B291272-5090-4B53-B303-EAFB4C37F108}" destId="{EA63AF75-9ED0-4C20-8CF6-71F15FE96A3C}" srcOrd="0" destOrd="0" presId="urn:microsoft.com/office/officeart/2009/layout/CircleArrowProcess"/>
    <dgm:cxn modelId="{7D5967E6-3D77-4987-A5CB-921303D2A47D}" type="presParOf" srcId="{C10E08A4-2854-40B6-A123-993E4E41F9BF}" destId="{B3C40FD1-0F44-4071-BE2B-1A05CF9BE108}" srcOrd="3" destOrd="0" presId="urn:microsoft.com/office/officeart/2009/layout/CircleArrowProcess"/>
    <dgm:cxn modelId="{1E0422D0-AB0D-4751-89C2-832C7A9F9430}" type="presParOf" srcId="{C10E08A4-2854-40B6-A123-993E4E41F9BF}" destId="{B0259421-5F27-40D8-91AD-CBCC92F81EDA}" srcOrd="4" destOrd="0" presId="urn:microsoft.com/office/officeart/2009/layout/CircleArrowProcess"/>
    <dgm:cxn modelId="{3135F844-D1F4-42BE-8939-B416223B668A}" type="presParOf" srcId="{B0259421-5F27-40D8-91AD-CBCC92F81EDA}" destId="{72E2A278-FBCC-4C4D-98EF-B1281F2E6996}" srcOrd="0" destOrd="0" presId="urn:microsoft.com/office/officeart/2009/layout/CircleArrowProcess"/>
    <dgm:cxn modelId="{56ACE07D-957A-464C-9C0B-59DA3EB1235E}" type="presParOf" srcId="{C10E08A4-2854-40B6-A123-993E4E41F9BF}" destId="{9FD0533F-8F6B-4C5E-930F-9F2087CEF078}" srcOrd="5" destOrd="0" presId="urn:microsoft.com/office/officeart/2009/layout/CircleArrowProcess"/>
    <dgm:cxn modelId="{48E92480-DA3C-4BB4-B5AC-E3E66E54F971}" type="presParOf" srcId="{C10E08A4-2854-40B6-A123-993E4E41F9BF}" destId="{A6964191-9F76-43F8-8CBB-D47C8478CCD5}" srcOrd="6" destOrd="0" presId="urn:microsoft.com/office/officeart/2009/layout/CircleArrowProcess"/>
    <dgm:cxn modelId="{86074AE8-BC5F-41BB-814B-67B643E7EE4C}" type="presParOf" srcId="{A6964191-9F76-43F8-8CBB-D47C8478CCD5}" destId="{C458E68B-1077-4695-B2A8-2F9A9242F882}" srcOrd="0" destOrd="0" presId="urn:microsoft.com/office/officeart/2009/layout/CircleArrowProcess"/>
    <dgm:cxn modelId="{6C781DB9-CF25-4605-88B4-8A26054C69EF}" type="presParOf" srcId="{C10E08A4-2854-40B6-A123-993E4E41F9BF}" destId="{3061FD49-680C-4519-A5AB-2A690CF0C67C}" srcOrd="7" destOrd="0" presId="urn:microsoft.com/office/officeart/2009/layout/CircleArrowProcess"/>
  </dgm:cxnLst>
  <dgm:bg>
    <a:solidFill>
      <a:schemeClr val="accent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A38A8-9E87-4BAB-B59D-ABF92C7C9F0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7DAE963-DF1E-4DB4-AE89-8D62D51C9881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US"/>
        </a:p>
      </dgm:t>
    </dgm:pt>
    <dgm:pt modelId="{2CA6A48E-B386-4C3C-AA0E-06154814F651}" type="parTrans" cxnId="{CFD2FE81-3780-4098-A39B-03782A8E2A3A}">
      <dgm:prSet/>
      <dgm:spPr/>
      <dgm:t>
        <a:bodyPr/>
        <a:lstStyle/>
        <a:p>
          <a:endParaRPr lang="en-US"/>
        </a:p>
      </dgm:t>
    </dgm:pt>
    <dgm:pt modelId="{1E1E89B3-597D-4CCD-A70C-5A32997D4B2A}" type="sibTrans" cxnId="{CFD2FE81-3780-4098-A39B-03782A8E2A3A}">
      <dgm:prSet/>
      <dgm:spPr/>
      <dgm:t>
        <a:bodyPr/>
        <a:lstStyle/>
        <a:p>
          <a:endParaRPr lang="en-US"/>
        </a:p>
      </dgm:t>
    </dgm:pt>
    <dgm:pt modelId="{A415FA83-1543-48BB-8DCA-C41363AAC471}">
      <dgm:prSet/>
      <dgm:spPr/>
      <dgm:t>
        <a:bodyPr/>
        <a:lstStyle/>
        <a:p>
          <a:pPr rtl="0"/>
          <a:r>
            <a:rPr lang="en-US" dirty="0" smtClean="0"/>
            <a:t>Operate</a:t>
          </a:r>
          <a:endParaRPr lang="en-US" dirty="0"/>
        </a:p>
      </dgm:t>
    </dgm:pt>
    <dgm:pt modelId="{12616DB4-47B2-4406-A4F0-A636D9828293}" type="parTrans" cxnId="{9286521A-7FD5-434E-9A0A-8B29F8459368}">
      <dgm:prSet/>
      <dgm:spPr/>
      <dgm:t>
        <a:bodyPr/>
        <a:lstStyle/>
        <a:p>
          <a:endParaRPr lang="en-US"/>
        </a:p>
      </dgm:t>
    </dgm:pt>
    <dgm:pt modelId="{8A5AFF0F-9EFA-4A59-A66B-2EEEA4436ECD}" type="sibTrans" cxnId="{9286521A-7FD5-434E-9A0A-8B29F8459368}">
      <dgm:prSet/>
      <dgm:spPr/>
      <dgm:t>
        <a:bodyPr/>
        <a:lstStyle/>
        <a:p>
          <a:endParaRPr lang="en-US"/>
        </a:p>
      </dgm:t>
    </dgm:pt>
    <dgm:pt modelId="{DF194384-351D-4F82-A831-29FC5B236CF5}">
      <dgm:prSet/>
      <dgm:spPr/>
      <dgm:t>
        <a:bodyPr/>
        <a:lstStyle/>
        <a:p>
          <a:pPr rtl="0"/>
          <a:r>
            <a:rPr lang="en-US" smtClean="0"/>
            <a:t>Monitor</a:t>
          </a:r>
          <a:endParaRPr lang="en-US"/>
        </a:p>
      </dgm:t>
    </dgm:pt>
    <dgm:pt modelId="{61BFFC86-AE78-4C43-82FB-036D33B65A6F}" type="parTrans" cxnId="{D25A228D-9400-4F81-A2B9-B0619F96D19E}">
      <dgm:prSet/>
      <dgm:spPr/>
      <dgm:t>
        <a:bodyPr/>
        <a:lstStyle/>
        <a:p>
          <a:endParaRPr lang="en-US"/>
        </a:p>
      </dgm:t>
    </dgm:pt>
    <dgm:pt modelId="{65FD9DC8-C25B-464E-BD57-A45E35066BEC}" type="sibTrans" cxnId="{D25A228D-9400-4F81-A2B9-B0619F96D19E}">
      <dgm:prSet/>
      <dgm:spPr/>
      <dgm:t>
        <a:bodyPr/>
        <a:lstStyle/>
        <a:p>
          <a:endParaRPr lang="en-US"/>
        </a:p>
      </dgm:t>
    </dgm:pt>
    <dgm:pt modelId="{24E3D27C-62F4-496C-BA44-6AB3BAE1F8E8}" type="pres">
      <dgm:prSet presAssocID="{F6CA38A8-9E87-4BAB-B59D-ABF92C7C9F0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047DAA9-5582-49FF-84EB-27BA33485E62}" type="pres">
      <dgm:prSet presAssocID="{F7DAE963-DF1E-4DB4-AE89-8D62D51C9881}" presName="Accent1" presStyleCnt="0"/>
      <dgm:spPr/>
    </dgm:pt>
    <dgm:pt modelId="{A0C12BAC-1B1F-4B5E-A63B-452960FAAEFF}" type="pres">
      <dgm:prSet presAssocID="{F7DAE963-DF1E-4DB4-AE89-8D62D51C9881}" presName="Accent" presStyleLbl="node1" presStyleIdx="0" presStyleCnt="3"/>
      <dgm:spPr/>
    </dgm:pt>
    <dgm:pt modelId="{92DEA27C-CE89-48AC-BDD0-3BBBF80DBF8A}" type="pres">
      <dgm:prSet presAssocID="{F7DAE963-DF1E-4DB4-AE89-8D62D51C98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8A7001A-D40C-4F7C-85C9-FC6179010DA4}" type="pres">
      <dgm:prSet presAssocID="{A415FA83-1543-48BB-8DCA-C41363AAC471}" presName="Accent2" presStyleCnt="0"/>
      <dgm:spPr/>
    </dgm:pt>
    <dgm:pt modelId="{8E7FDCBA-4713-4D54-B447-E521A4B80D48}" type="pres">
      <dgm:prSet presAssocID="{A415FA83-1543-48BB-8DCA-C41363AAC471}" presName="Accent" presStyleLbl="node1" presStyleIdx="1" presStyleCnt="3"/>
      <dgm:spPr/>
    </dgm:pt>
    <dgm:pt modelId="{1F542F27-941B-4F1D-A5B7-2E022A1C074C}" type="pres">
      <dgm:prSet presAssocID="{A415FA83-1543-48BB-8DCA-C41363AAC47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7BDB58D-6652-4211-BC62-6F389189FC46}" type="pres">
      <dgm:prSet presAssocID="{DF194384-351D-4F82-A831-29FC5B236CF5}" presName="Accent3" presStyleCnt="0"/>
      <dgm:spPr/>
    </dgm:pt>
    <dgm:pt modelId="{A02E9C1B-DB37-4FAD-8A8E-53D4CCABC011}" type="pres">
      <dgm:prSet presAssocID="{DF194384-351D-4F82-A831-29FC5B236CF5}" presName="Accent" presStyleLbl="node1" presStyleIdx="2" presStyleCnt="3"/>
      <dgm:spPr/>
    </dgm:pt>
    <dgm:pt modelId="{C7A37524-E55A-45D6-8C30-3372229D7D7B}" type="pres">
      <dgm:prSet presAssocID="{DF194384-351D-4F82-A831-29FC5B236CF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920B9E5-3D57-4B75-8F51-FA406B1192BD}" type="presOf" srcId="{F6CA38A8-9E87-4BAB-B59D-ABF92C7C9F0A}" destId="{24E3D27C-62F4-496C-BA44-6AB3BAE1F8E8}" srcOrd="0" destOrd="0" presId="urn:microsoft.com/office/officeart/2009/layout/CircleArrowProcess"/>
    <dgm:cxn modelId="{CC1C9D0B-6531-4C1F-8D27-3F60C0C9D644}" type="presOf" srcId="{A415FA83-1543-48BB-8DCA-C41363AAC471}" destId="{1F542F27-941B-4F1D-A5B7-2E022A1C074C}" srcOrd="0" destOrd="0" presId="urn:microsoft.com/office/officeart/2009/layout/CircleArrowProcess"/>
    <dgm:cxn modelId="{D25A228D-9400-4F81-A2B9-B0619F96D19E}" srcId="{F6CA38A8-9E87-4BAB-B59D-ABF92C7C9F0A}" destId="{DF194384-351D-4F82-A831-29FC5B236CF5}" srcOrd="2" destOrd="0" parTransId="{61BFFC86-AE78-4C43-82FB-036D33B65A6F}" sibTransId="{65FD9DC8-C25B-464E-BD57-A45E35066BEC}"/>
    <dgm:cxn modelId="{CFD2FE81-3780-4098-A39B-03782A8E2A3A}" srcId="{F6CA38A8-9E87-4BAB-B59D-ABF92C7C9F0A}" destId="{F7DAE963-DF1E-4DB4-AE89-8D62D51C9881}" srcOrd="0" destOrd="0" parTransId="{2CA6A48E-B386-4C3C-AA0E-06154814F651}" sibTransId="{1E1E89B3-597D-4CCD-A70C-5A32997D4B2A}"/>
    <dgm:cxn modelId="{93C097E0-8F6E-4ECB-A680-57B00E4E7BF9}" type="presOf" srcId="{DF194384-351D-4F82-A831-29FC5B236CF5}" destId="{C7A37524-E55A-45D6-8C30-3372229D7D7B}" srcOrd="0" destOrd="0" presId="urn:microsoft.com/office/officeart/2009/layout/CircleArrowProcess"/>
    <dgm:cxn modelId="{1727465F-8155-4C41-9BA4-B446506640D0}" type="presOf" srcId="{F7DAE963-DF1E-4DB4-AE89-8D62D51C9881}" destId="{92DEA27C-CE89-48AC-BDD0-3BBBF80DBF8A}" srcOrd="0" destOrd="0" presId="urn:microsoft.com/office/officeart/2009/layout/CircleArrowProcess"/>
    <dgm:cxn modelId="{9286521A-7FD5-434E-9A0A-8B29F8459368}" srcId="{F6CA38A8-9E87-4BAB-B59D-ABF92C7C9F0A}" destId="{A415FA83-1543-48BB-8DCA-C41363AAC471}" srcOrd="1" destOrd="0" parTransId="{12616DB4-47B2-4406-A4F0-A636D9828293}" sibTransId="{8A5AFF0F-9EFA-4A59-A66B-2EEEA4436ECD}"/>
    <dgm:cxn modelId="{7BD51B35-89E8-46C6-930B-C5524CFA37C9}" type="presParOf" srcId="{24E3D27C-62F4-496C-BA44-6AB3BAE1F8E8}" destId="{5047DAA9-5582-49FF-84EB-27BA33485E62}" srcOrd="0" destOrd="0" presId="urn:microsoft.com/office/officeart/2009/layout/CircleArrowProcess"/>
    <dgm:cxn modelId="{FD61B40A-48D2-4556-B14B-C87A753322EE}" type="presParOf" srcId="{5047DAA9-5582-49FF-84EB-27BA33485E62}" destId="{A0C12BAC-1B1F-4B5E-A63B-452960FAAEFF}" srcOrd="0" destOrd="0" presId="urn:microsoft.com/office/officeart/2009/layout/CircleArrowProcess"/>
    <dgm:cxn modelId="{D57D23D2-0A66-46B5-BB63-5EA83F5089DE}" type="presParOf" srcId="{24E3D27C-62F4-496C-BA44-6AB3BAE1F8E8}" destId="{92DEA27C-CE89-48AC-BDD0-3BBBF80DBF8A}" srcOrd="1" destOrd="0" presId="urn:microsoft.com/office/officeart/2009/layout/CircleArrowProcess"/>
    <dgm:cxn modelId="{DD75A115-3654-4E24-B418-FB892C7D13D1}" type="presParOf" srcId="{24E3D27C-62F4-496C-BA44-6AB3BAE1F8E8}" destId="{E8A7001A-D40C-4F7C-85C9-FC6179010DA4}" srcOrd="2" destOrd="0" presId="urn:microsoft.com/office/officeart/2009/layout/CircleArrowProcess"/>
    <dgm:cxn modelId="{A6212AD4-CBBA-4F64-B726-A018B7F12C7F}" type="presParOf" srcId="{E8A7001A-D40C-4F7C-85C9-FC6179010DA4}" destId="{8E7FDCBA-4713-4D54-B447-E521A4B80D48}" srcOrd="0" destOrd="0" presId="urn:microsoft.com/office/officeart/2009/layout/CircleArrowProcess"/>
    <dgm:cxn modelId="{C70D9F4B-27C0-4830-9889-453BD20C8A63}" type="presParOf" srcId="{24E3D27C-62F4-496C-BA44-6AB3BAE1F8E8}" destId="{1F542F27-941B-4F1D-A5B7-2E022A1C074C}" srcOrd="3" destOrd="0" presId="urn:microsoft.com/office/officeart/2009/layout/CircleArrowProcess"/>
    <dgm:cxn modelId="{09EAF1D8-CB63-4D0F-927A-6014247B345A}" type="presParOf" srcId="{24E3D27C-62F4-496C-BA44-6AB3BAE1F8E8}" destId="{F7BDB58D-6652-4211-BC62-6F389189FC46}" srcOrd="4" destOrd="0" presId="urn:microsoft.com/office/officeart/2009/layout/CircleArrowProcess"/>
    <dgm:cxn modelId="{B84EEFFA-D606-499C-B1AD-4143C74E1A92}" type="presParOf" srcId="{F7BDB58D-6652-4211-BC62-6F389189FC46}" destId="{A02E9C1B-DB37-4FAD-8A8E-53D4CCABC011}" srcOrd="0" destOrd="0" presId="urn:microsoft.com/office/officeart/2009/layout/CircleArrowProcess"/>
    <dgm:cxn modelId="{1364001C-2DAD-471B-91FA-FAD8E51979E0}" type="presParOf" srcId="{24E3D27C-62F4-496C-BA44-6AB3BAE1F8E8}" destId="{C7A37524-E55A-45D6-8C30-3372229D7D7B}" srcOrd="5" destOrd="0" presId="urn:microsoft.com/office/officeart/2009/layout/CircleArrowProcess"/>
  </dgm:cxnLst>
  <dgm:bg>
    <a:solidFill>
      <a:schemeClr val="accent3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EA6-D7F6-4F6D-8216-50CEA48AF5B5}">
      <dsp:nvSpPr>
        <dsp:cNvPr id="0" name=""/>
        <dsp:cNvSpPr/>
      </dsp:nvSpPr>
      <dsp:spPr>
        <a:xfrm>
          <a:off x="857527" y="0"/>
          <a:ext cx="1470798" cy="14709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3778-2B6B-40BC-A0E9-2CC6F9817790}">
      <dsp:nvSpPr>
        <dsp:cNvPr id="0" name=""/>
        <dsp:cNvSpPr/>
      </dsp:nvSpPr>
      <dsp:spPr>
        <a:xfrm>
          <a:off x="1182256" y="532443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Plan</a:t>
          </a:r>
          <a:endParaRPr lang="en-US" sz="2400" kern="1200"/>
        </a:p>
      </dsp:txBody>
      <dsp:txXfrm>
        <a:off x="1182256" y="532443"/>
        <a:ext cx="820788" cy="410351"/>
      </dsp:txXfrm>
    </dsp:sp>
    <dsp:sp modelId="{EA63AF75-9ED0-4C20-8CF6-71F15FE96A3C}">
      <dsp:nvSpPr>
        <dsp:cNvPr id="0" name=""/>
        <dsp:cNvSpPr/>
      </dsp:nvSpPr>
      <dsp:spPr>
        <a:xfrm>
          <a:off x="448926" y="845278"/>
          <a:ext cx="1470798" cy="14709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0FD1-0F44-4071-BE2B-1A05CF9BE108}">
      <dsp:nvSpPr>
        <dsp:cNvPr id="0" name=""/>
        <dsp:cNvSpPr/>
      </dsp:nvSpPr>
      <dsp:spPr>
        <a:xfrm>
          <a:off x="772000" y="1379281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Code</a:t>
          </a:r>
          <a:endParaRPr lang="en-US" sz="2400" kern="1200"/>
        </a:p>
      </dsp:txBody>
      <dsp:txXfrm>
        <a:off x="772000" y="1379281"/>
        <a:ext cx="820788" cy="410351"/>
      </dsp:txXfrm>
    </dsp:sp>
    <dsp:sp modelId="{72E2A278-FBCC-4C4D-98EF-B1281F2E6996}">
      <dsp:nvSpPr>
        <dsp:cNvPr id="0" name=""/>
        <dsp:cNvSpPr/>
      </dsp:nvSpPr>
      <dsp:spPr>
        <a:xfrm>
          <a:off x="857527" y="1693676"/>
          <a:ext cx="1470798" cy="147094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533F-8F6B-4C5E-930F-9F2087CEF078}">
      <dsp:nvSpPr>
        <dsp:cNvPr id="0" name=""/>
        <dsp:cNvSpPr/>
      </dsp:nvSpPr>
      <dsp:spPr>
        <a:xfrm>
          <a:off x="1182256" y="2226120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Build</a:t>
          </a:r>
          <a:endParaRPr lang="en-US" sz="2400" kern="1200"/>
        </a:p>
      </dsp:txBody>
      <dsp:txXfrm>
        <a:off x="1182256" y="2226120"/>
        <a:ext cx="820788" cy="410351"/>
      </dsp:txXfrm>
    </dsp:sp>
    <dsp:sp modelId="{C458E68B-1077-4695-B2A8-2F9A9242F882}">
      <dsp:nvSpPr>
        <dsp:cNvPr id="0" name=""/>
        <dsp:cNvSpPr/>
      </dsp:nvSpPr>
      <dsp:spPr>
        <a:xfrm>
          <a:off x="553767" y="2636472"/>
          <a:ext cx="1263600" cy="1264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FD49-680C-4519-A5AB-2A690CF0C67C}">
      <dsp:nvSpPr>
        <dsp:cNvPr id="0" name=""/>
        <dsp:cNvSpPr/>
      </dsp:nvSpPr>
      <dsp:spPr>
        <a:xfrm>
          <a:off x="772000" y="3072958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Test</a:t>
          </a:r>
          <a:endParaRPr lang="en-US" sz="2400" kern="1200"/>
        </a:p>
      </dsp:txBody>
      <dsp:txXfrm>
        <a:off x="772000" y="3072958"/>
        <a:ext cx="820788" cy="410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2BAC-1B1F-4B5E-A63B-452960FAAEFF}">
      <dsp:nvSpPr>
        <dsp:cNvPr id="0" name=""/>
        <dsp:cNvSpPr/>
      </dsp:nvSpPr>
      <dsp:spPr>
        <a:xfrm>
          <a:off x="949306" y="256518"/>
          <a:ext cx="1642853" cy="16431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EA27C-CE89-48AC-BDD0-3BBBF80DBF8A}">
      <dsp:nvSpPr>
        <dsp:cNvPr id="0" name=""/>
        <dsp:cNvSpPr/>
      </dsp:nvSpPr>
      <dsp:spPr>
        <a:xfrm>
          <a:off x="1312431" y="849728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Deploy</a:t>
          </a:r>
          <a:endParaRPr lang="en-US" sz="1700" kern="1200"/>
        </a:p>
      </dsp:txBody>
      <dsp:txXfrm>
        <a:off x="1312431" y="849728"/>
        <a:ext cx="912901" cy="456341"/>
      </dsp:txXfrm>
    </dsp:sp>
    <dsp:sp modelId="{8E7FDCBA-4713-4D54-B447-E521A4B80D48}">
      <dsp:nvSpPr>
        <dsp:cNvPr id="0" name=""/>
        <dsp:cNvSpPr/>
      </dsp:nvSpPr>
      <dsp:spPr>
        <a:xfrm>
          <a:off x="493010" y="1200603"/>
          <a:ext cx="1642853" cy="16431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42F27-941B-4F1D-A5B7-2E022A1C074C}">
      <dsp:nvSpPr>
        <dsp:cNvPr id="0" name=""/>
        <dsp:cNvSpPr/>
      </dsp:nvSpPr>
      <dsp:spPr>
        <a:xfrm>
          <a:off x="857985" y="1799274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Operate</a:t>
          </a:r>
          <a:endParaRPr lang="en-US" sz="1700" kern="1200" dirty="0"/>
        </a:p>
      </dsp:txBody>
      <dsp:txXfrm>
        <a:off x="857985" y="1799274"/>
        <a:ext cx="912901" cy="456341"/>
      </dsp:txXfrm>
    </dsp:sp>
    <dsp:sp modelId="{A02E9C1B-DB37-4FAD-8A8E-53D4CCABC011}">
      <dsp:nvSpPr>
        <dsp:cNvPr id="0" name=""/>
        <dsp:cNvSpPr/>
      </dsp:nvSpPr>
      <dsp:spPr>
        <a:xfrm>
          <a:off x="1066234" y="2257664"/>
          <a:ext cx="1411465" cy="14120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37524-E55A-45D6-8C30-3372229D7D7B}">
      <dsp:nvSpPr>
        <dsp:cNvPr id="0" name=""/>
        <dsp:cNvSpPr/>
      </dsp:nvSpPr>
      <dsp:spPr>
        <a:xfrm>
          <a:off x="1314590" y="2750185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Monitor</a:t>
          </a:r>
          <a:endParaRPr lang="en-US" sz="1700" kern="1200"/>
        </a:p>
      </dsp:txBody>
      <dsp:txXfrm>
        <a:off x="1314590" y="2750185"/>
        <a:ext cx="912901" cy="45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F4BA-1CE9-4CDA-89FC-E23C95F4904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5A9ED-6D49-4FA5-B9CE-96F8F573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29CCBC65-E6E1-4F2A-8A06-46A07E7290D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1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for Enterprise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503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Messaging Interface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Messaging interface helps two components interact via message queues</a:t>
            </a:r>
          </a:p>
          <a:p>
            <a:r>
              <a:rPr lang="en-US" altLang="en-US"/>
              <a:t>Message queues serve as a common repository that both senders and receivers have access to</a:t>
            </a:r>
          </a:p>
          <a:p>
            <a:r>
              <a:rPr lang="en-US" altLang="en-US"/>
              <a:t>Messaging interface is asynchronous in nature (“fire and forget”)</a:t>
            </a:r>
          </a:p>
        </p:txBody>
      </p:sp>
    </p:spTree>
    <p:extLst>
      <p:ext uri="{BB962C8B-B14F-4D97-AF65-F5344CB8AC3E}">
        <p14:creationId xmlns:p14="http://schemas.microsoft.com/office/powerpoint/2010/main" val="8263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Callback Interface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Suppose A needs some services from B</a:t>
            </a:r>
          </a:p>
          <a:p>
            <a:r>
              <a:rPr lang="en-US" altLang="en-US" sz="2800"/>
              <a:t>A registers itself with B </a:t>
            </a:r>
          </a:p>
          <a:p>
            <a:r>
              <a:rPr lang="en-US" altLang="en-US" sz="2800"/>
              <a:t>B makes calls to A (instead of the other way around!)</a:t>
            </a:r>
          </a:p>
          <a:p>
            <a:r>
              <a:rPr lang="en-US" altLang="en-US" sz="2800"/>
              <a:t>Can you think of examples?</a:t>
            </a:r>
          </a:p>
          <a:p>
            <a:pPr lvl="1"/>
            <a:r>
              <a:rPr lang="en-US" altLang="en-US" sz="2400"/>
              <a:t>SAX parser</a:t>
            </a:r>
          </a:p>
          <a:p>
            <a:pPr lvl="1"/>
            <a:r>
              <a:rPr lang="en-US" altLang="en-US" sz="2400"/>
              <a:t>All MVC frameworks</a:t>
            </a:r>
          </a:p>
          <a:p>
            <a:r>
              <a:rPr lang="en-US" altLang="en-US" sz="2800"/>
              <a:t>Also referred to as the “Hollywood Principle – You don’t call us, we will call you!”</a:t>
            </a:r>
          </a:p>
        </p:txBody>
      </p:sp>
    </p:spTree>
    <p:extLst>
      <p:ext uri="{BB962C8B-B14F-4D97-AF65-F5344CB8AC3E}">
        <p14:creationId xmlns:p14="http://schemas.microsoft.com/office/powerpoint/2010/main" val="40548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Infrastructure Interface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Infrastructure interface comes into the picture when two components try to interact with each other where one component belongs to an application and another belongs to the underlying software infrastructure</a:t>
            </a:r>
          </a:p>
          <a:p>
            <a:r>
              <a:rPr lang="en-US" altLang="en-US"/>
              <a:t>Can you think of examples?</a:t>
            </a:r>
          </a:p>
          <a:p>
            <a:pPr lvl="1"/>
            <a:r>
              <a:rPr lang="en-US" altLang="en-US"/>
              <a:t>J2EE containers,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9108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Interface Errors</a:t>
            </a:r>
          </a:p>
        </p:txBody>
      </p:sp>
    </p:spTree>
    <p:extLst>
      <p:ext uri="{BB962C8B-B14F-4D97-AF65-F5344CB8AC3E}">
        <p14:creationId xmlns:p14="http://schemas.microsoft.com/office/powerpoint/2010/main" val="22092283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Interface Errors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it comes to software, why is the sum-of-parts (i.e., unit tested modules) does not equal to the whole (i.e., the full system)?</a:t>
            </a:r>
          </a:p>
          <a:p>
            <a:r>
              <a:rPr lang="en-US" altLang="en-US"/>
              <a:t>We will look at various categories of interface errors next</a:t>
            </a:r>
          </a:p>
        </p:txBody>
      </p:sp>
    </p:spTree>
    <p:extLst>
      <p:ext uri="{BB962C8B-B14F-4D97-AF65-F5344CB8AC3E}">
        <p14:creationId xmlns:p14="http://schemas.microsoft.com/office/powerpoint/2010/main" val="2020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Construction Errors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Programmers may overlook interface specifications when coding</a:t>
            </a:r>
          </a:p>
          <a:p>
            <a:pPr lvl="1"/>
            <a:r>
              <a:rPr lang="en-US" altLang="en-US"/>
              <a:t>E.g., C header file may ask ‘int’ and calling function may give ‘float’ (what about vice-versa?)</a:t>
            </a:r>
          </a:p>
          <a:p>
            <a:r>
              <a:rPr lang="en-US" altLang="en-US"/>
              <a:t>Programmers do not have access to the exact interface environment to verify and validate during unit testing</a:t>
            </a:r>
          </a:p>
        </p:txBody>
      </p:sp>
    </p:spTree>
    <p:extLst>
      <p:ext uri="{BB962C8B-B14F-4D97-AF65-F5344CB8AC3E}">
        <p14:creationId xmlns:p14="http://schemas.microsoft.com/office/powerpoint/2010/main" val="1284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Functionality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Caused by implicit assumptions made by the either/both the provider and consumer of an interface</a:t>
            </a:r>
          </a:p>
          <a:p>
            <a:r>
              <a:rPr lang="en-US" altLang="en-US"/>
              <a:t>Requirements document does not sufficiently document the assumptions</a:t>
            </a:r>
          </a:p>
          <a:p>
            <a:r>
              <a:rPr lang="en-US" altLang="en-US"/>
              <a:t>Development team did not pay heed to (i.e., read) the assumptions!</a:t>
            </a:r>
          </a:p>
        </p:txBody>
      </p:sp>
    </p:spTree>
    <p:extLst>
      <p:ext uri="{BB962C8B-B14F-4D97-AF65-F5344CB8AC3E}">
        <p14:creationId xmlns:p14="http://schemas.microsoft.com/office/powerpoint/2010/main" val="29184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Location of Functionality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Disagreement on where (i.e., which module) a specific functionality should be implemented may lead to this problem</a:t>
            </a:r>
          </a:p>
          <a:p>
            <a:pPr lvl="1"/>
            <a:r>
              <a:rPr lang="en-US" altLang="en-US"/>
              <a:t>E.g., validation in Javascript or server side?</a:t>
            </a:r>
          </a:p>
          <a:p>
            <a:r>
              <a:rPr lang="en-US" altLang="en-US"/>
              <a:t>May also be caused by assumptions that do not hold (same example given above)</a:t>
            </a:r>
          </a:p>
        </p:txBody>
      </p:sp>
    </p:spTree>
    <p:extLst>
      <p:ext uri="{BB962C8B-B14F-4D97-AF65-F5344CB8AC3E}">
        <p14:creationId xmlns:p14="http://schemas.microsoft.com/office/powerpoint/2010/main" val="34549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Changing / Adding Functionality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Changing a module or functionality without proper impact analysis</a:t>
            </a:r>
          </a:p>
          <a:p>
            <a:r>
              <a:rPr lang="en-US" altLang="en-US"/>
              <a:t>Slipping in a completely new functionality in the guise of a change!</a:t>
            </a:r>
          </a:p>
        </p:txBody>
      </p:sp>
    </p:spTree>
    <p:extLst>
      <p:ext uri="{BB962C8B-B14F-4D97-AF65-F5344CB8AC3E}">
        <p14:creationId xmlns:p14="http://schemas.microsoft.com/office/powerpoint/2010/main" val="39239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Incorrect Use and Misuse of Interface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Incorrect use: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occurs at the program-level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Procedure parameters are too generic leading errors in proper values being passed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Misuse: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Refers to using an interface for a purpose other than the intended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occurs when integrating with messaging systems</a:t>
            </a:r>
          </a:p>
        </p:txBody>
      </p:sp>
    </p:spTree>
    <p:extLst>
      <p:ext uri="{BB962C8B-B14F-4D97-AF65-F5344CB8AC3E}">
        <p14:creationId xmlns:p14="http://schemas.microsoft.com/office/powerpoint/2010/main" val="32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SDLC view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System Testing </a:t>
            </a:r>
          </a:p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675971"/>
            <a:ext cx="660360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Assuming you have an understanding of these already!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Misunderstanding of Interface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calling module may misunderstand the interface specification of the called module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char *f1( char *s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void f2(){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char *s1 = (char *) malloc(10);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char *s2 = f1(s1);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/* Do something with s1 &amp; s2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free(s1);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free(s2);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 rot="20390895">
            <a:off x="5366022" y="2589491"/>
            <a:ext cx="5492209" cy="3693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What assumptions are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18916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Rigid Data Interfaces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data interface may be very brittle</a:t>
            </a:r>
          </a:p>
          <a:p>
            <a:pPr lvl="1"/>
            <a:r>
              <a:rPr lang="en-US" altLang="en-US"/>
              <a:t>May not be able to cope with even very minor variations in the data stream (e.g., 1.0 vs 1)</a:t>
            </a:r>
          </a:p>
          <a:p>
            <a:r>
              <a:rPr lang="en-US" altLang="en-US"/>
              <a:t>Design may not have foreseen all possible uses of a specific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606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Error Processing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called module may return an error code that the calling module may not be ready to cope with or may be processing it incorrectly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Post-processing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Failure to clean-up after using the interface</a:t>
            </a:r>
          </a:p>
          <a:p>
            <a:r>
              <a:rPr lang="en-US" altLang="en-US"/>
              <a:t>Can you think of examples?</a:t>
            </a:r>
          </a:p>
          <a:p>
            <a:pPr lvl="1"/>
            <a:r>
              <a:rPr lang="en-US" altLang="en-US"/>
              <a:t>Not releasing connections after usage leading to connection pool contention</a:t>
            </a:r>
          </a:p>
          <a:p>
            <a:pPr lvl="1"/>
            <a:r>
              <a:rPr lang="en-US" altLang="en-US"/>
              <a:t>Deleting (or not deleting) files after processing</a:t>
            </a:r>
          </a:p>
          <a:p>
            <a:pPr lvl="1"/>
            <a:r>
              <a:rPr lang="en-US" altLang="en-US"/>
              <a:t>Failure to do log recycling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5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Problems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performance problems surface only during integration testing</a:t>
            </a:r>
          </a:p>
          <a:p>
            <a:r>
              <a:rPr lang="en-US" altLang="en-US"/>
              <a:t>Primarily caused by defects in upstream activities:</a:t>
            </a:r>
          </a:p>
          <a:p>
            <a:pPr lvl="1"/>
            <a:r>
              <a:rPr lang="en-US" altLang="en-US"/>
              <a:t>Not factoring in infrastructure limitations / constraints </a:t>
            </a:r>
          </a:p>
          <a:p>
            <a:pPr lvl="1"/>
            <a:r>
              <a:rPr lang="en-US" altLang="en-US"/>
              <a:t>Assuming infinite bandwidth / CPU / disk space</a:t>
            </a:r>
          </a:p>
        </p:txBody>
      </p:sp>
    </p:spTree>
    <p:extLst>
      <p:ext uri="{BB962C8B-B14F-4D97-AF65-F5344CB8AC3E}">
        <p14:creationId xmlns:p14="http://schemas.microsoft.com/office/powerpoint/2010/main" val="9806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Non-Functional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Non-Functional Testing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Involves product quality factors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Tests product behaviour with respect to user experience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Huge data collected and analyzed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Focus is less on defect detection in code as opposed to defect detection in architecture/design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Requires sound product, design, architecture, analytical skills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Failures usually attributed to design and architecture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Typically done only as part of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055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Non-Functional Testing Lifecycle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</a:t>
            </a:r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5105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Configure</a:t>
            </a:r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7010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Test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8915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Analyze</a:t>
            </a: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3429000" y="2133600"/>
            <a:ext cx="1295400" cy="1219200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Entry</a:t>
            </a:r>
          </a:p>
          <a:p>
            <a:pPr algn="ctr"/>
            <a:r>
              <a:rPr lang="en-US" altLang="en-US"/>
              <a:t>Criteria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8915400" y="4114800"/>
            <a:ext cx="1295400" cy="1219200"/>
          </a:xfrm>
          <a:prstGeom prst="diamond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Exit</a:t>
            </a:r>
          </a:p>
          <a:p>
            <a:pPr algn="ctr"/>
            <a:r>
              <a:rPr lang="en-US" altLang="en-US"/>
              <a:t>Criteria</a:t>
            </a:r>
          </a:p>
        </p:txBody>
      </p:sp>
      <p:cxnSp>
        <p:nvCxnSpPr>
          <p:cNvPr id="118796" name="AutoShape 12"/>
          <p:cNvCxnSpPr>
            <a:cxnSpLocks noChangeShapeType="1"/>
            <a:stCxn id="118788" idx="6"/>
            <a:endCxn id="118794" idx="1"/>
          </p:cNvCxnSpPr>
          <p:nvPr/>
        </p:nvCxnSpPr>
        <p:spPr bwMode="auto">
          <a:xfrm>
            <a:off x="2971800" y="2743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7" name="AutoShape 13"/>
          <p:cNvCxnSpPr>
            <a:cxnSpLocks noChangeShapeType="1"/>
            <a:stCxn id="118794" idx="3"/>
            <a:endCxn id="118789" idx="2"/>
          </p:cNvCxnSpPr>
          <p:nvPr/>
        </p:nvCxnSpPr>
        <p:spPr bwMode="auto">
          <a:xfrm>
            <a:off x="4724400" y="2743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8" name="AutoShape 14"/>
          <p:cNvCxnSpPr>
            <a:cxnSpLocks noChangeShapeType="1"/>
            <a:stCxn id="118789" idx="6"/>
            <a:endCxn id="118790" idx="2"/>
          </p:cNvCxnSpPr>
          <p:nvPr/>
        </p:nvCxnSpPr>
        <p:spPr bwMode="auto">
          <a:xfrm>
            <a:off x="6400800" y="2743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9" name="AutoShape 15"/>
          <p:cNvCxnSpPr>
            <a:cxnSpLocks noChangeShapeType="1"/>
            <a:stCxn id="118790" idx="6"/>
            <a:endCxn id="118791" idx="2"/>
          </p:cNvCxnSpPr>
          <p:nvPr/>
        </p:nvCxnSpPr>
        <p:spPr bwMode="auto">
          <a:xfrm>
            <a:off x="8305800" y="2743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0" name="AutoShape 16"/>
          <p:cNvCxnSpPr>
            <a:cxnSpLocks noChangeShapeType="1"/>
            <a:stCxn id="118791" idx="4"/>
            <a:endCxn id="118795" idx="0"/>
          </p:cNvCxnSpPr>
          <p:nvPr/>
        </p:nvCxnSpPr>
        <p:spPr bwMode="auto">
          <a:xfrm>
            <a:off x="9563100" y="3200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AutoShape 17"/>
          <p:cNvCxnSpPr>
            <a:cxnSpLocks noChangeShapeType="1"/>
            <a:stCxn id="118795" idx="1"/>
            <a:endCxn id="118789" idx="4"/>
          </p:cNvCxnSpPr>
          <p:nvPr/>
        </p:nvCxnSpPr>
        <p:spPr bwMode="auto">
          <a:xfrm rot="10800000">
            <a:off x="5753100" y="3200400"/>
            <a:ext cx="3162300" cy="152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12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382032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Objectives of Scalability Testing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out the capability of the product to grow to increasing needs (“scale”)</a:t>
            </a:r>
          </a:p>
          <a:p>
            <a:r>
              <a:rPr lang="en-US" altLang="en-US"/>
              <a:t>Helps us identify the maximum capability of a given configuration</a:t>
            </a:r>
          </a:p>
          <a:p>
            <a:r>
              <a:rPr lang="en-US" altLang="en-US"/>
              <a:t>Does NOT end when the requirements are met!</a:t>
            </a:r>
          </a:p>
          <a:p>
            <a:pPr lvl="1"/>
            <a:r>
              <a:rPr lang="en-US" altLang="en-US"/>
              <a:t>Testing continues till maximum capability is identified</a:t>
            </a:r>
          </a:p>
        </p:txBody>
      </p:sp>
    </p:spTree>
    <p:extLst>
      <p:ext uri="{BB962C8B-B14F-4D97-AF65-F5344CB8AC3E}">
        <p14:creationId xmlns:p14="http://schemas.microsoft.com/office/powerpoint/2010/main" val="2369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considerations for Enterprise S/W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Non-Functional Testing</a:t>
            </a:r>
          </a:p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675971"/>
            <a:ext cx="32565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Focus of the session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Perspectives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Perspective #1</a:t>
            </a:r>
          </a:p>
          <a:p>
            <a:pPr lvl="1"/>
            <a:r>
              <a:rPr lang="en-US" altLang="en-US"/>
              <a:t>Given a configuration what is the maximum capability of that configuration?</a:t>
            </a:r>
          </a:p>
          <a:p>
            <a:r>
              <a:rPr lang="en-US" altLang="en-US"/>
              <a:t>Perspective #2</a:t>
            </a:r>
          </a:p>
          <a:p>
            <a:pPr lvl="1"/>
            <a:r>
              <a:rPr lang="en-US" altLang="en-US"/>
              <a:t>Does the capability keep increasing when the resources needed keep increasing (and vice versa?)</a:t>
            </a:r>
          </a:p>
        </p:txBody>
      </p:sp>
    </p:spTree>
    <p:extLst>
      <p:ext uri="{BB962C8B-B14F-4D97-AF65-F5344CB8AC3E}">
        <p14:creationId xmlns:p14="http://schemas.microsoft.com/office/powerpoint/2010/main" val="393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Issue Symptoms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Each scalability parameter maps to some kind of a system resource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Resource requirements increase exponentially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System requires a lot of tinkering to make it scale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Different tests may reveal different symptoms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 multiple scenarios are needed to test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5132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Stress Testing</a:t>
            </a:r>
          </a:p>
        </p:txBody>
      </p:sp>
    </p:spTree>
    <p:extLst>
      <p:ext uri="{BB962C8B-B14F-4D97-AF65-F5344CB8AC3E}">
        <p14:creationId xmlns:p14="http://schemas.microsoft.com/office/powerpoint/2010/main" val="4259286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 of Stress Testing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Evaluate the system BEYOND the limits of specified requirements or resources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find out how the product degrades under extreme “unplanned” conditions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deals with external environment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CPU hogging by some other process</a:t>
            </a:r>
          </a:p>
        </p:txBody>
      </p:sp>
    </p:spTree>
    <p:extLst>
      <p:ext uri="{BB962C8B-B14F-4D97-AF65-F5344CB8AC3E}">
        <p14:creationId xmlns:p14="http://schemas.microsoft.com/office/powerpoint/2010/main" val="20031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Key Outcomes of Stress Testing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is the stress point reached beyond which failures show up?</a:t>
            </a:r>
          </a:p>
          <a:p>
            <a:pPr lvl="1"/>
            <a:r>
              <a:rPr lang="en-US" altLang="en-US"/>
              <a:t>We are generally not interested in tracking specific parameters like in Scalability Testing</a:t>
            </a:r>
          </a:p>
          <a:p>
            <a:pPr lvl="1"/>
            <a:r>
              <a:rPr lang="en-US" altLang="en-US"/>
              <a:t>Aim is to look at the system as a whole</a:t>
            </a:r>
          </a:p>
          <a:p>
            <a:r>
              <a:rPr lang="en-US" altLang="en-US"/>
              <a:t>How quickly does the system recover once the stress is removed?</a:t>
            </a:r>
          </a:p>
        </p:txBody>
      </p:sp>
    </p:spTree>
    <p:extLst>
      <p:ext uri="{BB962C8B-B14F-4D97-AF65-F5344CB8AC3E}">
        <p14:creationId xmlns:p14="http://schemas.microsoft.com/office/powerpoint/2010/main" val="38293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6750654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testing is concerned with the responsiveness of the system to various actions performed on the system</a:t>
            </a:r>
          </a:p>
          <a:p>
            <a:r>
              <a:rPr lang="en-US" altLang="en-US"/>
              <a:t>The result of end-to-end operations is the general scope of performance testing</a:t>
            </a:r>
          </a:p>
          <a:p>
            <a:r>
              <a:rPr lang="en-US" altLang="en-US"/>
              <a:t>May need sub-system level testing for the purpose of debugging</a:t>
            </a:r>
          </a:p>
        </p:txBody>
      </p:sp>
    </p:spTree>
    <p:extLst>
      <p:ext uri="{BB962C8B-B14F-4D97-AF65-F5344CB8AC3E}">
        <p14:creationId xmlns:p14="http://schemas.microsoft.com/office/powerpoint/2010/main" val="5542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Triggers for Performance Testing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Pro-active</a:t>
            </a:r>
          </a:p>
          <a:p>
            <a:pPr lvl="1"/>
            <a:r>
              <a:rPr lang="en-US" altLang="en-US"/>
              <a:t>As part of the planned activity within the SDLC</a:t>
            </a:r>
          </a:p>
          <a:p>
            <a:pPr lvl="1"/>
            <a:r>
              <a:rPr lang="en-US" altLang="en-US"/>
              <a:t>Generally guided by some high level performance requirements (may be vague)</a:t>
            </a:r>
          </a:p>
          <a:p>
            <a:r>
              <a:rPr lang="en-US" altLang="en-US"/>
              <a:t>Re-active</a:t>
            </a:r>
          </a:p>
          <a:p>
            <a:pPr lvl="1"/>
            <a:r>
              <a:rPr lang="en-US" altLang="en-US"/>
              <a:t>Specific performance issues arise</a:t>
            </a:r>
          </a:p>
          <a:p>
            <a:pPr lvl="1"/>
            <a:r>
              <a:rPr lang="en-US" altLang="en-US"/>
              <a:t>Done on if needed</a:t>
            </a:r>
          </a:p>
        </p:txBody>
      </p:sp>
    </p:spTree>
    <p:extLst>
      <p:ext uri="{BB962C8B-B14F-4D97-AF65-F5344CB8AC3E}">
        <p14:creationId xmlns:p14="http://schemas.microsoft.com/office/powerpoint/2010/main" val="4207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Parameters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is characterized by many parameters (explained in subsequent slides)</a:t>
            </a:r>
          </a:p>
          <a:p>
            <a:r>
              <a:rPr lang="en-US" altLang="en-US"/>
              <a:t>The nature of each of these parameters determine the type of performance testing to be done</a:t>
            </a:r>
          </a:p>
          <a:p>
            <a:r>
              <a:rPr lang="en-US" altLang="en-US"/>
              <a:t>These parameters also determine the kind of tools needed</a:t>
            </a:r>
          </a:p>
        </p:txBody>
      </p:sp>
    </p:spTree>
    <p:extLst>
      <p:ext uri="{BB962C8B-B14F-4D97-AF65-F5344CB8AC3E}">
        <p14:creationId xmlns:p14="http://schemas.microsoft.com/office/powerpoint/2010/main" val="933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Perf. Parameter - Throughput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number of requests / business transactions processed in a specified duration of time</a:t>
            </a:r>
          </a:p>
          <a:p>
            <a:r>
              <a:rPr lang="en-US" altLang="en-US"/>
              <a:t>Throughput increases as the user activity increases in the system</a:t>
            </a:r>
          </a:p>
          <a:p>
            <a:r>
              <a:rPr lang="en-US" altLang="en-US"/>
              <a:t>….Until certain point after which throughput begins to degrade</a:t>
            </a:r>
          </a:p>
          <a:p>
            <a:r>
              <a:rPr lang="en-US" altLang="en-US"/>
              <a:t>….resulting in “performance problem”</a:t>
            </a:r>
          </a:p>
        </p:txBody>
      </p:sp>
    </p:spTree>
    <p:extLst>
      <p:ext uri="{BB962C8B-B14F-4D97-AF65-F5344CB8AC3E}">
        <p14:creationId xmlns:p14="http://schemas.microsoft.com/office/powerpoint/2010/main" val="31435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Integration </a:t>
            </a:r>
            <a:r>
              <a:rPr lang="en-US" altLang="en-US" dirty="0"/>
              <a:t>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Throughput trend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 flipV="1">
            <a:off x="4114800" y="1752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4114800" y="4267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Freeform 10"/>
          <p:cNvSpPr>
            <a:spLocks/>
          </p:cNvSpPr>
          <p:nvPr/>
        </p:nvSpPr>
        <p:spPr bwMode="auto">
          <a:xfrm>
            <a:off x="4114800" y="2006600"/>
            <a:ext cx="4648200" cy="2260600"/>
          </a:xfrm>
          <a:custGeom>
            <a:avLst/>
            <a:gdLst>
              <a:gd name="T0" fmla="*/ 0 w 1968"/>
              <a:gd name="T1" fmla="*/ 1424 h 1424"/>
              <a:gd name="T2" fmla="*/ 1008 w 1968"/>
              <a:gd name="T3" fmla="*/ 176 h 1424"/>
              <a:gd name="T4" fmla="*/ 1968 w 1968"/>
              <a:gd name="T5" fmla="*/ 368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424">
                <a:moveTo>
                  <a:pt x="0" y="1424"/>
                </a:moveTo>
                <a:cubicBezTo>
                  <a:pt x="340" y="888"/>
                  <a:pt x="680" y="352"/>
                  <a:pt x="1008" y="176"/>
                </a:cubicBezTo>
                <a:cubicBezTo>
                  <a:pt x="1336" y="0"/>
                  <a:pt x="1652" y="184"/>
                  <a:pt x="1968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70866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248400" y="2743200"/>
            <a:ext cx="2056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Saturation point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2574925" y="2627313"/>
            <a:ext cx="1527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Throughput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6308726" y="4433888"/>
            <a:ext cx="12763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User load</a:t>
            </a:r>
          </a:p>
        </p:txBody>
      </p:sp>
    </p:spTree>
    <p:extLst>
      <p:ext uri="{BB962C8B-B14F-4D97-AF65-F5344CB8AC3E}">
        <p14:creationId xmlns:p14="http://schemas.microsoft.com/office/powerpoint/2010/main" val="20159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 Parameter – Response Time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time interval between the point of request to the first response received from the product</a:t>
            </a:r>
          </a:p>
          <a:p>
            <a:r>
              <a:rPr lang="en-US" altLang="en-US"/>
              <a:t>While throughput indicates the total number requests processed in a unit time, response time indicates the time taken by each of those requests</a:t>
            </a:r>
          </a:p>
        </p:txBody>
      </p:sp>
    </p:spTree>
    <p:extLst>
      <p:ext uri="{BB962C8B-B14F-4D97-AF65-F5344CB8AC3E}">
        <p14:creationId xmlns:p14="http://schemas.microsoft.com/office/powerpoint/2010/main" val="6862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Time Factors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Response time delays may not be attributable to the product alone</a:t>
            </a:r>
          </a:p>
          <a:p>
            <a:r>
              <a:rPr lang="en-US" altLang="en-US"/>
              <a:t>Environmental factors play a role too (as discussed in the next slide)</a:t>
            </a:r>
          </a:p>
          <a:p>
            <a:r>
              <a:rPr lang="en-US" altLang="en-US"/>
              <a:t>These factors become critical especially in multi-tier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6952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 Parameter - Latency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Latency is a separate performance parameter that captures delays introduced by specific components of the infrastructure</a:t>
            </a:r>
          </a:p>
          <a:p>
            <a:r>
              <a:rPr lang="en-US" altLang="en-US"/>
              <a:t>Many latencies may be contributing to a specific response time issue</a:t>
            </a:r>
          </a:p>
          <a:p>
            <a:r>
              <a:rPr lang="en-US" altLang="en-US"/>
              <a:t>Latencies play a critical role in multi-tier and/or distributed applications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Latency Example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422526" y="4230688"/>
            <a:ext cx="73532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Network Latency 		= N1 + N2 + N3 + N4</a:t>
            </a:r>
          </a:p>
          <a:p>
            <a:r>
              <a:rPr lang="en-US" altLang="en-US" sz="2400"/>
              <a:t>LAN Latency 		= N2</a:t>
            </a:r>
          </a:p>
          <a:p>
            <a:r>
              <a:rPr lang="en-US" altLang="en-US" sz="2400"/>
              <a:t>Internet Latency 		= N1 + N4</a:t>
            </a:r>
          </a:p>
          <a:p>
            <a:r>
              <a:rPr lang="en-US" altLang="en-US" sz="2400"/>
              <a:t>Database Latency 		= A2</a:t>
            </a:r>
          </a:p>
          <a:p>
            <a:r>
              <a:rPr lang="en-US" altLang="en-US" sz="2400"/>
              <a:t>Application Latency 		= A1 + A3</a:t>
            </a:r>
          </a:p>
          <a:p>
            <a:endParaRPr lang="en-US" altLang="en-US" sz="2400"/>
          </a:p>
        </p:txBody>
      </p:sp>
      <p:grpSp>
        <p:nvGrpSpPr>
          <p:cNvPr id="140295" name="Group 7"/>
          <p:cNvGrpSpPr>
            <a:grpSpLocks/>
          </p:cNvGrpSpPr>
          <p:nvPr/>
        </p:nvGrpSpPr>
        <p:grpSpPr bwMode="auto">
          <a:xfrm>
            <a:off x="1981200" y="1371600"/>
            <a:ext cx="7869238" cy="2319338"/>
            <a:chOff x="288" y="864"/>
            <a:chExt cx="4957" cy="1461"/>
          </a:xfrm>
        </p:grpSpPr>
        <p:pic>
          <p:nvPicPr>
            <p:cNvPr id="140292" name="Picture 4" descr="scan00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64"/>
              <a:ext cx="4957" cy="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3840" y="1401"/>
              <a:ext cx="34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7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Source of Performance Requirements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Relative to previous release of the same product</a:t>
            </a:r>
          </a:p>
          <a:p>
            <a:r>
              <a:rPr lang="en-US" altLang="en-US"/>
              <a:t>Relative to competitive products</a:t>
            </a:r>
          </a:p>
          <a:p>
            <a:r>
              <a:rPr lang="en-US" altLang="en-US"/>
              <a:t>Derived from actual business need</a:t>
            </a:r>
          </a:p>
          <a:p>
            <a:r>
              <a:rPr lang="en-US" altLang="en-US"/>
              <a:t>Derived from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26776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Graceful Degradation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the load increases, fall in performance is “expected”</a:t>
            </a:r>
          </a:p>
          <a:p>
            <a:r>
              <a:rPr lang="en-US" altLang="en-US"/>
              <a:t>The tolerance level of this drop in performance is denoted by “graceful performance degradation”</a:t>
            </a:r>
          </a:p>
          <a:p>
            <a:r>
              <a:rPr lang="en-US" altLang="en-US"/>
              <a:t>What constitutes “graceful degradation” is most often left out of the requirements!</a:t>
            </a:r>
          </a:p>
        </p:txBody>
      </p:sp>
    </p:spTree>
    <p:extLst>
      <p:ext uri="{BB962C8B-B14F-4D97-AF65-F5344CB8AC3E}">
        <p14:creationId xmlns:p14="http://schemas.microsoft.com/office/powerpoint/2010/main" val="36932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Other Types of Testing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Types</a:t>
            </a:r>
            <a:endParaRPr lang="en-US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Alpha / Beta Testing</a:t>
            </a:r>
          </a:p>
          <a:p>
            <a:r>
              <a:rPr lang="en-US" altLang="en-US" dirty="0" smtClean="0"/>
              <a:t>Certification for </a:t>
            </a:r>
            <a:r>
              <a:rPr lang="en-US" altLang="en-US" dirty="0" err="1" smtClean="0"/>
              <a:t>Compilance</a:t>
            </a:r>
            <a:endParaRPr lang="en-US" altLang="en-US" dirty="0" smtClean="0"/>
          </a:p>
          <a:p>
            <a:r>
              <a:rPr lang="en-US" altLang="en-US" dirty="0" smtClean="0"/>
              <a:t>Deployment Testing</a:t>
            </a:r>
          </a:p>
          <a:p>
            <a:pPr lvl="1"/>
            <a:r>
              <a:rPr lang="en-US" altLang="en-US" dirty="0"/>
              <a:t>Offsite deployment</a:t>
            </a:r>
          </a:p>
          <a:p>
            <a:pPr lvl="2"/>
            <a:r>
              <a:rPr lang="en-US" altLang="en-US" dirty="0"/>
              <a:t>Done as part of system testing</a:t>
            </a:r>
          </a:p>
          <a:p>
            <a:pPr lvl="1"/>
            <a:r>
              <a:rPr lang="en-US" altLang="en-US" dirty="0"/>
              <a:t>Onsite deployment</a:t>
            </a:r>
          </a:p>
          <a:p>
            <a:pPr lvl="2"/>
            <a:r>
              <a:rPr lang="en-US" altLang="en-US" dirty="0"/>
              <a:t>Generally NOT done as part of System Testing</a:t>
            </a:r>
          </a:p>
          <a:p>
            <a:pPr lvl="2"/>
            <a:r>
              <a:rPr lang="en-US" altLang="en-US" dirty="0"/>
              <a:t>Generally done during UAT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34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Defect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the context with an understanding of the need for integration testing</a:t>
            </a:r>
          </a:p>
          <a:p>
            <a:r>
              <a:rPr lang="en-US" altLang="en-US"/>
              <a:t>Learn about the various types of interfaces that can exist between components</a:t>
            </a:r>
          </a:p>
          <a:p>
            <a:r>
              <a:rPr lang="en-US" altLang="en-US"/>
              <a:t>Discuss a few categories of integration errors</a:t>
            </a:r>
          </a:p>
        </p:txBody>
      </p:sp>
    </p:spTree>
    <p:extLst>
      <p:ext uri="{BB962C8B-B14F-4D97-AF65-F5344CB8AC3E}">
        <p14:creationId xmlns:p14="http://schemas.microsoft.com/office/powerpoint/2010/main" val="28083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4267200" y="2286000"/>
            <a:ext cx="17526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Test Execution</a:t>
            </a: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2057400" y="1143000"/>
            <a:ext cx="17526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Test Planning</a:t>
            </a:r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6400800" y="3429000"/>
            <a:ext cx="17526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Result Logging</a:t>
            </a:r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8382000" y="4876800"/>
            <a:ext cx="2286000" cy="1447800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Defect Management</a:t>
            </a:r>
          </a:p>
        </p:txBody>
      </p:sp>
      <p:cxnSp>
        <p:nvCxnSpPr>
          <p:cNvPr id="119817" name="AutoShape 9"/>
          <p:cNvCxnSpPr>
            <a:cxnSpLocks noChangeShapeType="1"/>
            <a:stCxn id="119814" idx="6"/>
            <a:endCxn id="119813" idx="0"/>
          </p:cNvCxnSpPr>
          <p:nvPr/>
        </p:nvCxnSpPr>
        <p:spPr bwMode="auto">
          <a:xfrm>
            <a:off x="3810000" y="1866900"/>
            <a:ext cx="1333500" cy="4191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8" name="AutoShape 10"/>
          <p:cNvCxnSpPr>
            <a:cxnSpLocks noChangeShapeType="1"/>
            <a:stCxn id="119813" idx="6"/>
            <a:endCxn id="119815" idx="0"/>
          </p:cNvCxnSpPr>
          <p:nvPr/>
        </p:nvCxnSpPr>
        <p:spPr bwMode="auto">
          <a:xfrm>
            <a:off x="6019800" y="3009900"/>
            <a:ext cx="1257300" cy="4191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9" name="AutoShape 11"/>
          <p:cNvCxnSpPr>
            <a:cxnSpLocks noChangeShapeType="1"/>
            <a:stCxn id="119815" idx="6"/>
            <a:endCxn id="119816" idx="0"/>
          </p:cNvCxnSpPr>
          <p:nvPr/>
        </p:nvCxnSpPr>
        <p:spPr bwMode="auto">
          <a:xfrm>
            <a:off x="8153400" y="4152900"/>
            <a:ext cx="1371600" cy="723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0" name="AutoShape 12"/>
          <p:cNvCxnSpPr>
            <a:cxnSpLocks noChangeShapeType="1"/>
            <a:stCxn id="119816" idx="2"/>
            <a:endCxn id="119813" idx="4"/>
          </p:cNvCxnSpPr>
          <p:nvPr/>
        </p:nvCxnSpPr>
        <p:spPr bwMode="auto">
          <a:xfrm rot="10800000">
            <a:off x="5143500" y="3733800"/>
            <a:ext cx="3238500" cy="1866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1" name="AutoShape 13"/>
          <p:cNvCxnSpPr>
            <a:cxnSpLocks noChangeShapeType="1"/>
            <a:stCxn id="119816" idx="2"/>
            <a:endCxn id="119814" idx="4"/>
          </p:cNvCxnSpPr>
          <p:nvPr/>
        </p:nvCxnSpPr>
        <p:spPr bwMode="auto">
          <a:xfrm rot="10800000">
            <a:off x="2933700" y="2590800"/>
            <a:ext cx="5448300" cy="3009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114801" y="1447800"/>
            <a:ext cx="2858539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Test Cases + Test Data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6248400" y="2590800"/>
            <a:ext cx="1447832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Test Result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458200" y="3733800"/>
            <a:ext cx="1074268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29243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Defect Priority and Severity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Critical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Testing should not progress until this is fixed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subset of the system functionality is unusable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Medium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impact on overall testing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be resolved whenever possible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219201"/>
            <a:ext cx="4114800" cy="4906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Critical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Impact is very high; no work around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Fundamental functionality is impacted but workaround exists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Medium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Does not impact any fundamental functionality and a work around exists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Problem involves a cosmetic feature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981200" y="852488"/>
            <a:ext cx="4038600" cy="36671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>
                <a:solidFill>
                  <a:schemeClr val="bg1"/>
                </a:solidFill>
              </a:rPr>
              <a:t>Priority – How soon?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6172200" y="852488"/>
            <a:ext cx="4114800" cy="366712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>
                <a:solidFill>
                  <a:schemeClr val="bg1"/>
                </a:solidFill>
              </a:rPr>
              <a:t>Severity – How critical?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2000251" y="6208713"/>
            <a:ext cx="9660145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Severity remains fixed but priority may keep changing based on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877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Defect States</a:t>
            </a:r>
          </a:p>
        </p:txBody>
      </p:sp>
      <p:graphicFrame>
        <p:nvGraphicFramePr>
          <p:cNvPr id="116806" name="Group 70"/>
          <p:cNvGraphicFramePr>
            <a:graphicFrameLocks noGrp="1"/>
          </p:cNvGraphicFramePr>
          <p:nvPr/>
        </p:nvGraphicFramePr>
        <p:xfrm>
          <a:off x="2133600" y="1219200"/>
          <a:ext cx="8077200" cy="5483226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2599913029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668789435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091054"/>
                  </a:ext>
                </a:extLst>
              </a:tr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020245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Shelved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958233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Duplicate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06350"/>
                  </a:ext>
                </a:extLst>
              </a:tr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Irreproducible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194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Wait</a:t>
                      </a:r>
                      <a:endParaRPr kumimoji="0" lang="en-US" altLang="en-US" sz="6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990000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336600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Postponed</a:t>
                      </a:r>
                      <a:endParaRPr kumimoji="0" lang="en-US" altLang="en-US" sz="6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8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Pareto Analysis</a:t>
            </a:r>
          </a:p>
        </p:txBody>
      </p:sp>
      <p:sp>
        <p:nvSpPr>
          <p:cNvPr id="125053" name="Text Box 125"/>
          <p:cNvSpPr txBox="1">
            <a:spLocks noChangeArrowheads="1"/>
          </p:cNvSpPr>
          <p:nvPr/>
        </p:nvSpPr>
        <p:spPr bwMode="auto">
          <a:xfrm>
            <a:off x="1752600" y="6400800"/>
            <a:ext cx="5679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Note: There are usually about 10 fix categories</a:t>
            </a:r>
          </a:p>
        </p:txBody>
      </p:sp>
      <p:pic>
        <p:nvPicPr>
          <p:cNvPr id="125208" name="Picture 2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6324600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5209" name="Object 281"/>
          <p:cNvGraphicFramePr>
            <a:graphicFrameLocks noChangeAspect="1"/>
          </p:cNvGraphicFramePr>
          <p:nvPr/>
        </p:nvGraphicFramePr>
        <p:xfrm>
          <a:off x="1752600" y="838200"/>
          <a:ext cx="8534400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6581851" imgH="2800502" progId="Excel.Chart.8">
                  <p:embed/>
                </p:oleObj>
              </mc:Choice>
              <mc:Fallback>
                <p:oleObj name="Chart" r:id="rId4" imgW="6581851" imgH="2800502" progId="Excel.Chart.8">
                  <p:embed/>
                  <p:pic>
                    <p:nvPicPr>
                      <p:cNvPr id="125209" name="Object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8534400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CI/CD – The Full-Stack Way!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CI/CD Pipeline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82469"/>
              </p:ext>
            </p:extLst>
          </p:nvPr>
        </p:nvGraphicFramePr>
        <p:xfrm>
          <a:off x="1746620" y="1660548"/>
          <a:ext cx="2777253" cy="390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969973"/>
              </p:ext>
            </p:extLst>
          </p:nvPr>
        </p:nvGraphicFramePr>
        <p:xfrm>
          <a:off x="7170233" y="1660547"/>
          <a:ext cx="3085170" cy="392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1746620" y="5565340"/>
            <a:ext cx="8508783" cy="72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Continuous Integration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6871" y="738294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DEV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38031" y="733605"/>
            <a:ext cx="1949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OPS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06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more testing in Enterprise Software than just ensuring that correctness of functionality</a:t>
            </a:r>
          </a:p>
          <a:p>
            <a:r>
              <a:rPr lang="en-US" dirty="0" smtClean="0"/>
              <a:t>Testing in enterprise setting is not a one-time activity</a:t>
            </a:r>
          </a:p>
          <a:p>
            <a:r>
              <a:rPr lang="en-US" dirty="0" smtClean="0"/>
              <a:t>Adopting automation is of paramount importance in enterprise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Types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766767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Understand the various types of interfaces that can exist amongst modules and sub-systems of a system</a:t>
            </a:r>
          </a:p>
          <a:p>
            <a:r>
              <a:rPr lang="en-US" altLang="en-US"/>
              <a:t>Discuss the various types of integration testing that may be relevant to specific types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1780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Interface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Application interface exists between modules and components within the same software application</a:t>
            </a:r>
          </a:p>
          <a:p>
            <a:r>
              <a:rPr lang="en-US" altLang="en-US" sz="2800"/>
              <a:t>Communication across this interface is usually synchronous (but can be asynchronous too)</a:t>
            </a:r>
          </a:p>
          <a:p>
            <a:r>
              <a:rPr lang="en-US" altLang="en-US" sz="2800"/>
              <a:t>The interface is usually accessed locally (but can be exposed remotely too)</a:t>
            </a:r>
          </a:p>
          <a:p>
            <a:r>
              <a:rPr lang="en-US" altLang="en-US" sz="2800"/>
              <a:t>This is the most natural form of interface and is generally quite robust (Why?)</a:t>
            </a:r>
          </a:p>
        </p:txBody>
      </p:sp>
    </p:spTree>
    <p:extLst>
      <p:ext uri="{BB962C8B-B14F-4D97-AF65-F5344CB8AC3E}">
        <p14:creationId xmlns:p14="http://schemas.microsoft.com/office/powerpoint/2010/main" val="2648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Interface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interface can exist between components belonging to two different applications</a:t>
            </a:r>
          </a:p>
          <a:p>
            <a:r>
              <a:rPr lang="en-US" altLang="en-US"/>
              <a:t>Data interfaces are usually asynchronous in nature (e.g., file upload)</a:t>
            </a:r>
          </a:p>
          <a:p>
            <a:r>
              <a:rPr lang="en-US" altLang="en-US"/>
              <a:t>The two components are not concerned with the internal working / technology / location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3922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theme/theme1.xml><?xml version="1.0" encoding="utf-8"?>
<a:theme xmlns:a="http://schemas.openxmlformats.org/drawingml/2006/main" name="iiit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itb_theme" id="{6CCB6F67-7982-4577-8E4A-D27C73B66BF5}" vid="{BEFD8337-1073-4293-BFCF-277695103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iiitb_theme</Template>
  <TotalTime>256</TotalTime>
  <Words>1683</Words>
  <Application>Microsoft Office PowerPoint</Application>
  <PresentationFormat>Widescreen</PresentationFormat>
  <Paragraphs>270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Verdana</vt:lpstr>
      <vt:lpstr>iiitb_theme</vt:lpstr>
      <vt:lpstr>Microsoft Office Excel Chart</vt:lpstr>
      <vt:lpstr>Software Testing for Enterprise Software</vt:lpstr>
      <vt:lpstr>Classical SDLC view of testing</vt:lpstr>
      <vt:lpstr>Extra considerations for Enterprise S/W</vt:lpstr>
      <vt:lpstr>Integration Testing</vt:lpstr>
      <vt:lpstr>Objectives</vt:lpstr>
      <vt:lpstr>Types of Interfaces</vt:lpstr>
      <vt:lpstr>Objectives</vt:lpstr>
      <vt:lpstr>Application Interface</vt:lpstr>
      <vt:lpstr>Data Interface</vt:lpstr>
      <vt:lpstr>Messaging Interface</vt:lpstr>
      <vt:lpstr>Callback Interface</vt:lpstr>
      <vt:lpstr>Infrastructure Interface</vt:lpstr>
      <vt:lpstr>Interface Errors</vt:lpstr>
      <vt:lpstr>Classes of Interface Errors</vt:lpstr>
      <vt:lpstr>Construction Errors</vt:lpstr>
      <vt:lpstr>Inadequate Functionality</vt:lpstr>
      <vt:lpstr>Location of Functionality</vt:lpstr>
      <vt:lpstr>Changing / Adding Functionality</vt:lpstr>
      <vt:lpstr>Incorrect Use and Misuse of Interface</vt:lpstr>
      <vt:lpstr>Misunderstanding of Interface</vt:lpstr>
      <vt:lpstr>Rigid Data Interfaces</vt:lpstr>
      <vt:lpstr>Inadequate Error Processing</vt:lpstr>
      <vt:lpstr>Inadequate Post-processing</vt:lpstr>
      <vt:lpstr>Performance Problems</vt:lpstr>
      <vt:lpstr>Non-Functional Testing</vt:lpstr>
      <vt:lpstr>Non-Functional Testing</vt:lpstr>
      <vt:lpstr>Non-Functional Testing Lifecycle</vt:lpstr>
      <vt:lpstr>Scalability Testing</vt:lpstr>
      <vt:lpstr>Objectives of Scalability Testing</vt:lpstr>
      <vt:lpstr>Scalability Perspectives</vt:lpstr>
      <vt:lpstr>Scalability Issue Symptoms</vt:lpstr>
      <vt:lpstr>Stress Testing</vt:lpstr>
      <vt:lpstr>Objectives of Stress Testing</vt:lpstr>
      <vt:lpstr>Key Outcomes of Stress Testing</vt:lpstr>
      <vt:lpstr>Performance Testing</vt:lpstr>
      <vt:lpstr>Overview</vt:lpstr>
      <vt:lpstr>Triggers for Performance Testing</vt:lpstr>
      <vt:lpstr>Performance Parameters</vt:lpstr>
      <vt:lpstr>Perf. Parameter - Throughput</vt:lpstr>
      <vt:lpstr>Throughput trend</vt:lpstr>
      <vt:lpstr>Perf Parameter – Response Time</vt:lpstr>
      <vt:lpstr>Response Time Factors</vt:lpstr>
      <vt:lpstr>Perf Parameter - Latency</vt:lpstr>
      <vt:lpstr>Latency Example</vt:lpstr>
      <vt:lpstr>Source of Performance Requirements</vt:lpstr>
      <vt:lpstr>Graceful Degradation</vt:lpstr>
      <vt:lpstr>Other Types of Testing</vt:lpstr>
      <vt:lpstr>Other Types</vt:lpstr>
      <vt:lpstr>Defect Management</vt:lpstr>
      <vt:lpstr>The Big Picture</vt:lpstr>
      <vt:lpstr>Defect Priority and Severity</vt:lpstr>
      <vt:lpstr>Defect States</vt:lpstr>
      <vt:lpstr>Example Pareto Analysis</vt:lpstr>
      <vt:lpstr>CI/CD – The Full-Stack Way!</vt:lpstr>
      <vt:lpstr>Elements of CI/CD Pipeline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for Enterprise Software</dc:title>
  <dc:creator>PROF-RC-WIN-PC</dc:creator>
  <cp:lastModifiedBy>PROF-RC-WIN-PC</cp:lastModifiedBy>
  <cp:revision>11</cp:revision>
  <dcterms:created xsi:type="dcterms:W3CDTF">2020-12-16T08:45:38Z</dcterms:created>
  <dcterms:modified xsi:type="dcterms:W3CDTF">2020-12-16T13:02:11Z</dcterms:modified>
</cp:coreProperties>
</file>