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59" r:id="rId6"/>
    <p:sldId id="270" r:id="rId7"/>
    <p:sldId id="272" r:id="rId8"/>
    <p:sldId id="265" r:id="rId9"/>
    <p:sldId id="260" r:id="rId10"/>
    <p:sldId id="261" r:id="rId11"/>
    <p:sldId id="266" r:id="rId12"/>
    <p:sldId id="267" r:id="rId13"/>
    <p:sldId id="268" r:id="rId14"/>
    <p:sldId id="269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2395D-6875-4714-8ADE-CE77CF8EC1E8}" v="216" dt="2022-06-13T17:25:36.656"/>
    <p1510:client id="{D42EC3AD-C0BF-424C-8D1C-E5C8153F00CF}" v="67" dt="2022-06-12T04:38:41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29">
            <a:extLst>
              <a:ext uri="{FF2B5EF4-FFF2-40B4-BE49-F238E27FC236}">
                <a16:creationId xmlns:a16="http://schemas.microsoft.com/office/drawing/2014/main" id="{C1DDE549-381A-1B36-0034-C6877FC5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8C89-7091-4FDD-B7F0-F0F6C4430891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3" name="Footer Placeholder 18">
            <a:extLst>
              <a:ext uri="{FF2B5EF4-FFF2-40B4-BE49-F238E27FC236}">
                <a16:creationId xmlns:a16="http://schemas.microsoft.com/office/drawing/2014/main" id="{6F831DE3-847D-2EF0-5536-7265E10F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6">
            <a:extLst>
              <a:ext uri="{FF2B5EF4-FFF2-40B4-BE49-F238E27FC236}">
                <a16:creationId xmlns:a16="http://schemas.microsoft.com/office/drawing/2014/main" id="{A1200620-5C42-FF0A-ED22-65B51C9B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1B5C4C4-A5C1-4C5E-A6DB-43037D87BE5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9383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C509922-7D37-E9F0-72D5-73F3B287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BD0B-96FA-45A9-873A-0762997C8B29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152FAA84-FB97-728C-3AA8-1312F555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C1B45C46-7816-6224-6026-CE4EBB67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F9165-5068-41EB-9BA4-7BB49FD21D8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3387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5FC6040-9B0D-536D-841B-397A84C0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4C8C7-AD47-4053-BD05-FDAB8654B528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9F411E3-FB0D-90F7-55CA-8D99BEBC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D9D665AF-DAD4-5A93-2E65-69EEA46B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BE814-035A-4EC2-94EA-3218C756807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5292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4452AE5-7FD7-CE2B-00BE-CC69D61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AC76B-EBA2-4C27-AA47-93FF8361D705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10D13D3-F091-3DA2-3928-D2710FF2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9D63CF79-0F28-C9BD-1227-714507A3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8BE49-F7D5-4EF9-BF28-286E28B4F3C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1677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782E-5A5E-0B30-2B5F-EC8520A6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D925-6EB2-49FD-AEEE-9B777697E592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F8E2-FB10-C4E9-4AFB-153A058E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8B11-9F9C-A671-7E83-F829A367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1EF270E-E278-42AE-BEC5-BCF6FD5D8E9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8104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78CFB56A-7276-4FE4-8180-FEFE631E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EAF-9BAC-44DF-83DC-2AF95C8FCDF5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DCEFEEF-42E7-CDA4-965C-9BF1849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B891853A-1FE7-BD25-6B80-2E88E9F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68EAC-BC21-4551-9E27-8DACC0130AB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7149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05253C25-EC8B-BA37-0971-AD2390B7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B6F7-1193-45B2-83E1-5A5FB0AFDF5D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5D64BA19-C6E3-A2DA-3444-8F8498B7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138BFBA1-9162-8224-1850-7B989399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076BB-E2B9-4DF5-A20A-8755559FF20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869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EBD69398-8D33-3E45-D3AA-41093E8C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862FA-31CC-4209-9FEA-08D13F327D7B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6E2A85D3-A581-3BB3-A74A-BBEFC9E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8239A96E-1BBB-2926-E0E6-2434D210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D76D-D476-4438-8337-BB95F4221F4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922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E5C395E0-0324-41CE-1793-63D69DC4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1812B-38B0-4559-9248-3146FD425754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EF781480-4047-3FF7-126F-2EA73373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ACA3EB75-AD3C-5749-1319-4F02D5B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69792-BF20-4F84-9362-CAADBBF2D86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094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85512E8B-BEB4-15F7-DE74-CD28A060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662AB-C58A-4E53-8D8D-F894E2EC53AF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45896D3B-B356-1031-985E-2D248BEA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61C32E42-275E-E1A0-EAA5-AFED7B6C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EBCE0-FB36-42D9-9DAA-4775F4EDDEA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3915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C689AB68-A085-7219-4A96-E737203483A6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7B5AE7B-7C69-E78F-200A-E4FA1693B594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538027F5-81B9-3B5E-0448-D134E7822E66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CF00B30E-21BA-B9A1-1E42-84129CC85227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1BC1C5BB-0AD5-45C9-3A9A-5C472291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59B23-FCB8-443A-A0D0-177D8E788677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7F98ECD-F1AA-6D19-8A9E-B3E5AA05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4296E64-AF61-B60E-F6AA-47413AB4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A444601-F998-464C-AE13-AAFE1F34C0C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561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EE6AFF7-F341-D12E-009F-6D18F2B54FA7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CB0EC94-1CA6-FDDD-EFFD-EE70FDAF72AD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49137BB5-5DFF-2608-E15B-3A891D983D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D5F22A36-21CE-DAF8-2949-A4A83ACAE7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9C40824-87C7-7371-9D23-E81660C00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05D0C6-B40B-4F95-A35B-E6290FAE249C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7B25976-5EE0-31D8-C1CC-2B5121039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55B3EB6-8051-B452-F2DA-221B46ECE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4C59322F-4DC6-429A-A3AC-049490131F3E}" type="slidenum">
              <a:rPr lang="en-US" altLang="vi-VN"/>
              <a:pPr/>
              <a:t>‹#›</a:t>
            </a:fld>
            <a:endParaRPr lang="en-US" altLang="vi-VN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B1DAB56E-066A-17CC-8473-B9E1BB059957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96F88BB-A966-A65E-61ED-8BFB72285097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CCF954E-35FC-402A-6529-C1755735AFA7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8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9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erena.com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3EBE-BF42-8EF4-6835-48969B735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Jenkins</a:t>
            </a:r>
            <a:endParaRPr lang="en-US"/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4C692684-37AF-5765-34A4-512F7DFF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Improving Your productivity</a:t>
            </a:r>
            <a:endParaRPr lang="en-US"/>
          </a:p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Continuous Integration</a:t>
            </a:r>
          </a:p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Jenkins for a Developer</a:t>
            </a:r>
          </a:p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Jenkins User Interface</a:t>
            </a:r>
          </a:p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Jenkins Plugins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48C1297-57EF-B0FD-9396-59F5BF77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More Power – Jenkins Plugins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216EEF9-1CAE-6F24-A45D-FE5E0167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has over 300 plugins</a:t>
            </a:r>
          </a:p>
          <a:p>
            <a:pPr lvl="1" eaLnBrk="1" hangingPunct="1"/>
            <a:r>
              <a:rPr lang="en-US" altLang="vi-VN"/>
              <a:t>Software configuration management</a:t>
            </a:r>
          </a:p>
          <a:p>
            <a:pPr lvl="1" eaLnBrk="1" hangingPunct="1"/>
            <a:r>
              <a:rPr lang="en-US" altLang="vi-VN"/>
              <a:t>Builders</a:t>
            </a:r>
          </a:p>
          <a:p>
            <a:pPr lvl="1" eaLnBrk="1" hangingPunct="1"/>
            <a:r>
              <a:rPr lang="en-US" altLang="vi-VN"/>
              <a:t>Test Frameworks</a:t>
            </a:r>
          </a:p>
          <a:p>
            <a:pPr lvl="1" eaLnBrk="1" hangingPunct="1"/>
            <a:r>
              <a:rPr lang="en-US" altLang="vi-VN"/>
              <a:t>Virtual Machine Controllers</a:t>
            </a:r>
          </a:p>
          <a:p>
            <a:pPr lvl="1" eaLnBrk="1" hangingPunct="1"/>
            <a:r>
              <a:rPr lang="en-US" altLang="vi-VN"/>
              <a:t>Notifiers</a:t>
            </a:r>
          </a:p>
          <a:p>
            <a:pPr lvl="1" eaLnBrk="1" hangingPunct="1"/>
            <a:r>
              <a:rPr lang="en-US" altLang="vi-VN"/>
              <a:t>Static Analyzers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220F9F4-7E76-7298-D9F8-3726CBAC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vi-VN"/>
              <a:t>Jenkins Plugins - 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F6B9-66C7-3733-F4C3-A0865DDD1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Version Control Systems</a:t>
            </a:r>
          </a:p>
          <a:p>
            <a:pPr lvl="1">
              <a:defRPr/>
            </a:pPr>
            <a:r>
              <a:rPr lang="en-US" dirty="0" err="1"/>
              <a:t>Accurev</a:t>
            </a:r>
            <a:endParaRPr lang="en-US" dirty="0"/>
          </a:p>
          <a:p>
            <a:pPr lvl="1">
              <a:defRPr/>
            </a:pPr>
            <a:r>
              <a:rPr lang="en-US" dirty="0"/>
              <a:t>Bazaar</a:t>
            </a:r>
          </a:p>
          <a:p>
            <a:pPr lvl="1">
              <a:defRPr/>
            </a:pPr>
            <a:r>
              <a:rPr lang="en-US" dirty="0" err="1"/>
              <a:t>BitKeeper</a:t>
            </a:r>
            <a:endParaRPr lang="en-US" dirty="0"/>
          </a:p>
          <a:p>
            <a:pPr lvl="1">
              <a:defRPr/>
            </a:pPr>
            <a:r>
              <a:rPr lang="en-US" dirty="0" err="1"/>
              <a:t>ClearCase</a:t>
            </a:r>
            <a:endParaRPr lang="en-US" dirty="0"/>
          </a:p>
          <a:p>
            <a:pPr lvl="1">
              <a:defRPr/>
            </a:pPr>
            <a:r>
              <a:rPr lang="en-US" dirty="0" err="1"/>
              <a:t>Darcs</a:t>
            </a:r>
            <a:endParaRPr lang="en-US" dirty="0"/>
          </a:p>
          <a:p>
            <a:pPr lvl="1">
              <a:defRPr/>
            </a:pPr>
            <a:r>
              <a:rPr lang="en-US" dirty="0"/>
              <a:t>Dimensions</a:t>
            </a:r>
          </a:p>
          <a:p>
            <a:pPr lvl="1">
              <a:defRPr/>
            </a:pPr>
            <a:r>
              <a:rPr lang="en-US" dirty="0" err="1"/>
              <a:t>Git</a:t>
            </a:r>
            <a:endParaRPr lang="en-US" dirty="0"/>
          </a:p>
          <a:p>
            <a:pPr lvl="1">
              <a:defRPr/>
            </a:pPr>
            <a:r>
              <a:rPr lang="en-US" dirty="0"/>
              <a:t>Harvest</a:t>
            </a:r>
          </a:p>
          <a:p>
            <a:pPr lvl="1">
              <a:defRPr/>
            </a:pPr>
            <a:r>
              <a:rPr lang="en-US" dirty="0"/>
              <a:t>MKS Integrity</a:t>
            </a:r>
          </a:p>
          <a:p>
            <a:pPr lvl="1">
              <a:defRPr/>
            </a:pPr>
            <a:r>
              <a:rPr lang="en-US" dirty="0"/>
              <a:t>PVCS</a:t>
            </a:r>
          </a:p>
          <a:p>
            <a:pPr lvl="1">
              <a:defRPr/>
            </a:pPr>
            <a:r>
              <a:rPr lang="en-US" dirty="0" err="1"/>
              <a:t>StarTeam</a:t>
            </a:r>
            <a:endParaRPr lang="en-US" dirty="0"/>
          </a:p>
          <a:p>
            <a:pPr lvl="1">
              <a:defRPr/>
            </a:pPr>
            <a:r>
              <a:rPr lang="en-US" dirty="0"/>
              <a:t>Subversion</a:t>
            </a:r>
          </a:p>
          <a:p>
            <a:pPr lvl="1">
              <a:defRPr/>
            </a:pPr>
            <a:r>
              <a:rPr lang="en-US" dirty="0"/>
              <a:t>Team Foundation Server</a:t>
            </a:r>
          </a:p>
          <a:p>
            <a:pPr lvl="1">
              <a:defRPr/>
            </a:pPr>
            <a:r>
              <a:rPr lang="en-US" dirty="0"/>
              <a:t>Visual SourceSafe</a:t>
            </a:r>
          </a:p>
        </p:txBody>
      </p:sp>
      <p:pic>
        <p:nvPicPr>
          <p:cNvPr id="12292" name="Picture 2" descr="Version Browser">
            <a:extLst>
              <a:ext uri="{FF2B5EF4-FFF2-40B4-BE49-F238E27FC236}">
                <a16:creationId xmlns:a16="http://schemas.microsoft.com/office/drawing/2014/main" id="{07D70FA7-4FB5-EA3B-8721-E0A7AF1AA1B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362200"/>
            <a:ext cx="714375" cy="534988"/>
          </a:xfrm>
          <a:noFill/>
        </p:spPr>
      </p:pic>
      <p:pic>
        <p:nvPicPr>
          <p:cNvPr id="12293" name="Picture 6" descr="Connect to Rational ClearCase icon">
            <a:extLst>
              <a:ext uri="{FF2B5EF4-FFF2-40B4-BE49-F238E27FC236}">
                <a16:creationId xmlns:a16="http://schemas.microsoft.com/office/drawing/2014/main" id="{EDAA3523-AB4F-4BEF-6542-AAA9E28B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http://markelikalderon.com/wp-content/uploads/2008/05/git-logo.jpg">
            <a:extLst>
              <a:ext uri="{FF2B5EF4-FFF2-40B4-BE49-F238E27FC236}">
                <a16:creationId xmlns:a16="http://schemas.microsoft.com/office/drawing/2014/main" id="{4A37B2BC-6BAC-E075-0704-F08740212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307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 descr="Darcs">
            <a:extLst>
              <a:ext uri="{FF2B5EF4-FFF2-40B4-BE49-F238E27FC236}">
                <a16:creationId xmlns:a16="http://schemas.microsoft.com/office/drawing/2014/main" id="{5432D8F7-65ED-B04B-0E29-5D38B70A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95800"/>
            <a:ext cx="11525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Serena">
            <a:hlinkClick r:id="rId6"/>
            <a:extLst>
              <a:ext uri="{FF2B5EF4-FFF2-40B4-BE49-F238E27FC236}">
                <a16:creationId xmlns:a16="http://schemas.microsoft.com/office/drawing/2014/main" id="{9392E8E9-393D-B08E-FCFE-FC71DB14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429000"/>
            <a:ext cx="8667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4" descr="http://www.bitkeeper.com/gifs/delta.gif">
            <a:extLst>
              <a:ext uri="{FF2B5EF4-FFF2-40B4-BE49-F238E27FC236}">
                <a16:creationId xmlns:a16="http://schemas.microsoft.com/office/drawing/2014/main" id="{752A7AB7-AD46-2FCF-2934-9B5309AA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0"/>
            <a:ext cx="3857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6" descr="Subversion">
            <a:extLst>
              <a:ext uri="{FF2B5EF4-FFF2-40B4-BE49-F238E27FC236}">
                <a16:creationId xmlns:a16="http://schemas.microsoft.com/office/drawing/2014/main" id="{5B7A3877-F540-6A8A-821F-AA147F5F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81600"/>
            <a:ext cx="15049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8" descr="http://www.microsoft.com/visualstudio/_base_v1/images/boxshots/hero_single_tfs_boxshot.png">
            <a:extLst>
              <a:ext uri="{FF2B5EF4-FFF2-40B4-BE49-F238E27FC236}">
                <a16:creationId xmlns:a16="http://schemas.microsoft.com/office/drawing/2014/main" id="{4438BD43-1B49-83CF-8BC9-7F2DA96A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257800"/>
            <a:ext cx="11191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9">
            <a:extLst>
              <a:ext uri="{FF2B5EF4-FFF2-40B4-BE49-F238E27FC236}">
                <a16:creationId xmlns:a16="http://schemas.microsoft.com/office/drawing/2014/main" id="{1703D5BC-70DF-DA6E-4927-69586A94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6794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C84CAD4-405F-10D0-E3D0-C7C0E474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vi-VN"/>
              <a:t>Jenkins Plugins – Build &amp; Test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E7F3E5A-2E4D-2B52-5311-FB7979650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altLang="vi-VN"/>
              <a:t>Build Tools</a:t>
            </a:r>
          </a:p>
          <a:p>
            <a:pPr lvl="1"/>
            <a:r>
              <a:rPr lang="en-US" altLang="vi-VN"/>
              <a:t>Ant</a:t>
            </a:r>
          </a:p>
          <a:p>
            <a:pPr lvl="1"/>
            <a:r>
              <a:rPr lang="en-US" altLang="vi-VN"/>
              <a:t>Maven</a:t>
            </a:r>
          </a:p>
          <a:p>
            <a:pPr lvl="1"/>
            <a:r>
              <a:rPr lang="en-US" altLang="vi-VN"/>
              <a:t>MSBuild</a:t>
            </a:r>
          </a:p>
          <a:p>
            <a:pPr lvl="1"/>
            <a:r>
              <a:rPr lang="en-US" altLang="vi-VN"/>
              <a:t>Cmake</a:t>
            </a:r>
          </a:p>
          <a:p>
            <a:pPr lvl="1"/>
            <a:r>
              <a:rPr lang="en-US" altLang="vi-VN"/>
              <a:t>Gradle</a:t>
            </a:r>
          </a:p>
          <a:p>
            <a:pPr lvl="1"/>
            <a:r>
              <a:rPr lang="en-US" altLang="vi-VN"/>
              <a:t>Grails</a:t>
            </a:r>
          </a:p>
          <a:p>
            <a:pPr lvl="1"/>
            <a:r>
              <a:rPr lang="en-US" altLang="vi-VN"/>
              <a:t>Scons</a:t>
            </a:r>
          </a:p>
          <a:p>
            <a:pPr lvl="1"/>
            <a:r>
              <a:rPr lang="en-US" altLang="vi-VN"/>
              <a:t>Groovy</a:t>
            </a:r>
          </a:p>
        </p:txBody>
      </p:sp>
      <p:sp>
        <p:nvSpPr>
          <p:cNvPr id="13316" name="Content Placeholder 3">
            <a:extLst>
              <a:ext uri="{FF2B5EF4-FFF2-40B4-BE49-F238E27FC236}">
                <a16:creationId xmlns:a16="http://schemas.microsoft.com/office/drawing/2014/main" id="{0010B095-17F4-49B4-061D-319DFAB28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altLang="vi-VN"/>
              <a:t>Test Frameworks</a:t>
            </a:r>
          </a:p>
          <a:p>
            <a:pPr lvl="1"/>
            <a:r>
              <a:rPr lang="en-US" altLang="vi-VN"/>
              <a:t>Junit</a:t>
            </a:r>
          </a:p>
          <a:p>
            <a:pPr lvl="1"/>
            <a:r>
              <a:rPr lang="en-US" altLang="vi-VN"/>
              <a:t>Nunit</a:t>
            </a:r>
          </a:p>
          <a:p>
            <a:pPr lvl="1"/>
            <a:r>
              <a:rPr lang="en-US" altLang="vi-VN"/>
              <a:t>MSTest</a:t>
            </a:r>
          </a:p>
          <a:p>
            <a:pPr lvl="1"/>
            <a:r>
              <a:rPr lang="en-US" altLang="vi-VN"/>
              <a:t>Selenium</a:t>
            </a:r>
          </a:p>
          <a:p>
            <a:pPr lvl="1"/>
            <a:r>
              <a:rPr lang="en-US" altLang="vi-VN"/>
              <a:t>Fitnesse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51A84C9-5E37-5FD4-0F43-13937C13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vi-VN"/>
              <a:t>Jenkins Plugins – Analyzers	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41E7769-5091-4AE6-7EBF-C50BA7032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altLang="vi-VN"/>
              <a:t>Static Analysis</a:t>
            </a:r>
          </a:p>
          <a:p>
            <a:pPr lvl="1"/>
            <a:r>
              <a:rPr lang="en-US" altLang="vi-VN"/>
              <a:t>Checkstyle</a:t>
            </a:r>
          </a:p>
          <a:p>
            <a:pPr lvl="1"/>
            <a:r>
              <a:rPr lang="en-US" altLang="vi-VN"/>
              <a:t>CodeScanner</a:t>
            </a:r>
          </a:p>
          <a:p>
            <a:pPr lvl="1"/>
            <a:r>
              <a:rPr lang="en-US" altLang="vi-VN"/>
              <a:t>DRY</a:t>
            </a:r>
          </a:p>
          <a:p>
            <a:pPr lvl="1"/>
            <a:r>
              <a:rPr lang="en-US" altLang="vi-VN"/>
              <a:t>Crap4j</a:t>
            </a:r>
          </a:p>
          <a:p>
            <a:pPr lvl="1"/>
            <a:r>
              <a:rPr lang="en-US" altLang="vi-VN"/>
              <a:t>Findbugs</a:t>
            </a:r>
          </a:p>
          <a:p>
            <a:pPr lvl="1"/>
            <a:r>
              <a:rPr lang="en-US" altLang="vi-VN"/>
              <a:t>PMD</a:t>
            </a:r>
          </a:p>
          <a:p>
            <a:pPr lvl="1"/>
            <a:r>
              <a:rPr lang="en-US" altLang="vi-VN"/>
              <a:t>Fortify</a:t>
            </a:r>
          </a:p>
          <a:p>
            <a:pPr lvl="1"/>
            <a:r>
              <a:rPr lang="en-US" altLang="vi-VN"/>
              <a:t>Sonar</a:t>
            </a:r>
          </a:p>
          <a:p>
            <a:pPr lvl="1"/>
            <a:r>
              <a:rPr lang="en-US" altLang="vi-VN"/>
              <a:t>FXCop</a:t>
            </a:r>
          </a:p>
        </p:txBody>
      </p:sp>
      <p:sp>
        <p:nvSpPr>
          <p:cNvPr id="14340" name="Content Placeholder 3">
            <a:extLst>
              <a:ext uri="{FF2B5EF4-FFF2-40B4-BE49-F238E27FC236}">
                <a16:creationId xmlns:a16="http://schemas.microsoft.com/office/drawing/2014/main" id="{849D56F1-71F9-464A-78F8-F3A8F430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altLang="vi-VN"/>
              <a:t>Code Coverage</a:t>
            </a:r>
          </a:p>
          <a:p>
            <a:pPr lvl="1"/>
            <a:r>
              <a:rPr lang="en-US" altLang="vi-VN"/>
              <a:t>Emma</a:t>
            </a:r>
          </a:p>
          <a:p>
            <a:pPr lvl="1"/>
            <a:r>
              <a:rPr lang="en-US" altLang="vi-VN"/>
              <a:t>Cobertura</a:t>
            </a:r>
          </a:p>
          <a:p>
            <a:pPr lvl="1"/>
            <a:r>
              <a:rPr lang="en-US" altLang="vi-VN"/>
              <a:t>Clover</a:t>
            </a:r>
          </a:p>
          <a:p>
            <a:pPr lvl="1"/>
            <a:r>
              <a:rPr lang="en-US" altLang="vi-VN"/>
              <a:t>GCC/GCOV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E20B028-495F-BB50-D6C2-C3777D43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vi-VN"/>
              <a:t>Jenkins Plugins – Other Tools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9D38A9E-866D-2E20-2CC9-04219E783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altLang="vi-VN"/>
              <a:t>Notification</a:t>
            </a:r>
          </a:p>
          <a:p>
            <a:pPr lvl="1"/>
            <a:r>
              <a:rPr lang="en-US" altLang="vi-VN"/>
              <a:t>Twitter</a:t>
            </a:r>
          </a:p>
          <a:p>
            <a:pPr lvl="1"/>
            <a:r>
              <a:rPr lang="en-US" altLang="vi-VN"/>
              <a:t>Campfire</a:t>
            </a:r>
          </a:p>
          <a:p>
            <a:pPr lvl="1"/>
            <a:r>
              <a:rPr lang="en-US" altLang="vi-VN"/>
              <a:t>Google Calendar</a:t>
            </a:r>
          </a:p>
          <a:p>
            <a:pPr lvl="1"/>
            <a:r>
              <a:rPr lang="en-US" altLang="vi-VN"/>
              <a:t>IM</a:t>
            </a:r>
          </a:p>
          <a:p>
            <a:pPr lvl="1"/>
            <a:r>
              <a:rPr lang="en-US" altLang="vi-VN"/>
              <a:t>IRC</a:t>
            </a:r>
          </a:p>
          <a:p>
            <a:pPr lvl="1"/>
            <a:r>
              <a:rPr lang="en-US" altLang="vi-VN"/>
              <a:t>Lava Lamp</a:t>
            </a:r>
          </a:p>
          <a:p>
            <a:pPr lvl="1"/>
            <a:r>
              <a:rPr lang="en-US" altLang="vi-VN"/>
              <a:t>Sounds</a:t>
            </a:r>
          </a:p>
          <a:p>
            <a:pPr lvl="1"/>
            <a:r>
              <a:rPr lang="en-US" altLang="vi-VN"/>
              <a:t>Speak</a:t>
            </a:r>
          </a:p>
        </p:txBody>
      </p:sp>
      <p:sp>
        <p:nvSpPr>
          <p:cNvPr id="15364" name="Content Placeholder 3">
            <a:extLst>
              <a:ext uri="{FF2B5EF4-FFF2-40B4-BE49-F238E27FC236}">
                <a16:creationId xmlns:a16="http://schemas.microsoft.com/office/drawing/2014/main" id="{496001DA-FB84-1319-5883-91354224B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altLang="vi-VN"/>
              <a:t>Authorization</a:t>
            </a:r>
          </a:p>
          <a:p>
            <a:pPr lvl="1"/>
            <a:r>
              <a:rPr lang="en-US" altLang="vi-VN"/>
              <a:t>Active Directory</a:t>
            </a:r>
          </a:p>
          <a:p>
            <a:pPr lvl="1"/>
            <a:r>
              <a:rPr lang="en-US" altLang="vi-VN"/>
              <a:t>LDAP</a:t>
            </a:r>
          </a:p>
          <a:p>
            <a:r>
              <a:rPr lang="en-US" altLang="vi-VN"/>
              <a:t>Virtual Machines</a:t>
            </a:r>
          </a:p>
          <a:p>
            <a:pPr lvl="1"/>
            <a:r>
              <a:rPr lang="en-US" altLang="vi-VN"/>
              <a:t>Amazon EC2</a:t>
            </a:r>
          </a:p>
          <a:p>
            <a:pPr lvl="1"/>
            <a:r>
              <a:rPr lang="en-US" altLang="vi-VN"/>
              <a:t>VMWare</a:t>
            </a:r>
          </a:p>
          <a:p>
            <a:pPr lvl="1"/>
            <a:r>
              <a:rPr lang="en-US" altLang="vi-VN"/>
              <a:t>VirtualBox</a:t>
            </a:r>
          </a:p>
          <a:p>
            <a:pPr lvl="1"/>
            <a:r>
              <a:rPr lang="en-US" altLang="vi-VN"/>
              <a:t>Xen</a:t>
            </a:r>
          </a:p>
          <a:p>
            <a:pPr lvl="1"/>
            <a:r>
              <a:rPr lang="en-US" altLang="vi-VN"/>
              <a:t>Libvirt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86EBAF3-2F8B-F306-0FCB-8DB93C55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for Teams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8E24AAD-F4D3-AC33-109E-23A82DCB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Multi-configuration jobs</a:t>
            </a:r>
          </a:p>
          <a:p>
            <a:pPr eaLnBrk="1" hangingPunct="1"/>
            <a:r>
              <a:rPr lang="en-US" altLang="vi-VN"/>
              <a:t>Multi-stage jobs</a:t>
            </a:r>
          </a:p>
          <a:p>
            <a:pPr eaLnBrk="1" hangingPunct="1"/>
            <a:r>
              <a:rPr lang="en-US" altLang="vi-VN"/>
              <a:t>Swarms to dynamically contribute capacity</a:t>
            </a:r>
          </a:p>
          <a:p>
            <a:pPr eaLnBrk="1" hangingPunct="1"/>
            <a:endParaRPr lang="en-US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2E7E00D-BC89-EB7D-86BE-A70D44AD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597360"/>
          </a:xfrm>
        </p:spPr>
        <p:txBody>
          <a:bodyPr/>
          <a:lstStyle/>
          <a:p>
            <a:r>
              <a:rPr lang="en-US" sz="3600" b="1" dirty="0"/>
              <a:t>Difference between CI vs CD vs CD</a:t>
            </a:r>
            <a:endParaRPr lang="en-US" sz="3600" dirty="0">
              <a:cs typeface="Calibri"/>
            </a:endParaRPr>
          </a:p>
          <a:p>
            <a:endParaRPr lang="en-US" altLang="vi-VN" dirty="0">
              <a:cs typeface="Calibri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A39AAEA-FE8C-9939-EB0B-93D14F0B0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599486"/>
              </p:ext>
            </p:extLst>
          </p:nvPr>
        </p:nvGraphicFramePr>
        <p:xfrm>
          <a:off x="457200" y="1935163"/>
          <a:ext cx="8032716" cy="1055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51">
                  <a:extLst>
                    <a:ext uri="{9D8B030D-6E8A-4147-A177-3AD203B41FA5}">
                      <a16:colId xmlns:a16="http://schemas.microsoft.com/office/drawing/2014/main" val="1730996760"/>
                    </a:ext>
                  </a:extLst>
                </a:gridCol>
                <a:gridCol w="2630545">
                  <a:extLst>
                    <a:ext uri="{9D8B030D-6E8A-4147-A177-3AD203B41FA5}">
                      <a16:colId xmlns:a16="http://schemas.microsoft.com/office/drawing/2014/main" val="3384567317"/>
                    </a:ext>
                  </a:extLst>
                </a:gridCol>
                <a:gridCol w="3194720">
                  <a:extLst>
                    <a:ext uri="{9D8B030D-6E8A-4147-A177-3AD203B41FA5}">
                      <a16:colId xmlns:a16="http://schemas.microsoft.com/office/drawing/2014/main" val="4068680792"/>
                    </a:ext>
                  </a:extLst>
                </a:gridCol>
              </a:tblGrid>
              <a:tr h="58222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1" i="0" u="none" strike="noStrike" noProof="0" dirty="0">
                          <a:effectLst/>
                          <a:latin typeface="Constantia"/>
                        </a:rPr>
                        <a:t>Continuous Integration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noProof="0" dirty="0">
                          <a:effectLst/>
                          <a:latin typeface="Constantia"/>
                        </a:rPr>
                        <a:t>Continuous Delivery</a:t>
                      </a:r>
                      <a:endParaRPr lang="en-US" b="1" i="0" u="none" strike="noStrike" noProof="0" dirty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b="1" i="0" u="none" strike="noStrike" noProof="0" dirty="0">
                        <a:effectLst/>
                        <a:latin typeface="Constant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1" i="0" u="none" strike="noStrike" noProof="0" dirty="0">
                          <a:effectLst/>
                        </a:rPr>
                        <a:t>Continuous Deployment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548188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CI is an approach of testing each change to codebase automatically.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CD is an approach to obtain changes of new features, configuration, and bug fixes.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CD is an approach to develop software in a short cycle.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605928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CI refers to the versioning of source code.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CD refers to the logical evolution of CI.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CD refers to automated implementations of the source code.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258751"/>
                  </a:ext>
                </a:extLst>
              </a:tr>
              <a:tr h="58222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CI focuses on automation testing to determine that the software has no errors or bugs.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Focuses on releasing new changes to your clients properly.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Emphasis on the change in all stages of your production pipeline.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862683"/>
                  </a:ext>
                </a:extLst>
              </a:tr>
              <a:tr h="4366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CI is performed immediately after the developer checks-in.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In CD, developed code is continuously delivered until the programmer considers it is ready to ship.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In CD, developers deploy the code directly to the production stage when it is developed.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275968"/>
                  </a:ext>
                </a:extLst>
              </a:tr>
              <a:tr h="83364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It helps you to identify and rectify issues early.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It allows developers to check software updates.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It enables you to rapidly deploy and validate new features and ideas.</a:t>
                      </a:r>
                      <a:endParaRPr lang="en-US" b="0" i="0" u="none" strike="noStrike" noProof="0" dirty="0">
                        <a:latin typeface="Constanti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119474"/>
                  </a:ext>
                </a:extLst>
              </a:tr>
              <a:tr h="76748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It uses unit tests.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It uses business logic tests.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Any testing strategy is performed.</a:t>
                      </a:r>
                      <a:endParaRPr lang="en-US" b="0" i="0" u="none" strike="noStrike" noProof="0" dirty="0">
                        <a:latin typeface="Constanti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893522"/>
                  </a:ext>
                </a:extLst>
              </a:tr>
              <a:tr h="58222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Development team sends continuous code merging requests even when the testing process is running.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You deliver code for review that can be batched for release.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Deploy code using an automated process.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63520"/>
                  </a:ext>
                </a:extLst>
              </a:tr>
              <a:tr h="582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</a:rPr>
                        <a:t>You require a continuous integration server to monitor the main repository.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You require a strong foundation in continuous integration.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b="0" i="0" u="none" strike="noStrike" noProof="0" dirty="0">
                          <a:effectLst/>
                          <a:latin typeface="Constantia"/>
                        </a:rPr>
                        <a:t>You need a good testing culture.</a:t>
                      </a:r>
                      <a:br>
                        <a:rPr lang="en-US" b="0" i="0" u="none" strike="noStrike" noProof="0" dirty="0">
                          <a:effectLst/>
                          <a:latin typeface="Constantia"/>
                        </a:rPr>
                      </a:br>
                      <a:endParaRPr lang="en-US" b="0" i="0" u="none" strike="noStrike" noProof="0" dirty="0">
                        <a:effectLst/>
                        <a:latin typeface="Constant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876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6C1AFC2-581C-63C9-3B29-07D97138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– Integration for You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AECB4B8-3F29-23D1-0280-8BC08910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can help your development be</a:t>
            </a:r>
          </a:p>
          <a:p>
            <a:pPr lvl="1" eaLnBrk="1" hangingPunct="1"/>
            <a:r>
              <a:rPr lang="en-US" altLang="vi-VN"/>
              <a:t>Faster</a:t>
            </a:r>
          </a:p>
          <a:p>
            <a:pPr lvl="1" eaLnBrk="1" hangingPunct="1"/>
            <a:r>
              <a:rPr lang="en-US" altLang="vi-VN"/>
              <a:t>Safer</a:t>
            </a:r>
          </a:p>
          <a:p>
            <a:pPr lvl="1" eaLnBrk="1" hangingPunct="1"/>
            <a:r>
              <a:rPr lang="en-US" altLang="vi-VN"/>
              <a:t>Easier</a:t>
            </a:r>
          </a:p>
          <a:p>
            <a:pPr lvl="1" eaLnBrk="1" hangingPunct="1"/>
            <a:r>
              <a:rPr lang="en-US" altLang="vi-VN"/>
              <a:t>Smarter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B0E1CCB-8BCE-D71D-9C52-F7B2A2DF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Improving Your Productivity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A2ECE97-A856-3F2F-CE61-90C67E2E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Continuous integration can help you go faster</a:t>
            </a:r>
          </a:p>
          <a:p>
            <a:pPr lvl="1" eaLnBrk="1" hangingPunct="1"/>
            <a:r>
              <a:rPr lang="en-US" altLang="vi-VN"/>
              <a:t>Detect build breaks sooner</a:t>
            </a:r>
          </a:p>
          <a:p>
            <a:pPr lvl="1" eaLnBrk="1" hangingPunct="1"/>
            <a:r>
              <a:rPr lang="en-US" altLang="vi-VN"/>
              <a:t>Report failing tests more clearly</a:t>
            </a:r>
          </a:p>
          <a:p>
            <a:pPr lvl="1" eaLnBrk="1" hangingPunct="1"/>
            <a:r>
              <a:rPr lang="en-US" altLang="vi-VN"/>
              <a:t>Make progress more visible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B0E1CCB-8BCE-D71D-9C52-F7B2A2DF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456780" cy="1966527"/>
          </a:xfrm>
        </p:spPr>
        <p:txBody>
          <a:bodyPr/>
          <a:lstStyle/>
          <a:p>
            <a:r>
              <a:rPr lang="en-US" sz="3600" b="1" dirty="0"/>
              <a:t>Why use Continuous Integration with Jenkins?</a:t>
            </a:r>
            <a:endParaRPr lang="en-US" sz="3600">
              <a:cs typeface="Calibri"/>
            </a:endParaRPr>
          </a:p>
          <a:p>
            <a:endParaRPr lang="en-US" altLang="vi-VN" dirty="0">
              <a:cs typeface="Calibri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A2ECE97-A856-3F2F-CE61-90C67E2E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>
                <a:ea typeface="+mn-lt"/>
                <a:cs typeface="+mn-lt"/>
              </a:rPr>
              <a:t>Before Jenkins</a:t>
            </a:r>
          </a:p>
          <a:p>
            <a:r>
              <a:rPr lang="en-US" altLang="vi-VN" dirty="0"/>
              <a:t>After Jenkins</a:t>
            </a:r>
          </a:p>
        </p:txBody>
      </p:sp>
    </p:spTree>
    <p:extLst>
      <p:ext uri="{BB962C8B-B14F-4D97-AF65-F5344CB8AC3E}">
        <p14:creationId xmlns:p14="http://schemas.microsoft.com/office/powerpoint/2010/main" val="177279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63F-BEAD-0CC9-2FAD-97132716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Jenkins for Continuous Integration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CA7D46F-A905-06D4-B81C-10B83686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– open source continuous integration server</a:t>
            </a:r>
          </a:p>
          <a:p>
            <a:pPr eaLnBrk="1" hangingPunct="1"/>
            <a:r>
              <a:rPr lang="en-US" altLang="vi-VN"/>
              <a:t>Jenkins (</a:t>
            </a:r>
            <a:r>
              <a:rPr lang="en-US" altLang="vi-VN">
                <a:hlinkClick r:id="rId2"/>
              </a:rPr>
              <a:t>http://jenkins-ci.org/</a:t>
            </a:r>
            <a:r>
              <a:rPr lang="en-US" altLang="vi-VN"/>
              <a:t>) is</a:t>
            </a:r>
          </a:p>
          <a:p>
            <a:pPr lvl="1" eaLnBrk="1" hangingPunct="1"/>
            <a:r>
              <a:rPr lang="en-US" altLang="vi-VN"/>
              <a:t>Easy to install</a:t>
            </a:r>
          </a:p>
          <a:p>
            <a:pPr lvl="1" eaLnBrk="1" hangingPunct="1"/>
            <a:r>
              <a:rPr lang="en-US" altLang="vi-VN"/>
              <a:t>Easy to use</a:t>
            </a:r>
          </a:p>
          <a:p>
            <a:pPr lvl="1" eaLnBrk="1" hangingPunct="1"/>
            <a:r>
              <a:rPr lang="en-US" altLang="vi-VN"/>
              <a:t>Multi-technology</a:t>
            </a:r>
          </a:p>
          <a:p>
            <a:pPr lvl="1" eaLnBrk="1" hangingPunct="1"/>
            <a:r>
              <a:rPr lang="en-US" altLang="vi-VN"/>
              <a:t>Multi-platform</a:t>
            </a:r>
          </a:p>
          <a:p>
            <a:pPr lvl="1" eaLnBrk="1" hangingPunct="1"/>
            <a:r>
              <a:rPr lang="en-US" altLang="vi-VN"/>
              <a:t>Widely used</a:t>
            </a:r>
          </a:p>
          <a:p>
            <a:pPr lvl="1" eaLnBrk="1" hangingPunct="1"/>
            <a:r>
              <a:rPr lang="en-US" altLang="vi-VN"/>
              <a:t>Extensible</a:t>
            </a:r>
          </a:p>
          <a:p>
            <a:pPr lvl="1" eaLnBrk="1" hangingPunct="1"/>
            <a:r>
              <a:rPr lang="en-US" altLang="vi-VN"/>
              <a:t>Free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F49A4F42-23A3-705F-12A3-F0F501F9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2362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0D52EE7-3541-B333-8BD5-13BAFD47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158607" cy="1426975"/>
          </a:xfrm>
        </p:spPr>
        <p:txBody>
          <a:bodyPr/>
          <a:lstStyle/>
          <a:p>
            <a:r>
              <a:rPr lang="en-US" sz="3200" b="1" dirty="0"/>
              <a:t>Real-world case study of Continuous Integration</a:t>
            </a:r>
            <a:endParaRPr lang="en-US" sz="3200">
              <a:cs typeface="Calibri"/>
            </a:endParaRPr>
          </a:p>
          <a:p>
            <a:endParaRPr lang="en-US" altLang="vi-VN" dirty="0">
              <a:cs typeface="Calibri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60D5E0B7-40E0-5D48-5D0B-978A614A8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93" y="1342784"/>
            <a:ext cx="7437189" cy="51624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3AFF6-0EFA-68A8-83F4-F9E6A7ADDEEA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0D52EE7-3541-B333-8BD5-13BAFD47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for 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2ACF-9035-CBC5-822F-CCB360BC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Easy to install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Download one file – </a:t>
            </a:r>
            <a:r>
              <a:rPr lang="en-US" dirty="0" err="1"/>
              <a:t>jenkins.war</a:t>
            </a: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Run one command – java –jar </a:t>
            </a:r>
            <a:r>
              <a:rPr lang="en-US" dirty="0" err="1"/>
              <a:t>jenkins.war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Easy to use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Create a new job – checkout and build a small project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Checkin</a:t>
            </a:r>
            <a:r>
              <a:rPr lang="en-US" dirty="0"/>
              <a:t> a change – watch it build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Create a test – watch it build and run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Fix a test – </a:t>
            </a:r>
            <a:r>
              <a:rPr lang="en-US" dirty="0" err="1"/>
              <a:t>checkin</a:t>
            </a:r>
            <a:r>
              <a:rPr lang="en-US" dirty="0"/>
              <a:t> and watch it pass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Multi-technology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Build C, Java, C#, Python, Perl, SQL, etc.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Test with </a:t>
            </a:r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3729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0D52EE7-3541-B333-8BD5-13BAFD47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314792" cy="2051720"/>
          </a:xfrm>
        </p:spPr>
        <p:txBody>
          <a:bodyPr/>
          <a:lstStyle/>
          <a:p>
            <a:r>
              <a:rPr lang="en-US" sz="3600" b="1" dirty="0"/>
              <a:t>Development without CI vs. Development with CI</a:t>
            </a:r>
            <a:endParaRPr lang="en-US" sz="3600" dirty="0">
              <a:cs typeface="Calibri"/>
            </a:endParaRPr>
          </a:p>
          <a:p>
            <a:endParaRPr lang="en-US" altLang="vi-VN" dirty="0">
              <a:cs typeface="Calibri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44520B-4C38-1656-C2E0-CFF6AFB20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008907"/>
              </p:ext>
            </p:extLst>
          </p:nvPr>
        </p:nvGraphicFramePr>
        <p:xfrm>
          <a:off x="457200" y="1935163"/>
          <a:ext cx="8229600" cy="416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35562813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9906151"/>
                    </a:ext>
                  </a:extLst>
                </a:gridCol>
              </a:tblGrid>
              <a:tr h="4372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Development without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Development with 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501649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Lots of Bugs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Fewer bugs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40421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Infrequent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Regular commits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96037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Infrequent and slow releases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Regular working releases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549480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Difficult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Easy and Effective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944140"/>
                  </a:ext>
                </a:extLst>
              </a:tr>
              <a:tr h="76961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Testing happens 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Continuous Integration testing happens early and often.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05252"/>
                  </a:ext>
                </a:extLst>
              </a:tr>
              <a:tr h="76961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Issue raised are harder to 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Find and fix problems faster and more efficiently.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25747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Poor project visibility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Better project visibility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9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6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5C4473D-4708-0ED5-1DE7-A5B1E54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Jenkins User Interface</a:t>
            </a:r>
          </a:p>
        </p:txBody>
      </p:sp>
      <p:pic>
        <p:nvPicPr>
          <p:cNvPr id="9219" name="Content Placeholder 1">
            <a:extLst>
              <a:ext uri="{FF2B5EF4-FFF2-40B4-BE49-F238E27FC236}">
                <a16:creationId xmlns:a16="http://schemas.microsoft.com/office/drawing/2014/main" id="{F4BD7FC2-83F5-0CFF-602D-268BCFAB2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905000"/>
            <a:ext cx="6897688" cy="4389438"/>
          </a:xfrm>
        </p:spPr>
      </p:pic>
      <p:sp>
        <p:nvSpPr>
          <p:cNvPr id="9220" name="TextBox 2">
            <a:extLst>
              <a:ext uri="{FF2B5EF4-FFF2-40B4-BE49-F238E27FC236}">
                <a16:creationId xmlns:a16="http://schemas.microsoft.com/office/drawing/2014/main" id="{FD4C64A7-2914-0964-631F-0E6D641B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1447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Actions</a:t>
            </a:r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Nodes</a:t>
            </a:r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Jobs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AA4C46-CBEA-017F-7F95-50A72066B6BC}"/>
              </a:ext>
            </a:extLst>
          </p:cNvPr>
          <p:cNvCxnSpPr/>
          <p:nvPr/>
        </p:nvCxnSpPr>
        <p:spPr>
          <a:xfrm>
            <a:off x="1143000" y="2286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D26056-46ED-B81A-A6FD-1812BE754155}"/>
              </a:ext>
            </a:extLst>
          </p:cNvPr>
          <p:cNvCxnSpPr/>
          <p:nvPr/>
        </p:nvCxnSpPr>
        <p:spPr>
          <a:xfrm>
            <a:off x="1143000" y="38862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865903-70ED-F09A-4735-F075103A0C13}"/>
              </a:ext>
            </a:extLst>
          </p:cNvPr>
          <p:cNvCxnSpPr/>
          <p:nvPr/>
        </p:nvCxnSpPr>
        <p:spPr>
          <a:xfrm flipV="1">
            <a:off x="952500" y="4267200"/>
            <a:ext cx="39243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748E19B-756A-E317-9876-263E77DB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Developer demo goes here…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1E4DA65-73EE-7453-B93F-669127D2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Create a new job from a Subversion repository</a:t>
            </a:r>
          </a:p>
          <a:p>
            <a:pPr eaLnBrk="1" hangingPunct="1"/>
            <a:r>
              <a:rPr lang="en-US" altLang="vi-VN"/>
              <a:t>Build that code, see build results</a:t>
            </a:r>
          </a:p>
          <a:p>
            <a:pPr eaLnBrk="1" hangingPunct="1"/>
            <a:r>
              <a:rPr lang="en-US" altLang="vi-VN"/>
              <a:t>Run its tests, see test results</a:t>
            </a:r>
          </a:p>
          <a:p>
            <a:pPr eaLnBrk="1" hangingPunct="1"/>
            <a:r>
              <a:rPr lang="en-US" altLang="vi-VN"/>
              <a:t>Make a change and watch it run through the system</a:t>
            </a:r>
          </a:p>
          <a:p>
            <a:pPr eaLnBrk="1" hangingPunct="1"/>
            <a:r>
              <a:rPr lang="en-US" altLang="vi-VN"/>
              <a:t>Languages</a:t>
            </a:r>
          </a:p>
          <a:p>
            <a:pPr lvl="1" eaLnBrk="1" hangingPunct="1"/>
            <a:r>
              <a:rPr lang="en-US" altLang="vi-VN"/>
              <a:t>Java</a:t>
            </a:r>
          </a:p>
          <a:p>
            <a:pPr lvl="1" eaLnBrk="1" hangingPunct="1"/>
            <a:r>
              <a:rPr lang="en-US" altLang="vi-VN"/>
              <a:t>C</a:t>
            </a:r>
          </a:p>
          <a:p>
            <a:pPr lvl="1" eaLnBrk="1" hangingPunct="1"/>
            <a:r>
              <a:rPr lang="en-US" altLang="vi-VN"/>
              <a:t>Python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286</TotalTime>
  <Words>364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Jenkins</vt:lpstr>
      <vt:lpstr>Improving Your Productivity</vt:lpstr>
      <vt:lpstr>Why use Continuous Integration with Jenkins? </vt:lpstr>
      <vt:lpstr>Jenkins for Continuous Integration</vt:lpstr>
      <vt:lpstr>Real-world case study of Continuous Integration </vt:lpstr>
      <vt:lpstr>Jenkins for a Developer</vt:lpstr>
      <vt:lpstr>Development without CI vs. Development with CI </vt:lpstr>
      <vt:lpstr>Jenkins User Interface</vt:lpstr>
      <vt:lpstr>Developer demo goes here…</vt:lpstr>
      <vt:lpstr>More Power – Jenkins Plugins</vt:lpstr>
      <vt:lpstr>Jenkins Plugins - SCM</vt:lpstr>
      <vt:lpstr>Jenkins Plugins – Build &amp; Test</vt:lpstr>
      <vt:lpstr>Jenkins Plugins – Analyzers </vt:lpstr>
      <vt:lpstr>Jenkins Plugins – Other Tools</vt:lpstr>
      <vt:lpstr>Jenkins for Teams</vt:lpstr>
      <vt:lpstr>Difference between CI vs CD vs CD </vt:lpstr>
      <vt:lpstr>Jenkins – Integration for You</vt:lpstr>
    </vt:vector>
  </TitlesOfParts>
  <Company>Parametric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Mark Waite</dc:creator>
  <cp:lastModifiedBy>Mark Waite</cp:lastModifiedBy>
  <cp:revision>130</cp:revision>
  <dcterms:created xsi:type="dcterms:W3CDTF">2011-03-15T14:15:01Z</dcterms:created>
  <dcterms:modified xsi:type="dcterms:W3CDTF">2022-06-13T17:28:21Z</dcterms:modified>
</cp:coreProperties>
</file>