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6" r:id="rId9"/>
    <p:sldId id="267" r:id="rId10"/>
    <p:sldId id="268" r:id="rId11"/>
    <p:sldId id="269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2EC3AD-C0BF-424C-8D1C-E5C8153F00CF}" v="67" dt="2022-06-12T04:38:41.1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Date Placeholder 29">
            <a:extLst>
              <a:ext uri="{FF2B5EF4-FFF2-40B4-BE49-F238E27FC236}">
                <a16:creationId xmlns:a16="http://schemas.microsoft.com/office/drawing/2014/main" id="{C1DDE549-381A-1B36-0034-C6877FC53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E78C89-7091-4FDD-B7F0-F0F6C4430891}" type="datetimeFigureOut">
              <a:rPr lang="en-US"/>
              <a:pPr>
                <a:defRPr/>
              </a:pPr>
              <a:t>6/11/2022</a:t>
            </a:fld>
            <a:endParaRPr lang="en-US"/>
          </a:p>
        </p:txBody>
      </p:sp>
      <p:sp>
        <p:nvSpPr>
          <p:cNvPr id="3" name="Footer Placeholder 18">
            <a:extLst>
              <a:ext uri="{FF2B5EF4-FFF2-40B4-BE49-F238E27FC236}">
                <a16:creationId xmlns:a16="http://schemas.microsoft.com/office/drawing/2014/main" id="{6F831DE3-847D-2EF0-5536-7265E10F1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6">
            <a:extLst>
              <a:ext uri="{FF2B5EF4-FFF2-40B4-BE49-F238E27FC236}">
                <a16:creationId xmlns:a16="http://schemas.microsoft.com/office/drawing/2014/main" id="{A1200620-5C42-FF0A-ED22-65B51C9B7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F1B5C4C4-A5C1-4C5E-A6DB-43037D87BE52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3938347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6C509922-7D37-E9F0-72D5-73F3B287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72BD0B-96FA-45A9-873A-0762997C8B29}" type="datetimeFigureOut">
              <a:rPr lang="en-US"/>
              <a:pPr>
                <a:defRPr/>
              </a:pPr>
              <a:t>6/11/2022</a:t>
            </a:fld>
            <a:endParaRPr lang="en-US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152FAA84-FB97-728C-3AA8-1312F5550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C1B45C46-7816-6224-6026-CE4EBB671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EF9165-5068-41EB-9BA4-7BB49FD21D86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833878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85FC6040-9B0D-536D-841B-397A84C06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4C8C7-AD47-4053-BD05-FDAB8654B528}" type="datetimeFigureOut">
              <a:rPr lang="en-US"/>
              <a:pPr>
                <a:defRPr/>
              </a:pPr>
              <a:t>6/11/2022</a:t>
            </a:fld>
            <a:endParaRPr lang="en-US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F9F411E3-FB0D-90F7-55CA-8D99BEBC1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D9D665AF-DAD4-5A93-2E65-69EEA46BE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ABE814-035A-4EC2-94EA-3218C756807F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25292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44452AE5-7FD7-CE2B-00BE-CC69D61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7AC76B-EBA2-4C27-AA47-93FF8361D705}" type="datetimeFigureOut">
              <a:rPr lang="en-US"/>
              <a:pPr>
                <a:defRPr/>
              </a:pPr>
              <a:t>6/11/2022</a:t>
            </a:fld>
            <a:endParaRPr lang="en-US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310D13D3-F091-3DA2-3928-D2710FF28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9D63CF79-0F28-C9BD-1227-714507A3F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F8BE49-F7D5-4EF9-BF28-286E28B4F3C9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316775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0782E-5A5E-0B30-2B5F-EC8520A68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2D925-6EB2-49FD-AEEE-9B777697E592}" type="datetimeFigureOut">
              <a:rPr lang="en-US"/>
              <a:pPr>
                <a:defRPr/>
              </a:pPr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DF8E2-FB10-C4E9-4AFB-153A058E3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C8B11-9F9C-A671-7E83-F829A3672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F1EF270E-E278-42AE-BEC5-BCF6FD5D8E9B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081042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>
            <a:extLst>
              <a:ext uri="{FF2B5EF4-FFF2-40B4-BE49-F238E27FC236}">
                <a16:creationId xmlns:a16="http://schemas.microsoft.com/office/drawing/2014/main" id="{78CFB56A-7276-4FE4-8180-FEFE631EB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A8EAF-9BAC-44DF-83DC-2AF95C8FCDF5}" type="datetimeFigureOut">
              <a:rPr lang="en-US"/>
              <a:pPr>
                <a:defRPr/>
              </a:pPr>
              <a:t>6/11/2022</a:t>
            </a:fld>
            <a:endParaRPr lang="en-US"/>
          </a:p>
        </p:txBody>
      </p:sp>
      <p:sp>
        <p:nvSpPr>
          <p:cNvPr id="6" name="Footer Placeholder 21">
            <a:extLst>
              <a:ext uri="{FF2B5EF4-FFF2-40B4-BE49-F238E27FC236}">
                <a16:creationId xmlns:a16="http://schemas.microsoft.com/office/drawing/2014/main" id="{CDCEFEEF-42E7-CDA4-965C-9BF1849F7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>
            <a:extLst>
              <a:ext uri="{FF2B5EF4-FFF2-40B4-BE49-F238E27FC236}">
                <a16:creationId xmlns:a16="http://schemas.microsoft.com/office/drawing/2014/main" id="{B891853A-1FE7-BD25-6B80-2E88E9F2F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468EAC-BC21-4551-9E27-8DACC0130AB8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571490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>
            <a:extLst>
              <a:ext uri="{FF2B5EF4-FFF2-40B4-BE49-F238E27FC236}">
                <a16:creationId xmlns:a16="http://schemas.microsoft.com/office/drawing/2014/main" id="{05253C25-EC8B-BA37-0971-AD2390B72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AB6F7-1193-45B2-83E1-5A5FB0AFDF5D}" type="datetimeFigureOut">
              <a:rPr lang="en-US"/>
              <a:pPr>
                <a:defRPr/>
              </a:pPr>
              <a:t>6/11/2022</a:t>
            </a:fld>
            <a:endParaRPr lang="en-US"/>
          </a:p>
        </p:txBody>
      </p:sp>
      <p:sp>
        <p:nvSpPr>
          <p:cNvPr id="8" name="Footer Placeholder 21">
            <a:extLst>
              <a:ext uri="{FF2B5EF4-FFF2-40B4-BE49-F238E27FC236}">
                <a16:creationId xmlns:a16="http://schemas.microsoft.com/office/drawing/2014/main" id="{5D64BA19-C6E3-A2DA-3444-8F8498B7A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7">
            <a:extLst>
              <a:ext uri="{FF2B5EF4-FFF2-40B4-BE49-F238E27FC236}">
                <a16:creationId xmlns:a16="http://schemas.microsoft.com/office/drawing/2014/main" id="{138BFBA1-9162-8224-1850-7B989399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E076BB-E2B9-4DF5-A20A-8755559FF20D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186983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>
            <a:extLst>
              <a:ext uri="{FF2B5EF4-FFF2-40B4-BE49-F238E27FC236}">
                <a16:creationId xmlns:a16="http://schemas.microsoft.com/office/drawing/2014/main" id="{EBD69398-8D33-3E45-D3AA-41093E8C6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9862FA-31CC-4209-9FEA-08D13F327D7B}" type="datetimeFigureOut">
              <a:rPr lang="en-US"/>
              <a:pPr>
                <a:defRPr/>
              </a:pPr>
              <a:t>6/11/2022</a:t>
            </a:fld>
            <a:endParaRPr lang="en-US"/>
          </a:p>
        </p:txBody>
      </p:sp>
      <p:sp>
        <p:nvSpPr>
          <p:cNvPr id="4" name="Footer Placeholder 21">
            <a:extLst>
              <a:ext uri="{FF2B5EF4-FFF2-40B4-BE49-F238E27FC236}">
                <a16:creationId xmlns:a16="http://schemas.microsoft.com/office/drawing/2014/main" id="{6E2A85D3-A581-3BB3-A74A-BBEFC9E51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>
            <a:extLst>
              <a:ext uri="{FF2B5EF4-FFF2-40B4-BE49-F238E27FC236}">
                <a16:creationId xmlns:a16="http://schemas.microsoft.com/office/drawing/2014/main" id="{8239A96E-1BBB-2926-E0E6-2434D2103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8D76D-D476-4438-8337-BB95F4221F4C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592221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>
            <a:extLst>
              <a:ext uri="{FF2B5EF4-FFF2-40B4-BE49-F238E27FC236}">
                <a16:creationId xmlns:a16="http://schemas.microsoft.com/office/drawing/2014/main" id="{E5C395E0-0324-41CE-1793-63D69DC4B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1812B-38B0-4559-9248-3146FD425754}" type="datetimeFigureOut">
              <a:rPr lang="en-US"/>
              <a:pPr>
                <a:defRPr/>
              </a:pPr>
              <a:t>6/11/2022</a:t>
            </a:fld>
            <a:endParaRPr lang="en-US"/>
          </a:p>
        </p:txBody>
      </p:sp>
      <p:sp>
        <p:nvSpPr>
          <p:cNvPr id="3" name="Footer Placeholder 21">
            <a:extLst>
              <a:ext uri="{FF2B5EF4-FFF2-40B4-BE49-F238E27FC236}">
                <a16:creationId xmlns:a16="http://schemas.microsoft.com/office/drawing/2014/main" id="{EF781480-4047-3FF7-126F-2EA733733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>
            <a:extLst>
              <a:ext uri="{FF2B5EF4-FFF2-40B4-BE49-F238E27FC236}">
                <a16:creationId xmlns:a16="http://schemas.microsoft.com/office/drawing/2014/main" id="{ACA3EB75-AD3C-5749-1319-4F02D5B65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269792-BF20-4F84-9362-CAADBBF2D864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209414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>
            <a:extLst>
              <a:ext uri="{FF2B5EF4-FFF2-40B4-BE49-F238E27FC236}">
                <a16:creationId xmlns:a16="http://schemas.microsoft.com/office/drawing/2014/main" id="{85512E8B-BEB4-15F7-DE74-CD28A060D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7662AB-C58A-4E53-8D8D-F894E2EC53AF}" type="datetimeFigureOut">
              <a:rPr lang="en-US"/>
              <a:pPr>
                <a:defRPr/>
              </a:pPr>
              <a:t>6/11/2022</a:t>
            </a:fld>
            <a:endParaRPr lang="en-US"/>
          </a:p>
        </p:txBody>
      </p:sp>
      <p:sp>
        <p:nvSpPr>
          <p:cNvPr id="6" name="Footer Placeholder 21">
            <a:extLst>
              <a:ext uri="{FF2B5EF4-FFF2-40B4-BE49-F238E27FC236}">
                <a16:creationId xmlns:a16="http://schemas.microsoft.com/office/drawing/2014/main" id="{45896D3B-B356-1031-985E-2D248BEA4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>
            <a:extLst>
              <a:ext uri="{FF2B5EF4-FFF2-40B4-BE49-F238E27FC236}">
                <a16:creationId xmlns:a16="http://schemas.microsoft.com/office/drawing/2014/main" id="{61C32E42-275E-E1A0-EAA5-AFED7B6CC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3EBCE0-FB36-42D9-9DAA-4775F4EDDEA6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039150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13">
            <a:extLst>
              <a:ext uri="{FF2B5EF4-FFF2-40B4-BE49-F238E27FC236}">
                <a16:creationId xmlns:a16="http://schemas.microsoft.com/office/drawing/2014/main" id="{C689AB68-A085-7219-4A96-E737203483A6}"/>
              </a:ext>
            </a:extLst>
          </p:cNvPr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B7B5AE7B-7C69-E78F-200A-E4FA1693B594}"/>
              </a:ext>
            </a:extLst>
          </p:cNvPr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15">
            <a:extLst>
              <a:ext uri="{FF2B5EF4-FFF2-40B4-BE49-F238E27FC236}">
                <a16:creationId xmlns:a16="http://schemas.microsoft.com/office/drawing/2014/main" id="{538027F5-81B9-3B5E-0448-D134E7822E66}"/>
              </a:ext>
            </a:extLst>
          </p:cNvPr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CF00B30E-21BA-B9A1-1E42-84129CC85227}"/>
              </a:ext>
            </a:extLst>
          </p:cNvPr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1BC1C5BB-0AD5-45C9-3A9A-5C472291B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59B23-FCB8-443A-A0D0-177D8E788677}" type="datetimeFigureOut">
              <a:rPr lang="en-US"/>
              <a:pPr>
                <a:defRPr/>
              </a:pPr>
              <a:t>6/11/2022</a:t>
            </a:fld>
            <a:endParaRPr lang="en-US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77F98ECD-F1AA-6D19-8A9E-B3E5AA050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D4296E64-AF61-B60E-F6AA-47413AB41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4A444601-F998-464C-AE13-AAFE1F34C0C5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405613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6EE6AFF7-F341-D12E-009F-6D18F2B54FA7}"/>
              </a:ext>
            </a:extLst>
          </p:cNvPr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BCB0EC94-1CA6-FDDD-EFFD-EE70FDAF72AD}"/>
              </a:ext>
            </a:extLst>
          </p:cNvPr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>
            <a:extLst>
              <a:ext uri="{FF2B5EF4-FFF2-40B4-BE49-F238E27FC236}">
                <a16:creationId xmlns:a16="http://schemas.microsoft.com/office/drawing/2014/main" id="{49137BB5-5DFF-2608-E15B-3A891D983D4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/>
              <a:t>Click to edit Master title style</a:t>
            </a:r>
          </a:p>
        </p:txBody>
      </p:sp>
      <p:sp>
        <p:nvSpPr>
          <p:cNvPr id="1029" name="Text Placeholder 29">
            <a:extLst>
              <a:ext uri="{FF2B5EF4-FFF2-40B4-BE49-F238E27FC236}">
                <a16:creationId xmlns:a16="http://schemas.microsoft.com/office/drawing/2014/main" id="{D5F22A36-21CE-DAF8-2949-A4A83ACAE73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/>
              <a:t>Click to edit Master text styles</a:t>
            </a:r>
          </a:p>
          <a:p>
            <a:pPr lvl="1"/>
            <a:r>
              <a:rPr lang="en-US" altLang="vi-VN"/>
              <a:t>Second level</a:t>
            </a:r>
          </a:p>
          <a:p>
            <a:pPr lvl="2"/>
            <a:r>
              <a:rPr lang="en-US" altLang="vi-VN"/>
              <a:t>Third level</a:t>
            </a:r>
          </a:p>
          <a:p>
            <a:pPr lvl="3"/>
            <a:r>
              <a:rPr lang="en-US" altLang="vi-VN"/>
              <a:t>Fourth level</a:t>
            </a:r>
          </a:p>
          <a:p>
            <a:pPr lvl="4"/>
            <a:r>
              <a:rPr lang="en-US" altLang="vi-VN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9C40824-87C7-7371-9D23-E81660C00D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305D0C6-B40B-4F95-A35B-E6290FAE249C}" type="datetimeFigureOut">
              <a:rPr lang="en-US"/>
              <a:pPr>
                <a:defRPr/>
              </a:pPr>
              <a:t>6/11/2022</a:t>
            </a:fld>
            <a:endParaRPr 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A7B25976-5EE0-31D8-C1CC-2B5121039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55B3EB6-8051-B452-F2DA-221B46ECE9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45C75"/>
                </a:solidFill>
              </a:defRPr>
            </a:lvl1pPr>
          </a:lstStyle>
          <a:p>
            <a:fld id="{4C59322F-4DC6-429A-A3AC-049490131F3E}" type="slidenum">
              <a:rPr lang="en-US" altLang="vi-VN"/>
              <a:pPr/>
              <a:t>‹#›</a:t>
            </a:fld>
            <a:endParaRPr lang="en-US" altLang="vi-VN"/>
          </a:p>
        </p:txBody>
      </p:sp>
      <p:grpSp>
        <p:nvGrpSpPr>
          <p:cNvPr id="1033" name="Group 1">
            <a:extLst>
              <a:ext uri="{FF2B5EF4-FFF2-40B4-BE49-F238E27FC236}">
                <a16:creationId xmlns:a16="http://schemas.microsoft.com/office/drawing/2014/main" id="{B1DAB56E-066A-17CC-8473-B9E1BB059957}"/>
              </a:ext>
            </a:extLst>
          </p:cNvPr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96F88BB-A966-A65E-61ED-8BFB72285097}"/>
                </a:ext>
              </a:extLst>
            </p:cNvPr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CCCF954E-35FC-402A-6529-C1755735AFA7}"/>
                </a:ext>
              </a:extLst>
            </p:cNvPr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29" r:id="rId2"/>
    <p:sldLayoutId id="2147483738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9" r:id="rId9"/>
    <p:sldLayoutId id="2147483735" r:id="rId10"/>
    <p:sldLayoutId id="214748373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jenkins-ci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serena.com/" TargetMode="External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jpe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3EBE-BF42-8EF4-6835-48969B735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/>
              <a:t>Jenkins</a:t>
            </a:r>
            <a:endParaRPr lang="en-US"/>
          </a:p>
        </p:txBody>
      </p:sp>
      <p:sp>
        <p:nvSpPr>
          <p:cNvPr id="5123" name="Subtitle 2">
            <a:extLst>
              <a:ext uri="{FF2B5EF4-FFF2-40B4-BE49-F238E27FC236}">
                <a16:creationId xmlns:a16="http://schemas.microsoft.com/office/drawing/2014/main" id="{4C692684-37AF-5765-34A4-512F7DFFF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L="457200" marR="0" indent="-457200" algn="l">
              <a:lnSpc>
                <a:spcPct val="90000"/>
              </a:lnSpc>
              <a:buFont typeface="Wingdings" panose="05020102010507070707" pitchFamily="18" charset="2"/>
              <a:buChar char="Ø"/>
            </a:pPr>
            <a:r>
              <a:rPr lang="en-US" altLang="vi-VN" dirty="0"/>
              <a:t>Improving Your productivity</a:t>
            </a:r>
            <a:endParaRPr lang="en-US"/>
          </a:p>
          <a:p>
            <a:pPr marL="457200" marR="0" indent="-457200" algn="l">
              <a:lnSpc>
                <a:spcPct val="90000"/>
              </a:lnSpc>
              <a:buFont typeface="Wingdings" panose="05020102010507070707" pitchFamily="18" charset="2"/>
              <a:buChar char="Ø"/>
            </a:pPr>
            <a:r>
              <a:rPr lang="en-US" altLang="vi-VN" dirty="0"/>
              <a:t>Continuous Integration</a:t>
            </a:r>
          </a:p>
          <a:p>
            <a:pPr marL="457200" marR="0" indent="-457200" algn="l">
              <a:lnSpc>
                <a:spcPct val="90000"/>
              </a:lnSpc>
              <a:buFont typeface="Wingdings" panose="05020102010507070707" pitchFamily="18" charset="2"/>
              <a:buChar char="Ø"/>
            </a:pPr>
            <a:r>
              <a:rPr lang="en-US" altLang="vi-VN" dirty="0"/>
              <a:t>Jenkins for a Developer</a:t>
            </a:r>
          </a:p>
          <a:p>
            <a:pPr marL="457200" marR="0" indent="-457200" algn="l">
              <a:lnSpc>
                <a:spcPct val="90000"/>
              </a:lnSpc>
              <a:buFont typeface="Wingdings" panose="05020102010507070707" pitchFamily="18" charset="2"/>
              <a:buChar char="Ø"/>
            </a:pPr>
            <a:r>
              <a:rPr lang="en-US" altLang="vi-VN" dirty="0"/>
              <a:t>Jenkins User Interface</a:t>
            </a:r>
          </a:p>
          <a:p>
            <a:pPr marL="457200" marR="0" indent="-457200" algn="l">
              <a:lnSpc>
                <a:spcPct val="90000"/>
              </a:lnSpc>
              <a:buFont typeface="Wingdings" panose="05020102010507070707" pitchFamily="18" charset="2"/>
              <a:buChar char="Ø"/>
            </a:pPr>
            <a:r>
              <a:rPr lang="en-US" altLang="vi-VN" dirty="0"/>
              <a:t>Jenkins Plugins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051A84C9-5E37-5FD4-0F43-13937C13D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r>
              <a:rPr lang="en-US" altLang="vi-VN"/>
              <a:t>Jenkins Plugins – Analyzers	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E41E7769-5091-4AE6-7EBF-C50BA7032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20875"/>
            <a:ext cx="4038600" cy="4433888"/>
          </a:xfrm>
        </p:spPr>
        <p:txBody>
          <a:bodyPr/>
          <a:lstStyle/>
          <a:p>
            <a:r>
              <a:rPr lang="en-US" altLang="vi-VN"/>
              <a:t>Static Analysis</a:t>
            </a:r>
          </a:p>
          <a:p>
            <a:pPr lvl="1"/>
            <a:r>
              <a:rPr lang="en-US" altLang="vi-VN"/>
              <a:t>Checkstyle</a:t>
            </a:r>
          </a:p>
          <a:p>
            <a:pPr lvl="1"/>
            <a:r>
              <a:rPr lang="en-US" altLang="vi-VN"/>
              <a:t>CodeScanner</a:t>
            </a:r>
          </a:p>
          <a:p>
            <a:pPr lvl="1"/>
            <a:r>
              <a:rPr lang="en-US" altLang="vi-VN"/>
              <a:t>DRY</a:t>
            </a:r>
          </a:p>
          <a:p>
            <a:pPr lvl="1"/>
            <a:r>
              <a:rPr lang="en-US" altLang="vi-VN"/>
              <a:t>Crap4j</a:t>
            </a:r>
          </a:p>
          <a:p>
            <a:pPr lvl="1"/>
            <a:r>
              <a:rPr lang="en-US" altLang="vi-VN"/>
              <a:t>Findbugs</a:t>
            </a:r>
          </a:p>
          <a:p>
            <a:pPr lvl="1"/>
            <a:r>
              <a:rPr lang="en-US" altLang="vi-VN"/>
              <a:t>PMD</a:t>
            </a:r>
          </a:p>
          <a:p>
            <a:pPr lvl="1"/>
            <a:r>
              <a:rPr lang="en-US" altLang="vi-VN"/>
              <a:t>Fortify</a:t>
            </a:r>
          </a:p>
          <a:p>
            <a:pPr lvl="1"/>
            <a:r>
              <a:rPr lang="en-US" altLang="vi-VN"/>
              <a:t>Sonar</a:t>
            </a:r>
          </a:p>
          <a:p>
            <a:pPr lvl="1"/>
            <a:r>
              <a:rPr lang="en-US" altLang="vi-VN"/>
              <a:t>FXCop</a:t>
            </a:r>
          </a:p>
        </p:txBody>
      </p:sp>
      <p:sp>
        <p:nvSpPr>
          <p:cNvPr id="14340" name="Content Placeholder 3">
            <a:extLst>
              <a:ext uri="{FF2B5EF4-FFF2-40B4-BE49-F238E27FC236}">
                <a16:creationId xmlns:a16="http://schemas.microsoft.com/office/drawing/2014/main" id="{849D56F1-71F9-464A-78F8-F3A8F4305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20875"/>
            <a:ext cx="4038600" cy="4433888"/>
          </a:xfrm>
        </p:spPr>
        <p:txBody>
          <a:bodyPr/>
          <a:lstStyle/>
          <a:p>
            <a:r>
              <a:rPr lang="en-US" altLang="vi-VN"/>
              <a:t>Code Coverage</a:t>
            </a:r>
          </a:p>
          <a:p>
            <a:pPr lvl="1"/>
            <a:r>
              <a:rPr lang="en-US" altLang="vi-VN"/>
              <a:t>Emma</a:t>
            </a:r>
          </a:p>
          <a:p>
            <a:pPr lvl="1"/>
            <a:r>
              <a:rPr lang="en-US" altLang="vi-VN"/>
              <a:t>Cobertura</a:t>
            </a:r>
          </a:p>
          <a:p>
            <a:pPr lvl="1"/>
            <a:r>
              <a:rPr lang="en-US" altLang="vi-VN"/>
              <a:t>Clover</a:t>
            </a:r>
          </a:p>
          <a:p>
            <a:pPr lvl="1"/>
            <a:r>
              <a:rPr lang="en-US" altLang="vi-VN"/>
              <a:t>GCC/GCOV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CE20B028-495F-BB50-D6C2-C3777D43E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r>
              <a:rPr lang="en-US" altLang="vi-VN"/>
              <a:t>Jenkins Plugins – Other Tools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29D38A9E-866D-2E20-2CC9-04219E7839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20875"/>
            <a:ext cx="4038600" cy="4433888"/>
          </a:xfrm>
        </p:spPr>
        <p:txBody>
          <a:bodyPr/>
          <a:lstStyle/>
          <a:p>
            <a:r>
              <a:rPr lang="en-US" altLang="vi-VN"/>
              <a:t>Notification</a:t>
            </a:r>
          </a:p>
          <a:p>
            <a:pPr lvl="1"/>
            <a:r>
              <a:rPr lang="en-US" altLang="vi-VN"/>
              <a:t>Twitter</a:t>
            </a:r>
          </a:p>
          <a:p>
            <a:pPr lvl="1"/>
            <a:r>
              <a:rPr lang="en-US" altLang="vi-VN"/>
              <a:t>Campfire</a:t>
            </a:r>
          </a:p>
          <a:p>
            <a:pPr lvl="1"/>
            <a:r>
              <a:rPr lang="en-US" altLang="vi-VN"/>
              <a:t>Google Calendar</a:t>
            </a:r>
          </a:p>
          <a:p>
            <a:pPr lvl="1"/>
            <a:r>
              <a:rPr lang="en-US" altLang="vi-VN"/>
              <a:t>IM</a:t>
            </a:r>
          </a:p>
          <a:p>
            <a:pPr lvl="1"/>
            <a:r>
              <a:rPr lang="en-US" altLang="vi-VN"/>
              <a:t>IRC</a:t>
            </a:r>
          </a:p>
          <a:p>
            <a:pPr lvl="1"/>
            <a:r>
              <a:rPr lang="en-US" altLang="vi-VN"/>
              <a:t>Lava Lamp</a:t>
            </a:r>
          </a:p>
          <a:p>
            <a:pPr lvl="1"/>
            <a:r>
              <a:rPr lang="en-US" altLang="vi-VN"/>
              <a:t>Sounds</a:t>
            </a:r>
          </a:p>
          <a:p>
            <a:pPr lvl="1"/>
            <a:r>
              <a:rPr lang="en-US" altLang="vi-VN"/>
              <a:t>Speak</a:t>
            </a:r>
          </a:p>
        </p:txBody>
      </p:sp>
      <p:sp>
        <p:nvSpPr>
          <p:cNvPr id="15364" name="Content Placeholder 3">
            <a:extLst>
              <a:ext uri="{FF2B5EF4-FFF2-40B4-BE49-F238E27FC236}">
                <a16:creationId xmlns:a16="http://schemas.microsoft.com/office/drawing/2014/main" id="{496001DA-FB84-1319-5883-91354224B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20875"/>
            <a:ext cx="4038600" cy="4433888"/>
          </a:xfrm>
        </p:spPr>
        <p:txBody>
          <a:bodyPr/>
          <a:lstStyle/>
          <a:p>
            <a:r>
              <a:rPr lang="en-US" altLang="vi-VN"/>
              <a:t>Authorization</a:t>
            </a:r>
          </a:p>
          <a:p>
            <a:pPr lvl="1"/>
            <a:r>
              <a:rPr lang="en-US" altLang="vi-VN"/>
              <a:t>Active Directory</a:t>
            </a:r>
          </a:p>
          <a:p>
            <a:pPr lvl="1"/>
            <a:r>
              <a:rPr lang="en-US" altLang="vi-VN"/>
              <a:t>LDAP</a:t>
            </a:r>
          </a:p>
          <a:p>
            <a:r>
              <a:rPr lang="en-US" altLang="vi-VN"/>
              <a:t>Virtual Machines</a:t>
            </a:r>
          </a:p>
          <a:p>
            <a:pPr lvl="1"/>
            <a:r>
              <a:rPr lang="en-US" altLang="vi-VN"/>
              <a:t>Amazon EC2</a:t>
            </a:r>
          </a:p>
          <a:p>
            <a:pPr lvl="1"/>
            <a:r>
              <a:rPr lang="en-US" altLang="vi-VN"/>
              <a:t>VMWare</a:t>
            </a:r>
          </a:p>
          <a:p>
            <a:pPr lvl="1"/>
            <a:r>
              <a:rPr lang="en-US" altLang="vi-VN"/>
              <a:t>VirtualBox</a:t>
            </a:r>
          </a:p>
          <a:p>
            <a:pPr lvl="1"/>
            <a:r>
              <a:rPr lang="en-US" altLang="vi-VN"/>
              <a:t>Xen</a:t>
            </a:r>
          </a:p>
          <a:p>
            <a:pPr lvl="1"/>
            <a:r>
              <a:rPr lang="en-US" altLang="vi-VN"/>
              <a:t>Libvirt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786EBAF3-2F8B-F306-0FCB-8DB93C55B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Jenkins for Teams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88E24AAD-F4D3-AC33-109E-23A82DCB3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Multi-configuration jobs</a:t>
            </a:r>
          </a:p>
          <a:p>
            <a:pPr eaLnBrk="1" hangingPunct="1"/>
            <a:r>
              <a:rPr lang="en-US" altLang="vi-VN"/>
              <a:t>Multi-stage jobs</a:t>
            </a:r>
          </a:p>
          <a:p>
            <a:pPr eaLnBrk="1" hangingPunct="1"/>
            <a:r>
              <a:rPr lang="en-US" altLang="vi-VN"/>
              <a:t>Swarms to dynamically contribute capacity</a:t>
            </a:r>
          </a:p>
          <a:p>
            <a:pPr eaLnBrk="1" hangingPunct="1"/>
            <a:endParaRPr lang="en-US" altLang="vi-V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42E7E00D-BC89-EB7D-86BE-A70D44AD4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Jenkins for Teams Demo here…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7D4D8773-C6E1-CA02-0DB8-3BAFA6C92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This is where the bigger Jenkins demo is inserted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26C1AFC2-581C-63C9-3B29-07D97138B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Jenkins – Integration for You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1AECB4B8-3F29-23D1-0280-8BC089103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Jenkins can help your development be</a:t>
            </a:r>
          </a:p>
          <a:p>
            <a:pPr lvl="1" eaLnBrk="1" hangingPunct="1"/>
            <a:r>
              <a:rPr lang="en-US" altLang="vi-VN"/>
              <a:t>Faster</a:t>
            </a:r>
          </a:p>
          <a:p>
            <a:pPr lvl="1" eaLnBrk="1" hangingPunct="1"/>
            <a:r>
              <a:rPr lang="en-US" altLang="vi-VN"/>
              <a:t>Safer</a:t>
            </a:r>
          </a:p>
          <a:p>
            <a:pPr lvl="1" eaLnBrk="1" hangingPunct="1"/>
            <a:r>
              <a:rPr lang="en-US" altLang="vi-VN"/>
              <a:t>Easier</a:t>
            </a:r>
          </a:p>
          <a:p>
            <a:pPr lvl="1" eaLnBrk="1" hangingPunct="1"/>
            <a:r>
              <a:rPr lang="en-US" altLang="vi-VN"/>
              <a:t>Smarter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0B0E1CCB-8BCE-D71D-9C52-F7B2A2DFB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Improving Your Productivity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3A2ECE97-A856-3F2F-CE61-90C67E2E8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Continuous integration can help you go faster</a:t>
            </a:r>
          </a:p>
          <a:p>
            <a:pPr lvl="1" eaLnBrk="1" hangingPunct="1"/>
            <a:r>
              <a:rPr lang="en-US" altLang="vi-VN"/>
              <a:t>Detect build breaks sooner</a:t>
            </a:r>
          </a:p>
          <a:p>
            <a:pPr lvl="1" eaLnBrk="1" hangingPunct="1"/>
            <a:r>
              <a:rPr lang="en-US" altLang="vi-VN"/>
              <a:t>Report failing tests more clearly</a:t>
            </a:r>
          </a:p>
          <a:p>
            <a:pPr lvl="1" eaLnBrk="1" hangingPunct="1"/>
            <a:r>
              <a:rPr lang="en-US" altLang="vi-VN"/>
              <a:t>Make progress more visible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963F-BEAD-0CC9-2FAD-971327168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Jenkins for Continuous Integration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5CA7D46F-A905-06D4-B81C-10B836861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Jenkins – open source continuous integration server</a:t>
            </a:r>
          </a:p>
          <a:p>
            <a:pPr eaLnBrk="1" hangingPunct="1"/>
            <a:r>
              <a:rPr lang="en-US" altLang="vi-VN"/>
              <a:t>Jenkins (</a:t>
            </a:r>
            <a:r>
              <a:rPr lang="en-US" altLang="vi-VN">
                <a:hlinkClick r:id="rId2"/>
              </a:rPr>
              <a:t>http://jenkins-ci.org/</a:t>
            </a:r>
            <a:r>
              <a:rPr lang="en-US" altLang="vi-VN"/>
              <a:t>) is</a:t>
            </a:r>
          </a:p>
          <a:p>
            <a:pPr lvl="1" eaLnBrk="1" hangingPunct="1"/>
            <a:r>
              <a:rPr lang="en-US" altLang="vi-VN"/>
              <a:t>Easy to install</a:t>
            </a:r>
          </a:p>
          <a:p>
            <a:pPr lvl="1" eaLnBrk="1" hangingPunct="1"/>
            <a:r>
              <a:rPr lang="en-US" altLang="vi-VN"/>
              <a:t>Easy to use</a:t>
            </a:r>
          </a:p>
          <a:p>
            <a:pPr lvl="1" eaLnBrk="1" hangingPunct="1"/>
            <a:r>
              <a:rPr lang="en-US" altLang="vi-VN"/>
              <a:t>Multi-technology</a:t>
            </a:r>
          </a:p>
          <a:p>
            <a:pPr lvl="1" eaLnBrk="1" hangingPunct="1"/>
            <a:r>
              <a:rPr lang="en-US" altLang="vi-VN"/>
              <a:t>Multi-platform</a:t>
            </a:r>
          </a:p>
          <a:p>
            <a:pPr lvl="1" eaLnBrk="1" hangingPunct="1"/>
            <a:r>
              <a:rPr lang="en-US" altLang="vi-VN"/>
              <a:t>Widely used</a:t>
            </a:r>
          </a:p>
          <a:p>
            <a:pPr lvl="1" eaLnBrk="1" hangingPunct="1"/>
            <a:r>
              <a:rPr lang="en-US" altLang="vi-VN"/>
              <a:t>Extensible</a:t>
            </a:r>
          </a:p>
          <a:p>
            <a:pPr lvl="1" eaLnBrk="1" hangingPunct="1"/>
            <a:r>
              <a:rPr lang="en-US" altLang="vi-VN"/>
              <a:t>Free</a:t>
            </a:r>
          </a:p>
        </p:txBody>
      </p:sp>
      <p:pic>
        <p:nvPicPr>
          <p:cNvPr id="7172" name="Picture 3">
            <a:extLst>
              <a:ext uri="{FF2B5EF4-FFF2-40B4-BE49-F238E27FC236}">
                <a16:creationId xmlns:a16="http://schemas.microsoft.com/office/drawing/2014/main" id="{F49A4F42-23A3-705F-12A3-F0F501F9BF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581400"/>
            <a:ext cx="23622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00D52EE7-3541-B333-8BD5-13BAFD479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Jenkins for a Developer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52ACF-9035-CBC5-822F-CCB360BCB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Easy to install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Download one file – </a:t>
            </a:r>
            <a:r>
              <a:rPr lang="en-US" dirty="0" err="1"/>
              <a:t>jenkins.war</a:t>
            </a:r>
            <a:endParaRPr lang="en-US" dirty="0"/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Run one command – java –jar </a:t>
            </a:r>
            <a:r>
              <a:rPr lang="en-US" dirty="0" err="1"/>
              <a:t>jenkins.war</a:t>
            </a: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Easy to use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Create a new job – checkout and build a small project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/>
              <a:t>Checkin</a:t>
            </a:r>
            <a:r>
              <a:rPr lang="en-US" dirty="0"/>
              <a:t> a change – watch it build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Create a test – watch it build and run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Fix a test – </a:t>
            </a:r>
            <a:r>
              <a:rPr lang="en-US" dirty="0" err="1"/>
              <a:t>checkin</a:t>
            </a:r>
            <a:r>
              <a:rPr lang="en-US" dirty="0"/>
              <a:t> and watch it pass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Multi-technology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Build C, Java, C#, Python, Perl, SQL, etc.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Test with </a:t>
            </a:r>
            <a:r>
              <a:rPr lang="en-US" dirty="0" err="1"/>
              <a:t>Junit</a:t>
            </a:r>
            <a:r>
              <a:rPr lang="en-US" dirty="0"/>
              <a:t>, </a:t>
            </a:r>
            <a:r>
              <a:rPr lang="en-US" dirty="0" err="1"/>
              <a:t>Nunit</a:t>
            </a:r>
            <a:r>
              <a:rPr lang="en-US" dirty="0"/>
              <a:t>, </a:t>
            </a:r>
            <a:r>
              <a:rPr lang="en-US" dirty="0" err="1"/>
              <a:t>MSTest</a:t>
            </a:r>
            <a:r>
              <a:rPr lang="en-US" dirty="0"/>
              <a:t>, etc.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A5C4473D-4708-0ED5-1DE7-A5B1E54EF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Jenkins User Interface</a:t>
            </a:r>
          </a:p>
        </p:txBody>
      </p:sp>
      <p:pic>
        <p:nvPicPr>
          <p:cNvPr id="9219" name="Content Placeholder 1">
            <a:extLst>
              <a:ext uri="{FF2B5EF4-FFF2-40B4-BE49-F238E27FC236}">
                <a16:creationId xmlns:a16="http://schemas.microsoft.com/office/drawing/2014/main" id="{F4BD7FC2-83F5-0CFF-602D-268BCFAB27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1905000"/>
            <a:ext cx="6897688" cy="4389438"/>
          </a:xfrm>
        </p:spPr>
      </p:pic>
      <p:sp>
        <p:nvSpPr>
          <p:cNvPr id="9220" name="TextBox 2">
            <a:extLst>
              <a:ext uri="{FF2B5EF4-FFF2-40B4-BE49-F238E27FC236}">
                <a16:creationId xmlns:a16="http://schemas.microsoft.com/office/drawing/2014/main" id="{FD4C64A7-2914-0964-631F-0E6D641B1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057400"/>
            <a:ext cx="14478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/>
              <a:t>Actions</a:t>
            </a:r>
          </a:p>
          <a:p>
            <a:pPr eaLnBrk="1" hangingPunct="1"/>
            <a:endParaRPr lang="en-US" altLang="vi-VN"/>
          </a:p>
          <a:p>
            <a:pPr eaLnBrk="1" hangingPunct="1"/>
            <a:endParaRPr lang="en-US" altLang="vi-VN"/>
          </a:p>
          <a:p>
            <a:pPr eaLnBrk="1" hangingPunct="1"/>
            <a:endParaRPr lang="en-US" altLang="vi-VN"/>
          </a:p>
          <a:p>
            <a:pPr eaLnBrk="1" hangingPunct="1"/>
            <a:endParaRPr lang="en-US" altLang="vi-VN"/>
          </a:p>
          <a:p>
            <a:pPr eaLnBrk="1" hangingPunct="1"/>
            <a:endParaRPr lang="en-US" altLang="vi-VN"/>
          </a:p>
          <a:p>
            <a:pPr eaLnBrk="1" hangingPunct="1"/>
            <a:r>
              <a:rPr lang="en-US" altLang="vi-VN"/>
              <a:t>Nodes</a:t>
            </a:r>
          </a:p>
          <a:p>
            <a:pPr eaLnBrk="1" hangingPunct="1"/>
            <a:endParaRPr lang="en-US" altLang="vi-VN"/>
          </a:p>
          <a:p>
            <a:pPr eaLnBrk="1" hangingPunct="1"/>
            <a:endParaRPr lang="en-US" altLang="vi-VN"/>
          </a:p>
          <a:p>
            <a:pPr eaLnBrk="1" hangingPunct="1"/>
            <a:endParaRPr lang="en-US" altLang="vi-VN"/>
          </a:p>
          <a:p>
            <a:pPr eaLnBrk="1" hangingPunct="1"/>
            <a:endParaRPr lang="en-US" altLang="vi-VN"/>
          </a:p>
          <a:p>
            <a:pPr eaLnBrk="1" hangingPunct="1"/>
            <a:endParaRPr lang="en-US" altLang="vi-VN"/>
          </a:p>
          <a:p>
            <a:pPr eaLnBrk="1" hangingPunct="1"/>
            <a:endParaRPr lang="en-US" altLang="vi-VN"/>
          </a:p>
          <a:p>
            <a:pPr eaLnBrk="1" hangingPunct="1"/>
            <a:r>
              <a:rPr lang="en-US" altLang="vi-VN"/>
              <a:t>Jobs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5AA4C46-CBEA-017F-7F95-50A72066B6BC}"/>
              </a:ext>
            </a:extLst>
          </p:cNvPr>
          <p:cNvCxnSpPr/>
          <p:nvPr/>
        </p:nvCxnSpPr>
        <p:spPr>
          <a:xfrm>
            <a:off x="1143000" y="228600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BD26056-46ED-B81A-A6FD-1812BE754155}"/>
              </a:ext>
            </a:extLst>
          </p:cNvPr>
          <p:cNvCxnSpPr/>
          <p:nvPr/>
        </p:nvCxnSpPr>
        <p:spPr>
          <a:xfrm>
            <a:off x="1143000" y="3886200"/>
            <a:ext cx="1143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865903-70ED-F09A-4735-F075103A0C13}"/>
              </a:ext>
            </a:extLst>
          </p:cNvPr>
          <p:cNvCxnSpPr/>
          <p:nvPr/>
        </p:nvCxnSpPr>
        <p:spPr>
          <a:xfrm flipV="1">
            <a:off x="952500" y="4267200"/>
            <a:ext cx="39243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D748E19B-756A-E317-9876-263E77DB0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Developer demo goes here…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A1E4DA65-73EE-7453-B93F-669127D23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Create a new job from a Subversion repository</a:t>
            </a:r>
          </a:p>
          <a:p>
            <a:pPr eaLnBrk="1" hangingPunct="1"/>
            <a:r>
              <a:rPr lang="en-US" altLang="vi-VN"/>
              <a:t>Build that code, see build results</a:t>
            </a:r>
          </a:p>
          <a:p>
            <a:pPr eaLnBrk="1" hangingPunct="1"/>
            <a:r>
              <a:rPr lang="en-US" altLang="vi-VN"/>
              <a:t>Run its tests, see test results</a:t>
            </a:r>
          </a:p>
          <a:p>
            <a:pPr eaLnBrk="1" hangingPunct="1"/>
            <a:r>
              <a:rPr lang="en-US" altLang="vi-VN"/>
              <a:t>Make a change and watch it run through the system</a:t>
            </a:r>
          </a:p>
          <a:p>
            <a:pPr eaLnBrk="1" hangingPunct="1"/>
            <a:r>
              <a:rPr lang="en-US" altLang="vi-VN"/>
              <a:t>Languages</a:t>
            </a:r>
          </a:p>
          <a:p>
            <a:pPr lvl="1" eaLnBrk="1" hangingPunct="1"/>
            <a:r>
              <a:rPr lang="en-US" altLang="vi-VN"/>
              <a:t>Java</a:t>
            </a:r>
          </a:p>
          <a:p>
            <a:pPr lvl="1" eaLnBrk="1" hangingPunct="1"/>
            <a:r>
              <a:rPr lang="en-US" altLang="vi-VN"/>
              <a:t>C</a:t>
            </a:r>
          </a:p>
          <a:p>
            <a:pPr lvl="1" eaLnBrk="1" hangingPunct="1"/>
            <a:r>
              <a:rPr lang="en-US" altLang="vi-VN"/>
              <a:t>Python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448C1297-57EF-B0FD-9396-59F5BF77A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More Power – Jenkins Plugins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A216EEF9-1CAE-6F24-A45D-FE5E01678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Jenkins has over 300 plugins</a:t>
            </a:r>
          </a:p>
          <a:p>
            <a:pPr lvl="1" eaLnBrk="1" hangingPunct="1"/>
            <a:r>
              <a:rPr lang="en-US" altLang="vi-VN"/>
              <a:t>Software configuration management</a:t>
            </a:r>
          </a:p>
          <a:p>
            <a:pPr lvl="1" eaLnBrk="1" hangingPunct="1"/>
            <a:r>
              <a:rPr lang="en-US" altLang="vi-VN"/>
              <a:t>Builders</a:t>
            </a:r>
          </a:p>
          <a:p>
            <a:pPr lvl="1" eaLnBrk="1" hangingPunct="1"/>
            <a:r>
              <a:rPr lang="en-US" altLang="vi-VN"/>
              <a:t>Test Frameworks</a:t>
            </a:r>
          </a:p>
          <a:p>
            <a:pPr lvl="1" eaLnBrk="1" hangingPunct="1"/>
            <a:r>
              <a:rPr lang="en-US" altLang="vi-VN"/>
              <a:t>Virtual Machine Controllers</a:t>
            </a:r>
          </a:p>
          <a:p>
            <a:pPr lvl="1" eaLnBrk="1" hangingPunct="1"/>
            <a:r>
              <a:rPr lang="en-US" altLang="vi-VN"/>
              <a:t>Notifiers</a:t>
            </a:r>
          </a:p>
          <a:p>
            <a:pPr lvl="1" eaLnBrk="1" hangingPunct="1"/>
            <a:r>
              <a:rPr lang="en-US" altLang="vi-VN"/>
              <a:t>Static Analyzers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5220F9F4-7E76-7298-D9F8-3726CBACB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r>
              <a:rPr lang="en-US" altLang="vi-VN"/>
              <a:t>Jenkins Plugins - SCM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5F6B9-66C7-3733-F4C3-A0865DDD1F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20875"/>
            <a:ext cx="4038600" cy="443388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/>
              <a:t>Version Control Systems</a:t>
            </a:r>
          </a:p>
          <a:p>
            <a:pPr lvl="1">
              <a:defRPr/>
            </a:pPr>
            <a:r>
              <a:rPr lang="en-US" dirty="0" err="1"/>
              <a:t>Accurev</a:t>
            </a:r>
            <a:endParaRPr lang="en-US" dirty="0"/>
          </a:p>
          <a:p>
            <a:pPr lvl="1">
              <a:defRPr/>
            </a:pPr>
            <a:r>
              <a:rPr lang="en-US" dirty="0"/>
              <a:t>Bazaar</a:t>
            </a:r>
          </a:p>
          <a:p>
            <a:pPr lvl="1">
              <a:defRPr/>
            </a:pPr>
            <a:r>
              <a:rPr lang="en-US" dirty="0" err="1"/>
              <a:t>BitKeeper</a:t>
            </a:r>
            <a:endParaRPr lang="en-US" dirty="0"/>
          </a:p>
          <a:p>
            <a:pPr lvl="1">
              <a:defRPr/>
            </a:pPr>
            <a:r>
              <a:rPr lang="en-US" dirty="0" err="1"/>
              <a:t>ClearCase</a:t>
            </a:r>
            <a:endParaRPr lang="en-US" dirty="0"/>
          </a:p>
          <a:p>
            <a:pPr lvl="1">
              <a:defRPr/>
            </a:pPr>
            <a:r>
              <a:rPr lang="en-US" dirty="0" err="1"/>
              <a:t>Darcs</a:t>
            </a:r>
            <a:endParaRPr lang="en-US" dirty="0"/>
          </a:p>
          <a:p>
            <a:pPr lvl="1">
              <a:defRPr/>
            </a:pPr>
            <a:r>
              <a:rPr lang="en-US" dirty="0"/>
              <a:t>Dimensions</a:t>
            </a:r>
          </a:p>
          <a:p>
            <a:pPr lvl="1">
              <a:defRPr/>
            </a:pPr>
            <a:r>
              <a:rPr lang="en-US" dirty="0" err="1"/>
              <a:t>Git</a:t>
            </a:r>
            <a:endParaRPr lang="en-US" dirty="0"/>
          </a:p>
          <a:p>
            <a:pPr lvl="1">
              <a:defRPr/>
            </a:pPr>
            <a:r>
              <a:rPr lang="en-US" dirty="0"/>
              <a:t>Harvest</a:t>
            </a:r>
          </a:p>
          <a:p>
            <a:pPr lvl="1">
              <a:defRPr/>
            </a:pPr>
            <a:r>
              <a:rPr lang="en-US" dirty="0"/>
              <a:t>MKS Integrity</a:t>
            </a:r>
          </a:p>
          <a:p>
            <a:pPr lvl="1">
              <a:defRPr/>
            </a:pPr>
            <a:r>
              <a:rPr lang="en-US" dirty="0"/>
              <a:t>PVCS</a:t>
            </a:r>
          </a:p>
          <a:p>
            <a:pPr lvl="1">
              <a:defRPr/>
            </a:pPr>
            <a:r>
              <a:rPr lang="en-US" dirty="0" err="1"/>
              <a:t>StarTeam</a:t>
            </a:r>
            <a:endParaRPr lang="en-US" dirty="0"/>
          </a:p>
          <a:p>
            <a:pPr lvl="1">
              <a:defRPr/>
            </a:pPr>
            <a:r>
              <a:rPr lang="en-US" dirty="0"/>
              <a:t>Subversion</a:t>
            </a:r>
          </a:p>
          <a:p>
            <a:pPr lvl="1">
              <a:defRPr/>
            </a:pPr>
            <a:r>
              <a:rPr lang="en-US" dirty="0"/>
              <a:t>Team Foundation Server</a:t>
            </a:r>
          </a:p>
          <a:p>
            <a:pPr lvl="1">
              <a:defRPr/>
            </a:pPr>
            <a:r>
              <a:rPr lang="en-US" dirty="0"/>
              <a:t>Visual SourceSafe</a:t>
            </a:r>
          </a:p>
        </p:txBody>
      </p:sp>
      <p:pic>
        <p:nvPicPr>
          <p:cNvPr id="12292" name="Picture 2" descr="Version Browser">
            <a:extLst>
              <a:ext uri="{FF2B5EF4-FFF2-40B4-BE49-F238E27FC236}">
                <a16:creationId xmlns:a16="http://schemas.microsoft.com/office/drawing/2014/main" id="{07D70FA7-4FB5-EA3B-8721-E0A7AF1AA1B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0" y="2362200"/>
            <a:ext cx="714375" cy="534988"/>
          </a:xfrm>
          <a:noFill/>
        </p:spPr>
      </p:pic>
      <p:pic>
        <p:nvPicPr>
          <p:cNvPr id="12293" name="Picture 6" descr="Connect to Rational ClearCase icon">
            <a:extLst>
              <a:ext uri="{FF2B5EF4-FFF2-40B4-BE49-F238E27FC236}">
                <a16:creationId xmlns:a16="http://schemas.microsoft.com/office/drawing/2014/main" id="{EDAA3523-AB4F-4BEF-6542-AAA9E28BC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048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8" descr="http://markelikalderon.com/wp-content/uploads/2008/05/git-logo.jpg">
            <a:extLst>
              <a:ext uri="{FF2B5EF4-FFF2-40B4-BE49-F238E27FC236}">
                <a16:creationId xmlns:a16="http://schemas.microsoft.com/office/drawing/2014/main" id="{4A37B2BC-6BAC-E075-0704-F08740212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038600"/>
            <a:ext cx="3079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10" descr="Darcs">
            <a:extLst>
              <a:ext uri="{FF2B5EF4-FFF2-40B4-BE49-F238E27FC236}">
                <a16:creationId xmlns:a16="http://schemas.microsoft.com/office/drawing/2014/main" id="{5432D8F7-65ED-B04B-0E29-5D38B70AF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495800"/>
            <a:ext cx="1152525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12" descr="Serena">
            <a:hlinkClick r:id="rId6"/>
            <a:extLst>
              <a:ext uri="{FF2B5EF4-FFF2-40B4-BE49-F238E27FC236}">
                <a16:creationId xmlns:a16="http://schemas.microsoft.com/office/drawing/2014/main" id="{9392E8E9-393D-B08E-FCFE-FC71DB148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429000"/>
            <a:ext cx="866775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7" name="Picture 14" descr="http://www.bitkeeper.com/gifs/delta.gif">
            <a:extLst>
              <a:ext uri="{FF2B5EF4-FFF2-40B4-BE49-F238E27FC236}">
                <a16:creationId xmlns:a16="http://schemas.microsoft.com/office/drawing/2014/main" id="{752A7AB7-AD46-2FCF-2934-9B5309AAB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286000"/>
            <a:ext cx="385763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8" name="Picture 16" descr="Subversion">
            <a:extLst>
              <a:ext uri="{FF2B5EF4-FFF2-40B4-BE49-F238E27FC236}">
                <a16:creationId xmlns:a16="http://schemas.microsoft.com/office/drawing/2014/main" id="{5B7A3877-F540-6A8A-821F-AA147F5F0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181600"/>
            <a:ext cx="15049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9" name="Picture 18" descr="http://www.microsoft.com/visualstudio/_base_v1/images/boxshots/hero_single_tfs_boxshot.png">
            <a:extLst>
              <a:ext uri="{FF2B5EF4-FFF2-40B4-BE49-F238E27FC236}">
                <a16:creationId xmlns:a16="http://schemas.microsoft.com/office/drawing/2014/main" id="{4438BD43-1B49-83CF-8BC9-7F2DA96A4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257800"/>
            <a:ext cx="1119188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0" name="Picture 19">
            <a:extLst>
              <a:ext uri="{FF2B5EF4-FFF2-40B4-BE49-F238E27FC236}">
                <a16:creationId xmlns:a16="http://schemas.microsoft.com/office/drawing/2014/main" id="{1703D5BC-70DF-DA6E-4927-69586A948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505200"/>
            <a:ext cx="67945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CC84CAD4-405F-10D0-E3D0-C7C0E474A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r>
              <a:rPr lang="en-US" altLang="vi-VN"/>
              <a:t>Jenkins Plugins – Build &amp; Test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4E7F3E5A-2E4D-2B52-5311-FB79796503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20875"/>
            <a:ext cx="4038600" cy="4433888"/>
          </a:xfrm>
        </p:spPr>
        <p:txBody>
          <a:bodyPr/>
          <a:lstStyle/>
          <a:p>
            <a:r>
              <a:rPr lang="en-US" altLang="vi-VN"/>
              <a:t>Build Tools</a:t>
            </a:r>
          </a:p>
          <a:p>
            <a:pPr lvl="1"/>
            <a:r>
              <a:rPr lang="en-US" altLang="vi-VN"/>
              <a:t>Ant</a:t>
            </a:r>
          </a:p>
          <a:p>
            <a:pPr lvl="1"/>
            <a:r>
              <a:rPr lang="en-US" altLang="vi-VN"/>
              <a:t>Maven</a:t>
            </a:r>
          </a:p>
          <a:p>
            <a:pPr lvl="1"/>
            <a:r>
              <a:rPr lang="en-US" altLang="vi-VN"/>
              <a:t>MSBuild</a:t>
            </a:r>
          </a:p>
          <a:p>
            <a:pPr lvl="1"/>
            <a:r>
              <a:rPr lang="en-US" altLang="vi-VN"/>
              <a:t>Cmake</a:t>
            </a:r>
          </a:p>
          <a:p>
            <a:pPr lvl="1"/>
            <a:r>
              <a:rPr lang="en-US" altLang="vi-VN"/>
              <a:t>Gradle</a:t>
            </a:r>
          </a:p>
          <a:p>
            <a:pPr lvl="1"/>
            <a:r>
              <a:rPr lang="en-US" altLang="vi-VN"/>
              <a:t>Grails</a:t>
            </a:r>
          </a:p>
          <a:p>
            <a:pPr lvl="1"/>
            <a:r>
              <a:rPr lang="en-US" altLang="vi-VN"/>
              <a:t>Scons</a:t>
            </a:r>
          </a:p>
          <a:p>
            <a:pPr lvl="1"/>
            <a:r>
              <a:rPr lang="en-US" altLang="vi-VN"/>
              <a:t>Groovy</a:t>
            </a:r>
          </a:p>
        </p:txBody>
      </p:sp>
      <p:sp>
        <p:nvSpPr>
          <p:cNvPr id="13316" name="Content Placeholder 3">
            <a:extLst>
              <a:ext uri="{FF2B5EF4-FFF2-40B4-BE49-F238E27FC236}">
                <a16:creationId xmlns:a16="http://schemas.microsoft.com/office/drawing/2014/main" id="{0010B095-17F4-49B4-061D-319DFAB28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20875"/>
            <a:ext cx="4038600" cy="4433888"/>
          </a:xfrm>
        </p:spPr>
        <p:txBody>
          <a:bodyPr/>
          <a:lstStyle/>
          <a:p>
            <a:r>
              <a:rPr lang="en-US" altLang="vi-VN"/>
              <a:t>Test Frameworks</a:t>
            </a:r>
          </a:p>
          <a:p>
            <a:pPr lvl="1"/>
            <a:r>
              <a:rPr lang="en-US" altLang="vi-VN"/>
              <a:t>Junit</a:t>
            </a:r>
          </a:p>
          <a:p>
            <a:pPr lvl="1"/>
            <a:r>
              <a:rPr lang="en-US" altLang="vi-VN"/>
              <a:t>Nunit</a:t>
            </a:r>
          </a:p>
          <a:p>
            <a:pPr lvl="1"/>
            <a:r>
              <a:rPr lang="en-US" altLang="vi-VN"/>
              <a:t>MSTest</a:t>
            </a:r>
          </a:p>
          <a:p>
            <a:pPr lvl="1"/>
            <a:r>
              <a:rPr lang="en-US" altLang="vi-VN"/>
              <a:t>Selenium</a:t>
            </a:r>
          </a:p>
          <a:p>
            <a:pPr lvl="1"/>
            <a:r>
              <a:rPr lang="en-US" altLang="vi-VN"/>
              <a:t>Fitnesse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286</TotalTime>
  <Words>364</Words>
  <Application>Microsoft Office PowerPoint</Application>
  <PresentationFormat>On-screen Show (4:3)</PresentationFormat>
  <Paragraphs>142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Jenkins</vt:lpstr>
      <vt:lpstr>Improving Your Productivity</vt:lpstr>
      <vt:lpstr>Jenkins for Continuous Integration</vt:lpstr>
      <vt:lpstr>Jenkins for a Developer</vt:lpstr>
      <vt:lpstr>Jenkins User Interface</vt:lpstr>
      <vt:lpstr>Developer demo goes here…</vt:lpstr>
      <vt:lpstr>More Power – Jenkins Plugins</vt:lpstr>
      <vt:lpstr>Jenkins Plugins - SCM</vt:lpstr>
      <vt:lpstr>Jenkins Plugins – Build &amp; Test</vt:lpstr>
      <vt:lpstr>Jenkins Plugins – Analyzers </vt:lpstr>
      <vt:lpstr>Jenkins Plugins – Other Tools</vt:lpstr>
      <vt:lpstr>Jenkins for Teams</vt:lpstr>
      <vt:lpstr>Jenkins for Teams Demo here…</vt:lpstr>
      <vt:lpstr>Jenkins – Integration for You</vt:lpstr>
    </vt:vector>
  </TitlesOfParts>
  <Company>Parametric Technology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</dc:title>
  <dc:creator>Mark Waite</dc:creator>
  <cp:lastModifiedBy>Mark Waite</cp:lastModifiedBy>
  <cp:revision>42</cp:revision>
  <dcterms:created xsi:type="dcterms:W3CDTF">2011-03-15T14:15:01Z</dcterms:created>
  <dcterms:modified xsi:type="dcterms:W3CDTF">2022-06-12T04:42:09Z</dcterms:modified>
</cp:coreProperties>
</file>