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7" r:id="rId16"/>
    <p:sldId id="269" r:id="rId17"/>
    <p:sldId id="278" r:id="rId18"/>
    <p:sldId id="282" r:id="rId19"/>
    <p:sldId id="279" r:id="rId20"/>
    <p:sldId id="280" r:id="rId21"/>
    <p:sldId id="281" r:id="rId22"/>
    <p:sldId id="270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16E2-EDD5-4955-AE8A-014A9022063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1922-FDDB-4FFB-8A54-BCAF539E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4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1922-FDDB-4FFB-8A54-BCAF539EB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1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57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0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4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3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13F41D-5B05-4B82-9EAE-6BF87806652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9113" y="206062"/>
            <a:ext cx="556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7356" y="1622737"/>
            <a:ext cx="100712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COMPLETE PROJECT IS ABOUT THE BIKE SALES IN EUROPE AND USING THIS DATA, CAME UP WITH THE VALUEABLE INSIGHTS IN A DASHBOARD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COMPLETE DATA SET HAS 14 COLUMNS AND TOTAL 50027 ROWS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THE FIELDS OR TERMS WHICH THIS DATASET HAS ARE AS FOLLOWS: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YEAR, CUSTOMER AGE, AGE GROUP, CUSTOMER GENDER, COUNTRY, STATE,PRODUCT CATEGORY, SUB CATEGORY, PRODUCT, ORDER QUANTITY, UNIT COST, PROFIT, COST AND REVENUE.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1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60" y="0"/>
            <a:ext cx="5100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&amp; YEAR VS PROFIT - STORY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9860" y="1032696"/>
            <a:ext cx="510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PRFIT  - 2015 (BIKES)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PROFIT – 2015 (CLOTHING)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9860" y="2189408"/>
            <a:ext cx="215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9859" y="3168203"/>
            <a:ext cx="8203841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ALMOST EVERY PRODUCTS THE PROFIT WAS FLUCTUATING IN EACH YEAR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YEAR 2014 THE PROFIT FOR BIKES WAS LOW AND THEN THE PROFIT INCREASED IN 2015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FOR BIKE THE PROFIT WAS HIGH IN THE YEAR 2015 AND THEN IT DECREASED IN THE NEXT YEAR</a:t>
            </a:r>
          </a:p>
        </p:txBody>
      </p:sp>
    </p:spTree>
    <p:extLst>
      <p:ext uri="{BB962C8B-B14F-4D97-AF65-F5344CB8AC3E}">
        <p14:creationId xmlns:p14="http://schemas.microsoft.com/office/powerpoint/2010/main" val="20718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93" y="0"/>
            <a:ext cx="576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720B9-22EA-11BE-E712-6D55F3977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33" y="797090"/>
            <a:ext cx="11071274" cy="585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6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2" y="218941"/>
            <a:ext cx="602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2892" y="1262130"/>
            <a:ext cx="707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ORDER QUANTITY &amp; PROFIT – UNITED STATES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ORDER QUANTITY &amp; PROFIT - FRANCE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2434" y="2627290"/>
            <a:ext cx="191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189" y="3425780"/>
            <a:ext cx="8512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UNITED KINGDOM THE ORDER QUANTITY WAS LOW BUT THE PROFIT WAS HIGH BUT IN THE CANADA THE QUANTITY WAS HIGH BUT THE PROFIT WAS LOW S COMPARE TO THE UNITED KINGDOM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THIS THING IS ALSO APPLICABLE FOR THE GERMANY AND FRANCE</a:t>
            </a:r>
          </a:p>
        </p:txBody>
      </p:sp>
    </p:spTree>
    <p:extLst>
      <p:ext uri="{BB962C8B-B14F-4D97-AF65-F5344CB8AC3E}">
        <p14:creationId xmlns:p14="http://schemas.microsoft.com/office/powerpoint/2010/main" val="357012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450" y="98924"/>
            <a:ext cx="4250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416CD-0542-1984-A88C-49387268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24" y="713864"/>
            <a:ext cx="10939975" cy="61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0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495" y="180304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7284" y="826635"/>
            <a:ext cx="556367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HIGHEST PROFIT &amp; REVENUE – 2015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LOWEST PROFIT &amp; REVENUE - 2011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8495" y="2459864"/>
            <a:ext cx="207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7284" y="3340233"/>
            <a:ext cx="76371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YEAR 2011 TO 2014 PROFIT AND REVENUE WAS INCREASING BUT IN 2016 THE REVENUE DECREASED AS COMPARE TO THE YEAR 2015</a:t>
            </a:r>
          </a:p>
        </p:txBody>
      </p:sp>
    </p:spTree>
    <p:extLst>
      <p:ext uri="{BB962C8B-B14F-4D97-AF65-F5344CB8AC3E}">
        <p14:creationId xmlns:p14="http://schemas.microsoft.com/office/powerpoint/2010/main" val="203074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2737" y="-10905"/>
            <a:ext cx="4198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VS ORDER QUANTITY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22737" y="682580"/>
            <a:ext cx="739247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ORDER QUANTITY – CALIFORNIA (269,760)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ORDER QUANTITY – MASSACHUSETTS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AA204-4DC7-878F-5FB9-BCEE1D14F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5910"/>
            <a:ext cx="11277600" cy="525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0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1165" y="-80649"/>
            <a:ext cx="3412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66681" y="992525"/>
            <a:ext cx="5795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REVENUUE - 20,023,990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REVENUE - 8,964,890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3058" y="526450"/>
            <a:ext cx="37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YEAR VS REVENUE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7452" y="1925891"/>
            <a:ext cx="358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OUNTRY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VS REVENUE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6680" y="2635395"/>
            <a:ext cx="744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REVENUE COUNTRY  - UNITED STATES (27,975,550)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REVENUE COUNTRY – CANADA (7,935.74)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3058" y="3710302"/>
            <a:ext cx="330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GENDER VS REVENUE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66680" y="4209466"/>
            <a:ext cx="4675031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MALE REVENUE –41,935,600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FEMALE REVENUE – 43,335,410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6544" y="5055184"/>
            <a:ext cx="2962141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 VS REVENUE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6680" y="5701515"/>
            <a:ext cx="619473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REVENUE – ADULTS (35-64)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REVENUE – SENIORS (64+)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7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8663" y="-122012"/>
            <a:ext cx="5100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PRODUCT &amp; YEAR VS PROFIT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5014" y="613882"/>
            <a:ext cx="510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PROFIT  - 2015 (BIKES)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PROFIT – 2015 (CLOTHING)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5024" y="1290439"/>
            <a:ext cx="602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5014" y="2030304"/>
            <a:ext cx="707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ORDER QUANTITY &amp; PROFIT – UNITED STATES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ORDER QUANTITY &amp; PROFIT - FRANCE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7074" y="3125311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25014" y="3688466"/>
            <a:ext cx="556367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PROFIT &amp; REVENUE – 2015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PROFIT &amp; REVENUE - 2011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9422" y="4583748"/>
            <a:ext cx="4198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 VS ORDER QUANTITY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25014" y="5318580"/>
            <a:ext cx="739247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ORDER QUANTITY – CALIFORNIA (269,760)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ORDER QUANTITY – MASSACHUSETTS (2)</a:t>
            </a:r>
          </a:p>
        </p:txBody>
      </p:sp>
    </p:spTree>
    <p:extLst>
      <p:ext uri="{BB962C8B-B14F-4D97-AF65-F5344CB8AC3E}">
        <p14:creationId xmlns:p14="http://schemas.microsoft.com/office/powerpoint/2010/main" val="250111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FE12D2-3CBD-1392-13DE-7846239B15CC}"/>
              </a:ext>
            </a:extLst>
          </p:cNvPr>
          <p:cNvSpPr/>
          <p:nvPr/>
        </p:nvSpPr>
        <p:spPr>
          <a:xfrm>
            <a:off x="2715065" y="194759"/>
            <a:ext cx="7174524" cy="64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RECCOMENDATION</a:t>
            </a:r>
            <a:endParaRPr lang="en-IN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2FB71-BBFE-A441-1F27-13C849C182FB}"/>
              </a:ext>
            </a:extLst>
          </p:cNvPr>
          <p:cNvSpPr/>
          <p:nvPr/>
        </p:nvSpPr>
        <p:spPr>
          <a:xfrm>
            <a:off x="1899138" y="1321193"/>
            <a:ext cx="9952892" cy="14771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  <a:effectLst/>
              </a:rPr>
              <a:t>Product Focus</a:t>
            </a:r>
            <a:r>
              <a:rPr lang="en-US" sz="2400" dirty="0">
                <a:solidFill>
                  <a:schemeClr val="tx1"/>
                </a:solidFill>
                <a:effectLst/>
              </a:rPr>
              <a:t>: Continue to invest in and optimize the bicycle product line. Consider introducing new bicycle models or accessories to expand the product portfolio.</a:t>
            </a:r>
            <a:endParaRPr lang="en-IN" sz="2400" dirty="0">
              <a:ln>
                <a:solidFill>
                  <a:schemeClr val="tx2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EEF05-6F29-AE91-24C0-07C462B04B6A}"/>
              </a:ext>
            </a:extLst>
          </p:cNvPr>
          <p:cNvSpPr/>
          <p:nvPr/>
        </p:nvSpPr>
        <p:spPr>
          <a:xfrm>
            <a:off x="1899138" y="3091664"/>
            <a:ext cx="9952892" cy="14771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  <a:effectLst/>
              </a:rPr>
              <a:t>Market Expansion</a:t>
            </a:r>
            <a:r>
              <a:rPr lang="en-US" sz="2400" dirty="0">
                <a:solidFill>
                  <a:schemeClr val="tx1"/>
                </a:solidFill>
                <a:effectLst/>
              </a:rPr>
              <a:t>: Explore opportunities to expand market share in the United States and identify new markets with similar characteristics.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90F8B5-5178-2A47-2FBB-26934B060DC3}"/>
              </a:ext>
            </a:extLst>
          </p:cNvPr>
          <p:cNvSpPr/>
          <p:nvPr/>
        </p:nvSpPr>
        <p:spPr>
          <a:xfrm>
            <a:off x="1899138" y="4862135"/>
            <a:ext cx="9952892" cy="14771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  <a:effectLst/>
              </a:rPr>
              <a:t>Performance Analysis </a:t>
            </a:r>
            <a:r>
              <a:rPr lang="en-US" sz="2400" dirty="0">
                <a:solidFill>
                  <a:schemeClr val="tx1"/>
                </a:solidFill>
                <a:effectLst/>
              </a:rPr>
              <a:t>: Conduct a thorough analysis of the factors contributing to the lower profitability of clothing. This may involve reviewing pricing, cost structure, or product positioning.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606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6378" y="2781835"/>
            <a:ext cx="8718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356121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4" y="128789"/>
            <a:ext cx="600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5464" y="940159"/>
            <a:ext cx="9865216" cy="499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YEAR VS REVENUE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COUNTEY VS REVENUE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GENDER VS REVENUE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 VS REVENUE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&amp; YEAR VS PROFIT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VS ORDER QUANTITY</a:t>
            </a:r>
          </a:p>
          <a:p>
            <a:pPr algn="just"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18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2" r="9108" b="34628"/>
          <a:stretch/>
        </p:blipFill>
        <p:spPr>
          <a:xfrm>
            <a:off x="834888" y="795614"/>
            <a:ext cx="10900467" cy="54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04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409476-F7DB-ADB6-5F4D-661AC34A9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08" y="0"/>
            <a:ext cx="12550824" cy="69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99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253" y="339458"/>
            <a:ext cx="7353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4253" y="2245079"/>
            <a:ext cx="905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https://www.kaggle.com/sadiqshah/bike-sales-in-europe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4253" y="1488271"/>
            <a:ext cx="597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4253" y="2882563"/>
            <a:ext cx="417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4253" y="3870204"/>
            <a:ext cx="937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50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97" y="2511380"/>
            <a:ext cx="6671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599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386365"/>
            <a:ext cx="30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YEAR VS REVENUE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DC16F-E9F6-333B-041A-281A3056C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08" y="914400"/>
            <a:ext cx="11137769" cy="555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2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0010" y="787999"/>
            <a:ext cx="579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REVENUUE – 20,023,990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REVENUE – 8,964,890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010" y="281361"/>
            <a:ext cx="826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YEAR VS REVENUE - STORY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0010" y="2653048"/>
            <a:ext cx="180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INSIGHTS: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80315" y="3657600"/>
            <a:ext cx="8937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YEAR 2011 TO 2015 THE PROFIT WAS INCREASING BUT IN THE YEAR 2016 THE PROFIT DECREASED AS COMPARE TO THE PREVIOUS YEARS  </a:t>
            </a:r>
          </a:p>
        </p:txBody>
      </p:sp>
    </p:spTree>
    <p:extLst>
      <p:ext uri="{BB962C8B-B14F-4D97-AF65-F5344CB8AC3E}">
        <p14:creationId xmlns:p14="http://schemas.microsoft.com/office/powerpoint/2010/main" val="1946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2585" y="263914"/>
            <a:ext cx="3335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COUNTRY VS REVENUE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E7E47-3305-9AC5-6568-5C3FE16E3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3" y="1187244"/>
            <a:ext cx="10996247" cy="512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112662"/>
            <a:ext cx="358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COUNTRY VS REVENUE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2890" y="916788"/>
            <a:ext cx="4816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REVENUE COUNTRY  - UNITED STATES (27,975,550)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REVENUE COUNTRY – CANADA (7,935.74)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2890" y="297465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2890" y="4016851"/>
            <a:ext cx="927278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UNITED STATES AND IN CALIFORNIA STATE THE REVENIE IS HIGH THAT IS 27,975,550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IN CANADA IN STATE  ONTARIO THE REVENUW IS LOW AND IT IS 7,935.74</a:t>
            </a:r>
          </a:p>
        </p:txBody>
      </p:sp>
    </p:spTree>
    <p:extLst>
      <p:ext uri="{BB962C8B-B14F-4D97-AF65-F5344CB8AC3E}">
        <p14:creationId xmlns:p14="http://schemas.microsoft.com/office/powerpoint/2010/main" val="109434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5" y="231820"/>
            <a:ext cx="840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GENDER VS REVENUE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5465" y="810485"/>
            <a:ext cx="467503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MALE REVENUE –43,335,410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FEMALE REVENUE – 41,935,600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211381-FFF4-903C-EE54-3D57F877F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7" y="1682519"/>
            <a:ext cx="8872254" cy="526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4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527" y="0"/>
            <a:ext cx="795914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 VS REVENUE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1526" y="560410"/>
            <a:ext cx="619473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REVENUE – ADULTS (35-64)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REVENUE – SENIORS (64+)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7E786-F223-819E-FFE7-9D04B7C42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05" y="1619673"/>
            <a:ext cx="8977434" cy="50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2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8" y="180305"/>
            <a:ext cx="5241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&amp; YEAR VS PROFIT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DE8A1-79B8-89ED-0929-328B9E576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23" y="1103635"/>
            <a:ext cx="10864877" cy="526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52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837</TotalTime>
  <Words>704</Words>
  <Application>Microsoft Office PowerPoint</Application>
  <PresentationFormat>Widescreen</PresentationFormat>
  <Paragraphs>102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Kardile</dc:creator>
  <cp:lastModifiedBy>gopal kadam</cp:lastModifiedBy>
  <cp:revision>40</cp:revision>
  <dcterms:created xsi:type="dcterms:W3CDTF">2021-09-17T16:56:11Z</dcterms:created>
  <dcterms:modified xsi:type="dcterms:W3CDTF">2024-08-30T09:15:42Z</dcterms:modified>
</cp:coreProperties>
</file>