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4.xml" ContentType="application/vnd.openxmlformats-officedocument.presentationml.tags+xml"/>
  <Override PartName="/ppt/notesSlides/notesSlide1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7.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94" r:id="rId2"/>
    <p:sldMasterId id="2147483814" r:id="rId3"/>
    <p:sldMasterId id="2147483854" r:id="rId4"/>
    <p:sldMasterId id="2147483883" r:id="rId5"/>
  </p:sldMasterIdLst>
  <p:notesMasterIdLst>
    <p:notesMasterId r:id="rId27"/>
  </p:notesMasterIdLst>
  <p:handoutMasterIdLst>
    <p:handoutMasterId r:id="rId28"/>
  </p:handoutMasterIdLst>
  <p:sldIdLst>
    <p:sldId id="598" r:id="rId6"/>
    <p:sldId id="12186" r:id="rId7"/>
    <p:sldId id="12168" r:id="rId8"/>
    <p:sldId id="976" r:id="rId9"/>
    <p:sldId id="601" r:id="rId10"/>
    <p:sldId id="285" r:id="rId11"/>
    <p:sldId id="975" r:id="rId12"/>
    <p:sldId id="12208" r:id="rId13"/>
    <p:sldId id="12209" r:id="rId14"/>
    <p:sldId id="604" r:id="rId15"/>
    <p:sldId id="12210" r:id="rId16"/>
    <p:sldId id="12205" r:id="rId17"/>
    <p:sldId id="984" r:id="rId18"/>
    <p:sldId id="985" r:id="rId19"/>
    <p:sldId id="607" r:id="rId20"/>
    <p:sldId id="12211" r:id="rId21"/>
    <p:sldId id="609" r:id="rId22"/>
    <p:sldId id="12197" r:id="rId23"/>
    <p:sldId id="425" r:id="rId24"/>
    <p:sldId id="428" r:id="rId25"/>
    <p:sldId id="496"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355578"/>
    <a:srgbClr val="D0DEEA"/>
    <a:srgbClr val="A1B3CA"/>
    <a:srgbClr val="6A80A3"/>
    <a:srgbClr val="7EBFDD"/>
    <a:srgbClr val="D3D3D3"/>
    <a:srgbClr val="DAF3FD"/>
    <a:srgbClr val="91DCF8"/>
    <a:srgbClr val="49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837" autoAdjust="0"/>
  </p:normalViewPr>
  <p:slideViewPr>
    <p:cSldViewPr snapToGrid="0">
      <p:cViewPr>
        <p:scale>
          <a:sx n="69" d="100"/>
          <a:sy n="69" d="100"/>
        </p:scale>
        <p:origin x="524" y="236"/>
      </p:cViewPr>
      <p:guideLst>
        <p:guide orient="horz" pos="2160"/>
        <p:guide pos="3840"/>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12/11/2023</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dirty="0"/>
              <a:t>End-User Services &amp; Business Applications Budget &amp; Efficiency Tool</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4" name="Slide Image Placeholder 3"/>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lang="en-US" b="1" dirty="0"/>
          </a:p>
          <a:p>
            <a:pPr marL="0" lvl="0" indent="0" algn="l" rtl="0">
              <a:spcBef>
                <a:spcPts val="0"/>
              </a:spcBef>
              <a:spcAft>
                <a:spcPts val="0"/>
              </a:spcAft>
              <a:buNone/>
            </a:pPr>
            <a:endParaRPr dirty="0"/>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11</a:t>
            </a:fld>
            <a:endParaRPr kumimoji="0"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endParaRPr b="1" dirty="0"/>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Tree>
    <p:extLst>
      <p:ext uri="{BB962C8B-B14F-4D97-AF65-F5344CB8AC3E}">
        <p14:creationId xmlns:p14="http://schemas.microsoft.com/office/powerpoint/2010/main" val="1696540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dirty="0"/>
          </a:p>
        </p:txBody>
      </p:sp>
    </p:spTree>
    <p:extLst>
      <p:ext uri="{BB962C8B-B14F-4D97-AF65-F5344CB8AC3E}">
        <p14:creationId xmlns:p14="http://schemas.microsoft.com/office/powerpoint/2010/main" val="3851077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sz="1800" b="0" i="0" u="none" strike="noStrike" kern="1200" cap="none" spc="0" normalizeH="0" baseline="0" noProof="0">
              <a:ln>
                <a:noFill/>
              </a:ln>
              <a:solidFill>
                <a:prstClr val="black"/>
              </a:solidFill>
              <a:effectLst/>
              <a:uLnTx/>
              <a:uFillTx/>
              <a:latin typeface="Arial"/>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2587066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01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21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4509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dirty="0">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584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60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sz="1800" b="0" i="0" u="none" strike="noStrike" kern="1200" cap="none" spc="0" normalizeH="0" baseline="0" noProof="0">
              <a:ln>
                <a:noFill/>
              </a:ln>
              <a:solidFill>
                <a:prstClr val="black"/>
              </a:solidFill>
              <a:effectLst/>
              <a:uLnTx/>
              <a:uFillTx/>
              <a:latin typeface="Arial"/>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22.xml"/><Relationship Id="rId4" Type="http://schemas.openxmlformats.org/officeDocument/2006/relationships/image" Target="../media/image1.emf"/></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5.xml"/><Relationship Id="rId1" Type="http://schemas.openxmlformats.org/officeDocument/2006/relationships/tags" Target="../tags/tag27.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50338C-ADCB-4069-BB62-E3B0688D068A}"/>
              </a:ext>
            </a:extLst>
          </p:cNvPr>
          <p:cNvGraphicFramePr>
            <a:graphicFrameLocks noChangeAspect="1"/>
          </p:cNvGraphicFramePr>
          <p:nvPr userDrawn="1">
            <p:custDataLst>
              <p:tags r:id="rId1"/>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E22114-9047-40C5-9D05-AF35D7B7B087}"/>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232DDF0-849C-4E14-AA79-D38FAF54F35E}"/>
              </a:ext>
            </a:extLst>
          </p:cNvPr>
          <p:cNvGraphicFramePr>
            <a:graphicFrameLocks noChangeAspect="1"/>
          </p:cNvGraphicFramePr>
          <p:nvPr userDrawn="1">
            <p:custDataLst>
              <p:tags r:id="rId1"/>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2658A3-1872-4FC3-9D58-94F2094AD6FA}"/>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2045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BDE8A66-137B-48B1-B968-519E5E77D9C5}"/>
              </a:ext>
            </a:extLst>
          </p:cNvPr>
          <p:cNvGraphicFramePr>
            <a:graphicFrameLocks noChangeAspect="1"/>
          </p:cNvGraphicFramePr>
          <p:nvPr userDrawn="1">
            <p:custDataLst>
              <p:tags r:id="rId1"/>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F42E9AB-82CE-4C71-8B7E-9354D1ECBDF1}"/>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86F78F9-68C5-4F90-ADBA-2FA5D76CE70C}"/>
              </a:ext>
            </a:extLst>
          </p:cNvPr>
          <p:cNvGraphicFramePr>
            <a:graphicFrameLocks noChangeAspect="1"/>
          </p:cNvGraphicFramePr>
          <p:nvPr userDrawn="1">
            <p:custDataLst>
              <p:tags r:id="rId1"/>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D4C4EC0-D50D-4B35-91AF-1F7DBA755E65}"/>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7542833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6478036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281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4065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32004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335238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59958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53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77149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202156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048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150693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8047302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50338C-ADCB-4069-BB62-E3B0688D068A}"/>
              </a:ext>
            </a:extLst>
          </p:cNvPr>
          <p:cNvGraphicFramePr>
            <a:graphicFrameLocks noChangeAspect="1"/>
          </p:cNvGraphicFramePr>
          <p:nvPr userDrawn="1">
            <p:custDataLst>
              <p:tags r:id="rId1"/>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a:extLst>
                          <a:ext uri="{FF2B5EF4-FFF2-40B4-BE49-F238E27FC236}">
                            <a16:creationId xmlns:a16="http://schemas.microsoft.com/office/drawing/2014/main" id="{CA50338C-ADCB-4069-BB62-E3B0688D06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CE22114-9047-40C5-9D05-AF35D7B7B087}"/>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4512377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232DDF0-849C-4E14-AA79-D38FAF54F35E}"/>
              </a:ext>
            </a:extLst>
          </p:cNvPr>
          <p:cNvGraphicFramePr>
            <a:graphicFrameLocks noChangeAspect="1"/>
          </p:cNvGraphicFramePr>
          <p:nvPr userDrawn="1">
            <p:custDataLst>
              <p:tags r:id="rId1"/>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Object 3" hidden="1">
                        <a:extLst>
                          <a:ext uri="{FF2B5EF4-FFF2-40B4-BE49-F238E27FC236}">
                            <a16:creationId xmlns:a16="http://schemas.microsoft.com/office/drawing/2014/main" id="{6232DDF0-849C-4E14-AA79-D38FAF54F3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E2658A3-1872-4FC3-9D58-94F2094AD6FA}"/>
              </a:ext>
            </a:extLst>
          </p:cNvPr>
          <p:cNvSpPr/>
          <p:nvPr userDrawn="1">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658140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974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emf"/><Relationship Id="rId2" Type="http://schemas.openxmlformats.org/officeDocument/2006/relationships/slideLayout" Target="../slideLayouts/slideLayout18.xml"/><Relationship Id="rId16" Type="http://schemas.openxmlformats.org/officeDocument/2006/relationships/oleObject" Target="../embeddings/oleObject6.bin"/><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ags" Target="../tags/tag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7.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ags" Target="../tags/tag16.xml"/><Relationship Id="rId2" Type="http://schemas.openxmlformats.org/officeDocument/2006/relationships/slideLayout" Target="../slideLayouts/slideLayout30.xml"/><Relationship Id="rId16"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image" Target="../media/image1.emf"/><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9.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ags" Target="../tags/tag18.xml"/><Relationship Id="rId2" Type="http://schemas.openxmlformats.org/officeDocument/2006/relationships/slideLayout" Target="../slideLayouts/slideLayout40.xml"/><Relationship Id="rId16" Type="http://schemas.openxmlformats.org/officeDocument/2006/relationships/image" Target="../media/image3.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image" Target="../media/image1.emf"/><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oleObject" Target="../embeddings/oleObject10.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ags" Target="../tags/tag20.xml"/><Relationship Id="rId3" Type="http://schemas.openxmlformats.org/officeDocument/2006/relationships/slideLayout" Target="../slideLayouts/slideLayout51.xml"/><Relationship Id="rId21" Type="http://schemas.openxmlformats.org/officeDocument/2006/relationships/image" Target="../media/image1.emf"/><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oleObject" Target="../embeddings/oleObject11.bin"/><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19" Type="http://schemas.openxmlformats.org/officeDocument/2006/relationships/tags" Target="../tags/tag2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425" imgH="424" progId="TCLayout.ActiveDocument.1">
                  <p:embed/>
                </p:oleObj>
              </mc:Choice>
              <mc:Fallback>
                <p:oleObj name="think-cell Slide" r:id="rId20" imgW="425" imgH="424"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38886FD-978F-4664-9726-5E0E2E511804}"/>
              </a:ext>
            </a:extLst>
          </p:cNvPr>
          <p:cNvGraphicFramePr>
            <a:graphicFrameLocks noChangeAspect="1"/>
          </p:cNvGraphicFramePr>
          <p:nvPr userDrawn="1">
            <p:custDataLst>
              <p:tags r:id="rId14"/>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25" imgH="424" progId="TCLayout.ActiveDocument.1">
                  <p:embed/>
                </p:oleObj>
              </mc:Choice>
              <mc:Fallback>
                <p:oleObj name="think-cell Slide" r:id="rId16" imgW="425" imgH="424"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8FF2085-C899-4FAF-94E8-78EDD1B5577B}"/>
              </a:ext>
            </a:extLst>
          </p:cNvPr>
          <p:cNvSpPr/>
          <p:nvPr userDrawn="1">
            <p:custDataLst>
              <p:tags r:id="rId15"/>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FFD9961-B054-46E1-8C9C-58640BDF07D7}"/>
              </a:ext>
            </a:extLst>
          </p:cNvPr>
          <p:cNvPicPr>
            <a:picLocks noChangeAspect="1"/>
          </p:cNvPicPr>
          <p:nvPr userDrawn="1"/>
        </p:nvPicPr>
        <p:blipFill>
          <a:blip r:embed="rId18"/>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FDAA6AF-6A23-401B-B993-BD5391245122}"/>
              </a:ext>
            </a:extLst>
          </p:cNvPr>
          <p:cNvGraphicFramePr>
            <a:graphicFrameLocks noChangeAspect="1"/>
          </p:cNvGraphicFramePr>
          <p:nvPr userDrawn="1">
            <p:custDataLst>
              <p:tags r:id="rId12"/>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2EDD689-8B08-462B-97D1-FF663F840475}"/>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07F0ED33-44D8-4D2A-A5AB-E69C844B193A}"/>
              </a:ext>
            </a:extLst>
          </p:cNvPr>
          <p:cNvPicPr>
            <a:picLocks noChangeAspect="1"/>
          </p:cNvPicPr>
          <p:nvPr userDrawn="1"/>
        </p:nvPicPr>
        <p:blipFill>
          <a:blip r:embed="rId16"/>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28858B-6AE3-4146-A31F-F0BFC60DE7A5}"/>
              </a:ext>
            </a:extLst>
          </p:cNvPr>
          <p:cNvGraphicFramePr>
            <a:graphicFrameLocks noChangeAspect="1"/>
          </p:cNvGraphicFramePr>
          <p:nvPr userDrawn="1">
            <p:custDataLst>
              <p:tags r:id="rId12"/>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6211B762-A9E6-4AB1-A3BB-BD25B14110C1}"/>
              </a:ext>
            </a:extLst>
          </p:cNvPr>
          <p:cNvPicPr>
            <a:picLocks noChangeAspect="1"/>
          </p:cNvPicPr>
          <p:nvPr userDrawn="1"/>
        </p:nvPicPr>
        <p:blipFill>
          <a:blip r:embed="rId16"/>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id="{0688463C-6B6E-481D-8E82-20D4EFA0E809}"/>
              </a:ext>
            </a:extLst>
          </p:cNvPr>
          <p:cNvSpPr/>
          <p:nvPr userDrawn="1">
            <p:custDataLst>
              <p:tags r:id="rId1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2170907160"/>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32">
          <p15:clr>
            <a:srgbClr val="5ACBF0"/>
          </p15:clr>
        </p15:guide>
        <p15:guide id="14" pos="3752">
          <p15:clr>
            <a:srgbClr val="5ACBF0"/>
          </p15:clr>
        </p15:guide>
        <p15:guide id="15" pos="3927">
          <p15:clr>
            <a:srgbClr val="5ACBF0"/>
          </p15:clr>
        </p15:guide>
        <p15:guide id="16" orient="horz" pos="394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2.xml"/><Relationship Id="rId1" Type="http://schemas.openxmlformats.org/officeDocument/2006/relationships/tags" Target="../tags/tag41.xml"/><Relationship Id="rId6" Type="http://schemas.openxmlformats.org/officeDocument/2006/relationships/image" Target="../media/image29.png"/><Relationship Id="rId5" Type="http://schemas.openxmlformats.org/officeDocument/2006/relationships/image" Target="../media/image7.emf"/><Relationship Id="rId4"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12.xml"/><Relationship Id="rId7"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31.png"/><Relationship Id="rId5" Type="http://schemas.openxmlformats.org/officeDocument/2006/relationships/image" Target="../media/image7.emf"/><Relationship Id="rId4" Type="http://schemas.openxmlformats.org/officeDocument/2006/relationships/oleObject" Target="../embeddings/oleObject26.bin"/><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3.xml"/><Relationship Id="rId7" Type="http://schemas.openxmlformats.org/officeDocument/2006/relationships/image" Target="../media/image36.png"/><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35.png"/><Relationship Id="rId5" Type="http://schemas.openxmlformats.org/officeDocument/2006/relationships/image" Target="../media/image7.emf"/><Relationship Id="rId4" Type="http://schemas.openxmlformats.org/officeDocument/2006/relationships/oleObject" Target="../embeddings/oleObject27.bin"/><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4.png"/><Relationship Id="rId2" Type="http://schemas.openxmlformats.org/officeDocument/2006/relationships/slideLayout" Target="../slideLayouts/slideLayout52.xml"/><Relationship Id="rId1" Type="http://schemas.openxmlformats.org/officeDocument/2006/relationships/tags" Target="../tags/tag44.xml"/><Relationship Id="rId6" Type="http://schemas.openxmlformats.org/officeDocument/2006/relationships/image" Target="../media/image43.png"/><Relationship Id="rId5" Type="http://schemas.openxmlformats.org/officeDocument/2006/relationships/image" Target="../media/image7.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tags" Target="../tags/tag45.x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46.xml"/><Relationship Id="rId5" Type="http://schemas.openxmlformats.org/officeDocument/2006/relationships/image" Target="../media/image7.emf"/><Relationship Id="rId4"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4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Layout" Target="../slideLayouts/slideLayout16.xml"/><Relationship Id="rId7" Type="http://schemas.openxmlformats.org/officeDocument/2006/relationships/hyperlink" Target="mailto:benchmarkinginfo@gartner.com" TargetMode="External"/><Relationship Id="rId12" Type="http://schemas.openxmlformats.org/officeDocument/2006/relationships/image" Target="../media/image6.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4.emf"/><Relationship Id="rId11" Type="http://schemas.openxmlformats.org/officeDocument/2006/relationships/image" Target="../media/image5.png"/><Relationship Id="rId5" Type="http://schemas.openxmlformats.org/officeDocument/2006/relationships/oleObject" Target="../embeddings/oleObject17.bin"/><Relationship Id="rId10" Type="http://schemas.openxmlformats.org/officeDocument/2006/relationships/slide" Target="slide4.xml"/><Relationship Id="rId4" Type="http://schemas.openxmlformats.org/officeDocument/2006/relationships/notesSlide" Target="../notesSlides/notesSlide2.xml"/><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www.gartner.com/document/code/801281" TargetMode="External"/><Relationship Id="rId3" Type="http://schemas.openxmlformats.org/officeDocument/2006/relationships/slideLayout" Target="../slideLayouts/slideLayout4.xml"/><Relationship Id="rId7" Type="http://schemas.openxmlformats.org/officeDocument/2006/relationships/hyperlink" Target="https://www.gartner.com/tools/budget-benchmarks"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8.emf"/><Relationship Id="rId11" Type="http://schemas.openxmlformats.org/officeDocument/2006/relationships/hyperlink" Target="https://www.gartner.com/document/code/801283" TargetMode="External"/><Relationship Id="rId5" Type="http://schemas.openxmlformats.org/officeDocument/2006/relationships/oleObject" Target="../embeddings/oleObject32.bin"/><Relationship Id="rId10" Type="http://schemas.openxmlformats.org/officeDocument/2006/relationships/hyperlink" Target="https://www.gartner.com/document/code/801235" TargetMode="External"/><Relationship Id="rId4" Type="http://schemas.openxmlformats.org/officeDocument/2006/relationships/notesSlide" Target="../notesSlides/notesSlide18.xml"/><Relationship Id="rId9" Type="http://schemas.openxmlformats.org/officeDocument/2006/relationships/hyperlink" Target="https://www.gartner.com/document/code/801282"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hyperlink" Target="https://www.gartner.com/tools/budget-benchmarks" TargetMode="Externa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4.xml"/><Relationship Id="rId5" Type="http://schemas.openxmlformats.org/officeDocument/2006/relationships/image" Target="../media/image7.emf"/><Relationship Id="rId4"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hyperlink" Target="mailto:benchmarkinginfo@gartner.com" TargetMode="External"/><Relationship Id="rId5" Type="http://schemas.openxmlformats.org/officeDocument/2006/relationships/image" Target="../media/image7.e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hyperlink" Target="https://www.gartner.com/document/code/801281" TargetMode="External"/><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slideLayout" Target="../slideLayouts/slideLayout4.xml"/><Relationship Id="rId21" Type="http://schemas.openxmlformats.org/officeDocument/2006/relationships/image" Target="../media/image20.svg"/><Relationship Id="rId7" Type="http://schemas.openxmlformats.org/officeDocument/2006/relationships/hyperlink" Target="https://www.gartner.com/document/code/801234" TargetMode="External"/><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tags" Target="../tags/tag3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36.xml"/><Relationship Id="rId6" Type="http://schemas.openxmlformats.org/officeDocument/2006/relationships/image" Target="../media/image8.emf"/><Relationship Id="rId11" Type="http://schemas.openxmlformats.org/officeDocument/2006/relationships/image" Target="../media/image10.svg"/><Relationship Id="rId5" Type="http://schemas.openxmlformats.org/officeDocument/2006/relationships/oleObject" Target="../embeddings/oleObject21.bin"/><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notesSlide" Target="../notesSlides/notesSlide6.xml"/><Relationship Id="rId9" Type="http://schemas.openxmlformats.org/officeDocument/2006/relationships/hyperlink" Target="https://www.gartner.com/document/code/801283" TargetMode="External"/><Relationship Id="rId14" Type="http://schemas.openxmlformats.org/officeDocument/2006/relationships/image" Target="../media/image13.png"/><Relationship Id="rId22"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tags" Target="../tags/tag38.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7.xml"/><Relationship Id="rId7" Type="http://schemas.openxmlformats.org/officeDocument/2006/relationships/image" Target="../media/image24.png"/><Relationship Id="rId2" Type="http://schemas.openxmlformats.org/officeDocument/2006/relationships/slideLayout" Target="../slideLayouts/slideLayout52.xml"/><Relationship Id="rId1" Type="http://schemas.openxmlformats.org/officeDocument/2006/relationships/tags" Target="../tags/tag39.xml"/><Relationship Id="rId6" Type="http://schemas.openxmlformats.org/officeDocument/2006/relationships/image" Target="../media/image23.png"/><Relationship Id="rId5" Type="http://schemas.openxmlformats.org/officeDocument/2006/relationships/image" Target="../media/image7.emf"/><Relationship Id="rId4" Type="http://schemas.openxmlformats.org/officeDocument/2006/relationships/oleObject" Target="../embeddings/oleObject2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52.xml"/><Relationship Id="rId1" Type="http://schemas.openxmlformats.org/officeDocument/2006/relationships/tags" Target="../tags/tag40.xml"/><Relationship Id="rId6" Type="http://schemas.openxmlformats.org/officeDocument/2006/relationships/image" Target="../media/image26.png"/><Relationship Id="rId5" Type="http://schemas.openxmlformats.org/officeDocument/2006/relationships/image" Target="../media/image7.emf"/><Relationship Id="rId4"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C08B-4616-497F-8188-60AE5A6190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id="{60A7C08B-4616-497F-8188-60AE5A6190C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7AEFAD7-CD91-4230-9093-435F6E176986}"/>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6" name="Text Placeholder 1">
            <a:extLst>
              <a:ext uri="{FF2B5EF4-FFF2-40B4-BE49-F238E27FC236}">
                <a16:creationId xmlns:a16="http://schemas.microsoft.com/office/drawing/2014/main" id="{36323C8F-086B-CEE3-0E32-9C56CDF88E67}"/>
              </a:ext>
            </a:extLst>
          </p:cNvPr>
          <p:cNvSpPr txBox="1">
            <a:spLocks/>
          </p:cNvSpPr>
          <p:nvPr/>
        </p:nvSpPr>
        <p:spPr>
          <a:xfrm>
            <a:off x="2037552" y="3659009"/>
            <a:ext cx="4545024"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spcAft>
                <a:spcPts val="0"/>
              </a:spcAft>
              <a:buClr>
                <a:schemeClr val="tx2"/>
              </a:buClr>
              <a:buSzPct val="100000"/>
              <a:buFont typeface="Wingdings" panose="05000000000000000000" pitchFamily="2" charset="2"/>
              <a:buNone/>
              <a:defRPr lang="en-US" sz="1800" kern="1200" baseline="0">
                <a:solidFill>
                  <a:schemeClr val="tx1"/>
                </a:solidFill>
                <a:latin typeface="+mn-lt"/>
                <a:ea typeface="+mn-ea"/>
                <a:cs typeface="+mn-cs"/>
              </a:defRPr>
            </a:lvl1pPr>
            <a:lvl2pPr marL="0" indent="0" algn="l" defTabSz="914400" rtl="0" eaLnBrk="1" latinLnBrk="0" hangingPunct="1">
              <a:lnSpc>
                <a:spcPct val="100000"/>
              </a:lnSpc>
              <a:spcBef>
                <a:spcPts val="0"/>
              </a:spcBef>
              <a:spcAft>
                <a:spcPts val="1200"/>
              </a:spcAft>
              <a:buSzPct val="100000"/>
              <a:buFont typeface="Arial" panose="020B0604020202020204" pitchFamily="34" charset="0"/>
              <a:buNone/>
              <a:defRPr sz="1600"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1200"/>
              </a:spcAft>
              <a:buSzPct val="100000"/>
              <a:buFont typeface="Wingdings" panose="05000000000000000000" pitchFamily="2" charset="2"/>
              <a:buNone/>
              <a:defRPr lang="en-US" sz="160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1200"/>
              </a:spcAft>
              <a:buSzPct val="100000"/>
              <a:buFont typeface="Arial" panose="020B0604020202020204" pitchFamily="34" charset="0"/>
              <a:buNone/>
              <a:defRPr lang="en-US" sz="1600" kern="1200">
                <a:solidFill>
                  <a:schemeClr val="tx1"/>
                </a:solidFill>
                <a:latin typeface="+mn-lt"/>
                <a:ea typeface="+mn-ea"/>
                <a:cs typeface="+mn-cs"/>
              </a:defRPr>
            </a:lvl4pPr>
            <a:lvl5pPr marL="0" indent="0" algn="l" defTabSz="914400" rtl="0" eaLnBrk="1" latinLnBrk="0" hangingPunct="1">
              <a:lnSpc>
                <a:spcPct val="100000"/>
              </a:lnSpc>
              <a:spcBef>
                <a:spcPts val="0"/>
              </a:spcBef>
              <a:spcAft>
                <a:spcPts val="1200"/>
              </a:spcAft>
              <a:buSzPct val="100000"/>
              <a:buFont typeface="Wingdings" panose="05000000000000000000" pitchFamily="2" charset="2"/>
              <a:buNone/>
              <a:defRPr lang="en-US"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Practitioners Guide</a:t>
            </a:r>
          </a:p>
        </p:txBody>
      </p:sp>
      <p:sp>
        <p:nvSpPr>
          <p:cNvPr id="7" name="Google Shape;195;p1">
            <a:extLst>
              <a:ext uri="{FF2B5EF4-FFF2-40B4-BE49-F238E27FC236}">
                <a16:creationId xmlns:a16="http://schemas.microsoft.com/office/drawing/2014/main" id="{982C9CD0-11B0-8AA8-2E1C-571925D3ACC0}"/>
              </a:ext>
            </a:extLst>
          </p:cNvPr>
          <p:cNvSpPr txBox="1">
            <a:spLocks/>
          </p:cNvSpPr>
          <p:nvPr/>
        </p:nvSpPr>
        <p:spPr>
          <a:xfrm>
            <a:off x="1836740" y="1687986"/>
            <a:ext cx="5205265" cy="1994392"/>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spcAft>
                <a:spcPts val="1200"/>
              </a:spcAft>
              <a:buNone/>
              <a:defRPr sz="3600" kern="1200">
                <a:solidFill>
                  <a:schemeClr val="tx2"/>
                </a:solidFill>
                <a:latin typeface="+mj-lt"/>
                <a:ea typeface="+mj-ea"/>
                <a:cs typeface="+mj-cs"/>
              </a:defRPr>
            </a:lvl1pPr>
          </a:lstStyle>
          <a:p>
            <a:pPr>
              <a:spcBef>
                <a:spcPts val="0"/>
              </a:spcBef>
              <a:spcAft>
                <a:spcPts val="0"/>
              </a:spcAft>
              <a:buClr>
                <a:srgbClr val="002856"/>
              </a:buClr>
              <a:buSzPts val="3600"/>
              <a:buFont typeface="Arial Black"/>
              <a:buNone/>
            </a:pPr>
            <a:r>
              <a:rPr lang="en-US" b="1" dirty="0">
                <a:latin typeface="Arial Black"/>
                <a:ea typeface="Arial Black"/>
                <a:cs typeface="Arial Black"/>
                <a:sym typeface="Arial Black"/>
              </a:rPr>
              <a:t>End-User Services Budget &amp; Efficiency Benchmark</a:t>
            </a:r>
            <a:endParaRPr lang="en-US" dirty="0">
              <a:latin typeface="Arial Black"/>
              <a:ea typeface="Arial Black"/>
              <a:cs typeface="Arial Black"/>
              <a:sym typeface="Arial Black"/>
            </a:endParaRPr>
          </a:p>
        </p:txBody>
      </p:sp>
    </p:spTree>
    <p:extLst>
      <p:ext uri="{BB962C8B-B14F-4D97-AF65-F5344CB8AC3E}">
        <p14:creationId xmlns:p14="http://schemas.microsoft.com/office/powerpoint/2010/main" val="3806155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 name="Google Shape;278;p7">
            <a:extLst>
              <a:ext uri="{FF2B5EF4-FFF2-40B4-BE49-F238E27FC236}">
                <a16:creationId xmlns:a16="http://schemas.microsoft.com/office/drawing/2014/main" id="{2941FB43-2E18-A235-7D1C-1C3DDCF85F37}"/>
              </a:ext>
            </a:extLst>
          </p:cNvPr>
          <p:cNvSpPr txBox="1"/>
          <p:nvPr/>
        </p:nvSpPr>
        <p:spPr>
          <a:xfrm>
            <a:off x="457200" y="4342962"/>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“Start”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cxnSp>
        <p:nvCxnSpPr>
          <p:cNvPr id="7" name="Google Shape;275;p7">
            <a:extLst>
              <a:ext uri="{FF2B5EF4-FFF2-40B4-BE49-F238E27FC236}">
                <a16:creationId xmlns:a16="http://schemas.microsoft.com/office/drawing/2014/main" id="{8AABE939-282D-7244-63CA-394288132C85}"/>
              </a:ext>
            </a:extLst>
          </p:cNvPr>
          <p:cNvCxnSpPr/>
          <p:nvPr/>
        </p:nvCxnSpPr>
        <p:spPr>
          <a:xfrm rot="10800000">
            <a:off x="457200" y="4161156"/>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id="{50BC95BA-709A-51BF-5208-2C4471BB743A}"/>
              </a:ext>
            </a:extLst>
          </p:cNvPr>
          <p:cNvSpPr txBox="1"/>
          <p:nvPr/>
        </p:nvSpPr>
        <p:spPr>
          <a:xfrm>
            <a:off x="457200" y="827909"/>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id="{A3ECE54B-4DF7-ACC1-1558-733A14C51A2D}"/>
              </a:ext>
            </a:extLst>
          </p:cNvPr>
          <p:cNvSpPr txBox="1"/>
          <p:nvPr/>
        </p:nvSpPr>
        <p:spPr>
          <a:xfrm>
            <a:off x="457200" y="1166423"/>
            <a:ext cx="8892540" cy="276959"/>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From the drop-down list, select the option ‘IT Budget and Efficiency Benchmark’ </a:t>
            </a:r>
          </a:p>
        </p:txBody>
      </p:sp>
      <p:sp>
        <p:nvSpPr>
          <p:cNvPr id="6" name="Rectangle 5">
            <a:extLst>
              <a:ext uri="{FF2B5EF4-FFF2-40B4-BE49-F238E27FC236}">
                <a16:creationId xmlns:a16="http://schemas.microsoft.com/office/drawing/2014/main" id="{2654E339-145A-64C3-98B1-5D498BAFA6C7}"/>
              </a:ext>
            </a:extLst>
          </p:cNvPr>
          <p:cNvSpPr/>
          <p:nvPr/>
        </p:nvSpPr>
        <p:spPr>
          <a:xfrm>
            <a:off x="1307166" y="3281144"/>
            <a:ext cx="2413808" cy="313818"/>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pic>
        <p:nvPicPr>
          <p:cNvPr id="3" name="Picture 2">
            <a:extLst>
              <a:ext uri="{FF2B5EF4-FFF2-40B4-BE49-F238E27FC236}">
                <a16:creationId xmlns:a16="http://schemas.microsoft.com/office/drawing/2014/main" id="{C2FF3417-2784-5860-2949-A568550B66EC}"/>
              </a:ext>
            </a:extLst>
          </p:cNvPr>
          <p:cNvPicPr>
            <a:picLocks noChangeAspect="1"/>
          </p:cNvPicPr>
          <p:nvPr/>
        </p:nvPicPr>
        <p:blipFill>
          <a:blip r:embed="rId3"/>
          <a:stretch>
            <a:fillRect/>
          </a:stretch>
        </p:blipFill>
        <p:spPr>
          <a:xfrm>
            <a:off x="457200" y="1599475"/>
            <a:ext cx="4530436" cy="2372816"/>
          </a:xfrm>
          <a:prstGeom prst="rect">
            <a:avLst/>
          </a:prstGeom>
        </p:spPr>
      </p:pic>
      <p:pic>
        <p:nvPicPr>
          <p:cNvPr id="4" name="Picture 3">
            <a:extLst>
              <a:ext uri="{FF2B5EF4-FFF2-40B4-BE49-F238E27FC236}">
                <a16:creationId xmlns:a16="http://schemas.microsoft.com/office/drawing/2014/main" id="{F4076CF1-5AAD-3B07-7156-E9188506FA54}"/>
              </a:ext>
            </a:extLst>
          </p:cNvPr>
          <p:cNvPicPr>
            <a:picLocks noChangeAspect="1"/>
          </p:cNvPicPr>
          <p:nvPr/>
        </p:nvPicPr>
        <p:blipFill>
          <a:blip r:embed="rId4"/>
          <a:stretch>
            <a:fillRect/>
          </a:stretch>
        </p:blipFill>
        <p:spPr>
          <a:xfrm>
            <a:off x="446808" y="4961336"/>
            <a:ext cx="4634347" cy="1286671"/>
          </a:xfrm>
          <a:prstGeom prst="rect">
            <a:avLst/>
          </a:prstGeom>
        </p:spPr>
      </p:pic>
      <p:sp>
        <p:nvSpPr>
          <p:cNvPr id="16" name="Rectangle 15">
            <a:extLst>
              <a:ext uri="{FF2B5EF4-FFF2-40B4-BE49-F238E27FC236}">
                <a16:creationId xmlns:a16="http://schemas.microsoft.com/office/drawing/2014/main" id="{124EA5BE-7836-9A36-136C-AB736A921A8A}"/>
              </a:ext>
            </a:extLst>
          </p:cNvPr>
          <p:cNvSpPr/>
          <p:nvPr/>
        </p:nvSpPr>
        <p:spPr>
          <a:xfrm>
            <a:off x="3839585" y="5630807"/>
            <a:ext cx="1241570" cy="461727"/>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2BE6088-8220-7A2C-400F-CC3F71BDF9EE}"/>
              </a:ext>
            </a:extLst>
          </p:cNvPr>
          <p:cNvSpPr/>
          <p:nvPr/>
        </p:nvSpPr>
        <p:spPr>
          <a:xfrm>
            <a:off x="1190980" y="2958866"/>
            <a:ext cx="2529994" cy="28094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0" name="Google Shape;277;p7">
            <a:extLst>
              <a:ext uri="{FF2B5EF4-FFF2-40B4-BE49-F238E27FC236}">
                <a16:creationId xmlns:a16="http://schemas.microsoft.com/office/drawing/2014/main" id="{9DCC9592-7DEF-9033-BCE7-EE807150152B}"/>
              </a:ext>
            </a:extLst>
          </p:cNvPr>
          <p:cNvSpPr txBox="1"/>
          <p:nvPr/>
        </p:nvSpPr>
        <p:spPr>
          <a:xfrm>
            <a:off x="457200" y="4684377"/>
            <a:ext cx="9289473" cy="276959"/>
          </a:xfrm>
          <a:prstGeom prst="rect">
            <a:avLst/>
          </a:prstGeom>
          <a:noFill/>
          <a:ln>
            <a:noFill/>
          </a:ln>
        </p:spPr>
        <p:txBody>
          <a:bodyPr spcFirstLastPara="1" wrap="square" lIns="0" tIns="45700" rIns="91425" bIns="45700" anchor="t" anchorCtr="0">
            <a:spAutoFit/>
          </a:bodyPr>
          <a:lstStyle>
            <a:defPPr>
              <a:defRPr lang="en-US"/>
            </a:defPPr>
            <a:lvl1pPr marR="0" lvl="0" indent="0">
              <a:spcBef>
                <a:spcPts val="0"/>
              </a:spcBef>
              <a:spcAft>
                <a:spcPts val="0"/>
              </a:spcAft>
              <a:buNone/>
              <a:defRPr sz="1200" b="1">
                <a:solidFill>
                  <a:schemeClr val="dk1"/>
                </a:solidFill>
                <a:latin typeface="Arial"/>
                <a:ea typeface="Arial"/>
                <a:cs typeface="Arial"/>
              </a:defRPr>
            </a:lvl1pPr>
          </a:lstStyle>
          <a:p>
            <a:r>
              <a:rPr lang="en-US" dirty="0">
                <a:sym typeface="Arial"/>
              </a:rPr>
              <a:t>Items one through three will be pre-populated with your membership specifications. Adjust those inputs as appropriate. </a:t>
            </a:r>
            <a:endParaRPr dirty="0"/>
          </a:p>
        </p:txBody>
      </p:sp>
    </p:spTree>
    <p:extLst>
      <p:ext uri="{BB962C8B-B14F-4D97-AF65-F5344CB8AC3E}">
        <p14:creationId xmlns:p14="http://schemas.microsoft.com/office/powerpoint/2010/main" val="94889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19B5641-8763-1F0D-818C-AEDC6F5234E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Object 2" hidden="1">
                        <a:extLst>
                          <a:ext uri="{FF2B5EF4-FFF2-40B4-BE49-F238E27FC236}">
                            <a16:creationId xmlns:a16="http://schemas.microsoft.com/office/drawing/2014/main" id="{B19B5641-8763-1F0D-818C-AEDC6F5234E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2060"/>
              </a:buClr>
              <a:buSzPts val="1400"/>
              <a:buFont typeface="Arial"/>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Input set up details (continued).</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
                <a:prstClr val="black"/>
              </a:buClr>
              <a:buSzPts val="1400"/>
              <a:buFont typeface="Arial"/>
              <a:buNone/>
              <a:tabLst/>
              <a:defRPr/>
            </a:pPr>
            <a:endParaRPr kumimoji="0" sz="1400" b="0" i="0" u="none" strike="noStrike" kern="1200" cap="none" spc="0" normalizeH="0" baseline="0" noProof="0" dirty="0">
              <a:ln>
                <a:noFill/>
              </a:ln>
              <a:solidFill>
                <a:srgbClr val="002060"/>
              </a:solidFill>
              <a:effectLst/>
              <a:uLnTx/>
              <a:uFillTx/>
              <a:latin typeface="Arial"/>
              <a:ea typeface="Arial"/>
              <a:cs typeface="Arial"/>
              <a:sym typeface="Arial"/>
            </a:endParaRPr>
          </a:p>
        </p:txBody>
      </p:sp>
      <p:sp>
        <p:nvSpPr>
          <p:cNvPr id="4" name="Speech Bubble: Rectangle 3">
            <a:extLst>
              <a:ext uri="{FF2B5EF4-FFF2-40B4-BE49-F238E27FC236}">
                <a16:creationId xmlns:a16="http://schemas.microsoft.com/office/drawing/2014/main" id="{E1AD2877-4370-E330-0598-85066E44F0F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540A"/>
                </a:solidFill>
                <a:effectLst/>
                <a:uLnTx/>
                <a:uFillTx/>
                <a:latin typeface="Arial" panose="020B0604020202020204"/>
                <a:ea typeface="+mn-ea"/>
                <a:cs typeface="+mn-cs"/>
              </a:rPr>
              <a:t>The industry selection here only represents the clients’ general Gartner industry classification. It does not represent peer selection which uses a different categorization scheme and is set on the digital results page.</a:t>
            </a:r>
            <a:endParaRPr kumimoji="0" lang="en-IN" sz="1400" b="0" i="0" u="none" strike="noStrike" kern="1200" cap="none" spc="0" normalizeH="0" baseline="0" noProof="0" dirty="0">
              <a:ln>
                <a:noFill/>
              </a:ln>
              <a:solidFill>
                <a:srgbClr val="FF540A"/>
              </a:solidFill>
              <a:effectLst/>
              <a:uLnTx/>
              <a:uFillTx/>
              <a:latin typeface="Arial" panose="020B0604020202020204"/>
              <a:ea typeface="+mn-ea"/>
              <a:cs typeface="+mn-cs"/>
            </a:endParaRPr>
          </a:p>
        </p:txBody>
      </p:sp>
      <p:pic>
        <p:nvPicPr>
          <p:cNvPr id="6" name="Picture 5">
            <a:extLst>
              <a:ext uri="{FF2B5EF4-FFF2-40B4-BE49-F238E27FC236}">
                <a16:creationId xmlns:a16="http://schemas.microsoft.com/office/drawing/2014/main" id="{7EE1EDCA-3517-C2DB-7979-8AD93EA15146}"/>
              </a:ext>
            </a:extLst>
          </p:cNvPr>
          <p:cNvPicPr>
            <a:picLocks noChangeAspect="1"/>
          </p:cNvPicPr>
          <p:nvPr/>
        </p:nvPicPr>
        <p:blipFill>
          <a:blip r:embed="rId6"/>
          <a:stretch>
            <a:fillRect/>
          </a:stretch>
        </p:blipFill>
        <p:spPr>
          <a:xfrm>
            <a:off x="457200" y="1547029"/>
            <a:ext cx="5311017" cy="3099186"/>
          </a:xfrm>
          <a:prstGeom prst="rect">
            <a:avLst/>
          </a:prstGeom>
        </p:spPr>
      </p:pic>
    </p:spTree>
    <p:extLst>
      <p:ext uri="{BB962C8B-B14F-4D97-AF65-F5344CB8AC3E}">
        <p14:creationId xmlns:p14="http://schemas.microsoft.com/office/powerpoint/2010/main" val="338033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457200" y="1409700"/>
            <a:ext cx="11020425" cy="4538427"/>
          </a:xfrm>
          <a:prstGeom prst="rect">
            <a:avLst/>
          </a:prstGeom>
          <a:solidFill>
            <a:srgbClr val="D3D3D3"/>
          </a:solidFill>
          <a:ln>
            <a:noFill/>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Launch and Set Up Your Assessment (Continued)</a:t>
            </a:r>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a:solidFill>
                  <a:srgbClr val="002060"/>
                </a:solidFill>
                <a:latin typeface="Arial"/>
                <a:ea typeface="Arial"/>
                <a:cs typeface="Arial"/>
                <a:sym typeface="Arial"/>
              </a:rPr>
              <a:t>Agree to the standard Gartner Note of Confidentiality and Privacy Policy.</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2060"/>
              </a:solidFill>
              <a:latin typeface="Arial"/>
              <a:ea typeface="Arial"/>
              <a:cs typeface="Arial"/>
              <a:sym typeface="Arial"/>
            </a:endParaRPr>
          </a:p>
        </p:txBody>
      </p:sp>
      <p:pic>
        <p:nvPicPr>
          <p:cNvPr id="7" name="Picture 6">
            <a:extLst>
              <a:ext uri="{FF2B5EF4-FFF2-40B4-BE49-F238E27FC236}">
                <a16:creationId xmlns:a16="http://schemas.microsoft.com/office/drawing/2014/main" id="{B6CA2B65-85D2-BF84-BB95-2FE7267D54A8}"/>
              </a:ext>
            </a:extLst>
          </p:cNvPr>
          <p:cNvPicPr>
            <a:picLocks noChangeAspect="1"/>
          </p:cNvPicPr>
          <p:nvPr/>
        </p:nvPicPr>
        <p:blipFill>
          <a:blip r:embed="rId3"/>
          <a:stretch>
            <a:fillRect/>
          </a:stretch>
        </p:blipFill>
        <p:spPr>
          <a:xfrm>
            <a:off x="2038349" y="1477931"/>
            <a:ext cx="8086725" cy="4391025"/>
          </a:xfrm>
          <a:prstGeom prst="rect">
            <a:avLst/>
          </a:prstGeom>
        </p:spPr>
      </p:pic>
    </p:spTree>
    <p:extLst>
      <p:ext uri="{BB962C8B-B14F-4D97-AF65-F5344CB8AC3E}">
        <p14:creationId xmlns:p14="http://schemas.microsoft.com/office/powerpoint/2010/main" val="126907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2443E8-7C8C-DA17-C74C-FC734ECB639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532443E8-7C8C-DA17-C74C-FC734ECB63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 (IT Service Desk)</a:t>
            </a:r>
            <a:endParaRPr dirty="0"/>
          </a:p>
        </p:txBody>
      </p:sp>
      <p:cxnSp>
        <p:nvCxnSpPr>
          <p:cNvPr id="275" name="Google Shape;275;p7"/>
          <p:cNvCxnSpPr/>
          <p:nvPr/>
        </p:nvCxnSpPr>
        <p:spPr>
          <a:xfrm rot="10800000">
            <a:off x="333376" y="1407238"/>
            <a:ext cx="8667752" cy="0"/>
          </a:xfrm>
          <a:prstGeom prst="straightConnector1">
            <a:avLst/>
          </a:prstGeom>
          <a:noFill/>
          <a:ln w="57150" cap="flat" cmpd="sng">
            <a:solidFill>
              <a:schemeClr val="accent1"/>
            </a:solidFill>
            <a:prstDash val="solid"/>
            <a:miter lim="800000"/>
            <a:headEnd type="none" w="sm" len="sm"/>
            <a:tailEnd type="none" w="sm" len="sm"/>
          </a:ln>
        </p:spPr>
      </p:cxnSp>
      <p:sp>
        <p:nvSpPr>
          <p:cNvPr id="278" name="Google Shape;278;p7"/>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Input set up details. </a:t>
            </a: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14" name="Google Shape;288;p8">
            <a:extLst>
              <a:ext uri="{FF2B5EF4-FFF2-40B4-BE49-F238E27FC236}">
                <a16:creationId xmlns:a16="http://schemas.microsoft.com/office/drawing/2014/main" id="{03434DD8-A50D-4795-9063-C37A53D24948}"/>
              </a:ext>
            </a:extLst>
          </p:cNvPr>
          <p:cNvSpPr txBox="1"/>
          <p:nvPr/>
        </p:nvSpPr>
        <p:spPr>
          <a:xfrm>
            <a:off x="6741981" y="6262898"/>
            <a:ext cx="3333404" cy="400069"/>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endParaRPr dirty="0"/>
          </a:p>
        </p:txBody>
      </p:sp>
      <p:pic>
        <p:nvPicPr>
          <p:cNvPr id="6" name="Picture 5">
            <a:extLst>
              <a:ext uri="{FF2B5EF4-FFF2-40B4-BE49-F238E27FC236}">
                <a16:creationId xmlns:a16="http://schemas.microsoft.com/office/drawing/2014/main" id="{332D9BC4-9496-5D44-4092-74CF6F5D3BA1}"/>
              </a:ext>
            </a:extLst>
          </p:cNvPr>
          <p:cNvPicPr>
            <a:picLocks noChangeAspect="1"/>
          </p:cNvPicPr>
          <p:nvPr/>
        </p:nvPicPr>
        <p:blipFill>
          <a:blip r:embed="rId6"/>
          <a:stretch>
            <a:fillRect/>
          </a:stretch>
        </p:blipFill>
        <p:spPr>
          <a:xfrm>
            <a:off x="457200" y="1554481"/>
            <a:ext cx="4644290" cy="2005582"/>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13899DE8-05EE-5F1B-E67E-B57076A8C4F4}"/>
              </a:ext>
            </a:extLst>
          </p:cNvPr>
          <p:cNvPicPr>
            <a:picLocks noChangeAspect="1"/>
          </p:cNvPicPr>
          <p:nvPr/>
        </p:nvPicPr>
        <p:blipFill>
          <a:blip r:embed="rId7"/>
          <a:stretch>
            <a:fillRect/>
          </a:stretch>
        </p:blipFill>
        <p:spPr>
          <a:xfrm>
            <a:off x="457200" y="3777673"/>
            <a:ext cx="4644290" cy="2209910"/>
          </a:xfrm>
          <a:prstGeom prst="rect">
            <a:avLst/>
          </a:prstGeom>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1D765776-7486-0FEF-E359-F8B0F71CC88A}"/>
              </a:ext>
            </a:extLst>
          </p:cNvPr>
          <p:cNvPicPr>
            <a:picLocks noChangeAspect="1"/>
          </p:cNvPicPr>
          <p:nvPr/>
        </p:nvPicPr>
        <p:blipFill>
          <a:blip r:embed="rId8"/>
          <a:stretch>
            <a:fillRect/>
          </a:stretch>
        </p:blipFill>
        <p:spPr>
          <a:xfrm>
            <a:off x="5304729" y="1554481"/>
            <a:ext cx="4564542" cy="2005576"/>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F3D3B340-34DB-49A7-A893-D62A5552C827}"/>
              </a:ext>
            </a:extLst>
          </p:cNvPr>
          <p:cNvPicPr>
            <a:picLocks noChangeAspect="1"/>
          </p:cNvPicPr>
          <p:nvPr/>
        </p:nvPicPr>
        <p:blipFill>
          <a:blip r:embed="rId9"/>
          <a:stretch>
            <a:fillRect/>
          </a:stretch>
        </p:blipFill>
        <p:spPr>
          <a:xfrm>
            <a:off x="5304729" y="3777672"/>
            <a:ext cx="4564542" cy="2209910"/>
          </a:xfrm>
          <a:prstGeom prst="rect">
            <a:avLst/>
          </a:prstGeom>
          <a:effectLst>
            <a:outerShdw blurRad="50800" dist="38100" dir="2700000" algn="tl" rotWithShape="0">
              <a:prstClr val="black">
                <a:alpha val="40000"/>
              </a:prstClr>
            </a:outerShdw>
          </a:effectLst>
        </p:spPr>
      </p:pic>
      <p:sp>
        <p:nvSpPr>
          <p:cNvPr id="16" name="Google Shape;288;p8">
            <a:extLst>
              <a:ext uri="{FF2B5EF4-FFF2-40B4-BE49-F238E27FC236}">
                <a16:creationId xmlns:a16="http://schemas.microsoft.com/office/drawing/2014/main" id="{941EF6C9-3615-07C2-E81F-0B762EC526C0}"/>
              </a:ext>
            </a:extLst>
          </p:cNvPr>
          <p:cNvSpPr txBox="1"/>
          <p:nvPr/>
        </p:nvSpPr>
        <p:spPr>
          <a:xfrm>
            <a:off x="10052639" y="2843202"/>
            <a:ext cx="1657829" cy="1600398"/>
          </a:xfrm>
          <a:prstGeom prst="rect">
            <a:avLst/>
          </a:prstGeom>
          <a:solidFill>
            <a:schemeClr val="bg1"/>
          </a:solid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4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p>
          <a:p>
            <a:pPr marL="0" marR="0" lvl="0" indent="0" algn="l" rtl="0">
              <a:lnSpc>
                <a:spcPct val="100000"/>
              </a:lnSpc>
              <a:spcBef>
                <a:spcPts val="0"/>
              </a:spcBef>
              <a:spcAft>
                <a:spcPts val="0"/>
              </a:spcAft>
              <a:buClr>
                <a:srgbClr val="000000"/>
              </a:buClr>
              <a:buSzPts val="1000"/>
              <a:buFont typeface="Arial"/>
              <a:buNone/>
            </a:pPr>
            <a:endParaRPr lang="en-US" sz="1400" i="1" dirty="0">
              <a:solidFill>
                <a:srgbClr val="000000"/>
              </a:solidFill>
              <a:latin typeface="Arial"/>
              <a:cs typeface="Arial"/>
              <a:sym typeface="Arial"/>
            </a:endParaRPr>
          </a:p>
        </p:txBody>
      </p:sp>
      <p:sp>
        <p:nvSpPr>
          <p:cNvPr id="18" name="Rectangle: Rounded Corners 17">
            <a:extLst>
              <a:ext uri="{FF2B5EF4-FFF2-40B4-BE49-F238E27FC236}">
                <a16:creationId xmlns:a16="http://schemas.microsoft.com/office/drawing/2014/main" id="{B14FB0C8-7656-672C-EBBF-41E42A22BACD}"/>
              </a:ext>
            </a:extLst>
          </p:cNvPr>
          <p:cNvSpPr/>
          <p:nvPr/>
        </p:nvSpPr>
        <p:spPr>
          <a:xfrm>
            <a:off x="9968808" y="2769775"/>
            <a:ext cx="1814150" cy="1619795"/>
          </a:xfrm>
          <a:prstGeom prst="roundRect">
            <a:avLst>
              <a:gd name="adj" fmla="val 17742"/>
            </a:avLst>
          </a:prstGeom>
          <a:noFill/>
          <a:ln w="19050">
            <a:solidFill>
              <a:srgbClr val="FF540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8598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2443E8-7C8C-DA17-C74C-FC734ECB639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532443E8-7C8C-DA17-C74C-FC734ECB63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 (Digital Workplace Services)</a:t>
            </a:r>
            <a:endParaRPr dirty="0"/>
          </a:p>
        </p:txBody>
      </p:sp>
      <p:cxnSp>
        <p:nvCxnSpPr>
          <p:cNvPr id="275" name="Google Shape;275;p7"/>
          <p:cNvCxnSpPr/>
          <p:nvPr/>
        </p:nvCxnSpPr>
        <p:spPr>
          <a:xfrm rot="10800000">
            <a:off x="333376" y="1407238"/>
            <a:ext cx="8667752" cy="0"/>
          </a:xfrm>
          <a:prstGeom prst="straightConnector1">
            <a:avLst/>
          </a:prstGeom>
          <a:noFill/>
          <a:ln w="57150" cap="flat" cmpd="sng">
            <a:solidFill>
              <a:schemeClr val="accent1"/>
            </a:solidFill>
            <a:prstDash val="solid"/>
            <a:miter lim="800000"/>
            <a:headEnd type="none" w="sm" len="sm"/>
            <a:tailEnd type="none" w="sm" len="sm"/>
          </a:ln>
        </p:spPr>
      </p:cxnSp>
      <p:sp>
        <p:nvSpPr>
          <p:cNvPr id="278" name="Google Shape;278;p7"/>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Input set up details. </a:t>
            </a: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14" name="Google Shape;288;p8">
            <a:extLst>
              <a:ext uri="{FF2B5EF4-FFF2-40B4-BE49-F238E27FC236}">
                <a16:creationId xmlns:a16="http://schemas.microsoft.com/office/drawing/2014/main" id="{03434DD8-A50D-4795-9063-C37A53D24948}"/>
              </a:ext>
            </a:extLst>
          </p:cNvPr>
          <p:cNvSpPr txBox="1"/>
          <p:nvPr/>
        </p:nvSpPr>
        <p:spPr>
          <a:xfrm>
            <a:off x="6741981" y="6262898"/>
            <a:ext cx="3333404" cy="400069"/>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endParaRPr dirty="0"/>
          </a:p>
        </p:txBody>
      </p:sp>
      <p:sp>
        <p:nvSpPr>
          <p:cNvPr id="2" name="Google Shape;288;p8">
            <a:extLst>
              <a:ext uri="{FF2B5EF4-FFF2-40B4-BE49-F238E27FC236}">
                <a16:creationId xmlns:a16="http://schemas.microsoft.com/office/drawing/2014/main" id="{FB1364A2-AFDC-C2DD-F3A0-A19AD52FCD6E}"/>
              </a:ext>
            </a:extLst>
          </p:cNvPr>
          <p:cNvSpPr txBox="1"/>
          <p:nvPr/>
        </p:nvSpPr>
        <p:spPr>
          <a:xfrm>
            <a:off x="10117293" y="2843202"/>
            <a:ext cx="1657829" cy="1384954"/>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4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endParaRPr sz="3200" dirty="0"/>
          </a:p>
        </p:txBody>
      </p:sp>
      <p:sp>
        <p:nvSpPr>
          <p:cNvPr id="3" name="Rectangle: Rounded Corners 2">
            <a:extLst>
              <a:ext uri="{FF2B5EF4-FFF2-40B4-BE49-F238E27FC236}">
                <a16:creationId xmlns:a16="http://schemas.microsoft.com/office/drawing/2014/main" id="{87CED9B4-34B7-04D4-5509-EC8143F08DD9}"/>
              </a:ext>
            </a:extLst>
          </p:cNvPr>
          <p:cNvSpPr/>
          <p:nvPr/>
        </p:nvSpPr>
        <p:spPr>
          <a:xfrm>
            <a:off x="10039133" y="2725782"/>
            <a:ext cx="1814150" cy="1619795"/>
          </a:xfrm>
          <a:prstGeom prst="roundRect">
            <a:avLst>
              <a:gd name="adj" fmla="val 17742"/>
            </a:avLst>
          </a:prstGeom>
          <a:noFill/>
          <a:ln w="19050">
            <a:solidFill>
              <a:srgbClr val="FF540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 name="Picture 5">
            <a:extLst>
              <a:ext uri="{FF2B5EF4-FFF2-40B4-BE49-F238E27FC236}">
                <a16:creationId xmlns:a16="http://schemas.microsoft.com/office/drawing/2014/main" id="{FD71BDFF-9456-88D6-DDCD-C1A35BE3DCAD}"/>
              </a:ext>
            </a:extLst>
          </p:cNvPr>
          <p:cNvPicPr>
            <a:picLocks noChangeAspect="1"/>
          </p:cNvPicPr>
          <p:nvPr/>
        </p:nvPicPr>
        <p:blipFill>
          <a:blip r:embed="rId6"/>
          <a:stretch>
            <a:fillRect/>
          </a:stretch>
        </p:blipFill>
        <p:spPr>
          <a:xfrm>
            <a:off x="416918" y="1527175"/>
            <a:ext cx="4640838" cy="1931285"/>
          </a:xfrm>
          <a:prstGeom prst="rect">
            <a:avLst/>
          </a:prstGeom>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39AD509D-B983-947A-8377-F1AF09D6180E}"/>
              </a:ext>
            </a:extLst>
          </p:cNvPr>
          <p:cNvPicPr>
            <a:picLocks noChangeAspect="1"/>
          </p:cNvPicPr>
          <p:nvPr/>
        </p:nvPicPr>
        <p:blipFill>
          <a:blip r:embed="rId7"/>
          <a:stretch>
            <a:fillRect/>
          </a:stretch>
        </p:blipFill>
        <p:spPr>
          <a:xfrm>
            <a:off x="416918" y="3676073"/>
            <a:ext cx="4640838" cy="2274511"/>
          </a:xfrm>
          <a:prstGeom prst="rect">
            <a:avLst/>
          </a:prstGeom>
          <a:effectLst>
            <a:outerShdw blurRad="50800" dist="38100" dir="2700000" algn="tl" rotWithShape="0">
              <a:prstClr val="black">
                <a:alpha val="40000"/>
              </a:prstClr>
            </a:outerShdw>
          </a:effectLst>
        </p:spPr>
      </p:pic>
      <p:pic>
        <p:nvPicPr>
          <p:cNvPr id="15" name="Picture 14">
            <a:extLst>
              <a:ext uri="{FF2B5EF4-FFF2-40B4-BE49-F238E27FC236}">
                <a16:creationId xmlns:a16="http://schemas.microsoft.com/office/drawing/2014/main" id="{F4FDE9CE-3900-99D7-3F67-8BD6C8037D78}"/>
              </a:ext>
            </a:extLst>
          </p:cNvPr>
          <p:cNvPicPr>
            <a:picLocks noChangeAspect="1"/>
          </p:cNvPicPr>
          <p:nvPr/>
        </p:nvPicPr>
        <p:blipFill>
          <a:blip r:embed="rId8"/>
          <a:stretch>
            <a:fillRect/>
          </a:stretch>
        </p:blipFill>
        <p:spPr>
          <a:xfrm>
            <a:off x="5187078" y="1527171"/>
            <a:ext cx="4663803" cy="1931285"/>
          </a:xfrm>
          <a:prstGeom prst="rect">
            <a:avLst/>
          </a:prstGeom>
          <a:effectLst>
            <a:outerShdw blurRad="50800" dist="38100" dir="2700000" algn="tl" rotWithShape="0">
              <a:prstClr val="black">
                <a:alpha val="40000"/>
              </a:prstClr>
            </a:outerShdw>
          </a:effectLst>
        </p:spPr>
      </p:pic>
      <p:pic>
        <p:nvPicPr>
          <p:cNvPr id="17" name="Picture 16">
            <a:extLst>
              <a:ext uri="{FF2B5EF4-FFF2-40B4-BE49-F238E27FC236}">
                <a16:creationId xmlns:a16="http://schemas.microsoft.com/office/drawing/2014/main" id="{EACE8EB3-33DF-3FB1-8C26-FC3583000B04}"/>
              </a:ext>
            </a:extLst>
          </p:cNvPr>
          <p:cNvPicPr>
            <a:picLocks noChangeAspect="1"/>
          </p:cNvPicPr>
          <p:nvPr/>
        </p:nvPicPr>
        <p:blipFill>
          <a:blip r:embed="rId9"/>
          <a:stretch>
            <a:fillRect/>
          </a:stretch>
        </p:blipFill>
        <p:spPr>
          <a:xfrm>
            <a:off x="5187078" y="3668019"/>
            <a:ext cx="4663803" cy="22745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27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grpSp>
        <p:nvGrpSpPr>
          <p:cNvPr id="27" name="Group 26">
            <a:extLst>
              <a:ext uri="{FF2B5EF4-FFF2-40B4-BE49-F238E27FC236}">
                <a16:creationId xmlns:a16="http://schemas.microsoft.com/office/drawing/2014/main" id="{7634C9A0-E374-F4E6-ED2D-EDC22CF695D5}"/>
              </a:ext>
            </a:extLst>
          </p:cNvPr>
          <p:cNvGrpSpPr/>
          <p:nvPr/>
        </p:nvGrpSpPr>
        <p:grpSpPr>
          <a:xfrm>
            <a:off x="765810" y="2772465"/>
            <a:ext cx="3110607" cy="906843"/>
            <a:chOff x="640080" y="2663190"/>
            <a:chExt cx="3110607" cy="906843"/>
          </a:xfrm>
          <a:effectLst>
            <a:outerShdw blurRad="63500" sx="102000" sy="102000" algn="ctr" rotWithShape="0">
              <a:prstClr val="black">
                <a:alpha val="40000"/>
              </a:prstClr>
            </a:outerShdw>
          </a:effectLst>
        </p:grpSpPr>
        <p:pic>
          <p:nvPicPr>
            <p:cNvPr id="22" name="Picture 21">
              <a:extLst>
                <a:ext uri="{FF2B5EF4-FFF2-40B4-BE49-F238E27FC236}">
                  <a16:creationId xmlns:a16="http://schemas.microsoft.com/office/drawing/2014/main" id="{0209F945-8F40-821C-AB9D-6280D4ADCA0C}"/>
                </a:ext>
              </a:extLst>
            </p:cNvPr>
            <p:cNvPicPr>
              <a:picLocks noChangeAspect="1"/>
            </p:cNvPicPr>
            <p:nvPr/>
          </p:nvPicPr>
          <p:blipFill>
            <a:blip r:embed="rId3"/>
            <a:stretch>
              <a:fillRect/>
            </a:stretch>
          </p:blipFill>
          <p:spPr>
            <a:xfrm>
              <a:off x="640080" y="2663190"/>
              <a:ext cx="3110606" cy="906843"/>
            </a:xfrm>
            <a:prstGeom prst="rect">
              <a:avLst/>
            </a:prstGeom>
          </p:spPr>
        </p:pic>
        <p:pic>
          <p:nvPicPr>
            <p:cNvPr id="23" name="Picture 22">
              <a:extLst>
                <a:ext uri="{FF2B5EF4-FFF2-40B4-BE49-F238E27FC236}">
                  <a16:creationId xmlns:a16="http://schemas.microsoft.com/office/drawing/2014/main" id="{E758E8B9-17E8-A502-6CEF-63AAC1C22BCA}"/>
                </a:ext>
              </a:extLst>
            </p:cNvPr>
            <p:cNvPicPr>
              <a:picLocks noChangeAspect="1"/>
            </p:cNvPicPr>
            <p:nvPr/>
          </p:nvPicPr>
          <p:blipFill>
            <a:blip r:embed="rId4"/>
            <a:stretch>
              <a:fillRect/>
            </a:stretch>
          </p:blipFill>
          <p:spPr>
            <a:xfrm>
              <a:off x="820883" y="3036308"/>
              <a:ext cx="2929804" cy="500065"/>
            </a:xfrm>
            <a:prstGeom prst="rect">
              <a:avLst/>
            </a:prstGeom>
          </p:spPr>
        </p:pic>
      </p:grpSp>
      <p:pic>
        <p:nvPicPr>
          <p:cNvPr id="29" name="Google Shape;318;p10">
            <a:extLst>
              <a:ext uri="{FF2B5EF4-FFF2-40B4-BE49-F238E27FC236}">
                <a16:creationId xmlns:a16="http://schemas.microsoft.com/office/drawing/2014/main" id="{5ACBBC13-0EC5-8B31-A562-3FFF1593F46E}"/>
              </a:ext>
            </a:extLst>
          </p:cNvPr>
          <p:cNvPicPr preferRelativeResize="0"/>
          <p:nvPr/>
        </p:nvPicPr>
        <p:blipFill rotWithShape="1">
          <a:blip r:embed="rId5">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pic>
        <p:nvPicPr>
          <p:cNvPr id="35" name="Picture 34">
            <a:extLst>
              <a:ext uri="{FF2B5EF4-FFF2-40B4-BE49-F238E27FC236}">
                <a16:creationId xmlns:a16="http://schemas.microsoft.com/office/drawing/2014/main" id="{FB56C3B8-E944-34A0-C42D-078FC4FB31FE}"/>
              </a:ext>
            </a:extLst>
          </p:cNvPr>
          <p:cNvPicPr>
            <a:picLocks noChangeAspect="1"/>
          </p:cNvPicPr>
          <p:nvPr/>
        </p:nvPicPr>
        <p:blipFill>
          <a:blip r:embed="rId6"/>
          <a:stretch>
            <a:fillRect/>
          </a:stretch>
        </p:blipFill>
        <p:spPr>
          <a:xfrm>
            <a:off x="4429328" y="2360078"/>
            <a:ext cx="3544345" cy="1211613"/>
          </a:xfrm>
          <a:prstGeom prst="rect">
            <a:avLst/>
          </a:prstGeom>
        </p:spPr>
      </p:pic>
      <p:sp>
        <p:nvSpPr>
          <p:cNvPr id="36" name="Google Shape;315;p10">
            <a:extLst>
              <a:ext uri="{FF2B5EF4-FFF2-40B4-BE49-F238E27FC236}">
                <a16:creationId xmlns:a16="http://schemas.microsoft.com/office/drawing/2014/main"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id="{F4E4A16E-B0E6-A140-2054-EAB7D9756429}"/>
              </a:ext>
            </a:extLst>
          </p:cNvPr>
          <p:cNvSpPr/>
          <p:nvPr/>
        </p:nvSpPr>
        <p:spPr>
          <a:xfrm>
            <a:off x="4626153" y="3755635"/>
            <a:ext cx="6946722" cy="121979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id="{665BA7E8-B87A-1474-2AAC-ACE64199841E}"/>
              </a:ext>
            </a:extLst>
          </p:cNvPr>
          <p:cNvSpPr txBox="1"/>
          <p:nvPr/>
        </p:nvSpPr>
        <p:spPr>
          <a:xfrm>
            <a:off x="4740833" y="3811535"/>
            <a:ext cx="6805660" cy="1092566"/>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0"/>
              </a:spcBef>
              <a:spcAft>
                <a:spcPts val="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Tree>
    <p:extLst>
      <p:ext uri="{BB962C8B-B14F-4D97-AF65-F5344CB8AC3E}">
        <p14:creationId xmlns:p14="http://schemas.microsoft.com/office/powerpoint/2010/main" val="378946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AC4883-874B-322F-7272-F7773B275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5" name="Object 4" hidden="1">
                        <a:extLst>
                          <a:ext uri="{FF2B5EF4-FFF2-40B4-BE49-F238E27FC236}">
                            <a16:creationId xmlns:a16="http://schemas.microsoft.com/office/drawing/2014/main" id="{92AC4883-874B-322F-7272-F7773B275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How to Assign Manager and Transfer Benchmark:</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200"/>
              <a:buFont typeface="Arial"/>
              <a:buNone/>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Although many clients complete the survey independently, there are three ways you can collaborate with your team.</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graphicFrame>
        <p:nvGraphicFramePr>
          <p:cNvPr id="14" name="Table 7">
            <a:extLst>
              <a:ext uri="{FF2B5EF4-FFF2-40B4-BE49-F238E27FC236}">
                <a16:creationId xmlns:a16="http://schemas.microsoft.com/office/drawing/2014/main"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val="905113989"/>
                    </a:ext>
                  </a:extLst>
                </a:gridCol>
                <a:gridCol w="8458200">
                  <a:extLst>
                    <a:ext uri="{9D8B030D-6E8A-4147-A177-3AD203B41FA5}">
                      <a16:colId xmlns:a16="http://schemas.microsoft.com/office/drawing/2014/main"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4002979"/>
                  </a:ext>
                </a:extLst>
              </a:tr>
            </a:tbl>
          </a:graphicData>
        </a:graphic>
      </p:graphicFrame>
      <p:grpSp>
        <p:nvGrpSpPr>
          <p:cNvPr id="6" name="Group 5">
            <a:extLst>
              <a:ext uri="{FF2B5EF4-FFF2-40B4-BE49-F238E27FC236}">
                <a16:creationId xmlns:a16="http://schemas.microsoft.com/office/drawing/2014/main" id="{FABEF3C0-3139-F851-7FD7-ABA7DB73203C}"/>
              </a:ext>
            </a:extLst>
          </p:cNvPr>
          <p:cNvGrpSpPr/>
          <p:nvPr/>
        </p:nvGrpSpPr>
        <p:grpSpPr>
          <a:xfrm>
            <a:off x="7155672" y="3429000"/>
            <a:ext cx="4577541" cy="2015584"/>
            <a:chOff x="7180358" y="3492213"/>
            <a:chExt cx="4577541" cy="2015584"/>
          </a:xfrm>
        </p:grpSpPr>
        <p:sp>
          <p:nvSpPr>
            <p:cNvPr id="328" name="Google Shape;328;p11"/>
            <p:cNvSpPr txBox="1"/>
            <p:nvPr/>
          </p:nvSpPr>
          <p:spPr>
            <a:xfrm>
              <a:off x="7180358" y="3492213"/>
              <a:ext cx="4577541" cy="7254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How to Delegate Specific Sections:</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200"/>
                <a:buFont typeface="Arial"/>
                <a:buNone/>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Once in the survey, open a specific module you wish to delegate and click “Delegate this section to a colleague”. </a:t>
              </a:r>
              <a:r>
                <a:rPr kumimoji="0" lang="en-US" sz="1200" b="0" i="1" u="none" strike="noStrike" kern="1200" cap="none" spc="0" normalizeH="0" baseline="0" noProof="0" dirty="0">
                  <a:ln>
                    <a:noFill/>
                  </a:ln>
                  <a:solidFill>
                    <a:prstClr val="black"/>
                  </a:solidFill>
                  <a:effectLst/>
                  <a:uLnTx/>
                  <a:uFillTx/>
                  <a:latin typeface="Arial"/>
                  <a:ea typeface="Arial"/>
                  <a:cs typeface="Arial"/>
                  <a:sym typeface="Arial"/>
                </a:rPr>
                <a:t>This individual does not need to be an active Gartner client</a:t>
              </a: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 </a:t>
              </a:r>
              <a:endParaRPr kumimoji="0" sz="18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1200"/>
                </a:spcBef>
                <a:spcAft>
                  <a:spcPts val="0"/>
                </a:spcAft>
                <a:buClr>
                  <a:prstClr val="black"/>
                </a:buClr>
                <a:buSzPts val="1100"/>
                <a:buFont typeface="Arial"/>
                <a:buNone/>
                <a:tabLst/>
                <a:defRPr/>
              </a:pPr>
              <a:endParaRPr kumimoji="0" sz="1100" b="0" i="0" u="none" strike="noStrike" kern="1200" cap="none" spc="0" normalizeH="0" baseline="0" noProof="0" dirty="0">
                <a:ln>
                  <a:noFill/>
                </a:ln>
                <a:solidFill>
                  <a:prstClr val="black"/>
                </a:solidFill>
                <a:effectLst/>
                <a:uLnTx/>
                <a:uFillTx/>
                <a:latin typeface="Arial"/>
                <a:ea typeface="Arial"/>
                <a:cs typeface="Arial"/>
                <a:sym typeface="Arial"/>
              </a:endParaRPr>
            </a:p>
          </p:txBody>
        </p:sp>
        <p:pic>
          <p:nvPicPr>
            <p:cNvPr id="3" name="Picture 2">
              <a:extLst>
                <a:ext uri="{FF2B5EF4-FFF2-40B4-BE49-F238E27FC236}">
                  <a16:creationId xmlns:a16="http://schemas.microsoft.com/office/drawing/2014/main" id="{CB2009DA-9326-5EB2-A34B-87BE00391379}"/>
                </a:ext>
              </a:extLst>
            </p:cNvPr>
            <p:cNvPicPr>
              <a:picLocks noChangeAspect="1"/>
            </p:cNvPicPr>
            <p:nvPr/>
          </p:nvPicPr>
          <p:blipFill rotWithShape="1">
            <a:blip r:embed="rId6"/>
            <a:srcRect l="1938" t="24869" r="2646" b="9657"/>
            <a:stretch/>
          </p:blipFill>
          <p:spPr>
            <a:xfrm>
              <a:off x="7213923" y="4686889"/>
              <a:ext cx="4528168" cy="820908"/>
            </a:xfrm>
            <a:prstGeom prst="rect">
              <a:avLst/>
            </a:prstGeom>
          </p:spPr>
        </p:pic>
        <p:sp>
          <p:nvSpPr>
            <p:cNvPr id="4" name="Google Shape;331;p11">
              <a:extLst>
                <a:ext uri="{FF2B5EF4-FFF2-40B4-BE49-F238E27FC236}">
                  <a16:creationId xmlns:a16="http://schemas.microsoft.com/office/drawing/2014/main" id="{BB4A21F8-25F7-D08C-9F84-6F6EB34F2695}"/>
                </a:ext>
              </a:extLst>
            </p:cNvPr>
            <p:cNvSpPr/>
            <p:nvPr/>
          </p:nvSpPr>
          <p:spPr>
            <a:xfrm>
              <a:off x="7935611" y="4620377"/>
              <a:ext cx="1998502" cy="306728"/>
            </a:xfrm>
            <a:prstGeom prst="rect">
              <a:avLst/>
            </a:prstGeom>
            <a:no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prstClr val="black">
                    <a:lumMod val="65000"/>
                    <a:lumOff val="35000"/>
                  </a:prstClr>
                </a:solidFill>
                <a:effectLst/>
                <a:uLnTx/>
                <a:uFillTx/>
                <a:latin typeface="Arial"/>
                <a:ea typeface="Arial"/>
                <a:cs typeface="Arial"/>
                <a:sym typeface="Arial"/>
              </a:endParaRPr>
            </a:p>
          </p:txBody>
        </p:sp>
      </p:grpSp>
      <p:pic>
        <p:nvPicPr>
          <p:cNvPr id="2" name="Picture 1">
            <a:extLst>
              <a:ext uri="{FF2B5EF4-FFF2-40B4-BE49-F238E27FC236}">
                <a16:creationId xmlns:a16="http://schemas.microsoft.com/office/drawing/2014/main" id="{B6E106D0-C362-3E53-6874-36FE7F5C9D70}"/>
              </a:ext>
            </a:extLst>
          </p:cNvPr>
          <p:cNvPicPr>
            <a:picLocks noChangeAspect="1"/>
          </p:cNvPicPr>
          <p:nvPr/>
        </p:nvPicPr>
        <p:blipFill>
          <a:blip r:embed="rId7"/>
          <a:stretch>
            <a:fillRect/>
          </a:stretch>
        </p:blipFill>
        <p:spPr>
          <a:xfrm>
            <a:off x="2992583" y="3053639"/>
            <a:ext cx="3814617" cy="2189237"/>
          </a:xfrm>
          <a:prstGeom prst="rect">
            <a:avLst/>
          </a:prstGeom>
        </p:spPr>
      </p:pic>
      <p:sp>
        <p:nvSpPr>
          <p:cNvPr id="7" name="Rectangle 6">
            <a:extLst>
              <a:ext uri="{FF2B5EF4-FFF2-40B4-BE49-F238E27FC236}">
                <a16:creationId xmlns:a16="http://schemas.microsoft.com/office/drawing/2014/main" id="{003AED3D-051A-97BC-5305-764A1F2E9BD5}"/>
              </a:ext>
            </a:extLst>
          </p:cNvPr>
          <p:cNvSpPr/>
          <p:nvPr/>
        </p:nvSpPr>
        <p:spPr>
          <a:xfrm>
            <a:off x="5699704" y="4410489"/>
            <a:ext cx="1064835" cy="404004"/>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827329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EF9F8A-5BCA-0B40-1E65-E8CF14A3997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Object 3" hidden="1">
                        <a:extLst>
                          <a:ext uri="{FF2B5EF4-FFF2-40B4-BE49-F238E27FC236}">
                            <a16:creationId xmlns:a16="http://schemas.microsoft.com/office/drawing/2014/main" id="{E9EF9F8A-5BCA-0B40-1E65-E8CF14A399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173827E-2315-4245-8625-38ECD5A3466C}"/>
              </a:ext>
            </a:extLst>
          </p:cNvPr>
          <p:cNvSpPr>
            <a:spLocks noGrp="1"/>
          </p:cNvSpPr>
          <p:nvPr>
            <p:ph type="title"/>
          </p:nvPr>
        </p:nvSpPr>
        <p:spPr/>
        <p:txBody>
          <a:bodyPr vert="horz"/>
          <a:lstStyle/>
          <a:p>
            <a:r>
              <a:rPr lang="en-US" dirty="0"/>
              <a:t>Recommended Sprint</a:t>
            </a:r>
          </a:p>
        </p:txBody>
      </p:sp>
    </p:spTree>
    <p:extLst>
      <p:ext uri="{BB962C8B-B14F-4D97-AF65-F5344CB8AC3E}">
        <p14:creationId xmlns:p14="http://schemas.microsoft.com/office/powerpoint/2010/main" val="110293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id="{710EC56A-318A-9C4B-E357-40FD9BC140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id="{2E319796-E4C6-48AC-9DF4-5D8CC5D33A3C}"/>
              </a:ext>
            </a:extLst>
          </p:cNvPr>
          <p:cNvSpPr/>
          <p:nvPr/>
        </p:nvSpPr>
        <p:spPr>
          <a:xfrm>
            <a:off x="136791" y="1925986"/>
            <a:ext cx="11632666" cy="2248849"/>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DE91E0A-6C59-6FCB-0CC0-F17AD694A795}"/>
              </a:ext>
            </a:extLst>
          </p:cNvPr>
          <p:cNvSpPr>
            <a:spLocks noGrp="1"/>
          </p:cNvSpPr>
          <p:nvPr>
            <p:ph type="title"/>
          </p:nvPr>
        </p:nvSpPr>
        <p:spPr/>
        <p:txBody>
          <a:bodyPr vert="horz"/>
          <a:lstStyle/>
          <a:p>
            <a:r>
              <a:rPr lang="en-US" dirty="0"/>
              <a:t>Recommended Journeys</a:t>
            </a:r>
          </a:p>
        </p:txBody>
      </p:sp>
      <p:grpSp>
        <p:nvGrpSpPr>
          <p:cNvPr id="4" name="Group 3">
            <a:extLst>
              <a:ext uri="{FF2B5EF4-FFF2-40B4-BE49-F238E27FC236}">
                <a16:creationId xmlns:a16="http://schemas.microsoft.com/office/drawing/2014/main"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End-User Services</a:t>
              </a:r>
            </a:p>
          </p:txBody>
        </p:sp>
        <p:sp>
          <p:nvSpPr>
            <p:cNvPr id="6" name="Rectangle: Rounded Corners 5">
              <a:extLst>
                <a:ext uri="{FF2B5EF4-FFF2-40B4-BE49-F238E27FC236}">
                  <a16:creationId xmlns:a16="http://schemas.microsoft.com/office/drawing/2014/main"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kumimoji="0" lang="en-US" sz="1400" b="0" u="none" strike="noStrike" kern="0" cap="none" spc="0" normalizeH="0" baseline="0" noProof="0" dirty="0">
                  <a:ln>
                    <a:noFill/>
                  </a:ln>
                  <a:solidFill>
                    <a:schemeClr val="tx1"/>
                  </a:solidFill>
                  <a:effectLst/>
                  <a:uLnTx/>
                  <a:uFillTx/>
                  <a:latin typeface="+mn-lt"/>
                </a:rPr>
                <a:t>For End-User Services comparisons, opt for this journey.</a:t>
              </a:r>
            </a:p>
          </p:txBody>
        </p:sp>
        <p:sp>
          <p:nvSpPr>
            <p:cNvPr id="7" name="Arrow: Right 6">
              <a:extLst>
                <a:ext uri="{FF2B5EF4-FFF2-40B4-BE49-F238E27FC236}">
                  <a16:creationId xmlns:a16="http://schemas.microsoft.com/office/drawing/2014/main"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IT Service Desk &gt; Digital Workplace Services</a:t>
              </a:r>
            </a:p>
          </p:txBody>
        </p:sp>
      </p:grpSp>
      <p:sp>
        <p:nvSpPr>
          <p:cNvPr id="9" name="Rectangle: Rounded Corners 8">
            <a:extLst>
              <a:ext uri="{FF2B5EF4-FFF2-40B4-BE49-F238E27FC236}">
                <a16:creationId xmlns:a16="http://schemas.microsoft.com/office/drawing/2014/main"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EUC and Applications Benchmarking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52" name="Group 51">
            <a:extLst>
              <a:ext uri="{FF2B5EF4-FFF2-40B4-BE49-F238E27FC236}">
                <a16:creationId xmlns:a16="http://schemas.microsoft.com/office/drawing/2014/main" id="{9A2E740A-1E96-C371-8DC0-ABA2DEEF21F8}"/>
              </a:ext>
            </a:extLst>
          </p:cNvPr>
          <p:cNvGrpSpPr/>
          <p:nvPr/>
        </p:nvGrpSpPr>
        <p:grpSpPr>
          <a:xfrm>
            <a:off x="4778755" y="6173287"/>
            <a:ext cx="2634491" cy="266085"/>
            <a:chOff x="3840480" y="6173287"/>
            <a:chExt cx="2634491" cy="266085"/>
          </a:xfrm>
        </p:grpSpPr>
        <p:sp>
          <p:nvSpPr>
            <p:cNvPr id="50" name="Rectangle 49">
              <a:extLst>
                <a:ext uri="{FF2B5EF4-FFF2-40B4-BE49-F238E27FC236}">
                  <a16:creationId xmlns:a16="http://schemas.microsoft.com/office/drawing/2014/main" id="{FB532FEC-5939-BDE1-D213-EA5A79C5822D}"/>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a:extLst>
                <a:ext uri="{FF2B5EF4-FFF2-40B4-BE49-F238E27FC236}">
                  <a16:creationId xmlns:a16="http://schemas.microsoft.com/office/drawing/2014/main" id="{F7F0DF7E-0CA6-5B44-714D-B9EBED528B80}"/>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grpSp>
        <p:nvGrpSpPr>
          <p:cNvPr id="3" name="Group 2">
            <a:extLst>
              <a:ext uri="{FF2B5EF4-FFF2-40B4-BE49-F238E27FC236}">
                <a16:creationId xmlns:a16="http://schemas.microsoft.com/office/drawing/2014/main" id="{02021D5C-16D0-CA86-05BC-F194BB57D910}"/>
              </a:ext>
            </a:extLst>
          </p:cNvPr>
          <p:cNvGrpSpPr/>
          <p:nvPr/>
        </p:nvGrpSpPr>
        <p:grpSpPr>
          <a:xfrm>
            <a:off x="1113233" y="3197077"/>
            <a:ext cx="9672968" cy="595392"/>
            <a:chOff x="1029849" y="3783491"/>
            <a:chExt cx="9672968" cy="595392"/>
          </a:xfrm>
        </p:grpSpPr>
        <p:sp>
          <p:nvSpPr>
            <p:cNvPr id="28" name="Rectangle: Rounded Corners 27">
              <a:extLst>
                <a:ext uri="{FF2B5EF4-FFF2-40B4-BE49-F238E27FC236}">
                  <a16:creationId xmlns:a16="http://schemas.microsoft.com/office/drawing/2014/main" id="{46AC5DA5-E8B1-58DE-3AF3-E22FBFCA697B}"/>
                </a:ext>
              </a:extLst>
            </p:cNvPr>
            <p:cNvSpPr/>
            <p:nvPr/>
          </p:nvSpPr>
          <p:spPr>
            <a:xfrm>
              <a:off x="1029849" y="3783491"/>
              <a:ext cx="1691640"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0" name="Rectangle: Rounded Corners 29">
              <a:extLst>
                <a:ext uri="{FF2B5EF4-FFF2-40B4-BE49-F238E27FC236}">
                  <a16:creationId xmlns:a16="http://schemas.microsoft.com/office/drawing/2014/main" id="{D463A2C6-4349-F632-7804-255D90286434}"/>
                </a:ext>
              </a:extLst>
            </p:cNvPr>
            <p:cNvSpPr/>
            <p:nvPr/>
          </p:nvSpPr>
          <p:spPr>
            <a:xfrm>
              <a:off x="3025181" y="3783491"/>
              <a:ext cx="1691640"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Applications Spend and Staff </a:t>
              </a:r>
            </a:p>
          </p:txBody>
        </p:sp>
        <p:sp>
          <p:nvSpPr>
            <p:cNvPr id="31" name="Rectangle: Rounded Corners 30">
              <a:extLst>
                <a:ext uri="{FF2B5EF4-FFF2-40B4-BE49-F238E27FC236}">
                  <a16:creationId xmlns:a16="http://schemas.microsoft.com/office/drawing/2014/main" id="{7DB9F334-9DA6-463A-90CF-1DA21827F954}"/>
                </a:ext>
              </a:extLst>
            </p:cNvPr>
            <p:cNvSpPr/>
            <p:nvPr/>
          </p:nvSpPr>
          <p:spPr>
            <a:xfrm>
              <a:off x="5020513" y="3783491"/>
              <a:ext cx="1691640" cy="59539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Applications Practices</a:t>
              </a:r>
            </a:p>
          </p:txBody>
        </p:sp>
        <p:sp>
          <p:nvSpPr>
            <p:cNvPr id="32" name="Rectangle: Rounded Corners 31">
              <a:extLst>
                <a:ext uri="{FF2B5EF4-FFF2-40B4-BE49-F238E27FC236}">
                  <a16:creationId xmlns:a16="http://schemas.microsoft.com/office/drawing/2014/main" id="{47A08364-8E5A-A77D-096F-7B037FB78257}"/>
                </a:ext>
              </a:extLst>
            </p:cNvPr>
            <p:cNvSpPr/>
            <p:nvPr/>
          </p:nvSpPr>
          <p:spPr>
            <a:xfrm>
              <a:off x="7015845" y="3783491"/>
              <a:ext cx="1691640"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IT Service Desk </a:t>
              </a:r>
            </a:p>
          </p:txBody>
        </p:sp>
        <p:sp>
          <p:nvSpPr>
            <p:cNvPr id="34" name="Rectangle: Rounded Corners 33">
              <a:extLst>
                <a:ext uri="{FF2B5EF4-FFF2-40B4-BE49-F238E27FC236}">
                  <a16:creationId xmlns:a16="http://schemas.microsoft.com/office/drawing/2014/main" id="{8951F9BD-E02D-E4AC-E7D9-1A609B142DF1}"/>
                </a:ext>
              </a:extLst>
            </p:cNvPr>
            <p:cNvSpPr/>
            <p:nvPr/>
          </p:nvSpPr>
          <p:spPr>
            <a:xfrm>
              <a:off x="9011177" y="3783491"/>
              <a:ext cx="1691640" cy="59539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Digital Workplace Services</a:t>
              </a:r>
            </a:p>
          </p:txBody>
        </p:sp>
      </p:grpSp>
    </p:spTree>
    <p:extLst>
      <p:ext uri="{BB962C8B-B14F-4D97-AF65-F5344CB8AC3E}">
        <p14:creationId xmlns:p14="http://schemas.microsoft.com/office/powerpoint/2010/main" val="421165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0E33FE0-CBFF-4A9D-B3DD-0897D10D85B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6" name="Object 5" hidden="1">
                        <a:extLst>
                          <a:ext uri="{FF2B5EF4-FFF2-40B4-BE49-F238E27FC236}">
                            <a16:creationId xmlns:a16="http://schemas.microsoft.com/office/drawing/2014/main" id="{40E33FE0-CBFF-4A9D-B3DD-0897D10D85B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4AC0842-A201-4CEF-BE2E-FBEDD6ACEC8B}"/>
              </a:ext>
            </a:extLst>
          </p:cNvPr>
          <p:cNvSpPr/>
          <p:nvPr>
            <p:custDataLst>
              <p:tags r:id="rId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id="{77D2A95A-8FDC-439F-A3CB-17D64EE21095}"/>
              </a:ext>
            </a:extLst>
          </p:cNvPr>
          <p:cNvSpPr txBox="1"/>
          <p:nvPr/>
        </p:nvSpPr>
        <p:spPr>
          <a:xfrm>
            <a:off x="1341120" y="156464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1144176-2367-4A74-9B16-04DE8DC21669}"/>
              </a:ext>
            </a:extLst>
          </p:cNvPr>
          <p:cNvSpPr txBox="1"/>
          <p:nvPr/>
        </p:nvSpPr>
        <p:spPr>
          <a:xfrm>
            <a:off x="1341120" y="4480560"/>
            <a:ext cx="473456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14" name="Rectangle 13">
            <a:extLst>
              <a:ext uri="{FF2B5EF4-FFF2-40B4-BE49-F238E27FC236}">
                <a16:creationId xmlns:a16="http://schemas.microsoft.com/office/drawing/2014/main" id="{ED6A1895-D917-416B-A62C-C6EF29093068}"/>
              </a:ext>
            </a:extLst>
          </p:cNvPr>
          <p:cNvSpPr/>
          <p:nvPr/>
        </p:nvSpPr>
        <p:spPr>
          <a:xfrm>
            <a:off x="1188720" y="1463040"/>
            <a:ext cx="9133840" cy="338328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C11D0790-B99D-7CA5-2B58-7FF70FC25708}"/>
              </a:ext>
            </a:extLst>
          </p:cNvPr>
          <p:cNvPicPr>
            <a:picLocks noChangeAspect="1"/>
          </p:cNvPicPr>
          <p:nvPr/>
        </p:nvPicPr>
        <p:blipFill>
          <a:blip r:embed="rId7"/>
          <a:stretch>
            <a:fillRect/>
          </a:stretch>
        </p:blipFill>
        <p:spPr>
          <a:xfrm>
            <a:off x="1522730" y="2030562"/>
            <a:ext cx="8515350" cy="2457450"/>
          </a:xfrm>
          <a:prstGeom prst="rect">
            <a:avLst/>
          </a:prstGeom>
        </p:spPr>
      </p:pic>
    </p:spTree>
    <p:extLst>
      <p:ext uri="{BB962C8B-B14F-4D97-AF65-F5344CB8AC3E}">
        <p14:creationId xmlns:p14="http://schemas.microsoft.com/office/powerpoint/2010/main" val="280635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id="{B4D7A50F-E709-4D5B-851C-1D389FDE11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62" name="Object 61" hidden="1">
                        <a:extLst>
                          <a:ext uri="{FF2B5EF4-FFF2-40B4-BE49-F238E27FC236}">
                            <a16:creationId xmlns:a16="http://schemas.microsoft.com/office/drawing/2014/main" id="{B4D7A50F-E709-4D5B-851C-1D389FDE11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id="{9C527C89-047A-4F42-BD77-486C75D08BEA}"/>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17 through 19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7">
                  <a:extLst>
                    <a:ext uri="{A12FA001-AC4F-418D-AE19-62706E023703}">
                      <ahyp:hlinkClr xmlns:ahyp="http://schemas.microsoft.com/office/drawing/2018/hyperlinkcolor"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8"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various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dirty="0"/>
            </a:p>
          </p:txBody>
        </p:sp>
        <p:pic>
          <p:nvPicPr>
            <p:cNvPr id="22" name="Graphic 21">
              <a:extLst>
                <a:ext uri="{FF2B5EF4-FFF2-40B4-BE49-F238E27FC236}">
                  <a16:creationId xmlns:a16="http://schemas.microsoft.com/office/drawing/2014/main" id="{A99BF879-25A6-EAC8-ED97-C29B7A0AA28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End-User Services Budget &amp; Efficiency Guide</a:t>
            </a:r>
          </a:p>
          <a:p>
            <a:pPr marL="0" lvl="0" indent="0" algn="l" rtl="0">
              <a:lnSpc>
                <a:spcPct val="100000"/>
              </a:lnSpc>
              <a:spcBef>
                <a:spcPts val="0"/>
              </a:spcBef>
              <a:spcAft>
                <a:spcPts val="600"/>
              </a:spcAft>
              <a:buClr>
                <a:schemeClr val="dk1"/>
              </a:buClr>
              <a:buSzPts val="2000"/>
              <a:buNone/>
            </a:pPr>
            <a:r>
              <a:rPr lang="en-US" sz="1200" dirty="0">
                <a:solidFill>
                  <a:srgbClr val="002856"/>
                </a:solidFill>
              </a:rPr>
              <a:t>Use this document to help you complete the End-User Services Budget &amp; Efficiency Tool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6F803-C8FA-4BFB-AD8B-6393339680C6}"/>
              </a:ext>
            </a:extLst>
          </p:cNvPr>
          <p:cNvSpPr txBox="1"/>
          <p:nvPr/>
        </p:nvSpPr>
        <p:spPr>
          <a:xfrm>
            <a:off x="1619132" y="1008577"/>
            <a:ext cx="4145280" cy="400110"/>
          </a:xfrm>
          <a:prstGeom prst="rect">
            <a:avLst/>
          </a:prstGeom>
          <a:noFill/>
        </p:spPr>
        <p:txBody>
          <a:bodyPr wrap="square" lIns="0" rIns="0" rtlCol="0">
            <a:spAutoFit/>
          </a:bodyPr>
          <a:lstStyle/>
          <a:p>
            <a:pPr algn="l">
              <a:spcBef>
                <a:spcPts val="600"/>
              </a:spcBef>
            </a:pPr>
            <a:r>
              <a:rPr lang="en-US" sz="2000" b="1" dirty="0">
                <a:solidFill>
                  <a:srgbClr val="002856"/>
                </a:solidFill>
              </a:rPr>
              <a:t>Key End-user Services Metrics</a:t>
            </a:r>
          </a:p>
        </p:txBody>
      </p:sp>
      <p:sp>
        <p:nvSpPr>
          <p:cNvPr id="7" name="Rectangle 6">
            <a:extLst>
              <a:ext uri="{FF2B5EF4-FFF2-40B4-BE49-F238E27FC236}">
                <a16:creationId xmlns:a16="http://schemas.microsoft.com/office/drawing/2014/main" id="{1BA276A3-3A53-487C-858D-1D927386E51C}"/>
              </a:ext>
            </a:extLst>
          </p:cNvPr>
          <p:cNvSpPr/>
          <p:nvPr/>
        </p:nvSpPr>
        <p:spPr>
          <a:xfrm>
            <a:off x="1608972" y="1385827"/>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id="{D97B5960-AA70-4401-BD20-D141D8516F22}"/>
              </a:ext>
            </a:extLst>
          </p:cNvPr>
          <p:cNvSpPr txBox="1"/>
          <p:nvPr/>
        </p:nvSpPr>
        <p:spPr>
          <a:xfrm>
            <a:off x="1938537" y="1500246"/>
            <a:ext cx="2521040" cy="738664"/>
          </a:xfrm>
          <a:prstGeom prst="rect">
            <a:avLst/>
          </a:prstGeom>
          <a:noFill/>
        </p:spPr>
        <p:txBody>
          <a:bodyPr wrap="square">
            <a:spAutoFit/>
          </a:bodyPr>
          <a:lstStyle/>
          <a:p>
            <a:r>
              <a:rPr lang="en-US" sz="1400" dirty="0">
                <a:solidFill>
                  <a:srgbClr val="000000"/>
                </a:solidFill>
              </a:rPr>
              <a:t>Digital Workplace Services &amp; ITSD  Spending as a Percent of IT Spending</a:t>
            </a:r>
          </a:p>
        </p:txBody>
      </p:sp>
      <p:sp>
        <p:nvSpPr>
          <p:cNvPr id="10" name="TextBox 9">
            <a:extLst>
              <a:ext uri="{FF2B5EF4-FFF2-40B4-BE49-F238E27FC236}">
                <a16:creationId xmlns:a16="http://schemas.microsoft.com/office/drawing/2014/main" id="{94E6A5DF-3C62-4962-9513-4D79C8D37B3D}"/>
              </a:ext>
            </a:extLst>
          </p:cNvPr>
          <p:cNvSpPr txBox="1"/>
          <p:nvPr/>
        </p:nvSpPr>
        <p:spPr>
          <a:xfrm>
            <a:off x="4911608" y="1500246"/>
            <a:ext cx="2457238" cy="738664"/>
          </a:xfrm>
          <a:prstGeom prst="rect">
            <a:avLst/>
          </a:prstGeom>
          <a:noFill/>
        </p:spPr>
        <p:txBody>
          <a:bodyPr wrap="square">
            <a:spAutoFit/>
          </a:bodyPr>
          <a:lstStyle/>
          <a:p>
            <a:r>
              <a:rPr lang="en-US" sz="1400" dirty="0">
                <a:solidFill>
                  <a:srgbClr val="000000"/>
                </a:solidFill>
              </a:rPr>
              <a:t>Digital Workplace Services &amp; ITSD Staffing as a Percent of IT Staffing</a:t>
            </a:r>
          </a:p>
        </p:txBody>
      </p:sp>
      <p:sp>
        <p:nvSpPr>
          <p:cNvPr id="11" name="TextBox 10">
            <a:extLst>
              <a:ext uri="{FF2B5EF4-FFF2-40B4-BE49-F238E27FC236}">
                <a16:creationId xmlns:a16="http://schemas.microsoft.com/office/drawing/2014/main" id="{DAB9A4B6-DCEB-47F0-A970-C65DC2BB7C3C}"/>
              </a:ext>
            </a:extLst>
          </p:cNvPr>
          <p:cNvSpPr txBox="1"/>
          <p:nvPr/>
        </p:nvSpPr>
        <p:spPr>
          <a:xfrm>
            <a:off x="8178682" y="1479370"/>
            <a:ext cx="2012315" cy="523220"/>
          </a:xfrm>
          <a:prstGeom prst="rect">
            <a:avLst/>
          </a:prstGeom>
          <a:noFill/>
        </p:spPr>
        <p:txBody>
          <a:bodyPr wrap="square">
            <a:spAutoFit/>
          </a:bodyPr>
          <a:lstStyle/>
          <a:p>
            <a:r>
              <a:rPr lang="en-US" sz="1400" dirty="0">
                <a:solidFill>
                  <a:srgbClr val="000000"/>
                </a:solidFill>
              </a:rPr>
              <a:t>Cost per Applications Staff </a:t>
            </a:r>
          </a:p>
        </p:txBody>
      </p:sp>
      <p:sp>
        <p:nvSpPr>
          <p:cNvPr id="13" name="TextBox 12">
            <a:extLst>
              <a:ext uri="{FF2B5EF4-FFF2-40B4-BE49-F238E27FC236}">
                <a16:creationId xmlns:a16="http://schemas.microsoft.com/office/drawing/2014/main" id="{B1E4B5C1-8239-4338-AE29-4ADF7563F6F6}"/>
              </a:ext>
            </a:extLst>
          </p:cNvPr>
          <p:cNvSpPr txBox="1"/>
          <p:nvPr/>
        </p:nvSpPr>
        <p:spPr>
          <a:xfrm>
            <a:off x="1527692" y="2292726"/>
            <a:ext cx="8473440" cy="400110"/>
          </a:xfrm>
          <a:prstGeom prst="rect">
            <a:avLst/>
          </a:prstGeom>
          <a:noFill/>
        </p:spPr>
        <p:txBody>
          <a:bodyPr wrap="square">
            <a:spAutoFit/>
          </a:bodyPr>
          <a:lstStyle/>
          <a:p>
            <a:r>
              <a:rPr lang="en-US" sz="2000" b="1" dirty="0">
                <a:solidFill>
                  <a:srgbClr val="002856"/>
                </a:solidFill>
              </a:rPr>
              <a:t>Distribution by Asset (ITSD &amp; Digital Workplace Spending)</a:t>
            </a:r>
          </a:p>
        </p:txBody>
      </p:sp>
      <p:sp>
        <p:nvSpPr>
          <p:cNvPr id="14" name="Rectangle 13">
            <a:extLst>
              <a:ext uri="{FF2B5EF4-FFF2-40B4-BE49-F238E27FC236}">
                <a16:creationId xmlns:a16="http://schemas.microsoft.com/office/drawing/2014/main" id="{BBB04088-6DBD-4DEF-BC96-06A2F2C539F4}"/>
              </a:ext>
            </a:extLst>
          </p:cNvPr>
          <p:cNvSpPr/>
          <p:nvPr/>
        </p:nvSpPr>
        <p:spPr>
          <a:xfrm>
            <a:off x="1619132" y="2665987"/>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25">
            <a:extLst>
              <a:ext uri="{FF2B5EF4-FFF2-40B4-BE49-F238E27FC236}">
                <a16:creationId xmlns:a16="http://schemas.microsoft.com/office/drawing/2014/main" id="{F82DBA65-B616-473C-A06E-565F93BD5729}"/>
              </a:ext>
            </a:extLst>
          </p:cNvPr>
          <p:cNvSpPr/>
          <p:nvPr/>
        </p:nvSpPr>
        <p:spPr>
          <a:xfrm>
            <a:off x="1608972" y="3743179"/>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a:extLst>
              <a:ext uri="{FF2B5EF4-FFF2-40B4-BE49-F238E27FC236}">
                <a16:creationId xmlns:a16="http://schemas.microsoft.com/office/drawing/2014/main" id="{7C358D61-C598-441B-9AD8-3878C18D0875}"/>
              </a:ext>
            </a:extLst>
          </p:cNvPr>
          <p:cNvSpPr txBox="1"/>
          <p:nvPr/>
        </p:nvSpPr>
        <p:spPr>
          <a:xfrm>
            <a:off x="1527691" y="3851563"/>
            <a:ext cx="4394925" cy="307777"/>
          </a:xfrm>
          <a:prstGeom prst="rect">
            <a:avLst/>
          </a:prstGeom>
          <a:noFill/>
        </p:spPr>
        <p:txBody>
          <a:bodyPr wrap="square">
            <a:spAutoFit/>
          </a:bodyPr>
          <a:lstStyle/>
          <a:p>
            <a:r>
              <a:rPr lang="en-US" sz="1400" dirty="0">
                <a:solidFill>
                  <a:srgbClr val="000000"/>
                </a:solidFill>
              </a:rPr>
              <a:t>Digital Workplace Services workload</a:t>
            </a:r>
          </a:p>
        </p:txBody>
      </p:sp>
      <p:sp>
        <p:nvSpPr>
          <p:cNvPr id="28" name="TextBox 27">
            <a:extLst>
              <a:ext uri="{FF2B5EF4-FFF2-40B4-BE49-F238E27FC236}">
                <a16:creationId xmlns:a16="http://schemas.microsoft.com/office/drawing/2014/main" id="{ACA3F231-147D-4096-A7A1-1B601C3E612C}"/>
              </a:ext>
            </a:extLst>
          </p:cNvPr>
          <p:cNvSpPr txBox="1"/>
          <p:nvPr/>
        </p:nvSpPr>
        <p:spPr>
          <a:xfrm>
            <a:off x="6089531" y="3874185"/>
            <a:ext cx="2854959" cy="307777"/>
          </a:xfrm>
          <a:prstGeom prst="rect">
            <a:avLst/>
          </a:prstGeom>
          <a:noFill/>
        </p:spPr>
        <p:txBody>
          <a:bodyPr wrap="square">
            <a:spAutoFit/>
          </a:bodyPr>
          <a:lstStyle/>
          <a:p>
            <a:r>
              <a:rPr lang="en-US" sz="1400" dirty="0">
                <a:solidFill>
                  <a:srgbClr val="000000"/>
                </a:solidFill>
              </a:rPr>
              <a:t>IT Service Desk workload</a:t>
            </a:r>
          </a:p>
        </p:txBody>
      </p:sp>
      <p:sp>
        <p:nvSpPr>
          <p:cNvPr id="31" name="TextBox 30">
            <a:extLst>
              <a:ext uri="{FF2B5EF4-FFF2-40B4-BE49-F238E27FC236}">
                <a16:creationId xmlns:a16="http://schemas.microsoft.com/office/drawing/2014/main" id="{8B82A00C-6D95-41ED-8D1E-6C783D64DC70}"/>
              </a:ext>
            </a:extLst>
          </p:cNvPr>
          <p:cNvSpPr txBox="1"/>
          <p:nvPr/>
        </p:nvSpPr>
        <p:spPr>
          <a:xfrm>
            <a:off x="1517532" y="5709403"/>
            <a:ext cx="473456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32" name="Rectangle 31">
            <a:extLst>
              <a:ext uri="{FF2B5EF4-FFF2-40B4-BE49-F238E27FC236}">
                <a16:creationId xmlns:a16="http://schemas.microsoft.com/office/drawing/2014/main" id="{B1FD4122-9529-47AD-9013-FEADE32A1B0B}"/>
              </a:ext>
            </a:extLst>
          </p:cNvPr>
          <p:cNvSpPr/>
          <p:nvPr/>
        </p:nvSpPr>
        <p:spPr>
          <a:xfrm>
            <a:off x="1527692" y="1009272"/>
            <a:ext cx="8737600" cy="4978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5924A1B2-7C81-46D3-B05B-7BD2C8FF217D}"/>
              </a:ext>
            </a:extLst>
          </p:cNvPr>
          <p:cNvSpPr txBox="1"/>
          <p:nvPr/>
        </p:nvSpPr>
        <p:spPr>
          <a:xfrm>
            <a:off x="1700412" y="2772329"/>
            <a:ext cx="2184400" cy="307777"/>
          </a:xfrm>
          <a:prstGeom prst="rect">
            <a:avLst/>
          </a:prstGeom>
          <a:noFill/>
        </p:spPr>
        <p:txBody>
          <a:bodyPr wrap="square">
            <a:spAutoFit/>
          </a:bodyPr>
          <a:lstStyle/>
          <a:p>
            <a:r>
              <a:rPr lang="en-US" sz="1400" dirty="0">
                <a:solidFill>
                  <a:srgbClr val="000000"/>
                </a:solidFill>
              </a:rPr>
              <a:t>Personnel</a:t>
            </a:r>
          </a:p>
        </p:txBody>
      </p:sp>
      <p:sp>
        <p:nvSpPr>
          <p:cNvPr id="34" name="TextBox 33">
            <a:extLst>
              <a:ext uri="{FF2B5EF4-FFF2-40B4-BE49-F238E27FC236}">
                <a16:creationId xmlns:a16="http://schemas.microsoft.com/office/drawing/2014/main" id="{249DA96D-731F-40DD-B618-F93A8EC257E7}"/>
              </a:ext>
            </a:extLst>
          </p:cNvPr>
          <p:cNvSpPr txBox="1"/>
          <p:nvPr/>
        </p:nvSpPr>
        <p:spPr>
          <a:xfrm>
            <a:off x="3915292" y="2782489"/>
            <a:ext cx="2072640" cy="307777"/>
          </a:xfrm>
          <a:prstGeom prst="rect">
            <a:avLst/>
          </a:prstGeom>
          <a:noFill/>
        </p:spPr>
        <p:txBody>
          <a:bodyPr wrap="square">
            <a:spAutoFit/>
          </a:bodyPr>
          <a:lstStyle/>
          <a:p>
            <a:r>
              <a:rPr lang="en-US" sz="1400" dirty="0">
                <a:solidFill>
                  <a:srgbClr val="000000"/>
                </a:solidFill>
              </a:rPr>
              <a:t>Hardware</a:t>
            </a:r>
          </a:p>
        </p:txBody>
      </p:sp>
      <p:sp>
        <p:nvSpPr>
          <p:cNvPr id="35" name="TextBox 34">
            <a:extLst>
              <a:ext uri="{FF2B5EF4-FFF2-40B4-BE49-F238E27FC236}">
                <a16:creationId xmlns:a16="http://schemas.microsoft.com/office/drawing/2014/main" id="{1B57084E-ED73-4443-BBD1-A4C5DC533CE4}"/>
              </a:ext>
            </a:extLst>
          </p:cNvPr>
          <p:cNvSpPr txBox="1"/>
          <p:nvPr/>
        </p:nvSpPr>
        <p:spPr>
          <a:xfrm>
            <a:off x="6089532" y="2782489"/>
            <a:ext cx="2184400" cy="307777"/>
          </a:xfrm>
          <a:prstGeom prst="rect">
            <a:avLst/>
          </a:prstGeom>
          <a:noFill/>
        </p:spPr>
        <p:txBody>
          <a:bodyPr wrap="square">
            <a:spAutoFit/>
          </a:bodyPr>
          <a:lstStyle/>
          <a:p>
            <a:r>
              <a:rPr lang="en-US" sz="1400" dirty="0">
                <a:solidFill>
                  <a:srgbClr val="000000"/>
                </a:solidFill>
              </a:rPr>
              <a:t>Software</a:t>
            </a:r>
          </a:p>
        </p:txBody>
      </p:sp>
      <p:sp>
        <p:nvSpPr>
          <p:cNvPr id="36" name="TextBox 35">
            <a:extLst>
              <a:ext uri="{FF2B5EF4-FFF2-40B4-BE49-F238E27FC236}">
                <a16:creationId xmlns:a16="http://schemas.microsoft.com/office/drawing/2014/main" id="{F483EED1-D0EA-4EB3-A5DF-26B3E8090523}"/>
              </a:ext>
            </a:extLst>
          </p:cNvPr>
          <p:cNvSpPr txBox="1"/>
          <p:nvPr/>
        </p:nvSpPr>
        <p:spPr>
          <a:xfrm>
            <a:off x="8223132" y="2782489"/>
            <a:ext cx="1920240" cy="307777"/>
          </a:xfrm>
          <a:prstGeom prst="rect">
            <a:avLst/>
          </a:prstGeom>
          <a:noFill/>
        </p:spPr>
        <p:txBody>
          <a:bodyPr wrap="square">
            <a:spAutoFit/>
          </a:bodyPr>
          <a:lstStyle/>
          <a:p>
            <a:r>
              <a:rPr lang="en-US" sz="1400" dirty="0">
                <a:solidFill>
                  <a:srgbClr val="000000"/>
                </a:solidFill>
              </a:rPr>
              <a:t>External Services</a:t>
            </a:r>
          </a:p>
        </p:txBody>
      </p:sp>
      <p:sp>
        <p:nvSpPr>
          <p:cNvPr id="37" name="TextBox 36">
            <a:extLst>
              <a:ext uri="{FF2B5EF4-FFF2-40B4-BE49-F238E27FC236}">
                <a16:creationId xmlns:a16="http://schemas.microsoft.com/office/drawing/2014/main" id="{B949A2C0-48D4-4BA7-9D87-9BE9B078BF01}"/>
              </a:ext>
            </a:extLst>
          </p:cNvPr>
          <p:cNvSpPr txBox="1"/>
          <p:nvPr/>
        </p:nvSpPr>
        <p:spPr>
          <a:xfrm>
            <a:off x="1507372" y="3315496"/>
            <a:ext cx="8656320" cy="400110"/>
          </a:xfrm>
          <a:prstGeom prst="rect">
            <a:avLst/>
          </a:prstGeom>
          <a:noFill/>
        </p:spPr>
        <p:txBody>
          <a:bodyPr wrap="square">
            <a:spAutoFit/>
          </a:bodyPr>
          <a:lstStyle/>
          <a:p>
            <a:r>
              <a:rPr lang="en-US" sz="2000" b="1" dirty="0">
                <a:solidFill>
                  <a:srgbClr val="002856"/>
                </a:solidFill>
              </a:rPr>
              <a:t>Distribution by Activity</a:t>
            </a:r>
          </a:p>
        </p:txBody>
      </p:sp>
      <p:sp>
        <p:nvSpPr>
          <p:cNvPr id="2" name="Title 1">
            <a:extLst>
              <a:ext uri="{FF2B5EF4-FFF2-40B4-BE49-F238E27FC236}">
                <a16:creationId xmlns:a16="http://schemas.microsoft.com/office/drawing/2014/main" id="{CC33AAF1-E1E4-417A-88B1-7DFAE4766A95}"/>
              </a:ext>
            </a:extLst>
          </p:cNvPr>
          <p:cNvSpPr>
            <a:spLocks noGrp="1"/>
          </p:cNvSpPr>
          <p:nvPr>
            <p:ph type="title"/>
          </p:nvPr>
        </p:nvSpPr>
        <p:spPr>
          <a:xfrm>
            <a:off x="457200" y="366713"/>
            <a:ext cx="11276013" cy="443198"/>
          </a:xfrm>
        </p:spPr>
        <p:txBody>
          <a:bodyPr vert="horz"/>
          <a:lstStyle/>
          <a:p>
            <a:r>
              <a:rPr lang="en-US" dirty="0"/>
              <a:t>Key KPIs Covered</a:t>
            </a:r>
          </a:p>
        </p:txBody>
      </p:sp>
    </p:spTree>
    <p:extLst>
      <p:ext uri="{BB962C8B-B14F-4D97-AF65-F5344CB8AC3E}">
        <p14:creationId xmlns:p14="http://schemas.microsoft.com/office/powerpoint/2010/main" val="612073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F7F9AF3-2288-4E65-8EDB-D6EEE72484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FF7F9AF3-2288-4E65-8EDB-D6EEE724844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5E82BB8-DDB0-4E2A-9778-3E811D00D02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7"/>
              </a:rPr>
              <a:t>End-User Services &amp; Business Applications Budget &amp; Efficiency Tool</a:t>
            </a:r>
            <a:endParaRPr lang="en-US" sz="1600" dirty="0"/>
          </a:p>
        </p:txBody>
      </p:sp>
      <p:sp>
        <p:nvSpPr>
          <p:cNvPr id="7" name="Freeform 12">
            <a:extLst>
              <a:ext uri="{FF2B5EF4-FFF2-40B4-BE49-F238E27FC236}">
                <a16:creationId xmlns:a16="http://schemas.microsoft.com/office/drawing/2014/main"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8" name="TextBox 7">
            <a:extLst>
              <a:ext uri="{FF2B5EF4-FFF2-40B4-BE49-F238E27FC236}">
                <a16:creationId xmlns:a16="http://schemas.microsoft.com/office/drawing/2014/main"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dirty="0"/>
              <a:t>1</a:t>
            </a:r>
          </a:p>
        </p:txBody>
      </p:sp>
      <p:grpSp>
        <p:nvGrpSpPr>
          <p:cNvPr id="5" name="Group 4">
            <a:extLst>
              <a:ext uri="{FF2B5EF4-FFF2-40B4-BE49-F238E27FC236}">
                <a16:creationId xmlns:a16="http://schemas.microsoft.com/office/drawing/2014/main" id="{0EDE3183-A0FE-3509-A576-C0554C8FBA58}"/>
              </a:ext>
            </a:extLst>
          </p:cNvPr>
          <p:cNvGrpSpPr/>
          <p:nvPr/>
        </p:nvGrpSpPr>
        <p:grpSpPr>
          <a:xfrm>
            <a:off x="538455" y="2134326"/>
            <a:ext cx="11211839" cy="782677"/>
            <a:chOff x="538455" y="2343338"/>
            <a:chExt cx="11211839" cy="782677"/>
          </a:xfrm>
        </p:grpSpPr>
        <p:sp>
          <p:nvSpPr>
            <p:cNvPr id="11" name="Freeform 12">
              <a:extLst>
                <a:ext uri="{FF2B5EF4-FFF2-40B4-BE49-F238E27FC236}">
                  <a16:creationId xmlns:a16="http://schemas.microsoft.com/office/drawing/2014/main"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12" name="TextBox 11">
              <a:extLst>
                <a:ext uri="{FF2B5EF4-FFF2-40B4-BE49-F238E27FC236}">
                  <a16:creationId xmlns:a16="http://schemas.microsoft.com/office/drawing/2014/main"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dirty="0"/>
                <a:t>2</a:t>
              </a:r>
            </a:p>
          </p:txBody>
        </p:sp>
        <p:sp>
          <p:nvSpPr>
            <p:cNvPr id="18" name="Graphic 20">
              <a:extLst>
                <a:ext uri="{FF2B5EF4-FFF2-40B4-BE49-F238E27FC236}">
                  <a16:creationId xmlns:a16="http://schemas.microsoft.com/office/drawing/2014/main"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IT Key Metrics Data 2024: End-User Services Measures — Digital Workplace Services Framework Definitions</a:t>
              </a:r>
              <a:endParaRPr lang="en-IN" sz="1600" dirty="0"/>
            </a:p>
          </p:txBody>
        </p:sp>
      </p:grpSp>
      <p:grpSp>
        <p:nvGrpSpPr>
          <p:cNvPr id="9" name="Group 8">
            <a:extLst>
              <a:ext uri="{FF2B5EF4-FFF2-40B4-BE49-F238E27FC236}">
                <a16:creationId xmlns:a16="http://schemas.microsoft.com/office/drawing/2014/main" id="{154E6938-E065-100D-7818-E7435FCD2B86}"/>
              </a:ext>
            </a:extLst>
          </p:cNvPr>
          <p:cNvGrpSpPr/>
          <p:nvPr/>
        </p:nvGrpSpPr>
        <p:grpSpPr>
          <a:xfrm>
            <a:off x="538455" y="4380178"/>
            <a:ext cx="11211839" cy="1778915"/>
            <a:chOff x="538455" y="3295523"/>
            <a:chExt cx="11211839" cy="1778915"/>
          </a:xfrm>
        </p:grpSpPr>
        <p:sp>
          <p:nvSpPr>
            <p:cNvPr id="16" name="TextBox 15">
              <a:extLst>
                <a:ext uri="{FF2B5EF4-FFF2-40B4-BE49-F238E27FC236}">
                  <a16:creationId xmlns:a16="http://schemas.microsoft.com/office/drawing/2014/main"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dirty="0"/>
                <a:t>4</a:t>
              </a:r>
            </a:p>
          </p:txBody>
        </p:sp>
        <p:grpSp>
          <p:nvGrpSpPr>
            <p:cNvPr id="6" name="Group 5">
              <a:extLst>
                <a:ext uri="{FF2B5EF4-FFF2-40B4-BE49-F238E27FC236}">
                  <a16:creationId xmlns:a16="http://schemas.microsoft.com/office/drawing/2014/main"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19" name="Freeform 12">
                <a:extLst>
                  <a:ext uri="{FF2B5EF4-FFF2-40B4-BE49-F238E27FC236}">
                    <a16:creationId xmlns:a16="http://schemas.microsoft.com/office/drawing/2014/main"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20" name="TextBox 19">
                <a:extLst>
                  <a:ext uri="{FF2B5EF4-FFF2-40B4-BE49-F238E27FC236}">
                    <a16:creationId xmlns:a16="http://schemas.microsoft.com/office/drawing/2014/main"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dirty="0"/>
                  <a:t>5</a:t>
                </a:r>
              </a:p>
            </p:txBody>
          </p:sp>
          <p:sp>
            <p:nvSpPr>
              <p:cNvPr id="21" name="Graphic 20">
                <a:extLst>
                  <a:ext uri="{FF2B5EF4-FFF2-40B4-BE49-F238E27FC236}">
                    <a16:creationId xmlns:a16="http://schemas.microsoft.com/office/drawing/2014/main"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2024: End-User Services Measures — Digital Workplace Services Analysis</a:t>
                </a:r>
                <a:endParaRPr lang="en-IN" sz="1600" dirty="0"/>
              </a:p>
            </p:txBody>
          </p:sp>
          <p:sp>
            <p:nvSpPr>
              <p:cNvPr id="26" name="Graphic 20">
                <a:extLst>
                  <a:ext uri="{FF2B5EF4-FFF2-40B4-BE49-F238E27FC236}">
                    <a16:creationId xmlns:a16="http://schemas.microsoft.com/office/drawing/2014/main"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2024: Definition of Industries</a:t>
                </a:r>
                <a:endParaRPr lang="en-IN" sz="1600" dirty="0"/>
              </a:p>
            </p:txBody>
          </p:sp>
        </p:grpSp>
      </p:grpSp>
      <p:sp>
        <p:nvSpPr>
          <p:cNvPr id="10" name="Title 1">
            <a:extLst>
              <a:ext uri="{FF2B5EF4-FFF2-40B4-BE49-F238E27FC236}">
                <a16:creationId xmlns:a16="http://schemas.microsoft.com/office/drawing/2014/main" id="{D07E80D1-1203-E231-EDB3-094D6A803B8D}"/>
              </a:ext>
            </a:extLst>
          </p:cNvPr>
          <p:cNvSpPr txBox="1">
            <a:spLocks/>
          </p:cNvSpPr>
          <p:nvPr/>
        </p:nvSpPr>
        <p:spPr bwMode="gray">
          <a:xfrm>
            <a:off x="457200" y="3861642"/>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grpSp>
        <p:nvGrpSpPr>
          <p:cNvPr id="13" name="Group 12">
            <a:extLst>
              <a:ext uri="{FF2B5EF4-FFF2-40B4-BE49-F238E27FC236}">
                <a16:creationId xmlns:a16="http://schemas.microsoft.com/office/drawing/2014/main" id="{F9BB243F-0A45-7581-0128-40ECDC4F6645}"/>
              </a:ext>
            </a:extLst>
          </p:cNvPr>
          <p:cNvGrpSpPr/>
          <p:nvPr/>
        </p:nvGrpSpPr>
        <p:grpSpPr>
          <a:xfrm>
            <a:off x="438304" y="3026963"/>
            <a:ext cx="11211839" cy="782677"/>
            <a:chOff x="538455" y="2343338"/>
            <a:chExt cx="11211839" cy="782677"/>
          </a:xfrm>
        </p:grpSpPr>
        <p:sp>
          <p:nvSpPr>
            <p:cNvPr id="14" name="Freeform 12">
              <a:extLst>
                <a:ext uri="{FF2B5EF4-FFF2-40B4-BE49-F238E27FC236}">
                  <a16:creationId xmlns:a16="http://schemas.microsoft.com/office/drawing/2014/main" id="{9BB7A209-8562-2EE4-278A-68E62C03CDB2}"/>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17" name="TextBox 16">
              <a:extLst>
                <a:ext uri="{FF2B5EF4-FFF2-40B4-BE49-F238E27FC236}">
                  <a16:creationId xmlns:a16="http://schemas.microsoft.com/office/drawing/2014/main" id="{85616330-3CB9-0D3A-32A8-D942E8241D60}"/>
                </a:ext>
              </a:extLst>
            </p:cNvPr>
            <p:cNvSpPr txBox="1"/>
            <p:nvPr/>
          </p:nvSpPr>
          <p:spPr bwMode="gray">
            <a:xfrm>
              <a:off x="595642" y="2343338"/>
              <a:ext cx="412292" cy="584775"/>
            </a:xfrm>
            <a:prstGeom prst="rect">
              <a:avLst/>
            </a:prstGeom>
            <a:noFill/>
          </p:spPr>
          <p:txBody>
            <a:bodyPr wrap="none" rtlCol="0">
              <a:spAutoFit/>
            </a:bodyPr>
            <a:lstStyle/>
            <a:p>
              <a:r>
                <a:rPr lang="en-US" sz="3200" b="1" dirty="0"/>
                <a:t>3</a:t>
              </a:r>
            </a:p>
          </p:txBody>
        </p:sp>
        <p:sp>
          <p:nvSpPr>
            <p:cNvPr id="23" name="Graphic 20">
              <a:extLst>
                <a:ext uri="{FF2B5EF4-FFF2-40B4-BE49-F238E27FC236}">
                  <a16:creationId xmlns:a16="http://schemas.microsoft.com/office/drawing/2014/main" id="{19103206-117E-5E08-7E75-72F27A79E0FF}"/>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1"/>
                </a:rPr>
                <a:t>IT Key Metrics Data 2024: End-User Services Measures — IT Service Desk Framework Definitions</a:t>
              </a:r>
              <a:endParaRPr lang="en-IN" sz="1600" dirty="0"/>
            </a:p>
          </p:txBody>
        </p:sp>
      </p:gr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id="{FB42D43B-E528-418C-BA74-F4CC2053A80A}"/>
              </a:ext>
            </a:extLst>
          </p:cNvPr>
          <p:cNvGraphicFramePr>
            <a:graphicFrameLocks noChangeAspect="1"/>
          </p:cNvGraphicFramePr>
          <p:nvPr>
            <p:custDataLst>
              <p:tags r:id="rId1"/>
            </p:custDataLst>
            <p:extLst>
              <p:ext uri="{D42A27DB-BD31-4B8C-83A1-F6EECF244321}">
                <p14:modId xmlns:p14="http://schemas.microsoft.com/office/powerpoint/2010/main" val="2430675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6" progId="TCLayout.ActiveDocument.1">
                  <p:embed/>
                </p:oleObj>
              </mc:Choice>
              <mc:Fallback>
                <p:oleObj name="think-cell Slide" r:id="rId5" imgW="395" imgH="396" progId="TCLayout.ActiveDocument.1">
                  <p:embed/>
                  <p:pic>
                    <p:nvPicPr>
                      <p:cNvPr id="17" name="Object 16" hidden="1">
                        <a:extLst>
                          <a:ext uri="{FF2B5EF4-FFF2-40B4-BE49-F238E27FC236}">
                            <a16:creationId xmlns:a16="http://schemas.microsoft.com/office/drawing/2014/main" id="{FB42D43B-E528-418C-BA74-F4CC2053A80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1F1030E2-CD96-4B29-B8E1-00E1CF89C007}"/>
              </a:ext>
            </a:extLst>
          </p:cNvPr>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id="{CEFE1C03-05FE-4A13-A7D9-407083CA6F5C}"/>
              </a:ext>
            </a:extLst>
          </p:cNvPr>
          <p:cNvSpPr>
            <a:spLocks noGrp="1"/>
          </p:cNvSpPr>
          <p:nvPr>
            <p:ph type="title"/>
          </p:nvPr>
        </p:nvSpPr>
        <p:spPr bwMode="gray"/>
        <p:txBody>
          <a:bodyPr vert="horz"/>
          <a:lstStyle/>
          <a:p>
            <a:r>
              <a:rPr lang="en-US" dirty="0"/>
              <a:t>End-User Services &amp; Application Portfolio Budget &amp; Efficiency Tool comprises End-User Services and Application Budget &amp; Efficiency Tool</a:t>
            </a:r>
            <a:endParaRPr lang="en-GB" dirty="0"/>
          </a:p>
        </p:txBody>
      </p:sp>
      <p:sp>
        <p:nvSpPr>
          <p:cNvPr id="4" name="Oval 3">
            <a:extLst>
              <a:ext uri="{FF2B5EF4-FFF2-40B4-BE49-F238E27FC236}">
                <a16:creationId xmlns:a16="http://schemas.microsoft.com/office/drawing/2014/main"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id="{20CD0E91-B616-4C15-969C-1C199E3601F5}"/>
              </a:ext>
            </a:extLst>
          </p:cNvPr>
          <p:cNvSpPr txBox="1"/>
          <p:nvPr/>
        </p:nvSpPr>
        <p:spPr bwMode="gray">
          <a:xfrm>
            <a:off x="4843569" y="2332494"/>
            <a:ext cx="2554759" cy="1538883"/>
          </a:xfrm>
          <a:prstGeom prst="rect">
            <a:avLst/>
          </a:prstGeom>
          <a:noFill/>
        </p:spPr>
        <p:txBody>
          <a:bodyPr wrap="square" lIns="0" tIns="0" rIns="0" bIns="0" rtlCol="0">
            <a:spAutoFit/>
          </a:bodyPr>
          <a:lstStyle/>
          <a:p>
            <a:pPr algn="ctr"/>
            <a:r>
              <a:rPr lang="en-US" sz="2000" dirty="0">
                <a:solidFill>
                  <a:srgbClr val="002856"/>
                </a:solidFill>
                <a:latin typeface="+mj-lt"/>
                <a:hlinkClick r:id="rId7"/>
              </a:rPr>
              <a:t>End-User Services &amp; Application Portfolio Budget &amp; Efficiency Tool</a:t>
            </a:r>
            <a:endParaRPr lang="en-GB" sz="2000" dirty="0">
              <a:solidFill>
                <a:srgbClr val="002856"/>
              </a:solidFill>
              <a:latin typeface="+mj-lt"/>
            </a:endParaRPr>
          </a:p>
        </p:txBody>
      </p:sp>
      <p:sp>
        <p:nvSpPr>
          <p:cNvPr id="20" name="Rectangle 19">
            <a:extLst>
              <a:ext uri="{FF2B5EF4-FFF2-40B4-BE49-F238E27FC236}">
                <a16:creationId xmlns:a16="http://schemas.microsoft.com/office/drawing/2014/main"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End-User Services Budget &amp; Efficiency Tool</a:t>
            </a:r>
          </a:p>
          <a:p>
            <a:r>
              <a:rPr lang="en-US" sz="1200" dirty="0">
                <a:solidFill>
                  <a:srgbClr val="000000"/>
                </a:solidFill>
              </a:rPr>
              <a:t>The End-User Services Budget &amp; Efficiency tool provides CIOs and their teams with self-assessment tools to benchmark their organization vs. published IT Key Metrics Data cohorts related to End-user Services. </a:t>
            </a:r>
            <a:endParaRPr lang="en-GB" sz="1200" dirty="0">
              <a:solidFill>
                <a:srgbClr val="000000"/>
              </a:solidFill>
            </a:endParaRPr>
          </a:p>
        </p:txBody>
      </p:sp>
      <p:sp>
        <p:nvSpPr>
          <p:cNvPr id="21" name="Rectangle 20">
            <a:extLst>
              <a:ext uri="{FF2B5EF4-FFF2-40B4-BE49-F238E27FC236}">
                <a16:creationId xmlns:a16="http://schemas.microsoft.com/office/drawing/2014/main"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Application Budget &amp; Efficiency Tool</a:t>
            </a:r>
          </a:p>
          <a:p>
            <a:r>
              <a:rPr lang="en-US" sz="1200" dirty="0">
                <a:solidFill>
                  <a:srgbClr val="000000"/>
                </a:solidFill>
              </a:rPr>
              <a:t>The Application Budget &amp; Efficiency  tool provides CIOs and their teams with self-assessment tools to benchmark their organization vs. published IT Key Metrics Data cohorts related to application development and support.</a:t>
            </a:r>
            <a:endParaRPr lang="en-GB" sz="1200" dirty="0">
              <a:solidFill>
                <a:srgbClr val="000000"/>
              </a:solidFill>
            </a:endParaRPr>
          </a:p>
        </p:txBody>
      </p:sp>
      <p:sp>
        <p:nvSpPr>
          <p:cNvPr id="23" name="Freeform: Shape 22">
            <a:extLst>
              <a:ext uri="{FF2B5EF4-FFF2-40B4-BE49-F238E27FC236}">
                <a16:creationId xmlns:a16="http://schemas.microsoft.com/office/drawing/2014/main"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5" name="Rectangle 4">
            <a:extLst>
              <a:ext uri="{FF2B5EF4-FFF2-40B4-BE49-F238E27FC236}">
                <a16:creationId xmlns:a16="http://schemas.microsoft.com/office/drawing/2014/main" id="{05013244-CCE4-C457-B22A-6AC96FDA4D4E}"/>
              </a:ext>
            </a:extLst>
          </p:cNvPr>
          <p:cNvSpPr/>
          <p:nvPr/>
        </p:nvSpPr>
        <p:spPr>
          <a:xfrm>
            <a:off x="609233" y="1462076"/>
            <a:ext cx="3694434" cy="454587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E428AB4-3037-2565-609D-6E094F160F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id="{3FF15A38-9A66-7EF6-A59A-40DEF5D7844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9" name="Object 38" hidden="1">
                        <a:extLst>
                          <a:ext uri="{FF2B5EF4-FFF2-40B4-BE49-F238E27FC236}">
                            <a16:creationId xmlns:a16="http://schemas.microsoft.com/office/drawing/2014/main" id="{3FF15A38-9A66-7EF6-A59A-40DEF5D784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Delegate sections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id="{776A6350-9741-3D66-D91D-424A9848D00D}"/>
              </a:ext>
            </a:extLst>
          </p:cNvPr>
          <p:cNvSpPr txBox="1"/>
          <p:nvPr/>
        </p:nvSpPr>
        <p:spPr>
          <a:xfrm>
            <a:off x="8962246" y="946580"/>
            <a:ext cx="2642205"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p>
        </p:txBody>
      </p:sp>
      <p:sp>
        <p:nvSpPr>
          <p:cNvPr id="15" name="Rectangle 14">
            <a:extLst>
              <a:ext uri="{FF2B5EF4-FFF2-40B4-BE49-F238E27FC236}">
                <a16:creationId xmlns:a16="http://schemas.microsoft.com/office/drawing/2014/main"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6">
                  <a:extLst>
                    <a:ext uri="{A12FA001-AC4F-418D-AE19-62706E023703}">
                      <ahyp:hlinkClr xmlns:ahyp="http://schemas.microsoft.com/office/drawing/2018/hyperlinkcolor"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68" name="Object 6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7" name="Rectangle 66" hidden="1"/>
          <p:cNvSpPr/>
          <p:nvPr>
            <p:custDataLst>
              <p:tags r:id="rId2"/>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3" name="Rectangle 2"/>
          <p:cNvSpPr/>
          <p:nvPr/>
        </p:nvSpPr>
        <p:spPr bwMode="gray">
          <a:xfrm>
            <a:off x="4382373" y="4779168"/>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Get help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Gartner experts perform hundreds of assessments. Contact your account team to get in touch.</a:t>
            </a:r>
            <a:endParaRPr lang="en-GB" sz="1100" kern="0" dirty="0">
              <a:solidFill>
                <a:srgbClr val="000000"/>
              </a:solidFill>
              <a:latin typeface="+mn-lt"/>
            </a:endParaRPr>
          </a:p>
        </p:txBody>
      </p:sp>
      <p:sp>
        <p:nvSpPr>
          <p:cNvPr id="4" name="Rectangle 3"/>
          <p:cNvSpPr/>
          <p:nvPr/>
        </p:nvSpPr>
        <p:spPr bwMode="gray">
          <a:xfrm>
            <a:off x="6780678"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estimates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It is ideal to be able to gather your data directly from your general ledger or accounting reports. Where you can’t, use estimates (Eg. FTEs)</a:t>
            </a:r>
            <a:endParaRPr lang="en-GB" sz="1100" kern="0" dirty="0">
              <a:solidFill>
                <a:srgbClr val="000000"/>
              </a:solidFill>
              <a:latin typeface="+mn-lt"/>
            </a:endParaRPr>
          </a:p>
        </p:txBody>
      </p:sp>
      <p:sp>
        <p:nvSpPr>
          <p:cNvPr id="5" name="Rectangle 4"/>
          <p:cNvSpPr/>
          <p:nvPr/>
        </p:nvSpPr>
        <p:spPr bwMode="gray">
          <a:xfrm>
            <a:off x="9197154"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Audit Trails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Keeping track of five assumptions and sources of data helps if you want to repeat the exercise in the future.</a:t>
            </a:r>
            <a:endParaRPr lang="en-GB" sz="1100" kern="0" dirty="0">
              <a:solidFill>
                <a:srgbClr val="000000"/>
              </a:solidFill>
              <a:latin typeface="+mn-lt"/>
            </a:endParaRPr>
          </a:p>
        </p:txBody>
      </p:sp>
      <p:sp>
        <p:nvSpPr>
          <p:cNvPr id="6" name="Rectangle 5"/>
          <p:cNvSpPr/>
          <p:nvPr/>
        </p:nvSpPr>
        <p:spPr bwMode="gray">
          <a:xfrm>
            <a:off x="5666021"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Check the </a:t>
            </a:r>
            <a:r>
              <a:rPr lang="en-GB" sz="1400" b="1" kern="0" dirty="0">
                <a:solidFill>
                  <a:schemeClr val="accent4"/>
                </a:solidFill>
                <a:latin typeface="+mj-lt"/>
                <a:hlinkClick r:id="rId7"/>
              </a:rPr>
              <a:t>FAQ</a:t>
            </a:r>
            <a:endParaRPr lang="en-GB" sz="1400" b="1" kern="0" dirty="0">
              <a:solidFill>
                <a:schemeClr val="accent4"/>
              </a:solidFill>
              <a:latin typeface="+mj-lt"/>
            </a:endParaRP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Some issues specific to industries or unique situations covered in our FAQ document.</a:t>
            </a:r>
            <a:endParaRPr lang="en-GB" sz="1100" kern="0" dirty="0">
              <a:solidFill>
                <a:srgbClr val="000000"/>
              </a:solidFill>
              <a:latin typeface="+mn-lt"/>
            </a:endParaRPr>
          </a:p>
        </p:txBody>
      </p:sp>
      <p:sp>
        <p:nvSpPr>
          <p:cNvPr id="7" name="Rectangle 6"/>
          <p:cNvSpPr/>
          <p:nvPr/>
        </p:nvSpPr>
        <p:spPr bwMode="gray">
          <a:xfrm>
            <a:off x="8082496" y="727384"/>
            <a:ext cx="2697264"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Self-Validation</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You can see if your data “makes sense” by performing checks</a:t>
            </a:r>
            <a:r>
              <a:rPr lang="en-GB" sz="1100" kern="0" dirty="0">
                <a:solidFill>
                  <a:schemeClr val="tx2"/>
                </a:solidFill>
                <a:latin typeface="+mn-lt"/>
              </a:rPr>
              <a:t>. </a:t>
            </a:r>
            <a:r>
              <a:rPr lang="en-US" sz="1100" kern="0" dirty="0">
                <a:solidFill>
                  <a:srgbClr val="000000"/>
                </a:solidFill>
              </a:rPr>
              <a:t>D</a:t>
            </a:r>
            <a:r>
              <a:rPr lang="en-US" sz="1100" kern="0" dirty="0">
                <a:solidFill>
                  <a:srgbClr val="000000"/>
                </a:solidFill>
                <a:latin typeface="+mn-lt"/>
              </a:rPr>
              <a:t>oes your personnel spending divided by your IT staff FTEs come out to a reasonable</a:t>
            </a:r>
            <a:endParaRPr lang="en-GB" sz="1100" kern="0" dirty="0">
              <a:solidFill>
                <a:srgbClr val="000000"/>
              </a:solidFill>
              <a:latin typeface="+mn-lt"/>
            </a:endParaRPr>
          </a:p>
        </p:txBody>
      </p:sp>
      <p:sp>
        <p:nvSpPr>
          <p:cNvPr id="8" name="Rectangle 7"/>
          <p:cNvSpPr/>
          <p:nvPr/>
        </p:nvSpPr>
        <p:spPr bwMode="gray">
          <a:xfrm>
            <a:off x="1838960" y="4742735"/>
            <a:ext cx="2296159"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Project management</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Assign a single, accountable project manager and project team.</a:t>
            </a:r>
            <a:endParaRPr lang="en-GB" sz="1100" kern="0" dirty="0">
              <a:solidFill>
                <a:srgbClr val="000000"/>
              </a:solidFill>
              <a:latin typeface="+mn-lt"/>
            </a:endParaRPr>
          </a:p>
        </p:txBody>
      </p:sp>
      <p:sp>
        <p:nvSpPr>
          <p:cNvPr id="9" name="Rectangle 8"/>
          <p:cNvSpPr/>
          <p:nvPr/>
        </p:nvSpPr>
        <p:spPr bwMode="gray">
          <a:xfrm>
            <a:off x="2932144" y="727384"/>
            <a:ext cx="248313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the documentation</a:t>
            </a:r>
          </a:p>
          <a:p>
            <a:pPr marL="0" marR="0" lvl="0" indent="0" algn="l" defTabSz="864065" eaLnBrk="1" fontAlgn="auto" latinLnBrk="0" hangingPunct="1">
              <a:lnSpc>
                <a:spcPct val="100000"/>
              </a:lnSpc>
              <a:spcBef>
                <a:spcPts val="0"/>
              </a:spcBef>
              <a:spcAft>
                <a:spcPts val="0"/>
              </a:spcAft>
              <a:buClrTx/>
              <a:buSzTx/>
              <a:buFontTx/>
              <a:buNone/>
              <a:tabLst/>
              <a:defRPr/>
            </a:pPr>
            <a:r>
              <a:rPr lang="en-GB" sz="1100" kern="0" dirty="0">
                <a:solidFill>
                  <a:srgbClr val="000000"/>
                </a:solidFill>
                <a:latin typeface="+mn-lt"/>
              </a:rPr>
              <a:t>Leverage the </a:t>
            </a:r>
            <a:r>
              <a:rPr lang="en-GB" sz="1100" kern="0" dirty="0">
                <a:solidFill>
                  <a:srgbClr val="000000"/>
                </a:solidFill>
                <a:latin typeface="+mn-lt"/>
                <a:hlinkClick r:id="rId8"/>
              </a:rPr>
              <a:t>Framework Document  for Digital Workplace Services</a:t>
            </a:r>
            <a:r>
              <a:rPr lang="en-GB" sz="1100" kern="0" dirty="0">
                <a:solidFill>
                  <a:srgbClr val="000000"/>
                </a:solidFill>
                <a:latin typeface="+mn-lt"/>
              </a:rPr>
              <a:t> &amp; </a:t>
            </a:r>
            <a:r>
              <a:rPr lang="en-GB" sz="1100" kern="0" dirty="0">
                <a:solidFill>
                  <a:srgbClr val="000000"/>
                </a:solidFill>
                <a:latin typeface="+mn-lt"/>
                <a:hlinkClick r:id="rId9"/>
              </a:rPr>
              <a:t>IT Service Desk</a:t>
            </a:r>
            <a:endParaRPr lang="en-GB" sz="900" kern="0" dirty="0">
              <a:solidFill>
                <a:srgbClr val="000000"/>
              </a:solidFill>
              <a:latin typeface="+mn-lt"/>
            </a:endParaRPr>
          </a:p>
        </p:txBody>
      </p:sp>
      <p:sp>
        <p:nvSpPr>
          <p:cNvPr id="10" name="Freeform 22"/>
          <p:cNvSpPr>
            <a:spLocks/>
          </p:cNvSpPr>
          <p:nvPr/>
        </p:nvSpPr>
        <p:spPr bwMode="gray">
          <a:xfrm>
            <a:off x="4824559" y="1744407"/>
            <a:ext cx="5838326" cy="2966395"/>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7" h="820">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25"/>
          <p:cNvSpPr>
            <a:spLocks noChangeArrowheads="1"/>
          </p:cNvSpPr>
          <p:nvPr/>
        </p:nvSpPr>
        <p:spPr bwMode="gray">
          <a:xfrm>
            <a:off x="6116863" y="2532910"/>
            <a:ext cx="859349"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26"/>
          <p:cNvSpPr>
            <a:spLocks noChangeArrowheads="1"/>
          </p:cNvSpPr>
          <p:nvPr/>
        </p:nvSpPr>
        <p:spPr bwMode="gray">
          <a:xfrm>
            <a:off x="4946941" y="308898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27"/>
          <p:cNvSpPr>
            <a:spLocks noChangeArrowheads="1"/>
          </p:cNvSpPr>
          <p:nvPr/>
        </p:nvSpPr>
        <p:spPr bwMode="gray">
          <a:xfrm>
            <a:off x="7340944"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28"/>
          <p:cNvSpPr>
            <a:spLocks noChangeArrowheads="1"/>
          </p:cNvSpPr>
          <p:nvPr/>
        </p:nvSpPr>
        <p:spPr bwMode="gray">
          <a:xfrm>
            <a:off x="8511233" y="253291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29"/>
          <p:cNvSpPr>
            <a:spLocks noChangeArrowheads="1"/>
          </p:cNvSpPr>
          <p:nvPr/>
        </p:nvSpPr>
        <p:spPr bwMode="gray">
          <a:xfrm>
            <a:off x="9692017"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0"/>
          <p:cNvSpPr>
            <a:spLocks/>
          </p:cNvSpPr>
          <p:nvPr/>
        </p:nvSpPr>
        <p:spPr bwMode="gray">
          <a:xfrm>
            <a:off x="6481595" y="1705048"/>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31"/>
          <p:cNvSpPr>
            <a:spLocks/>
          </p:cNvSpPr>
          <p:nvPr/>
        </p:nvSpPr>
        <p:spPr bwMode="gray">
          <a:xfrm>
            <a:off x="8857596" y="1705048"/>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
          <p:cNvSpPr>
            <a:spLocks/>
          </p:cNvSpPr>
          <p:nvPr/>
        </p:nvSpPr>
        <p:spPr bwMode="gray">
          <a:xfrm>
            <a:off x="7647947"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3"/>
          <p:cNvSpPr>
            <a:spLocks/>
          </p:cNvSpPr>
          <p:nvPr/>
        </p:nvSpPr>
        <p:spPr bwMode="gray">
          <a:xfrm>
            <a:off x="5271001" y="4663361"/>
            <a:ext cx="162686" cy="162686"/>
          </a:xfrm>
          <a:custGeom>
            <a:avLst/>
            <a:gdLst>
              <a:gd name="T0" fmla="*/ 64 w 124"/>
              <a:gd name="T1" fmla="*/ 0 h 124"/>
              <a:gd name="T2" fmla="*/ 124 w 124"/>
              <a:gd name="T3" fmla="*/ 61 h 124"/>
              <a:gd name="T4" fmla="*/ 64 w 124"/>
              <a:gd name="T5" fmla="*/ 124 h 124"/>
              <a:gd name="T6" fmla="*/ 0 w 124"/>
              <a:gd name="T7" fmla="*/ 61 h 124"/>
              <a:gd name="T8" fmla="*/ 64 w 124"/>
              <a:gd name="T9" fmla="*/ 0 h 124"/>
            </a:gdLst>
            <a:ahLst/>
            <a:cxnLst>
              <a:cxn ang="0">
                <a:pos x="T0" y="T1"/>
              </a:cxn>
              <a:cxn ang="0">
                <a:pos x="T2" y="T3"/>
              </a:cxn>
              <a:cxn ang="0">
                <a:pos x="T4" y="T5"/>
              </a:cxn>
              <a:cxn ang="0">
                <a:pos x="T6" y="T7"/>
              </a:cxn>
              <a:cxn ang="0">
                <a:pos x="T8" y="T9"/>
              </a:cxn>
            </a:cxnLst>
            <a:rect l="0" t="0" r="r" b="b"/>
            <a:pathLst>
              <a:path w="124" h="124">
                <a:moveTo>
                  <a:pt x="64" y="0"/>
                </a:moveTo>
                <a:lnTo>
                  <a:pt x="124" y="61"/>
                </a:lnTo>
                <a:lnTo>
                  <a:pt x="64" y="124"/>
                </a:lnTo>
                <a:lnTo>
                  <a:pt x="0" y="61"/>
                </a:lnTo>
                <a:lnTo>
                  <a:pt x="6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4"/>
          <p:cNvSpPr>
            <a:spLocks/>
          </p:cNvSpPr>
          <p:nvPr/>
        </p:nvSpPr>
        <p:spPr bwMode="gray">
          <a:xfrm>
            <a:off x="10031822"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543"/>
          <p:cNvSpPr>
            <a:spLocks noEditPoints="1"/>
          </p:cNvSpPr>
          <p:nvPr/>
        </p:nvSpPr>
        <p:spPr bwMode="gray">
          <a:xfrm>
            <a:off x="5210899" y="3379768"/>
            <a:ext cx="346004" cy="292205"/>
          </a:xfrm>
          <a:custGeom>
            <a:avLst/>
            <a:gdLst>
              <a:gd name="T0" fmla="*/ 152 w 328"/>
              <a:gd name="T1" fmla="*/ 82 h 277"/>
              <a:gd name="T2" fmla="*/ 51 w 328"/>
              <a:gd name="T3" fmla="*/ 82 h 277"/>
              <a:gd name="T4" fmla="*/ 51 w 328"/>
              <a:gd name="T5" fmla="*/ 57 h 277"/>
              <a:gd name="T6" fmla="*/ 152 w 328"/>
              <a:gd name="T7" fmla="*/ 57 h 277"/>
              <a:gd name="T8" fmla="*/ 152 w 328"/>
              <a:gd name="T9" fmla="*/ 82 h 277"/>
              <a:gd name="T10" fmla="*/ 177 w 328"/>
              <a:gd name="T11" fmla="*/ 101 h 277"/>
              <a:gd name="T12" fmla="*/ 51 w 328"/>
              <a:gd name="T13" fmla="*/ 101 h 277"/>
              <a:gd name="T14" fmla="*/ 51 w 328"/>
              <a:gd name="T15" fmla="*/ 126 h 277"/>
              <a:gd name="T16" fmla="*/ 177 w 328"/>
              <a:gd name="T17" fmla="*/ 126 h 277"/>
              <a:gd name="T18" fmla="*/ 177 w 328"/>
              <a:gd name="T19" fmla="*/ 101 h 277"/>
              <a:gd name="T20" fmla="*/ 227 w 328"/>
              <a:gd name="T21" fmla="*/ 277 h 277"/>
              <a:gd name="T22" fmla="*/ 0 w 328"/>
              <a:gd name="T23" fmla="*/ 277 h 277"/>
              <a:gd name="T24" fmla="*/ 0 w 328"/>
              <a:gd name="T25" fmla="*/ 0 h 277"/>
              <a:gd name="T26" fmla="*/ 227 w 328"/>
              <a:gd name="T27" fmla="*/ 0 h 277"/>
              <a:gd name="T28" fmla="*/ 227 w 328"/>
              <a:gd name="T29" fmla="*/ 277 h 277"/>
              <a:gd name="T30" fmla="*/ 202 w 328"/>
              <a:gd name="T31" fmla="*/ 25 h 277"/>
              <a:gd name="T32" fmla="*/ 26 w 328"/>
              <a:gd name="T33" fmla="*/ 25 h 277"/>
              <a:gd name="T34" fmla="*/ 26 w 328"/>
              <a:gd name="T35" fmla="*/ 252 h 277"/>
              <a:gd name="T36" fmla="*/ 202 w 328"/>
              <a:gd name="T37" fmla="*/ 252 h 277"/>
              <a:gd name="T38" fmla="*/ 202 w 328"/>
              <a:gd name="T39" fmla="*/ 25 h 277"/>
              <a:gd name="T40" fmla="*/ 290 w 328"/>
              <a:gd name="T41" fmla="*/ 277 h 277"/>
              <a:gd name="T42" fmla="*/ 252 w 328"/>
              <a:gd name="T43" fmla="*/ 202 h 277"/>
              <a:gd name="T44" fmla="*/ 252 w 328"/>
              <a:gd name="T45" fmla="*/ 0 h 277"/>
              <a:gd name="T46" fmla="*/ 328 w 328"/>
              <a:gd name="T47" fmla="*/ 0 h 277"/>
              <a:gd name="T48" fmla="*/ 328 w 328"/>
              <a:gd name="T49" fmla="*/ 202 h 277"/>
              <a:gd name="T50" fmla="*/ 290 w 328"/>
              <a:gd name="T51" fmla="*/ 277 h 277"/>
              <a:gd name="T52" fmla="*/ 303 w 328"/>
              <a:gd name="T53" fmla="*/ 25 h 277"/>
              <a:gd name="T54" fmla="*/ 278 w 328"/>
              <a:gd name="T55" fmla="*/ 25 h 277"/>
              <a:gd name="T56" fmla="*/ 278 w 328"/>
              <a:gd name="T57" fmla="*/ 50 h 277"/>
              <a:gd name="T58" fmla="*/ 303 w 328"/>
              <a:gd name="T59" fmla="*/ 50 h 277"/>
              <a:gd name="T60" fmla="*/ 303 w 328"/>
              <a:gd name="T61" fmla="*/ 25 h 277"/>
              <a:gd name="T62" fmla="*/ 278 w 328"/>
              <a:gd name="T63" fmla="*/ 202 h 277"/>
              <a:gd name="T64" fmla="*/ 303 w 328"/>
              <a:gd name="T65" fmla="*/ 202 h 277"/>
              <a:gd name="T66" fmla="*/ 303 w 328"/>
              <a:gd name="T67" fmla="*/ 76 h 277"/>
              <a:gd name="T68" fmla="*/ 278 w 328"/>
              <a:gd name="T69" fmla="*/ 76 h 277"/>
              <a:gd name="T70" fmla="*/ 278 w 328"/>
              <a:gd name="T71"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77">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p:cNvSpPr>
            <a:spLocks/>
          </p:cNvSpPr>
          <p:nvPr/>
        </p:nvSpPr>
        <p:spPr bwMode="gray">
          <a:xfrm>
            <a:off x="1261417" y="1728756"/>
            <a:ext cx="4640353" cy="2966390"/>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 name="connsiteX0" fmla="*/ 9965 w 9965"/>
              <a:gd name="connsiteY0" fmla="*/ 5854 h 10000"/>
              <a:gd name="connsiteX1" fmla="*/ 9086 w 9965"/>
              <a:gd name="connsiteY1" fmla="*/ 4122 h 10000"/>
              <a:gd name="connsiteX2" fmla="*/ 8344 w 9965"/>
              <a:gd name="connsiteY2" fmla="*/ 4768 h 10000"/>
              <a:gd name="connsiteX3" fmla="*/ 8048 w 9965"/>
              <a:gd name="connsiteY3" fmla="*/ 4878 h 10000"/>
              <a:gd name="connsiteX4" fmla="*/ 8041 w 9965"/>
              <a:gd name="connsiteY4" fmla="*/ 4866 h 10000"/>
              <a:gd name="connsiteX5" fmla="*/ 7930 w 9965"/>
              <a:gd name="connsiteY5" fmla="*/ 4415 h 10000"/>
              <a:gd name="connsiteX6" fmla="*/ 7942 w 9965"/>
              <a:gd name="connsiteY6" fmla="*/ 3939 h 10000"/>
              <a:gd name="connsiteX7" fmla="*/ 7089 w 9965"/>
              <a:gd name="connsiteY7" fmla="*/ 2317 h 10000"/>
              <a:gd name="connsiteX8" fmla="*/ 7064 w 9965"/>
              <a:gd name="connsiteY8" fmla="*/ 2317 h 10000"/>
              <a:gd name="connsiteX9" fmla="*/ 7064 w 9965"/>
              <a:gd name="connsiteY9" fmla="*/ 0 h 10000"/>
              <a:gd name="connsiteX10" fmla="*/ 6984 w 9965"/>
              <a:gd name="connsiteY10" fmla="*/ 0 h 10000"/>
              <a:gd name="connsiteX11" fmla="*/ 6984 w 9965"/>
              <a:gd name="connsiteY11" fmla="*/ 1854 h 10000"/>
              <a:gd name="connsiteX12" fmla="*/ 6792 w 9965"/>
              <a:gd name="connsiteY12" fmla="*/ 2366 h 10000"/>
              <a:gd name="connsiteX13" fmla="*/ 6112 w 9965"/>
              <a:gd name="connsiteY13" fmla="*/ 4110 h 10000"/>
              <a:gd name="connsiteX14" fmla="*/ 6130 w 9965"/>
              <a:gd name="connsiteY14" fmla="*/ 4463 h 10000"/>
              <a:gd name="connsiteX15" fmla="*/ 6025 w 9965"/>
              <a:gd name="connsiteY15" fmla="*/ 4939 h 10000"/>
              <a:gd name="connsiteX16" fmla="*/ 5741 w 9965"/>
              <a:gd name="connsiteY16" fmla="*/ 4829 h 10000"/>
              <a:gd name="connsiteX17" fmla="*/ 5011 w 9965"/>
              <a:gd name="connsiteY17" fmla="*/ 4110 h 10000"/>
              <a:gd name="connsiteX18" fmla="*/ 4300 w 9965"/>
              <a:gd name="connsiteY18" fmla="*/ 4793 h 10000"/>
              <a:gd name="connsiteX19" fmla="*/ 3972 w 9965"/>
              <a:gd name="connsiteY19" fmla="*/ 4915 h 10000"/>
              <a:gd name="connsiteX20" fmla="*/ 3960 w 9965"/>
              <a:gd name="connsiteY20" fmla="*/ 4902 h 10000"/>
              <a:gd name="connsiteX21" fmla="*/ 3836 w 9965"/>
              <a:gd name="connsiteY21" fmla="*/ 4402 h 10000"/>
              <a:gd name="connsiteX22" fmla="*/ 3842 w 9965"/>
              <a:gd name="connsiteY22" fmla="*/ 3951 h 10000"/>
              <a:gd name="connsiteX23" fmla="*/ 2989 w 9965"/>
              <a:gd name="connsiteY23" fmla="*/ 2317 h 10000"/>
              <a:gd name="connsiteX24" fmla="*/ 2989 w 9965"/>
              <a:gd name="connsiteY24" fmla="*/ 2317 h 10000"/>
              <a:gd name="connsiteX25" fmla="*/ 2989 w 9965"/>
              <a:gd name="connsiteY25" fmla="*/ 0 h 10000"/>
              <a:gd name="connsiteX26" fmla="*/ 2915 w 9965"/>
              <a:gd name="connsiteY26" fmla="*/ 0 h 10000"/>
              <a:gd name="connsiteX27" fmla="*/ 2915 w 9965"/>
              <a:gd name="connsiteY27" fmla="*/ 1841 h 10000"/>
              <a:gd name="connsiteX28" fmla="*/ 2704 w 9965"/>
              <a:gd name="connsiteY28" fmla="*/ 2366 h 10000"/>
              <a:gd name="connsiteX29" fmla="*/ 2018 w 9965"/>
              <a:gd name="connsiteY29" fmla="*/ 4110 h 10000"/>
              <a:gd name="connsiteX30" fmla="*/ 2049 w 9965"/>
              <a:gd name="connsiteY30" fmla="*/ 4598 h 10000"/>
              <a:gd name="connsiteX31" fmla="*/ 1925 w 9965"/>
              <a:gd name="connsiteY31" fmla="*/ 4927 h 10000"/>
              <a:gd name="connsiteX32" fmla="*/ 1554 w 9965"/>
              <a:gd name="connsiteY32" fmla="*/ 4634 h 10000"/>
              <a:gd name="connsiteX33" fmla="*/ 2 w 9965"/>
              <a:gd name="connsiteY33" fmla="*/ 5817 h 10000"/>
              <a:gd name="connsiteX34" fmla="*/ 663 w 9965"/>
              <a:gd name="connsiteY34" fmla="*/ 7659 h 10000"/>
              <a:gd name="connsiteX35" fmla="*/ 830 w 9965"/>
              <a:gd name="connsiteY35" fmla="*/ 8085 h 10000"/>
              <a:gd name="connsiteX36" fmla="*/ 830 w 9965"/>
              <a:gd name="connsiteY36" fmla="*/ 10000 h 10000"/>
              <a:gd name="connsiteX37" fmla="*/ 905 w 9965"/>
              <a:gd name="connsiteY37" fmla="*/ 10000 h 10000"/>
              <a:gd name="connsiteX38" fmla="*/ 905 w 9965"/>
              <a:gd name="connsiteY38" fmla="*/ 7829 h 10000"/>
              <a:gd name="connsiteX39" fmla="*/ 960 w 9965"/>
              <a:gd name="connsiteY39" fmla="*/ 7720 h 10000"/>
              <a:gd name="connsiteX40" fmla="*/ 1826 w 9965"/>
              <a:gd name="connsiteY40" fmla="*/ 6098 h 10000"/>
              <a:gd name="connsiteX41" fmla="*/ 1826 w 9965"/>
              <a:gd name="connsiteY41" fmla="*/ 5720 h 10000"/>
              <a:gd name="connsiteX42" fmla="*/ 1931 w 9965"/>
              <a:gd name="connsiteY42" fmla="*/ 5293 h 10000"/>
              <a:gd name="connsiteX43" fmla="*/ 1975 w 9965"/>
              <a:gd name="connsiteY43" fmla="*/ 5244 h 10000"/>
              <a:gd name="connsiteX44" fmla="*/ 2253 w 9965"/>
              <a:gd name="connsiteY44" fmla="*/ 5329 h 10000"/>
              <a:gd name="connsiteX45" fmla="*/ 2933 w 9965"/>
              <a:gd name="connsiteY45" fmla="*/ 5915 h 10000"/>
              <a:gd name="connsiteX46" fmla="*/ 3607 w 9965"/>
              <a:gd name="connsiteY46" fmla="*/ 5329 h 10000"/>
              <a:gd name="connsiteX47" fmla="*/ 3923 w 9965"/>
              <a:gd name="connsiteY47" fmla="*/ 5244 h 10000"/>
              <a:gd name="connsiteX48" fmla="*/ 3972 w 9965"/>
              <a:gd name="connsiteY48" fmla="*/ 5293 h 10000"/>
              <a:gd name="connsiteX49" fmla="*/ 4102 w 9965"/>
              <a:gd name="connsiteY49" fmla="*/ 5768 h 10000"/>
              <a:gd name="connsiteX50" fmla="*/ 4096 w 9965"/>
              <a:gd name="connsiteY50" fmla="*/ 6037 h 10000"/>
              <a:gd name="connsiteX51" fmla="*/ 4795 w 9965"/>
              <a:gd name="connsiteY51" fmla="*/ 7671 h 10000"/>
              <a:gd name="connsiteX52" fmla="*/ 4912 w 9965"/>
              <a:gd name="connsiteY52" fmla="*/ 7976 h 10000"/>
              <a:gd name="connsiteX53" fmla="*/ 4912 w 9965"/>
              <a:gd name="connsiteY53" fmla="*/ 10000 h 10000"/>
              <a:gd name="connsiteX54" fmla="*/ 4986 w 9965"/>
              <a:gd name="connsiteY54" fmla="*/ 10000 h 10000"/>
              <a:gd name="connsiteX55" fmla="*/ 4986 w 9965"/>
              <a:gd name="connsiteY55" fmla="*/ 7829 h 10000"/>
              <a:gd name="connsiteX56" fmla="*/ 5042 w 9965"/>
              <a:gd name="connsiteY56" fmla="*/ 7720 h 10000"/>
              <a:gd name="connsiteX57" fmla="*/ 5926 w 9965"/>
              <a:gd name="connsiteY57" fmla="*/ 5915 h 10000"/>
              <a:gd name="connsiteX58" fmla="*/ 5920 w 9965"/>
              <a:gd name="connsiteY58" fmla="*/ 5732 h 10000"/>
              <a:gd name="connsiteX59" fmla="*/ 6031 w 9965"/>
              <a:gd name="connsiteY59" fmla="*/ 5305 h 10000"/>
              <a:gd name="connsiteX60" fmla="*/ 6081 w 9965"/>
              <a:gd name="connsiteY60" fmla="*/ 5256 h 10000"/>
              <a:gd name="connsiteX61" fmla="*/ 6353 w 9965"/>
              <a:gd name="connsiteY61" fmla="*/ 5329 h 10000"/>
              <a:gd name="connsiteX62" fmla="*/ 7027 w 9965"/>
              <a:gd name="connsiteY62" fmla="*/ 5915 h 10000"/>
              <a:gd name="connsiteX63" fmla="*/ 7714 w 9965"/>
              <a:gd name="connsiteY63" fmla="*/ 5305 h 10000"/>
              <a:gd name="connsiteX64" fmla="*/ 8004 w 9965"/>
              <a:gd name="connsiteY64" fmla="*/ 5207 h 10000"/>
              <a:gd name="connsiteX65" fmla="*/ 8023 w 9965"/>
              <a:gd name="connsiteY65" fmla="*/ 5232 h 10000"/>
              <a:gd name="connsiteX66" fmla="*/ 8140 w 9965"/>
              <a:gd name="connsiteY66" fmla="*/ 5683 h 10000"/>
              <a:gd name="connsiteX67" fmla="*/ 8140 w 9965"/>
              <a:gd name="connsiteY67" fmla="*/ 6134 h 10000"/>
              <a:gd name="connsiteX68" fmla="*/ 8938 w 9965"/>
              <a:gd name="connsiteY68" fmla="*/ 7707 h 10000"/>
              <a:gd name="connsiteX69" fmla="*/ 8981 w 9965"/>
              <a:gd name="connsiteY69" fmla="*/ 7817 h 10000"/>
              <a:gd name="connsiteX70" fmla="*/ 8981 w 9965"/>
              <a:gd name="connsiteY70" fmla="*/ 10000 h 10000"/>
              <a:gd name="connsiteX71" fmla="*/ 9062 w 9965"/>
              <a:gd name="connsiteY71" fmla="*/ 10000 h 10000"/>
              <a:gd name="connsiteX72" fmla="*/ 9062 w 9965"/>
              <a:gd name="connsiteY72" fmla="*/ 8000 h 10000"/>
              <a:gd name="connsiteX73" fmla="*/ 9192 w 9965"/>
              <a:gd name="connsiteY73" fmla="*/ 7707 h 10000"/>
              <a:gd name="connsiteX74" fmla="*/ 9965 w 9965"/>
              <a:gd name="connsiteY74" fmla="*/ 5854 h 10000"/>
              <a:gd name="connsiteX0" fmla="*/ 9335 w 9335"/>
              <a:gd name="connsiteY0" fmla="*/ 5854 h 10000"/>
              <a:gd name="connsiteX1" fmla="*/ 8453 w 9335"/>
              <a:gd name="connsiteY1" fmla="*/ 4122 h 10000"/>
              <a:gd name="connsiteX2" fmla="*/ 7708 w 9335"/>
              <a:gd name="connsiteY2" fmla="*/ 4768 h 10000"/>
              <a:gd name="connsiteX3" fmla="*/ 7411 w 9335"/>
              <a:gd name="connsiteY3" fmla="*/ 4878 h 10000"/>
              <a:gd name="connsiteX4" fmla="*/ 7404 w 9335"/>
              <a:gd name="connsiteY4" fmla="*/ 4866 h 10000"/>
              <a:gd name="connsiteX5" fmla="*/ 7293 w 9335"/>
              <a:gd name="connsiteY5" fmla="*/ 4415 h 10000"/>
              <a:gd name="connsiteX6" fmla="*/ 7305 w 9335"/>
              <a:gd name="connsiteY6" fmla="*/ 3939 h 10000"/>
              <a:gd name="connsiteX7" fmla="*/ 6449 w 9335"/>
              <a:gd name="connsiteY7" fmla="*/ 2317 h 10000"/>
              <a:gd name="connsiteX8" fmla="*/ 6424 w 9335"/>
              <a:gd name="connsiteY8" fmla="*/ 2317 h 10000"/>
              <a:gd name="connsiteX9" fmla="*/ 6424 w 9335"/>
              <a:gd name="connsiteY9" fmla="*/ 0 h 10000"/>
              <a:gd name="connsiteX10" fmla="*/ 6344 w 9335"/>
              <a:gd name="connsiteY10" fmla="*/ 0 h 10000"/>
              <a:gd name="connsiteX11" fmla="*/ 6344 w 9335"/>
              <a:gd name="connsiteY11" fmla="*/ 1854 h 10000"/>
              <a:gd name="connsiteX12" fmla="*/ 6151 w 9335"/>
              <a:gd name="connsiteY12" fmla="*/ 2366 h 10000"/>
              <a:gd name="connsiteX13" fmla="*/ 5468 w 9335"/>
              <a:gd name="connsiteY13" fmla="*/ 4110 h 10000"/>
              <a:gd name="connsiteX14" fmla="*/ 5487 w 9335"/>
              <a:gd name="connsiteY14" fmla="*/ 4463 h 10000"/>
              <a:gd name="connsiteX15" fmla="*/ 5381 w 9335"/>
              <a:gd name="connsiteY15" fmla="*/ 4939 h 10000"/>
              <a:gd name="connsiteX16" fmla="*/ 5096 w 9335"/>
              <a:gd name="connsiteY16" fmla="*/ 4829 h 10000"/>
              <a:gd name="connsiteX17" fmla="*/ 4364 w 9335"/>
              <a:gd name="connsiteY17" fmla="*/ 4110 h 10000"/>
              <a:gd name="connsiteX18" fmla="*/ 3650 w 9335"/>
              <a:gd name="connsiteY18" fmla="*/ 4793 h 10000"/>
              <a:gd name="connsiteX19" fmla="*/ 3321 w 9335"/>
              <a:gd name="connsiteY19" fmla="*/ 4915 h 10000"/>
              <a:gd name="connsiteX20" fmla="*/ 3309 w 9335"/>
              <a:gd name="connsiteY20" fmla="*/ 4902 h 10000"/>
              <a:gd name="connsiteX21" fmla="*/ 3184 w 9335"/>
              <a:gd name="connsiteY21" fmla="*/ 4402 h 10000"/>
              <a:gd name="connsiteX22" fmla="*/ 3190 w 9335"/>
              <a:gd name="connsiteY22" fmla="*/ 3951 h 10000"/>
              <a:gd name="connsiteX23" fmla="*/ 2334 w 9335"/>
              <a:gd name="connsiteY23" fmla="*/ 2317 h 10000"/>
              <a:gd name="connsiteX24" fmla="*/ 2334 w 9335"/>
              <a:gd name="connsiteY24" fmla="*/ 2317 h 10000"/>
              <a:gd name="connsiteX25" fmla="*/ 2334 w 9335"/>
              <a:gd name="connsiteY25" fmla="*/ 0 h 10000"/>
              <a:gd name="connsiteX26" fmla="*/ 2260 w 9335"/>
              <a:gd name="connsiteY26" fmla="*/ 0 h 10000"/>
              <a:gd name="connsiteX27" fmla="*/ 2260 w 9335"/>
              <a:gd name="connsiteY27" fmla="*/ 1841 h 10000"/>
              <a:gd name="connsiteX28" fmla="*/ 2048 w 9335"/>
              <a:gd name="connsiteY28" fmla="*/ 2366 h 10000"/>
              <a:gd name="connsiteX29" fmla="*/ 1360 w 9335"/>
              <a:gd name="connsiteY29" fmla="*/ 4110 h 10000"/>
              <a:gd name="connsiteX30" fmla="*/ 1391 w 9335"/>
              <a:gd name="connsiteY30" fmla="*/ 4598 h 10000"/>
              <a:gd name="connsiteX31" fmla="*/ 1267 w 9335"/>
              <a:gd name="connsiteY31" fmla="*/ 4927 h 10000"/>
              <a:gd name="connsiteX32" fmla="*/ 894 w 9335"/>
              <a:gd name="connsiteY32" fmla="*/ 4634 h 10000"/>
              <a:gd name="connsiteX33" fmla="*/ 0 w 9335"/>
              <a:gd name="connsiteY33" fmla="*/ 7659 h 10000"/>
              <a:gd name="connsiteX34" fmla="*/ 168 w 9335"/>
              <a:gd name="connsiteY34" fmla="*/ 8085 h 10000"/>
              <a:gd name="connsiteX35" fmla="*/ 168 w 9335"/>
              <a:gd name="connsiteY35" fmla="*/ 10000 h 10000"/>
              <a:gd name="connsiteX36" fmla="*/ 243 w 9335"/>
              <a:gd name="connsiteY36" fmla="*/ 10000 h 10000"/>
              <a:gd name="connsiteX37" fmla="*/ 243 w 9335"/>
              <a:gd name="connsiteY37" fmla="*/ 7829 h 10000"/>
              <a:gd name="connsiteX38" fmla="*/ 298 w 9335"/>
              <a:gd name="connsiteY38" fmla="*/ 7720 h 10000"/>
              <a:gd name="connsiteX39" fmla="*/ 1167 w 9335"/>
              <a:gd name="connsiteY39" fmla="*/ 6098 h 10000"/>
              <a:gd name="connsiteX40" fmla="*/ 1167 w 9335"/>
              <a:gd name="connsiteY40" fmla="*/ 5720 h 10000"/>
              <a:gd name="connsiteX41" fmla="*/ 1273 w 9335"/>
              <a:gd name="connsiteY41" fmla="*/ 5293 h 10000"/>
              <a:gd name="connsiteX42" fmla="*/ 1317 w 9335"/>
              <a:gd name="connsiteY42" fmla="*/ 5244 h 10000"/>
              <a:gd name="connsiteX43" fmla="*/ 1596 w 9335"/>
              <a:gd name="connsiteY43" fmla="*/ 5329 h 10000"/>
              <a:gd name="connsiteX44" fmla="*/ 2278 w 9335"/>
              <a:gd name="connsiteY44" fmla="*/ 5915 h 10000"/>
              <a:gd name="connsiteX45" fmla="*/ 2955 w 9335"/>
              <a:gd name="connsiteY45" fmla="*/ 5329 h 10000"/>
              <a:gd name="connsiteX46" fmla="*/ 3272 w 9335"/>
              <a:gd name="connsiteY46" fmla="*/ 5244 h 10000"/>
              <a:gd name="connsiteX47" fmla="*/ 3321 w 9335"/>
              <a:gd name="connsiteY47" fmla="*/ 5293 h 10000"/>
              <a:gd name="connsiteX48" fmla="*/ 3451 w 9335"/>
              <a:gd name="connsiteY48" fmla="*/ 5768 h 10000"/>
              <a:gd name="connsiteX49" fmla="*/ 3445 w 9335"/>
              <a:gd name="connsiteY49" fmla="*/ 6037 h 10000"/>
              <a:gd name="connsiteX50" fmla="*/ 4147 w 9335"/>
              <a:gd name="connsiteY50" fmla="*/ 7671 h 10000"/>
              <a:gd name="connsiteX51" fmla="*/ 4264 w 9335"/>
              <a:gd name="connsiteY51" fmla="*/ 7976 h 10000"/>
              <a:gd name="connsiteX52" fmla="*/ 4264 w 9335"/>
              <a:gd name="connsiteY52" fmla="*/ 10000 h 10000"/>
              <a:gd name="connsiteX53" fmla="*/ 4339 w 9335"/>
              <a:gd name="connsiteY53" fmla="*/ 10000 h 10000"/>
              <a:gd name="connsiteX54" fmla="*/ 4339 w 9335"/>
              <a:gd name="connsiteY54" fmla="*/ 7829 h 10000"/>
              <a:gd name="connsiteX55" fmla="*/ 4395 w 9335"/>
              <a:gd name="connsiteY55" fmla="*/ 7720 h 10000"/>
              <a:gd name="connsiteX56" fmla="*/ 5282 w 9335"/>
              <a:gd name="connsiteY56" fmla="*/ 5915 h 10000"/>
              <a:gd name="connsiteX57" fmla="*/ 5276 w 9335"/>
              <a:gd name="connsiteY57" fmla="*/ 5732 h 10000"/>
              <a:gd name="connsiteX58" fmla="*/ 5387 w 9335"/>
              <a:gd name="connsiteY58" fmla="*/ 5305 h 10000"/>
              <a:gd name="connsiteX59" fmla="*/ 5437 w 9335"/>
              <a:gd name="connsiteY59" fmla="*/ 5256 h 10000"/>
              <a:gd name="connsiteX60" fmla="*/ 5710 w 9335"/>
              <a:gd name="connsiteY60" fmla="*/ 5329 h 10000"/>
              <a:gd name="connsiteX61" fmla="*/ 6387 w 9335"/>
              <a:gd name="connsiteY61" fmla="*/ 5915 h 10000"/>
              <a:gd name="connsiteX62" fmla="*/ 7076 w 9335"/>
              <a:gd name="connsiteY62" fmla="*/ 5305 h 10000"/>
              <a:gd name="connsiteX63" fmla="*/ 7367 w 9335"/>
              <a:gd name="connsiteY63" fmla="*/ 5207 h 10000"/>
              <a:gd name="connsiteX64" fmla="*/ 7386 w 9335"/>
              <a:gd name="connsiteY64" fmla="*/ 5232 h 10000"/>
              <a:gd name="connsiteX65" fmla="*/ 7504 w 9335"/>
              <a:gd name="connsiteY65" fmla="*/ 5683 h 10000"/>
              <a:gd name="connsiteX66" fmla="*/ 7504 w 9335"/>
              <a:gd name="connsiteY66" fmla="*/ 6134 h 10000"/>
              <a:gd name="connsiteX67" fmla="*/ 8304 w 9335"/>
              <a:gd name="connsiteY67" fmla="*/ 7707 h 10000"/>
              <a:gd name="connsiteX68" fmla="*/ 8348 w 9335"/>
              <a:gd name="connsiteY68" fmla="*/ 7817 h 10000"/>
              <a:gd name="connsiteX69" fmla="*/ 8348 w 9335"/>
              <a:gd name="connsiteY69" fmla="*/ 10000 h 10000"/>
              <a:gd name="connsiteX70" fmla="*/ 8429 w 9335"/>
              <a:gd name="connsiteY70" fmla="*/ 10000 h 10000"/>
              <a:gd name="connsiteX71" fmla="*/ 8429 w 9335"/>
              <a:gd name="connsiteY71" fmla="*/ 8000 h 10000"/>
              <a:gd name="connsiteX72" fmla="*/ 8559 w 9335"/>
              <a:gd name="connsiteY72" fmla="*/ 7707 h 10000"/>
              <a:gd name="connsiteX73" fmla="*/ 9335 w 9335"/>
              <a:gd name="connsiteY73" fmla="*/ 5854 h 10000"/>
              <a:gd name="connsiteX0" fmla="*/ 9878 w 9878"/>
              <a:gd name="connsiteY0" fmla="*/ 5854 h 10000"/>
              <a:gd name="connsiteX1" fmla="*/ 8933 w 9878"/>
              <a:gd name="connsiteY1" fmla="*/ 4122 h 10000"/>
              <a:gd name="connsiteX2" fmla="*/ 8135 w 9878"/>
              <a:gd name="connsiteY2" fmla="*/ 4768 h 10000"/>
              <a:gd name="connsiteX3" fmla="*/ 7817 w 9878"/>
              <a:gd name="connsiteY3" fmla="*/ 4878 h 10000"/>
              <a:gd name="connsiteX4" fmla="*/ 7809 w 9878"/>
              <a:gd name="connsiteY4" fmla="*/ 4866 h 10000"/>
              <a:gd name="connsiteX5" fmla="*/ 7691 w 9878"/>
              <a:gd name="connsiteY5" fmla="*/ 4415 h 10000"/>
              <a:gd name="connsiteX6" fmla="*/ 7703 w 9878"/>
              <a:gd name="connsiteY6" fmla="*/ 3939 h 10000"/>
              <a:gd name="connsiteX7" fmla="*/ 6786 w 9878"/>
              <a:gd name="connsiteY7" fmla="*/ 2317 h 10000"/>
              <a:gd name="connsiteX8" fmla="*/ 6760 w 9878"/>
              <a:gd name="connsiteY8" fmla="*/ 2317 h 10000"/>
              <a:gd name="connsiteX9" fmla="*/ 6760 w 9878"/>
              <a:gd name="connsiteY9" fmla="*/ 0 h 10000"/>
              <a:gd name="connsiteX10" fmla="*/ 6674 w 9878"/>
              <a:gd name="connsiteY10" fmla="*/ 0 h 10000"/>
              <a:gd name="connsiteX11" fmla="*/ 6674 w 9878"/>
              <a:gd name="connsiteY11" fmla="*/ 1854 h 10000"/>
              <a:gd name="connsiteX12" fmla="*/ 6467 w 9878"/>
              <a:gd name="connsiteY12" fmla="*/ 2366 h 10000"/>
              <a:gd name="connsiteX13" fmla="*/ 5736 w 9878"/>
              <a:gd name="connsiteY13" fmla="*/ 4110 h 10000"/>
              <a:gd name="connsiteX14" fmla="*/ 5756 w 9878"/>
              <a:gd name="connsiteY14" fmla="*/ 4463 h 10000"/>
              <a:gd name="connsiteX15" fmla="*/ 5642 w 9878"/>
              <a:gd name="connsiteY15" fmla="*/ 4939 h 10000"/>
              <a:gd name="connsiteX16" fmla="*/ 5337 w 9878"/>
              <a:gd name="connsiteY16" fmla="*/ 4829 h 10000"/>
              <a:gd name="connsiteX17" fmla="*/ 4553 w 9878"/>
              <a:gd name="connsiteY17" fmla="*/ 4110 h 10000"/>
              <a:gd name="connsiteX18" fmla="*/ 3788 w 9878"/>
              <a:gd name="connsiteY18" fmla="*/ 4793 h 10000"/>
              <a:gd name="connsiteX19" fmla="*/ 3436 w 9878"/>
              <a:gd name="connsiteY19" fmla="*/ 4915 h 10000"/>
              <a:gd name="connsiteX20" fmla="*/ 3423 w 9878"/>
              <a:gd name="connsiteY20" fmla="*/ 4902 h 10000"/>
              <a:gd name="connsiteX21" fmla="*/ 3289 w 9878"/>
              <a:gd name="connsiteY21" fmla="*/ 4402 h 10000"/>
              <a:gd name="connsiteX22" fmla="*/ 3295 w 9878"/>
              <a:gd name="connsiteY22" fmla="*/ 3951 h 10000"/>
              <a:gd name="connsiteX23" fmla="*/ 2378 w 9878"/>
              <a:gd name="connsiteY23" fmla="*/ 2317 h 10000"/>
              <a:gd name="connsiteX24" fmla="*/ 2378 w 9878"/>
              <a:gd name="connsiteY24" fmla="*/ 2317 h 10000"/>
              <a:gd name="connsiteX25" fmla="*/ 2378 w 9878"/>
              <a:gd name="connsiteY25" fmla="*/ 0 h 10000"/>
              <a:gd name="connsiteX26" fmla="*/ 2299 w 9878"/>
              <a:gd name="connsiteY26" fmla="*/ 0 h 10000"/>
              <a:gd name="connsiteX27" fmla="*/ 2299 w 9878"/>
              <a:gd name="connsiteY27" fmla="*/ 1841 h 10000"/>
              <a:gd name="connsiteX28" fmla="*/ 2072 w 9878"/>
              <a:gd name="connsiteY28" fmla="*/ 2366 h 10000"/>
              <a:gd name="connsiteX29" fmla="*/ 1335 w 9878"/>
              <a:gd name="connsiteY29" fmla="*/ 4110 h 10000"/>
              <a:gd name="connsiteX30" fmla="*/ 1368 w 9878"/>
              <a:gd name="connsiteY30" fmla="*/ 4598 h 10000"/>
              <a:gd name="connsiteX31" fmla="*/ 1235 w 9878"/>
              <a:gd name="connsiteY31" fmla="*/ 4927 h 10000"/>
              <a:gd name="connsiteX32" fmla="*/ 836 w 9878"/>
              <a:gd name="connsiteY32" fmla="*/ 4634 h 10000"/>
              <a:gd name="connsiteX33" fmla="*/ 58 w 9878"/>
              <a:gd name="connsiteY33" fmla="*/ 8085 h 10000"/>
              <a:gd name="connsiteX34" fmla="*/ 58 w 9878"/>
              <a:gd name="connsiteY34" fmla="*/ 10000 h 10000"/>
              <a:gd name="connsiteX35" fmla="*/ 138 w 9878"/>
              <a:gd name="connsiteY35" fmla="*/ 10000 h 10000"/>
              <a:gd name="connsiteX36" fmla="*/ 138 w 9878"/>
              <a:gd name="connsiteY36" fmla="*/ 7829 h 10000"/>
              <a:gd name="connsiteX37" fmla="*/ 197 w 9878"/>
              <a:gd name="connsiteY37" fmla="*/ 7720 h 10000"/>
              <a:gd name="connsiteX38" fmla="*/ 1128 w 9878"/>
              <a:gd name="connsiteY38" fmla="*/ 6098 h 10000"/>
              <a:gd name="connsiteX39" fmla="*/ 1128 w 9878"/>
              <a:gd name="connsiteY39" fmla="*/ 5720 h 10000"/>
              <a:gd name="connsiteX40" fmla="*/ 1242 w 9878"/>
              <a:gd name="connsiteY40" fmla="*/ 5293 h 10000"/>
              <a:gd name="connsiteX41" fmla="*/ 1289 w 9878"/>
              <a:gd name="connsiteY41" fmla="*/ 5244 h 10000"/>
              <a:gd name="connsiteX42" fmla="*/ 1588 w 9878"/>
              <a:gd name="connsiteY42" fmla="*/ 5329 h 10000"/>
              <a:gd name="connsiteX43" fmla="*/ 2318 w 9878"/>
              <a:gd name="connsiteY43" fmla="*/ 5915 h 10000"/>
              <a:gd name="connsiteX44" fmla="*/ 3044 w 9878"/>
              <a:gd name="connsiteY44" fmla="*/ 5329 h 10000"/>
              <a:gd name="connsiteX45" fmla="*/ 3383 w 9878"/>
              <a:gd name="connsiteY45" fmla="*/ 5244 h 10000"/>
              <a:gd name="connsiteX46" fmla="*/ 3436 w 9878"/>
              <a:gd name="connsiteY46" fmla="*/ 5293 h 10000"/>
              <a:gd name="connsiteX47" fmla="*/ 3575 w 9878"/>
              <a:gd name="connsiteY47" fmla="*/ 5768 h 10000"/>
              <a:gd name="connsiteX48" fmla="*/ 3568 w 9878"/>
              <a:gd name="connsiteY48" fmla="*/ 6037 h 10000"/>
              <a:gd name="connsiteX49" fmla="*/ 4320 w 9878"/>
              <a:gd name="connsiteY49" fmla="*/ 7671 h 10000"/>
              <a:gd name="connsiteX50" fmla="*/ 4446 w 9878"/>
              <a:gd name="connsiteY50" fmla="*/ 7976 h 10000"/>
              <a:gd name="connsiteX51" fmla="*/ 4446 w 9878"/>
              <a:gd name="connsiteY51" fmla="*/ 10000 h 10000"/>
              <a:gd name="connsiteX52" fmla="*/ 4526 w 9878"/>
              <a:gd name="connsiteY52" fmla="*/ 10000 h 10000"/>
              <a:gd name="connsiteX53" fmla="*/ 4526 w 9878"/>
              <a:gd name="connsiteY53" fmla="*/ 7829 h 10000"/>
              <a:gd name="connsiteX54" fmla="*/ 4586 w 9878"/>
              <a:gd name="connsiteY54" fmla="*/ 7720 h 10000"/>
              <a:gd name="connsiteX55" fmla="*/ 5536 w 9878"/>
              <a:gd name="connsiteY55" fmla="*/ 5915 h 10000"/>
              <a:gd name="connsiteX56" fmla="*/ 5530 w 9878"/>
              <a:gd name="connsiteY56" fmla="*/ 5732 h 10000"/>
              <a:gd name="connsiteX57" fmla="*/ 5649 w 9878"/>
              <a:gd name="connsiteY57" fmla="*/ 5305 h 10000"/>
              <a:gd name="connsiteX58" fmla="*/ 5702 w 9878"/>
              <a:gd name="connsiteY58" fmla="*/ 5256 h 10000"/>
              <a:gd name="connsiteX59" fmla="*/ 5995 w 9878"/>
              <a:gd name="connsiteY59" fmla="*/ 5329 h 10000"/>
              <a:gd name="connsiteX60" fmla="*/ 6720 w 9878"/>
              <a:gd name="connsiteY60" fmla="*/ 5915 h 10000"/>
              <a:gd name="connsiteX61" fmla="*/ 7458 w 9878"/>
              <a:gd name="connsiteY61" fmla="*/ 5305 h 10000"/>
              <a:gd name="connsiteX62" fmla="*/ 7770 w 9878"/>
              <a:gd name="connsiteY62" fmla="*/ 5207 h 10000"/>
              <a:gd name="connsiteX63" fmla="*/ 7790 w 9878"/>
              <a:gd name="connsiteY63" fmla="*/ 5232 h 10000"/>
              <a:gd name="connsiteX64" fmla="*/ 7917 w 9878"/>
              <a:gd name="connsiteY64" fmla="*/ 5683 h 10000"/>
              <a:gd name="connsiteX65" fmla="*/ 7917 w 9878"/>
              <a:gd name="connsiteY65" fmla="*/ 6134 h 10000"/>
              <a:gd name="connsiteX66" fmla="*/ 8774 w 9878"/>
              <a:gd name="connsiteY66" fmla="*/ 7707 h 10000"/>
              <a:gd name="connsiteX67" fmla="*/ 8821 w 9878"/>
              <a:gd name="connsiteY67" fmla="*/ 7817 h 10000"/>
              <a:gd name="connsiteX68" fmla="*/ 8821 w 9878"/>
              <a:gd name="connsiteY68" fmla="*/ 10000 h 10000"/>
              <a:gd name="connsiteX69" fmla="*/ 8907 w 9878"/>
              <a:gd name="connsiteY69" fmla="*/ 10000 h 10000"/>
              <a:gd name="connsiteX70" fmla="*/ 8907 w 9878"/>
              <a:gd name="connsiteY70" fmla="*/ 8000 h 10000"/>
              <a:gd name="connsiteX71" fmla="*/ 9047 w 9878"/>
              <a:gd name="connsiteY71" fmla="*/ 7707 h 10000"/>
              <a:gd name="connsiteX72" fmla="*/ 9878 w 9878"/>
              <a:gd name="connsiteY72" fmla="*/ 5854 h 10000"/>
              <a:gd name="connsiteX0" fmla="*/ 10000 w 10000"/>
              <a:gd name="connsiteY0" fmla="*/ 5854 h 10000"/>
              <a:gd name="connsiteX1" fmla="*/ 9043 w 10000"/>
              <a:gd name="connsiteY1" fmla="*/ 4122 h 10000"/>
              <a:gd name="connsiteX2" fmla="*/ 8235 w 10000"/>
              <a:gd name="connsiteY2" fmla="*/ 4768 h 10000"/>
              <a:gd name="connsiteX3" fmla="*/ 7914 w 10000"/>
              <a:gd name="connsiteY3" fmla="*/ 4878 h 10000"/>
              <a:gd name="connsiteX4" fmla="*/ 7905 w 10000"/>
              <a:gd name="connsiteY4" fmla="*/ 4866 h 10000"/>
              <a:gd name="connsiteX5" fmla="*/ 7786 w 10000"/>
              <a:gd name="connsiteY5" fmla="*/ 4415 h 10000"/>
              <a:gd name="connsiteX6" fmla="*/ 7798 w 10000"/>
              <a:gd name="connsiteY6" fmla="*/ 3939 h 10000"/>
              <a:gd name="connsiteX7" fmla="*/ 6870 w 10000"/>
              <a:gd name="connsiteY7" fmla="*/ 2317 h 10000"/>
              <a:gd name="connsiteX8" fmla="*/ 6843 w 10000"/>
              <a:gd name="connsiteY8" fmla="*/ 2317 h 10000"/>
              <a:gd name="connsiteX9" fmla="*/ 6843 w 10000"/>
              <a:gd name="connsiteY9" fmla="*/ 0 h 10000"/>
              <a:gd name="connsiteX10" fmla="*/ 6756 w 10000"/>
              <a:gd name="connsiteY10" fmla="*/ 0 h 10000"/>
              <a:gd name="connsiteX11" fmla="*/ 6756 w 10000"/>
              <a:gd name="connsiteY11" fmla="*/ 1854 h 10000"/>
              <a:gd name="connsiteX12" fmla="*/ 6547 w 10000"/>
              <a:gd name="connsiteY12" fmla="*/ 2366 h 10000"/>
              <a:gd name="connsiteX13" fmla="*/ 5807 w 10000"/>
              <a:gd name="connsiteY13" fmla="*/ 4110 h 10000"/>
              <a:gd name="connsiteX14" fmla="*/ 5827 w 10000"/>
              <a:gd name="connsiteY14" fmla="*/ 4463 h 10000"/>
              <a:gd name="connsiteX15" fmla="*/ 5712 w 10000"/>
              <a:gd name="connsiteY15" fmla="*/ 4939 h 10000"/>
              <a:gd name="connsiteX16" fmla="*/ 5403 w 10000"/>
              <a:gd name="connsiteY16" fmla="*/ 4829 h 10000"/>
              <a:gd name="connsiteX17" fmla="*/ 4609 w 10000"/>
              <a:gd name="connsiteY17" fmla="*/ 4110 h 10000"/>
              <a:gd name="connsiteX18" fmla="*/ 3835 w 10000"/>
              <a:gd name="connsiteY18" fmla="*/ 4793 h 10000"/>
              <a:gd name="connsiteX19" fmla="*/ 3478 w 10000"/>
              <a:gd name="connsiteY19" fmla="*/ 4915 h 10000"/>
              <a:gd name="connsiteX20" fmla="*/ 3465 w 10000"/>
              <a:gd name="connsiteY20" fmla="*/ 4902 h 10000"/>
              <a:gd name="connsiteX21" fmla="*/ 3330 w 10000"/>
              <a:gd name="connsiteY21" fmla="*/ 4402 h 10000"/>
              <a:gd name="connsiteX22" fmla="*/ 3336 w 10000"/>
              <a:gd name="connsiteY22" fmla="*/ 3951 h 10000"/>
              <a:gd name="connsiteX23" fmla="*/ 2407 w 10000"/>
              <a:gd name="connsiteY23" fmla="*/ 2317 h 10000"/>
              <a:gd name="connsiteX24" fmla="*/ 2407 w 10000"/>
              <a:gd name="connsiteY24" fmla="*/ 2317 h 10000"/>
              <a:gd name="connsiteX25" fmla="*/ 2407 w 10000"/>
              <a:gd name="connsiteY25" fmla="*/ 0 h 10000"/>
              <a:gd name="connsiteX26" fmla="*/ 2327 w 10000"/>
              <a:gd name="connsiteY26" fmla="*/ 0 h 10000"/>
              <a:gd name="connsiteX27" fmla="*/ 2327 w 10000"/>
              <a:gd name="connsiteY27" fmla="*/ 1841 h 10000"/>
              <a:gd name="connsiteX28" fmla="*/ 2098 w 10000"/>
              <a:gd name="connsiteY28" fmla="*/ 2366 h 10000"/>
              <a:gd name="connsiteX29" fmla="*/ 1351 w 10000"/>
              <a:gd name="connsiteY29" fmla="*/ 4110 h 10000"/>
              <a:gd name="connsiteX30" fmla="*/ 1385 w 10000"/>
              <a:gd name="connsiteY30" fmla="*/ 4598 h 10000"/>
              <a:gd name="connsiteX31" fmla="*/ 1250 w 10000"/>
              <a:gd name="connsiteY31" fmla="*/ 4927 h 10000"/>
              <a:gd name="connsiteX32" fmla="*/ 846 w 10000"/>
              <a:gd name="connsiteY32" fmla="*/ 4634 h 10000"/>
              <a:gd name="connsiteX33" fmla="*/ 59 w 10000"/>
              <a:gd name="connsiteY33" fmla="*/ 8085 h 10000"/>
              <a:gd name="connsiteX34" fmla="*/ 59 w 10000"/>
              <a:gd name="connsiteY34" fmla="*/ 10000 h 10000"/>
              <a:gd name="connsiteX35" fmla="*/ 140 w 10000"/>
              <a:gd name="connsiteY35" fmla="*/ 10000 h 10000"/>
              <a:gd name="connsiteX36" fmla="*/ 140 w 10000"/>
              <a:gd name="connsiteY36" fmla="*/ 7829 h 10000"/>
              <a:gd name="connsiteX37" fmla="*/ 1142 w 10000"/>
              <a:gd name="connsiteY37" fmla="*/ 6098 h 10000"/>
              <a:gd name="connsiteX38" fmla="*/ 1142 w 10000"/>
              <a:gd name="connsiteY38" fmla="*/ 5720 h 10000"/>
              <a:gd name="connsiteX39" fmla="*/ 1257 w 10000"/>
              <a:gd name="connsiteY39" fmla="*/ 5293 h 10000"/>
              <a:gd name="connsiteX40" fmla="*/ 1305 w 10000"/>
              <a:gd name="connsiteY40" fmla="*/ 5244 h 10000"/>
              <a:gd name="connsiteX41" fmla="*/ 1608 w 10000"/>
              <a:gd name="connsiteY41" fmla="*/ 5329 h 10000"/>
              <a:gd name="connsiteX42" fmla="*/ 2347 w 10000"/>
              <a:gd name="connsiteY42" fmla="*/ 5915 h 10000"/>
              <a:gd name="connsiteX43" fmla="*/ 3082 w 10000"/>
              <a:gd name="connsiteY43" fmla="*/ 5329 h 10000"/>
              <a:gd name="connsiteX44" fmla="*/ 3425 w 10000"/>
              <a:gd name="connsiteY44" fmla="*/ 5244 h 10000"/>
              <a:gd name="connsiteX45" fmla="*/ 3478 w 10000"/>
              <a:gd name="connsiteY45" fmla="*/ 5293 h 10000"/>
              <a:gd name="connsiteX46" fmla="*/ 3619 w 10000"/>
              <a:gd name="connsiteY46" fmla="*/ 5768 h 10000"/>
              <a:gd name="connsiteX47" fmla="*/ 3612 w 10000"/>
              <a:gd name="connsiteY47" fmla="*/ 6037 h 10000"/>
              <a:gd name="connsiteX48" fmla="*/ 4373 w 10000"/>
              <a:gd name="connsiteY48" fmla="*/ 7671 h 10000"/>
              <a:gd name="connsiteX49" fmla="*/ 4501 w 10000"/>
              <a:gd name="connsiteY49" fmla="*/ 7976 h 10000"/>
              <a:gd name="connsiteX50" fmla="*/ 4501 w 10000"/>
              <a:gd name="connsiteY50" fmla="*/ 10000 h 10000"/>
              <a:gd name="connsiteX51" fmla="*/ 4582 w 10000"/>
              <a:gd name="connsiteY51" fmla="*/ 10000 h 10000"/>
              <a:gd name="connsiteX52" fmla="*/ 4582 w 10000"/>
              <a:gd name="connsiteY52" fmla="*/ 7829 h 10000"/>
              <a:gd name="connsiteX53" fmla="*/ 4643 w 10000"/>
              <a:gd name="connsiteY53" fmla="*/ 7720 h 10000"/>
              <a:gd name="connsiteX54" fmla="*/ 5604 w 10000"/>
              <a:gd name="connsiteY54" fmla="*/ 5915 h 10000"/>
              <a:gd name="connsiteX55" fmla="*/ 5598 w 10000"/>
              <a:gd name="connsiteY55" fmla="*/ 5732 h 10000"/>
              <a:gd name="connsiteX56" fmla="*/ 5719 w 10000"/>
              <a:gd name="connsiteY56" fmla="*/ 5305 h 10000"/>
              <a:gd name="connsiteX57" fmla="*/ 5772 w 10000"/>
              <a:gd name="connsiteY57" fmla="*/ 5256 h 10000"/>
              <a:gd name="connsiteX58" fmla="*/ 6069 w 10000"/>
              <a:gd name="connsiteY58" fmla="*/ 5329 h 10000"/>
              <a:gd name="connsiteX59" fmla="*/ 6803 w 10000"/>
              <a:gd name="connsiteY59" fmla="*/ 5915 h 10000"/>
              <a:gd name="connsiteX60" fmla="*/ 7550 w 10000"/>
              <a:gd name="connsiteY60" fmla="*/ 5305 h 10000"/>
              <a:gd name="connsiteX61" fmla="*/ 7866 w 10000"/>
              <a:gd name="connsiteY61" fmla="*/ 5207 h 10000"/>
              <a:gd name="connsiteX62" fmla="*/ 7886 w 10000"/>
              <a:gd name="connsiteY62" fmla="*/ 5232 h 10000"/>
              <a:gd name="connsiteX63" fmla="*/ 8015 w 10000"/>
              <a:gd name="connsiteY63" fmla="*/ 5683 h 10000"/>
              <a:gd name="connsiteX64" fmla="*/ 8015 w 10000"/>
              <a:gd name="connsiteY64" fmla="*/ 6134 h 10000"/>
              <a:gd name="connsiteX65" fmla="*/ 8882 w 10000"/>
              <a:gd name="connsiteY65" fmla="*/ 7707 h 10000"/>
              <a:gd name="connsiteX66" fmla="*/ 8930 w 10000"/>
              <a:gd name="connsiteY66" fmla="*/ 7817 h 10000"/>
              <a:gd name="connsiteX67" fmla="*/ 8930 w 10000"/>
              <a:gd name="connsiteY67" fmla="*/ 10000 h 10000"/>
              <a:gd name="connsiteX68" fmla="*/ 9017 w 10000"/>
              <a:gd name="connsiteY68" fmla="*/ 10000 h 10000"/>
              <a:gd name="connsiteX69" fmla="*/ 9017 w 10000"/>
              <a:gd name="connsiteY69" fmla="*/ 8000 h 10000"/>
              <a:gd name="connsiteX70" fmla="*/ 9159 w 10000"/>
              <a:gd name="connsiteY70" fmla="*/ 7707 h 10000"/>
              <a:gd name="connsiteX71" fmla="*/ 10000 w 10000"/>
              <a:gd name="connsiteY71" fmla="*/ 5854 h 10000"/>
              <a:gd name="connsiteX0" fmla="*/ 10000 w 10000"/>
              <a:gd name="connsiteY0" fmla="*/ 5854 h 10288"/>
              <a:gd name="connsiteX1" fmla="*/ 9043 w 10000"/>
              <a:gd name="connsiteY1" fmla="*/ 4122 h 10288"/>
              <a:gd name="connsiteX2" fmla="*/ 8235 w 10000"/>
              <a:gd name="connsiteY2" fmla="*/ 4768 h 10288"/>
              <a:gd name="connsiteX3" fmla="*/ 7914 w 10000"/>
              <a:gd name="connsiteY3" fmla="*/ 4878 h 10288"/>
              <a:gd name="connsiteX4" fmla="*/ 7905 w 10000"/>
              <a:gd name="connsiteY4" fmla="*/ 4866 h 10288"/>
              <a:gd name="connsiteX5" fmla="*/ 7786 w 10000"/>
              <a:gd name="connsiteY5" fmla="*/ 4415 h 10288"/>
              <a:gd name="connsiteX6" fmla="*/ 7798 w 10000"/>
              <a:gd name="connsiteY6" fmla="*/ 3939 h 10288"/>
              <a:gd name="connsiteX7" fmla="*/ 6870 w 10000"/>
              <a:gd name="connsiteY7" fmla="*/ 2317 h 10288"/>
              <a:gd name="connsiteX8" fmla="*/ 6843 w 10000"/>
              <a:gd name="connsiteY8" fmla="*/ 2317 h 10288"/>
              <a:gd name="connsiteX9" fmla="*/ 6843 w 10000"/>
              <a:gd name="connsiteY9" fmla="*/ 0 h 10288"/>
              <a:gd name="connsiteX10" fmla="*/ 6756 w 10000"/>
              <a:gd name="connsiteY10" fmla="*/ 0 h 10288"/>
              <a:gd name="connsiteX11" fmla="*/ 6756 w 10000"/>
              <a:gd name="connsiteY11" fmla="*/ 1854 h 10288"/>
              <a:gd name="connsiteX12" fmla="*/ 6547 w 10000"/>
              <a:gd name="connsiteY12" fmla="*/ 2366 h 10288"/>
              <a:gd name="connsiteX13" fmla="*/ 5807 w 10000"/>
              <a:gd name="connsiteY13" fmla="*/ 4110 h 10288"/>
              <a:gd name="connsiteX14" fmla="*/ 5827 w 10000"/>
              <a:gd name="connsiteY14" fmla="*/ 4463 h 10288"/>
              <a:gd name="connsiteX15" fmla="*/ 5712 w 10000"/>
              <a:gd name="connsiteY15" fmla="*/ 4939 h 10288"/>
              <a:gd name="connsiteX16" fmla="*/ 5403 w 10000"/>
              <a:gd name="connsiteY16" fmla="*/ 4829 h 10288"/>
              <a:gd name="connsiteX17" fmla="*/ 4609 w 10000"/>
              <a:gd name="connsiteY17" fmla="*/ 4110 h 10288"/>
              <a:gd name="connsiteX18" fmla="*/ 3835 w 10000"/>
              <a:gd name="connsiteY18" fmla="*/ 4793 h 10288"/>
              <a:gd name="connsiteX19" fmla="*/ 3478 w 10000"/>
              <a:gd name="connsiteY19" fmla="*/ 4915 h 10288"/>
              <a:gd name="connsiteX20" fmla="*/ 3465 w 10000"/>
              <a:gd name="connsiteY20" fmla="*/ 4902 h 10288"/>
              <a:gd name="connsiteX21" fmla="*/ 3330 w 10000"/>
              <a:gd name="connsiteY21" fmla="*/ 4402 h 10288"/>
              <a:gd name="connsiteX22" fmla="*/ 3336 w 10000"/>
              <a:gd name="connsiteY22" fmla="*/ 3951 h 10288"/>
              <a:gd name="connsiteX23" fmla="*/ 2407 w 10000"/>
              <a:gd name="connsiteY23" fmla="*/ 2317 h 10288"/>
              <a:gd name="connsiteX24" fmla="*/ 2407 w 10000"/>
              <a:gd name="connsiteY24" fmla="*/ 2317 h 10288"/>
              <a:gd name="connsiteX25" fmla="*/ 2407 w 10000"/>
              <a:gd name="connsiteY25" fmla="*/ 0 h 10288"/>
              <a:gd name="connsiteX26" fmla="*/ 2327 w 10000"/>
              <a:gd name="connsiteY26" fmla="*/ 0 h 10288"/>
              <a:gd name="connsiteX27" fmla="*/ 2327 w 10000"/>
              <a:gd name="connsiteY27" fmla="*/ 1841 h 10288"/>
              <a:gd name="connsiteX28" fmla="*/ 2098 w 10000"/>
              <a:gd name="connsiteY28" fmla="*/ 2366 h 10288"/>
              <a:gd name="connsiteX29" fmla="*/ 1351 w 10000"/>
              <a:gd name="connsiteY29" fmla="*/ 4110 h 10288"/>
              <a:gd name="connsiteX30" fmla="*/ 1385 w 10000"/>
              <a:gd name="connsiteY30" fmla="*/ 4598 h 10288"/>
              <a:gd name="connsiteX31" fmla="*/ 1250 w 10000"/>
              <a:gd name="connsiteY31" fmla="*/ 4927 h 10288"/>
              <a:gd name="connsiteX32" fmla="*/ 846 w 10000"/>
              <a:gd name="connsiteY32" fmla="*/ 4634 h 10288"/>
              <a:gd name="connsiteX33" fmla="*/ 59 w 10000"/>
              <a:gd name="connsiteY33" fmla="*/ 8085 h 10288"/>
              <a:gd name="connsiteX34" fmla="*/ 59 w 10000"/>
              <a:gd name="connsiteY34" fmla="*/ 10000 h 10288"/>
              <a:gd name="connsiteX35" fmla="*/ 140 w 10000"/>
              <a:gd name="connsiteY35" fmla="*/ 10000 h 10288"/>
              <a:gd name="connsiteX36" fmla="*/ 1142 w 10000"/>
              <a:gd name="connsiteY36" fmla="*/ 6098 h 10288"/>
              <a:gd name="connsiteX37" fmla="*/ 1142 w 10000"/>
              <a:gd name="connsiteY37" fmla="*/ 5720 h 10288"/>
              <a:gd name="connsiteX38" fmla="*/ 1257 w 10000"/>
              <a:gd name="connsiteY38" fmla="*/ 5293 h 10288"/>
              <a:gd name="connsiteX39" fmla="*/ 1305 w 10000"/>
              <a:gd name="connsiteY39" fmla="*/ 5244 h 10288"/>
              <a:gd name="connsiteX40" fmla="*/ 1608 w 10000"/>
              <a:gd name="connsiteY40" fmla="*/ 5329 h 10288"/>
              <a:gd name="connsiteX41" fmla="*/ 2347 w 10000"/>
              <a:gd name="connsiteY41" fmla="*/ 5915 h 10288"/>
              <a:gd name="connsiteX42" fmla="*/ 3082 w 10000"/>
              <a:gd name="connsiteY42" fmla="*/ 5329 h 10288"/>
              <a:gd name="connsiteX43" fmla="*/ 3425 w 10000"/>
              <a:gd name="connsiteY43" fmla="*/ 5244 h 10288"/>
              <a:gd name="connsiteX44" fmla="*/ 3478 w 10000"/>
              <a:gd name="connsiteY44" fmla="*/ 5293 h 10288"/>
              <a:gd name="connsiteX45" fmla="*/ 3619 w 10000"/>
              <a:gd name="connsiteY45" fmla="*/ 5768 h 10288"/>
              <a:gd name="connsiteX46" fmla="*/ 3612 w 10000"/>
              <a:gd name="connsiteY46" fmla="*/ 6037 h 10288"/>
              <a:gd name="connsiteX47" fmla="*/ 4373 w 10000"/>
              <a:gd name="connsiteY47" fmla="*/ 7671 h 10288"/>
              <a:gd name="connsiteX48" fmla="*/ 4501 w 10000"/>
              <a:gd name="connsiteY48" fmla="*/ 7976 h 10288"/>
              <a:gd name="connsiteX49" fmla="*/ 4501 w 10000"/>
              <a:gd name="connsiteY49" fmla="*/ 10000 h 10288"/>
              <a:gd name="connsiteX50" fmla="*/ 4582 w 10000"/>
              <a:gd name="connsiteY50" fmla="*/ 10000 h 10288"/>
              <a:gd name="connsiteX51" fmla="*/ 4582 w 10000"/>
              <a:gd name="connsiteY51" fmla="*/ 7829 h 10288"/>
              <a:gd name="connsiteX52" fmla="*/ 4643 w 10000"/>
              <a:gd name="connsiteY52" fmla="*/ 7720 h 10288"/>
              <a:gd name="connsiteX53" fmla="*/ 5604 w 10000"/>
              <a:gd name="connsiteY53" fmla="*/ 5915 h 10288"/>
              <a:gd name="connsiteX54" fmla="*/ 5598 w 10000"/>
              <a:gd name="connsiteY54" fmla="*/ 5732 h 10288"/>
              <a:gd name="connsiteX55" fmla="*/ 5719 w 10000"/>
              <a:gd name="connsiteY55" fmla="*/ 5305 h 10288"/>
              <a:gd name="connsiteX56" fmla="*/ 5772 w 10000"/>
              <a:gd name="connsiteY56" fmla="*/ 5256 h 10288"/>
              <a:gd name="connsiteX57" fmla="*/ 6069 w 10000"/>
              <a:gd name="connsiteY57" fmla="*/ 5329 h 10288"/>
              <a:gd name="connsiteX58" fmla="*/ 6803 w 10000"/>
              <a:gd name="connsiteY58" fmla="*/ 5915 h 10288"/>
              <a:gd name="connsiteX59" fmla="*/ 7550 w 10000"/>
              <a:gd name="connsiteY59" fmla="*/ 5305 h 10288"/>
              <a:gd name="connsiteX60" fmla="*/ 7866 w 10000"/>
              <a:gd name="connsiteY60" fmla="*/ 5207 h 10288"/>
              <a:gd name="connsiteX61" fmla="*/ 7886 w 10000"/>
              <a:gd name="connsiteY61" fmla="*/ 5232 h 10288"/>
              <a:gd name="connsiteX62" fmla="*/ 8015 w 10000"/>
              <a:gd name="connsiteY62" fmla="*/ 5683 h 10288"/>
              <a:gd name="connsiteX63" fmla="*/ 8015 w 10000"/>
              <a:gd name="connsiteY63" fmla="*/ 6134 h 10288"/>
              <a:gd name="connsiteX64" fmla="*/ 8882 w 10000"/>
              <a:gd name="connsiteY64" fmla="*/ 7707 h 10288"/>
              <a:gd name="connsiteX65" fmla="*/ 8930 w 10000"/>
              <a:gd name="connsiteY65" fmla="*/ 7817 h 10288"/>
              <a:gd name="connsiteX66" fmla="*/ 8930 w 10000"/>
              <a:gd name="connsiteY66" fmla="*/ 10000 h 10288"/>
              <a:gd name="connsiteX67" fmla="*/ 9017 w 10000"/>
              <a:gd name="connsiteY67" fmla="*/ 10000 h 10288"/>
              <a:gd name="connsiteX68" fmla="*/ 9017 w 10000"/>
              <a:gd name="connsiteY68" fmla="*/ 8000 h 10288"/>
              <a:gd name="connsiteX69" fmla="*/ 9159 w 10000"/>
              <a:gd name="connsiteY69" fmla="*/ 7707 h 10288"/>
              <a:gd name="connsiteX70" fmla="*/ 10000 w 10000"/>
              <a:gd name="connsiteY70" fmla="*/ 5854 h 10288"/>
              <a:gd name="connsiteX0" fmla="*/ 10015 w 10015"/>
              <a:gd name="connsiteY0" fmla="*/ 5854 h 10582"/>
              <a:gd name="connsiteX1" fmla="*/ 9058 w 10015"/>
              <a:gd name="connsiteY1" fmla="*/ 4122 h 10582"/>
              <a:gd name="connsiteX2" fmla="*/ 8250 w 10015"/>
              <a:gd name="connsiteY2" fmla="*/ 4768 h 10582"/>
              <a:gd name="connsiteX3" fmla="*/ 7929 w 10015"/>
              <a:gd name="connsiteY3" fmla="*/ 4878 h 10582"/>
              <a:gd name="connsiteX4" fmla="*/ 7920 w 10015"/>
              <a:gd name="connsiteY4" fmla="*/ 4866 h 10582"/>
              <a:gd name="connsiteX5" fmla="*/ 7801 w 10015"/>
              <a:gd name="connsiteY5" fmla="*/ 4415 h 10582"/>
              <a:gd name="connsiteX6" fmla="*/ 7813 w 10015"/>
              <a:gd name="connsiteY6" fmla="*/ 3939 h 10582"/>
              <a:gd name="connsiteX7" fmla="*/ 6885 w 10015"/>
              <a:gd name="connsiteY7" fmla="*/ 2317 h 10582"/>
              <a:gd name="connsiteX8" fmla="*/ 6858 w 10015"/>
              <a:gd name="connsiteY8" fmla="*/ 2317 h 10582"/>
              <a:gd name="connsiteX9" fmla="*/ 6858 w 10015"/>
              <a:gd name="connsiteY9" fmla="*/ 0 h 10582"/>
              <a:gd name="connsiteX10" fmla="*/ 6771 w 10015"/>
              <a:gd name="connsiteY10" fmla="*/ 0 h 10582"/>
              <a:gd name="connsiteX11" fmla="*/ 6771 w 10015"/>
              <a:gd name="connsiteY11" fmla="*/ 1854 h 10582"/>
              <a:gd name="connsiteX12" fmla="*/ 6562 w 10015"/>
              <a:gd name="connsiteY12" fmla="*/ 2366 h 10582"/>
              <a:gd name="connsiteX13" fmla="*/ 5822 w 10015"/>
              <a:gd name="connsiteY13" fmla="*/ 4110 h 10582"/>
              <a:gd name="connsiteX14" fmla="*/ 5842 w 10015"/>
              <a:gd name="connsiteY14" fmla="*/ 4463 h 10582"/>
              <a:gd name="connsiteX15" fmla="*/ 5727 w 10015"/>
              <a:gd name="connsiteY15" fmla="*/ 4939 h 10582"/>
              <a:gd name="connsiteX16" fmla="*/ 5418 w 10015"/>
              <a:gd name="connsiteY16" fmla="*/ 4829 h 10582"/>
              <a:gd name="connsiteX17" fmla="*/ 4624 w 10015"/>
              <a:gd name="connsiteY17" fmla="*/ 4110 h 10582"/>
              <a:gd name="connsiteX18" fmla="*/ 3850 w 10015"/>
              <a:gd name="connsiteY18" fmla="*/ 4793 h 10582"/>
              <a:gd name="connsiteX19" fmla="*/ 3493 w 10015"/>
              <a:gd name="connsiteY19" fmla="*/ 4915 h 10582"/>
              <a:gd name="connsiteX20" fmla="*/ 3480 w 10015"/>
              <a:gd name="connsiteY20" fmla="*/ 4902 h 10582"/>
              <a:gd name="connsiteX21" fmla="*/ 3345 w 10015"/>
              <a:gd name="connsiteY21" fmla="*/ 4402 h 10582"/>
              <a:gd name="connsiteX22" fmla="*/ 3351 w 10015"/>
              <a:gd name="connsiteY22" fmla="*/ 3951 h 10582"/>
              <a:gd name="connsiteX23" fmla="*/ 2422 w 10015"/>
              <a:gd name="connsiteY23" fmla="*/ 2317 h 10582"/>
              <a:gd name="connsiteX24" fmla="*/ 2422 w 10015"/>
              <a:gd name="connsiteY24" fmla="*/ 2317 h 10582"/>
              <a:gd name="connsiteX25" fmla="*/ 2422 w 10015"/>
              <a:gd name="connsiteY25" fmla="*/ 0 h 10582"/>
              <a:gd name="connsiteX26" fmla="*/ 2342 w 10015"/>
              <a:gd name="connsiteY26" fmla="*/ 0 h 10582"/>
              <a:gd name="connsiteX27" fmla="*/ 2342 w 10015"/>
              <a:gd name="connsiteY27" fmla="*/ 1841 h 10582"/>
              <a:gd name="connsiteX28" fmla="*/ 2113 w 10015"/>
              <a:gd name="connsiteY28" fmla="*/ 2366 h 10582"/>
              <a:gd name="connsiteX29" fmla="*/ 1366 w 10015"/>
              <a:gd name="connsiteY29" fmla="*/ 4110 h 10582"/>
              <a:gd name="connsiteX30" fmla="*/ 1400 w 10015"/>
              <a:gd name="connsiteY30" fmla="*/ 4598 h 10582"/>
              <a:gd name="connsiteX31" fmla="*/ 1265 w 10015"/>
              <a:gd name="connsiteY31" fmla="*/ 4927 h 10582"/>
              <a:gd name="connsiteX32" fmla="*/ 861 w 10015"/>
              <a:gd name="connsiteY32" fmla="*/ 4634 h 10582"/>
              <a:gd name="connsiteX33" fmla="*/ 74 w 10015"/>
              <a:gd name="connsiteY33" fmla="*/ 10000 h 10582"/>
              <a:gd name="connsiteX34" fmla="*/ 155 w 10015"/>
              <a:gd name="connsiteY34" fmla="*/ 10000 h 10582"/>
              <a:gd name="connsiteX35" fmla="*/ 1157 w 10015"/>
              <a:gd name="connsiteY35" fmla="*/ 6098 h 10582"/>
              <a:gd name="connsiteX36" fmla="*/ 1157 w 10015"/>
              <a:gd name="connsiteY36" fmla="*/ 5720 h 10582"/>
              <a:gd name="connsiteX37" fmla="*/ 1272 w 10015"/>
              <a:gd name="connsiteY37" fmla="*/ 5293 h 10582"/>
              <a:gd name="connsiteX38" fmla="*/ 1320 w 10015"/>
              <a:gd name="connsiteY38" fmla="*/ 5244 h 10582"/>
              <a:gd name="connsiteX39" fmla="*/ 1623 w 10015"/>
              <a:gd name="connsiteY39" fmla="*/ 5329 h 10582"/>
              <a:gd name="connsiteX40" fmla="*/ 2362 w 10015"/>
              <a:gd name="connsiteY40" fmla="*/ 5915 h 10582"/>
              <a:gd name="connsiteX41" fmla="*/ 3097 w 10015"/>
              <a:gd name="connsiteY41" fmla="*/ 5329 h 10582"/>
              <a:gd name="connsiteX42" fmla="*/ 3440 w 10015"/>
              <a:gd name="connsiteY42" fmla="*/ 5244 h 10582"/>
              <a:gd name="connsiteX43" fmla="*/ 3493 w 10015"/>
              <a:gd name="connsiteY43" fmla="*/ 5293 h 10582"/>
              <a:gd name="connsiteX44" fmla="*/ 3634 w 10015"/>
              <a:gd name="connsiteY44" fmla="*/ 5768 h 10582"/>
              <a:gd name="connsiteX45" fmla="*/ 3627 w 10015"/>
              <a:gd name="connsiteY45" fmla="*/ 6037 h 10582"/>
              <a:gd name="connsiteX46" fmla="*/ 4388 w 10015"/>
              <a:gd name="connsiteY46" fmla="*/ 7671 h 10582"/>
              <a:gd name="connsiteX47" fmla="*/ 4516 w 10015"/>
              <a:gd name="connsiteY47" fmla="*/ 7976 h 10582"/>
              <a:gd name="connsiteX48" fmla="*/ 4516 w 10015"/>
              <a:gd name="connsiteY48" fmla="*/ 10000 h 10582"/>
              <a:gd name="connsiteX49" fmla="*/ 4597 w 10015"/>
              <a:gd name="connsiteY49" fmla="*/ 10000 h 10582"/>
              <a:gd name="connsiteX50" fmla="*/ 4597 w 10015"/>
              <a:gd name="connsiteY50" fmla="*/ 7829 h 10582"/>
              <a:gd name="connsiteX51" fmla="*/ 4658 w 10015"/>
              <a:gd name="connsiteY51" fmla="*/ 7720 h 10582"/>
              <a:gd name="connsiteX52" fmla="*/ 5619 w 10015"/>
              <a:gd name="connsiteY52" fmla="*/ 5915 h 10582"/>
              <a:gd name="connsiteX53" fmla="*/ 5613 w 10015"/>
              <a:gd name="connsiteY53" fmla="*/ 5732 h 10582"/>
              <a:gd name="connsiteX54" fmla="*/ 5734 w 10015"/>
              <a:gd name="connsiteY54" fmla="*/ 5305 h 10582"/>
              <a:gd name="connsiteX55" fmla="*/ 5787 w 10015"/>
              <a:gd name="connsiteY55" fmla="*/ 5256 h 10582"/>
              <a:gd name="connsiteX56" fmla="*/ 6084 w 10015"/>
              <a:gd name="connsiteY56" fmla="*/ 5329 h 10582"/>
              <a:gd name="connsiteX57" fmla="*/ 6818 w 10015"/>
              <a:gd name="connsiteY57" fmla="*/ 5915 h 10582"/>
              <a:gd name="connsiteX58" fmla="*/ 7565 w 10015"/>
              <a:gd name="connsiteY58" fmla="*/ 5305 h 10582"/>
              <a:gd name="connsiteX59" fmla="*/ 7881 w 10015"/>
              <a:gd name="connsiteY59" fmla="*/ 5207 h 10582"/>
              <a:gd name="connsiteX60" fmla="*/ 7901 w 10015"/>
              <a:gd name="connsiteY60" fmla="*/ 5232 h 10582"/>
              <a:gd name="connsiteX61" fmla="*/ 8030 w 10015"/>
              <a:gd name="connsiteY61" fmla="*/ 5683 h 10582"/>
              <a:gd name="connsiteX62" fmla="*/ 8030 w 10015"/>
              <a:gd name="connsiteY62" fmla="*/ 6134 h 10582"/>
              <a:gd name="connsiteX63" fmla="*/ 8897 w 10015"/>
              <a:gd name="connsiteY63" fmla="*/ 7707 h 10582"/>
              <a:gd name="connsiteX64" fmla="*/ 8945 w 10015"/>
              <a:gd name="connsiteY64" fmla="*/ 7817 h 10582"/>
              <a:gd name="connsiteX65" fmla="*/ 8945 w 10015"/>
              <a:gd name="connsiteY65" fmla="*/ 10000 h 10582"/>
              <a:gd name="connsiteX66" fmla="*/ 9032 w 10015"/>
              <a:gd name="connsiteY66" fmla="*/ 10000 h 10582"/>
              <a:gd name="connsiteX67" fmla="*/ 9032 w 10015"/>
              <a:gd name="connsiteY67" fmla="*/ 8000 h 10582"/>
              <a:gd name="connsiteX68" fmla="*/ 9174 w 10015"/>
              <a:gd name="connsiteY68" fmla="*/ 7707 h 10582"/>
              <a:gd name="connsiteX69" fmla="*/ 10015 w 10015"/>
              <a:gd name="connsiteY69" fmla="*/ 5854 h 10582"/>
              <a:gd name="connsiteX0" fmla="*/ 9944 w 9944"/>
              <a:gd name="connsiteY0" fmla="*/ 5854 h 10012"/>
              <a:gd name="connsiteX1" fmla="*/ 8987 w 9944"/>
              <a:gd name="connsiteY1" fmla="*/ 4122 h 10012"/>
              <a:gd name="connsiteX2" fmla="*/ 8179 w 9944"/>
              <a:gd name="connsiteY2" fmla="*/ 4768 h 10012"/>
              <a:gd name="connsiteX3" fmla="*/ 7858 w 9944"/>
              <a:gd name="connsiteY3" fmla="*/ 4878 h 10012"/>
              <a:gd name="connsiteX4" fmla="*/ 7849 w 9944"/>
              <a:gd name="connsiteY4" fmla="*/ 4866 h 10012"/>
              <a:gd name="connsiteX5" fmla="*/ 7730 w 9944"/>
              <a:gd name="connsiteY5" fmla="*/ 4415 h 10012"/>
              <a:gd name="connsiteX6" fmla="*/ 7742 w 9944"/>
              <a:gd name="connsiteY6" fmla="*/ 3939 h 10012"/>
              <a:gd name="connsiteX7" fmla="*/ 6814 w 9944"/>
              <a:gd name="connsiteY7" fmla="*/ 2317 h 10012"/>
              <a:gd name="connsiteX8" fmla="*/ 6787 w 9944"/>
              <a:gd name="connsiteY8" fmla="*/ 2317 h 10012"/>
              <a:gd name="connsiteX9" fmla="*/ 6787 w 9944"/>
              <a:gd name="connsiteY9" fmla="*/ 0 h 10012"/>
              <a:gd name="connsiteX10" fmla="*/ 6700 w 9944"/>
              <a:gd name="connsiteY10" fmla="*/ 0 h 10012"/>
              <a:gd name="connsiteX11" fmla="*/ 6700 w 9944"/>
              <a:gd name="connsiteY11" fmla="*/ 1854 h 10012"/>
              <a:gd name="connsiteX12" fmla="*/ 6491 w 9944"/>
              <a:gd name="connsiteY12" fmla="*/ 2366 h 10012"/>
              <a:gd name="connsiteX13" fmla="*/ 5751 w 9944"/>
              <a:gd name="connsiteY13" fmla="*/ 4110 h 10012"/>
              <a:gd name="connsiteX14" fmla="*/ 5771 w 9944"/>
              <a:gd name="connsiteY14" fmla="*/ 4463 h 10012"/>
              <a:gd name="connsiteX15" fmla="*/ 5656 w 9944"/>
              <a:gd name="connsiteY15" fmla="*/ 4939 h 10012"/>
              <a:gd name="connsiteX16" fmla="*/ 5347 w 9944"/>
              <a:gd name="connsiteY16" fmla="*/ 4829 h 10012"/>
              <a:gd name="connsiteX17" fmla="*/ 4553 w 9944"/>
              <a:gd name="connsiteY17" fmla="*/ 4110 h 10012"/>
              <a:gd name="connsiteX18" fmla="*/ 3779 w 9944"/>
              <a:gd name="connsiteY18" fmla="*/ 4793 h 10012"/>
              <a:gd name="connsiteX19" fmla="*/ 3422 w 9944"/>
              <a:gd name="connsiteY19" fmla="*/ 4915 h 10012"/>
              <a:gd name="connsiteX20" fmla="*/ 3409 w 9944"/>
              <a:gd name="connsiteY20" fmla="*/ 4902 h 10012"/>
              <a:gd name="connsiteX21" fmla="*/ 3274 w 9944"/>
              <a:gd name="connsiteY21" fmla="*/ 4402 h 10012"/>
              <a:gd name="connsiteX22" fmla="*/ 3280 w 9944"/>
              <a:gd name="connsiteY22" fmla="*/ 3951 h 10012"/>
              <a:gd name="connsiteX23" fmla="*/ 2351 w 9944"/>
              <a:gd name="connsiteY23" fmla="*/ 2317 h 10012"/>
              <a:gd name="connsiteX24" fmla="*/ 2351 w 9944"/>
              <a:gd name="connsiteY24" fmla="*/ 2317 h 10012"/>
              <a:gd name="connsiteX25" fmla="*/ 2351 w 9944"/>
              <a:gd name="connsiteY25" fmla="*/ 0 h 10012"/>
              <a:gd name="connsiteX26" fmla="*/ 2271 w 9944"/>
              <a:gd name="connsiteY26" fmla="*/ 0 h 10012"/>
              <a:gd name="connsiteX27" fmla="*/ 2271 w 9944"/>
              <a:gd name="connsiteY27" fmla="*/ 1841 h 10012"/>
              <a:gd name="connsiteX28" fmla="*/ 2042 w 9944"/>
              <a:gd name="connsiteY28" fmla="*/ 2366 h 10012"/>
              <a:gd name="connsiteX29" fmla="*/ 1295 w 9944"/>
              <a:gd name="connsiteY29" fmla="*/ 4110 h 10012"/>
              <a:gd name="connsiteX30" fmla="*/ 1329 w 9944"/>
              <a:gd name="connsiteY30" fmla="*/ 4598 h 10012"/>
              <a:gd name="connsiteX31" fmla="*/ 1194 w 9944"/>
              <a:gd name="connsiteY31" fmla="*/ 4927 h 10012"/>
              <a:gd name="connsiteX32" fmla="*/ 790 w 9944"/>
              <a:gd name="connsiteY32" fmla="*/ 4634 h 10012"/>
              <a:gd name="connsiteX33" fmla="*/ 3 w 9944"/>
              <a:gd name="connsiteY33" fmla="*/ 10000 h 10012"/>
              <a:gd name="connsiteX34" fmla="*/ 1086 w 9944"/>
              <a:gd name="connsiteY34" fmla="*/ 6098 h 10012"/>
              <a:gd name="connsiteX35" fmla="*/ 1086 w 9944"/>
              <a:gd name="connsiteY35" fmla="*/ 5720 h 10012"/>
              <a:gd name="connsiteX36" fmla="*/ 1201 w 9944"/>
              <a:gd name="connsiteY36" fmla="*/ 5293 h 10012"/>
              <a:gd name="connsiteX37" fmla="*/ 1249 w 9944"/>
              <a:gd name="connsiteY37" fmla="*/ 5244 h 10012"/>
              <a:gd name="connsiteX38" fmla="*/ 1552 w 9944"/>
              <a:gd name="connsiteY38" fmla="*/ 5329 h 10012"/>
              <a:gd name="connsiteX39" fmla="*/ 2291 w 9944"/>
              <a:gd name="connsiteY39" fmla="*/ 5915 h 10012"/>
              <a:gd name="connsiteX40" fmla="*/ 3026 w 9944"/>
              <a:gd name="connsiteY40" fmla="*/ 5329 h 10012"/>
              <a:gd name="connsiteX41" fmla="*/ 3369 w 9944"/>
              <a:gd name="connsiteY41" fmla="*/ 5244 h 10012"/>
              <a:gd name="connsiteX42" fmla="*/ 3422 w 9944"/>
              <a:gd name="connsiteY42" fmla="*/ 5293 h 10012"/>
              <a:gd name="connsiteX43" fmla="*/ 3563 w 9944"/>
              <a:gd name="connsiteY43" fmla="*/ 5768 h 10012"/>
              <a:gd name="connsiteX44" fmla="*/ 3556 w 9944"/>
              <a:gd name="connsiteY44" fmla="*/ 6037 h 10012"/>
              <a:gd name="connsiteX45" fmla="*/ 4317 w 9944"/>
              <a:gd name="connsiteY45" fmla="*/ 7671 h 10012"/>
              <a:gd name="connsiteX46" fmla="*/ 4445 w 9944"/>
              <a:gd name="connsiteY46" fmla="*/ 7976 h 10012"/>
              <a:gd name="connsiteX47" fmla="*/ 4445 w 9944"/>
              <a:gd name="connsiteY47" fmla="*/ 10000 h 10012"/>
              <a:gd name="connsiteX48" fmla="*/ 4526 w 9944"/>
              <a:gd name="connsiteY48" fmla="*/ 10000 h 10012"/>
              <a:gd name="connsiteX49" fmla="*/ 4526 w 9944"/>
              <a:gd name="connsiteY49" fmla="*/ 7829 h 10012"/>
              <a:gd name="connsiteX50" fmla="*/ 4587 w 9944"/>
              <a:gd name="connsiteY50" fmla="*/ 7720 h 10012"/>
              <a:gd name="connsiteX51" fmla="*/ 5548 w 9944"/>
              <a:gd name="connsiteY51" fmla="*/ 5915 h 10012"/>
              <a:gd name="connsiteX52" fmla="*/ 5542 w 9944"/>
              <a:gd name="connsiteY52" fmla="*/ 5732 h 10012"/>
              <a:gd name="connsiteX53" fmla="*/ 5663 w 9944"/>
              <a:gd name="connsiteY53" fmla="*/ 5305 h 10012"/>
              <a:gd name="connsiteX54" fmla="*/ 5716 w 9944"/>
              <a:gd name="connsiteY54" fmla="*/ 5256 h 10012"/>
              <a:gd name="connsiteX55" fmla="*/ 6013 w 9944"/>
              <a:gd name="connsiteY55" fmla="*/ 5329 h 10012"/>
              <a:gd name="connsiteX56" fmla="*/ 6747 w 9944"/>
              <a:gd name="connsiteY56" fmla="*/ 5915 h 10012"/>
              <a:gd name="connsiteX57" fmla="*/ 7494 w 9944"/>
              <a:gd name="connsiteY57" fmla="*/ 5305 h 10012"/>
              <a:gd name="connsiteX58" fmla="*/ 7810 w 9944"/>
              <a:gd name="connsiteY58" fmla="*/ 5207 h 10012"/>
              <a:gd name="connsiteX59" fmla="*/ 7830 w 9944"/>
              <a:gd name="connsiteY59" fmla="*/ 5232 h 10012"/>
              <a:gd name="connsiteX60" fmla="*/ 7959 w 9944"/>
              <a:gd name="connsiteY60" fmla="*/ 5683 h 10012"/>
              <a:gd name="connsiteX61" fmla="*/ 7959 w 9944"/>
              <a:gd name="connsiteY61" fmla="*/ 6134 h 10012"/>
              <a:gd name="connsiteX62" fmla="*/ 8826 w 9944"/>
              <a:gd name="connsiteY62" fmla="*/ 7707 h 10012"/>
              <a:gd name="connsiteX63" fmla="*/ 8874 w 9944"/>
              <a:gd name="connsiteY63" fmla="*/ 7817 h 10012"/>
              <a:gd name="connsiteX64" fmla="*/ 8874 w 9944"/>
              <a:gd name="connsiteY64" fmla="*/ 10000 h 10012"/>
              <a:gd name="connsiteX65" fmla="*/ 8961 w 9944"/>
              <a:gd name="connsiteY65" fmla="*/ 10000 h 10012"/>
              <a:gd name="connsiteX66" fmla="*/ 8961 w 9944"/>
              <a:gd name="connsiteY66" fmla="*/ 8000 h 10012"/>
              <a:gd name="connsiteX67" fmla="*/ 9103 w 9944"/>
              <a:gd name="connsiteY67" fmla="*/ 7707 h 10012"/>
              <a:gd name="connsiteX68" fmla="*/ 9944 w 9944"/>
              <a:gd name="connsiteY68" fmla="*/ 5854 h 10012"/>
              <a:gd name="connsiteX0" fmla="*/ 9207 w 9207"/>
              <a:gd name="connsiteY0" fmla="*/ 5847 h 9988"/>
              <a:gd name="connsiteX1" fmla="*/ 8245 w 9207"/>
              <a:gd name="connsiteY1" fmla="*/ 4117 h 9988"/>
              <a:gd name="connsiteX2" fmla="*/ 7432 w 9207"/>
              <a:gd name="connsiteY2" fmla="*/ 4762 h 9988"/>
              <a:gd name="connsiteX3" fmla="*/ 7109 w 9207"/>
              <a:gd name="connsiteY3" fmla="*/ 4872 h 9988"/>
              <a:gd name="connsiteX4" fmla="*/ 7100 w 9207"/>
              <a:gd name="connsiteY4" fmla="*/ 4860 h 9988"/>
              <a:gd name="connsiteX5" fmla="*/ 6981 w 9207"/>
              <a:gd name="connsiteY5" fmla="*/ 4410 h 9988"/>
              <a:gd name="connsiteX6" fmla="*/ 6993 w 9207"/>
              <a:gd name="connsiteY6" fmla="*/ 3934 h 9988"/>
              <a:gd name="connsiteX7" fmla="*/ 6059 w 9207"/>
              <a:gd name="connsiteY7" fmla="*/ 2314 h 9988"/>
              <a:gd name="connsiteX8" fmla="*/ 6032 w 9207"/>
              <a:gd name="connsiteY8" fmla="*/ 2314 h 9988"/>
              <a:gd name="connsiteX9" fmla="*/ 6032 w 9207"/>
              <a:gd name="connsiteY9" fmla="*/ 0 h 9988"/>
              <a:gd name="connsiteX10" fmla="*/ 5945 w 9207"/>
              <a:gd name="connsiteY10" fmla="*/ 0 h 9988"/>
              <a:gd name="connsiteX11" fmla="*/ 5945 w 9207"/>
              <a:gd name="connsiteY11" fmla="*/ 1852 h 9988"/>
              <a:gd name="connsiteX12" fmla="*/ 5735 w 9207"/>
              <a:gd name="connsiteY12" fmla="*/ 2363 h 9988"/>
              <a:gd name="connsiteX13" fmla="*/ 4990 w 9207"/>
              <a:gd name="connsiteY13" fmla="*/ 4105 h 9988"/>
              <a:gd name="connsiteX14" fmla="*/ 5010 w 9207"/>
              <a:gd name="connsiteY14" fmla="*/ 4458 h 9988"/>
              <a:gd name="connsiteX15" fmla="*/ 4895 w 9207"/>
              <a:gd name="connsiteY15" fmla="*/ 4933 h 9988"/>
              <a:gd name="connsiteX16" fmla="*/ 4584 w 9207"/>
              <a:gd name="connsiteY16" fmla="*/ 4823 h 9988"/>
              <a:gd name="connsiteX17" fmla="*/ 3786 w 9207"/>
              <a:gd name="connsiteY17" fmla="*/ 4105 h 9988"/>
              <a:gd name="connsiteX18" fmla="*/ 3007 w 9207"/>
              <a:gd name="connsiteY18" fmla="*/ 4787 h 9988"/>
              <a:gd name="connsiteX19" fmla="*/ 2648 w 9207"/>
              <a:gd name="connsiteY19" fmla="*/ 4909 h 9988"/>
              <a:gd name="connsiteX20" fmla="*/ 2635 w 9207"/>
              <a:gd name="connsiteY20" fmla="*/ 4896 h 9988"/>
              <a:gd name="connsiteX21" fmla="*/ 2499 w 9207"/>
              <a:gd name="connsiteY21" fmla="*/ 4397 h 9988"/>
              <a:gd name="connsiteX22" fmla="*/ 2505 w 9207"/>
              <a:gd name="connsiteY22" fmla="*/ 3946 h 9988"/>
              <a:gd name="connsiteX23" fmla="*/ 1571 w 9207"/>
              <a:gd name="connsiteY23" fmla="*/ 2314 h 9988"/>
              <a:gd name="connsiteX24" fmla="*/ 1571 w 9207"/>
              <a:gd name="connsiteY24" fmla="*/ 2314 h 9988"/>
              <a:gd name="connsiteX25" fmla="*/ 1571 w 9207"/>
              <a:gd name="connsiteY25" fmla="*/ 0 h 9988"/>
              <a:gd name="connsiteX26" fmla="*/ 1491 w 9207"/>
              <a:gd name="connsiteY26" fmla="*/ 0 h 9988"/>
              <a:gd name="connsiteX27" fmla="*/ 1491 w 9207"/>
              <a:gd name="connsiteY27" fmla="*/ 1839 h 9988"/>
              <a:gd name="connsiteX28" fmla="*/ 1260 w 9207"/>
              <a:gd name="connsiteY28" fmla="*/ 2363 h 9988"/>
              <a:gd name="connsiteX29" fmla="*/ 509 w 9207"/>
              <a:gd name="connsiteY29" fmla="*/ 4105 h 9988"/>
              <a:gd name="connsiteX30" fmla="*/ 543 w 9207"/>
              <a:gd name="connsiteY30" fmla="*/ 4592 h 9988"/>
              <a:gd name="connsiteX31" fmla="*/ 408 w 9207"/>
              <a:gd name="connsiteY31" fmla="*/ 4921 h 9988"/>
              <a:gd name="connsiteX32" fmla="*/ 1 w 9207"/>
              <a:gd name="connsiteY32" fmla="*/ 4628 h 9988"/>
              <a:gd name="connsiteX33" fmla="*/ 299 w 9207"/>
              <a:gd name="connsiteY33" fmla="*/ 6091 h 9988"/>
              <a:gd name="connsiteX34" fmla="*/ 299 w 9207"/>
              <a:gd name="connsiteY34" fmla="*/ 5713 h 9988"/>
              <a:gd name="connsiteX35" fmla="*/ 415 w 9207"/>
              <a:gd name="connsiteY35" fmla="*/ 5287 h 9988"/>
              <a:gd name="connsiteX36" fmla="*/ 463 w 9207"/>
              <a:gd name="connsiteY36" fmla="*/ 5238 h 9988"/>
              <a:gd name="connsiteX37" fmla="*/ 768 w 9207"/>
              <a:gd name="connsiteY37" fmla="*/ 5323 h 9988"/>
              <a:gd name="connsiteX38" fmla="*/ 1511 w 9207"/>
              <a:gd name="connsiteY38" fmla="*/ 5908 h 9988"/>
              <a:gd name="connsiteX39" fmla="*/ 2250 w 9207"/>
              <a:gd name="connsiteY39" fmla="*/ 5323 h 9988"/>
              <a:gd name="connsiteX40" fmla="*/ 2595 w 9207"/>
              <a:gd name="connsiteY40" fmla="*/ 5238 h 9988"/>
              <a:gd name="connsiteX41" fmla="*/ 2648 w 9207"/>
              <a:gd name="connsiteY41" fmla="*/ 5287 h 9988"/>
              <a:gd name="connsiteX42" fmla="*/ 2790 w 9207"/>
              <a:gd name="connsiteY42" fmla="*/ 5761 h 9988"/>
              <a:gd name="connsiteX43" fmla="*/ 2783 w 9207"/>
              <a:gd name="connsiteY43" fmla="*/ 6030 h 9988"/>
              <a:gd name="connsiteX44" fmla="*/ 3548 w 9207"/>
              <a:gd name="connsiteY44" fmla="*/ 7662 h 9988"/>
              <a:gd name="connsiteX45" fmla="*/ 3677 w 9207"/>
              <a:gd name="connsiteY45" fmla="*/ 7966 h 9988"/>
              <a:gd name="connsiteX46" fmla="*/ 3677 w 9207"/>
              <a:gd name="connsiteY46" fmla="*/ 9988 h 9988"/>
              <a:gd name="connsiteX47" fmla="*/ 3758 w 9207"/>
              <a:gd name="connsiteY47" fmla="*/ 9988 h 9988"/>
              <a:gd name="connsiteX48" fmla="*/ 3758 w 9207"/>
              <a:gd name="connsiteY48" fmla="*/ 7820 h 9988"/>
              <a:gd name="connsiteX49" fmla="*/ 3820 w 9207"/>
              <a:gd name="connsiteY49" fmla="*/ 7711 h 9988"/>
              <a:gd name="connsiteX50" fmla="*/ 4786 w 9207"/>
              <a:gd name="connsiteY50" fmla="*/ 5908 h 9988"/>
              <a:gd name="connsiteX51" fmla="*/ 4780 w 9207"/>
              <a:gd name="connsiteY51" fmla="*/ 5725 h 9988"/>
              <a:gd name="connsiteX52" fmla="*/ 4902 w 9207"/>
              <a:gd name="connsiteY52" fmla="*/ 5299 h 9988"/>
              <a:gd name="connsiteX53" fmla="*/ 4955 w 9207"/>
              <a:gd name="connsiteY53" fmla="*/ 5250 h 9988"/>
              <a:gd name="connsiteX54" fmla="*/ 5254 w 9207"/>
              <a:gd name="connsiteY54" fmla="*/ 5323 h 9988"/>
              <a:gd name="connsiteX55" fmla="*/ 5992 w 9207"/>
              <a:gd name="connsiteY55" fmla="*/ 5908 h 9988"/>
              <a:gd name="connsiteX56" fmla="*/ 6743 w 9207"/>
              <a:gd name="connsiteY56" fmla="*/ 5299 h 9988"/>
              <a:gd name="connsiteX57" fmla="*/ 7061 w 9207"/>
              <a:gd name="connsiteY57" fmla="*/ 5201 h 9988"/>
              <a:gd name="connsiteX58" fmla="*/ 7081 w 9207"/>
              <a:gd name="connsiteY58" fmla="*/ 5226 h 9988"/>
              <a:gd name="connsiteX59" fmla="*/ 7211 w 9207"/>
              <a:gd name="connsiteY59" fmla="*/ 5676 h 9988"/>
              <a:gd name="connsiteX60" fmla="*/ 7211 w 9207"/>
              <a:gd name="connsiteY60" fmla="*/ 6127 h 9988"/>
              <a:gd name="connsiteX61" fmla="*/ 8083 w 9207"/>
              <a:gd name="connsiteY61" fmla="*/ 7698 h 9988"/>
              <a:gd name="connsiteX62" fmla="*/ 8131 w 9207"/>
              <a:gd name="connsiteY62" fmla="*/ 7808 h 9988"/>
              <a:gd name="connsiteX63" fmla="*/ 8131 w 9207"/>
              <a:gd name="connsiteY63" fmla="*/ 9988 h 9988"/>
              <a:gd name="connsiteX64" fmla="*/ 8218 w 9207"/>
              <a:gd name="connsiteY64" fmla="*/ 9988 h 9988"/>
              <a:gd name="connsiteX65" fmla="*/ 8218 w 9207"/>
              <a:gd name="connsiteY65" fmla="*/ 7990 h 9988"/>
              <a:gd name="connsiteX66" fmla="*/ 8361 w 9207"/>
              <a:gd name="connsiteY66" fmla="*/ 7698 h 9988"/>
              <a:gd name="connsiteX67" fmla="*/ 9207 w 9207"/>
              <a:gd name="connsiteY67" fmla="*/ 5847 h 9988"/>
              <a:gd name="connsiteX0" fmla="*/ 10000 w 10000"/>
              <a:gd name="connsiteY0" fmla="*/ 5854 h 10000"/>
              <a:gd name="connsiteX1" fmla="*/ 8955 w 10000"/>
              <a:gd name="connsiteY1" fmla="*/ 4122 h 10000"/>
              <a:gd name="connsiteX2" fmla="*/ 8072 w 10000"/>
              <a:gd name="connsiteY2" fmla="*/ 4768 h 10000"/>
              <a:gd name="connsiteX3" fmla="*/ 7721 w 10000"/>
              <a:gd name="connsiteY3" fmla="*/ 4878 h 10000"/>
              <a:gd name="connsiteX4" fmla="*/ 7712 w 10000"/>
              <a:gd name="connsiteY4" fmla="*/ 4866 h 10000"/>
              <a:gd name="connsiteX5" fmla="*/ 7582 w 10000"/>
              <a:gd name="connsiteY5" fmla="*/ 4415 h 10000"/>
              <a:gd name="connsiteX6" fmla="*/ 7595 w 10000"/>
              <a:gd name="connsiteY6" fmla="*/ 3939 h 10000"/>
              <a:gd name="connsiteX7" fmla="*/ 6581 w 10000"/>
              <a:gd name="connsiteY7" fmla="*/ 2317 h 10000"/>
              <a:gd name="connsiteX8" fmla="*/ 6552 w 10000"/>
              <a:gd name="connsiteY8" fmla="*/ 2317 h 10000"/>
              <a:gd name="connsiteX9" fmla="*/ 6552 w 10000"/>
              <a:gd name="connsiteY9" fmla="*/ 0 h 10000"/>
              <a:gd name="connsiteX10" fmla="*/ 6457 w 10000"/>
              <a:gd name="connsiteY10" fmla="*/ 0 h 10000"/>
              <a:gd name="connsiteX11" fmla="*/ 6457 w 10000"/>
              <a:gd name="connsiteY11" fmla="*/ 1854 h 10000"/>
              <a:gd name="connsiteX12" fmla="*/ 6229 w 10000"/>
              <a:gd name="connsiteY12" fmla="*/ 2366 h 10000"/>
              <a:gd name="connsiteX13" fmla="*/ 5420 w 10000"/>
              <a:gd name="connsiteY13" fmla="*/ 4110 h 10000"/>
              <a:gd name="connsiteX14" fmla="*/ 5442 w 10000"/>
              <a:gd name="connsiteY14" fmla="*/ 4463 h 10000"/>
              <a:gd name="connsiteX15" fmla="*/ 5317 w 10000"/>
              <a:gd name="connsiteY15" fmla="*/ 4939 h 10000"/>
              <a:gd name="connsiteX16" fmla="*/ 4979 w 10000"/>
              <a:gd name="connsiteY16" fmla="*/ 4829 h 10000"/>
              <a:gd name="connsiteX17" fmla="*/ 4112 w 10000"/>
              <a:gd name="connsiteY17" fmla="*/ 4110 h 10000"/>
              <a:gd name="connsiteX18" fmla="*/ 3266 w 10000"/>
              <a:gd name="connsiteY18" fmla="*/ 4793 h 10000"/>
              <a:gd name="connsiteX19" fmla="*/ 2876 w 10000"/>
              <a:gd name="connsiteY19" fmla="*/ 4915 h 10000"/>
              <a:gd name="connsiteX20" fmla="*/ 2862 w 10000"/>
              <a:gd name="connsiteY20" fmla="*/ 4902 h 10000"/>
              <a:gd name="connsiteX21" fmla="*/ 2714 w 10000"/>
              <a:gd name="connsiteY21" fmla="*/ 4402 h 10000"/>
              <a:gd name="connsiteX22" fmla="*/ 2721 w 10000"/>
              <a:gd name="connsiteY22" fmla="*/ 3951 h 10000"/>
              <a:gd name="connsiteX23" fmla="*/ 1706 w 10000"/>
              <a:gd name="connsiteY23" fmla="*/ 2317 h 10000"/>
              <a:gd name="connsiteX24" fmla="*/ 1706 w 10000"/>
              <a:gd name="connsiteY24" fmla="*/ 2317 h 10000"/>
              <a:gd name="connsiteX25" fmla="*/ 1706 w 10000"/>
              <a:gd name="connsiteY25" fmla="*/ 0 h 10000"/>
              <a:gd name="connsiteX26" fmla="*/ 1619 w 10000"/>
              <a:gd name="connsiteY26" fmla="*/ 0 h 10000"/>
              <a:gd name="connsiteX27" fmla="*/ 1619 w 10000"/>
              <a:gd name="connsiteY27" fmla="*/ 1841 h 10000"/>
              <a:gd name="connsiteX28" fmla="*/ 1369 w 10000"/>
              <a:gd name="connsiteY28" fmla="*/ 2366 h 10000"/>
              <a:gd name="connsiteX29" fmla="*/ 553 w 10000"/>
              <a:gd name="connsiteY29" fmla="*/ 4110 h 10000"/>
              <a:gd name="connsiteX30" fmla="*/ 590 w 10000"/>
              <a:gd name="connsiteY30" fmla="*/ 4598 h 10000"/>
              <a:gd name="connsiteX31" fmla="*/ 443 w 10000"/>
              <a:gd name="connsiteY31" fmla="*/ 4927 h 10000"/>
              <a:gd name="connsiteX32" fmla="*/ 1 w 10000"/>
              <a:gd name="connsiteY32" fmla="*/ 4634 h 10000"/>
              <a:gd name="connsiteX33" fmla="*/ 325 w 10000"/>
              <a:gd name="connsiteY33" fmla="*/ 5720 h 10000"/>
              <a:gd name="connsiteX34" fmla="*/ 451 w 10000"/>
              <a:gd name="connsiteY34" fmla="*/ 5293 h 10000"/>
              <a:gd name="connsiteX35" fmla="*/ 503 w 10000"/>
              <a:gd name="connsiteY35" fmla="*/ 5244 h 10000"/>
              <a:gd name="connsiteX36" fmla="*/ 834 w 10000"/>
              <a:gd name="connsiteY36" fmla="*/ 5329 h 10000"/>
              <a:gd name="connsiteX37" fmla="*/ 1641 w 10000"/>
              <a:gd name="connsiteY37" fmla="*/ 5915 h 10000"/>
              <a:gd name="connsiteX38" fmla="*/ 2444 w 10000"/>
              <a:gd name="connsiteY38" fmla="*/ 5329 h 10000"/>
              <a:gd name="connsiteX39" fmla="*/ 2819 w 10000"/>
              <a:gd name="connsiteY39" fmla="*/ 5244 h 10000"/>
              <a:gd name="connsiteX40" fmla="*/ 2876 w 10000"/>
              <a:gd name="connsiteY40" fmla="*/ 5293 h 10000"/>
              <a:gd name="connsiteX41" fmla="*/ 3030 w 10000"/>
              <a:gd name="connsiteY41" fmla="*/ 5768 h 10000"/>
              <a:gd name="connsiteX42" fmla="*/ 3023 w 10000"/>
              <a:gd name="connsiteY42" fmla="*/ 6037 h 10000"/>
              <a:gd name="connsiteX43" fmla="*/ 3854 w 10000"/>
              <a:gd name="connsiteY43" fmla="*/ 7671 h 10000"/>
              <a:gd name="connsiteX44" fmla="*/ 3994 w 10000"/>
              <a:gd name="connsiteY44" fmla="*/ 7976 h 10000"/>
              <a:gd name="connsiteX45" fmla="*/ 3994 w 10000"/>
              <a:gd name="connsiteY45" fmla="*/ 10000 h 10000"/>
              <a:gd name="connsiteX46" fmla="*/ 4082 w 10000"/>
              <a:gd name="connsiteY46" fmla="*/ 10000 h 10000"/>
              <a:gd name="connsiteX47" fmla="*/ 4082 w 10000"/>
              <a:gd name="connsiteY47" fmla="*/ 7829 h 10000"/>
              <a:gd name="connsiteX48" fmla="*/ 4149 w 10000"/>
              <a:gd name="connsiteY48" fmla="*/ 7720 h 10000"/>
              <a:gd name="connsiteX49" fmla="*/ 5198 w 10000"/>
              <a:gd name="connsiteY49" fmla="*/ 5915 h 10000"/>
              <a:gd name="connsiteX50" fmla="*/ 5192 w 10000"/>
              <a:gd name="connsiteY50" fmla="*/ 5732 h 10000"/>
              <a:gd name="connsiteX51" fmla="*/ 5324 w 10000"/>
              <a:gd name="connsiteY51" fmla="*/ 5305 h 10000"/>
              <a:gd name="connsiteX52" fmla="*/ 5382 w 10000"/>
              <a:gd name="connsiteY52" fmla="*/ 5256 h 10000"/>
              <a:gd name="connsiteX53" fmla="*/ 5707 w 10000"/>
              <a:gd name="connsiteY53" fmla="*/ 5329 h 10000"/>
              <a:gd name="connsiteX54" fmla="*/ 6508 w 10000"/>
              <a:gd name="connsiteY54" fmla="*/ 5915 h 10000"/>
              <a:gd name="connsiteX55" fmla="*/ 7324 w 10000"/>
              <a:gd name="connsiteY55" fmla="*/ 5305 h 10000"/>
              <a:gd name="connsiteX56" fmla="*/ 7669 w 10000"/>
              <a:gd name="connsiteY56" fmla="*/ 5207 h 10000"/>
              <a:gd name="connsiteX57" fmla="*/ 7691 w 10000"/>
              <a:gd name="connsiteY57" fmla="*/ 5232 h 10000"/>
              <a:gd name="connsiteX58" fmla="*/ 7832 w 10000"/>
              <a:gd name="connsiteY58" fmla="*/ 5683 h 10000"/>
              <a:gd name="connsiteX59" fmla="*/ 7832 w 10000"/>
              <a:gd name="connsiteY59" fmla="*/ 6134 h 10000"/>
              <a:gd name="connsiteX60" fmla="*/ 8779 w 10000"/>
              <a:gd name="connsiteY60" fmla="*/ 7707 h 10000"/>
              <a:gd name="connsiteX61" fmla="*/ 8831 w 10000"/>
              <a:gd name="connsiteY61" fmla="*/ 7817 h 10000"/>
              <a:gd name="connsiteX62" fmla="*/ 8831 w 10000"/>
              <a:gd name="connsiteY62" fmla="*/ 10000 h 10000"/>
              <a:gd name="connsiteX63" fmla="*/ 8926 w 10000"/>
              <a:gd name="connsiteY63" fmla="*/ 10000 h 10000"/>
              <a:gd name="connsiteX64" fmla="*/ 8926 w 10000"/>
              <a:gd name="connsiteY64" fmla="*/ 8000 h 10000"/>
              <a:gd name="connsiteX65" fmla="*/ 9081 w 10000"/>
              <a:gd name="connsiteY65" fmla="*/ 7707 h 10000"/>
              <a:gd name="connsiteX66" fmla="*/ 10000 w 10000"/>
              <a:gd name="connsiteY66" fmla="*/ 5854 h 10000"/>
              <a:gd name="connsiteX0" fmla="*/ 9999 w 9999"/>
              <a:gd name="connsiteY0" fmla="*/ 5854 h 10000"/>
              <a:gd name="connsiteX1" fmla="*/ 8954 w 9999"/>
              <a:gd name="connsiteY1" fmla="*/ 4122 h 10000"/>
              <a:gd name="connsiteX2" fmla="*/ 8071 w 9999"/>
              <a:gd name="connsiteY2" fmla="*/ 4768 h 10000"/>
              <a:gd name="connsiteX3" fmla="*/ 7720 w 9999"/>
              <a:gd name="connsiteY3" fmla="*/ 4878 h 10000"/>
              <a:gd name="connsiteX4" fmla="*/ 7711 w 9999"/>
              <a:gd name="connsiteY4" fmla="*/ 4866 h 10000"/>
              <a:gd name="connsiteX5" fmla="*/ 7581 w 9999"/>
              <a:gd name="connsiteY5" fmla="*/ 4415 h 10000"/>
              <a:gd name="connsiteX6" fmla="*/ 7594 w 9999"/>
              <a:gd name="connsiteY6" fmla="*/ 3939 h 10000"/>
              <a:gd name="connsiteX7" fmla="*/ 6580 w 9999"/>
              <a:gd name="connsiteY7" fmla="*/ 2317 h 10000"/>
              <a:gd name="connsiteX8" fmla="*/ 6551 w 9999"/>
              <a:gd name="connsiteY8" fmla="*/ 2317 h 10000"/>
              <a:gd name="connsiteX9" fmla="*/ 6551 w 9999"/>
              <a:gd name="connsiteY9" fmla="*/ 0 h 10000"/>
              <a:gd name="connsiteX10" fmla="*/ 6456 w 9999"/>
              <a:gd name="connsiteY10" fmla="*/ 0 h 10000"/>
              <a:gd name="connsiteX11" fmla="*/ 6456 w 9999"/>
              <a:gd name="connsiteY11" fmla="*/ 1854 h 10000"/>
              <a:gd name="connsiteX12" fmla="*/ 6228 w 9999"/>
              <a:gd name="connsiteY12" fmla="*/ 2366 h 10000"/>
              <a:gd name="connsiteX13" fmla="*/ 5419 w 9999"/>
              <a:gd name="connsiteY13" fmla="*/ 4110 h 10000"/>
              <a:gd name="connsiteX14" fmla="*/ 5441 w 9999"/>
              <a:gd name="connsiteY14" fmla="*/ 4463 h 10000"/>
              <a:gd name="connsiteX15" fmla="*/ 5316 w 9999"/>
              <a:gd name="connsiteY15" fmla="*/ 4939 h 10000"/>
              <a:gd name="connsiteX16" fmla="*/ 4978 w 9999"/>
              <a:gd name="connsiteY16" fmla="*/ 4829 h 10000"/>
              <a:gd name="connsiteX17" fmla="*/ 4111 w 9999"/>
              <a:gd name="connsiteY17" fmla="*/ 4110 h 10000"/>
              <a:gd name="connsiteX18" fmla="*/ 3265 w 9999"/>
              <a:gd name="connsiteY18" fmla="*/ 4793 h 10000"/>
              <a:gd name="connsiteX19" fmla="*/ 2875 w 9999"/>
              <a:gd name="connsiteY19" fmla="*/ 4915 h 10000"/>
              <a:gd name="connsiteX20" fmla="*/ 2861 w 9999"/>
              <a:gd name="connsiteY20" fmla="*/ 4902 h 10000"/>
              <a:gd name="connsiteX21" fmla="*/ 2713 w 9999"/>
              <a:gd name="connsiteY21" fmla="*/ 4402 h 10000"/>
              <a:gd name="connsiteX22" fmla="*/ 2720 w 9999"/>
              <a:gd name="connsiteY22" fmla="*/ 3951 h 10000"/>
              <a:gd name="connsiteX23" fmla="*/ 1705 w 9999"/>
              <a:gd name="connsiteY23" fmla="*/ 2317 h 10000"/>
              <a:gd name="connsiteX24" fmla="*/ 1705 w 9999"/>
              <a:gd name="connsiteY24" fmla="*/ 2317 h 10000"/>
              <a:gd name="connsiteX25" fmla="*/ 1705 w 9999"/>
              <a:gd name="connsiteY25" fmla="*/ 0 h 10000"/>
              <a:gd name="connsiteX26" fmla="*/ 1618 w 9999"/>
              <a:gd name="connsiteY26" fmla="*/ 0 h 10000"/>
              <a:gd name="connsiteX27" fmla="*/ 1618 w 9999"/>
              <a:gd name="connsiteY27" fmla="*/ 1841 h 10000"/>
              <a:gd name="connsiteX28" fmla="*/ 1368 w 9999"/>
              <a:gd name="connsiteY28" fmla="*/ 2366 h 10000"/>
              <a:gd name="connsiteX29" fmla="*/ 552 w 9999"/>
              <a:gd name="connsiteY29" fmla="*/ 4110 h 10000"/>
              <a:gd name="connsiteX30" fmla="*/ 589 w 9999"/>
              <a:gd name="connsiteY30" fmla="*/ 4598 h 10000"/>
              <a:gd name="connsiteX31" fmla="*/ 442 w 9999"/>
              <a:gd name="connsiteY31" fmla="*/ 4927 h 10000"/>
              <a:gd name="connsiteX32" fmla="*/ 0 w 9999"/>
              <a:gd name="connsiteY32" fmla="*/ 4634 h 10000"/>
              <a:gd name="connsiteX33" fmla="*/ 450 w 9999"/>
              <a:gd name="connsiteY33" fmla="*/ 5293 h 10000"/>
              <a:gd name="connsiteX34" fmla="*/ 502 w 9999"/>
              <a:gd name="connsiteY34" fmla="*/ 5244 h 10000"/>
              <a:gd name="connsiteX35" fmla="*/ 833 w 9999"/>
              <a:gd name="connsiteY35" fmla="*/ 5329 h 10000"/>
              <a:gd name="connsiteX36" fmla="*/ 1640 w 9999"/>
              <a:gd name="connsiteY36" fmla="*/ 5915 h 10000"/>
              <a:gd name="connsiteX37" fmla="*/ 2443 w 9999"/>
              <a:gd name="connsiteY37" fmla="*/ 5329 h 10000"/>
              <a:gd name="connsiteX38" fmla="*/ 2818 w 9999"/>
              <a:gd name="connsiteY38" fmla="*/ 5244 h 10000"/>
              <a:gd name="connsiteX39" fmla="*/ 2875 w 9999"/>
              <a:gd name="connsiteY39" fmla="*/ 5293 h 10000"/>
              <a:gd name="connsiteX40" fmla="*/ 3029 w 9999"/>
              <a:gd name="connsiteY40" fmla="*/ 5768 h 10000"/>
              <a:gd name="connsiteX41" fmla="*/ 3022 w 9999"/>
              <a:gd name="connsiteY41" fmla="*/ 6037 h 10000"/>
              <a:gd name="connsiteX42" fmla="*/ 3853 w 9999"/>
              <a:gd name="connsiteY42" fmla="*/ 7671 h 10000"/>
              <a:gd name="connsiteX43" fmla="*/ 3993 w 9999"/>
              <a:gd name="connsiteY43" fmla="*/ 7976 h 10000"/>
              <a:gd name="connsiteX44" fmla="*/ 3993 w 9999"/>
              <a:gd name="connsiteY44" fmla="*/ 10000 h 10000"/>
              <a:gd name="connsiteX45" fmla="*/ 4081 w 9999"/>
              <a:gd name="connsiteY45" fmla="*/ 10000 h 10000"/>
              <a:gd name="connsiteX46" fmla="*/ 4081 w 9999"/>
              <a:gd name="connsiteY46" fmla="*/ 7829 h 10000"/>
              <a:gd name="connsiteX47" fmla="*/ 4148 w 9999"/>
              <a:gd name="connsiteY47" fmla="*/ 7720 h 10000"/>
              <a:gd name="connsiteX48" fmla="*/ 5197 w 9999"/>
              <a:gd name="connsiteY48" fmla="*/ 5915 h 10000"/>
              <a:gd name="connsiteX49" fmla="*/ 5191 w 9999"/>
              <a:gd name="connsiteY49" fmla="*/ 5732 h 10000"/>
              <a:gd name="connsiteX50" fmla="*/ 5323 w 9999"/>
              <a:gd name="connsiteY50" fmla="*/ 5305 h 10000"/>
              <a:gd name="connsiteX51" fmla="*/ 5381 w 9999"/>
              <a:gd name="connsiteY51" fmla="*/ 5256 h 10000"/>
              <a:gd name="connsiteX52" fmla="*/ 5706 w 9999"/>
              <a:gd name="connsiteY52" fmla="*/ 5329 h 10000"/>
              <a:gd name="connsiteX53" fmla="*/ 6507 w 9999"/>
              <a:gd name="connsiteY53" fmla="*/ 5915 h 10000"/>
              <a:gd name="connsiteX54" fmla="*/ 7323 w 9999"/>
              <a:gd name="connsiteY54" fmla="*/ 5305 h 10000"/>
              <a:gd name="connsiteX55" fmla="*/ 7668 w 9999"/>
              <a:gd name="connsiteY55" fmla="*/ 5207 h 10000"/>
              <a:gd name="connsiteX56" fmla="*/ 7690 w 9999"/>
              <a:gd name="connsiteY56" fmla="*/ 5232 h 10000"/>
              <a:gd name="connsiteX57" fmla="*/ 7831 w 9999"/>
              <a:gd name="connsiteY57" fmla="*/ 5683 h 10000"/>
              <a:gd name="connsiteX58" fmla="*/ 7831 w 9999"/>
              <a:gd name="connsiteY58" fmla="*/ 6134 h 10000"/>
              <a:gd name="connsiteX59" fmla="*/ 8778 w 9999"/>
              <a:gd name="connsiteY59" fmla="*/ 7707 h 10000"/>
              <a:gd name="connsiteX60" fmla="*/ 8830 w 9999"/>
              <a:gd name="connsiteY60" fmla="*/ 7817 h 10000"/>
              <a:gd name="connsiteX61" fmla="*/ 8830 w 9999"/>
              <a:gd name="connsiteY61" fmla="*/ 10000 h 10000"/>
              <a:gd name="connsiteX62" fmla="*/ 8925 w 9999"/>
              <a:gd name="connsiteY62" fmla="*/ 10000 h 10000"/>
              <a:gd name="connsiteX63" fmla="*/ 8925 w 9999"/>
              <a:gd name="connsiteY63" fmla="*/ 8000 h 10000"/>
              <a:gd name="connsiteX64" fmla="*/ 9080 w 9999"/>
              <a:gd name="connsiteY64" fmla="*/ 7707 h 10000"/>
              <a:gd name="connsiteX65" fmla="*/ 9999 w 9999"/>
              <a:gd name="connsiteY65" fmla="*/ 5854 h 10000"/>
              <a:gd name="connsiteX0" fmla="*/ 9569 w 9569"/>
              <a:gd name="connsiteY0" fmla="*/ 5854 h 10000"/>
              <a:gd name="connsiteX1" fmla="*/ 8524 w 9569"/>
              <a:gd name="connsiteY1" fmla="*/ 4122 h 10000"/>
              <a:gd name="connsiteX2" fmla="*/ 7641 w 9569"/>
              <a:gd name="connsiteY2" fmla="*/ 4768 h 10000"/>
              <a:gd name="connsiteX3" fmla="*/ 7290 w 9569"/>
              <a:gd name="connsiteY3" fmla="*/ 4878 h 10000"/>
              <a:gd name="connsiteX4" fmla="*/ 7281 w 9569"/>
              <a:gd name="connsiteY4" fmla="*/ 4866 h 10000"/>
              <a:gd name="connsiteX5" fmla="*/ 7151 w 9569"/>
              <a:gd name="connsiteY5" fmla="*/ 4415 h 10000"/>
              <a:gd name="connsiteX6" fmla="*/ 7164 w 9569"/>
              <a:gd name="connsiteY6" fmla="*/ 3939 h 10000"/>
              <a:gd name="connsiteX7" fmla="*/ 6150 w 9569"/>
              <a:gd name="connsiteY7" fmla="*/ 2317 h 10000"/>
              <a:gd name="connsiteX8" fmla="*/ 6121 w 9569"/>
              <a:gd name="connsiteY8" fmla="*/ 2317 h 10000"/>
              <a:gd name="connsiteX9" fmla="*/ 6121 w 9569"/>
              <a:gd name="connsiteY9" fmla="*/ 0 h 10000"/>
              <a:gd name="connsiteX10" fmla="*/ 6026 w 9569"/>
              <a:gd name="connsiteY10" fmla="*/ 0 h 10000"/>
              <a:gd name="connsiteX11" fmla="*/ 6026 w 9569"/>
              <a:gd name="connsiteY11" fmla="*/ 1854 h 10000"/>
              <a:gd name="connsiteX12" fmla="*/ 5798 w 9569"/>
              <a:gd name="connsiteY12" fmla="*/ 2366 h 10000"/>
              <a:gd name="connsiteX13" fmla="*/ 4989 w 9569"/>
              <a:gd name="connsiteY13" fmla="*/ 4110 h 10000"/>
              <a:gd name="connsiteX14" fmla="*/ 5011 w 9569"/>
              <a:gd name="connsiteY14" fmla="*/ 4463 h 10000"/>
              <a:gd name="connsiteX15" fmla="*/ 4886 w 9569"/>
              <a:gd name="connsiteY15" fmla="*/ 4939 h 10000"/>
              <a:gd name="connsiteX16" fmla="*/ 4547 w 9569"/>
              <a:gd name="connsiteY16" fmla="*/ 4829 h 10000"/>
              <a:gd name="connsiteX17" fmla="*/ 3680 w 9569"/>
              <a:gd name="connsiteY17" fmla="*/ 4110 h 10000"/>
              <a:gd name="connsiteX18" fmla="*/ 2834 w 9569"/>
              <a:gd name="connsiteY18" fmla="*/ 4793 h 10000"/>
              <a:gd name="connsiteX19" fmla="*/ 2444 w 9569"/>
              <a:gd name="connsiteY19" fmla="*/ 4915 h 10000"/>
              <a:gd name="connsiteX20" fmla="*/ 2430 w 9569"/>
              <a:gd name="connsiteY20" fmla="*/ 4902 h 10000"/>
              <a:gd name="connsiteX21" fmla="*/ 2282 w 9569"/>
              <a:gd name="connsiteY21" fmla="*/ 4402 h 10000"/>
              <a:gd name="connsiteX22" fmla="*/ 2289 w 9569"/>
              <a:gd name="connsiteY22" fmla="*/ 3951 h 10000"/>
              <a:gd name="connsiteX23" fmla="*/ 1274 w 9569"/>
              <a:gd name="connsiteY23" fmla="*/ 2317 h 10000"/>
              <a:gd name="connsiteX24" fmla="*/ 1274 w 9569"/>
              <a:gd name="connsiteY24" fmla="*/ 2317 h 10000"/>
              <a:gd name="connsiteX25" fmla="*/ 1274 w 9569"/>
              <a:gd name="connsiteY25" fmla="*/ 0 h 10000"/>
              <a:gd name="connsiteX26" fmla="*/ 1187 w 9569"/>
              <a:gd name="connsiteY26" fmla="*/ 0 h 10000"/>
              <a:gd name="connsiteX27" fmla="*/ 1187 w 9569"/>
              <a:gd name="connsiteY27" fmla="*/ 1841 h 10000"/>
              <a:gd name="connsiteX28" fmla="*/ 937 w 9569"/>
              <a:gd name="connsiteY28" fmla="*/ 2366 h 10000"/>
              <a:gd name="connsiteX29" fmla="*/ 121 w 9569"/>
              <a:gd name="connsiteY29" fmla="*/ 4110 h 10000"/>
              <a:gd name="connsiteX30" fmla="*/ 158 w 9569"/>
              <a:gd name="connsiteY30" fmla="*/ 4598 h 10000"/>
              <a:gd name="connsiteX31" fmla="*/ 11 w 9569"/>
              <a:gd name="connsiteY31" fmla="*/ 4927 h 10000"/>
              <a:gd name="connsiteX32" fmla="*/ 19 w 9569"/>
              <a:gd name="connsiteY32" fmla="*/ 5293 h 10000"/>
              <a:gd name="connsiteX33" fmla="*/ 71 w 9569"/>
              <a:gd name="connsiteY33" fmla="*/ 5244 h 10000"/>
              <a:gd name="connsiteX34" fmla="*/ 402 w 9569"/>
              <a:gd name="connsiteY34" fmla="*/ 5329 h 10000"/>
              <a:gd name="connsiteX35" fmla="*/ 1209 w 9569"/>
              <a:gd name="connsiteY35" fmla="*/ 5915 h 10000"/>
              <a:gd name="connsiteX36" fmla="*/ 2012 w 9569"/>
              <a:gd name="connsiteY36" fmla="*/ 5329 h 10000"/>
              <a:gd name="connsiteX37" fmla="*/ 2387 w 9569"/>
              <a:gd name="connsiteY37" fmla="*/ 5244 h 10000"/>
              <a:gd name="connsiteX38" fmla="*/ 2444 w 9569"/>
              <a:gd name="connsiteY38" fmla="*/ 5293 h 10000"/>
              <a:gd name="connsiteX39" fmla="*/ 2598 w 9569"/>
              <a:gd name="connsiteY39" fmla="*/ 5768 h 10000"/>
              <a:gd name="connsiteX40" fmla="*/ 2591 w 9569"/>
              <a:gd name="connsiteY40" fmla="*/ 6037 h 10000"/>
              <a:gd name="connsiteX41" fmla="*/ 3422 w 9569"/>
              <a:gd name="connsiteY41" fmla="*/ 7671 h 10000"/>
              <a:gd name="connsiteX42" fmla="*/ 3562 w 9569"/>
              <a:gd name="connsiteY42" fmla="*/ 7976 h 10000"/>
              <a:gd name="connsiteX43" fmla="*/ 3562 w 9569"/>
              <a:gd name="connsiteY43" fmla="*/ 10000 h 10000"/>
              <a:gd name="connsiteX44" fmla="*/ 3650 w 9569"/>
              <a:gd name="connsiteY44" fmla="*/ 10000 h 10000"/>
              <a:gd name="connsiteX45" fmla="*/ 3650 w 9569"/>
              <a:gd name="connsiteY45" fmla="*/ 7829 h 10000"/>
              <a:gd name="connsiteX46" fmla="*/ 3717 w 9569"/>
              <a:gd name="connsiteY46" fmla="*/ 7720 h 10000"/>
              <a:gd name="connsiteX47" fmla="*/ 4767 w 9569"/>
              <a:gd name="connsiteY47" fmla="*/ 5915 h 10000"/>
              <a:gd name="connsiteX48" fmla="*/ 4761 w 9569"/>
              <a:gd name="connsiteY48" fmla="*/ 5732 h 10000"/>
              <a:gd name="connsiteX49" fmla="*/ 4893 w 9569"/>
              <a:gd name="connsiteY49" fmla="*/ 5305 h 10000"/>
              <a:gd name="connsiteX50" fmla="*/ 4951 w 9569"/>
              <a:gd name="connsiteY50" fmla="*/ 5256 h 10000"/>
              <a:gd name="connsiteX51" fmla="*/ 5276 w 9569"/>
              <a:gd name="connsiteY51" fmla="*/ 5329 h 10000"/>
              <a:gd name="connsiteX52" fmla="*/ 6077 w 9569"/>
              <a:gd name="connsiteY52" fmla="*/ 5915 h 10000"/>
              <a:gd name="connsiteX53" fmla="*/ 6893 w 9569"/>
              <a:gd name="connsiteY53" fmla="*/ 5305 h 10000"/>
              <a:gd name="connsiteX54" fmla="*/ 7238 w 9569"/>
              <a:gd name="connsiteY54" fmla="*/ 5207 h 10000"/>
              <a:gd name="connsiteX55" fmla="*/ 7260 w 9569"/>
              <a:gd name="connsiteY55" fmla="*/ 5232 h 10000"/>
              <a:gd name="connsiteX56" fmla="*/ 7401 w 9569"/>
              <a:gd name="connsiteY56" fmla="*/ 5683 h 10000"/>
              <a:gd name="connsiteX57" fmla="*/ 7401 w 9569"/>
              <a:gd name="connsiteY57" fmla="*/ 6134 h 10000"/>
              <a:gd name="connsiteX58" fmla="*/ 8348 w 9569"/>
              <a:gd name="connsiteY58" fmla="*/ 7707 h 10000"/>
              <a:gd name="connsiteX59" fmla="*/ 8400 w 9569"/>
              <a:gd name="connsiteY59" fmla="*/ 7817 h 10000"/>
              <a:gd name="connsiteX60" fmla="*/ 8400 w 9569"/>
              <a:gd name="connsiteY60" fmla="*/ 10000 h 10000"/>
              <a:gd name="connsiteX61" fmla="*/ 8495 w 9569"/>
              <a:gd name="connsiteY61" fmla="*/ 10000 h 10000"/>
              <a:gd name="connsiteX62" fmla="*/ 8495 w 9569"/>
              <a:gd name="connsiteY62" fmla="*/ 8000 h 10000"/>
              <a:gd name="connsiteX63" fmla="*/ 8650 w 9569"/>
              <a:gd name="connsiteY63" fmla="*/ 7707 h 10000"/>
              <a:gd name="connsiteX64" fmla="*/ 9569 w 9569"/>
              <a:gd name="connsiteY64" fmla="*/ 5854 h 10000"/>
              <a:gd name="connsiteX0" fmla="*/ 10019 w 10019"/>
              <a:gd name="connsiteY0" fmla="*/ 5854 h 10000"/>
              <a:gd name="connsiteX1" fmla="*/ 8927 w 10019"/>
              <a:gd name="connsiteY1" fmla="*/ 4122 h 10000"/>
              <a:gd name="connsiteX2" fmla="*/ 8004 w 10019"/>
              <a:gd name="connsiteY2" fmla="*/ 4768 h 10000"/>
              <a:gd name="connsiteX3" fmla="*/ 7637 w 10019"/>
              <a:gd name="connsiteY3" fmla="*/ 4878 h 10000"/>
              <a:gd name="connsiteX4" fmla="*/ 7628 w 10019"/>
              <a:gd name="connsiteY4" fmla="*/ 4866 h 10000"/>
              <a:gd name="connsiteX5" fmla="*/ 7492 w 10019"/>
              <a:gd name="connsiteY5" fmla="*/ 4415 h 10000"/>
              <a:gd name="connsiteX6" fmla="*/ 7506 w 10019"/>
              <a:gd name="connsiteY6" fmla="*/ 3939 h 10000"/>
              <a:gd name="connsiteX7" fmla="*/ 6446 w 10019"/>
              <a:gd name="connsiteY7" fmla="*/ 2317 h 10000"/>
              <a:gd name="connsiteX8" fmla="*/ 6416 w 10019"/>
              <a:gd name="connsiteY8" fmla="*/ 2317 h 10000"/>
              <a:gd name="connsiteX9" fmla="*/ 6416 w 10019"/>
              <a:gd name="connsiteY9" fmla="*/ 0 h 10000"/>
              <a:gd name="connsiteX10" fmla="*/ 6316 w 10019"/>
              <a:gd name="connsiteY10" fmla="*/ 0 h 10000"/>
              <a:gd name="connsiteX11" fmla="*/ 6316 w 10019"/>
              <a:gd name="connsiteY11" fmla="*/ 1854 h 10000"/>
              <a:gd name="connsiteX12" fmla="*/ 6078 w 10019"/>
              <a:gd name="connsiteY12" fmla="*/ 2366 h 10000"/>
              <a:gd name="connsiteX13" fmla="*/ 5233 w 10019"/>
              <a:gd name="connsiteY13" fmla="*/ 4110 h 10000"/>
              <a:gd name="connsiteX14" fmla="*/ 5256 w 10019"/>
              <a:gd name="connsiteY14" fmla="*/ 4463 h 10000"/>
              <a:gd name="connsiteX15" fmla="*/ 5125 w 10019"/>
              <a:gd name="connsiteY15" fmla="*/ 4939 h 10000"/>
              <a:gd name="connsiteX16" fmla="*/ 4771 w 10019"/>
              <a:gd name="connsiteY16" fmla="*/ 4829 h 10000"/>
              <a:gd name="connsiteX17" fmla="*/ 3865 w 10019"/>
              <a:gd name="connsiteY17" fmla="*/ 4110 h 10000"/>
              <a:gd name="connsiteX18" fmla="*/ 2981 w 10019"/>
              <a:gd name="connsiteY18" fmla="*/ 4793 h 10000"/>
              <a:gd name="connsiteX19" fmla="*/ 2573 w 10019"/>
              <a:gd name="connsiteY19" fmla="*/ 4915 h 10000"/>
              <a:gd name="connsiteX20" fmla="*/ 2558 w 10019"/>
              <a:gd name="connsiteY20" fmla="*/ 4902 h 10000"/>
              <a:gd name="connsiteX21" fmla="*/ 2404 w 10019"/>
              <a:gd name="connsiteY21" fmla="*/ 4402 h 10000"/>
              <a:gd name="connsiteX22" fmla="*/ 2411 w 10019"/>
              <a:gd name="connsiteY22" fmla="*/ 3951 h 10000"/>
              <a:gd name="connsiteX23" fmla="*/ 1350 w 10019"/>
              <a:gd name="connsiteY23" fmla="*/ 2317 h 10000"/>
              <a:gd name="connsiteX24" fmla="*/ 1350 w 10019"/>
              <a:gd name="connsiteY24" fmla="*/ 2317 h 10000"/>
              <a:gd name="connsiteX25" fmla="*/ 1350 w 10019"/>
              <a:gd name="connsiteY25" fmla="*/ 0 h 10000"/>
              <a:gd name="connsiteX26" fmla="*/ 1259 w 10019"/>
              <a:gd name="connsiteY26" fmla="*/ 0 h 10000"/>
              <a:gd name="connsiteX27" fmla="*/ 1259 w 10019"/>
              <a:gd name="connsiteY27" fmla="*/ 1841 h 10000"/>
              <a:gd name="connsiteX28" fmla="*/ 998 w 10019"/>
              <a:gd name="connsiteY28" fmla="*/ 2366 h 10000"/>
              <a:gd name="connsiteX29" fmla="*/ 145 w 10019"/>
              <a:gd name="connsiteY29" fmla="*/ 4110 h 10000"/>
              <a:gd name="connsiteX30" fmla="*/ 184 w 10019"/>
              <a:gd name="connsiteY30" fmla="*/ 4598 h 10000"/>
              <a:gd name="connsiteX31" fmla="*/ 30 w 10019"/>
              <a:gd name="connsiteY31" fmla="*/ 4927 h 10000"/>
              <a:gd name="connsiteX32" fmla="*/ 39 w 10019"/>
              <a:gd name="connsiteY32" fmla="*/ 5293 h 10000"/>
              <a:gd name="connsiteX33" fmla="*/ 439 w 10019"/>
              <a:gd name="connsiteY33" fmla="*/ 5329 h 10000"/>
              <a:gd name="connsiteX34" fmla="*/ 1282 w 10019"/>
              <a:gd name="connsiteY34" fmla="*/ 5915 h 10000"/>
              <a:gd name="connsiteX35" fmla="*/ 2122 w 10019"/>
              <a:gd name="connsiteY35" fmla="*/ 5329 h 10000"/>
              <a:gd name="connsiteX36" fmla="*/ 2514 w 10019"/>
              <a:gd name="connsiteY36" fmla="*/ 5244 h 10000"/>
              <a:gd name="connsiteX37" fmla="*/ 2573 w 10019"/>
              <a:gd name="connsiteY37" fmla="*/ 5293 h 10000"/>
              <a:gd name="connsiteX38" fmla="*/ 2734 w 10019"/>
              <a:gd name="connsiteY38" fmla="*/ 5768 h 10000"/>
              <a:gd name="connsiteX39" fmla="*/ 2727 w 10019"/>
              <a:gd name="connsiteY39" fmla="*/ 6037 h 10000"/>
              <a:gd name="connsiteX40" fmla="*/ 3595 w 10019"/>
              <a:gd name="connsiteY40" fmla="*/ 7671 h 10000"/>
              <a:gd name="connsiteX41" fmla="*/ 3741 w 10019"/>
              <a:gd name="connsiteY41" fmla="*/ 7976 h 10000"/>
              <a:gd name="connsiteX42" fmla="*/ 3741 w 10019"/>
              <a:gd name="connsiteY42" fmla="*/ 10000 h 10000"/>
              <a:gd name="connsiteX43" fmla="*/ 3833 w 10019"/>
              <a:gd name="connsiteY43" fmla="*/ 10000 h 10000"/>
              <a:gd name="connsiteX44" fmla="*/ 3833 w 10019"/>
              <a:gd name="connsiteY44" fmla="*/ 7829 h 10000"/>
              <a:gd name="connsiteX45" fmla="*/ 3903 w 10019"/>
              <a:gd name="connsiteY45" fmla="*/ 7720 h 10000"/>
              <a:gd name="connsiteX46" fmla="*/ 5001 w 10019"/>
              <a:gd name="connsiteY46" fmla="*/ 5915 h 10000"/>
              <a:gd name="connsiteX47" fmla="*/ 4994 w 10019"/>
              <a:gd name="connsiteY47" fmla="*/ 5732 h 10000"/>
              <a:gd name="connsiteX48" fmla="*/ 5132 w 10019"/>
              <a:gd name="connsiteY48" fmla="*/ 5305 h 10000"/>
              <a:gd name="connsiteX49" fmla="*/ 5193 w 10019"/>
              <a:gd name="connsiteY49" fmla="*/ 5256 h 10000"/>
              <a:gd name="connsiteX50" fmla="*/ 5533 w 10019"/>
              <a:gd name="connsiteY50" fmla="*/ 5329 h 10000"/>
              <a:gd name="connsiteX51" fmla="*/ 6370 w 10019"/>
              <a:gd name="connsiteY51" fmla="*/ 5915 h 10000"/>
              <a:gd name="connsiteX52" fmla="*/ 7222 w 10019"/>
              <a:gd name="connsiteY52" fmla="*/ 5305 h 10000"/>
              <a:gd name="connsiteX53" fmla="*/ 7583 w 10019"/>
              <a:gd name="connsiteY53" fmla="*/ 5207 h 10000"/>
              <a:gd name="connsiteX54" fmla="*/ 7606 w 10019"/>
              <a:gd name="connsiteY54" fmla="*/ 5232 h 10000"/>
              <a:gd name="connsiteX55" fmla="*/ 7753 w 10019"/>
              <a:gd name="connsiteY55" fmla="*/ 5683 h 10000"/>
              <a:gd name="connsiteX56" fmla="*/ 7753 w 10019"/>
              <a:gd name="connsiteY56" fmla="*/ 6134 h 10000"/>
              <a:gd name="connsiteX57" fmla="*/ 8743 w 10019"/>
              <a:gd name="connsiteY57" fmla="*/ 7707 h 10000"/>
              <a:gd name="connsiteX58" fmla="*/ 8797 w 10019"/>
              <a:gd name="connsiteY58" fmla="*/ 7817 h 10000"/>
              <a:gd name="connsiteX59" fmla="*/ 8797 w 10019"/>
              <a:gd name="connsiteY59" fmla="*/ 10000 h 10000"/>
              <a:gd name="connsiteX60" fmla="*/ 8897 w 10019"/>
              <a:gd name="connsiteY60" fmla="*/ 10000 h 10000"/>
              <a:gd name="connsiteX61" fmla="*/ 8897 w 10019"/>
              <a:gd name="connsiteY61" fmla="*/ 8000 h 10000"/>
              <a:gd name="connsiteX62" fmla="*/ 9059 w 10019"/>
              <a:gd name="connsiteY62" fmla="*/ 7707 h 10000"/>
              <a:gd name="connsiteX63" fmla="*/ 10019 w 10019"/>
              <a:gd name="connsiteY63" fmla="*/ 5854 h 10000"/>
              <a:gd name="connsiteX0" fmla="*/ 9987 w 9987"/>
              <a:gd name="connsiteY0" fmla="*/ 5854 h 10000"/>
              <a:gd name="connsiteX1" fmla="*/ 8895 w 9987"/>
              <a:gd name="connsiteY1" fmla="*/ 4122 h 10000"/>
              <a:gd name="connsiteX2" fmla="*/ 7972 w 9987"/>
              <a:gd name="connsiteY2" fmla="*/ 4768 h 10000"/>
              <a:gd name="connsiteX3" fmla="*/ 7605 w 9987"/>
              <a:gd name="connsiteY3" fmla="*/ 4878 h 10000"/>
              <a:gd name="connsiteX4" fmla="*/ 7596 w 9987"/>
              <a:gd name="connsiteY4" fmla="*/ 4866 h 10000"/>
              <a:gd name="connsiteX5" fmla="*/ 7460 w 9987"/>
              <a:gd name="connsiteY5" fmla="*/ 4415 h 10000"/>
              <a:gd name="connsiteX6" fmla="*/ 7474 w 9987"/>
              <a:gd name="connsiteY6" fmla="*/ 3939 h 10000"/>
              <a:gd name="connsiteX7" fmla="*/ 6414 w 9987"/>
              <a:gd name="connsiteY7" fmla="*/ 2317 h 10000"/>
              <a:gd name="connsiteX8" fmla="*/ 6384 w 9987"/>
              <a:gd name="connsiteY8" fmla="*/ 2317 h 10000"/>
              <a:gd name="connsiteX9" fmla="*/ 6384 w 9987"/>
              <a:gd name="connsiteY9" fmla="*/ 0 h 10000"/>
              <a:gd name="connsiteX10" fmla="*/ 6284 w 9987"/>
              <a:gd name="connsiteY10" fmla="*/ 0 h 10000"/>
              <a:gd name="connsiteX11" fmla="*/ 6284 w 9987"/>
              <a:gd name="connsiteY11" fmla="*/ 1854 h 10000"/>
              <a:gd name="connsiteX12" fmla="*/ 6046 w 9987"/>
              <a:gd name="connsiteY12" fmla="*/ 2366 h 10000"/>
              <a:gd name="connsiteX13" fmla="*/ 5201 w 9987"/>
              <a:gd name="connsiteY13" fmla="*/ 4110 h 10000"/>
              <a:gd name="connsiteX14" fmla="*/ 5224 w 9987"/>
              <a:gd name="connsiteY14" fmla="*/ 4463 h 10000"/>
              <a:gd name="connsiteX15" fmla="*/ 5093 w 9987"/>
              <a:gd name="connsiteY15" fmla="*/ 4939 h 10000"/>
              <a:gd name="connsiteX16" fmla="*/ 4739 w 9987"/>
              <a:gd name="connsiteY16" fmla="*/ 4829 h 10000"/>
              <a:gd name="connsiteX17" fmla="*/ 3833 w 9987"/>
              <a:gd name="connsiteY17" fmla="*/ 4110 h 10000"/>
              <a:gd name="connsiteX18" fmla="*/ 2949 w 9987"/>
              <a:gd name="connsiteY18" fmla="*/ 4793 h 10000"/>
              <a:gd name="connsiteX19" fmla="*/ 2541 w 9987"/>
              <a:gd name="connsiteY19" fmla="*/ 4915 h 10000"/>
              <a:gd name="connsiteX20" fmla="*/ 2526 w 9987"/>
              <a:gd name="connsiteY20" fmla="*/ 4902 h 10000"/>
              <a:gd name="connsiteX21" fmla="*/ 2372 w 9987"/>
              <a:gd name="connsiteY21" fmla="*/ 4402 h 10000"/>
              <a:gd name="connsiteX22" fmla="*/ 2379 w 9987"/>
              <a:gd name="connsiteY22" fmla="*/ 3951 h 10000"/>
              <a:gd name="connsiteX23" fmla="*/ 1318 w 9987"/>
              <a:gd name="connsiteY23" fmla="*/ 2317 h 10000"/>
              <a:gd name="connsiteX24" fmla="*/ 1318 w 9987"/>
              <a:gd name="connsiteY24" fmla="*/ 2317 h 10000"/>
              <a:gd name="connsiteX25" fmla="*/ 1318 w 9987"/>
              <a:gd name="connsiteY25" fmla="*/ 0 h 10000"/>
              <a:gd name="connsiteX26" fmla="*/ 1227 w 9987"/>
              <a:gd name="connsiteY26" fmla="*/ 0 h 10000"/>
              <a:gd name="connsiteX27" fmla="*/ 1227 w 9987"/>
              <a:gd name="connsiteY27" fmla="*/ 1841 h 10000"/>
              <a:gd name="connsiteX28" fmla="*/ 966 w 9987"/>
              <a:gd name="connsiteY28" fmla="*/ 2366 h 10000"/>
              <a:gd name="connsiteX29" fmla="*/ 113 w 9987"/>
              <a:gd name="connsiteY29" fmla="*/ 4110 h 10000"/>
              <a:gd name="connsiteX30" fmla="*/ 152 w 9987"/>
              <a:gd name="connsiteY30" fmla="*/ 4598 h 10000"/>
              <a:gd name="connsiteX31" fmla="*/ 7 w 9987"/>
              <a:gd name="connsiteY31" fmla="*/ 5293 h 10000"/>
              <a:gd name="connsiteX32" fmla="*/ 407 w 9987"/>
              <a:gd name="connsiteY32" fmla="*/ 5329 h 10000"/>
              <a:gd name="connsiteX33" fmla="*/ 1250 w 9987"/>
              <a:gd name="connsiteY33" fmla="*/ 5915 h 10000"/>
              <a:gd name="connsiteX34" fmla="*/ 2090 w 9987"/>
              <a:gd name="connsiteY34" fmla="*/ 5329 h 10000"/>
              <a:gd name="connsiteX35" fmla="*/ 2482 w 9987"/>
              <a:gd name="connsiteY35" fmla="*/ 5244 h 10000"/>
              <a:gd name="connsiteX36" fmla="*/ 2541 w 9987"/>
              <a:gd name="connsiteY36" fmla="*/ 5293 h 10000"/>
              <a:gd name="connsiteX37" fmla="*/ 2702 w 9987"/>
              <a:gd name="connsiteY37" fmla="*/ 5768 h 10000"/>
              <a:gd name="connsiteX38" fmla="*/ 2695 w 9987"/>
              <a:gd name="connsiteY38" fmla="*/ 6037 h 10000"/>
              <a:gd name="connsiteX39" fmla="*/ 3563 w 9987"/>
              <a:gd name="connsiteY39" fmla="*/ 7671 h 10000"/>
              <a:gd name="connsiteX40" fmla="*/ 3709 w 9987"/>
              <a:gd name="connsiteY40" fmla="*/ 7976 h 10000"/>
              <a:gd name="connsiteX41" fmla="*/ 3709 w 9987"/>
              <a:gd name="connsiteY41" fmla="*/ 10000 h 10000"/>
              <a:gd name="connsiteX42" fmla="*/ 3801 w 9987"/>
              <a:gd name="connsiteY42" fmla="*/ 10000 h 10000"/>
              <a:gd name="connsiteX43" fmla="*/ 3801 w 9987"/>
              <a:gd name="connsiteY43" fmla="*/ 7829 h 10000"/>
              <a:gd name="connsiteX44" fmla="*/ 3871 w 9987"/>
              <a:gd name="connsiteY44" fmla="*/ 7720 h 10000"/>
              <a:gd name="connsiteX45" fmla="*/ 4969 w 9987"/>
              <a:gd name="connsiteY45" fmla="*/ 5915 h 10000"/>
              <a:gd name="connsiteX46" fmla="*/ 4962 w 9987"/>
              <a:gd name="connsiteY46" fmla="*/ 5732 h 10000"/>
              <a:gd name="connsiteX47" fmla="*/ 5100 w 9987"/>
              <a:gd name="connsiteY47" fmla="*/ 5305 h 10000"/>
              <a:gd name="connsiteX48" fmla="*/ 5161 w 9987"/>
              <a:gd name="connsiteY48" fmla="*/ 5256 h 10000"/>
              <a:gd name="connsiteX49" fmla="*/ 5501 w 9987"/>
              <a:gd name="connsiteY49" fmla="*/ 5329 h 10000"/>
              <a:gd name="connsiteX50" fmla="*/ 6338 w 9987"/>
              <a:gd name="connsiteY50" fmla="*/ 5915 h 10000"/>
              <a:gd name="connsiteX51" fmla="*/ 7190 w 9987"/>
              <a:gd name="connsiteY51" fmla="*/ 5305 h 10000"/>
              <a:gd name="connsiteX52" fmla="*/ 7551 w 9987"/>
              <a:gd name="connsiteY52" fmla="*/ 5207 h 10000"/>
              <a:gd name="connsiteX53" fmla="*/ 7574 w 9987"/>
              <a:gd name="connsiteY53" fmla="*/ 5232 h 10000"/>
              <a:gd name="connsiteX54" fmla="*/ 7721 w 9987"/>
              <a:gd name="connsiteY54" fmla="*/ 5683 h 10000"/>
              <a:gd name="connsiteX55" fmla="*/ 7721 w 9987"/>
              <a:gd name="connsiteY55" fmla="*/ 6134 h 10000"/>
              <a:gd name="connsiteX56" fmla="*/ 8711 w 9987"/>
              <a:gd name="connsiteY56" fmla="*/ 7707 h 10000"/>
              <a:gd name="connsiteX57" fmla="*/ 8765 w 9987"/>
              <a:gd name="connsiteY57" fmla="*/ 7817 h 10000"/>
              <a:gd name="connsiteX58" fmla="*/ 8765 w 9987"/>
              <a:gd name="connsiteY58" fmla="*/ 10000 h 10000"/>
              <a:gd name="connsiteX59" fmla="*/ 8865 w 9987"/>
              <a:gd name="connsiteY59" fmla="*/ 10000 h 10000"/>
              <a:gd name="connsiteX60" fmla="*/ 8865 w 9987"/>
              <a:gd name="connsiteY60" fmla="*/ 8000 h 10000"/>
              <a:gd name="connsiteX61" fmla="*/ 9027 w 9987"/>
              <a:gd name="connsiteY61" fmla="*/ 7707 h 10000"/>
              <a:gd name="connsiteX62" fmla="*/ 9987 w 9987"/>
              <a:gd name="connsiteY62" fmla="*/ 5854 h 10000"/>
              <a:gd name="connsiteX0" fmla="*/ 9887 w 9887"/>
              <a:gd name="connsiteY0" fmla="*/ 5854 h 10000"/>
              <a:gd name="connsiteX1" fmla="*/ 8794 w 9887"/>
              <a:gd name="connsiteY1" fmla="*/ 4122 h 10000"/>
              <a:gd name="connsiteX2" fmla="*/ 7869 w 9887"/>
              <a:gd name="connsiteY2" fmla="*/ 4768 h 10000"/>
              <a:gd name="connsiteX3" fmla="*/ 7502 w 9887"/>
              <a:gd name="connsiteY3" fmla="*/ 4878 h 10000"/>
              <a:gd name="connsiteX4" fmla="*/ 7493 w 9887"/>
              <a:gd name="connsiteY4" fmla="*/ 4866 h 10000"/>
              <a:gd name="connsiteX5" fmla="*/ 7357 w 9887"/>
              <a:gd name="connsiteY5" fmla="*/ 4415 h 10000"/>
              <a:gd name="connsiteX6" fmla="*/ 7371 w 9887"/>
              <a:gd name="connsiteY6" fmla="*/ 3939 h 10000"/>
              <a:gd name="connsiteX7" fmla="*/ 6309 w 9887"/>
              <a:gd name="connsiteY7" fmla="*/ 2317 h 10000"/>
              <a:gd name="connsiteX8" fmla="*/ 6279 w 9887"/>
              <a:gd name="connsiteY8" fmla="*/ 2317 h 10000"/>
              <a:gd name="connsiteX9" fmla="*/ 6279 w 9887"/>
              <a:gd name="connsiteY9" fmla="*/ 0 h 10000"/>
              <a:gd name="connsiteX10" fmla="*/ 6179 w 9887"/>
              <a:gd name="connsiteY10" fmla="*/ 0 h 10000"/>
              <a:gd name="connsiteX11" fmla="*/ 6179 w 9887"/>
              <a:gd name="connsiteY11" fmla="*/ 1854 h 10000"/>
              <a:gd name="connsiteX12" fmla="*/ 5941 w 9887"/>
              <a:gd name="connsiteY12" fmla="*/ 2366 h 10000"/>
              <a:gd name="connsiteX13" fmla="*/ 5095 w 9887"/>
              <a:gd name="connsiteY13" fmla="*/ 4110 h 10000"/>
              <a:gd name="connsiteX14" fmla="*/ 5118 w 9887"/>
              <a:gd name="connsiteY14" fmla="*/ 4463 h 10000"/>
              <a:gd name="connsiteX15" fmla="*/ 4987 w 9887"/>
              <a:gd name="connsiteY15" fmla="*/ 4939 h 10000"/>
              <a:gd name="connsiteX16" fmla="*/ 4632 w 9887"/>
              <a:gd name="connsiteY16" fmla="*/ 4829 h 10000"/>
              <a:gd name="connsiteX17" fmla="*/ 3725 w 9887"/>
              <a:gd name="connsiteY17" fmla="*/ 4110 h 10000"/>
              <a:gd name="connsiteX18" fmla="*/ 2840 w 9887"/>
              <a:gd name="connsiteY18" fmla="*/ 4793 h 10000"/>
              <a:gd name="connsiteX19" fmla="*/ 2431 w 9887"/>
              <a:gd name="connsiteY19" fmla="*/ 4915 h 10000"/>
              <a:gd name="connsiteX20" fmla="*/ 2416 w 9887"/>
              <a:gd name="connsiteY20" fmla="*/ 4902 h 10000"/>
              <a:gd name="connsiteX21" fmla="*/ 2262 w 9887"/>
              <a:gd name="connsiteY21" fmla="*/ 4402 h 10000"/>
              <a:gd name="connsiteX22" fmla="*/ 2269 w 9887"/>
              <a:gd name="connsiteY22" fmla="*/ 3951 h 10000"/>
              <a:gd name="connsiteX23" fmla="*/ 1207 w 9887"/>
              <a:gd name="connsiteY23" fmla="*/ 2317 h 10000"/>
              <a:gd name="connsiteX24" fmla="*/ 1207 w 9887"/>
              <a:gd name="connsiteY24" fmla="*/ 2317 h 10000"/>
              <a:gd name="connsiteX25" fmla="*/ 1207 w 9887"/>
              <a:gd name="connsiteY25" fmla="*/ 0 h 10000"/>
              <a:gd name="connsiteX26" fmla="*/ 1116 w 9887"/>
              <a:gd name="connsiteY26" fmla="*/ 0 h 10000"/>
              <a:gd name="connsiteX27" fmla="*/ 1116 w 9887"/>
              <a:gd name="connsiteY27" fmla="*/ 1841 h 10000"/>
              <a:gd name="connsiteX28" fmla="*/ 854 w 9887"/>
              <a:gd name="connsiteY28" fmla="*/ 2366 h 10000"/>
              <a:gd name="connsiteX29" fmla="*/ 0 w 9887"/>
              <a:gd name="connsiteY29" fmla="*/ 4110 h 10000"/>
              <a:gd name="connsiteX30" fmla="*/ 39 w 9887"/>
              <a:gd name="connsiteY30" fmla="*/ 4598 h 10000"/>
              <a:gd name="connsiteX31" fmla="*/ 295 w 9887"/>
              <a:gd name="connsiteY31" fmla="*/ 5329 h 10000"/>
              <a:gd name="connsiteX32" fmla="*/ 1139 w 9887"/>
              <a:gd name="connsiteY32" fmla="*/ 5915 h 10000"/>
              <a:gd name="connsiteX33" fmla="*/ 1980 w 9887"/>
              <a:gd name="connsiteY33" fmla="*/ 5329 h 10000"/>
              <a:gd name="connsiteX34" fmla="*/ 2372 w 9887"/>
              <a:gd name="connsiteY34" fmla="*/ 5244 h 10000"/>
              <a:gd name="connsiteX35" fmla="*/ 2431 w 9887"/>
              <a:gd name="connsiteY35" fmla="*/ 5293 h 10000"/>
              <a:gd name="connsiteX36" fmla="*/ 2593 w 9887"/>
              <a:gd name="connsiteY36" fmla="*/ 5768 h 10000"/>
              <a:gd name="connsiteX37" fmla="*/ 2586 w 9887"/>
              <a:gd name="connsiteY37" fmla="*/ 6037 h 10000"/>
              <a:gd name="connsiteX38" fmla="*/ 3455 w 9887"/>
              <a:gd name="connsiteY38" fmla="*/ 7671 h 10000"/>
              <a:gd name="connsiteX39" fmla="*/ 3601 w 9887"/>
              <a:gd name="connsiteY39" fmla="*/ 7976 h 10000"/>
              <a:gd name="connsiteX40" fmla="*/ 3601 w 9887"/>
              <a:gd name="connsiteY40" fmla="*/ 10000 h 10000"/>
              <a:gd name="connsiteX41" fmla="*/ 3693 w 9887"/>
              <a:gd name="connsiteY41" fmla="*/ 10000 h 10000"/>
              <a:gd name="connsiteX42" fmla="*/ 3693 w 9887"/>
              <a:gd name="connsiteY42" fmla="*/ 7829 h 10000"/>
              <a:gd name="connsiteX43" fmla="*/ 3763 w 9887"/>
              <a:gd name="connsiteY43" fmla="*/ 7720 h 10000"/>
              <a:gd name="connsiteX44" fmla="*/ 4862 w 9887"/>
              <a:gd name="connsiteY44" fmla="*/ 5915 h 10000"/>
              <a:gd name="connsiteX45" fmla="*/ 4855 w 9887"/>
              <a:gd name="connsiteY45" fmla="*/ 5732 h 10000"/>
              <a:gd name="connsiteX46" fmla="*/ 4994 w 9887"/>
              <a:gd name="connsiteY46" fmla="*/ 5305 h 10000"/>
              <a:gd name="connsiteX47" fmla="*/ 5055 w 9887"/>
              <a:gd name="connsiteY47" fmla="*/ 5256 h 10000"/>
              <a:gd name="connsiteX48" fmla="*/ 5395 w 9887"/>
              <a:gd name="connsiteY48" fmla="*/ 5329 h 10000"/>
              <a:gd name="connsiteX49" fmla="*/ 6233 w 9887"/>
              <a:gd name="connsiteY49" fmla="*/ 5915 h 10000"/>
              <a:gd name="connsiteX50" fmla="*/ 7086 w 9887"/>
              <a:gd name="connsiteY50" fmla="*/ 5305 h 10000"/>
              <a:gd name="connsiteX51" fmla="*/ 7448 w 9887"/>
              <a:gd name="connsiteY51" fmla="*/ 5207 h 10000"/>
              <a:gd name="connsiteX52" fmla="*/ 7471 w 9887"/>
              <a:gd name="connsiteY52" fmla="*/ 5232 h 10000"/>
              <a:gd name="connsiteX53" fmla="*/ 7618 w 9887"/>
              <a:gd name="connsiteY53" fmla="*/ 5683 h 10000"/>
              <a:gd name="connsiteX54" fmla="*/ 7618 w 9887"/>
              <a:gd name="connsiteY54" fmla="*/ 6134 h 10000"/>
              <a:gd name="connsiteX55" fmla="*/ 8609 w 9887"/>
              <a:gd name="connsiteY55" fmla="*/ 7707 h 10000"/>
              <a:gd name="connsiteX56" fmla="*/ 8663 w 9887"/>
              <a:gd name="connsiteY56" fmla="*/ 7817 h 10000"/>
              <a:gd name="connsiteX57" fmla="*/ 8663 w 9887"/>
              <a:gd name="connsiteY57" fmla="*/ 10000 h 10000"/>
              <a:gd name="connsiteX58" fmla="*/ 8764 w 9887"/>
              <a:gd name="connsiteY58" fmla="*/ 10000 h 10000"/>
              <a:gd name="connsiteX59" fmla="*/ 8764 w 9887"/>
              <a:gd name="connsiteY59" fmla="*/ 8000 h 10000"/>
              <a:gd name="connsiteX60" fmla="*/ 8926 w 9887"/>
              <a:gd name="connsiteY60" fmla="*/ 7707 h 10000"/>
              <a:gd name="connsiteX61" fmla="*/ 9887 w 9887"/>
              <a:gd name="connsiteY61" fmla="*/ 58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87" h="10000">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Oval 27"/>
          <p:cNvSpPr>
            <a:spLocks noChangeArrowheads="1"/>
          </p:cNvSpPr>
          <p:nvPr/>
        </p:nvSpPr>
        <p:spPr bwMode="gray">
          <a:xfrm>
            <a:off x="2586832"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Oval 28"/>
          <p:cNvSpPr>
            <a:spLocks noChangeArrowheads="1"/>
          </p:cNvSpPr>
          <p:nvPr/>
        </p:nvSpPr>
        <p:spPr bwMode="gray">
          <a:xfrm>
            <a:off x="3757121" y="251725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Oval 29"/>
          <p:cNvSpPr>
            <a:spLocks noChangeArrowheads="1"/>
          </p:cNvSpPr>
          <p:nvPr/>
        </p:nvSpPr>
        <p:spPr bwMode="gray">
          <a:xfrm>
            <a:off x="4937906"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0"/>
          <p:cNvSpPr>
            <a:spLocks/>
          </p:cNvSpPr>
          <p:nvPr/>
        </p:nvSpPr>
        <p:spPr bwMode="gray">
          <a:xfrm>
            <a:off x="1727483" y="1689397"/>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1"/>
          <p:cNvSpPr>
            <a:spLocks/>
          </p:cNvSpPr>
          <p:nvPr/>
        </p:nvSpPr>
        <p:spPr bwMode="gray">
          <a:xfrm>
            <a:off x="4103485" y="1689397"/>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32"/>
          <p:cNvSpPr>
            <a:spLocks/>
          </p:cNvSpPr>
          <p:nvPr/>
        </p:nvSpPr>
        <p:spPr bwMode="gray">
          <a:xfrm>
            <a:off x="2893836" y="4626928"/>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Oval 27"/>
          <p:cNvSpPr>
            <a:spLocks noChangeArrowheads="1"/>
          </p:cNvSpPr>
          <p:nvPr/>
        </p:nvSpPr>
        <p:spPr bwMode="gray">
          <a:xfrm>
            <a:off x="1372922" y="251789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9"/>
          <p:cNvSpPr/>
          <p:nvPr/>
        </p:nvSpPr>
        <p:spPr bwMode="gray">
          <a:xfrm>
            <a:off x="845782"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Sponsorship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Make sure you have a project sponsor who can establish and communicate clear objectives</a:t>
            </a:r>
            <a:r>
              <a:rPr lang="en-US" sz="1000" kern="0" dirty="0">
                <a:solidFill>
                  <a:srgbClr val="000000"/>
                </a:solidFill>
                <a:latin typeface="+mn-lt"/>
              </a:rPr>
              <a:t>.</a:t>
            </a:r>
            <a:endParaRPr lang="en-GB" sz="1000" kern="0" dirty="0">
              <a:solidFill>
                <a:srgbClr val="000000"/>
              </a:solidFill>
              <a:latin typeface="+mn-lt"/>
            </a:endParaRPr>
          </a:p>
        </p:txBody>
      </p:sp>
      <p:grpSp>
        <p:nvGrpSpPr>
          <p:cNvPr id="31" name="Group 30"/>
          <p:cNvGrpSpPr/>
          <p:nvPr/>
        </p:nvGrpSpPr>
        <p:grpSpPr bwMode="gray">
          <a:xfrm>
            <a:off x="1488842" y="2641217"/>
            <a:ext cx="614362" cy="539750"/>
            <a:chOff x="6478588" y="14084300"/>
            <a:chExt cx="614362" cy="539750"/>
          </a:xfrm>
          <a:solidFill>
            <a:schemeClr val="accent4"/>
          </a:solidFill>
        </p:grpSpPr>
        <p:sp>
          <p:nvSpPr>
            <p:cNvPr id="32" name="Freeform 490"/>
            <p:cNvSpPr>
              <a:spLocks noEditPoints="1"/>
            </p:cNvSpPr>
            <p:nvPr/>
          </p:nvSpPr>
          <p:spPr bwMode="gray">
            <a:xfrm>
              <a:off x="6705600" y="14293850"/>
              <a:ext cx="160337" cy="330200"/>
            </a:xfrm>
            <a:custGeom>
              <a:avLst/>
              <a:gdLst>
                <a:gd name="T0" fmla="*/ 40 w 64"/>
                <a:gd name="T1" fmla="*/ 55 h 132"/>
                <a:gd name="T2" fmla="*/ 52 w 64"/>
                <a:gd name="T3" fmla="*/ 48 h 132"/>
                <a:gd name="T4" fmla="*/ 52 w 64"/>
                <a:gd name="T5" fmla="*/ 48 h 132"/>
                <a:gd name="T6" fmla="*/ 52 w 64"/>
                <a:gd name="T7" fmla="*/ 48 h 132"/>
                <a:gd name="T8" fmla="*/ 60 w 64"/>
                <a:gd name="T9" fmla="*/ 28 h 132"/>
                <a:gd name="T10" fmla="*/ 52 w 64"/>
                <a:gd name="T11" fmla="*/ 8 h 132"/>
                <a:gd name="T12" fmla="*/ 32 w 64"/>
                <a:gd name="T13" fmla="*/ 0 h 132"/>
                <a:gd name="T14" fmla="*/ 12 w 64"/>
                <a:gd name="T15" fmla="*/ 8 h 132"/>
                <a:gd name="T16" fmla="*/ 4 w 64"/>
                <a:gd name="T17" fmla="*/ 28 h 132"/>
                <a:gd name="T18" fmla="*/ 12 w 64"/>
                <a:gd name="T19" fmla="*/ 48 h 132"/>
                <a:gd name="T20" fmla="*/ 24 w 64"/>
                <a:gd name="T21" fmla="*/ 55 h 132"/>
                <a:gd name="T22" fmla="*/ 24 w 64"/>
                <a:gd name="T23" fmla="*/ 116 h 132"/>
                <a:gd name="T24" fmla="*/ 0 w 64"/>
                <a:gd name="T25" fmla="*/ 116 h 132"/>
                <a:gd name="T26" fmla="*/ 0 w 64"/>
                <a:gd name="T27" fmla="*/ 132 h 132"/>
                <a:gd name="T28" fmla="*/ 64 w 64"/>
                <a:gd name="T29" fmla="*/ 132 h 132"/>
                <a:gd name="T30" fmla="*/ 64 w 64"/>
                <a:gd name="T31" fmla="*/ 116 h 132"/>
                <a:gd name="T32" fmla="*/ 40 w 64"/>
                <a:gd name="T33" fmla="*/ 116 h 132"/>
                <a:gd name="T34" fmla="*/ 40 w 64"/>
                <a:gd name="T35" fmla="*/ 55 h 132"/>
                <a:gd name="T36" fmla="*/ 20 w 64"/>
                <a:gd name="T37" fmla="*/ 28 h 132"/>
                <a:gd name="T38" fmla="*/ 24 w 64"/>
                <a:gd name="T39" fmla="*/ 20 h 132"/>
                <a:gd name="T40" fmla="*/ 32 w 64"/>
                <a:gd name="T41" fmla="*/ 16 h 132"/>
                <a:gd name="T42" fmla="*/ 40 w 64"/>
                <a:gd name="T43" fmla="*/ 20 h 132"/>
                <a:gd name="T44" fmla="*/ 44 w 64"/>
                <a:gd name="T45" fmla="*/ 28 h 132"/>
                <a:gd name="T46" fmla="*/ 40 w 64"/>
                <a:gd name="T47" fmla="*/ 36 h 132"/>
                <a:gd name="T48" fmla="*/ 40 w 64"/>
                <a:gd name="T49" fmla="*/ 36 h 132"/>
                <a:gd name="T50" fmla="*/ 24 w 64"/>
                <a:gd name="T51" fmla="*/ 36 h 132"/>
                <a:gd name="T52" fmla="*/ 20 w 64"/>
                <a:gd name="T53" fmla="*/ 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132">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91"/>
            <p:cNvSpPr>
              <a:spLocks/>
            </p:cNvSpPr>
            <p:nvPr/>
          </p:nvSpPr>
          <p:spPr bwMode="gray">
            <a:xfrm>
              <a:off x="6610350" y="14189075"/>
              <a:ext cx="350837" cy="296863"/>
            </a:xfrm>
            <a:custGeom>
              <a:avLst/>
              <a:gdLst>
                <a:gd name="T0" fmla="*/ 119 w 140"/>
                <a:gd name="T1" fmla="*/ 21 h 119"/>
                <a:gd name="T2" fmla="*/ 70 w 140"/>
                <a:gd name="T3" fmla="*/ 0 h 119"/>
                <a:gd name="T4" fmla="*/ 21 w 140"/>
                <a:gd name="T5" fmla="*/ 21 h 119"/>
                <a:gd name="T6" fmla="*/ 0 w 140"/>
                <a:gd name="T7" fmla="*/ 70 h 119"/>
                <a:gd name="T8" fmla="*/ 21 w 140"/>
                <a:gd name="T9" fmla="*/ 119 h 119"/>
                <a:gd name="T10" fmla="*/ 32 w 140"/>
                <a:gd name="T11" fmla="*/ 108 h 119"/>
                <a:gd name="T12" fmla="*/ 16 w 140"/>
                <a:gd name="T13" fmla="*/ 70 h 119"/>
                <a:gd name="T14" fmla="*/ 32 w 140"/>
                <a:gd name="T15" fmla="*/ 32 h 119"/>
                <a:gd name="T16" fmla="*/ 70 w 140"/>
                <a:gd name="T17" fmla="*/ 16 h 119"/>
                <a:gd name="T18" fmla="*/ 108 w 140"/>
                <a:gd name="T19" fmla="*/ 32 h 119"/>
                <a:gd name="T20" fmla="*/ 124 w 140"/>
                <a:gd name="T21" fmla="*/ 70 h 119"/>
                <a:gd name="T22" fmla="*/ 108 w 140"/>
                <a:gd name="T23" fmla="*/ 108 h 119"/>
                <a:gd name="T24" fmla="*/ 119 w 140"/>
                <a:gd name="T25" fmla="*/ 119 h 119"/>
                <a:gd name="T26" fmla="*/ 140 w 140"/>
                <a:gd name="T27" fmla="*/ 70 h 119"/>
                <a:gd name="T28" fmla="*/ 119 w 140"/>
                <a:gd name="T29"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9">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2"/>
            <p:cNvSpPr>
              <a:spLocks/>
            </p:cNvSpPr>
            <p:nvPr/>
          </p:nvSpPr>
          <p:spPr bwMode="gray">
            <a:xfrm>
              <a:off x="6478588" y="14084300"/>
              <a:ext cx="614362" cy="477838"/>
            </a:xfrm>
            <a:custGeom>
              <a:avLst/>
              <a:gdLst>
                <a:gd name="T0" fmla="*/ 202 w 246"/>
                <a:gd name="T1" fmla="*/ 33 h 191"/>
                <a:gd name="T2" fmla="*/ 123 w 246"/>
                <a:gd name="T3" fmla="*/ 0 h 191"/>
                <a:gd name="T4" fmla="*/ 44 w 246"/>
                <a:gd name="T5" fmla="*/ 33 h 191"/>
                <a:gd name="T6" fmla="*/ 44 w 246"/>
                <a:gd name="T7" fmla="*/ 191 h 191"/>
                <a:gd name="T8" fmla="*/ 55 w 246"/>
                <a:gd name="T9" fmla="*/ 180 h 191"/>
                <a:gd name="T10" fmla="*/ 55 w 246"/>
                <a:gd name="T11" fmla="*/ 44 h 191"/>
                <a:gd name="T12" fmla="*/ 123 w 246"/>
                <a:gd name="T13" fmla="*/ 16 h 191"/>
                <a:gd name="T14" fmla="*/ 191 w 246"/>
                <a:gd name="T15" fmla="*/ 44 h 191"/>
                <a:gd name="T16" fmla="*/ 191 w 246"/>
                <a:gd name="T17" fmla="*/ 180 h 191"/>
                <a:gd name="T18" fmla="*/ 202 w 246"/>
                <a:gd name="T19" fmla="*/ 191 h 191"/>
                <a:gd name="T20" fmla="*/ 202 w 246"/>
                <a:gd name="T21" fmla="*/ 3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191">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7" name="Graphic 36">
            <a:extLst>
              <a:ext uri="{FF2B5EF4-FFF2-40B4-BE49-F238E27FC236}">
                <a16:creationId xmlns:a16="http://schemas.microsoft.com/office/drawing/2014/main" id="{B32141F1-6CDD-4D08-AEAD-465C7BC4C6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654300" y="3182620"/>
            <a:ext cx="685800" cy="533400"/>
          </a:xfrm>
          <a:prstGeom prst="rect">
            <a:avLst/>
          </a:prstGeom>
        </p:spPr>
      </p:pic>
      <p:pic>
        <p:nvPicPr>
          <p:cNvPr id="39" name="Graphic 38">
            <a:extLst>
              <a:ext uri="{FF2B5EF4-FFF2-40B4-BE49-F238E27FC236}">
                <a16:creationId xmlns:a16="http://schemas.microsoft.com/office/drawing/2014/main" id="{235B92D5-9DFC-42AA-A3E7-02109372EE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12540" y="2705100"/>
            <a:ext cx="685800" cy="533400"/>
          </a:xfrm>
          <a:prstGeom prst="rect">
            <a:avLst/>
          </a:prstGeom>
        </p:spPr>
      </p:pic>
      <p:pic>
        <p:nvPicPr>
          <p:cNvPr id="41" name="Graphic 40">
            <a:extLst>
              <a:ext uri="{FF2B5EF4-FFF2-40B4-BE49-F238E27FC236}">
                <a16:creationId xmlns:a16="http://schemas.microsoft.com/office/drawing/2014/main" id="{6D7D3427-DBEA-4352-AAA6-7E1E3F0EB6C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31740" y="3253740"/>
            <a:ext cx="685800" cy="533400"/>
          </a:xfrm>
          <a:prstGeom prst="rect">
            <a:avLst/>
          </a:prstGeom>
        </p:spPr>
      </p:pic>
      <p:pic>
        <p:nvPicPr>
          <p:cNvPr id="43" name="Graphic 42">
            <a:extLst>
              <a:ext uri="{FF2B5EF4-FFF2-40B4-BE49-F238E27FC236}">
                <a16:creationId xmlns:a16="http://schemas.microsoft.com/office/drawing/2014/main" id="{7C97396D-942C-4685-A7CF-28ECB7A19B9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200140" y="2684780"/>
            <a:ext cx="685800" cy="533400"/>
          </a:xfrm>
          <a:prstGeom prst="rect">
            <a:avLst/>
          </a:prstGeom>
        </p:spPr>
      </p:pic>
      <p:pic>
        <p:nvPicPr>
          <p:cNvPr id="49" name="Graphic 48">
            <a:extLst>
              <a:ext uri="{FF2B5EF4-FFF2-40B4-BE49-F238E27FC236}">
                <a16:creationId xmlns:a16="http://schemas.microsoft.com/office/drawing/2014/main" id="{D887E1AA-5656-499B-8F3E-60F39A4BC62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99020" y="3192780"/>
            <a:ext cx="685800" cy="533400"/>
          </a:xfrm>
          <a:prstGeom prst="rect">
            <a:avLst/>
          </a:prstGeom>
        </p:spPr>
      </p:pic>
      <p:pic>
        <p:nvPicPr>
          <p:cNvPr id="51" name="Graphic 50">
            <a:extLst>
              <a:ext uri="{FF2B5EF4-FFF2-40B4-BE49-F238E27FC236}">
                <a16:creationId xmlns:a16="http://schemas.microsoft.com/office/drawing/2014/main" id="{05670E70-5D3A-4781-A19E-244B1B8AF61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557260" y="2715260"/>
            <a:ext cx="685800" cy="533400"/>
          </a:xfrm>
          <a:prstGeom prst="rect">
            <a:avLst/>
          </a:prstGeom>
        </p:spPr>
      </p:pic>
      <p:pic>
        <p:nvPicPr>
          <p:cNvPr id="53" name="Graphic 52">
            <a:extLst>
              <a:ext uri="{FF2B5EF4-FFF2-40B4-BE49-F238E27FC236}">
                <a16:creationId xmlns:a16="http://schemas.microsoft.com/office/drawing/2014/main" id="{1220A904-38E7-42B2-A308-918AD407A9E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806940" y="3213100"/>
            <a:ext cx="685800" cy="533400"/>
          </a:xfrm>
          <a:prstGeom prst="rect">
            <a:avLst/>
          </a:prstGeom>
        </p:spPr>
      </p:pic>
      <p:sp>
        <p:nvSpPr>
          <p:cNvPr id="63" name="Rectangle 62">
            <a:extLst>
              <a:ext uri="{FF2B5EF4-FFF2-40B4-BE49-F238E27FC236}">
                <a16:creationId xmlns:a16="http://schemas.microsoft.com/office/drawing/2014/main" id="{C8654389-11AD-4250-AFE6-36423D6186EB}"/>
              </a:ext>
            </a:extLst>
          </p:cNvPr>
          <p:cNvSpPr/>
          <p:nvPr/>
        </p:nvSpPr>
        <p:spPr>
          <a:xfrm>
            <a:off x="853440" y="629920"/>
            <a:ext cx="10261600" cy="5486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4BD5AEE-E78E-432B-9223-C6D1407FE620}"/>
              </a:ext>
            </a:extLst>
          </p:cNvPr>
          <p:cNvSpPr txBox="1"/>
          <p:nvPr/>
        </p:nvSpPr>
        <p:spPr>
          <a:xfrm>
            <a:off x="832196" y="5814289"/>
            <a:ext cx="1767840" cy="2308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(2023)</a:t>
            </a:r>
          </a:p>
        </p:txBody>
      </p:sp>
      <p:sp>
        <p:nvSpPr>
          <p:cNvPr id="45" name="TextBox 44">
            <a:extLst>
              <a:ext uri="{FF2B5EF4-FFF2-40B4-BE49-F238E27FC236}">
                <a16:creationId xmlns:a16="http://schemas.microsoft.com/office/drawing/2014/main" id="{A4833336-1865-4168-8029-4A8B03F883E2}"/>
              </a:ext>
            </a:extLst>
          </p:cNvPr>
          <p:cNvSpPr txBox="1"/>
          <p:nvPr/>
        </p:nvSpPr>
        <p:spPr>
          <a:xfrm>
            <a:off x="185057" y="113937"/>
            <a:ext cx="11582400" cy="461665"/>
          </a:xfrm>
          <a:prstGeom prst="rect">
            <a:avLst/>
          </a:prstGeom>
          <a:noFill/>
        </p:spPr>
        <p:txBody>
          <a:bodyPr wrap="square" lIns="0" rIns="0" rtlCol="0">
            <a:spAutoFit/>
          </a:bodyPr>
          <a:lstStyle/>
          <a:p>
            <a:pPr algn="l">
              <a:spcBef>
                <a:spcPts val="600"/>
              </a:spcBef>
            </a:pPr>
            <a:r>
              <a:rPr lang="en-US" sz="2400" dirty="0">
                <a:latin typeface="+mj-lt"/>
              </a:rPr>
              <a:t>How difficult will it be?</a:t>
            </a:r>
          </a:p>
        </p:txBody>
      </p:sp>
    </p:spTree>
    <p:extLst>
      <p:ext uri="{BB962C8B-B14F-4D97-AF65-F5344CB8AC3E}">
        <p14:creationId xmlns:p14="http://schemas.microsoft.com/office/powerpoint/2010/main" val="130967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81DE73-AB87-064A-46DA-E072504313C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Object 3" hidden="1">
                        <a:extLst>
                          <a:ext uri="{FF2B5EF4-FFF2-40B4-BE49-F238E27FC236}">
                            <a16:creationId xmlns:a16="http://schemas.microsoft.com/office/drawing/2014/main" id="{8581DE73-AB87-064A-46DA-E072504313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br>
              <a:rPr lang="en-US" sz="4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AE211A64-5C29-BB82-A3DC-DE128DB325A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04E62B9-34A8-61A7-091C-76E8196856E6}"/>
              </a:ext>
            </a:extLst>
          </p:cNvPr>
          <p:cNvSpPr>
            <a:spLocks noGrp="1"/>
          </p:cNvSpPr>
          <p:nvPr>
            <p:ph type="title"/>
          </p:nvPr>
        </p:nvSpPr>
        <p:spPr/>
        <p:txBody>
          <a:bodyPr vert="horz"/>
          <a:lstStyle/>
          <a:p>
            <a:r>
              <a:rPr lang="en-US" dirty="0"/>
              <a:t>End-User Services &amp; Application Budget &amp; Efficiency Tool Location</a:t>
            </a:r>
            <a:endParaRPr lang="en-IN" dirty="0"/>
          </a:p>
        </p:txBody>
      </p:sp>
      <p:grpSp>
        <p:nvGrpSpPr>
          <p:cNvPr id="7" name="Group 6">
            <a:extLst>
              <a:ext uri="{FF2B5EF4-FFF2-40B4-BE49-F238E27FC236}">
                <a16:creationId xmlns:a16="http://schemas.microsoft.com/office/drawing/2014/main"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5" name="Freeform: Shape 4">
              <a:extLst>
                <a:ext uri="{FF2B5EF4-FFF2-40B4-BE49-F238E27FC236}">
                  <a16:creationId xmlns:a16="http://schemas.microsoft.com/office/drawing/2014/main"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6" name="Freeform: Shape 5">
              <a:extLst>
                <a:ext uri="{FF2B5EF4-FFF2-40B4-BE49-F238E27FC236}">
                  <a16:creationId xmlns:a16="http://schemas.microsoft.com/office/drawing/2014/main"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grpSp>
      <p:sp>
        <p:nvSpPr>
          <p:cNvPr id="8" name="Freeform: Shape 7">
            <a:extLst>
              <a:ext uri="{FF2B5EF4-FFF2-40B4-BE49-F238E27FC236}">
                <a16:creationId xmlns:a16="http://schemas.microsoft.com/office/drawing/2014/main"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
        <p:nvSpPr>
          <p:cNvPr id="9" name="Freeform: Shape 8">
            <a:extLst>
              <a:ext uri="{FF2B5EF4-FFF2-40B4-BE49-F238E27FC236}">
                <a16:creationId xmlns:a16="http://schemas.microsoft.com/office/drawing/2014/main"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pic>
        <p:nvPicPr>
          <p:cNvPr id="10" name="Picture 9">
            <a:extLst>
              <a:ext uri="{FF2B5EF4-FFF2-40B4-BE49-F238E27FC236}">
                <a16:creationId xmlns:a16="http://schemas.microsoft.com/office/drawing/2014/main"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18" name="Group 17">
            <a:extLst>
              <a:ext uri="{FF2B5EF4-FFF2-40B4-BE49-F238E27FC236}">
                <a16:creationId xmlns:a16="http://schemas.microsoft.com/office/drawing/2014/main"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0" name="Isosceles Triangle 19">
              <a:extLst>
                <a:ext uri="{FF2B5EF4-FFF2-40B4-BE49-F238E27FC236}">
                  <a16:creationId xmlns:a16="http://schemas.microsoft.com/office/drawing/2014/main"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1" name="Isosceles Triangle 20">
              <a:extLst>
                <a:ext uri="{FF2B5EF4-FFF2-40B4-BE49-F238E27FC236}">
                  <a16:creationId xmlns:a16="http://schemas.microsoft.com/office/drawing/2014/main"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22" name="TextBox 21">
            <a:extLst>
              <a:ext uri="{FF2B5EF4-FFF2-40B4-BE49-F238E27FC236}">
                <a16:creationId xmlns:a16="http://schemas.microsoft.com/office/drawing/2014/main" id="{058F973C-45B5-1371-44C3-8089D1C6A285}"/>
              </a:ext>
            </a:extLst>
          </p:cNvPr>
          <p:cNvSpPr txBox="1"/>
          <p:nvPr/>
        </p:nvSpPr>
        <p:spPr>
          <a:xfrm>
            <a:off x="610640" y="5636994"/>
            <a:ext cx="3335833"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5" name="Isosceles Triangle 24">
              <a:extLst>
                <a:ext uri="{FF2B5EF4-FFF2-40B4-BE49-F238E27FC236}">
                  <a16:creationId xmlns:a16="http://schemas.microsoft.com/office/drawing/2014/main"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6" name="Isosceles Triangle 25">
              <a:extLst>
                <a:ext uri="{FF2B5EF4-FFF2-40B4-BE49-F238E27FC236}">
                  <a16:creationId xmlns:a16="http://schemas.microsoft.com/office/drawing/2014/main"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27" name="TextBox 26">
            <a:extLst>
              <a:ext uri="{FF2B5EF4-FFF2-40B4-BE49-F238E27FC236}">
                <a16:creationId xmlns:a16="http://schemas.microsoft.com/office/drawing/2014/main" id="{52FD3C06-6470-FDD6-DF13-1194300BD96F}"/>
              </a:ext>
            </a:extLst>
          </p:cNvPr>
          <p:cNvSpPr txBox="1"/>
          <p:nvPr/>
        </p:nvSpPr>
        <p:spPr>
          <a:xfrm>
            <a:off x="4708589" y="5641508"/>
            <a:ext cx="3102495"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0" name="Isosceles Triangle 29">
              <a:extLst>
                <a:ext uri="{FF2B5EF4-FFF2-40B4-BE49-F238E27FC236}">
                  <a16:creationId xmlns:a16="http://schemas.microsoft.com/office/drawing/2014/main"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1" name="Isosceles Triangle 30">
              <a:extLst>
                <a:ext uri="{FF2B5EF4-FFF2-40B4-BE49-F238E27FC236}">
                  <a16:creationId xmlns:a16="http://schemas.microsoft.com/office/drawing/2014/main"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
        <p:nvSpPr>
          <p:cNvPr id="32" name="TextBox 31">
            <a:extLst>
              <a:ext uri="{FF2B5EF4-FFF2-40B4-BE49-F238E27FC236}">
                <a16:creationId xmlns:a16="http://schemas.microsoft.com/office/drawing/2014/main" id="{FBC0EA5C-2C2B-350D-A66B-D094EE37DA4C}"/>
              </a:ext>
            </a:extLst>
          </p:cNvPr>
          <p:cNvSpPr txBox="1"/>
          <p:nvPr/>
        </p:nvSpPr>
        <p:spPr>
          <a:xfrm>
            <a:off x="8524436" y="5636994"/>
            <a:ext cx="3102493" cy="292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002856"/>
                </a:solidFill>
                <a:effectLst/>
                <a:uLnTx/>
                <a:uFillTx/>
                <a:latin typeface="Arial Black" panose="020B0A04020102020204"/>
                <a:ea typeface="+mn-ea"/>
                <a:cs typeface="Arial" panose="020B0604020202020204" pitchFamily="34" charset="0"/>
              </a:rPr>
              <a:t>Navigate Down To “IT Budget”</a:t>
            </a:r>
          </a:p>
        </p:txBody>
      </p:sp>
      <p:sp>
        <p:nvSpPr>
          <p:cNvPr id="33" name="TextBox 32">
            <a:extLst>
              <a:ext uri="{FF2B5EF4-FFF2-40B4-BE49-F238E27FC236}">
                <a16:creationId xmlns:a16="http://schemas.microsoft.com/office/drawing/2014/main"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01</a:t>
            </a:r>
          </a:p>
        </p:txBody>
      </p:sp>
      <p:sp>
        <p:nvSpPr>
          <p:cNvPr id="34" name="TextBox 33">
            <a:extLst>
              <a:ext uri="{FF2B5EF4-FFF2-40B4-BE49-F238E27FC236}">
                <a16:creationId xmlns:a16="http://schemas.microsoft.com/office/drawing/2014/main"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02</a:t>
            </a:r>
          </a:p>
        </p:txBody>
      </p:sp>
      <p:sp>
        <p:nvSpPr>
          <p:cNvPr id="35" name="TextBox 34">
            <a:extLst>
              <a:ext uri="{FF2B5EF4-FFF2-40B4-BE49-F238E27FC236}">
                <a16:creationId xmlns:a16="http://schemas.microsoft.com/office/drawing/2014/main"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0" i="0" u="none" strike="noStrike" kern="1200" cap="none" spc="0" normalizeH="0" baseline="0" noProof="0" dirty="0">
                <a:ln>
                  <a:noFill/>
                </a:ln>
                <a:solidFill>
                  <a:srgbClr val="FF540A"/>
                </a:solidFill>
                <a:effectLst/>
                <a:uLnTx/>
                <a:uFillTx/>
                <a:latin typeface="Arial Black" panose="020B0A04020102020204"/>
                <a:ea typeface="+mn-ea"/>
                <a:cs typeface="+mn-cs"/>
              </a:rPr>
              <a:t>Step 03</a:t>
            </a:r>
          </a:p>
        </p:txBody>
      </p:sp>
      <p:pic>
        <p:nvPicPr>
          <p:cNvPr id="38" name="Picture 37">
            <a:extLst>
              <a:ext uri="{FF2B5EF4-FFF2-40B4-BE49-F238E27FC236}">
                <a16:creationId xmlns:a16="http://schemas.microsoft.com/office/drawing/2014/main" id="{168F0021-7BEC-980F-1546-8CA48A312B62}"/>
              </a:ext>
            </a:extLst>
          </p:cNvPr>
          <p:cNvPicPr>
            <a:picLocks noChangeAspect="1"/>
          </p:cNvPicPr>
          <p:nvPr/>
        </p:nvPicPr>
        <p:blipFill>
          <a:blip r:embed="rId7"/>
          <a:stretch>
            <a:fillRect/>
          </a:stretch>
        </p:blipFill>
        <p:spPr>
          <a:xfrm>
            <a:off x="4708589" y="1745868"/>
            <a:ext cx="2704265" cy="3193146"/>
          </a:xfrm>
          <a:prstGeom prst="rect">
            <a:avLst/>
          </a:prstGeom>
        </p:spPr>
      </p:pic>
      <p:sp>
        <p:nvSpPr>
          <p:cNvPr id="39" name="Rectangle 38">
            <a:extLst>
              <a:ext uri="{FF2B5EF4-FFF2-40B4-BE49-F238E27FC236}">
                <a16:creationId xmlns:a16="http://schemas.microsoft.com/office/drawing/2014/main" id="{86C6DE9F-34C9-2AF6-398D-B44D36BA932A}"/>
              </a:ext>
            </a:extLst>
          </p:cNvPr>
          <p:cNvSpPr/>
          <p:nvPr/>
        </p:nvSpPr>
        <p:spPr>
          <a:xfrm>
            <a:off x="4708589" y="2870954"/>
            <a:ext cx="2633244" cy="4001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41" name="Picture 40">
            <a:extLst>
              <a:ext uri="{FF2B5EF4-FFF2-40B4-BE49-F238E27FC236}">
                <a16:creationId xmlns:a16="http://schemas.microsoft.com/office/drawing/2014/main" id="{7DE73587-C1C4-593D-DD92-875CD5EB8FEE}"/>
              </a:ext>
            </a:extLst>
          </p:cNvPr>
          <p:cNvPicPr>
            <a:picLocks noChangeAspect="1"/>
          </p:cNvPicPr>
          <p:nvPr/>
        </p:nvPicPr>
        <p:blipFill>
          <a:blip r:embed="rId8"/>
          <a:stretch>
            <a:fillRect/>
          </a:stretch>
        </p:blipFill>
        <p:spPr>
          <a:xfrm>
            <a:off x="8701503" y="1691416"/>
            <a:ext cx="2599771" cy="3246120"/>
          </a:xfrm>
          <a:prstGeom prst="rect">
            <a:avLst/>
          </a:prstGeom>
        </p:spPr>
      </p:pic>
      <p:sp>
        <p:nvSpPr>
          <p:cNvPr id="42" name="Rectangle 41">
            <a:extLst>
              <a:ext uri="{FF2B5EF4-FFF2-40B4-BE49-F238E27FC236}">
                <a16:creationId xmlns:a16="http://schemas.microsoft.com/office/drawing/2014/main" id="{562375FB-2039-F122-DCA5-08B4CA3242F0}"/>
              </a:ext>
            </a:extLst>
          </p:cNvPr>
          <p:cNvSpPr/>
          <p:nvPr/>
        </p:nvSpPr>
        <p:spPr>
          <a:xfrm>
            <a:off x="8719259" y="2595702"/>
            <a:ext cx="2573826" cy="366739"/>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3E913AB8-6543-43E4-F6B5-AEC964784360}"/>
              </a:ext>
            </a:extLst>
          </p:cNvPr>
          <p:cNvSpPr/>
          <p:nvPr/>
        </p:nvSpPr>
        <p:spPr>
          <a:xfrm>
            <a:off x="749185" y="5998718"/>
            <a:ext cx="10103541" cy="406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srgbClr val="FF540A"/>
                </a:solidFill>
                <a:effectLst/>
                <a:uLnTx/>
                <a:uFillTx/>
                <a:latin typeface="Arial" panose="020B0604020202020204"/>
                <a:ea typeface="+mn-ea"/>
                <a:cs typeface="+mn-cs"/>
              </a:rPr>
              <a:t>*On the IT Budget landing </a:t>
            </a:r>
            <a:r>
              <a:rPr lang="en-IN" sz="1600" b="1" dirty="0">
                <a:solidFill>
                  <a:srgbClr val="FF540A"/>
                </a:solidFill>
                <a:latin typeface="Arial" panose="020B0604020202020204"/>
              </a:rPr>
              <a:t>page you get an option to choose End User Services and Applications Tool</a:t>
            </a:r>
            <a:endParaRPr kumimoji="0" lang="en-IN" sz="1600" b="1" i="0" u="none" strike="noStrike" kern="1200" cap="none" spc="0" normalizeH="0" baseline="0" noProof="0" dirty="0">
              <a:ln>
                <a:noFill/>
              </a:ln>
              <a:solidFill>
                <a:srgbClr val="FF540A"/>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6540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8D317897-71CB-3165-3880-BD5C1E713E7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13" name="Object 12" hidden="1">
                        <a:extLst>
                          <a:ext uri="{FF2B5EF4-FFF2-40B4-BE49-F238E27FC236}">
                            <a16:creationId xmlns:a16="http://schemas.microsoft.com/office/drawing/2014/main" id="{8D317897-71CB-3165-3880-BD5C1E713E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a:ea typeface="Arial"/>
                <a:cs typeface="Arial"/>
                <a:sym typeface="Arial"/>
              </a:rPr>
              <a:t>Navigate to your Gartner Benchmarks homepage via Gartner.com.</a:t>
            </a:r>
            <a:endParaRPr kumimoji="0" sz="1400" b="0" i="0" u="none" strike="noStrike" kern="1200" cap="none" spc="0" normalizeH="0" baseline="0" noProof="0" dirty="0">
              <a:ln>
                <a:noFill/>
              </a:ln>
              <a:solidFill>
                <a:srgbClr val="002060"/>
              </a:solidFill>
              <a:effectLst/>
              <a:uLnTx/>
              <a:uFillTx/>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prstClr val="black"/>
              </a:buClr>
              <a:buSzPts val="1200"/>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Arial"/>
                <a:cs typeface="Arial"/>
                <a:sym typeface="Arial"/>
              </a:rPr>
              <a:t>Note: Use the same navigation to return to in progress and completed benchmark assessments.</a:t>
            </a:r>
            <a:endParaRPr kumimoji="0" sz="1100" b="1"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2" name="Rectangle 1">
            <a:extLst>
              <a:ext uri="{FF2B5EF4-FFF2-40B4-BE49-F238E27FC236}">
                <a16:creationId xmlns:a16="http://schemas.microsoft.com/office/drawing/2014/main"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 name="Rectangle: Rounded Corners 4">
            <a:extLst>
              <a:ext uri="{FF2B5EF4-FFF2-40B4-BE49-F238E27FC236}">
                <a16:creationId xmlns:a16="http://schemas.microsoft.com/office/drawing/2014/main"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7" name="TextBox 6">
            <a:extLst>
              <a:ext uri="{FF2B5EF4-FFF2-40B4-BE49-F238E27FC236}">
                <a16:creationId xmlns:a16="http://schemas.microsoft.com/office/drawing/2014/main"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IN" sz="2000" b="1" i="0" u="none" strike="noStrike" kern="1200" cap="none" spc="0" normalizeH="0" baseline="0" noProof="0" dirty="0">
                <a:ln>
                  <a:noFill/>
                </a:ln>
                <a:solidFill>
                  <a:prstClr val="white"/>
                </a:solidFill>
                <a:effectLst/>
                <a:uLnTx/>
                <a:uFillTx/>
                <a:latin typeface="Arial" panose="020B0604020202020204"/>
                <a:ea typeface="+mn-ea"/>
                <a:cs typeface="+mn-cs"/>
              </a:rPr>
              <a:t>Option 1:</a:t>
            </a:r>
          </a:p>
        </p:txBody>
      </p:sp>
      <p:sp>
        <p:nvSpPr>
          <p:cNvPr id="10" name="TextBox 9">
            <a:extLst>
              <a:ext uri="{FF2B5EF4-FFF2-40B4-BE49-F238E27FC236}">
                <a16:creationId xmlns:a16="http://schemas.microsoft.com/office/drawing/2014/main" id="{D86C5B5B-DC20-B04F-30E1-A8637FABADD7}"/>
              </a:ext>
            </a:extLst>
          </p:cNvPr>
          <p:cNvSpPr txBox="1"/>
          <p:nvPr/>
        </p:nvSpPr>
        <p:spPr>
          <a:xfrm>
            <a:off x="632514" y="1966675"/>
            <a:ext cx="5148469" cy="830997"/>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black"/>
              </a:buClr>
              <a:buSzPts val="1200"/>
              <a:buFont typeface="Wingdings" panose="05000000000000000000" pitchFamily="2" charset="2"/>
              <a:buChar char="ü"/>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Click on “Tools &amp; Benchmark” in the list at the top left end of the page and select “IT Budget”.</a:t>
            </a:r>
          </a:p>
          <a:p>
            <a:pPr marL="171450" marR="0" lvl="0" indent="-171450" algn="l" defTabSz="914400" rtl="0" eaLnBrk="1" fontAlgn="auto" latinLnBrk="0" hangingPunct="1">
              <a:lnSpc>
                <a:spcPct val="100000"/>
              </a:lnSpc>
              <a:spcBef>
                <a:spcPts val="0"/>
              </a:spcBef>
              <a:spcAft>
                <a:spcPts val="0"/>
              </a:spcAft>
              <a:buClr>
                <a:prstClr val="black"/>
              </a:buClr>
              <a:buSzPts val="1200"/>
              <a:buFont typeface="Wingdings" panose="05000000000000000000" pitchFamily="2" charset="2"/>
              <a:buChar char="ü"/>
              <a:tabLst/>
              <a:defRPr/>
            </a:pP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The page will be redirected to “Gartner Budget &amp; Efficiency Benchmarks.” Select “Launch My Benchmarks”.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4" name="Google Shape;258;p6">
            <a:extLst>
              <a:ext uri="{FF2B5EF4-FFF2-40B4-BE49-F238E27FC236}">
                <a16:creationId xmlns:a16="http://schemas.microsoft.com/office/drawing/2014/main" id="{F0D1C7D7-C7BB-12FA-4C9E-20D1271A2C5B}"/>
              </a:ext>
            </a:extLst>
          </p:cNvPr>
          <p:cNvPicPr preferRelativeResize="0"/>
          <p:nvPr/>
        </p:nvPicPr>
        <p:blipFill rotWithShape="1">
          <a:blip r:embed="rId6">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6" name="Rectangle 15">
            <a:extLst>
              <a:ext uri="{FF2B5EF4-FFF2-40B4-BE49-F238E27FC236}">
                <a16:creationId xmlns:a16="http://schemas.microsoft.com/office/drawing/2014/main"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BECEED89-EE9B-9C8C-21C1-4A69191148C6}"/>
              </a:ext>
            </a:extLst>
          </p:cNvPr>
          <p:cNvPicPr>
            <a:picLocks noChangeAspect="1"/>
          </p:cNvPicPr>
          <p:nvPr/>
        </p:nvPicPr>
        <p:blipFill rotWithShape="1">
          <a:blip r:embed="rId7"/>
          <a:srcRect b="19764"/>
          <a:stretch/>
        </p:blipFill>
        <p:spPr>
          <a:xfrm>
            <a:off x="463103" y="2860730"/>
            <a:ext cx="2094155" cy="2146276"/>
          </a:xfrm>
          <a:prstGeom prst="rect">
            <a:avLst/>
          </a:prstGeom>
        </p:spPr>
      </p:pic>
      <p:sp>
        <p:nvSpPr>
          <p:cNvPr id="9" name="Rectangle 8">
            <a:extLst>
              <a:ext uri="{FF2B5EF4-FFF2-40B4-BE49-F238E27FC236}">
                <a16:creationId xmlns:a16="http://schemas.microsoft.com/office/drawing/2014/main" id="{26E02413-845A-60A1-28C1-7E6518FCEEC4}"/>
              </a:ext>
            </a:extLst>
          </p:cNvPr>
          <p:cNvSpPr/>
          <p:nvPr/>
        </p:nvSpPr>
        <p:spPr>
          <a:xfrm>
            <a:off x="474001" y="3803374"/>
            <a:ext cx="2012368" cy="33060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1" name="Arrow: Bent-Up 10">
            <a:extLst>
              <a:ext uri="{FF2B5EF4-FFF2-40B4-BE49-F238E27FC236}">
                <a16:creationId xmlns:a16="http://schemas.microsoft.com/office/drawing/2014/main" id="{B42A409B-2893-74B6-43AF-B3F7F0E92202}"/>
              </a:ext>
            </a:extLst>
          </p:cNvPr>
          <p:cNvSpPr/>
          <p:nvPr/>
        </p:nvSpPr>
        <p:spPr>
          <a:xfrm rot="5400000">
            <a:off x="768042" y="3827575"/>
            <a:ext cx="1458342" cy="2071148"/>
          </a:xfrm>
          <a:prstGeom prst="bentUpArrow">
            <a:avLst>
              <a:gd name="adj1" fmla="val 6493"/>
              <a:gd name="adj2" fmla="val 20370"/>
              <a:gd name="adj3" fmla="val 28030"/>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18051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ECeZsJi9TpiRFEQoeuSn5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E412CC73-04E3-4D47-91E5-0F36A8A5B8BB}" vid="{2F1FBABE-D085-4AAD-B25B-1AD1E287F544}"/>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BA02277D-1A6A-4456-B7BC-E996A1D80F94}"/>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2307BE32-06E0-491B-8735-E606CA70844B}"/>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0EF3E860-F07C-4109-B061-A36F2F68A80E}"/>
    </a:ext>
  </a:extLst>
</a:theme>
</file>

<file path=ppt/theme/theme5.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8E28B07A-5CA3-4B05-8ED4-8BE6676875CD}" vid="{CBE93FDA-08E8-48C6-9797-A4B610ADB84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565</TotalTime>
  <Words>1760</Words>
  <Application>Microsoft Office PowerPoint</Application>
  <PresentationFormat>Widescreen</PresentationFormat>
  <Paragraphs>191</Paragraphs>
  <Slides>21</Slides>
  <Notes>18</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32" baseType="lpstr">
      <vt:lpstr>Noto Sans Symbols</vt:lpstr>
      <vt:lpstr>Arial</vt:lpstr>
      <vt:lpstr>Arial Black</vt:lpstr>
      <vt:lpstr>Calibri</vt:lpstr>
      <vt:lpstr>Wingdings</vt:lpstr>
      <vt:lpstr>White bkgrnd master</vt:lpstr>
      <vt:lpstr>Blue bkgrnd master</vt:lpstr>
      <vt:lpstr>White bk accent color options</vt:lpstr>
      <vt:lpstr>Blue bk accent color options</vt:lpstr>
      <vt:lpstr>1_White bkgrnd master</vt:lpstr>
      <vt:lpstr>think-cell Slide</vt:lpstr>
      <vt:lpstr>PowerPoint Presentation</vt:lpstr>
      <vt:lpstr>Overview</vt:lpstr>
      <vt:lpstr>End-User Services &amp; Application Portfolio Budget &amp; Efficiency Tool comprises End-User Services and Application Budget &amp; Efficiency Tool</vt:lpstr>
      <vt:lpstr>Participation Process</vt:lpstr>
      <vt:lpstr>Participation Process</vt:lpstr>
      <vt:lpstr>PowerPoint Presentation</vt:lpstr>
      <vt:lpstr>Step-by-Step Instructions   Launch and Set Up Your Assessment</vt:lpstr>
      <vt:lpstr>End-User Services &amp; Application Budget &amp; Efficiency Tool Location</vt:lpstr>
      <vt:lpstr>Launch and Set Up Your Assessment</vt:lpstr>
      <vt:lpstr>Launch and Set Up Your Assessment (Continued)</vt:lpstr>
      <vt:lpstr>Launch and Set Up Your Assessment (Continued)</vt:lpstr>
      <vt:lpstr>Launch and Set Up Your Assessment (Continued)</vt:lpstr>
      <vt:lpstr>Launch and Set Up Your Assessment (IT Service Desk)</vt:lpstr>
      <vt:lpstr>Launch and Set Up Your Assessment (Digital Workplace Services)</vt:lpstr>
      <vt:lpstr>Create Additional Benchmark Assessments</vt:lpstr>
      <vt:lpstr>Survey Delegation</vt:lpstr>
      <vt:lpstr>Recommended Sprint</vt:lpstr>
      <vt:lpstr>Recommended Journeys</vt:lpstr>
      <vt:lpstr>Sample report </vt:lpstr>
      <vt:lpstr>Key KPIs Covered</vt:lpstr>
      <vt:lpstr>Recommended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Tools’ Practitioners Guide:   End-User Services Budget &amp; Efficiency Tool</dc:title>
  <dc:creator>Agrawal,Tanmay Bharat</dc:creator>
  <dc:description>Template Version: 10 January 2022</dc:description>
  <cp:lastModifiedBy>Aditi Sharma</cp:lastModifiedBy>
  <cp:revision>15</cp:revision>
  <dcterms:created xsi:type="dcterms:W3CDTF">2022-12-05T11:13:21Z</dcterms:created>
  <dcterms:modified xsi:type="dcterms:W3CDTF">2023-12-11T14:53:29Z</dcterms:modified>
</cp:coreProperties>
</file>