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embedTrueTypeFonts="1" saveSubsetFonts="1" autoCompressPictures="0">
  <p:sldMasterIdLst>
    <p:sldMasterId id="2147483648" r:id="rId1"/>
    <p:sldMasterId id="2147483650" r:id="rId2"/>
    <p:sldMasterId id="2147483667" r:id="rId3"/>
    <p:sldMasterId id="2147483678" r:id="rId4"/>
  </p:sldMasterIdLst>
  <p:notesMasterIdLst>
    <p:notesMasterId r:id="rId1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6858000" cy="9144000"/>
  <p:embeddedFontLst>
    <p:embeddedFont>
      <p:font typeface="Arial Black" panose="020B0A04020102020204" pitchFamily="34" charset="0"/>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gsKYZBm6u06rZ0bP2JhfPt4HqOm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70DC84-795A-4271-B045-FF126F8DBE49}">
  <a:tblStyle styleId="{3C70DC84-795A-4271-B045-FF126F8DBE49}" styleName="Table_0">
    <a:wholeTbl>
      <a:tcTxStyle b="off" i="off">
        <a:font>
          <a:latin typeface="Arial"/>
          <a:ea typeface="Arial"/>
          <a:cs typeface="Aria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fill>
          <a:solidFill>
            <a:schemeClr val="dk1">
              <a:alpha val="20000"/>
            </a:schemeClr>
          </a:solidFill>
        </a:fill>
      </a:tcStyle>
    </a:band1H>
    <a:band2H>
      <a:tcTxStyle/>
      <a:tcStyle>
        <a:tcBdr/>
      </a:tcStyle>
    </a:band2H>
    <a:band1V>
      <a:tcTxStyle/>
      <a:tcStyle>
        <a:tcBdr/>
        <a:fill>
          <a:solidFill>
            <a:schemeClr val="dk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dk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893" autoAdjust="0"/>
  </p:normalViewPr>
  <p:slideViewPr>
    <p:cSldViewPr snapToGrid="0">
      <p:cViewPr varScale="1">
        <p:scale>
          <a:sx n="40" d="100"/>
          <a:sy n="40" d="100"/>
        </p:scale>
        <p:origin x="840"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60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4" name="Google Shape;4;n"/>
          <p:cNvSpPr>
            <a:spLocks noGrp="1" noRot="1" noChangeAspect="1"/>
          </p:cNvSpPr>
          <p:nvPr>
            <p:ph type="sldImg" idx="2"/>
          </p:nvPr>
        </p:nvSpPr>
        <p:spPr>
          <a:xfrm>
            <a:off x="1333500" y="658368"/>
            <a:ext cx="4191000" cy="23574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 name="Google Shape;5;n"/>
          <p:cNvSpPr txBox="1"/>
          <p:nvPr/>
        </p:nvSpPr>
        <p:spPr>
          <a:xfrm rot="-5400000">
            <a:off x="-840060" y="1686780"/>
            <a:ext cx="2301912" cy="138499"/>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C0C0C0"/>
                </a:solidFill>
                <a:latin typeface="Arial"/>
                <a:ea typeface="Arial"/>
                <a:cs typeface="Arial"/>
                <a:sym typeface="Arial"/>
              </a:rPr>
              <a:t>— NOT FOR EXTERNAL DISTRIBUTION —</a:t>
            </a:r>
            <a:endParaRPr sz="1400" b="0" i="0" u="none" strike="noStrike" cap="none">
              <a:solidFill>
                <a:srgbClr val="000000"/>
              </a:solidFill>
              <a:latin typeface="Arial"/>
              <a:ea typeface="Arial"/>
              <a:cs typeface="Arial"/>
              <a:sym typeface="Arial"/>
            </a:endParaRPr>
          </a:p>
        </p:txBody>
      </p:sp>
      <p:sp>
        <p:nvSpPr>
          <p:cNvPr id="6" name="Google Shape;6;n"/>
          <p:cNvSpPr txBox="1"/>
          <p:nvPr/>
        </p:nvSpPr>
        <p:spPr>
          <a:xfrm rot="5400000">
            <a:off x="5396148" y="1686780"/>
            <a:ext cx="2301912" cy="138499"/>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C0C0C0"/>
                </a:solidFill>
                <a:latin typeface="Arial"/>
                <a:ea typeface="Arial"/>
                <a:cs typeface="Arial"/>
                <a:sym typeface="Arial"/>
              </a:rPr>
              <a:t>— NOT FOR EXTERNAL DISTRIBUTION —</a:t>
            </a:r>
            <a:endParaRPr sz="1400" b="0" i="0" u="none" strike="noStrike" cap="none">
              <a:solidFill>
                <a:srgbClr val="000000"/>
              </a:solidFill>
              <a:latin typeface="Arial"/>
              <a:ea typeface="Arial"/>
              <a:cs typeface="Arial"/>
              <a:sym typeface="Arial"/>
            </a:endParaRPr>
          </a:p>
        </p:txBody>
      </p:sp>
      <p:sp>
        <p:nvSpPr>
          <p:cNvPr id="7" name="Google Shape;7;n"/>
          <p:cNvSpPr txBox="1"/>
          <p:nvPr/>
        </p:nvSpPr>
        <p:spPr>
          <a:xfrm>
            <a:off x="246888" y="8887968"/>
            <a:ext cx="6290183" cy="184666"/>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chemeClr val="dk1"/>
                </a:solidFill>
                <a:latin typeface="Arial"/>
                <a:ea typeface="Arial"/>
                <a:cs typeface="Arial"/>
                <a:sym typeface="Arial"/>
              </a:rPr>
              <a:t>‹#›</a:t>
            </a:fld>
            <a:r>
              <a:rPr lang="en-US" sz="600" b="0" i="0" u="none" strike="noStrike" cap="none">
                <a:solidFill>
                  <a:schemeClr val="dk1"/>
                </a:solidFill>
                <a:latin typeface="Arial"/>
                <a:ea typeface="Arial"/>
                <a:cs typeface="Arial"/>
                <a:sym typeface="Arial"/>
              </a:rPr>
              <a:t>	© 2020 Gartner, Inc. and/or its affiliates. All rights reserved. Gartner is a registered trademark of Gartner, Inc. or its affiliates.</a:t>
            </a:r>
            <a:br>
              <a:rPr lang="en-US" sz="600" b="0" i="0" u="none" strike="noStrike" cap="none">
                <a:solidFill>
                  <a:schemeClr val="dk1"/>
                </a:solidFill>
                <a:latin typeface="Arial"/>
                <a:ea typeface="Arial"/>
                <a:cs typeface="Arial"/>
                <a:sym typeface="Arial"/>
              </a:rPr>
            </a:br>
            <a:r>
              <a:rPr lang="en-US" sz="600" b="1" i="0" u="none" strike="noStrike" cap="none">
                <a:solidFill>
                  <a:schemeClr val="dk1"/>
                </a:solidFill>
                <a:latin typeface="Arial"/>
                <a:ea typeface="Arial"/>
                <a:cs typeface="Arial"/>
                <a:sym typeface="Arial"/>
              </a:rPr>
              <a:t>INTERNAL — FOR INTERNAL USE ONLY or RESTRICTED [CHOOSE ONE — DELETE AS APPROPRIATE]</a:t>
            </a:r>
            <a:r>
              <a:rPr lang="en-US" sz="600" b="0" i="0" u="none" strike="noStrike" cap="none">
                <a:solidFill>
                  <a:schemeClr val="dk1"/>
                </a:solidFill>
                <a:latin typeface="Arial"/>
                <a:ea typeface="Arial"/>
                <a:cs typeface="Arial"/>
                <a:sym typeface="Arial"/>
              </a:rPr>
              <a:t> | Version X.X | Last updated [insert date format: DD Month YYYY]</a:t>
            </a:r>
            <a:endParaRPr sz="1400" b="0" i="0" u="none" strike="noStrike" cap="none">
              <a:solidFill>
                <a:srgbClr val="000000"/>
              </a:solidFill>
              <a:latin typeface="Arial"/>
              <a:ea typeface="Arial"/>
              <a:cs typeface="Arial"/>
              <a:sym typeface="Arial"/>
            </a:endParaRPr>
          </a:p>
        </p:txBody>
      </p:sp>
      <p:sp>
        <p:nvSpPr>
          <p:cNvPr id="8" name="Google Shape;8;n"/>
          <p:cNvSpPr txBox="1"/>
          <p:nvPr/>
        </p:nvSpPr>
        <p:spPr>
          <a:xfrm>
            <a:off x="246887" y="128016"/>
            <a:ext cx="6327648" cy="244682"/>
          </a:xfrm>
          <a:prstGeom prst="rect">
            <a:avLst/>
          </a:prstGeom>
          <a:noFill/>
          <a:ln>
            <a:noFill/>
          </a:ln>
        </p:spPr>
        <p:txBody>
          <a:bodyPr spcFirstLastPara="1" wrap="square" lIns="0" tIns="45700" rIns="91425" bIns="45700" anchor="t" anchorCtr="0">
            <a:spAutoFit/>
          </a:bodyPr>
          <a:lstStyle/>
          <a:p>
            <a:pPr marL="0" marR="0" lvl="0" indent="0" algn="l" rtl="0">
              <a:lnSpc>
                <a:spcPct val="90000"/>
              </a:lnSpc>
              <a:spcBef>
                <a:spcPts val="0"/>
              </a:spcBef>
              <a:spcAft>
                <a:spcPts val="0"/>
              </a:spcAft>
              <a:buClr>
                <a:srgbClr val="000000"/>
              </a:buClr>
              <a:buSzPts val="1100"/>
              <a:buFont typeface="Arial"/>
              <a:buNone/>
            </a:pPr>
            <a:r>
              <a:rPr lang="en-US" sz="1100" b="1" i="0" u="none" strike="noStrike" cap="none">
                <a:solidFill>
                  <a:schemeClr val="dk1"/>
                </a:solidFill>
                <a:latin typeface="Arial"/>
                <a:ea typeface="Arial"/>
                <a:cs typeface="Arial"/>
                <a:sym typeface="Arial"/>
              </a:rPr>
              <a:t>Presentation Title</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90744666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a:p>
        </p:txBody>
      </p:sp>
      <p:sp>
        <p:nvSpPr>
          <p:cNvPr id="221" name="Google Shape;221;p1: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32764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89:notes"/>
          <p:cNvSpPr txBox="1">
            <a:spLocks noGrp="1"/>
          </p:cNvSpPr>
          <p:nvPr>
            <p:ph type="body" idx="1"/>
          </p:nvPr>
        </p:nvSpPr>
        <p:spPr>
          <a:xfrm>
            <a:off x="246888" y="3134806"/>
            <a:ext cx="6373368" cy="5698298"/>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55" name="Google Shape;355;p89:notes"/>
          <p:cNvSpPr>
            <a:spLocks noGrp="1" noRot="1" noChangeAspect="1"/>
          </p:cNvSpPr>
          <p:nvPr>
            <p:ph type="sldImg" idx="2"/>
          </p:nvPr>
        </p:nvSpPr>
        <p:spPr>
          <a:xfrm>
            <a:off x="1333500" y="658368"/>
            <a:ext cx="4191000" cy="2357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5652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90: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7" name="Google Shape;377;p90: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457200" marR="0" lvl="0" indent="-228600" algn="l" rtl="0">
              <a:lnSpc>
                <a:spcPct val="90000"/>
              </a:lnSpc>
              <a:spcBef>
                <a:spcPts val="0"/>
              </a:spcBef>
              <a:spcAft>
                <a:spcPts val="0"/>
              </a:spcAft>
              <a:buSzPts val="1400"/>
              <a:buNone/>
            </a:pPr>
            <a:endParaRPr/>
          </a:p>
        </p:txBody>
      </p:sp>
    </p:spTree>
    <p:extLst>
      <p:ext uri="{BB962C8B-B14F-4D97-AF65-F5344CB8AC3E}">
        <p14:creationId xmlns:p14="http://schemas.microsoft.com/office/powerpoint/2010/main" val="1043722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91:notes"/>
          <p:cNvSpPr txBox="1">
            <a:spLocks noGrp="1"/>
          </p:cNvSpPr>
          <p:nvPr>
            <p:ph type="body" idx="1"/>
          </p:nvPr>
        </p:nvSpPr>
        <p:spPr>
          <a:xfrm>
            <a:off x="246888" y="3134806"/>
            <a:ext cx="6373368" cy="5698298"/>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84" name="Google Shape;384;p91:notes"/>
          <p:cNvSpPr>
            <a:spLocks noGrp="1" noRot="1" noChangeAspect="1"/>
          </p:cNvSpPr>
          <p:nvPr>
            <p:ph type="sldImg" idx="2"/>
          </p:nvPr>
        </p:nvSpPr>
        <p:spPr>
          <a:xfrm>
            <a:off x="1333500" y="658368"/>
            <a:ext cx="4191000" cy="2357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8718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81: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p81: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180000" marR="0" lvl="0" indent="-180000" algn="l" rtl="0">
              <a:lnSpc>
                <a:spcPct val="90000"/>
              </a:lnSpc>
              <a:spcBef>
                <a:spcPts val="0"/>
              </a:spcBef>
              <a:spcAft>
                <a:spcPts val="0"/>
              </a:spcAft>
              <a:buClr>
                <a:schemeClr val="dk1"/>
              </a:buClr>
              <a:buSzPts val="1400"/>
              <a:buFont typeface="Arial"/>
              <a:buChar char="•"/>
            </a:pPr>
            <a:r>
              <a:rPr lang="en-US" sz="1400"/>
              <a:t>Autonomic systems are physical or digital systems with 3 key attributes:</a:t>
            </a:r>
            <a:br>
              <a:rPr lang="en-US" sz="1400"/>
            </a:br>
            <a:r>
              <a:rPr lang="en-US" sz="1400"/>
              <a:t/>
            </a:r>
            <a:br>
              <a:rPr lang="en-US" sz="1400"/>
            </a:br>
            <a:r>
              <a:rPr lang="en-US" sz="1400"/>
              <a:t>a) </a:t>
            </a:r>
            <a:r>
              <a:rPr lang="en-US" sz="1400" b="1"/>
              <a:t>Automation </a:t>
            </a:r>
            <a:r>
              <a:rPr lang="en-US" sz="1400"/>
              <a:t>– they automate some task or process</a:t>
            </a:r>
            <a:br>
              <a:rPr lang="en-US" sz="1400"/>
            </a:br>
            <a:r>
              <a:rPr lang="en-US" sz="1400"/>
              <a:t>b) </a:t>
            </a:r>
            <a:r>
              <a:rPr lang="en-US" sz="1400" b="1"/>
              <a:t>Learning - </a:t>
            </a:r>
            <a:r>
              <a:rPr lang="en-US" sz="1400"/>
              <a:t>They adapt and evolve their behavior </a:t>
            </a:r>
            <a:br>
              <a:rPr lang="en-US" sz="1400"/>
            </a:br>
            <a:r>
              <a:rPr lang="en-US" sz="1400"/>
              <a:t>c) </a:t>
            </a:r>
            <a:r>
              <a:rPr lang="en-US" sz="1400" b="1"/>
              <a:t>Awareness</a:t>
            </a:r>
            <a:r>
              <a:rPr lang="en-US" sz="1400" b="0"/>
              <a:t> – they have some understanding of their status and purpose which drives what they do and how they learn</a:t>
            </a:r>
            <a:endParaRPr sz="1400"/>
          </a:p>
          <a:p>
            <a:pPr marL="180000" marR="0" lvl="0" indent="-91100" algn="l" rtl="0">
              <a:lnSpc>
                <a:spcPct val="90000"/>
              </a:lnSpc>
              <a:spcBef>
                <a:spcPts val="400"/>
              </a:spcBef>
              <a:spcAft>
                <a:spcPts val="0"/>
              </a:spcAft>
              <a:buClr>
                <a:schemeClr val="dk1"/>
              </a:buClr>
              <a:buSzPts val="1400"/>
              <a:buFont typeface="Arial"/>
              <a:buNone/>
            </a:pPr>
            <a:endParaRPr sz="1400"/>
          </a:p>
          <a:p>
            <a:pPr marL="180000" marR="0" lvl="0" indent="-180000" algn="l" rtl="0">
              <a:lnSpc>
                <a:spcPct val="90000"/>
              </a:lnSpc>
              <a:spcBef>
                <a:spcPts val="400"/>
              </a:spcBef>
              <a:spcAft>
                <a:spcPts val="0"/>
              </a:spcAft>
              <a:buClr>
                <a:schemeClr val="dk1"/>
              </a:buClr>
              <a:buSzPts val="1400"/>
              <a:buFont typeface="Arial"/>
              <a:buChar char="•"/>
            </a:pPr>
            <a:r>
              <a:rPr lang="en-US" sz="1400"/>
              <a:t>Autonomic systems might learn new behaviour for many reasons, eg to defend themselves against threats such as cyberattacks, or to adapt to changing external conditions or constraints. Eg a smart building changing its behaviour in winter vs summer.</a:t>
            </a:r>
            <a:br>
              <a:rPr lang="en-US" sz="1400"/>
            </a:br>
            <a:endParaRPr sz="1400"/>
          </a:p>
          <a:p>
            <a:pPr marL="180000" marR="0" lvl="0" indent="-180000" algn="l" rtl="0">
              <a:lnSpc>
                <a:spcPct val="90000"/>
              </a:lnSpc>
              <a:spcBef>
                <a:spcPts val="400"/>
              </a:spcBef>
              <a:spcAft>
                <a:spcPts val="0"/>
              </a:spcAft>
              <a:buClr>
                <a:schemeClr val="dk1"/>
              </a:buClr>
              <a:buSzPts val="1400"/>
              <a:buFont typeface="Arial"/>
              <a:buChar char="•"/>
            </a:pPr>
            <a:r>
              <a:rPr lang="en-US" sz="1400"/>
              <a:t>Such optimization will be extremely valuable in the long term, so we’ll  be using many types of autonomic systems.</a:t>
            </a:r>
            <a:br>
              <a:rPr lang="en-US" sz="1400"/>
            </a:br>
            <a:endParaRPr sz="1400"/>
          </a:p>
          <a:p>
            <a:pPr marL="180000" marR="0" lvl="0" indent="-180000" algn="l" rtl="0">
              <a:lnSpc>
                <a:spcPct val="90000"/>
              </a:lnSpc>
              <a:spcBef>
                <a:spcPts val="400"/>
              </a:spcBef>
              <a:spcAft>
                <a:spcPts val="0"/>
              </a:spcAft>
              <a:buClr>
                <a:schemeClr val="dk1"/>
              </a:buClr>
              <a:buSzPts val="1400"/>
              <a:buFont typeface="Arial"/>
              <a:buChar char="•"/>
            </a:pPr>
            <a:r>
              <a:rPr lang="en-US" sz="1400"/>
              <a:t>But there’s a challenge – learning and autonomy means systems become to some extent non deterministic – we can’t fully predict what they’ll do because we don’t know what they’ll learn.</a:t>
            </a:r>
            <a:endParaRPr/>
          </a:p>
          <a:p>
            <a:pPr marL="180000" marR="0" lvl="0" indent="-91100" algn="l" rtl="0">
              <a:lnSpc>
                <a:spcPct val="90000"/>
              </a:lnSpc>
              <a:spcBef>
                <a:spcPts val="400"/>
              </a:spcBef>
              <a:spcAft>
                <a:spcPts val="0"/>
              </a:spcAft>
              <a:buClr>
                <a:schemeClr val="dk1"/>
              </a:buClr>
              <a:buSzPts val="1400"/>
              <a:buFont typeface="Arial"/>
              <a:buNone/>
            </a:pPr>
            <a:endParaRPr sz="1400"/>
          </a:p>
          <a:p>
            <a:pPr marL="180000" marR="0" lvl="0" indent="-180000" algn="l" rtl="0">
              <a:lnSpc>
                <a:spcPct val="90000"/>
              </a:lnSpc>
              <a:spcBef>
                <a:spcPts val="400"/>
              </a:spcBef>
              <a:spcAft>
                <a:spcPts val="0"/>
              </a:spcAft>
              <a:buClr>
                <a:schemeClr val="dk1"/>
              </a:buClr>
              <a:buSzPts val="1400"/>
              <a:buFont typeface="Arial"/>
              <a:buChar char="•"/>
            </a:pPr>
            <a:r>
              <a:rPr lang="en-US" sz="1400"/>
              <a:t>Remember the Microsoft chatbot which learned hate speech? Same thing happened again recently with a Korean chatbot “Luda” which had to be shut down for the same reason. </a:t>
            </a:r>
            <a:br>
              <a:rPr lang="en-US" sz="1400"/>
            </a:br>
            <a:endParaRPr sz="1400"/>
          </a:p>
          <a:p>
            <a:pPr marL="180000" marR="0" lvl="0" indent="-180000" algn="l" rtl="0">
              <a:lnSpc>
                <a:spcPct val="90000"/>
              </a:lnSpc>
              <a:spcBef>
                <a:spcPts val="400"/>
              </a:spcBef>
              <a:spcAft>
                <a:spcPts val="0"/>
              </a:spcAft>
              <a:buClr>
                <a:schemeClr val="dk1"/>
              </a:buClr>
              <a:buSzPts val="1400"/>
              <a:buFont typeface="Arial"/>
              <a:buChar char="•"/>
            </a:pPr>
            <a:r>
              <a:rPr lang="en-US" sz="1400"/>
              <a:t>This means that some suppliers won’t be able to take full responsibility for what systems do after they ship them – hence our SPA. </a:t>
            </a:r>
            <a:br>
              <a:rPr lang="en-US" sz="1400"/>
            </a:br>
            <a:endParaRPr sz="1400"/>
          </a:p>
          <a:p>
            <a:pPr marL="180000" marR="0" lvl="0" indent="-180000" algn="l" rtl="0">
              <a:lnSpc>
                <a:spcPct val="90000"/>
              </a:lnSpc>
              <a:spcBef>
                <a:spcPts val="400"/>
              </a:spcBef>
              <a:spcAft>
                <a:spcPts val="0"/>
              </a:spcAft>
              <a:buClr>
                <a:schemeClr val="dk1"/>
              </a:buClr>
              <a:buSzPts val="1400"/>
              <a:buFont typeface="Arial"/>
              <a:buChar char="•"/>
            </a:pPr>
            <a:r>
              <a:rPr lang="en-US" sz="1400"/>
              <a:t>But the business value of autonomic capability will be so great that we’ll be prepared to accept that risk. After all, we accept the same risks with our employees every day. </a:t>
            </a:r>
            <a:br>
              <a:rPr lang="en-US" sz="1400"/>
            </a:br>
            <a:endParaRPr sz="1400"/>
          </a:p>
          <a:p>
            <a:pPr marL="342900" marR="0" lvl="0" indent="-254000" algn="l" rtl="0">
              <a:lnSpc>
                <a:spcPct val="90000"/>
              </a:lnSpc>
              <a:spcBef>
                <a:spcPts val="400"/>
              </a:spcBef>
              <a:spcAft>
                <a:spcPts val="400"/>
              </a:spcAft>
              <a:buClr>
                <a:schemeClr val="dk1"/>
              </a:buClr>
              <a:buSzPts val="1400"/>
              <a:buFont typeface="Arial"/>
              <a:buNone/>
            </a:pPr>
            <a:endParaRPr sz="1400"/>
          </a:p>
        </p:txBody>
      </p:sp>
    </p:spTree>
    <p:extLst>
      <p:ext uri="{BB962C8B-B14F-4D97-AF65-F5344CB8AC3E}">
        <p14:creationId xmlns:p14="http://schemas.microsoft.com/office/powerpoint/2010/main" val="1247553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82: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82: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171450" lvl="0" indent="-171450" algn="l" rtl="0">
              <a:lnSpc>
                <a:spcPct val="90000"/>
              </a:lnSpc>
              <a:spcBef>
                <a:spcPts val="0"/>
              </a:spcBef>
              <a:spcAft>
                <a:spcPts val="0"/>
              </a:spcAft>
              <a:buSzPts val="1400"/>
              <a:buFont typeface="Arial"/>
              <a:buChar char="•"/>
            </a:pPr>
            <a:r>
              <a:rPr lang="en-US"/>
              <a:t>Autonomic systems are the endpoint of a trend which has already started. </a:t>
            </a:r>
            <a:br>
              <a:rPr lang="en-US"/>
            </a:br>
            <a:endParaRPr/>
          </a:p>
          <a:p>
            <a:pPr marL="171450" lvl="0" indent="-171450" algn="l" rtl="0">
              <a:lnSpc>
                <a:spcPct val="90000"/>
              </a:lnSpc>
              <a:spcBef>
                <a:spcPts val="0"/>
              </a:spcBef>
              <a:spcAft>
                <a:spcPts val="0"/>
              </a:spcAft>
              <a:buSzPts val="1400"/>
              <a:buFont typeface="Arial"/>
              <a:buChar char="•"/>
            </a:pPr>
            <a:r>
              <a:rPr lang="en-US"/>
              <a:t>1</a:t>
            </a:r>
            <a:r>
              <a:rPr lang="en-US" baseline="30000"/>
              <a:t>st</a:t>
            </a:r>
            <a:r>
              <a:rPr lang="en-US"/>
              <a:t> step is simple automation, a system uses fixed algorithms and what it does is predictable. (it may be complex, but its effectively driven by fixed rules or pre-defined learning). E.g. a 1</a:t>
            </a:r>
            <a:r>
              <a:rPr lang="en-US" baseline="30000"/>
              <a:t>st</a:t>
            </a:r>
            <a:r>
              <a:rPr lang="en-US"/>
              <a:t> generation robot vacuum cleaner. </a:t>
            </a:r>
            <a:br>
              <a:rPr lang="en-US"/>
            </a:br>
            <a:endParaRPr/>
          </a:p>
          <a:p>
            <a:pPr marL="171450" lvl="0" indent="-171450" algn="l" rtl="0">
              <a:lnSpc>
                <a:spcPct val="90000"/>
              </a:lnSpc>
              <a:spcBef>
                <a:spcPts val="0"/>
              </a:spcBef>
              <a:spcAft>
                <a:spcPts val="0"/>
              </a:spcAft>
              <a:buSzPts val="1400"/>
              <a:buFont typeface="Arial"/>
              <a:buChar char="•"/>
            </a:pPr>
            <a:r>
              <a:rPr lang="en-US"/>
              <a:t>Automated systems often operate in a limited scope, e.g. your house. </a:t>
            </a:r>
            <a:br>
              <a:rPr lang="en-US"/>
            </a:br>
            <a:endParaRPr/>
          </a:p>
          <a:p>
            <a:pPr marL="171450" lvl="0" indent="-171450" algn="l" rtl="0">
              <a:lnSpc>
                <a:spcPct val="90000"/>
              </a:lnSpc>
              <a:spcBef>
                <a:spcPts val="0"/>
              </a:spcBef>
              <a:spcAft>
                <a:spcPts val="0"/>
              </a:spcAft>
              <a:buSzPts val="1400"/>
              <a:buFont typeface="Arial"/>
              <a:buChar char="•"/>
            </a:pPr>
            <a:r>
              <a:rPr lang="en-US"/>
              <a:t>2</a:t>
            </a:r>
            <a:r>
              <a:rPr lang="en-US" baseline="30000"/>
              <a:t>nd</a:t>
            </a:r>
            <a:r>
              <a:rPr lang="en-US"/>
              <a:t> step on the path to autonomic systems is to become more flexible and adaptable. We call these “autonomous” systems.</a:t>
            </a:r>
            <a:br>
              <a:rPr lang="en-US"/>
            </a:br>
            <a:endParaRPr/>
          </a:p>
          <a:p>
            <a:pPr marL="171450" lvl="0" indent="-171450" algn="l" rtl="0">
              <a:lnSpc>
                <a:spcPct val="90000"/>
              </a:lnSpc>
              <a:spcBef>
                <a:spcPts val="0"/>
              </a:spcBef>
              <a:spcAft>
                <a:spcPts val="0"/>
              </a:spcAft>
              <a:buSzPts val="1400"/>
              <a:buFont typeface="Arial"/>
              <a:buChar char="•"/>
            </a:pPr>
            <a:r>
              <a:rPr lang="en-US"/>
              <a:t>E.g. delivery robots. They have to operate in a much wider range of conditions than a cleaner. They need the capability to find routes and to deal with unexpected situations such as sidewalk obstructions. We might retrain them – uploading new algorithms, but their behaviour is broadly predictable.</a:t>
            </a:r>
            <a:br>
              <a:rPr lang="en-US"/>
            </a:br>
            <a:endParaRPr/>
          </a:p>
          <a:p>
            <a:pPr marL="171450" lvl="0" indent="-171450" algn="l" rtl="0">
              <a:lnSpc>
                <a:spcPct val="90000"/>
              </a:lnSpc>
              <a:spcBef>
                <a:spcPts val="0"/>
              </a:spcBef>
              <a:spcAft>
                <a:spcPts val="0"/>
              </a:spcAft>
              <a:buSzPts val="1400"/>
              <a:buFont typeface="Arial"/>
              <a:buChar char="•"/>
            </a:pPr>
            <a:r>
              <a:rPr lang="en-US"/>
              <a:t>The best example of an autonomic system is you. You choose your own goals, you decide how you’ll achieve them. You learn from your mistakes, and adapt your behaviour based on experience. You’re not very predictable (mostly).</a:t>
            </a:r>
            <a:br>
              <a:rPr lang="en-US"/>
            </a:br>
            <a:endParaRPr/>
          </a:p>
          <a:p>
            <a:pPr marL="171450" lvl="0" indent="-171450" algn="l" rtl="0">
              <a:lnSpc>
                <a:spcPct val="90000"/>
              </a:lnSpc>
              <a:spcBef>
                <a:spcPts val="0"/>
              </a:spcBef>
              <a:spcAft>
                <a:spcPts val="0"/>
              </a:spcAft>
              <a:buSzPts val="1400"/>
              <a:buFont typeface="Arial"/>
              <a:buChar char="•"/>
            </a:pPr>
            <a:r>
              <a:rPr lang="en-US"/>
              <a:t>In 2021 we’re starting to see the emergence of a few truly autonomic systems. E.g. in areas such as a</a:t>
            </a:r>
            <a:r>
              <a:rPr lang="en-US" sz="1200"/>
              <a:t>daptive intelligent cybersecurity and  network management. </a:t>
            </a:r>
            <a:br>
              <a:rPr lang="en-US" sz="1200"/>
            </a:br>
            <a:endParaRPr sz="1200"/>
          </a:p>
          <a:p>
            <a:pPr marL="171450" lvl="0" indent="-171450" algn="l" rtl="0">
              <a:lnSpc>
                <a:spcPct val="90000"/>
              </a:lnSpc>
              <a:spcBef>
                <a:spcPts val="0"/>
              </a:spcBef>
              <a:spcAft>
                <a:spcPts val="0"/>
              </a:spcAft>
              <a:buSzPts val="1400"/>
              <a:buFont typeface="Arial"/>
              <a:buChar char="•"/>
            </a:pPr>
            <a:r>
              <a:rPr lang="en-US" sz="1200"/>
              <a:t>Eg Cybersecurity systems continually learn and adapt their definition of what’s “normal” to enable them to detect abnormal behaviour such as viruses and trojans. </a:t>
            </a:r>
            <a:endParaRPr/>
          </a:p>
        </p:txBody>
      </p:sp>
    </p:spTree>
    <p:extLst>
      <p:ext uri="{BB962C8B-B14F-4D97-AF65-F5344CB8AC3E}">
        <p14:creationId xmlns:p14="http://schemas.microsoft.com/office/powerpoint/2010/main" val="2413012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83: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p83: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171450" lvl="0" indent="-171450" algn="l" rtl="0">
              <a:lnSpc>
                <a:spcPct val="90000"/>
              </a:lnSpc>
              <a:spcBef>
                <a:spcPts val="0"/>
              </a:spcBef>
              <a:spcAft>
                <a:spcPts val="0"/>
              </a:spcAft>
              <a:buSzPts val="1400"/>
              <a:buFont typeface="Arial"/>
              <a:buChar char="•"/>
            </a:pPr>
            <a:r>
              <a:rPr lang="en-US"/>
              <a:t>Autonomic systems are the endpoint of a trend which has already started. </a:t>
            </a:r>
            <a:br>
              <a:rPr lang="en-US"/>
            </a:br>
            <a:endParaRPr/>
          </a:p>
          <a:p>
            <a:pPr marL="171450" lvl="0" indent="-171450" algn="l" rtl="0">
              <a:lnSpc>
                <a:spcPct val="90000"/>
              </a:lnSpc>
              <a:spcBef>
                <a:spcPts val="0"/>
              </a:spcBef>
              <a:spcAft>
                <a:spcPts val="0"/>
              </a:spcAft>
              <a:buSzPts val="1400"/>
              <a:buFont typeface="Arial"/>
              <a:buChar char="•"/>
            </a:pPr>
            <a:r>
              <a:rPr lang="en-US"/>
              <a:t>1</a:t>
            </a:r>
            <a:r>
              <a:rPr lang="en-US" baseline="30000"/>
              <a:t>st</a:t>
            </a:r>
            <a:r>
              <a:rPr lang="en-US"/>
              <a:t> step is simple automation, a system uses fixed algorithms and what it does is predictable. (it may be complex, but its effectively driven by fixed rules or pre-defined learning). E.g. a 1</a:t>
            </a:r>
            <a:r>
              <a:rPr lang="en-US" baseline="30000"/>
              <a:t>st</a:t>
            </a:r>
            <a:r>
              <a:rPr lang="en-US"/>
              <a:t> generation robot vacuum cleaner. </a:t>
            </a:r>
            <a:br>
              <a:rPr lang="en-US"/>
            </a:br>
            <a:endParaRPr/>
          </a:p>
          <a:p>
            <a:pPr marL="171450" lvl="0" indent="-171450" algn="l" rtl="0">
              <a:lnSpc>
                <a:spcPct val="90000"/>
              </a:lnSpc>
              <a:spcBef>
                <a:spcPts val="0"/>
              </a:spcBef>
              <a:spcAft>
                <a:spcPts val="0"/>
              </a:spcAft>
              <a:buSzPts val="1400"/>
              <a:buFont typeface="Arial"/>
              <a:buChar char="•"/>
            </a:pPr>
            <a:r>
              <a:rPr lang="en-US"/>
              <a:t>Automated systems often operate in a limited scope, e.g. your house. </a:t>
            </a:r>
            <a:br>
              <a:rPr lang="en-US"/>
            </a:br>
            <a:endParaRPr/>
          </a:p>
          <a:p>
            <a:pPr marL="171450" lvl="0" indent="-171450" algn="l" rtl="0">
              <a:lnSpc>
                <a:spcPct val="90000"/>
              </a:lnSpc>
              <a:spcBef>
                <a:spcPts val="0"/>
              </a:spcBef>
              <a:spcAft>
                <a:spcPts val="0"/>
              </a:spcAft>
              <a:buSzPts val="1400"/>
              <a:buFont typeface="Arial"/>
              <a:buChar char="•"/>
            </a:pPr>
            <a:r>
              <a:rPr lang="en-US"/>
              <a:t>2</a:t>
            </a:r>
            <a:r>
              <a:rPr lang="en-US" baseline="30000"/>
              <a:t>nd</a:t>
            </a:r>
            <a:r>
              <a:rPr lang="en-US"/>
              <a:t> step on the path to autonomic systems is to become more flexible and adaptable. We call these “autonomous” systems.</a:t>
            </a:r>
            <a:br>
              <a:rPr lang="en-US"/>
            </a:br>
            <a:endParaRPr/>
          </a:p>
          <a:p>
            <a:pPr marL="171450" lvl="0" indent="-171450" algn="l" rtl="0">
              <a:lnSpc>
                <a:spcPct val="90000"/>
              </a:lnSpc>
              <a:spcBef>
                <a:spcPts val="0"/>
              </a:spcBef>
              <a:spcAft>
                <a:spcPts val="0"/>
              </a:spcAft>
              <a:buSzPts val="1400"/>
              <a:buFont typeface="Arial"/>
              <a:buChar char="•"/>
            </a:pPr>
            <a:r>
              <a:rPr lang="en-US"/>
              <a:t>E.g. delivery robots. They have to operate in a much wider range of conditions than a cleaner. They need the capability to find routes and to deal with unexpected situations such as sidewalk obstructions. We might retrain them – uploading new algorithms, but their behaviour is broadly predictable.</a:t>
            </a:r>
            <a:br>
              <a:rPr lang="en-US"/>
            </a:br>
            <a:endParaRPr/>
          </a:p>
          <a:p>
            <a:pPr marL="171450" lvl="0" indent="-171450" algn="l" rtl="0">
              <a:lnSpc>
                <a:spcPct val="90000"/>
              </a:lnSpc>
              <a:spcBef>
                <a:spcPts val="0"/>
              </a:spcBef>
              <a:spcAft>
                <a:spcPts val="0"/>
              </a:spcAft>
              <a:buSzPts val="1400"/>
              <a:buFont typeface="Arial"/>
              <a:buChar char="•"/>
            </a:pPr>
            <a:r>
              <a:rPr lang="en-US"/>
              <a:t>The best example of an autonomic system is you. You choose your own goals, you decide how you’ll achieve them. You learn from your mistakes, and adapt your behaviour based on experience. You’re not very predictable (mostly).</a:t>
            </a:r>
            <a:br>
              <a:rPr lang="en-US"/>
            </a:br>
            <a:endParaRPr/>
          </a:p>
          <a:p>
            <a:pPr marL="171450" lvl="0" indent="-171450" algn="l" rtl="0">
              <a:lnSpc>
                <a:spcPct val="90000"/>
              </a:lnSpc>
              <a:spcBef>
                <a:spcPts val="0"/>
              </a:spcBef>
              <a:spcAft>
                <a:spcPts val="0"/>
              </a:spcAft>
              <a:buSzPts val="1400"/>
              <a:buFont typeface="Arial"/>
              <a:buChar char="•"/>
            </a:pPr>
            <a:r>
              <a:rPr lang="en-US"/>
              <a:t>In 2021 we’re starting to see the emergence of a few truly autonomic systems. E.g. in areas such as a</a:t>
            </a:r>
            <a:r>
              <a:rPr lang="en-US" sz="1200"/>
              <a:t>daptive intelligent cybersecurity and  network management. </a:t>
            </a:r>
            <a:br>
              <a:rPr lang="en-US" sz="1200"/>
            </a:br>
            <a:endParaRPr sz="1200"/>
          </a:p>
          <a:p>
            <a:pPr marL="171450" lvl="0" indent="-171450" algn="l" rtl="0">
              <a:lnSpc>
                <a:spcPct val="90000"/>
              </a:lnSpc>
              <a:spcBef>
                <a:spcPts val="0"/>
              </a:spcBef>
              <a:spcAft>
                <a:spcPts val="0"/>
              </a:spcAft>
              <a:buSzPts val="1400"/>
              <a:buFont typeface="Arial"/>
              <a:buChar char="•"/>
            </a:pPr>
            <a:r>
              <a:rPr lang="en-US" sz="1200"/>
              <a:t>Eg Cybersecurity systems continually learn and adapt their definition of what’s “normal” to enable them to detect abnormal behaviour such as viruses and trojans. </a:t>
            </a:r>
            <a:endParaRPr/>
          </a:p>
        </p:txBody>
      </p:sp>
    </p:spTree>
    <p:extLst>
      <p:ext uri="{BB962C8B-B14F-4D97-AF65-F5344CB8AC3E}">
        <p14:creationId xmlns:p14="http://schemas.microsoft.com/office/powerpoint/2010/main" val="389934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84: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9" name="Google Shape;269;p84: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457200" lvl="0" indent="-228600" algn="l" rtl="0">
              <a:lnSpc>
                <a:spcPct val="90000"/>
              </a:lnSpc>
              <a:spcBef>
                <a:spcPts val="0"/>
              </a:spcBef>
              <a:spcAft>
                <a:spcPts val="0"/>
              </a:spcAft>
              <a:buSzPts val="1400"/>
              <a:buAutoNum type="arabicPeriod"/>
            </a:pPr>
            <a:r>
              <a:rPr lang="en-US"/>
              <a:t>Autonomy is widespread in a wide variety of smart (end even dumb) machines, e.g. self-driving shuttle buses. </a:t>
            </a:r>
            <a:br>
              <a:rPr lang="en-US"/>
            </a:br>
            <a:endParaRPr/>
          </a:p>
          <a:p>
            <a:pPr marL="457200" lvl="0" indent="-228600" algn="l" rtl="0">
              <a:lnSpc>
                <a:spcPct val="90000"/>
              </a:lnSpc>
              <a:spcBef>
                <a:spcPts val="0"/>
              </a:spcBef>
              <a:spcAft>
                <a:spcPts val="0"/>
              </a:spcAft>
              <a:buSzPts val="1400"/>
              <a:buAutoNum type="arabicPeriod"/>
            </a:pPr>
            <a:r>
              <a:rPr lang="en-US"/>
              <a:t>AI learning is a broad and rich domain, although new techniques and approaches are continuing to emerge (e.g. GANs) and we expect the domain to evolve for a decade. However continuous dynamic learning is less common. </a:t>
            </a:r>
            <a:br>
              <a:rPr lang="en-US"/>
            </a:br>
            <a:endParaRPr/>
          </a:p>
          <a:p>
            <a:pPr marL="457200" lvl="0" indent="-228600" algn="l" rtl="0">
              <a:lnSpc>
                <a:spcPct val="90000"/>
              </a:lnSpc>
              <a:spcBef>
                <a:spcPts val="0"/>
              </a:spcBef>
              <a:spcAft>
                <a:spcPts val="0"/>
              </a:spcAft>
              <a:buSzPts val="1400"/>
              <a:buAutoNum type="arabicPeriod"/>
            </a:pPr>
            <a:r>
              <a:rPr lang="en-US"/>
              <a:t>Understanding internal state and dynamically changing goals and tactics is the least mature area of autonomics. Most systems today tend to balance some predefined goals. E.g. performing a task vs charging the device battery. </a:t>
            </a:r>
            <a:endParaRPr/>
          </a:p>
          <a:p>
            <a:pPr marL="457200" lvl="0" indent="-139700" algn="l" rtl="0">
              <a:lnSpc>
                <a:spcPct val="90000"/>
              </a:lnSpc>
              <a:spcBef>
                <a:spcPts val="0"/>
              </a:spcBef>
              <a:spcAft>
                <a:spcPts val="0"/>
              </a:spcAft>
              <a:buSzPts val="1400"/>
              <a:buNone/>
            </a:pPr>
            <a:endParaRPr/>
          </a:p>
          <a:p>
            <a:pPr marL="228600" lvl="0" indent="0" algn="l" rtl="0">
              <a:lnSpc>
                <a:spcPct val="90000"/>
              </a:lnSpc>
              <a:spcBef>
                <a:spcPts val="0"/>
              </a:spcBef>
              <a:spcAft>
                <a:spcPts val="0"/>
              </a:spcAft>
              <a:buSzPts val="1400"/>
              <a:buNone/>
            </a:pPr>
            <a:r>
              <a:rPr lang="en-US"/>
              <a:t>In 2021 autonomic systems are weakest in the area of agency, which has the most scope for innovation / evolution. Most autonomic, or nearly autonomic systems focus on learning and autonomy. </a:t>
            </a:r>
            <a:endParaRPr/>
          </a:p>
        </p:txBody>
      </p:sp>
    </p:spTree>
    <p:extLst>
      <p:ext uri="{BB962C8B-B14F-4D97-AF65-F5344CB8AC3E}">
        <p14:creationId xmlns:p14="http://schemas.microsoft.com/office/powerpoint/2010/main" val="4010093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85:notes"/>
          <p:cNvSpPr txBox="1">
            <a:spLocks noGrp="1"/>
          </p:cNvSpPr>
          <p:nvPr>
            <p:ph type="body" idx="1"/>
          </p:nvPr>
        </p:nvSpPr>
        <p:spPr>
          <a:xfrm>
            <a:off x="246888" y="3134806"/>
            <a:ext cx="6373368" cy="5698298"/>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88" name="Google Shape;288;p85:notes"/>
          <p:cNvSpPr>
            <a:spLocks noGrp="1" noRot="1" noChangeAspect="1"/>
          </p:cNvSpPr>
          <p:nvPr>
            <p:ph type="sldImg" idx="2"/>
          </p:nvPr>
        </p:nvSpPr>
        <p:spPr>
          <a:xfrm>
            <a:off x="1333500" y="658368"/>
            <a:ext cx="4191000" cy="2357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045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86:notes"/>
          <p:cNvSpPr txBox="1">
            <a:spLocks noGrp="1"/>
          </p:cNvSpPr>
          <p:nvPr>
            <p:ph type="body" idx="1"/>
          </p:nvPr>
        </p:nvSpPr>
        <p:spPr>
          <a:xfrm>
            <a:off x="246888" y="3134806"/>
            <a:ext cx="6373368" cy="5698298"/>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21" name="Google Shape;321;p86:notes"/>
          <p:cNvSpPr>
            <a:spLocks noGrp="1" noRot="1" noChangeAspect="1"/>
          </p:cNvSpPr>
          <p:nvPr>
            <p:ph type="sldImg" idx="2"/>
          </p:nvPr>
        </p:nvSpPr>
        <p:spPr>
          <a:xfrm>
            <a:off x="1333500" y="658368"/>
            <a:ext cx="4191000" cy="2357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121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87:notes"/>
          <p:cNvSpPr txBox="1">
            <a:spLocks noGrp="1"/>
          </p:cNvSpPr>
          <p:nvPr>
            <p:ph type="body" idx="1"/>
          </p:nvPr>
        </p:nvSpPr>
        <p:spPr>
          <a:xfrm>
            <a:off x="246888" y="3134806"/>
            <a:ext cx="6373368" cy="5698298"/>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38" name="Google Shape;338;p87:notes"/>
          <p:cNvSpPr>
            <a:spLocks noGrp="1" noRot="1" noChangeAspect="1"/>
          </p:cNvSpPr>
          <p:nvPr>
            <p:ph type="sldImg" idx="2"/>
          </p:nvPr>
        </p:nvSpPr>
        <p:spPr>
          <a:xfrm>
            <a:off x="1333500" y="658368"/>
            <a:ext cx="4191000" cy="2357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4062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88: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8" name="Google Shape;348;p88: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180000" marR="0" lvl="0" indent="-180000" algn="l" rtl="0">
              <a:lnSpc>
                <a:spcPct val="90000"/>
              </a:lnSpc>
              <a:spcBef>
                <a:spcPts val="0"/>
              </a:spcBef>
              <a:spcAft>
                <a:spcPts val="0"/>
              </a:spcAft>
              <a:buClr>
                <a:schemeClr val="dk1"/>
              </a:buClr>
              <a:buSzPts val="1400"/>
              <a:buFont typeface="Arial"/>
              <a:buChar char="•"/>
            </a:pPr>
            <a:r>
              <a:rPr lang="en-US" sz="1400"/>
              <a:t>Autonomic systems are physical or digital systems with 3 key attributes:</a:t>
            </a:r>
            <a:br>
              <a:rPr lang="en-US" sz="1400"/>
            </a:br>
            <a:r>
              <a:rPr lang="en-US" sz="1400"/>
              <a:t/>
            </a:r>
            <a:br>
              <a:rPr lang="en-US" sz="1400"/>
            </a:br>
            <a:r>
              <a:rPr lang="en-US" sz="1400"/>
              <a:t>a) </a:t>
            </a:r>
            <a:r>
              <a:rPr lang="en-US" sz="1400" b="1"/>
              <a:t>Automation </a:t>
            </a:r>
            <a:r>
              <a:rPr lang="en-US" sz="1400"/>
              <a:t>– they automate some task or process</a:t>
            </a:r>
            <a:br>
              <a:rPr lang="en-US" sz="1400"/>
            </a:br>
            <a:r>
              <a:rPr lang="en-US" sz="1400"/>
              <a:t>b) </a:t>
            </a:r>
            <a:r>
              <a:rPr lang="en-US" sz="1400" b="1"/>
              <a:t>Learning - </a:t>
            </a:r>
            <a:r>
              <a:rPr lang="en-US" sz="1400"/>
              <a:t>They adapt and evolve their behavior </a:t>
            </a:r>
            <a:br>
              <a:rPr lang="en-US" sz="1400"/>
            </a:br>
            <a:r>
              <a:rPr lang="en-US" sz="1400"/>
              <a:t>c) </a:t>
            </a:r>
            <a:r>
              <a:rPr lang="en-US" sz="1400" b="1"/>
              <a:t>Awareness</a:t>
            </a:r>
            <a:r>
              <a:rPr lang="en-US" sz="1400" b="0"/>
              <a:t> – they have some understanding of their status and purpose which drives what they do and how they learn</a:t>
            </a:r>
            <a:endParaRPr sz="1400"/>
          </a:p>
          <a:p>
            <a:pPr marL="180000" marR="0" lvl="0" indent="-91100" algn="l" rtl="0">
              <a:lnSpc>
                <a:spcPct val="90000"/>
              </a:lnSpc>
              <a:spcBef>
                <a:spcPts val="400"/>
              </a:spcBef>
              <a:spcAft>
                <a:spcPts val="0"/>
              </a:spcAft>
              <a:buClr>
                <a:schemeClr val="dk1"/>
              </a:buClr>
              <a:buSzPts val="1400"/>
              <a:buFont typeface="Arial"/>
              <a:buNone/>
            </a:pPr>
            <a:endParaRPr sz="1400"/>
          </a:p>
          <a:p>
            <a:pPr marL="180000" marR="0" lvl="0" indent="-180000" algn="l" rtl="0">
              <a:lnSpc>
                <a:spcPct val="90000"/>
              </a:lnSpc>
              <a:spcBef>
                <a:spcPts val="400"/>
              </a:spcBef>
              <a:spcAft>
                <a:spcPts val="0"/>
              </a:spcAft>
              <a:buClr>
                <a:schemeClr val="dk1"/>
              </a:buClr>
              <a:buSzPts val="1400"/>
              <a:buFont typeface="Arial"/>
              <a:buChar char="•"/>
            </a:pPr>
            <a:r>
              <a:rPr lang="en-US" sz="1400"/>
              <a:t>Autonomic systems might learn new behaviour for many reasons, eg to defend themselves against threats such as cyberattacks, or to adapt to changing external conditions or constraints. Eg a smart building changing its behaviour in winter vs summer.</a:t>
            </a:r>
            <a:br>
              <a:rPr lang="en-US" sz="1400"/>
            </a:br>
            <a:endParaRPr sz="1400"/>
          </a:p>
          <a:p>
            <a:pPr marL="180000" marR="0" lvl="0" indent="-180000" algn="l" rtl="0">
              <a:lnSpc>
                <a:spcPct val="90000"/>
              </a:lnSpc>
              <a:spcBef>
                <a:spcPts val="400"/>
              </a:spcBef>
              <a:spcAft>
                <a:spcPts val="0"/>
              </a:spcAft>
              <a:buClr>
                <a:schemeClr val="dk1"/>
              </a:buClr>
              <a:buSzPts val="1400"/>
              <a:buFont typeface="Arial"/>
              <a:buChar char="•"/>
            </a:pPr>
            <a:r>
              <a:rPr lang="en-US" sz="1400"/>
              <a:t>Such optimization will be extremely valuable in the long term, so we’ll  be using many types of autonomic systems.</a:t>
            </a:r>
            <a:br>
              <a:rPr lang="en-US" sz="1400"/>
            </a:br>
            <a:endParaRPr sz="1400"/>
          </a:p>
          <a:p>
            <a:pPr marL="180000" marR="0" lvl="0" indent="-180000" algn="l" rtl="0">
              <a:lnSpc>
                <a:spcPct val="90000"/>
              </a:lnSpc>
              <a:spcBef>
                <a:spcPts val="400"/>
              </a:spcBef>
              <a:spcAft>
                <a:spcPts val="0"/>
              </a:spcAft>
              <a:buClr>
                <a:schemeClr val="dk1"/>
              </a:buClr>
              <a:buSzPts val="1400"/>
              <a:buFont typeface="Arial"/>
              <a:buChar char="•"/>
            </a:pPr>
            <a:r>
              <a:rPr lang="en-US" sz="1400"/>
              <a:t>But there’s a challenge – learning and autonomy means systems become to some extent non deterministic – we can’t fully predict what they’ll do because we don’t know what they’ll learn.</a:t>
            </a:r>
            <a:endParaRPr/>
          </a:p>
          <a:p>
            <a:pPr marL="180000" marR="0" lvl="0" indent="-91100" algn="l" rtl="0">
              <a:lnSpc>
                <a:spcPct val="90000"/>
              </a:lnSpc>
              <a:spcBef>
                <a:spcPts val="400"/>
              </a:spcBef>
              <a:spcAft>
                <a:spcPts val="0"/>
              </a:spcAft>
              <a:buClr>
                <a:schemeClr val="dk1"/>
              </a:buClr>
              <a:buSzPts val="1400"/>
              <a:buFont typeface="Arial"/>
              <a:buNone/>
            </a:pPr>
            <a:endParaRPr sz="1400"/>
          </a:p>
          <a:p>
            <a:pPr marL="180000" marR="0" lvl="0" indent="-180000" algn="l" rtl="0">
              <a:lnSpc>
                <a:spcPct val="90000"/>
              </a:lnSpc>
              <a:spcBef>
                <a:spcPts val="400"/>
              </a:spcBef>
              <a:spcAft>
                <a:spcPts val="0"/>
              </a:spcAft>
              <a:buClr>
                <a:schemeClr val="dk1"/>
              </a:buClr>
              <a:buSzPts val="1400"/>
              <a:buFont typeface="Arial"/>
              <a:buChar char="•"/>
            </a:pPr>
            <a:r>
              <a:rPr lang="en-US" sz="1400"/>
              <a:t>Remember the Microsoft chatbot which learned hate speech? Same thing happened again recently with a Korean chatbot “Luda” which had to be shut down for the same reason. </a:t>
            </a:r>
            <a:br>
              <a:rPr lang="en-US" sz="1400"/>
            </a:br>
            <a:endParaRPr sz="1400"/>
          </a:p>
          <a:p>
            <a:pPr marL="180000" marR="0" lvl="0" indent="-180000" algn="l" rtl="0">
              <a:lnSpc>
                <a:spcPct val="90000"/>
              </a:lnSpc>
              <a:spcBef>
                <a:spcPts val="400"/>
              </a:spcBef>
              <a:spcAft>
                <a:spcPts val="0"/>
              </a:spcAft>
              <a:buClr>
                <a:schemeClr val="dk1"/>
              </a:buClr>
              <a:buSzPts val="1400"/>
              <a:buFont typeface="Arial"/>
              <a:buChar char="•"/>
            </a:pPr>
            <a:r>
              <a:rPr lang="en-US" sz="1400"/>
              <a:t>This means that some suppliers won’t be able to take full responsibility for what systems do after they ship them – hence our SPA. </a:t>
            </a:r>
            <a:br>
              <a:rPr lang="en-US" sz="1400"/>
            </a:br>
            <a:endParaRPr sz="1400"/>
          </a:p>
          <a:p>
            <a:pPr marL="180000" marR="0" lvl="0" indent="-180000" algn="l" rtl="0">
              <a:lnSpc>
                <a:spcPct val="90000"/>
              </a:lnSpc>
              <a:spcBef>
                <a:spcPts val="400"/>
              </a:spcBef>
              <a:spcAft>
                <a:spcPts val="0"/>
              </a:spcAft>
              <a:buClr>
                <a:schemeClr val="dk1"/>
              </a:buClr>
              <a:buSzPts val="1400"/>
              <a:buFont typeface="Arial"/>
              <a:buChar char="•"/>
            </a:pPr>
            <a:r>
              <a:rPr lang="en-US" sz="1400"/>
              <a:t>But the business value of autonomic capability will be so great that we’ll be prepared to accept that risk. After all, we accept the same risks with our employees every day. </a:t>
            </a:r>
            <a:br>
              <a:rPr lang="en-US" sz="1400"/>
            </a:br>
            <a:endParaRPr sz="1400"/>
          </a:p>
          <a:p>
            <a:pPr marL="342900" marR="0" lvl="0" indent="-254000" algn="l" rtl="0">
              <a:lnSpc>
                <a:spcPct val="90000"/>
              </a:lnSpc>
              <a:spcBef>
                <a:spcPts val="400"/>
              </a:spcBef>
              <a:spcAft>
                <a:spcPts val="400"/>
              </a:spcAft>
              <a:buClr>
                <a:schemeClr val="dk1"/>
              </a:buClr>
              <a:buSzPts val="1400"/>
              <a:buFont typeface="Arial"/>
              <a:buNone/>
            </a:pPr>
            <a:endParaRPr sz="1400"/>
          </a:p>
        </p:txBody>
      </p:sp>
    </p:spTree>
    <p:extLst>
      <p:ext uri="{BB962C8B-B14F-4D97-AF65-F5344CB8AC3E}">
        <p14:creationId xmlns:p14="http://schemas.microsoft.com/office/powerpoint/2010/main" val="26660284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dk2"/>
        </a:solidFill>
        <a:effectLst/>
      </p:bgPr>
    </p:bg>
    <p:spTree>
      <p:nvGrpSpPr>
        <p:cNvPr id="1" name="Shape 15"/>
        <p:cNvGrpSpPr/>
        <p:nvPr/>
      </p:nvGrpSpPr>
      <p:grpSpPr>
        <a:xfrm>
          <a:off x="0" y="0"/>
          <a:ext cx="0" cy="0"/>
          <a:chOff x="0" y="0"/>
          <a:chExt cx="0" cy="0"/>
        </a:xfrm>
      </p:grpSpPr>
      <p:sp>
        <p:nvSpPr>
          <p:cNvPr id="16" name="Google Shape;16;p19"/>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9"/>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18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44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 name="Google Shape;18;p19"/>
          <p:cNvSpPr/>
          <p:nvPr/>
        </p:nvSpPr>
        <p:spPr>
          <a:xfrm>
            <a:off x="1591056"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 name="Google Shape;19;p19"/>
          <p:cNvSpPr/>
          <p:nvPr/>
        </p:nvSpPr>
        <p:spPr>
          <a:xfrm>
            <a:off x="7059168"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 name="Google Shape;20;p19"/>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Arial"/>
                <a:ea typeface="Arial"/>
                <a:cs typeface="Arial"/>
                <a:sym typeface="Arial"/>
              </a:rPr>
              <a:t>© 2021 Gartner, Inc. and/or its affiliates. All rights reserved. Gartner is a registered trademark of Gartner, Inc. or its affiliates. This presentation, including all supporting materials, </a:t>
            </a:r>
            <a:br>
              <a:rPr lang="en-US" sz="700" b="0" i="0" u="none" strike="noStrike" cap="none">
                <a:solidFill>
                  <a:schemeClr val="lt1"/>
                </a:solidFill>
                <a:latin typeface="Arial"/>
                <a:ea typeface="Arial"/>
                <a:cs typeface="Arial"/>
                <a:sym typeface="Arial"/>
              </a:rPr>
            </a:br>
            <a:r>
              <a:rPr lang="en-US" sz="700" b="0" i="0" u="none" strike="noStrike" cap="non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a:solidFill>
                <a:srgbClr val="000000"/>
              </a:solidFill>
              <a:latin typeface="Arial"/>
              <a:ea typeface="Arial"/>
              <a:cs typeface="Arial"/>
              <a:sym typeface="Arial"/>
            </a:endParaRPr>
          </a:p>
        </p:txBody>
      </p:sp>
      <p:pic>
        <p:nvPicPr>
          <p:cNvPr id="21" name="Google Shape;21;p19"/>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60"/>
        <p:cNvGrpSpPr/>
        <p:nvPr/>
      </p:nvGrpSpPr>
      <p:grpSpPr>
        <a:xfrm>
          <a:off x="0" y="0"/>
          <a:ext cx="0" cy="0"/>
          <a:chOff x="0" y="0"/>
          <a:chExt cx="0" cy="0"/>
        </a:xfrm>
      </p:grpSpPr>
      <p:sp>
        <p:nvSpPr>
          <p:cNvPr id="61" name="Google Shape;61;p101"/>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01"/>
          <p:cNvSpPr txBox="1">
            <a:spLocks noGrp="1"/>
          </p:cNvSpPr>
          <p:nvPr>
            <p:ph type="body" idx="1"/>
          </p:nvPr>
        </p:nvSpPr>
        <p:spPr>
          <a:xfrm>
            <a:off x="457200"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31469" algn="l">
              <a:lnSpc>
                <a:spcPct val="90000"/>
              </a:lnSpc>
              <a:spcBef>
                <a:spcPts val="1200"/>
              </a:spcBef>
              <a:spcAft>
                <a:spcPts val="0"/>
              </a:spcAft>
              <a:buClr>
                <a:schemeClr val="dk1"/>
              </a:buClr>
              <a:buSzPts val="162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31469" algn="l">
              <a:lnSpc>
                <a:spcPct val="90000"/>
              </a:lnSpc>
              <a:spcBef>
                <a:spcPts val="1200"/>
              </a:spcBef>
              <a:spcAft>
                <a:spcPts val="0"/>
              </a:spcAft>
              <a:buClr>
                <a:schemeClr val="dk1"/>
              </a:buClr>
              <a:buSzPts val="162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101"/>
          <p:cNvSpPr txBox="1">
            <a:spLocks noGrp="1"/>
          </p:cNvSpPr>
          <p:nvPr>
            <p:ph type="body" idx="2"/>
          </p:nvPr>
        </p:nvSpPr>
        <p:spPr>
          <a:xfrm>
            <a:off x="6236208"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31469" algn="l">
              <a:lnSpc>
                <a:spcPct val="90000"/>
              </a:lnSpc>
              <a:spcBef>
                <a:spcPts val="1200"/>
              </a:spcBef>
              <a:spcAft>
                <a:spcPts val="0"/>
              </a:spcAft>
              <a:buClr>
                <a:schemeClr val="dk1"/>
              </a:buClr>
              <a:buSzPts val="162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31469" algn="l">
              <a:lnSpc>
                <a:spcPct val="90000"/>
              </a:lnSpc>
              <a:spcBef>
                <a:spcPts val="1200"/>
              </a:spcBef>
              <a:spcAft>
                <a:spcPts val="0"/>
              </a:spcAft>
              <a:buClr>
                <a:schemeClr val="dk1"/>
              </a:buClr>
              <a:buSzPts val="162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64"/>
        <p:cNvGrpSpPr/>
        <p:nvPr/>
      </p:nvGrpSpPr>
      <p:grpSpPr>
        <a:xfrm>
          <a:off x="0" y="0"/>
          <a:ext cx="0" cy="0"/>
          <a:chOff x="0" y="0"/>
          <a:chExt cx="0" cy="0"/>
        </a:xfrm>
      </p:grpSpPr>
      <p:sp>
        <p:nvSpPr>
          <p:cNvPr id="65" name="Google Shape;65;p102"/>
          <p:cNvSpPr txBox="1">
            <a:spLocks noGrp="1"/>
          </p:cNvSpPr>
          <p:nvPr>
            <p:ph type="body" idx="1"/>
          </p:nvPr>
        </p:nvSpPr>
        <p:spPr>
          <a:xfrm>
            <a:off x="457200"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42900" algn="l">
              <a:lnSpc>
                <a:spcPct val="90000"/>
              </a:lnSpc>
              <a:spcBef>
                <a:spcPts val="1200"/>
              </a:spcBef>
              <a:spcAft>
                <a:spcPts val="0"/>
              </a:spcAft>
              <a:buClr>
                <a:schemeClr val="dk1"/>
              </a:buClr>
              <a:buSzPts val="18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102"/>
          <p:cNvSpPr txBox="1">
            <a:spLocks noGrp="1"/>
          </p:cNvSpPr>
          <p:nvPr>
            <p:ph type="body" idx="2"/>
          </p:nvPr>
        </p:nvSpPr>
        <p:spPr>
          <a:xfrm>
            <a:off x="4425696"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42900" algn="l">
              <a:lnSpc>
                <a:spcPct val="90000"/>
              </a:lnSpc>
              <a:spcBef>
                <a:spcPts val="1200"/>
              </a:spcBef>
              <a:spcAft>
                <a:spcPts val="0"/>
              </a:spcAft>
              <a:buClr>
                <a:schemeClr val="dk1"/>
              </a:buClr>
              <a:buSzPts val="18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102"/>
          <p:cNvSpPr txBox="1">
            <a:spLocks noGrp="1"/>
          </p:cNvSpPr>
          <p:nvPr>
            <p:ph type="body" idx="3"/>
          </p:nvPr>
        </p:nvSpPr>
        <p:spPr>
          <a:xfrm>
            <a:off x="8394192"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42900" algn="l">
              <a:lnSpc>
                <a:spcPct val="90000"/>
              </a:lnSpc>
              <a:spcBef>
                <a:spcPts val="1200"/>
              </a:spcBef>
              <a:spcAft>
                <a:spcPts val="0"/>
              </a:spcAft>
              <a:buClr>
                <a:schemeClr val="dk1"/>
              </a:buClr>
              <a:buSzPts val="18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10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69"/>
        <p:cNvGrpSpPr/>
        <p:nvPr/>
      </p:nvGrpSpPr>
      <p:grpSpPr>
        <a:xfrm>
          <a:off x="0" y="0"/>
          <a:ext cx="0" cy="0"/>
          <a:chOff x="0" y="0"/>
          <a:chExt cx="0" cy="0"/>
        </a:xfrm>
      </p:grpSpPr>
      <p:sp>
        <p:nvSpPr>
          <p:cNvPr id="70" name="Google Shape;70;p103"/>
          <p:cNvSpPr txBox="1">
            <a:spLocks noGrp="1"/>
          </p:cNvSpPr>
          <p:nvPr>
            <p:ph type="body" idx="1"/>
          </p:nvPr>
        </p:nvSpPr>
        <p:spPr>
          <a:xfrm>
            <a:off x="457200" y="1527048"/>
            <a:ext cx="333756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42900" algn="l">
              <a:lnSpc>
                <a:spcPct val="90000"/>
              </a:lnSpc>
              <a:spcBef>
                <a:spcPts val="1200"/>
              </a:spcBef>
              <a:spcAft>
                <a:spcPts val="0"/>
              </a:spcAft>
              <a:buClr>
                <a:schemeClr val="dk1"/>
              </a:buClr>
              <a:buSzPts val="18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03"/>
          <p:cNvSpPr txBox="1">
            <a:spLocks noGrp="1"/>
          </p:cNvSpPr>
          <p:nvPr>
            <p:ph type="body" idx="2"/>
          </p:nvPr>
        </p:nvSpPr>
        <p:spPr>
          <a:xfrm>
            <a:off x="4425696" y="1527048"/>
            <a:ext cx="333756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42900" algn="l">
              <a:lnSpc>
                <a:spcPct val="90000"/>
              </a:lnSpc>
              <a:spcBef>
                <a:spcPts val="1200"/>
              </a:spcBef>
              <a:spcAft>
                <a:spcPts val="0"/>
              </a:spcAft>
              <a:buClr>
                <a:schemeClr val="dk1"/>
              </a:buClr>
              <a:buSzPts val="18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103"/>
          <p:cNvSpPr txBox="1">
            <a:spLocks noGrp="1"/>
          </p:cNvSpPr>
          <p:nvPr>
            <p:ph type="body" idx="3"/>
          </p:nvPr>
        </p:nvSpPr>
        <p:spPr>
          <a:xfrm>
            <a:off x="8394192" y="1527048"/>
            <a:ext cx="333756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42900" algn="l">
              <a:lnSpc>
                <a:spcPct val="90000"/>
              </a:lnSpc>
              <a:spcBef>
                <a:spcPts val="1200"/>
              </a:spcBef>
              <a:spcAft>
                <a:spcPts val="0"/>
              </a:spcAft>
              <a:buClr>
                <a:schemeClr val="dk1"/>
              </a:buClr>
              <a:buSzPts val="18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10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our column">
  <p:cSld name="Four column">
    <p:spTree>
      <p:nvGrpSpPr>
        <p:cNvPr id="1" name="Shape 74"/>
        <p:cNvGrpSpPr/>
        <p:nvPr/>
      </p:nvGrpSpPr>
      <p:grpSpPr>
        <a:xfrm>
          <a:off x="0" y="0"/>
          <a:ext cx="0" cy="0"/>
          <a:chOff x="0" y="0"/>
          <a:chExt cx="0" cy="0"/>
        </a:xfrm>
      </p:grpSpPr>
      <p:sp>
        <p:nvSpPr>
          <p:cNvPr id="75" name="Google Shape;75;p104"/>
          <p:cNvSpPr txBox="1">
            <a:spLocks noGrp="1"/>
          </p:cNvSpPr>
          <p:nvPr>
            <p:ph type="body" idx="1"/>
          </p:nvPr>
        </p:nvSpPr>
        <p:spPr>
          <a:xfrm>
            <a:off x="457200" y="1527048"/>
            <a:ext cx="256032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42900" algn="l">
              <a:lnSpc>
                <a:spcPct val="90000"/>
              </a:lnSpc>
              <a:spcBef>
                <a:spcPts val="1200"/>
              </a:spcBef>
              <a:spcAft>
                <a:spcPts val="0"/>
              </a:spcAft>
              <a:buClr>
                <a:schemeClr val="dk1"/>
              </a:buClr>
              <a:buSzPts val="18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4"/>
          <p:cNvSpPr txBox="1">
            <a:spLocks noGrp="1"/>
          </p:cNvSpPr>
          <p:nvPr>
            <p:ph type="body" idx="2"/>
          </p:nvPr>
        </p:nvSpPr>
        <p:spPr>
          <a:xfrm>
            <a:off x="3364992" y="1527048"/>
            <a:ext cx="256032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42900" algn="l">
              <a:lnSpc>
                <a:spcPct val="90000"/>
              </a:lnSpc>
              <a:spcBef>
                <a:spcPts val="1200"/>
              </a:spcBef>
              <a:spcAft>
                <a:spcPts val="0"/>
              </a:spcAft>
              <a:buClr>
                <a:schemeClr val="dk1"/>
              </a:buClr>
              <a:buSzPts val="18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4"/>
          <p:cNvSpPr txBox="1">
            <a:spLocks noGrp="1"/>
          </p:cNvSpPr>
          <p:nvPr>
            <p:ph type="body" idx="3"/>
          </p:nvPr>
        </p:nvSpPr>
        <p:spPr>
          <a:xfrm>
            <a:off x="6263640" y="1527048"/>
            <a:ext cx="256032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42900" algn="l">
              <a:lnSpc>
                <a:spcPct val="90000"/>
              </a:lnSpc>
              <a:spcBef>
                <a:spcPts val="1200"/>
              </a:spcBef>
              <a:spcAft>
                <a:spcPts val="0"/>
              </a:spcAft>
              <a:buClr>
                <a:schemeClr val="dk1"/>
              </a:buClr>
              <a:buSzPts val="18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04"/>
          <p:cNvSpPr txBox="1">
            <a:spLocks noGrp="1"/>
          </p:cNvSpPr>
          <p:nvPr>
            <p:ph type="body" idx="4"/>
          </p:nvPr>
        </p:nvSpPr>
        <p:spPr>
          <a:xfrm>
            <a:off x="9171432" y="1527048"/>
            <a:ext cx="256032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42900" algn="l">
              <a:lnSpc>
                <a:spcPct val="90000"/>
              </a:lnSpc>
              <a:spcBef>
                <a:spcPts val="1200"/>
              </a:spcBef>
              <a:spcAft>
                <a:spcPts val="0"/>
              </a:spcAft>
              <a:buClr>
                <a:schemeClr val="dk1"/>
              </a:buClr>
              <a:buSzPts val="18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104"/>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our column shaded">
  <p:cSld name="Four column shaded">
    <p:spTree>
      <p:nvGrpSpPr>
        <p:cNvPr id="1" name="Shape 80"/>
        <p:cNvGrpSpPr/>
        <p:nvPr/>
      </p:nvGrpSpPr>
      <p:grpSpPr>
        <a:xfrm>
          <a:off x="0" y="0"/>
          <a:ext cx="0" cy="0"/>
          <a:chOff x="0" y="0"/>
          <a:chExt cx="0" cy="0"/>
        </a:xfrm>
      </p:grpSpPr>
      <p:sp>
        <p:nvSpPr>
          <p:cNvPr id="81" name="Google Shape;81;p105"/>
          <p:cNvSpPr txBox="1">
            <a:spLocks noGrp="1"/>
          </p:cNvSpPr>
          <p:nvPr>
            <p:ph type="body" idx="1"/>
          </p:nvPr>
        </p:nvSpPr>
        <p:spPr>
          <a:xfrm>
            <a:off x="457200" y="1527048"/>
            <a:ext cx="256032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42900" algn="l">
              <a:lnSpc>
                <a:spcPct val="90000"/>
              </a:lnSpc>
              <a:spcBef>
                <a:spcPts val="1200"/>
              </a:spcBef>
              <a:spcAft>
                <a:spcPts val="0"/>
              </a:spcAft>
              <a:buClr>
                <a:schemeClr val="dk1"/>
              </a:buClr>
              <a:buSzPts val="18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05"/>
          <p:cNvSpPr txBox="1">
            <a:spLocks noGrp="1"/>
          </p:cNvSpPr>
          <p:nvPr>
            <p:ph type="body" idx="2"/>
          </p:nvPr>
        </p:nvSpPr>
        <p:spPr>
          <a:xfrm>
            <a:off x="3364992" y="1527048"/>
            <a:ext cx="256032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42900" algn="l">
              <a:lnSpc>
                <a:spcPct val="90000"/>
              </a:lnSpc>
              <a:spcBef>
                <a:spcPts val="1200"/>
              </a:spcBef>
              <a:spcAft>
                <a:spcPts val="0"/>
              </a:spcAft>
              <a:buClr>
                <a:schemeClr val="dk1"/>
              </a:buClr>
              <a:buSzPts val="18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05"/>
          <p:cNvSpPr txBox="1">
            <a:spLocks noGrp="1"/>
          </p:cNvSpPr>
          <p:nvPr>
            <p:ph type="body" idx="3"/>
          </p:nvPr>
        </p:nvSpPr>
        <p:spPr>
          <a:xfrm>
            <a:off x="6263640" y="1527048"/>
            <a:ext cx="256032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42900" algn="l">
              <a:lnSpc>
                <a:spcPct val="90000"/>
              </a:lnSpc>
              <a:spcBef>
                <a:spcPts val="1200"/>
              </a:spcBef>
              <a:spcAft>
                <a:spcPts val="0"/>
              </a:spcAft>
              <a:buClr>
                <a:schemeClr val="dk1"/>
              </a:buClr>
              <a:buSzPts val="18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05"/>
          <p:cNvSpPr txBox="1">
            <a:spLocks noGrp="1"/>
          </p:cNvSpPr>
          <p:nvPr>
            <p:ph type="body" idx="4"/>
          </p:nvPr>
        </p:nvSpPr>
        <p:spPr>
          <a:xfrm>
            <a:off x="9171432" y="1527048"/>
            <a:ext cx="256032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42900" algn="l">
              <a:lnSpc>
                <a:spcPct val="90000"/>
              </a:lnSpc>
              <a:spcBef>
                <a:spcPts val="1200"/>
              </a:spcBef>
              <a:spcAft>
                <a:spcPts val="0"/>
              </a:spcAft>
              <a:buClr>
                <a:schemeClr val="dk1"/>
              </a:buClr>
              <a:buSzPts val="18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05"/>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ivider W1_Sky">
  <p:cSld name="Divider W1_Sky">
    <p:spTree>
      <p:nvGrpSpPr>
        <p:cNvPr id="1" name="Shape 86"/>
        <p:cNvGrpSpPr/>
        <p:nvPr/>
      </p:nvGrpSpPr>
      <p:grpSpPr>
        <a:xfrm>
          <a:off x="0" y="0"/>
          <a:ext cx="0" cy="0"/>
          <a:chOff x="0" y="0"/>
          <a:chExt cx="0" cy="0"/>
        </a:xfrm>
      </p:grpSpPr>
      <p:sp>
        <p:nvSpPr>
          <p:cNvPr id="87" name="Google Shape;87;p106"/>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06"/>
          <p:cNvSpPr/>
          <p:nvPr/>
        </p:nvSpPr>
        <p:spPr>
          <a:xfrm>
            <a:off x="0" y="1353312"/>
            <a:ext cx="1755648"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9" name="Google Shape;89;p106"/>
          <p:cNvSpPr/>
          <p:nvPr/>
        </p:nvSpPr>
        <p:spPr>
          <a:xfrm>
            <a:off x="7141464" y="1353312"/>
            <a:ext cx="5047488"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with photo">
  <p:cSld name="Quote with photo">
    <p:spTree>
      <p:nvGrpSpPr>
        <p:cNvPr id="1" name="Shape 90"/>
        <p:cNvGrpSpPr/>
        <p:nvPr/>
      </p:nvGrpSpPr>
      <p:grpSpPr>
        <a:xfrm>
          <a:off x="0" y="0"/>
          <a:ext cx="0" cy="0"/>
          <a:chOff x="0" y="0"/>
          <a:chExt cx="0" cy="0"/>
        </a:xfrm>
      </p:grpSpPr>
      <p:sp>
        <p:nvSpPr>
          <p:cNvPr id="91" name="Google Shape;91;p107"/>
          <p:cNvSpPr txBox="1">
            <a:spLocks noGrp="1"/>
          </p:cNvSpPr>
          <p:nvPr>
            <p:ph type="title"/>
          </p:nvPr>
        </p:nvSpPr>
        <p:spPr>
          <a:xfrm>
            <a:off x="457199" y="1009268"/>
            <a:ext cx="6060141" cy="447611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07"/>
          <p:cNvSpPr txBox="1">
            <a:spLocks noGrp="1"/>
          </p:cNvSpPr>
          <p:nvPr>
            <p:ph type="body" idx="1"/>
          </p:nvPr>
        </p:nvSpPr>
        <p:spPr>
          <a:xfrm>
            <a:off x="457199" y="5485384"/>
            <a:ext cx="606014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400"/>
              <a:buNone/>
              <a:defRPr sz="1400">
                <a:solidFill>
                  <a:schemeClr val="dk1"/>
                </a:solidFill>
              </a:defRPr>
            </a:lvl1pPr>
            <a:lvl2pPr marL="914400" lvl="1" indent="-228600" algn="l">
              <a:lnSpc>
                <a:spcPct val="90000"/>
              </a:lnSpc>
              <a:spcBef>
                <a:spcPts val="1200"/>
              </a:spcBef>
              <a:spcAft>
                <a:spcPts val="0"/>
              </a:spcAft>
              <a:buClr>
                <a:srgbClr val="888888"/>
              </a:buClr>
              <a:buSzPts val="1800"/>
              <a:buNone/>
              <a:defRPr sz="2000">
                <a:solidFill>
                  <a:srgbClr val="888888"/>
                </a:solidFill>
              </a:defRPr>
            </a:lvl2pPr>
            <a:lvl3pPr marL="1371600" lvl="2" indent="-228600" algn="l">
              <a:lnSpc>
                <a:spcPct val="90000"/>
              </a:lnSpc>
              <a:spcBef>
                <a:spcPts val="1200"/>
              </a:spcBef>
              <a:spcAft>
                <a:spcPts val="0"/>
              </a:spcAft>
              <a:buClr>
                <a:srgbClr val="888888"/>
              </a:buClr>
              <a:buSzPts val="1800"/>
              <a:buNone/>
              <a:defRPr sz="1800">
                <a:solidFill>
                  <a:srgbClr val="888888"/>
                </a:solidFill>
              </a:defRPr>
            </a:lvl3pPr>
            <a:lvl4pPr marL="1828800" lvl="3" indent="-228600" algn="l">
              <a:lnSpc>
                <a:spcPct val="90000"/>
              </a:lnSpc>
              <a:spcBef>
                <a:spcPts val="1200"/>
              </a:spcBef>
              <a:spcAft>
                <a:spcPts val="0"/>
              </a:spcAft>
              <a:buClr>
                <a:srgbClr val="888888"/>
              </a:buClr>
              <a:buSzPts val="1440"/>
              <a:buNone/>
              <a:defRPr sz="1600">
                <a:solidFill>
                  <a:srgbClr val="888888"/>
                </a:solidFill>
              </a:defRPr>
            </a:lvl4pPr>
            <a:lvl5pPr marL="2286000" lvl="4" indent="-228600" algn="l">
              <a:lnSpc>
                <a:spcPct val="90000"/>
              </a:lnSpc>
              <a:spcBef>
                <a:spcPts val="12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93" name="Google Shape;93;p107"/>
          <p:cNvSpPr>
            <a:spLocks noGrp="1"/>
          </p:cNvSpPr>
          <p:nvPr>
            <p:ph type="pic" idx="2"/>
          </p:nvPr>
        </p:nvSpPr>
        <p:spPr>
          <a:xfrm>
            <a:off x="7040880" y="1346199"/>
            <a:ext cx="4690872" cy="429768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94"/>
        <p:cNvGrpSpPr/>
        <p:nvPr/>
      </p:nvGrpSpPr>
      <p:grpSpPr>
        <a:xfrm>
          <a:off x="0" y="0"/>
          <a:ext cx="0" cy="0"/>
          <a:chOff x="0" y="0"/>
          <a:chExt cx="0" cy="0"/>
        </a:xfrm>
      </p:grpSpPr>
      <p:sp>
        <p:nvSpPr>
          <p:cNvPr id="95" name="Google Shape;95;p108"/>
          <p:cNvSpPr txBox="1">
            <a:spLocks noGrp="1"/>
          </p:cNvSpPr>
          <p:nvPr>
            <p:ph type="title"/>
          </p:nvPr>
        </p:nvSpPr>
        <p:spPr>
          <a:xfrm>
            <a:off x="457199" y="1009268"/>
            <a:ext cx="8366761" cy="447611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08"/>
          <p:cNvSpPr txBox="1">
            <a:spLocks noGrp="1"/>
          </p:cNvSpPr>
          <p:nvPr>
            <p:ph type="body" idx="1"/>
          </p:nvPr>
        </p:nvSpPr>
        <p:spPr>
          <a:xfrm>
            <a:off x="457199" y="5485384"/>
            <a:ext cx="836676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400"/>
              <a:buNone/>
              <a:defRPr sz="1400">
                <a:solidFill>
                  <a:schemeClr val="dk1"/>
                </a:solidFill>
              </a:defRPr>
            </a:lvl1pPr>
            <a:lvl2pPr marL="914400" lvl="1" indent="-228600" algn="l">
              <a:lnSpc>
                <a:spcPct val="90000"/>
              </a:lnSpc>
              <a:spcBef>
                <a:spcPts val="1200"/>
              </a:spcBef>
              <a:spcAft>
                <a:spcPts val="0"/>
              </a:spcAft>
              <a:buClr>
                <a:srgbClr val="888888"/>
              </a:buClr>
              <a:buSzPts val="1800"/>
              <a:buNone/>
              <a:defRPr sz="2000">
                <a:solidFill>
                  <a:srgbClr val="888888"/>
                </a:solidFill>
              </a:defRPr>
            </a:lvl2pPr>
            <a:lvl3pPr marL="1371600" lvl="2" indent="-228600" algn="l">
              <a:lnSpc>
                <a:spcPct val="90000"/>
              </a:lnSpc>
              <a:spcBef>
                <a:spcPts val="1200"/>
              </a:spcBef>
              <a:spcAft>
                <a:spcPts val="0"/>
              </a:spcAft>
              <a:buClr>
                <a:srgbClr val="888888"/>
              </a:buClr>
              <a:buSzPts val="1800"/>
              <a:buNone/>
              <a:defRPr sz="1800">
                <a:solidFill>
                  <a:srgbClr val="888888"/>
                </a:solidFill>
              </a:defRPr>
            </a:lvl3pPr>
            <a:lvl4pPr marL="1828800" lvl="3" indent="-228600" algn="l">
              <a:lnSpc>
                <a:spcPct val="90000"/>
              </a:lnSpc>
              <a:spcBef>
                <a:spcPts val="1200"/>
              </a:spcBef>
              <a:spcAft>
                <a:spcPts val="0"/>
              </a:spcAft>
              <a:buClr>
                <a:srgbClr val="888888"/>
              </a:buClr>
              <a:buSzPts val="1440"/>
              <a:buNone/>
              <a:defRPr sz="1600">
                <a:solidFill>
                  <a:srgbClr val="888888"/>
                </a:solidFill>
              </a:defRPr>
            </a:lvl4pPr>
            <a:lvl5pPr marL="2286000" lvl="4" indent="-228600" algn="l">
              <a:lnSpc>
                <a:spcPct val="90000"/>
              </a:lnSpc>
              <a:spcBef>
                <a:spcPts val="12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Title Slide W1_Steel" type="title">
  <p:cSld name="TITLE">
    <p:bg>
      <p:bgPr>
        <a:solidFill>
          <a:schemeClr val="lt1"/>
        </a:solidFill>
        <a:effectLst/>
      </p:bgPr>
    </p:bg>
    <p:spTree>
      <p:nvGrpSpPr>
        <p:cNvPr id="1" name="Shape 103"/>
        <p:cNvGrpSpPr/>
        <p:nvPr/>
      </p:nvGrpSpPr>
      <p:grpSpPr>
        <a:xfrm>
          <a:off x="0" y="0"/>
          <a:ext cx="0" cy="0"/>
          <a:chOff x="0" y="0"/>
          <a:chExt cx="0" cy="0"/>
        </a:xfrm>
      </p:grpSpPr>
      <p:sp>
        <p:nvSpPr>
          <p:cNvPr id="104" name="Google Shape;104;p60"/>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60"/>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dk1"/>
              </a:buClr>
              <a:buSzPts val="1800"/>
              <a:buFont typeface="Arial"/>
              <a:buNone/>
              <a:defRPr sz="1800"/>
            </a:lvl1pPr>
            <a:lvl2pPr lvl="1" algn="ctr">
              <a:lnSpc>
                <a:spcPct val="90000"/>
              </a:lnSpc>
              <a:spcBef>
                <a:spcPts val="1200"/>
              </a:spcBef>
              <a:spcAft>
                <a:spcPts val="0"/>
              </a:spcAft>
              <a:buClr>
                <a:schemeClr val="dk1"/>
              </a:buClr>
              <a:buSzPts val="1800"/>
              <a:buNone/>
              <a:defRPr sz="2000"/>
            </a:lvl2pPr>
            <a:lvl3pPr lvl="2" algn="ctr">
              <a:lnSpc>
                <a:spcPct val="90000"/>
              </a:lnSpc>
              <a:spcBef>
                <a:spcPts val="1200"/>
              </a:spcBef>
              <a:spcAft>
                <a:spcPts val="0"/>
              </a:spcAft>
              <a:buClr>
                <a:schemeClr val="dk1"/>
              </a:buClr>
              <a:buSzPts val="1800"/>
              <a:buNone/>
              <a:defRPr sz="1800"/>
            </a:lvl3pPr>
            <a:lvl4pPr lvl="3" algn="ctr">
              <a:lnSpc>
                <a:spcPct val="90000"/>
              </a:lnSpc>
              <a:spcBef>
                <a:spcPts val="1200"/>
              </a:spcBef>
              <a:spcAft>
                <a:spcPts val="0"/>
              </a:spcAft>
              <a:buClr>
                <a:schemeClr val="dk1"/>
              </a:buClr>
              <a:buSzPts val="1440"/>
              <a:buNone/>
              <a:defRPr sz="1600"/>
            </a:lvl4pPr>
            <a:lvl5pPr lvl="4" algn="ctr">
              <a:lnSpc>
                <a:spcPct val="90000"/>
              </a:lnSpc>
              <a:spcBef>
                <a:spcPts val="12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06" name="Google Shape;106;p60"/>
          <p:cNvSpPr/>
          <p:nvPr/>
        </p:nvSpPr>
        <p:spPr>
          <a:xfrm>
            <a:off x="1591056" y="1344168"/>
            <a:ext cx="164592" cy="3291840"/>
          </a:xfrm>
          <a:prstGeom prst="rect">
            <a:avLst/>
          </a:prstGeom>
          <a:solidFill>
            <a:srgbClr val="6F7878"/>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7" name="Google Shape;107;p60"/>
          <p:cNvSpPr/>
          <p:nvPr/>
        </p:nvSpPr>
        <p:spPr>
          <a:xfrm>
            <a:off x="7059168" y="1344168"/>
            <a:ext cx="164592" cy="3291840"/>
          </a:xfrm>
          <a:prstGeom prst="rect">
            <a:avLst/>
          </a:prstGeom>
          <a:solidFill>
            <a:srgbClr val="6F7878"/>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8" name="Google Shape;108;p60"/>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dk1"/>
                </a:solidFill>
                <a:latin typeface="Arial"/>
                <a:ea typeface="Arial"/>
                <a:cs typeface="Arial"/>
                <a:sym typeface="Arial"/>
              </a:rPr>
              <a:t>© 2021 Gartner, Inc. and/or its affiliates. All rights reserved. Gartner is a registered trademark of Gartner, Inc. or its affiliates. This presentation, including all supporting materials, </a:t>
            </a:r>
            <a:br>
              <a:rPr lang="en-US" sz="700" b="0" i="0" u="none" strike="noStrike" cap="none">
                <a:solidFill>
                  <a:schemeClr val="dk1"/>
                </a:solidFill>
                <a:latin typeface="Arial"/>
                <a:ea typeface="Arial"/>
                <a:cs typeface="Arial"/>
                <a:sym typeface="Arial"/>
              </a:rPr>
            </a:br>
            <a:r>
              <a:rPr lang="en-US" sz="700" b="0" i="0" u="none" strike="noStrike" cap="none">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a:solidFill>
                <a:srgbClr val="000000"/>
              </a:solidFill>
              <a:latin typeface="Arial"/>
              <a:ea typeface="Arial"/>
              <a:cs typeface="Arial"/>
              <a:sym typeface="Arial"/>
            </a:endParaRPr>
          </a:p>
        </p:txBody>
      </p:sp>
      <p:pic>
        <p:nvPicPr>
          <p:cNvPr id="109" name="Google Shape;109;p60"/>
          <p:cNvPicPr preferRelativeResize="0"/>
          <p:nvPr/>
        </p:nvPicPr>
        <p:blipFill rotWithShape="1">
          <a:blip r:embed="rId2">
            <a:alphaModFix/>
          </a:blip>
          <a:srcRect/>
          <a:stretch/>
        </p:blipFill>
        <p:spPr>
          <a:xfrm>
            <a:off x="9686167" y="6056352"/>
            <a:ext cx="2057400" cy="46827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Title Slide W1_Surf">
  <p:cSld name="Title Slide W1_Surf">
    <p:bg>
      <p:bgPr>
        <a:solidFill>
          <a:schemeClr val="lt1"/>
        </a:solidFill>
        <a:effectLst/>
      </p:bgPr>
    </p:bg>
    <p:spTree>
      <p:nvGrpSpPr>
        <p:cNvPr id="1" name="Shape 110"/>
        <p:cNvGrpSpPr/>
        <p:nvPr/>
      </p:nvGrpSpPr>
      <p:grpSpPr>
        <a:xfrm>
          <a:off x="0" y="0"/>
          <a:ext cx="0" cy="0"/>
          <a:chOff x="0" y="0"/>
          <a:chExt cx="0" cy="0"/>
        </a:xfrm>
      </p:grpSpPr>
      <p:sp>
        <p:nvSpPr>
          <p:cNvPr id="111" name="Google Shape;111;p61"/>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61"/>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dk1"/>
              </a:buClr>
              <a:buSzPts val="1800"/>
              <a:buFont typeface="Arial"/>
              <a:buNone/>
              <a:defRPr sz="1800"/>
            </a:lvl1pPr>
            <a:lvl2pPr lvl="1" algn="ctr">
              <a:lnSpc>
                <a:spcPct val="90000"/>
              </a:lnSpc>
              <a:spcBef>
                <a:spcPts val="1200"/>
              </a:spcBef>
              <a:spcAft>
                <a:spcPts val="0"/>
              </a:spcAft>
              <a:buClr>
                <a:schemeClr val="dk1"/>
              </a:buClr>
              <a:buSzPts val="1800"/>
              <a:buNone/>
              <a:defRPr sz="2000"/>
            </a:lvl2pPr>
            <a:lvl3pPr lvl="2" algn="ctr">
              <a:lnSpc>
                <a:spcPct val="90000"/>
              </a:lnSpc>
              <a:spcBef>
                <a:spcPts val="1200"/>
              </a:spcBef>
              <a:spcAft>
                <a:spcPts val="0"/>
              </a:spcAft>
              <a:buClr>
                <a:schemeClr val="dk1"/>
              </a:buClr>
              <a:buSzPts val="1800"/>
              <a:buNone/>
              <a:defRPr sz="1800"/>
            </a:lvl3pPr>
            <a:lvl4pPr lvl="3" algn="ctr">
              <a:lnSpc>
                <a:spcPct val="90000"/>
              </a:lnSpc>
              <a:spcBef>
                <a:spcPts val="1200"/>
              </a:spcBef>
              <a:spcAft>
                <a:spcPts val="0"/>
              </a:spcAft>
              <a:buClr>
                <a:schemeClr val="dk1"/>
              </a:buClr>
              <a:buSzPts val="1440"/>
              <a:buNone/>
              <a:defRPr sz="1600"/>
            </a:lvl4pPr>
            <a:lvl5pPr lvl="4" algn="ctr">
              <a:lnSpc>
                <a:spcPct val="90000"/>
              </a:lnSpc>
              <a:spcBef>
                <a:spcPts val="12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13" name="Google Shape;113;p61"/>
          <p:cNvSpPr/>
          <p:nvPr/>
        </p:nvSpPr>
        <p:spPr>
          <a:xfrm>
            <a:off x="1591056" y="1344168"/>
            <a:ext cx="164592"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4" name="Google Shape;114;p61"/>
          <p:cNvSpPr/>
          <p:nvPr/>
        </p:nvSpPr>
        <p:spPr>
          <a:xfrm>
            <a:off x="7059168" y="1344168"/>
            <a:ext cx="164592"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5" name="Google Shape;115;p61"/>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dk1"/>
                </a:solidFill>
                <a:latin typeface="Arial"/>
                <a:ea typeface="Arial"/>
                <a:cs typeface="Arial"/>
                <a:sym typeface="Arial"/>
              </a:rPr>
              <a:t>© 2021 Gartner, Inc. and/or its affiliates. All rights reserved. Gartner is a registered trademark of Gartner, Inc. or its affiliates. This presentation, including all supporting materials, </a:t>
            </a:r>
            <a:br>
              <a:rPr lang="en-US" sz="700" b="0" i="0" u="none" strike="noStrike" cap="none">
                <a:solidFill>
                  <a:schemeClr val="dk1"/>
                </a:solidFill>
                <a:latin typeface="Arial"/>
                <a:ea typeface="Arial"/>
                <a:cs typeface="Arial"/>
                <a:sym typeface="Arial"/>
              </a:rPr>
            </a:br>
            <a:r>
              <a:rPr lang="en-US" sz="700" b="0" i="0" u="none" strike="noStrike" cap="none">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a:solidFill>
                <a:srgbClr val="000000"/>
              </a:solidFill>
              <a:latin typeface="Arial"/>
              <a:ea typeface="Arial"/>
              <a:cs typeface="Arial"/>
              <a:sym typeface="Arial"/>
            </a:endParaRPr>
          </a:p>
        </p:txBody>
      </p:sp>
      <p:pic>
        <p:nvPicPr>
          <p:cNvPr id="116" name="Google Shape;116;p61"/>
          <p:cNvPicPr preferRelativeResize="0"/>
          <p:nvPr/>
        </p:nvPicPr>
        <p:blipFill rotWithShape="1">
          <a:blip r:embed="rId2">
            <a:alphaModFix/>
          </a:blip>
          <a:srcRect/>
          <a:stretch/>
        </p:blipFill>
        <p:spPr>
          <a:xfrm>
            <a:off x="9686167" y="6056352"/>
            <a:ext cx="2057400" cy="46827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_Quote_Tangerine">
  <p:cSld name="A_Quote_Tangerine">
    <p:spTree>
      <p:nvGrpSpPr>
        <p:cNvPr id="1" name="Shape 28"/>
        <p:cNvGrpSpPr/>
        <p:nvPr/>
      </p:nvGrpSpPr>
      <p:grpSpPr>
        <a:xfrm>
          <a:off x="0" y="0"/>
          <a:ext cx="0" cy="0"/>
          <a:chOff x="0" y="0"/>
          <a:chExt cx="0" cy="0"/>
        </a:xfrm>
      </p:grpSpPr>
      <p:sp>
        <p:nvSpPr>
          <p:cNvPr id="29" name="Google Shape;29;p93"/>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3200"/>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93"/>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SzPts val="2400"/>
              <a:buNone/>
              <a:defRPr sz="1600"/>
            </a:lvl1pPr>
            <a:lvl2pPr marL="914400" lvl="1" indent="-365760" algn="l">
              <a:lnSpc>
                <a:spcPct val="90000"/>
              </a:lnSpc>
              <a:spcBef>
                <a:spcPts val="1200"/>
              </a:spcBef>
              <a:spcAft>
                <a:spcPts val="0"/>
              </a:spcAft>
              <a:buSzPts val="2160"/>
              <a:buChar char="–"/>
              <a:defRPr/>
            </a:lvl2pPr>
            <a:lvl3pPr marL="1371600" lvl="2" indent="-381000" algn="l">
              <a:lnSpc>
                <a:spcPct val="90000"/>
              </a:lnSpc>
              <a:spcBef>
                <a:spcPts val="1200"/>
              </a:spcBef>
              <a:spcAft>
                <a:spcPts val="0"/>
              </a:spcAft>
              <a:buSzPts val="2400"/>
              <a:buChar char="•"/>
              <a:defRPr/>
            </a:lvl3pPr>
            <a:lvl4pPr marL="1828800" lvl="3" indent="-365760" algn="l">
              <a:lnSpc>
                <a:spcPct val="90000"/>
              </a:lnSpc>
              <a:spcBef>
                <a:spcPts val="1200"/>
              </a:spcBef>
              <a:spcAft>
                <a:spcPts val="0"/>
              </a:spcAft>
              <a:buSzPts val="2160"/>
              <a:buChar char="–"/>
              <a:defRPr/>
            </a:lvl4pPr>
            <a:lvl5pPr marL="2286000" lvl="4" indent="-381000" algn="l">
              <a:lnSpc>
                <a:spcPct val="90000"/>
              </a:lnSpc>
              <a:spcBef>
                <a:spcPts val="1200"/>
              </a:spcBef>
              <a:spcAft>
                <a:spcPts val="0"/>
              </a:spcAft>
              <a:buSzPts val="24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31" name="Google Shape;31;p93"/>
          <p:cNvSpPr/>
          <p:nvPr/>
        </p:nvSpPr>
        <p:spPr>
          <a:xfrm>
            <a:off x="-1" y="1343025"/>
            <a:ext cx="507359" cy="4171950"/>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 name="Google Shape;32;p93"/>
          <p:cNvSpPr/>
          <p:nvPr/>
        </p:nvSpPr>
        <p:spPr>
          <a:xfrm>
            <a:off x="11684641" y="1343025"/>
            <a:ext cx="507359" cy="4171950"/>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Slide W1_Tang">
  <p:cSld name="Title Slide W1_Tang">
    <p:bg>
      <p:bgPr>
        <a:solidFill>
          <a:schemeClr val="lt1"/>
        </a:solidFill>
        <a:effectLst/>
      </p:bgPr>
    </p:bg>
    <p:spTree>
      <p:nvGrpSpPr>
        <p:cNvPr id="1" name="Shape 117"/>
        <p:cNvGrpSpPr/>
        <p:nvPr/>
      </p:nvGrpSpPr>
      <p:grpSpPr>
        <a:xfrm>
          <a:off x="0" y="0"/>
          <a:ext cx="0" cy="0"/>
          <a:chOff x="0" y="0"/>
          <a:chExt cx="0" cy="0"/>
        </a:xfrm>
      </p:grpSpPr>
      <p:sp>
        <p:nvSpPr>
          <p:cNvPr id="118" name="Google Shape;118;p62"/>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62"/>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dk1"/>
              </a:buClr>
              <a:buSzPts val="1800"/>
              <a:buFont typeface="Arial"/>
              <a:buNone/>
              <a:defRPr sz="1800"/>
            </a:lvl1pPr>
            <a:lvl2pPr lvl="1" algn="ctr">
              <a:lnSpc>
                <a:spcPct val="90000"/>
              </a:lnSpc>
              <a:spcBef>
                <a:spcPts val="1200"/>
              </a:spcBef>
              <a:spcAft>
                <a:spcPts val="0"/>
              </a:spcAft>
              <a:buClr>
                <a:schemeClr val="dk1"/>
              </a:buClr>
              <a:buSzPts val="1800"/>
              <a:buNone/>
              <a:defRPr sz="2000"/>
            </a:lvl2pPr>
            <a:lvl3pPr lvl="2" algn="ctr">
              <a:lnSpc>
                <a:spcPct val="90000"/>
              </a:lnSpc>
              <a:spcBef>
                <a:spcPts val="1200"/>
              </a:spcBef>
              <a:spcAft>
                <a:spcPts val="0"/>
              </a:spcAft>
              <a:buClr>
                <a:schemeClr val="dk1"/>
              </a:buClr>
              <a:buSzPts val="1800"/>
              <a:buNone/>
              <a:defRPr sz="1800"/>
            </a:lvl3pPr>
            <a:lvl4pPr lvl="3" algn="ctr">
              <a:lnSpc>
                <a:spcPct val="90000"/>
              </a:lnSpc>
              <a:spcBef>
                <a:spcPts val="1200"/>
              </a:spcBef>
              <a:spcAft>
                <a:spcPts val="0"/>
              </a:spcAft>
              <a:buClr>
                <a:schemeClr val="dk1"/>
              </a:buClr>
              <a:buSzPts val="1440"/>
              <a:buNone/>
              <a:defRPr sz="1600"/>
            </a:lvl4pPr>
            <a:lvl5pPr lvl="4" algn="ctr">
              <a:lnSpc>
                <a:spcPct val="90000"/>
              </a:lnSpc>
              <a:spcBef>
                <a:spcPts val="12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20" name="Google Shape;120;p62"/>
          <p:cNvSpPr/>
          <p:nvPr/>
        </p:nvSpPr>
        <p:spPr>
          <a:xfrm>
            <a:off x="1591056" y="1344168"/>
            <a:ext cx="164592" cy="3291840"/>
          </a:xfrm>
          <a:prstGeom prst="rect">
            <a:avLst/>
          </a:prstGeom>
          <a:solidFill>
            <a:srgbClr val="FF540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1" name="Google Shape;121;p62"/>
          <p:cNvSpPr/>
          <p:nvPr/>
        </p:nvSpPr>
        <p:spPr>
          <a:xfrm>
            <a:off x="7059168" y="1344168"/>
            <a:ext cx="164592" cy="3291840"/>
          </a:xfrm>
          <a:prstGeom prst="rect">
            <a:avLst/>
          </a:prstGeom>
          <a:solidFill>
            <a:srgbClr val="FF540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2" name="Google Shape;122;p62"/>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dk1"/>
                </a:solidFill>
                <a:latin typeface="Arial"/>
                <a:ea typeface="Arial"/>
                <a:cs typeface="Arial"/>
                <a:sym typeface="Arial"/>
              </a:rPr>
              <a:t>© 2021 Gartner, Inc. and/or its affiliates. All rights reserved. Gartner is a registered trademark of Gartner, Inc. or its affiliates. This presentation, including all supporting materials, </a:t>
            </a:r>
            <a:br>
              <a:rPr lang="en-US" sz="700" b="0" i="0" u="none" strike="noStrike" cap="none">
                <a:solidFill>
                  <a:schemeClr val="dk1"/>
                </a:solidFill>
                <a:latin typeface="Arial"/>
                <a:ea typeface="Arial"/>
                <a:cs typeface="Arial"/>
                <a:sym typeface="Arial"/>
              </a:rPr>
            </a:br>
            <a:r>
              <a:rPr lang="en-US" sz="700" b="0" i="0" u="none" strike="noStrike" cap="none">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a:solidFill>
                <a:srgbClr val="000000"/>
              </a:solidFill>
              <a:latin typeface="Arial"/>
              <a:ea typeface="Arial"/>
              <a:cs typeface="Arial"/>
              <a:sym typeface="Arial"/>
            </a:endParaRPr>
          </a:p>
        </p:txBody>
      </p:sp>
      <p:pic>
        <p:nvPicPr>
          <p:cNvPr id="123" name="Google Shape;123;p62"/>
          <p:cNvPicPr preferRelativeResize="0"/>
          <p:nvPr/>
        </p:nvPicPr>
        <p:blipFill rotWithShape="1">
          <a:blip r:embed="rId2">
            <a:alphaModFix/>
          </a:blip>
          <a:srcRect/>
          <a:stretch/>
        </p:blipFill>
        <p:spPr>
          <a:xfrm>
            <a:off x="9686167" y="6056352"/>
            <a:ext cx="2057400" cy="46827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itle Slide W1_Lemon">
  <p:cSld name="Title Slide W1_Lemon">
    <p:bg>
      <p:bgPr>
        <a:solidFill>
          <a:schemeClr val="lt1"/>
        </a:solidFill>
        <a:effectLst/>
      </p:bgPr>
    </p:bg>
    <p:spTree>
      <p:nvGrpSpPr>
        <p:cNvPr id="1" name="Shape 124"/>
        <p:cNvGrpSpPr/>
        <p:nvPr/>
      </p:nvGrpSpPr>
      <p:grpSpPr>
        <a:xfrm>
          <a:off x="0" y="0"/>
          <a:ext cx="0" cy="0"/>
          <a:chOff x="0" y="0"/>
          <a:chExt cx="0" cy="0"/>
        </a:xfrm>
      </p:grpSpPr>
      <p:sp>
        <p:nvSpPr>
          <p:cNvPr id="125" name="Google Shape;125;p63"/>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63"/>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dk1"/>
              </a:buClr>
              <a:buSzPts val="1800"/>
              <a:buFont typeface="Arial"/>
              <a:buNone/>
              <a:defRPr sz="1800"/>
            </a:lvl1pPr>
            <a:lvl2pPr lvl="1" algn="ctr">
              <a:lnSpc>
                <a:spcPct val="90000"/>
              </a:lnSpc>
              <a:spcBef>
                <a:spcPts val="1200"/>
              </a:spcBef>
              <a:spcAft>
                <a:spcPts val="0"/>
              </a:spcAft>
              <a:buClr>
                <a:schemeClr val="dk1"/>
              </a:buClr>
              <a:buSzPts val="1800"/>
              <a:buNone/>
              <a:defRPr sz="2000"/>
            </a:lvl2pPr>
            <a:lvl3pPr lvl="2" algn="ctr">
              <a:lnSpc>
                <a:spcPct val="90000"/>
              </a:lnSpc>
              <a:spcBef>
                <a:spcPts val="1200"/>
              </a:spcBef>
              <a:spcAft>
                <a:spcPts val="0"/>
              </a:spcAft>
              <a:buClr>
                <a:schemeClr val="dk1"/>
              </a:buClr>
              <a:buSzPts val="1800"/>
              <a:buNone/>
              <a:defRPr sz="1800"/>
            </a:lvl3pPr>
            <a:lvl4pPr lvl="3" algn="ctr">
              <a:lnSpc>
                <a:spcPct val="90000"/>
              </a:lnSpc>
              <a:spcBef>
                <a:spcPts val="1200"/>
              </a:spcBef>
              <a:spcAft>
                <a:spcPts val="0"/>
              </a:spcAft>
              <a:buClr>
                <a:schemeClr val="dk1"/>
              </a:buClr>
              <a:buSzPts val="1440"/>
              <a:buNone/>
              <a:defRPr sz="1600"/>
            </a:lvl4pPr>
            <a:lvl5pPr lvl="4" algn="ctr">
              <a:lnSpc>
                <a:spcPct val="90000"/>
              </a:lnSpc>
              <a:spcBef>
                <a:spcPts val="12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27" name="Google Shape;127;p63"/>
          <p:cNvSpPr/>
          <p:nvPr/>
        </p:nvSpPr>
        <p:spPr>
          <a:xfrm>
            <a:off x="1591056" y="1344168"/>
            <a:ext cx="164592" cy="3291840"/>
          </a:xfrm>
          <a:prstGeom prst="rect">
            <a:avLst/>
          </a:prstGeom>
          <a:solidFill>
            <a:srgbClr val="FEC10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8" name="Google Shape;128;p63"/>
          <p:cNvSpPr/>
          <p:nvPr/>
        </p:nvSpPr>
        <p:spPr>
          <a:xfrm>
            <a:off x="7059168" y="1344168"/>
            <a:ext cx="164592" cy="3291840"/>
          </a:xfrm>
          <a:prstGeom prst="rect">
            <a:avLst/>
          </a:prstGeom>
          <a:solidFill>
            <a:srgbClr val="FEC10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9" name="Google Shape;129;p63"/>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dk1"/>
                </a:solidFill>
                <a:latin typeface="Arial"/>
                <a:ea typeface="Arial"/>
                <a:cs typeface="Arial"/>
                <a:sym typeface="Arial"/>
              </a:rPr>
              <a:t>© 2021 Gartner, Inc. and/or its affiliates. All rights reserved. Gartner is a registered trademark of Gartner, Inc. or its affiliates. This presentation, including all supporting materials, </a:t>
            </a:r>
            <a:br>
              <a:rPr lang="en-US" sz="700" b="0" i="0" u="none" strike="noStrike" cap="none">
                <a:solidFill>
                  <a:schemeClr val="dk1"/>
                </a:solidFill>
                <a:latin typeface="Arial"/>
                <a:ea typeface="Arial"/>
                <a:cs typeface="Arial"/>
                <a:sym typeface="Arial"/>
              </a:rPr>
            </a:br>
            <a:r>
              <a:rPr lang="en-US" sz="700" b="0" i="0" u="none" strike="noStrike" cap="none">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a:solidFill>
                <a:srgbClr val="000000"/>
              </a:solidFill>
              <a:latin typeface="Arial"/>
              <a:ea typeface="Arial"/>
              <a:cs typeface="Arial"/>
              <a:sym typeface="Arial"/>
            </a:endParaRPr>
          </a:p>
        </p:txBody>
      </p:sp>
      <p:pic>
        <p:nvPicPr>
          <p:cNvPr id="130" name="Google Shape;130;p63"/>
          <p:cNvPicPr preferRelativeResize="0"/>
          <p:nvPr/>
        </p:nvPicPr>
        <p:blipFill rotWithShape="1">
          <a:blip r:embed="rId2">
            <a:alphaModFix/>
          </a:blip>
          <a:srcRect/>
          <a:stretch/>
        </p:blipFill>
        <p:spPr>
          <a:xfrm>
            <a:off x="9686167" y="6056352"/>
            <a:ext cx="2057400" cy="468272"/>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Title Slide W1_Rose">
  <p:cSld name="Title Slide W1_Rose">
    <p:bg>
      <p:bgPr>
        <a:solidFill>
          <a:schemeClr val="lt1"/>
        </a:solidFill>
        <a:effectLst/>
      </p:bgPr>
    </p:bg>
    <p:spTree>
      <p:nvGrpSpPr>
        <p:cNvPr id="1" name="Shape 131"/>
        <p:cNvGrpSpPr/>
        <p:nvPr/>
      </p:nvGrpSpPr>
      <p:grpSpPr>
        <a:xfrm>
          <a:off x="0" y="0"/>
          <a:ext cx="0" cy="0"/>
          <a:chOff x="0" y="0"/>
          <a:chExt cx="0" cy="0"/>
        </a:xfrm>
      </p:grpSpPr>
      <p:sp>
        <p:nvSpPr>
          <p:cNvPr id="132" name="Google Shape;132;p64"/>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64"/>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dk1"/>
              </a:buClr>
              <a:buSzPts val="1800"/>
              <a:buFont typeface="Arial"/>
              <a:buNone/>
              <a:defRPr sz="1800"/>
            </a:lvl1pPr>
            <a:lvl2pPr lvl="1" algn="ctr">
              <a:lnSpc>
                <a:spcPct val="90000"/>
              </a:lnSpc>
              <a:spcBef>
                <a:spcPts val="1200"/>
              </a:spcBef>
              <a:spcAft>
                <a:spcPts val="0"/>
              </a:spcAft>
              <a:buClr>
                <a:schemeClr val="dk1"/>
              </a:buClr>
              <a:buSzPts val="1800"/>
              <a:buNone/>
              <a:defRPr sz="2000"/>
            </a:lvl2pPr>
            <a:lvl3pPr lvl="2" algn="ctr">
              <a:lnSpc>
                <a:spcPct val="90000"/>
              </a:lnSpc>
              <a:spcBef>
                <a:spcPts val="1200"/>
              </a:spcBef>
              <a:spcAft>
                <a:spcPts val="0"/>
              </a:spcAft>
              <a:buClr>
                <a:schemeClr val="dk1"/>
              </a:buClr>
              <a:buSzPts val="1800"/>
              <a:buNone/>
              <a:defRPr sz="1800"/>
            </a:lvl3pPr>
            <a:lvl4pPr lvl="3" algn="ctr">
              <a:lnSpc>
                <a:spcPct val="90000"/>
              </a:lnSpc>
              <a:spcBef>
                <a:spcPts val="1200"/>
              </a:spcBef>
              <a:spcAft>
                <a:spcPts val="0"/>
              </a:spcAft>
              <a:buClr>
                <a:schemeClr val="dk1"/>
              </a:buClr>
              <a:buSzPts val="1440"/>
              <a:buNone/>
              <a:defRPr sz="1600"/>
            </a:lvl4pPr>
            <a:lvl5pPr lvl="4" algn="ctr">
              <a:lnSpc>
                <a:spcPct val="90000"/>
              </a:lnSpc>
              <a:spcBef>
                <a:spcPts val="12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34" name="Google Shape;134;p64"/>
          <p:cNvSpPr/>
          <p:nvPr/>
        </p:nvSpPr>
        <p:spPr>
          <a:xfrm>
            <a:off x="1591056" y="1344168"/>
            <a:ext cx="164592"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5" name="Google Shape;135;p64"/>
          <p:cNvSpPr/>
          <p:nvPr/>
        </p:nvSpPr>
        <p:spPr>
          <a:xfrm>
            <a:off x="7059168" y="1344168"/>
            <a:ext cx="164592"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6" name="Google Shape;136;p64"/>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dk1"/>
                </a:solidFill>
                <a:latin typeface="Arial"/>
                <a:ea typeface="Arial"/>
                <a:cs typeface="Arial"/>
                <a:sym typeface="Arial"/>
              </a:rPr>
              <a:t>© 2021 Gartner, Inc. and/or its affiliates. All rights reserved. Gartner is a registered trademark of Gartner, Inc. or its affiliates. This presentation, including all supporting materials, </a:t>
            </a:r>
            <a:br>
              <a:rPr lang="en-US" sz="700" b="0" i="0" u="none" strike="noStrike" cap="none">
                <a:solidFill>
                  <a:schemeClr val="dk1"/>
                </a:solidFill>
                <a:latin typeface="Arial"/>
                <a:ea typeface="Arial"/>
                <a:cs typeface="Arial"/>
                <a:sym typeface="Arial"/>
              </a:rPr>
            </a:br>
            <a:r>
              <a:rPr lang="en-US" sz="700" b="0" i="0" u="none" strike="noStrike" cap="none">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a:solidFill>
                <a:srgbClr val="000000"/>
              </a:solidFill>
              <a:latin typeface="Arial"/>
              <a:ea typeface="Arial"/>
              <a:cs typeface="Arial"/>
              <a:sym typeface="Arial"/>
            </a:endParaRPr>
          </a:p>
        </p:txBody>
      </p:sp>
      <p:pic>
        <p:nvPicPr>
          <p:cNvPr id="137" name="Google Shape;137;p64"/>
          <p:cNvPicPr preferRelativeResize="0"/>
          <p:nvPr/>
        </p:nvPicPr>
        <p:blipFill rotWithShape="1">
          <a:blip r:embed="rId2">
            <a:alphaModFix/>
          </a:blip>
          <a:srcRect/>
          <a:stretch/>
        </p:blipFill>
        <p:spPr>
          <a:xfrm>
            <a:off x="9686167" y="6056352"/>
            <a:ext cx="2057400" cy="468272"/>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vider W1_Steel">
  <p:cSld name="Divider W1_Steel">
    <p:spTree>
      <p:nvGrpSpPr>
        <p:cNvPr id="1" name="Shape 138"/>
        <p:cNvGrpSpPr/>
        <p:nvPr/>
      </p:nvGrpSpPr>
      <p:grpSpPr>
        <a:xfrm>
          <a:off x="0" y="0"/>
          <a:ext cx="0" cy="0"/>
          <a:chOff x="0" y="0"/>
          <a:chExt cx="0" cy="0"/>
        </a:xfrm>
      </p:grpSpPr>
      <p:sp>
        <p:nvSpPr>
          <p:cNvPr id="139" name="Google Shape;139;p65"/>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65"/>
          <p:cNvSpPr/>
          <p:nvPr/>
        </p:nvSpPr>
        <p:spPr>
          <a:xfrm>
            <a:off x="0" y="1353312"/>
            <a:ext cx="1755648" cy="329184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1" name="Google Shape;141;p65"/>
          <p:cNvSpPr/>
          <p:nvPr/>
        </p:nvSpPr>
        <p:spPr>
          <a:xfrm>
            <a:off x="7141464" y="1353312"/>
            <a:ext cx="5047488" cy="329184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vider W1_Surf">
  <p:cSld name="Divider W1_Surf">
    <p:spTree>
      <p:nvGrpSpPr>
        <p:cNvPr id="1" name="Shape 142"/>
        <p:cNvGrpSpPr/>
        <p:nvPr/>
      </p:nvGrpSpPr>
      <p:grpSpPr>
        <a:xfrm>
          <a:off x="0" y="0"/>
          <a:ext cx="0" cy="0"/>
          <a:chOff x="0" y="0"/>
          <a:chExt cx="0" cy="0"/>
        </a:xfrm>
      </p:grpSpPr>
      <p:sp>
        <p:nvSpPr>
          <p:cNvPr id="143" name="Google Shape;143;p66"/>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p66"/>
          <p:cNvSpPr/>
          <p:nvPr/>
        </p:nvSpPr>
        <p:spPr>
          <a:xfrm>
            <a:off x="0" y="1353312"/>
            <a:ext cx="1755648"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5" name="Google Shape;145;p66"/>
          <p:cNvSpPr/>
          <p:nvPr/>
        </p:nvSpPr>
        <p:spPr>
          <a:xfrm>
            <a:off x="7141464" y="1353312"/>
            <a:ext cx="5047488"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vider W1_Tang">
  <p:cSld name="Divider W1_Tang">
    <p:spTree>
      <p:nvGrpSpPr>
        <p:cNvPr id="1" name="Shape 146"/>
        <p:cNvGrpSpPr/>
        <p:nvPr/>
      </p:nvGrpSpPr>
      <p:grpSpPr>
        <a:xfrm>
          <a:off x="0" y="0"/>
          <a:ext cx="0" cy="0"/>
          <a:chOff x="0" y="0"/>
          <a:chExt cx="0" cy="0"/>
        </a:xfrm>
      </p:grpSpPr>
      <p:sp>
        <p:nvSpPr>
          <p:cNvPr id="147" name="Google Shape;147;p67"/>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67"/>
          <p:cNvSpPr/>
          <p:nvPr/>
        </p:nvSpPr>
        <p:spPr>
          <a:xfrm>
            <a:off x="0" y="1353312"/>
            <a:ext cx="1755648" cy="329184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9" name="Google Shape;149;p67"/>
          <p:cNvSpPr/>
          <p:nvPr/>
        </p:nvSpPr>
        <p:spPr>
          <a:xfrm>
            <a:off x="7141464" y="1353312"/>
            <a:ext cx="5047488" cy="329184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vider W1_Lemon">
  <p:cSld name="Divider W1_Lemon">
    <p:spTree>
      <p:nvGrpSpPr>
        <p:cNvPr id="1" name="Shape 150"/>
        <p:cNvGrpSpPr/>
        <p:nvPr/>
      </p:nvGrpSpPr>
      <p:grpSpPr>
        <a:xfrm>
          <a:off x="0" y="0"/>
          <a:ext cx="0" cy="0"/>
          <a:chOff x="0" y="0"/>
          <a:chExt cx="0" cy="0"/>
        </a:xfrm>
      </p:grpSpPr>
      <p:sp>
        <p:nvSpPr>
          <p:cNvPr id="151" name="Google Shape;151;p68"/>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p68"/>
          <p:cNvSpPr/>
          <p:nvPr/>
        </p:nvSpPr>
        <p:spPr>
          <a:xfrm>
            <a:off x="0" y="1353312"/>
            <a:ext cx="1755648" cy="3291840"/>
          </a:xfrm>
          <a:prstGeom prst="rect">
            <a:avLst/>
          </a:prstGeom>
          <a:solidFill>
            <a:schemeClr val="accent6"/>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3" name="Google Shape;153;p68"/>
          <p:cNvSpPr/>
          <p:nvPr/>
        </p:nvSpPr>
        <p:spPr>
          <a:xfrm>
            <a:off x="7141464" y="1353312"/>
            <a:ext cx="5047488" cy="3291840"/>
          </a:xfrm>
          <a:prstGeom prst="rect">
            <a:avLst/>
          </a:prstGeom>
          <a:solidFill>
            <a:schemeClr val="accent6"/>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Divider W1_Rose">
  <p:cSld name="Divider W1_Rose">
    <p:spTree>
      <p:nvGrpSpPr>
        <p:cNvPr id="1" name="Shape 154"/>
        <p:cNvGrpSpPr/>
        <p:nvPr/>
      </p:nvGrpSpPr>
      <p:grpSpPr>
        <a:xfrm>
          <a:off x="0" y="0"/>
          <a:ext cx="0" cy="0"/>
          <a:chOff x="0" y="0"/>
          <a:chExt cx="0" cy="0"/>
        </a:xfrm>
      </p:grpSpPr>
      <p:sp>
        <p:nvSpPr>
          <p:cNvPr id="155" name="Google Shape;155;p69"/>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69"/>
          <p:cNvSpPr/>
          <p:nvPr/>
        </p:nvSpPr>
        <p:spPr>
          <a:xfrm>
            <a:off x="0" y="1353312"/>
            <a:ext cx="1755648"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7" name="Google Shape;157;p69"/>
          <p:cNvSpPr/>
          <p:nvPr/>
        </p:nvSpPr>
        <p:spPr>
          <a:xfrm>
            <a:off x="7141464" y="1353312"/>
            <a:ext cx="5047488"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Title Slide B1_Steel" type="title">
  <p:cSld name="TITLE">
    <p:bg>
      <p:bgPr>
        <a:solidFill>
          <a:schemeClr val="dk2"/>
        </a:solidFill>
        <a:effectLst/>
      </p:bgPr>
    </p:bg>
    <p:spTree>
      <p:nvGrpSpPr>
        <p:cNvPr id="1" name="Shape 164"/>
        <p:cNvGrpSpPr/>
        <p:nvPr/>
      </p:nvGrpSpPr>
      <p:grpSpPr>
        <a:xfrm>
          <a:off x="0" y="0"/>
          <a:ext cx="0" cy="0"/>
          <a:chOff x="0" y="0"/>
          <a:chExt cx="0" cy="0"/>
        </a:xfrm>
      </p:grpSpPr>
      <p:sp>
        <p:nvSpPr>
          <p:cNvPr id="165" name="Google Shape;165;p71"/>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71"/>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18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44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7" name="Google Shape;167;p71"/>
          <p:cNvSpPr/>
          <p:nvPr/>
        </p:nvSpPr>
        <p:spPr>
          <a:xfrm>
            <a:off x="1591056" y="1344168"/>
            <a:ext cx="164592" cy="3291840"/>
          </a:xfrm>
          <a:prstGeom prst="rect">
            <a:avLst/>
          </a:prstGeom>
          <a:solidFill>
            <a:srgbClr val="6F7878"/>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8" name="Google Shape;168;p71"/>
          <p:cNvSpPr/>
          <p:nvPr/>
        </p:nvSpPr>
        <p:spPr>
          <a:xfrm>
            <a:off x="7059168" y="1344168"/>
            <a:ext cx="164592" cy="3291840"/>
          </a:xfrm>
          <a:prstGeom prst="rect">
            <a:avLst/>
          </a:prstGeom>
          <a:solidFill>
            <a:srgbClr val="6F7878"/>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9" name="Google Shape;169;p71"/>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Arial"/>
                <a:ea typeface="Arial"/>
                <a:cs typeface="Arial"/>
                <a:sym typeface="Arial"/>
              </a:rPr>
              <a:t>© 2021 Gartner, Inc. and/or its affiliates. All rights reserved. Gartner is a registered trademark of Gartner, Inc. or its affiliates. This presentation, including all supporting materials, </a:t>
            </a:r>
            <a:br>
              <a:rPr lang="en-US" sz="700" b="0" i="0" u="none" strike="noStrike" cap="none">
                <a:solidFill>
                  <a:schemeClr val="lt1"/>
                </a:solidFill>
                <a:latin typeface="Arial"/>
                <a:ea typeface="Arial"/>
                <a:cs typeface="Arial"/>
                <a:sym typeface="Arial"/>
              </a:rPr>
            </a:br>
            <a:r>
              <a:rPr lang="en-US" sz="700" b="0" i="0" u="none" strike="noStrike" cap="non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a:solidFill>
                <a:srgbClr val="000000"/>
              </a:solidFill>
              <a:latin typeface="Arial"/>
              <a:ea typeface="Arial"/>
              <a:cs typeface="Arial"/>
              <a:sym typeface="Arial"/>
            </a:endParaRPr>
          </a:p>
        </p:txBody>
      </p:sp>
      <p:pic>
        <p:nvPicPr>
          <p:cNvPr id="170" name="Google Shape;170;p71"/>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Title Slide B1_Surf">
  <p:cSld name="Title Slide B1_Surf">
    <p:bg>
      <p:bgPr>
        <a:solidFill>
          <a:schemeClr val="dk2"/>
        </a:solidFill>
        <a:effectLst/>
      </p:bgPr>
    </p:bg>
    <p:spTree>
      <p:nvGrpSpPr>
        <p:cNvPr id="1" name="Shape 171"/>
        <p:cNvGrpSpPr/>
        <p:nvPr/>
      </p:nvGrpSpPr>
      <p:grpSpPr>
        <a:xfrm>
          <a:off x="0" y="0"/>
          <a:ext cx="0" cy="0"/>
          <a:chOff x="0" y="0"/>
          <a:chExt cx="0" cy="0"/>
        </a:xfrm>
      </p:grpSpPr>
      <p:sp>
        <p:nvSpPr>
          <p:cNvPr id="172" name="Google Shape;172;p72"/>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72"/>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18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44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74" name="Google Shape;174;p72"/>
          <p:cNvSpPr/>
          <p:nvPr/>
        </p:nvSpPr>
        <p:spPr>
          <a:xfrm>
            <a:off x="1591056" y="1344168"/>
            <a:ext cx="164592"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5" name="Google Shape;175;p72"/>
          <p:cNvSpPr/>
          <p:nvPr/>
        </p:nvSpPr>
        <p:spPr>
          <a:xfrm>
            <a:off x="7059168" y="1344168"/>
            <a:ext cx="164592"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6" name="Google Shape;176;p72"/>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Arial"/>
                <a:ea typeface="Arial"/>
                <a:cs typeface="Arial"/>
                <a:sym typeface="Arial"/>
              </a:rPr>
              <a:t>© 2021 Gartner, Inc. and/or its affiliates. All rights reserved. Gartner is a registered trademark of Gartner, Inc. or its affiliates. This presentation, including all supporting materials, </a:t>
            </a:r>
            <a:br>
              <a:rPr lang="en-US" sz="700" b="0" i="0" u="none" strike="noStrike" cap="none">
                <a:solidFill>
                  <a:schemeClr val="lt1"/>
                </a:solidFill>
                <a:latin typeface="Arial"/>
                <a:ea typeface="Arial"/>
                <a:cs typeface="Arial"/>
                <a:sym typeface="Arial"/>
              </a:rPr>
            </a:br>
            <a:r>
              <a:rPr lang="en-US" sz="700" b="0" i="0" u="none" strike="noStrike" cap="non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a:solidFill>
                <a:srgbClr val="000000"/>
              </a:solidFill>
              <a:latin typeface="Arial"/>
              <a:ea typeface="Arial"/>
              <a:cs typeface="Arial"/>
              <a:sym typeface="Arial"/>
            </a:endParaRPr>
          </a:p>
        </p:txBody>
      </p:sp>
      <p:pic>
        <p:nvPicPr>
          <p:cNvPr id="177" name="Google Shape;177;p72"/>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33"/>
        <p:cNvGrpSpPr/>
        <p:nvPr/>
      </p:nvGrpSpPr>
      <p:grpSpPr>
        <a:xfrm>
          <a:off x="0" y="0"/>
          <a:ext cx="0" cy="0"/>
          <a:chOff x="0" y="0"/>
          <a:chExt cx="0" cy="0"/>
        </a:xfrm>
      </p:grpSpPr>
      <p:sp>
        <p:nvSpPr>
          <p:cNvPr id="34" name="Google Shape;34;p94"/>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32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94"/>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lvl="0" indent="-381000" algn="l">
              <a:lnSpc>
                <a:spcPct val="90000"/>
              </a:lnSpc>
              <a:spcBef>
                <a:spcPts val="1200"/>
              </a:spcBef>
              <a:spcAft>
                <a:spcPts val="0"/>
              </a:spcAft>
              <a:buSzPts val="2400"/>
              <a:buChar char="•"/>
              <a:defRPr/>
            </a:lvl1pPr>
            <a:lvl2pPr marL="914400" lvl="1" indent="-365760" algn="l">
              <a:lnSpc>
                <a:spcPct val="90000"/>
              </a:lnSpc>
              <a:spcBef>
                <a:spcPts val="1200"/>
              </a:spcBef>
              <a:spcAft>
                <a:spcPts val="0"/>
              </a:spcAft>
              <a:buSzPts val="2160"/>
              <a:buChar char="–"/>
              <a:defRPr/>
            </a:lvl2pPr>
            <a:lvl3pPr marL="1371600" lvl="2" indent="-381000" algn="l">
              <a:lnSpc>
                <a:spcPct val="90000"/>
              </a:lnSpc>
              <a:spcBef>
                <a:spcPts val="1200"/>
              </a:spcBef>
              <a:spcAft>
                <a:spcPts val="0"/>
              </a:spcAft>
              <a:buSzPts val="2400"/>
              <a:buChar char="•"/>
              <a:defRPr/>
            </a:lvl3pPr>
            <a:lvl4pPr marL="1828800" lvl="3" indent="-365760" algn="l">
              <a:lnSpc>
                <a:spcPct val="90000"/>
              </a:lnSpc>
              <a:spcBef>
                <a:spcPts val="1200"/>
              </a:spcBef>
              <a:spcAft>
                <a:spcPts val="0"/>
              </a:spcAft>
              <a:buSzPts val="2160"/>
              <a:buChar char="–"/>
              <a:defRPr/>
            </a:lvl4pPr>
            <a:lvl5pPr marL="2286000" lvl="4" indent="-381000" algn="l">
              <a:lnSpc>
                <a:spcPct val="90000"/>
              </a:lnSpc>
              <a:spcBef>
                <a:spcPts val="1200"/>
              </a:spcBef>
              <a:spcAft>
                <a:spcPts val="0"/>
              </a:spcAft>
              <a:buSzPts val="24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Title Slide B1_Tang">
  <p:cSld name="Title Slide B1_Tang">
    <p:bg>
      <p:bgPr>
        <a:solidFill>
          <a:schemeClr val="dk2"/>
        </a:solidFill>
        <a:effectLst/>
      </p:bgPr>
    </p:bg>
    <p:spTree>
      <p:nvGrpSpPr>
        <p:cNvPr id="1" name="Shape 178"/>
        <p:cNvGrpSpPr/>
        <p:nvPr/>
      </p:nvGrpSpPr>
      <p:grpSpPr>
        <a:xfrm>
          <a:off x="0" y="0"/>
          <a:ext cx="0" cy="0"/>
          <a:chOff x="0" y="0"/>
          <a:chExt cx="0" cy="0"/>
        </a:xfrm>
      </p:grpSpPr>
      <p:sp>
        <p:nvSpPr>
          <p:cNvPr id="179" name="Google Shape;179;p73"/>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0" name="Google Shape;180;p73"/>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18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44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1" name="Google Shape;181;p73"/>
          <p:cNvSpPr/>
          <p:nvPr/>
        </p:nvSpPr>
        <p:spPr>
          <a:xfrm>
            <a:off x="1591056" y="1344168"/>
            <a:ext cx="164592" cy="3291840"/>
          </a:xfrm>
          <a:prstGeom prst="rect">
            <a:avLst/>
          </a:prstGeom>
          <a:solidFill>
            <a:srgbClr val="FF540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2" name="Google Shape;182;p73"/>
          <p:cNvSpPr/>
          <p:nvPr/>
        </p:nvSpPr>
        <p:spPr>
          <a:xfrm>
            <a:off x="7059168" y="1344168"/>
            <a:ext cx="164592" cy="3291840"/>
          </a:xfrm>
          <a:prstGeom prst="rect">
            <a:avLst/>
          </a:prstGeom>
          <a:solidFill>
            <a:srgbClr val="FF540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3" name="Google Shape;183;p73"/>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Arial"/>
                <a:ea typeface="Arial"/>
                <a:cs typeface="Arial"/>
                <a:sym typeface="Arial"/>
              </a:rPr>
              <a:t>© 2021 Gartner, Inc. and/or its affiliates. All rights reserved. Gartner is a registered trademark of Gartner, Inc. or its affiliates. This presentation, including all supporting materials, </a:t>
            </a:r>
            <a:br>
              <a:rPr lang="en-US" sz="700" b="0" i="0" u="none" strike="noStrike" cap="none">
                <a:solidFill>
                  <a:schemeClr val="lt1"/>
                </a:solidFill>
                <a:latin typeface="Arial"/>
                <a:ea typeface="Arial"/>
                <a:cs typeface="Arial"/>
                <a:sym typeface="Arial"/>
              </a:rPr>
            </a:br>
            <a:r>
              <a:rPr lang="en-US" sz="700" b="0" i="0" u="none" strike="noStrike" cap="non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a:solidFill>
                <a:srgbClr val="000000"/>
              </a:solidFill>
              <a:latin typeface="Arial"/>
              <a:ea typeface="Arial"/>
              <a:cs typeface="Arial"/>
              <a:sym typeface="Arial"/>
            </a:endParaRPr>
          </a:p>
        </p:txBody>
      </p:sp>
      <p:pic>
        <p:nvPicPr>
          <p:cNvPr id="184" name="Google Shape;184;p73"/>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Title Slide B1_Lemon">
  <p:cSld name="Title Slide B1_Lemon">
    <p:bg>
      <p:bgPr>
        <a:solidFill>
          <a:schemeClr val="dk2"/>
        </a:solidFill>
        <a:effectLst/>
      </p:bgPr>
    </p:bg>
    <p:spTree>
      <p:nvGrpSpPr>
        <p:cNvPr id="1" name="Shape 185"/>
        <p:cNvGrpSpPr/>
        <p:nvPr/>
      </p:nvGrpSpPr>
      <p:grpSpPr>
        <a:xfrm>
          <a:off x="0" y="0"/>
          <a:ext cx="0" cy="0"/>
          <a:chOff x="0" y="0"/>
          <a:chExt cx="0" cy="0"/>
        </a:xfrm>
      </p:grpSpPr>
      <p:sp>
        <p:nvSpPr>
          <p:cNvPr id="186" name="Google Shape;186;p74"/>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7" name="Google Shape;187;p74"/>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18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44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8" name="Google Shape;188;p74"/>
          <p:cNvSpPr/>
          <p:nvPr/>
        </p:nvSpPr>
        <p:spPr>
          <a:xfrm>
            <a:off x="1591056" y="1344168"/>
            <a:ext cx="164592" cy="3291840"/>
          </a:xfrm>
          <a:prstGeom prst="rect">
            <a:avLst/>
          </a:prstGeom>
          <a:solidFill>
            <a:srgbClr val="FEC10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9" name="Google Shape;189;p74"/>
          <p:cNvSpPr/>
          <p:nvPr/>
        </p:nvSpPr>
        <p:spPr>
          <a:xfrm>
            <a:off x="7059168" y="1344168"/>
            <a:ext cx="164592" cy="3291840"/>
          </a:xfrm>
          <a:prstGeom prst="rect">
            <a:avLst/>
          </a:prstGeom>
          <a:solidFill>
            <a:srgbClr val="FEC10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0" name="Google Shape;190;p74"/>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Arial"/>
                <a:ea typeface="Arial"/>
                <a:cs typeface="Arial"/>
                <a:sym typeface="Arial"/>
              </a:rPr>
              <a:t>© 2021 Gartner, Inc. and/or its affiliates. All rights reserved. Gartner is a registered trademark of Gartner, Inc. or its affiliates. This presentation, including all supporting materials, </a:t>
            </a:r>
            <a:br>
              <a:rPr lang="en-US" sz="700" b="0" i="0" u="none" strike="noStrike" cap="none">
                <a:solidFill>
                  <a:schemeClr val="lt1"/>
                </a:solidFill>
                <a:latin typeface="Arial"/>
                <a:ea typeface="Arial"/>
                <a:cs typeface="Arial"/>
                <a:sym typeface="Arial"/>
              </a:rPr>
            </a:br>
            <a:r>
              <a:rPr lang="en-US" sz="700" b="0" i="0" u="none" strike="noStrike" cap="non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a:solidFill>
                <a:srgbClr val="000000"/>
              </a:solidFill>
              <a:latin typeface="Arial"/>
              <a:ea typeface="Arial"/>
              <a:cs typeface="Arial"/>
              <a:sym typeface="Arial"/>
            </a:endParaRPr>
          </a:p>
        </p:txBody>
      </p:sp>
      <p:pic>
        <p:nvPicPr>
          <p:cNvPr id="191" name="Google Shape;191;p74"/>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Title Slide B1_Rose">
  <p:cSld name="Title Slide B1_Rose">
    <p:bg>
      <p:bgPr>
        <a:solidFill>
          <a:schemeClr val="dk2"/>
        </a:solidFill>
        <a:effectLst/>
      </p:bgPr>
    </p:bg>
    <p:spTree>
      <p:nvGrpSpPr>
        <p:cNvPr id="1" name="Shape 192"/>
        <p:cNvGrpSpPr/>
        <p:nvPr/>
      </p:nvGrpSpPr>
      <p:grpSpPr>
        <a:xfrm>
          <a:off x="0" y="0"/>
          <a:ext cx="0" cy="0"/>
          <a:chOff x="0" y="0"/>
          <a:chExt cx="0" cy="0"/>
        </a:xfrm>
      </p:grpSpPr>
      <p:sp>
        <p:nvSpPr>
          <p:cNvPr id="193" name="Google Shape;193;p75"/>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75"/>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18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44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5" name="Google Shape;195;p75"/>
          <p:cNvSpPr/>
          <p:nvPr/>
        </p:nvSpPr>
        <p:spPr>
          <a:xfrm>
            <a:off x="1591056" y="1344168"/>
            <a:ext cx="164592"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6" name="Google Shape;196;p75"/>
          <p:cNvSpPr/>
          <p:nvPr/>
        </p:nvSpPr>
        <p:spPr>
          <a:xfrm>
            <a:off x="7059168" y="1344168"/>
            <a:ext cx="164592"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7" name="Google Shape;197;p75"/>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Arial"/>
                <a:ea typeface="Arial"/>
                <a:cs typeface="Arial"/>
                <a:sym typeface="Arial"/>
              </a:rPr>
              <a:t>© 2021 Gartner, Inc. and/or its affiliates. All rights reserved. Gartner is a registered trademark of Gartner, Inc. or its affiliates. This presentation, including all supporting materials, </a:t>
            </a:r>
            <a:br>
              <a:rPr lang="en-US" sz="700" b="0" i="0" u="none" strike="noStrike" cap="none">
                <a:solidFill>
                  <a:schemeClr val="lt1"/>
                </a:solidFill>
                <a:latin typeface="Arial"/>
                <a:ea typeface="Arial"/>
                <a:cs typeface="Arial"/>
                <a:sym typeface="Arial"/>
              </a:rPr>
            </a:br>
            <a:r>
              <a:rPr lang="en-US" sz="700" b="0" i="0" u="none" strike="noStrike" cap="non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a:solidFill>
                <a:srgbClr val="000000"/>
              </a:solidFill>
              <a:latin typeface="Arial"/>
              <a:ea typeface="Arial"/>
              <a:cs typeface="Arial"/>
              <a:sym typeface="Arial"/>
            </a:endParaRPr>
          </a:p>
        </p:txBody>
      </p:sp>
      <p:pic>
        <p:nvPicPr>
          <p:cNvPr id="198" name="Google Shape;198;p75"/>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ivider B1_Steel">
  <p:cSld name="Divider B1_Steel">
    <p:spTree>
      <p:nvGrpSpPr>
        <p:cNvPr id="1" name="Shape 199"/>
        <p:cNvGrpSpPr/>
        <p:nvPr/>
      </p:nvGrpSpPr>
      <p:grpSpPr>
        <a:xfrm>
          <a:off x="0" y="0"/>
          <a:ext cx="0" cy="0"/>
          <a:chOff x="0" y="0"/>
          <a:chExt cx="0" cy="0"/>
        </a:xfrm>
      </p:grpSpPr>
      <p:sp>
        <p:nvSpPr>
          <p:cNvPr id="200" name="Google Shape;200;p76"/>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1" name="Google Shape;201;p76"/>
          <p:cNvSpPr/>
          <p:nvPr/>
        </p:nvSpPr>
        <p:spPr>
          <a:xfrm>
            <a:off x="0" y="1353312"/>
            <a:ext cx="1755648" cy="329184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2" name="Google Shape;202;p76"/>
          <p:cNvSpPr/>
          <p:nvPr/>
        </p:nvSpPr>
        <p:spPr>
          <a:xfrm>
            <a:off x="7141464" y="1353312"/>
            <a:ext cx="5047488" cy="329184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ivider B1_Surf">
  <p:cSld name="Divider B1_Surf">
    <p:spTree>
      <p:nvGrpSpPr>
        <p:cNvPr id="1" name="Shape 203"/>
        <p:cNvGrpSpPr/>
        <p:nvPr/>
      </p:nvGrpSpPr>
      <p:grpSpPr>
        <a:xfrm>
          <a:off x="0" y="0"/>
          <a:ext cx="0" cy="0"/>
          <a:chOff x="0" y="0"/>
          <a:chExt cx="0" cy="0"/>
        </a:xfrm>
      </p:grpSpPr>
      <p:sp>
        <p:nvSpPr>
          <p:cNvPr id="204" name="Google Shape;204;p77"/>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5" name="Google Shape;205;p77"/>
          <p:cNvSpPr/>
          <p:nvPr/>
        </p:nvSpPr>
        <p:spPr>
          <a:xfrm>
            <a:off x="0" y="1353312"/>
            <a:ext cx="1755648"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6" name="Google Shape;206;p77"/>
          <p:cNvSpPr/>
          <p:nvPr/>
        </p:nvSpPr>
        <p:spPr>
          <a:xfrm>
            <a:off x="7141464" y="1353312"/>
            <a:ext cx="5047488"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Divider B1_Tang">
  <p:cSld name="Divider B1_Tang">
    <p:spTree>
      <p:nvGrpSpPr>
        <p:cNvPr id="1" name="Shape 207"/>
        <p:cNvGrpSpPr/>
        <p:nvPr/>
      </p:nvGrpSpPr>
      <p:grpSpPr>
        <a:xfrm>
          <a:off x="0" y="0"/>
          <a:ext cx="0" cy="0"/>
          <a:chOff x="0" y="0"/>
          <a:chExt cx="0" cy="0"/>
        </a:xfrm>
      </p:grpSpPr>
      <p:sp>
        <p:nvSpPr>
          <p:cNvPr id="208" name="Google Shape;208;p78"/>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9" name="Google Shape;209;p78"/>
          <p:cNvSpPr/>
          <p:nvPr/>
        </p:nvSpPr>
        <p:spPr>
          <a:xfrm>
            <a:off x="0" y="1353312"/>
            <a:ext cx="1755648" cy="329184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0" name="Google Shape;210;p78"/>
          <p:cNvSpPr/>
          <p:nvPr/>
        </p:nvSpPr>
        <p:spPr>
          <a:xfrm>
            <a:off x="7141464" y="1353312"/>
            <a:ext cx="5047488" cy="329184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ivider B1_Lemon">
  <p:cSld name="Divider B1_Lemon">
    <p:spTree>
      <p:nvGrpSpPr>
        <p:cNvPr id="1" name="Shape 211"/>
        <p:cNvGrpSpPr/>
        <p:nvPr/>
      </p:nvGrpSpPr>
      <p:grpSpPr>
        <a:xfrm>
          <a:off x="0" y="0"/>
          <a:ext cx="0" cy="0"/>
          <a:chOff x="0" y="0"/>
          <a:chExt cx="0" cy="0"/>
        </a:xfrm>
      </p:grpSpPr>
      <p:sp>
        <p:nvSpPr>
          <p:cNvPr id="212" name="Google Shape;212;p79"/>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79"/>
          <p:cNvSpPr/>
          <p:nvPr/>
        </p:nvSpPr>
        <p:spPr>
          <a:xfrm>
            <a:off x="0" y="1353312"/>
            <a:ext cx="1755648" cy="3291840"/>
          </a:xfrm>
          <a:prstGeom prst="rect">
            <a:avLst/>
          </a:prstGeom>
          <a:solidFill>
            <a:schemeClr val="accent6"/>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4" name="Google Shape;214;p79"/>
          <p:cNvSpPr/>
          <p:nvPr/>
        </p:nvSpPr>
        <p:spPr>
          <a:xfrm>
            <a:off x="7141464" y="1353312"/>
            <a:ext cx="5047488" cy="3291840"/>
          </a:xfrm>
          <a:prstGeom prst="rect">
            <a:avLst/>
          </a:prstGeom>
          <a:solidFill>
            <a:schemeClr val="accent6"/>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Divider B1_Rose">
  <p:cSld name="Divider B1_Rose">
    <p:spTree>
      <p:nvGrpSpPr>
        <p:cNvPr id="1" name="Shape 215"/>
        <p:cNvGrpSpPr/>
        <p:nvPr/>
      </p:nvGrpSpPr>
      <p:grpSpPr>
        <a:xfrm>
          <a:off x="0" y="0"/>
          <a:ext cx="0" cy="0"/>
          <a:chOff x="0" y="0"/>
          <a:chExt cx="0" cy="0"/>
        </a:xfrm>
      </p:grpSpPr>
      <p:sp>
        <p:nvSpPr>
          <p:cNvPr id="216" name="Google Shape;216;p80"/>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80"/>
          <p:cNvSpPr/>
          <p:nvPr/>
        </p:nvSpPr>
        <p:spPr>
          <a:xfrm>
            <a:off x="0" y="1353312"/>
            <a:ext cx="1755648"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8" name="Google Shape;218;p80"/>
          <p:cNvSpPr/>
          <p:nvPr/>
        </p:nvSpPr>
        <p:spPr>
          <a:xfrm>
            <a:off x="7141464" y="1353312"/>
            <a:ext cx="5047488"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6"/>
        <p:cNvGrpSpPr/>
        <p:nvPr/>
      </p:nvGrpSpPr>
      <p:grpSpPr>
        <a:xfrm>
          <a:off x="0" y="0"/>
          <a:ext cx="0" cy="0"/>
          <a:chOff x="0" y="0"/>
          <a:chExt cx="0" cy="0"/>
        </a:xfrm>
      </p:grpSpPr>
      <p:sp>
        <p:nvSpPr>
          <p:cNvPr id="37" name="Google Shape;37;p95"/>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38"/>
        <p:cNvGrpSpPr/>
        <p:nvPr/>
      </p:nvGrpSpPr>
      <p:grpSpPr>
        <a:xfrm>
          <a:off x="0" y="0"/>
          <a:ext cx="0" cy="0"/>
          <a:chOff x="0" y="0"/>
          <a:chExt cx="0" cy="0"/>
        </a:xfrm>
      </p:grpSpPr>
      <p:sp>
        <p:nvSpPr>
          <p:cNvPr id="39" name="Google Shape;39;p96"/>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96"/>
          <p:cNvSpPr/>
          <p:nvPr/>
        </p:nvSpPr>
        <p:spPr>
          <a:xfrm>
            <a:off x="0" y="1353312"/>
            <a:ext cx="1755648" cy="329184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1" name="Google Shape;41;p96"/>
          <p:cNvSpPr/>
          <p:nvPr/>
        </p:nvSpPr>
        <p:spPr>
          <a:xfrm>
            <a:off x="7141464" y="1353312"/>
            <a:ext cx="5047488" cy="329184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42"/>
        <p:cNvGrpSpPr/>
        <p:nvPr/>
      </p:nvGrpSpPr>
      <p:grpSpPr>
        <a:xfrm>
          <a:off x="0" y="0"/>
          <a:ext cx="0" cy="0"/>
          <a:chOff x="0" y="0"/>
          <a:chExt cx="0" cy="0"/>
        </a:xfrm>
      </p:grpSpPr>
      <p:sp>
        <p:nvSpPr>
          <p:cNvPr id="43" name="Google Shape;43;p97"/>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97"/>
          <p:cNvSpPr txBox="1">
            <a:spLocks noGrp="1"/>
          </p:cNvSpPr>
          <p:nvPr>
            <p:ph type="body" idx="1"/>
          </p:nvPr>
        </p:nvSpPr>
        <p:spPr>
          <a:xfrm>
            <a:off x="457200"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31469" algn="l">
              <a:lnSpc>
                <a:spcPct val="90000"/>
              </a:lnSpc>
              <a:spcBef>
                <a:spcPts val="1200"/>
              </a:spcBef>
              <a:spcAft>
                <a:spcPts val="0"/>
              </a:spcAft>
              <a:buClr>
                <a:schemeClr val="dk1"/>
              </a:buClr>
              <a:buSzPts val="162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31469" algn="l">
              <a:lnSpc>
                <a:spcPct val="90000"/>
              </a:lnSpc>
              <a:spcBef>
                <a:spcPts val="1200"/>
              </a:spcBef>
              <a:spcAft>
                <a:spcPts val="0"/>
              </a:spcAft>
              <a:buClr>
                <a:schemeClr val="dk1"/>
              </a:buClr>
              <a:buSzPts val="162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dk2"/>
        </a:solidFill>
        <a:effectLst/>
      </p:bgPr>
    </p:bg>
    <p:spTree>
      <p:nvGrpSpPr>
        <p:cNvPr id="1" name="Shape 45"/>
        <p:cNvGrpSpPr/>
        <p:nvPr/>
      </p:nvGrpSpPr>
      <p:grpSpPr>
        <a:xfrm>
          <a:off x="0" y="0"/>
          <a:ext cx="0" cy="0"/>
          <a:chOff x="0" y="0"/>
          <a:chExt cx="0" cy="0"/>
        </a:xfrm>
      </p:grpSpPr>
      <p:sp>
        <p:nvSpPr>
          <p:cNvPr id="46" name="Google Shape;46;p98"/>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98"/>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18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44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48" name="Google Shape;48;p98"/>
          <p:cNvSpPr/>
          <p:nvPr/>
        </p:nvSpPr>
        <p:spPr>
          <a:xfrm>
            <a:off x="1591056"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9" name="Google Shape;49;p98"/>
          <p:cNvSpPr/>
          <p:nvPr/>
        </p:nvSpPr>
        <p:spPr>
          <a:xfrm>
            <a:off x="7059168"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 name="Google Shape;50;p98"/>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Arial"/>
                <a:ea typeface="Arial"/>
                <a:cs typeface="Arial"/>
                <a:sym typeface="Arial"/>
              </a:rPr>
              <a:t>© 2021 Gartner, Inc. and/or its affiliates. All rights reserved. Gartner is a registered trademark of Gartner, Inc. or its affiliates. This presentation, including all supporting materials, </a:t>
            </a:r>
            <a:br>
              <a:rPr lang="en-US" sz="700" b="0" i="0" u="none" strike="noStrike" cap="none">
                <a:solidFill>
                  <a:schemeClr val="lt1"/>
                </a:solidFill>
                <a:latin typeface="Arial"/>
                <a:ea typeface="Arial"/>
                <a:cs typeface="Arial"/>
                <a:sym typeface="Arial"/>
              </a:rPr>
            </a:br>
            <a:r>
              <a:rPr lang="en-US" sz="700" b="0" i="0" u="none" strike="noStrike" cap="non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a:solidFill>
                <a:srgbClr val="000000"/>
              </a:solidFill>
              <a:latin typeface="Arial"/>
              <a:ea typeface="Arial"/>
              <a:cs typeface="Arial"/>
              <a:sym typeface="Arial"/>
            </a:endParaRPr>
          </a:p>
        </p:txBody>
      </p:sp>
      <p:pic>
        <p:nvPicPr>
          <p:cNvPr id="51" name="Google Shape;51;p98"/>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Slide 2">
  <p:cSld name="Title Slide 2">
    <p:bg>
      <p:bgPr>
        <a:solidFill>
          <a:schemeClr val="lt1"/>
        </a:solidFill>
        <a:effectLst/>
      </p:bgPr>
    </p:bg>
    <p:spTree>
      <p:nvGrpSpPr>
        <p:cNvPr id="1" name="Shape 52"/>
        <p:cNvGrpSpPr/>
        <p:nvPr/>
      </p:nvGrpSpPr>
      <p:grpSpPr>
        <a:xfrm>
          <a:off x="0" y="0"/>
          <a:ext cx="0" cy="0"/>
          <a:chOff x="0" y="0"/>
          <a:chExt cx="0" cy="0"/>
        </a:xfrm>
      </p:grpSpPr>
      <p:sp>
        <p:nvSpPr>
          <p:cNvPr id="53" name="Google Shape;53;p99"/>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99"/>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dk1"/>
              </a:buClr>
              <a:buSzPts val="1800"/>
              <a:buFont typeface="Arial"/>
              <a:buNone/>
              <a:defRPr sz="1800"/>
            </a:lvl1pPr>
            <a:lvl2pPr lvl="1" algn="ctr">
              <a:lnSpc>
                <a:spcPct val="90000"/>
              </a:lnSpc>
              <a:spcBef>
                <a:spcPts val="1200"/>
              </a:spcBef>
              <a:spcAft>
                <a:spcPts val="0"/>
              </a:spcAft>
              <a:buClr>
                <a:schemeClr val="dk1"/>
              </a:buClr>
              <a:buSzPts val="1800"/>
              <a:buNone/>
              <a:defRPr sz="2000"/>
            </a:lvl2pPr>
            <a:lvl3pPr lvl="2" algn="ctr">
              <a:lnSpc>
                <a:spcPct val="90000"/>
              </a:lnSpc>
              <a:spcBef>
                <a:spcPts val="1200"/>
              </a:spcBef>
              <a:spcAft>
                <a:spcPts val="0"/>
              </a:spcAft>
              <a:buClr>
                <a:schemeClr val="dk1"/>
              </a:buClr>
              <a:buSzPts val="1800"/>
              <a:buNone/>
              <a:defRPr sz="1800"/>
            </a:lvl3pPr>
            <a:lvl4pPr lvl="3" algn="ctr">
              <a:lnSpc>
                <a:spcPct val="90000"/>
              </a:lnSpc>
              <a:spcBef>
                <a:spcPts val="1200"/>
              </a:spcBef>
              <a:spcAft>
                <a:spcPts val="0"/>
              </a:spcAft>
              <a:buClr>
                <a:schemeClr val="dk1"/>
              </a:buClr>
              <a:buSzPts val="1440"/>
              <a:buNone/>
              <a:defRPr sz="1600"/>
            </a:lvl4pPr>
            <a:lvl5pPr lvl="4" algn="ctr">
              <a:lnSpc>
                <a:spcPct val="90000"/>
              </a:lnSpc>
              <a:spcBef>
                <a:spcPts val="12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5" name="Google Shape;55;p99"/>
          <p:cNvSpPr/>
          <p:nvPr/>
        </p:nvSpPr>
        <p:spPr>
          <a:xfrm>
            <a:off x="1591056"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6" name="Google Shape;56;p99"/>
          <p:cNvSpPr/>
          <p:nvPr/>
        </p:nvSpPr>
        <p:spPr>
          <a:xfrm>
            <a:off x="7059168"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 name="Google Shape;57;p99"/>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dk1"/>
                </a:solidFill>
                <a:latin typeface="Arial"/>
                <a:ea typeface="Arial"/>
                <a:cs typeface="Arial"/>
                <a:sym typeface="Arial"/>
              </a:rPr>
              <a:t>© 2021 Gartner, Inc. and/or its affiliates. All rights reserved. Gartner is a registered trademark of Gartner, Inc. or its affiliates. This presentation, including all supporting materials, </a:t>
            </a:r>
            <a:br>
              <a:rPr lang="en-US" sz="700" b="0" i="0" u="none" strike="noStrike" cap="none">
                <a:solidFill>
                  <a:schemeClr val="dk1"/>
                </a:solidFill>
                <a:latin typeface="Arial"/>
                <a:ea typeface="Arial"/>
                <a:cs typeface="Arial"/>
                <a:sym typeface="Arial"/>
              </a:rPr>
            </a:br>
            <a:r>
              <a:rPr lang="en-US" sz="700" b="0" i="0" u="none" strike="noStrike" cap="none">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a:solidFill>
                <a:srgbClr val="000000"/>
              </a:solidFill>
              <a:latin typeface="Arial"/>
              <a:ea typeface="Arial"/>
              <a:cs typeface="Arial"/>
              <a:sym typeface="Arial"/>
            </a:endParaRPr>
          </a:p>
        </p:txBody>
      </p:sp>
      <p:pic>
        <p:nvPicPr>
          <p:cNvPr id="58" name="Google Shape;58;p99"/>
          <p:cNvPicPr preferRelativeResize="0"/>
          <p:nvPr/>
        </p:nvPicPr>
        <p:blipFill rotWithShape="1">
          <a:blip r:embed="rId2">
            <a:alphaModFix/>
          </a:blip>
          <a:srcRect/>
          <a:stretch/>
        </p:blipFill>
        <p:spPr>
          <a:xfrm>
            <a:off x="9686167" y="6056352"/>
            <a:ext cx="2057400" cy="46827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image" Target="../media/image1.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theme" Target="../theme/theme2.xml"/><Relationship Id="rId2" Type="http://schemas.openxmlformats.org/officeDocument/2006/relationships/slideLayout" Target="../slideLayouts/slideLayout3.xml"/><Relationship Id="rId16" Type="http://schemas.openxmlformats.org/officeDocument/2006/relationships/slideLayout" Target="../slideLayouts/slideLayout17.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image" Target="../media/image1.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theme" Target="../theme/theme3.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image" Target="../media/image2.png"/><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theme" Target="../theme/theme4.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2"/>
              </a:buClr>
              <a:buSzPts val="3200"/>
              <a:buFont typeface="Arial Black"/>
              <a:buNone/>
              <a:defRPr sz="3200" b="0" i="0" u="none" strike="noStrike" cap="none">
                <a:solidFill>
                  <a:schemeClr val="lt2"/>
                </a:solidFill>
                <a:latin typeface="Arial Black"/>
                <a:ea typeface="Arial Black"/>
                <a:cs typeface="Arial Black"/>
                <a:sym typeface="Arial Black"/>
              </a:defRPr>
            </a:lvl1pPr>
            <a:lvl2pPr marR="0" lvl="1" algn="l" rtl="0">
              <a:lnSpc>
                <a:spcPct val="100000"/>
              </a:lnSpc>
              <a:spcBef>
                <a:spcPts val="120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7"/>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1pPr>
            <a:lvl2pPr marL="914400" marR="0" lvl="1" indent="-365760" algn="l" rtl="0">
              <a:lnSpc>
                <a:spcPct val="9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2pPr>
            <a:lvl3pPr marL="1371600" marR="0" lvl="2"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65760" algn="l" rtl="0">
              <a:lnSpc>
                <a:spcPct val="9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4pPr>
            <a:lvl5pPr marL="2286000" marR="0" lvl="4"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2" name="Google Shape;12;p17"/>
          <p:cNvSpPr txBox="1"/>
          <p:nvPr/>
        </p:nvSpPr>
        <p:spPr>
          <a:xfrm>
            <a:off x="694944" y="6312994"/>
            <a:ext cx="2313432" cy="96950"/>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000000"/>
              </a:buClr>
              <a:buSzPts val="700"/>
              <a:buFont typeface="Arial"/>
              <a:buNone/>
            </a:pPr>
            <a:r>
              <a:rPr lang="en-US" sz="700" b="1" i="0" u="none" strike="noStrike" cap="none">
                <a:solidFill>
                  <a:schemeClr val="lt1"/>
                </a:solidFill>
                <a:latin typeface="Arial"/>
                <a:ea typeface="Arial"/>
                <a:cs typeface="Arial"/>
                <a:sym typeface="Arial"/>
              </a:rPr>
              <a:t>RESTRICTED DISTRIBUTION</a:t>
            </a:r>
            <a:endParaRPr sz="1400" b="0" i="0" u="none" strike="noStrike" cap="none">
              <a:solidFill>
                <a:srgbClr val="000000"/>
              </a:solidFill>
              <a:latin typeface="Arial"/>
              <a:ea typeface="Arial"/>
              <a:cs typeface="Arial"/>
              <a:sym typeface="Arial"/>
            </a:endParaRPr>
          </a:p>
        </p:txBody>
      </p:sp>
      <p:sp>
        <p:nvSpPr>
          <p:cNvPr id="13" name="Google Shape;13;p17"/>
          <p:cNvSpPr txBox="1"/>
          <p:nvPr/>
        </p:nvSpPr>
        <p:spPr>
          <a:xfrm>
            <a:off x="457200" y="6393216"/>
            <a:ext cx="7306056" cy="153888"/>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lt1"/>
                </a:solidFill>
                <a:latin typeface="Arial"/>
                <a:ea typeface="Arial"/>
                <a:cs typeface="Arial"/>
                <a:sym typeface="Arial"/>
              </a:rPr>
              <a:t>‹#›</a:t>
            </a:fld>
            <a:r>
              <a:rPr lang="en-US" sz="700" b="0" i="0" u="none" strike="noStrike" cap="none">
                <a:solidFill>
                  <a:schemeClr val="lt1"/>
                </a:solidFill>
                <a:latin typeface="Arial"/>
                <a:ea typeface="Arial"/>
                <a:cs typeface="Arial"/>
                <a:sym typeface="Arial"/>
              </a:rPr>
              <a:t>	© 2021 Gartner, Inc. and/or its affiliates. All rights reserved.				</a:t>
            </a:r>
            <a:endParaRPr sz="1400" b="0" i="0" u="none" strike="noStrike" cap="none">
              <a:solidFill>
                <a:srgbClr val="000000"/>
              </a:solidFill>
              <a:latin typeface="Arial"/>
              <a:ea typeface="Arial"/>
              <a:cs typeface="Arial"/>
              <a:sym typeface="Arial"/>
            </a:endParaRPr>
          </a:p>
        </p:txBody>
      </p:sp>
      <p:pic>
        <p:nvPicPr>
          <p:cNvPr id="14" name="Google Shape;14;p17"/>
          <p:cNvPicPr preferRelativeResize="0"/>
          <p:nvPr/>
        </p:nvPicPr>
        <p:blipFill rotWithShape="1">
          <a:blip r:embed="rId3">
            <a:alphaModFix/>
          </a:blip>
          <a:srcRect/>
          <a:stretch/>
        </p:blipFill>
        <p:spPr>
          <a:xfrm>
            <a:off x="10453052" y="6242938"/>
            <a:ext cx="1280160" cy="2913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Google Shape;23;p9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2"/>
              </a:buClr>
              <a:buSzPts val="3200"/>
              <a:buFont typeface="Arial Black"/>
              <a:buNone/>
              <a:defRPr sz="3200" b="0" i="0" u="none" strike="noStrike" cap="none">
                <a:solidFill>
                  <a:schemeClr val="dk2"/>
                </a:solidFill>
                <a:latin typeface="Arial Black"/>
                <a:ea typeface="Arial Black"/>
                <a:cs typeface="Arial Black"/>
                <a:sym typeface="Arial Black"/>
              </a:defRPr>
            </a:lvl1pPr>
            <a:lvl2pPr marR="0" lvl="1" algn="l" rtl="0">
              <a:lnSpc>
                <a:spcPct val="100000"/>
              </a:lnSpc>
              <a:spcBef>
                <a:spcPts val="120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4" name="Google Shape;24;p92"/>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65760" algn="l" rtl="0">
              <a:lnSpc>
                <a:spcPct val="9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65760" algn="l" rtl="0">
              <a:lnSpc>
                <a:spcPct val="9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5" name="Google Shape;25;p92"/>
          <p:cNvSpPr txBox="1"/>
          <p:nvPr/>
        </p:nvSpPr>
        <p:spPr>
          <a:xfrm>
            <a:off x="694944" y="6312994"/>
            <a:ext cx="2313432" cy="96950"/>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000000"/>
              </a:buClr>
              <a:buSzPts val="700"/>
              <a:buFont typeface="Arial"/>
              <a:buNone/>
            </a:pPr>
            <a:r>
              <a:rPr lang="en-US" sz="700" b="1" i="0" u="none" strike="noStrike" cap="none">
                <a:solidFill>
                  <a:schemeClr val="dk1"/>
                </a:solidFill>
                <a:latin typeface="Arial"/>
                <a:ea typeface="Arial"/>
                <a:cs typeface="Arial"/>
                <a:sym typeface="Arial"/>
              </a:rPr>
              <a:t>RESTRICTED DISTRIBUTION</a:t>
            </a:r>
            <a:endParaRPr sz="1400" b="0" i="0" u="none" strike="noStrike" cap="none">
              <a:solidFill>
                <a:srgbClr val="000000"/>
              </a:solidFill>
              <a:latin typeface="Arial"/>
              <a:ea typeface="Arial"/>
              <a:cs typeface="Arial"/>
              <a:sym typeface="Arial"/>
            </a:endParaRPr>
          </a:p>
        </p:txBody>
      </p:sp>
      <p:sp>
        <p:nvSpPr>
          <p:cNvPr id="26" name="Google Shape;26;p92"/>
          <p:cNvSpPr txBox="1"/>
          <p:nvPr/>
        </p:nvSpPr>
        <p:spPr>
          <a:xfrm>
            <a:off x="457200" y="6393216"/>
            <a:ext cx="7306056" cy="153888"/>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dk1"/>
                </a:solidFill>
                <a:latin typeface="Arial"/>
                <a:ea typeface="Arial"/>
                <a:cs typeface="Arial"/>
                <a:sym typeface="Arial"/>
              </a:rPr>
              <a:t>‹#›</a:t>
            </a:fld>
            <a:r>
              <a:rPr lang="en-US" sz="700" b="0" i="0" u="none" strike="noStrike" cap="none">
                <a:solidFill>
                  <a:schemeClr val="dk1"/>
                </a:solidFill>
                <a:latin typeface="Arial"/>
                <a:ea typeface="Arial"/>
                <a:cs typeface="Arial"/>
                <a:sym typeface="Arial"/>
              </a:rPr>
              <a:t>	© 2021 Gartner, Inc. and/or its affiliates. All rights reserved.				</a:t>
            </a:r>
            <a:endParaRPr sz="1400" b="0" i="0" u="none" strike="noStrike" cap="none">
              <a:solidFill>
                <a:srgbClr val="000000"/>
              </a:solidFill>
              <a:latin typeface="Arial"/>
              <a:ea typeface="Arial"/>
              <a:cs typeface="Arial"/>
              <a:sym typeface="Arial"/>
            </a:endParaRPr>
          </a:p>
        </p:txBody>
      </p:sp>
      <p:pic>
        <p:nvPicPr>
          <p:cNvPr id="27" name="Google Shape;27;p92"/>
          <p:cNvPicPr preferRelativeResize="0"/>
          <p:nvPr/>
        </p:nvPicPr>
        <p:blipFill rotWithShape="1">
          <a:blip r:embed="rId18">
            <a:alphaModFix/>
          </a:blip>
          <a:srcRect/>
          <a:stretch/>
        </p:blipFill>
        <p:spPr>
          <a:xfrm>
            <a:off x="10453052" y="6242938"/>
            <a:ext cx="1280160" cy="2913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7"/>
        <p:cNvGrpSpPr/>
        <p:nvPr/>
      </p:nvGrpSpPr>
      <p:grpSpPr>
        <a:xfrm>
          <a:off x="0" y="0"/>
          <a:ext cx="0" cy="0"/>
          <a:chOff x="0" y="0"/>
          <a:chExt cx="0" cy="0"/>
        </a:xfrm>
      </p:grpSpPr>
      <p:sp>
        <p:nvSpPr>
          <p:cNvPr id="98" name="Google Shape;98;p59"/>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2"/>
              </a:buClr>
              <a:buSzPts val="3200"/>
              <a:buFont typeface="Arial Black"/>
              <a:buNone/>
              <a:defRPr sz="3200" b="0" i="0" u="none" strike="noStrike" cap="none">
                <a:solidFill>
                  <a:schemeClr val="dk2"/>
                </a:solidFill>
                <a:latin typeface="Arial Black"/>
                <a:ea typeface="Arial Black"/>
                <a:cs typeface="Arial Black"/>
                <a:sym typeface="Arial Black"/>
              </a:defRPr>
            </a:lvl1pPr>
            <a:lvl2pPr marR="0" lvl="1" algn="l" rtl="0">
              <a:lnSpc>
                <a:spcPct val="100000"/>
              </a:lnSpc>
              <a:spcBef>
                <a:spcPts val="120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9" name="Google Shape;99;p59"/>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65760" algn="l" rtl="0">
              <a:lnSpc>
                <a:spcPct val="9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65760" algn="l" rtl="0">
              <a:lnSpc>
                <a:spcPct val="9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0" name="Google Shape;100;p59"/>
          <p:cNvSpPr txBox="1"/>
          <p:nvPr/>
        </p:nvSpPr>
        <p:spPr>
          <a:xfrm>
            <a:off x="694944" y="6312994"/>
            <a:ext cx="2313432" cy="96950"/>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000000"/>
              </a:buClr>
              <a:buSzPts val="700"/>
              <a:buFont typeface="Arial"/>
              <a:buNone/>
            </a:pPr>
            <a:r>
              <a:rPr lang="en-US" sz="700" b="1" i="0" u="none" strike="noStrike" cap="none">
                <a:solidFill>
                  <a:schemeClr val="dk1"/>
                </a:solidFill>
                <a:latin typeface="Arial"/>
                <a:ea typeface="Arial"/>
                <a:cs typeface="Arial"/>
                <a:sym typeface="Arial"/>
              </a:rPr>
              <a:t>RESTRICTED DISTRIBUTION</a:t>
            </a:r>
            <a:endParaRPr sz="1400" b="0" i="0" u="none" strike="noStrike" cap="none">
              <a:solidFill>
                <a:srgbClr val="000000"/>
              </a:solidFill>
              <a:latin typeface="Arial"/>
              <a:ea typeface="Arial"/>
              <a:cs typeface="Arial"/>
              <a:sym typeface="Arial"/>
            </a:endParaRPr>
          </a:p>
        </p:txBody>
      </p:sp>
      <p:sp>
        <p:nvSpPr>
          <p:cNvPr id="101" name="Google Shape;101;p59"/>
          <p:cNvSpPr txBox="1"/>
          <p:nvPr/>
        </p:nvSpPr>
        <p:spPr>
          <a:xfrm>
            <a:off x="457200" y="6393216"/>
            <a:ext cx="7306056" cy="153888"/>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dk1"/>
                </a:solidFill>
                <a:latin typeface="Arial"/>
                <a:ea typeface="Arial"/>
                <a:cs typeface="Arial"/>
                <a:sym typeface="Arial"/>
              </a:rPr>
              <a:t>‹#›</a:t>
            </a:fld>
            <a:r>
              <a:rPr lang="en-US" sz="700" b="0" i="0" u="none" strike="noStrike" cap="none">
                <a:solidFill>
                  <a:schemeClr val="dk1"/>
                </a:solidFill>
                <a:latin typeface="Arial"/>
                <a:ea typeface="Arial"/>
                <a:cs typeface="Arial"/>
                <a:sym typeface="Arial"/>
              </a:rPr>
              <a:t>	© 2021 Gartner, Inc. and/or its affiliates. All rights reserved.				</a:t>
            </a:r>
            <a:endParaRPr sz="1400" b="0" i="0" u="none" strike="noStrike" cap="none">
              <a:solidFill>
                <a:srgbClr val="000000"/>
              </a:solidFill>
              <a:latin typeface="Arial"/>
              <a:ea typeface="Arial"/>
              <a:cs typeface="Arial"/>
              <a:sym typeface="Arial"/>
            </a:endParaRPr>
          </a:p>
        </p:txBody>
      </p:sp>
      <p:pic>
        <p:nvPicPr>
          <p:cNvPr id="102" name="Google Shape;102;p59"/>
          <p:cNvPicPr preferRelativeResize="0"/>
          <p:nvPr/>
        </p:nvPicPr>
        <p:blipFill rotWithShape="1">
          <a:blip r:embed="rId12">
            <a:alphaModFix/>
          </a:blip>
          <a:srcRect/>
          <a:stretch/>
        </p:blipFill>
        <p:spPr>
          <a:xfrm>
            <a:off x="10453052" y="6242938"/>
            <a:ext cx="1280160" cy="2913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58"/>
        <p:cNvGrpSpPr/>
        <p:nvPr/>
      </p:nvGrpSpPr>
      <p:grpSpPr>
        <a:xfrm>
          <a:off x="0" y="0"/>
          <a:ext cx="0" cy="0"/>
          <a:chOff x="0" y="0"/>
          <a:chExt cx="0" cy="0"/>
        </a:xfrm>
      </p:grpSpPr>
      <p:sp>
        <p:nvSpPr>
          <p:cNvPr id="159" name="Google Shape;159;p70"/>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2"/>
              </a:buClr>
              <a:buSzPts val="3200"/>
              <a:buFont typeface="Arial Black"/>
              <a:buNone/>
              <a:defRPr sz="3200" b="0" i="0" u="none" strike="noStrike" cap="none">
                <a:solidFill>
                  <a:schemeClr val="lt2"/>
                </a:solidFill>
                <a:latin typeface="Arial Black"/>
                <a:ea typeface="Arial Black"/>
                <a:cs typeface="Arial Black"/>
                <a:sym typeface="Arial Black"/>
              </a:defRPr>
            </a:lvl1pPr>
            <a:lvl2pPr marR="0" lvl="1" algn="l" rtl="0">
              <a:lnSpc>
                <a:spcPct val="100000"/>
              </a:lnSpc>
              <a:spcBef>
                <a:spcPts val="120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60" name="Google Shape;160;p70"/>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1pPr>
            <a:lvl2pPr marL="914400" marR="0" lvl="1" indent="-365760" algn="l" rtl="0">
              <a:lnSpc>
                <a:spcPct val="9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2pPr>
            <a:lvl3pPr marL="1371600" marR="0" lvl="2"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65760" algn="l" rtl="0">
              <a:lnSpc>
                <a:spcPct val="9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4pPr>
            <a:lvl5pPr marL="2286000" marR="0" lvl="4"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61" name="Google Shape;161;p70"/>
          <p:cNvSpPr txBox="1"/>
          <p:nvPr/>
        </p:nvSpPr>
        <p:spPr>
          <a:xfrm>
            <a:off x="694944" y="6312994"/>
            <a:ext cx="2313432" cy="96950"/>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000000"/>
              </a:buClr>
              <a:buSzPts val="700"/>
              <a:buFont typeface="Arial"/>
              <a:buNone/>
            </a:pPr>
            <a:r>
              <a:rPr lang="en-US" sz="700" b="1" i="0" u="none" strike="noStrike" cap="none">
                <a:solidFill>
                  <a:schemeClr val="lt1"/>
                </a:solidFill>
                <a:latin typeface="Arial"/>
                <a:ea typeface="Arial"/>
                <a:cs typeface="Arial"/>
                <a:sym typeface="Arial"/>
              </a:rPr>
              <a:t>RESTRICTED DISTRIBUTION</a:t>
            </a:r>
            <a:endParaRPr sz="1400" b="0" i="0" u="none" strike="noStrike" cap="none">
              <a:solidFill>
                <a:srgbClr val="000000"/>
              </a:solidFill>
              <a:latin typeface="Arial"/>
              <a:ea typeface="Arial"/>
              <a:cs typeface="Arial"/>
              <a:sym typeface="Arial"/>
            </a:endParaRPr>
          </a:p>
        </p:txBody>
      </p:sp>
      <p:sp>
        <p:nvSpPr>
          <p:cNvPr id="162" name="Google Shape;162;p70"/>
          <p:cNvSpPr txBox="1"/>
          <p:nvPr/>
        </p:nvSpPr>
        <p:spPr>
          <a:xfrm>
            <a:off x="457200" y="6393216"/>
            <a:ext cx="7306056" cy="153888"/>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lt1"/>
                </a:solidFill>
                <a:latin typeface="Arial"/>
                <a:ea typeface="Arial"/>
                <a:cs typeface="Arial"/>
                <a:sym typeface="Arial"/>
              </a:rPr>
              <a:t>‹#›</a:t>
            </a:fld>
            <a:r>
              <a:rPr lang="en-US" sz="700" b="0" i="0" u="none" strike="noStrike" cap="none">
                <a:solidFill>
                  <a:schemeClr val="lt1"/>
                </a:solidFill>
                <a:latin typeface="Arial"/>
                <a:ea typeface="Arial"/>
                <a:cs typeface="Arial"/>
                <a:sym typeface="Arial"/>
              </a:rPr>
              <a:t>	© 2021 Gartner, Inc. and/or its affiliates. All rights reserved.				</a:t>
            </a:r>
            <a:endParaRPr sz="1400" b="0" i="0" u="none" strike="noStrike" cap="none">
              <a:solidFill>
                <a:srgbClr val="000000"/>
              </a:solidFill>
              <a:latin typeface="Arial"/>
              <a:ea typeface="Arial"/>
              <a:cs typeface="Arial"/>
              <a:sym typeface="Arial"/>
            </a:endParaRPr>
          </a:p>
        </p:txBody>
      </p:sp>
      <p:pic>
        <p:nvPicPr>
          <p:cNvPr id="163" name="Google Shape;163;p70"/>
          <p:cNvPicPr preferRelativeResize="0"/>
          <p:nvPr/>
        </p:nvPicPr>
        <p:blipFill rotWithShape="1">
          <a:blip r:embed="rId12">
            <a:alphaModFix/>
          </a:blip>
          <a:srcRect/>
          <a:stretch/>
        </p:blipFill>
        <p:spPr>
          <a:xfrm>
            <a:off x="10453051" y="6242938"/>
            <a:ext cx="1280161" cy="2913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artner.com/document/code/745832"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s://gartner.com/document/code/745081" TargetMode="External"/><Relationship Id="rId4" Type="http://schemas.openxmlformats.org/officeDocument/2006/relationships/hyperlink" Target="https://gartner.com/document/code/725152"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lt2"/>
              </a:buClr>
              <a:buSzPts val="3600"/>
              <a:buFont typeface="Arial Black"/>
              <a:buNone/>
            </a:pPr>
            <a:r>
              <a:rPr lang="en-US"/>
              <a:t>Top Trends in Autonomic Systems 2022</a:t>
            </a:r>
            <a:endParaRPr/>
          </a:p>
        </p:txBody>
      </p:sp>
      <p:sp>
        <p:nvSpPr>
          <p:cNvPr id="224" name="Google Shape;224;p1"/>
          <p:cNvSpPr txBox="1">
            <a:spLocks noGrp="1"/>
          </p:cNvSpPr>
          <p:nvPr>
            <p:ph type="subTitle" idx="1"/>
          </p:nvPr>
        </p:nvSpPr>
        <p:spPr>
          <a:xfrm>
            <a:off x="2167128" y="3927729"/>
            <a:ext cx="4544568" cy="83099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lt1"/>
              </a:buClr>
              <a:buSzPts val="1800"/>
              <a:buFont typeface="Arial"/>
              <a:buNone/>
            </a:pPr>
            <a:r>
              <a:rPr lang="en-US"/>
              <a:t>Nick Jones, Erick Brethenoux, David Cearley</a:t>
            </a:r>
            <a:endParaRPr/>
          </a:p>
          <a:p>
            <a:pPr marL="0" marR="0" lvl="0" indent="0" algn="l" rtl="0">
              <a:lnSpc>
                <a:spcPct val="100000"/>
              </a:lnSpc>
              <a:spcBef>
                <a:spcPts val="0"/>
              </a:spcBef>
              <a:spcAft>
                <a:spcPts val="0"/>
              </a:spcAft>
              <a:buClr>
                <a:schemeClr val="lt1"/>
              </a:buClr>
              <a:buSzPts val="1800"/>
              <a:buFont typeface="Arial"/>
              <a:buNone/>
            </a:pPr>
            <a:r>
              <a:rPr lang="en-US"/>
              <a:t>As of October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89"/>
          <p:cNvSpPr/>
          <p:nvPr/>
        </p:nvSpPr>
        <p:spPr>
          <a:xfrm>
            <a:off x="551384" y="1052736"/>
            <a:ext cx="11017224" cy="1512168"/>
          </a:xfrm>
          <a:prstGeom prst="rect">
            <a:avLst/>
          </a:prstGeom>
          <a:solidFill>
            <a:schemeClr val="accent1"/>
          </a:solidFill>
          <a:ln w="25400" cap="flat" cmpd="sng">
            <a:solidFill>
              <a:srgbClr val="001D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8" name="Google Shape;358;p89"/>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3200"/>
              <a:buNone/>
            </a:pPr>
            <a:r>
              <a:rPr lang="en-US"/>
              <a:t>The Three Ages of Autonomic Systems</a:t>
            </a:r>
            <a:endParaRPr/>
          </a:p>
        </p:txBody>
      </p:sp>
      <p:cxnSp>
        <p:nvCxnSpPr>
          <p:cNvPr id="359" name="Google Shape;359;p89"/>
          <p:cNvCxnSpPr/>
          <p:nvPr/>
        </p:nvCxnSpPr>
        <p:spPr>
          <a:xfrm>
            <a:off x="551384" y="5157192"/>
            <a:ext cx="11017224" cy="0"/>
          </a:xfrm>
          <a:prstGeom prst="straightConnector1">
            <a:avLst/>
          </a:prstGeom>
          <a:solidFill>
            <a:srgbClr val="00529B"/>
          </a:solidFill>
          <a:ln w="76200" cap="flat" cmpd="sng">
            <a:solidFill>
              <a:schemeClr val="dk1"/>
            </a:solidFill>
            <a:prstDash val="solid"/>
            <a:round/>
            <a:headEnd type="none" w="sm" len="sm"/>
            <a:tailEnd type="triangle" w="med" len="med"/>
          </a:ln>
        </p:spPr>
      </p:cxnSp>
      <p:sp>
        <p:nvSpPr>
          <p:cNvPr id="360" name="Google Shape;360;p89"/>
          <p:cNvSpPr txBox="1"/>
          <p:nvPr/>
        </p:nvSpPr>
        <p:spPr>
          <a:xfrm>
            <a:off x="4295800" y="1196752"/>
            <a:ext cx="3456384"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chemeClr val="lt1"/>
                </a:solidFill>
                <a:latin typeface="Arial"/>
                <a:ea typeface="Arial"/>
                <a:cs typeface="Arial"/>
                <a:sym typeface="Arial"/>
              </a:rPr>
              <a:t>Autonomic cyberphysical  </a:t>
            </a:r>
            <a:br>
              <a:rPr lang="en-US" sz="2400" b="0" i="0" u="none" strike="noStrike" cap="none">
                <a:solidFill>
                  <a:schemeClr val="lt1"/>
                </a:solidFill>
                <a:latin typeface="Arial"/>
                <a:ea typeface="Arial"/>
                <a:cs typeface="Arial"/>
                <a:sym typeface="Arial"/>
              </a:rPr>
            </a:br>
            <a:r>
              <a:rPr lang="en-US" sz="2400" b="0" i="0" u="none" strike="noStrike" cap="none">
                <a:solidFill>
                  <a:schemeClr val="lt1"/>
                </a:solidFill>
                <a:latin typeface="Arial"/>
                <a:ea typeface="Arial"/>
                <a:cs typeface="Arial"/>
                <a:sym typeface="Arial"/>
              </a:rPr>
              <a:t>systems</a:t>
            </a:r>
            <a:endParaRPr sz="2400" b="0" i="0" u="none" strike="noStrike" cap="none">
              <a:solidFill>
                <a:schemeClr val="lt1"/>
              </a:solidFill>
              <a:latin typeface="Arial"/>
              <a:ea typeface="Arial"/>
              <a:cs typeface="Arial"/>
              <a:sym typeface="Arial"/>
            </a:endParaRPr>
          </a:p>
        </p:txBody>
      </p:sp>
      <p:sp>
        <p:nvSpPr>
          <p:cNvPr id="361" name="Google Shape;361;p89"/>
          <p:cNvSpPr txBox="1"/>
          <p:nvPr/>
        </p:nvSpPr>
        <p:spPr>
          <a:xfrm>
            <a:off x="695400" y="1196752"/>
            <a:ext cx="3312368"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chemeClr val="lt1"/>
                </a:solidFill>
                <a:latin typeface="Arial"/>
                <a:ea typeface="Arial"/>
                <a:cs typeface="Arial"/>
                <a:sym typeface="Arial"/>
              </a:rPr>
              <a:t>Software </a:t>
            </a:r>
            <a:br>
              <a:rPr lang="en-US" sz="2400" b="0" i="0" u="none" strike="noStrike" cap="none">
                <a:solidFill>
                  <a:schemeClr val="lt1"/>
                </a:solidFill>
                <a:latin typeface="Arial"/>
                <a:ea typeface="Arial"/>
                <a:cs typeface="Arial"/>
                <a:sym typeface="Arial"/>
              </a:rPr>
            </a:br>
            <a:r>
              <a:rPr lang="en-US" sz="2400" b="0" i="0" u="none" strike="noStrike" cap="none">
                <a:solidFill>
                  <a:schemeClr val="lt1"/>
                </a:solidFill>
                <a:latin typeface="Arial"/>
                <a:ea typeface="Arial"/>
                <a:cs typeface="Arial"/>
                <a:sym typeface="Arial"/>
              </a:rPr>
              <a:t>oriented </a:t>
            </a:r>
            <a:br>
              <a:rPr lang="en-US" sz="2400" b="0" i="0" u="none" strike="noStrike" cap="none">
                <a:solidFill>
                  <a:schemeClr val="lt1"/>
                </a:solidFill>
                <a:latin typeface="Arial"/>
                <a:ea typeface="Arial"/>
                <a:cs typeface="Arial"/>
                <a:sym typeface="Arial"/>
              </a:rPr>
            </a:br>
            <a:r>
              <a:rPr lang="en-US" sz="2400" b="0" i="0" u="none" strike="noStrike" cap="none">
                <a:solidFill>
                  <a:schemeClr val="lt1"/>
                </a:solidFill>
                <a:latin typeface="Arial"/>
                <a:ea typeface="Arial"/>
                <a:cs typeface="Arial"/>
                <a:sym typeface="Arial"/>
              </a:rPr>
              <a:t>systems</a:t>
            </a:r>
            <a:endParaRPr sz="2400" b="0" i="0" u="none" strike="noStrike" cap="none">
              <a:solidFill>
                <a:schemeClr val="lt1"/>
              </a:solidFill>
              <a:latin typeface="Arial"/>
              <a:ea typeface="Arial"/>
              <a:cs typeface="Arial"/>
              <a:sym typeface="Arial"/>
            </a:endParaRPr>
          </a:p>
        </p:txBody>
      </p:sp>
      <p:sp>
        <p:nvSpPr>
          <p:cNvPr id="362" name="Google Shape;362;p89"/>
          <p:cNvSpPr txBox="1"/>
          <p:nvPr/>
        </p:nvSpPr>
        <p:spPr>
          <a:xfrm>
            <a:off x="7968208" y="1196752"/>
            <a:ext cx="3456384"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chemeClr val="lt1"/>
                </a:solidFill>
                <a:latin typeface="Arial"/>
                <a:ea typeface="Arial"/>
                <a:cs typeface="Arial"/>
                <a:sym typeface="Arial"/>
              </a:rPr>
              <a:t>Collaborations, composites </a:t>
            </a:r>
            <a:br>
              <a:rPr lang="en-US" sz="2400" b="0" i="0" u="none" strike="noStrike" cap="none">
                <a:solidFill>
                  <a:schemeClr val="lt1"/>
                </a:solidFill>
                <a:latin typeface="Arial"/>
                <a:ea typeface="Arial"/>
                <a:cs typeface="Arial"/>
                <a:sym typeface="Arial"/>
              </a:rPr>
            </a:br>
            <a:r>
              <a:rPr lang="en-US" sz="2400" b="0" i="0" u="none" strike="noStrike" cap="none">
                <a:solidFill>
                  <a:schemeClr val="lt1"/>
                </a:solidFill>
                <a:latin typeface="Arial"/>
                <a:ea typeface="Arial"/>
                <a:cs typeface="Arial"/>
                <a:sym typeface="Arial"/>
              </a:rPr>
              <a:t>&amp; swarms</a:t>
            </a:r>
            <a:endParaRPr sz="2400" b="0" i="0" u="none" strike="noStrike" cap="none">
              <a:solidFill>
                <a:schemeClr val="lt1"/>
              </a:solidFill>
              <a:latin typeface="Arial"/>
              <a:ea typeface="Arial"/>
              <a:cs typeface="Arial"/>
              <a:sym typeface="Arial"/>
            </a:endParaRPr>
          </a:p>
        </p:txBody>
      </p:sp>
      <p:grpSp>
        <p:nvGrpSpPr>
          <p:cNvPr id="363" name="Google Shape;363;p89"/>
          <p:cNvGrpSpPr/>
          <p:nvPr/>
        </p:nvGrpSpPr>
        <p:grpSpPr>
          <a:xfrm>
            <a:off x="4223792" y="1052736"/>
            <a:ext cx="3672408" cy="5040560"/>
            <a:chOff x="4223792" y="1052736"/>
            <a:chExt cx="3672408" cy="4752528"/>
          </a:xfrm>
        </p:grpSpPr>
        <p:cxnSp>
          <p:nvCxnSpPr>
            <p:cNvPr id="364" name="Google Shape;364;p89"/>
            <p:cNvCxnSpPr/>
            <p:nvPr/>
          </p:nvCxnSpPr>
          <p:spPr>
            <a:xfrm rot="10800000">
              <a:off x="4223792" y="1052736"/>
              <a:ext cx="0" cy="4752528"/>
            </a:xfrm>
            <a:prstGeom prst="straightConnector1">
              <a:avLst/>
            </a:prstGeom>
            <a:noFill/>
            <a:ln w="38100" cap="flat" cmpd="sng">
              <a:solidFill>
                <a:srgbClr val="BFBFBF"/>
              </a:solidFill>
              <a:prstDash val="solid"/>
              <a:round/>
              <a:headEnd type="none" w="sm" len="sm"/>
              <a:tailEnd type="none" w="sm" len="sm"/>
            </a:ln>
          </p:spPr>
        </p:cxnSp>
        <p:cxnSp>
          <p:nvCxnSpPr>
            <p:cNvPr id="365" name="Google Shape;365;p89"/>
            <p:cNvCxnSpPr/>
            <p:nvPr/>
          </p:nvCxnSpPr>
          <p:spPr>
            <a:xfrm rot="10800000">
              <a:off x="7896200" y="1052736"/>
              <a:ext cx="0" cy="4752528"/>
            </a:xfrm>
            <a:prstGeom prst="straightConnector1">
              <a:avLst/>
            </a:prstGeom>
            <a:noFill/>
            <a:ln w="38100" cap="flat" cmpd="sng">
              <a:solidFill>
                <a:srgbClr val="BFBFBF"/>
              </a:solidFill>
              <a:prstDash val="solid"/>
              <a:round/>
              <a:headEnd type="none" w="sm" len="sm"/>
              <a:tailEnd type="none" w="sm" len="sm"/>
            </a:ln>
          </p:spPr>
        </p:cxnSp>
      </p:grpSp>
      <p:sp>
        <p:nvSpPr>
          <p:cNvPr id="366" name="Google Shape;366;p89"/>
          <p:cNvSpPr txBox="1"/>
          <p:nvPr/>
        </p:nvSpPr>
        <p:spPr>
          <a:xfrm>
            <a:off x="450483" y="5286678"/>
            <a:ext cx="2185214"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002060"/>
                </a:solidFill>
                <a:latin typeface="Arial Black"/>
                <a:ea typeface="Arial Black"/>
                <a:cs typeface="Arial Black"/>
                <a:sym typeface="Arial Black"/>
              </a:rPr>
              <a:t>2021 – 2023</a:t>
            </a:r>
            <a:endParaRPr/>
          </a:p>
          <a:p>
            <a:pPr marL="0" marR="0" lvl="0" indent="0" algn="l" rtl="0">
              <a:lnSpc>
                <a:spcPct val="100000"/>
              </a:lnSpc>
              <a:spcBef>
                <a:spcPts val="0"/>
              </a:spcBef>
              <a:spcAft>
                <a:spcPts val="0"/>
              </a:spcAft>
              <a:buNone/>
            </a:pPr>
            <a:r>
              <a:rPr lang="en-US" sz="2400" b="1" i="0" u="none" strike="noStrike" cap="none">
                <a:solidFill>
                  <a:srgbClr val="002060"/>
                </a:solidFill>
                <a:latin typeface="Arial Black"/>
                <a:ea typeface="Arial Black"/>
                <a:cs typeface="Arial Black"/>
                <a:sym typeface="Arial Black"/>
              </a:rPr>
              <a:t>Emerging</a:t>
            </a:r>
            <a:endParaRPr sz="2400" b="1" i="0" u="none" strike="noStrike" cap="none">
              <a:solidFill>
                <a:srgbClr val="002060"/>
              </a:solidFill>
              <a:latin typeface="Arial Black"/>
              <a:ea typeface="Arial Black"/>
              <a:cs typeface="Arial Black"/>
              <a:sym typeface="Arial Black"/>
            </a:endParaRPr>
          </a:p>
        </p:txBody>
      </p:sp>
      <p:sp>
        <p:nvSpPr>
          <p:cNvPr id="367" name="Google Shape;367;p89"/>
          <p:cNvSpPr txBox="1"/>
          <p:nvPr/>
        </p:nvSpPr>
        <p:spPr>
          <a:xfrm>
            <a:off x="4295800" y="5288419"/>
            <a:ext cx="2185214"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002060"/>
                </a:solidFill>
                <a:latin typeface="Arial Black"/>
                <a:ea typeface="Arial Black"/>
                <a:cs typeface="Arial Black"/>
                <a:sym typeface="Arial Black"/>
              </a:rPr>
              <a:t>2023 – 2025</a:t>
            </a:r>
            <a:endParaRPr/>
          </a:p>
          <a:p>
            <a:pPr marL="0" marR="0" lvl="0" indent="0" algn="l" rtl="0">
              <a:lnSpc>
                <a:spcPct val="100000"/>
              </a:lnSpc>
              <a:spcBef>
                <a:spcPts val="0"/>
              </a:spcBef>
              <a:spcAft>
                <a:spcPts val="0"/>
              </a:spcAft>
              <a:buNone/>
            </a:pPr>
            <a:r>
              <a:rPr lang="en-US" sz="2400" b="1" i="0" u="none" strike="noStrike" cap="none">
                <a:solidFill>
                  <a:srgbClr val="002060"/>
                </a:solidFill>
                <a:latin typeface="Arial Black"/>
                <a:ea typeface="Arial Black"/>
                <a:cs typeface="Arial Black"/>
                <a:sym typeface="Arial Black"/>
              </a:rPr>
              <a:t>Mainstream</a:t>
            </a:r>
            <a:endParaRPr sz="2400" b="1" i="0" u="none" strike="noStrike" cap="none">
              <a:solidFill>
                <a:srgbClr val="002060"/>
              </a:solidFill>
              <a:latin typeface="Arial Black"/>
              <a:ea typeface="Arial Black"/>
              <a:cs typeface="Arial Black"/>
              <a:sym typeface="Arial Black"/>
            </a:endParaRPr>
          </a:p>
        </p:txBody>
      </p:sp>
      <p:sp>
        <p:nvSpPr>
          <p:cNvPr id="368" name="Google Shape;368;p89"/>
          <p:cNvSpPr txBox="1"/>
          <p:nvPr/>
        </p:nvSpPr>
        <p:spPr>
          <a:xfrm>
            <a:off x="7968208" y="5229200"/>
            <a:ext cx="3073277"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002060"/>
                </a:solidFill>
                <a:latin typeface="Arial Black"/>
                <a:ea typeface="Arial Black"/>
                <a:cs typeface="Arial Black"/>
                <a:sym typeface="Arial Black"/>
              </a:rPr>
              <a:t>2025 - 2030</a:t>
            </a:r>
            <a:endParaRPr/>
          </a:p>
          <a:p>
            <a:pPr marL="0" marR="0" lvl="0" indent="0" algn="l" rtl="0">
              <a:lnSpc>
                <a:spcPct val="100000"/>
              </a:lnSpc>
              <a:spcBef>
                <a:spcPts val="0"/>
              </a:spcBef>
              <a:spcAft>
                <a:spcPts val="0"/>
              </a:spcAft>
              <a:buNone/>
            </a:pPr>
            <a:r>
              <a:rPr lang="en-US" sz="2400" b="1" i="0" u="none" strike="noStrike" cap="none">
                <a:solidFill>
                  <a:srgbClr val="002060"/>
                </a:solidFill>
                <a:latin typeface="Arial Black"/>
                <a:ea typeface="Arial Black"/>
                <a:cs typeface="Arial Black"/>
                <a:sym typeface="Arial Black"/>
              </a:rPr>
              <a:t>Transformational</a:t>
            </a:r>
            <a:endParaRPr sz="2400" b="1" i="0" u="none" strike="noStrike" cap="none">
              <a:solidFill>
                <a:srgbClr val="002060"/>
              </a:solidFill>
              <a:latin typeface="Arial Black"/>
              <a:ea typeface="Arial Black"/>
              <a:cs typeface="Arial Black"/>
              <a:sym typeface="Arial Black"/>
            </a:endParaRPr>
          </a:p>
        </p:txBody>
      </p:sp>
      <p:sp>
        <p:nvSpPr>
          <p:cNvPr id="369" name="Google Shape;369;p89"/>
          <p:cNvSpPr txBox="1"/>
          <p:nvPr/>
        </p:nvSpPr>
        <p:spPr>
          <a:xfrm>
            <a:off x="551384" y="2659846"/>
            <a:ext cx="3456384" cy="1862048"/>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2000"/>
              <a:buFont typeface="Arial"/>
              <a:buChar char="•"/>
            </a:pPr>
            <a:r>
              <a:rPr lang="en-US" sz="2000" b="0" i="0" u="none" strike="noStrike" cap="none">
                <a:solidFill>
                  <a:srgbClr val="0070C0"/>
                </a:solidFill>
                <a:latin typeface="Arial"/>
                <a:ea typeface="Arial"/>
                <a:cs typeface="Arial"/>
                <a:sym typeface="Arial"/>
              </a:rPr>
              <a:t>Network management</a:t>
            </a:r>
            <a:endParaRPr/>
          </a:p>
          <a:p>
            <a:pPr marL="285750" marR="0" lvl="0" indent="-285750" algn="l" rtl="0">
              <a:lnSpc>
                <a:spcPct val="100000"/>
              </a:lnSpc>
              <a:spcBef>
                <a:spcPts val="1400"/>
              </a:spcBef>
              <a:spcAft>
                <a:spcPts val="0"/>
              </a:spcAft>
              <a:buClr>
                <a:srgbClr val="000000"/>
              </a:buClr>
              <a:buSzPts val="2000"/>
              <a:buFont typeface="Arial"/>
              <a:buChar char="•"/>
            </a:pPr>
            <a:r>
              <a:rPr lang="en-US" sz="2000" b="0" i="0" u="none" strike="noStrike" cap="none">
                <a:solidFill>
                  <a:srgbClr val="0070C0"/>
                </a:solidFill>
                <a:latin typeface="Arial"/>
                <a:ea typeface="Arial"/>
                <a:cs typeface="Arial"/>
                <a:sym typeface="Arial"/>
              </a:rPr>
              <a:t>Cybersecurity</a:t>
            </a:r>
            <a:endParaRPr/>
          </a:p>
          <a:p>
            <a:pPr marL="285750" marR="0" lvl="0" indent="-285750" algn="l" rtl="0">
              <a:lnSpc>
                <a:spcPct val="100000"/>
              </a:lnSpc>
              <a:spcBef>
                <a:spcPts val="1400"/>
              </a:spcBef>
              <a:spcAft>
                <a:spcPts val="0"/>
              </a:spcAft>
              <a:buClr>
                <a:srgbClr val="000000"/>
              </a:buClr>
              <a:buSzPts val="2000"/>
              <a:buFont typeface="Arial"/>
              <a:buChar char="•"/>
            </a:pPr>
            <a:r>
              <a:rPr lang="en-US" sz="2000" b="0" i="0" u="none" strike="noStrike" cap="none">
                <a:solidFill>
                  <a:srgbClr val="0070C0"/>
                </a:solidFill>
                <a:latin typeface="Arial"/>
                <a:ea typeface="Arial"/>
                <a:cs typeface="Arial"/>
                <a:sym typeface="Arial"/>
              </a:rPr>
              <a:t>Optimisation</a:t>
            </a:r>
            <a:endParaRPr sz="2000" b="0" i="0" u="none" strike="noStrike" cap="none">
              <a:solidFill>
                <a:srgbClr val="0070C0"/>
              </a:solidFill>
              <a:latin typeface="Arial"/>
              <a:ea typeface="Arial"/>
              <a:cs typeface="Arial"/>
              <a:sym typeface="Arial"/>
            </a:endParaRPr>
          </a:p>
          <a:p>
            <a:pPr marL="285750" marR="0" lvl="0" indent="-158750" algn="l" rtl="0">
              <a:lnSpc>
                <a:spcPct val="100000"/>
              </a:lnSpc>
              <a:spcBef>
                <a:spcPts val="1400"/>
              </a:spcBef>
              <a:spcAft>
                <a:spcPts val="0"/>
              </a:spcAft>
              <a:buClr>
                <a:srgbClr val="000000"/>
              </a:buClr>
              <a:buSzPts val="2000"/>
              <a:buFont typeface="Arial"/>
              <a:buNone/>
            </a:pPr>
            <a:endParaRPr sz="2000" b="0" i="0" u="none" strike="noStrike" cap="none">
              <a:solidFill>
                <a:srgbClr val="0070C0"/>
              </a:solidFill>
              <a:latin typeface="Arial"/>
              <a:ea typeface="Arial"/>
              <a:cs typeface="Arial"/>
              <a:sym typeface="Arial"/>
            </a:endParaRPr>
          </a:p>
        </p:txBody>
      </p:sp>
      <p:sp>
        <p:nvSpPr>
          <p:cNvPr id="370" name="Google Shape;370;p89"/>
          <p:cNvSpPr txBox="1"/>
          <p:nvPr/>
        </p:nvSpPr>
        <p:spPr>
          <a:xfrm>
            <a:off x="4295800" y="2659846"/>
            <a:ext cx="3528392" cy="2785378"/>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2000"/>
              <a:buFont typeface="Arial"/>
              <a:buChar char="•"/>
            </a:pPr>
            <a:r>
              <a:rPr lang="en-US" sz="2000" b="0" i="0" u="none" strike="noStrike" cap="none">
                <a:solidFill>
                  <a:srgbClr val="0070C0"/>
                </a:solidFill>
                <a:latin typeface="Arial"/>
                <a:ea typeface="Arial"/>
                <a:cs typeface="Arial"/>
                <a:sym typeface="Arial"/>
              </a:rPr>
              <a:t>Domestic &amp; industrial robots</a:t>
            </a:r>
            <a:endParaRPr/>
          </a:p>
          <a:p>
            <a:pPr marL="285750" marR="0" lvl="0" indent="-285750" algn="l" rtl="0">
              <a:lnSpc>
                <a:spcPct val="100000"/>
              </a:lnSpc>
              <a:spcBef>
                <a:spcPts val="1400"/>
              </a:spcBef>
              <a:spcAft>
                <a:spcPts val="0"/>
              </a:spcAft>
              <a:buClr>
                <a:srgbClr val="000000"/>
              </a:buClr>
              <a:buSzPts val="2000"/>
              <a:buFont typeface="Arial"/>
              <a:buChar char="•"/>
            </a:pPr>
            <a:r>
              <a:rPr lang="en-US" sz="2000" b="0" i="0" u="none" strike="noStrike" cap="none">
                <a:solidFill>
                  <a:srgbClr val="0070C0"/>
                </a:solidFill>
                <a:latin typeface="Arial"/>
                <a:ea typeface="Arial"/>
                <a:cs typeface="Arial"/>
                <a:sym typeface="Arial"/>
              </a:rPr>
              <a:t>Complex optimization and control systems</a:t>
            </a:r>
            <a:endParaRPr/>
          </a:p>
          <a:p>
            <a:pPr marL="285750" marR="0" lvl="0" indent="-285750" algn="l" rtl="0">
              <a:lnSpc>
                <a:spcPct val="100000"/>
              </a:lnSpc>
              <a:spcBef>
                <a:spcPts val="1400"/>
              </a:spcBef>
              <a:spcAft>
                <a:spcPts val="0"/>
              </a:spcAft>
              <a:buClr>
                <a:srgbClr val="000000"/>
              </a:buClr>
              <a:buSzPts val="2000"/>
              <a:buFont typeface="Arial"/>
              <a:buChar char="•"/>
            </a:pPr>
            <a:r>
              <a:rPr lang="en-US" sz="2000" b="0" i="0" u="none" strike="noStrike" cap="none">
                <a:solidFill>
                  <a:srgbClr val="0070C0"/>
                </a:solidFill>
                <a:latin typeface="Arial"/>
                <a:ea typeface="Arial"/>
                <a:cs typeface="Arial"/>
                <a:sym typeface="Arial"/>
              </a:rPr>
              <a:t>Modules in larger systems, e.g. robot gripper</a:t>
            </a:r>
            <a:endParaRPr/>
          </a:p>
          <a:p>
            <a:pPr marL="285750" marR="0" lvl="0" indent="-158750" algn="l" rtl="0">
              <a:lnSpc>
                <a:spcPct val="100000"/>
              </a:lnSpc>
              <a:spcBef>
                <a:spcPts val="1400"/>
              </a:spcBef>
              <a:spcAft>
                <a:spcPts val="0"/>
              </a:spcAft>
              <a:buClr>
                <a:srgbClr val="000000"/>
              </a:buClr>
              <a:buSzPts val="2000"/>
              <a:buFont typeface="Arial"/>
              <a:buNone/>
            </a:pPr>
            <a:endParaRPr sz="2000" b="0" i="0" u="none" strike="noStrike" cap="none">
              <a:solidFill>
                <a:srgbClr val="0070C0"/>
              </a:solidFill>
              <a:latin typeface="Arial"/>
              <a:ea typeface="Arial"/>
              <a:cs typeface="Arial"/>
              <a:sym typeface="Arial"/>
            </a:endParaRPr>
          </a:p>
        </p:txBody>
      </p:sp>
      <p:sp>
        <p:nvSpPr>
          <p:cNvPr id="371" name="Google Shape;371;p89"/>
          <p:cNvSpPr txBox="1"/>
          <p:nvPr/>
        </p:nvSpPr>
        <p:spPr>
          <a:xfrm>
            <a:off x="7968208" y="2659846"/>
            <a:ext cx="3816424" cy="2785378"/>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2000"/>
              <a:buFont typeface="Arial"/>
              <a:buChar char="•"/>
            </a:pPr>
            <a:r>
              <a:rPr lang="en-US" sz="2000" b="0" i="0" u="none" strike="noStrike" cap="none">
                <a:solidFill>
                  <a:srgbClr val="0070C0"/>
                </a:solidFill>
                <a:latin typeface="Arial"/>
                <a:ea typeface="Arial"/>
                <a:cs typeface="Arial"/>
                <a:sym typeface="Arial"/>
              </a:rPr>
              <a:t>Collaborating swarms of autonomic devices or subsystems</a:t>
            </a:r>
            <a:endParaRPr/>
          </a:p>
          <a:p>
            <a:pPr marL="285750" marR="0" lvl="0" indent="-285750" algn="l" rtl="0">
              <a:lnSpc>
                <a:spcPct val="100000"/>
              </a:lnSpc>
              <a:spcBef>
                <a:spcPts val="1400"/>
              </a:spcBef>
              <a:spcAft>
                <a:spcPts val="0"/>
              </a:spcAft>
              <a:buClr>
                <a:srgbClr val="000000"/>
              </a:buClr>
              <a:buSzPts val="2000"/>
              <a:buFont typeface="Arial"/>
              <a:buChar char="•"/>
            </a:pPr>
            <a:r>
              <a:rPr lang="en-US" sz="2000" b="0" i="0" u="none" strike="noStrike" cap="none">
                <a:solidFill>
                  <a:srgbClr val="0070C0"/>
                </a:solidFill>
                <a:latin typeface="Arial"/>
                <a:ea typeface="Arial"/>
                <a:cs typeface="Arial"/>
                <a:sym typeface="Arial"/>
              </a:rPr>
              <a:t>Sophisticated cyberphysical systems, e.g. smart ships</a:t>
            </a:r>
            <a:endParaRPr/>
          </a:p>
          <a:p>
            <a:pPr marL="285750" marR="0" lvl="0" indent="-285750" algn="l" rtl="0">
              <a:lnSpc>
                <a:spcPct val="100000"/>
              </a:lnSpc>
              <a:spcBef>
                <a:spcPts val="1400"/>
              </a:spcBef>
              <a:spcAft>
                <a:spcPts val="0"/>
              </a:spcAft>
              <a:buClr>
                <a:srgbClr val="000000"/>
              </a:buClr>
              <a:buSzPts val="2000"/>
              <a:buFont typeface="Arial"/>
              <a:buChar char="•"/>
            </a:pPr>
            <a:r>
              <a:rPr lang="en-US" sz="2000" b="0" i="0" u="none" strike="noStrike" cap="none">
                <a:solidFill>
                  <a:srgbClr val="0070C0"/>
                </a:solidFill>
                <a:latin typeface="Arial"/>
                <a:ea typeface="Arial"/>
                <a:cs typeface="Arial"/>
                <a:sym typeface="Arial"/>
              </a:rPr>
              <a:t>Autonomic business </a:t>
            </a:r>
            <a:endParaRPr/>
          </a:p>
          <a:p>
            <a:pPr marL="285750" marR="0" lvl="0" indent="-158750" algn="l" rtl="0">
              <a:lnSpc>
                <a:spcPct val="100000"/>
              </a:lnSpc>
              <a:spcBef>
                <a:spcPts val="1400"/>
              </a:spcBef>
              <a:spcAft>
                <a:spcPts val="0"/>
              </a:spcAft>
              <a:buClr>
                <a:srgbClr val="000000"/>
              </a:buClr>
              <a:buSzPts val="2000"/>
              <a:buFont typeface="Arial"/>
              <a:buNone/>
            </a:pPr>
            <a:endParaRPr sz="2000" b="0" i="0" u="none" strike="noStrike" cap="none">
              <a:solidFill>
                <a:srgbClr val="0070C0"/>
              </a:solidFill>
              <a:latin typeface="Arial"/>
              <a:ea typeface="Arial"/>
              <a:cs typeface="Arial"/>
              <a:sym typeface="Arial"/>
            </a:endParaRPr>
          </a:p>
        </p:txBody>
      </p:sp>
      <p:pic>
        <p:nvPicPr>
          <p:cNvPr id="372" name="Google Shape;372;p89" descr="Group of people with solid fill"/>
          <p:cNvPicPr preferRelativeResize="0"/>
          <p:nvPr/>
        </p:nvPicPr>
        <p:blipFill rotWithShape="1">
          <a:blip r:embed="rId3">
            <a:alphaModFix/>
          </a:blip>
          <a:srcRect/>
          <a:stretch/>
        </p:blipFill>
        <p:spPr>
          <a:xfrm>
            <a:off x="10416480" y="1340768"/>
            <a:ext cx="914400" cy="914400"/>
          </a:xfrm>
          <a:prstGeom prst="rect">
            <a:avLst/>
          </a:prstGeom>
          <a:noFill/>
          <a:ln>
            <a:noFill/>
          </a:ln>
        </p:spPr>
      </p:pic>
      <p:pic>
        <p:nvPicPr>
          <p:cNvPr id="373" name="Google Shape;373;p89" descr="Robot Hand with solid fill"/>
          <p:cNvPicPr preferRelativeResize="0"/>
          <p:nvPr/>
        </p:nvPicPr>
        <p:blipFill rotWithShape="1">
          <a:blip r:embed="rId4">
            <a:alphaModFix/>
          </a:blip>
          <a:srcRect/>
          <a:stretch/>
        </p:blipFill>
        <p:spPr>
          <a:xfrm>
            <a:off x="6672064" y="1340768"/>
            <a:ext cx="914400" cy="914400"/>
          </a:xfrm>
          <a:prstGeom prst="rect">
            <a:avLst/>
          </a:prstGeom>
          <a:noFill/>
          <a:ln>
            <a:noFill/>
          </a:ln>
        </p:spPr>
      </p:pic>
      <p:pic>
        <p:nvPicPr>
          <p:cNvPr id="374" name="Google Shape;374;p89" descr="Internet Of Things outline"/>
          <p:cNvPicPr preferRelativeResize="0"/>
          <p:nvPr/>
        </p:nvPicPr>
        <p:blipFill rotWithShape="1">
          <a:blip r:embed="rId5">
            <a:alphaModFix/>
          </a:blip>
          <a:srcRect/>
          <a:stretch/>
        </p:blipFill>
        <p:spPr>
          <a:xfrm>
            <a:off x="2711624" y="1340768"/>
            <a:ext cx="914400" cy="914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90"/>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3200"/>
              <a:buNone/>
            </a:pPr>
            <a:r>
              <a:rPr lang="en-US"/>
              <a:t>Examples of Autonomic Systems</a:t>
            </a:r>
            <a:endParaRPr/>
          </a:p>
        </p:txBody>
      </p:sp>
      <p:graphicFrame>
        <p:nvGraphicFramePr>
          <p:cNvPr id="380" name="Google Shape;380;p90"/>
          <p:cNvGraphicFramePr/>
          <p:nvPr/>
        </p:nvGraphicFramePr>
        <p:xfrm>
          <a:off x="479376" y="1340768"/>
          <a:ext cx="3000000" cy="3000000"/>
        </p:xfrm>
        <a:graphic>
          <a:graphicData uri="http://schemas.openxmlformats.org/drawingml/2006/table">
            <a:tbl>
              <a:tblPr firstRow="1" bandRow="1">
                <a:noFill/>
                <a:tableStyleId>{3C70DC84-795A-4271-B045-FF126F8DBE49}</a:tableStyleId>
              </a:tblPr>
              <a:tblGrid>
                <a:gridCol w="3163625"/>
                <a:gridCol w="6477875"/>
                <a:gridCol w="1807775"/>
              </a:tblGrid>
              <a:tr h="370850">
                <a:tc>
                  <a:txBody>
                    <a:bodyPr/>
                    <a:lstStyle/>
                    <a:p>
                      <a:pPr marL="0" marR="0" lvl="0" indent="0" algn="l" rtl="0">
                        <a:lnSpc>
                          <a:spcPct val="100000"/>
                        </a:lnSpc>
                        <a:spcBef>
                          <a:spcPts val="0"/>
                        </a:spcBef>
                        <a:spcAft>
                          <a:spcPts val="0"/>
                        </a:spcAft>
                        <a:buNone/>
                      </a:pPr>
                      <a:r>
                        <a:rPr lang="en-US" sz="2400" u="none" strike="noStrike" cap="none"/>
                        <a:t>Application</a:t>
                      </a:r>
                      <a:endParaRPr sz="2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2400" u="none" strike="noStrike" cap="none"/>
                        <a:t>Why autonomic?</a:t>
                      </a:r>
                      <a:endParaRPr sz="2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2400" u="none" strike="noStrike" cap="none"/>
                        <a:t>Maturity</a:t>
                      </a:r>
                      <a:endParaRPr sz="2400" u="none" strike="noStrike" cap="none"/>
                    </a:p>
                  </a:txBody>
                  <a:tcPr marL="91450" marR="91450" marT="45725" marB="45725"/>
                </a:tc>
              </a:tr>
              <a:tr h="370850">
                <a:tc>
                  <a:txBody>
                    <a:bodyPr/>
                    <a:lstStyle/>
                    <a:p>
                      <a:pPr marL="0" marR="0" lvl="0" indent="0" algn="l" rtl="0">
                        <a:lnSpc>
                          <a:spcPct val="100000"/>
                        </a:lnSpc>
                        <a:spcBef>
                          <a:spcPts val="0"/>
                        </a:spcBef>
                        <a:spcAft>
                          <a:spcPts val="0"/>
                        </a:spcAft>
                        <a:buNone/>
                      </a:pPr>
                      <a:r>
                        <a:rPr lang="en-US" sz="1800" u="none" strike="noStrike" cap="none"/>
                        <a:t>Cybersecurity</a:t>
                      </a:r>
                      <a:endParaRPr sz="1800" u="none" strike="noStrike" cap="none"/>
                    </a:p>
                  </a:txBody>
                  <a:tcPr marL="91450" marR="91450" marT="45725" marB="45725">
                    <a:solidFill>
                      <a:srgbClr val="FFC000">
                        <a:alpha val="20000"/>
                      </a:srgbClr>
                    </a:solidFill>
                  </a:tcPr>
                </a:tc>
                <a:tc>
                  <a:txBody>
                    <a:bodyPr/>
                    <a:lstStyle/>
                    <a:p>
                      <a:pPr marL="0" marR="0" lvl="0" indent="0" algn="l" rtl="0">
                        <a:lnSpc>
                          <a:spcPct val="100000"/>
                        </a:lnSpc>
                        <a:spcBef>
                          <a:spcPts val="0"/>
                        </a:spcBef>
                        <a:spcAft>
                          <a:spcPts val="0"/>
                        </a:spcAft>
                        <a:buNone/>
                      </a:pPr>
                      <a:r>
                        <a:rPr lang="en-US" sz="1800" u="none" strike="noStrike" cap="none"/>
                        <a:t>Identify and respond rapidly to ever-changing threats</a:t>
                      </a:r>
                      <a:endParaRPr sz="1800" u="none" strike="noStrike" cap="none"/>
                    </a:p>
                  </a:txBody>
                  <a:tcPr marL="91450" marR="91450" marT="45725" marB="45725">
                    <a:solidFill>
                      <a:srgbClr val="FFC000">
                        <a:alpha val="20000"/>
                      </a:srgbClr>
                    </a:solidFill>
                  </a:tcPr>
                </a:tc>
                <a:tc>
                  <a:txBody>
                    <a:bodyPr/>
                    <a:lstStyle/>
                    <a:p>
                      <a:pPr marL="0" marR="0" lvl="0" indent="0" algn="l" rtl="0">
                        <a:lnSpc>
                          <a:spcPct val="100000"/>
                        </a:lnSpc>
                        <a:spcBef>
                          <a:spcPts val="0"/>
                        </a:spcBef>
                        <a:spcAft>
                          <a:spcPts val="0"/>
                        </a:spcAft>
                        <a:buNone/>
                      </a:pPr>
                      <a:r>
                        <a:rPr lang="en-US" sz="1800" u="none" strike="noStrike" cap="none"/>
                        <a:t>L, A</a:t>
                      </a:r>
                      <a:endParaRPr sz="1800" u="none" strike="noStrike" cap="none"/>
                    </a:p>
                  </a:txBody>
                  <a:tcPr marL="91450" marR="91450" marT="45725" marB="45725">
                    <a:solidFill>
                      <a:srgbClr val="FFC000">
                        <a:alpha val="20000"/>
                      </a:srgbClr>
                    </a:solidFill>
                  </a:tcPr>
                </a:tc>
              </a:tr>
              <a:tr h="370850">
                <a:tc>
                  <a:txBody>
                    <a:bodyPr/>
                    <a:lstStyle/>
                    <a:p>
                      <a:pPr marL="0" marR="0" lvl="0" indent="0" algn="l" rtl="0">
                        <a:lnSpc>
                          <a:spcPct val="100000"/>
                        </a:lnSpc>
                        <a:spcBef>
                          <a:spcPts val="0"/>
                        </a:spcBef>
                        <a:spcAft>
                          <a:spcPts val="0"/>
                        </a:spcAft>
                        <a:buNone/>
                      </a:pPr>
                      <a:r>
                        <a:rPr lang="en-US" sz="1800" u="none" strike="noStrike" cap="none"/>
                        <a:t>Network management</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Continuously optimize network performance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L, A</a:t>
                      </a:r>
                      <a:endParaRPr sz="1800" u="none" strike="noStrike" cap="none"/>
                    </a:p>
                  </a:txBody>
                  <a:tcPr marL="91450" marR="91450" marT="45725" marB="45725"/>
                </a:tc>
              </a:tr>
              <a:tr h="370850">
                <a:tc>
                  <a:txBody>
                    <a:bodyPr/>
                    <a:lstStyle/>
                    <a:p>
                      <a:pPr marL="0" marR="0" lvl="0" indent="0" algn="l" rtl="0">
                        <a:lnSpc>
                          <a:spcPct val="100000"/>
                        </a:lnSpc>
                        <a:spcBef>
                          <a:spcPts val="0"/>
                        </a:spcBef>
                        <a:spcAft>
                          <a:spcPts val="0"/>
                        </a:spcAft>
                        <a:buNone/>
                      </a:pPr>
                      <a:r>
                        <a:rPr lang="en-US" sz="1800" u="none" strike="noStrike" cap="none"/>
                        <a:t>Storage management</a:t>
                      </a:r>
                      <a:endParaRPr sz="1800" u="none" strike="noStrike" cap="none"/>
                    </a:p>
                  </a:txBody>
                  <a:tcPr marL="91450" marR="91450" marT="45725" marB="45725">
                    <a:solidFill>
                      <a:srgbClr val="FFC000">
                        <a:alpha val="20000"/>
                      </a:srgbClr>
                    </a:solidFill>
                  </a:tcPr>
                </a:tc>
                <a:tc>
                  <a:txBody>
                    <a:bodyPr/>
                    <a:lstStyle/>
                    <a:p>
                      <a:pPr marL="0" marR="0" lvl="0" indent="0" algn="l" rtl="0">
                        <a:lnSpc>
                          <a:spcPct val="100000"/>
                        </a:lnSpc>
                        <a:spcBef>
                          <a:spcPts val="0"/>
                        </a:spcBef>
                        <a:spcAft>
                          <a:spcPts val="0"/>
                        </a:spcAft>
                        <a:buNone/>
                      </a:pPr>
                      <a:r>
                        <a:rPr lang="en-US" sz="1800" u="none" strike="noStrike" cap="none"/>
                        <a:t>Hyperscale providers manage extremely large storage pools </a:t>
                      </a:r>
                      <a:endParaRPr sz="1800" u="none" strike="noStrike" cap="none"/>
                    </a:p>
                  </a:txBody>
                  <a:tcPr marL="91450" marR="91450" marT="45725" marB="45725">
                    <a:solidFill>
                      <a:srgbClr val="FFC000">
                        <a:alpha val="20000"/>
                      </a:srgbClr>
                    </a:solidFill>
                  </a:tcPr>
                </a:tc>
                <a:tc>
                  <a:txBody>
                    <a:bodyPr/>
                    <a:lstStyle/>
                    <a:p>
                      <a:pPr marL="0" marR="0" lvl="0" indent="0" algn="l" rtl="0">
                        <a:lnSpc>
                          <a:spcPct val="100000"/>
                        </a:lnSpc>
                        <a:spcBef>
                          <a:spcPts val="0"/>
                        </a:spcBef>
                        <a:spcAft>
                          <a:spcPts val="0"/>
                        </a:spcAft>
                        <a:buNone/>
                      </a:pPr>
                      <a:r>
                        <a:rPr lang="en-US" sz="1800" u="none" strike="noStrike" cap="none"/>
                        <a:t>L, A</a:t>
                      </a:r>
                      <a:endParaRPr sz="1800" u="none" strike="noStrike" cap="none"/>
                    </a:p>
                  </a:txBody>
                  <a:tcPr marL="91450" marR="91450" marT="45725" marB="45725">
                    <a:solidFill>
                      <a:srgbClr val="FFC000">
                        <a:alpha val="20000"/>
                      </a:srgbClr>
                    </a:solidFill>
                  </a:tcPr>
                </a:tc>
              </a:tr>
              <a:tr h="370850">
                <a:tc>
                  <a:txBody>
                    <a:bodyPr/>
                    <a:lstStyle/>
                    <a:p>
                      <a:pPr marL="0" marR="0" lvl="0" indent="0" algn="l" rtl="0">
                        <a:lnSpc>
                          <a:spcPct val="100000"/>
                        </a:lnSpc>
                        <a:spcBef>
                          <a:spcPts val="0"/>
                        </a:spcBef>
                        <a:spcAft>
                          <a:spcPts val="0"/>
                        </a:spcAft>
                        <a:buNone/>
                      </a:pPr>
                      <a:r>
                        <a:rPr lang="en-US" sz="1800" u="none" strike="noStrike" cap="none"/>
                        <a:t>Network traffic routing</a:t>
                      </a:r>
                      <a:endParaRPr sz="1800" u="none" strike="noStrike" cap="none"/>
                    </a:p>
                  </a:txBody>
                  <a:tcPr marL="91450" marR="91450" marT="45725" marB="45725">
                    <a:solidFill>
                      <a:schemeClr val="lt1">
                        <a:alpha val="20000"/>
                      </a:schemeClr>
                    </a:solidFill>
                  </a:tcPr>
                </a:tc>
                <a:tc>
                  <a:txBody>
                    <a:bodyPr/>
                    <a:lstStyle/>
                    <a:p>
                      <a:pPr marL="0" marR="0" lvl="0" indent="0" algn="l" rtl="0">
                        <a:lnSpc>
                          <a:spcPct val="100000"/>
                        </a:lnSpc>
                        <a:spcBef>
                          <a:spcPts val="0"/>
                        </a:spcBef>
                        <a:spcAft>
                          <a:spcPts val="0"/>
                        </a:spcAft>
                        <a:buNone/>
                      </a:pPr>
                      <a:r>
                        <a:rPr lang="en-US" sz="1800" u="none" strike="noStrike" cap="none"/>
                        <a:t>Dynamically route video traffic between moving drones and ground stations to optimize throughput</a:t>
                      </a:r>
                      <a:endParaRPr sz="1800" u="none" strike="noStrike" cap="none"/>
                    </a:p>
                  </a:txBody>
                  <a:tcPr marL="91450" marR="91450" marT="45725" marB="45725">
                    <a:solidFill>
                      <a:schemeClr val="lt1">
                        <a:alpha val="20000"/>
                      </a:schemeClr>
                    </a:solidFill>
                  </a:tcPr>
                </a:tc>
                <a:tc>
                  <a:txBody>
                    <a:bodyPr/>
                    <a:lstStyle/>
                    <a:p>
                      <a:pPr marL="0" marR="0" lvl="0" indent="0" algn="l" rtl="0">
                        <a:lnSpc>
                          <a:spcPct val="100000"/>
                        </a:lnSpc>
                        <a:spcBef>
                          <a:spcPts val="0"/>
                        </a:spcBef>
                        <a:spcAft>
                          <a:spcPts val="0"/>
                        </a:spcAft>
                        <a:buNone/>
                      </a:pPr>
                      <a:r>
                        <a:rPr lang="en-US" sz="1800" u="none" strike="noStrike" cap="none"/>
                        <a:t>A</a:t>
                      </a:r>
                      <a:endParaRPr sz="1800" u="none" strike="noStrike" cap="none"/>
                    </a:p>
                  </a:txBody>
                  <a:tcPr marL="91450" marR="91450" marT="45725" marB="45725">
                    <a:solidFill>
                      <a:schemeClr val="lt1">
                        <a:alpha val="20000"/>
                      </a:schemeClr>
                    </a:solidFill>
                  </a:tcPr>
                </a:tc>
              </a:tr>
              <a:tr h="370850">
                <a:tc>
                  <a:txBody>
                    <a:bodyPr/>
                    <a:lstStyle/>
                    <a:p>
                      <a:pPr marL="0" marR="0" lvl="0" indent="0" algn="l" rtl="0">
                        <a:lnSpc>
                          <a:spcPct val="100000"/>
                        </a:lnSpc>
                        <a:spcBef>
                          <a:spcPts val="0"/>
                        </a:spcBef>
                        <a:spcAft>
                          <a:spcPts val="0"/>
                        </a:spcAft>
                        <a:buNone/>
                      </a:pPr>
                      <a:r>
                        <a:rPr lang="en-US" sz="1800" u="none" strike="noStrike" cap="none"/>
                        <a:t>Negotiating</a:t>
                      </a:r>
                      <a:endParaRPr sz="1800" u="none" strike="noStrike" cap="none"/>
                    </a:p>
                  </a:txBody>
                  <a:tcPr marL="91450" marR="91450" marT="45725" marB="45725">
                    <a:solidFill>
                      <a:srgbClr val="FFC000">
                        <a:alpha val="20000"/>
                      </a:srgbClr>
                    </a:solidFill>
                  </a:tcPr>
                </a:tc>
                <a:tc>
                  <a:txBody>
                    <a:bodyPr/>
                    <a:lstStyle/>
                    <a:p>
                      <a:pPr marL="0" marR="0" lvl="0" indent="0" algn="l" rtl="0">
                        <a:lnSpc>
                          <a:spcPct val="100000"/>
                        </a:lnSpc>
                        <a:spcBef>
                          <a:spcPts val="0"/>
                        </a:spcBef>
                        <a:spcAft>
                          <a:spcPts val="0"/>
                        </a:spcAft>
                        <a:buNone/>
                      </a:pPr>
                      <a:r>
                        <a:rPr lang="en-US" sz="1800" u="none" strike="noStrike" cap="none"/>
                        <a:t>Learn from opponents and change strategies accordingly</a:t>
                      </a:r>
                      <a:endParaRPr sz="1800" u="none" strike="noStrike" cap="none"/>
                    </a:p>
                  </a:txBody>
                  <a:tcPr marL="91450" marR="91450" marT="45725" marB="45725">
                    <a:solidFill>
                      <a:srgbClr val="FFC000">
                        <a:alpha val="20000"/>
                      </a:srgbClr>
                    </a:solidFill>
                  </a:tcPr>
                </a:tc>
                <a:tc>
                  <a:txBody>
                    <a:bodyPr/>
                    <a:lstStyle/>
                    <a:p>
                      <a:pPr marL="0" marR="0" lvl="0" indent="0" algn="l" rtl="0">
                        <a:lnSpc>
                          <a:spcPct val="100000"/>
                        </a:lnSpc>
                        <a:spcBef>
                          <a:spcPts val="0"/>
                        </a:spcBef>
                        <a:spcAft>
                          <a:spcPts val="0"/>
                        </a:spcAft>
                        <a:buNone/>
                      </a:pPr>
                      <a:r>
                        <a:rPr lang="en-US" sz="1800" u="none" strike="noStrike" cap="none"/>
                        <a:t>A</a:t>
                      </a:r>
                      <a:endParaRPr sz="1800" u="none" strike="noStrike" cap="none"/>
                    </a:p>
                  </a:txBody>
                  <a:tcPr marL="91450" marR="91450" marT="45725" marB="45725">
                    <a:solidFill>
                      <a:srgbClr val="FFC000">
                        <a:alpha val="20000"/>
                      </a:srgbClr>
                    </a:solidFill>
                  </a:tcPr>
                </a:tc>
              </a:tr>
              <a:tr h="370850">
                <a:tc>
                  <a:txBody>
                    <a:bodyPr/>
                    <a:lstStyle/>
                    <a:p>
                      <a:pPr marL="0" marR="0" lvl="0" indent="0" algn="l" rtl="0">
                        <a:lnSpc>
                          <a:spcPct val="100000"/>
                        </a:lnSpc>
                        <a:spcBef>
                          <a:spcPts val="0"/>
                        </a:spcBef>
                        <a:spcAft>
                          <a:spcPts val="0"/>
                        </a:spcAft>
                        <a:buNone/>
                      </a:pPr>
                      <a:r>
                        <a:rPr lang="en-US" sz="1800" u="none" strike="noStrike" cap="none"/>
                        <a:t>Healthcare platform</a:t>
                      </a:r>
                      <a:endParaRPr sz="1800" u="none" strike="noStrike" cap="none"/>
                    </a:p>
                  </a:txBody>
                  <a:tcPr marL="91450" marR="91450" marT="45725" marB="45725">
                    <a:solidFill>
                      <a:schemeClr val="lt1">
                        <a:alpha val="20000"/>
                      </a:schemeClr>
                    </a:solidFill>
                  </a:tcPr>
                </a:tc>
                <a:tc>
                  <a:txBody>
                    <a:bodyPr/>
                    <a:lstStyle/>
                    <a:p>
                      <a:pPr marL="0" marR="0" lvl="0" indent="0" algn="l" rtl="0">
                        <a:lnSpc>
                          <a:spcPct val="100000"/>
                        </a:lnSpc>
                        <a:spcBef>
                          <a:spcPts val="0"/>
                        </a:spcBef>
                        <a:spcAft>
                          <a:spcPts val="0"/>
                        </a:spcAft>
                        <a:buNone/>
                      </a:pPr>
                      <a:r>
                        <a:rPr lang="en-US" sz="1800" u="none" strike="noStrike" cap="none"/>
                        <a:t>Manage a complex set of on-body sensors</a:t>
                      </a:r>
                      <a:endParaRPr/>
                    </a:p>
                  </a:txBody>
                  <a:tcPr marL="91450" marR="91450" marT="45725" marB="45725">
                    <a:solidFill>
                      <a:schemeClr val="lt1">
                        <a:alpha val="20000"/>
                      </a:schemeClr>
                    </a:solidFill>
                  </a:tcPr>
                </a:tc>
                <a:tc>
                  <a:txBody>
                    <a:bodyPr/>
                    <a:lstStyle/>
                    <a:p>
                      <a:pPr marL="0" marR="0" lvl="0" indent="0" algn="l" rtl="0">
                        <a:lnSpc>
                          <a:spcPct val="100000"/>
                        </a:lnSpc>
                        <a:spcBef>
                          <a:spcPts val="0"/>
                        </a:spcBef>
                        <a:spcAft>
                          <a:spcPts val="0"/>
                        </a:spcAft>
                        <a:buNone/>
                      </a:pPr>
                      <a:r>
                        <a:rPr lang="en-US" sz="1800" u="none" strike="noStrike" cap="none"/>
                        <a:t>A</a:t>
                      </a:r>
                      <a:endParaRPr sz="1800" u="none" strike="noStrike" cap="none"/>
                    </a:p>
                  </a:txBody>
                  <a:tcPr marL="91450" marR="91450" marT="45725" marB="45725">
                    <a:solidFill>
                      <a:schemeClr val="lt1">
                        <a:alpha val="20000"/>
                      </a:schemeClr>
                    </a:solidFill>
                  </a:tcPr>
                </a:tc>
              </a:tr>
              <a:tr h="370850">
                <a:tc>
                  <a:txBody>
                    <a:bodyPr/>
                    <a:lstStyle/>
                    <a:p>
                      <a:pPr marL="0" marR="0" lvl="0" indent="0" algn="l" rtl="0">
                        <a:lnSpc>
                          <a:spcPct val="100000"/>
                        </a:lnSpc>
                        <a:spcBef>
                          <a:spcPts val="0"/>
                        </a:spcBef>
                        <a:spcAft>
                          <a:spcPts val="0"/>
                        </a:spcAft>
                        <a:buNone/>
                      </a:pPr>
                      <a:r>
                        <a:rPr lang="en-US" sz="1800" u="none" strike="noStrike" cap="none"/>
                        <a:t>Smart farming</a:t>
                      </a:r>
                      <a:endParaRPr sz="1800" u="none" strike="noStrike" cap="none"/>
                    </a:p>
                  </a:txBody>
                  <a:tcPr marL="91450" marR="91450" marT="45725" marB="45725">
                    <a:solidFill>
                      <a:srgbClr val="FFC000">
                        <a:alpha val="20000"/>
                      </a:srgbClr>
                    </a:solidFill>
                  </a:tcPr>
                </a:tc>
                <a:tc>
                  <a:txBody>
                    <a:bodyPr/>
                    <a:lstStyle/>
                    <a:p>
                      <a:pPr marL="0" marR="0" lvl="0" indent="0" algn="l" rtl="0">
                        <a:lnSpc>
                          <a:spcPct val="100000"/>
                        </a:lnSpc>
                        <a:spcBef>
                          <a:spcPts val="0"/>
                        </a:spcBef>
                        <a:spcAft>
                          <a:spcPts val="0"/>
                        </a:spcAft>
                        <a:buNone/>
                      </a:pPr>
                      <a:r>
                        <a:rPr lang="en-US" sz="1800" u="none" strike="noStrike" cap="none"/>
                        <a:t>Control sets of collaborating machines to optimize cropping</a:t>
                      </a:r>
                      <a:endParaRPr sz="1800" u="none" strike="noStrike" cap="none"/>
                    </a:p>
                  </a:txBody>
                  <a:tcPr marL="91450" marR="91450" marT="45725" marB="45725">
                    <a:solidFill>
                      <a:srgbClr val="FFC000">
                        <a:alpha val="20000"/>
                      </a:srgbClr>
                    </a:solidFill>
                  </a:tcPr>
                </a:tc>
                <a:tc>
                  <a:txBody>
                    <a:bodyPr/>
                    <a:lstStyle/>
                    <a:p>
                      <a:pPr marL="0" marR="0" lvl="0" indent="0" algn="l" rtl="0">
                        <a:lnSpc>
                          <a:spcPct val="100000"/>
                        </a:lnSpc>
                        <a:spcBef>
                          <a:spcPts val="0"/>
                        </a:spcBef>
                        <a:spcAft>
                          <a:spcPts val="0"/>
                        </a:spcAft>
                        <a:buNone/>
                      </a:pPr>
                      <a:r>
                        <a:rPr lang="en-US" sz="1800" u="none" strike="noStrike" cap="none"/>
                        <a:t>A</a:t>
                      </a:r>
                      <a:endParaRPr sz="1800" u="none" strike="noStrike" cap="none"/>
                    </a:p>
                  </a:txBody>
                  <a:tcPr marL="91450" marR="91450" marT="45725" marB="45725">
                    <a:solidFill>
                      <a:srgbClr val="FFC000">
                        <a:alpha val="20000"/>
                      </a:srgbClr>
                    </a:solidFill>
                  </a:tcPr>
                </a:tc>
              </a:tr>
              <a:tr h="370850">
                <a:tc>
                  <a:txBody>
                    <a:bodyPr/>
                    <a:lstStyle/>
                    <a:p>
                      <a:pPr marL="0" marR="0" lvl="0" indent="0" algn="l" rtl="0">
                        <a:lnSpc>
                          <a:spcPct val="100000"/>
                        </a:lnSpc>
                        <a:spcBef>
                          <a:spcPts val="0"/>
                        </a:spcBef>
                        <a:spcAft>
                          <a:spcPts val="0"/>
                        </a:spcAft>
                        <a:buNone/>
                      </a:pPr>
                      <a:r>
                        <a:rPr lang="en-US" sz="1800" u="none" strike="noStrike" cap="none"/>
                        <a:t>Supercomputing</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Optimise exascale system performance under power constraints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800" u="none" strike="noStrike" cap="none"/>
                        <a:t>A</a:t>
                      </a:r>
                      <a:endParaRPr sz="1800" u="none" strike="noStrike" cap="none"/>
                    </a:p>
                  </a:txBody>
                  <a:tcPr marL="91450" marR="91450" marT="45725" marB="45725"/>
                </a:tc>
              </a:tr>
              <a:tr h="370850">
                <a:tc>
                  <a:txBody>
                    <a:bodyPr/>
                    <a:lstStyle/>
                    <a:p>
                      <a:pPr marL="0" marR="0" lvl="0" indent="0" algn="l" rtl="0">
                        <a:lnSpc>
                          <a:spcPct val="100000"/>
                        </a:lnSpc>
                        <a:spcBef>
                          <a:spcPts val="0"/>
                        </a:spcBef>
                        <a:spcAft>
                          <a:spcPts val="0"/>
                        </a:spcAft>
                        <a:buNone/>
                      </a:pPr>
                      <a:r>
                        <a:rPr lang="en-US" sz="1800" u="none" strike="noStrike" cap="none"/>
                        <a:t>Robot motion</a:t>
                      </a:r>
                      <a:endParaRPr sz="1800" u="none" strike="noStrike" cap="none"/>
                    </a:p>
                  </a:txBody>
                  <a:tcPr marL="91450" marR="91450" marT="45725" marB="45725">
                    <a:solidFill>
                      <a:srgbClr val="FFC000">
                        <a:alpha val="20000"/>
                      </a:srgbClr>
                    </a:solidFill>
                  </a:tcPr>
                </a:tc>
                <a:tc>
                  <a:txBody>
                    <a:bodyPr/>
                    <a:lstStyle/>
                    <a:p>
                      <a:pPr marL="0" marR="0" lvl="0" indent="0" algn="l" rtl="0">
                        <a:lnSpc>
                          <a:spcPct val="100000"/>
                        </a:lnSpc>
                        <a:spcBef>
                          <a:spcPts val="0"/>
                        </a:spcBef>
                        <a:spcAft>
                          <a:spcPts val="0"/>
                        </a:spcAft>
                        <a:buNone/>
                      </a:pPr>
                      <a:r>
                        <a:rPr lang="en-US" sz="1800" u="none" strike="noStrike" cap="none"/>
                        <a:t>Robot teaches itself to walk</a:t>
                      </a:r>
                      <a:endParaRPr sz="1800" u="none" strike="noStrike" cap="none"/>
                    </a:p>
                  </a:txBody>
                  <a:tcPr marL="91450" marR="91450" marT="45725" marB="45725">
                    <a:solidFill>
                      <a:srgbClr val="FFC000">
                        <a:alpha val="20000"/>
                      </a:srgbClr>
                    </a:solidFill>
                  </a:tcPr>
                </a:tc>
                <a:tc>
                  <a:txBody>
                    <a:bodyPr/>
                    <a:lstStyle/>
                    <a:p>
                      <a:pPr marL="0" marR="0" lvl="0" indent="0" algn="l" rtl="0">
                        <a:lnSpc>
                          <a:spcPct val="100000"/>
                        </a:lnSpc>
                        <a:spcBef>
                          <a:spcPts val="0"/>
                        </a:spcBef>
                        <a:spcAft>
                          <a:spcPts val="0"/>
                        </a:spcAft>
                        <a:buNone/>
                      </a:pPr>
                      <a:r>
                        <a:rPr lang="en-US" sz="1800" u="none" strike="noStrike" cap="none"/>
                        <a:t>A</a:t>
                      </a:r>
                      <a:endParaRPr sz="1800" u="none" strike="noStrike" cap="none"/>
                    </a:p>
                  </a:txBody>
                  <a:tcPr marL="91450" marR="91450" marT="45725" marB="45725">
                    <a:solidFill>
                      <a:srgbClr val="FFC000">
                        <a:alpha val="20000"/>
                      </a:srgbClr>
                    </a:solidFill>
                  </a:tcPr>
                </a:tc>
              </a:tr>
            </a:tbl>
          </a:graphicData>
        </a:graphic>
      </p:graphicFrame>
      <p:sp>
        <p:nvSpPr>
          <p:cNvPr id="381" name="Google Shape;381;p90"/>
          <p:cNvSpPr txBox="1"/>
          <p:nvPr/>
        </p:nvSpPr>
        <p:spPr>
          <a:xfrm>
            <a:off x="407368" y="5877272"/>
            <a:ext cx="675056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A = Academic research demonstrated,  L = Technology used in live environments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91"/>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3200"/>
              <a:buNone/>
            </a:pPr>
            <a:r>
              <a:rPr lang="en-US"/>
              <a:t>Recommended Reading</a:t>
            </a:r>
            <a:endParaRPr/>
          </a:p>
        </p:txBody>
      </p:sp>
      <p:sp>
        <p:nvSpPr>
          <p:cNvPr id="387" name="Google Shape;387;p91"/>
          <p:cNvSpPr txBox="1"/>
          <p:nvPr/>
        </p:nvSpPr>
        <p:spPr>
          <a:xfrm>
            <a:off x="695750" y="1346200"/>
            <a:ext cx="6780900" cy="1559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US" sz="2100" b="1" u="sng">
                <a:solidFill>
                  <a:srgbClr val="1155CC"/>
                </a:solid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Cool Vendors in AI Core Technologies</a:t>
            </a:r>
            <a:r>
              <a:rPr lang="en-US" sz="2100" b="1">
                <a:solidFill>
                  <a:srgbClr val="444444"/>
                </a:solidFill>
              </a:rPr>
              <a:t> </a:t>
            </a:r>
            <a:endParaRPr sz="2100" b="1">
              <a:solidFill>
                <a:srgbClr val="444444"/>
              </a:solidFill>
            </a:endParaRPr>
          </a:p>
          <a:p>
            <a:pPr marL="0" lvl="0" indent="0" algn="l" rtl="0">
              <a:lnSpc>
                <a:spcPct val="115000"/>
              </a:lnSpc>
              <a:spcBef>
                <a:spcPts val="1200"/>
              </a:spcBef>
              <a:spcAft>
                <a:spcPts val="0"/>
              </a:spcAft>
              <a:buNone/>
            </a:pPr>
            <a:r>
              <a:rPr lang="en-US" sz="2100" b="1" u="sng">
                <a:solidFill>
                  <a:srgbClr val="1155CC"/>
                </a:solid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Applying AI — A Framework for the Enterprise</a:t>
            </a:r>
            <a:r>
              <a:rPr lang="en-US" sz="2100" b="1">
                <a:solidFill>
                  <a:srgbClr val="444444"/>
                </a:solidFill>
              </a:rPr>
              <a:t> </a:t>
            </a:r>
            <a:endParaRPr sz="2100" b="1">
              <a:solidFill>
                <a:srgbClr val="444444"/>
              </a:solidFill>
            </a:endParaRPr>
          </a:p>
          <a:p>
            <a:pPr marL="0" lvl="0" indent="0" algn="l" rtl="0">
              <a:lnSpc>
                <a:spcPct val="115000"/>
              </a:lnSpc>
              <a:spcBef>
                <a:spcPts val="1200"/>
              </a:spcBef>
              <a:spcAft>
                <a:spcPts val="1200"/>
              </a:spcAft>
              <a:buNone/>
            </a:pPr>
            <a:r>
              <a:rPr lang="en-US" sz="2100" b="1" u="sng">
                <a:solidFill>
                  <a:srgbClr val="1155CC"/>
                </a:solidFil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Applying AI — Key Trends and Futures</a:t>
            </a:r>
            <a:endParaRPr sz="2100" b="1" u="sng">
              <a:solidFill>
                <a:srgbClr val="1155C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81"/>
          <p:cNvSpPr txBox="1"/>
          <p:nvPr/>
        </p:nvSpPr>
        <p:spPr>
          <a:xfrm>
            <a:off x="839416" y="1340768"/>
            <a:ext cx="10158412" cy="584775"/>
          </a:xfrm>
          <a:prstGeom prst="rect">
            <a:avLst/>
          </a:prstGeom>
          <a:no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Clr>
                <a:srgbClr val="003B80"/>
              </a:buClr>
              <a:buSzPts val="3200"/>
              <a:buFont typeface="Arial"/>
              <a:buNone/>
            </a:pPr>
            <a:r>
              <a:rPr lang="en-US" sz="3200" b="0" i="0" u="none" strike="noStrike" cap="none">
                <a:solidFill>
                  <a:srgbClr val="003B80"/>
                </a:solidFill>
                <a:latin typeface="Arial Black"/>
                <a:ea typeface="Arial Black"/>
                <a:cs typeface="Arial Black"/>
                <a:sym typeface="Arial Black"/>
              </a:rPr>
              <a:t>Gartner Definition of Autonomic Systems</a:t>
            </a:r>
            <a:endParaRPr/>
          </a:p>
        </p:txBody>
      </p:sp>
      <p:sp>
        <p:nvSpPr>
          <p:cNvPr id="230" name="Google Shape;230;p81"/>
          <p:cNvSpPr txBox="1"/>
          <p:nvPr/>
        </p:nvSpPr>
        <p:spPr>
          <a:xfrm>
            <a:off x="880139" y="2019876"/>
            <a:ext cx="10513168" cy="38164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Autonomic systems are self-managing physical or software systems, performing domain-bounded tasks, that exhibit three fundamental characteristics:</a:t>
            </a:r>
            <a:endParaRPr/>
          </a:p>
          <a:p>
            <a:pPr marL="0" marR="0" lvl="0" indent="0" algn="l" rtl="0">
              <a:lnSpc>
                <a:spcPct val="100000"/>
              </a:lnSpc>
              <a:spcBef>
                <a:spcPts val="1200"/>
              </a:spcBef>
              <a:spcAft>
                <a:spcPts val="0"/>
              </a:spcAft>
              <a:buNone/>
            </a:pPr>
            <a:r>
              <a:rPr lang="en-US" sz="2400" b="1" i="0" u="none" strike="noStrike" cap="none">
                <a:solidFill>
                  <a:srgbClr val="000000"/>
                </a:solidFill>
                <a:latin typeface="Arial"/>
                <a:ea typeface="Arial"/>
                <a:cs typeface="Arial"/>
                <a:sym typeface="Arial"/>
              </a:rPr>
              <a:t>Autonomy</a:t>
            </a:r>
            <a:r>
              <a:rPr lang="en-US" sz="2000" b="0" i="0" u="none" strike="noStrike" cap="none">
                <a:solidFill>
                  <a:srgbClr val="000000"/>
                </a:solidFill>
                <a:latin typeface="Arial"/>
                <a:ea typeface="Arial"/>
                <a:cs typeface="Arial"/>
                <a:sym typeface="Arial"/>
              </a:rPr>
              <a:t>. They execute their own decisions and tasks autonomously without external assistance.</a:t>
            </a:r>
            <a:endParaRPr/>
          </a:p>
          <a:p>
            <a:pPr marL="0" marR="0" lvl="0" indent="0" algn="l" rtl="0">
              <a:lnSpc>
                <a:spcPct val="100000"/>
              </a:lnSpc>
              <a:spcBef>
                <a:spcPts val="1200"/>
              </a:spcBef>
              <a:spcAft>
                <a:spcPts val="0"/>
              </a:spcAft>
              <a:buNone/>
            </a:pPr>
            <a:r>
              <a:rPr lang="en-US" sz="2400" b="1" i="0" u="none" strike="noStrike" cap="none">
                <a:solidFill>
                  <a:srgbClr val="000000"/>
                </a:solidFill>
                <a:latin typeface="Arial"/>
                <a:ea typeface="Arial"/>
                <a:cs typeface="Arial"/>
                <a:sym typeface="Arial"/>
              </a:rPr>
              <a:t>Learning</a:t>
            </a:r>
            <a:r>
              <a:rPr lang="en-US" sz="2000" b="0" i="0" u="none" strike="noStrike" cap="none">
                <a:solidFill>
                  <a:srgbClr val="000000"/>
                </a:solidFill>
                <a:latin typeface="Arial"/>
                <a:ea typeface="Arial"/>
                <a:cs typeface="Arial"/>
                <a:sym typeface="Arial"/>
              </a:rPr>
              <a:t>. They modify their behaviour and internal operations based on experience and changing conditions as well as potentially changing goals. The ability of autonomic systems to learn and evolve their behaviour means some may be nondeterministic.</a:t>
            </a:r>
            <a:endParaRPr/>
          </a:p>
          <a:p>
            <a:pPr marL="0" marR="0" lvl="0" indent="0" algn="l" rtl="0">
              <a:lnSpc>
                <a:spcPct val="100000"/>
              </a:lnSpc>
              <a:spcBef>
                <a:spcPts val="1200"/>
              </a:spcBef>
              <a:spcAft>
                <a:spcPts val="0"/>
              </a:spcAft>
              <a:buNone/>
            </a:pPr>
            <a:r>
              <a:rPr lang="en-US" sz="2400" b="1" i="0" u="none" strike="noStrike" cap="none">
                <a:solidFill>
                  <a:srgbClr val="000000"/>
                </a:solidFill>
                <a:latin typeface="Arial"/>
                <a:ea typeface="Arial"/>
                <a:cs typeface="Arial"/>
                <a:sym typeface="Arial"/>
              </a:rPr>
              <a:t>Agency</a:t>
            </a:r>
            <a:r>
              <a:rPr lang="en-US" sz="2000" b="0" i="0" u="none" strike="noStrike" cap="none">
                <a:solidFill>
                  <a:srgbClr val="000000"/>
                </a:solidFill>
                <a:latin typeface="Arial"/>
                <a:ea typeface="Arial"/>
                <a:cs typeface="Arial"/>
                <a:sym typeface="Arial"/>
              </a:rPr>
              <a:t>. They have a sense of their own internal state and purpose which guides how and what they learn, and enables them to act independently upon decisions made.</a:t>
            </a:r>
            <a:br>
              <a:rPr lang="en-US" sz="2000" b="0" i="0" u="none" strike="noStrike" cap="none">
                <a:solidFill>
                  <a:srgbClr val="000000"/>
                </a:solidFill>
                <a:latin typeface="Arial"/>
                <a:ea typeface="Arial"/>
                <a:cs typeface="Arial"/>
                <a:sym typeface="Arial"/>
              </a:rPr>
            </a:b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82"/>
          <p:cNvSpPr/>
          <p:nvPr/>
        </p:nvSpPr>
        <p:spPr>
          <a:xfrm>
            <a:off x="654061" y="3557972"/>
            <a:ext cx="3569939" cy="1039531"/>
          </a:xfrm>
          <a:prstGeom prst="chevron">
            <a:avLst>
              <a:gd name="adj" fmla="val 22222"/>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36" name="Google Shape;236;p82"/>
          <p:cNvSpPr/>
          <p:nvPr/>
        </p:nvSpPr>
        <p:spPr>
          <a:xfrm>
            <a:off x="4223999" y="3557971"/>
            <a:ext cx="3569939" cy="1039531"/>
          </a:xfrm>
          <a:prstGeom prst="chevron">
            <a:avLst>
              <a:gd name="adj" fmla="val 22222"/>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37" name="Google Shape;237;p82"/>
          <p:cNvSpPr/>
          <p:nvPr/>
        </p:nvSpPr>
        <p:spPr>
          <a:xfrm>
            <a:off x="7782061" y="3557970"/>
            <a:ext cx="3569939" cy="1039531"/>
          </a:xfrm>
          <a:prstGeom prst="chevron">
            <a:avLst>
              <a:gd name="adj" fmla="val 22222"/>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38" name="Google Shape;238;p8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3200"/>
              <a:buNone/>
            </a:pPr>
            <a:r>
              <a:rPr lang="en-US"/>
              <a:t>The Path to Autonomic Systems</a:t>
            </a:r>
            <a:endParaRPr/>
          </a:p>
        </p:txBody>
      </p:sp>
      <p:sp>
        <p:nvSpPr>
          <p:cNvPr id="239" name="Google Shape;239;p82"/>
          <p:cNvSpPr txBox="1"/>
          <p:nvPr/>
        </p:nvSpPr>
        <p:spPr>
          <a:xfrm>
            <a:off x="1324463" y="3809972"/>
            <a:ext cx="2165978" cy="584775"/>
          </a:xfrm>
          <a:prstGeom prst="rect">
            <a:avLst/>
          </a:prstGeom>
          <a:solidFill>
            <a:srgbClr val="00206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3200"/>
              <a:buFont typeface="Arial"/>
              <a:buNone/>
            </a:pPr>
            <a:r>
              <a:rPr lang="en-US" sz="3200" b="0" i="0" u="none" strike="noStrike" cap="none">
                <a:solidFill>
                  <a:srgbClr val="FFFFFF"/>
                </a:solidFill>
                <a:latin typeface="Arial"/>
                <a:ea typeface="Arial"/>
                <a:cs typeface="Arial"/>
                <a:sym typeface="Arial"/>
              </a:rPr>
              <a:t>Automated</a:t>
            </a:r>
            <a:endParaRPr/>
          </a:p>
        </p:txBody>
      </p:sp>
      <p:sp>
        <p:nvSpPr>
          <p:cNvPr id="240" name="Google Shape;240;p82"/>
          <p:cNvSpPr txBox="1"/>
          <p:nvPr/>
        </p:nvSpPr>
        <p:spPr>
          <a:xfrm>
            <a:off x="4821333" y="3809972"/>
            <a:ext cx="2484976" cy="584775"/>
          </a:xfrm>
          <a:prstGeom prst="rect">
            <a:avLst/>
          </a:prstGeom>
          <a:solidFill>
            <a:srgbClr val="00206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3200"/>
              <a:buFont typeface="Arial"/>
              <a:buNone/>
            </a:pPr>
            <a:r>
              <a:rPr lang="en-US" sz="3200" b="0" i="0" u="none" strike="noStrike" cap="none">
                <a:solidFill>
                  <a:srgbClr val="FFFFFF"/>
                </a:solidFill>
                <a:latin typeface="Arial"/>
                <a:ea typeface="Arial"/>
                <a:cs typeface="Arial"/>
                <a:sym typeface="Arial"/>
              </a:rPr>
              <a:t>Autonomous</a:t>
            </a:r>
            <a:endParaRPr/>
          </a:p>
        </p:txBody>
      </p:sp>
      <p:sp>
        <p:nvSpPr>
          <p:cNvPr id="241" name="Google Shape;241;p82"/>
          <p:cNvSpPr txBox="1"/>
          <p:nvPr/>
        </p:nvSpPr>
        <p:spPr>
          <a:xfrm>
            <a:off x="8563452" y="3809972"/>
            <a:ext cx="2121093" cy="584775"/>
          </a:xfrm>
          <a:prstGeom prst="rect">
            <a:avLst/>
          </a:prstGeom>
          <a:solidFill>
            <a:srgbClr val="00206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3200"/>
              <a:buFont typeface="Arial"/>
              <a:buNone/>
            </a:pPr>
            <a:r>
              <a:rPr lang="en-US" sz="3200" b="0" i="0" u="none" strike="noStrike" cap="none">
                <a:solidFill>
                  <a:srgbClr val="FFFFFF"/>
                </a:solidFill>
                <a:latin typeface="Arial"/>
                <a:ea typeface="Arial"/>
                <a:cs typeface="Arial"/>
                <a:sym typeface="Arial"/>
              </a:rPr>
              <a:t>Autonomic</a:t>
            </a:r>
            <a:endParaRPr/>
          </a:p>
        </p:txBody>
      </p:sp>
      <p:sp>
        <p:nvSpPr>
          <p:cNvPr id="242" name="Google Shape;242;p82"/>
          <p:cNvSpPr txBox="1"/>
          <p:nvPr/>
        </p:nvSpPr>
        <p:spPr>
          <a:xfrm>
            <a:off x="681882" y="4781970"/>
            <a:ext cx="3312000"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Fixed behavior</a:t>
            </a:r>
            <a:br>
              <a:rPr lang="en-US" sz="1800" b="0" i="0" u="none" strike="noStrike" cap="none">
                <a:solidFill>
                  <a:srgbClr val="000000"/>
                </a:solidFill>
                <a:latin typeface="Arial"/>
                <a:ea typeface="Arial"/>
                <a:cs typeface="Arial"/>
                <a:sym typeface="Arial"/>
              </a:rPr>
            </a:br>
            <a:r>
              <a:rPr lang="en-US" sz="1800" b="0" i="0" u="none" strike="noStrike" cap="none">
                <a:solidFill>
                  <a:srgbClr val="000000"/>
                </a:solidFill>
                <a:latin typeface="Arial"/>
                <a:ea typeface="Arial"/>
                <a:cs typeface="Arial"/>
                <a:sym typeface="Arial"/>
              </a:rPr>
              <a:t/>
            </a: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Deterministic</a:t>
            </a:r>
            <a:endParaRPr/>
          </a:p>
        </p:txBody>
      </p:sp>
      <p:sp>
        <p:nvSpPr>
          <p:cNvPr id="243" name="Google Shape;243;p82"/>
          <p:cNvSpPr txBox="1"/>
          <p:nvPr/>
        </p:nvSpPr>
        <p:spPr>
          <a:xfrm>
            <a:off x="4368000" y="4781970"/>
            <a:ext cx="3312000"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Adaptable behavior under algorithmic control</a:t>
            </a: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Semi-deterministic</a:t>
            </a:r>
            <a:endParaRPr/>
          </a:p>
        </p:txBody>
      </p:sp>
      <p:sp>
        <p:nvSpPr>
          <p:cNvPr id="244" name="Google Shape;244;p82"/>
          <p:cNvSpPr txBox="1"/>
          <p:nvPr/>
        </p:nvSpPr>
        <p:spPr>
          <a:xfrm>
            <a:off x="7894861" y="4781970"/>
            <a:ext cx="3415200"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Adaptive behavior though self-modifying algorithms</a:t>
            </a: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Essentially non-deterministic</a:t>
            </a:r>
            <a:endParaRPr/>
          </a:p>
        </p:txBody>
      </p:sp>
      <p:pic>
        <p:nvPicPr>
          <p:cNvPr id="245" name="Google Shape;245;p82" descr="Image result for robot ship"/>
          <p:cNvPicPr preferRelativeResize="0"/>
          <p:nvPr/>
        </p:nvPicPr>
        <p:blipFill rotWithShape="1">
          <a:blip r:embed="rId3">
            <a:alphaModFix/>
          </a:blip>
          <a:srcRect/>
          <a:stretch/>
        </p:blipFill>
        <p:spPr>
          <a:xfrm>
            <a:off x="4296000" y="1125000"/>
            <a:ext cx="3288112" cy="2330158"/>
          </a:xfrm>
          <a:prstGeom prst="rect">
            <a:avLst/>
          </a:prstGeom>
          <a:noFill/>
          <a:ln>
            <a:noFill/>
          </a:ln>
        </p:spPr>
      </p:pic>
      <p:pic>
        <p:nvPicPr>
          <p:cNvPr id="246" name="Google Shape;246;p82" descr="Image result for roomba"/>
          <p:cNvPicPr preferRelativeResize="0"/>
          <p:nvPr/>
        </p:nvPicPr>
        <p:blipFill rotWithShape="1">
          <a:blip r:embed="rId4">
            <a:alphaModFix/>
          </a:blip>
          <a:srcRect/>
          <a:stretch/>
        </p:blipFill>
        <p:spPr>
          <a:xfrm>
            <a:off x="1344000" y="1341000"/>
            <a:ext cx="1872000" cy="2021760"/>
          </a:xfrm>
          <a:prstGeom prst="rect">
            <a:avLst/>
          </a:prstGeom>
          <a:noFill/>
          <a:ln>
            <a:noFill/>
          </a:ln>
        </p:spPr>
      </p:pic>
      <p:pic>
        <p:nvPicPr>
          <p:cNvPr id="247" name="Google Shape;247;p82"/>
          <p:cNvPicPr preferRelativeResize="0"/>
          <p:nvPr/>
        </p:nvPicPr>
        <p:blipFill rotWithShape="1">
          <a:blip r:embed="rId5">
            <a:alphaModFix/>
          </a:blip>
          <a:srcRect/>
          <a:stretch/>
        </p:blipFill>
        <p:spPr>
          <a:xfrm>
            <a:off x="8760000" y="981000"/>
            <a:ext cx="1543050" cy="2466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8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3200"/>
              <a:buNone/>
            </a:pPr>
            <a:r>
              <a:rPr lang="en-US"/>
              <a:t>Why Do We Need Autonomic Systems?</a:t>
            </a:r>
            <a:endParaRPr/>
          </a:p>
        </p:txBody>
      </p:sp>
      <p:sp>
        <p:nvSpPr>
          <p:cNvPr id="253" name="Google Shape;253;p83"/>
          <p:cNvSpPr txBox="1"/>
          <p:nvPr/>
        </p:nvSpPr>
        <p:spPr>
          <a:xfrm>
            <a:off x="4511824" y="1412776"/>
            <a:ext cx="328808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Well-defined repeatable tasks</a:t>
            </a:r>
            <a:endParaRPr sz="1800" b="0" i="0" u="none" strike="noStrike" cap="none">
              <a:solidFill>
                <a:srgbClr val="000000"/>
              </a:solidFill>
              <a:latin typeface="Arial"/>
              <a:ea typeface="Arial"/>
              <a:cs typeface="Arial"/>
              <a:sym typeface="Arial"/>
            </a:endParaRPr>
          </a:p>
        </p:txBody>
      </p:sp>
      <p:sp>
        <p:nvSpPr>
          <p:cNvPr id="254" name="Google Shape;254;p83"/>
          <p:cNvSpPr txBox="1"/>
          <p:nvPr/>
        </p:nvSpPr>
        <p:spPr>
          <a:xfrm>
            <a:off x="4511824" y="2433082"/>
            <a:ext cx="6673650"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Complex tasks requiring limited flexibility and adaptability but within well-defined boundaries</a:t>
            </a:r>
            <a:endParaRPr sz="2000" b="0" i="0" u="none" strike="noStrike" cap="none">
              <a:solidFill>
                <a:srgbClr val="000000"/>
              </a:solidFill>
              <a:latin typeface="Arial"/>
              <a:ea typeface="Arial"/>
              <a:cs typeface="Arial"/>
              <a:sym typeface="Arial"/>
            </a:endParaRPr>
          </a:p>
        </p:txBody>
      </p:sp>
      <p:sp>
        <p:nvSpPr>
          <p:cNvPr id="255" name="Google Shape;255;p83"/>
          <p:cNvSpPr txBox="1"/>
          <p:nvPr/>
        </p:nvSpPr>
        <p:spPr>
          <a:xfrm>
            <a:off x="4511824" y="3717032"/>
            <a:ext cx="7465738" cy="282128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rgbClr val="000000"/>
                </a:solidFill>
                <a:latin typeface="Arial"/>
                <a:ea typeface="Arial"/>
                <a:cs typeface="Arial"/>
                <a:sym typeface="Arial"/>
              </a:rPr>
              <a:t>Independence</a:t>
            </a:r>
            <a:endParaRPr/>
          </a:p>
          <a:p>
            <a:pPr marL="0" marR="0" lvl="0" indent="0" algn="l" rtl="0">
              <a:lnSpc>
                <a:spcPct val="100000"/>
              </a:lnSpc>
              <a:spcBef>
                <a:spcPts val="800"/>
              </a:spcBef>
              <a:spcAft>
                <a:spcPts val="0"/>
              </a:spcAft>
              <a:buNone/>
            </a:pPr>
            <a:r>
              <a:rPr lang="en-US" sz="2400" b="0" i="0" u="none" strike="noStrike" cap="none">
                <a:solidFill>
                  <a:srgbClr val="000000"/>
                </a:solidFill>
                <a:latin typeface="Arial"/>
                <a:ea typeface="Arial"/>
                <a:cs typeface="Arial"/>
                <a:sym typeface="Arial"/>
              </a:rPr>
              <a:t>Automating very complex tasks</a:t>
            </a:r>
            <a:endParaRPr/>
          </a:p>
          <a:p>
            <a:pPr marL="0" marR="0" lvl="0" indent="0" algn="l" rtl="0">
              <a:lnSpc>
                <a:spcPct val="100000"/>
              </a:lnSpc>
              <a:spcBef>
                <a:spcPts val="800"/>
              </a:spcBef>
              <a:spcAft>
                <a:spcPts val="0"/>
              </a:spcAft>
              <a:buNone/>
            </a:pPr>
            <a:r>
              <a:rPr lang="en-US" sz="2400" b="0" i="0" u="none" strike="noStrike" cap="none">
                <a:solidFill>
                  <a:srgbClr val="000000"/>
                </a:solidFill>
                <a:latin typeface="Arial"/>
                <a:ea typeface="Arial"/>
                <a:cs typeface="Arial"/>
                <a:sym typeface="Arial"/>
              </a:rPr>
              <a:t>Faster business response</a:t>
            </a:r>
            <a:endParaRPr/>
          </a:p>
          <a:p>
            <a:pPr marL="0" marR="0" lvl="0" indent="0" algn="l" rtl="0">
              <a:lnSpc>
                <a:spcPct val="100000"/>
              </a:lnSpc>
              <a:spcBef>
                <a:spcPts val="800"/>
              </a:spcBef>
              <a:spcAft>
                <a:spcPts val="0"/>
              </a:spcAft>
              <a:buNone/>
            </a:pPr>
            <a:r>
              <a:rPr lang="en-US" sz="2400" b="0" i="0" u="none" strike="noStrike" cap="none">
                <a:solidFill>
                  <a:srgbClr val="000000"/>
                </a:solidFill>
                <a:latin typeface="Arial"/>
                <a:ea typeface="Arial"/>
                <a:cs typeface="Arial"/>
                <a:sym typeface="Arial"/>
              </a:rPr>
              <a:t>Learning instead of programming</a:t>
            </a:r>
            <a:endParaRPr/>
          </a:p>
          <a:p>
            <a:pPr marL="0" marR="0" lvl="0" indent="0" algn="l" rtl="0">
              <a:lnSpc>
                <a:spcPct val="100000"/>
              </a:lnSpc>
              <a:spcBef>
                <a:spcPts val="800"/>
              </a:spcBef>
              <a:spcAft>
                <a:spcPts val="0"/>
              </a:spcAft>
              <a:buNone/>
            </a:pPr>
            <a:r>
              <a:rPr lang="en-US" sz="2400" b="0" i="0" u="none" strike="noStrike" cap="none">
                <a:solidFill>
                  <a:srgbClr val="000000"/>
                </a:solidFill>
                <a:latin typeface="Arial"/>
                <a:ea typeface="Arial"/>
                <a:cs typeface="Arial"/>
                <a:sym typeface="Arial"/>
              </a:rPr>
              <a:t>Dynamic goals </a:t>
            </a:r>
            <a:endParaRPr/>
          </a:p>
          <a:p>
            <a:pPr marL="0" marR="0" lvl="0" indent="0" algn="l" rtl="0">
              <a:lnSpc>
                <a:spcPct val="100000"/>
              </a:lnSpc>
              <a:spcBef>
                <a:spcPts val="800"/>
              </a:spcBef>
              <a:spcAft>
                <a:spcPts val="0"/>
              </a:spcAft>
              <a:buNone/>
            </a:pPr>
            <a:r>
              <a:rPr lang="en-US" sz="2400" b="0" i="0" u="none" strike="noStrike" cap="none">
                <a:solidFill>
                  <a:srgbClr val="000000"/>
                </a:solidFill>
                <a:latin typeface="Arial"/>
                <a:ea typeface="Arial"/>
                <a:cs typeface="Arial"/>
                <a:sym typeface="Arial"/>
              </a:rPr>
              <a:t>Reducing cost</a:t>
            </a:r>
            <a:endParaRPr/>
          </a:p>
        </p:txBody>
      </p:sp>
      <p:cxnSp>
        <p:nvCxnSpPr>
          <p:cNvPr id="256" name="Google Shape;256;p83"/>
          <p:cNvCxnSpPr/>
          <p:nvPr/>
        </p:nvCxnSpPr>
        <p:spPr>
          <a:xfrm>
            <a:off x="335360" y="2132856"/>
            <a:ext cx="11377264" cy="0"/>
          </a:xfrm>
          <a:prstGeom prst="straightConnector1">
            <a:avLst/>
          </a:prstGeom>
          <a:noFill/>
          <a:ln w="38100" cap="flat" cmpd="sng">
            <a:solidFill>
              <a:srgbClr val="A7AEAE"/>
            </a:solidFill>
            <a:prstDash val="dot"/>
            <a:round/>
            <a:headEnd type="none" w="sm" len="sm"/>
            <a:tailEnd type="none" w="sm" len="sm"/>
          </a:ln>
        </p:spPr>
      </p:cxnSp>
      <p:cxnSp>
        <p:nvCxnSpPr>
          <p:cNvPr id="257" name="Google Shape;257;p83"/>
          <p:cNvCxnSpPr/>
          <p:nvPr/>
        </p:nvCxnSpPr>
        <p:spPr>
          <a:xfrm>
            <a:off x="263352" y="3501008"/>
            <a:ext cx="11377264" cy="0"/>
          </a:xfrm>
          <a:prstGeom prst="straightConnector1">
            <a:avLst/>
          </a:prstGeom>
          <a:noFill/>
          <a:ln w="38100" cap="flat" cmpd="sng">
            <a:solidFill>
              <a:srgbClr val="A7AEAE"/>
            </a:solidFill>
            <a:prstDash val="dot"/>
            <a:round/>
            <a:headEnd type="none" w="sm" len="sm"/>
            <a:tailEnd type="none" w="sm" len="sm"/>
          </a:ln>
        </p:spPr>
      </p:cxnSp>
      <p:grpSp>
        <p:nvGrpSpPr>
          <p:cNvPr id="258" name="Google Shape;258;p83"/>
          <p:cNvGrpSpPr/>
          <p:nvPr/>
        </p:nvGrpSpPr>
        <p:grpSpPr>
          <a:xfrm>
            <a:off x="1343472" y="1309349"/>
            <a:ext cx="2664504" cy="607483"/>
            <a:chOff x="1559496" y="7286013"/>
            <a:chExt cx="2664504" cy="751499"/>
          </a:xfrm>
        </p:grpSpPr>
        <p:sp>
          <p:nvSpPr>
            <p:cNvPr id="259" name="Google Shape;259;p83"/>
            <p:cNvSpPr/>
            <p:nvPr/>
          </p:nvSpPr>
          <p:spPr>
            <a:xfrm>
              <a:off x="1559496" y="7286013"/>
              <a:ext cx="2664504" cy="751499"/>
            </a:xfrm>
            <a:prstGeom prst="chevron">
              <a:avLst>
                <a:gd name="adj" fmla="val 22222"/>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60" name="Google Shape;260;p83"/>
            <p:cNvSpPr txBox="1"/>
            <p:nvPr/>
          </p:nvSpPr>
          <p:spPr>
            <a:xfrm>
              <a:off x="2275364" y="7413959"/>
              <a:ext cx="1300356" cy="369332"/>
            </a:xfrm>
            <a:prstGeom prst="rect">
              <a:avLst/>
            </a:prstGeom>
            <a:solidFill>
              <a:srgbClr val="00206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Arial"/>
                <a:buNone/>
              </a:pPr>
              <a:r>
                <a:rPr lang="en-US" sz="1800" b="0" i="0" u="none" strike="noStrike" cap="none">
                  <a:solidFill>
                    <a:srgbClr val="FFFFFF"/>
                  </a:solidFill>
                  <a:latin typeface="Arial"/>
                  <a:ea typeface="Arial"/>
                  <a:cs typeface="Arial"/>
                  <a:sym typeface="Arial"/>
                </a:rPr>
                <a:t>Automated</a:t>
              </a:r>
              <a:endParaRPr/>
            </a:p>
          </p:txBody>
        </p:sp>
      </p:grpSp>
      <p:grpSp>
        <p:nvGrpSpPr>
          <p:cNvPr id="261" name="Google Shape;261;p83"/>
          <p:cNvGrpSpPr/>
          <p:nvPr/>
        </p:nvGrpSpPr>
        <p:grpSpPr>
          <a:xfrm>
            <a:off x="839416" y="2389469"/>
            <a:ext cx="3168144" cy="895515"/>
            <a:chOff x="4223999" y="7286012"/>
            <a:chExt cx="3569939" cy="1039531"/>
          </a:xfrm>
        </p:grpSpPr>
        <p:sp>
          <p:nvSpPr>
            <p:cNvPr id="262" name="Google Shape;262;p83"/>
            <p:cNvSpPr/>
            <p:nvPr/>
          </p:nvSpPr>
          <p:spPr>
            <a:xfrm>
              <a:off x="4223999" y="7286012"/>
              <a:ext cx="3569939" cy="1039531"/>
            </a:xfrm>
            <a:prstGeom prst="chevron">
              <a:avLst>
                <a:gd name="adj" fmla="val 22222"/>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63" name="Google Shape;263;p83"/>
            <p:cNvSpPr txBox="1"/>
            <p:nvPr/>
          </p:nvSpPr>
          <p:spPr>
            <a:xfrm>
              <a:off x="4881408" y="7538007"/>
              <a:ext cx="2191800" cy="536100"/>
            </a:xfrm>
            <a:prstGeom prst="rect">
              <a:avLst/>
            </a:prstGeom>
            <a:solidFill>
              <a:srgbClr val="00206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400"/>
                <a:buFont typeface="Arial"/>
                <a:buNone/>
              </a:pPr>
              <a:r>
                <a:rPr lang="en-US" sz="2400" b="0" i="0" u="none" strike="noStrike" cap="none">
                  <a:solidFill>
                    <a:srgbClr val="FFFFFF"/>
                  </a:solidFill>
                  <a:latin typeface="Arial"/>
                  <a:ea typeface="Arial"/>
                  <a:cs typeface="Arial"/>
                  <a:sym typeface="Arial"/>
                </a:rPr>
                <a:t>Autonomous</a:t>
              </a:r>
              <a:endParaRPr/>
            </a:p>
          </p:txBody>
        </p:sp>
      </p:grpSp>
      <p:grpSp>
        <p:nvGrpSpPr>
          <p:cNvPr id="264" name="Google Shape;264;p83"/>
          <p:cNvGrpSpPr/>
          <p:nvPr/>
        </p:nvGrpSpPr>
        <p:grpSpPr>
          <a:xfrm>
            <a:off x="479376" y="4477701"/>
            <a:ext cx="3569939" cy="1039531"/>
            <a:chOff x="7782061" y="7286011"/>
            <a:chExt cx="3569939" cy="1039531"/>
          </a:xfrm>
        </p:grpSpPr>
        <p:sp>
          <p:nvSpPr>
            <p:cNvPr id="265" name="Google Shape;265;p83"/>
            <p:cNvSpPr/>
            <p:nvPr/>
          </p:nvSpPr>
          <p:spPr>
            <a:xfrm>
              <a:off x="7782061" y="7286011"/>
              <a:ext cx="3569939" cy="1039531"/>
            </a:xfrm>
            <a:prstGeom prst="chevron">
              <a:avLst>
                <a:gd name="adj" fmla="val 22222"/>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66" name="Google Shape;266;p83"/>
            <p:cNvSpPr txBox="1"/>
            <p:nvPr/>
          </p:nvSpPr>
          <p:spPr>
            <a:xfrm>
              <a:off x="8563452" y="7538013"/>
              <a:ext cx="2121093" cy="584775"/>
            </a:xfrm>
            <a:prstGeom prst="rect">
              <a:avLst/>
            </a:prstGeom>
            <a:solidFill>
              <a:srgbClr val="00206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3200"/>
                <a:buFont typeface="Arial"/>
                <a:buNone/>
              </a:pPr>
              <a:r>
                <a:rPr lang="en-US" sz="3200" b="0" i="0" u="none" strike="noStrike" cap="none">
                  <a:solidFill>
                    <a:srgbClr val="FFFFFF"/>
                  </a:solidFill>
                  <a:latin typeface="Arial"/>
                  <a:ea typeface="Arial"/>
                  <a:cs typeface="Arial"/>
                  <a:sym typeface="Arial"/>
                </a:rPr>
                <a:t>Autonomic</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84"/>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3200"/>
              <a:buNone/>
            </a:pPr>
            <a:r>
              <a:rPr lang="en-US"/>
              <a:t>Autonomic Behaviour Is an Evolving Spectrum</a:t>
            </a:r>
            <a:endParaRPr/>
          </a:p>
        </p:txBody>
      </p:sp>
      <p:pic>
        <p:nvPicPr>
          <p:cNvPr id="272" name="Google Shape;272;p84"/>
          <p:cNvPicPr preferRelativeResize="0"/>
          <p:nvPr/>
        </p:nvPicPr>
        <p:blipFill rotWithShape="1">
          <a:blip r:embed="rId3">
            <a:alphaModFix/>
          </a:blip>
          <a:srcRect/>
          <a:stretch/>
        </p:blipFill>
        <p:spPr>
          <a:xfrm>
            <a:off x="1594848" y="2149239"/>
            <a:ext cx="2345714" cy="1961501"/>
          </a:xfrm>
          <a:prstGeom prst="rect">
            <a:avLst/>
          </a:prstGeom>
          <a:solidFill>
            <a:schemeClr val="lt1"/>
          </a:solidFill>
          <a:ln>
            <a:noFill/>
          </a:ln>
        </p:spPr>
      </p:pic>
      <p:sp>
        <p:nvSpPr>
          <p:cNvPr id="273" name="Google Shape;273;p84"/>
          <p:cNvSpPr/>
          <p:nvPr/>
        </p:nvSpPr>
        <p:spPr>
          <a:xfrm>
            <a:off x="1189268" y="1485241"/>
            <a:ext cx="3153834" cy="2718822"/>
          </a:xfrm>
          <a:prstGeom prst="triangle">
            <a:avLst>
              <a:gd name="adj" fmla="val 50000"/>
            </a:avLst>
          </a:prstGeom>
          <a:noFill/>
          <a:ln w="127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74" name="Google Shape;274;p84"/>
          <p:cNvSpPr txBox="1"/>
          <p:nvPr/>
        </p:nvSpPr>
        <p:spPr>
          <a:xfrm rot="3600000">
            <a:off x="2990188" y="2468962"/>
            <a:ext cx="1571265"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rgbClr val="000000"/>
                </a:solidFill>
                <a:latin typeface="Arial"/>
                <a:ea typeface="Arial"/>
                <a:cs typeface="Arial"/>
                <a:sym typeface="Arial"/>
              </a:rPr>
              <a:t>Autonomy</a:t>
            </a:r>
            <a:endParaRPr sz="2400" b="0" i="0" u="none" strike="noStrike" cap="none">
              <a:solidFill>
                <a:srgbClr val="000000"/>
              </a:solidFill>
              <a:latin typeface="Arial"/>
              <a:ea typeface="Arial"/>
              <a:cs typeface="Arial"/>
              <a:sym typeface="Arial"/>
            </a:endParaRPr>
          </a:p>
        </p:txBody>
      </p:sp>
      <p:sp>
        <p:nvSpPr>
          <p:cNvPr id="275" name="Google Shape;275;p84"/>
          <p:cNvSpPr txBox="1"/>
          <p:nvPr/>
        </p:nvSpPr>
        <p:spPr>
          <a:xfrm rot="-3600000">
            <a:off x="1066915" y="2470294"/>
            <a:ext cx="1385316"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0" i="0" u="none" strike="noStrike" cap="none">
                <a:solidFill>
                  <a:srgbClr val="000000"/>
                </a:solidFill>
                <a:latin typeface="Arial"/>
                <a:ea typeface="Arial"/>
                <a:cs typeface="Arial"/>
                <a:sym typeface="Arial"/>
              </a:rPr>
              <a:t>Learning</a:t>
            </a:r>
            <a:endParaRPr sz="2400" b="0" i="0" u="none" strike="noStrike" cap="none">
              <a:solidFill>
                <a:srgbClr val="000000"/>
              </a:solidFill>
              <a:latin typeface="Arial"/>
              <a:ea typeface="Arial"/>
              <a:cs typeface="Arial"/>
              <a:sym typeface="Arial"/>
            </a:endParaRPr>
          </a:p>
        </p:txBody>
      </p:sp>
      <p:sp>
        <p:nvSpPr>
          <p:cNvPr id="276" name="Google Shape;276;p84"/>
          <p:cNvSpPr txBox="1"/>
          <p:nvPr/>
        </p:nvSpPr>
        <p:spPr>
          <a:xfrm>
            <a:off x="2133374" y="4206589"/>
            <a:ext cx="1212191"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0" i="0" u="none" strike="noStrike" cap="none">
                <a:solidFill>
                  <a:srgbClr val="000000"/>
                </a:solidFill>
                <a:latin typeface="Arial"/>
                <a:ea typeface="Arial"/>
                <a:cs typeface="Arial"/>
                <a:sym typeface="Arial"/>
              </a:rPr>
              <a:t>Agency</a:t>
            </a:r>
            <a:endParaRPr sz="2400" b="0" i="0" u="none" strike="noStrike" cap="none">
              <a:solidFill>
                <a:srgbClr val="000000"/>
              </a:solidFill>
              <a:latin typeface="Arial"/>
              <a:ea typeface="Arial"/>
              <a:cs typeface="Arial"/>
              <a:sym typeface="Arial"/>
            </a:endParaRPr>
          </a:p>
        </p:txBody>
      </p:sp>
      <p:sp>
        <p:nvSpPr>
          <p:cNvPr id="277" name="Google Shape;277;p84"/>
          <p:cNvSpPr/>
          <p:nvPr/>
        </p:nvSpPr>
        <p:spPr>
          <a:xfrm rot="3600000">
            <a:off x="4000200" y="1930048"/>
            <a:ext cx="719688" cy="815862"/>
          </a:xfrm>
          <a:prstGeom prst="upArrow">
            <a:avLst>
              <a:gd name="adj1" fmla="val 50000"/>
              <a:gd name="adj2" fmla="val 50000"/>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lt1"/>
              </a:solidFill>
              <a:latin typeface="Arial"/>
              <a:ea typeface="Arial"/>
              <a:cs typeface="Arial"/>
              <a:sym typeface="Arial"/>
            </a:endParaRPr>
          </a:p>
        </p:txBody>
      </p:sp>
      <p:sp>
        <p:nvSpPr>
          <p:cNvPr id="278" name="Google Shape;278;p84"/>
          <p:cNvSpPr/>
          <p:nvPr/>
        </p:nvSpPr>
        <p:spPr>
          <a:xfrm rot="10800000">
            <a:off x="2406341" y="4709621"/>
            <a:ext cx="719688" cy="879619"/>
          </a:xfrm>
          <a:prstGeom prst="up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279" name="Google Shape;279;p84"/>
          <p:cNvSpPr/>
          <p:nvPr/>
        </p:nvSpPr>
        <p:spPr>
          <a:xfrm rot="-3600000">
            <a:off x="786499" y="1930112"/>
            <a:ext cx="719688" cy="792190"/>
          </a:xfrm>
          <a:prstGeom prst="up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lt1"/>
              </a:solidFill>
              <a:latin typeface="Arial"/>
              <a:ea typeface="Arial"/>
              <a:cs typeface="Arial"/>
              <a:sym typeface="Arial"/>
            </a:endParaRPr>
          </a:p>
        </p:txBody>
      </p:sp>
      <p:sp>
        <p:nvSpPr>
          <p:cNvPr id="280" name="Google Shape;280;p84"/>
          <p:cNvSpPr/>
          <p:nvPr/>
        </p:nvSpPr>
        <p:spPr>
          <a:xfrm rot="5400000">
            <a:off x="6259107" y="2097062"/>
            <a:ext cx="719688" cy="792190"/>
          </a:xfrm>
          <a:prstGeom prst="upArrow">
            <a:avLst>
              <a:gd name="adj1" fmla="val 50000"/>
              <a:gd name="adj2" fmla="val 50000"/>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281" name="Google Shape;281;p84"/>
          <p:cNvSpPr/>
          <p:nvPr/>
        </p:nvSpPr>
        <p:spPr>
          <a:xfrm rot="5400000">
            <a:off x="6259107" y="3105174"/>
            <a:ext cx="719688" cy="792190"/>
          </a:xfrm>
          <a:prstGeom prst="up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lt1"/>
              </a:solidFill>
              <a:latin typeface="Arial"/>
              <a:ea typeface="Arial"/>
              <a:cs typeface="Arial"/>
              <a:sym typeface="Arial"/>
            </a:endParaRPr>
          </a:p>
        </p:txBody>
      </p:sp>
      <p:sp>
        <p:nvSpPr>
          <p:cNvPr id="282" name="Google Shape;282;p84"/>
          <p:cNvSpPr/>
          <p:nvPr/>
        </p:nvSpPr>
        <p:spPr>
          <a:xfrm rot="5400000">
            <a:off x="6259107" y="4185686"/>
            <a:ext cx="719688" cy="792190"/>
          </a:xfrm>
          <a:prstGeom prst="up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lt1"/>
              </a:solidFill>
              <a:latin typeface="Arial"/>
              <a:ea typeface="Arial"/>
              <a:cs typeface="Arial"/>
              <a:sym typeface="Arial"/>
            </a:endParaRPr>
          </a:p>
        </p:txBody>
      </p:sp>
      <p:sp>
        <p:nvSpPr>
          <p:cNvPr id="283" name="Google Shape;283;p84"/>
          <p:cNvSpPr txBox="1"/>
          <p:nvPr/>
        </p:nvSpPr>
        <p:spPr>
          <a:xfrm>
            <a:off x="7158960" y="3069417"/>
            <a:ext cx="4841696"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A wide range of AI learning technologies are available although continuous dynamic learning is less common</a:t>
            </a:r>
            <a:endParaRPr sz="1800" b="0" i="0" u="none" strike="noStrike" cap="none">
              <a:solidFill>
                <a:srgbClr val="000000"/>
              </a:solidFill>
              <a:latin typeface="Arial"/>
              <a:ea typeface="Arial"/>
              <a:cs typeface="Arial"/>
              <a:sym typeface="Arial"/>
            </a:endParaRPr>
          </a:p>
        </p:txBody>
      </p:sp>
      <p:sp>
        <p:nvSpPr>
          <p:cNvPr id="284" name="Google Shape;284;p84"/>
          <p:cNvSpPr txBox="1"/>
          <p:nvPr/>
        </p:nvSpPr>
        <p:spPr>
          <a:xfrm>
            <a:off x="7158960" y="2133313"/>
            <a:ext cx="455366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Autonomous operation of systems is already widespread</a:t>
            </a:r>
            <a:endParaRPr sz="1800" b="0" i="0" u="none" strike="noStrike" cap="none">
              <a:solidFill>
                <a:srgbClr val="000000"/>
              </a:solidFill>
              <a:latin typeface="Arial"/>
              <a:ea typeface="Arial"/>
              <a:cs typeface="Arial"/>
              <a:sym typeface="Arial"/>
            </a:endParaRPr>
          </a:p>
        </p:txBody>
      </p:sp>
      <p:sp>
        <p:nvSpPr>
          <p:cNvPr id="285" name="Google Shape;285;p84"/>
          <p:cNvSpPr txBox="1"/>
          <p:nvPr/>
        </p:nvSpPr>
        <p:spPr>
          <a:xfrm>
            <a:off x="7158960" y="4295294"/>
            <a:ext cx="424847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Dynamic redefinition of AI goals and tactics is relatively immature</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85"/>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3200"/>
              <a:buNone/>
            </a:pPr>
            <a:r>
              <a:rPr lang="en-US"/>
              <a:t>Autonomic Systems Technology Portfolio</a:t>
            </a:r>
            <a:endParaRPr/>
          </a:p>
        </p:txBody>
      </p:sp>
      <p:grpSp>
        <p:nvGrpSpPr>
          <p:cNvPr id="291" name="Google Shape;291;p85"/>
          <p:cNvGrpSpPr/>
          <p:nvPr/>
        </p:nvGrpSpPr>
        <p:grpSpPr>
          <a:xfrm>
            <a:off x="1343472" y="4509120"/>
            <a:ext cx="3218656" cy="921008"/>
            <a:chOff x="767408" y="3140968"/>
            <a:chExt cx="3218656" cy="921008"/>
          </a:xfrm>
        </p:grpSpPr>
        <p:sp>
          <p:nvSpPr>
            <p:cNvPr id="292" name="Google Shape;292;p85"/>
            <p:cNvSpPr txBox="1"/>
            <p:nvPr/>
          </p:nvSpPr>
          <p:spPr>
            <a:xfrm>
              <a:off x="767408" y="3230979"/>
              <a:ext cx="2232248" cy="83099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r>
                <a:rPr lang="en-US" sz="2400" b="0" i="0" u="none" strike="noStrike" cap="none">
                  <a:solidFill>
                    <a:srgbClr val="0070C0"/>
                  </a:solidFill>
                  <a:latin typeface="Arial"/>
                  <a:ea typeface="Arial"/>
                  <a:cs typeface="Arial"/>
                  <a:sym typeface="Arial"/>
                </a:rPr>
                <a:t>Sensing &amp; vision</a:t>
              </a:r>
              <a:endParaRPr sz="2400" b="0" i="0" u="none" strike="noStrike" cap="none">
                <a:solidFill>
                  <a:srgbClr val="0070C0"/>
                </a:solidFill>
                <a:latin typeface="Arial"/>
                <a:ea typeface="Arial"/>
                <a:cs typeface="Arial"/>
                <a:sym typeface="Arial"/>
              </a:endParaRPr>
            </a:p>
          </p:txBody>
        </p:sp>
        <p:pic>
          <p:nvPicPr>
            <p:cNvPr id="293" name="Google Shape;293;p85" descr="Eye with solid fill"/>
            <p:cNvPicPr preferRelativeResize="0"/>
            <p:nvPr/>
          </p:nvPicPr>
          <p:blipFill rotWithShape="1">
            <a:blip r:embed="rId3">
              <a:alphaModFix/>
            </a:blip>
            <a:srcRect/>
            <a:stretch/>
          </p:blipFill>
          <p:spPr>
            <a:xfrm>
              <a:off x="3071664" y="3140968"/>
              <a:ext cx="914400" cy="914400"/>
            </a:xfrm>
            <a:prstGeom prst="rect">
              <a:avLst/>
            </a:prstGeom>
            <a:noFill/>
            <a:ln>
              <a:noFill/>
            </a:ln>
          </p:spPr>
        </p:pic>
      </p:grpSp>
      <p:grpSp>
        <p:nvGrpSpPr>
          <p:cNvPr id="294" name="Google Shape;294;p85"/>
          <p:cNvGrpSpPr/>
          <p:nvPr/>
        </p:nvGrpSpPr>
        <p:grpSpPr>
          <a:xfrm>
            <a:off x="551384" y="3356992"/>
            <a:ext cx="3528392" cy="914400"/>
            <a:chOff x="479376" y="4365104"/>
            <a:chExt cx="3528392" cy="914400"/>
          </a:xfrm>
        </p:grpSpPr>
        <p:sp>
          <p:nvSpPr>
            <p:cNvPr id="295" name="Google Shape;295;p85"/>
            <p:cNvSpPr txBox="1"/>
            <p:nvPr/>
          </p:nvSpPr>
          <p:spPr>
            <a:xfrm>
              <a:off x="479376" y="4581128"/>
              <a:ext cx="2520280" cy="461665"/>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r>
                <a:rPr lang="en-US" sz="2400" b="0" i="0" u="none" strike="noStrike" cap="none">
                  <a:solidFill>
                    <a:srgbClr val="0070C0"/>
                  </a:solidFill>
                  <a:latin typeface="Arial"/>
                  <a:ea typeface="Arial"/>
                  <a:cs typeface="Arial"/>
                  <a:sym typeface="Arial"/>
                </a:rPr>
                <a:t>Mobility</a:t>
              </a:r>
              <a:endParaRPr sz="2400" b="0" i="0" u="none" strike="noStrike" cap="none">
                <a:solidFill>
                  <a:srgbClr val="0070C0"/>
                </a:solidFill>
                <a:latin typeface="Arial"/>
                <a:ea typeface="Arial"/>
                <a:cs typeface="Arial"/>
                <a:sym typeface="Arial"/>
              </a:endParaRPr>
            </a:p>
          </p:txBody>
        </p:sp>
        <p:pic>
          <p:nvPicPr>
            <p:cNvPr id="296" name="Google Shape;296;p85" descr="Race Car with solid fill"/>
            <p:cNvPicPr preferRelativeResize="0"/>
            <p:nvPr/>
          </p:nvPicPr>
          <p:blipFill rotWithShape="1">
            <a:blip r:embed="rId4">
              <a:alphaModFix/>
            </a:blip>
            <a:srcRect/>
            <a:stretch/>
          </p:blipFill>
          <p:spPr>
            <a:xfrm>
              <a:off x="3093368" y="4365104"/>
              <a:ext cx="914400" cy="914400"/>
            </a:xfrm>
            <a:prstGeom prst="rect">
              <a:avLst/>
            </a:prstGeom>
            <a:noFill/>
            <a:ln>
              <a:noFill/>
            </a:ln>
          </p:spPr>
        </p:pic>
      </p:grpSp>
      <p:grpSp>
        <p:nvGrpSpPr>
          <p:cNvPr id="297" name="Google Shape;297;p85"/>
          <p:cNvGrpSpPr/>
          <p:nvPr/>
        </p:nvGrpSpPr>
        <p:grpSpPr>
          <a:xfrm>
            <a:off x="7125816" y="3284984"/>
            <a:ext cx="3362671" cy="914400"/>
            <a:chOff x="7773888" y="3501008"/>
            <a:chExt cx="3362671" cy="914400"/>
          </a:xfrm>
        </p:grpSpPr>
        <p:sp>
          <p:nvSpPr>
            <p:cNvPr id="298" name="Google Shape;298;p85"/>
            <p:cNvSpPr txBox="1"/>
            <p:nvPr/>
          </p:nvSpPr>
          <p:spPr>
            <a:xfrm>
              <a:off x="8616280" y="3717032"/>
              <a:ext cx="252028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rgbClr val="0070C0"/>
                  </a:solidFill>
                  <a:latin typeface="Arial"/>
                  <a:ea typeface="Arial"/>
                  <a:cs typeface="Arial"/>
                  <a:sym typeface="Arial"/>
                </a:rPr>
                <a:t>Manipulation </a:t>
              </a:r>
              <a:endParaRPr sz="2400" b="0" i="0" u="none" strike="noStrike" cap="none">
                <a:solidFill>
                  <a:srgbClr val="0070C0"/>
                </a:solidFill>
                <a:latin typeface="Arial"/>
                <a:ea typeface="Arial"/>
                <a:cs typeface="Arial"/>
                <a:sym typeface="Arial"/>
              </a:endParaRPr>
            </a:p>
          </p:txBody>
        </p:sp>
        <p:pic>
          <p:nvPicPr>
            <p:cNvPr id="299" name="Google Shape;299;p85" descr="Hand with solid fill"/>
            <p:cNvPicPr preferRelativeResize="0"/>
            <p:nvPr/>
          </p:nvPicPr>
          <p:blipFill rotWithShape="1">
            <a:blip r:embed="rId5">
              <a:alphaModFix/>
            </a:blip>
            <a:srcRect/>
            <a:stretch/>
          </p:blipFill>
          <p:spPr>
            <a:xfrm>
              <a:off x="7773888" y="3501008"/>
              <a:ext cx="914400" cy="914400"/>
            </a:xfrm>
            <a:prstGeom prst="rect">
              <a:avLst/>
            </a:prstGeom>
            <a:noFill/>
            <a:ln>
              <a:noFill/>
            </a:ln>
          </p:spPr>
        </p:pic>
      </p:grpSp>
      <p:grpSp>
        <p:nvGrpSpPr>
          <p:cNvPr id="300" name="Google Shape;300;p85"/>
          <p:cNvGrpSpPr/>
          <p:nvPr/>
        </p:nvGrpSpPr>
        <p:grpSpPr>
          <a:xfrm>
            <a:off x="4511824" y="908720"/>
            <a:ext cx="2520280" cy="1368152"/>
            <a:chOff x="-528736" y="1463080"/>
            <a:chExt cx="2520280" cy="1368152"/>
          </a:xfrm>
        </p:grpSpPr>
        <p:sp>
          <p:nvSpPr>
            <p:cNvPr id="301" name="Google Shape;301;p85"/>
            <p:cNvSpPr txBox="1"/>
            <p:nvPr/>
          </p:nvSpPr>
          <p:spPr>
            <a:xfrm>
              <a:off x="-528736" y="1463080"/>
              <a:ext cx="2520280"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0" i="0" u="none" strike="noStrike" cap="none">
                  <a:solidFill>
                    <a:srgbClr val="0070C0"/>
                  </a:solidFill>
                  <a:latin typeface="Arial"/>
                  <a:ea typeface="Arial"/>
                  <a:cs typeface="Arial"/>
                  <a:sym typeface="Arial"/>
                </a:rPr>
                <a:t>Robotics</a:t>
              </a:r>
              <a:endParaRPr sz="2400" b="0" i="0" u="none" strike="noStrike" cap="none">
                <a:solidFill>
                  <a:srgbClr val="0070C0"/>
                </a:solidFill>
                <a:latin typeface="Arial"/>
                <a:ea typeface="Arial"/>
                <a:cs typeface="Arial"/>
                <a:sym typeface="Arial"/>
              </a:endParaRPr>
            </a:p>
          </p:txBody>
        </p:sp>
        <p:pic>
          <p:nvPicPr>
            <p:cNvPr id="302" name="Google Shape;302;p85" descr="Robot Hand with solid fill"/>
            <p:cNvPicPr preferRelativeResize="0"/>
            <p:nvPr/>
          </p:nvPicPr>
          <p:blipFill rotWithShape="1">
            <a:blip r:embed="rId6">
              <a:alphaModFix/>
            </a:blip>
            <a:srcRect/>
            <a:stretch/>
          </p:blipFill>
          <p:spPr>
            <a:xfrm>
              <a:off x="407368" y="1916832"/>
              <a:ext cx="914400" cy="914400"/>
            </a:xfrm>
            <a:prstGeom prst="rect">
              <a:avLst/>
            </a:prstGeom>
            <a:noFill/>
            <a:ln>
              <a:noFill/>
            </a:ln>
          </p:spPr>
        </p:pic>
      </p:grpSp>
      <p:grpSp>
        <p:nvGrpSpPr>
          <p:cNvPr id="303" name="Google Shape;303;p85"/>
          <p:cNvGrpSpPr/>
          <p:nvPr/>
        </p:nvGrpSpPr>
        <p:grpSpPr>
          <a:xfrm>
            <a:off x="6744072" y="1988840"/>
            <a:ext cx="3456384" cy="955268"/>
            <a:chOff x="7680176" y="2185700"/>
            <a:chExt cx="3456384" cy="955268"/>
          </a:xfrm>
        </p:grpSpPr>
        <p:sp>
          <p:nvSpPr>
            <p:cNvPr id="304" name="Google Shape;304;p85"/>
            <p:cNvSpPr txBox="1"/>
            <p:nvPr/>
          </p:nvSpPr>
          <p:spPr>
            <a:xfrm>
              <a:off x="8616280" y="2185700"/>
              <a:ext cx="2520280"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rgbClr val="0070C0"/>
                  </a:solidFill>
                  <a:latin typeface="Arial"/>
                  <a:ea typeface="Arial"/>
                  <a:cs typeface="Arial"/>
                  <a:sym typeface="Arial"/>
                </a:rPr>
                <a:t>AI, Machine</a:t>
              </a:r>
              <a:br>
                <a:rPr lang="en-US" sz="2400" b="0" i="0" u="none" strike="noStrike" cap="none">
                  <a:solidFill>
                    <a:srgbClr val="0070C0"/>
                  </a:solidFill>
                  <a:latin typeface="Arial"/>
                  <a:ea typeface="Arial"/>
                  <a:cs typeface="Arial"/>
                  <a:sym typeface="Arial"/>
                </a:rPr>
              </a:br>
              <a:r>
                <a:rPr lang="en-US" sz="2400" b="0" i="0" u="none" strike="noStrike" cap="none">
                  <a:solidFill>
                    <a:srgbClr val="0070C0"/>
                  </a:solidFill>
                  <a:latin typeface="Arial"/>
                  <a:ea typeface="Arial"/>
                  <a:cs typeface="Arial"/>
                  <a:sym typeface="Arial"/>
                </a:rPr>
                <a:t>learning</a:t>
              </a:r>
              <a:endParaRPr sz="2400" b="0" i="0" u="none" strike="noStrike" cap="none">
                <a:solidFill>
                  <a:srgbClr val="0070C0"/>
                </a:solidFill>
                <a:latin typeface="Arial"/>
                <a:ea typeface="Arial"/>
                <a:cs typeface="Arial"/>
                <a:sym typeface="Arial"/>
              </a:endParaRPr>
            </a:p>
          </p:txBody>
        </p:sp>
        <p:pic>
          <p:nvPicPr>
            <p:cNvPr id="305" name="Google Shape;305;p85" descr="Artificial Intelligence with solid fill"/>
            <p:cNvPicPr preferRelativeResize="0"/>
            <p:nvPr/>
          </p:nvPicPr>
          <p:blipFill rotWithShape="1">
            <a:blip r:embed="rId7">
              <a:alphaModFix/>
            </a:blip>
            <a:srcRect/>
            <a:stretch/>
          </p:blipFill>
          <p:spPr>
            <a:xfrm>
              <a:off x="7680176" y="2226568"/>
              <a:ext cx="914400" cy="914400"/>
            </a:xfrm>
            <a:prstGeom prst="rect">
              <a:avLst/>
            </a:prstGeom>
            <a:noFill/>
            <a:ln>
              <a:noFill/>
            </a:ln>
          </p:spPr>
        </p:pic>
      </p:grpSp>
      <p:grpSp>
        <p:nvGrpSpPr>
          <p:cNvPr id="306" name="Google Shape;306;p85"/>
          <p:cNvGrpSpPr/>
          <p:nvPr/>
        </p:nvGrpSpPr>
        <p:grpSpPr>
          <a:xfrm>
            <a:off x="1127448" y="2060848"/>
            <a:ext cx="3456384" cy="932403"/>
            <a:chOff x="4583832" y="1754813"/>
            <a:chExt cx="3456384" cy="932403"/>
          </a:xfrm>
        </p:grpSpPr>
        <p:sp>
          <p:nvSpPr>
            <p:cNvPr id="307" name="Google Shape;307;p85"/>
            <p:cNvSpPr txBox="1"/>
            <p:nvPr/>
          </p:nvSpPr>
          <p:spPr>
            <a:xfrm>
              <a:off x="4583832" y="1754813"/>
              <a:ext cx="2520280" cy="83099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r>
                <a:rPr lang="en-US" sz="2400" b="0" i="0" u="none" strike="noStrike" cap="none">
                  <a:solidFill>
                    <a:srgbClr val="0070C0"/>
                  </a:solidFill>
                  <a:latin typeface="Arial"/>
                  <a:ea typeface="Arial"/>
                  <a:cs typeface="Arial"/>
                  <a:sym typeface="Arial"/>
                </a:rPr>
                <a:t>Human experience</a:t>
              </a:r>
              <a:endParaRPr sz="2400" b="0" i="0" u="none" strike="noStrike" cap="none">
                <a:solidFill>
                  <a:srgbClr val="0070C0"/>
                </a:solidFill>
                <a:latin typeface="Arial"/>
                <a:ea typeface="Arial"/>
                <a:cs typeface="Arial"/>
                <a:sym typeface="Arial"/>
              </a:endParaRPr>
            </a:p>
          </p:txBody>
        </p:sp>
        <p:pic>
          <p:nvPicPr>
            <p:cNvPr id="308" name="Google Shape;308;p85" descr="User with solid fill"/>
            <p:cNvPicPr preferRelativeResize="0"/>
            <p:nvPr/>
          </p:nvPicPr>
          <p:blipFill rotWithShape="1">
            <a:blip r:embed="rId8">
              <a:alphaModFix/>
            </a:blip>
            <a:srcRect/>
            <a:stretch/>
          </p:blipFill>
          <p:spPr>
            <a:xfrm>
              <a:off x="7125816" y="1772816"/>
              <a:ext cx="914400" cy="914400"/>
            </a:xfrm>
            <a:prstGeom prst="rect">
              <a:avLst/>
            </a:prstGeom>
            <a:noFill/>
            <a:ln>
              <a:noFill/>
            </a:ln>
          </p:spPr>
        </p:pic>
      </p:grpSp>
      <p:grpSp>
        <p:nvGrpSpPr>
          <p:cNvPr id="309" name="Google Shape;309;p85"/>
          <p:cNvGrpSpPr/>
          <p:nvPr/>
        </p:nvGrpSpPr>
        <p:grpSpPr>
          <a:xfrm>
            <a:off x="6600056" y="4509120"/>
            <a:ext cx="3600400" cy="864096"/>
            <a:chOff x="3503712" y="4581128"/>
            <a:chExt cx="3600400" cy="864096"/>
          </a:xfrm>
        </p:grpSpPr>
        <p:sp>
          <p:nvSpPr>
            <p:cNvPr id="310" name="Google Shape;310;p85"/>
            <p:cNvSpPr txBox="1"/>
            <p:nvPr/>
          </p:nvSpPr>
          <p:spPr>
            <a:xfrm>
              <a:off x="4583832" y="4581128"/>
              <a:ext cx="2520280"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rgbClr val="0070C0"/>
                  </a:solidFill>
                  <a:latin typeface="Arial"/>
                  <a:ea typeface="Arial"/>
                  <a:cs typeface="Arial"/>
                  <a:sym typeface="Arial"/>
                </a:rPr>
                <a:t>Swarm orchestration</a:t>
              </a:r>
              <a:endParaRPr sz="2400" b="0" i="0" u="none" strike="noStrike" cap="none">
                <a:solidFill>
                  <a:srgbClr val="0070C0"/>
                </a:solidFill>
                <a:latin typeface="Arial"/>
                <a:ea typeface="Arial"/>
                <a:cs typeface="Arial"/>
                <a:sym typeface="Arial"/>
              </a:endParaRPr>
            </a:p>
          </p:txBody>
        </p:sp>
        <p:grpSp>
          <p:nvGrpSpPr>
            <p:cNvPr id="311" name="Google Shape;311;p85"/>
            <p:cNvGrpSpPr/>
            <p:nvPr/>
          </p:nvGrpSpPr>
          <p:grpSpPr>
            <a:xfrm>
              <a:off x="3503712" y="4653136"/>
              <a:ext cx="1008112" cy="792088"/>
              <a:chOff x="2063552" y="4797152"/>
              <a:chExt cx="1008112" cy="792088"/>
            </a:xfrm>
          </p:grpSpPr>
          <p:pic>
            <p:nvPicPr>
              <p:cNvPr id="312" name="Google Shape;312;p85" descr="Quadcopter with solid fill"/>
              <p:cNvPicPr preferRelativeResize="0"/>
              <p:nvPr/>
            </p:nvPicPr>
            <p:blipFill rotWithShape="1">
              <a:blip r:embed="rId9">
                <a:alphaModFix/>
              </a:blip>
              <a:srcRect/>
              <a:stretch/>
            </p:blipFill>
            <p:spPr>
              <a:xfrm>
                <a:off x="2639616" y="5085184"/>
                <a:ext cx="432048" cy="432048"/>
              </a:xfrm>
              <a:prstGeom prst="rect">
                <a:avLst/>
              </a:prstGeom>
              <a:noFill/>
              <a:ln>
                <a:noFill/>
              </a:ln>
            </p:spPr>
          </p:pic>
          <p:pic>
            <p:nvPicPr>
              <p:cNvPr id="313" name="Google Shape;313;p85" descr="Quadcopter with solid fill"/>
              <p:cNvPicPr preferRelativeResize="0"/>
              <p:nvPr/>
            </p:nvPicPr>
            <p:blipFill rotWithShape="1">
              <a:blip r:embed="rId9">
                <a:alphaModFix/>
              </a:blip>
              <a:srcRect/>
              <a:stretch/>
            </p:blipFill>
            <p:spPr>
              <a:xfrm>
                <a:off x="2063552" y="5157192"/>
                <a:ext cx="432048" cy="432048"/>
              </a:xfrm>
              <a:prstGeom prst="rect">
                <a:avLst/>
              </a:prstGeom>
              <a:noFill/>
              <a:ln>
                <a:noFill/>
              </a:ln>
            </p:spPr>
          </p:pic>
          <p:pic>
            <p:nvPicPr>
              <p:cNvPr id="314" name="Google Shape;314;p85" descr="Quadcopter with solid fill"/>
              <p:cNvPicPr preferRelativeResize="0"/>
              <p:nvPr/>
            </p:nvPicPr>
            <p:blipFill rotWithShape="1">
              <a:blip r:embed="rId9">
                <a:alphaModFix/>
              </a:blip>
              <a:srcRect/>
              <a:stretch/>
            </p:blipFill>
            <p:spPr>
              <a:xfrm>
                <a:off x="2423592" y="4797152"/>
                <a:ext cx="432048" cy="432048"/>
              </a:xfrm>
              <a:prstGeom prst="rect">
                <a:avLst/>
              </a:prstGeom>
              <a:noFill/>
              <a:ln>
                <a:noFill/>
              </a:ln>
            </p:spPr>
          </p:pic>
        </p:grpSp>
      </p:grpSp>
      <p:sp>
        <p:nvSpPr>
          <p:cNvPr id="315" name="Google Shape;315;p85"/>
          <p:cNvSpPr/>
          <p:nvPr/>
        </p:nvSpPr>
        <p:spPr>
          <a:xfrm>
            <a:off x="4511824" y="2492896"/>
            <a:ext cx="2448272" cy="2448272"/>
          </a:xfrm>
          <a:prstGeom prst="octagon">
            <a:avLst>
              <a:gd name="adj" fmla="val 29289"/>
            </a:avLst>
          </a:prstGeom>
          <a:solidFill>
            <a:schemeClr val="accent1"/>
          </a:solidFill>
          <a:ln w="25400" cap="flat" cmpd="sng">
            <a:solidFill>
              <a:srgbClr val="001D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400" b="0" i="0" u="none" strike="noStrike" cap="none">
                <a:solidFill>
                  <a:schemeClr val="lt1"/>
                </a:solidFill>
                <a:latin typeface="Arial"/>
                <a:ea typeface="Arial"/>
                <a:cs typeface="Arial"/>
                <a:sym typeface="Arial"/>
              </a:rPr>
              <a:t>Autonomic Systems</a:t>
            </a:r>
            <a:endParaRPr sz="2400" b="0" i="0" u="none" strike="noStrike" cap="none">
              <a:solidFill>
                <a:schemeClr val="lt1"/>
              </a:solidFill>
              <a:latin typeface="Arial"/>
              <a:ea typeface="Arial"/>
              <a:cs typeface="Arial"/>
              <a:sym typeface="Arial"/>
            </a:endParaRPr>
          </a:p>
        </p:txBody>
      </p:sp>
      <p:grpSp>
        <p:nvGrpSpPr>
          <p:cNvPr id="316" name="Google Shape;316;p85"/>
          <p:cNvGrpSpPr/>
          <p:nvPr/>
        </p:nvGrpSpPr>
        <p:grpSpPr>
          <a:xfrm>
            <a:off x="4007768" y="5085184"/>
            <a:ext cx="3528392" cy="1253753"/>
            <a:chOff x="3935760" y="4941168"/>
            <a:chExt cx="3528392" cy="1253753"/>
          </a:xfrm>
        </p:grpSpPr>
        <p:sp>
          <p:nvSpPr>
            <p:cNvPr id="317" name="Google Shape;317;p85"/>
            <p:cNvSpPr txBox="1"/>
            <p:nvPr/>
          </p:nvSpPr>
          <p:spPr>
            <a:xfrm>
              <a:off x="3935760" y="5733256"/>
              <a:ext cx="3528392"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0" i="0" u="none" strike="noStrike" cap="none">
                  <a:solidFill>
                    <a:srgbClr val="0070C0"/>
                  </a:solidFill>
                  <a:latin typeface="Arial"/>
                  <a:ea typeface="Arial"/>
                  <a:cs typeface="Arial"/>
                  <a:sym typeface="Arial"/>
                </a:rPr>
                <a:t>Self-organising systems</a:t>
              </a:r>
              <a:endParaRPr sz="2400" b="0" i="0" u="none" strike="noStrike" cap="none">
                <a:solidFill>
                  <a:srgbClr val="0070C0"/>
                </a:solidFill>
                <a:latin typeface="Arial"/>
                <a:ea typeface="Arial"/>
                <a:cs typeface="Arial"/>
                <a:sym typeface="Arial"/>
              </a:endParaRPr>
            </a:p>
          </p:txBody>
        </p:sp>
        <p:pic>
          <p:nvPicPr>
            <p:cNvPr id="318" name="Google Shape;318;p85" descr="Connections with solid fill"/>
            <p:cNvPicPr preferRelativeResize="0"/>
            <p:nvPr/>
          </p:nvPicPr>
          <p:blipFill rotWithShape="1">
            <a:blip r:embed="rId10">
              <a:alphaModFix/>
            </a:blip>
            <a:srcRect/>
            <a:stretch/>
          </p:blipFill>
          <p:spPr>
            <a:xfrm>
              <a:off x="5159896" y="4941168"/>
              <a:ext cx="914400" cy="914400"/>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86"/>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3200"/>
              <a:buNone/>
            </a:pPr>
            <a:r>
              <a:rPr lang="en-US"/>
              <a:t>Autonomic Challenges</a:t>
            </a:r>
            <a:endParaRPr/>
          </a:p>
        </p:txBody>
      </p:sp>
      <p:sp>
        <p:nvSpPr>
          <p:cNvPr id="324" name="Google Shape;324;p86"/>
          <p:cNvSpPr txBox="1">
            <a:spLocks noGrp="1"/>
          </p:cNvSpPr>
          <p:nvPr>
            <p:ph type="body" idx="1"/>
          </p:nvPr>
        </p:nvSpPr>
        <p:spPr>
          <a:xfrm>
            <a:off x="1559496" y="1196752"/>
            <a:ext cx="8660088" cy="4462272"/>
          </a:xfrm>
          <a:prstGeom prst="rect">
            <a:avLst/>
          </a:prstGeom>
          <a:noFill/>
          <a:ln>
            <a:noFill/>
          </a:ln>
        </p:spPr>
        <p:txBody>
          <a:bodyPr spcFirstLastPara="1" wrap="square" lIns="0" tIns="0" rIns="0" bIns="0" anchor="t" anchorCtr="0">
            <a:noAutofit/>
          </a:bodyPr>
          <a:lstStyle/>
          <a:p>
            <a:pPr marL="76200" lvl="0" indent="0" algn="l" rtl="0">
              <a:lnSpc>
                <a:spcPct val="90000"/>
              </a:lnSpc>
              <a:spcBef>
                <a:spcPts val="0"/>
              </a:spcBef>
              <a:spcAft>
                <a:spcPts val="0"/>
              </a:spcAft>
              <a:buSzPts val="2400"/>
              <a:buNone/>
            </a:pPr>
            <a:r>
              <a:rPr lang="en-US"/>
              <a:t>Immaturity </a:t>
            </a:r>
            <a:br>
              <a:rPr lang="en-US"/>
            </a:br>
            <a:r>
              <a:rPr lang="en-US" i="1"/>
              <a:t>Of technology and vendors</a:t>
            </a:r>
            <a:endParaRPr/>
          </a:p>
          <a:p>
            <a:pPr marL="76200" lvl="0" indent="0" algn="l" rtl="0">
              <a:lnSpc>
                <a:spcPct val="90000"/>
              </a:lnSpc>
              <a:spcBef>
                <a:spcPts val="2400"/>
              </a:spcBef>
              <a:spcAft>
                <a:spcPts val="0"/>
              </a:spcAft>
              <a:buSzPts val="2400"/>
              <a:buNone/>
            </a:pPr>
            <a:r>
              <a:rPr lang="en-US"/>
              <a:t>Nondeterminism</a:t>
            </a:r>
            <a:br>
              <a:rPr lang="en-US"/>
            </a:br>
            <a:r>
              <a:rPr lang="en-US" i="1"/>
              <a:t>“Why did it do that?”, “How will it do that”?</a:t>
            </a:r>
            <a:endParaRPr/>
          </a:p>
          <a:p>
            <a:pPr marL="76200" lvl="0" indent="0" algn="l" rtl="0">
              <a:lnSpc>
                <a:spcPct val="90000"/>
              </a:lnSpc>
              <a:spcBef>
                <a:spcPts val="2400"/>
              </a:spcBef>
              <a:spcAft>
                <a:spcPts val="0"/>
              </a:spcAft>
              <a:buSzPts val="2400"/>
              <a:buNone/>
            </a:pPr>
            <a:r>
              <a:rPr lang="en-US"/>
              <a:t>Public concern</a:t>
            </a:r>
            <a:br>
              <a:rPr lang="en-US"/>
            </a:br>
            <a:r>
              <a:rPr lang="en-US" i="1"/>
              <a:t>About autonomics and underlying technologies such as AI</a:t>
            </a:r>
            <a:endParaRPr/>
          </a:p>
          <a:p>
            <a:pPr marL="76200" lvl="0" indent="0" algn="l" rtl="0">
              <a:lnSpc>
                <a:spcPct val="90000"/>
              </a:lnSpc>
              <a:spcBef>
                <a:spcPts val="2400"/>
              </a:spcBef>
              <a:spcAft>
                <a:spcPts val="0"/>
              </a:spcAft>
              <a:buSzPts val="2400"/>
              <a:buNone/>
            </a:pPr>
            <a:r>
              <a:rPr lang="en-US"/>
              <a:t>Digital ethics</a:t>
            </a:r>
            <a:br>
              <a:rPr lang="en-US"/>
            </a:br>
            <a:r>
              <a:rPr lang="en-US" i="1"/>
              <a:t>Explainability, avoiding learned bias</a:t>
            </a:r>
            <a:endParaRPr/>
          </a:p>
          <a:p>
            <a:pPr marL="76200" lvl="0" indent="0" algn="l" rtl="0">
              <a:lnSpc>
                <a:spcPct val="90000"/>
              </a:lnSpc>
              <a:spcBef>
                <a:spcPts val="2400"/>
              </a:spcBef>
              <a:spcAft>
                <a:spcPts val="2400"/>
              </a:spcAft>
              <a:buSzPts val="2400"/>
              <a:buNone/>
            </a:pPr>
            <a:r>
              <a:rPr lang="en-US"/>
              <a:t>Liability</a:t>
            </a:r>
            <a:br>
              <a:rPr lang="en-US"/>
            </a:br>
            <a:r>
              <a:rPr lang="en-US" i="1"/>
              <a:t>Complexity and nondeterminism are challenging</a:t>
            </a:r>
            <a:br>
              <a:rPr lang="en-US" i="1"/>
            </a:br>
            <a:endParaRPr i="1"/>
          </a:p>
        </p:txBody>
      </p:sp>
      <p:pic>
        <p:nvPicPr>
          <p:cNvPr id="325" name="Google Shape;325;p86" descr="Dinosaur Egg with solid fill"/>
          <p:cNvPicPr preferRelativeResize="0"/>
          <p:nvPr/>
        </p:nvPicPr>
        <p:blipFill rotWithShape="1">
          <a:blip r:embed="rId3">
            <a:alphaModFix/>
          </a:blip>
          <a:srcRect/>
          <a:stretch/>
        </p:blipFill>
        <p:spPr>
          <a:xfrm>
            <a:off x="695400" y="1124744"/>
            <a:ext cx="720080" cy="720080"/>
          </a:xfrm>
          <a:prstGeom prst="rect">
            <a:avLst/>
          </a:prstGeom>
          <a:noFill/>
          <a:ln>
            <a:noFill/>
          </a:ln>
        </p:spPr>
      </p:pic>
      <p:pic>
        <p:nvPicPr>
          <p:cNvPr id="326" name="Google Shape;326;p86" descr="Questions with solid fill"/>
          <p:cNvPicPr preferRelativeResize="0"/>
          <p:nvPr/>
        </p:nvPicPr>
        <p:blipFill rotWithShape="1">
          <a:blip r:embed="rId4">
            <a:alphaModFix/>
          </a:blip>
          <a:srcRect/>
          <a:stretch/>
        </p:blipFill>
        <p:spPr>
          <a:xfrm>
            <a:off x="623392" y="2132856"/>
            <a:ext cx="720080" cy="720080"/>
          </a:xfrm>
          <a:prstGeom prst="rect">
            <a:avLst/>
          </a:prstGeom>
          <a:noFill/>
          <a:ln>
            <a:noFill/>
          </a:ln>
        </p:spPr>
      </p:pic>
      <p:pic>
        <p:nvPicPr>
          <p:cNvPr id="327" name="Google Shape;327;p86" descr="Court with solid fill"/>
          <p:cNvPicPr preferRelativeResize="0"/>
          <p:nvPr/>
        </p:nvPicPr>
        <p:blipFill rotWithShape="1">
          <a:blip r:embed="rId5">
            <a:alphaModFix/>
          </a:blip>
          <a:srcRect/>
          <a:stretch/>
        </p:blipFill>
        <p:spPr>
          <a:xfrm>
            <a:off x="623392" y="4005064"/>
            <a:ext cx="720080" cy="720080"/>
          </a:xfrm>
          <a:prstGeom prst="rect">
            <a:avLst/>
          </a:prstGeom>
          <a:noFill/>
          <a:ln>
            <a:noFill/>
          </a:ln>
        </p:spPr>
      </p:pic>
      <p:pic>
        <p:nvPicPr>
          <p:cNvPr id="328" name="Google Shape;328;p86" descr="Artificial Intelligence with solid fill"/>
          <p:cNvPicPr preferRelativeResize="0"/>
          <p:nvPr/>
        </p:nvPicPr>
        <p:blipFill rotWithShape="1">
          <a:blip r:embed="rId6">
            <a:alphaModFix/>
          </a:blip>
          <a:srcRect/>
          <a:stretch/>
        </p:blipFill>
        <p:spPr>
          <a:xfrm>
            <a:off x="695400" y="3068960"/>
            <a:ext cx="720080" cy="720080"/>
          </a:xfrm>
          <a:prstGeom prst="rect">
            <a:avLst/>
          </a:prstGeom>
          <a:noFill/>
          <a:ln>
            <a:noFill/>
          </a:ln>
        </p:spPr>
      </p:pic>
      <p:pic>
        <p:nvPicPr>
          <p:cNvPr id="329" name="Google Shape;329;p86" descr="Loan with solid fill"/>
          <p:cNvPicPr preferRelativeResize="0"/>
          <p:nvPr/>
        </p:nvPicPr>
        <p:blipFill rotWithShape="1">
          <a:blip r:embed="rId7">
            <a:alphaModFix/>
          </a:blip>
          <a:srcRect/>
          <a:stretch/>
        </p:blipFill>
        <p:spPr>
          <a:xfrm>
            <a:off x="551384" y="4941168"/>
            <a:ext cx="720080" cy="720080"/>
          </a:xfrm>
          <a:prstGeom prst="rect">
            <a:avLst/>
          </a:prstGeom>
          <a:noFill/>
          <a:ln>
            <a:noFill/>
          </a:ln>
        </p:spPr>
      </p:pic>
      <p:cxnSp>
        <p:nvCxnSpPr>
          <p:cNvPr id="330" name="Google Shape;330;p86"/>
          <p:cNvCxnSpPr/>
          <p:nvPr/>
        </p:nvCxnSpPr>
        <p:spPr>
          <a:xfrm>
            <a:off x="8112224" y="6381328"/>
            <a:ext cx="0" cy="0"/>
          </a:xfrm>
          <a:prstGeom prst="straightConnector1">
            <a:avLst/>
          </a:prstGeom>
          <a:noFill/>
          <a:ln w="9525" cap="flat" cmpd="sng">
            <a:solidFill>
              <a:srgbClr val="002656"/>
            </a:solidFill>
            <a:prstDash val="solid"/>
            <a:round/>
            <a:headEnd type="none" w="sm" len="sm"/>
            <a:tailEnd type="none" w="sm" len="sm"/>
          </a:ln>
        </p:spPr>
      </p:cxnSp>
      <p:grpSp>
        <p:nvGrpSpPr>
          <p:cNvPr id="331" name="Google Shape;331;p86"/>
          <p:cNvGrpSpPr/>
          <p:nvPr/>
        </p:nvGrpSpPr>
        <p:grpSpPr>
          <a:xfrm>
            <a:off x="335360" y="1988840"/>
            <a:ext cx="10153128" cy="2880320"/>
            <a:chOff x="479376" y="1988840"/>
            <a:chExt cx="11521280" cy="2880320"/>
          </a:xfrm>
        </p:grpSpPr>
        <p:cxnSp>
          <p:nvCxnSpPr>
            <p:cNvPr id="332" name="Google Shape;332;p86"/>
            <p:cNvCxnSpPr/>
            <p:nvPr/>
          </p:nvCxnSpPr>
          <p:spPr>
            <a:xfrm>
              <a:off x="479376" y="1988840"/>
              <a:ext cx="11521280" cy="0"/>
            </a:xfrm>
            <a:prstGeom prst="straightConnector1">
              <a:avLst/>
            </a:prstGeom>
            <a:noFill/>
            <a:ln w="9525" cap="flat" cmpd="sng">
              <a:solidFill>
                <a:srgbClr val="6B7575"/>
              </a:solidFill>
              <a:prstDash val="solid"/>
              <a:round/>
              <a:headEnd type="none" w="sm" len="sm"/>
              <a:tailEnd type="none" w="sm" len="sm"/>
            </a:ln>
          </p:spPr>
        </p:cxnSp>
        <p:cxnSp>
          <p:nvCxnSpPr>
            <p:cNvPr id="333" name="Google Shape;333;p86"/>
            <p:cNvCxnSpPr/>
            <p:nvPr/>
          </p:nvCxnSpPr>
          <p:spPr>
            <a:xfrm>
              <a:off x="479376" y="2948947"/>
              <a:ext cx="11521280" cy="0"/>
            </a:xfrm>
            <a:prstGeom prst="straightConnector1">
              <a:avLst/>
            </a:prstGeom>
            <a:noFill/>
            <a:ln w="9525" cap="flat" cmpd="sng">
              <a:solidFill>
                <a:srgbClr val="6B7575"/>
              </a:solidFill>
              <a:prstDash val="solid"/>
              <a:round/>
              <a:headEnd type="none" w="sm" len="sm"/>
              <a:tailEnd type="none" w="sm" len="sm"/>
            </a:ln>
          </p:spPr>
        </p:cxnSp>
        <p:cxnSp>
          <p:nvCxnSpPr>
            <p:cNvPr id="334" name="Google Shape;334;p86"/>
            <p:cNvCxnSpPr/>
            <p:nvPr/>
          </p:nvCxnSpPr>
          <p:spPr>
            <a:xfrm>
              <a:off x="479376" y="3909054"/>
              <a:ext cx="11521280" cy="0"/>
            </a:xfrm>
            <a:prstGeom prst="straightConnector1">
              <a:avLst/>
            </a:prstGeom>
            <a:noFill/>
            <a:ln w="9525" cap="flat" cmpd="sng">
              <a:solidFill>
                <a:srgbClr val="6B7575"/>
              </a:solidFill>
              <a:prstDash val="solid"/>
              <a:round/>
              <a:headEnd type="none" w="sm" len="sm"/>
              <a:tailEnd type="none" w="sm" len="sm"/>
            </a:ln>
          </p:spPr>
        </p:cxnSp>
        <p:cxnSp>
          <p:nvCxnSpPr>
            <p:cNvPr id="335" name="Google Shape;335;p86"/>
            <p:cNvCxnSpPr/>
            <p:nvPr/>
          </p:nvCxnSpPr>
          <p:spPr>
            <a:xfrm>
              <a:off x="479376" y="4869160"/>
              <a:ext cx="11521280" cy="0"/>
            </a:xfrm>
            <a:prstGeom prst="straightConnector1">
              <a:avLst/>
            </a:prstGeom>
            <a:noFill/>
            <a:ln w="9525" cap="flat" cmpd="sng">
              <a:solidFill>
                <a:srgbClr val="6B7575"/>
              </a:solidFill>
              <a:prstDash val="solid"/>
              <a:round/>
              <a:headEnd type="none" w="sm" len="sm"/>
              <a:tailEnd type="none" w="sm" len="sm"/>
            </a:ln>
          </p:spPr>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87"/>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3200"/>
              <a:buNone/>
            </a:pPr>
            <a:r>
              <a:rPr lang="en-US"/>
              <a:t>Managing Nondeterminism</a:t>
            </a:r>
            <a:endParaRPr/>
          </a:p>
        </p:txBody>
      </p:sp>
      <p:sp>
        <p:nvSpPr>
          <p:cNvPr id="341" name="Google Shape;341;p87"/>
          <p:cNvSpPr txBox="1"/>
          <p:nvPr/>
        </p:nvSpPr>
        <p:spPr>
          <a:xfrm>
            <a:off x="3503712" y="1124744"/>
            <a:ext cx="7992888" cy="5078313"/>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Architectural guard rails and constraints</a:t>
            </a:r>
            <a:endParaRPr/>
          </a:p>
          <a:p>
            <a:pPr marL="285750" marR="0" lvl="0" indent="-285750" algn="l" rtl="0">
              <a:lnSpc>
                <a:spcPct val="100000"/>
              </a:lnSpc>
              <a:spcBef>
                <a:spcPts val="8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Education, manage expectations</a:t>
            </a:r>
            <a:endParaRPr/>
          </a:p>
          <a:p>
            <a:pPr marL="285750" marR="0" lvl="0" indent="-285750" algn="l" rtl="0">
              <a:lnSpc>
                <a:spcPct val="100000"/>
              </a:lnSpc>
              <a:spcBef>
                <a:spcPts val="8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Limit warranty and transfer liability</a:t>
            </a:r>
            <a:endParaRPr/>
          </a:p>
          <a:p>
            <a:pPr marL="285750" marR="0" lvl="0" indent="-285750" algn="l" rtl="0">
              <a:lnSpc>
                <a:spcPct val="100000"/>
              </a:lnSpc>
              <a:spcBef>
                <a:spcPts val="8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Choose applications where errors are acceptable</a:t>
            </a:r>
            <a:endParaRPr/>
          </a:p>
          <a:p>
            <a:pPr marL="285750" marR="0" lvl="0" indent="-285750" algn="l" rtl="0">
              <a:lnSpc>
                <a:spcPct val="100000"/>
              </a:lnSpc>
              <a:spcBef>
                <a:spcPts val="8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Adopt explainable and interpretable AI</a:t>
            </a:r>
            <a:endParaRPr/>
          </a:p>
          <a:p>
            <a:pPr marL="285750" marR="0" lvl="0" indent="-285750" algn="l" rtl="0">
              <a:lnSpc>
                <a:spcPct val="100000"/>
              </a:lnSpc>
              <a:spcBef>
                <a:spcPts val="8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Validate proposals before action, e.g. combine with digital twins or simulation</a:t>
            </a:r>
            <a:endParaRPr/>
          </a:p>
          <a:p>
            <a:pPr marL="285750" marR="0" lvl="0" indent="-285750" algn="l" rtl="0">
              <a:lnSpc>
                <a:spcPct val="100000"/>
              </a:lnSpc>
              <a:spcBef>
                <a:spcPts val="8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Certification (future)</a:t>
            </a:r>
            <a:endParaRPr/>
          </a:p>
          <a:p>
            <a:pPr marL="285750" marR="0" lvl="0" indent="-285750" algn="l" rtl="0">
              <a:lnSpc>
                <a:spcPct val="100000"/>
              </a:lnSpc>
              <a:spcBef>
                <a:spcPts val="8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Synthetic data for training</a:t>
            </a:r>
            <a:endParaRPr/>
          </a:p>
          <a:p>
            <a:pPr marL="285750" marR="0" lvl="0" indent="-285750" algn="l" rtl="0">
              <a:lnSpc>
                <a:spcPct val="100000"/>
              </a:lnSpc>
              <a:spcBef>
                <a:spcPts val="8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Monitoring (using AI or other autonomic systems)</a:t>
            </a:r>
            <a:endParaRPr/>
          </a:p>
          <a:p>
            <a:pPr marL="285750" marR="0" lvl="0" indent="-285750" algn="l" rtl="0">
              <a:lnSpc>
                <a:spcPct val="100000"/>
              </a:lnSpc>
              <a:spcBef>
                <a:spcPts val="8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AI technologies to detect training bias</a:t>
            </a:r>
            <a:endParaRPr/>
          </a:p>
        </p:txBody>
      </p:sp>
      <p:grpSp>
        <p:nvGrpSpPr>
          <p:cNvPr id="342" name="Google Shape;342;p87"/>
          <p:cNvGrpSpPr/>
          <p:nvPr/>
        </p:nvGrpSpPr>
        <p:grpSpPr>
          <a:xfrm>
            <a:off x="407368" y="1484784"/>
            <a:ext cx="2736304" cy="3888432"/>
            <a:chOff x="335360" y="1556792"/>
            <a:chExt cx="2736304" cy="3888432"/>
          </a:xfrm>
        </p:grpSpPr>
        <p:pic>
          <p:nvPicPr>
            <p:cNvPr id="343" name="Google Shape;343;p87" descr="Meeting with solid fill"/>
            <p:cNvPicPr preferRelativeResize="0"/>
            <p:nvPr/>
          </p:nvPicPr>
          <p:blipFill rotWithShape="1">
            <a:blip r:embed="rId3">
              <a:alphaModFix/>
            </a:blip>
            <a:srcRect/>
            <a:stretch/>
          </p:blipFill>
          <p:spPr>
            <a:xfrm>
              <a:off x="767408" y="1700808"/>
              <a:ext cx="1728192" cy="1728192"/>
            </a:xfrm>
            <a:prstGeom prst="rect">
              <a:avLst/>
            </a:prstGeom>
            <a:noFill/>
            <a:ln>
              <a:noFill/>
            </a:ln>
          </p:spPr>
        </p:pic>
        <p:sp>
          <p:nvSpPr>
            <p:cNvPr id="344" name="Google Shape;344;p87"/>
            <p:cNvSpPr txBox="1"/>
            <p:nvPr/>
          </p:nvSpPr>
          <p:spPr>
            <a:xfrm>
              <a:off x="551384" y="3284984"/>
              <a:ext cx="2304256" cy="20313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Create a  working group to define technical, business and operational guidelines for managing nondeterminism</a:t>
              </a:r>
              <a:endParaRPr sz="1800" b="0" i="0" u="none" strike="noStrike" cap="none">
                <a:solidFill>
                  <a:srgbClr val="000000"/>
                </a:solidFill>
                <a:latin typeface="Arial"/>
                <a:ea typeface="Arial"/>
                <a:cs typeface="Arial"/>
                <a:sym typeface="Arial"/>
              </a:endParaRPr>
            </a:p>
          </p:txBody>
        </p:sp>
        <p:sp>
          <p:nvSpPr>
            <p:cNvPr id="345" name="Google Shape;345;p87"/>
            <p:cNvSpPr/>
            <p:nvPr/>
          </p:nvSpPr>
          <p:spPr>
            <a:xfrm>
              <a:off x="335360" y="1556792"/>
              <a:ext cx="2736304" cy="3888432"/>
            </a:xfrm>
            <a:prstGeom prst="rect">
              <a:avLst/>
            </a:prstGeom>
            <a:noFill/>
            <a:ln w="25400" cap="flat" cmpd="sng">
              <a:solidFill>
                <a:srgbClr val="001D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88"/>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3200"/>
              <a:buNone/>
            </a:pPr>
            <a:r>
              <a:rPr lang="en-US" sz="3200" b="1">
                <a:latin typeface="Arial"/>
                <a:ea typeface="Arial"/>
                <a:cs typeface="Arial"/>
                <a:sym typeface="Arial"/>
              </a:rPr>
              <a:t>By 2024 20% of organisations selling autonomic systems or devices will require customers to waive indemnity related to learned behavior of their products. </a:t>
            </a:r>
            <a:endParaRPr sz="3200">
              <a:latin typeface="Arial"/>
              <a:ea typeface="Arial"/>
              <a:cs typeface="Arial"/>
              <a:sym typeface="Arial"/>
            </a:endParaRPr>
          </a:p>
        </p:txBody>
      </p:sp>
      <p:sp>
        <p:nvSpPr>
          <p:cNvPr id="351" name="Google Shape;351;p88"/>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1200"/>
              </a:spcBef>
              <a:spcAft>
                <a:spcPts val="0"/>
              </a:spcAft>
              <a:buSzPts val="2400"/>
              <a:buNone/>
            </a:pPr>
            <a:r>
              <a:rPr lang="en-US">
                <a:solidFill>
                  <a:srgbClr val="D3D3D3"/>
                </a:solidFill>
              </a:rPr>
              <a:t>Gartner Strategic Planning Assumption</a:t>
            </a:r>
            <a:br>
              <a:rPr lang="en-US">
                <a:solidFill>
                  <a:srgbClr val="D3D3D3"/>
                </a:solidFill>
              </a:rPr>
            </a:br>
            <a:r>
              <a:rPr lang="en-US">
                <a:solidFill>
                  <a:srgbClr val="D3D3D3"/>
                </a:solidFill>
              </a:rPr>
              <a:t>Analysis by Nick Jones, Erick Brethenoux and David Cearley</a:t>
            </a:r>
            <a:endParaRPr>
              <a:solidFill>
                <a:srgbClr val="D3D3D3"/>
              </a:solidFill>
            </a:endParaRPr>
          </a:p>
        </p:txBody>
      </p:sp>
      <p:sp>
        <p:nvSpPr>
          <p:cNvPr id="352" name="Google Shape;352;p88"/>
          <p:cNvSpPr txBox="1"/>
          <p:nvPr/>
        </p:nvSpPr>
        <p:spPr>
          <a:xfrm>
            <a:off x="1014717" y="1381740"/>
            <a:ext cx="10158412" cy="646331"/>
          </a:xfrm>
          <a:prstGeom prst="rect">
            <a:avLst/>
          </a:prstGeom>
          <a:no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Clr>
                <a:srgbClr val="FF540A"/>
              </a:buClr>
              <a:buSzPts val="3600"/>
              <a:buFont typeface="Arial"/>
              <a:buNone/>
            </a:pPr>
            <a:r>
              <a:rPr lang="en-US" sz="3600" b="0" i="0" u="none" strike="noStrike" cap="none">
                <a:solidFill>
                  <a:srgbClr val="FF540A"/>
                </a:solidFill>
                <a:latin typeface="Arial Black"/>
                <a:ea typeface="Arial Black"/>
                <a:cs typeface="Arial Black"/>
                <a:sym typeface="Arial Black"/>
              </a:rPr>
              <a:t>Autonomic Systems</a:t>
            </a:r>
            <a:endParaRPr/>
          </a:p>
        </p:txBody>
      </p:sp>
    </p:spTree>
  </p:cSld>
  <p:clrMapOvr>
    <a:masterClrMapping/>
  </p:clrMapOvr>
</p:sld>
</file>

<file path=ppt/theme/theme1.xml><?xml version="1.0" encoding="utf-8"?>
<a:theme xmlns:a="http://schemas.openxmlformats.org/drawingml/2006/main" name="White bkgrnd master">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White bkgrnd master">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White bk accent color options">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Blue bk accent color options">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637</Words>
  <Application>Microsoft Office PowerPoint</Application>
  <PresentationFormat>Widescreen</PresentationFormat>
  <Paragraphs>162</Paragraphs>
  <Slides>12</Slides>
  <Notes>12</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12</vt:i4>
      </vt:variant>
    </vt:vector>
  </HeadingPairs>
  <TitlesOfParts>
    <vt:vector size="18" baseType="lpstr">
      <vt:lpstr>Arial</vt:lpstr>
      <vt:lpstr>Arial Black</vt:lpstr>
      <vt:lpstr>White bkgrnd master</vt:lpstr>
      <vt:lpstr>1_White bkgrnd master</vt:lpstr>
      <vt:lpstr>White bk accent color options</vt:lpstr>
      <vt:lpstr>Blue bk accent color options</vt:lpstr>
      <vt:lpstr>Top Trends in Autonomic Systems 2022</vt:lpstr>
      <vt:lpstr>PowerPoint Presentation</vt:lpstr>
      <vt:lpstr>The Path to Autonomic Systems</vt:lpstr>
      <vt:lpstr>Why Do We Need Autonomic Systems?</vt:lpstr>
      <vt:lpstr>Autonomic Behaviour Is an Evolving Spectrum</vt:lpstr>
      <vt:lpstr>Autonomic Systems Technology Portfolio</vt:lpstr>
      <vt:lpstr>Autonomic Challenges</vt:lpstr>
      <vt:lpstr>Managing Nondeterminism</vt:lpstr>
      <vt:lpstr>By 2024 20% of organisations selling autonomic systems or devices will require customers to waive indemnity related to learned behavior of their products. </vt:lpstr>
      <vt:lpstr>The Three Ages of Autonomic Systems</vt:lpstr>
      <vt:lpstr>Examples of Autonomic Systems</vt:lpstr>
      <vt:lpstr>Recommended Reading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revision>1</cp:revision>
  <dcterms:created xsi:type="dcterms:W3CDTF">2021-12-24T02:02:23Z</dcterms:created>
  <dcterms:modified xsi:type="dcterms:W3CDTF">2021-12-24T02:02:24Z</dcterms:modified>
</cp:coreProperties>
</file>