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4" r:id="rId4"/>
    <p:sldMasterId id="2147483794" r:id="rId5"/>
  </p:sldMasterIdLst>
  <p:notesMasterIdLst>
    <p:notesMasterId r:id="rId30"/>
  </p:notesMasterIdLst>
  <p:handoutMasterIdLst>
    <p:handoutMasterId r:id="rId31"/>
  </p:handoutMasterIdLst>
  <p:sldIdLst>
    <p:sldId id="355" r:id="rId6"/>
    <p:sldId id="391" r:id="rId7"/>
    <p:sldId id="376" r:id="rId8"/>
    <p:sldId id="394" r:id="rId9"/>
    <p:sldId id="428" r:id="rId10"/>
    <p:sldId id="356" r:id="rId11"/>
    <p:sldId id="397" r:id="rId12"/>
    <p:sldId id="395" r:id="rId13"/>
    <p:sldId id="377" r:id="rId14"/>
    <p:sldId id="429" r:id="rId15"/>
    <p:sldId id="361" r:id="rId16"/>
    <p:sldId id="362" r:id="rId17"/>
    <p:sldId id="363" r:id="rId18"/>
    <p:sldId id="426" r:id="rId19"/>
    <p:sldId id="392" r:id="rId20"/>
    <p:sldId id="393" r:id="rId21"/>
    <p:sldId id="399" r:id="rId22"/>
    <p:sldId id="379" r:id="rId23"/>
    <p:sldId id="365" r:id="rId24"/>
    <p:sldId id="430" r:id="rId25"/>
    <p:sldId id="389" r:id="rId26"/>
    <p:sldId id="372" r:id="rId27"/>
    <p:sldId id="375" r:id="rId28"/>
    <p:sldId id="382" r:id="rId2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912440-B95C-9D18-D233-E99459F9E40E}" name="Black,Carrie" initials="B" userId="S::Carrie.Black@gartner.com::ff9f3540-6e8a-43e4-95d0-408055859990" providerId="AD"/>
  <p188:author id="{92BF9FD2-AE50-7B0A-21A5-561C0FF31528}" name="gregor petri" initials="gp" userId="54a12967bc27f19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 id="2" name="gregor petri" initials="gp" lastIdx="29" clrIdx="1">
    <p:extLst>
      <p:ext uri="{19B8F6BF-5375-455C-9EA6-DF929625EA0E}">
        <p15:presenceInfo xmlns:p15="http://schemas.microsoft.com/office/powerpoint/2012/main" userId="gregor petri" providerId="None"/>
      </p:ext>
    </p:extLst>
  </p:cmAuthor>
  <p:cmAuthor id="3" name="Casey,Jeff" initials="C" lastIdx="3" clrIdx="2">
    <p:extLst>
      <p:ext uri="{19B8F6BF-5375-455C-9EA6-DF929625EA0E}">
        <p15:presenceInfo xmlns:p15="http://schemas.microsoft.com/office/powerpoint/2012/main" userId="S::Jeff.Casey@gartner.com::2cdf0165-1e2c-4739-a7e4-8ff4b8eea9d5" providerId="AD"/>
      </p:ext>
    </p:extLst>
  </p:cmAuthor>
  <p:cmAuthor id="4" name="Bhaskar,Shikha" initials="B" lastIdx="4" clrIdx="3">
    <p:extLst>
      <p:ext uri="{19B8F6BF-5375-455C-9EA6-DF929625EA0E}">
        <p15:presenceInfo xmlns:p15="http://schemas.microsoft.com/office/powerpoint/2012/main" userId="S::adharshikha.bhaskar@gartner.com::2215a713-b78d-4dde-8dd1-853536c8792e" providerId="AD"/>
      </p:ext>
    </p:extLst>
  </p:cmAuthor>
  <p:cmAuthor id="5" name="gregor petri" initials="gp [2]" lastIdx="9" clrIdx="4">
    <p:extLst>
      <p:ext uri="{19B8F6BF-5375-455C-9EA6-DF929625EA0E}">
        <p15:presenceInfo xmlns:p15="http://schemas.microsoft.com/office/powerpoint/2012/main" userId="54a12967bc27f194" providerId="Windows Live"/>
      </p:ext>
    </p:extLst>
  </p:cmAuthor>
  <p:cmAuthor id="6" name="Wallace,Marianne" initials="W" lastIdx="4" clrIdx="5">
    <p:extLst>
      <p:ext uri="{19B8F6BF-5375-455C-9EA6-DF929625EA0E}">
        <p15:presenceInfo xmlns:p15="http://schemas.microsoft.com/office/powerpoint/2012/main" userId="S::Marianne.Wallace@gartner.com::8c41c822-95eb-4b9a-b6ec-df72afb13b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86F"/>
    <a:srgbClr val="006600"/>
    <a:srgbClr val="009900"/>
    <a:srgbClr val="608DC4"/>
    <a:srgbClr val="355578"/>
    <a:srgbClr val="8E0000"/>
    <a:srgbClr val="0052D7"/>
    <a:srgbClr val="F4F4F4"/>
    <a:srgbClr val="172A54"/>
    <a:srgbClr val="6E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5AABF-F6A2-4477-B305-C880B5903E2D}" v="171" dt="2023-10-30T13:37:59.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2" autoAdjust="0"/>
    <p:restoredTop sz="94558" autoAdjust="0"/>
  </p:normalViewPr>
  <p:slideViewPr>
    <p:cSldViewPr snapToGrid="0">
      <p:cViewPr varScale="1">
        <p:scale>
          <a:sx n="82" d="100"/>
          <a:sy n="82" d="100"/>
        </p:scale>
        <p:origin x="306" y="96"/>
      </p:cViewPr>
      <p:guideLst/>
    </p:cSldViewPr>
  </p:slideViewPr>
  <p:notesTextViewPr>
    <p:cViewPr>
      <p:scale>
        <a:sx n="1" d="1"/>
        <a:sy n="1" d="1"/>
      </p:scale>
      <p:origin x="0" y="0"/>
    </p:cViewPr>
  </p:notesTextViewPr>
  <p:notesViewPr>
    <p:cSldViewPr snapToGrid="0">
      <p:cViewPr>
        <p:scale>
          <a:sx n="1" d="2"/>
          <a:sy n="1" d="2"/>
        </p:scale>
        <p:origin x="3446" y="45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 petri" userId="54a12967bc27f194" providerId="LiveId" clId="{5555AABF-F6A2-4477-B305-C880B5903E2D}"/>
    <pc:docChg chg="modSld">
      <pc:chgData name="gregor petri" userId="54a12967bc27f194" providerId="LiveId" clId="{5555AABF-F6A2-4477-B305-C880B5903E2D}" dt="2023-10-30T13:37:59.415" v="194"/>
      <pc:docMkLst>
        <pc:docMk/>
      </pc:docMkLst>
      <pc:sldChg chg="modSp">
        <pc:chgData name="gregor petri" userId="54a12967bc27f194" providerId="LiveId" clId="{5555AABF-F6A2-4477-B305-C880B5903E2D}" dt="2023-10-30T13:25:32.700" v="4"/>
        <pc:sldMkLst>
          <pc:docMk/>
          <pc:sldMk cId="2923028770" sldId="355"/>
        </pc:sldMkLst>
        <pc:graphicFrameChg chg="mod">
          <ac:chgData name="gregor petri" userId="54a12967bc27f194" providerId="LiveId" clId="{5555AABF-F6A2-4477-B305-C880B5903E2D}" dt="2023-10-30T13:25:32.700" v="4"/>
          <ac:graphicFrameMkLst>
            <pc:docMk/>
            <pc:sldMk cId="2923028770" sldId="355"/>
            <ac:graphicFrameMk id="12" creationId="{A1F9D25E-F63F-449F-AE38-BE9D69454945}"/>
          </ac:graphicFrameMkLst>
        </pc:graphicFrameChg>
      </pc:sldChg>
      <pc:sldChg chg="mod">
        <pc:chgData name="gregor petri" userId="54a12967bc27f194" providerId="LiveId" clId="{5555AABF-F6A2-4477-B305-C880B5903E2D}" dt="2023-10-30T13:25:16.255" v="3" actId="27918"/>
        <pc:sldMkLst>
          <pc:docMk/>
          <pc:sldMk cId="3551723760" sldId="356"/>
        </pc:sldMkLst>
      </pc:sldChg>
      <pc:sldChg chg="modSp mod">
        <pc:chgData name="gregor petri" userId="54a12967bc27f194" providerId="LiveId" clId="{5555AABF-F6A2-4477-B305-C880B5903E2D}" dt="2023-10-30T13:29:01.164" v="52"/>
        <pc:sldMkLst>
          <pc:docMk/>
          <pc:sldMk cId="725865462" sldId="361"/>
        </pc:sldMkLst>
        <pc:graphicFrameChg chg="mod">
          <ac:chgData name="gregor petri" userId="54a12967bc27f194" providerId="LiveId" clId="{5555AABF-F6A2-4477-B305-C880B5903E2D}" dt="2023-10-30T13:29:01.164" v="52"/>
          <ac:graphicFrameMkLst>
            <pc:docMk/>
            <pc:sldMk cId="725865462" sldId="361"/>
            <ac:graphicFrameMk id="15" creationId="{9207DA63-2134-44EE-86A9-B345BD2EF272}"/>
          </ac:graphicFrameMkLst>
        </pc:graphicFrameChg>
      </pc:sldChg>
      <pc:sldChg chg="modSp mod">
        <pc:chgData name="gregor petri" userId="54a12967bc27f194" providerId="LiveId" clId="{5555AABF-F6A2-4477-B305-C880B5903E2D}" dt="2023-10-30T13:31:26.498" v="77"/>
        <pc:sldMkLst>
          <pc:docMk/>
          <pc:sldMk cId="3201438525" sldId="362"/>
        </pc:sldMkLst>
        <pc:graphicFrameChg chg="mod">
          <ac:chgData name="gregor petri" userId="54a12967bc27f194" providerId="LiveId" clId="{5555AABF-F6A2-4477-B305-C880B5903E2D}" dt="2023-10-30T13:31:26.498" v="77"/>
          <ac:graphicFrameMkLst>
            <pc:docMk/>
            <pc:sldMk cId="3201438525" sldId="362"/>
            <ac:graphicFrameMk id="11" creationId="{3D64F9B2-FC06-43F4-98F8-8AFEEE1EFE08}"/>
          </ac:graphicFrameMkLst>
        </pc:graphicFrameChg>
      </pc:sldChg>
      <pc:sldChg chg="modSp mod">
        <pc:chgData name="gregor petri" userId="54a12967bc27f194" providerId="LiveId" clId="{5555AABF-F6A2-4477-B305-C880B5903E2D}" dt="2023-10-30T13:32:01.823" v="86"/>
        <pc:sldMkLst>
          <pc:docMk/>
          <pc:sldMk cId="1775241967" sldId="363"/>
        </pc:sldMkLst>
        <pc:graphicFrameChg chg="mod">
          <ac:chgData name="gregor petri" userId="54a12967bc27f194" providerId="LiveId" clId="{5555AABF-F6A2-4477-B305-C880B5903E2D}" dt="2023-10-30T13:32:01.823" v="86"/>
          <ac:graphicFrameMkLst>
            <pc:docMk/>
            <pc:sldMk cId="1775241967" sldId="363"/>
            <ac:graphicFrameMk id="15" creationId="{07BF91CE-2E48-402E-B790-D2AAC6653F3D}"/>
          </ac:graphicFrameMkLst>
        </pc:graphicFrameChg>
      </pc:sldChg>
      <pc:sldChg chg="modSp mod">
        <pc:chgData name="gregor petri" userId="54a12967bc27f194" providerId="LiveId" clId="{5555AABF-F6A2-4477-B305-C880B5903E2D}" dt="2023-10-30T13:35:57.238" v="156"/>
        <pc:sldMkLst>
          <pc:docMk/>
          <pc:sldMk cId="2003254976" sldId="365"/>
        </pc:sldMkLst>
        <pc:graphicFrameChg chg="mod">
          <ac:chgData name="gregor petri" userId="54a12967bc27f194" providerId="LiveId" clId="{5555AABF-F6A2-4477-B305-C880B5903E2D}" dt="2023-10-30T13:35:57.238" v="156"/>
          <ac:graphicFrameMkLst>
            <pc:docMk/>
            <pc:sldMk cId="2003254976" sldId="365"/>
            <ac:graphicFrameMk id="4" creationId="{A5B96C61-4515-4B24-BD6C-25488B756DC5}"/>
          </ac:graphicFrameMkLst>
        </pc:graphicFrameChg>
      </pc:sldChg>
      <pc:sldChg chg="modSp mod">
        <pc:chgData name="gregor petri" userId="54a12967bc27f194" providerId="LiveId" clId="{5555AABF-F6A2-4477-B305-C880B5903E2D}" dt="2023-10-30T13:35:09.589" v="139"/>
        <pc:sldMkLst>
          <pc:docMk/>
          <pc:sldMk cId="1599752616" sldId="393"/>
        </pc:sldMkLst>
        <pc:graphicFrameChg chg="mod">
          <ac:chgData name="gregor petri" userId="54a12967bc27f194" providerId="LiveId" clId="{5555AABF-F6A2-4477-B305-C880B5903E2D}" dt="2023-10-30T13:35:09.589" v="139"/>
          <ac:graphicFrameMkLst>
            <pc:docMk/>
            <pc:sldMk cId="1599752616" sldId="393"/>
            <ac:graphicFrameMk id="18" creationId="{E029C46E-2E15-4676-9E6B-5B56233DD247}"/>
          </ac:graphicFrameMkLst>
        </pc:graphicFrameChg>
      </pc:sldChg>
      <pc:sldChg chg="modSp mod">
        <pc:chgData name="gregor petri" userId="54a12967bc27f194" providerId="LiveId" clId="{5555AABF-F6A2-4477-B305-C880B5903E2D}" dt="2023-10-30T13:25:50.113" v="8"/>
        <pc:sldMkLst>
          <pc:docMk/>
          <pc:sldMk cId="448016029" sldId="394"/>
        </pc:sldMkLst>
        <pc:graphicFrameChg chg="mod">
          <ac:chgData name="gregor petri" userId="54a12967bc27f194" providerId="LiveId" clId="{5555AABF-F6A2-4477-B305-C880B5903E2D}" dt="2023-10-30T13:25:50.113" v="8"/>
          <ac:graphicFrameMkLst>
            <pc:docMk/>
            <pc:sldMk cId="448016029" sldId="394"/>
            <ac:graphicFrameMk id="6" creationId="{BEBBE586-F253-4D97-852C-530F2D0BE07A}"/>
          </ac:graphicFrameMkLst>
        </pc:graphicFrameChg>
      </pc:sldChg>
      <pc:sldChg chg="modSp mod">
        <pc:chgData name="gregor petri" userId="54a12967bc27f194" providerId="LiveId" clId="{5555AABF-F6A2-4477-B305-C880B5903E2D}" dt="2023-10-30T13:27:27.643" v="27"/>
        <pc:sldMkLst>
          <pc:docMk/>
          <pc:sldMk cId="2590218448" sldId="395"/>
        </pc:sldMkLst>
        <pc:graphicFrameChg chg="mod">
          <ac:chgData name="gregor petri" userId="54a12967bc27f194" providerId="LiveId" clId="{5555AABF-F6A2-4477-B305-C880B5903E2D}" dt="2023-10-30T13:27:27.643" v="27"/>
          <ac:graphicFrameMkLst>
            <pc:docMk/>
            <pc:sldMk cId="2590218448" sldId="395"/>
            <ac:graphicFrameMk id="6" creationId="{E4193F20-9C99-4D06-8297-7A590142A62B}"/>
          </ac:graphicFrameMkLst>
        </pc:graphicFrameChg>
      </pc:sldChg>
      <pc:sldChg chg="modSp mod">
        <pc:chgData name="gregor petri" userId="54a12967bc27f194" providerId="LiveId" clId="{5555AABF-F6A2-4477-B305-C880B5903E2D}" dt="2023-10-30T13:27:00.476" v="23"/>
        <pc:sldMkLst>
          <pc:docMk/>
          <pc:sldMk cId="2618618611" sldId="397"/>
        </pc:sldMkLst>
        <pc:graphicFrameChg chg="mod">
          <ac:chgData name="gregor petri" userId="54a12967bc27f194" providerId="LiveId" clId="{5555AABF-F6A2-4477-B305-C880B5903E2D}" dt="2023-10-30T13:27:00.476" v="23"/>
          <ac:graphicFrameMkLst>
            <pc:docMk/>
            <pc:sldMk cId="2618618611" sldId="397"/>
            <ac:graphicFrameMk id="6" creationId="{D8B484EE-8AE7-4F2C-B534-2179DA91CF0B}"/>
          </ac:graphicFrameMkLst>
        </pc:graphicFrameChg>
      </pc:sldChg>
      <pc:sldChg chg="modSp mod">
        <pc:chgData name="gregor petri" userId="54a12967bc27f194" providerId="LiveId" clId="{5555AABF-F6A2-4477-B305-C880B5903E2D}" dt="2023-10-30T13:35:35.597" v="150"/>
        <pc:sldMkLst>
          <pc:docMk/>
          <pc:sldMk cId="728607731" sldId="399"/>
        </pc:sldMkLst>
        <pc:graphicFrameChg chg="mod">
          <ac:chgData name="gregor petri" userId="54a12967bc27f194" providerId="LiveId" clId="{5555AABF-F6A2-4477-B305-C880B5903E2D}" dt="2023-10-30T13:35:35.597" v="150"/>
          <ac:graphicFrameMkLst>
            <pc:docMk/>
            <pc:sldMk cId="728607731" sldId="399"/>
            <ac:graphicFrameMk id="12" creationId="{829A792F-8E8A-4A5A-B6A8-B29FE218242C}"/>
          </ac:graphicFrameMkLst>
        </pc:graphicFrameChg>
      </pc:sldChg>
      <pc:sldChg chg="modSp mod">
        <pc:chgData name="gregor petri" userId="54a12967bc27f194" providerId="LiveId" clId="{5555AABF-F6A2-4477-B305-C880B5903E2D}" dt="2023-10-30T13:33:27.098" v="106"/>
        <pc:sldMkLst>
          <pc:docMk/>
          <pc:sldMk cId="2243839192" sldId="426"/>
        </pc:sldMkLst>
        <pc:graphicFrameChg chg="mod">
          <ac:chgData name="gregor petri" userId="54a12967bc27f194" providerId="LiveId" clId="{5555AABF-F6A2-4477-B305-C880B5903E2D}" dt="2023-10-30T13:33:27.098" v="106"/>
          <ac:graphicFrameMkLst>
            <pc:docMk/>
            <pc:sldMk cId="2243839192" sldId="426"/>
            <ac:graphicFrameMk id="8" creationId="{A5D6A812-DF99-4D61-A8CA-57B85D9B696F}"/>
          </ac:graphicFrameMkLst>
        </pc:graphicFrameChg>
      </pc:sldChg>
      <pc:sldChg chg="modSp mod">
        <pc:chgData name="gregor petri" userId="54a12967bc27f194" providerId="LiveId" clId="{5555AABF-F6A2-4477-B305-C880B5903E2D}" dt="2023-10-30T13:28:10.764" v="38"/>
        <pc:sldMkLst>
          <pc:docMk/>
          <pc:sldMk cId="3382550148" sldId="429"/>
        </pc:sldMkLst>
        <pc:graphicFrameChg chg="mod">
          <ac:chgData name="gregor petri" userId="54a12967bc27f194" providerId="LiveId" clId="{5555AABF-F6A2-4477-B305-C880B5903E2D}" dt="2023-10-30T13:28:10.764" v="38"/>
          <ac:graphicFrameMkLst>
            <pc:docMk/>
            <pc:sldMk cId="3382550148" sldId="429"/>
            <ac:graphicFrameMk id="29" creationId="{AA1D0381-87CA-4200-9038-F663CE0CA3B9}"/>
          </ac:graphicFrameMkLst>
        </pc:graphicFrameChg>
      </pc:sldChg>
      <pc:sldChg chg="modSp mod">
        <pc:chgData name="gregor petri" userId="54a12967bc27f194" providerId="LiveId" clId="{5555AABF-F6A2-4477-B305-C880B5903E2D}" dt="2023-10-30T13:37:59.415" v="194"/>
        <pc:sldMkLst>
          <pc:docMk/>
          <pc:sldMk cId="356713666" sldId="430"/>
        </pc:sldMkLst>
        <pc:graphicFrameChg chg="mod">
          <ac:chgData name="gregor petri" userId="54a12967bc27f194" providerId="LiveId" clId="{5555AABF-F6A2-4477-B305-C880B5903E2D}" dt="2023-10-30T13:37:59.415" v="194"/>
          <ac:graphicFrameMkLst>
            <pc:docMk/>
            <pc:sldMk cId="356713666" sldId="430"/>
            <ac:graphicFrameMk id="4" creationId="{0622B78C-AD80-455A-A0BF-F2065CA3497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Overview!$K$36</c:f>
          <c:strCache>
            <c:ptCount val="1"/>
            <c:pt idx="0">
              <c:v>Retail - Total IT Spend </c:v>
            </c:pt>
          </c:strCache>
        </c:strRef>
      </c:tx>
      <c:layout>
        <c:manualLayout>
          <c:xMode val="edge"/>
          <c:yMode val="edge"/>
          <c:x val="0.32642149312882135"/>
          <c:y val="4.495742107471676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87446972653738E-2"/>
          <c:y val="8.3324925845961378E-2"/>
          <c:w val="0.92493656749282183"/>
          <c:h val="0.84016393007377699"/>
        </c:manualLayout>
      </c:layout>
      <c:barChart>
        <c:barDir val="col"/>
        <c:grouping val="clustered"/>
        <c:varyColors val="0"/>
        <c:ser>
          <c:idx val="0"/>
          <c:order val="0"/>
          <c:tx>
            <c:strRef>
              <c:f>Overview!$K$36</c:f>
              <c:strCache>
                <c:ptCount val="1"/>
                <c:pt idx="0">
                  <c:v>Retail - Total IT Spend </c:v>
                </c:pt>
              </c:strCache>
            </c:strRef>
          </c:tx>
          <c:spPr>
            <a:solidFill>
              <a:schemeClr val="tx2"/>
            </a:solidFill>
            <a:ln>
              <a:solidFill>
                <a:schemeClr val="accent1"/>
              </a:solidFill>
            </a:ln>
            <a:effectLst/>
          </c:spPr>
          <c:invertIfNegative val="0"/>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0F95-4667-8E4B-571D7860808A}"/>
              </c:ext>
            </c:extLst>
          </c:dPt>
          <c:dPt>
            <c:idx val="3"/>
            <c:invertIfNegative val="0"/>
            <c:bubble3D val="0"/>
            <c:spPr>
              <a:solidFill>
                <a:schemeClr val="accent5"/>
              </a:solidFill>
              <a:ln>
                <a:solidFill>
                  <a:schemeClr val="accent1"/>
                </a:solidFill>
              </a:ln>
              <a:effectLst/>
            </c:spPr>
            <c:extLst>
              <c:ext xmlns:c16="http://schemas.microsoft.com/office/drawing/2014/chart" uri="{C3380CC4-5D6E-409C-BE32-E72D297353CC}">
                <c16:uniqueId val="{00000003-0F95-4667-8E4B-571D7860808A}"/>
              </c:ext>
            </c:extLst>
          </c:dPt>
          <c:dLbls>
            <c:dLbl>
              <c:idx val="2"/>
              <c:layout>
                <c:manualLayout>
                  <c:x val="3.3788538555249567E-3"/>
                  <c:y val="-3.009404388714733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F95-4667-8E4B-571D7860808A}"/>
                </c:ext>
              </c:extLst>
            </c:dLbl>
            <c:dLbl>
              <c:idx val="3"/>
              <c:layout>
                <c:manualLayout>
                  <c:x val="2.2525692370166652E-3"/>
                  <c:y val="1.8818650803445808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95-4667-8E4B-571D7860808A}"/>
                </c:ext>
              </c:extLst>
            </c:dLbl>
            <c:dLbl>
              <c:idx val="5"/>
              <c:layout>
                <c:manualLayout>
                  <c:x val="1.12628461850825E-3"/>
                  <c:y val="1.00313479623823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82A-4C40-BFDF-F52BE4DB1E97}"/>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Overview!$B$40:$H$40</c:f>
              <c:strCache>
                <c:ptCount val="7"/>
                <c:pt idx="0">
                  <c:v>2021 YR</c:v>
                </c:pt>
                <c:pt idx="1">
                  <c:v>2022 YR</c:v>
                </c:pt>
                <c:pt idx="2">
                  <c:v>2023 YR</c:v>
                </c:pt>
                <c:pt idx="3">
                  <c:v>2024 YR</c:v>
                </c:pt>
                <c:pt idx="4">
                  <c:v>2025 YR</c:v>
                </c:pt>
                <c:pt idx="5">
                  <c:v>2026 YR</c:v>
                </c:pt>
                <c:pt idx="6">
                  <c:v>2027 YR</c:v>
                </c:pt>
              </c:strCache>
            </c:strRef>
          </c:cat>
          <c:val>
            <c:numRef>
              <c:f>Overview!$B$41:$H$41</c:f>
              <c:numCache>
                <c:formatCode>_([$$-409]* #,##0_);_([$$-409]* \(#,##0\);_([$$-409]* "-"??_);_(@_)</c:formatCode>
                <c:ptCount val="7"/>
                <c:pt idx="0">
                  <c:v>169963.5845982194</c:v>
                </c:pt>
                <c:pt idx="1">
                  <c:v>188316.07425405455</c:v>
                </c:pt>
                <c:pt idx="2">
                  <c:v>197067.6833310847</c:v>
                </c:pt>
                <c:pt idx="3">
                  <c:v>210532.68270225482</c:v>
                </c:pt>
                <c:pt idx="4">
                  <c:v>226928.93482630199</c:v>
                </c:pt>
                <c:pt idx="5">
                  <c:v>244447.44860990759</c:v>
                </c:pt>
                <c:pt idx="6">
                  <c:v>262615.96982249781</c:v>
                </c:pt>
              </c:numCache>
            </c:numRef>
          </c:val>
          <c:extLst>
            <c:ext xmlns:c16="http://schemas.microsoft.com/office/drawing/2014/chart" uri="{C3380CC4-5D6E-409C-BE32-E72D297353CC}">
              <c16:uniqueId val="{00000004-0F95-4667-8E4B-571D7860808A}"/>
            </c:ext>
          </c:extLst>
        </c:ser>
        <c:dLbls>
          <c:dLblPos val="outEnd"/>
          <c:showLegendKey val="0"/>
          <c:showVal val="1"/>
          <c:showCatName val="0"/>
          <c:showSerName val="0"/>
          <c:showPercent val="0"/>
          <c:showBubbleSize val="0"/>
        </c:dLbls>
        <c:gapWidth val="219"/>
        <c:axId val="546948720"/>
        <c:axId val="605668160"/>
      </c:barChart>
      <c:lineChart>
        <c:grouping val="standard"/>
        <c:varyColors val="0"/>
        <c:ser>
          <c:idx val="1"/>
          <c:order val="1"/>
          <c:tx>
            <c:strRef>
              <c:f>Overview!$A$60</c:f>
              <c:strCache>
                <c:ptCount val="1"/>
                <c:pt idx="0">
                  <c:v>Growth</c:v>
                </c:pt>
              </c:strCache>
            </c:strRef>
          </c:tx>
          <c:spPr>
            <a:ln w="28575" cap="rnd">
              <a:solidFill>
                <a:schemeClr val="accent2"/>
              </a:solidFill>
              <a:round/>
            </a:ln>
            <a:effectLst/>
          </c:spPr>
          <c:marker>
            <c:symbol val="circle"/>
            <c:size val="13"/>
            <c:spPr>
              <a:solidFill>
                <a:schemeClr val="accent2"/>
              </a:solidFill>
              <a:ln w="9525">
                <a:solidFill>
                  <a:schemeClr val="accent2"/>
                </a:solidFill>
              </a:ln>
              <a:effectLst/>
            </c:spPr>
          </c:marker>
          <c:dLbls>
            <c:dLbl>
              <c:idx val="2"/>
              <c:layout>
                <c:manualLayout>
                  <c:x val="-2.6428312915212141E-2"/>
                  <c:y val="4.77430948090735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82A-4C40-BFDF-F52BE4DB1E97}"/>
                </c:ext>
              </c:extLst>
            </c:dLbl>
            <c:dLbl>
              <c:idx val="3"/>
              <c:layout>
                <c:manualLayout>
                  <c:x val="-2.6428312915212141E-2"/>
                  <c:y val="-3.7711549379211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82A-4C40-BFDF-F52BE4DB1E97}"/>
                </c:ext>
              </c:extLst>
            </c:dLbl>
            <c:dLbl>
              <c:idx val="4"/>
              <c:layout>
                <c:manualLayout>
                  <c:x val="-2.6428312915212224E-2"/>
                  <c:y val="-5.275857132278530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82A-4C40-BFDF-F52BE4DB1E97}"/>
                </c:ext>
              </c:extLst>
            </c:dLbl>
            <c:dLbl>
              <c:idx val="5"/>
              <c:layout>
                <c:manualLayout>
                  <c:x val="-2.8680882152228807E-2"/>
                  <c:y val="-4.27272233604028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82A-4C40-BFDF-F52BE4DB1E97}"/>
                </c:ext>
              </c:extLst>
            </c:dLbl>
            <c:dLbl>
              <c:idx val="6"/>
              <c:layout>
                <c:manualLayout>
                  <c:x val="-2.8590779382748139E-2"/>
                  <c:y val="-4.50468738429639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82A-4C40-BFDF-F52BE4DB1E97}"/>
                </c:ext>
              </c:extLst>
            </c:dLbl>
            <c:numFmt formatCode="0.0%" sourceLinked="0"/>
            <c:spPr>
              <a:solidFill>
                <a:srgbClr val="FFFFFF">
                  <a:alpha val="82000"/>
                </a:srgbClr>
              </a:solid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3">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Overview!$B$60:$H$60</c:f>
              <c:numCache>
                <c:formatCode>0.00%</c:formatCode>
                <c:ptCount val="7"/>
                <c:pt idx="1">
                  <c:v>0.10797895148669048</c:v>
                </c:pt>
                <c:pt idx="2">
                  <c:v>4.6472979599306435E-2</c:v>
                </c:pt>
                <c:pt idx="3">
                  <c:v>6.8326775570544326E-2</c:v>
                </c:pt>
                <c:pt idx="4">
                  <c:v>7.7879842281948761E-2</c:v>
                </c:pt>
                <c:pt idx="5">
                  <c:v>7.7198237399804373E-2</c:v>
                </c:pt>
                <c:pt idx="6">
                  <c:v>7.4324855161747999E-2</c:v>
                </c:pt>
              </c:numCache>
            </c:numRef>
          </c:val>
          <c:smooth val="0"/>
          <c:extLst>
            <c:ext xmlns:c16="http://schemas.microsoft.com/office/drawing/2014/chart" uri="{C3380CC4-5D6E-409C-BE32-E72D297353CC}">
              <c16:uniqueId val="{00000005-0F95-4667-8E4B-571D7860808A}"/>
            </c:ext>
          </c:extLst>
        </c:ser>
        <c:dLbls>
          <c:showLegendKey val="0"/>
          <c:showVal val="0"/>
          <c:showCatName val="0"/>
          <c:showSerName val="0"/>
          <c:showPercent val="0"/>
          <c:showBubbleSize val="0"/>
        </c:dLbls>
        <c:marker val="1"/>
        <c:smooth val="0"/>
        <c:axId val="4175968"/>
        <c:axId val="2032661584"/>
      </c:lineChart>
      <c:catAx>
        <c:axId val="54694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05668160"/>
        <c:crosses val="autoZero"/>
        <c:auto val="1"/>
        <c:lblAlgn val="ctr"/>
        <c:lblOffset val="100"/>
        <c:noMultiLvlLbl val="0"/>
      </c:catAx>
      <c:valAx>
        <c:axId val="6056681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48720"/>
        <c:crosses val="autoZero"/>
        <c:crossBetween val="between"/>
      </c:valAx>
      <c:valAx>
        <c:axId val="2032661584"/>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4175968"/>
        <c:crosses val="max"/>
        <c:crossBetween val="between"/>
      </c:valAx>
      <c:catAx>
        <c:axId val="4175968"/>
        <c:scaling>
          <c:orientation val="minMax"/>
        </c:scaling>
        <c:delete val="1"/>
        <c:axPos val="b"/>
        <c:majorTickMark val="out"/>
        <c:minorTickMark val="none"/>
        <c:tickLblPos val="nextTo"/>
        <c:crossAx val="2032661584"/>
        <c:crosses val="autoZero"/>
        <c:auto val="1"/>
        <c:lblAlgn val="ctr"/>
        <c:lblOffset val="100"/>
        <c:noMultiLvlLbl val="0"/>
      </c:catAx>
      <c:spPr>
        <a:noFill/>
        <a:ln>
          <a:noFill/>
        </a:ln>
        <a:effectLst/>
      </c:spPr>
    </c:plotArea>
    <c:legend>
      <c:legendPos val="r"/>
      <c:layout>
        <c:manualLayout>
          <c:xMode val="edge"/>
          <c:yMode val="edge"/>
          <c:x val="6.0511725199323553E-2"/>
          <c:y val="1.9306395477994699E-3"/>
          <c:w val="0.19234733056799425"/>
          <c:h val="0.100945375558462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0180750057666663"/>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4147206196064261E-2"/>
          <c:y val="8.4443489393230334E-2"/>
          <c:w val="0.93829173192978732"/>
          <c:h val="0.85386060651493723"/>
        </c:manualLayout>
      </c:layout>
      <c:bubbleChart>
        <c:varyColors val="1"/>
        <c:ser>
          <c:idx val="0"/>
          <c:order val="0"/>
          <c:tx>
            <c:strRef>
              <c:f>Devices!$J$37</c:f>
              <c:strCache>
                <c:ptCount val="1"/>
                <c:pt idx="0">
                  <c:v>Retail - Devices and Telecom Spending, CAGR and Growth Share </c:v>
                </c:pt>
              </c:strCache>
            </c:strRef>
          </c:tx>
          <c:spPr>
            <a:ln w="25400">
              <a:noFill/>
            </a:ln>
          </c:spPr>
          <c:invertIfNegative val="0"/>
          <c:dPt>
            <c:idx val="0"/>
            <c:invertIfNegative val="0"/>
            <c:bubble3D val="0"/>
            <c:spPr>
              <a:solidFill>
                <a:schemeClr val="accent1"/>
              </a:solidFill>
              <a:ln w="25400">
                <a:noFill/>
              </a:ln>
              <a:effectLst/>
            </c:spPr>
            <c:extLst>
              <c:ext xmlns:c16="http://schemas.microsoft.com/office/drawing/2014/chart" uri="{C3380CC4-5D6E-409C-BE32-E72D297353CC}">
                <c16:uniqueId val="{00000001-B465-4603-AFF7-3CD694633FE6}"/>
              </c:ext>
            </c:extLst>
          </c:dPt>
          <c:dPt>
            <c:idx val="1"/>
            <c:invertIfNegative val="0"/>
            <c:bubble3D val="0"/>
            <c:spPr>
              <a:solidFill>
                <a:schemeClr val="accent5"/>
              </a:solidFill>
              <a:ln w="25400">
                <a:noFill/>
              </a:ln>
              <a:effectLst/>
            </c:spPr>
            <c:extLst>
              <c:ext xmlns:c16="http://schemas.microsoft.com/office/drawing/2014/chart" uri="{C3380CC4-5D6E-409C-BE32-E72D297353CC}">
                <c16:uniqueId val="{00000003-B465-4603-AFF7-3CD694633FE6}"/>
              </c:ext>
            </c:extLst>
          </c:dPt>
          <c:dPt>
            <c:idx val="2"/>
            <c:invertIfNegative val="0"/>
            <c:bubble3D val="0"/>
            <c:spPr>
              <a:solidFill>
                <a:schemeClr val="accent2">
                  <a:lumMod val="75000"/>
                </a:schemeClr>
              </a:solidFill>
              <a:ln w="25400">
                <a:solidFill>
                  <a:schemeClr val="bg1">
                    <a:lumMod val="50000"/>
                  </a:schemeClr>
                </a:solidFill>
              </a:ln>
              <a:effectLst/>
            </c:spPr>
            <c:extLst>
              <c:ext xmlns:c16="http://schemas.microsoft.com/office/drawing/2014/chart" uri="{C3380CC4-5D6E-409C-BE32-E72D297353CC}">
                <c16:uniqueId val="{00000005-B465-4603-AFF7-3CD694633FE6}"/>
              </c:ext>
            </c:extLst>
          </c:dPt>
          <c:dPt>
            <c:idx val="3"/>
            <c:invertIfNegative val="0"/>
            <c:bubble3D val="0"/>
            <c:spPr>
              <a:solidFill>
                <a:schemeClr val="accent2"/>
              </a:solidFill>
              <a:ln w="25400">
                <a:noFill/>
              </a:ln>
              <a:effectLst/>
            </c:spPr>
            <c:extLst>
              <c:ext xmlns:c16="http://schemas.microsoft.com/office/drawing/2014/chart" uri="{C3380CC4-5D6E-409C-BE32-E72D297353CC}">
                <c16:uniqueId val="{00000007-B465-4603-AFF7-3CD694633FE6}"/>
              </c:ext>
            </c:extLst>
          </c:dPt>
          <c:dPt>
            <c:idx val="4"/>
            <c:invertIfNegative val="0"/>
            <c:bubble3D val="0"/>
            <c:spPr>
              <a:solidFill>
                <a:schemeClr val="bg1">
                  <a:lumMod val="50000"/>
                </a:schemeClr>
              </a:solidFill>
              <a:ln w="25400">
                <a:solidFill>
                  <a:schemeClr val="bg1">
                    <a:lumMod val="50000"/>
                  </a:schemeClr>
                </a:solidFill>
              </a:ln>
              <a:effectLst/>
            </c:spPr>
            <c:extLst>
              <c:ext xmlns:c16="http://schemas.microsoft.com/office/drawing/2014/chart" uri="{C3380CC4-5D6E-409C-BE32-E72D297353CC}">
                <c16:uniqueId val="{00000009-B465-4603-AFF7-3CD694633FE6}"/>
              </c:ext>
            </c:extLst>
          </c:dPt>
          <c:dPt>
            <c:idx val="5"/>
            <c:invertIfNegative val="0"/>
            <c:bubble3D val="0"/>
            <c:spPr>
              <a:solidFill>
                <a:schemeClr val="bg2">
                  <a:lumMod val="65000"/>
                </a:schemeClr>
              </a:solidFill>
              <a:ln w="25400">
                <a:solidFill>
                  <a:schemeClr val="bg1">
                    <a:lumMod val="50000"/>
                  </a:schemeClr>
                </a:solidFill>
              </a:ln>
              <a:effectLst/>
            </c:spPr>
            <c:extLst>
              <c:ext xmlns:c16="http://schemas.microsoft.com/office/drawing/2014/chart" uri="{C3380CC4-5D6E-409C-BE32-E72D297353CC}">
                <c16:uniqueId val="{0000000B-B465-4603-AFF7-3CD694633FE6}"/>
              </c:ext>
            </c:extLst>
          </c:dPt>
          <c:dPt>
            <c:idx val="6"/>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D-B465-4603-AFF7-3CD694633FE6}"/>
              </c:ext>
            </c:extLst>
          </c:dPt>
          <c:dLbls>
            <c:dLbl>
              <c:idx val="0"/>
              <c:layout>
                <c:manualLayout>
                  <c:x val="-0.10104586612307029"/>
                  <c:y val="0.11964021425221524"/>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3402A6C9-A089-426B-BF3A-7FD7C5A92690}"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652377573527095"/>
                      <c:h val="0.11053439636659837"/>
                    </c:manualLayout>
                  </c15:layout>
                  <c15:dlblFieldTable/>
                  <c15:showDataLabelsRange val="1"/>
                </c:ext>
                <c:ext xmlns:c16="http://schemas.microsoft.com/office/drawing/2014/chart" uri="{C3380CC4-5D6E-409C-BE32-E72D297353CC}">
                  <c16:uniqueId val="{00000001-B465-4603-AFF7-3CD694633FE6}"/>
                </c:ext>
              </c:extLst>
            </c:dLbl>
            <c:dLbl>
              <c:idx val="1"/>
              <c:layout>
                <c:manualLayout>
                  <c:x val="4.0459336114635558E-3"/>
                  <c:y val="5.9610495396539157E-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FF22614-B84D-4F25-90B8-F2F91E4E0BF7}"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065035502238779"/>
                      <c:h val="0.11239747856775312"/>
                    </c:manualLayout>
                  </c15:layout>
                  <c15:dlblFieldTable/>
                  <c15:showDataLabelsRange val="1"/>
                </c:ext>
                <c:ext xmlns:c16="http://schemas.microsoft.com/office/drawing/2014/chart" uri="{C3380CC4-5D6E-409C-BE32-E72D297353CC}">
                  <c16:uniqueId val="{00000003-B465-4603-AFF7-3CD694633FE6}"/>
                </c:ext>
              </c:extLst>
            </c:dLbl>
            <c:dLbl>
              <c:idx val="2"/>
              <c:layout>
                <c:manualLayout>
                  <c:x val="-8.7287013592481755E-2"/>
                  <c:y val="8.6520573643028162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99D8459F-75BA-4E5E-8E56-DEE3D88573D9}"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201271850254161"/>
                      <c:h val="0.12730116258978599"/>
                    </c:manualLayout>
                  </c15:layout>
                  <c15:dlblFieldTable/>
                  <c15:showDataLabelsRange val="1"/>
                </c:ext>
                <c:ext xmlns:c16="http://schemas.microsoft.com/office/drawing/2014/chart" uri="{C3380CC4-5D6E-409C-BE32-E72D297353CC}">
                  <c16:uniqueId val="{00000005-B465-4603-AFF7-3CD694633FE6}"/>
                </c:ext>
              </c:extLst>
            </c:dLbl>
            <c:dLbl>
              <c:idx val="3"/>
              <c:layout>
                <c:manualLayout>
                  <c:x val="-8.5597586664719255E-2"/>
                  <c:y val="-7.774284797472418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FF6AB05C-A6D8-4C28-A3A3-38C291A54BD4}" type="CELLRANGE">
                      <a:rPr lang="fr-FR"/>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009886866559608"/>
                      <c:h val="8.6978640898236578E-2"/>
                    </c:manualLayout>
                  </c15:layout>
                  <c15:dlblFieldTable/>
                  <c15:showDataLabelsRange val="1"/>
                </c:ext>
                <c:ext xmlns:c16="http://schemas.microsoft.com/office/drawing/2014/chart" uri="{C3380CC4-5D6E-409C-BE32-E72D297353CC}">
                  <c16:uniqueId val="{00000007-B465-4603-AFF7-3CD694633FE6}"/>
                </c:ext>
              </c:extLst>
            </c:dLbl>
            <c:dLbl>
              <c:idx val="4"/>
              <c:layout>
                <c:manualLayout>
                  <c:x val="-0.21512754552517813"/>
                  <c:y val="3.2601880877742948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D697385A-D856-4CBB-B1E5-06B7B5C65AB8}"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815619967169564"/>
                      <c:h val="0.11470828199225462"/>
                    </c:manualLayout>
                  </c15:layout>
                  <c15:dlblFieldTable/>
                  <c15:showDataLabelsRange val="1"/>
                </c:ext>
                <c:ext xmlns:c16="http://schemas.microsoft.com/office/drawing/2014/chart" uri="{C3380CC4-5D6E-409C-BE32-E72D297353CC}">
                  <c16:uniqueId val="{00000009-B465-4603-AFF7-3CD694633FE6}"/>
                </c:ext>
              </c:extLst>
            </c:dLbl>
            <c:dLbl>
              <c:idx val="5"/>
              <c:layout>
                <c:manualLayout>
                  <c:x val="-8.9791932662724047E-2"/>
                  <c:y val="8.6650507244588254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9341A4F-AB6D-4109-8335-D5C0B1A41F6B}" type="CELLRANGE">
                      <a:rPr lang="fr-FR"/>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797569584213852"/>
                      <c:h val="8.004620739022042E-2"/>
                    </c:manualLayout>
                  </c15:layout>
                  <c15:dlblFieldTable/>
                  <c15:showDataLabelsRange val="1"/>
                </c:ext>
                <c:ext xmlns:c16="http://schemas.microsoft.com/office/drawing/2014/chart" uri="{C3380CC4-5D6E-409C-BE32-E72D297353CC}">
                  <c16:uniqueId val="{0000000B-B465-4603-AFF7-3CD694633FE6}"/>
                </c:ext>
              </c:extLst>
            </c:dLbl>
            <c:dLbl>
              <c:idx val="6"/>
              <c:layout>
                <c:manualLayout>
                  <c:x val="-7.9542210531328761E-2"/>
                  <c:y val="0.1653853331029545"/>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C9C048E-D4BC-4D1A-9EF4-3060ED2815DC}" type="CELLRANGE">
                      <a:rPr lang="en-GB">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002851145692227"/>
                      <c:h val="0.10777587171875011"/>
                    </c:manualLayout>
                  </c15:layout>
                  <c15:dlblFieldTable/>
                  <c15:showDataLabelsRange val="1"/>
                </c:ext>
                <c:ext xmlns:c16="http://schemas.microsoft.com/office/drawing/2014/chart" uri="{C3380CC4-5D6E-409C-BE32-E72D297353CC}">
                  <c16:uniqueId val="{0000000D-B465-4603-AFF7-3CD694633FE6}"/>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Devices!$J$41:$J$47</c:f>
              <c:numCache>
                <c:formatCode>0%</c:formatCode>
                <c:ptCount val="7"/>
                <c:pt idx="0">
                  <c:v>-0.16446824921992262</c:v>
                </c:pt>
                <c:pt idx="1">
                  <c:v>0.15286096997400792</c:v>
                </c:pt>
                <c:pt idx="2">
                  <c:v>9.7526486398390941E-2</c:v>
                </c:pt>
                <c:pt idx="3">
                  <c:v>6.6668347227358302E-2</c:v>
                </c:pt>
                <c:pt idx="4">
                  <c:v>1.8475947180320206E-2</c:v>
                </c:pt>
                <c:pt idx="5">
                  <c:v>-4.2486819675232781E-2</c:v>
                </c:pt>
                <c:pt idx="6">
                  <c:v>2.1429446980820322E-2</c:v>
                </c:pt>
              </c:numCache>
            </c:numRef>
          </c:xVal>
          <c:yVal>
            <c:numRef>
              <c:f>Devices!$K$41:$K$47</c:f>
              <c:numCache>
                <c:formatCode>0.0%</c:formatCode>
                <c:ptCount val="7"/>
                <c:pt idx="0">
                  <c:v>-1.4417230731264441E-2</c:v>
                </c:pt>
                <c:pt idx="1">
                  <c:v>1.840179603364045E-2</c:v>
                </c:pt>
                <c:pt idx="2">
                  <c:v>1.1596810189845819E-2</c:v>
                </c:pt>
                <c:pt idx="3">
                  <c:v>1.8842711757457442E-2</c:v>
                </c:pt>
                <c:pt idx="4">
                  <c:v>7.3499517080153343E-3</c:v>
                </c:pt>
                <c:pt idx="5">
                  <c:v>-2.6770447567207589E-2</c:v>
                </c:pt>
                <c:pt idx="6">
                  <c:v>3.5935253284955504E-3</c:v>
                </c:pt>
              </c:numCache>
            </c:numRef>
          </c:yVal>
          <c:bubbleSize>
            <c:numRef>
              <c:f>Devices!$L$41:$L$47</c:f>
              <c:numCache>
                <c:formatCode>_("$"* #,##0_);_("$"* \(#,##0\);_("$"* "-"??_);_(@_)</c:formatCode>
                <c:ptCount val="7"/>
                <c:pt idx="0">
                  <c:v>10206.610688097007</c:v>
                </c:pt>
                <c:pt idx="1">
                  <c:v>7470.5295169980027</c:v>
                </c:pt>
                <c:pt idx="2">
                  <c:v>6804.4225389600042</c:v>
                </c:pt>
                <c:pt idx="3">
                  <c:v>3079.8953660389975</c:v>
                </c:pt>
                <c:pt idx="4">
                  <c:v>2205.854186641001</c:v>
                </c:pt>
                <c:pt idx="5">
                  <c:v>1428.5346834689988</c:v>
                </c:pt>
                <c:pt idx="6">
                  <c:v>31195.846980204009</c:v>
                </c:pt>
              </c:numCache>
            </c:numRef>
          </c:bubbleSize>
          <c:bubble3D val="0"/>
          <c:extLst>
            <c:ext xmlns:c15="http://schemas.microsoft.com/office/drawing/2012/chart" uri="{02D57815-91ED-43cb-92C2-25804820EDAC}">
              <c15:datalabelsRange>
                <c15:f>Devices!$I$41:$I$47</c15:f>
                <c15:dlblRangeCache>
                  <c:ptCount val="7"/>
                  <c:pt idx="0">
                    <c:v>Fixed Network Services_x000d_ 2024:  $10,207 -1.0%</c:v>
                  </c:pt>
                  <c:pt idx="1">
                    <c:v>Mobile Network Services_x000d_ 2024:  $7,471 2.4%</c:v>
                  </c:pt>
                  <c:pt idx="2">
                    <c:v>PCs and Tablets_x000d_ 2024:  $6,804 5.8%</c:v>
                  </c:pt>
                  <c:pt idx="3">
                    <c:v>Mobile Devices_x000d_ 2024:  $3,080 4.3%</c:v>
                  </c:pt>
                  <c:pt idx="4">
                    <c:v>Unified Communications_x000d_ 2024:  $2,206 3.2%</c:v>
                  </c:pt>
                  <c:pt idx="5">
                    <c:v>Printers/Copiers/MFPs_x000d_ 2024:  $1,429 -2.5%</c:v>
                  </c:pt>
                  <c:pt idx="6">
                    <c:v>Devices and Telecom Total_x000d_ 2024:  $31,196 1.9%</c:v>
                  </c:pt>
                </c15:dlblRangeCache>
              </c15:datalabelsRange>
            </c:ext>
            <c:ext xmlns:c16="http://schemas.microsoft.com/office/drawing/2014/chart" uri="{C3380CC4-5D6E-409C-BE32-E72D297353CC}">
              <c16:uniqueId val="{0000000E-B465-4603-AFF7-3CD694633FE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Devices!$Q$40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subvertical!$I$37</c:f>
          <c:strCache>
            <c:ptCount val="1"/>
            <c:pt idx="0">
              <c:v>Retail -  Spending, CAGR and Growth Share - by Subvertical</c:v>
            </c:pt>
          </c:strCache>
        </c:strRef>
      </c:tx>
      <c:layout>
        <c:manualLayout>
          <c:xMode val="edge"/>
          <c:yMode val="edge"/>
          <c:x val="0.24823144492650021"/>
          <c:y val="4.752449830918470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888292874440636E-2"/>
          <c:y val="8.0390393207118702E-2"/>
          <c:w val="0.93575462571310819"/>
          <c:h val="0.86772538314694803"/>
        </c:manualLayout>
      </c:layout>
      <c:bubbleChart>
        <c:varyColors val="1"/>
        <c:ser>
          <c:idx val="0"/>
          <c:order val="0"/>
          <c:tx>
            <c:strRef>
              <c:f>subvertical!$I$32</c:f>
              <c:strCache>
                <c:ptCount val="1"/>
                <c:pt idx="0">
                  <c:v> Retail spend</c:v>
                </c:pt>
              </c:strCache>
            </c:strRef>
          </c:tx>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37C4-4BF1-BFCD-19C938F0FCBC}"/>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37C4-4BF1-BFCD-19C938F0FCBC}"/>
              </c:ext>
            </c:extLst>
          </c:dPt>
          <c:dPt>
            <c:idx val="2"/>
            <c:invertIfNegative val="0"/>
            <c:bubble3D val="0"/>
            <c:spPr>
              <a:solidFill>
                <a:schemeClr val="bg1">
                  <a:lumMod val="65000"/>
                </a:schemeClr>
              </a:solidFill>
              <a:ln>
                <a:solidFill>
                  <a:schemeClr val="bg1">
                    <a:lumMod val="50000"/>
                  </a:schemeClr>
                </a:solidFill>
              </a:ln>
              <a:effectLst/>
            </c:spPr>
            <c:extLst>
              <c:ext xmlns:c16="http://schemas.microsoft.com/office/drawing/2014/chart" uri="{C3380CC4-5D6E-409C-BE32-E72D297353CC}">
                <c16:uniqueId val="{00000005-37C4-4BF1-BFCD-19C938F0FCBC}"/>
              </c:ext>
            </c:extLst>
          </c:dPt>
          <c:dPt>
            <c:idx val="3"/>
            <c:invertIfNegative val="0"/>
            <c:bubble3D val="0"/>
            <c:spPr>
              <a:solidFill>
                <a:schemeClr val="bg1">
                  <a:lumMod val="75000"/>
                </a:schemeClr>
              </a:solidFill>
              <a:ln>
                <a:solidFill>
                  <a:schemeClr val="bg1">
                    <a:lumMod val="50000"/>
                  </a:schemeClr>
                </a:solidFill>
              </a:ln>
              <a:effectLst/>
            </c:spPr>
            <c:extLst>
              <c:ext xmlns:c16="http://schemas.microsoft.com/office/drawing/2014/chart" uri="{C3380CC4-5D6E-409C-BE32-E72D297353CC}">
                <c16:uniqueId val="{00000007-37C4-4BF1-BFCD-19C938F0FCBC}"/>
              </c:ext>
            </c:extLst>
          </c:dPt>
          <c:dPt>
            <c:idx val="4"/>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09-37C4-4BF1-BFCD-19C938F0FCBC}"/>
              </c:ext>
            </c:extLst>
          </c:dPt>
          <c:dPt>
            <c:idx val="5"/>
            <c:invertIfNegative val="0"/>
            <c:bubble3D val="0"/>
            <c:spPr>
              <a:solidFill>
                <a:schemeClr val="bg1">
                  <a:lumMod val="95000"/>
                </a:schemeClr>
              </a:solidFill>
              <a:ln>
                <a:solidFill>
                  <a:schemeClr val="bg1">
                    <a:lumMod val="50000"/>
                  </a:schemeClr>
                </a:solidFill>
              </a:ln>
              <a:effectLst/>
            </c:spPr>
            <c:extLst>
              <c:ext xmlns:c16="http://schemas.microsoft.com/office/drawing/2014/chart" uri="{C3380CC4-5D6E-409C-BE32-E72D297353CC}">
                <c16:uniqueId val="{0000000B-37C4-4BF1-BFCD-19C938F0FCBC}"/>
              </c:ext>
            </c:extLst>
          </c:dPt>
          <c:dPt>
            <c:idx val="6"/>
            <c:invertIfNegative val="0"/>
            <c:bubble3D val="0"/>
            <c:spPr>
              <a:solidFill>
                <a:schemeClr val="accent1">
                  <a:lumMod val="60000"/>
                  <a:alpha val="75000"/>
                </a:schemeClr>
              </a:solidFill>
              <a:ln>
                <a:noFill/>
              </a:ln>
              <a:effectLst/>
            </c:spPr>
            <c:extLst>
              <c:ext xmlns:c16="http://schemas.microsoft.com/office/drawing/2014/chart" uri="{C3380CC4-5D6E-409C-BE32-E72D297353CC}">
                <c16:uniqueId val="{0000000D-37C4-4BF1-BFCD-19C938F0FCBC}"/>
              </c:ext>
            </c:extLst>
          </c:dPt>
          <c:dPt>
            <c:idx val="7"/>
            <c:invertIfNegative val="0"/>
            <c:bubble3D val="0"/>
            <c:spPr>
              <a:solidFill>
                <a:schemeClr val="accent2">
                  <a:lumMod val="60000"/>
                  <a:alpha val="75000"/>
                </a:schemeClr>
              </a:solidFill>
              <a:ln>
                <a:noFill/>
              </a:ln>
              <a:effectLst/>
            </c:spPr>
            <c:extLst>
              <c:ext xmlns:c16="http://schemas.microsoft.com/office/drawing/2014/chart" uri="{C3380CC4-5D6E-409C-BE32-E72D297353CC}">
                <c16:uniqueId val="{0000000F-37C4-4BF1-BFCD-19C938F0FCBC}"/>
              </c:ext>
            </c:extLst>
          </c:dPt>
          <c:dPt>
            <c:idx val="8"/>
            <c:invertIfNegative val="0"/>
            <c:bubble3D val="0"/>
            <c:spPr>
              <a:solidFill>
                <a:schemeClr val="accent3">
                  <a:lumMod val="60000"/>
                  <a:alpha val="75000"/>
                </a:schemeClr>
              </a:solidFill>
              <a:ln>
                <a:noFill/>
              </a:ln>
              <a:effectLst/>
            </c:spPr>
            <c:extLst>
              <c:ext xmlns:c16="http://schemas.microsoft.com/office/drawing/2014/chart" uri="{C3380CC4-5D6E-409C-BE32-E72D297353CC}">
                <c16:uniqueId val="{00000011-37C4-4BF1-BFCD-19C938F0FCBC}"/>
              </c:ext>
            </c:extLst>
          </c:dPt>
          <c:dPt>
            <c:idx val="9"/>
            <c:invertIfNegative val="0"/>
            <c:bubble3D val="0"/>
            <c:spPr>
              <a:solidFill>
                <a:schemeClr val="accent4">
                  <a:lumMod val="60000"/>
                  <a:alpha val="75000"/>
                </a:schemeClr>
              </a:solidFill>
              <a:ln>
                <a:noFill/>
              </a:ln>
              <a:effectLst/>
            </c:spPr>
            <c:extLst>
              <c:ext xmlns:c16="http://schemas.microsoft.com/office/drawing/2014/chart" uri="{C3380CC4-5D6E-409C-BE32-E72D297353CC}">
                <c16:uniqueId val="{00000013-37C4-4BF1-BFCD-19C938F0FCBC}"/>
              </c:ext>
            </c:extLst>
          </c:dPt>
          <c:dPt>
            <c:idx val="10"/>
            <c:invertIfNegative val="0"/>
            <c:bubble3D val="0"/>
            <c:spPr>
              <a:solidFill>
                <a:schemeClr val="accent5">
                  <a:lumMod val="60000"/>
                  <a:alpha val="75000"/>
                </a:schemeClr>
              </a:solidFill>
              <a:ln>
                <a:noFill/>
              </a:ln>
              <a:effectLst/>
            </c:spPr>
            <c:extLst>
              <c:ext xmlns:c16="http://schemas.microsoft.com/office/drawing/2014/chart" uri="{C3380CC4-5D6E-409C-BE32-E72D297353CC}">
                <c16:uniqueId val="{00000015-37C4-4BF1-BFCD-19C938F0FCBC}"/>
              </c:ext>
            </c:extLst>
          </c:dPt>
          <c:dPt>
            <c:idx val="11"/>
            <c:invertIfNegative val="0"/>
            <c:bubble3D val="0"/>
            <c:spPr>
              <a:solidFill>
                <a:schemeClr val="accent6">
                  <a:lumMod val="60000"/>
                  <a:alpha val="75000"/>
                </a:schemeClr>
              </a:solidFill>
              <a:ln>
                <a:noFill/>
              </a:ln>
              <a:effectLst/>
            </c:spPr>
            <c:extLst>
              <c:ext xmlns:c16="http://schemas.microsoft.com/office/drawing/2014/chart" uri="{C3380CC4-5D6E-409C-BE32-E72D297353CC}">
                <c16:uniqueId val="{00000017-37C4-4BF1-BFCD-19C938F0FCBC}"/>
              </c:ext>
            </c:extLst>
          </c:dPt>
          <c:dPt>
            <c:idx val="12"/>
            <c:invertIfNegative val="0"/>
            <c:bubble3D val="0"/>
            <c:spPr>
              <a:solidFill>
                <a:schemeClr val="accent1">
                  <a:lumMod val="80000"/>
                  <a:lumOff val="20000"/>
                  <a:alpha val="75000"/>
                </a:schemeClr>
              </a:solidFill>
              <a:ln>
                <a:noFill/>
              </a:ln>
              <a:effectLst/>
            </c:spPr>
            <c:extLst>
              <c:ext xmlns:c16="http://schemas.microsoft.com/office/drawing/2014/chart" uri="{C3380CC4-5D6E-409C-BE32-E72D297353CC}">
                <c16:uniqueId val="{00000019-37C4-4BF1-BFCD-19C938F0FCBC}"/>
              </c:ext>
            </c:extLst>
          </c:dPt>
          <c:dPt>
            <c:idx val="13"/>
            <c:invertIfNegative val="0"/>
            <c:bubble3D val="0"/>
            <c:spPr>
              <a:solidFill>
                <a:schemeClr val="accent2">
                  <a:lumMod val="80000"/>
                  <a:lumOff val="20000"/>
                  <a:alpha val="75000"/>
                </a:schemeClr>
              </a:solidFill>
              <a:ln>
                <a:noFill/>
              </a:ln>
              <a:effectLst/>
            </c:spPr>
            <c:extLst>
              <c:ext xmlns:c16="http://schemas.microsoft.com/office/drawing/2014/chart" uri="{C3380CC4-5D6E-409C-BE32-E72D297353CC}">
                <c16:uniqueId val="{0000001B-37C4-4BF1-BFCD-19C938F0FCBC}"/>
              </c:ext>
            </c:extLst>
          </c:dPt>
          <c:dPt>
            <c:idx val="14"/>
            <c:invertIfNegative val="0"/>
            <c:bubble3D val="0"/>
            <c:spPr>
              <a:solidFill>
                <a:schemeClr val="accent3">
                  <a:lumMod val="80000"/>
                  <a:lumOff val="20000"/>
                  <a:alpha val="75000"/>
                </a:schemeClr>
              </a:solidFill>
              <a:ln>
                <a:noFill/>
              </a:ln>
              <a:effectLst/>
            </c:spPr>
            <c:extLst>
              <c:ext xmlns:c16="http://schemas.microsoft.com/office/drawing/2014/chart" uri="{C3380CC4-5D6E-409C-BE32-E72D297353CC}">
                <c16:uniqueId val="{0000001D-37C4-4BF1-BFCD-19C938F0FCBC}"/>
              </c:ext>
            </c:extLst>
          </c:dPt>
          <c:dPt>
            <c:idx val="15"/>
            <c:invertIfNegative val="0"/>
            <c:bubble3D val="0"/>
            <c:spPr>
              <a:solidFill>
                <a:schemeClr val="accent4">
                  <a:lumMod val="80000"/>
                  <a:lumOff val="20000"/>
                  <a:alpha val="75000"/>
                </a:schemeClr>
              </a:solidFill>
              <a:ln>
                <a:noFill/>
              </a:ln>
              <a:effectLst/>
            </c:spPr>
            <c:extLst>
              <c:ext xmlns:c16="http://schemas.microsoft.com/office/drawing/2014/chart" uri="{C3380CC4-5D6E-409C-BE32-E72D297353CC}">
                <c16:uniqueId val="{0000001F-37C4-4BF1-BFCD-19C938F0FCBC}"/>
              </c:ext>
            </c:extLst>
          </c:dPt>
          <c:dPt>
            <c:idx val="16"/>
            <c:invertIfNegative val="0"/>
            <c:bubble3D val="0"/>
            <c:spPr>
              <a:solidFill>
                <a:schemeClr val="accent5">
                  <a:lumMod val="80000"/>
                  <a:lumOff val="20000"/>
                  <a:alpha val="75000"/>
                </a:schemeClr>
              </a:solidFill>
              <a:ln>
                <a:noFill/>
              </a:ln>
              <a:effectLst/>
            </c:spPr>
            <c:extLst>
              <c:ext xmlns:c16="http://schemas.microsoft.com/office/drawing/2014/chart" uri="{C3380CC4-5D6E-409C-BE32-E72D297353CC}">
                <c16:uniqueId val="{00000021-37C4-4BF1-BFCD-19C938F0FCBC}"/>
              </c:ext>
            </c:extLst>
          </c:dPt>
          <c:dPt>
            <c:idx val="17"/>
            <c:invertIfNegative val="0"/>
            <c:bubble3D val="0"/>
            <c:spPr>
              <a:solidFill>
                <a:schemeClr val="accent6">
                  <a:lumMod val="80000"/>
                  <a:lumOff val="20000"/>
                  <a:alpha val="75000"/>
                </a:schemeClr>
              </a:solidFill>
              <a:ln>
                <a:noFill/>
              </a:ln>
              <a:effectLst/>
            </c:spPr>
            <c:extLst>
              <c:ext xmlns:c16="http://schemas.microsoft.com/office/drawing/2014/chart" uri="{C3380CC4-5D6E-409C-BE32-E72D297353CC}">
                <c16:uniqueId val="{00000023-37C4-4BF1-BFCD-19C938F0FCBC}"/>
              </c:ext>
            </c:extLst>
          </c:dPt>
          <c:dPt>
            <c:idx val="18"/>
            <c:invertIfNegative val="0"/>
            <c:bubble3D val="0"/>
            <c:spPr>
              <a:solidFill>
                <a:schemeClr val="accent1">
                  <a:lumMod val="80000"/>
                  <a:alpha val="75000"/>
                </a:schemeClr>
              </a:solidFill>
              <a:ln>
                <a:noFill/>
              </a:ln>
              <a:effectLst/>
            </c:spPr>
            <c:extLst>
              <c:ext xmlns:c16="http://schemas.microsoft.com/office/drawing/2014/chart" uri="{C3380CC4-5D6E-409C-BE32-E72D297353CC}">
                <c16:uniqueId val="{00000025-37C4-4BF1-BFCD-19C938F0FCBC}"/>
              </c:ext>
            </c:extLst>
          </c:dPt>
          <c:dPt>
            <c:idx val="19"/>
            <c:invertIfNegative val="0"/>
            <c:bubble3D val="0"/>
            <c:spPr>
              <a:solidFill>
                <a:schemeClr val="accent2">
                  <a:lumMod val="80000"/>
                  <a:alpha val="75000"/>
                </a:schemeClr>
              </a:solidFill>
              <a:ln>
                <a:noFill/>
              </a:ln>
              <a:effectLst/>
            </c:spPr>
            <c:extLst>
              <c:ext xmlns:c16="http://schemas.microsoft.com/office/drawing/2014/chart" uri="{C3380CC4-5D6E-409C-BE32-E72D297353CC}">
                <c16:uniqueId val="{00000027-37C4-4BF1-BFCD-19C938F0FCBC}"/>
              </c:ext>
            </c:extLst>
          </c:dPt>
          <c:dPt>
            <c:idx val="20"/>
            <c:invertIfNegative val="0"/>
            <c:bubble3D val="0"/>
            <c:spPr>
              <a:solidFill>
                <a:schemeClr val="accent3">
                  <a:lumMod val="80000"/>
                  <a:alpha val="75000"/>
                </a:schemeClr>
              </a:solidFill>
              <a:ln>
                <a:noFill/>
              </a:ln>
              <a:effectLst/>
            </c:spPr>
            <c:extLst>
              <c:ext xmlns:c16="http://schemas.microsoft.com/office/drawing/2014/chart" uri="{C3380CC4-5D6E-409C-BE32-E72D297353CC}">
                <c16:uniqueId val="{00000029-37C4-4BF1-BFCD-19C938F0FCBC}"/>
              </c:ext>
            </c:extLst>
          </c:dPt>
          <c:dPt>
            <c:idx val="21"/>
            <c:invertIfNegative val="0"/>
            <c:bubble3D val="0"/>
            <c:spPr>
              <a:solidFill>
                <a:schemeClr val="accent4">
                  <a:lumMod val="80000"/>
                  <a:alpha val="75000"/>
                </a:schemeClr>
              </a:solidFill>
              <a:ln>
                <a:noFill/>
              </a:ln>
              <a:effectLst/>
            </c:spPr>
            <c:extLst>
              <c:ext xmlns:c16="http://schemas.microsoft.com/office/drawing/2014/chart" uri="{C3380CC4-5D6E-409C-BE32-E72D297353CC}">
                <c16:uniqueId val="{0000002B-37C4-4BF1-BFCD-19C938F0FCBC}"/>
              </c:ext>
            </c:extLst>
          </c:dPt>
          <c:dPt>
            <c:idx val="22"/>
            <c:invertIfNegative val="0"/>
            <c:bubble3D val="0"/>
            <c:spPr>
              <a:solidFill>
                <a:schemeClr val="accent5">
                  <a:lumMod val="80000"/>
                  <a:alpha val="75000"/>
                </a:schemeClr>
              </a:solidFill>
              <a:ln>
                <a:noFill/>
              </a:ln>
              <a:effectLst/>
            </c:spPr>
            <c:extLst>
              <c:ext xmlns:c16="http://schemas.microsoft.com/office/drawing/2014/chart" uri="{C3380CC4-5D6E-409C-BE32-E72D297353CC}">
                <c16:uniqueId val="{0000002D-37C4-4BF1-BFCD-19C938F0FCBC}"/>
              </c:ext>
            </c:extLst>
          </c:dPt>
          <c:dPt>
            <c:idx val="23"/>
            <c:invertIfNegative val="0"/>
            <c:bubble3D val="0"/>
            <c:spPr>
              <a:solidFill>
                <a:schemeClr val="accent6">
                  <a:lumMod val="80000"/>
                  <a:alpha val="75000"/>
                </a:schemeClr>
              </a:solidFill>
              <a:ln>
                <a:noFill/>
              </a:ln>
              <a:effectLst/>
            </c:spPr>
            <c:extLst>
              <c:ext xmlns:c16="http://schemas.microsoft.com/office/drawing/2014/chart" uri="{C3380CC4-5D6E-409C-BE32-E72D297353CC}">
                <c16:uniqueId val="{0000002F-37C4-4BF1-BFCD-19C938F0FCBC}"/>
              </c:ext>
            </c:extLst>
          </c:dPt>
          <c:dPt>
            <c:idx val="24"/>
            <c:invertIfNegative val="0"/>
            <c:bubble3D val="0"/>
            <c:spPr>
              <a:solidFill>
                <a:schemeClr val="accent1">
                  <a:lumMod val="60000"/>
                  <a:lumOff val="40000"/>
                  <a:alpha val="75000"/>
                </a:schemeClr>
              </a:solidFill>
              <a:ln>
                <a:noFill/>
              </a:ln>
              <a:effectLst/>
            </c:spPr>
            <c:extLst>
              <c:ext xmlns:c16="http://schemas.microsoft.com/office/drawing/2014/chart" uri="{C3380CC4-5D6E-409C-BE32-E72D297353CC}">
                <c16:uniqueId val="{00000031-37C4-4BF1-BFCD-19C938F0FCBC}"/>
              </c:ext>
            </c:extLst>
          </c:dPt>
          <c:dPt>
            <c:idx val="25"/>
            <c:invertIfNegative val="0"/>
            <c:bubble3D val="0"/>
            <c:spPr>
              <a:solidFill>
                <a:schemeClr val="accent2">
                  <a:lumMod val="60000"/>
                  <a:lumOff val="40000"/>
                  <a:alpha val="75000"/>
                </a:schemeClr>
              </a:solidFill>
              <a:ln>
                <a:noFill/>
              </a:ln>
              <a:effectLst/>
            </c:spPr>
            <c:extLst>
              <c:ext xmlns:c16="http://schemas.microsoft.com/office/drawing/2014/chart" uri="{C3380CC4-5D6E-409C-BE32-E72D297353CC}">
                <c16:uniqueId val="{00000033-37C4-4BF1-BFCD-19C938F0FCBC}"/>
              </c:ext>
            </c:extLst>
          </c:dPt>
          <c:dPt>
            <c:idx val="26"/>
            <c:invertIfNegative val="0"/>
            <c:bubble3D val="0"/>
            <c:spPr>
              <a:solidFill>
                <a:schemeClr val="accent3">
                  <a:lumMod val="60000"/>
                  <a:lumOff val="40000"/>
                  <a:alpha val="75000"/>
                </a:schemeClr>
              </a:solidFill>
              <a:ln>
                <a:noFill/>
              </a:ln>
              <a:effectLst/>
            </c:spPr>
            <c:extLst>
              <c:ext xmlns:c16="http://schemas.microsoft.com/office/drawing/2014/chart" uri="{C3380CC4-5D6E-409C-BE32-E72D297353CC}">
                <c16:uniqueId val="{00000035-37C4-4BF1-BFCD-19C938F0FCBC}"/>
              </c:ext>
            </c:extLst>
          </c:dPt>
          <c:dPt>
            <c:idx val="27"/>
            <c:invertIfNegative val="0"/>
            <c:bubble3D val="0"/>
            <c:spPr>
              <a:solidFill>
                <a:schemeClr val="accent4">
                  <a:lumMod val="60000"/>
                  <a:lumOff val="40000"/>
                  <a:alpha val="75000"/>
                </a:schemeClr>
              </a:solidFill>
              <a:ln>
                <a:noFill/>
              </a:ln>
              <a:effectLst/>
            </c:spPr>
            <c:extLst>
              <c:ext xmlns:c16="http://schemas.microsoft.com/office/drawing/2014/chart" uri="{C3380CC4-5D6E-409C-BE32-E72D297353CC}">
                <c16:uniqueId val="{00000037-37C4-4BF1-BFCD-19C938F0FCBC}"/>
              </c:ext>
            </c:extLst>
          </c:dPt>
          <c:dPt>
            <c:idx val="28"/>
            <c:invertIfNegative val="0"/>
            <c:bubble3D val="0"/>
            <c:spPr>
              <a:solidFill>
                <a:schemeClr val="accent5">
                  <a:lumMod val="60000"/>
                  <a:lumOff val="40000"/>
                  <a:alpha val="75000"/>
                </a:schemeClr>
              </a:solidFill>
              <a:ln>
                <a:noFill/>
              </a:ln>
              <a:effectLst/>
            </c:spPr>
            <c:extLst>
              <c:ext xmlns:c16="http://schemas.microsoft.com/office/drawing/2014/chart" uri="{C3380CC4-5D6E-409C-BE32-E72D297353CC}">
                <c16:uniqueId val="{00000039-37C4-4BF1-BFCD-19C938F0FCBC}"/>
              </c:ext>
            </c:extLst>
          </c:dPt>
          <c:dPt>
            <c:idx val="29"/>
            <c:invertIfNegative val="0"/>
            <c:bubble3D val="0"/>
            <c:spPr>
              <a:solidFill>
                <a:schemeClr val="accent6">
                  <a:lumMod val="60000"/>
                  <a:lumOff val="40000"/>
                  <a:alpha val="75000"/>
                </a:schemeClr>
              </a:solidFill>
              <a:ln>
                <a:noFill/>
              </a:ln>
              <a:effectLst/>
            </c:spPr>
            <c:extLst>
              <c:ext xmlns:c16="http://schemas.microsoft.com/office/drawing/2014/chart" uri="{C3380CC4-5D6E-409C-BE32-E72D297353CC}">
                <c16:uniqueId val="{0000003B-37C4-4BF1-BFCD-19C938F0FCBC}"/>
              </c:ext>
            </c:extLst>
          </c:dPt>
          <c:dPt>
            <c:idx val="30"/>
            <c:invertIfNegative val="0"/>
            <c:bubble3D val="0"/>
            <c:spPr>
              <a:solidFill>
                <a:schemeClr val="accent1">
                  <a:lumMod val="50000"/>
                  <a:alpha val="75000"/>
                </a:schemeClr>
              </a:solidFill>
              <a:ln>
                <a:noFill/>
              </a:ln>
              <a:effectLst/>
            </c:spPr>
            <c:extLst>
              <c:ext xmlns:c16="http://schemas.microsoft.com/office/drawing/2014/chart" uri="{C3380CC4-5D6E-409C-BE32-E72D297353CC}">
                <c16:uniqueId val="{0000003D-37C4-4BF1-BFCD-19C938F0FCBC}"/>
              </c:ext>
            </c:extLst>
          </c:dPt>
          <c:dPt>
            <c:idx val="31"/>
            <c:invertIfNegative val="0"/>
            <c:bubble3D val="0"/>
            <c:spPr>
              <a:solidFill>
                <a:schemeClr val="accent2">
                  <a:lumMod val="50000"/>
                  <a:alpha val="75000"/>
                </a:schemeClr>
              </a:solidFill>
              <a:ln>
                <a:noFill/>
              </a:ln>
              <a:effectLst/>
            </c:spPr>
            <c:extLst>
              <c:ext xmlns:c16="http://schemas.microsoft.com/office/drawing/2014/chart" uri="{C3380CC4-5D6E-409C-BE32-E72D297353CC}">
                <c16:uniqueId val="{0000003F-37C4-4BF1-BFCD-19C938F0FCBC}"/>
              </c:ext>
            </c:extLst>
          </c:dPt>
          <c:dPt>
            <c:idx val="32"/>
            <c:invertIfNegative val="0"/>
            <c:bubble3D val="0"/>
            <c:spPr>
              <a:solidFill>
                <a:schemeClr val="accent3">
                  <a:lumMod val="50000"/>
                  <a:alpha val="75000"/>
                </a:schemeClr>
              </a:solidFill>
              <a:ln>
                <a:noFill/>
              </a:ln>
              <a:effectLst/>
            </c:spPr>
            <c:extLst>
              <c:ext xmlns:c16="http://schemas.microsoft.com/office/drawing/2014/chart" uri="{C3380CC4-5D6E-409C-BE32-E72D297353CC}">
                <c16:uniqueId val="{00000041-37C4-4BF1-BFCD-19C938F0FCBC}"/>
              </c:ext>
            </c:extLst>
          </c:dPt>
          <c:dPt>
            <c:idx val="33"/>
            <c:invertIfNegative val="0"/>
            <c:bubble3D val="0"/>
            <c:spPr>
              <a:solidFill>
                <a:schemeClr val="accent4">
                  <a:lumMod val="50000"/>
                  <a:alpha val="75000"/>
                </a:schemeClr>
              </a:solidFill>
              <a:ln>
                <a:noFill/>
              </a:ln>
              <a:effectLst/>
            </c:spPr>
            <c:extLst>
              <c:ext xmlns:c16="http://schemas.microsoft.com/office/drawing/2014/chart" uri="{C3380CC4-5D6E-409C-BE32-E72D297353CC}">
                <c16:uniqueId val="{00000043-37C4-4BF1-BFCD-19C938F0FCBC}"/>
              </c:ext>
            </c:extLst>
          </c:dPt>
          <c:dPt>
            <c:idx val="34"/>
            <c:invertIfNegative val="0"/>
            <c:bubble3D val="0"/>
            <c:spPr>
              <a:solidFill>
                <a:schemeClr val="accent5">
                  <a:lumMod val="50000"/>
                  <a:alpha val="75000"/>
                </a:schemeClr>
              </a:solidFill>
              <a:ln>
                <a:noFill/>
              </a:ln>
              <a:effectLst/>
            </c:spPr>
            <c:extLst>
              <c:ext xmlns:c16="http://schemas.microsoft.com/office/drawing/2014/chart" uri="{C3380CC4-5D6E-409C-BE32-E72D297353CC}">
                <c16:uniqueId val="{00000045-37C4-4BF1-BFCD-19C938F0FCBC}"/>
              </c:ext>
            </c:extLst>
          </c:dPt>
          <c:dLbls>
            <c:dLbl>
              <c:idx val="0"/>
              <c:layout>
                <c:manualLayout>
                  <c:x val="-0.13965929269503333"/>
                  <c:y val="0.1843262162762569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7C57ED93-4B60-4820-84C4-FD1A3A8220BB}" type="CELLRANGE">
                      <a:rPr lang="en-US" dirty="0"/>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289057666038518"/>
                      <c:h val="0.1497255695702614"/>
                    </c:manualLayout>
                  </c15:layout>
                  <c15:dlblFieldTable/>
                  <c15:showDataLabelsRange val="1"/>
                </c:ext>
                <c:ext xmlns:c16="http://schemas.microsoft.com/office/drawing/2014/chart" uri="{C3380CC4-5D6E-409C-BE32-E72D297353CC}">
                  <c16:uniqueId val="{00000001-37C4-4BF1-BFCD-19C938F0FCBC}"/>
                </c:ext>
              </c:extLst>
            </c:dLbl>
            <c:dLbl>
              <c:idx val="1"/>
              <c:layout>
                <c:manualLayout>
                  <c:x val="-9.6274454454779362E-2"/>
                  <c:y val="-0.2077174240367289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E0C139B9-6EEC-4C1B-BEFF-17AEF3552D8C}" type="CELLRANGE">
                      <a:rPr lang="en-GB"/>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370574688056851"/>
                      <c:h val="0.11500288796188878"/>
                    </c:manualLayout>
                  </c15:layout>
                  <c15:dlblFieldTable/>
                  <c15:showDataLabelsRange val="1"/>
                </c:ext>
                <c:ext xmlns:c16="http://schemas.microsoft.com/office/drawing/2014/chart" uri="{C3380CC4-5D6E-409C-BE32-E72D297353CC}">
                  <c16:uniqueId val="{00000003-37C4-4BF1-BFCD-19C938F0FCBC}"/>
                </c:ext>
              </c:extLst>
            </c:dLbl>
            <c:dLbl>
              <c:idx val="2"/>
              <c:layout>
                <c:manualLayout>
                  <c:x val="-0.2035571881657107"/>
                  <c:y val="-0.20816054106089404"/>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644169E8-F9B1-40A0-94B3-8A3FF2823957}"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4590068315813398"/>
                      <c:h val="0.10048073457902401"/>
                    </c:manualLayout>
                  </c15:layout>
                  <c15:dlblFieldTable/>
                  <c15:showDataLabelsRange val="1"/>
                </c:ext>
                <c:ext xmlns:c16="http://schemas.microsoft.com/office/drawing/2014/chart" uri="{C3380CC4-5D6E-409C-BE32-E72D297353CC}">
                  <c16:uniqueId val="{00000005-37C4-4BF1-BFCD-19C938F0FCBC}"/>
                </c:ext>
              </c:extLst>
            </c:dLbl>
            <c:dLbl>
              <c:idx val="3"/>
              <c:layout>
                <c:manualLayout>
                  <c:x val="-1.4113321792019969E-2"/>
                  <c:y val="0.1266670945128723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79CBA791-337B-40A3-8CC6-089ABA87B176}"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3201155408387699"/>
                      <c:h val="0.11326596401155185"/>
                    </c:manualLayout>
                  </c15:layout>
                  <c15:dlblFieldTable/>
                  <c15:showDataLabelsRange val="1"/>
                </c:ext>
                <c:ext xmlns:c16="http://schemas.microsoft.com/office/drawing/2014/chart" uri="{C3380CC4-5D6E-409C-BE32-E72D297353CC}">
                  <c16:uniqueId val="{00000007-37C4-4BF1-BFCD-19C938F0FCBC}"/>
                </c:ext>
              </c:extLst>
            </c:dLbl>
            <c:dLbl>
              <c:idx val="4"/>
              <c:layout>
                <c:manualLayout>
                  <c:x val="-0.17106338916069005"/>
                  <c:y val="0.1192749981487423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48BF503E-860F-4A94-82BD-DB83BDA67447}"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4150338421922715"/>
                      <c:h val="0.10469133364599015"/>
                    </c:manualLayout>
                  </c15:layout>
                  <c15:dlblFieldTable/>
                  <c15:showDataLabelsRange val="1"/>
                </c:ext>
                <c:ext xmlns:c16="http://schemas.microsoft.com/office/drawing/2014/chart" uri="{C3380CC4-5D6E-409C-BE32-E72D297353CC}">
                  <c16:uniqueId val="{00000009-37C4-4BF1-BFCD-19C938F0FCBC}"/>
                </c:ext>
              </c:extLst>
            </c:dLbl>
            <c:dLbl>
              <c:idx val="5"/>
              <c:layout>
                <c:manualLayout>
                  <c:x val="-8.648375981829752E-2"/>
                  <c:y val="-8.7080196480142175E-2"/>
                </c:manualLayout>
              </c:layout>
              <c:tx>
                <c:rich>
                  <a:bodyPr/>
                  <a:lstStyle/>
                  <a:p>
                    <a:fld id="{8780DF52-0B93-46D9-A6E4-E5D0A0FEB8FB}"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37C4-4BF1-BFCD-19C938F0FCBC}"/>
                </c:ext>
              </c:extLst>
            </c:dLbl>
            <c:dLbl>
              <c:idx val="6"/>
              <c:tx>
                <c:rich>
                  <a:bodyPr/>
                  <a:lstStyle/>
                  <a:p>
                    <a:fld id="{C2B0B83B-2360-43E8-9892-A01AE7DCD29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37C4-4BF1-BFCD-19C938F0FCBC}"/>
                </c:ext>
              </c:extLst>
            </c:dLbl>
            <c:dLbl>
              <c:idx val="7"/>
              <c:tx>
                <c:rich>
                  <a:bodyPr/>
                  <a:lstStyle/>
                  <a:p>
                    <a:fld id="{6BB429BB-8389-4DC9-896D-66D82E8D7B5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37C4-4BF1-BFCD-19C938F0FCBC}"/>
                </c:ext>
              </c:extLst>
            </c:dLbl>
            <c:dLbl>
              <c:idx val="8"/>
              <c:tx>
                <c:rich>
                  <a:bodyPr/>
                  <a:lstStyle/>
                  <a:p>
                    <a:fld id="{92C390E5-CC1F-47B2-B2DB-49CC9F2582B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37C4-4BF1-BFCD-19C938F0FCBC}"/>
                </c:ext>
              </c:extLst>
            </c:dLbl>
            <c:dLbl>
              <c:idx val="9"/>
              <c:tx>
                <c:rich>
                  <a:bodyPr/>
                  <a:lstStyle/>
                  <a:p>
                    <a:fld id="{B19809D6-151C-4466-93F5-60AA4C378438}"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37C4-4BF1-BFCD-19C938F0FCBC}"/>
                </c:ext>
              </c:extLst>
            </c:dLbl>
            <c:dLbl>
              <c:idx val="1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CA3A927-360C-4E50-8817-79C416365091}"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2398873449305431"/>
                      <c:h val="0.12938271604938273"/>
                    </c:manualLayout>
                  </c15:layout>
                  <c15:dlblFieldTable/>
                  <c15:showDataLabelsRange val="1"/>
                </c:ext>
                <c:ext xmlns:c16="http://schemas.microsoft.com/office/drawing/2014/chart" uri="{C3380CC4-5D6E-409C-BE32-E72D297353CC}">
                  <c16:uniqueId val="{00000015-37C4-4BF1-BFCD-19C938F0FCBC}"/>
                </c:ext>
              </c:extLst>
            </c:dLbl>
            <c:dLbl>
              <c:idx val="11"/>
              <c:tx>
                <c:rich>
                  <a:bodyPr/>
                  <a:lstStyle/>
                  <a:p>
                    <a:fld id="{7D7D9076-4FAB-4379-B82D-EC484D56D30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37C4-4BF1-BFCD-19C938F0FCBC}"/>
                </c:ext>
              </c:extLst>
            </c:dLbl>
            <c:dLbl>
              <c:idx val="12"/>
              <c:tx>
                <c:rich>
                  <a:bodyPr/>
                  <a:lstStyle/>
                  <a:p>
                    <a:fld id="{1CD0369E-1707-49A0-BBF5-A2E818535AC6}"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37C4-4BF1-BFCD-19C938F0FCBC}"/>
                </c:ext>
              </c:extLst>
            </c:dLbl>
            <c:dLbl>
              <c:idx val="13"/>
              <c:tx>
                <c:rich>
                  <a:bodyPr/>
                  <a:lstStyle/>
                  <a:p>
                    <a:fld id="{9AFCC87D-DE79-4567-9547-812882B0CFB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37C4-4BF1-BFCD-19C938F0FCBC}"/>
                </c:ext>
              </c:extLst>
            </c:dLbl>
            <c:dLbl>
              <c:idx val="14"/>
              <c:tx>
                <c:rich>
                  <a:bodyPr/>
                  <a:lstStyle/>
                  <a:p>
                    <a:fld id="{79ED8289-404F-402C-B55C-EB16F2EF467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37C4-4BF1-BFCD-19C938F0FCBC}"/>
                </c:ext>
              </c:extLst>
            </c:dLbl>
            <c:dLbl>
              <c:idx val="15"/>
              <c:tx>
                <c:rich>
                  <a:bodyPr/>
                  <a:lstStyle/>
                  <a:p>
                    <a:fld id="{B27D3EFA-8410-4DA3-8B14-D66B0A2D7A5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37C4-4BF1-BFCD-19C938F0FCBC}"/>
                </c:ext>
              </c:extLst>
            </c:dLbl>
            <c:dLbl>
              <c:idx val="16"/>
              <c:tx>
                <c:rich>
                  <a:bodyPr/>
                  <a:lstStyle/>
                  <a:p>
                    <a:fld id="{A8FDB0DF-9259-4FE9-9FFC-5A580D068581}"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37C4-4BF1-BFCD-19C938F0FCBC}"/>
                </c:ext>
              </c:extLst>
            </c:dLbl>
            <c:dLbl>
              <c:idx val="17"/>
              <c:tx>
                <c:rich>
                  <a:bodyPr/>
                  <a:lstStyle/>
                  <a:p>
                    <a:fld id="{D1FB10E9-5F36-4F6C-B971-1EC5B0271C6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37C4-4BF1-BFCD-19C938F0FCBC}"/>
                </c:ext>
              </c:extLst>
            </c:dLbl>
            <c:dLbl>
              <c:idx val="18"/>
              <c:tx>
                <c:rich>
                  <a:bodyPr/>
                  <a:lstStyle/>
                  <a:p>
                    <a:fld id="{D86F7391-5999-404C-A0A5-497DCC91810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37C4-4BF1-BFCD-19C938F0FCBC}"/>
                </c:ext>
              </c:extLst>
            </c:dLbl>
            <c:dLbl>
              <c:idx val="19"/>
              <c:tx>
                <c:rich>
                  <a:bodyPr/>
                  <a:lstStyle/>
                  <a:p>
                    <a:fld id="{4574B18A-CC6C-4F92-A7A4-BD7F1B4B379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37C4-4BF1-BFCD-19C938F0FCBC}"/>
                </c:ext>
              </c:extLst>
            </c:dLbl>
            <c:dLbl>
              <c:idx val="20"/>
              <c:tx>
                <c:rich>
                  <a:bodyPr/>
                  <a:lstStyle/>
                  <a:p>
                    <a:fld id="{DDCDD2AD-306D-47DB-B553-86E1F08686C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37C4-4BF1-BFCD-19C938F0FCBC}"/>
                </c:ext>
              </c:extLst>
            </c:dLbl>
            <c:dLbl>
              <c:idx val="21"/>
              <c:tx>
                <c:rich>
                  <a:bodyPr/>
                  <a:lstStyle/>
                  <a:p>
                    <a:fld id="{1A9C40C9-90CB-436F-AAEB-46DCAF77CA7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37C4-4BF1-BFCD-19C938F0FCBC}"/>
                </c:ext>
              </c:extLst>
            </c:dLbl>
            <c:dLbl>
              <c:idx val="22"/>
              <c:tx>
                <c:rich>
                  <a:bodyPr/>
                  <a:lstStyle/>
                  <a:p>
                    <a:fld id="{B2927102-D885-42E6-8519-307973F0FA5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37C4-4BF1-BFCD-19C938F0FCBC}"/>
                </c:ext>
              </c:extLst>
            </c:dLbl>
            <c:dLbl>
              <c:idx val="23"/>
              <c:tx>
                <c:rich>
                  <a:bodyPr/>
                  <a:lstStyle/>
                  <a:p>
                    <a:fld id="{523CFE5F-DB1B-4FC0-AF13-6A315BDE072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37C4-4BF1-BFCD-19C938F0FCBC}"/>
                </c:ext>
              </c:extLst>
            </c:dLbl>
            <c:dLbl>
              <c:idx val="24"/>
              <c:tx>
                <c:rich>
                  <a:bodyPr/>
                  <a:lstStyle/>
                  <a:p>
                    <a:fld id="{C52B5571-B7D8-4022-9DC4-2BF08161892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37C4-4BF1-BFCD-19C938F0FCBC}"/>
                </c:ext>
              </c:extLst>
            </c:dLbl>
            <c:dLbl>
              <c:idx val="25"/>
              <c:tx>
                <c:rich>
                  <a:bodyPr/>
                  <a:lstStyle/>
                  <a:p>
                    <a:fld id="{4D2C17D6-8FA2-4972-8BA9-D2842074B21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37C4-4BF1-BFCD-19C938F0FCBC}"/>
                </c:ext>
              </c:extLst>
            </c:dLbl>
            <c:dLbl>
              <c:idx val="26"/>
              <c:tx>
                <c:rich>
                  <a:bodyPr/>
                  <a:lstStyle/>
                  <a:p>
                    <a:fld id="{99E44C1F-D803-4AD9-8FE3-C396990A5FC6}"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37C4-4BF1-BFCD-19C938F0FCBC}"/>
                </c:ext>
              </c:extLst>
            </c:dLbl>
            <c:dLbl>
              <c:idx val="27"/>
              <c:tx>
                <c:rich>
                  <a:bodyPr/>
                  <a:lstStyle/>
                  <a:p>
                    <a:fld id="{E434867C-F386-40E5-A102-C0B1186FDDB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37C4-4BF1-BFCD-19C938F0FCBC}"/>
                </c:ext>
              </c:extLst>
            </c:dLbl>
            <c:dLbl>
              <c:idx val="28"/>
              <c:tx>
                <c:rich>
                  <a:bodyPr/>
                  <a:lstStyle/>
                  <a:p>
                    <a:fld id="{989C4EAA-8A11-41BB-8BA5-BCCBBFB7A58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37C4-4BF1-BFCD-19C938F0FCBC}"/>
                </c:ext>
              </c:extLst>
            </c:dLbl>
            <c:dLbl>
              <c:idx val="29"/>
              <c:tx>
                <c:rich>
                  <a:bodyPr/>
                  <a:lstStyle/>
                  <a:p>
                    <a:fld id="{B4AE532D-1E61-48AA-9D20-6B72761F0D0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37C4-4BF1-BFCD-19C938F0FCBC}"/>
                </c:ext>
              </c:extLst>
            </c:dLbl>
            <c:dLbl>
              <c:idx val="30"/>
              <c:tx>
                <c:rich>
                  <a:bodyPr/>
                  <a:lstStyle/>
                  <a:p>
                    <a:fld id="{179FFFA0-3AFF-4CC3-B7A4-1B26DFE1473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37C4-4BF1-BFCD-19C938F0FCBC}"/>
                </c:ext>
              </c:extLst>
            </c:dLbl>
            <c:dLbl>
              <c:idx val="31"/>
              <c:tx>
                <c:rich>
                  <a:bodyPr/>
                  <a:lstStyle/>
                  <a:p>
                    <a:fld id="{9064DEDF-53EC-4EDE-AF22-DFF0F31A218F}"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37C4-4BF1-BFCD-19C938F0FCBC}"/>
                </c:ext>
              </c:extLst>
            </c:dLbl>
            <c:dLbl>
              <c:idx val="32"/>
              <c:tx>
                <c:rich>
                  <a:bodyPr/>
                  <a:lstStyle/>
                  <a:p>
                    <a:fld id="{BD9C7297-0B88-4EEB-89BD-56A593FC3CE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37C4-4BF1-BFCD-19C938F0FCBC}"/>
                </c:ext>
              </c:extLst>
            </c:dLbl>
            <c:dLbl>
              <c:idx val="33"/>
              <c:tx>
                <c:rich>
                  <a:bodyPr/>
                  <a:lstStyle/>
                  <a:p>
                    <a:fld id="{59C6998C-0D3A-40FC-90D1-09A96150C0A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37C4-4BF1-BFCD-19C938F0FCBC}"/>
                </c:ext>
              </c:extLst>
            </c:dLbl>
            <c:dLbl>
              <c:idx val="34"/>
              <c:tx>
                <c:rich>
                  <a:bodyPr/>
                  <a:lstStyle/>
                  <a:p>
                    <a:fld id="{AA898B7A-2EBA-4DC3-88B7-779243542AD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37C4-4BF1-BFCD-19C938F0FCBC}"/>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subvertical!$J$41:$J$75</c:f>
              <c:numCache>
                <c:formatCode>0%</c:formatCode>
                <c:ptCount val="35"/>
                <c:pt idx="0">
                  <c:v>0.34024642944013994</c:v>
                </c:pt>
                <c:pt idx="1">
                  <c:v>0.23293700723199678</c:v>
                </c:pt>
                <c:pt idx="2">
                  <c:v>0.20867055594133271</c:v>
                </c:pt>
                <c:pt idx="3">
                  <c:v>9.0846721440882669E-2</c:v>
                </c:pt>
                <c:pt idx="4">
                  <c:v>8.6890119142805186E-2</c:v>
                </c:pt>
                <c:pt idx="5">
                  <c:v>4.0409166802842664E-2</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xVal>
          <c:yVal>
            <c:numRef>
              <c:f>subvertical!$K$41:$K$75</c:f>
              <c:numCache>
                <c:formatCode>0.00%</c:formatCode>
                <c:ptCount val="35"/>
                <c:pt idx="0">
                  <c:v>6.3905629191067792E-2</c:v>
                </c:pt>
                <c:pt idx="1">
                  <c:v>7.0672459810075194E-2</c:v>
                </c:pt>
                <c:pt idx="2" formatCode="0.0%">
                  <c:v>7.136891562195613E-2</c:v>
                </c:pt>
                <c:pt idx="3" formatCode="0.0%">
                  <c:v>7.2596025141772547E-2</c:v>
                </c:pt>
                <c:pt idx="4" formatCode="0.0%">
                  <c:v>7.110845355483808E-2</c:v>
                </c:pt>
                <c:pt idx="5" formatCode="0.0%">
                  <c:v>8.3267699456014643E-2</c:v>
                </c:pt>
                <c:pt idx="6" formatCode="0.0%">
                  <c:v>0</c:v>
                </c:pt>
                <c:pt idx="7" formatCode="0.0%">
                  <c:v>0</c:v>
                </c:pt>
                <c:pt idx="8" formatCode="0.0%">
                  <c:v>0</c:v>
                </c:pt>
                <c:pt idx="9" formatCode="0.0%">
                  <c:v>0</c:v>
                </c:pt>
                <c:pt idx="10" formatCode="0.0%">
                  <c:v>0</c:v>
                </c:pt>
                <c:pt idx="11" formatCode="0.0%">
                  <c:v>0</c:v>
                </c:pt>
                <c:pt idx="12" formatCode="0.0%">
                  <c:v>0</c:v>
                </c:pt>
                <c:pt idx="13" formatCode="0.0%">
                  <c:v>0</c:v>
                </c:pt>
                <c:pt idx="14" formatCode="0.0%">
                  <c:v>0</c:v>
                </c:pt>
                <c:pt idx="15" formatCode="0.0%">
                  <c:v>0</c:v>
                </c:pt>
                <c:pt idx="16" formatCode="0.0%">
                  <c:v>0</c:v>
                </c:pt>
                <c:pt idx="17" formatCode="0.0%">
                  <c:v>0</c:v>
                </c:pt>
                <c:pt idx="18" formatCode="0.0%">
                  <c:v>0</c:v>
                </c:pt>
                <c:pt idx="19" formatCode="0.0%">
                  <c:v>0</c:v>
                </c:pt>
                <c:pt idx="20" formatCode="0.0%">
                  <c:v>0</c:v>
                </c:pt>
                <c:pt idx="21" formatCode="0.0%">
                  <c:v>0</c:v>
                </c:pt>
                <c:pt idx="22" formatCode="0.0%">
                  <c:v>0</c:v>
                </c:pt>
                <c:pt idx="23" formatCode="0.0%">
                  <c:v>0</c:v>
                </c:pt>
                <c:pt idx="24" formatCode="0.0%">
                  <c:v>0</c:v>
                </c:pt>
                <c:pt idx="25" formatCode="0.0%">
                  <c:v>0</c:v>
                </c:pt>
                <c:pt idx="26" formatCode="0.0%">
                  <c:v>0</c:v>
                </c:pt>
                <c:pt idx="27" formatCode="0.0%">
                  <c:v>0</c:v>
                </c:pt>
                <c:pt idx="28" formatCode="0.0%">
                  <c:v>0</c:v>
                </c:pt>
                <c:pt idx="29" formatCode="0.0%">
                  <c:v>0</c:v>
                </c:pt>
                <c:pt idx="30" formatCode="0.0%">
                  <c:v>0</c:v>
                </c:pt>
                <c:pt idx="31" formatCode="0.0%">
                  <c:v>0</c:v>
                </c:pt>
                <c:pt idx="32" formatCode="0.0%">
                  <c:v>0</c:v>
                </c:pt>
                <c:pt idx="33" formatCode="0.0%">
                  <c:v>0</c:v>
                </c:pt>
                <c:pt idx="34" formatCode="0.0%">
                  <c:v>0</c:v>
                </c:pt>
              </c:numCache>
            </c:numRef>
          </c:yVal>
          <c:bubbleSize>
            <c:numRef>
              <c:f>subvertical!$L$41:$L$75</c:f>
              <c:numCache>
                <c:formatCode>_("$"* #,##0_);_("$"* \(#,##0\);_("$"* "-"??_);_(@_)</c:formatCode>
                <c:ptCount val="35"/>
                <c:pt idx="0">
                  <c:v>77219.480402829053</c:v>
                </c:pt>
                <c:pt idx="1">
                  <c:v>47784.386943725003</c:v>
                </c:pt>
                <c:pt idx="2">
                  <c:v>42544.99450052598</c:v>
                </c:pt>
                <c:pt idx="3">
                  <c:v>17938.945621519983</c:v>
                </c:pt>
                <c:pt idx="4">
                  <c:v>17504.755966664005</c:v>
                </c:pt>
                <c:pt idx="5">
                  <c:v>7540.1192669909979</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bubbleSize>
          <c:bubble3D val="0"/>
          <c:extLst>
            <c:ext xmlns:c15="http://schemas.microsoft.com/office/drawing/2012/chart" uri="{02D57815-91ED-43cb-92C2-25804820EDAC}">
              <c15:datalabelsRange>
                <c15:f>subvertical!$I$41:$I$75</c15:f>
                <c15:dlblRangeCache>
                  <c:ptCount val="35"/>
                  <c:pt idx="0">
                    <c:v>Other Retail_x000d_ 2024:  $77,219 6.4%</c:v>
                  </c:pt>
                  <c:pt idx="1">
                    <c:v>General Retailers_x000d_ 2024:  $47,784 7.1%</c:v>
                  </c:pt>
                  <c:pt idx="2">
                    <c:v>Grocery_x000d_ 2024:  $42,545 7.3%</c:v>
                  </c:pt>
                  <c:pt idx="3">
                    <c:v>Specialty Hard Lines_x000d_ 2024:  $17,939 6.8%</c:v>
                  </c:pt>
                  <c:pt idx="4">
                    <c:v>Specialty Soft Lines_x000d_ 2024:  $17,505 6.8%</c:v>
                  </c:pt>
                  <c:pt idx="5">
                    <c:v>Quick-Service Restaurants_x000d_ 2024:  $7,540 7.6%</c:v>
                  </c:pt>
                  <c:pt idx="6">
                    <c:v>#DIV/0!</c:v>
                  </c:pt>
                  <c:pt idx="7">
                    <c:v>#DIV/0!</c:v>
                  </c:pt>
                  <c:pt idx="8">
                    <c:v>#DIV/0!</c:v>
                  </c:pt>
                  <c:pt idx="9">
                    <c:v>#DIV/0!</c:v>
                  </c:pt>
                  <c:pt idx="10">
                    <c:v>#DIV/0!</c:v>
                  </c:pt>
                  <c:pt idx="11">
                    <c:v>#DIV/0!</c:v>
                  </c:pt>
                  <c:pt idx="12">
                    <c:v>#DIV/0!</c:v>
                  </c:pt>
                  <c:pt idx="13">
                    <c:v>#DIV/0!</c:v>
                  </c:pt>
                  <c:pt idx="14">
                    <c:v>#DIV/0!</c:v>
                  </c:pt>
                  <c:pt idx="15">
                    <c:v>#DIV/0!</c:v>
                  </c:pt>
                  <c:pt idx="16">
                    <c:v>#DIV/0!</c:v>
                  </c:pt>
                  <c:pt idx="17">
                    <c:v>#DIV/0!</c:v>
                  </c:pt>
                  <c:pt idx="18">
                    <c:v>#DIV/0!</c:v>
                  </c:pt>
                  <c:pt idx="19">
                    <c:v>#DIV/0!</c:v>
                  </c:pt>
                  <c:pt idx="20">
                    <c:v>#DIV/0!</c:v>
                  </c:pt>
                  <c:pt idx="21">
                    <c:v>#DIV/0!</c:v>
                  </c:pt>
                  <c:pt idx="22">
                    <c:v>#DIV/0!</c:v>
                  </c:pt>
                  <c:pt idx="23">
                    <c:v>#DIV/0!</c:v>
                  </c:pt>
                  <c:pt idx="24">
                    <c:v>#DIV/0!</c:v>
                  </c:pt>
                  <c:pt idx="25">
                    <c:v>#DIV/0!</c:v>
                  </c:pt>
                  <c:pt idx="26">
                    <c:v>#DIV/0!</c:v>
                  </c:pt>
                  <c:pt idx="27">
                    <c:v>#DIV/0!</c:v>
                  </c:pt>
                  <c:pt idx="28">
                    <c:v>#DIV/0!</c:v>
                  </c:pt>
                  <c:pt idx="29">
                    <c:v>#DIV/0!</c:v>
                  </c:pt>
                  <c:pt idx="30">
                    <c:v>#DIV/0!</c:v>
                  </c:pt>
                  <c:pt idx="31">
                    <c:v>#DIV/0!</c:v>
                  </c:pt>
                  <c:pt idx="32">
                    <c:v>#DIV/0!</c:v>
                  </c:pt>
                  <c:pt idx="33">
                    <c:v>#DIV/0!</c:v>
                  </c:pt>
                  <c:pt idx="34">
                    <c:v>#DIV/0!</c:v>
                  </c:pt>
                </c15:dlblRangeCache>
              </c15:datalabelsRange>
            </c:ext>
            <c:ext xmlns:c16="http://schemas.microsoft.com/office/drawing/2014/chart" uri="{C3380CC4-5D6E-409C-BE32-E72D297353CC}">
              <c16:uniqueId val="{00000046-37C4-4BF1-BFCD-19C938F0FCBC}"/>
            </c:ext>
          </c:extLst>
        </c:ser>
        <c:dLbls>
          <c:dLblPos val="ctr"/>
          <c:showLegendKey val="0"/>
          <c:showVal val="1"/>
          <c:showCatName val="0"/>
          <c:showSerName val="0"/>
          <c:showPercent val="0"/>
          <c:showBubbleSize val="0"/>
        </c:dLbls>
        <c:bubbleScale val="15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layout>
            <c:manualLayout>
              <c:xMode val="edge"/>
              <c:yMode val="edge"/>
              <c:x val="0.47156931405922459"/>
              <c:y val="0.963038963563897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1.0554705315405146E-4"/>
              <c:y val="0.467610488082929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AGRbySUB!$H$38</c:f>
          <c:strCache>
            <c:ptCount val="1"/>
            <c:pt idx="0">
              <c:v>Retail -  Expected Annual Growth Rate by Subvertical</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528771101460908"/>
          <c:w val="0.84247185950607095"/>
          <c:h val="0.77857741438569605"/>
        </c:manualLayout>
      </c:layout>
      <c:lineChart>
        <c:grouping val="standard"/>
        <c:varyColors val="0"/>
        <c:ser>
          <c:idx val="0"/>
          <c:order val="0"/>
          <c:tx>
            <c:strRef>
              <c:f>AGRbySUB!$D$53</c:f>
              <c:strCache>
                <c:ptCount val="1"/>
                <c:pt idx="0">
                  <c:v>General Retailers</c:v>
                </c:pt>
              </c:strCache>
            </c:strRef>
          </c:tx>
          <c:spPr>
            <a:ln w="28575" cap="rnd">
              <a:solidFill>
                <a:schemeClr val="accent1"/>
              </a:solidFill>
              <a:round/>
            </a:ln>
            <a:effectLst/>
          </c:spPr>
          <c:marker>
            <c:symbol val="none"/>
          </c:marker>
          <c:dLbls>
            <c:dLbl>
              <c:idx val="1"/>
              <c:spPr>
                <a:solidFill>
                  <a:schemeClr val="bg1">
                    <a:alpha val="41000"/>
                  </a:schemeClr>
                </a:solid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15:layout>
                    <c:manualLayout>
                      <c:w val="2.9238348696476315E-2"/>
                      <c:h val="3.272727272727273E-2"/>
                    </c:manualLayout>
                  </c15:layout>
                </c:ext>
                <c:ext xmlns:c16="http://schemas.microsoft.com/office/drawing/2014/chart" uri="{C3380CC4-5D6E-409C-BE32-E72D297353CC}">
                  <c16:uniqueId val="{00000000-4319-488F-B8F3-16C22870DF12}"/>
                </c:ext>
              </c:extLst>
            </c:dLbl>
            <c:spPr>
              <a:solidFill>
                <a:schemeClr val="bg1">
                  <a:alpha val="4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AGRbySUB!$D$55:$D$59</c:f>
              <c:numCache>
                <c:formatCode>0.0%</c:formatCode>
                <c:ptCount val="5"/>
                <c:pt idx="0">
                  <c:v>4.9608882993095169E-2</c:v>
                </c:pt>
                <c:pt idx="1">
                  <c:v>7.0504307957280785E-2</c:v>
                </c:pt>
                <c:pt idx="2">
                  <c:v>7.9725071051586813E-2</c:v>
                </c:pt>
                <c:pt idx="3">
                  <c:v>7.8556687319962237E-2</c:v>
                </c:pt>
                <c:pt idx="4">
                  <c:v>7.5254033209155358E-2</c:v>
                </c:pt>
              </c:numCache>
              <c:extLst/>
            </c:numRef>
          </c:val>
          <c:smooth val="1"/>
          <c:extLst>
            <c:ext xmlns:c16="http://schemas.microsoft.com/office/drawing/2014/chart" uri="{C3380CC4-5D6E-409C-BE32-E72D297353CC}">
              <c16:uniqueId val="{00000000-EFF5-40C1-9744-C64509C31B6B}"/>
            </c:ext>
          </c:extLst>
        </c:ser>
        <c:ser>
          <c:idx val="1"/>
          <c:order val="1"/>
          <c:tx>
            <c:strRef>
              <c:f>AGRbySUB!$E$53</c:f>
              <c:strCache>
                <c:ptCount val="1"/>
                <c:pt idx="0">
                  <c:v>Grocery</c:v>
                </c:pt>
              </c:strCache>
            </c:strRef>
          </c:tx>
          <c:spPr>
            <a:ln w="28575" cap="rnd">
              <a:solidFill>
                <a:schemeClr val="accent4"/>
              </a:solidFill>
              <a:round/>
            </a:ln>
            <a:effectLst/>
          </c:spPr>
          <c:marker>
            <c:symbol val="none"/>
          </c:marker>
          <c:dLbls>
            <c:spPr>
              <a:solidFill>
                <a:schemeClr val="bg1">
                  <a:alpha val="5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AGRbySUB!$E$55:$E$59</c:f>
              <c:numCache>
                <c:formatCode>0.0%</c:formatCode>
                <c:ptCount val="5"/>
                <c:pt idx="0">
                  <c:v>5.2882634404486907E-2</c:v>
                </c:pt>
                <c:pt idx="1">
                  <c:v>7.2600786018537505E-2</c:v>
                </c:pt>
                <c:pt idx="2">
                  <c:v>8.090511859096565E-2</c:v>
                </c:pt>
                <c:pt idx="3">
                  <c:v>7.8445817672447446E-2</c:v>
                </c:pt>
                <c:pt idx="4">
                  <c:v>7.2238090137134059E-2</c:v>
                </c:pt>
              </c:numCache>
              <c:extLst/>
            </c:numRef>
          </c:val>
          <c:smooth val="1"/>
          <c:extLst>
            <c:ext xmlns:c16="http://schemas.microsoft.com/office/drawing/2014/chart" uri="{C3380CC4-5D6E-409C-BE32-E72D297353CC}">
              <c16:uniqueId val="{00000001-EFF5-40C1-9744-C64509C31B6B}"/>
            </c:ext>
          </c:extLst>
        </c:ser>
        <c:ser>
          <c:idx val="2"/>
          <c:order val="2"/>
          <c:tx>
            <c:strRef>
              <c:f>AGRbySUB!$F$53</c:f>
              <c:strCache>
                <c:ptCount val="1"/>
                <c:pt idx="0">
                  <c:v>Quick-Service Restaurants</c:v>
                </c:pt>
              </c:strCache>
            </c:strRef>
          </c:tx>
          <c:spPr>
            <a:ln w="28575" cap="rnd">
              <a:solidFill>
                <a:srgbClr val="00B050"/>
              </a:solidFill>
              <a:round/>
            </a:ln>
            <a:effectLst/>
          </c:spPr>
          <c:marker>
            <c:symbol val="none"/>
          </c:marker>
          <c:dLbls>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AGRbySUB!$F$55:$F$59</c:f>
              <c:numCache>
                <c:formatCode>0.0%</c:formatCode>
                <c:ptCount val="5"/>
                <c:pt idx="0">
                  <c:v>5.4196850432521093E-2</c:v>
                </c:pt>
                <c:pt idx="1">
                  <c:v>7.5969508980571712E-2</c:v>
                </c:pt>
                <c:pt idx="2">
                  <c:v>8.538008429870679E-2</c:v>
                </c:pt>
                <c:pt idx="3">
                  <c:v>8.6123302152177367E-2</c:v>
                </c:pt>
                <c:pt idx="4">
                  <c:v>8.5630986360705708E-2</c:v>
                </c:pt>
              </c:numCache>
              <c:extLst/>
            </c:numRef>
          </c:val>
          <c:smooth val="1"/>
          <c:extLst>
            <c:ext xmlns:c16="http://schemas.microsoft.com/office/drawing/2014/chart" uri="{C3380CC4-5D6E-409C-BE32-E72D297353CC}">
              <c16:uniqueId val="{00000002-EFF5-40C1-9744-C64509C31B6B}"/>
            </c:ext>
          </c:extLst>
        </c:ser>
        <c:ser>
          <c:idx val="3"/>
          <c:order val="3"/>
          <c:tx>
            <c:strRef>
              <c:f>AGRbySUB!$G$53</c:f>
              <c:strCache>
                <c:ptCount val="1"/>
                <c:pt idx="0">
                  <c:v>Specialty Soft Lines</c:v>
                </c:pt>
              </c:strCache>
            </c:strRef>
          </c:tx>
          <c:spPr>
            <a:ln w="28575" cap="rnd">
              <a:solidFill>
                <a:srgbClr val="FF0000"/>
              </a:solidFill>
              <a:round/>
            </a:ln>
            <a:effectLst/>
          </c:spPr>
          <c:marker>
            <c:symbol val="none"/>
          </c:marker>
          <c:dLbls>
            <c:spPr>
              <a:solidFill>
                <a:schemeClr val="bg1">
                  <a:alpha val="5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AGRbySUB!$G$55:$G$59</c:f>
              <c:numCache>
                <c:formatCode>0.0%</c:formatCode>
                <c:ptCount val="5"/>
                <c:pt idx="0">
                  <c:v>4.0426506014263952E-2</c:v>
                </c:pt>
                <c:pt idx="1">
                  <c:v>6.804973771944349E-2</c:v>
                </c:pt>
                <c:pt idx="2">
                  <c:v>8.1773313596828781E-2</c:v>
                </c:pt>
                <c:pt idx="3">
                  <c:v>8.36734382943147E-2</c:v>
                </c:pt>
                <c:pt idx="4">
                  <c:v>8.2255139639544117E-2</c:v>
                </c:pt>
              </c:numCache>
              <c:extLst/>
            </c:numRef>
          </c:val>
          <c:smooth val="1"/>
          <c:extLst>
            <c:ext xmlns:c16="http://schemas.microsoft.com/office/drawing/2014/chart" uri="{C3380CC4-5D6E-409C-BE32-E72D297353CC}">
              <c16:uniqueId val="{00000003-EFF5-40C1-9744-C64509C31B6B}"/>
            </c:ext>
          </c:extLst>
        </c:ser>
        <c:ser>
          <c:idx val="4"/>
          <c:order val="4"/>
          <c:tx>
            <c:strRef>
              <c:f>AGRbySUB!$H$53</c:f>
              <c:strCache>
                <c:ptCount val="1"/>
                <c:pt idx="0">
                  <c:v>Specialty Hard Lines</c:v>
                </c:pt>
              </c:strCache>
            </c:strRef>
          </c:tx>
          <c:spPr>
            <a:ln w="28575" cap="rnd">
              <a:solidFill>
                <a:schemeClr val="accent5"/>
              </a:solidFill>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AGRbySUB!$H$55:$H$59</c:f>
              <c:numCache>
                <c:formatCode>0.0%</c:formatCode>
                <c:ptCount val="5"/>
                <c:pt idx="0">
                  <c:v>4.3860425726990435E-2</c:v>
                </c:pt>
                <c:pt idx="1">
                  <c:v>6.8422416780536399E-2</c:v>
                </c:pt>
                <c:pt idx="2">
                  <c:v>8.3347794243902054E-2</c:v>
                </c:pt>
                <c:pt idx="3">
                  <c:v>8.4450920107352861E-2</c:v>
                </c:pt>
                <c:pt idx="4">
                  <c:v>8.3471985132135412E-2</c:v>
                </c:pt>
              </c:numCache>
              <c:extLst/>
            </c:numRef>
          </c:val>
          <c:smooth val="1"/>
          <c:extLst>
            <c:ext xmlns:c16="http://schemas.microsoft.com/office/drawing/2014/chart" uri="{C3380CC4-5D6E-409C-BE32-E72D297353CC}">
              <c16:uniqueId val="{00000004-EFF5-40C1-9744-C64509C31B6B}"/>
            </c:ext>
          </c:extLst>
        </c:ser>
        <c:ser>
          <c:idx val="5"/>
          <c:order val="5"/>
          <c:tx>
            <c:strRef>
              <c:f>AGRbySUB!$I$53</c:f>
              <c:strCache>
                <c:ptCount val="1"/>
                <c:pt idx="0">
                  <c:v>Other Retail</c:v>
                </c:pt>
              </c:strCache>
            </c:strRef>
          </c:tx>
          <c:spPr>
            <a:ln w="28575" cap="rnd">
              <a:solidFill>
                <a:schemeClr val="accent6"/>
              </a:solidFill>
              <a:round/>
            </a:ln>
            <a:effectLst/>
          </c:spPr>
          <c:marker>
            <c:symbol val="none"/>
          </c:marker>
          <c:dLbls>
            <c:spPr>
              <a:solidFill>
                <a:schemeClr val="bg1">
                  <a:alpha val="6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AGRbySUB!$I$55:$I$59</c:f>
              <c:numCache>
                <c:formatCode>0.0%</c:formatCode>
                <c:ptCount val="5"/>
                <c:pt idx="0">
                  <c:v>4.2323843771719764E-2</c:v>
                </c:pt>
                <c:pt idx="1">
                  <c:v>6.3954193369360979E-2</c:v>
                </c:pt>
                <c:pt idx="2">
                  <c:v>7.218594529327732E-2</c:v>
                </c:pt>
                <c:pt idx="3">
                  <c:v>7.1593129381088777E-2</c:v>
                </c:pt>
                <c:pt idx="4">
                  <c:v>6.9768732934175362E-2</c:v>
                </c:pt>
              </c:numCache>
              <c:extLst/>
            </c:numRef>
          </c:val>
          <c:smooth val="1"/>
          <c:extLst>
            <c:ext xmlns:c16="http://schemas.microsoft.com/office/drawing/2014/chart" uri="{C3380CC4-5D6E-409C-BE32-E72D297353CC}">
              <c16:uniqueId val="{00000005-EFF5-40C1-9744-C64509C31B6B}"/>
            </c:ext>
          </c:extLst>
        </c:ser>
        <c:ser>
          <c:idx val="6"/>
          <c:order val="6"/>
          <c:tx>
            <c:strRef>
              <c:f>AGRbySUB!$J$53</c:f>
              <c:strCache>
                <c:ptCount val="1"/>
                <c:pt idx="0">
                  <c:v> </c:v>
                </c:pt>
              </c:strCache>
            </c:strRef>
          </c:tx>
          <c:spPr>
            <a:ln w="28575" cap="rnd">
              <a:solidFill>
                <a:srgbClr val="0070C0"/>
              </a:solidFill>
              <a:round/>
            </a:ln>
            <a:effectLst/>
          </c:spPr>
          <c:marker>
            <c:symbol val="none"/>
          </c:marker>
          <c:dLbls>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AGRbySUB!$J$55:$J$59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6-EFF5-40C1-9744-C64509C31B6B}"/>
            </c:ext>
          </c:extLst>
        </c:ser>
        <c:ser>
          <c:idx val="7"/>
          <c:order val="7"/>
          <c:tx>
            <c:strRef>
              <c:f>AGRbySUB!$K$53</c:f>
              <c:strCache>
                <c:ptCount val="1"/>
                <c:pt idx="0">
                  <c:v>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AGRbySUB!$K$55:$K$59</c:f>
              <c:numCache>
                <c:formatCode>0.0%</c:formatCode>
                <c:ptCount val="5"/>
                <c:pt idx="0">
                  <c:v>0</c:v>
                </c:pt>
                <c:pt idx="1">
                  <c:v>0</c:v>
                </c:pt>
                <c:pt idx="2">
                  <c:v>0</c:v>
                </c:pt>
                <c:pt idx="3">
                  <c:v>0</c:v>
                </c:pt>
                <c:pt idx="4">
                  <c:v>0</c:v>
                </c:pt>
              </c:numCache>
              <c:extLst/>
            </c:numRef>
          </c:val>
          <c:smooth val="1"/>
          <c:extLst xmlns:c15="http://schemas.microsoft.com/office/drawing/2012/chart">
            <c:ext xmlns:c16="http://schemas.microsoft.com/office/drawing/2014/chart" uri="{C3380CC4-5D6E-409C-BE32-E72D297353CC}">
              <c16:uniqueId val="{00000007-EFF5-40C1-9744-C64509C31B6B}"/>
            </c:ext>
          </c:extLst>
        </c:ser>
        <c:dLbls>
          <c:dLblPos val="t"/>
          <c:showLegendKey val="0"/>
          <c:showVal val="1"/>
          <c:showCatName val="0"/>
          <c:showSerName val="0"/>
          <c:showPercent val="0"/>
          <c:showBubbleSize val="0"/>
        </c:dLbls>
        <c:smooth val="0"/>
        <c:axId val="330057056"/>
        <c:axId val="306238096"/>
        <c:extLst>
          <c:ext xmlns:c15="http://schemas.microsoft.com/office/drawing/2012/chart" uri="{02D57815-91ED-43cb-92C2-25804820EDAC}">
            <c15:filteredLineSeries>
              <c15:ser>
                <c:idx val="8"/>
                <c:order val="8"/>
                <c:tx>
                  <c:strRef>
                    <c:extLst>
                      <c:ext uri="{02D57815-91ED-43cb-92C2-25804820EDAC}">
                        <c15:formulaRef>
                          <c15:sqref>AGRbySUB!$L$53</c15:sqref>
                        </c15:formulaRef>
                      </c:ext>
                    </c:extLst>
                    <c:strCache>
                      <c:ptCount val="1"/>
                      <c:pt idx="0">
                        <c:v> </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c:ext uri="{02D57815-91ED-43cb-92C2-25804820EDAC}">
                        <c15:formulaRef>
                          <c15:sqref>AGRbySUB!$L$55:$L$59</c15:sqref>
                        </c15:formulaRef>
                      </c:ext>
                    </c:extLst>
                    <c:numCache>
                      <c:formatCode>0.0%</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8-EFF5-40C1-9744-C64509C31B6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AGRbySUB!$M$53</c15:sqref>
                        </c15:formulaRef>
                      </c:ext>
                    </c:extLst>
                    <c:strCache>
                      <c:ptCount val="1"/>
                      <c:pt idx="0">
                        <c:v> </c:v>
                      </c:pt>
                    </c:strCache>
                  </c:strRef>
                </c:tx>
                <c:spPr>
                  <a:ln w="28575" cap="rnd">
                    <a:solidFill>
                      <a:schemeClr val="accent4">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AGRbySUB!$M$55:$M$59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9-EFF5-40C1-9744-C64509C31B6B}"/>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AGRbySUB!$N$53</c15:sqref>
                        </c15:formulaRef>
                      </c:ext>
                    </c:extLst>
                    <c:strCache>
                      <c:ptCount val="1"/>
                      <c:pt idx="0">
                        <c:v> </c:v>
                      </c:pt>
                    </c:strCache>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AGRbySUB!$N$55:$N$59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A-EFF5-40C1-9744-C64509C31B6B}"/>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AGRbySUB!$O$53</c15:sqref>
                        </c15:formulaRef>
                      </c:ext>
                    </c:extLst>
                    <c:strCache>
                      <c:ptCount val="1"/>
                    </c:strCache>
                  </c:strRef>
                </c:tx>
                <c:spPr>
                  <a:ln w="28575" cap="rnd">
                    <a:solidFill>
                      <a:schemeClr val="tx1"/>
                    </a:solidFill>
                    <a:prstDash val="dash"/>
                    <a:round/>
                  </a:ln>
                  <a:effectLst/>
                </c:spPr>
                <c:marker>
                  <c:symbol val="none"/>
                </c:marker>
                <c:dLbls>
                  <c:dLbl>
                    <c:idx val="4"/>
                    <c:layout>
                      <c:manualLayout>
                        <c:x val="-3.2240027636024435E-3"/>
                        <c:y val="-5.9179074580167988E-4"/>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EFF5-40C1-9744-C64509C31B6B}"/>
                      </c:ext>
                    </c:extLst>
                  </c:dLbl>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AGRbySUB!$O$55:$O$59</c15:sqref>
                        </c15:formulaRef>
                      </c:ext>
                    </c:extLst>
                    <c:numCache>
                      <c:formatCode>0.0%</c:formatCode>
                      <c:ptCount val="5"/>
                      <c:pt idx="0">
                        <c:v>0</c:v>
                      </c:pt>
                      <c:pt idx="1">
                        <c:v>0</c:v>
                      </c:pt>
                      <c:pt idx="2">
                        <c:v>0</c:v>
                      </c:pt>
                      <c:pt idx="3">
                        <c:v>0</c:v>
                      </c:pt>
                      <c:pt idx="4">
                        <c:v>0</c:v>
                      </c:pt>
                    </c:numCache>
                  </c:numRef>
                </c:val>
                <c:smooth val="1"/>
                <c:extLst xmlns:c15="http://schemas.microsoft.com/office/drawing/2012/chart">
                  <c:ext xmlns:c16="http://schemas.microsoft.com/office/drawing/2014/chart" uri="{C3380CC4-5D6E-409C-BE32-E72D297353CC}">
                    <c16:uniqueId val="{0000000C-EFF5-40C1-9744-C64509C31B6B}"/>
                  </c:ext>
                </c:extLst>
              </c15:ser>
            </c15:filteredLineSeries>
          </c:ext>
        </c:extLst>
      </c:lineChart>
      <c:catAx>
        <c:axId val="330057056"/>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b"/>
      <c:layout>
        <c:manualLayout>
          <c:xMode val="edge"/>
          <c:yMode val="edge"/>
          <c:x val="0.72367848458493267"/>
          <c:y val="0.67304223335719393"/>
          <c:w val="0.15013134518379859"/>
          <c:h val="0.133155086021770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Superregion!$J$36</c:f>
              <c:strCache>
                <c:ptCount val="1"/>
                <c:pt idx="0">
                  <c:v>Retail - IT Spend, CAGR and Growth Share  By Region</c:v>
                </c:pt>
              </c:strCache>
            </c:strRef>
          </c:tx>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7E74-4C14-B0FF-5BE07F5BF5AA}"/>
              </c:ext>
            </c:extLst>
          </c:dPt>
          <c:dPt>
            <c:idx val="1"/>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3-7E74-4C14-B0FF-5BE07F5BF5AA}"/>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E74-4C14-B0FF-5BE07F5BF5AA}"/>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7E74-4C14-B0FF-5BE07F5BF5AA}"/>
              </c:ext>
            </c:extLst>
          </c:dPt>
          <c:dPt>
            <c:idx val="4"/>
            <c:invertIfNegative val="0"/>
            <c:bubble3D val="0"/>
            <c:spPr>
              <a:solidFill>
                <a:srgbClr val="4B5365"/>
              </a:solidFill>
              <a:ln>
                <a:noFill/>
              </a:ln>
              <a:effectLst/>
            </c:spPr>
            <c:extLst>
              <c:ext xmlns:c16="http://schemas.microsoft.com/office/drawing/2014/chart" uri="{C3380CC4-5D6E-409C-BE32-E72D297353CC}">
                <c16:uniqueId val="{00000009-7E74-4C14-B0FF-5BE07F5BF5AA}"/>
              </c:ext>
            </c:extLst>
          </c:dPt>
          <c:dPt>
            <c:idx val="5"/>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0B-7E74-4C14-B0FF-5BE07F5BF5AA}"/>
              </c:ext>
            </c:extLst>
          </c:dPt>
          <c:dPt>
            <c:idx val="6"/>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D-7E74-4C14-B0FF-5BE07F5BF5AA}"/>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7E74-4C14-B0FF-5BE07F5BF5AA}"/>
              </c:ext>
            </c:extLst>
          </c:dPt>
          <c:dPt>
            <c:idx val="8"/>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1-7E74-4C14-B0FF-5BE07F5BF5AA}"/>
              </c:ext>
            </c:extLst>
          </c:dPt>
          <c:dPt>
            <c:idx val="9"/>
            <c:invertIfNegative val="0"/>
            <c:bubble3D val="0"/>
            <c:spPr>
              <a:solidFill>
                <a:schemeClr val="accent5"/>
              </a:solidFill>
              <a:ln>
                <a:noFill/>
              </a:ln>
              <a:effectLst/>
            </c:spPr>
            <c:extLst>
              <c:ext xmlns:c16="http://schemas.microsoft.com/office/drawing/2014/chart" uri="{C3380CC4-5D6E-409C-BE32-E72D297353CC}">
                <c16:uniqueId val="{00000013-7E74-4C14-B0FF-5BE07F5BF5AA}"/>
              </c:ext>
            </c:extLst>
          </c:dPt>
          <c:dPt>
            <c:idx val="10"/>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15-7E74-4C14-B0FF-5BE07F5BF5AA}"/>
              </c:ext>
            </c:extLst>
          </c:dPt>
          <c:dPt>
            <c:idx val="11"/>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17-7E74-4C14-B0FF-5BE07F5BF5AA}"/>
              </c:ext>
            </c:extLst>
          </c:dPt>
          <c:dPt>
            <c:idx val="12"/>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19-7E74-4C14-B0FF-5BE07F5BF5AA}"/>
              </c:ext>
            </c:extLst>
          </c:dPt>
          <c:dPt>
            <c:idx val="13"/>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1B-7E74-4C14-B0FF-5BE07F5BF5AA}"/>
              </c:ext>
            </c:extLst>
          </c:dPt>
          <c:dPt>
            <c:idx val="14"/>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1D-7E74-4C14-B0FF-5BE07F5BF5AA}"/>
              </c:ext>
            </c:extLst>
          </c:dPt>
          <c:dPt>
            <c:idx val="15"/>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F-7E74-4C14-B0FF-5BE07F5BF5AA}"/>
              </c:ext>
            </c:extLst>
          </c:dPt>
          <c:dPt>
            <c:idx val="16"/>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1-7E74-4C14-B0FF-5BE07F5BF5AA}"/>
              </c:ext>
            </c:extLst>
          </c:dPt>
          <c:dPt>
            <c:idx val="17"/>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23-7E74-4C14-B0FF-5BE07F5BF5AA}"/>
              </c:ext>
            </c:extLst>
          </c:dPt>
          <c:dPt>
            <c:idx val="18"/>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25-7E74-4C14-B0FF-5BE07F5BF5AA}"/>
              </c:ext>
            </c:extLst>
          </c:dPt>
          <c:dPt>
            <c:idx val="19"/>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27-7E74-4C14-B0FF-5BE07F5BF5AA}"/>
              </c:ext>
            </c:extLst>
          </c:dPt>
          <c:dPt>
            <c:idx val="20"/>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29-7E74-4C14-B0FF-5BE07F5BF5AA}"/>
              </c:ext>
            </c:extLst>
          </c:dPt>
          <c:dPt>
            <c:idx val="21"/>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2B-7E74-4C14-B0FF-5BE07F5BF5AA}"/>
              </c:ext>
            </c:extLst>
          </c:dPt>
          <c:dPt>
            <c:idx val="22"/>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2D-7E74-4C14-B0FF-5BE07F5BF5AA}"/>
              </c:ext>
            </c:extLst>
          </c:dPt>
          <c:dPt>
            <c:idx val="23"/>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F-7E74-4C14-B0FF-5BE07F5BF5AA}"/>
              </c:ext>
            </c:extLst>
          </c:dPt>
          <c:dPt>
            <c:idx val="24"/>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1-7E74-4C14-B0FF-5BE07F5BF5AA}"/>
              </c:ext>
            </c:extLst>
          </c:dPt>
          <c:dPt>
            <c:idx val="25"/>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33-7E74-4C14-B0FF-5BE07F5BF5AA}"/>
              </c:ext>
            </c:extLst>
          </c:dPt>
          <c:dPt>
            <c:idx val="26"/>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35-7E74-4C14-B0FF-5BE07F5BF5AA}"/>
              </c:ext>
            </c:extLst>
          </c:dPt>
          <c:dPt>
            <c:idx val="27"/>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37-7E74-4C14-B0FF-5BE07F5BF5AA}"/>
              </c:ext>
            </c:extLst>
          </c:dPt>
          <c:dPt>
            <c:idx val="28"/>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39-7E74-4C14-B0FF-5BE07F5BF5AA}"/>
              </c:ext>
            </c:extLst>
          </c:dPt>
          <c:dPt>
            <c:idx val="29"/>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3B-7E74-4C14-B0FF-5BE07F5BF5AA}"/>
              </c:ext>
            </c:extLst>
          </c:dPt>
          <c:dPt>
            <c:idx val="30"/>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3D-7E74-4C14-B0FF-5BE07F5BF5AA}"/>
              </c:ext>
            </c:extLst>
          </c:dPt>
          <c:dPt>
            <c:idx val="31"/>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F-7E74-4C14-B0FF-5BE07F5BF5AA}"/>
              </c:ext>
            </c:extLst>
          </c:dPt>
          <c:dPt>
            <c:idx val="32"/>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41-7E74-4C14-B0FF-5BE07F5BF5AA}"/>
              </c:ext>
            </c:extLst>
          </c:dPt>
          <c:dPt>
            <c:idx val="33"/>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43-7E74-4C14-B0FF-5BE07F5BF5AA}"/>
              </c:ext>
            </c:extLst>
          </c:dPt>
          <c:dPt>
            <c:idx val="34"/>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45-7E74-4C14-B0FF-5BE07F5BF5AA}"/>
              </c:ext>
            </c:extLst>
          </c:dPt>
          <c:dPt>
            <c:idx val="35"/>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47-7E74-4C14-B0FF-5BE07F5BF5AA}"/>
              </c:ext>
            </c:extLst>
          </c:dPt>
          <c:dLbls>
            <c:dLbl>
              <c:idx val="0"/>
              <c:layout>
                <c:manualLayout>
                  <c:x val="-0.14001549129111504"/>
                  <c:y val="0.22201732777133257"/>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192AEC5-9BCB-45E5-8BD5-382B594B5985}"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7E74-4C14-B0FF-5BE07F5BF5AA}"/>
                </c:ext>
              </c:extLst>
            </c:dLbl>
            <c:dLbl>
              <c:idx val="1"/>
              <c:layout>
                <c:manualLayout>
                  <c:x val="-0.12640420865069948"/>
                  <c:y val="0.18683908868758176"/>
                </c:manualLayout>
              </c:layout>
              <c:tx>
                <c:rich>
                  <a:bodyPr/>
                  <a:lstStyle/>
                  <a:p>
                    <a:fld id="{597937B7-65EC-4DC8-A758-BD23FC8E89CA}"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12600237503568"/>
                      <c:h val="6.5719086175716437E-2"/>
                    </c:manualLayout>
                  </c15:layout>
                  <c15:dlblFieldTable/>
                  <c15:showDataLabelsRange val="1"/>
                </c:ext>
                <c:ext xmlns:c16="http://schemas.microsoft.com/office/drawing/2014/chart" uri="{C3380CC4-5D6E-409C-BE32-E72D297353CC}">
                  <c16:uniqueId val="{00000003-7E74-4C14-B0FF-5BE07F5BF5AA}"/>
                </c:ext>
              </c:extLst>
            </c:dLbl>
            <c:dLbl>
              <c:idx val="2"/>
              <c:layout>
                <c:manualLayout>
                  <c:x val="-0.10752306688543194"/>
                  <c:y val="-0.13638446918273148"/>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1AF0F1D5-6970-47C9-AE68-7C9CA0836913}" type="CELLRANGE">
                      <a:rPr lang="en-GB"/>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626225570292832"/>
                      <c:h val="8.4076372816978037E-2"/>
                    </c:manualLayout>
                  </c15:layout>
                  <c15:dlblFieldTable/>
                  <c15:showDataLabelsRange val="1"/>
                </c:ext>
                <c:ext xmlns:c16="http://schemas.microsoft.com/office/drawing/2014/chart" uri="{C3380CC4-5D6E-409C-BE32-E72D297353CC}">
                  <c16:uniqueId val="{00000005-7E74-4C14-B0FF-5BE07F5BF5AA}"/>
                </c:ext>
              </c:extLst>
            </c:dLbl>
            <c:dLbl>
              <c:idx val="3"/>
              <c:layout>
                <c:manualLayout>
                  <c:x val="-5.7706123609470826E-3"/>
                  <c:y val="4.4441043615629549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F5F7AA64-A089-4F48-AAB5-6EB9E29EEB4E}" type="CELLRANGE">
                      <a:rPr lang="sv-SE"/>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620381668796557"/>
                      <c:h val="9.3668055087037211E-2"/>
                    </c:manualLayout>
                  </c15:layout>
                  <c15:dlblFieldTable/>
                  <c15:showDataLabelsRange val="1"/>
                </c:ext>
                <c:ext xmlns:c16="http://schemas.microsoft.com/office/drawing/2014/chart" uri="{C3380CC4-5D6E-409C-BE32-E72D297353CC}">
                  <c16:uniqueId val="{00000007-7E74-4C14-B0FF-5BE07F5BF5AA}"/>
                </c:ext>
              </c:extLst>
            </c:dLbl>
            <c:dLbl>
              <c:idx val="4"/>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BE39B8E6-B794-41FF-90E3-EE2C2CF7BA1E}"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1827300846074565"/>
                      <c:h val="9.0960355307451127E-2"/>
                    </c:manualLayout>
                  </c15:layout>
                  <c15:dlblFieldTable/>
                  <c15:showDataLabelsRange val="1"/>
                </c:ext>
                <c:ext xmlns:c16="http://schemas.microsoft.com/office/drawing/2014/chart" uri="{C3380CC4-5D6E-409C-BE32-E72D297353CC}">
                  <c16:uniqueId val="{00000009-7E74-4C14-B0FF-5BE07F5BF5AA}"/>
                </c:ext>
              </c:extLst>
            </c:dLbl>
            <c:dLbl>
              <c:idx val="5"/>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A433D5FC-78CF-4B96-B620-C26E9B6A48EF}"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556048113870864"/>
                      <c:h val="7.7605429275933321E-2"/>
                    </c:manualLayout>
                  </c15:layout>
                  <c15:dlblFieldTable/>
                  <c15:showDataLabelsRange val="1"/>
                </c:ext>
                <c:ext xmlns:c16="http://schemas.microsoft.com/office/drawing/2014/chart" uri="{C3380CC4-5D6E-409C-BE32-E72D297353CC}">
                  <c16:uniqueId val="{0000000B-7E74-4C14-B0FF-5BE07F5BF5AA}"/>
                </c:ext>
              </c:extLst>
            </c:dLbl>
            <c:dLbl>
              <c:idx val="6"/>
              <c:tx>
                <c:rich>
                  <a:bodyPr/>
                  <a:lstStyle/>
                  <a:p>
                    <a:fld id="{46943664-9038-4401-9CDC-EC7A3479E089}" type="CELLRANGE">
                      <a:rPr lang="en-US"/>
                      <a:pPr/>
                      <a:t>[CELLRANGE]</a:t>
                    </a:fld>
                    <a:endParaRPr lang="en-US"/>
                  </a:p>
                </c:rich>
              </c:tx>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427856246683393"/>
                      <c:h val="6.5719086175716437E-2"/>
                    </c:manualLayout>
                  </c15:layout>
                  <c15:dlblFieldTable/>
                  <c15:showDataLabelsRange val="1"/>
                </c:ext>
                <c:ext xmlns:c16="http://schemas.microsoft.com/office/drawing/2014/chart" uri="{C3380CC4-5D6E-409C-BE32-E72D297353CC}">
                  <c16:uniqueId val="{0000000D-7E74-4C14-B0FF-5BE07F5BF5AA}"/>
                </c:ext>
              </c:extLst>
            </c:dLbl>
            <c:dLbl>
              <c:idx val="7"/>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07C9CB4A-7BB9-4D45-9BDD-E40AE7174884}"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439659916245023"/>
                      <c:h val="7.0721446785460232E-2"/>
                    </c:manualLayout>
                  </c15:layout>
                  <c15:dlblFieldTable/>
                  <c15:showDataLabelsRange val="1"/>
                </c:ext>
                <c:ext xmlns:c16="http://schemas.microsoft.com/office/drawing/2014/chart" uri="{C3380CC4-5D6E-409C-BE32-E72D297353CC}">
                  <c16:uniqueId val="{0000000F-7E74-4C14-B0FF-5BE07F5BF5AA}"/>
                </c:ext>
              </c:extLst>
            </c:dLbl>
            <c:dLbl>
              <c:idx val="8"/>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78D826EE-F626-4ECE-BF56-88CC5D1C837F}"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5545525126460411"/>
                      <c:h val="6.8013747005874148E-2"/>
                    </c:manualLayout>
                  </c15:layout>
                  <c15:dlblFieldTable/>
                  <c15:showDataLabelsRange val="1"/>
                </c:ext>
                <c:ext xmlns:c16="http://schemas.microsoft.com/office/drawing/2014/chart" uri="{C3380CC4-5D6E-409C-BE32-E72D297353CC}">
                  <c16:uniqueId val="{00000011-7E74-4C14-B0FF-5BE07F5BF5AA}"/>
                </c:ext>
              </c:extLst>
            </c:dLbl>
            <c:dLbl>
              <c:idx val="9"/>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9C1608F-98BE-4F36-BAF0-3FB33A1A2D2D}"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5487781572609641"/>
                      <c:h val="7.7605429275933321E-2"/>
                    </c:manualLayout>
                  </c15:layout>
                  <c15:dlblFieldTable/>
                  <c15:showDataLabelsRange val="1"/>
                </c:ext>
                <c:ext xmlns:c16="http://schemas.microsoft.com/office/drawing/2014/chart" uri="{C3380CC4-5D6E-409C-BE32-E72D297353CC}">
                  <c16:uniqueId val="{00000013-7E74-4C14-B0FF-5BE07F5BF5AA}"/>
                </c:ext>
              </c:extLst>
            </c:dLbl>
            <c:dLbl>
              <c:idx val="10"/>
              <c:tx>
                <c:rich>
                  <a:bodyPr/>
                  <a:lstStyle/>
                  <a:p>
                    <a:fld id="{FA2A868B-6878-40B5-AC39-C14DA318AB38}" type="CELLRANGE">
                      <a:rPr lang="en-US"/>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15-7E74-4C14-B0FF-5BE07F5BF5AA}"/>
                </c:ext>
              </c:extLst>
            </c:dLbl>
            <c:dLbl>
              <c:idx val="1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7E74-4C14-B0FF-5BE07F5BF5AA}"/>
                </c:ext>
              </c:extLst>
            </c:dLbl>
            <c:dLbl>
              <c:idx val="1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7E74-4C14-B0FF-5BE07F5BF5AA}"/>
                </c:ext>
              </c:extLst>
            </c:dLbl>
            <c:dLbl>
              <c:idx val="1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7E74-4C14-B0FF-5BE07F5BF5AA}"/>
                </c:ext>
              </c:extLst>
            </c:dLbl>
            <c:dLbl>
              <c:idx val="1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7E74-4C14-B0FF-5BE07F5BF5AA}"/>
                </c:ext>
              </c:extLst>
            </c:dLbl>
            <c:dLbl>
              <c:idx val="1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7E74-4C14-B0FF-5BE07F5BF5AA}"/>
                </c:ext>
              </c:extLst>
            </c:dLbl>
            <c:dLbl>
              <c:idx val="1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7E74-4C14-B0FF-5BE07F5BF5AA}"/>
                </c:ext>
              </c:extLst>
            </c:dLbl>
            <c:dLbl>
              <c:idx val="1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7E74-4C14-B0FF-5BE07F5BF5AA}"/>
                </c:ext>
              </c:extLst>
            </c:dLbl>
            <c:dLbl>
              <c:idx val="1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7E74-4C14-B0FF-5BE07F5BF5AA}"/>
                </c:ext>
              </c:extLst>
            </c:dLbl>
            <c:dLbl>
              <c:idx val="1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7E74-4C14-B0FF-5BE07F5BF5AA}"/>
                </c:ext>
              </c:extLst>
            </c:dLbl>
            <c:dLbl>
              <c:idx val="2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7E74-4C14-B0FF-5BE07F5BF5AA}"/>
                </c:ext>
              </c:extLst>
            </c:dLbl>
            <c:dLbl>
              <c:idx val="2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7E74-4C14-B0FF-5BE07F5BF5AA}"/>
                </c:ext>
              </c:extLst>
            </c:dLbl>
            <c:dLbl>
              <c:idx val="2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7E74-4C14-B0FF-5BE07F5BF5AA}"/>
                </c:ext>
              </c:extLst>
            </c:dLbl>
            <c:dLbl>
              <c:idx val="2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7E74-4C14-B0FF-5BE07F5BF5AA}"/>
                </c:ext>
              </c:extLst>
            </c:dLbl>
            <c:dLbl>
              <c:idx val="2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7E74-4C14-B0FF-5BE07F5BF5AA}"/>
                </c:ext>
              </c:extLst>
            </c:dLbl>
            <c:dLbl>
              <c:idx val="2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7E74-4C14-B0FF-5BE07F5BF5AA}"/>
                </c:ext>
              </c:extLst>
            </c:dLbl>
            <c:dLbl>
              <c:idx val="2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7E74-4C14-B0FF-5BE07F5BF5AA}"/>
                </c:ext>
              </c:extLst>
            </c:dLbl>
            <c:dLbl>
              <c:idx val="2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7E74-4C14-B0FF-5BE07F5BF5AA}"/>
                </c:ext>
              </c:extLst>
            </c:dLbl>
            <c:dLbl>
              <c:idx val="2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7E74-4C14-B0FF-5BE07F5BF5AA}"/>
                </c:ext>
              </c:extLst>
            </c:dLbl>
            <c:dLbl>
              <c:idx val="2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7E74-4C14-B0FF-5BE07F5BF5AA}"/>
                </c:ext>
              </c:extLst>
            </c:dLbl>
            <c:dLbl>
              <c:idx val="3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7E74-4C14-B0FF-5BE07F5BF5AA}"/>
                </c:ext>
              </c:extLst>
            </c:dLbl>
            <c:dLbl>
              <c:idx val="3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7E74-4C14-B0FF-5BE07F5BF5AA}"/>
                </c:ext>
              </c:extLst>
            </c:dLbl>
            <c:dLbl>
              <c:idx val="3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7E74-4C14-B0FF-5BE07F5BF5AA}"/>
                </c:ext>
              </c:extLst>
            </c:dLbl>
            <c:dLbl>
              <c:idx val="3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7E74-4C14-B0FF-5BE07F5BF5AA}"/>
                </c:ext>
              </c:extLst>
            </c:dLbl>
            <c:dLbl>
              <c:idx val="3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7E74-4C14-B0FF-5BE07F5BF5AA}"/>
                </c:ext>
              </c:extLst>
            </c:dLbl>
            <c:dLbl>
              <c:idx val="3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7E74-4C14-B0FF-5BE07F5BF5A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Superregion!$J$41:$J$76</c:f>
              <c:numCache>
                <c:formatCode>0%</c:formatCode>
                <c:ptCount val="36"/>
                <c:pt idx="0">
                  <c:v>0.45290281956333345</c:v>
                </c:pt>
                <c:pt idx="1">
                  <c:v>0.29118552903800859</c:v>
                </c:pt>
                <c:pt idx="2">
                  <c:v>0.19550192139749795</c:v>
                </c:pt>
                <c:pt idx="3">
                  <c:v>6.0409730001159859E-2</c:v>
                </c:pt>
                <c:pt idx="4">
                  <c:v>0</c:v>
                </c:pt>
                <c:pt idx="5">
                  <c:v>0</c:v>
                </c:pt>
                <c:pt idx="6">
                  <c:v>0</c:v>
                </c:pt>
                <c:pt idx="7">
                  <c:v>0</c:v>
                </c:pt>
                <c:pt idx="8">
                  <c:v>0</c:v>
                </c:pt>
                <c:pt idx="9">
                  <c:v>0</c:v>
                </c:pt>
                <c:pt idx="10">
                  <c:v>0</c:v>
                </c:pt>
              </c:numCache>
            </c:numRef>
          </c:xVal>
          <c:yVal>
            <c:numRef>
              <c:f>Superregion!$K$41:$K$76</c:f>
              <c:numCache>
                <c:formatCode>0.0%</c:formatCode>
                <c:ptCount val="36"/>
                <c:pt idx="0">
                  <c:v>6.7482824108205497E-2</c:v>
                </c:pt>
                <c:pt idx="1">
                  <c:v>6.2389077221485456E-2</c:v>
                </c:pt>
                <c:pt idx="2">
                  <c:v>8.8146620898204686E-2</c:v>
                </c:pt>
                <c:pt idx="3">
                  <c:v>6.4163928802211334E-2</c:v>
                </c:pt>
                <c:pt idx="4">
                  <c:v>0</c:v>
                </c:pt>
                <c:pt idx="5">
                  <c:v>0</c:v>
                </c:pt>
                <c:pt idx="6">
                  <c:v>0</c:v>
                </c:pt>
                <c:pt idx="7">
                  <c:v>0</c:v>
                </c:pt>
                <c:pt idx="8">
                  <c:v>0</c:v>
                </c:pt>
                <c:pt idx="9">
                  <c:v>0</c:v>
                </c:pt>
                <c:pt idx="10">
                  <c:v>0</c:v>
                </c:pt>
              </c:numCache>
            </c:numRef>
          </c:yVal>
          <c:bubbleSize>
            <c:numRef>
              <c:f>Superregion!$L$41:$L$76</c:f>
              <c:numCache>
                <c:formatCode>_("$"* #,##0_);_("$"* \(#,##0\);_("$"* "-"??_);_(@_)</c:formatCode>
                <c:ptCount val="36"/>
                <c:pt idx="0">
                  <c:v>97667.193030920069</c:v>
                </c:pt>
                <c:pt idx="1">
                  <c:v>67388.530688268089</c:v>
                </c:pt>
                <c:pt idx="2">
                  <c:v>31766.096468945016</c:v>
                </c:pt>
                <c:pt idx="3">
                  <c:v>13710.862514122002</c:v>
                </c:pt>
                <c:pt idx="4">
                  <c:v>0</c:v>
                </c:pt>
                <c:pt idx="5">
                  <c:v>0</c:v>
                </c:pt>
                <c:pt idx="6">
                  <c:v>0</c:v>
                </c:pt>
                <c:pt idx="7">
                  <c:v>0</c:v>
                </c:pt>
                <c:pt idx="8">
                  <c:v>0</c:v>
                </c:pt>
                <c:pt idx="9">
                  <c:v>0</c:v>
                </c:pt>
                <c:pt idx="10">
                  <c:v>0</c:v>
                </c:pt>
              </c:numCache>
            </c:numRef>
          </c:bubbleSize>
          <c:bubble3D val="0"/>
          <c:extLst>
            <c:ext xmlns:c15="http://schemas.microsoft.com/office/drawing/2012/chart" uri="{02D57815-91ED-43cb-92C2-25804820EDAC}">
              <c15:datalabelsRange>
                <c15:f>Superregion!$I$41:$I$52</c15:f>
                <c15:dlblRangeCache>
                  <c:ptCount val="12"/>
                  <c:pt idx="0">
                    <c:v>Americas_x000d_ 2024:  $97,667 6.9%</c:v>
                  </c:pt>
                  <c:pt idx="1">
                    <c:v>EMEA_x000d_ 2024:  $67,389 6.1%</c:v>
                  </c:pt>
                  <c:pt idx="2">
                    <c:v>Asia/Pacific_x000d_ 2024:  $31,766 8.6%</c:v>
                  </c:pt>
                  <c:pt idx="3">
                    <c:v>Japan (Super Region)_x000d_ 2024:  $13,711 5.9%</c:v>
                  </c:pt>
                  <c:pt idx="4">
                    <c:v>#DIV/0!</c:v>
                  </c:pt>
                  <c:pt idx="5">
                    <c:v>#DIV/0!</c:v>
                  </c:pt>
                  <c:pt idx="6">
                    <c:v>#DIV/0!</c:v>
                  </c:pt>
                  <c:pt idx="7">
                    <c:v>#DIV/0!</c:v>
                  </c:pt>
                  <c:pt idx="8">
                    <c:v>#DIV/0!</c:v>
                  </c:pt>
                  <c:pt idx="9">
                    <c:v>#DIV/0!</c:v>
                  </c:pt>
                  <c:pt idx="10">
                    <c:v>#DIV/0!</c:v>
                  </c:pt>
                </c15:dlblRangeCache>
              </c15:datalabelsRange>
            </c:ext>
            <c:ext xmlns:c16="http://schemas.microsoft.com/office/drawing/2014/chart" uri="{C3380CC4-5D6E-409C-BE32-E72D297353CC}">
              <c16:uniqueId val="{00000048-7E74-4C14-B0FF-5BE07F5BF5AA}"/>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region!$J$36</c:f>
              <c:strCache>
                <c:ptCount val="1"/>
                <c:pt idx="0">
                  <c:v>Retail - IT Spend, CAGR and Growth Share  by Region</c:v>
                </c:pt>
              </c:strCache>
            </c:strRef>
          </c:tx>
          <c:spPr>
            <a:ln>
              <a:solidFill>
                <a:schemeClr val="bg1">
                  <a:lumMod val="50000"/>
                </a:schemeClr>
              </a:solidFill>
            </a:ln>
          </c:spPr>
          <c:invertIfNegative val="0"/>
          <c:dPt>
            <c:idx val="0"/>
            <c:invertIfNegative val="0"/>
            <c:bubble3D val="0"/>
            <c:spPr>
              <a:solidFill>
                <a:schemeClr val="tx2"/>
              </a:solidFill>
              <a:ln>
                <a:solidFill>
                  <a:schemeClr val="bg1">
                    <a:lumMod val="50000"/>
                  </a:schemeClr>
                </a:solidFill>
              </a:ln>
              <a:effectLst/>
            </c:spPr>
            <c:extLst>
              <c:ext xmlns:c16="http://schemas.microsoft.com/office/drawing/2014/chart" uri="{C3380CC4-5D6E-409C-BE32-E72D297353CC}">
                <c16:uniqueId val="{00000001-103A-44BC-A1D0-5F2F2669E952}"/>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103A-44BC-A1D0-5F2F2669E952}"/>
              </c:ext>
            </c:extLst>
          </c:dPt>
          <c:dPt>
            <c:idx val="2"/>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05-103A-44BC-A1D0-5F2F2669E952}"/>
              </c:ext>
            </c:extLst>
          </c:dPt>
          <c:dPt>
            <c:idx val="3"/>
            <c:invertIfNegative val="0"/>
            <c:bubble3D val="0"/>
            <c:spPr>
              <a:solidFill>
                <a:schemeClr val="bg1">
                  <a:lumMod val="50000"/>
                </a:schemeClr>
              </a:solidFill>
              <a:ln>
                <a:solidFill>
                  <a:schemeClr val="bg1">
                    <a:lumMod val="50000"/>
                  </a:schemeClr>
                </a:solidFill>
              </a:ln>
              <a:effectLst/>
            </c:spPr>
            <c:extLst>
              <c:ext xmlns:c16="http://schemas.microsoft.com/office/drawing/2014/chart" uri="{C3380CC4-5D6E-409C-BE32-E72D297353CC}">
                <c16:uniqueId val="{00000007-103A-44BC-A1D0-5F2F2669E952}"/>
              </c:ext>
            </c:extLst>
          </c:dPt>
          <c:dPt>
            <c:idx val="4"/>
            <c:invertIfNegative val="0"/>
            <c:bubble3D val="0"/>
            <c:spPr>
              <a:solidFill>
                <a:schemeClr val="bg1">
                  <a:lumMod val="85000"/>
                </a:schemeClr>
              </a:solidFill>
              <a:ln>
                <a:solidFill>
                  <a:schemeClr val="bg1">
                    <a:lumMod val="50000"/>
                  </a:schemeClr>
                </a:solidFill>
              </a:ln>
              <a:effectLst/>
            </c:spPr>
            <c:extLst>
              <c:ext xmlns:c16="http://schemas.microsoft.com/office/drawing/2014/chart" uri="{C3380CC4-5D6E-409C-BE32-E72D297353CC}">
                <c16:uniqueId val="{00000009-103A-44BC-A1D0-5F2F2669E952}"/>
              </c:ext>
            </c:extLst>
          </c:dPt>
          <c:dPt>
            <c:idx val="5"/>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0B-103A-44BC-A1D0-5F2F2669E952}"/>
              </c:ext>
            </c:extLst>
          </c:dPt>
          <c:dPt>
            <c:idx val="6"/>
            <c:invertIfNegative val="0"/>
            <c:bubble3D val="0"/>
            <c:spPr>
              <a:solidFill>
                <a:schemeClr val="tx1">
                  <a:lumMod val="65000"/>
                  <a:lumOff val="35000"/>
                </a:schemeClr>
              </a:solidFill>
              <a:ln>
                <a:solidFill>
                  <a:schemeClr val="bg1">
                    <a:lumMod val="50000"/>
                  </a:schemeClr>
                </a:solidFill>
              </a:ln>
              <a:effectLst/>
            </c:spPr>
            <c:extLst>
              <c:ext xmlns:c16="http://schemas.microsoft.com/office/drawing/2014/chart" uri="{C3380CC4-5D6E-409C-BE32-E72D297353CC}">
                <c16:uniqueId val="{0000000D-103A-44BC-A1D0-5F2F2669E952}"/>
              </c:ext>
            </c:extLst>
          </c:dPt>
          <c:dPt>
            <c:idx val="7"/>
            <c:invertIfNegative val="0"/>
            <c:bubble3D val="0"/>
            <c:spPr>
              <a:solidFill>
                <a:schemeClr val="accent2">
                  <a:lumMod val="60000"/>
                  <a:lumOff val="40000"/>
                </a:schemeClr>
              </a:solidFill>
              <a:ln>
                <a:solidFill>
                  <a:schemeClr val="bg1">
                    <a:lumMod val="50000"/>
                  </a:schemeClr>
                </a:solidFill>
              </a:ln>
              <a:effectLst/>
            </c:spPr>
            <c:extLst>
              <c:ext xmlns:c16="http://schemas.microsoft.com/office/drawing/2014/chart" uri="{C3380CC4-5D6E-409C-BE32-E72D297353CC}">
                <c16:uniqueId val="{0000000F-103A-44BC-A1D0-5F2F2669E952}"/>
              </c:ext>
            </c:extLst>
          </c:dPt>
          <c:dPt>
            <c:idx val="8"/>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1-103A-44BC-A1D0-5F2F2669E952}"/>
              </c:ext>
            </c:extLst>
          </c:dPt>
          <c:dPt>
            <c:idx val="9"/>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13-103A-44BC-A1D0-5F2F2669E952}"/>
              </c:ext>
            </c:extLst>
          </c:dPt>
          <c:dPt>
            <c:idx val="10"/>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15-103A-44BC-A1D0-5F2F2669E952}"/>
              </c:ext>
            </c:extLst>
          </c:dPt>
          <c:dPt>
            <c:idx val="11"/>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17-103A-44BC-A1D0-5F2F2669E952}"/>
              </c:ext>
            </c:extLst>
          </c:dPt>
          <c:dPt>
            <c:idx val="12"/>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19-103A-44BC-A1D0-5F2F2669E952}"/>
              </c:ext>
            </c:extLst>
          </c:dPt>
          <c:dPt>
            <c:idx val="13"/>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1B-103A-44BC-A1D0-5F2F2669E952}"/>
              </c:ext>
            </c:extLst>
          </c:dPt>
          <c:dPt>
            <c:idx val="14"/>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1D-103A-44BC-A1D0-5F2F2669E952}"/>
              </c:ext>
            </c:extLst>
          </c:dPt>
          <c:dPt>
            <c:idx val="15"/>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F-103A-44BC-A1D0-5F2F2669E952}"/>
              </c:ext>
            </c:extLst>
          </c:dPt>
          <c:dPt>
            <c:idx val="16"/>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1-103A-44BC-A1D0-5F2F2669E952}"/>
              </c:ext>
            </c:extLst>
          </c:dPt>
          <c:dPt>
            <c:idx val="17"/>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23-103A-44BC-A1D0-5F2F2669E952}"/>
              </c:ext>
            </c:extLst>
          </c:dPt>
          <c:dPt>
            <c:idx val="18"/>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25-103A-44BC-A1D0-5F2F2669E952}"/>
              </c:ext>
            </c:extLst>
          </c:dPt>
          <c:dPt>
            <c:idx val="19"/>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27-103A-44BC-A1D0-5F2F2669E952}"/>
              </c:ext>
            </c:extLst>
          </c:dPt>
          <c:dPt>
            <c:idx val="20"/>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29-103A-44BC-A1D0-5F2F2669E952}"/>
              </c:ext>
            </c:extLst>
          </c:dPt>
          <c:dPt>
            <c:idx val="21"/>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2B-103A-44BC-A1D0-5F2F2669E952}"/>
              </c:ext>
            </c:extLst>
          </c:dPt>
          <c:dPt>
            <c:idx val="22"/>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2D-103A-44BC-A1D0-5F2F2669E952}"/>
              </c:ext>
            </c:extLst>
          </c:dPt>
          <c:dPt>
            <c:idx val="23"/>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F-103A-44BC-A1D0-5F2F2669E952}"/>
              </c:ext>
            </c:extLst>
          </c:dPt>
          <c:dPt>
            <c:idx val="24"/>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1-103A-44BC-A1D0-5F2F2669E952}"/>
              </c:ext>
            </c:extLst>
          </c:dPt>
          <c:dPt>
            <c:idx val="25"/>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33-103A-44BC-A1D0-5F2F2669E952}"/>
              </c:ext>
            </c:extLst>
          </c:dPt>
          <c:dPt>
            <c:idx val="26"/>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35-103A-44BC-A1D0-5F2F2669E952}"/>
              </c:ext>
            </c:extLst>
          </c:dPt>
          <c:dPt>
            <c:idx val="27"/>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37-103A-44BC-A1D0-5F2F2669E952}"/>
              </c:ext>
            </c:extLst>
          </c:dPt>
          <c:dPt>
            <c:idx val="28"/>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39-103A-44BC-A1D0-5F2F2669E952}"/>
              </c:ext>
            </c:extLst>
          </c:dPt>
          <c:dPt>
            <c:idx val="29"/>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3B-103A-44BC-A1D0-5F2F2669E952}"/>
              </c:ext>
            </c:extLst>
          </c:dPt>
          <c:dPt>
            <c:idx val="30"/>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3D-103A-44BC-A1D0-5F2F2669E952}"/>
              </c:ext>
            </c:extLst>
          </c:dPt>
          <c:dPt>
            <c:idx val="31"/>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F-103A-44BC-A1D0-5F2F2669E952}"/>
              </c:ext>
            </c:extLst>
          </c:dPt>
          <c:dPt>
            <c:idx val="32"/>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41-103A-44BC-A1D0-5F2F2669E952}"/>
              </c:ext>
            </c:extLst>
          </c:dPt>
          <c:dPt>
            <c:idx val="33"/>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43-103A-44BC-A1D0-5F2F2669E952}"/>
              </c:ext>
            </c:extLst>
          </c:dPt>
          <c:dPt>
            <c:idx val="34"/>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45-103A-44BC-A1D0-5F2F2669E952}"/>
              </c:ext>
            </c:extLst>
          </c:dPt>
          <c:dPt>
            <c:idx val="35"/>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47-103A-44BC-A1D0-5F2F2669E952}"/>
              </c:ext>
            </c:extLst>
          </c:dPt>
          <c:dLbls>
            <c:dLbl>
              <c:idx val="0"/>
              <c:layout>
                <c:manualLayout>
                  <c:x val="-0.14001549129111504"/>
                  <c:y val="0.2168543430503789"/>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1FFF317C-7C7D-406A-AE41-09848BABCF2D}" type="CELLRANGE">
                      <a:rPr lang="en-GB"/>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103A-44BC-A1D0-5F2F2669E952}"/>
                </c:ext>
              </c:extLst>
            </c:dLbl>
            <c:dLbl>
              <c:idx val="1"/>
              <c:layout>
                <c:manualLayout>
                  <c:x val="-0.12863376443429081"/>
                  <c:y val="0.19025991656998978"/>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95B15179-7FF8-4CF7-9AB5-AD90D27451B5}" type="CELLRANGE">
                      <a:rPr lang="de-DE" dirty="0"/>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152052325587066"/>
                      <c:h val="9.3305358773726949E-2"/>
                    </c:manualLayout>
                  </c15:layout>
                  <c15:dlblFieldTable/>
                  <c15:showDataLabelsRange val="1"/>
                </c:ext>
                <c:ext xmlns:c16="http://schemas.microsoft.com/office/drawing/2014/chart" uri="{C3380CC4-5D6E-409C-BE32-E72D297353CC}">
                  <c16:uniqueId val="{00000003-103A-44BC-A1D0-5F2F2669E952}"/>
                </c:ext>
              </c:extLst>
            </c:dLbl>
            <c:dLbl>
              <c:idx val="2"/>
              <c:layout>
                <c:manualLayout>
                  <c:x val="5.6323099308239536E-4"/>
                  <c:y val="1.0031347962382446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8C764AE0-5619-456F-8998-64F3473B32E6}"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612572014594165"/>
                      <c:h val="0.10413901710562042"/>
                    </c:manualLayout>
                  </c15:layout>
                  <c15:dlblFieldTable/>
                  <c15:showDataLabelsRange val="1"/>
                </c:ext>
                <c:ext xmlns:c16="http://schemas.microsoft.com/office/drawing/2014/chart" uri="{C3380CC4-5D6E-409C-BE32-E72D297353CC}">
                  <c16:uniqueId val="{00000005-103A-44BC-A1D0-5F2F2669E952}"/>
                </c:ext>
              </c:extLst>
            </c:dLbl>
            <c:dLbl>
              <c:idx val="3"/>
              <c:layout>
                <c:manualLayout>
                  <c:x val="-5.6314230925417043E-3"/>
                  <c:y val="-3.761755485893417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9BFB6678-08F3-43D9-8A16-222DCACDF49B}"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831983521125773"/>
                      <c:h val="9.6175943524300853E-2"/>
                    </c:manualLayout>
                  </c15:layout>
                  <c15:dlblFieldTable/>
                  <c15:showDataLabelsRange val="1"/>
                </c:ext>
                <c:ext xmlns:c16="http://schemas.microsoft.com/office/drawing/2014/chart" uri="{C3380CC4-5D6E-409C-BE32-E72D297353CC}">
                  <c16:uniqueId val="{00000007-103A-44BC-A1D0-5F2F2669E952}"/>
                </c:ext>
              </c:extLst>
            </c:dLbl>
            <c:dLbl>
              <c:idx val="4"/>
              <c:layout>
                <c:manualLayout>
                  <c:x val="7.3208500203041623E-3"/>
                  <c:y val="-7.5234122380470466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D6644D41-8426-41FF-9252-82603D9FEEA7}"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971217131445308"/>
                      <c:h val="7.5913410510206586E-2"/>
                    </c:manualLayout>
                  </c15:layout>
                  <c15:dlblFieldTable/>
                  <c15:showDataLabelsRange val="1"/>
                </c:ext>
                <c:ext xmlns:c16="http://schemas.microsoft.com/office/drawing/2014/chart" uri="{C3380CC4-5D6E-409C-BE32-E72D297353CC}">
                  <c16:uniqueId val="{00000009-103A-44BC-A1D0-5F2F2669E952}"/>
                </c:ext>
              </c:extLst>
            </c:dLbl>
            <c:dLbl>
              <c:idx val="5"/>
              <c:layout>
                <c:manualLayout>
                  <c:x val="-0.13084243517633404"/>
                  <c:y val="-0.14089314541011527"/>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83613F8A-881C-468D-B1E7-64536FB80710}"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744770691555607"/>
                      <c:h val="0.10769955322982744"/>
                    </c:manualLayout>
                  </c15:layout>
                  <c15:dlblFieldTable/>
                  <c15:showDataLabelsRange val="1"/>
                </c:ext>
                <c:ext xmlns:c16="http://schemas.microsoft.com/office/drawing/2014/chart" uri="{C3380CC4-5D6E-409C-BE32-E72D297353CC}">
                  <c16:uniqueId val="{0000000B-103A-44BC-A1D0-5F2F2669E952}"/>
                </c:ext>
              </c:extLst>
            </c:dLbl>
            <c:dLbl>
              <c:idx val="6"/>
              <c:layout>
                <c:manualLayout>
                  <c:x val="-1.6986589142811381E-2"/>
                  <c:y val="9.2790067385777317E-2"/>
                </c:manualLayout>
              </c:layout>
              <c:tx>
                <c:rich>
                  <a:bodyPr/>
                  <a:lstStyle/>
                  <a:p>
                    <a:fld id="{4EA954F4-E022-4B2E-9D89-8E16D96EBFC4}"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814396365098196"/>
                      <c:h val="6.5719151877175211E-2"/>
                    </c:manualLayout>
                  </c15:layout>
                  <c15:dlblFieldTable/>
                  <c15:showDataLabelsRange val="1"/>
                </c:ext>
                <c:ext xmlns:c16="http://schemas.microsoft.com/office/drawing/2014/chart" uri="{C3380CC4-5D6E-409C-BE32-E72D297353CC}">
                  <c16:uniqueId val="{0000000D-103A-44BC-A1D0-5F2F2669E952}"/>
                </c:ext>
              </c:extLst>
            </c:dLbl>
            <c:dLbl>
              <c:idx val="7"/>
              <c:layout>
                <c:manualLayout>
                  <c:x val="-0.20558565336879267"/>
                  <c:y val="3.8871572087971672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64FBE069-32E7-49D2-ACEE-D6A2D7950593}"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804860547784041"/>
                      <c:h val="0.11335462690988075"/>
                    </c:manualLayout>
                  </c15:layout>
                  <c15:dlblFieldTable/>
                  <c15:showDataLabelsRange val="1"/>
                </c:ext>
                <c:ext xmlns:c16="http://schemas.microsoft.com/office/drawing/2014/chart" uri="{C3380CC4-5D6E-409C-BE32-E72D297353CC}">
                  <c16:uniqueId val="{0000000F-103A-44BC-A1D0-5F2F2669E952}"/>
                </c:ext>
              </c:extLst>
            </c:dLbl>
            <c:dLbl>
              <c:idx val="8"/>
              <c:layout>
                <c:manualLayout>
                  <c:x val="-0.21620305865202533"/>
                  <c:y val="-7.8996865203761799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6B3763CE-223A-41CE-91FF-85326F97B914}"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951657735761743"/>
                      <c:h val="0.1056312788487646"/>
                    </c:manualLayout>
                  </c15:layout>
                  <c15:dlblFieldTable/>
                  <c15:showDataLabelsRange val="1"/>
                </c:ext>
                <c:ext xmlns:c16="http://schemas.microsoft.com/office/drawing/2014/chart" uri="{C3380CC4-5D6E-409C-BE32-E72D297353CC}">
                  <c16:uniqueId val="{00000011-103A-44BC-A1D0-5F2F2669E952}"/>
                </c:ext>
              </c:extLst>
            </c:dLbl>
            <c:dLbl>
              <c:idx val="9"/>
              <c:layout>
                <c:manualLayout>
                  <c:x val="-0.16555177792008577"/>
                  <c:y val="1.253938242045763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30CE33F2-FFCE-4D3C-B742-17543CB89B1C}"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320526146963471"/>
                      <c:h val="7.7605509342680123E-2"/>
                    </c:manualLayout>
                  </c15:layout>
                  <c15:dlblFieldTable/>
                  <c15:showDataLabelsRange val="1"/>
                </c:ext>
                <c:ext xmlns:c16="http://schemas.microsoft.com/office/drawing/2014/chart" uri="{C3380CC4-5D6E-409C-BE32-E72D297353CC}">
                  <c16:uniqueId val="{00000013-103A-44BC-A1D0-5F2F2669E952}"/>
                </c:ext>
              </c:extLst>
            </c:dLbl>
            <c:dLbl>
              <c:idx val="10"/>
              <c:tx>
                <c:rich>
                  <a:bodyPr/>
                  <a:lstStyle/>
                  <a:p>
                    <a:fld id="{22C766EB-A3B8-4649-89F5-0F932449F6F5}"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103A-44BC-A1D0-5F2F2669E952}"/>
                </c:ext>
              </c:extLst>
            </c:dLbl>
            <c:dLbl>
              <c:idx val="1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103A-44BC-A1D0-5F2F2669E952}"/>
                </c:ext>
              </c:extLst>
            </c:dLbl>
            <c:dLbl>
              <c:idx val="1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103A-44BC-A1D0-5F2F2669E952}"/>
                </c:ext>
              </c:extLst>
            </c:dLbl>
            <c:dLbl>
              <c:idx val="1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103A-44BC-A1D0-5F2F2669E952}"/>
                </c:ext>
              </c:extLst>
            </c:dLbl>
            <c:dLbl>
              <c:idx val="1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103A-44BC-A1D0-5F2F2669E952}"/>
                </c:ext>
              </c:extLst>
            </c:dLbl>
            <c:dLbl>
              <c:idx val="1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103A-44BC-A1D0-5F2F2669E952}"/>
                </c:ext>
              </c:extLst>
            </c:dLbl>
            <c:dLbl>
              <c:idx val="1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103A-44BC-A1D0-5F2F2669E952}"/>
                </c:ext>
              </c:extLst>
            </c:dLbl>
            <c:dLbl>
              <c:idx val="1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103A-44BC-A1D0-5F2F2669E952}"/>
                </c:ext>
              </c:extLst>
            </c:dLbl>
            <c:dLbl>
              <c:idx val="1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103A-44BC-A1D0-5F2F2669E952}"/>
                </c:ext>
              </c:extLst>
            </c:dLbl>
            <c:dLbl>
              <c:idx val="1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103A-44BC-A1D0-5F2F2669E952}"/>
                </c:ext>
              </c:extLst>
            </c:dLbl>
            <c:dLbl>
              <c:idx val="2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103A-44BC-A1D0-5F2F2669E952}"/>
                </c:ext>
              </c:extLst>
            </c:dLbl>
            <c:dLbl>
              <c:idx val="2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103A-44BC-A1D0-5F2F2669E952}"/>
                </c:ext>
              </c:extLst>
            </c:dLbl>
            <c:dLbl>
              <c:idx val="2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103A-44BC-A1D0-5F2F2669E952}"/>
                </c:ext>
              </c:extLst>
            </c:dLbl>
            <c:dLbl>
              <c:idx val="2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103A-44BC-A1D0-5F2F2669E952}"/>
                </c:ext>
              </c:extLst>
            </c:dLbl>
            <c:dLbl>
              <c:idx val="2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103A-44BC-A1D0-5F2F2669E952}"/>
                </c:ext>
              </c:extLst>
            </c:dLbl>
            <c:dLbl>
              <c:idx val="2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103A-44BC-A1D0-5F2F2669E952}"/>
                </c:ext>
              </c:extLst>
            </c:dLbl>
            <c:dLbl>
              <c:idx val="2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103A-44BC-A1D0-5F2F2669E952}"/>
                </c:ext>
              </c:extLst>
            </c:dLbl>
            <c:dLbl>
              <c:idx val="2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103A-44BC-A1D0-5F2F2669E952}"/>
                </c:ext>
              </c:extLst>
            </c:dLbl>
            <c:dLbl>
              <c:idx val="2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103A-44BC-A1D0-5F2F2669E952}"/>
                </c:ext>
              </c:extLst>
            </c:dLbl>
            <c:dLbl>
              <c:idx val="2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103A-44BC-A1D0-5F2F2669E952}"/>
                </c:ext>
              </c:extLst>
            </c:dLbl>
            <c:dLbl>
              <c:idx val="3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103A-44BC-A1D0-5F2F2669E952}"/>
                </c:ext>
              </c:extLst>
            </c:dLbl>
            <c:dLbl>
              <c:idx val="3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103A-44BC-A1D0-5F2F2669E952}"/>
                </c:ext>
              </c:extLst>
            </c:dLbl>
            <c:dLbl>
              <c:idx val="3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103A-44BC-A1D0-5F2F2669E952}"/>
                </c:ext>
              </c:extLst>
            </c:dLbl>
            <c:dLbl>
              <c:idx val="3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103A-44BC-A1D0-5F2F2669E952}"/>
                </c:ext>
              </c:extLst>
            </c:dLbl>
            <c:dLbl>
              <c:idx val="3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103A-44BC-A1D0-5F2F2669E952}"/>
                </c:ext>
              </c:extLst>
            </c:dLbl>
            <c:dLbl>
              <c:idx val="3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103A-44BC-A1D0-5F2F2669E95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region!$J$41:$J$76</c:f>
              <c:numCache>
                <c:formatCode>0%</c:formatCode>
                <c:ptCount val="36"/>
                <c:pt idx="0">
                  <c:v>0.38686120135579583</c:v>
                </c:pt>
                <c:pt idx="1">
                  <c:v>0.23847772950998053</c:v>
                </c:pt>
                <c:pt idx="2">
                  <c:v>6.0409730001159678E-2</c:v>
                </c:pt>
                <c:pt idx="3">
                  <c:v>9.4299675750914982E-2</c:v>
                </c:pt>
                <c:pt idx="4">
                  <c:v>6.6041618207537137E-2</c:v>
                </c:pt>
                <c:pt idx="5">
                  <c:v>6.6855371842888131E-2</c:v>
                </c:pt>
                <c:pt idx="6">
                  <c:v>3.4346873803694507E-2</c:v>
                </c:pt>
                <c:pt idx="7">
                  <c:v>1.6867101515971383E-2</c:v>
                </c:pt>
                <c:pt idx="8">
                  <c:v>2.5170588537358676E-2</c:v>
                </c:pt>
                <c:pt idx="9">
                  <c:v>1.0670109474699178E-2</c:v>
                </c:pt>
                <c:pt idx="10">
                  <c:v>0</c:v>
                </c:pt>
              </c:numCache>
            </c:numRef>
          </c:xVal>
          <c:yVal>
            <c:numRef>
              <c:f>region!$K$41:$K$76</c:f>
              <c:numCache>
                <c:formatCode>0.0%</c:formatCode>
                <c:ptCount val="36"/>
                <c:pt idx="0">
                  <c:v>6.5784591230702461E-2</c:v>
                </c:pt>
                <c:pt idx="1">
                  <c:v>6.4413052795563086E-2</c:v>
                </c:pt>
                <c:pt idx="2">
                  <c:v>6.4163928802211334E-2</c:v>
                </c:pt>
                <c:pt idx="3">
                  <c:v>0.10756678645714346</c:v>
                </c:pt>
                <c:pt idx="4">
                  <c:v>7.95293928091656E-2</c:v>
                </c:pt>
                <c:pt idx="5">
                  <c:v>9.3283662566226555E-2</c:v>
                </c:pt>
                <c:pt idx="6">
                  <c:v>5.5153887704281201E-2</c:v>
                </c:pt>
                <c:pt idx="7">
                  <c:v>4.069576477044734E-2</c:v>
                </c:pt>
                <c:pt idx="8">
                  <c:v>7.1787743262450965E-2</c:v>
                </c:pt>
                <c:pt idx="9">
                  <c:v>5.3520230175542638E-2</c:v>
                </c:pt>
                <c:pt idx="10">
                  <c:v>0</c:v>
                </c:pt>
              </c:numCache>
            </c:numRef>
          </c:yVal>
          <c:bubbleSize>
            <c:numRef>
              <c:f>region!$L$41:$L$76</c:f>
              <c:numCache>
                <c:formatCode>_("$"* #,##0_);_("$"* \(#,##0\);_("$"* "-"??_);_(@_)</c:formatCode>
                <c:ptCount val="36"/>
                <c:pt idx="0">
                  <c:v>85592.039893456007</c:v>
                </c:pt>
                <c:pt idx="1">
                  <c:v>53388.609530947004</c:v>
                </c:pt>
                <c:pt idx="2">
                  <c:v>13710.862514122002</c:v>
                </c:pt>
                <c:pt idx="3">
                  <c:v>12404.563648724001</c:v>
                </c:pt>
                <c:pt idx="4">
                  <c:v>12075.153137463994</c:v>
                </c:pt>
                <c:pt idx="5">
                  <c:v>10268.364917912004</c:v>
                </c:pt>
                <c:pt idx="6">
                  <c:v>9093.1679023090019</c:v>
                </c:pt>
                <c:pt idx="7">
                  <c:v>5982.4498535580042</c:v>
                </c:pt>
                <c:pt idx="8">
                  <c:v>5133.3361014989996</c:v>
                </c:pt>
                <c:pt idx="9">
                  <c:v>2884.1352022640012</c:v>
                </c:pt>
                <c:pt idx="10">
                  <c:v>0</c:v>
                </c:pt>
              </c:numCache>
            </c:numRef>
          </c:bubbleSize>
          <c:bubble3D val="0"/>
          <c:extLst>
            <c:ext xmlns:c15="http://schemas.microsoft.com/office/drawing/2012/chart" uri="{02D57815-91ED-43cb-92C2-25804820EDAC}">
              <c15:datalabelsRange>
                <c15:f>region!$I$41:$I$52</c15:f>
                <c15:dlblRangeCache>
                  <c:ptCount val="12"/>
                  <c:pt idx="0">
                    <c:v>North America_x000d_ 2024:  $85,592 6.6%</c:v>
                  </c:pt>
                  <c:pt idx="1">
                    <c:v>Western Europe_x000d_ 2024:  $53,389 6.1%</c:v>
                  </c:pt>
                  <c:pt idx="2">
                    <c:v>Japan (Region)_x000d_ 2024:  $13,711 5.9%</c:v>
                  </c:pt>
                  <c:pt idx="3">
                    <c:v>Greater China_x000d_ 2024:  $12,405 10.8%</c:v>
                  </c:pt>
                  <c:pt idx="4">
                    <c:v>Latin America_x000d_ 2024:  $12,075 8.8%</c:v>
                  </c:pt>
                  <c:pt idx="5">
                    <c:v>Emerging Asia/Pacific_x000d_ 2024:  $10,268 8.9%</c:v>
                  </c:pt>
                  <c:pt idx="6">
                    <c:v>Mature Asia/Pacific_x000d_ 2024:  $9,093 5.5%</c:v>
                  </c:pt>
                  <c:pt idx="7">
                    <c:v>Eastern Europe_x000d_ 2024:  $5,982 4.0%</c:v>
                  </c:pt>
                  <c:pt idx="8">
                    <c:v>Middle East and North Africa_x000d_ 2024:  $5,133 9.0%</c:v>
                  </c:pt>
                  <c:pt idx="9">
                    <c:v>Sub-Saharan Africa_x000d_ 2024:  $2,884 5.5%</c:v>
                  </c:pt>
                  <c:pt idx="10">
                    <c:v>#DIV/0!</c:v>
                  </c:pt>
                </c15:dlblRangeCache>
              </c15:datalabelsRange>
            </c:ext>
            <c:ext xmlns:c16="http://schemas.microsoft.com/office/drawing/2014/chart" uri="{C3380CC4-5D6E-409C-BE32-E72D297353CC}">
              <c16:uniqueId val="{00000048-103A-44BC-A1D0-5F2F2669E952}"/>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min val="-0.1"/>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'growth all'!$H$38</c:f>
          <c:strCache>
            <c:ptCount val="1"/>
            <c:pt idx="0">
              <c:v>All Industries - Expected Annual Growth Rate </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094460643692555"/>
          <c:w val="0.79553197853108137"/>
          <c:h val="0.77857741438569605"/>
        </c:manualLayout>
      </c:layout>
      <c:lineChart>
        <c:grouping val="standard"/>
        <c:varyColors val="0"/>
        <c:ser>
          <c:idx val="0"/>
          <c:order val="0"/>
          <c:tx>
            <c:strRef>
              <c:f>'growth all'!$D$53</c:f>
              <c:strCache>
                <c:ptCount val="1"/>
                <c:pt idx="0">
                  <c:v>Wholesale Trade</c:v>
                </c:pt>
              </c:strCache>
            </c:strRef>
          </c:tx>
          <c:spPr>
            <a:ln w="28575" cap="rnd">
              <a:solidFill>
                <a:schemeClr val="accent1"/>
              </a:solidFill>
              <a:round/>
            </a:ln>
            <a:effectLst/>
          </c:spPr>
          <c:marker>
            <c:symbol val="none"/>
          </c:marker>
          <c:dLbls>
            <c:spPr>
              <a:solidFill>
                <a:schemeClr val="bg1">
                  <a:alpha val="54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all'!$D$55:$D$59</c:f>
              <c:numCache>
                <c:formatCode>0.0%</c:formatCode>
                <c:ptCount val="5"/>
                <c:pt idx="0">
                  <c:v>4.6968354668992421E-2</c:v>
                </c:pt>
                <c:pt idx="1">
                  <c:v>6.7968868578681396E-2</c:v>
                </c:pt>
                <c:pt idx="2">
                  <c:v>7.3452955079287258E-2</c:v>
                </c:pt>
                <c:pt idx="3">
                  <c:v>6.890803418882431E-2</c:v>
                </c:pt>
                <c:pt idx="4">
                  <c:v>6.6541541926834175E-2</c:v>
                </c:pt>
              </c:numCache>
              <c:extLst/>
            </c:numRef>
          </c:val>
          <c:smooth val="1"/>
          <c:extLst>
            <c:ext xmlns:c16="http://schemas.microsoft.com/office/drawing/2014/chart" uri="{C3380CC4-5D6E-409C-BE32-E72D297353CC}">
              <c16:uniqueId val="{00000000-6901-4A7C-A608-DDFE7BA5F5AC}"/>
            </c:ext>
          </c:extLst>
        </c:ser>
        <c:ser>
          <c:idx val="1"/>
          <c:order val="1"/>
          <c:tx>
            <c:strRef>
              <c:f>'growth all'!$E$53</c:f>
              <c:strCache>
                <c:ptCount val="1"/>
                <c:pt idx="0">
                  <c:v>Transportation</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all'!$E$55:$E$59</c:f>
              <c:numCache>
                <c:formatCode>0.0%</c:formatCode>
                <c:ptCount val="5"/>
                <c:pt idx="0">
                  <c:v>4.3404743018531346E-2</c:v>
                </c:pt>
                <c:pt idx="1">
                  <c:v>6.4302365683487059E-2</c:v>
                </c:pt>
                <c:pt idx="2">
                  <c:v>7.1652214718092452E-2</c:v>
                </c:pt>
                <c:pt idx="3">
                  <c:v>6.9243143566502546E-2</c:v>
                </c:pt>
                <c:pt idx="4">
                  <c:v>6.8473310308309207E-2</c:v>
                </c:pt>
              </c:numCache>
              <c:extLst/>
            </c:numRef>
          </c:val>
          <c:smooth val="1"/>
          <c:extLst>
            <c:ext xmlns:c16="http://schemas.microsoft.com/office/drawing/2014/chart" uri="{C3380CC4-5D6E-409C-BE32-E72D297353CC}">
              <c16:uniqueId val="{00000001-6901-4A7C-A608-DDFE7BA5F5AC}"/>
            </c:ext>
          </c:extLst>
        </c:ser>
        <c:ser>
          <c:idx val="2"/>
          <c:order val="2"/>
          <c:tx>
            <c:strRef>
              <c:f>'growth all'!$F$53</c:f>
              <c:strCache>
                <c:ptCount val="1"/>
                <c:pt idx="0">
                  <c:v>Retail</c:v>
                </c:pt>
              </c:strCache>
            </c:strRef>
          </c:tx>
          <c:spPr>
            <a:ln w="28575" cap="rnd">
              <a:solidFill>
                <a:srgbClr val="00B050"/>
              </a:solidFill>
              <a:round/>
            </a:ln>
            <a:effectLst/>
          </c:spPr>
          <c:marker>
            <c:symbol val="none"/>
          </c:marker>
          <c:dLbls>
            <c:spPr>
              <a:solidFill>
                <a:schemeClr val="bg1">
                  <a:alpha val="65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all'!$F$55:$F$59</c:f>
              <c:numCache>
                <c:formatCode>0.0%</c:formatCode>
                <c:ptCount val="5"/>
                <c:pt idx="0">
                  <c:v>4.6472979599297741E-2</c:v>
                </c:pt>
                <c:pt idx="1">
                  <c:v>6.8326775570551557E-2</c:v>
                </c:pt>
                <c:pt idx="2">
                  <c:v>7.7879842281950079E-2</c:v>
                </c:pt>
                <c:pt idx="3">
                  <c:v>7.7198237399799197E-2</c:v>
                </c:pt>
                <c:pt idx="4">
                  <c:v>7.4324855161751635E-2</c:v>
                </c:pt>
              </c:numCache>
              <c:extLst/>
            </c:numRef>
          </c:val>
          <c:smooth val="1"/>
          <c:extLst>
            <c:ext xmlns:c16="http://schemas.microsoft.com/office/drawing/2014/chart" uri="{C3380CC4-5D6E-409C-BE32-E72D297353CC}">
              <c16:uniqueId val="{00000002-6901-4A7C-A608-DDFE7BA5F5AC}"/>
            </c:ext>
          </c:extLst>
        </c:ser>
        <c:ser>
          <c:idx val="3"/>
          <c:order val="3"/>
          <c:tx>
            <c:strRef>
              <c:f>'growth all'!$G$53</c:f>
              <c:strCache>
                <c:ptCount val="1"/>
                <c:pt idx="0">
                  <c:v>Manufacturing and Natural Resources</c:v>
                </c:pt>
              </c:strCache>
            </c:strRef>
          </c:tx>
          <c:spPr>
            <a:ln w="28575" cap="rnd">
              <a:solidFill>
                <a:srgbClr val="FF0000"/>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all'!$G$55:$G$59</c:f>
              <c:numCache>
                <c:formatCode>0.0%</c:formatCode>
                <c:ptCount val="5"/>
                <c:pt idx="0">
                  <c:v>5.7153750879132506E-2</c:v>
                </c:pt>
                <c:pt idx="1">
                  <c:v>7.3947988326776862E-2</c:v>
                </c:pt>
                <c:pt idx="2">
                  <c:v>8.3106627790203558E-2</c:v>
                </c:pt>
                <c:pt idx="3">
                  <c:v>8.1611087251541356E-2</c:v>
                </c:pt>
                <c:pt idx="4">
                  <c:v>8.0219204878197226E-2</c:v>
                </c:pt>
              </c:numCache>
              <c:extLst/>
            </c:numRef>
          </c:val>
          <c:smooth val="1"/>
          <c:extLst>
            <c:ext xmlns:c16="http://schemas.microsoft.com/office/drawing/2014/chart" uri="{C3380CC4-5D6E-409C-BE32-E72D297353CC}">
              <c16:uniqueId val="{00000003-6901-4A7C-A608-DDFE7BA5F5AC}"/>
            </c:ext>
          </c:extLst>
        </c:ser>
        <c:ser>
          <c:idx val="4"/>
          <c:order val="4"/>
          <c:tx>
            <c:strRef>
              <c:f>'growth all'!$H$53</c:f>
              <c:strCache>
                <c:ptCount val="1"/>
                <c:pt idx="0">
                  <c:v>Insurance</c:v>
                </c:pt>
              </c:strCache>
            </c:strRef>
          </c:tx>
          <c:spPr>
            <a:ln w="28575" cap="rnd">
              <a:solidFill>
                <a:schemeClr val="accent5"/>
              </a:solidFill>
              <a:round/>
            </a:ln>
            <a:effectLst/>
          </c:spPr>
          <c:marker>
            <c:symbol val="none"/>
          </c:marker>
          <c:dLbls>
            <c:spPr>
              <a:solidFill>
                <a:schemeClr val="bg1">
                  <a:alpha val="4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all'!$H$55:$H$59</c:f>
              <c:numCache>
                <c:formatCode>0.0%</c:formatCode>
                <c:ptCount val="5"/>
                <c:pt idx="0">
                  <c:v>7.0089393467509295E-2</c:v>
                </c:pt>
                <c:pt idx="1">
                  <c:v>8.858624642235137E-2</c:v>
                </c:pt>
                <c:pt idx="2">
                  <c:v>9.738892335383105E-2</c:v>
                </c:pt>
                <c:pt idx="3">
                  <c:v>9.7011427890708629E-2</c:v>
                </c:pt>
                <c:pt idx="4">
                  <c:v>9.6314511269246145E-2</c:v>
                </c:pt>
              </c:numCache>
              <c:extLst/>
            </c:numRef>
          </c:val>
          <c:smooth val="1"/>
          <c:extLst>
            <c:ext xmlns:c16="http://schemas.microsoft.com/office/drawing/2014/chart" uri="{C3380CC4-5D6E-409C-BE32-E72D297353CC}">
              <c16:uniqueId val="{00000004-6901-4A7C-A608-DDFE7BA5F5AC}"/>
            </c:ext>
          </c:extLst>
        </c:ser>
        <c:ser>
          <c:idx val="5"/>
          <c:order val="5"/>
          <c:tx>
            <c:strRef>
              <c:f>'growth all'!$I$53</c:f>
              <c:strCache>
                <c:ptCount val="1"/>
                <c:pt idx="0">
                  <c:v>Government</c:v>
                </c:pt>
              </c:strCache>
            </c:strRef>
          </c:tx>
          <c:spPr>
            <a:ln w="28575" cap="rnd">
              <a:solidFill>
                <a:schemeClr val="accent6"/>
              </a:solidFill>
              <a:round/>
            </a:ln>
            <a:effectLst/>
          </c:spPr>
          <c:marker>
            <c:symbol val="none"/>
          </c:marker>
          <c:dLbls>
            <c:spPr>
              <a:solidFill>
                <a:schemeClr val="bg1">
                  <a:alpha val="48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all'!$I$55:$I$59</c:f>
              <c:numCache>
                <c:formatCode>0.0%</c:formatCode>
                <c:ptCount val="5"/>
                <c:pt idx="0">
                  <c:v>6.941776984442305E-2</c:v>
                </c:pt>
                <c:pt idx="1">
                  <c:v>8.4008861199045937E-2</c:v>
                </c:pt>
                <c:pt idx="2">
                  <c:v>8.9857277212957096E-2</c:v>
                </c:pt>
                <c:pt idx="3">
                  <c:v>8.8746339777826033E-2</c:v>
                </c:pt>
                <c:pt idx="4">
                  <c:v>8.9567688809688115E-2</c:v>
                </c:pt>
              </c:numCache>
              <c:extLst/>
            </c:numRef>
          </c:val>
          <c:smooth val="1"/>
          <c:extLst>
            <c:ext xmlns:c16="http://schemas.microsoft.com/office/drawing/2014/chart" uri="{C3380CC4-5D6E-409C-BE32-E72D297353CC}">
              <c16:uniqueId val="{00000005-6901-4A7C-A608-DDFE7BA5F5AC}"/>
            </c:ext>
          </c:extLst>
        </c:ser>
        <c:ser>
          <c:idx val="6"/>
          <c:order val="6"/>
          <c:tx>
            <c:strRef>
              <c:f>'growth all'!$J$53</c:f>
              <c:strCache>
                <c:ptCount val="1"/>
                <c:pt idx="0">
                  <c:v>Education</c:v>
                </c:pt>
              </c:strCache>
            </c:strRef>
          </c:tx>
          <c:spPr>
            <a:ln w="28575" cap="rnd">
              <a:solidFill>
                <a:srgbClr val="0070C0"/>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all'!$J$55:$J$59</c:f>
              <c:numCache>
                <c:formatCode>0.0%</c:formatCode>
                <c:ptCount val="5"/>
                <c:pt idx="0">
                  <c:v>6.3335965731707328E-2</c:v>
                </c:pt>
                <c:pt idx="1">
                  <c:v>8.8489286449639021E-2</c:v>
                </c:pt>
                <c:pt idx="2">
                  <c:v>9.5495870747458092E-2</c:v>
                </c:pt>
                <c:pt idx="3">
                  <c:v>8.9749934170450782E-2</c:v>
                </c:pt>
                <c:pt idx="4">
                  <c:v>8.8218711640467837E-2</c:v>
                </c:pt>
              </c:numCache>
              <c:extLst/>
            </c:numRef>
          </c:val>
          <c:smooth val="1"/>
          <c:extLst>
            <c:ext xmlns:c16="http://schemas.microsoft.com/office/drawing/2014/chart" uri="{C3380CC4-5D6E-409C-BE32-E72D297353CC}">
              <c16:uniqueId val="{00000006-6901-4A7C-A608-DDFE7BA5F5AC}"/>
            </c:ext>
          </c:extLst>
        </c:ser>
        <c:ser>
          <c:idx val="7"/>
          <c:order val="7"/>
          <c:tx>
            <c:strRef>
              <c:f>'growth all'!$K$53</c:f>
              <c:strCache>
                <c:ptCount val="1"/>
                <c:pt idx="0">
                  <c:v>Communications, Media and Services</c:v>
                </c:pt>
              </c:strCache>
            </c:strRef>
          </c:tx>
          <c:spPr>
            <a:ln w="28575" cap="rnd">
              <a:solidFill>
                <a:schemeClr val="accent2">
                  <a:lumMod val="60000"/>
                </a:schemeClr>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all'!$K$55:$K$59</c:f>
              <c:numCache>
                <c:formatCode>0.0%</c:formatCode>
                <c:ptCount val="5"/>
                <c:pt idx="0">
                  <c:v>6.219259588700804E-2</c:v>
                </c:pt>
                <c:pt idx="1">
                  <c:v>7.9003161194923413E-2</c:v>
                </c:pt>
                <c:pt idx="2">
                  <c:v>9.0744267490368097E-2</c:v>
                </c:pt>
                <c:pt idx="3">
                  <c:v>8.8905361926640225E-2</c:v>
                </c:pt>
                <c:pt idx="4">
                  <c:v>8.6866431202988634E-2</c:v>
                </c:pt>
              </c:numCache>
              <c:extLst/>
            </c:numRef>
          </c:val>
          <c:smooth val="1"/>
          <c:extLst xmlns:c15="http://schemas.microsoft.com/office/drawing/2012/chart">
            <c:ext xmlns:c16="http://schemas.microsoft.com/office/drawing/2014/chart" uri="{C3380CC4-5D6E-409C-BE32-E72D297353CC}">
              <c16:uniqueId val="{00000007-6901-4A7C-A608-DDFE7BA5F5AC}"/>
            </c:ext>
          </c:extLst>
        </c:ser>
        <c:ser>
          <c:idx val="8"/>
          <c:order val="8"/>
          <c:tx>
            <c:strRef>
              <c:f>'growth all'!$L$53</c:f>
              <c:strCache>
                <c:ptCount val="1"/>
                <c:pt idx="0">
                  <c:v>Banking and Investment Services</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all'!$L$55:$L$59</c:f>
              <c:numCache>
                <c:formatCode>0.0%</c:formatCode>
                <c:ptCount val="5"/>
                <c:pt idx="0">
                  <c:v>7.4916507039815616E-2</c:v>
                </c:pt>
                <c:pt idx="1">
                  <c:v>8.3939952940110807E-2</c:v>
                </c:pt>
                <c:pt idx="2">
                  <c:v>9.5834978570779231E-2</c:v>
                </c:pt>
                <c:pt idx="3">
                  <c:v>9.7079974242389816E-2</c:v>
                </c:pt>
                <c:pt idx="4">
                  <c:v>9.6952302634644161E-2</c:v>
                </c:pt>
              </c:numCache>
              <c:extLst/>
            </c:numRef>
          </c:val>
          <c:smooth val="0"/>
          <c:extLst xmlns:c15="http://schemas.microsoft.com/office/drawing/2012/chart">
            <c:ext xmlns:c16="http://schemas.microsoft.com/office/drawing/2014/chart" uri="{C3380CC4-5D6E-409C-BE32-E72D297353CC}">
              <c16:uniqueId val="{00000008-6901-4A7C-A608-DDFE7BA5F5AC}"/>
            </c:ext>
          </c:extLst>
        </c:ser>
        <c:ser>
          <c:idx val="9"/>
          <c:order val="9"/>
          <c:tx>
            <c:strRef>
              <c:f>'growth all'!$M$53</c:f>
              <c:strCache>
                <c:ptCount val="1"/>
                <c:pt idx="0">
                  <c:v>Healthcare and Life Sciences</c:v>
                </c:pt>
              </c:strCache>
            </c:strRef>
          </c:tx>
          <c:spPr>
            <a:ln w="28575" cap="rnd">
              <a:solidFill>
                <a:schemeClr val="accent4">
                  <a:lumMod val="60000"/>
                </a:schemeClr>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all'!$M$55:$M$59</c:f>
              <c:numCache>
                <c:formatCode>0.0%</c:formatCode>
                <c:ptCount val="5"/>
                <c:pt idx="0">
                  <c:v>7.8581771053527233E-2</c:v>
                </c:pt>
                <c:pt idx="1">
                  <c:v>9.5335612995446253E-2</c:v>
                </c:pt>
                <c:pt idx="2">
                  <c:v>0.10753093693824317</c:v>
                </c:pt>
                <c:pt idx="3">
                  <c:v>0.1087355383629053</c:v>
                </c:pt>
                <c:pt idx="4">
                  <c:v>0.10842126139551</c:v>
                </c:pt>
              </c:numCache>
              <c:extLst/>
            </c:numRef>
          </c:val>
          <c:smooth val="1"/>
          <c:extLst xmlns:c15="http://schemas.microsoft.com/office/drawing/2012/chart">
            <c:ext xmlns:c16="http://schemas.microsoft.com/office/drawing/2014/chart" uri="{C3380CC4-5D6E-409C-BE32-E72D297353CC}">
              <c16:uniqueId val="{00000009-6901-4A7C-A608-DDFE7BA5F5AC}"/>
            </c:ext>
          </c:extLst>
        </c:ser>
        <c:ser>
          <c:idx val="10"/>
          <c:order val="10"/>
          <c:tx>
            <c:strRef>
              <c:f>'growth all'!$N$53</c:f>
              <c:strCache>
                <c:ptCount val="1"/>
                <c:pt idx="0">
                  <c:v>Power and Utilities</c:v>
                </c:pt>
              </c:strCache>
              <c:extLst xmlns:c15="http://schemas.microsoft.com/office/drawing/2012/chart"/>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all'!$N$55:$N$59</c:f>
              <c:numCache>
                <c:formatCode>0.0%</c:formatCode>
                <c:ptCount val="5"/>
                <c:pt idx="0">
                  <c:v>8.2078305077086716E-2</c:v>
                </c:pt>
                <c:pt idx="1">
                  <c:v>9.9027039230378269E-2</c:v>
                </c:pt>
                <c:pt idx="2">
                  <c:v>0.10999021672454819</c:v>
                </c:pt>
                <c:pt idx="3">
                  <c:v>0.11296170368454306</c:v>
                </c:pt>
                <c:pt idx="4">
                  <c:v>0.11503102588564484</c:v>
                </c:pt>
              </c:numCache>
              <c:extLst/>
            </c:numRef>
          </c:val>
          <c:smooth val="0"/>
          <c:extLst xmlns:c15="http://schemas.microsoft.com/office/drawing/2012/chart">
            <c:ext xmlns:c16="http://schemas.microsoft.com/office/drawing/2014/chart" uri="{C3380CC4-5D6E-409C-BE32-E72D297353CC}">
              <c16:uniqueId val="{0000000A-6901-4A7C-A608-DDFE7BA5F5AC}"/>
            </c:ext>
          </c:extLst>
        </c:ser>
        <c:ser>
          <c:idx val="11"/>
          <c:order val="11"/>
          <c:tx>
            <c:strRef>
              <c:f>'growth all'!$O$53</c:f>
              <c:strCache>
                <c:ptCount val="1"/>
                <c:pt idx="0">
                  <c:v>Oil and Gas</c:v>
                </c:pt>
              </c:strCache>
            </c:strRef>
          </c:tx>
          <c:spPr>
            <a:ln w="28575" cap="rnd">
              <a:solidFill>
                <a:schemeClr val="accent1"/>
              </a:solidFill>
              <a:prstDash val="solid"/>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all'!$O$55:$O$59</c:f>
              <c:numCache>
                <c:formatCode>0.0%</c:formatCode>
                <c:ptCount val="5"/>
                <c:pt idx="0">
                  <c:v>6.2427129123985556E-2</c:v>
                </c:pt>
                <c:pt idx="1">
                  <c:v>7.6988818692709848E-2</c:v>
                </c:pt>
                <c:pt idx="2">
                  <c:v>8.4676793158920238E-2</c:v>
                </c:pt>
                <c:pt idx="3">
                  <c:v>8.3083222649171146E-2</c:v>
                </c:pt>
                <c:pt idx="4">
                  <c:v>8.0953726020202871E-2</c:v>
                </c:pt>
              </c:numCache>
              <c:extLst/>
            </c:numRef>
          </c:val>
          <c:smooth val="1"/>
          <c:extLst>
            <c:ext xmlns:c16="http://schemas.microsoft.com/office/drawing/2014/chart" uri="{C3380CC4-5D6E-409C-BE32-E72D297353CC}">
              <c16:uniqueId val="{0000000B-6901-4A7C-A608-DDFE7BA5F5AC}"/>
            </c:ext>
          </c:extLst>
        </c:ser>
        <c:ser>
          <c:idx val="12"/>
          <c:order val="12"/>
          <c:tx>
            <c:strRef>
              <c:f>'growth all'!$P$53</c:f>
              <c:strCache>
                <c:ptCount val="1"/>
                <c:pt idx="0">
                  <c:v>Average</c:v>
                </c:pt>
              </c:strCache>
            </c:strRef>
          </c:tx>
          <c:spPr>
            <a:ln w="28575" cap="rnd">
              <a:solidFill>
                <a:schemeClr val="tx1"/>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all'!$P$55:$P$59</c:f>
              <c:numCache>
                <c:formatCode>0.0%</c:formatCode>
                <c:ptCount val="5"/>
                <c:pt idx="0">
                  <c:v>6.613838646089161E-2</c:v>
                </c:pt>
                <c:pt idx="1">
                  <c:v>8.2070793420072494E-2</c:v>
                </c:pt>
                <c:pt idx="2">
                  <c:v>9.1778025762716639E-2</c:v>
                </c:pt>
                <c:pt idx="3">
                  <c:v>9.1189932223335657E-2</c:v>
                </c:pt>
                <c:pt idx="4">
                  <c:v>9.0641168960336138E-2</c:v>
                </c:pt>
              </c:numCache>
              <c:extLst/>
            </c:numRef>
          </c:val>
          <c:smooth val="1"/>
          <c:extLst>
            <c:ext xmlns:c16="http://schemas.microsoft.com/office/drawing/2014/chart" uri="{C3380CC4-5D6E-409C-BE32-E72D297353CC}">
              <c16:uniqueId val="{0000000C-6901-4A7C-A608-DDFE7BA5F5AC}"/>
            </c:ext>
          </c:extLst>
        </c:ser>
        <c:dLbls>
          <c:dLblPos val="t"/>
          <c:showLegendKey val="0"/>
          <c:showVal val="1"/>
          <c:showCatName val="0"/>
          <c:showSerName val="0"/>
          <c:showPercent val="0"/>
          <c:showBubbleSize val="0"/>
        </c:dLbls>
        <c:smooth val="0"/>
        <c:axId val="330057056"/>
        <c:axId val="306238096"/>
        <c:extLst/>
      </c:lineChart>
      <c:catAx>
        <c:axId val="330057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r"/>
      <c:layout>
        <c:manualLayout>
          <c:xMode val="edge"/>
          <c:yMode val="edge"/>
          <c:x val="0.83769542618991699"/>
          <c:y val="0.15644803124846646"/>
          <c:w val="0.15214470690433954"/>
          <c:h val="0.695985586364429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[VIF.xlsx]spend by year seg!PivotTable8</c:name>
    <c:fmtId val="338"/>
  </c:pivotSource>
  <c:chart>
    <c:title>
      <c:tx>
        <c:strRef>
          <c:f>'spend by year seg'!$I$36</c:f>
          <c:strCache>
            <c:ptCount val="1"/>
            <c:pt idx="0">
              <c:v>Retail - Total Spending by Segment (5Yr CAGR: 6.9%) (2024 growth: 6.8%)</c:v>
            </c:pt>
          </c:strCache>
        </c:strRef>
      </c:tx>
      <c:layout>
        <c:manualLayout>
          <c:xMode val="edge"/>
          <c:yMode val="edge"/>
          <c:x val="0.2034808757315196"/>
          <c:y val="4.1191716239231854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38"/>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596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764525640589296E-2"/>
          <c:y val="0.12026013806321237"/>
          <c:w val="0.78378837476776075"/>
          <c:h val="0.800837972291225"/>
        </c:manualLayout>
      </c:layout>
      <c:barChart>
        <c:barDir val="col"/>
        <c:grouping val="stacked"/>
        <c:varyColors val="0"/>
        <c:ser>
          <c:idx val="0"/>
          <c:order val="0"/>
          <c:tx>
            <c:strRef>
              <c:f>'spend by year seg'!$B$39:$B$40</c:f>
              <c:strCache>
                <c:ptCount val="1"/>
                <c:pt idx="0">
                  <c:v>Data Center Systems</c:v>
                </c:pt>
              </c:strCache>
            </c:strRef>
          </c:tx>
          <c:spPr>
            <a:solidFill>
              <a:schemeClr val="accent1">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6270.183826463991</c:v>
                </c:pt>
                <c:pt idx="1">
                  <c:v>7674.5825704690014</c:v>
                </c:pt>
                <c:pt idx="2">
                  <c:v>7868.013031841002</c:v>
                </c:pt>
                <c:pt idx="3">
                  <c:v>8336.0310137019969</c:v>
                </c:pt>
                <c:pt idx="4">
                  <c:v>8802.516428731984</c:v>
                </c:pt>
                <c:pt idx="5">
                  <c:v>9228.6369945489987</c:v>
                </c:pt>
                <c:pt idx="6">
                  <c:v>9642.7983572110006</c:v>
                </c:pt>
              </c:numCache>
            </c:numRef>
          </c:val>
          <c:extLst>
            <c:ext xmlns:c16="http://schemas.microsoft.com/office/drawing/2014/chart" uri="{C3380CC4-5D6E-409C-BE32-E72D297353CC}">
              <c16:uniqueId val="{00000000-C525-4616-8245-B92162F715A7}"/>
            </c:ext>
          </c:extLst>
        </c:ser>
        <c:ser>
          <c:idx val="1"/>
          <c:order val="1"/>
          <c:tx>
            <c:strRef>
              <c:f>'spend by year seg'!$C$39:$C$40</c:f>
              <c:strCache>
                <c:ptCount val="1"/>
                <c:pt idx="0">
                  <c:v>Devices</c:v>
                </c:pt>
              </c:strCache>
            </c:strRef>
          </c:tx>
          <c:spPr>
            <a:solidFill>
              <a:schemeClr val="accent1">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12065.403315402998</c:v>
                </c:pt>
                <c:pt idx="1">
                  <c:v>11797.027932730005</c:v>
                </c:pt>
                <c:pt idx="2">
                  <c:v>10852.382458347998</c:v>
                </c:pt>
                <c:pt idx="3">
                  <c:v>11312.852588467995</c:v>
                </c:pt>
                <c:pt idx="4">
                  <c:v>11981.776774415994</c:v>
                </c:pt>
                <c:pt idx="5">
                  <c:v>12307.394219821008</c:v>
                </c:pt>
                <c:pt idx="6">
                  <c:v>12336.855513432994</c:v>
                </c:pt>
              </c:numCache>
            </c:numRef>
          </c:val>
          <c:extLst>
            <c:ext xmlns:c16="http://schemas.microsoft.com/office/drawing/2014/chart" uri="{C3380CC4-5D6E-409C-BE32-E72D297353CC}">
              <c16:uniqueId val="{00000001-C525-4616-8245-B92162F715A7}"/>
            </c:ext>
          </c:extLst>
        </c:ser>
        <c:ser>
          <c:idx val="2"/>
          <c:order val="2"/>
          <c:tx>
            <c:strRef>
              <c:f>'spend by year seg'!$D$39:$D$40</c:f>
              <c:strCache>
                <c:ptCount val="1"/>
                <c:pt idx="0">
                  <c:v>Internal Services</c:v>
                </c:pt>
              </c:strCache>
            </c:strRef>
          </c:tx>
          <c:spPr>
            <a:solidFill>
              <a:schemeClr val="accent1">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8194.4428947519973</c:v>
                </c:pt>
                <c:pt idx="1">
                  <c:v>8411.599236997994</c:v>
                </c:pt>
                <c:pt idx="2">
                  <c:v>8671.2725253410063</c:v>
                </c:pt>
                <c:pt idx="3">
                  <c:v>9014.5795469670047</c:v>
                </c:pt>
                <c:pt idx="4">
                  <c:v>9420.3267025700043</c:v>
                </c:pt>
                <c:pt idx="5">
                  <c:v>9903.4728951009929</c:v>
                </c:pt>
                <c:pt idx="6">
                  <c:v>10433.25232313</c:v>
                </c:pt>
              </c:numCache>
            </c:numRef>
          </c:val>
          <c:extLst>
            <c:ext xmlns:c16="http://schemas.microsoft.com/office/drawing/2014/chart" uri="{C3380CC4-5D6E-409C-BE32-E72D297353CC}">
              <c16:uniqueId val="{00000002-C525-4616-8245-B92162F715A7}"/>
            </c:ext>
          </c:extLst>
        </c:ser>
        <c:ser>
          <c:idx val="3"/>
          <c:order val="3"/>
          <c:tx>
            <c:strRef>
              <c:f>'spend by year seg'!$E$39:$E$40</c:f>
              <c:strCache>
                <c:ptCount val="1"/>
                <c:pt idx="0">
                  <c:v>IT Services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91058.962804804018</c:v>
                </c:pt>
                <c:pt idx="1">
                  <c:v>103507.34340557398</c:v>
                </c:pt>
                <c:pt idx="2">
                  <c:v>109141.81222983585</c:v>
                </c:pt>
                <c:pt idx="3">
                  <c:v>117301.98883226112</c:v>
                </c:pt>
                <c:pt idx="4">
                  <c:v>127519.03971343485</c:v>
                </c:pt>
                <c:pt idx="5">
                  <c:v>138898.38399768688</c:v>
                </c:pt>
                <c:pt idx="6">
                  <c:v>150634.0951122102</c:v>
                </c:pt>
              </c:numCache>
            </c:numRef>
          </c:val>
          <c:extLst>
            <c:ext xmlns:c16="http://schemas.microsoft.com/office/drawing/2014/chart" uri="{C3380CC4-5D6E-409C-BE32-E72D297353CC}">
              <c16:uniqueId val="{00000003-C525-4616-8245-B92162F715A7}"/>
            </c:ext>
          </c:extLst>
        </c:ser>
        <c:ser>
          <c:idx val="4"/>
          <c:order val="4"/>
          <c:tx>
            <c:strRef>
              <c:f>'spend by year seg'!$F$39:$F$40</c:f>
              <c:strCache>
                <c:ptCount val="1"/>
                <c:pt idx="0">
                  <c:v>Software</c:v>
                </c:pt>
              </c:strCache>
            </c:strRef>
          </c:tx>
          <c:spPr>
            <a:solidFill>
              <a:schemeClr val="accent1">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32808.674160871029</c:v>
                </c:pt>
                <c:pt idx="1">
                  <c:v>37209.813586436976</c:v>
                </c:pt>
                <c:pt idx="2">
                  <c:v>40786.834859610019</c:v>
                </c:pt>
                <c:pt idx="3">
                  <c:v>44684.23632912102</c:v>
                </c:pt>
                <c:pt idx="4">
                  <c:v>49303.285238820041</c:v>
                </c:pt>
                <c:pt idx="5">
                  <c:v>54276.445037124948</c:v>
                </c:pt>
                <c:pt idx="6">
                  <c:v>59822.79548731594</c:v>
                </c:pt>
              </c:numCache>
            </c:numRef>
          </c:val>
          <c:extLst>
            <c:ext xmlns:c16="http://schemas.microsoft.com/office/drawing/2014/chart" uri="{C3380CC4-5D6E-409C-BE32-E72D297353CC}">
              <c16:uniqueId val="{00000004-C525-4616-8245-B92162F715A7}"/>
            </c:ext>
          </c:extLst>
        </c:ser>
        <c:ser>
          <c:idx val="5"/>
          <c:order val="5"/>
          <c:tx>
            <c:strRef>
              <c:f>'spend by year seg'!$G$39:$G$40</c:f>
              <c:strCache>
                <c:ptCount val="1"/>
                <c:pt idx="0">
                  <c:v>Telecom Services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19565.917595924977</c:v>
                </c:pt>
                <c:pt idx="1">
                  <c:v>19715.707521846958</c:v>
                </c:pt>
                <c:pt idx="2">
                  <c:v>19747.368226108007</c:v>
                </c:pt>
                <c:pt idx="3">
                  <c:v>19882.994391736047</c:v>
                </c:pt>
                <c:pt idx="4">
                  <c:v>19901.98996832902</c:v>
                </c:pt>
                <c:pt idx="5">
                  <c:v>19833.115465625015</c:v>
                </c:pt>
                <c:pt idx="6">
                  <c:v>19746.173029198002</c:v>
                </c:pt>
              </c:numCache>
            </c:numRef>
          </c:val>
          <c:extLst>
            <c:ext xmlns:c16="http://schemas.microsoft.com/office/drawing/2014/chart" uri="{C3380CC4-5D6E-409C-BE32-E72D297353CC}">
              <c16:uniqueId val="{00000005-C525-4616-8245-B92162F715A7}"/>
            </c:ext>
          </c:extLst>
        </c:ser>
        <c:dLbls>
          <c:dLblPos val="ctr"/>
          <c:showLegendKey val="0"/>
          <c:showVal val="1"/>
          <c:showCatName val="0"/>
          <c:showSerName val="0"/>
          <c:showPercent val="0"/>
          <c:showBubbleSize val="0"/>
        </c:dLbls>
        <c:gapWidth val="79"/>
        <c:overlap val="100"/>
        <c:axId val="693304863"/>
        <c:axId val="700829775"/>
      </c:barChart>
      <c:catAx>
        <c:axId val="69330486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00829775"/>
        <c:crosses val="autoZero"/>
        <c:auto val="1"/>
        <c:lblAlgn val="ctr"/>
        <c:lblOffset val="100"/>
        <c:noMultiLvlLbl val="0"/>
      </c:catAx>
      <c:valAx>
        <c:axId val="70082977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out"/>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93304863"/>
        <c:crosses val="autoZero"/>
        <c:crossBetween val="between"/>
      </c:valAx>
      <c:spPr>
        <a:noFill/>
        <a:ln>
          <a:noFill/>
        </a:ln>
        <a:effectLst/>
      </c:spPr>
    </c:plotArea>
    <c:legend>
      <c:legendPos val="r"/>
      <c:layout>
        <c:manualLayout>
          <c:xMode val="edge"/>
          <c:yMode val="edge"/>
          <c:x val="0.85225370164943726"/>
          <c:y val="0.11669530685932755"/>
          <c:w val="0.13737464752947368"/>
          <c:h val="0.8691409949179609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'growth by segment'!$K$38</c:f>
          <c:strCache>
            <c:ptCount val="1"/>
            <c:pt idx="0">
              <c:v>Retail - Expected Annual Growth Rate by Spend Segment</c:v>
            </c:pt>
          </c:strCache>
        </c:strRef>
      </c:tx>
      <c:layout>
        <c:manualLayout>
          <c:xMode val="edge"/>
          <c:yMode val="edge"/>
          <c:x val="0.23340492778786262"/>
          <c:y val="5.015673981191222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067526422605047E-2"/>
          <c:y val="0.14930070078512842"/>
          <c:w val="0.92575918478816044"/>
          <c:h val="0.763113540776298"/>
        </c:manualLayout>
      </c:layout>
      <c:lineChart>
        <c:grouping val="standard"/>
        <c:varyColors val="0"/>
        <c:ser>
          <c:idx val="0"/>
          <c:order val="0"/>
          <c:tx>
            <c:strRef>
              <c:f>'growth by segment'!$D$53</c:f>
              <c:strCache>
                <c:ptCount val="1"/>
                <c:pt idx="0">
                  <c:v>Data Center Systems</c:v>
                </c:pt>
              </c:strCache>
            </c:strRef>
          </c:tx>
          <c:spPr>
            <a:ln w="28575" cap="rnd">
              <a:solidFill>
                <a:srgbClr val="0070C0"/>
              </a:solidFill>
              <a:round/>
            </a:ln>
            <a:effectLst/>
          </c:spPr>
          <c:marker>
            <c:symbol val="none"/>
          </c:marker>
          <c:dLbls>
            <c:dLbl>
              <c:idx val="0"/>
              <c:layout>
                <c:manualLayout>
                  <c:x val="-1.9687455131525654E-2"/>
                  <c:y val="-1.24763902944733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BE0-4E7E-A0BA-C86C187403E4}"/>
                </c:ext>
              </c:extLst>
            </c:dLbl>
            <c:dLbl>
              <c:idx val="1"/>
              <c:layout>
                <c:manualLayout>
                  <c:x val="-1.8561170513017363E-2"/>
                  <c:y val="-7.460716313282156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BE0-4E7E-A0BA-C86C187403E4}"/>
                </c:ext>
              </c:extLst>
            </c:dLbl>
            <c:dLbl>
              <c:idx val="2"/>
              <c:layout>
                <c:manualLayout>
                  <c:x val="-2.0813739750033988E-2"/>
                  <c:y val="1.76176535926738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BE0-4E7E-A0BA-C86C187403E4}"/>
                </c:ext>
              </c:extLst>
            </c:dLbl>
            <c:dLbl>
              <c:idx val="3"/>
              <c:layout>
                <c:manualLayout>
                  <c:x val="-1.9687455131525738E-2"/>
                  <c:y val="1.76176535926739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BE0-4E7E-A0BA-C86C187403E4}"/>
                </c:ext>
              </c:extLst>
            </c:dLbl>
            <c:dLbl>
              <c:idx val="4"/>
              <c:layout>
                <c:manualLayout>
                  <c:x val="-2.1940024368542321E-2"/>
                  <c:y val="1.7617653592673956E-2"/>
                </c:manualLayout>
              </c:layout>
              <c:tx>
                <c:rich>
                  <a:bodyPr/>
                  <a:lstStyle/>
                  <a:p>
                    <a:fld id="{7B8CDF1F-6587-499D-896B-7617EC5000E2}" type="VALUE">
                      <a:rPr lang="en-US"/>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70C-4405-84D5-484494C82068}"/>
                </c:ext>
              </c:extLst>
            </c:dLbl>
            <c:numFmt formatCode="0.0%" sourceLinked="0"/>
            <c:spPr>
              <a:solidFill>
                <a:schemeClr val="bg1">
                  <a:alpha val="60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2">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segment'!$D$56:$D$60</c:f>
              <c:numCache>
                <c:formatCode>0.0%</c:formatCode>
                <c:ptCount val="5"/>
                <c:pt idx="0">
                  <c:v>2.5204036779316298E-2</c:v>
                </c:pt>
                <c:pt idx="1">
                  <c:v>5.948363074221872E-2</c:v>
                </c:pt>
                <c:pt idx="2">
                  <c:v>5.5960134296911983E-2</c:v>
                </c:pt>
                <c:pt idx="3">
                  <c:v>4.8408948653152137E-2</c:v>
                </c:pt>
                <c:pt idx="4">
                  <c:v>4.4877847390316805E-2</c:v>
                </c:pt>
              </c:numCache>
              <c:extLst/>
            </c:numRef>
          </c:val>
          <c:smooth val="1"/>
          <c:extLst>
            <c:ext xmlns:c16="http://schemas.microsoft.com/office/drawing/2014/chart" uri="{C3380CC4-5D6E-409C-BE32-E72D297353CC}">
              <c16:uniqueId val="{00000001-970C-4405-84D5-484494C82068}"/>
            </c:ext>
          </c:extLst>
        </c:ser>
        <c:ser>
          <c:idx val="1"/>
          <c:order val="1"/>
          <c:tx>
            <c:strRef>
              <c:f>'growth by segment'!$E$53</c:f>
              <c:strCache>
                <c:ptCount val="1"/>
                <c:pt idx="0">
                  <c:v>Devices</c:v>
                </c:pt>
              </c:strCache>
            </c:strRef>
          </c:tx>
          <c:spPr>
            <a:ln w="28575" cap="rnd">
              <a:solidFill>
                <a:srgbClr val="C00000"/>
              </a:solidFill>
              <a:round/>
            </a:ln>
            <a:effectLst/>
          </c:spPr>
          <c:marker>
            <c:symbol val="none"/>
          </c:marker>
          <c:dLbls>
            <c:dLbl>
              <c:idx val="2"/>
              <c:layout>
                <c:manualLayout>
                  <c:x val="-1.8561170513017321E-2"/>
                  <c:y val="-1.749206427566469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3D-408F-A213-66EAABA3F603}"/>
                </c:ext>
              </c:extLst>
            </c:dLbl>
            <c:dLbl>
              <c:idx val="4"/>
              <c:layout>
                <c:manualLayout>
                  <c:x val="-1.7434885894508988E-2"/>
                  <c:y val="-1.24763902944733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BE0-4E7E-A0BA-C86C187403E4}"/>
                </c:ext>
              </c:extLst>
            </c:dLbl>
            <c:numFmt formatCode="0.0%" sourceLinked="0"/>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rgbClr val="C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segment'!$E$56:$E$60</c:f>
              <c:numCache>
                <c:formatCode>0.0%</c:formatCode>
                <c:ptCount val="5"/>
                <c:pt idx="0">
                  <c:v>-8.0074869684859856E-2</c:v>
                </c:pt>
                <c:pt idx="1">
                  <c:v>4.2430326417936766E-2</c:v>
                </c:pt>
                <c:pt idx="2">
                  <c:v>5.9129576799213449E-2</c:v>
                </c:pt>
                <c:pt idx="3">
                  <c:v>2.7176056734781323E-2</c:v>
                </c:pt>
                <c:pt idx="4">
                  <c:v>2.3937880826584118E-3</c:v>
                </c:pt>
              </c:numCache>
              <c:extLst/>
            </c:numRef>
          </c:val>
          <c:smooth val="1"/>
          <c:extLst>
            <c:ext xmlns:c16="http://schemas.microsoft.com/office/drawing/2014/chart" uri="{C3380CC4-5D6E-409C-BE32-E72D297353CC}">
              <c16:uniqueId val="{00000002-970C-4405-84D5-484494C82068}"/>
            </c:ext>
          </c:extLst>
        </c:ser>
        <c:ser>
          <c:idx val="2"/>
          <c:order val="2"/>
          <c:tx>
            <c:strRef>
              <c:f>'growth by segment'!$F$53</c:f>
              <c:strCache>
                <c:ptCount val="1"/>
                <c:pt idx="0">
                  <c:v>Internal Services</c:v>
                </c:pt>
              </c:strCache>
            </c:strRef>
          </c:tx>
          <c:spPr>
            <a:ln w="28575" cap="rnd">
              <a:solidFill>
                <a:schemeClr val="accent1">
                  <a:tint val="83000"/>
                </a:schemeClr>
              </a:solidFill>
              <a:round/>
            </a:ln>
            <a:effectLst/>
          </c:spPr>
          <c:marker>
            <c:symbol val="none"/>
          </c:marker>
          <c:dLbls>
            <c:dLbl>
              <c:idx val="0"/>
              <c:layout>
                <c:manualLayout>
                  <c:x val="-1.9687455131525654E-2"/>
                  <c:y val="3.01568385456520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69-4D9F-A248-D7014FD9D513}"/>
                </c:ext>
              </c:extLst>
            </c:dLbl>
            <c:dLbl>
              <c:idx val="1"/>
              <c:layout>
                <c:manualLayout>
                  <c:x val="-1.7434885894508988E-2"/>
                  <c:y val="-2.7523412238047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69-4D9F-A248-D7014FD9D513}"/>
                </c:ext>
              </c:extLst>
            </c:dLbl>
            <c:dLbl>
              <c:idx val="3"/>
              <c:layout>
                <c:manualLayout>
                  <c:x val="-1.8561170513017405E-2"/>
                  <c:y val="-1.4984227285068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3D-408F-A213-66EAABA3F603}"/>
                </c:ext>
              </c:extLst>
            </c:dLbl>
            <c:dLbl>
              <c:idx val="4"/>
              <c:layout>
                <c:manualLayout>
                  <c:x val="-2.5318878224067483E-2"/>
                  <c:y val="-1.74920642756646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B69-4D9F-A248-D7014FD9D513}"/>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segment'!$F$56:$F$60</c:f>
              <c:numCache>
                <c:formatCode>0.0%</c:formatCode>
                <c:ptCount val="5"/>
                <c:pt idx="0">
                  <c:v>3.087085832630404E-2</c:v>
                </c:pt>
                <c:pt idx="1">
                  <c:v>3.9591308037282287E-2</c:v>
                </c:pt>
                <c:pt idx="2">
                  <c:v>4.501010318773159E-2</c:v>
                </c:pt>
                <c:pt idx="3">
                  <c:v>5.1287625980018209E-2</c:v>
                </c:pt>
                <c:pt idx="4">
                  <c:v>5.3494307869623822E-2</c:v>
                </c:pt>
              </c:numCache>
              <c:extLst/>
            </c:numRef>
          </c:val>
          <c:smooth val="1"/>
          <c:extLst>
            <c:ext xmlns:c16="http://schemas.microsoft.com/office/drawing/2014/chart" uri="{C3380CC4-5D6E-409C-BE32-E72D297353CC}">
              <c16:uniqueId val="{00000003-970C-4405-84D5-484494C82068}"/>
            </c:ext>
          </c:extLst>
        </c:ser>
        <c:ser>
          <c:idx val="3"/>
          <c:order val="3"/>
          <c:tx>
            <c:strRef>
              <c:f>'growth by segment'!$G$53</c:f>
              <c:strCache>
                <c:ptCount val="1"/>
                <c:pt idx="0">
                  <c:v>IT Services</c:v>
                </c:pt>
              </c:strCache>
            </c:strRef>
          </c:tx>
          <c:spPr>
            <a:ln w="28575" cap="rnd">
              <a:solidFill>
                <a:schemeClr val="accent6">
                  <a:lumMod val="75000"/>
                </a:schemeClr>
              </a:solidFill>
              <a:round/>
            </a:ln>
            <a:effectLst/>
          </c:spPr>
          <c:marker>
            <c:symbol val="none"/>
          </c:marker>
          <c:dLbls>
            <c:dLbl>
              <c:idx val="1"/>
              <c:layout>
                <c:manualLayout>
                  <c:x val="-2.0754676320433554E-2"/>
                  <c:y val="-1.26017821440031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53D-408F-A213-66EAABA3F603}"/>
                </c:ext>
              </c:extLst>
            </c:dLbl>
            <c:dLbl>
              <c:idx val="2"/>
              <c:layout>
                <c:manualLayout>
                  <c:x val="-2.0754676320433471E-2"/>
                  <c:y val="-1.51096191345988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BE0-4E7E-A0BA-C86C187403E4}"/>
                </c:ext>
              </c:extLst>
            </c:dLbl>
            <c:dLbl>
              <c:idx val="3"/>
              <c:layout>
                <c:manualLayout>
                  <c:x val="-2.0754676320433391E-2"/>
                  <c:y val="1.24765877619529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BE0-4E7E-A0BA-C86C187403E4}"/>
                </c:ext>
              </c:extLst>
            </c:dLbl>
            <c:dLbl>
              <c:idx val="4"/>
              <c:layout>
                <c:manualLayout>
                  <c:x val="-2.0754676320433471E-2"/>
                  <c:y val="1.49844247525485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BE0-4E7E-A0BA-C86C187403E4}"/>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6">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segment'!$G$56:$G$60</c:f>
              <c:numCache>
                <c:formatCode>0.0%</c:formatCode>
                <c:ptCount val="5"/>
                <c:pt idx="0">
                  <c:v>5.4435450074148559E-2</c:v>
                </c:pt>
                <c:pt idx="1">
                  <c:v>7.4766731793322216E-2</c:v>
                </c:pt>
                <c:pt idx="2">
                  <c:v>8.7100406249580709E-2</c:v>
                </c:pt>
                <c:pt idx="3">
                  <c:v>8.9236433318695643E-2</c:v>
                </c:pt>
                <c:pt idx="4">
                  <c:v>8.4491343792154991E-2</c:v>
                </c:pt>
              </c:numCache>
              <c:extLst/>
            </c:numRef>
          </c:val>
          <c:smooth val="1"/>
          <c:extLst>
            <c:ext xmlns:c16="http://schemas.microsoft.com/office/drawing/2014/chart" uri="{C3380CC4-5D6E-409C-BE32-E72D297353CC}">
              <c16:uniqueId val="{00000004-970C-4405-84D5-484494C82068}"/>
            </c:ext>
          </c:extLst>
        </c:ser>
        <c:ser>
          <c:idx val="4"/>
          <c:order val="4"/>
          <c:tx>
            <c:strRef>
              <c:f>'growth by segment'!$H$53</c:f>
              <c:strCache>
                <c:ptCount val="1"/>
                <c:pt idx="0">
                  <c:v>Software</c:v>
                </c:pt>
              </c:strCache>
            </c:strRef>
          </c:tx>
          <c:spPr>
            <a:ln w="28575" cap="rnd">
              <a:solidFill>
                <a:schemeClr val="accent5"/>
              </a:solidFill>
              <a:round/>
            </a:ln>
            <a:effectLst/>
          </c:spPr>
          <c:marker>
            <c:symbol val="none"/>
          </c:marker>
          <c:dLbls>
            <c:dLbl>
              <c:idx val="1"/>
              <c:layout>
                <c:manualLayout>
                  <c:x val="-1.962839170192518E-2"/>
                  <c:y val="-4.9528793226864994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BE0-4E7E-A0BA-C86C187403E4}"/>
                </c:ext>
              </c:extLst>
            </c:dLbl>
            <c:dLbl>
              <c:idx val="2"/>
              <c:layout>
                <c:manualLayout>
                  <c:x val="-2.0754676320433471E-2"/>
                  <c:y val="-1.74920642756646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BE0-4E7E-A0BA-C86C187403E4}"/>
                </c:ext>
              </c:extLst>
            </c:dLbl>
            <c:dLbl>
              <c:idx val="3"/>
              <c:layout>
                <c:manualLayout>
                  <c:x val="-2.0754676320433391E-2"/>
                  <c:y val="-9.968553303877768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BE0-4E7E-A0BA-C86C187403E4}"/>
                </c:ext>
              </c:extLst>
            </c:dLbl>
            <c:dLbl>
              <c:idx val="4"/>
              <c:layout>
                <c:manualLayout>
                  <c:x val="-2.0754676320433471E-2"/>
                  <c:y val="-1.4984227285068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BE0-4E7E-A0BA-C86C187403E4}"/>
                </c:ext>
              </c:extLst>
            </c:dLbl>
            <c:numFmt formatCode="0.0%" sourceLinked="0"/>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segment'!$H$56:$H$60</c:f>
              <c:numCache>
                <c:formatCode>0.0%</c:formatCode>
                <c:ptCount val="5"/>
                <c:pt idx="0">
                  <c:v>9.6131125861831007E-2</c:v>
                </c:pt>
                <c:pt idx="1">
                  <c:v>9.5555379154230027E-2</c:v>
                </c:pt>
                <c:pt idx="2">
                  <c:v>0.10337088175072504</c:v>
                </c:pt>
                <c:pt idx="3">
                  <c:v>0.10086873063763262</c:v>
                </c:pt>
                <c:pt idx="4">
                  <c:v>0.10218706192709015</c:v>
                </c:pt>
              </c:numCache>
              <c:extLst/>
            </c:numRef>
          </c:val>
          <c:smooth val="1"/>
          <c:extLst>
            <c:ext xmlns:c16="http://schemas.microsoft.com/office/drawing/2014/chart" uri="{C3380CC4-5D6E-409C-BE32-E72D297353CC}">
              <c16:uniqueId val="{00000005-970C-4405-84D5-484494C82068}"/>
            </c:ext>
          </c:extLst>
        </c:ser>
        <c:ser>
          <c:idx val="5"/>
          <c:order val="5"/>
          <c:tx>
            <c:strRef>
              <c:f>'growth by segment'!$I$53</c:f>
              <c:strCache>
                <c:ptCount val="1"/>
                <c:pt idx="0">
                  <c:v>Telecom Services</c:v>
                </c:pt>
              </c:strCache>
            </c:strRef>
          </c:tx>
          <c:spPr>
            <a:ln w="28575" cap="rnd">
              <a:solidFill>
                <a:schemeClr val="accent1">
                  <a:shade val="65000"/>
                </a:schemeClr>
              </a:solidFill>
              <a:round/>
            </a:ln>
            <a:effectLst/>
          </c:spPr>
          <c:marker>
            <c:symbol val="none"/>
          </c:marker>
          <c:dLbls>
            <c:dLbl>
              <c:idx val="1"/>
              <c:layout>
                <c:manualLayout>
                  <c:x val="-2.0250553098865708E-2"/>
                  <c:y val="2.5141263298200579E-2"/>
                </c:manualLayout>
              </c:layout>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no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2.8112064077967978E-2"/>
                      <c:h val="4.777429467084638E-2"/>
                    </c:manualLayout>
                  </c15:layout>
                </c:ext>
                <c:ext xmlns:c16="http://schemas.microsoft.com/office/drawing/2014/chart" uri="{C3380CC4-5D6E-409C-BE32-E72D297353CC}">
                  <c16:uniqueId val="{00000003-353D-408F-A213-66EAABA3F603}"/>
                </c:ext>
              </c:extLst>
            </c:dLbl>
            <c:dLbl>
              <c:idx val="4"/>
              <c:layout>
                <c:manualLayout>
                  <c:x val="-2.3066308987050654E-2"/>
                  <c:y val="3.01568385456520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E0-4E7E-A0BA-C86C187403E4}"/>
                </c:ext>
              </c:extLst>
            </c:dLbl>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segment'!$I$56:$I$60</c:f>
              <c:numCache>
                <c:formatCode>0.0%</c:formatCode>
                <c:ptCount val="5"/>
                <c:pt idx="0">
                  <c:v>1.6058619365277825E-3</c:v>
                </c:pt>
                <c:pt idx="1">
                  <c:v>6.8680628261506204E-3</c:v>
                </c:pt>
                <c:pt idx="2">
                  <c:v>9.5536800034851078E-4</c:v>
                </c:pt>
                <c:pt idx="3">
                  <c:v>-3.4606842237187899E-3</c:v>
                </c:pt>
                <c:pt idx="4">
                  <c:v>-4.383700411450849E-3</c:v>
                </c:pt>
              </c:numCache>
              <c:extLst/>
            </c:numRef>
          </c:val>
          <c:smooth val="1"/>
          <c:extLst>
            <c:ext xmlns:c16="http://schemas.microsoft.com/office/drawing/2014/chart" uri="{C3380CC4-5D6E-409C-BE32-E72D297353CC}">
              <c16:uniqueId val="{00000006-970C-4405-84D5-484494C82068}"/>
            </c:ext>
          </c:extLst>
        </c:ser>
        <c:ser>
          <c:idx val="6"/>
          <c:order val="6"/>
          <c:tx>
            <c:strRef>
              <c:f>'growth by segment'!$J$53</c:f>
              <c:strCache>
                <c:ptCount val="1"/>
                <c:pt idx="0">
                  <c:v>Total Spend</c:v>
                </c:pt>
              </c:strCache>
            </c:strRef>
          </c:tx>
          <c:spPr>
            <a:ln w="28575" cap="rnd">
              <a:solidFill>
                <a:schemeClr val="accent1">
                  <a:shade val="47000"/>
                </a:schemeClr>
              </a:solidFill>
              <a:prstDash val="dash"/>
              <a:round/>
            </a:ln>
            <a:effectLst/>
          </c:spPr>
          <c:marker>
            <c:symbol val="none"/>
          </c:marker>
          <c:dLbls>
            <c:dLbl>
              <c:idx val="1"/>
              <c:layout>
                <c:manualLayout>
                  <c:x val="-1.8870943125021269E-2"/>
                  <c:y val="-1.46143706958260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BE0-4E7E-A0BA-C86C187403E4}"/>
                </c:ext>
              </c:extLst>
            </c:dLbl>
            <c:dLbl>
              <c:idx val="2"/>
              <c:layout>
                <c:manualLayout>
                  <c:x val="-2.3942061790812135E-2"/>
                  <c:y val="1.54796731913213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BE0-4E7E-A0BA-C86C187403E4}"/>
                </c:ext>
              </c:extLst>
            </c:dLbl>
            <c:dLbl>
              <c:idx val="3"/>
              <c:layout>
                <c:manualLayout>
                  <c:x val="-1.9997227743529643E-2"/>
                  <c:y val="2.30031841631080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E0-4E7E-A0BA-C86C187403E4}"/>
                </c:ext>
              </c:extLst>
            </c:dLbl>
            <c:dLbl>
              <c:idx val="4"/>
              <c:layout>
                <c:manualLayout>
                  <c:x val="-2.6754935454579559E-2"/>
                  <c:y val="2.30031841631081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BE0-4E7E-A0BA-C86C187403E4}"/>
                </c:ext>
              </c:extLst>
            </c:dLbl>
            <c:spPr>
              <a:solidFill>
                <a:schemeClr val="bg1">
                  <a:alpha val="71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segment'!$J$56:$J$60</c:f>
              <c:numCache>
                <c:formatCode>0.0%</c:formatCode>
                <c:ptCount val="5"/>
                <c:pt idx="0">
                  <c:v>4.647297959930001E-2</c:v>
                </c:pt>
                <c:pt idx="1">
                  <c:v>6.8326775570550682E-2</c:v>
                </c:pt>
                <c:pt idx="2">
                  <c:v>7.7879842281946568E-2</c:v>
                </c:pt>
                <c:pt idx="3">
                  <c:v>7.7198237399805802E-2</c:v>
                </c:pt>
                <c:pt idx="4">
                  <c:v>7.4324855161748402E-2</c:v>
                </c:pt>
              </c:numCache>
              <c:extLst/>
            </c:numRef>
          </c:val>
          <c:smooth val="1"/>
          <c:extLst>
            <c:ext xmlns:c16="http://schemas.microsoft.com/office/drawing/2014/chart" uri="{C3380CC4-5D6E-409C-BE32-E72D297353CC}">
              <c16:uniqueId val="{00000007-970C-4405-84D5-484494C82068}"/>
            </c:ext>
          </c:extLst>
        </c:ser>
        <c:dLbls>
          <c:showLegendKey val="0"/>
          <c:showVal val="1"/>
          <c:showCatName val="0"/>
          <c:showSerName val="0"/>
          <c:showPercent val="0"/>
          <c:showBubbleSize val="0"/>
        </c:dLbls>
        <c:smooth val="0"/>
        <c:axId val="546939920"/>
        <c:axId val="605669408"/>
      </c:lineChart>
      <c:catAx>
        <c:axId val="546939920"/>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605669408"/>
        <c:crosses val="autoZero"/>
        <c:auto val="1"/>
        <c:lblAlgn val="ctr"/>
        <c:lblOffset val="100"/>
        <c:noMultiLvlLbl val="0"/>
      </c:catAx>
      <c:valAx>
        <c:axId val="60566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39920"/>
        <c:crosses val="autoZero"/>
        <c:crossBetween val="between"/>
      </c:valAx>
      <c:spPr>
        <a:noFill/>
        <a:ln>
          <a:noFill/>
        </a:ln>
        <a:effectLst/>
      </c:spPr>
    </c:plotArea>
    <c:legend>
      <c:legendPos val="b"/>
      <c:layout>
        <c:manualLayout>
          <c:xMode val="edge"/>
          <c:yMode val="edge"/>
          <c:x val="9.5008445758121604E-2"/>
          <c:y val="8.5743225649414972E-2"/>
          <c:w val="0.87833032148026535"/>
          <c:h val="5.50486742820914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'spend by seg year'!$K$36</c:f>
          <c:strCache>
            <c:ptCount val="1"/>
            <c:pt idx="0">
              <c:v>Retail - Spend by Year and CAGR by Segment</c:v>
            </c:pt>
          </c:strCache>
        </c:strRef>
      </c:tx>
      <c:layout>
        <c:manualLayout>
          <c:xMode val="edge"/>
          <c:yMode val="edge"/>
          <c:x val="0.30094174244034655"/>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589914360676671E-2"/>
          <c:y val="0.1502472158789549"/>
          <c:w val="0.88043106293658802"/>
          <c:h val="0.77327222316001354"/>
        </c:manualLayout>
      </c:layout>
      <c:barChart>
        <c:barDir val="col"/>
        <c:grouping val="clustered"/>
        <c:varyColors val="0"/>
        <c:ser>
          <c:idx val="0"/>
          <c:order val="0"/>
          <c:tx>
            <c:strRef>
              <c:f>'spend by seg year'!$C$49</c:f>
              <c:strCache>
                <c:ptCount val="1"/>
                <c:pt idx="0">
                  <c:v>2022 YR</c:v>
                </c:pt>
              </c:strCache>
            </c:strRef>
          </c:tx>
          <c:spPr>
            <a:solidFill>
              <a:schemeClr val="accent1">
                <a:tint val="46000"/>
              </a:schemeClr>
            </a:solidFill>
            <a:ln>
              <a:noFill/>
            </a:ln>
            <a:effectLst/>
          </c:spPr>
          <c:invertIfNegative val="0"/>
          <c:dLbls>
            <c:dLbl>
              <c:idx val="0"/>
              <c:layout>
                <c:manualLayout>
                  <c:x val="-1.2754685543551608E-2"/>
                  <c:y val="-3.2428899365635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71-4A3D-A47F-52FE164E83B4}"/>
                </c:ext>
              </c:extLst>
            </c:dLbl>
            <c:dLbl>
              <c:idx val="1"/>
              <c:layout>
                <c:manualLayout>
                  <c:x val="-1.4641700040608325E-2"/>
                  <c:y val="5.92084516081257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1E-4B27-AE2A-2971B2E946B2}"/>
                </c:ext>
              </c:extLst>
            </c:dLbl>
            <c:dLbl>
              <c:idx val="3"/>
              <c:layout>
                <c:manualLayout>
                  <c:x val="-2.3897382552361911E-2"/>
                  <c:y val="9.659525709968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71-4A3D-A47F-52FE164E83B4}"/>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year'!$C$50:$C$55</c:f>
              <c:numCache>
                <c:formatCode>_("$"* #,##0_);_("$"* \(#,##0\);_("$"* "-"??_);_(@_)</c:formatCode>
                <c:ptCount val="6"/>
                <c:pt idx="0">
                  <c:v>7674.5825704690014</c:v>
                </c:pt>
                <c:pt idx="1">
                  <c:v>11797.027932730005</c:v>
                </c:pt>
                <c:pt idx="2">
                  <c:v>8411.599236997994</c:v>
                </c:pt>
                <c:pt idx="3">
                  <c:v>103507.34340557398</c:v>
                </c:pt>
                <c:pt idx="4">
                  <c:v>37209.813586436976</c:v>
                </c:pt>
                <c:pt idx="5">
                  <c:v>19715.707521846958</c:v>
                </c:pt>
              </c:numCache>
            </c:numRef>
          </c:val>
          <c:extLst xmlns:c15="http://schemas.microsoft.com/office/drawing/2012/chart">
            <c:ext xmlns:c16="http://schemas.microsoft.com/office/drawing/2014/chart" uri="{C3380CC4-5D6E-409C-BE32-E72D297353CC}">
              <c16:uniqueId val="{00000002-F271-4A3D-A47F-52FE164E83B4}"/>
            </c:ext>
          </c:extLst>
        </c:ser>
        <c:ser>
          <c:idx val="1"/>
          <c:order val="1"/>
          <c:tx>
            <c:strRef>
              <c:f>'spend by seg year'!$D$49</c:f>
              <c:strCache>
                <c:ptCount val="1"/>
                <c:pt idx="0">
                  <c:v>2023 YR</c:v>
                </c:pt>
              </c:strCache>
            </c:strRef>
          </c:tx>
          <c:spPr>
            <a:solidFill>
              <a:schemeClr val="accent1"/>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year'!$D$50:$D$55</c:f>
              <c:numCache>
                <c:formatCode>_("$"* #,##0_);_("$"* \(#,##0\);_("$"* "-"??_);_(@_)</c:formatCode>
                <c:ptCount val="6"/>
                <c:pt idx="0">
                  <c:v>7868.013031841002</c:v>
                </c:pt>
                <c:pt idx="1">
                  <c:v>10852.382458347998</c:v>
                </c:pt>
                <c:pt idx="2">
                  <c:v>8671.2725253410063</c:v>
                </c:pt>
                <c:pt idx="3">
                  <c:v>109141.81222983585</c:v>
                </c:pt>
                <c:pt idx="4">
                  <c:v>40786.834859610019</c:v>
                </c:pt>
                <c:pt idx="5">
                  <c:v>19747.368226108007</c:v>
                </c:pt>
              </c:numCache>
            </c:numRef>
          </c:val>
          <c:extLst xmlns:c15="http://schemas.microsoft.com/office/drawing/2012/chart">
            <c:ext xmlns:c16="http://schemas.microsoft.com/office/drawing/2014/chart" uri="{C3380CC4-5D6E-409C-BE32-E72D297353CC}">
              <c16:uniqueId val="{00000003-F271-4A3D-A47F-52FE164E83B4}"/>
            </c:ext>
          </c:extLst>
        </c:ser>
        <c:ser>
          <c:idx val="2"/>
          <c:order val="2"/>
          <c:tx>
            <c:strRef>
              <c:f>'spend by seg year'!$E$49</c:f>
              <c:strCache>
                <c:ptCount val="1"/>
                <c:pt idx="0">
                  <c:v>2024 YR</c:v>
                </c:pt>
              </c:strCache>
            </c:strRef>
          </c:tx>
          <c:spPr>
            <a:solidFill>
              <a:schemeClr val="accent5"/>
            </a:solidFill>
            <a:ln>
              <a:noFill/>
            </a:ln>
            <a:effectLst/>
          </c:spPr>
          <c:invertIfNegative val="0"/>
          <c:dLbls>
            <c:dLbl>
              <c:idx val="0"/>
              <c:layout>
                <c:manualLayout>
                  <c:x val="9.010276948066661E-3"/>
                  <c:y val="-3.26018808777429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1E-4B27-AE2A-2971B2E946B2}"/>
                </c:ext>
              </c:extLst>
            </c:dLbl>
            <c:dLbl>
              <c:idx val="1"/>
              <c:layout>
                <c:manualLayout>
                  <c:x val="-1.3515415422099991E-2"/>
                  <c:y val="-3.26018808777431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B0A-AA48-8D64-3CF98CC3BAC3}"/>
                </c:ext>
              </c:extLst>
            </c:dLbl>
            <c:dLbl>
              <c:idx val="3"/>
              <c:layout>
                <c:manualLayout>
                  <c:x val="-2.7030830844199983E-2"/>
                  <c:y val="-8.5266457680250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year'!$E$50:$E$55</c:f>
              <c:numCache>
                <c:formatCode>_("$"* #,##0_);_("$"* \(#,##0\);_("$"* "-"??_);_(@_)</c:formatCode>
                <c:ptCount val="6"/>
                <c:pt idx="0">
                  <c:v>8336.0310137019969</c:v>
                </c:pt>
                <c:pt idx="1">
                  <c:v>11312.852588467995</c:v>
                </c:pt>
                <c:pt idx="2">
                  <c:v>9014.5795469670047</c:v>
                </c:pt>
                <c:pt idx="3">
                  <c:v>117301.98883226112</c:v>
                </c:pt>
                <c:pt idx="4">
                  <c:v>44684.23632912102</c:v>
                </c:pt>
                <c:pt idx="5">
                  <c:v>19882.994391736047</c:v>
                </c:pt>
              </c:numCache>
            </c:numRef>
          </c:val>
          <c:extLst>
            <c:ext xmlns:c16="http://schemas.microsoft.com/office/drawing/2014/chart" uri="{C3380CC4-5D6E-409C-BE32-E72D297353CC}">
              <c16:uniqueId val="{00000004-F271-4A3D-A47F-52FE164E83B4}"/>
            </c:ext>
          </c:extLst>
        </c:ser>
        <c:ser>
          <c:idx val="3"/>
          <c:order val="3"/>
          <c:tx>
            <c:strRef>
              <c:f>'spend by seg year'!$F$49</c:f>
              <c:strCache>
                <c:ptCount val="1"/>
                <c:pt idx="0">
                  <c:v>2025 YR</c:v>
                </c:pt>
              </c:strCache>
            </c:strRef>
          </c:tx>
          <c:spPr>
            <a:solidFill>
              <a:schemeClr val="tx1">
                <a:lumMod val="50000"/>
                <a:lumOff val="50000"/>
              </a:schemeClr>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year'!$F$50:$F$55</c:f>
              <c:numCache>
                <c:formatCode>_("$"* #,##0_);_("$"* \(#,##0\);_("$"* "-"??_);_(@_)</c:formatCode>
                <c:ptCount val="6"/>
                <c:pt idx="0">
                  <c:v>8802.516428731984</c:v>
                </c:pt>
                <c:pt idx="1">
                  <c:v>11981.776774415994</c:v>
                </c:pt>
                <c:pt idx="2">
                  <c:v>9420.3267025700043</c:v>
                </c:pt>
                <c:pt idx="3">
                  <c:v>127519.03971343485</c:v>
                </c:pt>
                <c:pt idx="4">
                  <c:v>49303.285238820041</c:v>
                </c:pt>
                <c:pt idx="5">
                  <c:v>19901.98996832902</c:v>
                </c:pt>
              </c:numCache>
            </c:numRef>
          </c:val>
          <c:extLst>
            <c:ext xmlns:c16="http://schemas.microsoft.com/office/drawing/2014/chart" uri="{C3380CC4-5D6E-409C-BE32-E72D297353CC}">
              <c16:uniqueId val="{00000005-F271-4A3D-A47F-52FE164E83B4}"/>
            </c:ext>
          </c:extLst>
        </c:ser>
        <c:ser>
          <c:idx val="4"/>
          <c:order val="4"/>
          <c:tx>
            <c:strRef>
              <c:f>'spend by seg year'!$G$49</c:f>
              <c:strCache>
                <c:ptCount val="1"/>
                <c:pt idx="0">
                  <c:v>2026 YR</c:v>
                </c:pt>
              </c:strCache>
            </c:strRef>
          </c:tx>
          <c:spPr>
            <a:solidFill>
              <a:srgbClr val="596277"/>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year'!$G$50:$G$55</c:f>
              <c:numCache>
                <c:formatCode>_("$"* #,##0_);_("$"* \(#,##0\);_("$"* "-"??_);_(@_)</c:formatCode>
                <c:ptCount val="6"/>
                <c:pt idx="0">
                  <c:v>9228.6369945489987</c:v>
                </c:pt>
                <c:pt idx="1">
                  <c:v>12307.394219821008</c:v>
                </c:pt>
                <c:pt idx="2">
                  <c:v>9903.4728951009929</c:v>
                </c:pt>
                <c:pt idx="3">
                  <c:v>138898.38399768688</c:v>
                </c:pt>
                <c:pt idx="4">
                  <c:v>54276.445037124948</c:v>
                </c:pt>
                <c:pt idx="5">
                  <c:v>19833.115465625015</c:v>
                </c:pt>
              </c:numCache>
            </c:numRef>
          </c:val>
          <c:extLst>
            <c:ext xmlns:c16="http://schemas.microsoft.com/office/drawing/2014/chart" uri="{C3380CC4-5D6E-409C-BE32-E72D297353CC}">
              <c16:uniqueId val="{00000006-F271-4A3D-A47F-52FE164E83B4}"/>
            </c:ext>
          </c:extLst>
        </c:ser>
        <c:ser>
          <c:idx val="5"/>
          <c:order val="5"/>
          <c:tx>
            <c:strRef>
              <c:f>'spend by seg year'!$H$49</c:f>
              <c:strCache>
                <c:ptCount val="1"/>
                <c:pt idx="0">
                  <c:v>2027 YR</c:v>
                </c:pt>
              </c:strCache>
            </c:strRef>
          </c:tx>
          <c:spPr>
            <a:solidFill>
              <a:schemeClr val="bg1">
                <a:lumMod val="75000"/>
              </a:schemeClr>
            </a:solidFill>
            <a:ln>
              <a:noFill/>
            </a:ln>
            <a:effectLst/>
          </c:spPr>
          <c:invertIfNegative val="0"/>
          <c:dLbls>
            <c:dLbl>
              <c:idx val="0"/>
              <c:layout>
                <c:manualLayout>
                  <c:x val="9.0102769480666818E-3"/>
                  <c:y val="-2.75862068965517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1E-4B27-AE2A-2971B2E946B2}"/>
                </c:ext>
              </c:extLst>
            </c:dLbl>
            <c:dLbl>
              <c:idx val="1"/>
              <c:layout>
                <c:manualLayout>
                  <c:x val="-4.1296625616495763E-17"/>
                  <c:y val="-3.26018808777430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year'!$H$50:$H$55</c:f>
              <c:numCache>
                <c:formatCode>_("$"* #,##0_);_("$"* \(#,##0\);_("$"* "-"??_);_(@_)</c:formatCode>
                <c:ptCount val="6"/>
                <c:pt idx="0">
                  <c:v>9642.7983572110006</c:v>
                </c:pt>
                <c:pt idx="1">
                  <c:v>12336.855513432994</c:v>
                </c:pt>
                <c:pt idx="2">
                  <c:v>10433.25232313</c:v>
                </c:pt>
                <c:pt idx="3">
                  <c:v>150634.0951122102</c:v>
                </c:pt>
                <c:pt idx="4">
                  <c:v>59822.79548731594</c:v>
                </c:pt>
                <c:pt idx="5">
                  <c:v>19746.173029198002</c:v>
                </c:pt>
              </c:numCache>
            </c:numRef>
          </c:val>
          <c:extLst>
            <c:ext xmlns:c16="http://schemas.microsoft.com/office/drawing/2014/chart" uri="{C3380CC4-5D6E-409C-BE32-E72D297353CC}">
              <c16:uniqueId val="{00000007-F271-4A3D-A47F-52FE164E83B4}"/>
            </c:ext>
          </c:extLst>
        </c:ser>
        <c:dLbls>
          <c:showLegendKey val="0"/>
          <c:showVal val="0"/>
          <c:showCatName val="0"/>
          <c:showSerName val="0"/>
          <c:showPercent val="0"/>
          <c:showBubbleSize val="0"/>
        </c:dLbls>
        <c:gapWidth val="219"/>
        <c:axId val="606146688"/>
        <c:axId val="616320000"/>
        <c:extLst/>
      </c:barChart>
      <c:scatterChart>
        <c:scatterStyle val="lineMarker"/>
        <c:varyColors val="0"/>
        <c:ser>
          <c:idx val="6"/>
          <c:order val="6"/>
          <c:tx>
            <c:strRef>
              <c:f>'spend by seg year'!$I$49</c:f>
              <c:strCache>
                <c:ptCount val="1"/>
                <c:pt idx="0">
                  <c:v>5Yr CAGR</c:v>
                </c:pt>
              </c:strCache>
            </c:strRef>
          </c:tx>
          <c:spPr>
            <a:ln w="25400" cap="rnd">
              <a:noFill/>
              <a:round/>
            </a:ln>
            <a:effectLst/>
          </c:spPr>
          <c:marker>
            <c:symbol val="diamond"/>
            <c:size val="19"/>
            <c:spPr>
              <a:solidFill>
                <a:schemeClr val="accent1">
                  <a:shade val="61000"/>
                </a:schemeClr>
              </a:solidFill>
              <a:ln w="9525">
                <a:solidFill>
                  <a:schemeClr val="accent1">
                    <a:shade val="61000"/>
                  </a:schemeClr>
                </a:solidFill>
              </a:ln>
              <a:effectLst/>
            </c:spPr>
          </c:marker>
          <c:dLbls>
            <c:dLbl>
              <c:idx val="1"/>
              <c:layout>
                <c:manualLayout>
                  <c:x val="-1.0660328256095525E-2"/>
                  <c:y val="2.7492212376274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7F6-41B9-B2ED-0CFFE515BA03}"/>
                </c:ext>
              </c:extLst>
            </c:dLbl>
            <c:dLbl>
              <c:idx val="3"/>
              <c:layout>
                <c:manualLayout>
                  <c:x val="-3.0933451389245473E-2"/>
                  <c:y val="3.50157233480611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F6-41B9-B2ED-0CFFE515BA03}"/>
                </c:ext>
              </c:extLst>
            </c:dLbl>
            <c:dLbl>
              <c:idx val="4"/>
              <c:layout>
                <c:manualLayout>
                  <c:x val="-3.4222202475289884E-2"/>
                  <c:y val="-4.253903685236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71-4A3D-A47F-52FE164E83B4}"/>
                </c:ext>
              </c:extLst>
            </c:dLbl>
            <c:dLbl>
              <c:idx val="5"/>
              <c:layout>
                <c:manualLayout>
                  <c:x val="-1.1786612874603981E-2"/>
                  <c:y val="-3.52037123886161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33-4149-90F6-5A815A124573}"/>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'spend by seg year'!$A$50:$A$55</c:f>
              <c:strCache>
                <c:ptCount val="6"/>
                <c:pt idx="0">
                  <c:v>Data Center Systems</c:v>
                </c:pt>
                <c:pt idx="1">
                  <c:v>Devices</c:v>
                </c:pt>
                <c:pt idx="2">
                  <c:v>Internal Services</c:v>
                </c:pt>
                <c:pt idx="3">
                  <c:v>IT Services</c:v>
                </c:pt>
                <c:pt idx="4">
                  <c:v>Software</c:v>
                </c:pt>
                <c:pt idx="5">
                  <c:v>Telecom Services</c:v>
                </c:pt>
              </c:strCache>
            </c:strRef>
          </c:xVal>
          <c:yVal>
            <c:numRef>
              <c:f>'spend by seg year'!$I$50:$I$55</c:f>
              <c:numCache>
                <c:formatCode>0.0%</c:formatCode>
                <c:ptCount val="6"/>
                <c:pt idx="0">
                  <c:v>4.6717932079880509E-2</c:v>
                </c:pt>
                <c:pt idx="1">
                  <c:v>8.9888665291630865E-3</c:v>
                </c:pt>
                <c:pt idx="2">
                  <c:v>4.4018579628909427E-2</c:v>
                </c:pt>
                <c:pt idx="3">
                  <c:v>7.7929665275872306E-2</c:v>
                </c:pt>
                <c:pt idx="4">
                  <c:v>9.9618003819005319E-2</c:v>
                </c:pt>
                <c:pt idx="5">
                  <c:v>3.0885723116247377E-4</c:v>
                </c:pt>
              </c:numCache>
            </c:numRef>
          </c:yVal>
          <c:smooth val="0"/>
          <c:extLst>
            <c:ext xmlns:c16="http://schemas.microsoft.com/office/drawing/2014/chart" uri="{C3380CC4-5D6E-409C-BE32-E72D297353CC}">
              <c16:uniqueId val="{00000009-F271-4A3D-A47F-52FE164E83B4}"/>
            </c:ext>
          </c:extLst>
        </c:ser>
        <c:dLbls>
          <c:showLegendKey val="0"/>
          <c:showVal val="0"/>
          <c:showCatName val="0"/>
          <c:showSerName val="0"/>
          <c:showPercent val="0"/>
          <c:showBubbleSize val="0"/>
        </c:dLbls>
        <c:axId val="614705168"/>
        <c:axId val="605652768"/>
        <c:extLst>
          <c:ext xmlns:c15="http://schemas.microsoft.com/office/drawing/2012/chart" uri="{02D57815-91ED-43cb-92C2-25804820EDAC}">
            <c15:filteredScatterSeries>
              <c15:ser>
                <c:idx val="7"/>
                <c:order val="7"/>
                <c:tx>
                  <c:strRef>
                    <c:extLst>
                      <c:ext uri="{02D57815-91ED-43cb-92C2-25804820EDAC}">
                        <c15:formulaRef>
                          <c15:sqref>'spend by seg year'!$J$49</c15:sqref>
                        </c15:formulaRef>
                      </c:ext>
                    </c:extLst>
                    <c:strCache>
                      <c:ptCount val="1"/>
                      <c:pt idx="0">
                        <c:v>2021-2022 Growth</c:v>
                      </c:pt>
                    </c:strCache>
                  </c:strRef>
                </c:tx>
                <c:spPr>
                  <a:ln w="25400" cap="rnd">
                    <a:noFill/>
                    <a:round/>
                  </a:ln>
                  <a:effectLst/>
                </c:spPr>
                <c:marker>
                  <c:symbol val="square"/>
                  <c:size val="10"/>
                  <c:spPr>
                    <a:solidFill>
                      <a:schemeClr val="accent5"/>
                    </a:solidFill>
                    <a:ln w="9525">
                      <a:solidFill>
                        <a:schemeClr val="accent1">
                          <a:shade val="45000"/>
                        </a:schemeClr>
                      </a:solidFill>
                    </a:ln>
                    <a:effectLst/>
                  </c:spPr>
                </c:marker>
                <c:dLbls>
                  <c:spPr>
                    <a:noFill/>
                    <a:ln>
                      <a:noFill/>
                    </a:ln>
                    <a:effectLst>
                      <a:glow rad="266700">
                        <a:schemeClr val="accent5">
                          <a:alpha val="40000"/>
                        </a:schemeClr>
                      </a:glo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uri="{CE6537A1-D6FC-4f65-9D91-7224C49458BB}">
                      <c15:showLeaderLines val="0"/>
                    </c:ext>
                  </c:extLst>
                </c:dLbls>
                <c:xVal>
                  <c:strRef>
                    <c:extLst>
                      <c:ext uri="{02D57815-91ED-43cb-92C2-25804820EDAC}">
                        <c15:formulaRef>
                          <c15:sqref>'spend by seg year'!$A$50:$A$55</c15:sqref>
                        </c15:formulaRef>
                      </c:ext>
                    </c:extLst>
                    <c:strCache>
                      <c:ptCount val="6"/>
                      <c:pt idx="0">
                        <c:v>Data Center Systems</c:v>
                      </c:pt>
                      <c:pt idx="1">
                        <c:v>Devices</c:v>
                      </c:pt>
                      <c:pt idx="2">
                        <c:v>Internal Services</c:v>
                      </c:pt>
                      <c:pt idx="3">
                        <c:v>IT Services</c:v>
                      </c:pt>
                      <c:pt idx="4">
                        <c:v>Software</c:v>
                      </c:pt>
                      <c:pt idx="5">
                        <c:v>Telecom Services</c:v>
                      </c:pt>
                    </c:strCache>
                  </c:strRef>
                </c:xVal>
                <c:yVal>
                  <c:numRef>
                    <c:extLst>
                      <c:ext uri="{02D57815-91ED-43cb-92C2-25804820EDAC}">
                        <c15:formulaRef>
                          <c15:sqref>'spend by seg year'!$J$50:$J$55</c15:sqref>
                        </c15:formulaRef>
                      </c:ext>
                    </c:extLst>
                    <c:numCache>
                      <c:formatCode>0.0%</c:formatCode>
                      <c:ptCount val="6"/>
                      <c:pt idx="0">
                        <c:v>6.0982858359212869E-2</c:v>
                      </c:pt>
                      <c:pt idx="1">
                        <c:v>3.903272355933441E-2</c:v>
                      </c:pt>
                      <c:pt idx="2">
                        <c:v>4.081352569865429E-2</c:v>
                      </c:pt>
                      <c:pt idx="3">
                        <c:v>7.8836692489064872E-2</c:v>
                      </c:pt>
                      <c:pt idx="4">
                        <c:v>0.1047412253344803</c:v>
                      </c:pt>
                      <c:pt idx="5">
                        <c:v>6.8790919868208173E-3</c:v>
                      </c:pt>
                    </c:numCache>
                  </c:numRef>
                </c:yVal>
                <c:smooth val="0"/>
                <c:extLst>
                  <c:ext xmlns:c16="http://schemas.microsoft.com/office/drawing/2014/chart" uri="{C3380CC4-5D6E-409C-BE32-E72D297353CC}">
                    <c16:uniqueId val="{0000000A-F271-4A3D-A47F-52FE164E83B4}"/>
                  </c:ext>
                </c:extLst>
              </c15:ser>
            </c15:filteredScatterSeries>
          </c:ext>
        </c:extLst>
      </c:scatterChart>
      <c:catAx>
        <c:axId val="60614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616320000"/>
        <c:crosses val="autoZero"/>
        <c:auto val="1"/>
        <c:lblAlgn val="ctr"/>
        <c:lblOffset val="100"/>
        <c:noMultiLvlLbl val="0"/>
      </c:catAx>
      <c:valAx>
        <c:axId val="6163200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06146688"/>
        <c:crosses val="autoZero"/>
        <c:crossBetween val="between"/>
      </c:valAx>
      <c:valAx>
        <c:axId val="60565276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CAGR</a:t>
                </a:r>
              </a:p>
            </c:rich>
          </c:tx>
          <c:layout>
            <c:manualLayout>
              <c:xMode val="edge"/>
              <c:yMode val="edge"/>
              <c:x val="0.98312784269428877"/>
              <c:y val="0.400645637907544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4705168"/>
        <c:crosses val="max"/>
        <c:crossBetween val="midCat"/>
      </c:valAx>
      <c:valAx>
        <c:axId val="614705168"/>
        <c:scaling>
          <c:orientation val="minMax"/>
        </c:scaling>
        <c:delete val="1"/>
        <c:axPos val="b"/>
        <c:numFmt formatCode="General" sourceLinked="1"/>
        <c:majorTickMark val="out"/>
        <c:minorTickMark val="none"/>
        <c:tickLblPos val="nextTo"/>
        <c:crossAx val="605652768"/>
        <c:crosses val="autoZero"/>
        <c:crossBetween val="midCat"/>
      </c:valAx>
      <c:spPr>
        <a:noFill/>
        <a:ln>
          <a:noFill/>
        </a:ln>
        <a:effectLst/>
      </c:spPr>
    </c:plotArea>
    <c:legend>
      <c:legendPos val="b"/>
      <c:layout>
        <c:manualLayout>
          <c:xMode val="edge"/>
          <c:yMode val="edge"/>
          <c:x val="0.21452553731263241"/>
          <c:y val="6.1380889669274366E-2"/>
          <c:w val="0.62981363548383262"/>
          <c:h val="4.3866251922297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strRef>
          <c:f>ITspend!$K$36</c:f>
          <c:strCache>
            <c:ptCount val="1"/>
            <c:pt idx="0">
              <c:v>Retail IT Spending, CAGR and Growth Share </c:v>
            </c:pt>
          </c:strCache>
        </c:strRef>
      </c:tx>
      <c:layout>
        <c:manualLayout>
          <c:xMode val="edge"/>
          <c:yMode val="edge"/>
          <c:x val="0.33342352478664222"/>
          <c:y val="2.273443092340730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088535204449913E-2"/>
          <c:y val="8.6592774290049829E-2"/>
          <c:w val="0.93994525207081303"/>
          <c:h val="0.84019316151526913"/>
        </c:manualLayout>
      </c:layout>
      <c:bubbleChart>
        <c:varyColors val="0"/>
        <c:ser>
          <c:idx val="0"/>
          <c:order val="0"/>
          <c:tx>
            <c:strRef>
              <c:f>ITspend!$K$32</c:f>
              <c:strCache>
                <c:ptCount val="1"/>
                <c:pt idx="0">
                  <c:v>Retail IT spend</c:v>
                </c:pt>
              </c:strCache>
            </c:strRef>
          </c:tx>
          <c:spPr>
            <a:solidFill>
              <a:schemeClr val="accent2"/>
            </a:solidFill>
            <a:ln>
              <a:solidFill>
                <a:schemeClr val="tx1">
                  <a:lumMod val="50000"/>
                  <a:lumOff val="50000"/>
                </a:schemeClr>
              </a:solid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E9A6-46AD-AD92-69167856D7A9}"/>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E9A6-46AD-AD92-69167856D7A9}"/>
              </c:ext>
            </c:extLst>
          </c:dPt>
          <c:dPt>
            <c:idx val="2"/>
            <c:invertIfNegative val="0"/>
            <c:bubble3D val="0"/>
            <c:spPr>
              <a:solidFill>
                <a:schemeClr val="accent2">
                  <a:lumMod val="50000"/>
                </a:schemeClr>
              </a:solidFill>
              <a:ln>
                <a:solidFill>
                  <a:schemeClr val="tx1">
                    <a:lumMod val="50000"/>
                    <a:lumOff val="50000"/>
                  </a:schemeClr>
                </a:solidFill>
              </a:ln>
              <a:effectLst/>
            </c:spPr>
            <c:extLst>
              <c:ext xmlns:c16="http://schemas.microsoft.com/office/drawing/2014/chart" uri="{C3380CC4-5D6E-409C-BE32-E72D297353CC}">
                <c16:uniqueId val="{00000005-E9A6-46AD-AD92-69167856D7A9}"/>
              </c:ext>
            </c:extLst>
          </c:dPt>
          <c:dPt>
            <c:idx val="3"/>
            <c:invertIfNegative val="0"/>
            <c:bubble3D val="0"/>
            <c:spPr>
              <a:solidFill>
                <a:schemeClr val="bg1">
                  <a:lumMod val="50000"/>
                </a:schemeClr>
              </a:solidFill>
              <a:ln>
                <a:solidFill>
                  <a:schemeClr val="tx1">
                    <a:lumMod val="50000"/>
                    <a:lumOff val="50000"/>
                  </a:schemeClr>
                </a:solidFill>
              </a:ln>
              <a:effectLst/>
            </c:spPr>
            <c:extLst>
              <c:ext xmlns:c16="http://schemas.microsoft.com/office/drawing/2014/chart" uri="{C3380CC4-5D6E-409C-BE32-E72D297353CC}">
                <c16:uniqueId val="{00000007-E9A6-46AD-AD92-69167856D7A9}"/>
              </c:ext>
            </c:extLst>
          </c:dPt>
          <c:dPt>
            <c:idx val="4"/>
            <c:invertIfNegative val="0"/>
            <c:bubble3D val="0"/>
            <c:spPr>
              <a:solidFill>
                <a:schemeClr val="accent3">
                  <a:lumMod val="75000"/>
                </a:schemeClr>
              </a:solidFill>
              <a:ln>
                <a:solidFill>
                  <a:schemeClr val="tx1">
                    <a:lumMod val="50000"/>
                    <a:lumOff val="50000"/>
                  </a:schemeClr>
                </a:solidFill>
              </a:ln>
              <a:effectLst/>
            </c:spPr>
            <c:extLst>
              <c:ext xmlns:c16="http://schemas.microsoft.com/office/drawing/2014/chart" uri="{C3380CC4-5D6E-409C-BE32-E72D297353CC}">
                <c16:uniqueId val="{00000009-E9A6-46AD-AD92-69167856D7A9}"/>
              </c:ext>
            </c:extLst>
          </c:dPt>
          <c:dPt>
            <c:idx val="5"/>
            <c:invertIfNegative val="0"/>
            <c:bubble3D val="0"/>
            <c:spPr>
              <a:solidFill>
                <a:schemeClr val="accent2">
                  <a:lumMod val="60000"/>
                  <a:lumOff val="40000"/>
                </a:schemeClr>
              </a:solidFill>
              <a:ln>
                <a:solidFill>
                  <a:schemeClr val="tx1">
                    <a:lumMod val="50000"/>
                    <a:lumOff val="50000"/>
                  </a:schemeClr>
                </a:solidFill>
              </a:ln>
              <a:effectLst/>
            </c:spPr>
            <c:extLst>
              <c:ext xmlns:c16="http://schemas.microsoft.com/office/drawing/2014/chart" uri="{C3380CC4-5D6E-409C-BE32-E72D297353CC}">
                <c16:uniqueId val="{0000000B-E9A6-46AD-AD92-69167856D7A9}"/>
              </c:ext>
            </c:extLst>
          </c:dPt>
          <c:dPt>
            <c:idx val="6"/>
            <c:invertIfNegative val="0"/>
            <c:bubble3D val="0"/>
            <c:spPr>
              <a:noFill/>
              <a:ln w="19050">
                <a:solidFill>
                  <a:schemeClr val="bg2">
                    <a:lumMod val="65000"/>
                  </a:schemeClr>
                </a:solidFill>
                <a:prstDash val="lgDash"/>
              </a:ln>
              <a:effectLst/>
            </c:spPr>
            <c:extLst>
              <c:ext xmlns:c16="http://schemas.microsoft.com/office/drawing/2014/chart" uri="{C3380CC4-5D6E-409C-BE32-E72D297353CC}">
                <c16:uniqueId val="{0000000D-E9A6-46AD-AD92-69167856D7A9}"/>
              </c:ext>
            </c:extLst>
          </c:dPt>
          <c:dLbls>
            <c:dLbl>
              <c:idx val="0"/>
              <c:layout>
                <c:manualLayout>
                  <c:x val="-0.10361822924468073"/>
                  <c:y val="0.14421543702021572"/>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105DEBC6-4EAE-43F8-825F-B10E1A2D47C1}" type="CELLRANGE">
                      <a:rPr lang="en-GB">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888596971287634"/>
                      <c:h val="9.2389899538419765E-2"/>
                    </c:manualLayout>
                  </c15:layout>
                  <c15:dlblFieldTable/>
                  <c15:showDataLabelsRange val="1"/>
                </c:ext>
                <c:ext xmlns:c16="http://schemas.microsoft.com/office/drawing/2014/chart" uri="{C3380CC4-5D6E-409C-BE32-E72D297353CC}">
                  <c16:uniqueId val="{00000001-E9A6-46AD-AD92-69167856D7A9}"/>
                </c:ext>
              </c:extLst>
            </c:dLbl>
            <c:dLbl>
              <c:idx val="1"/>
              <c:layout>
                <c:manualLayout>
                  <c:x val="8.2817392991654055E-4"/>
                  <c:y val="-1.1765112433046183E-3"/>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67C8DCAD-E453-4EA7-9797-888877C47414}"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366034076051524"/>
                      <c:h val="9.2389899538419765E-2"/>
                    </c:manualLayout>
                  </c15:layout>
                  <c15:dlblFieldTable/>
                  <c15:showDataLabelsRange val="1"/>
                </c:ext>
                <c:ext xmlns:c16="http://schemas.microsoft.com/office/drawing/2014/chart" uri="{C3380CC4-5D6E-409C-BE32-E72D297353CC}">
                  <c16:uniqueId val="{00000003-E9A6-46AD-AD92-69167856D7A9}"/>
                </c:ext>
              </c:extLst>
            </c:dLbl>
            <c:dLbl>
              <c:idx val="2"/>
              <c:layout>
                <c:manualLayout>
                  <c:x val="-0.17232150228986082"/>
                  <c:y val="7.2727272727272543E-2"/>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9F22E2B1-84DF-4F88-9F03-80C02161AFC6}"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359815782940566"/>
                      <c:h val="8.3296383564910093E-2"/>
                    </c:manualLayout>
                  </c15:layout>
                  <c15:dlblFieldTable/>
                  <c15:showDataLabelsRange val="1"/>
                </c:ext>
                <c:ext xmlns:c16="http://schemas.microsoft.com/office/drawing/2014/chart" uri="{C3380CC4-5D6E-409C-BE32-E72D297353CC}">
                  <c16:uniqueId val="{00000005-E9A6-46AD-AD92-69167856D7A9}"/>
                </c:ext>
              </c:extLst>
            </c:dLbl>
            <c:dLbl>
              <c:idx val="3"/>
              <c:layout>
                <c:manualLayout>
                  <c:x val="-0.16105870044669157"/>
                  <c:y val="-5.0156739811912229E-3"/>
                </c:manualLayout>
              </c:layout>
              <c:tx>
                <c:rich>
                  <a:bodyPr/>
                  <a:lstStyle/>
                  <a:p>
                    <a:fld id="{2044C9E3-909C-40AD-B35C-3B73E013FC3A}"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E9A6-46AD-AD92-69167856D7A9}"/>
                </c:ext>
              </c:extLst>
            </c:dLbl>
            <c:dLbl>
              <c:idx val="4"/>
              <c:layout>
                <c:manualLayout>
                  <c:x val="-0.1927335486399315"/>
                  <c:y val="7.0219435736677119E-2"/>
                </c:manualLayout>
              </c:layout>
              <c:tx>
                <c:rich>
                  <a:bodyPr/>
                  <a:lstStyle/>
                  <a:p>
                    <a:fld id="{BEA1A96E-2496-45DD-AC26-7A7874F16BED}"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E9A6-46AD-AD92-69167856D7A9}"/>
                </c:ext>
              </c:extLst>
            </c:dLbl>
            <c:dLbl>
              <c:idx val="5"/>
              <c:layout>
                <c:manualLayout>
                  <c:x val="-0.21160568899663382"/>
                  <c:y val="-1.9174585935378768E-2"/>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3983B753-34AC-494E-AC60-4418E987C8CA}" type="CELLRANGE">
                      <a:rPr lang="da-DK">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584773891268127"/>
                      <c:h val="8.7843210821217863E-2"/>
                    </c:manualLayout>
                  </c15:layout>
                  <c15:dlblFieldTable/>
                  <c15:showDataLabelsRange val="1"/>
                </c:ext>
                <c:ext xmlns:c16="http://schemas.microsoft.com/office/drawing/2014/chart" uri="{C3380CC4-5D6E-409C-BE32-E72D297353CC}">
                  <c16:uniqueId val="{0000000B-E9A6-46AD-AD92-69167856D7A9}"/>
                </c:ext>
              </c:extLst>
            </c:dLbl>
            <c:dLbl>
              <c:idx val="6"/>
              <c:layout>
                <c:manualLayout>
                  <c:x val="-0.116660117365952"/>
                  <c:y val="-0.16309609261224797"/>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fld id="{0E17F7CD-5F91-4B1D-9EA8-D1A335D96AEA}" type="CELLRANGE">
                      <a:rPr lang="en-GB">
                        <a:ln>
                          <a:noFill/>
                        </a:ln>
                        <a:solidFill>
                          <a:schemeClr val="bg1">
                            <a:lumMod val="50000"/>
                          </a:schemeClr>
                        </a:solidFill>
                      </a:rPr>
                      <a:pPr>
                        <a:defRPr sz="1050" b="1">
                          <a:ln>
                            <a:noFill/>
                          </a:ln>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a:noFill/>
                    <a:ln>
                      <a:noFill/>
                    </a:ln>
                  </c15:spPr>
                  <c15:dlblFieldTable/>
                  <c15:showDataLabelsRange val="1"/>
                </c:ext>
                <c:ext xmlns:c16="http://schemas.microsoft.com/office/drawing/2014/chart" uri="{C3380CC4-5D6E-409C-BE32-E72D297353CC}">
                  <c16:uniqueId val="{0000000D-E9A6-46AD-AD92-69167856D7A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6350" cap="flat" cmpd="sng" algn="ctr">
                      <a:solidFill>
                        <a:schemeClr val="tx1"/>
                      </a:solidFill>
                      <a:prstDash val="solid"/>
                      <a:round/>
                    </a:ln>
                    <a:effectLst/>
                  </c:spPr>
                </c15:leaderLines>
              </c:ext>
            </c:extLst>
          </c:dLbls>
          <c:xVal>
            <c:numRef>
              <c:f>ITspend!$K$41:$K$47</c:f>
              <c:numCache>
                <c:formatCode>0%</c:formatCode>
                <c:ptCount val="7"/>
                <c:pt idx="0">
                  <c:v>0.63427749589801541</c:v>
                </c:pt>
                <c:pt idx="1">
                  <c:v>0.30434742509225254</c:v>
                </c:pt>
                <c:pt idx="2">
                  <c:v>4.1003432263212071E-4</c:v>
                </c:pt>
                <c:pt idx="3">
                  <c:v>7.2655227382616393E-3</c:v>
                </c:pt>
                <c:pt idx="4">
                  <c:v>2.7209366455565327E-2</c:v>
                </c:pt>
                <c:pt idx="5">
                  <c:v>2.64901554932729E-2</c:v>
                </c:pt>
                <c:pt idx="6">
                  <c:v>0.16666666666666666</c:v>
                </c:pt>
              </c:numCache>
            </c:numRef>
          </c:xVal>
          <c:yVal>
            <c:numRef>
              <c:f>ITspend!$L$41:$L$47</c:f>
              <c:numCache>
                <c:formatCode>0.0%</c:formatCode>
                <c:ptCount val="7"/>
                <c:pt idx="0">
                  <c:v>7.7929665275872306E-2</c:v>
                </c:pt>
                <c:pt idx="1">
                  <c:v>9.9618003819005319E-2</c:v>
                </c:pt>
                <c:pt idx="2">
                  <c:v>3.0885723116247377E-4</c:v>
                </c:pt>
                <c:pt idx="3">
                  <c:v>8.9888665291630865E-3</c:v>
                </c:pt>
                <c:pt idx="4">
                  <c:v>4.4018579628909427E-2</c:v>
                </c:pt>
                <c:pt idx="5">
                  <c:v>4.6717932079880509E-2</c:v>
                </c:pt>
                <c:pt idx="6">
                  <c:v>6.8776135698148222E-2</c:v>
                </c:pt>
              </c:numCache>
            </c:numRef>
          </c:yVal>
          <c:bubbleSize>
            <c:numRef>
              <c:f>ITspend!$M$41:$M$47</c:f>
              <c:numCache>
                <c:formatCode>_("$"* #,##0_);_("$"* \(#,##0\);_("$"* "-"??_);_(@_)</c:formatCode>
                <c:ptCount val="7"/>
                <c:pt idx="0">
                  <c:v>117301.98883226112</c:v>
                </c:pt>
                <c:pt idx="1">
                  <c:v>44684.23632912102</c:v>
                </c:pt>
                <c:pt idx="2">
                  <c:v>19882.994391736047</c:v>
                </c:pt>
                <c:pt idx="3">
                  <c:v>11312.852588467995</c:v>
                </c:pt>
                <c:pt idx="4">
                  <c:v>9014.5795469670047</c:v>
                </c:pt>
                <c:pt idx="5">
                  <c:v>8336.0310137019969</c:v>
                </c:pt>
                <c:pt idx="6">
                  <c:v>210532.68270225517</c:v>
                </c:pt>
              </c:numCache>
            </c:numRef>
          </c:bubbleSize>
          <c:bubble3D val="0"/>
          <c:extLst>
            <c:ext xmlns:c15="http://schemas.microsoft.com/office/drawing/2012/chart" uri="{02D57815-91ED-43cb-92C2-25804820EDAC}">
              <c15:datalabelsRange>
                <c15:f>ITspend!$J$41:$J$47</c15:f>
                <c15:dlblRangeCache>
                  <c:ptCount val="7"/>
                  <c:pt idx="0">
                    <c:v>IT Services_x000d_ 2024:  $117,302 7.5%</c:v>
                  </c:pt>
                  <c:pt idx="1">
                    <c:v>Software_x000d_ 2024:  $44,684 9.6%</c:v>
                  </c:pt>
                  <c:pt idx="2">
                    <c:v>Telecom Services_x000d_ 2024:  $19,883 0.7%</c:v>
                  </c:pt>
                  <c:pt idx="3">
                    <c:v>Devices_x000d_ 2024:  $11,313 4.2%</c:v>
                  </c:pt>
                  <c:pt idx="4">
                    <c:v>Internal Services_x000d_ 2024:  $9,015 4.0%</c:v>
                  </c:pt>
                  <c:pt idx="5">
                    <c:v>Data Center Systems_x000d_ 2024:  $8,336 5.9%</c:v>
                  </c:pt>
                  <c:pt idx="6">
                    <c:v>Grand Total_x000d_ 2024:  $210,533 6.8%</c:v>
                  </c:pt>
                </c15:dlblRangeCache>
              </c15:datalabelsRange>
            </c:ext>
            <c:ext xmlns:c16="http://schemas.microsoft.com/office/drawing/2014/chart" uri="{C3380CC4-5D6E-409C-BE32-E72D297353CC}">
              <c16:uniqueId val="{0000000E-E9A6-46AD-AD92-69167856D7A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prstDash val="solid"/>
              <a:round/>
            </a:ln>
            <a:effectLst/>
          </c:spPr>
        </c:majorGridlines>
        <c:title>
          <c:tx>
            <c:strRef>
              <c:f>ITspend!$K$40</c:f>
              <c:strCache>
                <c:ptCount val="1"/>
                <c:pt idx="0">
                  <c:v>Growth Share</c:v>
                </c:pt>
              </c:strCache>
            </c:strRef>
          </c:tx>
          <c:layout>
            <c:manualLayout>
              <c:xMode val="edge"/>
              <c:yMode val="edge"/>
              <c:x val="0.47041296508246716"/>
              <c:y val="0.963159902427550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19050"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a:p>
                <a:pPr>
                  <a:defRPr b="0">
                    <a:solidFill>
                      <a:schemeClr val="tx1">
                        <a:lumMod val="65000"/>
                        <a:lumOff val="35000"/>
                      </a:schemeClr>
                    </a:solidFill>
                  </a:defRPr>
                </a:pPr>
                <a:endParaRPr lang="en-US"/>
              </a:p>
            </c:rich>
          </c:tx>
          <c:layout>
            <c:manualLayout>
              <c:xMode val="edge"/>
              <c:yMode val="edge"/>
              <c:x val="2.0251847654972725E-3"/>
              <c:y val="0.468559163098038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software!$J$37</c:f>
          <c:strCache>
            <c:ptCount val="1"/>
            <c:pt idx="0">
              <c:v>Retail - Software Spending, CAGR and Growth Share</c:v>
            </c:pt>
          </c:strCache>
        </c:strRef>
      </c:tx>
      <c:layout>
        <c:manualLayout>
          <c:xMode val="edge"/>
          <c:yMode val="edge"/>
          <c:x val="0.24849714167587428"/>
          <c:y val="1.7928072470565005E-3"/>
        </c:manualLayout>
      </c:layout>
      <c:overlay val="0"/>
      <c:txPr>
        <a:bodyPr/>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630955795868869E-2"/>
          <c:y val="9.1128064678343459E-2"/>
          <c:w val="0.93468421737084062"/>
          <c:h val="0.82969445823481469"/>
        </c:manualLayout>
      </c:layout>
      <c:bubbleChart>
        <c:varyColors val="1"/>
        <c:ser>
          <c:idx val="0"/>
          <c:order val="0"/>
          <c:tx>
            <c:strRef>
              <c:f>software!$J$32</c:f>
              <c:strCache>
                <c:ptCount val="1"/>
                <c:pt idx="0">
                  <c:v>Retail Software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499A-453E-BDC2-C3F6F08D6BA3}"/>
              </c:ext>
            </c:extLst>
          </c:dPt>
          <c:dPt>
            <c:idx val="1"/>
            <c:invertIfNegative val="0"/>
            <c:bubble3D val="0"/>
            <c:spPr>
              <a:solidFill>
                <a:schemeClr val="accent1"/>
              </a:solidFill>
              <a:ln w="25400">
                <a:noFill/>
              </a:ln>
              <a:effectLst/>
            </c:spPr>
            <c:extLst>
              <c:ext xmlns:c16="http://schemas.microsoft.com/office/drawing/2014/chart" uri="{C3380CC4-5D6E-409C-BE32-E72D297353CC}">
                <c16:uniqueId val="{00000003-499A-453E-BDC2-C3F6F08D6BA3}"/>
              </c:ext>
            </c:extLst>
          </c:dPt>
          <c:dPt>
            <c:idx val="2"/>
            <c:invertIfNegative val="0"/>
            <c:bubble3D val="0"/>
            <c:spPr>
              <a:solidFill>
                <a:schemeClr val="tx1">
                  <a:lumMod val="50000"/>
                  <a:lumOff val="50000"/>
                </a:schemeClr>
              </a:solidFill>
              <a:ln w="25400">
                <a:solidFill>
                  <a:schemeClr val="bg1">
                    <a:lumMod val="50000"/>
                  </a:schemeClr>
                </a:solidFill>
              </a:ln>
              <a:effectLst/>
            </c:spPr>
            <c:extLst>
              <c:ext xmlns:c16="http://schemas.microsoft.com/office/drawing/2014/chart" uri="{C3380CC4-5D6E-409C-BE32-E72D297353CC}">
                <c16:uniqueId val="{00000005-499A-453E-BDC2-C3F6F08D6BA3}"/>
              </c:ext>
            </c:extLst>
          </c:dPt>
          <c:dPt>
            <c:idx val="3"/>
            <c:invertIfNegative val="0"/>
            <c:bubble3D val="0"/>
            <c:spPr>
              <a:solidFill>
                <a:schemeClr val="accent2"/>
              </a:solidFill>
              <a:ln w="25400">
                <a:solidFill>
                  <a:schemeClr val="bg1">
                    <a:lumMod val="50000"/>
                  </a:schemeClr>
                </a:solidFill>
              </a:ln>
              <a:effectLst/>
            </c:spPr>
            <c:extLst>
              <c:ext xmlns:c16="http://schemas.microsoft.com/office/drawing/2014/chart" uri="{C3380CC4-5D6E-409C-BE32-E72D297353CC}">
                <c16:uniqueId val="{00000007-499A-453E-BDC2-C3F6F08D6BA3}"/>
              </c:ext>
            </c:extLst>
          </c:dPt>
          <c:dPt>
            <c:idx val="4"/>
            <c:invertIfNegative val="0"/>
            <c:bubble3D val="0"/>
            <c:spPr>
              <a:solidFill>
                <a:schemeClr val="bg1">
                  <a:lumMod val="75000"/>
                </a:schemeClr>
              </a:solidFill>
              <a:ln w="25400">
                <a:noFill/>
              </a:ln>
              <a:effectLst/>
            </c:spPr>
            <c:extLst>
              <c:ext xmlns:c16="http://schemas.microsoft.com/office/drawing/2014/chart" uri="{C3380CC4-5D6E-409C-BE32-E72D297353CC}">
                <c16:uniqueId val="{00000009-499A-453E-BDC2-C3F6F08D6BA3}"/>
              </c:ext>
            </c:extLst>
          </c:dPt>
          <c:dPt>
            <c:idx val="5"/>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B-499A-453E-BDC2-C3F6F08D6BA3}"/>
              </c:ext>
            </c:extLst>
          </c:dPt>
          <c:dLbls>
            <c:dLbl>
              <c:idx val="0"/>
              <c:layout>
                <c:manualLayout>
                  <c:x val="-0.10249190028425828"/>
                  <c:y val="0.15139170142917088"/>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0B2B65E-0118-4068-8EFF-A7EB2B16BE9D}" type="CELLRANGE">
                      <a:rPr lang="fr-FR"/>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448416100215924"/>
                      <c:h val="0.10811913927566746"/>
                    </c:manualLayout>
                  </c15:layout>
                  <c15:dlblFieldTable/>
                  <c15:showDataLabelsRange val="1"/>
                </c:ext>
                <c:ext xmlns:c16="http://schemas.microsoft.com/office/drawing/2014/chart" uri="{C3380CC4-5D6E-409C-BE32-E72D297353CC}">
                  <c16:uniqueId val="{00000001-499A-453E-BDC2-C3F6F08D6BA3}"/>
                </c:ext>
              </c:extLst>
            </c:dLbl>
            <c:dLbl>
              <c:idx val="1"/>
              <c:layout>
                <c:manualLayout>
                  <c:x val="9.6460069707262671E-3"/>
                  <c:y val="4.5721620220669909E-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30B29894-E2A7-4F1C-BCC0-650B9B22AF3B}"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8369418339620572"/>
                      <c:h val="8.9963024214449683E-2"/>
                    </c:manualLayout>
                  </c15:layout>
                  <c15:dlblFieldTable/>
                  <c15:showDataLabelsRange val="1"/>
                </c:ext>
                <c:ext xmlns:c16="http://schemas.microsoft.com/office/drawing/2014/chart" uri="{C3380CC4-5D6E-409C-BE32-E72D297353CC}">
                  <c16:uniqueId val="{00000003-499A-453E-BDC2-C3F6F08D6BA3}"/>
                </c:ext>
              </c:extLst>
            </c:dLbl>
            <c:dLbl>
              <c:idx val="2"/>
              <c:layout>
                <c:manualLayout>
                  <c:x val="-0.18640006002121495"/>
                  <c:y val="2.5078369905955655E-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6147254D-826E-4DFF-8812-C2A49C9ED332}" type="CELLRANGE">
                      <a:rPr lang="en-US" dirty="0"/>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092322614385066"/>
                      <c:h val="9.4036185915632023E-2"/>
                    </c:manualLayout>
                  </c15:layout>
                  <c15:dlblFieldTable/>
                  <c15:showDataLabelsRange val="1"/>
                </c:ext>
                <c:ext xmlns:c16="http://schemas.microsoft.com/office/drawing/2014/chart" uri="{C3380CC4-5D6E-409C-BE32-E72D297353CC}">
                  <c16:uniqueId val="{00000005-499A-453E-BDC2-C3F6F08D6BA3}"/>
                </c:ext>
              </c:extLst>
            </c:dLbl>
            <c:dLbl>
              <c:idx val="3"/>
              <c:layout>
                <c:manualLayout>
                  <c:x val="-0.10692232263300867"/>
                  <c:y val="9.3318885296077805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3A923FCE-A042-4847-8339-5B46203F8464}" type="CELLRANGE">
                      <a:rPr lang="en-GB"/>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17187537829195476"/>
                      <c:h val="8.3154542986201951E-2"/>
                    </c:manualLayout>
                  </c15:layout>
                  <c15:dlblFieldTable/>
                  <c15:showDataLabelsRange val="1"/>
                </c:ext>
                <c:ext xmlns:c16="http://schemas.microsoft.com/office/drawing/2014/chart" uri="{C3380CC4-5D6E-409C-BE32-E72D297353CC}">
                  <c16:uniqueId val="{00000007-499A-453E-BDC2-C3F6F08D6BA3}"/>
                </c:ext>
              </c:extLst>
            </c:dLbl>
            <c:dLbl>
              <c:idx val="4"/>
              <c:layout>
                <c:manualLayout>
                  <c:x val="-6.262585898047475E-2"/>
                  <c:y val="-0.11912235578703134"/>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9CEB84E6-D818-45ED-9035-6F953C3EA803}" type="CELLRANGE">
                      <a:rPr lang="en-GB"/>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198697713455988"/>
                      <c:h val="0.11979562115864041"/>
                    </c:manualLayout>
                  </c15:layout>
                  <c15:dlblFieldTable/>
                  <c15:showDataLabelsRange val="1"/>
                </c:ext>
                <c:ext xmlns:c16="http://schemas.microsoft.com/office/drawing/2014/chart" uri="{C3380CC4-5D6E-409C-BE32-E72D297353CC}">
                  <c16:uniqueId val="{00000009-499A-453E-BDC2-C3F6F08D6BA3}"/>
                </c:ext>
              </c:extLst>
            </c:dLbl>
            <c:dLbl>
              <c:idx val="5"/>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C5F3DEC8-BD26-4EDB-8B15-0B466B556EC7}" type="CELLRANGE">
                      <a:rPr lang="en-US">
                        <a:solidFill>
                          <a:schemeClr val="bg1">
                            <a:lumMod val="50000"/>
                          </a:schemeClr>
                        </a:solidFill>
                      </a:rPr>
                      <a:pPr>
                        <a:defRPr sz="1050" b="1" i="0" u="none" strike="noStrike" kern="1200" baseline="0">
                          <a:solidFill>
                            <a:schemeClr val="bg1">
                              <a:lumMod val="50000"/>
                            </a:schemeClr>
                          </a:solidFill>
                          <a:latin typeface="+mn-lt"/>
                          <a:ea typeface="+mn-ea"/>
                          <a:cs typeface="+mn-cs"/>
                        </a:defRPr>
                      </a:pPr>
                      <a:t>[CELLRANGE]</a:t>
                    </a:fld>
                    <a:endParaRPr lang="en-US"/>
                  </a:p>
                </c:rich>
              </c:tx>
              <c:spPr>
                <a:noFill/>
                <a:ln>
                  <a:noFill/>
                </a:ln>
                <a:effectLst/>
              </c:sp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3982132639795949"/>
                      <c:h val="0.12627516602221112"/>
                    </c:manualLayout>
                  </c15:layout>
                  <c15:dlblFieldTable/>
                  <c15:showDataLabelsRange val="1"/>
                </c:ext>
                <c:ext xmlns:c16="http://schemas.microsoft.com/office/drawing/2014/chart" uri="{C3380CC4-5D6E-409C-BE32-E72D297353CC}">
                  <c16:uniqueId val="{0000000B-499A-453E-BDC2-C3F6F08D6BA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ext>
            </c:extLst>
          </c:dLbls>
          <c:xVal>
            <c:numRef>
              <c:f>software!$J$41:$J$46</c:f>
              <c:numCache>
                <c:formatCode>0%</c:formatCode>
                <c:ptCount val="6"/>
                <c:pt idx="0">
                  <c:v>0.48958757501374278</c:v>
                </c:pt>
                <c:pt idx="1">
                  <c:v>0.2366284530321052</c:v>
                </c:pt>
                <c:pt idx="2">
                  <c:v>0.16399117875895253</c:v>
                </c:pt>
                <c:pt idx="3">
                  <c:v>7.2678017508434528E-2</c:v>
                </c:pt>
                <c:pt idx="4">
                  <c:v>3.7114775686764911E-2</c:v>
                </c:pt>
                <c:pt idx="5">
                  <c:v>0.19999999999999998</c:v>
                </c:pt>
              </c:numCache>
            </c:numRef>
          </c:xVal>
          <c:yVal>
            <c:numRef>
              <c:f>software!$K$41:$K$46</c:f>
              <c:numCache>
                <c:formatCode>0.0%</c:formatCode>
                <c:ptCount val="6"/>
                <c:pt idx="0">
                  <c:v>0.10744433430583089</c:v>
                </c:pt>
                <c:pt idx="1">
                  <c:v>9.6207771152487798E-2</c:v>
                </c:pt>
                <c:pt idx="2">
                  <c:v>9.9932996933344009E-2</c:v>
                </c:pt>
                <c:pt idx="3">
                  <c:v>6.9983548037343635E-2</c:v>
                </c:pt>
                <c:pt idx="4">
                  <c:v>0.10902326020055919</c:v>
                </c:pt>
                <c:pt idx="5">
                  <c:v>9.9618003819005541E-2</c:v>
                </c:pt>
              </c:numCache>
            </c:numRef>
          </c:yVal>
          <c:bubbleSize>
            <c:numRef>
              <c:f>software!$L$41:$L$46</c:f>
              <c:numCache>
                <c:formatCode>_("$"* #,##0_);_("$"* \(#,##0\);_("$"* "-"??_);_(@_)</c:formatCode>
                <c:ptCount val="6"/>
                <c:pt idx="0">
                  <c:v>20563.02373234299</c:v>
                </c:pt>
                <c:pt idx="1">
                  <c:v>10798.984749322997</c:v>
                </c:pt>
                <c:pt idx="2">
                  <c:v>7267.6382221019949</c:v>
                </c:pt>
                <c:pt idx="3">
                  <c:v>4569.0802015650033</c:v>
                </c:pt>
                <c:pt idx="4">
                  <c:v>1485.5094237880012</c:v>
                </c:pt>
                <c:pt idx="5">
                  <c:v>44684.236329120991</c:v>
                </c:pt>
              </c:numCache>
            </c:numRef>
          </c:bubbleSize>
          <c:bubble3D val="0"/>
          <c:extLst>
            <c:ext xmlns:c15="http://schemas.microsoft.com/office/drawing/2012/chart" uri="{02D57815-91ED-43cb-92C2-25804820EDAC}">
              <c15:datalabelsRange>
                <c15:f>software!$I$41:$I$46</c15:f>
                <c15:dlblRangeCache>
                  <c:ptCount val="6"/>
                  <c:pt idx="0">
                    <c:v>Infrastructure Software_x000d_ 2024:  $20,563 11.0%</c:v>
                  </c:pt>
                  <c:pt idx="1">
                    <c:v>Vertical-Specific Software_x000d_ 2024:  $10,799 8.4%</c:v>
                  </c:pt>
                  <c:pt idx="2">
                    <c:v>ERP/SCM/CRM_x000d_ 2024:  $7,268 9.3%</c:v>
                  </c:pt>
                  <c:pt idx="3">
                    <c:v>Other Applications Software_x000d_ 2024:  $4,569 6.4%</c:v>
                  </c:pt>
                  <c:pt idx="4">
                    <c:v>Analytics and Business Intelligence_x000d_ 2024:  $1,486 9.6%</c:v>
                  </c:pt>
                  <c:pt idx="5">
                    <c:v>Software_x000d_ 2024:  $44,684 9.6%</c:v>
                  </c:pt>
                </c15:dlblRangeCache>
              </c15:datalabelsRange>
            </c:ext>
            <c:ext xmlns:c16="http://schemas.microsoft.com/office/drawing/2014/chart" uri="{C3380CC4-5D6E-409C-BE32-E72D297353CC}">
              <c16:uniqueId val="{0000000C-499A-453E-BDC2-C3F6F08D6BA3}"/>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software!$J$40</c:f>
              <c:strCache>
                <c:ptCount val="1"/>
                <c:pt idx="0">
                  <c:v>Growth Share</c:v>
                </c:pt>
              </c:strCache>
            </c:strRef>
          </c:tx>
          <c:layout>
            <c:manualLayout>
              <c:xMode val="edge"/>
              <c:yMode val="edge"/>
              <c:x val="0.47049548635528093"/>
              <c:y val="0.962123597509479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 </a:t>
                </a:r>
              </a:p>
            </c:rich>
          </c:tx>
          <c:layout>
            <c:manualLayout>
              <c:xMode val="edge"/>
              <c:yMode val="edge"/>
              <c:x val="1.2859061737087216E-4"/>
              <c:y val="0.4641539988470208"/>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Services!$J$37</c:f>
          <c:strCache>
            <c:ptCount val="1"/>
            <c:pt idx="0">
              <c:v>Retail - Int. &amp; Ext. Services Spending, CAGR and Growth Share </c:v>
            </c:pt>
          </c:strCache>
        </c:strRef>
      </c:tx>
      <c:layout>
        <c:manualLayout>
          <c:xMode val="edge"/>
          <c:yMode val="edge"/>
          <c:x val="0.2034156044339431"/>
          <c:y val="2.5078369905956114E-3"/>
        </c:manualLayout>
      </c:layout>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8311114896460566E-2"/>
          <c:y val="9.3378858177560892E-2"/>
          <c:w val="0.93715455147049742"/>
          <c:h val="0.82991480886013724"/>
        </c:manualLayout>
      </c:layout>
      <c:bubbleChart>
        <c:varyColors val="1"/>
        <c:ser>
          <c:idx val="0"/>
          <c:order val="0"/>
          <c:tx>
            <c:strRef>
              <c:f>Services!$J$32</c:f>
              <c:strCache>
                <c:ptCount val="1"/>
                <c:pt idx="0">
                  <c:v>Retail Int. &amp; Ext. Services spend</c:v>
                </c:pt>
              </c:strCache>
            </c:strRef>
          </c:tx>
          <c:spPr>
            <a:ln>
              <a:noFill/>
            </a:ln>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4BB-4DA1-95FF-8FEFBB2F9706}"/>
              </c:ext>
            </c:extLst>
          </c:dPt>
          <c:dPt>
            <c:idx val="1"/>
            <c:invertIfNegative val="0"/>
            <c:bubble3D val="0"/>
            <c:spPr>
              <a:solidFill>
                <a:schemeClr val="accent2">
                  <a:alpha val="75000"/>
                </a:schemeClr>
              </a:solidFill>
              <a:ln>
                <a:solidFill>
                  <a:schemeClr val="bg1">
                    <a:lumMod val="50000"/>
                  </a:schemeClr>
                </a:solidFill>
              </a:ln>
              <a:effectLst/>
            </c:spPr>
            <c:extLst>
              <c:ext xmlns:c16="http://schemas.microsoft.com/office/drawing/2014/chart" uri="{C3380CC4-5D6E-409C-BE32-E72D297353CC}">
                <c16:uniqueId val="{00000003-C4BB-4DA1-95FF-8FEFBB2F9706}"/>
              </c:ext>
            </c:extLst>
          </c:dPt>
          <c:dPt>
            <c:idx val="2"/>
            <c:invertIfNegative val="0"/>
            <c:bubble3D val="0"/>
            <c:spPr>
              <a:solidFill>
                <a:srgbClr val="596277"/>
              </a:solidFill>
              <a:ln>
                <a:noFill/>
              </a:ln>
              <a:effectLst/>
            </c:spPr>
            <c:extLst>
              <c:ext xmlns:c16="http://schemas.microsoft.com/office/drawing/2014/chart" uri="{C3380CC4-5D6E-409C-BE32-E72D297353CC}">
                <c16:uniqueId val="{00000005-C4BB-4DA1-95FF-8FEFBB2F9706}"/>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C4BB-4DA1-95FF-8FEFBB2F9706}"/>
              </c:ext>
            </c:extLst>
          </c:dPt>
          <c:dPt>
            <c:idx val="4"/>
            <c:invertIfNegative val="0"/>
            <c:bubble3D val="0"/>
            <c:spPr>
              <a:solidFill>
                <a:schemeClr val="accent2"/>
              </a:solidFill>
              <a:ln>
                <a:solidFill>
                  <a:schemeClr val="bg1">
                    <a:lumMod val="50000"/>
                  </a:schemeClr>
                </a:solidFill>
              </a:ln>
              <a:effectLst/>
            </c:spPr>
            <c:extLst>
              <c:ext xmlns:c16="http://schemas.microsoft.com/office/drawing/2014/chart" uri="{C3380CC4-5D6E-409C-BE32-E72D297353CC}">
                <c16:uniqueId val="{00000009-C4BB-4DA1-95FF-8FEFBB2F9706}"/>
              </c:ext>
            </c:extLst>
          </c:dPt>
          <c:dPt>
            <c:idx val="5"/>
            <c:invertIfNegative val="0"/>
            <c:bubble3D val="0"/>
            <c:spPr>
              <a:solidFill>
                <a:schemeClr val="bg1">
                  <a:lumMod val="65000"/>
                </a:schemeClr>
              </a:solidFill>
              <a:ln w="25400">
                <a:solidFill>
                  <a:schemeClr val="bg1">
                    <a:lumMod val="50000"/>
                  </a:schemeClr>
                </a:solidFill>
                <a:prstDash val="solid"/>
              </a:ln>
              <a:effectLst/>
            </c:spPr>
            <c:extLst>
              <c:ext xmlns:c16="http://schemas.microsoft.com/office/drawing/2014/chart" uri="{C3380CC4-5D6E-409C-BE32-E72D297353CC}">
                <c16:uniqueId val="{0000000B-C4BB-4DA1-95FF-8FEFBB2F9706}"/>
              </c:ext>
            </c:extLst>
          </c:dPt>
          <c:dPt>
            <c:idx val="6"/>
            <c:invertIfNegative val="0"/>
            <c:bubble3D val="0"/>
            <c:spPr>
              <a:ln>
                <a:solidFill>
                  <a:schemeClr val="bg1">
                    <a:lumMod val="50000"/>
                  </a:schemeClr>
                </a:solidFill>
              </a:ln>
            </c:spPr>
            <c:extLst>
              <c:ext xmlns:c16="http://schemas.microsoft.com/office/drawing/2014/chart" uri="{C3380CC4-5D6E-409C-BE32-E72D297353CC}">
                <c16:uniqueId val="{0000000D-C4BB-4DA1-95FF-8FEFBB2F9706}"/>
              </c:ext>
            </c:extLst>
          </c:dPt>
          <c:dPt>
            <c:idx val="7"/>
            <c:invertIfNegative val="0"/>
            <c:bubble3D val="0"/>
            <c:spPr>
              <a:noFill/>
              <a:ln w="25400" cmpd="sng">
                <a:solidFill>
                  <a:schemeClr val="bg1">
                    <a:lumMod val="50000"/>
                  </a:schemeClr>
                </a:solidFill>
                <a:prstDash val="lgDash"/>
              </a:ln>
            </c:spPr>
            <c:extLst>
              <c:ext xmlns:c16="http://schemas.microsoft.com/office/drawing/2014/chart" uri="{C3380CC4-5D6E-409C-BE32-E72D297353CC}">
                <c16:uniqueId val="{0000000F-C4BB-4DA1-95FF-8FEFBB2F9706}"/>
              </c:ext>
            </c:extLst>
          </c:dPt>
          <c:dLbls>
            <c:dLbl>
              <c:idx val="0"/>
              <c:layout>
                <c:manualLayout>
                  <c:x val="-8.6383369724742254E-2"/>
                  <c:y val="0.17852086984424742"/>
                </c:manualLayout>
              </c:layout>
              <c:tx>
                <c:rich>
                  <a:bodyPr wrap="square" lIns="38100" tIns="19050" rIns="38100" bIns="19050" anchor="ctr">
                    <a:noAutofit/>
                  </a:bodyPr>
                  <a:lstStyle/>
                  <a:p>
                    <a:pPr>
                      <a:defRPr sz="1050" b="1"/>
                    </a:pPr>
                    <a:fld id="{182DF952-852E-4950-A861-6F7D93FCF04A}"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5345627927176034"/>
                      <c:h val="0.13347972255819121"/>
                    </c:manualLayout>
                  </c15:layout>
                  <c15:dlblFieldTable/>
                  <c15:showDataLabelsRange val="1"/>
                </c:ext>
                <c:ext xmlns:c16="http://schemas.microsoft.com/office/drawing/2014/chart" uri="{C3380CC4-5D6E-409C-BE32-E72D297353CC}">
                  <c16:uniqueId val="{00000001-C4BB-4DA1-95FF-8FEFBB2F9706}"/>
                </c:ext>
              </c:extLst>
            </c:dLbl>
            <c:dLbl>
              <c:idx val="1"/>
              <c:layout>
                <c:manualLayout>
                  <c:x val="-0.19766286186438417"/>
                  <c:y val="0.17931054229506568"/>
                </c:manualLayout>
              </c:layout>
              <c:tx>
                <c:rich>
                  <a:bodyPr wrap="square" lIns="38100" tIns="19050" rIns="38100" bIns="19050" anchor="ctr">
                    <a:noAutofit/>
                  </a:bodyPr>
                  <a:lstStyle/>
                  <a:p>
                    <a:pPr>
                      <a:defRPr sz="1050" b="1"/>
                    </a:pPr>
                    <a:fld id="{FD55C080-1A1B-4758-BBEB-0368AB0A06A5}"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5398740671902383"/>
                      <c:h val="0.16230247081183818"/>
                    </c:manualLayout>
                  </c15:layout>
                  <c15:dlblFieldTable/>
                  <c15:showDataLabelsRange val="1"/>
                </c:ext>
                <c:ext xmlns:c16="http://schemas.microsoft.com/office/drawing/2014/chart" uri="{C3380CC4-5D6E-409C-BE32-E72D297353CC}">
                  <c16:uniqueId val="{00000003-C4BB-4DA1-95FF-8FEFBB2F9706}"/>
                </c:ext>
              </c:extLst>
            </c:dLbl>
            <c:dLbl>
              <c:idx val="2"/>
              <c:layout>
                <c:manualLayout>
                  <c:x val="5.0054748961357177E-2"/>
                  <c:y val="-2.4121146298718931E-2"/>
                </c:manualLayout>
              </c:layout>
              <c:tx>
                <c:rich>
                  <a:bodyPr wrap="square" lIns="38100" tIns="19050" rIns="38100" bIns="19050" anchor="ctr">
                    <a:noAutofit/>
                  </a:bodyPr>
                  <a:lstStyle/>
                  <a:p>
                    <a:pPr>
                      <a:defRPr sz="1050" b="1"/>
                    </a:pPr>
                    <a:fld id="{C4B97710-7150-4057-8732-023E96D19946}" type="CELLRANGE">
                      <a:rPr lang="en-GB" dirty="0"/>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7598321321552218"/>
                      <c:h val="0.11510695332362449"/>
                    </c:manualLayout>
                  </c15:layout>
                  <c15:dlblFieldTable/>
                  <c15:showDataLabelsRange val="1"/>
                </c:ext>
                <c:ext xmlns:c16="http://schemas.microsoft.com/office/drawing/2014/chart" uri="{C3380CC4-5D6E-409C-BE32-E72D297353CC}">
                  <c16:uniqueId val="{00000005-C4BB-4DA1-95FF-8FEFBB2F9706}"/>
                </c:ext>
              </c:extLst>
            </c:dLbl>
            <c:dLbl>
              <c:idx val="3"/>
              <c:layout>
                <c:manualLayout>
                  <c:x val="5.5549598958426177E-2"/>
                  <c:y val="8.2758719423394966E-2"/>
                </c:manualLayout>
              </c:layout>
              <c:tx>
                <c:rich>
                  <a:bodyPr wrap="square" lIns="38100" tIns="19050" rIns="38100" bIns="19050" anchor="ctr">
                    <a:noAutofit/>
                  </a:bodyPr>
                  <a:lstStyle/>
                  <a:p>
                    <a:pPr>
                      <a:defRPr sz="1050" b="1"/>
                    </a:pPr>
                    <a:fld id="{46AACB75-973F-49FC-9EF7-0D192D2086A6}"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7277206047917823"/>
                      <c:h val="0.13329153605015673"/>
                    </c:manualLayout>
                  </c15:layout>
                  <c15:dlblFieldTable/>
                  <c15:showDataLabelsRange val="1"/>
                </c:ext>
                <c:ext xmlns:c16="http://schemas.microsoft.com/office/drawing/2014/chart" uri="{C3380CC4-5D6E-409C-BE32-E72D297353CC}">
                  <c16:uniqueId val="{00000007-C4BB-4DA1-95FF-8FEFBB2F9706}"/>
                </c:ext>
              </c:extLst>
            </c:dLbl>
            <c:dLbl>
              <c:idx val="4"/>
              <c:layout>
                <c:manualLayout>
                  <c:x val="-8.0563493497214117E-2"/>
                  <c:y val="8.2282921531360353E-2"/>
                </c:manualLayout>
              </c:layout>
              <c:tx>
                <c:rich>
                  <a:bodyPr/>
                  <a:lstStyle/>
                  <a:p>
                    <a:fld id="{8D20458F-5482-4959-9F5C-3B9D164E60D4}" type="CELLRANGE">
                      <a:rPr lang="en-US" dirty="0"/>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C4BB-4DA1-95FF-8FEFBB2F9706}"/>
                </c:ext>
              </c:extLst>
            </c:dLbl>
            <c:dLbl>
              <c:idx val="5"/>
              <c:layout>
                <c:manualLayout>
                  <c:x val="-7.534249916171612E-2"/>
                  <c:y val="-7.7304766371288233E-2"/>
                </c:manualLayout>
              </c:layout>
              <c:tx>
                <c:rich>
                  <a:bodyPr/>
                  <a:lstStyle/>
                  <a:p>
                    <a:fld id="{0B360C00-5978-4D0F-91CE-1833573CC565}"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C4BB-4DA1-95FF-8FEFBB2F9706}"/>
                </c:ext>
              </c:extLst>
            </c:dLbl>
            <c:dLbl>
              <c:idx val="6"/>
              <c:layout>
                <c:manualLayout>
                  <c:x val="-0.14165733934503269"/>
                  <c:y val="-1.9256436205662381E-2"/>
                </c:manualLayout>
              </c:layout>
              <c:tx>
                <c:rich>
                  <a:bodyPr/>
                  <a:lstStyle/>
                  <a:p>
                    <a:fld id="{45EB84F5-C604-4D2D-B65E-B23E71A41DF1}" type="CELLRANGE">
                      <a:rPr lang="en-GB"/>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C4BB-4DA1-95FF-8FEFBB2F9706}"/>
                </c:ext>
              </c:extLst>
            </c:dLbl>
            <c:dLbl>
              <c:idx val="7"/>
              <c:tx>
                <c:rich>
                  <a:bodyPr wrap="square" lIns="38100" tIns="19050" rIns="38100" bIns="19050" anchor="ctr">
                    <a:spAutoFit/>
                  </a:bodyPr>
                  <a:lstStyle/>
                  <a:p>
                    <a:pPr>
                      <a:defRPr sz="1050" b="1">
                        <a:solidFill>
                          <a:schemeClr val="bg1">
                            <a:lumMod val="50000"/>
                          </a:schemeClr>
                        </a:solidFill>
                      </a:defRPr>
                    </a:pPr>
                    <a:fld id="{CB9A26C3-73B8-4604-8845-6CD62922A4C7}" type="CELLRANGE">
                      <a:rPr lang="en-GB"/>
                      <a:pPr>
                        <a:defRPr sz="1050" b="1">
                          <a:solidFill>
                            <a:schemeClr val="bg1">
                              <a:lumMod val="50000"/>
                            </a:schemeClr>
                          </a:solidFill>
                        </a:defRPr>
                      </a:pPr>
                      <a:t>[CELLRANGE]</a:t>
                    </a:fld>
                    <a:endParaRPr lang="en-US"/>
                  </a:p>
                </c:rich>
              </c:tx>
              <c:spPr>
                <a:noFill/>
                <a:ln>
                  <a:noFill/>
                </a:ln>
                <a:effectLst/>
              </c:spPr>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C4BB-4DA1-95FF-8FEFBB2F9706}"/>
                </c:ext>
              </c:extLst>
            </c:dLbl>
            <c:spPr>
              <a:noFill/>
              <a:ln>
                <a:noFill/>
              </a:ln>
              <a:effectLst/>
            </c:spPr>
            <c:txPr>
              <a:bodyPr wrap="square" lIns="38100" tIns="19050" rIns="38100" bIns="19050" anchor="ctr">
                <a:spAutoFit/>
              </a:bodyPr>
              <a:lstStyle/>
              <a:p>
                <a:pPr>
                  <a:defRPr sz="1050" b="1"/>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Services!$J$41:$J$48</c:f>
              <c:numCache>
                <c:formatCode>0%</c:formatCode>
                <c:ptCount val="8"/>
                <c:pt idx="0">
                  <c:v>0.13395490786405606</c:v>
                </c:pt>
                <c:pt idx="1">
                  <c:v>0.11035442043477847</c:v>
                </c:pt>
                <c:pt idx="2">
                  <c:v>0.1503498384474771</c:v>
                </c:pt>
                <c:pt idx="3">
                  <c:v>0.14290640423189299</c:v>
                </c:pt>
                <c:pt idx="4">
                  <c:v>0.4077084904302285</c:v>
                </c:pt>
                <c:pt idx="5">
                  <c:v>3.9915207280432873E-2</c:v>
                </c:pt>
                <c:pt idx="6">
                  <c:v>-1.4810731311133984E-2</c:v>
                </c:pt>
                <c:pt idx="7">
                  <c:v>0.13862550533967599</c:v>
                </c:pt>
              </c:numCache>
            </c:numRef>
          </c:xVal>
          <c:yVal>
            <c:numRef>
              <c:f>Services!$K$41:$K$48</c:f>
              <c:numCache>
                <c:formatCode>0.0%</c:formatCode>
                <c:ptCount val="8"/>
                <c:pt idx="0">
                  <c:v>4.9004078401072348E-2</c:v>
                </c:pt>
                <c:pt idx="1">
                  <c:v>4.7461450354586709E-2</c:v>
                </c:pt>
                <c:pt idx="2">
                  <c:v>6.3965076085487516E-2</c:v>
                </c:pt>
                <c:pt idx="3">
                  <c:v>6.2409873079638523E-2</c:v>
                </c:pt>
                <c:pt idx="4">
                  <c:v>0.24350052655356746</c:v>
                </c:pt>
                <c:pt idx="5">
                  <c:v>4.4018579628909427E-2</c:v>
                </c:pt>
                <c:pt idx="6">
                  <c:v>-3.1396575110682057E-2</c:v>
                </c:pt>
                <c:pt idx="7">
                  <c:v>7.5525673151539463E-2</c:v>
                </c:pt>
              </c:numCache>
            </c:numRef>
          </c:yVal>
          <c:bubbleSize>
            <c:numRef>
              <c:f>Services!$L$41:$L$48</c:f>
              <c:numCache>
                <c:formatCode>_("$"* #,##0_);_("$"* \(#,##0\);_("$"* "-"??_);_(@_)</c:formatCode>
                <c:ptCount val="8"/>
                <c:pt idx="0">
                  <c:v>27452.936425298012</c:v>
                </c:pt>
                <c:pt idx="1">
                  <c:v>23840.217141884026</c:v>
                </c:pt>
                <c:pt idx="2">
                  <c:v>23173.622375068011</c:v>
                </c:pt>
                <c:pt idx="3">
                  <c:v>22451.113376394987</c:v>
                </c:pt>
                <c:pt idx="4">
                  <c:v>15650.591453116993</c:v>
                </c:pt>
                <c:pt idx="5">
                  <c:v>9014.5795469670047</c:v>
                </c:pt>
                <c:pt idx="6">
                  <c:v>4733.5080604990026</c:v>
                </c:pt>
                <c:pt idx="7">
                  <c:v>126316.56837922806</c:v>
                </c:pt>
              </c:numCache>
            </c:numRef>
          </c:bubbleSize>
          <c:bubble3D val="0"/>
          <c:extLst>
            <c:ext xmlns:c15="http://schemas.microsoft.com/office/drawing/2012/chart" uri="{02D57815-91ED-43cb-92C2-25804820EDAC}">
              <c15:datalabelsRange>
                <c15:f>Services!$I$41:$I$48</c15:f>
                <c15:dlblRangeCache>
                  <c:ptCount val="8"/>
                  <c:pt idx="0">
                    <c:v>Application Implementation and Managed Services_x000d_ 2024:  $27,453 5.0%</c:v>
                  </c:pt>
                  <c:pt idx="1">
                    <c:v>Infrastructure Implementation and Managed Services_x000d_ 2024:  $23,840 5.6%</c:v>
                  </c:pt>
                  <c:pt idx="2">
                    <c:v>Business Process Services_x000d_ 2024:  $23,174 6.5%</c:v>
                  </c:pt>
                  <c:pt idx="3">
                    <c:v>Consulting_x000d_ 2024:  $22,451 5.7%</c:v>
                  </c:pt>
                  <c:pt idx="4">
                    <c:v>IaaS_x000d_ 2024:  $15,651 25.0%</c:v>
                  </c:pt>
                  <c:pt idx="5">
                    <c:v>Internal Services_x000d_ 2024:  $9,015 4.0%</c:v>
                  </c:pt>
                  <c:pt idx="6">
                    <c:v>Hardware Support_x000d_ 2024:  $4,734 -3.2%</c:v>
                  </c:pt>
                  <c:pt idx="7">
                    <c:v>All Services_x000d_ 2024:  $126,317 7.2%</c:v>
                  </c:pt>
                </c15:dlblRangeCache>
              </c15:datalabelsRange>
            </c:ext>
            <c:ext xmlns:c16="http://schemas.microsoft.com/office/drawing/2014/chart" uri="{C3380CC4-5D6E-409C-BE32-E72D297353CC}">
              <c16:uniqueId val="{00000010-C4BB-4DA1-95FF-8FEFBB2F970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Services!$J$40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1.7448695006053918E-5"/>
              <c:y val="0.46665396166910611"/>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datacenter!$J$37</c:f>
          <c:strCache>
            <c:ptCount val="1"/>
            <c:pt idx="0">
              <c:v>Retail - Data Center Systems Spending, CAGR and Growth Share </c:v>
            </c:pt>
          </c:strCache>
        </c:strRef>
      </c:tx>
      <c:layout>
        <c:manualLayout>
          <c:xMode val="edge"/>
          <c:yMode val="edge"/>
          <c:x val="0.2045136875950746"/>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918531754087197E-2"/>
          <c:y val="8.9065139584824607E-2"/>
          <c:w val="0.92269973075528355"/>
          <c:h val="0.85386060651493723"/>
        </c:manualLayout>
      </c:layout>
      <c:bubbleChart>
        <c:varyColors val="1"/>
        <c:ser>
          <c:idx val="0"/>
          <c:order val="0"/>
          <c:tx>
            <c:strRef>
              <c:f>datacenter!$J$32</c:f>
              <c:strCache>
                <c:ptCount val="1"/>
                <c:pt idx="0">
                  <c:v>Retail Data Center Systems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027E-4F14-A446-F1C53B753879}"/>
              </c:ext>
            </c:extLst>
          </c:dPt>
          <c:dPt>
            <c:idx val="1"/>
            <c:invertIfNegative val="0"/>
            <c:bubble3D val="0"/>
            <c:spPr>
              <a:solidFill>
                <a:schemeClr val="tx2"/>
              </a:solidFill>
              <a:ln w="25400">
                <a:noFill/>
              </a:ln>
              <a:effectLst/>
            </c:spPr>
            <c:extLst>
              <c:ext xmlns:c16="http://schemas.microsoft.com/office/drawing/2014/chart" uri="{C3380CC4-5D6E-409C-BE32-E72D297353CC}">
                <c16:uniqueId val="{00000003-027E-4F14-A446-F1C53B753879}"/>
              </c:ext>
            </c:extLst>
          </c:dPt>
          <c:dPt>
            <c:idx val="2"/>
            <c:invertIfNegative val="0"/>
            <c:bubble3D val="0"/>
            <c:spPr>
              <a:solidFill>
                <a:schemeClr val="bg2">
                  <a:lumMod val="85000"/>
                </a:schemeClr>
              </a:solidFill>
              <a:ln w="25400">
                <a:solidFill>
                  <a:schemeClr val="bg1">
                    <a:lumMod val="50000"/>
                  </a:schemeClr>
                </a:solidFill>
              </a:ln>
              <a:effectLst/>
            </c:spPr>
            <c:extLst>
              <c:ext xmlns:c16="http://schemas.microsoft.com/office/drawing/2014/chart" uri="{C3380CC4-5D6E-409C-BE32-E72D297353CC}">
                <c16:uniqueId val="{00000005-027E-4F14-A446-F1C53B753879}"/>
              </c:ext>
            </c:extLst>
          </c:dPt>
          <c:dPt>
            <c:idx val="3"/>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7-027E-4F14-A446-F1C53B753879}"/>
              </c:ext>
            </c:extLst>
          </c:dPt>
          <c:dLbls>
            <c:dLbl>
              <c:idx val="0"/>
              <c:layout>
                <c:manualLayout>
                  <c:x val="3.3876778964337839E-3"/>
                  <c:y val="3.6187297904376421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BD936F49-2A44-4A50-8807-F49781B1C4B8}"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107192067348137"/>
                      <c:h val="0.11470828199225462"/>
                    </c:manualLayout>
                  </c15:layout>
                  <c15:dlblFieldTable/>
                  <c15:showDataLabelsRange val="1"/>
                </c:ext>
                <c:ext xmlns:c16="http://schemas.microsoft.com/office/drawing/2014/chart" uri="{C3380CC4-5D6E-409C-BE32-E72D297353CC}">
                  <c16:uniqueId val="{00000001-027E-4F14-A446-F1C53B753879}"/>
                </c:ext>
              </c:extLst>
            </c:dLbl>
            <c:dLbl>
              <c:idx val="1"/>
              <c:layout>
                <c:manualLayout>
                  <c:x val="-2.8723805125091643E-3"/>
                  <c:y val="-5.335847752573248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D51C934E-9568-4FAC-951D-34245C2F1D7B}" type="CELLRANGE">
                      <a:rPr lang="en-US" dirty="0"/>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3870556020111"/>
                      <c:h val="0.12898911460518847"/>
                    </c:manualLayout>
                  </c15:layout>
                  <c15:dlblFieldTable/>
                  <c15:showDataLabelsRange val="1"/>
                </c:ext>
                <c:ext xmlns:c16="http://schemas.microsoft.com/office/drawing/2014/chart" uri="{C3380CC4-5D6E-409C-BE32-E72D297353CC}">
                  <c16:uniqueId val="{00000003-027E-4F14-A446-F1C53B753879}"/>
                </c:ext>
              </c:extLst>
            </c:dLbl>
            <c:dLbl>
              <c:idx val="2"/>
              <c:layout>
                <c:manualLayout>
                  <c:x val="-8.9420790841586006E-3"/>
                  <c:y val="-6.3410658307210127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7543E160-F66C-471F-82AB-30A5B3535659}"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59669560717824"/>
                      <c:h val="9.6637799212652864E-2"/>
                    </c:manualLayout>
                  </c15:layout>
                  <c15:dlblFieldTable/>
                  <c15:showDataLabelsRange val="1"/>
                </c:ext>
                <c:ext xmlns:c16="http://schemas.microsoft.com/office/drawing/2014/chart" uri="{C3380CC4-5D6E-409C-BE32-E72D297353CC}">
                  <c16:uniqueId val="{00000005-027E-4F14-A446-F1C53B753879}"/>
                </c:ext>
              </c:extLst>
            </c:dLbl>
            <c:dLbl>
              <c:idx val="3"/>
              <c:layout>
                <c:manualLayout>
                  <c:x val="-0.11870556552213979"/>
                  <c:y val="0.2028994150025917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EAA7D06-3FE1-40FC-B2EF-C1D580B969E0}" type="CELLRANGE">
                      <a:rPr lang="en-GB">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275771516509169"/>
                      <c:h val="0.12857310253926366"/>
                    </c:manualLayout>
                  </c15:layout>
                  <c15:dlblFieldTable/>
                  <c15:showDataLabelsRange val="1"/>
                </c:ext>
                <c:ext xmlns:c16="http://schemas.microsoft.com/office/drawing/2014/chart" uri="{C3380CC4-5D6E-409C-BE32-E72D297353CC}">
                  <c16:uniqueId val="{00000007-027E-4F14-A446-F1C53B75387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datacenter!$J$41:$J$44</c:f>
              <c:numCache>
                <c:formatCode>0%</c:formatCode>
                <c:ptCount val="4"/>
                <c:pt idx="0">
                  <c:v>0.49433914969101733</c:v>
                </c:pt>
                <c:pt idx="1">
                  <c:v>0.49876522488910036</c:v>
                </c:pt>
                <c:pt idx="2">
                  <c:v>-6.8956254198822824E-3</c:v>
                </c:pt>
                <c:pt idx="3">
                  <c:v>0.32873624972007848</c:v>
                </c:pt>
              </c:numCache>
            </c:numRef>
          </c:xVal>
          <c:yVal>
            <c:numRef>
              <c:f>datacenter!$K$41:$K$44</c:f>
              <c:numCache>
                <c:formatCode>0.0%</c:formatCode>
                <c:ptCount val="4"/>
                <c:pt idx="0">
                  <c:v>5.2708329820088329E-2</c:v>
                </c:pt>
                <c:pt idx="1">
                  <c:v>5.8384705719481067E-2</c:v>
                </c:pt>
                <c:pt idx="2">
                  <c:v>-2.1745583284124015E-3</c:v>
                </c:pt>
                <c:pt idx="3">
                  <c:v>4.6717932079880509E-2</c:v>
                </c:pt>
              </c:numCache>
            </c:numRef>
          </c:yVal>
          <c:bubbleSize>
            <c:numRef>
              <c:f>datacenter!$L$41:$L$44</c:f>
              <c:numCache>
                <c:formatCode>_("$"* #,##0_);_("$"* \(#,##0\);_("$"* "-"??_);_(@_)</c:formatCode>
                <c:ptCount val="4"/>
                <c:pt idx="0">
                  <c:v>3965.2161232949993</c:v>
                </c:pt>
                <c:pt idx="1">
                  <c:v>3229.3652014609997</c:v>
                </c:pt>
                <c:pt idx="2">
                  <c:v>1141.4496889459999</c:v>
                </c:pt>
                <c:pt idx="3">
                  <c:v>8336.0310137019987</c:v>
                </c:pt>
              </c:numCache>
            </c:numRef>
          </c:bubbleSize>
          <c:bubble3D val="0"/>
          <c:extLst>
            <c:ext xmlns:c15="http://schemas.microsoft.com/office/drawing/2012/chart" uri="{02D57815-91ED-43cb-92C2-25804820EDAC}">
              <c15:datalabelsRange>
                <c15:f>datacenter!$I$41:$I$44</c15:f>
                <c15:dlblRangeCache>
                  <c:ptCount val="4"/>
                  <c:pt idx="0">
                    <c:v>Enterprise Network Equipment_x000d_ 2024:  $3,965 5.3%</c:v>
                  </c:pt>
                  <c:pt idx="1">
                    <c:v>Servers_x000d_ 2024:  $3,229 8.1%</c:v>
                  </c:pt>
                  <c:pt idx="2">
                    <c:v>Storage_x000d_ 2024:  $1,141 2.4%</c:v>
                  </c:pt>
                  <c:pt idx="3">
                    <c:v>Data Center Systems Total_x000d_ 2024:  $8,336 5.9%</c:v>
                  </c:pt>
                </c15:dlblRangeCache>
              </c15:datalabelsRange>
            </c:ext>
            <c:ext xmlns:c16="http://schemas.microsoft.com/office/drawing/2014/chart" uri="{C3380CC4-5D6E-409C-BE32-E72D297353CC}">
              <c16:uniqueId val="{00000008-027E-4F14-A446-F1C53B75387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datacenter!$Q$40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0E8F3FD-8012-4C7C-BCFB-C23E18FC275E}" type="datetimeFigureOut">
              <a:rPr lang="en-US" smtClean="0"/>
              <a:t>07-Nov-23</a:t>
            </a:fld>
            <a:endParaRPr lang="en-US" dirty="0"/>
          </a:p>
        </p:txBody>
      </p:sp>
      <p:sp>
        <p:nvSpPr>
          <p:cNvPr id="6" name="TextBox 5"/>
          <p:cNvSpPr txBox="1"/>
          <p:nvPr/>
        </p:nvSpPr>
        <p:spPr>
          <a:xfrm>
            <a:off x="169974" y="9095052"/>
            <a:ext cx="6689682" cy="221204"/>
          </a:xfrm>
          <a:prstGeom prst="rect">
            <a:avLst/>
          </a:prstGeom>
          <a:noFill/>
        </p:spPr>
        <p:txBody>
          <a:bodyPr wrap="square" lIns="0" tIns="0" rIns="0" bIns="0" rtlCol="0" anchor="b" anchorCtr="0">
            <a:spAutoFit/>
          </a:bodyPr>
          <a:lstStyle/>
          <a:p>
            <a:pPr marL="235572" indent="-235572" defTabSz="942289">
              <a:tabLst>
                <a:tab pos="235572" algn="l"/>
              </a:tabLst>
              <a:defRPr/>
            </a:pPr>
            <a:fld id="{1CE9EA8B-DBE7-492B-893F-AD13AC039ED7}" type="slidenum">
              <a:rPr lang="en-US" sz="700">
                <a:solidFill>
                  <a:srgbClr val="979D9D"/>
                </a:solidFill>
              </a:rPr>
              <a:pPr marL="235572" indent="-235572" defTabSz="942289">
                <a:tabLst>
                  <a:tab pos="235572" algn="l"/>
                </a:tabLst>
                <a:defRPr/>
              </a:pPr>
              <a:t>‹#›</a:t>
            </a:fld>
            <a:r>
              <a:rPr lang="en-US" sz="700" dirty="0">
                <a:solidFill>
                  <a:srgbClr val="979D9D"/>
                </a:solidFill>
              </a:rPr>
              <a:t>	© 2020 Gartner, Inc. and/or its affiliates. All rights reserved. Gartner is a registered trademark of Gartner, Inc. or its affiliates.</a:t>
            </a:r>
            <a:br>
              <a:rPr lang="en-US" sz="700" dirty="0">
                <a:solidFill>
                  <a:srgbClr val="979D9D"/>
                </a:solidFill>
              </a:rPr>
            </a:br>
            <a:r>
              <a:rPr lang="en-US" sz="700" b="1" dirty="0">
                <a:solidFill>
                  <a:srgbClr val="979D9D"/>
                </a:solidFill>
              </a:rPr>
              <a:t>INTERNAL — FOR INTERNAL USE ONLY or RESTRICTED [CHOSE ONE – DELETE AS APPROPRIATE] </a:t>
            </a:r>
            <a:r>
              <a:rPr lang="en-US" sz="700" dirty="0">
                <a:solidFill>
                  <a:srgbClr val="979D9D"/>
                </a:solidFill>
              </a:rPr>
              <a:t>| 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0613" y="731838"/>
            <a:ext cx="4921250" cy="276860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251011" y="3688586"/>
            <a:ext cx="6600453" cy="53747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76251"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2" name="TextBox 11"/>
          <p:cNvSpPr txBox="1"/>
          <p:nvPr/>
        </p:nvSpPr>
        <p:spPr>
          <a:xfrm rot="5400000">
            <a:off x="5380764"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4" name="Text Box 86"/>
          <p:cNvSpPr txBox="1">
            <a:spLocks noChangeArrowheads="1"/>
          </p:cNvSpPr>
          <p:nvPr/>
        </p:nvSpPr>
        <p:spPr bwMode="gray">
          <a:xfrm>
            <a:off x="251013" y="131689"/>
            <a:ext cx="6551580" cy="261271"/>
          </a:xfrm>
          <a:prstGeom prst="rect">
            <a:avLst/>
          </a:prstGeom>
          <a:noFill/>
          <a:ln w="12700">
            <a:noFill/>
            <a:miter lim="800000"/>
            <a:headEnd type="none" w="sm" len="sm"/>
            <a:tailEnd type="none" w="sm" len="sm"/>
          </a:ln>
          <a:effectLst/>
        </p:spPr>
        <p:txBody>
          <a:bodyPr wrap="square" lIns="0" tIns="47076" rIns="94153" bIns="47076" anchor="t" anchorCtr="0">
            <a:spAutoFit/>
          </a:bodyPr>
          <a:lstStyle/>
          <a:p>
            <a:pPr marL="0" marR="0" lvl="0" indent="0" algn="l" defTabSz="940654" rtl="0" eaLnBrk="1" fontAlgn="auto" latinLnBrk="0" hangingPunct="1">
              <a:lnSpc>
                <a:spcPct val="90000"/>
              </a:lnSpc>
              <a:spcBef>
                <a:spcPct val="0"/>
              </a:spcBef>
              <a:spcAft>
                <a:spcPct val="0"/>
              </a:spcAft>
              <a:buClrTx/>
              <a:buSzTx/>
              <a:buFontTx/>
              <a:buNone/>
              <a:tabLst/>
              <a:defRPr/>
            </a:pPr>
            <a:r>
              <a:rPr lang="en-US" sz="1200" b="1" dirty="0"/>
              <a:t>2020 Outlook Presentation: Enterprise IT Spending Forecast for the Selected Market</a:t>
            </a:r>
          </a:p>
        </p:txBody>
      </p:sp>
      <p:sp>
        <p:nvSpPr>
          <p:cNvPr id="8" name="TextBox 7"/>
          <p:cNvSpPr txBox="1"/>
          <p:nvPr/>
        </p:nvSpPr>
        <p:spPr>
          <a:xfrm>
            <a:off x="251012" y="9125326"/>
            <a:ext cx="6600453" cy="189603"/>
          </a:xfrm>
          <a:prstGeom prst="rect">
            <a:avLst/>
          </a:prstGeom>
          <a:noFill/>
        </p:spPr>
        <p:txBody>
          <a:bodyPr wrap="square" lIns="0" tIns="0" rIns="0" bIns="0" rtlCol="0" anchor="b" anchorCtr="0">
            <a:spAutoFit/>
          </a:bodyPr>
          <a:lstStyle/>
          <a:p>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fld id="{1CE9EA8B-DBE7-492B-893F-AD13AC039ED7}" type="slidenum">
              <a:rPr lang="en-US" sz="600" smtClean="0">
                <a:solidFill>
                  <a:srgbClr val="6E7878"/>
                </a:solidFill>
              </a:rPr>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t>‹#›</a:t>
            </a:fld>
            <a:r>
              <a:rPr lang="en-US" sz="600" dirty="0">
                <a:solidFill>
                  <a:srgbClr val="6E7878"/>
                </a:solidFill>
              </a:rPr>
              <a:t>	© 2020 Gartner, Inc. and/or its affiliates. All rights reserved. Gartner is a registered trademark of Gartner, Inc. or its affiliates.</a:t>
            </a:r>
            <a:br>
              <a:rPr lang="en-US" sz="600" dirty="0">
                <a:solidFill>
                  <a:srgbClr val="6E7878"/>
                </a:solidFill>
              </a:rPr>
            </a:br>
            <a:r>
              <a:rPr lang="en-US" sz="600" b="1" dirty="0">
                <a:solidFill>
                  <a:srgbClr val="6E7878"/>
                </a:solidFill>
              </a:rPr>
              <a:t>INTERNAL — FOR INTERNAL USE ONLY or RESTRICTED [CHOOSE ONE – DELETE AS APPROPRIATE] </a:t>
            </a:r>
            <a:r>
              <a:rPr lang="en-US" sz="600" b="0" baseline="0" dirty="0">
                <a:solidFill>
                  <a:srgbClr val="6E7878"/>
                </a:solidFill>
              </a:rPr>
              <a:t>| </a:t>
            </a:r>
            <a:r>
              <a:rPr lang="en-US" sz="600" dirty="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191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193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562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24242"/>
                </a:solidFill>
                <a:effectLst/>
                <a:latin typeface="Gartner sans"/>
              </a:rPr>
              <a:t>*See note regarding IaaS on slide 2 </a:t>
            </a:r>
            <a:endParaRPr lang="en-US" dirty="0"/>
          </a:p>
        </p:txBody>
      </p:sp>
    </p:spTree>
    <p:extLst>
      <p:ext uri="{BB962C8B-B14F-4D97-AF65-F5344CB8AC3E}">
        <p14:creationId xmlns:p14="http://schemas.microsoft.com/office/powerpoint/2010/main" val="154474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304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78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498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73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32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05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50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866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722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30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990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34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894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56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08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42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9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97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437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83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hyperlink" Target="https://www.gartner.com/document/3987444?ref=solrResearch&amp;refval=256738859"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9605950" y="1413313"/>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188874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4175680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35531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Tree>
    <p:extLst>
      <p:ext uri="{BB962C8B-B14F-4D97-AF65-F5344CB8AC3E}">
        <p14:creationId xmlns:p14="http://schemas.microsoft.com/office/powerpoint/2010/main" val="16959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title</a:t>
            </a:r>
          </a:p>
        </p:txBody>
      </p:sp>
    </p:spTree>
    <p:extLst>
      <p:ext uri="{BB962C8B-B14F-4D97-AF65-F5344CB8AC3E}">
        <p14:creationId xmlns:p14="http://schemas.microsoft.com/office/powerpoint/2010/main" val="129459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3proprietary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217748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938165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1354587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2982502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90648BB2-6F88-44CF-94A5-DB93D96DAEAF}"/>
              </a:ext>
            </a:extLst>
          </p:cNvPr>
          <p:cNvCxnSpPr/>
          <p:nvPr userDrawn="1"/>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85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527175"/>
            <a:ext cx="11276013" cy="44608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Google Shape;106;p32">
            <a:extLst>
              <a:ext uri="{FF2B5EF4-FFF2-40B4-BE49-F238E27FC236}">
                <a16:creationId xmlns:a16="http://schemas.microsoft.com/office/drawing/2014/main" id="{E4DF0C36-522E-4212-8CAD-AB1DE65ABE23}"/>
              </a:ext>
            </a:extLst>
          </p:cNvPr>
          <p:cNvSpPr/>
          <p:nvPr userDrawn="1"/>
        </p:nvSpPr>
        <p:spPr>
          <a:xfrm>
            <a:off x="586944" y="6499676"/>
            <a:ext cx="12588175"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u="none" strike="noStrike" cap="none" dirty="0">
                <a:solidFill>
                  <a:schemeClr val="dk1"/>
                </a:solidFill>
                <a:latin typeface="Arial"/>
                <a:ea typeface="Arial"/>
                <a:cs typeface="Arial"/>
                <a:sym typeface="Arial"/>
              </a:rPr>
              <a:t>Source:</a:t>
            </a:r>
            <a:r>
              <a:rPr lang="en-US" sz="700" b="0" i="0" u="sng" strike="noStrike" cap="none" dirty="0">
                <a:solidFill>
                  <a:schemeClr val="dk1"/>
                </a:solidFill>
                <a:latin typeface="Roboto"/>
                <a:ea typeface="Roboto"/>
                <a:cs typeface="Roboto"/>
                <a:sym typeface="Roboto"/>
                <a:hlinkClick r:id="rId2">
                  <a:extLst>
                    <a:ext uri="{A12FA001-AC4F-418D-AE19-62706E023703}">
                      <ahyp:hlinkClr xmlns:ahyp="http://schemas.microsoft.com/office/drawing/2018/hyperlinkcolor" val="tx"/>
                    </a:ext>
                  </a:extLst>
                </a:hlinkClick>
              </a:rPr>
              <a:t> </a:t>
            </a:r>
            <a:r>
              <a:rPr lang="en-GB" sz="700" b="0" i="0" u="sng" dirty="0">
                <a:solidFill>
                  <a:srgbClr val="0000A9"/>
                </a:solidFill>
                <a:effectLst/>
                <a:latin typeface="Roboto-regular"/>
                <a:hlinkClick r:id="rId3"/>
              </a:rPr>
              <a:t>Forecast: Enterprise IT Spending by Vertical Industry Market, Worldwide, 2021-2027, 3Q23 Update</a:t>
            </a:r>
            <a:endParaRPr lang="en-GB" sz="700" b="0" i="0" dirty="0">
              <a:solidFill>
                <a:srgbClr val="000000"/>
              </a:solidFill>
              <a:effectLst/>
              <a:latin typeface="Roboto-regular"/>
            </a:endParaRPr>
          </a:p>
          <a:p>
            <a:pPr marL="0" marR="0" lvl="0" indent="0" algn="l" rtl="0">
              <a:spcBef>
                <a:spcPts val="0"/>
              </a:spcBef>
              <a:spcAft>
                <a:spcPts val="0"/>
              </a:spcAft>
              <a:buNone/>
            </a:pPr>
            <a:r>
              <a:rPr lang="en-GB" sz="700" b="0" i="0" u="none" strike="noStrike" cap="none" dirty="0">
                <a:solidFill>
                  <a:schemeClr val="dk1"/>
                </a:solidFill>
                <a:latin typeface="Arial"/>
                <a:ea typeface="Arial"/>
                <a:cs typeface="Arial"/>
                <a:sym typeface="Arial"/>
              </a:rPr>
              <a:t>.</a:t>
            </a:r>
            <a:endParaRPr sz="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15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78046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3.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876" r:id="rId6"/>
    <p:sldLayoutId id="2147483759" r:id="rId7"/>
    <p:sldLayoutId id="2147483748" r:id="rId8"/>
    <p:sldLayoutId id="2147483761" r:id="rId9"/>
    <p:sldLayoutId id="2147483762" r:id="rId10"/>
    <p:sldLayoutId id="2147483763" r:id="rId11"/>
    <p:sldLayoutId id="2147483764" r:id="rId12"/>
    <p:sldLayoutId id="2147483788" r:id="rId13"/>
    <p:sldLayoutId id="2147483789" r:id="rId14"/>
    <p:sldLayoutId id="2147483790" r:id="rId15"/>
    <p:sldLayoutId id="2147483791" r:id="rId16"/>
    <p:sldLayoutId id="2147483792" r:id="rId17"/>
    <p:sldLayoutId id="2147483793" r:id="rId18"/>
    <p:sldLayoutId id="2147483875" r:id="rId19"/>
  </p:sldLayoutIdLst>
  <p:hf sldNum="0" hdr="0" ftr="0" dt="0"/>
  <p:txStyles>
    <p:titleStyle>
      <a:lvl1pPr algn="l" defTabSz="914400" rtl="0" eaLnBrk="1" latinLnBrk="0" hangingPunct="1">
        <a:lnSpc>
          <a:spcPct val="90000"/>
        </a:lnSpc>
        <a:spcBef>
          <a:spcPct val="0"/>
        </a:spcBef>
        <a:spcAft>
          <a:spcPts val="1200"/>
        </a:spcAft>
        <a:buNone/>
        <a:defRPr sz="28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 id="2147483877" r:id="rId15"/>
    <p:sldLayoutId id="2147483878"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file:///K:\My%20Drive\XLS\VIF.xlsx!Sheet0!R12C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hyperlink" Target="https://www.gartner.com/document/458329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gartner.com/document/4676200"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mailto:inquiry@gartner.co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mailto:japan.inquiry@gartner.com" TargetMode="External"/><Relationship Id="rId5" Type="http://schemas.openxmlformats.org/officeDocument/2006/relationships/hyperlink" Target="mailto:asiapac@gartner.com" TargetMode="External"/><Relationship Id="rId4" Type="http://schemas.openxmlformats.org/officeDocument/2006/relationships/hyperlink" Target="mailto:euro.inquiry@gartne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7133B80-E582-B745-8051-E2504DFBDF7A}"/>
              </a:ext>
            </a:extLst>
          </p:cNvPr>
          <p:cNvSpPr>
            <a:spLocks noGrp="1"/>
          </p:cNvSpPr>
          <p:nvPr>
            <p:ph type="ctrTitle"/>
          </p:nvPr>
        </p:nvSpPr>
        <p:spPr>
          <a:xfrm>
            <a:off x="1855177" y="1351485"/>
            <a:ext cx="7030205" cy="3183569"/>
          </a:xfrm>
        </p:spPr>
        <p:txBody>
          <a:bodyPr anchor="t" anchorCtr="0"/>
          <a:lstStyle/>
          <a:p>
            <a:r>
              <a:rPr lang="en-US" sz="4400" dirty="0">
                <a:latin typeface="Calibri" panose="020F0502020204030204" pitchFamily="34" charset="0"/>
                <a:ea typeface="Calibri" panose="020F0502020204030204" pitchFamily="34" charset="0"/>
                <a:cs typeface="Calibri" panose="020F0502020204030204" pitchFamily="34" charset="0"/>
              </a:rPr>
              <a:t>2024 Outlook Presentation: </a:t>
            </a:r>
            <a:br>
              <a:rPr lang="en-US"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Enterprise IT Spending Forecast for</a:t>
            </a:r>
            <a:br>
              <a:rPr lang="en-US" sz="3200" dirty="0"/>
            </a:br>
            <a:br>
              <a:rPr lang="en-US" sz="3200" dirty="0"/>
            </a:br>
            <a:br>
              <a:rPr lang="en-US" sz="2800" dirty="0"/>
            </a:br>
            <a:br>
              <a:rPr lang="en-US" sz="2800" dirty="0"/>
            </a:br>
            <a:br>
              <a:rPr lang="en-US" sz="2800" dirty="0"/>
            </a:br>
            <a:br>
              <a:rPr lang="en-US" sz="3200" dirty="0"/>
            </a:br>
            <a:br>
              <a:rPr lang="en-US" sz="3200" dirty="0"/>
            </a:br>
            <a:endParaRPr lang="en-US" sz="3200" dirty="0"/>
          </a:p>
        </p:txBody>
      </p:sp>
      <p:graphicFrame>
        <p:nvGraphicFramePr>
          <p:cNvPr id="12" name="Object 11">
            <a:extLst>
              <a:ext uri="{FF2B5EF4-FFF2-40B4-BE49-F238E27FC236}">
                <a16:creationId xmlns:a16="http://schemas.microsoft.com/office/drawing/2014/main" id="{A1F9D25E-F63F-449F-AE38-BE9D69454945}"/>
              </a:ext>
            </a:extLst>
          </p:cNvPr>
          <p:cNvGraphicFramePr>
            <a:graphicFrameLocks noChangeAspect="1"/>
          </p:cNvGraphicFramePr>
          <p:nvPr>
            <p:extLst>
              <p:ext uri="{D42A27DB-BD31-4B8C-83A1-F6EECF244321}">
                <p14:modId xmlns:p14="http://schemas.microsoft.com/office/powerpoint/2010/main" val="29439472"/>
              </p:ext>
            </p:extLst>
          </p:nvPr>
        </p:nvGraphicFramePr>
        <p:xfrm>
          <a:off x="1783773" y="2628149"/>
          <a:ext cx="7400925" cy="600075"/>
        </p:xfrm>
        <a:graphic>
          <a:graphicData uri="http://schemas.openxmlformats.org/presentationml/2006/ole">
            <mc:AlternateContent xmlns:mc="http://schemas.openxmlformats.org/markup-compatibility/2006">
              <mc:Choice xmlns:v="urn:schemas-microsoft-com:vml" Requires="v">
                <p:oleObj name="Worksheet" r:id="rId3" imgW="7400914" imgH="600191" progId="Excel.Sheet.12">
                  <p:link/>
                </p:oleObj>
              </mc:Choice>
              <mc:Fallback>
                <p:oleObj name="Worksheet" r:id="rId3" imgW="7400914" imgH="600191" progId="Excel.Sheet.12">
                  <p:link/>
                  <p:pic>
                    <p:nvPicPr>
                      <p:cNvPr id="12" name="Object 11">
                        <a:extLst>
                          <a:ext uri="{FF2B5EF4-FFF2-40B4-BE49-F238E27FC236}">
                            <a16:creationId xmlns:a16="http://schemas.microsoft.com/office/drawing/2014/main" id="{A1F9D25E-F63F-449F-AE38-BE9D69454945}"/>
                          </a:ext>
                        </a:extLst>
                      </p:cNvPr>
                      <p:cNvPicPr/>
                      <p:nvPr/>
                    </p:nvPicPr>
                    <p:blipFill>
                      <a:blip r:embed="rId4"/>
                      <a:stretch>
                        <a:fillRect/>
                      </a:stretch>
                    </p:blipFill>
                    <p:spPr>
                      <a:xfrm>
                        <a:off x="1783773" y="2628149"/>
                        <a:ext cx="7400925" cy="600075"/>
                      </a:xfrm>
                      <a:prstGeom prst="rect">
                        <a:avLst/>
                      </a:prstGeom>
                    </p:spPr>
                  </p:pic>
                </p:oleObj>
              </mc:Fallback>
            </mc:AlternateContent>
          </a:graphicData>
        </a:graphic>
      </p:graphicFrame>
    </p:spTree>
    <p:extLst>
      <p:ext uri="{BB962C8B-B14F-4D97-AF65-F5344CB8AC3E}">
        <p14:creationId xmlns:p14="http://schemas.microsoft.com/office/powerpoint/2010/main" val="2923028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14C04D59-4274-4FA2-914E-317C79E7E4DA}"/>
              </a:ext>
            </a:extLst>
          </p:cNvPr>
          <p:cNvSpPr>
            <a:spLocks noGrp="1"/>
          </p:cNvSpPr>
          <p:nvPr>
            <p:ph type="title"/>
          </p:nvPr>
        </p:nvSpPr>
        <p:spPr>
          <a:xfrm>
            <a:off x="457200" y="366713"/>
            <a:ext cx="11734800" cy="678316"/>
          </a:xfrm>
        </p:spPr>
        <p:txBody>
          <a:bodyPr/>
          <a:lstStyle/>
          <a:p>
            <a:r>
              <a:rPr lang="en-US" sz="2400" dirty="0"/>
              <a:t>2024 </a:t>
            </a:r>
            <a:r>
              <a:rPr lang="en-US" sz="2400" u="sng" dirty="0"/>
              <a:t>IT Spend</a:t>
            </a:r>
            <a:r>
              <a:rPr lang="en-US" sz="2400" dirty="0"/>
              <a:t>, by CAGR and Growth Share </a:t>
            </a:r>
            <a:br>
              <a:rPr lang="en-US" sz="2400" dirty="0"/>
            </a:br>
            <a:r>
              <a:rPr lang="en-US" sz="2400" dirty="0">
                <a:latin typeface="+mn-lt"/>
              </a:rPr>
              <a:t>per IT Market Segment</a:t>
            </a:r>
          </a:p>
        </p:txBody>
      </p:sp>
      <p:graphicFrame>
        <p:nvGraphicFramePr>
          <p:cNvPr id="29" name="Content Placeholder 28">
            <a:extLst>
              <a:ext uri="{FF2B5EF4-FFF2-40B4-BE49-F238E27FC236}">
                <a16:creationId xmlns:a16="http://schemas.microsoft.com/office/drawing/2014/main" id="{AA1D0381-87CA-4200-9038-F663CE0CA3B9}"/>
              </a:ext>
            </a:extLst>
          </p:cNvPr>
          <p:cNvGraphicFramePr>
            <a:graphicFrameLocks noGrp="1"/>
          </p:cNvGraphicFramePr>
          <p:nvPr>
            <p:ph sz="quarter" idx="10"/>
            <p:extLst>
              <p:ext uri="{D42A27DB-BD31-4B8C-83A1-F6EECF244321}">
                <p14:modId xmlns:p14="http://schemas.microsoft.com/office/powerpoint/2010/main" val="1412182643"/>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55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994C26F-F94A-4395-AA9A-F5EF65832A59}"/>
              </a:ext>
            </a:extLst>
          </p:cNvPr>
          <p:cNvSpPr>
            <a:spLocks noGrp="1"/>
          </p:cNvSpPr>
          <p:nvPr>
            <p:ph type="title"/>
          </p:nvPr>
        </p:nvSpPr>
        <p:spPr/>
        <p:txBody>
          <a:bodyPr/>
          <a:lstStyle/>
          <a:p>
            <a:r>
              <a:rPr lang="en-US" sz="2400" dirty="0"/>
              <a:t>2024 </a:t>
            </a:r>
            <a:r>
              <a:rPr lang="en-US" sz="2400" u="sng" dirty="0"/>
              <a:t>Software</a:t>
            </a:r>
            <a:r>
              <a:rPr lang="en-US" sz="2400" dirty="0"/>
              <a:t> Spend, by CAGR and Growth Share </a:t>
            </a:r>
            <a:br>
              <a:rPr lang="en-US" sz="2400" dirty="0"/>
            </a:br>
            <a:r>
              <a:rPr lang="en-US" sz="2400" dirty="0">
                <a:latin typeface="+mn-lt"/>
              </a:rPr>
              <a:t>per IT Software Subsegment</a:t>
            </a:r>
          </a:p>
        </p:txBody>
      </p:sp>
      <p:graphicFrame>
        <p:nvGraphicFramePr>
          <p:cNvPr id="15" name="Content Placeholder 14">
            <a:extLst>
              <a:ext uri="{FF2B5EF4-FFF2-40B4-BE49-F238E27FC236}">
                <a16:creationId xmlns:a16="http://schemas.microsoft.com/office/drawing/2014/main" id="{9207DA63-2134-44EE-86A9-B345BD2EF272}"/>
              </a:ext>
            </a:extLst>
          </p:cNvPr>
          <p:cNvGraphicFramePr>
            <a:graphicFrameLocks noGrp="1"/>
          </p:cNvGraphicFramePr>
          <p:nvPr>
            <p:ph sz="quarter" idx="10"/>
            <p:extLst>
              <p:ext uri="{D42A27DB-BD31-4B8C-83A1-F6EECF244321}">
                <p14:modId xmlns:p14="http://schemas.microsoft.com/office/powerpoint/2010/main" val="3007662978"/>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586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08BCCFA-F41D-4934-A9AC-62D89AEAC762}"/>
              </a:ext>
            </a:extLst>
          </p:cNvPr>
          <p:cNvSpPr>
            <a:spLocks noGrp="1"/>
          </p:cNvSpPr>
          <p:nvPr>
            <p:ph type="title"/>
          </p:nvPr>
        </p:nvSpPr>
        <p:spPr/>
        <p:txBody>
          <a:bodyPr/>
          <a:lstStyle/>
          <a:p>
            <a:r>
              <a:rPr lang="en-US" sz="2400" dirty="0"/>
              <a:t>2024 </a:t>
            </a:r>
            <a:r>
              <a:rPr lang="en-US" sz="2400" u="sng" dirty="0"/>
              <a:t>Services</a:t>
            </a:r>
            <a:r>
              <a:rPr lang="en-US" sz="2400" dirty="0"/>
              <a:t> Spend, by CAGR and Growth Share </a:t>
            </a:r>
            <a:br>
              <a:rPr lang="en-US" sz="2400" dirty="0"/>
            </a:br>
            <a:r>
              <a:rPr lang="en-US" sz="2400" dirty="0">
                <a:latin typeface="+mn-lt"/>
              </a:rPr>
              <a:t>per IT Services Spend Subsegment</a:t>
            </a:r>
          </a:p>
        </p:txBody>
      </p:sp>
      <p:graphicFrame>
        <p:nvGraphicFramePr>
          <p:cNvPr id="11" name="Content Placeholder 10">
            <a:extLst>
              <a:ext uri="{FF2B5EF4-FFF2-40B4-BE49-F238E27FC236}">
                <a16:creationId xmlns:a16="http://schemas.microsoft.com/office/drawing/2014/main" id="{3D64F9B2-FC06-43F4-98F8-8AFEEE1EFE08}"/>
              </a:ext>
            </a:extLst>
          </p:cNvPr>
          <p:cNvGraphicFramePr>
            <a:graphicFrameLocks noGrp="1"/>
          </p:cNvGraphicFramePr>
          <p:nvPr>
            <p:ph sz="quarter" idx="10"/>
            <p:extLst>
              <p:ext uri="{D42A27DB-BD31-4B8C-83A1-F6EECF244321}">
                <p14:modId xmlns:p14="http://schemas.microsoft.com/office/powerpoint/2010/main" val="351782973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143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57200" y="366713"/>
            <a:ext cx="11495314" cy="650324"/>
          </a:xfrm>
        </p:spPr>
        <p:txBody>
          <a:bodyPr/>
          <a:lstStyle/>
          <a:p>
            <a:r>
              <a:rPr lang="en-US" sz="2400" dirty="0"/>
              <a:t>2024 </a:t>
            </a:r>
            <a:r>
              <a:rPr lang="en-US" sz="2400" u="sng" dirty="0"/>
              <a:t>Data Center Systems</a:t>
            </a:r>
            <a:r>
              <a:rPr lang="en-US" sz="2400" dirty="0"/>
              <a:t> Spend, by CAGR and Growth Share </a:t>
            </a:r>
            <a:br>
              <a:rPr lang="en-US" sz="2400" dirty="0"/>
            </a:br>
            <a:r>
              <a:rPr lang="en-US" sz="2400" dirty="0">
                <a:latin typeface="+mn-lt"/>
              </a:rPr>
              <a:t>per Data Center Spend Subsegment</a:t>
            </a:r>
          </a:p>
        </p:txBody>
      </p:sp>
      <p:graphicFrame>
        <p:nvGraphicFramePr>
          <p:cNvPr id="15" name="Content Placeholder 14">
            <a:extLst>
              <a:ext uri="{FF2B5EF4-FFF2-40B4-BE49-F238E27FC236}">
                <a16:creationId xmlns:a16="http://schemas.microsoft.com/office/drawing/2014/main" id="{07BF91CE-2E48-402E-B790-D2AAC6653F3D}"/>
              </a:ext>
            </a:extLst>
          </p:cNvPr>
          <p:cNvGraphicFramePr>
            <a:graphicFrameLocks noGrp="1"/>
          </p:cNvGraphicFramePr>
          <p:nvPr>
            <p:ph sz="quarter" idx="10"/>
            <p:extLst>
              <p:ext uri="{D42A27DB-BD31-4B8C-83A1-F6EECF244321}">
                <p14:modId xmlns:p14="http://schemas.microsoft.com/office/powerpoint/2010/main" val="324912446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52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31073" y="366713"/>
            <a:ext cx="11734800" cy="650324"/>
          </a:xfrm>
        </p:spPr>
        <p:txBody>
          <a:bodyPr/>
          <a:lstStyle/>
          <a:p>
            <a:r>
              <a:rPr lang="en-US" sz="2400" dirty="0"/>
              <a:t>2024 </a:t>
            </a:r>
            <a:r>
              <a:rPr lang="en-US" sz="2400" u="sng" dirty="0"/>
              <a:t>Devices and Communications</a:t>
            </a:r>
            <a:r>
              <a:rPr lang="en-US" sz="2400" dirty="0"/>
              <a:t> Spend, by CAGR and Growth Share </a:t>
            </a:r>
            <a:br>
              <a:rPr lang="en-US" sz="2400" dirty="0"/>
            </a:br>
            <a:r>
              <a:rPr lang="en-US" sz="2400" dirty="0">
                <a:latin typeface="+mn-lt"/>
              </a:rPr>
              <a:t>per Subsegment for Devices and Communications Spend</a:t>
            </a:r>
          </a:p>
        </p:txBody>
      </p:sp>
      <p:graphicFrame>
        <p:nvGraphicFramePr>
          <p:cNvPr id="8" name="Content Placeholder 7">
            <a:extLst>
              <a:ext uri="{FF2B5EF4-FFF2-40B4-BE49-F238E27FC236}">
                <a16:creationId xmlns:a16="http://schemas.microsoft.com/office/drawing/2014/main" id="{A5D6A812-DF99-4D61-A8CA-57B85D9B696F}"/>
              </a:ext>
            </a:extLst>
          </p:cNvPr>
          <p:cNvGraphicFramePr>
            <a:graphicFrameLocks noGrp="1"/>
          </p:cNvGraphicFramePr>
          <p:nvPr>
            <p:ph sz="quarter" idx="10"/>
            <p:extLst>
              <p:ext uri="{D42A27DB-BD31-4B8C-83A1-F6EECF244321}">
                <p14:modId xmlns:p14="http://schemas.microsoft.com/office/powerpoint/2010/main" val="3544167723"/>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383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Subvertical</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9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p:txBody>
          <a:bodyPr/>
          <a:lstStyle/>
          <a:p>
            <a:r>
              <a:rPr lang="en-US" sz="2400" dirty="0"/>
              <a:t>2024 IT Spend, by CAGR and Growth Share </a:t>
            </a:r>
            <a:br>
              <a:rPr lang="en-US" sz="2400" dirty="0"/>
            </a:br>
            <a:r>
              <a:rPr lang="en-US" sz="2400" dirty="0">
                <a:latin typeface="+mn-lt"/>
              </a:rPr>
              <a:t>per Subvertical</a:t>
            </a:r>
          </a:p>
        </p:txBody>
      </p:sp>
      <p:graphicFrame>
        <p:nvGraphicFramePr>
          <p:cNvPr id="18" name="Content Placeholder 17">
            <a:extLst>
              <a:ext uri="{FF2B5EF4-FFF2-40B4-BE49-F238E27FC236}">
                <a16:creationId xmlns:a16="http://schemas.microsoft.com/office/drawing/2014/main" id="{E029C46E-2E15-4676-9E6B-5B56233DD247}"/>
              </a:ext>
            </a:extLst>
          </p:cNvPr>
          <p:cNvGraphicFramePr>
            <a:graphicFrameLocks noGrp="1"/>
          </p:cNvGraphicFramePr>
          <p:nvPr>
            <p:ph sz="quarter" idx="10"/>
            <p:extLst>
              <p:ext uri="{D42A27DB-BD31-4B8C-83A1-F6EECF244321}">
                <p14:modId xmlns:p14="http://schemas.microsoft.com/office/powerpoint/2010/main" val="2845278664"/>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975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4DFF-8F7D-4E1A-A0BE-E27788C7D26E}"/>
              </a:ext>
            </a:extLst>
          </p:cNvPr>
          <p:cNvSpPr>
            <a:spLocks noGrp="1"/>
          </p:cNvSpPr>
          <p:nvPr>
            <p:ph type="title"/>
          </p:nvPr>
        </p:nvSpPr>
        <p:spPr/>
        <p:txBody>
          <a:bodyPr/>
          <a:lstStyle/>
          <a:p>
            <a:r>
              <a:rPr lang="en-US" sz="2400" dirty="0"/>
              <a:t>Forecast YoY Growth/Decline in IT Spend</a:t>
            </a:r>
            <a:br>
              <a:rPr lang="en-US" sz="2400" dirty="0"/>
            </a:br>
            <a:r>
              <a:rPr lang="en-US" sz="2400" dirty="0">
                <a:latin typeface="+mn-lt"/>
              </a:rPr>
              <a:t>per Subvertical</a:t>
            </a:r>
          </a:p>
        </p:txBody>
      </p:sp>
      <p:graphicFrame>
        <p:nvGraphicFramePr>
          <p:cNvPr id="12" name="Content Placeholder 11">
            <a:extLst>
              <a:ext uri="{FF2B5EF4-FFF2-40B4-BE49-F238E27FC236}">
                <a16:creationId xmlns:a16="http://schemas.microsoft.com/office/drawing/2014/main" id="{829A792F-8E8A-4A5A-B6A8-B29FE218242C}"/>
              </a:ext>
            </a:extLst>
          </p:cNvPr>
          <p:cNvGraphicFramePr>
            <a:graphicFrameLocks noGrp="1"/>
          </p:cNvGraphicFramePr>
          <p:nvPr>
            <p:ph sz="quarter" idx="10"/>
            <p:extLst>
              <p:ext uri="{D42A27DB-BD31-4B8C-83A1-F6EECF244321}">
                <p14:modId xmlns:p14="http://schemas.microsoft.com/office/powerpoint/2010/main" val="1560440565"/>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860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Region</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61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Major Geographic Region</a:t>
            </a:r>
          </a:p>
        </p:txBody>
      </p:sp>
      <p:graphicFrame>
        <p:nvGraphicFramePr>
          <p:cNvPr id="4" name="Content Placeholder 3">
            <a:extLst>
              <a:ext uri="{FF2B5EF4-FFF2-40B4-BE49-F238E27FC236}">
                <a16:creationId xmlns:a16="http://schemas.microsoft.com/office/drawing/2014/main" id="{A5B96C61-4515-4B24-BD6C-25488B756DC5}"/>
              </a:ext>
            </a:extLst>
          </p:cNvPr>
          <p:cNvGraphicFramePr>
            <a:graphicFrameLocks noGrp="1"/>
          </p:cNvGraphicFramePr>
          <p:nvPr>
            <p:ph sz="quarter" idx="10"/>
            <p:extLst>
              <p:ext uri="{D42A27DB-BD31-4B8C-83A1-F6EECF244321}">
                <p14:modId xmlns:p14="http://schemas.microsoft.com/office/powerpoint/2010/main" val="1494046598"/>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25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60130-CB92-41F9-8541-F8A39B1FD21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6DF200C-8962-4334-BC5A-BD28C7880318}"/>
              </a:ext>
            </a:extLst>
          </p:cNvPr>
          <p:cNvSpPr>
            <a:spLocks noGrp="1"/>
          </p:cNvSpPr>
          <p:nvPr>
            <p:ph sz="half" idx="1"/>
          </p:nvPr>
        </p:nvSpPr>
        <p:spPr>
          <a:xfrm>
            <a:off x="457201" y="1108074"/>
            <a:ext cx="5715000" cy="4460875"/>
          </a:xfrm>
        </p:spPr>
        <p:txBody>
          <a:bodyPr vert="horz" lIns="0" tIns="0" rIns="0" bIns="0" rtlCol="0" anchor="t">
            <a:noAutofit/>
          </a:bodyPr>
          <a:lstStyle/>
          <a:p>
            <a:pPr algn="l" fontAlgn="base"/>
            <a:r>
              <a:rPr lang="en-US" dirty="0"/>
              <a:t>This presentation provides technology </a:t>
            </a:r>
            <a:br>
              <a:rPr lang="en-US" dirty="0"/>
            </a:br>
            <a:r>
              <a:rPr lang="en-US" dirty="0"/>
              <a:t>and service providers with a graphical representation of the</a:t>
            </a:r>
            <a:br>
              <a:rPr lang="en-US" dirty="0"/>
            </a:br>
            <a:r>
              <a:rPr lang="en-GB" sz="1800" b="0" i="0" u="sng" dirty="0">
                <a:solidFill>
                  <a:srgbClr val="0000A9"/>
                </a:solidFill>
                <a:effectLst/>
                <a:latin typeface="Roboto-regular"/>
                <a:hlinkClick r:id="rId3"/>
              </a:rPr>
              <a:t>Forecast: Enterprise IT Spending by Vertical Industry Market, Worldwide, 2021-2027, 3Q23 Update</a:t>
            </a:r>
            <a:endParaRPr lang="en-GB" sz="1400" b="0" i="0" dirty="0">
              <a:solidFill>
                <a:srgbClr val="000000"/>
              </a:solidFill>
              <a:effectLst/>
              <a:latin typeface="Roboto-regular"/>
            </a:endParaRPr>
          </a:p>
          <a:p>
            <a:r>
              <a:rPr lang="en-US" dirty="0"/>
              <a:t>This presentation can be used to support industry planning and strategy activities </a:t>
            </a:r>
            <a:br>
              <a:rPr lang="en-US" dirty="0"/>
            </a:br>
            <a:r>
              <a:rPr lang="en-US" dirty="0"/>
              <a:t>for 2024 and beyond. </a:t>
            </a:r>
          </a:p>
          <a:p>
            <a:r>
              <a:rPr lang="en-US" dirty="0"/>
              <a:t>Highlight colors (orange/dark blue) are used to indicate points of interest, such as the coming year, the highest growth or the largest segment. </a:t>
            </a:r>
          </a:p>
        </p:txBody>
      </p:sp>
      <p:sp>
        <p:nvSpPr>
          <p:cNvPr id="6" name="Content Placeholder 5">
            <a:extLst>
              <a:ext uri="{FF2B5EF4-FFF2-40B4-BE49-F238E27FC236}">
                <a16:creationId xmlns:a16="http://schemas.microsoft.com/office/drawing/2014/main" id="{F8B90014-66F4-4DC1-AD16-E472AAE9DE27}"/>
              </a:ext>
            </a:extLst>
          </p:cNvPr>
          <p:cNvSpPr>
            <a:spLocks noGrp="1"/>
          </p:cNvSpPr>
          <p:nvPr>
            <p:ph sz="half" idx="2"/>
          </p:nvPr>
        </p:nvSpPr>
        <p:spPr>
          <a:xfrm>
            <a:off x="6338888" y="1108074"/>
            <a:ext cx="5499100" cy="4460875"/>
          </a:xfrm>
        </p:spPr>
        <p:txBody>
          <a:bodyPr/>
          <a:lstStyle/>
          <a:p>
            <a:r>
              <a:rPr lang="en-US" dirty="0"/>
              <a:t>The first section of the presentation presents multiyear total overviews of forecast IT spend categories for the industry. </a:t>
            </a:r>
          </a:p>
          <a:p>
            <a:r>
              <a:rPr lang="en-US" dirty="0"/>
              <a:t>The second part of the presentation uses bubble charts to present the forecast IT spend for 2024, by forecast CAGR and expected share of the five-year growth. It also lists 2024 IT spend and YoY growth percentage for each segment. </a:t>
            </a:r>
          </a:p>
          <a:p>
            <a:r>
              <a:rPr lang="en-US" dirty="0"/>
              <a:t>The last sections show breakdowns by subvertical and region.</a:t>
            </a:r>
          </a:p>
          <a:p>
            <a:r>
              <a:rPr lang="en-US" dirty="0"/>
              <a:t>This presentation uses constant currency; see the </a:t>
            </a:r>
            <a:r>
              <a:rPr lang="en-US" dirty="0">
                <a:hlinkClick r:id="rId4" action="ppaction://hlinksldjump">
                  <a:extLst>
                    <a:ext uri="{A12FA001-AC4F-418D-AE19-62706E023703}">
                      <ahyp:hlinkClr xmlns:ahyp="http://schemas.microsoft.com/office/drawing/2018/hyperlinkcolor" val="tx"/>
                    </a:ext>
                  </a:extLst>
                </a:hlinkClick>
              </a:rPr>
              <a:t>methodologies slide</a:t>
            </a:r>
            <a:r>
              <a:rPr lang="en-US" dirty="0"/>
              <a:t> for a more in-depth discussion of currencies.</a:t>
            </a:r>
          </a:p>
        </p:txBody>
      </p:sp>
    </p:spTree>
    <p:extLst>
      <p:ext uri="{BB962C8B-B14F-4D97-AF65-F5344CB8AC3E}">
        <p14:creationId xmlns:p14="http://schemas.microsoft.com/office/powerpoint/2010/main" val="18032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Geographic Region</a:t>
            </a:r>
          </a:p>
        </p:txBody>
      </p:sp>
      <p:graphicFrame>
        <p:nvGraphicFramePr>
          <p:cNvPr id="4" name="Content Placeholder 3">
            <a:extLst>
              <a:ext uri="{FF2B5EF4-FFF2-40B4-BE49-F238E27FC236}">
                <a16:creationId xmlns:a16="http://schemas.microsoft.com/office/drawing/2014/main" id="{0622B78C-AD80-455A-A0BF-F2065CA3497C}"/>
              </a:ext>
            </a:extLst>
          </p:cNvPr>
          <p:cNvGraphicFramePr>
            <a:graphicFrameLocks noGrp="1"/>
          </p:cNvGraphicFramePr>
          <p:nvPr>
            <p:ph sz="quarter" idx="10"/>
            <p:extLst>
              <p:ext uri="{D42A27DB-BD31-4B8C-83A1-F6EECF244321}">
                <p14:modId xmlns:p14="http://schemas.microsoft.com/office/powerpoint/2010/main" val="166028272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71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title"/>
          </p:nvPr>
        </p:nvSpPr>
        <p:spPr/>
        <p:txBody>
          <a:bodyPr/>
          <a:lstStyle/>
          <a:p>
            <a:r>
              <a:rPr lang="en-US" dirty="0"/>
              <a:t>Methodology and Background</a:t>
            </a:r>
          </a:p>
        </p:txBody>
      </p:sp>
      <p:cxnSp>
        <p:nvCxnSpPr>
          <p:cNvPr id="6" name="Straight Connector 5">
            <a:extLst>
              <a:ext uri="{FF2B5EF4-FFF2-40B4-BE49-F238E27FC236}">
                <a16:creationId xmlns:a16="http://schemas.microsoft.com/office/drawing/2014/main" id="{95981027-5357-42E9-B709-F5994F4723D2}"/>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837EE2-0AB0-4329-AD3A-1C3A4785B4F6}"/>
              </a:ext>
            </a:extLst>
          </p:cNvPr>
          <p:cNvSpPr>
            <a:spLocks noGrp="1"/>
          </p:cNvSpPr>
          <p:nvPr>
            <p:ph type="title"/>
          </p:nvPr>
        </p:nvSpPr>
        <p:spPr>
          <a:xfrm>
            <a:off x="1004533" y="923926"/>
            <a:ext cx="4962768" cy="4545804"/>
          </a:xfrm>
        </p:spPr>
        <p:txBody>
          <a:bodyPr anchor="t" anchorCtr="0"/>
          <a:lstStyle/>
          <a:p>
            <a:r>
              <a:rPr lang="en-US" dirty="0"/>
              <a:t>Additional Sources</a:t>
            </a:r>
          </a:p>
        </p:txBody>
      </p:sp>
      <p:sp>
        <p:nvSpPr>
          <p:cNvPr id="12" name="Rectangle 11">
            <a:extLst>
              <a:ext uri="{FF2B5EF4-FFF2-40B4-BE49-F238E27FC236}">
                <a16:creationId xmlns:a16="http://schemas.microsoft.com/office/drawing/2014/main" id="{F04EE657-2060-48AC-A631-08086AF0F12F}"/>
              </a:ext>
            </a:extLst>
          </p:cNvPr>
          <p:cNvSpPr/>
          <p:nvPr/>
        </p:nvSpPr>
        <p:spPr>
          <a:xfrm>
            <a:off x="929517" y="2240755"/>
            <a:ext cx="5345229" cy="3693319"/>
          </a:xfrm>
          <a:prstGeom prst="rect">
            <a:avLst/>
          </a:prstGeom>
        </p:spPr>
        <p:txBody>
          <a:bodyPr wrap="square">
            <a:spAutoFit/>
          </a:bodyPr>
          <a:lstStyle/>
          <a:p>
            <a:pPr algn="l" fontAlgn="base"/>
            <a:r>
              <a:rPr lang="en-GB" sz="1800" b="0" i="0" u="sng" dirty="0">
                <a:solidFill>
                  <a:srgbClr val="0000A9"/>
                </a:solidFill>
                <a:effectLst/>
                <a:latin typeface="Roboto-regular"/>
                <a:hlinkClick r:id="rId3"/>
              </a:rPr>
              <a:t>Forecast: Enterprise IT Spending by Vertical Industry Market, Worldwide, 2021-2027, 3Q23 Update</a:t>
            </a:r>
            <a:br>
              <a:rPr lang="en-GB" sz="1800" b="0" i="0" u="sng" dirty="0">
                <a:solidFill>
                  <a:srgbClr val="0000A9"/>
                </a:solidFill>
                <a:effectLst/>
                <a:latin typeface="Roboto-regular"/>
              </a:rPr>
            </a:br>
            <a:endParaRPr lang="en-GB" sz="1800" b="0" i="0" dirty="0">
              <a:solidFill>
                <a:srgbClr val="000000"/>
              </a:solidFill>
              <a:effectLst/>
              <a:latin typeface="Roboto-regular"/>
            </a:endParaRPr>
          </a:p>
          <a:p>
            <a:pPr algn="l" fontAlgn="base"/>
            <a:r>
              <a:rPr lang="en-GB" b="0" i="0" u="none" strike="noStrike" dirty="0">
                <a:solidFill>
                  <a:srgbClr val="0000A9"/>
                </a:solidFill>
                <a:effectLst/>
                <a:latin typeface="Roboto-regular"/>
                <a:hlinkClick r:id="rId4"/>
              </a:rPr>
              <a:t>Market Definitions and Methodology: Vertical Industries</a:t>
            </a:r>
            <a:endParaRPr lang="en-GB" b="0" i="0" dirty="0">
              <a:solidFill>
                <a:srgbClr val="000000"/>
              </a:solidFill>
              <a:effectLst/>
              <a:latin typeface="Roboto-regular"/>
            </a:endParaRPr>
          </a:p>
          <a:p>
            <a:pPr fontAlgn="base"/>
            <a:endParaRPr lang="en-GB" dirty="0">
              <a:solidFill>
                <a:srgbClr val="0A6ABB"/>
              </a:solidFill>
              <a:latin typeface="Gartner sans"/>
            </a:endParaRPr>
          </a:p>
          <a:p>
            <a:pPr fontAlgn="base"/>
            <a:r>
              <a:rPr lang="en-US" dirty="0">
                <a:solidFill>
                  <a:schemeClr val="accent5"/>
                </a:solidFill>
              </a:rPr>
              <a:t>This presentation is to be used for visualization purposes only. In case of any conflict or difference between the numbers in the above-published forecast and the numbers shown in this presentation, the official published Gartner forecast will be leading.</a:t>
            </a:r>
          </a:p>
        </p:txBody>
      </p:sp>
      <p:cxnSp>
        <p:nvCxnSpPr>
          <p:cNvPr id="6" name="Straight Connector 5">
            <a:extLst>
              <a:ext uri="{FF2B5EF4-FFF2-40B4-BE49-F238E27FC236}">
                <a16:creationId xmlns:a16="http://schemas.microsoft.com/office/drawing/2014/main" id="{F8D40A13-4794-4A5F-B000-07EA630C91E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2" descr="Enterprise IT spending forecast segmentation is shown where it encompasses all third-party market transactions by end users in public and private organizations. Business IT spending forecast components are divided access business services, vertical-specific software, applications, mobile devices, PCs and tablets among others.&#10;&#10;">
            <a:extLst>
              <a:ext uri="{FF2B5EF4-FFF2-40B4-BE49-F238E27FC236}">
                <a16:creationId xmlns:a16="http://schemas.microsoft.com/office/drawing/2014/main" id="{8267EFF1-DDC9-26F1-6CC5-64F81AE30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100" b="12895"/>
          <a:stretch/>
        </p:blipFill>
        <p:spPr bwMode="auto">
          <a:xfrm>
            <a:off x="6772879" y="2107992"/>
            <a:ext cx="5259581" cy="3897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0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1647-6A69-429D-ADDD-62A9C6EDB6E8}"/>
              </a:ext>
            </a:extLst>
          </p:cNvPr>
          <p:cNvSpPr>
            <a:spLocks noGrp="1"/>
          </p:cNvSpPr>
          <p:nvPr>
            <p:ph type="title"/>
          </p:nvPr>
        </p:nvSpPr>
        <p:spPr/>
        <p:txBody>
          <a:bodyPr/>
          <a:lstStyle/>
          <a:p>
            <a:r>
              <a:rPr lang="en-US" dirty="0"/>
              <a:t>Research Metrics and Methodology</a:t>
            </a:r>
          </a:p>
        </p:txBody>
      </p:sp>
      <p:sp>
        <p:nvSpPr>
          <p:cNvPr id="3" name="Content Placeholder 2">
            <a:extLst>
              <a:ext uri="{FF2B5EF4-FFF2-40B4-BE49-F238E27FC236}">
                <a16:creationId xmlns:a16="http://schemas.microsoft.com/office/drawing/2014/main" id="{037E0E4B-C0BA-45B2-8B33-46BC33395D6B}"/>
              </a:ext>
            </a:extLst>
          </p:cNvPr>
          <p:cNvSpPr>
            <a:spLocks noGrp="1"/>
          </p:cNvSpPr>
          <p:nvPr>
            <p:ph sz="half" idx="1"/>
          </p:nvPr>
        </p:nvSpPr>
        <p:spPr>
          <a:xfrm>
            <a:off x="458788" y="955803"/>
            <a:ext cx="5499100" cy="5032246"/>
          </a:xfrm>
        </p:spPr>
        <p:txBody>
          <a:bodyPr vert="horz" lIns="0" tIns="0" rIns="0" bIns="0" rtlCol="0">
            <a:noAutofit/>
          </a:bodyPr>
          <a:lstStyle/>
          <a:p>
            <a:r>
              <a:rPr lang="en-US" sz="1400" dirty="0"/>
              <a:t>Gartner’s vertical industry forecasts are reported in current and constant currency (this presentation depicts </a:t>
            </a:r>
            <a:r>
              <a:rPr lang="en-US" sz="1400" b="1" dirty="0"/>
              <a:t>constant currency in $ millions</a:t>
            </a:r>
            <a:r>
              <a:rPr lang="en-US" sz="1400" dirty="0"/>
              <a:t>).</a:t>
            </a:r>
          </a:p>
          <a:p>
            <a:pPr lvl="1"/>
            <a:r>
              <a:rPr lang="en-US" sz="1400" dirty="0"/>
              <a:t>Current-dollar figures indicate the U.S. dollar end-user spending that vendors/providers could expect to earn, given prevailing exchange rates.</a:t>
            </a:r>
          </a:p>
          <a:p>
            <a:pPr lvl="1"/>
            <a:r>
              <a:rPr lang="en-US" sz="1400" dirty="0"/>
              <a:t>Constant-dollar figures, on the other hand, reflect the equivalent U.S. dollar value of market spending at fixed exchange rates.</a:t>
            </a:r>
          </a:p>
          <a:p>
            <a:r>
              <a:rPr lang="en-US" sz="1400" dirty="0"/>
              <a:t>Compound annual growth rate (CAGR) </a:t>
            </a:r>
          </a:p>
          <a:p>
            <a:pPr lvl="1"/>
            <a:r>
              <a:rPr lang="en-US" sz="1400" dirty="0"/>
              <a:t>The annualized rate of revenue, spend or unit shipment growth between two given years, assuming growth takes place at an exponentially compounded rate. The CAGR between years X and Z, where Z - X = N is the number of years between the two given years, is calculated as follows:</a:t>
            </a:r>
          </a:p>
          <a:p>
            <a:pPr lvl="1"/>
            <a:r>
              <a:rPr lang="en-US" sz="1400" dirty="0"/>
              <a:t>CAGR Year X to Year Z = </a:t>
            </a:r>
            <a:br>
              <a:rPr lang="en-US" sz="1400" dirty="0"/>
            </a:br>
            <a:r>
              <a:rPr lang="en-US" sz="1400" dirty="0"/>
              <a:t>[(Value in Last Year Z/Value in First Year X) ^ (1/N) - 1]</a:t>
            </a:r>
          </a:p>
          <a:p>
            <a:pPr algn="l" fontAlgn="base"/>
            <a:r>
              <a:rPr lang="en-US" sz="1400" dirty="0"/>
              <a:t>Further information on exchange rates and metric calculations can be found in</a:t>
            </a:r>
            <a:r>
              <a:rPr lang="en-US" sz="1800" dirty="0"/>
              <a:t> </a:t>
            </a:r>
            <a:r>
              <a:rPr lang="en-GB" sz="1400" b="0" i="0" u="none" strike="noStrike" dirty="0">
                <a:solidFill>
                  <a:srgbClr val="0000A9"/>
                </a:solidFill>
                <a:effectLst/>
                <a:latin typeface="Roboto-regular"/>
                <a:hlinkClick r:id="rId3"/>
              </a:rPr>
              <a:t>Market Definitions and Methodology: Gartner Market Databook</a:t>
            </a:r>
            <a:endParaRPr lang="en-GB" sz="1400" b="0" i="0" dirty="0">
              <a:solidFill>
                <a:srgbClr val="000000"/>
              </a:solidFill>
              <a:effectLst/>
              <a:latin typeface="Roboto-regular"/>
            </a:endParaRPr>
          </a:p>
          <a:p>
            <a:endParaRPr lang="en-US" sz="1400" dirty="0"/>
          </a:p>
        </p:txBody>
      </p:sp>
      <p:sp>
        <p:nvSpPr>
          <p:cNvPr id="4" name="Content Placeholder 3">
            <a:extLst>
              <a:ext uri="{FF2B5EF4-FFF2-40B4-BE49-F238E27FC236}">
                <a16:creationId xmlns:a16="http://schemas.microsoft.com/office/drawing/2014/main" id="{B6E8B434-11BE-45B1-BEBF-B363B272648B}"/>
              </a:ext>
            </a:extLst>
          </p:cNvPr>
          <p:cNvSpPr>
            <a:spLocks noGrp="1"/>
          </p:cNvSpPr>
          <p:nvPr>
            <p:ph sz="half" idx="2"/>
          </p:nvPr>
        </p:nvSpPr>
        <p:spPr>
          <a:xfrm>
            <a:off x="6234112" y="955803"/>
            <a:ext cx="5499100" cy="4460875"/>
          </a:xfrm>
        </p:spPr>
        <p:txBody>
          <a:bodyPr/>
          <a:lstStyle/>
          <a:p>
            <a:r>
              <a:rPr lang="en-US" sz="1400" b="1" dirty="0"/>
              <a:t>Growth Share</a:t>
            </a:r>
          </a:p>
          <a:p>
            <a:pPr lvl="1"/>
            <a:r>
              <a:rPr lang="en-US" sz="1400" dirty="0"/>
              <a:t>In the bubble chart of this presentation, the horizontal axis is used to depict an indicator called “growth share.” </a:t>
            </a:r>
          </a:p>
          <a:p>
            <a:pPr lvl="1"/>
            <a:r>
              <a:rPr lang="en-US" sz="1400" dirty="0"/>
              <a:t>Growth share acts as a proxy for the long-term (2020-2026) relative growth of the segment, compared to the absolute growth of all the segments in the chart.</a:t>
            </a:r>
          </a:p>
          <a:p>
            <a:pPr lvl="1"/>
            <a:r>
              <a:rPr lang="en-US" sz="1400" dirty="0"/>
              <a:t>If the IT spend growth in the chart is expected to be 200 million and the overall absolute growth of the segment is 600 million, the growth share is 33%.</a:t>
            </a:r>
          </a:p>
          <a:p>
            <a:pPr lvl="1"/>
            <a:r>
              <a:rPr lang="en-US" sz="1400" dirty="0"/>
              <a:t>In case the growth is negative (a declining segment), then the growth rate is calculated as a share of the overall absolute change (if two segments increase 100 million and one segment decreases 300 million then the absolute change [volatility] is 500 million). The 100 million growth segment then makes up 20% of the change; the 300 million declining segment makes up −60%.</a:t>
            </a:r>
          </a:p>
          <a:p>
            <a:r>
              <a:rPr lang="en-US" sz="1400" dirty="0"/>
              <a:t>The dotted line center bubble depicts the total segment size and is shown at the average growth point across the shown segments (e.g., 25% if four segment bubbles making up 100%).</a:t>
            </a:r>
          </a:p>
        </p:txBody>
      </p:sp>
      <p:cxnSp>
        <p:nvCxnSpPr>
          <p:cNvPr id="5" name="Straight Connector 4">
            <a:extLst>
              <a:ext uri="{FF2B5EF4-FFF2-40B4-BE49-F238E27FC236}">
                <a16:creationId xmlns:a16="http://schemas.microsoft.com/office/drawing/2014/main" id="{27D78360-739A-4505-98C0-805372EE78CC}"/>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28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ctrTitle"/>
          </p:nvPr>
        </p:nvSpPr>
        <p:spPr>
          <a:xfrm>
            <a:off x="2086178" y="1687986"/>
            <a:ext cx="4545024" cy="1994392"/>
          </a:xfrm>
        </p:spPr>
        <p:txBody>
          <a:bodyPr/>
          <a:lstStyle/>
          <a:p>
            <a:r>
              <a:rPr lang="en-US" dirty="0"/>
              <a:t>End of Presentation</a:t>
            </a:r>
            <a:br>
              <a:rPr lang="en-US" dirty="0"/>
            </a:br>
            <a:br>
              <a:rPr lang="en-US" dirty="0"/>
            </a:br>
            <a:br>
              <a:rPr lang="en-US" dirty="0"/>
            </a:br>
            <a:endParaRPr lang="en-US" dirty="0"/>
          </a:p>
        </p:txBody>
      </p:sp>
      <p:cxnSp>
        <p:nvCxnSpPr>
          <p:cNvPr id="4" name="Straight Connector 3">
            <a:extLst>
              <a:ext uri="{FF2B5EF4-FFF2-40B4-BE49-F238E27FC236}">
                <a16:creationId xmlns:a16="http://schemas.microsoft.com/office/drawing/2014/main" id="{C6AA446F-245F-4D37-9D7D-A88F521339FB}"/>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7E0008A5-FDA4-48A3-8B7D-7D729A6C2E1D}"/>
              </a:ext>
            </a:extLst>
          </p:cNvPr>
          <p:cNvGraphicFramePr>
            <a:graphicFrameLocks noGrp="1"/>
          </p:cNvGraphicFramePr>
          <p:nvPr>
            <p:extLst>
              <p:ext uri="{D42A27DB-BD31-4B8C-83A1-F6EECF244321}">
                <p14:modId xmlns:p14="http://schemas.microsoft.com/office/powerpoint/2010/main" val="2296069827"/>
              </p:ext>
            </p:extLst>
          </p:nvPr>
        </p:nvGraphicFramePr>
        <p:xfrm>
          <a:off x="2086178" y="3959237"/>
          <a:ext cx="7404847" cy="670878"/>
        </p:xfrm>
        <a:graphic>
          <a:graphicData uri="http://schemas.openxmlformats.org/drawingml/2006/table">
            <a:tbl>
              <a:tblPr firstRow="1" firstCol="1" bandRow="1">
                <a:tableStyleId>{5C22544A-7EE6-4342-B048-85BDC9FD1C3A}</a:tableStyleId>
              </a:tblPr>
              <a:tblGrid>
                <a:gridCol w="1597966">
                  <a:extLst>
                    <a:ext uri="{9D8B030D-6E8A-4147-A177-3AD203B41FA5}">
                      <a16:colId xmlns:a16="http://schemas.microsoft.com/office/drawing/2014/main" val="1686838213"/>
                    </a:ext>
                  </a:extLst>
                </a:gridCol>
                <a:gridCol w="2070395">
                  <a:extLst>
                    <a:ext uri="{9D8B030D-6E8A-4147-A177-3AD203B41FA5}">
                      <a16:colId xmlns:a16="http://schemas.microsoft.com/office/drawing/2014/main" val="9051694"/>
                    </a:ext>
                  </a:extLst>
                </a:gridCol>
                <a:gridCol w="1754949">
                  <a:extLst>
                    <a:ext uri="{9D8B030D-6E8A-4147-A177-3AD203B41FA5}">
                      <a16:colId xmlns:a16="http://schemas.microsoft.com/office/drawing/2014/main" val="2111626680"/>
                    </a:ext>
                  </a:extLst>
                </a:gridCol>
                <a:gridCol w="1981537">
                  <a:extLst>
                    <a:ext uri="{9D8B030D-6E8A-4147-A177-3AD203B41FA5}">
                      <a16:colId xmlns:a16="http://schemas.microsoft.com/office/drawing/2014/main" val="44967275"/>
                    </a:ext>
                  </a:extLst>
                </a:gridCol>
              </a:tblGrid>
              <a:tr h="0">
                <a:tc>
                  <a:txBody>
                    <a:bodyPr/>
                    <a:lstStyle/>
                    <a:p>
                      <a:pPr>
                        <a:lnSpc>
                          <a:spcPct val="115000"/>
                        </a:lnSpc>
                      </a:pPr>
                      <a:r>
                        <a:rPr lang="en-US" sz="1000" u="none" dirty="0">
                          <a:solidFill>
                            <a:schemeClr val="accent2"/>
                          </a:solidFill>
                          <a:effectLst/>
                        </a:rPr>
                        <a:t>North America</a:t>
                      </a:r>
                      <a:br>
                        <a:rPr lang="en-US" sz="1000" u="none" dirty="0">
                          <a:solidFill>
                            <a:schemeClr val="accent2"/>
                          </a:solidFill>
                          <a:effectLst/>
                        </a:rPr>
                      </a:br>
                      <a:r>
                        <a:rPr lang="en-US" sz="1000" u="none" dirty="0">
                          <a:solidFill>
                            <a:schemeClr val="accent2"/>
                          </a:solidFill>
                          <a:effectLst/>
                        </a:rPr>
                        <a:t>+1 203 316 1200</a:t>
                      </a:r>
                      <a:br>
                        <a:rPr lang="en-US" sz="1000" u="none" dirty="0">
                          <a:solidFill>
                            <a:schemeClr val="accent2"/>
                          </a:solidFill>
                          <a:effectLst/>
                        </a:rPr>
                      </a:br>
                      <a:r>
                        <a:rPr lang="en-US" sz="1000" u="none" dirty="0">
                          <a:solidFill>
                            <a:schemeClr val="accent2"/>
                          </a:solidFill>
                          <a:effectLst/>
                          <a:hlinkClick r:id="rId3">
                            <a:extLst>
                              <a:ext uri="{A12FA001-AC4F-418D-AE19-62706E023703}">
                                <ahyp:hlinkClr xmlns:ahyp="http://schemas.microsoft.com/office/drawing/2018/hyperlinkcolor" val="tx"/>
                              </a:ext>
                            </a:extLst>
                          </a:hlinkClick>
                        </a:rPr>
                        <a:t>inquiry@gartner.com</a:t>
                      </a:r>
                      <a:r>
                        <a:rPr lang="en-US" sz="1000" u="none" dirty="0">
                          <a:solidFill>
                            <a:schemeClr val="accent2"/>
                          </a:solidFill>
                          <a:effectLst/>
                        </a:rPr>
                        <a:t>  </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EMEA</a:t>
                      </a:r>
                      <a:br>
                        <a:rPr lang="en-US" sz="1000" u="none" dirty="0">
                          <a:solidFill>
                            <a:schemeClr val="accent2"/>
                          </a:solidFill>
                          <a:effectLst/>
                        </a:rPr>
                      </a:br>
                      <a:r>
                        <a:rPr lang="en-US" sz="1000" u="none" dirty="0">
                          <a:solidFill>
                            <a:schemeClr val="accent2"/>
                          </a:solidFill>
                          <a:effectLst/>
                        </a:rPr>
                        <a:t>+44 1784 26 7770</a:t>
                      </a:r>
                      <a:br>
                        <a:rPr lang="en-US" sz="1000" u="none" dirty="0">
                          <a:solidFill>
                            <a:schemeClr val="accent2"/>
                          </a:solidFill>
                          <a:effectLst/>
                        </a:rPr>
                      </a:br>
                      <a:r>
                        <a:rPr lang="en-US" sz="1000" u="none" strike="noStrike" dirty="0">
                          <a:solidFill>
                            <a:schemeClr val="accent2"/>
                          </a:solidFill>
                          <a:effectLst/>
                          <a:hlinkClick r:id="rId4">
                            <a:extLst>
                              <a:ext uri="{A12FA001-AC4F-418D-AE19-62706E023703}">
                                <ahyp:hlinkClr xmlns:ahyp="http://schemas.microsoft.com/office/drawing/2018/hyperlinkcolor" val="tx"/>
                              </a:ext>
                            </a:extLst>
                          </a:hlinkClick>
                        </a:rPr>
                        <a:t>euro.inquiry@gartner.com</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APAC</a:t>
                      </a:r>
                      <a:br>
                        <a:rPr lang="en-US" sz="1000" u="none" dirty="0">
                          <a:solidFill>
                            <a:schemeClr val="accent2"/>
                          </a:solidFill>
                          <a:effectLst/>
                        </a:rPr>
                      </a:br>
                      <a:r>
                        <a:rPr lang="en-US" sz="1000" u="none" dirty="0">
                          <a:solidFill>
                            <a:schemeClr val="accent2"/>
                          </a:solidFill>
                          <a:effectLst/>
                        </a:rPr>
                        <a:t>+61 7 3243 1567 </a:t>
                      </a:r>
                      <a:br>
                        <a:rPr lang="en-US" sz="1000" u="none" dirty="0">
                          <a:solidFill>
                            <a:schemeClr val="accent2"/>
                          </a:solidFill>
                          <a:effectLst/>
                        </a:rPr>
                      </a:br>
                      <a:r>
                        <a:rPr lang="en-US" sz="1000" u="none" dirty="0">
                          <a:solidFill>
                            <a:schemeClr val="accent2"/>
                          </a:solidFill>
                          <a:effectLst/>
                          <a:hlinkClick r:id="rId5">
                            <a:extLst>
                              <a:ext uri="{A12FA001-AC4F-418D-AE19-62706E023703}">
                                <ahyp:hlinkClr xmlns:ahyp="http://schemas.microsoft.com/office/drawing/2018/hyperlinkcolor" val="tx"/>
                              </a:ext>
                            </a:extLst>
                          </a:hlinkClick>
                        </a:rPr>
                        <a:t>asiapac@gartner.com</a:t>
                      </a:r>
                      <a:r>
                        <a:rPr lang="en-US" sz="1000" u="none" dirty="0">
                          <a:solidFill>
                            <a:schemeClr val="accent2"/>
                          </a:solidFill>
                          <a:effectLst/>
                        </a:rPr>
                        <a:t> </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JAPAN</a:t>
                      </a:r>
                      <a:br>
                        <a:rPr lang="en-US" sz="1000" u="none" dirty="0">
                          <a:solidFill>
                            <a:schemeClr val="accent2"/>
                          </a:solidFill>
                          <a:effectLst/>
                        </a:rPr>
                      </a:br>
                      <a:r>
                        <a:rPr lang="en-US" sz="1000" u="none" dirty="0">
                          <a:solidFill>
                            <a:schemeClr val="accent2"/>
                          </a:solidFill>
                          <a:effectLst/>
                        </a:rPr>
                        <a:t>+81 3 3481 3673 </a:t>
                      </a:r>
                      <a:br>
                        <a:rPr lang="en-US" sz="1000" u="none" dirty="0">
                          <a:solidFill>
                            <a:schemeClr val="accent2"/>
                          </a:solidFill>
                          <a:effectLst/>
                        </a:rPr>
                      </a:br>
                      <a:r>
                        <a:rPr lang="en-US" sz="1000" u="none" dirty="0">
                          <a:solidFill>
                            <a:schemeClr val="accent2"/>
                          </a:solidFill>
                          <a:effectLst/>
                          <a:hlinkClick r:id="rId6">
                            <a:extLst>
                              <a:ext uri="{A12FA001-AC4F-418D-AE19-62706E023703}">
                                <ahyp:hlinkClr xmlns:ahyp="http://schemas.microsoft.com/office/drawing/2018/hyperlinkcolor" val="tx"/>
                              </a:ext>
                            </a:extLst>
                          </a:hlinkClick>
                        </a:rPr>
                        <a:t>japan.inquiry@gartner.com</a:t>
                      </a:r>
                      <a:r>
                        <a:rPr lang="en-US" sz="1000" u="none" dirty="0">
                          <a:solidFill>
                            <a:schemeClr val="accent2"/>
                          </a:solidFill>
                          <a:effectLst/>
                        </a:rPr>
                        <a:t> </a:t>
                      </a:r>
                    </a:p>
                    <a:p>
                      <a:pPr>
                        <a:lnSpc>
                          <a:spcPct val="115000"/>
                        </a:lnSpc>
                      </a:pP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940378710"/>
                  </a:ext>
                </a:extLst>
              </a:tr>
            </a:tbl>
          </a:graphicData>
        </a:graphic>
      </p:graphicFrame>
      <p:sp>
        <p:nvSpPr>
          <p:cNvPr id="2" name="Text Placeholder 1">
            <a:extLst>
              <a:ext uri="{FF2B5EF4-FFF2-40B4-BE49-F238E27FC236}">
                <a16:creationId xmlns:a16="http://schemas.microsoft.com/office/drawing/2014/main" id="{CCCD1BD2-D678-7146-A212-D74A8BCAAD11}"/>
              </a:ext>
            </a:extLst>
          </p:cNvPr>
          <p:cNvSpPr>
            <a:spLocks noGrp="1"/>
          </p:cNvSpPr>
          <p:nvPr>
            <p:ph type="body" sz="quarter" idx="10"/>
          </p:nvPr>
        </p:nvSpPr>
        <p:spPr>
          <a:xfrm>
            <a:off x="2086178" y="2851381"/>
            <a:ext cx="6818878" cy="830997"/>
          </a:xfrm>
        </p:spPr>
        <p:txBody>
          <a:bodyPr/>
          <a:lstStyle/>
          <a:p>
            <a:r>
              <a:rPr lang="en-US" dirty="0"/>
              <a:t>Please contact your Gartner representative or our RES team if you are interested in scheduling an inquiry to discuss the industry forecast, assumptions or trends</a:t>
            </a:r>
          </a:p>
        </p:txBody>
      </p:sp>
    </p:spTree>
    <p:extLst>
      <p:ext uri="{BB962C8B-B14F-4D97-AF65-F5344CB8AC3E}">
        <p14:creationId xmlns:p14="http://schemas.microsoft.com/office/powerpoint/2010/main" val="24004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Industry </a:t>
            </a:r>
            <a:br>
              <a:rPr lang="en-US" dirty="0"/>
            </a:br>
            <a:r>
              <a:rPr lang="en-US" dirty="0"/>
              <a:t>IT Spend and Growth</a:t>
            </a:r>
            <a:br>
              <a:rPr lang="en-US" dirty="0"/>
            </a:br>
            <a:br>
              <a:rPr lang="en-US" dirty="0"/>
            </a:b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7D24C24D-76FB-4F51-A23B-7B9802E2F281}"/>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2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AD5E-B09D-4949-961D-CF606D34FFCD}"/>
              </a:ext>
            </a:extLst>
          </p:cNvPr>
          <p:cNvSpPr>
            <a:spLocks noGrp="1"/>
          </p:cNvSpPr>
          <p:nvPr>
            <p:ph type="title"/>
          </p:nvPr>
        </p:nvSpPr>
        <p:spPr>
          <a:xfrm>
            <a:off x="457200" y="366713"/>
            <a:ext cx="11276013" cy="678316"/>
          </a:xfrm>
        </p:spPr>
        <p:txBody>
          <a:bodyPr/>
          <a:lstStyle/>
          <a:p>
            <a:r>
              <a:rPr lang="en-US" dirty="0"/>
              <a:t>Forecast Yearly IT Spend in the Vertical</a:t>
            </a:r>
            <a:br>
              <a:rPr lang="en-US" dirty="0"/>
            </a:br>
            <a:r>
              <a:rPr lang="en-US" dirty="0"/>
              <a:t>per Year and Expected YoY Growth </a:t>
            </a:r>
          </a:p>
        </p:txBody>
      </p:sp>
      <p:graphicFrame>
        <p:nvGraphicFramePr>
          <p:cNvPr id="6" name="Content Placeholder 5">
            <a:extLst>
              <a:ext uri="{FF2B5EF4-FFF2-40B4-BE49-F238E27FC236}">
                <a16:creationId xmlns:a16="http://schemas.microsoft.com/office/drawing/2014/main" id="{BEBBE586-F253-4D97-852C-530F2D0BE07A}"/>
              </a:ext>
            </a:extLst>
          </p:cNvPr>
          <p:cNvGraphicFramePr>
            <a:graphicFrameLocks noGrp="1"/>
          </p:cNvGraphicFramePr>
          <p:nvPr>
            <p:ph sz="quarter" idx="10"/>
            <p:extLst>
              <p:ext uri="{D42A27DB-BD31-4B8C-83A1-F6EECF244321}">
                <p14:modId xmlns:p14="http://schemas.microsoft.com/office/powerpoint/2010/main" val="862910355"/>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801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B04C4-7C5C-4F4E-8F2D-94075C460312}"/>
              </a:ext>
            </a:extLst>
          </p:cNvPr>
          <p:cNvSpPr>
            <a:spLocks noGrp="1"/>
          </p:cNvSpPr>
          <p:nvPr>
            <p:ph type="title"/>
          </p:nvPr>
        </p:nvSpPr>
        <p:spPr/>
        <p:txBody>
          <a:bodyPr/>
          <a:lstStyle/>
          <a:p>
            <a:r>
              <a:rPr lang="en-US" dirty="0"/>
              <a:t>Forecast YoY Growth Compared to Other Industries</a:t>
            </a:r>
            <a:br>
              <a:rPr lang="en-US" dirty="0"/>
            </a:br>
            <a:r>
              <a:rPr lang="en-US" dirty="0">
                <a:latin typeface="+mn-lt"/>
              </a:rPr>
              <a:t>and Compared to Average Across Vertical Industries</a:t>
            </a:r>
          </a:p>
        </p:txBody>
      </p:sp>
      <p:graphicFrame>
        <p:nvGraphicFramePr>
          <p:cNvPr id="6" name="Content Placeholder 5">
            <a:extLst>
              <a:ext uri="{FF2B5EF4-FFF2-40B4-BE49-F238E27FC236}">
                <a16:creationId xmlns:a16="http://schemas.microsoft.com/office/drawing/2014/main" id="{71EA836F-31B8-4F21-8536-7BCDBBA20323}"/>
              </a:ext>
            </a:extLst>
          </p:cNvPr>
          <p:cNvGraphicFramePr>
            <a:graphicFrameLocks noGrp="1"/>
          </p:cNvGraphicFramePr>
          <p:nvPr>
            <p:ph sz="quarter" idx="10"/>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326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D72DE13-1B9C-4BDD-9C0F-7235D385443E}"/>
              </a:ext>
            </a:extLst>
          </p:cNvPr>
          <p:cNvSpPr>
            <a:spLocks noGrp="1"/>
          </p:cNvSpPr>
          <p:nvPr>
            <p:ph type="title"/>
          </p:nvPr>
        </p:nvSpPr>
        <p:spPr/>
        <p:txBody>
          <a:bodyPr/>
          <a:lstStyle/>
          <a:p>
            <a:r>
              <a:rPr lang="en-US" dirty="0"/>
              <a:t>Forecast Yearly IT Spend in the Vertical</a:t>
            </a:r>
            <a:br>
              <a:rPr lang="en-US" dirty="0"/>
            </a:br>
            <a:r>
              <a:rPr lang="en-US" dirty="0">
                <a:latin typeface="+mn-lt"/>
              </a:rPr>
              <a:t>by Spend Category (IT Market Segment)</a:t>
            </a:r>
          </a:p>
        </p:txBody>
      </p:sp>
      <p:graphicFrame>
        <p:nvGraphicFramePr>
          <p:cNvPr id="4" name="Content Placeholder 14">
            <a:extLst>
              <a:ext uri="{FF2B5EF4-FFF2-40B4-BE49-F238E27FC236}">
                <a16:creationId xmlns:a16="http://schemas.microsoft.com/office/drawing/2014/main" id="{B239A7C7-410A-A8D6-9164-4A860DA31486}"/>
              </a:ext>
            </a:extLst>
          </p:cNvPr>
          <p:cNvGraphicFramePr>
            <a:graphicFrameLocks noGrp="1"/>
          </p:cNvGraphicFramePr>
          <p:nvPr>
            <p:ph sz="quarter" idx="10"/>
            <p:extLst>
              <p:ext uri="{D42A27DB-BD31-4B8C-83A1-F6EECF244321}">
                <p14:modId xmlns:p14="http://schemas.microsoft.com/office/powerpoint/2010/main" val="3301066598"/>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172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D59020-EA02-47A4-93B9-053974959E44}"/>
              </a:ext>
            </a:extLst>
          </p:cNvPr>
          <p:cNvSpPr>
            <a:spLocks noGrp="1"/>
          </p:cNvSpPr>
          <p:nvPr>
            <p:ph type="title"/>
          </p:nvPr>
        </p:nvSpPr>
        <p:spPr/>
        <p:txBody>
          <a:bodyPr/>
          <a:lstStyle/>
          <a:p>
            <a:r>
              <a:rPr lang="en-US" dirty="0"/>
              <a:t>Annual Growth/Decline in the Vertical</a:t>
            </a:r>
            <a:br>
              <a:rPr lang="en-US" dirty="0"/>
            </a:br>
            <a:r>
              <a:rPr lang="en-US" dirty="0">
                <a:latin typeface="+mn-lt"/>
              </a:rPr>
              <a:t>by Spend Category (IT Market Segment)</a:t>
            </a:r>
            <a:br>
              <a:rPr lang="en-US" dirty="0">
                <a:latin typeface="+mn-lt"/>
              </a:rPr>
            </a:br>
            <a:endParaRPr lang="en-US" dirty="0">
              <a:latin typeface="+mn-lt"/>
            </a:endParaRPr>
          </a:p>
        </p:txBody>
      </p:sp>
      <p:graphicFrame>
        <p:nvGraphicFramePr>
          <p:cNvPr id="6" name="Content Placeholder 5">
            <a:extLst>
              <a:ext uri="{FF2B5EF4-FFF2-40B4-BE49-F238E27FC236}">
                <a16:creationId xmlns:a16="http://schemas.microsoft.com/office/drawing/2014/main" id="{D8B484EE-8AE7-4F2C-B534-2179DA91CF0B}"/>
              </a:ext>
            </a:extLst>
          </p:cNvPr>
          <p:cNvGraphicFramePr>
            <a:graphicFrameLocks noGrp="1"/>
          </p:cNvGraphicFramePr>
          <p:nvPr>
            <p:ph sz="quarter" idx="10"/>
            <p:extLst>
              <p:ext uri="{D42A27DB-BD31-4B8C-83A1-F6EECF244321}">
                <p14:modId xmlns:p14="http://schemas.microsoft.com/office/powerpoint/2010/main" val="2772218334"/>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86186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5012-220E-4592-B238-BAED908E6809}"/>
              </a:ext>
            </a:extLst>
          </p:cNvPr>
          <p:cNvSpPr>
            <a:spLocks noGrp="1"/>
          </p:cNvSpPr>
          <p:nvPr>
            <p:ph type="title"/>
          </p:nvPr>
        </p:nvSpPr>
        <p:spPr/>
        <p:txBody>
          <a:bodyPr/>
          <a:lstStyle/>
          <a:p>
            <a:r>
              <a:rPr lang="en-US" dirty="0"/>
              <a:t>Forecast Segment IT Spend in the Vertical</a:t>
            </a:r>
            <a:br>
              <a:rPr lang="en-US" dirty="0"/>
            </a:br>
            <a:r>
              <a:rPr lang="en-US" dirty="0">
                <a:latin typeface="+mn-lt"/>
              </a:rPr>
              <a:t>by Year With Five-Year CAGR</a:t>
            </a:r>
            <a:br>
              <a:rPr lang="en-US" dirty="0"/>
            </a:br>
            <a:endParaRPr lang="en-US" dirty="0"/>
          </a:p>
        </p:txBody>
      </p:sp>
      <p:graphicFrame>
        <p:nvGraphicFramePr>
          <p:cNvPr id="6" name="Content Placeholder 5">
            <a:extLst>
              <a:ext uri="{FF2B5EF4-FFF2-40B4-BE49-F238E27FC236}">
                <a16:creationId xmlns:a16="http://schemas.microsoft.com/office/drawing/2014/main" id="{E4193F20-9C99-4D06-8297-7A590142A62B}"/>
              </a:ext>
            </a:extLst>
          </p:cNvPr>
          <p:cNvGraphicFramePr>
            <a:graphicFrameLocks noGrp="1"/>
          </p:cNvGraphicFramePr>
          <p:nvPr>
            <p:ph sz="quarter" idx="10"/>
            <p:extLst>
              <p:ext uri="{D42A27DB-BD31-4B8C-83A1-F6EECF244321}">
                <p14:modId xmlns:p14="http://schemas.microsoft.com/office/powerpoint/2010/main" val="351580852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21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a:xfrm>
            <a:off x="1986235" y="1492671"/>
            <a:ext cx="4929753" cy="2937249"/>
          </a:xfrm>
        </p:spPr>
        <p:txBody>
          <a:bodyPr/>
          <a:lstStyle/>
          <a:p>
            <a:br>
              <a:rPr lang="en-US" dirty="0"/>
            </a:br>
            <a:br>
              <a:rPr lang="en-US" dirty="0"/>
            </a:br>
            <a:r>
              <a:rPr lang="en-US" dirty="0"/>
              <a:t>Forecast IT Spend, Growth and Growth Share </a:t>
            </a:r>
            <a:br>
              <a:rPr lang="en-US" dirty="0"/>
            </a:br>
            <a:br>
              <a:rPr lang="en-US" dirty="0"/>
            </a:br>
            <a:r>
              <a:rPr lang="en-US" dirty="0">
                <a:latin typeface="+mn-lt"/>
              </a:rPr>
              <a:t>by Enterprise IT Spend Segment</a:t>
            </a: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0651D18B-C3AC-4F88-AB9D-0AEFEFA4F20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426FB0A-FB34-4399-B31B-94C8D0325AD6}"/>
              </a:ext>
            </a:extLst>
          </p:cNvPr>
          <p:cNvSpPr txBox="1">
            <a:spLocks/>
          </p:cNvSpPr>
          <p:nvPr/>
        </p:nvSpPr>
        <p:spPr>
          <a:xfrm>
            <a:off x="1986234" y="2961295"/>
            <a:ext cx="4929753" cy="1738478"/>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None/>
              <a:defRPr lang="en-US" sz="3200" b="0" kern="1200">
                <a:solidFill>
                  <a:schemeClr val="accent1"/>
                </a:solidFill>
                <a:latin typeface="+mj-lt"/>
                <a:ea typeface="+mn-ea"/>
                <a:cs typeface="Arial Black" panose="020B0604020202020204" pitchFamily="34" charset="0"/>
              </a:defRPr>
            </a:lvl1pPr>
          </a:lstStyle>
          <a:p>
            <a:br>
              <a:rPr lang="en-US" dirty="0">
                <a:latin typeface="+mn-lt"/>
              </a:rPr>
            </a:br>
            <a:endParaRPr lang="en-US" dirty="0">
              <a:latin typeface="+mn-lt"/>
            </a:endParaRPr>
          </a:p>
        </p:txBody>
      </p:sp>
    </p:spTree>
    <p:extLst>
      <p:ext uri="{BB962C8B-B14F-4D97-AF65-F5344CB8AC3E}">
        <p14:creationId xmlns:p14="http://schemas.microsoft.com/office/powerpoint/2010/main" val="476026091"/>
      </p:ext>
    </p:extLst>
  </p:cSld>
  <p:clrMapOvr>
    <a:masterClrMapping/>
  </p:clrMapOvr>
</p:sld>
</file>

<file path=ppt/theme/theme1.xml><?xml version="1.0" encoding="utf-8"?>
<a:theme xmlns:a="http://schemas.openxmlformats.org/drawingml/2006/main" name="White bkgrnd master">
  <a:themeElements>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A1B3CA"/>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A"/>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F00EBF6D-0A67-4548-8CCC-46BD223F051E}"/>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B9BB8EBC-F557-1447-BC00-4DE47B9A8DD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D3932C106836418DD17C794983BA47" ma:contentTypeVersion="2" ma:contentTypeDescription="Create a new document." ma:contentTypeScope="" ma:versionID="70b3c47854f41740d44aa7018271c5d6">
  <xsd:schema xmlns:xsd="http://www.w3.org/2001/XMLSchema" xmlns:xs="http://www.w3.org/2001/XMLSchema" xmlns:p="http://schemas.microsoft.com/office/2006/metadata/properties" xmlns:ns2="70045430-6c03-4416-8921-c7db8ec57d2a" targetNamespace="http://schemas.microsoft.com/office/2006/metadata/properties" ma:root="true" ma:fieldsID="af10908af4023b94673d08d2cd654993" ns2:_="">
    <xsd:import namespace="70045430-6c03-4416-8921-c7db8ec57d2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45430-6c03-4416-8921-c7db8ec57d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8B4362-42A9-4CBB-9650-1050B367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045430-6c03-4416-8921-c7db8ec57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302D81-4944-47BF-85DD-7D6B3563FED8}">
  <ds:schemaRefs>
    <ds:schemaRef ds:uri="http://schemas.microsoft.com/sharepoint/v3/contenttype/forms"/>
  </ds:schemaRefs>
</ds:datastoreItem>
</file>

<file path=customXml/itemProps3.xml><?xml version="1.0" encoding="utf-8"?>
<ds:datastoreItem xmlns:ds="http://schemas.openxmlformats.org/officeDocument/2006/customXml" ds:itemID="{AA97DB5D-5330-44F3-89C1-E30295041333}">
  <ds:schemaRefs>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70045430-6c03-4416-8921-c7db8ec57d2a"/>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1217</TotalTime>
  <Words>1086</Words>
  <Application>Microsoft Office PowerPoint</Application>
  <PresentationFormat>Widescreen</PresentationFormat>
  <Paragraphs>136</Paragraphs>
  <Slides>24</Slides>
  <Notes>24</Notes>
  <HiddenSlides>0</HiddenSlides>
  <MMClips>0</MMClips>
  <ScaleCrop>false</ScaleCrop>
  <HeadingPairs>
    <vt:vector size="8" baseType="variant">
      <vt:variant>
        <vt:lpstr>Fonts Used</vt:lpstr>
      </vt:variant>
      <vt:variant>
        <vt:i4>8</vt:i4>
      </vt:variant>
      <vt:variant>
        <vt:lpstr>Theme</vt:lpstr>
      </vt:variant>
      <vt:variant>
        <vt:i4>2</vt:i4>
      </vt:variant>
      <vt:variant>
        <vt:lpstr>Links</vt:lpstr>
      </vt:variant>
      <vt:variant>
        <vt:i4>1</vt:i4>
      </vt:variant>
      <vt:variant>
        <vt:lpstr>Slide Titles</vt:lpstr>
      </vt:variant>
      <vt:variant>
        <vt:i4>24</vt:i4>
      </vt:variant>
    </vt:vector>
  </HeadingPairs>
  <TitlesOfParts>
    <vt:vector size="35" baseType="lpstr">
      <vt:lpstr>Arial</vt:lpstr>
      <vt:lpstr>Arial Black</vt:lpstr>
      <vt:lpstr>Calibri</vt:lpstr>
      <vt:lpstr>Gartner sans</vt:lpstr>
      <vt:lpstr>Roboto</vt:lpstr>
      <vt:lpstr>Roboto-regular</vt:lpstr>
      <vt:lpstr>Times New Roman</vt:lpstr>
      <vt:lpstr>Wingdings</vt:lpstr>
      <vt:lpstr>White bkgrnd master</vt:lpstr>
      <vt:lpstr>Blue bkgrnd master</vt:lpstr>
      <vt:lpstr>file:///K:\My%20Drive\XLS\VIF.xlsx!Sheet0!R12C10</vt:lpstr>
      <vt:lpstr>2024 Outlook Presentation:  Enterprise IT Spending Forecast for       </vt:lpstr>
      <vt:lpstr>Overview</vt:lpstr>
      <vt:lpstr>Forecast Industry  IT Spend and Growth    </vt:lpstr>
      <vt:lpstr>Forecast Yearly IT Spend in the Vertical per Year and Expected YoY Growth </vt:lpstr>
      <vt:lpstr>Forecast YoY Growth Compared to Other Industries and Compared to Average Across Vertical Industries</vt:lpstr>
      <vt:lpstr>Forecast Yearly IT Spend in the Vertical by Spend Category (IT Market Segment)</vt:lpstr>
      <vt:lpstr>Annual Growth/Decline in the Vertical by Spend Category (IT Market Segment) </vt:lpstr>
      <vt:lpstr>Forecast Segment IT Spend in the Vertical by Year With Five-Year CAGR </vt:lpstr>
      <vt:lpstr>  Forecast IT Spend, Growth and Growth Share   by Enterprise IT Spend Segment  </vt:lpstr>
      <vt:lpstr>2024 IT Spend, by CAGR and Growth Share  per IT Market Segment</vt:lpstr>
      <vt:lpstr>2024 Software Spend, by CAGR and Growth Share  per IT Software Subsegment</vt:lpstr>
      <vt:lpstr>2024 Services Spend, by CAGR and Growth Share  per IT Services Spend Subsegment</vt:lpstr>
      <vt:lpstr>2024 Data Center Systems Spend, by CAGR and Growth Share  per Data Center Spend Subsegment</vt:lpstr>
      <vt:lpstr>2024 Devices and Communications Spend, by CAGR and Growth Share  per Subsegment for Devices and Communications Spend</vt:lpstr>
      <vt:lpstr>Forecast IT Spend, Growth and Growth Share  by Subvertical</vt:lpstr>
      <vt:lpstr>2024 IT Spend, by CAGR and Growth Share  per Subvertical</vt:lpstr>
      <vt:lpstr>Forecast YoY Growth/Decline in IT Spend per Subvertical</vt:lpstr>
      <vt:lpstr>Forecast IT Spend, Growth and Growth Share  by Region</vt:lpstr>
      <vt:lpstr>2024 IT Spend, by CAGR and Growth Share  per Major Geographic Region</vt:lpstr>
      <vt:lpstr>2024 IT Spend, by CAGR and Growth Share  per Geographic Region</vt:lpstr>
      <vt:lpstr>Methodology and Background</vt:lpstr>
      <vt:lpstr>Additional Sources</vt:lpstr>
      <vt:lpstr>Research Metrics and Methodology</vt:lpstr>
      <vt:lpstr>End of Presentation   </vt:lpstr>
    </vt:vector>
  </TitlesOfParts>
  <Company>Gartner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7in1 Industry Research Collections</dc:title>
  <dc:creator>Gregor.Petri@gartner.com</dc:creator>
  <cp:lastModifiedBy>Gregor Petri</cp:lastModifiedBy>
  <cp:revision>137</cp:revision>
  <cp:lastPrinted>2018-11-13T13:12:35Z</cp:lastPrinted>
  <dcterms:created xsi:type="dcterms:W3CDTF">2018-09-26T08:22:49Z</dcterms:created>
  <dcterms:modified xsi:type="dcterms:W3CDTF">2023-11-07T16:01:17Z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0x0101006AD3932C106836418DD17C794983BA47</vt:lpwstr>
  </property>
</Properties>
</file>